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3"/>
  </p:notesMasterIdLst>
  <p:sldIdLst>
    <p:sldId id="257" r:id="rId2"/>
    <p:sldId id="259" r:id="rId3"/>
    <p:sldId id="260" r:id="rId4"/>
    <p:sldId id="261" r:id="rId5"/>
    <p:sldId id="306" r:id="rId6"/>
    <p:sldId id="310" r:id="rId7"/>
    <p:sldId id="311" r:id="rId8"/>
    <p:sldId id="266" r:id="rId9"/>
    <p:sldId id="264" r:id="rId10"/>
    <p:sldId id="265" r:id="rId11"/>
    <p:sldId id="300" r:id="rId12"/>
    <p:sldId id="299" r:id="rId13"/>
    <p:sldId id="307" r:id="rId14"/>
    <p:sldId id="268" r:id="rId15"/>
    <p:sldId id="271" r:id="rId16"/>
    <p:sldId id="308" r:id="rId17"/>
    <p:sldId id="272" r:id="rId18"/>
    <p:sldId id="269" r:id="rId19"/>
    <p:sldId id="270" r:id="rId20"/>
    <p:sldId id="273" r:id="rId21"/>
    <p:sldId id="274" r:id="rId22"/>
    <p:sldId id="275" r:id="rId23"/>
    <p:sldId id="276" r:id="rId24"/>
    <p:sldId id="277" r:id="rId25"/>
    <p:sldId id="281" r:id="rId26"/>
    <p:sldId id="282" r:id="rId27"/>
    <p:sldId id="284" r:id="rId28"/>
    <p:sldId id="301" r:id="rId29"/>
    <p:sldId id="302" r:id="rId30"/>
    <p:sldId id="303" r:id="rId31"/>
    <p:sldId id="285" r:id="rId32"/>
    <p:sldId id="297" r:id="rId33"/>
    <p:sldId id="286" r:id="rId34"/>
    <p:sldId id="287" r:id="rId35"/>
    <p:sldId id="293" r:id="rId36"/>
    <p:sldId id="294" r:id="rId37"/>
    <p:sldId id="296" r:id="rId38"/>
    <p:sldId id="291" r:id="rId39"/>
    <p:sldId id="312" r:id="rId40"/>
    <p:sldId id="304" r:id="rId41"/>
    <p:sldId id="305" r:id="rId42"/>
    <p:sldId id="309" r:id="rId43"/>
    <p:sldId id="320" r:id="rId44"/>
    <p:sldId id="313" r:id="rId45"/>
    <p:sldId id="316" r:id="rId46"/>
    <p:sldId id="317" r:id="rId47"/>
    <p:sldId id="314" r:id="rId48"/>
    <p:sldId id="318" r:id="rId49"/>
    <p:sldId id="319" r:id="rId50"/>
    <p:sldId id="290" r:id="rId51"/>
    <p:sldId id="32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088" autoAdjust="0"/>
  </p:normalViewPr>
  <p:slideViewPr>
    <p:cSldViewPr snapToGrid="0" snapToObjects="1">
      <p:cViewPr varScale="1">
        <p:scale>
          <a:sx n="74" d="100"/>
          <a:sy n="74" d="100"/>
        </p:scale>
        <p:origin x="-3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180B-F1E9-B446-8281-621997C8562E}" type="datetimeFigureOut">
              <a:rPr lang="en-US" smtClean="0"/>
              <a:t>16.12.2017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66E2F-50BF-854F-93BD-B998084130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10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one million dollar question….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5320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Ozellıkle</a:t>
            </a:r>
            <a:r>
              <a:rPr lang="en-GB" dirty="0" smtClean="0"/>
              <a:t> 2014 </a:t>
            </a:r>
            <a:r>
              <a:rPr lang="en-GB" dirty="0" err="1" smtClean="0"/>
              <a:t>yılından</a:t>
            </a:r>
            <a:r>
              <a:rPr lang="en-GB" dirty="0" smtClean="0"/>
              <a:t> </a:t>
            </a:r>
            <a:r>
              <a:rPr lang="en-GB" dirty="0" err="1" smtClean="0"/>
              <a:t>berı</a:t>
            </a:r>
            <a:r>
              <a:rPr lang="en-GB" dirty="0" smtClean="0"/>
              <a:t> </a:t>
            </a:r>
            <a:r>
              <a:rPr lang="en-GB" dirty="0" err="1" smtClean="0"/>
              <a:t>boyle</a:t>
            </a:r>
            <a:r>
              <a:rPr lang="en-GB" dirty="0" smtClean="0"/>
              <a:t>…. Her ne </a:t>
            </a:r>
            <a:r>
              <a:rPr lang="en-GB" dirty="0" err="1" smtClean="0"/>
              <a:t>kadar</a:t>
            </a:r>
            <a:r>
              <a:rPr lang="en-GB" dirty="0" smtClean="0"/>
              <a:t> </a:t>
            </a:r>
            <a:r>
              <a:rPr lang="en-GB" dirty="0" err="1" smtClean="0"/>
              <a:t>eshre</a:t>
            </a:r>
            <a:r>
              <a:rPr lang="en-GB" dirty="0" smtClean="0"/>
              <a:t> </a:t>
            </a:r>
            <a:r>
              <a:rPr lang="en-GB" dirty="0" err="1" smtClean="0"/>
              <a:t>asrm</a:t>
            </a:r>
            <a:r>
              <a:rPr lang="en-GB" dirty="0" smtClean="0"/>
              <a:t> </a:t>
            </a:r>
            <a:r>
              <a:rPr lang="en-GB" dirty="0" err="1" smtClean="0"/>
              <a:t>klomıfne</a:t>
            </a:r>
            <a:r>
              <a:rPr lang="en-GB" baseline="0" dirty="0" smtClean="0"/>
              <a:t> dese de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2015 </a:t>
            </a:r>
            <a:r>
              <a:rPr lang="en-GB" dirty="0" err="1" smtClean="0"/>
              <a:t>legro</a:t>
            </a:r>
            <a:r>
              <a:rPr lang="en-GB" dirty="0" smtClean="0"/>
              <a:t> RCT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AEDF8-162C-B747-A0E9-DAE45E69155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636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Aslinda</a:t>
            </a:r>
            <a:r>
              <a:rPr lang="en-GB" dirty="0" smtClean="0"/>
              <a:t> </a:t>
            </a:r>
            <a:r>
              <a:rPr lang="en-GB" dirty="0" err="1" smtClean="0"/>
              <a:t>bu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once </a:t>
            </a:r>
            <a:r>
              <a:rPr lang="en-GB" dirty="0" err="1" smtClean="0"/>
              <a:t>yapilmis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calismayi</a:t>
            </a:r>
            <a:r>
              <a:rPr lang="en-GB" dirty="0" smtClean="0"/>
              <a:t> </a:t>
            </a:r>
            <a:r>
              <a:rPr lang="en-GB" dirty="0" err="1" smtClean="0"/>
              <a:t>bize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hatirlatiyor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diye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buraya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bagla</a:t>
            </a:r>
            <a:r>
              <a:rPr lang="en-GB" baseline="0" dirty="0" smtClean="0"/>
              <a:t>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8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FAI :5</a:t>
            </a:r>
            <a:r>
              <a:rPr lang="en-GB" baseline="0" dirty="0" smtClean="0"/>
              <a:t> / BMI: 35/  </a:t>
            </a:r>
            <a:r>
              <a:rPr lang="en-GB" baseline="0" dirty="0" err="1" smtClean="0"/>
              <a:t>amenoreik</a:t>
            </a:r>
            <a:r>
              <a:rPr lang="en-GB" baseline="0" dirty="0" smtClean="0"/>
              <a:t> / </a:t>
            </a:r>
            <a:r>
              <a:rPr lang="en-GB" baseline="0" dirty="0" err="1" smtClean="0"/>
              <a:t>yas</a:t>
            </a:r>
            <a:r>
              <a:rPr lang="en-GB" baseline="0" dirty="0" smtClean="0"/>
              <a:t>=30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AEDF8-162C-B747-A0E9-DAE45E69155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31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Thompson 1993 </a:t>
            </a:r>
            <a:r>
              <a:rPr lang="en-GB" dirty="0" err="1" smtClean="0"/>
              <a:t>neye</a:t>
            </a:r>
            <a:r>
              <a:rPr lang="en-GB" dirty="0" smtClean="0"/>
              <a:t> </a:t>
            </a:r>
            <a:r>
              <a:rPr lang="en-GB" dirty="0" err="1" smtClean="0"/>
              <a:t>bakmis</a:t>
            </a:r>
            <a:r>
              <a:rPr lang="en-GB" dirty="0" smtClean="0"/>
              <a:t> </a:t>
            </a:r>
            <a:r>
              <a:rPr lang="en-GB" dirty="0" err="1" smtClean="0"/>
              <a:t>sende</a:t>
            </a:r>
            <a:r>
              <a:rPr lang="en-GB" dirty="0" smtClean="0"/>
              <a:t> </a:t>
            </a:r>
            <a:r>
              <a:rPr lang="en-GB" dirty="0" err="1" smtClean="0"/>
              <a:t>bak</a:t>
            </a:r>
            <a:r>
              <a:rPr lang="en-GB" dirty="0" smtClean="0"/>
              <a:t>?</a:t>
            </a:r>
          </a:p>
          <a:p>
            <a:r>
              <a:rPr lang="en-GB" dirty="0" smtClean="0"/>
              <a:t>What are the other arguments speculated against CC?</a:t>
            </a:r>
          </a:p>
          <a:p>
            <a:r>
              <a:rPr lang="en-GB" dirty="0" err="1" smtClean="0"/>
              <a:t>altiz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611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477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what about</a:t>
            </a:r>
            <a:r>
              <a:rPr lang="en-GB" baseline="0" dirty="0" smtClean="0"/>
              <a:t> on the clinical side during outpatient care.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5432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Brown </a:t>
            </a:r>
            <a:r>
              <a:rPr lang="en-GB" dirty="0" err="1" smtClean="0"/>
              <a:t>lari</a:t>
            </a:r>
            <a:r>
              <a:rPr lang="en-GB" dirty="0" smtClean="0"/>
              <a:t> meta </a:t>
            </a:r>
            <a:r>
              <a:rPr lang="en-GB" dirty="0" err="1" smtClean="0"/>
              <a:t>analizi</a:t>
            </a:r>
            <a:r>
              <a:rPr lang="en-GB" dirty="0" smtClean="0"/>
              <a:t> </a:t>
            </a:r>
            <a:r>
              <a:rPr lang="en-GB" dirty="0" err="1" smtClean="0"/>
              <a:t>Gn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ile</a:t>
            </a:r>
            <a:r>
              <a:rPr lang="en-GB" baseline="0" dirty="0" smtClean="0"/>
              <a:t> cc </a:t>
            </a:r>
            <a:r>
              <a:rPr lang="en-GB" baseline="0" dirty="0" err="1" smtClean="0"/>
              <a:t>yide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karsilastiriyor</a:t>
            </a:r>
            <a:r>
              <a:rPr lang="en-GB" baseline="0" dirty="0" smtClean="0"/>
              <a:t>. O </a:t>
            </a:r>
            <a:r>
              <a:rPr lang="en-GB" baseline="0" dirty="0" err="1" smtClean="0"/>
              <a:t>sunumda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kullanabilirsin</a:t>
            </a:r>
            <a:r>
              <a:rPr lang="en-GB" baseline="0" dirty="0" smtClean="0"/>
              <a:t>. </a:t>
            </a:r>
          </a:p>
          <a:p>
            <a:r>
              <a:rPr lang="en-GB" baseline="0" dirty="0" err="1" smtClean="0"/>
              <a:t>Tangin</a:t>
            </a:r>
            <a:r>
              <a:rPr lang="en-GB" baseline="0" dirty="0" smtClean="0"/>
              <a:t> meta </a:t>
            </a:r>
            <a:r>
              <a:rPr lang="en-GB" baseline="0" dirty="0" err="1" smtClean="0"/>
              <a:t>analizinde</a:t>
            </a:r>
            <a:r>
              <a:rPr lang="en-GB" baseline="0" dirty="0" smtClean="0"/>
              <a:t> cc </a:t>
            </a:r>
            <a:r>
              <a:rPr lang="en-GB" baseline="0" dirty="0" err="1" smtClean="0"/>
              <a:t>dirence</a:t>
            </a:r>
            <a:r>
              <a:rPr lang="en-GB" baseline="0" dirty="0" smtClean="0"/>
              <a:t> gore </a:t>
            </a:r>
            <a:r>
              <a:rPr lang="en-GB" baseline="0" dirty="0" err="1" smtClean="0"/>
              <a:t>klasifikasyon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yok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BMIa</a:t>
            </a:r>
            <a:r>
              <a:rPr lang="en-GB" baseline="0" dirty="0" smtClean="0"/>
              <a:t> gore </a:t>
            </a:r>
            <a:r>
              <a:rPr lang="en-GB" baseline="0" dirty="0" err="1" smtClean="0"/>
              <a:t>baktiginda</a:t>
            </a:r>
            <a:r>
              <a:rPr lang="en-GB" baseline="0" dirty="0" smtClean="0"/>
              <a:t> 30 </a:t>
            </a:r>
            <a:r>
              <a:rPr lang="en-GB" baseline="0" dirty="0" err="1" smtClean="0"/>
              <a:t>ustu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olanlarda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daha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vok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ise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yariyor</a:t>
            </a:r>
            <a:r>
              <a:rPr lang="en-GB" baseline="0" dirty="0" smtClean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039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Turkıyede</a:t>
            </a:r>
            <a:r>
              <a:rPr lang="en-GB" dirty="0" smtClean="0"/>
              <a:t> cap </a:t>
            </a:r>
            <a:r>
              <a:rPr lang="en-GB" dirty="0" err="1" smtClean="0"/>
              <a:t>vermemıs</a:t>
            </a:r>
            <a:r>
              <a:rPr lang="en-GB" dirty="0" smtClean="0"/>
              <a:t> </a:t>
            </a:r>
            <a:r>
              <a:rPr lang="en-GB" dirty="0" err="1" smtClean="0"/>
              <a:t>ama</a:t>
            </a:r>
            <a:r>
              <a:rPr lang="en-GB" dirty="0" smtClean="0"/>
              <a:t> 2den </a:t>
            </a:r>
            <a:r>
              <a:rPr lang="en-GB" dirty="0" err="1" smtClean="0"/>
              <a:t>fazla</a:t>
            </a:r>
            <a:r>
              <a:rPr lang="en-GB" dirty="0" smtClean="0"/>
              <a:t> </a:t>
            </a:r>
            <a:r>
              <a:rPr lang="en-GB" dirty="0" err="1" smtClean="0"/>
              <a:t>olmasın</a:t>
            </a:r>
            <a:r>
              <a:rPr lang="en-GB" dirty="0" smtClean="0"/>
              <a:t> </a:t>
            </a:r>
            <a:r>
              <a:rPr lang="en-GB" dirty="0" err="1" smtClean="0"/>
              <a:t>demısç</a:t>
            </a:r>
            <a:r>
              <a:rPr lang="en-GB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57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in</a:t>
            </a:r>
            <a:r>
              <a:rPr lang="en-GB" baseline="0" dirty="0" smtClean="0"/>
              <a:t> order not to be in a situation that we had to cancel the cycle, mathematical models might be useful to detect the least dose of 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694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And second, it is the most encountered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endocrinopathy</a:t>
            </a:r>
            <a:r>
              <a:rPr lang="en-GB" baseline="0" dirty="0" smtClean="0"/>
              <a:t> in reproductive aged women.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29356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Amenore</a:t>
            </a:r>
            <a:r>
              <a:rPr lang="en-GB" dirty="0" smtClean="0"/>
              <a:t>, </a:t>
            </a:r>
            <a:r>
              <a:rPr lang="en-GB" dirty="0" err="1" smtClean="0"/>
              <a:t>oligo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duzenli</a:t>
            </a:r>
            <a:r>
              <a:rPr lang="en-GB" dirty="0" smtClean="0"/>
              <a:t> </a:t>
            </a:r>
            <a:r>
              <a:rPr lang="en-GB" dirty="0" err="1" smtClean="0"/>
              <a:t>adet</a:t>
            </a:r>
            <a:r>
              <a:rPr lang="en-GB" dirty="0" smtClean="0"/>
              <a:t> </a:t>
            </a:r>
            <a:r>
              <a:rPr lang="en-GB" dirty="0" err="1" smtClean="0"/>
              <a:t>gorenler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AEDF8-162C-B747-A0E9-DAE45E691559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641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ıs there anythıng</a:t>
            </a:r>
            <a:r>
              <a:rPr lang="en-GB" baseline="0" dirty="0" smtClean="0"/>
              <a:t> that further ıncreases the chance of pregnancy wıth GN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269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ıs there anythıng</a:t>
            </a:r>
            <a:r>
              <a:rPr lang="en-GB" baseline="0" dirty="0" smtClean="0"/>
              <a:t> that further ıncreases the chance of pregnancy wıth GN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2699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Upsetting</a:t>
            </a:r>
            <a:r>
              <a:rPr lang="en-GB" baseline="0" dirty="0" smtClean="0"/>
              <a:t>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04517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Bunun</a:t>
            </a:r>
            <a:r>
              <a:rPr lang="en-GB" dirty="0" smtClean="0"/>
              <a:t> </a:t>
            </a:r>
            <a:r>
              <a:rPr lang="en-GB" dirty="0" err="1" smtClean="0"/>
              <a:t>normosu</a:t>
            </a:r>
            <a:r>
              <a:rPr lang="en-GB" dirty="0" smtClean="0"/>
              <a:t> </a:t>
            </a:r>
            <a:r>
              <a:rPr lang="en-GB" dirty="0" err="1" smtClean="0"/>
              <a:t>var</a:t>
            </a:r>
            <a:r>
              <a:rPr lang="en-GB" dirty="0" smtClean="0"/>
              <a:t> mi </a:t>
            </a:r>
            <a:r>
              <a:rPr lang="en-GB" dirty="0" err="1" smtClean="0"/>
              <a:t>onceki</a:t>
            </a:r>
            <a:r>
              <a:rPr lang="en-GB" dirty="0" smtClean="0"/>
              <a:t> </a:t>
            </a:r>
            <a:r>
              <a:rPr lang="en-GB" dirty="0" err="1" smtClean="0"/>
              <a:t>prezn</a:t>
            </a:r>
            <a:r>
              <a:rPr lang="en-GB" dirty="0" smtClean="0"/>
              <a:t> </a:t>
            </a:r>
            <a:r>
              <a:rPr lang="en-GB" dirty="0" err="1" smtClean="0"/>
              <a:t>versiyonundan</a:t>
            </a:r>
            <a:r>
              <a:rPr lang="en-GB" dirty="0" smtClean="0"/>
              <a:t> </a:t>
            </a:r>
            <a:r>
              <a:rPr lang="en-GB" dirty="0" err="1" smtClean="0"/>
              <a:t>bak</a:t>
            </a:r>
            <a:r>
              <a:rPr lang="en-GB" dirty="0" smtClean="0"/>
              <a:t>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782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since we know the </a:t>
            </a:r>
            <a:r>
              <a:rPr lang="en-GB" dirty="0" err="1" smtClean="0"/>
              <a:t>rlationship</a:t>
            </a:r>
            <a:r>
              <a:rPr lang="en-GB" dirty="0" smtClean="0"/>
              <a:t> of OHSS and hCG triggering over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vegf</a:t>
            </a:r>
            <a:r>
              <a:rPr lang="en-GB" baseline="0" dirty="0" smtClean="0"/>
              <a:t> secretion, it is crucial to know…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17844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FER: Artificial without suppression.</a:t>
            </a:r>
            <a:r>
              <a:rPr lang="en-GB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254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Freeze all. 4 RCT </a:t>
            </a:r>
            <a:r>
              <a:rPr lang="en-GB" dirty="0" err="1" smtClean="0"/>
              <a:t>iceren</a:t>
            </a:r>
            <a:r>
              <a:rPr lang="en-GB" baseline="0" dirty="0" smtClean="0"/>
              <a:t> mart </a:t>
            </a:r>
            <a:r>
              <a:rPr lang="en-GB" baseline="0" dirty="0" err="1" smtClean="0"/>
              <a:t>cochrane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verisine</a:t>
            </a:r>
            <a:r>
              <a:rPr lang="en-GB" baseline="0" dirty="0" smtClean="0"/>
              <a:t> gore </a:t>
            </a:r>
            <a:r>
              <a:rPr lang="en-GB" baseline="0" dirty="0" err="1" smtClean="0"/>
              <a:t>kumulatif</a:t>
            </a:r>
            <a:r>
              <a:rPr lang="en-GB" baseline="0" dirty="0" smtClean="0"/>
              <a:t> LBR </a:t>
            </a:r>
            <a:r>
              <a:rPr lang="en-GB" baseline="0" dirty="0" err="1" smtClean="0"/>
              <a:t>benzer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dusuk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oranlari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daha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iyi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freeze’de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Ama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gebelik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komplikasyonlari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daha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fazla</a:t>
            </a:r>
            <a:r>
              <a:rPr lang="en-GB" baseline="0" dirty="0" smtClean="0"/>
              <a:t> (</a:t>
            </a:r>
            <a:r>
              <a:rPr lang="en-GB" baseline="0" dirty="0" err="1" smtClean="0"/>
              <a:t>gestasyonel</a:t>
            </a:r>
            <a:r>
              <a:rPr lang="en-GB" baseline="0" dirty="0" smtClean="0"/>
              <a:t> HT????). </a:t>
            </a:r>
            <a:r>
              <a:rPr lang="en-GB" baseline="0" dirty="0" err="1" smtClean="0"/>
              <a:t>Bir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tane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yine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kasim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HRU’da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cikan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guzel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bir</a:t>
            </a:r>
            <a:r>
              <a:rPr lang="en-GB" baseline="0" dirty="0" smtClean="0"/>
              <a:t> meta </a:t>
            </a:r>
            <a:r>
              <a:rPr lang="en-GB" baseline="0" dirty="0" err="1" smtClean="0"/>
              <a:t>analiz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benzer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sonuc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veriyor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Ama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ikincisi</a:t>
            </a:r>
            <a:r>
              <a:rPr lang="en-GB" baseline="0" dirty="0" smtClean="0"/>
              <a:t> freeze all </a:t>
            </a:r>
            <a:r>
              <a:rPr lang="en-GB" baseline="0" dirty="0" err="1" smtClean="0"/>
              <a:t>degil</a:t>
            </a:r>
            <a:r>
              <a:rPr lang="en-GB" baseline="0" dirty="0" smtClean="0"/>
              <a:t> DC </a:t>
            </a:r>
            <a:r>
              <a:rPr lang="en-GB" baseline="0" dirty="0" err="1" smtClean="0"/>
              <a:t>ve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tazeyi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genel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olarak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karsilastiriyor</a:t>
            </a:r>
            <a:r>
              <a:rPr lang="en-GB" baseline="0" dirty="0" smtClean="0"/>
              <a:t>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Progesterone elevation:</a:t>
            </a:r>
            <a:r>
              <a:rPr lang="en-GB" baseline="0" dirty="0" smtClean="0"/>
              <a:t> D3 </a:t>
            </a:r>
            <a:r>
              <a:rPr lang="en-GB" baseline="0" dirty="0" err="1" smtClean="0"/>
              <a:t>ve</a:t>
            </a:r>
            <a:r>
              <a:rPr lang="en-GB" baseline="0" dirty="0" smtClean="0"/>
              <a:t> D5 quality of oocytes </a:t>
            </a:r>
            <a:r>
              <a:rPr lang="en-GB" baseline="0" dirty="0" err="1" smtClean="0"/>
              <a:t>azaliyor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Ayni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zamanda</a:t>
            </a:r>
            <a:r>
              <a:rPr lang="en-GB" baseline="0" dirty="0" smtClean="0"/>
              <a:t> DD </a:t>
            </a:r>
            <a:r>
              <a:rPr lang="en-GB" baseline="0" dirty="0" err="1" smtClean="0"/>
              <a:t>sonrasi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gebelik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oranlarida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azalabilir</a:t>
            </a:r>
            <a:r>
              <a:rPr lang="en-GB" baseline="0" dirty="0" smtClean="0"/>
              <a:t>. 1”in </a:t>
            </a:r>
            <a:r>
              <a:rPr lang="en-GB" baseline="0" dirty="0" err="1" smtClean="0"/>
              <a:t>uzerinde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gecen</a:t>
            </a:r>
            <a:r>
              <a:rPr lang="en-GB" baseline="0" dirty="0" smtClean="0"/>
              <a:t> her gun </a:t>
            </a:r>
            <a:r>
              <a:rPr lang="en-GB" baseline="0" dirty="0" err="1" smtClean="0"/>
              <a:t>daha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fazla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zarar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veriyor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olabilir</a:t>
            </a:r>
            <a:r>
              <a:rPr lang="en-GB" baseline="0" smtClean="0"/>
              <a:t>/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Life span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gebe</a:t>
            </a:r>
            <a:r>
              <a:rPr lang="en-GB" baseline="0" dirty="0" smtClean="0"/>
              <a:t> kalabilirlik !! (</a:t>
            </a:r>
            <a:r>
              <a:rPr lang="en-GB" baseline="0" dirty="0" err="1" smtClean="0"/>
              <a:t>finlandiyalinarin</a:t>
            </a:r>
            <a:r>
              <a:rPr lang="en-GB" baseline="0" dirty="0" smtClean="0"/>
              <a:t> self reported hirsutism </a:t>
            </a:r>
            <a:r>
              <a:rPr lang="en-GB" baseline="0" dirty="0" err="1" smtClean="0"/>
              <a:t>ve</a:t>
            </a:r>
            <a:r>
              <a:rPr lang="en-GB" baseline="0" dirty="0" smtClean="0"/>
              <a:t> OA </a:t>
            </a:r>
            <a:r>
              <a:rPr lang="en-GB" baseline="0" dirty="0" err="1" smtClean="0"/>
              <a:t>oln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hastalarinda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gebe</a:t>
            </a:r>
            <a:r>
              <a:rPr lang="en-GB" baseline="0" dirty="0" smtClean="0"/>
              <a:t> kalabilirlik </a:t>
            </a:r>
            <a:r>
              <a:rPr lang="en-GB" baseline="0" dirty="0" err="1" smtClean="0"/>
              <a:t>benzer</a:t>
            </a:r>
            <a:r>
              <a:rPr lang="en-GB" baseline="0" dirty="0" smtClean="0"/>
              <a:t>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7341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Progesteron 10 </a:t>
            </a:r>
            <a:r>
              <a:rPr lang="en-GB" dirty="0" err="1" smtClean="0"/>
              <a:t>ng</a:t>
            </a:r>
            <a:r>
              <a:rPr lang="en-GB" dirty="0" smtClean="0"/>
              <a:t>/</a:t>
            </a:r>
            <a:r>
              <a:rPr lang="en-GB" dirty="0" err="1" smtClean="0"/>
              <a:t>ml’in</a:t>
            </a:r>
            <a:r>
              <a:rPr lang="en-GB" dirty="0" smtClean="0"/>
              <a:t> </a:t>
            </a:r>
            <a:r>
              <a:rPr lang="en-GB" dirty="0" err="1" smtClean="0"/>
              <a:t>altina</a:t>
            </a:r>
            <a:r>
              <a:rPr lang="en-GB" dirty="0" smtClean="0"/>
              <a:t> </a:t>
            </a:r>
            <a:r>
              <a:rPr lang="en-GB" dirty="0" err="1" smtClean="0"/>
              <a:t>inince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verilebilir</a:t>
            </a:r>
            <a:r>
              <a:rPr lang="en-GB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737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the global view of the syndrome and we belong to the light</a:t>
            </a:r>
            <a:r>
              <a:rPr lang="en-GB" baseline="0" dirty="0" smtClean="0"/>
              <a:t> blue</a:t>
            </a:r>
            <a:r>
              <a:rPr lang="en-GB" dirty="0" smtClean="0"/>
              <a:t> area with a ration of….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456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Bu </a:t>
            </a:r>
            <a:r>
              <a:rPr lang="en-GB" dirty="0" err="1" smtClean="0"/>
              <a:t>tabir</a:t>
            </a:r>
            <a:r>
              <a:rPr lang="en-GB" dirty="0" smtClean="0"/>
              <a:t> </a:t>
            </a:r>
            <a:r>
              <a:rPr lang="en-GB" dirty="0" err="1" smtClean="0"/>
              <a:t>dogru</a:t>
            </a:r>
            <a:r>
              <a:rPr lang="en-GB" baseline="0" dirty="0" smtClean="0"/>
              <a:t> mu </a:t>
            </a:r>
            <a:r>
              <a:rPr lang="en-GB" baseline="0" dirty="0" err="1" smtClean="0"/>
              <a:t>bak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Yani</a:t>
            </a:r>
            <a:r>
              <a:rPr lang="en-GB" baseline="0" dirty="0" smtClean="0"/>
              <a:t> ne </a:t>
            </a:r>
            <a:r>
              <a:rPr lang="en-GB" baseline="0" dirty="0" err="1" smtClean="0"/>
              <a:t>zaman</a:t>
            </a:r>
            <a:r>
              <a:rPr lang="en-GB" baseline="0" dirty="0" smtClean="0"/>
              <a:t> OA ne </a:t>
            </a:r>
            <a:r>
              <a:rPr lang="en-GB" baseline="0" dirty="0" err="1" smtClean="0"/>
              <a:t>zaman</a:t>
            </a:r>
            <a:r>
              <a:rPr lang="en-GB" baseline="0" dirty="0" smtClean="0"/>
              <a:t> OD </a:t>
            </a:r>
            <a:r>
              <a:rPr lang="en-GB" baseline="0" dirty="0" err="1" smtClean="0"/>
              <a:t>olmali</a:t>
            </a:r>
            <a:r>
              <a:rPr lang="en-GB" baseline="0" dirty="0" smtClean="0"/>
              <a:t>…</a:t>
            </a:r>
          </a:p>
          <a:p>
            <a:r>
              <a:rPr lang="en-GB" baseline="0" dirty="0" smtClean="0"/>
              <a:t>BU ORANLAR GLOBAL SIKLIKLARI. YANI </a:t>
            </a:r>
            <a:r>
              <a:rPr lang="en-GB" baseline="0" dirty="0" err="1" smtClean="0"/>
              <a:t>PKOS”un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icindeki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sikliklari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degiller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9588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Ref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verilen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yer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icin</a:t>
            </a:r>
            <a:r>
              <a:rPr lang="en-GB" baseline="0" dirty="0" smtClean="0"/>
              <a:t> %20=50 </a:t>
            </a:r>
            <a:r>
              <a:rPr lang="en-GB" baseline="0" dirty="0" err="1" smtClean="0"/>
              <a:t>anovulatuar</a:t>
            </a:r>
            <a:r>
              <a:rPr lang="en-GB" baseline="0" dirty="0" smtClean="0"/>
              <a:t>. </a:t>
            </a:r>
          </a:p>
          <a:p>
            <a:r>
              <a:rPr lang="en-GB" dirty="0" smtClean="0"/>
              <a:t>chronic </a:t>
            </a:r>
            <a:r>
              <a:rPr lang="en-GB" dirty="0" err="1" smtClean="0"/>
              <a:t>oligo</a:t>
            </a:r>
            <a:r>
              <a:rPr lang="en-GB" dirty="0" smtClean="0"/>
              <a:t>-anovulation is established if this second cycle</a:t>
            </a:r>
          </a:p>
          <a:p>
            <a:r>
              <a:rPr lang="en-GB" dirty="0" smtClean="0"/>
              <a:t>is also </a:t>
            </a:r>
            <a:r>
              <a:rPr lang="en-GB" dirty="0" err="1" smtClean="0"/>
              <a:t>anovulatory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0505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Buarad</a:t>
            </a:r>
            <a:r>
              <a:rPr lang="en-GB" dirty="0" smtClean="0"/>
              <a:t> de </a:t>
            </a:r>
            <a:r>
              <a:rPr lang="en-GB" dirty="0" err="1" smtClean="0"/>
              <a:t>ki</a:t>
            </a:r>
            <a:r>
              <a:rPr lang="en-GB" dirty="0" smtClean="0"/>
              <a:t> </a:t>
            </a:r>
            <a:r>
              <a:rPr lang="en-GB" dirty="0" err="1" smtClean="0"/>
              <a:t>tsrm</a:t>
            </a:r>
            <a:r>
              <a:rPr lang="en-GB" dirty="0" smtClean="0"/>
              <a:t> </a:t>
            </a:r>
            <a:r>
              <a:rPr lang="en-GB" dirty="0" err="1" smtClean="0"/>
              <a:t>tarafindan</a:t>
            </a:r>
            <a:r>
              <a:rPr lang="en-GB" dirty="0" smtClean="0"/>
              <a:t> </a:t>
            </a:r>
            <a:r>
              <a:rPr lang="en-GB" dirty="0" err="1" smtClean="0"/>
              <a:t>yapilan</a:t>
            </a:r>
            <a:r>
              <a:rPr lang="en-GB" dirty="0" smtClean="0"/>
              <a:t> </a:t>
            </a:r>
            <a:r>
              <a:rPr lang="en-GB" dirty="0" err="1" smtClean="0"/>
              <a:t>oneri</a:t>
            </a:r>
            <a:r>
              <a:rPr lang="en-GB" dirty="0" smtClean="0"/>
              <a:t> </a:t>
            </a:r>
            <a:r>
              <a:rPr lang="en-GB" dirty="0" err="1" smtClean="0"/>
              <a:t>halen</a:t>
            </a:r>
            <a:r>
              <a:rPr lang="en-GB" dirty="0" smtClean="0"/>
              <a:t> </a:t>
            </a:r>
            <a:r>
              <a:rPr lang="en-GB" dirty="0" err="1" smtClean="0"/>
              <a:t>gecerli</a:t>
            </a:r>
            <a:r>
              <a:rPr lang="en-GB" dirty="0" smtClean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54F145-6771-4D09-B7BE-19E2012FB424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0139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Ozellıkle</a:t>
            </a:r>
            <a:r>
              <a:rPr lang="en-GB" dirty="0" smtClean="0"/>
              <a:t> 2014 </a:t>
            </a:r>
            <a:r>
              <a:rPr lang="en-GB" dirty="0" err="1" smtClean="0"/>
              <a:t>yılından</a:t>
            </a:r>
            <a:r>
              <a:rPr lang="en-GB" dirty="0" smtClean="0"/>
              <a:t> </a:t>
            </a:r>
            <a:r>
              <a:rPr lang="en-GB" dirty="0" err="1" smtClean="0"/>
              <a:t>berı</a:t>
            </a:r>
            <a:r>
              <a:rPr lang="en-GB" dirty="0" smtClean="0"/>
              <a:t> </a:t>
            </a:r>
            <a:r>
              <a:rPr lang="en-GB" dirty="0" err="1" smtClean="0"/>
              <a:t>boyle</a:t>
            </a:r>
            <a:r>
              <a:rPr lang="en-GB" dirty="0" smtClean="0"/>
              <a:t>…. Her ne </a:t>
            </a:r>
            <a:r>
              <a:rPr lang="en-GB" dirty="0" err="1" smtClean="0"/>
              <a:t>kadar</a:t>
            </a:r>
            <a:r>
              <a:rPr lang="en-GB" dirty="0" smtClean="0"/>
              <a:t> </a:t>
            </a:r>
            <a:r>
              <a:rPr lang="en-GB" dirty="0" err="1" smtClean="0"/>
              <a:t>eshre</a:t>
            </a:r>
            <a:r>
              <a:rPr lang="en-GB" dirty="0" smtClean="0"/>
              <a:t> </a:t>
            </a:r>
            <a:r>
              <a:rPr lang="en-GB" dirty="0" err="1" smtClean="0"/>
              <a:t>asrm</a:t>
            </a:r>
            <a:r>
              <a:rPr lang="en-GB" dirty="0" smtClean="0"/>
              <a:t> </a:t>
            </a:r>
            <a:r>
              <a:rPr lang="en-GB" dirty="0" err="1" smtClean="0"/>
              <a:t>klomıfne</a:t>
            </a:r>
            <a:r>
              <a:rPr lang="en-GB" baseline="0" dirty="0" smtClean="0"/>
              <a:t> dese de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BCDF-4753-4047-8EA3-478171687D6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smtClean="0"/>
              <a:t>D –</a:t>
            </a:r>
            <a:r>
              <a:rPr lang="en-GB" sz="1600" dirty="0" err="1" smtClean="0"/>
              <a:t>chiro</a:t>
            </a:r>
            <a:r>
              <a:rPr lang="en-GB" sz="1600" dirty="0" smtClean="0"/>
              <a:t> inositol </a:t>
            </a:r>
            <a:r>
              <a:rPr lang="en-GB" sz="1200" dirty="0" smtClean="0"/>
              <a:t>(CPR </a:t>
            </a:r>
            <a:r>
              <a:rPr lang="en-GB" sz="1200" dirty="0" err="1" smtClean="0"/>
              <a:t>icin</a:t>
            </a:r>
            <a:r>
              <a:rPr lang="en-GB" sz="1200" dirty="0" smtClean="0"/>
              <a:t> RCT </a:t>
            </a:r>
            <a:r>
              <a:rPr lang="en-GB" sz="1200" dirty="0" err="1" smtClean="0"/>
              <a:t>yok</a:t>
            </a:r>
            <a:r>
              <a:rPr lang="en-GB" sz="1200" dirty="0" smtClean="0"/>
              <a:t>, </a:t>
            </a:r>
            <a:r>
              <a:rPr lang="en-GB" sz="1200" dirty="0" err="1" smtClean="0"/>
              <a:t>ovulasyon</a:t>
            </a:r>
            <a:r>
              <a:rPr lang="en-GB" sz="1200" dirty="0" smtClean="0"/>
              <a:t> </a:t>
            </a:r>
            <a:r>
              <a:rPr lang="en-GB" sz="1200" dirty="0" err="1" smtClean="0"/>
              <a:t>orani</a:t>
            </a:r>
            <a:r>
              <a:rPr lang="en-GB" sz="1200" dirty="0" smtClean="0"/>
              <a:t> </a:t>
            </a:r>
            <a:r>
              <a:rPr lang="en-GB" sz="1200" dirty="0" err="1" smtClean="0"/>
              <a:t>acisindan</a:t>
            </a:r>
            <a:r>
              <a:rPr lang="en-GB" sz="1200" dirty="0" smtClean="0"/>
              <a:t> </a:t>
            </a:r>
            <a:r>
              <a:rPr lang="en-GB" sz="1200" dirty="0" err="1" smtClean="0"/>
              <a:t>fark</a:t>
            </a:r>
            <a:r>
              <a:rPr lang="en-GB" sz="1200" dirty="0" smtClean="0"/>
              <a:t> </a:t>
            </a:r>
            <a:r>
              <a:rPr lang="en-GB" sz="1200" dirty="0" err="1" smtClean="0"/>
              <a:t>yok</a:t>
            </a:r>
            <a:r>
              <a:rPr lang="en-GB" sz="1200" dirty="0" smtClean="0"/>
              <a:t>, 2RCT, 327 PKOS)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was a statistically significant difference in miscarriage rate per woman, with higher rates in the combined therapy group (OR 1.59, 95% CI 1.03 to 2.46, 9 studies, 1096 women, I2 = 0%, low-quality evidence) but this is of uncertain clinical significance due to low-quality evidence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was no clear evidence of a difference in miscarriage rates (overall: OR 0.92, 95% CI 0.50 to 1.67, 5 studies, 741 women, I2 = 52%, very low-quality evidence). D-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chiro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-inositol (2 studies), rosiglitazone (1 study) or pioglitazone (1 study) versus placebo or no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treatmentWe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were unable to draw conclusions regarding other insulin-sensitising drugs as no studies reported primary outcomes.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AEDF8-162C-B747-A0E9-DAE45E69155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163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66E2F-50BF-854F-93BD-B998084130E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87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3834702"/>
            <a:ext cx="8033546" cy="1470025"/>
          </a:xfrm>
        </p:spPr>
        <p:txBody>
          <a:bodyPr>
            <a:noAutofit/>
          </a:bodyPr>
          <a:lstStyle>
            <a:lvl1pPr algn="r">
              <a:defRPr sz="2800" b="1">
                <a:solidFill>
                  <a:srgbClr val="800080"/>
                </a:solidFill>
                <a:latin typeface="+mj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42288" y="4943860"/>
            <a:ext cx="8038733" cy="961661"/>
          </a:xfrm>
        </p:spPr>
        <p:txBody>
          <a:bodyPr>
            <a:noAutofit/>
          </a:bodyPr>
          <a:lstStyle>
            <a:lvl1pPr marL="0" indent="0" algn="r">
              <a:buNone/>
              <a:defRPr sz="1800" i="1">
                <a:solidFill>
                  <a:srgbClr val="CC0099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ES" dirty="0"/>
          </a:p>
        </p:txBody>
      </p:sp>
      <p:sp>
        <p:nvSpPr>
          <p:cNvPr id="8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fld id="{BCEB4AEB-50CC-594C-BDC6-832AD5560C63}" type="datetime1">
              <a:rPr lang="tr-TR" smtClean="0"/>
              <a:pPr>
                <a:defRPr/>
              </a:pPr>
              <a:t>16.12.2017</a:t>
            </a:fld>
            <a:endParaRPr lang="es-ES"/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fld id="{6512843A-F47A-2C49-8D0D-9DA76EA2EC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71648" y="433098"/>
            <a:ext cx="1160545" cy="171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5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916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12"/>
          <p:cNvCxnSpPr/>
          <p:nvPr userDrawn="1"/>
        </p:nvCxnSpPr>
        <p:spPr>
          <a:xfrm flipH="1">
            <a:off x="304800" y="6400800"/>
            <a:ext cx="8534400" cy="0"/>
          </a:xfrm>
          <a:prstGeom prst="line">
            <a:avLst/>
          </a:prstGeom>
          <a:ln w="6350">
            <a:solidFill>
              <a:srgbClr val="195F8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5738"/>
            <a:ext cx="85344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space réservé pour une image  18"/>
          <p:cNvSpPr>
            <a:spLocks noGrp="1"/>
          </p:cNvSpPr>
          <p:nvPr>
            <p:ph type="pic" sz="quarter" idx="10"/>
          </p:nvPr>
        </p:nvSpPr>
        <p:spPr>
          <a:xfrm>
            <a:off x="304650" y="1371827"/>
            <a:ext cx="3353398" cy="2914347"/>
          </a:xfrm>
          <a:prstGeom prst="rect">
            <a:avLst/>
          </a:prstGeom>
          <a:solidFill>
            <a:srgbClr val="C5C7C8"/>
          </a:solidFill>
        </p:spPr>
        <p:txBody>
          <a:bodyPr anchor="ctr"/>
          <a:lstStyle>
            <a:lvl1pPr marL="0" indent="0">
              <a:buNone/>
              <a:defRPr sz="141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fr-FR" noProof="0" dirty="0" smtClean="0"/>
          </a:p>
        </p:txBody>
      </p:sp>
      <p:sp>
        <p:nvSpPr>
          <p:cNvPr id="16" name="Espace réservé du contenu 5"/>
          <p:cNvSpPr>
            <a:spLocks noGrp="1"/>
          </p:cNvSpPr>
          <p:nvPr>
            <p:ph sz="quarter" idx="13"/>
          </p:nvPr>
        </p:nvSpPr>
        <p:spPr>
          <a:xfrm>
            <a:off x="3758852" y="1372104"/>
            <a:ext cx="4953934" cy="388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40"/>
              </a:lnSpc>
              <a:buNone/>
              <a:defRPr sz="21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itre 6"/>
          <p:cNvSpPr>
            <a:spLocks noGrp="1"/>
          </p:cNvSpPr>
          <p:nvPr>
            <p:ph type="title"/>
          </p:nvPr>
        </p:nvSpPr>
        <p:spPr>
          <a:xfrm>
            <a:off x="1520539" y="78111"/>
            <a:ext cx="7599436" cy="468265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rgbClr val="195F8B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171575" y="6400800"/>
            <a:ext cx="1625600" cy="250825"/>
          </a:xfrm>
        </p:spPr>
        <p:txBody>
          <a:bodyPr lIns="0" tIns="0" rIns="0" bIns="0" anchor="b" anchorCtr="0"/>
          <a:lstStyle>
            <a:lvl1pPr defTabSz="822902">
              <a:defRPr sz="847" b="1">
                <a:solidFill>
                  <a:srgbClr val="195F8B"/>
                </a:solidFill>
                <a:latin typeface="Calibri"/>
              </a:defRPr>
            </a:lvl1pPr>
          </a:lstStyle>
          <a:p>
            <a:pPr>
              <a:defRPr/>
            </a:pPr>
            <a:fld id="{F0A64561-0FBE-9142-8F41-3B5E5A2BC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65525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"/>
            <a:ext cx="9144000" cy="1142991"/>
          </a:xfrm>
          <a:prstGeom prst="rect">
            <a:avLst/>
          </a:prstGeom>
          <a:solidFill>
            <a:srgbClr val="660066"/>
          </a:solidFill>
          <a:ln w="28575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  <a:noFill/>
        </p:spPr>
        <p:txBody>
          <a:bodyPr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es-ES" dirty="0" smtClean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525519"/>
          </a:xfrm>
        </p:spPr>
        <p:txBody>
          <a:bodyPr>
            <a:normAutofit/>
          </a:bodyPr>
          <a:lstStyle>
            <a:lvl1pPr>
              <a:buClr>
                <a:srgbClr val="800080"/>
              </a:buClr>
              <a:buFont typeface="Wingdings" pitchFamily="2" charset="2"/>
              <a:buChar char="§"/>
              <a:defRPr sz="2800">
                <a:latin typeface="+mn-lt"/>
              </a:defRPr>
            </a:lvl1pPr>
            <a:lvl2pPr>
              <a:buClr>
                <a:srgbClr val="800080"/>
              </a:buClr>
              <a:buFont typeface="Wingdings" pitchFamily="2" charset="2"/>
              <a:buChar char="§"/>
              <a:defRPr sz="2400">
                <a:latin typeface="+mn-lt"/>
              </a:defRPr>
            </a:lvl2pPr>
            <a:lvl3pPr>
              <a:buClr>
                <a:srgbClr val="800080"/>
              </a:buClr>
              <a:buFont typeface="Wingdings" pitchFamily="2" charset="2"/>
              <a:buChar char="§"/>
              <a:defRPr sz="2000">
                <a:latin typeface="+mn-lt"/>
              </a:defRPr>
            </a:lvl3pPr>
            <a:lvl4pPr>
              <a:buClr>
                <a:srgbClr val="800080"/>
              </a:buClr>
              <a:buFont typeface="Wingdings" pitchFamily="2" charset="2"/>
              <a:buChar char="§"/>
              <a:defRPr sz="1800">
                <a:latin typeface="+mn-lt"/>
              </a:defRPr>
            </a:lvl4pPr>
            <a:lvl5pPr>
              <a:buClr>
                <a:srgbClr val="800080"/>
              </a:buClr>
              <a:buFont typeface="Wingdings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624D57D-C50C-3943-AA79-3C37FFE02EEF}" type="datetime1">
              <a:rPr lang="tr-TR" smtClean="0"/>
              <a:pPr>
                <a:defRPr/>
              </a:pPr>
              <a:t>16.12.2017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B4E082C-D5B9-7240-8E83-C4F7A68F46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9" name="TextBox 8"/>
          <p:cNvSpPr txBox="1"/>
          <p:nvPr userDrawn="1"/>
        </p:nvSpPr>
        <p:spPr>
          <a:xfrm>
            <a:off x="8974667" y="213077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84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1 Rectángulo redondeado"/>
          <p:cNvSpPr/>
          <p:nvPr userDrawn="1"/>
        </p:nvSpPr>
        <p:spPr>
          <a:xfrm>
            <a:off x="147642" y="122239"/>
            <a:ext cx="8601075" cy="830263"/>
          </a:xfrm>
          <a:prstGeom prst="round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" name="8 Imagen" descr="banner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52"/>
          <a:stretch>
            <a:fillRect/>
          </a:stretch>
        </p:blipFill>
        <p:spPr bwMode="auto">
          <a:xfrm>
            <a:off x="287343" y="6122989"/>
            <a:ext cx="119697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9 Imagen" descr="banner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9"/>
          <a:stretch>
            <a:fillRect/>
          </a:stretch>
        </p:blipFill>
        <p:spPr bwMode="auto">
          <a:xfrm>
            <a:off x="7885114" y="6116637"/>
            <a:ext cx="8636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31491" y="127031"/>
            <a:ext cx="6026471" cy="837496"/>
          </a:xfrm>
          <a:noFill/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s-ES" sz="24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379081"/>
            <a:ext cx="4038600" cy="3394075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379081"/>
            <a:ext cx="4038600" cy="3394075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800080"/>
              </a:buClr>
              <a:buFont typeface="Wingdings" pitchFamily="2" charset="2"/>
              <a:buChar char="§"/>
              <a:defRPr lang="es-E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fld id="{188E440A-C070-9547-B5F2-612FF1210820}" type="datetime1">
              <a:rPr lang="tr-TR" smtClean="0"/>
              <a:pPr>
                <a:defRPr/>
              </a:pPr>
              <a:t>16.12.2017</a:t>
            </a:fld>
            <a:endParaRPr lang="es-ES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/>
              </a:defRPr>
            </a:lvl1pPr>
          </a:lstStyle>
          <a:p>
            <a:pPr>
              <a:defRPr/>
            </a:pPr>
            <a:fld id="{06EAA63B-06F8-9A4A-A388-0D3B85D4864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517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4 Rectángulo redondeado"/>
          <p:cNvSpPr/>
          <p:nvPr userDrawn="1"/>
        </p:nvSpPr>
        <p:spPr>
          <a:xfrm>
            <a:off x="171450" y="138115"/>
            <a:ext cx="8504238" cy="830263"/>
          </a:xfrm>
          <a:prstGeom prst="round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476363"/>
            <a:ext cx="4040188" cy="864096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CC0099"/>
                </a:solidFill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30485"/>
            <a:ext cx="4040188" cy="3475035"/>
          </a:xfrm>
        </p:spPr>
        <p:txBody>
          <a:bodyPr>
            <a:normAutofit/>
          </a:bodyPr>
          <a:lstStyle>
            <a:lvl1pPr>
              <a:buClr>
                <a:srgbClr val="800080"/>
              </a:buClr>
              <a:buFont typeface="Wingdings" pitchFamily="2" charset="2"/>
              <a:buChar char="§"/>
              <a:defRPr sz="1600">
                <a:latin typeface="Arial Narrow" pitchFamily="34" charset="0"/>
              </a:defRPr>
            </a:lvl1pPr>
            <a:lvl2pPr>
              <a:buClr>
                <a:srgbClr val="800080"/>
              </a:buClr>
              <a:buFont typeface="Wingdings" pitchFamily="2" charset="2"/>
              <a:buChar char="§"/>
              <a:defRPr sz="1400">
                <a:latin typeface="Arial Narrow" pitchFamily="34" charset="0"/>
              </a:defRPr>
            </a:lvl2pPr>
            <a:lvl3pPr>
              <a:buClr>
                <a:srgbClr val="800080"/>
              </a:buClr>
              <a:buFont typeface="Wingdings" pitchFamily="2" charset="2"/>
              <a:buChar char="§"/>
              <a:defRPr sz="1200">
                <a:latin typeface="Arial Narrow" pitchFamily="34" charset="0"/>
              </a:defRPr>
            </a:lvl3pPr>
            <a:lvl4pPr>
              <a:buClr>
                <a:srgbClr val="800080"/>
              </a:buClr>
              <a:buFont typeface="Wingdings" pitchFamily="2" charset="2"/>
              <a:buChar char="§"/>
              <a:defRPr sz="1100">
                <a:latin typeface="Arial Narrow" pitchFamily="34" charset="0"/>
              </a:defRPr>
            </a:lvl4pPr>
            <a:lvl5pPr>
              <a:buClr>
                <a:srgbClr val="800080"/>
              </a:buClr>
              <a:buFont typeface="Wingdings" pitchFamily="2" charset="2"/>
              <a:buChar char="§"/>
              <a:defRPr sz="1100">
                <a:latin typeface="Arial Narrow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8" y="1476363"/>
            <a:ext cx="4041775" cy="864096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CC0099"/>
                </a:solidFill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8" y="2430485"/>
            <a:ext cx="4041775" cy="3475035"/>
          </a:xfrm>
        </p:spPr>
        <p:txBody>
          <a:bodyPr>
            <a:normAutofit/>
          </a:bodyPr>
          <a:lstStyle>
            <a:lvl1pPr>
              <a:buClr>
                <a:srgbClr val="800080"/>
              </a:buClr>
              <a:buFont typeface="Wingdings" pitchFamily="2" charset="2"/>
              <a:buChar char="§"/>
              <a:defRPr sz="1600">
                <a:latin typeface="Arial Narrow" pitchFamily="34" charset="0"/>
              </a:defRPr>
            </a:lvl1pPr>
            <a:lvl2pPr>
              <a:buClr>
                <a:srgbClr val="800080"/>
              </a:buClr>
              <a:buFont typeface="Wingdings" pitchFamily="2" charset="2"/>
              <a:buChar char="§"/>
              <a:defRPr sz="1400">
                <a:latin typeface="Arial Narrow" pitchFamily="34" charset="0"/>
              </a:defRPr>
            </a:lvl2pPr>
            <a:lvl3pPr>
              <a:buClr>
                <a:srgbClr val="800080"/>
              </a:buClr>
              <a:buFont typeface="Wingdings" pitchFamily="2" charset="2"/>
              <a:buChar char="§"/>
              <a:defRPr sz="1200">
                <a:latin typeface="Arial Narrow" pitchFamily="34" charset="0"/>
              </a:defRPr>
            </a:lvl3pPr>
            <a:lvl4pPr>
              <a:buClr>
                <a:srgbClr val="800080"/>
              </a:buClr>
              <a:buFont typeface="Wingdings" pitchFamily="2" charset="2"/>
              <a:buChar char="§"/>
              <a:defRPr sz="1100">
                <a:latin typeface="Arial Narrow" pitchFamily="34" charset="0"/>
              </a:defRPr>
            </a:lvl4pPr>
            <a:lvl5pPr>
              <a:buClr>
                <a:srgbClr val="800080"/>
              </a:buClr>
              <a:buFont typeface="Wingdings" pitchFamily="2" charset="2"/>
              <a:buChar char="§"/>
              <a:defRPr sz="1100">
                <a:latin typeface="Arial Narrow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16429"/>
            <a:ext cx="6034422" cy="83749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8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590AFF2-BAF3-DB42-829D-1116E712E6D5}" type="datetime1">
              <a:rPr lang="tr-TR" smtClean="0"/>
              <a:pPr>
                <a:defRPr/>
              </a:pPr>
              <a:t>16.12.2017</a:t>
            </a:fld>
            <a:endParaRPr lang="es-ES"/>
          </a:p>
        </p:txBody>
      </p:sp>
      <p:sp>
        <p:nvSpPr>
          <p:cNvPr id="9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CFE466C-80AF-9A4C-9DF6-9396A5783F5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2215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1 Rectángulo redondeado"/>
          <p:cNvSpPr/>
          <p:nvPr userDrawn="1"/>
        </p:nvSpPr>
        <p:spPr>
          <a:xfrm>
            <a:off x="147639" y="122239"/>
            <a:ext cx="8456612" cy="830263"/>
          </a:xfrm>
          <a:prstGeom prst="round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16429"/>
            <a:ext cx="6034422" cy="837496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35696" y="5445234"/>
            <a:ext cx="5486400" cy="804863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Arial Narrow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D8FFC03-B2D6-FE49-B6A4-84486C68DA99}" type="datetime1">
              <a:rPr lang="tr-TR" smtClean="0"/>
              <a:pPr>
                <a:defRPr/>
              </a:pPr>
              <a:t>16.12.2017</a:t>
            </a:fld>
            <a:endParaRPr lang="es-ES" dirty="0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BE63E01-B985-974D-B1AA-7A4EEEBBBE8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376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 descr="banner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52"/>
          <a:stretch>
            <a:fillRect/>
          </a:stretch>
        </p:blipFill>
        <p:spPr bwMode="auto">
          <a:xfrm>
            <a:off x="287343" y="5876930"/>
            <a:ext cx="174307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6 Imagen" descr="banner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9"/>
          <a:stretch>
            <a:fillRect/>
          </a:stretch>
        </p:blipFill>
        <p:spPr bwMode="auto">
          <a:xfrm>
            <a:off x="7451730" y="5870580"/>
            <a:ext cx="126047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DFB40AA9-2D5E-4594-BB3C-9DFDA8632C4C" descr="BDC0131A-F8BD-410E-9C99-C1F3B597003C@Hom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5" y="147639"/>
            <a:ext cx="890587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0" y="2857501"/>
            <a:ext cx="9144000" cy="2084851"/>
          </a:xfrm>
        </p:spPr>
        <p:txBody>
          <a:bodyPr>
            <a:normAutofit/>
          </a:bodyPr>
          <a:lstStyle>
            <a:lvl1pPr algn="ctr">
              <a:defRPr sz="4400" b="1">
                <a:solidFill>
                  <a:srgbClr val="800080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6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87E0B7A-8603-104B-A052-0C95CD004D5C}" type="datetime1">
              <a:rPr lang="tr-TR" smtClean="0"/>
              <a:pPr>
                <a:defRPr/>
              </a:pPr>
              <a:t>16.12.2017</a:t>
            </a:fld>
            <a:endParaRPr lang="es-ES"/>
          </a:p>
        </p:txBody>
      </p:sp>
      <p:sp>
        <p:nvSpPr>
          <p:cNvPr id="7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2016FE1-E818-D342-BFA0-96F6652608A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4443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/>
          <a:lstStyle/>
          <a:p>
            <a:fld id="{ACAD8EA0-DC72-4259-88DC-F023FFCD45CB}" type="datetimeFigureOut">
              <a:rPr lang="es-ES" smtClean="0"/>
              <a:pPr/>
              <a:t>16.12.2017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/>
          <a:lstStyle/>
          <a:p>
            <a:fld id="{D9ABAADA-5182-464D-8AA0-9BDC00BD74F6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42994"/>
            <a:ext cx="8291264" cy="4878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800080"/>
              </a:buClr>
              <a:buFont typeface="Wingdings" pitchFamily="2" charset="2"/>
              <a:buChar char="§"/>
              <a:defRPr sz="2700">
                <a:latin typeface="+mn-lt"/>
              </a:defRPr>
            </a:lvl1pPr>
            <a:lvl2pPr>
              <a:buClr>
                <a:srgbClr val="800080"/>
              </a:buClr>
              <a:buFont typeface="Wingdings" pitchFamily="2" charset="2"/>
              <a:buChar char="§"/>
              <a:defRPr sz="2400">
                <a:latin typeface="+mn-lt"/>
              </a:defRPr>
            </a:lvl2pPr>
            <a:lvl3pPr>
              <a:buClr>
                <a:srgbClr val="800080"/>
              </a:buClr>
              <a:buFont typeface="Wingdings" pitchFamily="2" charset="2"/>
              <a:buChar char="§"/>
              <a:defRPr sz="2100">
                <a:latin typeface="+mn-lt"/>
              </a:defRPr>
            </a:lvl3pPr>
            <a:lvl4pPr>
              <a:buClr>
                <a:srgbClr val="800080"/>
              </a:buClr>
              <a:buFont typeface="Wingdings" pitchFamily="2" charset="2"/>
              <a:buChar char="§"/>
              <a:defRPr sz="1900">
                <a:latin typeface="+mn-lt"/>
              </a:defRPr>
            </a:lvl4pPr>
            <a:lvl5pPr>
              <a:buClr>
                <a:srgbClr val="800080"/>
              </a:buClr>
              <a:buFont typeface="Wingdings" pitchFamily="2" charset="2"/>
              <a:buChar char="§"/>
              <a:defRPr sz="1900">
                <a:latin typeface="+mn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03952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in 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1518569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736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67A0-EF03-4D72-8337-3B55DBB618A2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611559" y="6356350"/>
            <a:ext cx="8372019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2"/>
          </p:nvPr>
        </p:nvSpPr>
        <p:spPr>
          <a:xfrm>
            <a:off x="184483" y="1933575"/>
            <a:ext cx="8783053" cy="4330700"/>
          </a:xfrm>
          <a:prstGeom prst="rect">
            <a:avLst/>
          </a:prstGeom>
        </p:spPr>
        <p:txBody>
          <a:bodyPr/>
          <a:lstStyle>
            <a:lvl1pPr>
              <a:defRPr sz="2000" b="1"/>
            </a:lvl1pPr>
            <a:lvl2pPr>
              <a:defRPr sz="1800">
                <a:solidFill>
                  <a:srgbClr val="2D6140"/>
                </a:solidFill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Titolo 1"/>
          <p:cNvSpPr>
            <a:spLocks noGrp="1"/>
          </p:cNvSpPr>
          <p:nvPr>
            <p:ph type="ctrTitle"/>
          </p:nvPr>
        </p:nvSpPr>
        <p:spPr>
          <a:xfrm>
            <a:off x="179512" y="980729"/>
            <a:ext cx="8784976" cy="720080"/>
          </a:xfrm>
          <a:prstGeom prst="rect">
            <a:avLst/>
          </a:prstGeom>
          <a:solidFill>
            <a:srgbClr val="FFFFFF"/>
          </a:solidFill>
        </p:spPr>
        <p:txBody>
          <a:bodyPr anchor="ctr"/>
          <a:lstStyle>
            <a:lvl1pPr algn="l">
              <a:lnSpc>
                <a:spcPts val="2200"/>
              </a:lnSpc>
              <a:defRPr sz="2400" b="1">
                <a:solidFill>
                  <a:srgbClr val="418D5C"/>
                </a:solidFill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9473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433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 Narrow" pitchFamily="34" charset="0"/>
              </a:defRPr>
            </a:lvl1pPr>
          </a:lstStyle>
          <a:p>
            <a:pPr defTabSz="914400">
              <a:defRPr/>
            </a:pPr>
            <a:fld id="{E1685710-3119-284F-AFE3-A9B6FBFC0CDE}" type="datetime1">
              <a:rPr lang="tr-TR" smtClean="0">
                <a:ea typeface="MS PGothic" charset="0"/>
                <a:cs typeface="MS PGothic" charset="0"/>
              </a:rPr>
              <a:pPr defTabSz="914400">
                <a:defRPr/>
              </a:pPr>
              <a:t>16.12.2017</a:t>
            </a:fld>
            <a:endParaRPr lang="es-ES" dirty="0">
              <a:ea typeface="MS PGothic" charset="0"/>
              <a:cs typeface="MS PGothic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 Narrow" pitchFamily="34" charset="0"/>
              </a:defRPr>
            </a:lvl1pPr>
          </a:lstStyle>
          <a:p>
            <a:pPr defTabSz="914400">
              <a:defRPr/>
            </a:pPr>
            <a:endParaRPr lang="es-ES">
              <a:ea typeface="MS PGothic" charset="0"/>
              <a:cs typeface="MS PGothic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 Narrow" pitchFamily="34" charset="0"/>
              </a:defRPr>
            </a:lvl1pPr>
          </a:lstStyle>
          <a:p>
            <a:pPr defTabSz="914400">
              <a:defRPr/>
            </a:pPr>
            <a:fld id="{8670A367-D14E-924D-ACD4-DA2B467B907E}" type="slidenum">
              <a:rPr lang="es-ES">
                <a:ea typeface="MS PGothic" charset="0"/>
                <a:cs typeface="MS PGothic" charset="0"/>
              </a:rPr>
              <a:pPr defTabSz="914400">
                <a:defRPr/>
              </a:pPr>
              <a:t>‹#›</a:t>
            </a:fld>
            <a:endParaRPr lang="es-ES" dirty="0"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5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 Narrow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 Narrow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Narrow" pitchFamily="34" charset="0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 pitchFamily="34" charset="0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Narrow" pitchFamily="34" charset="0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 pitchFamily="34" charset="0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4943" y="1041776"/>
            <a:ext cx="8840917" cy="381764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sz="3200" b="1" dirty="0" smtClean="0">
              <a:solidFill>
                <a:srgbClr val="000090"/>
              </a:solidFill>
            </a:endParaRPr>
          </a:p>
          <a:p>
            <a:pPr marL="0" indent="0" algn="ctr">
              <a:buNone/>
            </a:pPr>
            <a:r>
              <a:rPr lang="en-GB" sz="5400" b="1" dirty="0" smtClean="0"/>
              <a:t>PKOS</a:t>
            </a:r>
          </a:p>
          <a:p>
            <a:pPr marL="0" indent="0" algn="ctr">
              <a:buNone/>
            </a:pPr>
            <a:r>
              <a:rPr lang="en-GB" sz="4400" b="1" dirty="0" err="1" smtClean="0"/>
              <a:t>Infertilite</a:t>
            </a:r>
            <a:r>
              <a:rPr lang="en-GB" sz="4400" b="1" dirty="0" smtClean="0"/>
              <a:t> </a:t>
            </a:r>
            <a:r>
              <a:rPr lang="en-GB" sz="4400" b="1" dirty="0" err="1" smtClean="0"/>
              <a:t>Yonetimi</a:t>
            </a:r>
            <a:endParaRPr lang="en-GB" sz="4400" b="1" dirty="0" smtClean="0"/>
          </a:p>
          <a:p>
            <a:pPr marL="0" indent="0" algn="ctr">
              <a:buNone/>
            </a:pPr>
            <a:endParaRPr lang="en-GB" sz="2400" b="1" dirty="0" smtClean="0"/>
          </a:p>
          <a:p>
            <a:pPr marL="0" indent="0" algn="ctr">
              <a:buNone/>
            </a:pPr>
            <a:r>
              <a:rPr lang="en-GB" sz="3200" b="1" dirty="0" smtClean="0"/>
              <a:t>Gurkan BOZDAG</a:t>
            </a:r>
            <a:endParaRPr lang="en-GB" sz="3600" b="1" dirty="0"/>
          </a:p>
          <a:p>
            <a:pPr marL="0" indent="0" algn="ctr">
              <a:buNone/>
            </a:pPr>
            <a:r>
              <a:rPr lang="en-GB" sz="2800" dirty="0" smtClean="0"/>
              <a:t>Department of OBGYN, School of Medicine, </a:t>
            </a:r>
          </a:p>
          <a:p>
            <a:pPr marL="0" indent="0" algn="ctr">
              <a:buNone/>
            </a:pPr>
            <a:r>
              <a:rPr lang="en-GB" sz="2800" dirty="0" smtClean="0"/>
              <a:t>Hacettepe University</a:t>
            </a:r>
          </a:p>
          <a:p>
            <a:pPr marL="0" indent="0" algn="ctr">
              <a:buNone/>
            </a:pPr>
            <a:r>
              <a:rPr lang="en-GB" sz="2800" dirty="0" smtClean="0"/>
              <a:t>Ankara, TURKEY</a:t>
            </a:r>
            <a:endParaRPr lang="en-GB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47" y="285974"/>
            <a:ext cx="1124540" cy="1563208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138103" y="3651167"/>
            <a:ext cx="68451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7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68058"/>
            <a:ext cx="8291264" cy="2808312"/>
          </a:xfrm>
        </p:spPr>
        <p:txBody>
          <a:bodyPr>
            <a:noAutofit/>
          </a:bodyPr>
          <a:lstStyle/>
          <a:p>
            <a:r>
              <a:rPr lang="en-GB" b="1" dirty="0" smtClean="0"/>
              <a:t>RCT (n= 149), JCEM-2015</a:t>
            </a:r>
          </a:p>
          <a:p>
            <a:pPr lvl="1"/>
            <a:r>
              <a:rPr lang="en-GB" dirty="0" smtClean="0"/>
              <a:t>PCOS, BMI: 27 – 42 kg/m2. </a:t>
            </a:r>
          </a:p>
          <a:p>
            <a:pPr lvl="1"/>
            <a:r>
              <a:rPr lang="en-GB" dirty="0" err="1" smtClean="0"/>
              <a:t>Preconceptional</a:t>
            </a:r>
            <a:r>
              <a:rPr lang="en-GB" dirty="0" smtClean="0"/>
              <a:t> (16 </a:t>
            </a:r>
            <a:r>
              <a:rPr lang="en-GB" dirty="0" err="1" smtClean="0"/>
              <a:t>wks</a:t>
            </a:r>
            <a:r>
              <a:rPr lang="en-GB" dirty="0" smtClean="0"/>
              <a:t>)</a:t>
            </a:r>
          </a:p>
          <a:p>
            <a:pPr lvl="2"/>
            <a:r>
              <a:rPr lang="en-GB" dirty="0" smtClean="0"/>
              <a:t>OCP</a:t>
            </a:r>
          </a:p>
          <a:p>
            <a:pPr lvl="2"/>
            <a:r>
              <a:rPr lang="en-GB" dirty="0" smtClean="0"/>
              <a:t>Lifestyle management (%7 weight loss + exercise)</a:t>
            </a:r>
          </a:p>
          <a:p>
            <a:pPr lvl="2"/>
            <a:r>
              <a:rPr lang="en-GB" dirty="0" smtClean="0"/>
              <a:t>Combined</a:t>
            </a:r>
          </a:p>
          <a:p>
            <a:pPr lvl="1"/>
            <a:r>
              <a:rPr lang="en-GB" dirty="0" smtClean="0"/>
              <a:t>Ovulation rates (CC)	: % 46 vs. % 60 vs. % 67</a:t>
            </a:r>
          </a:p>
          <a:p>
            <a:pPr lvl="1"/>
            <a:r>
              <a:rPr lang="en-GB" dirty="0" smtClean="0"/>
              <a:t>LBR			: % 12 vs. % 26 vs. % 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906" y="4820356"/>
            <a:ext cx="3987258" cy="1728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Before pharmacological treatment…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214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18459"/>
            <a:ext cx="8291264" cy="1743424"/>
          </a:xfrm>
        </p:spPr>
        <p:txBody>
          <a:bodyPr/>
          <a:lstStyle/>
          <a:p>
            <a:pPr algn="r"/>
            <a:r>
              <a:rPr lang="en-GB" dirty="0" smtClean="0"/>
              <a:t>Life-style management is not only recommended for   conception, but also for obstetric complications and long-term health risks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Before pharmacological treatment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747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60573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A6A6A6"/>
                </a:solidFill>
              </a:rPr>
              <a:t>Before pharmacologic treatment</a:t>
            </a:r>
          </a:p>
          <a:p>
            <a:r>
              <a:rPr lang="en-GB" b="1" dirty="0"/>
              <a:t>Pharmacologic treatment</a:t>
            </a:r>
          </a:p>
          <a:p>
            <a:pPr lvl="1"/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Line</a:t>
            </a:r>
          </a:p>
          <a:p>
            <a:pPr lvl="2"/>
            <a:r>
              <a:rPr lang="en-GB" dirty="0"/>
              <a:t>CC / AI </a:t>
            </a:r>
          </a:p>
          <a:p>
            <a:pPr lvl="2"/>
            <a:r>
              <a:rPr lang="en-GB" dirty="0"/>
              <a:t>MET</a:t>
            </a:r>
          </a:p>
          <a:p>
            <a:pPr lvl="1"/>
            <a:r>
              <a:rPr lang="en-GB" b="1" dirty="0">
                <a:solidFill>
                  <a:srgbClr val="A6A6A6"/>
                </a:solidFill>
              </a:rPr>
              <a:t>2</a:t>
            </a:r>
            <a:r>
              <a:rPr lang="en-GB" b="1" baseline="30000" dirty="0">
                <a:solidFill>
                  <a:srgbClr val="A6A6A6"/>
                </a:solidFill>
              </a:rPr>
              <a:t>nd</a:t>
            </a:r>
            <a:r>
              <a:rPr lang="en-GB" b="1" dirty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>
                <a:solidFill>
                  <a:srgbClr val="A6A6A6"/>
                </a:solidFill>
              </a:rPr>
              <a:t>GN</a:t>
            </a:r>
          </a:p>
          <a:p>
            <a:pPr lvl="2"/>
            <a:r>
              <a:rPr lang="en-GB" dirty="0">
                <a:solidFill>
                  <a:srgbClr val="A6A6A6"/>
                </a:solidFill>
              </a:rPr>
              <a:t>LOD</a:t>
            </a:r>
          </a:p>
          <a:p>
            <a:pPr lvl="1"/>
            <a:r>
              <a:rPr lang="en-GB" b="1" dirty="0">
                <a:solidFill>
                  <a:srgbClr val="A6A6A6"/>
                </a:solidFill>
              </a:rPr>
              <a:t>3</a:t>
            </a:r>
            <a:r>
              <a:rPr lang="en-GB" b="1" baseline="30000" dirty="0">
                <a:solidFill>
                  <a:srgbClr val="A6A6A6"/>
                </a:solidFill>
              </a:rPr>
              <a:t>th</a:t>
            </a:r>
            <a:r>
              <a:rPr lang="en-GB" b="1" dirty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>
                <a:solidFill>
                  <a:srgbClr val="A6A6A6"/>
                </a:solidFill>
              </a:rPr>
              <a:t>ART</a:t>
            </a:r>
          </a:p>
          <a:p>
            <a:r>
              <a:rPr lang="en-GB" b="1" dirty="0">
                <a:solidFill>
                  <a:srgbClr val="A6A6A6"/>
                </a:solidFill>
              </a:rPr>
              <a:t>Conclusion </a:t>
            </a:r>
            <a:r>
              <a:rPr lang="en-GB" b="1" dirty="0" smtClean="0">
                <a:solidFill>
                  <a:srgbClr val="A6A6A6"/>
                </a:solidFill>
              </a:rPr>
              <a:t>remarks</a:t>
            </a:r>
            <a:endParaRPr lang="en-GB" b="1" dirty="0">
              <a:solidFill>
                <a:srgbClr val="A6A6A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5738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for OI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66" y="3960645"/>
            <a:ext cx="8857818" cy="60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66" y="4821226"/>
            <a:ext cx="8857818" cy="388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381" y="1266276"/>
            <a:ext cx="7341530" cy="24879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381" y="5380543"/>
            <a:ext cx="7341530" cy="11476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690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next?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First line in OI - guidelines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62" y="2239347"/>
            <a:ext cx="8889189" cy="3085745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6752969" y="4027284"/>
            <a:ext cx="2057739" cy="554620"/>
          </a:xfrm>
          <a:prstGeom prst="roundRect">
            <a:avLst/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05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Metformin</a:t>
            </a:r>
            <a:br>
              <a:rPr lang="en-GB" dirty="0" smtClean="0"/>
            </a:br>
            <a:r>
              <a:rPr lang="en-GB" sz="2800" dirty="0" smtClean="0"/>
              <a:t>RCT (</a:t>
            </a:r>
            <a:r>
              <a:rPr lang="en-GB" sz="2800" dirty="0" err="1" smtClean="0"/>
              <a:t>vs</a:t>
            </a:r>
            <a:r>
              <a:rPr lang="en-GB" sz="2800" dirty="0" smtClean="0"/>
              <a:t> CC)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29776"/>
              </p:ext>
            </p:extLst>
          </p:nvPr>
        </p:nvGraphicFramePr>
        <p:xfrm>
          <a:off x="499710" y="1525137"/>
          <a:ext cx="8187090" cy="1457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774"/>
                <a:gridCol w="1909748"/>
                <a:gridCol w="2231796"/>
                <a:gridCol w="2046772"/>
              </a:tblGrid>
              <a:tr h="408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Moll, BMJ, 2006</a:t>
                      </a:r>
                    </a:p>
                    <a:p>
                      <a:r>
                        <a:rPr lang="en-GB" dirty="0" smtClean="0"/>
                        <a:t>(n:</a:t>
                      </a:r>
                      <a:r>
                        <a:rPr lang="en-GB" baseline="0" dirty="0" smtClean="0"/>
                        <a:t> 228)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Ovulation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Ongoing</a:t>
                      </a:r>
                      <a:r>
                        <a:rPr lang="en-GB" dirty="0" smtClean="0"/>
                        <a:t> </a:t>
                      </a:r>
                      <a:r>
                        <a:rPr lang="en-GB" baseline="0" dirty="0" smtClean="0"/>
                        <a:t>PR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Miscarriage (%)</a:t>
                      </a:r>
                      <a:endParaRPr lang="en-GB" dirty="0"/>
                    </a:p>
                  </a:txBody>
                  <a:tcPr/>
                </a:tc>
              </a:tr>
              <a:tr h="408743">
                <a:tc>
                  <a:txBody>
                    <a:bodyPr/>
                    <a:lstStyle/>
                    <a:p>
                      <a:r>
                        <a:rPr lang="en-GB" dirty="0" smtClean="0"/>
                        <a:t>CC (6 cycles)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</a:t>
                      </a:r>
                      <a:endParaRPr lang="en-GB" dirty="0"/>
                    </a:p>
                  </a:txBody>
                  <a:tcPr/>
                </a:tc>
              </a:tr>
              <a:tr h="408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CC + MET (</a:t>
                      </a:r>
                      <a:r>
                        <a:rPr lang="en-GB" baseline="0" dirty="0" smtClean="0"/>
                        <a:t>2 gr)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68453"/>
              </p:ext>
            </p:extLst>
          </p:nvPr>
        </p:nvGraphicFramePr>
        <p:xfrm>
          <a:off x="499710" y="3328346"/>
          <a:ext cx="8187091" cy="1866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041"/>
                <a:gridCol w="2807231"/>
                <a:gridCol w="2907819"/>
              </a:tblGrid>
              <a:tr h="408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Legro</a:t>
                      </a:r>
                      <a:r>
                        <a:rPr lang="en-GB" dirty="0" smtClean="0"/>
                        <a:t>, NEJM, 2007  </a:t>
                      </a:r>
                    </a:p>
                    <a:p>
                      <a:r>
                        <a:rPr lang="en-GB" dirty="0" smtClean="0"/>
                        <a:t>(n: 626)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LBR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Miscarriage (%)</a:t>
                      </a:r>
                      <a:endParaRPr lang="en-GB" dirty="0"/>
                    </a:p>
                  </a:txBody>
                  <a:tcPr/>
                </a:tc>
              </a:tr>
              <a:tr h="408743">
                <a:tc>
                  <a:txBody>
                    <a:bodyPr/>
                    <a:lstStyle/>
                    <a:p>
                      <a:r>
                        <a:rPr lang="en-GB" dirty="0" smtClean="0"/>
                        <a:t>CC (6 cycles)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22.5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25.8</a:t>
                      </a:r>
                      <a:endParaRPr lang="en-GB" dirty="0"/>
                    </a:p>
                  </a:txBody>
                  <a:tcPr/>
                </a:tc>
              </a:tr>
              <a:tr h="408743">
                <a:tc>
                  <a:txBody>
                    <a:bodyPr/>
                    <a:lstStyle/>
                    <a:p>
                      <a:r>
                        <a:rPr lang="en-GB" dirty="0" smtClean="0"/>
                        <a:t>MET (</a:t>
                      </a:r>
                      <a:r>
                        <a:rPr lang="en-GB" baseline="0" dirty="0" smtClean="0"/>
                        <a:t>2 gr)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40.0</a:t>
                      </a:r>
                      <a:endParaRPr lang="en-GB" dirty="0"/>
                    </a:p>
                  </a:txBody>
                  <a:tcPr/>
                </a:tc>
              </a:tr>
              <a:tr h="408743">
                <a:tc>
                  <a:txBody>
                    <a:bodyPr/>
                    <a:lstStyle/>
                    <a:p>
                      <a:r>
                        <a:rPr lang="en-GB" dirty="0" smtClean="0"/>
                        <a:t>CC + MET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26.8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30.0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2946" y="5526229"/>
            <a:ext cx="7738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 smtClean="0"/>
              <a:t>MET vs. MET + CC (LBR) </a:t>
            </a:r>
            <a:r>
              <a:rPr lang="en-GB" sz="2000" dirty="0" smtClean="0"/>
              <a:t>= </a:t>
            </a:r>
            <a:r>
              <a:rPr lang="en-US" sz="2000" dirty="0"/>
              <a:t>OR </a:t>
            </a:r>
            <a:r>
              <a:rPr lang="en-US" sz="2000" dirty="0" smtClean="0"/>
              <a:t>1.21</a:t>
            </a:r>
            <a:r>
              <a:rPr lang="en-US" sz="2000" dirty="0"/>
              <a:t> (</a:t>
            </a:r>
            <a:r>
              <a:rPr lang="en-US" sz="2000" dirty="0" smtClean="0"/>
              <a:t>0.92 </a:t>
            </a:r>
            <a:r>
              <a:rPr lang="en-US" sz="2000" dirty="0"/>
              <a:t>to </a:t>
            </a:r>
            <a:r>
              <a:rPr lang="en-US" sz="2000" dirty="0" smtClean="0"/>
              <a:t>1.59), </a:t>
            </a:r>
            <a:r>
              <a:rPr lang="en-US" sz="2000" dirty="0"/>
              <a:t>9 studies, 1079 </a:t>
            </a:r>
            <a:r>
              <a:rPr lang="en-US" sz="2000" dirty="0" smtClean="0"/>
              <a:t>women.</a:t>
            </a:r>
          </a:p>
          <a:p>
            <a:pPr algn="ctr"/>
            <a:r>
              <a:rPr lang="en-US" sz="2000" b="1" dirty="0" smtClean="0">
                <a:solidFill>
                  <a:srgbClr val="660066"/>
                </a:solidFill>
              </a:rPr>
              <a:t>(Morley C et al. Cochrane, 2017)</a:t>
            </a:r>
            <a:r>
              <a:rPr lang="en-GB" sz="2000" b="1" dirty="0" smtClean="0">
                <a:solidFill>
                  <a:srgbClr val="660066"/>
                </a:solidFill>
              </a:rPr>
              <a:t> </a:t>
            </a:r>
            <a:endParaRPr lang="en-GB" sz="20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921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04" y="1269826"/>
            <a:ext cx="4452524" cy="55134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Metformin</a:t>
            </a:r>
            <a:br>
              <a:rPr lang="en-GB" dirty="0" smtClean="0"/>
            </a:br>
            <a:r>
              <a:rPr lang="en-GB" sz="2800" dirty="0" smtClean="0"/>
              <a:t>End of story ?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4661360" y="2987828"/>
            <a:ext cx="4468028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dirty="0" smtClean="0"/>
              <a:t>“Metformin </a:t>
            </a:r>
            <a:r>
              <a:rPr lang="en-GB" sz="2000" b="1" dirty="0"/>
              <a:t>has been associated </a:t>
            </a:r>
            <a:r>
              <a:rPr lang="en-GB" sz="2000" b="1" dirty="0" smtClean="0"/>
              <a:t>with </a:t>
            </a:r>
          </a:p>
          <a:p>
            <a:pPr algn="ctr"/>
            <a:r>
              <a:rPr lang="en-GB" sz="2000" b="1" dirty="0"/>
              <a:t>d</a:t>
            </a:r>
            <a:r>
              <a:rPr lang="en-GB" sz="2000" b="1" dirty="0" smtClean="0"/>
              <a:t>ecreased  risk of breast, colon, liver, </a:t>
            </a:r>
          </a:p>
          <a:p>
            <a:pPr algn="ctr"/>
            <a:r>
              <a:rPr lang="en-GB" sz="2000" b="1" dirty="0" smtClean="0"/>
              <a:t>pancreas, prostate,  endometrium and </a:t>
            </a:r>
          </a:p>
          <a:p>
            <a:pPr algn="ctr"/>
            <a:r>
              <a:rPr lang="en-GB" sz="2000" b="1" dirty="0" smtClean="0"/>
              <a:t>lung cancer across meta-analyses” </a:t>
            </a:r>
          </a:p>
          <a:p>
            <a:pPr algn="ctr"/>
            <a:r>
              <a:rPr lang="en-GB" dirty="0" smtClean="0">
                <a:solidFill>
                  <a:srgbClr val="660066"/>
                </a:solidFill>
              </a:rPr>
              <a:t>(</a:t>
            </a:r>
            <a:r>
              <a:rPr lang="en-GB" dirty="0">
                <a:solidFill>
                  <a:srgbClr val="660066"/>
                </a:solidFill>
              </a:rPr>
              <a:t>Heckman-</a:t>
            </a:r>
            <a:r>
              <a:rPr lang="en-GB" dirty="0" smtClean="0">
                <a:solidFill>
                  <a:srgbClr val="660066"/>
                </a:solidFill>
              </a:rPr>
              <a:t>Stoddard et al, </a:t>
            </a:r>
            <a:r>
              <a:rPr lang="en-GB" dirty="0" err="1" smtClean="0">
                <a:solidFill>
                  <a:srgbClr val="660066"/>
                </a:solidFill>
              </a:rPr>
              <a:t>Diabetologia</a:t>
            </a:r>
            <a:r>
              <a:rPr lang="en-GB" dirty="0" smtClean="0">
                <a:solidFill>
                  <a:srgbClr val="660066"/>
                </a:solidFill>
              </a:rPr>
              <a:t>, 2017)</a:t>
            </a:r>
            <a:endParaRPr lang="en-US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6849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next?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First line in OI - guidelines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62" y="2239347"/>
            <a:ext cx="8889189" cy="3085745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198" y="5431513"/>
            <a:ext cx="2375883" cy="133643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752969" y="4027284"/>
            <a:ext cx="2057739" cy="554620"/>
          </a:xfrm>
          <a:prstGeom prst="roundRect">
            <a:avLst/>
          </a:prstGeom>
          <a:noFill/>
          <a:ln w="38100" cmpd="sng"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101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853E-6 4.09995E-6 L -0.00173 -0.16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8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2014…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94" y="1834266"/>
            <a:ext cx="4517656" cy="1466055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669" y="33424"/>
            <a:ext cx="1741913" cy="1936306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022894"/>
              </p:ext>
            </p:extLst>
          </p:nvPr>
        </p:nvGraphicFramePr>
        <p:xfrm>
          <a:off x="1191612" y="3714767"/>
          <a:ext cx="691404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682"/>
                <a:gridCol w="1267565"/>
                <a:gridCol w="334179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aseline="0" dirty="0" err="1" smtClean="0"/>
                        <a:t>Letrozol</a:t>
                      </a:r>
                      <a:r>
                        <a:rPr lang="en-GB" baseline="0" dirty="0" smtClean="0"/>
                        <a:t> vs. CC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r>
                        <a:rPr lang="en-GB" baseline="0" dirty="0" smtClean="0"/>
                        <a:t> (RCT)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OR (%95</a:t>
                      </a:r>
                      <a:r>
                        <a:rPr lang="en-GB" baseline="0" dirty="0" smtClean="0"/>
                        <a:t> CI)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CPR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1.35</a:t>
                      </a:r>
                      <a:r>
                        <a:rPr lang="en-GB" baseline="0" dirty="0" smtClean="0"/>
                        <a:t> (1.08 – 1.69) 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LBR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1.79</a:t>
                      </a:r>
                      <a:r>
                        <a:rPr lang="en-GB" baseline="0" dirty="0" smtClean="0"/>
                        <a:t> (1.38 – 2.31)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95557" y="5393077"/>
            <a:ext cx="8291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smtClean="0">
                <a:solidFill>
                  <a:srgbClr val="000090"/>
                </a:solidFill>
              </a:rPr>
              <a:t>‘The </a:t>
            </a:r>
            <a:r>
              <a:rPr lang="en-GB" i="1" dirty="0">
                <a:solidFill>
                  <a:srgbClr val="000090"/>
                </a:solidFill>
              </a:rPr>
              <a:t>quality of this evidence is low and findings should be regarded with some </a:t>
            </a:r>
            <a:r>
              <a:rPr lang="en-GB" i="1" dirty="0" smtClean="0">
                <a:solidFill>
                  <a:srgbClr val="000090"/>
                </a:solidFill>
              </a:rPr>
              <a:t>caution’</a:t>
            </a:r>
            <a:endParaRPr lang="en-GB" i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83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768" y="1658428"/>
            <a:ext cx="4013432" cy="1828800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2014…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1575"/>
              </p:ext>
            </p:extLst>
          </p:nvPr>
        </p:nvGraphicFramePr>
        <p:xfrm>
          <a:off x="711203" y="3974630"/>
          <a:ext cx="7975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613"/>
                <a:gridCol w="1872208"/>
                <a:gridCol w="1904879"/>
                <a:gridCol w="1993900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CC (n:</a:t>
                      </a:r>
                      <a:r>
                        <a:rPr lang="en-GB" baseline="0" dirty="0" smtClean="0"/>
                        <a:t> 376)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Letrozole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smtClean="0"/>
                        <a:t>(n: 374)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 value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Ovulation (%)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76.6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88.5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&lt; 0.001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Cumulative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b="1" dirty="0" smtClean="0"/>
                        <a:t>LBR (%)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27.5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0.007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TTP</a:t>
                      </a:r>
                      <a:r>
                        <a:rPr lang="en-GB" b="1" baseline="0" dirty="0" smtClean="0"/>
                        <a:t> (day)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85.9</a:t>
                      </a:r>
                      <a:r>
                        <a:rPr lang="en-GB" baseline="0" dirty="0" smtClean="0"/>
                        <a:t> (48.8)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90.4 (44.4)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0.27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6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Prevalence of PCOS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5536" y="1567777"/>
            <a:ext cx="8291264" cy="4525519"/>
          </a:xfrm>
        </p:spPr>
        <p:txBody>
          <a:bodyPr>
            <a:normAutofit/>
          </a:bodyPr>
          <a:lstStyle/>
          <a:p>
            <a:r>
              <a:rPr lang="en-GB" sz="2400" dirty="0" smtClean="0"/>
              <a:t>Most common </a:t>
            </a:r>
            <a:r>
              <a:rPr lang="en-GB" sz="2400" dirty="0" err="1" smtClean="0"/>
              <a:t>endocrinopathy</a:t>
            </a:r>
            <a:r>
              <a:rPr lang="en-GB" sz="2400" dirty="0" smtClean="0"/>
              <a:t> in reproductive aged women…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207276"/>
            <a:ext cx="8856984" cy="35979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5719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20</a:t>
            </a:fld>
            <a:endParaRPr lang="es-E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816" y="651747"/>
            <a:ext cx="1741913" cy="1936306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350" y="2837175"/>
            <a:ext cx="4013432" cy="1828800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29219" y="4939956"/>
            <a:ext cx="8291263" cy="8254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 Narrow" pitchFamily="34" charset="0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b="1" dirty="0" smtClean="0">
                <a:solidFill>
                  <a:srgbClr val="000090"/>
                </a:solidFill>
                <a:latin typeface="+mj-lt"/>
              </a:rPr>
              <a:t>Subgroups for CC?</a:t>
            </a:r>
            <a:endParaRPr lang="en-GB" b="1" dirty="0">
              <a:solidFill>
                <a:srgbClr val="00009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2" y="188640"/>
            <a:ext cx="1950595" cy="212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32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47" y="127031"/>
            <a:ext cx="8291263" cy="825452"/>
          </a:xfrm>
        </p:spPr>
        <p:txBody>
          <a:bodyPr/>
          <a:lstStyle/>
          <a:p>
            <a:r>
              <a:rPr lang="en-GB" dirty="0" smtClean="0"/>
              <a:t>Subgroups for CC ?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816" y="1387058"/>
            <a:ext cx="1741913" cy="1936306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57276"/>
              </p:ext>
            </p:extLst>
          </p:nvPr>
        </p:nvGraphicFramePr>
        <p:xfrm>
          <a:off x="1524000" y="3786751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LBR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 (RCT)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OR (%95 CI)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BMI &gt; 25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1.67 (1.31 – 2.11) 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BMI &lt; 25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1.54 (0.81 – 2.93)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9922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535" y="1254032"/>
            <a:ext cx="3069627" cy="1828800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2976"/>
            <a:ext cx="4374413" cy="3183467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381" y="3212976"/>
            <a:ext cx="4332611" cy="3199963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47" y="127031"/>
            <a:ext cx="8291263" cy="825452"/>
          </a:xfrm>
        </p:spPr>
        <p:txBody>
          <a:bodyPr/>
          <a:lstStyle/>
          <a:p>
            <a:r>
              <a:rPr lang="en-GB" dirty="0" smtClean="0"/>
              <a:t>Subgroups for CC 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9726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Can we predict live birth in women treated with CC?</a:t>
            </a:r>
          </a:p>
          <a:p>
            <a:pPr lvl="1"/>
            <a:r>
              <a:rPr lang="en-GB" dirty="0" smtClean="0"/>
              <a:t>n=259 PCOS</a:t>
            </a:r>
          </a:p>
          <a:p>
            <a:pPr lvl="1"/>
            <a:r>
              <a:rPr lang="en-GB" dirty="0" smtClean="0"/>
              <a:t>50 / 100 / 150 mg CC</a:t>
            </a:r>
          </a:p>
          <a:p>
            <a:pPr lvl="1"/>
            <a:r>
              <a:rPr lang="en-GB" dirty="0" smtClean="0"/>
              <a:t>% 38 LBR (cumulative for 6 months)</a:t>
            </a:r>
          </a:p>
          <a:p>
            <a:pPr lvl="1"/>
            <a:r>
              <a:rPr lang="en-GB" dirty="0" smtClean="0"/>
              <a:t>Predictors (multivariate)</a:t>
            </a:r>
          </a:p>
          <a:p>
            <a:pPr lvl="2"/>
            <a:r>
              <a:rPr lang="en-GB" dirty="0" smtClean="0"/>
              <a:t>Age</a:t>
            </a:r>
          </a:p>
          <a:p>
            <a:pPr lvl="2"/>
            <a:r>
              <a:rPr lang="en-GB" dirty="0" smtClean="0"/>
              <a:t>FAI (</a:t>
            </a:r>
            <a:r>
              <a:rPr lang="en-GB" dirty="0"/>
              <a:t>100 x TT/</a:t>
            </a:r>
            <a:r>
              <a:rPr lang="en-GB" dirty="0" smtClean="0"/>
              <a:t>SHBG)</a:t>
            </a:r>
          </a:p>
          <a:p>
            <a:pPr lvl="2"/>
            <a:r>
              <a:rPr lang="en-GB" dirty="0" smtClean="0"/>
              <a:t>BMI </a:t>
            </a:r>
          </a:p>
          <a:p>
            <a:pPr lvl="2"/>
            <a:r>
              <a:rPr lang="en-GB" dirty="0" smtClean="0"/>
              <a:t>Menstrual status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23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24859" y="6084601"/>
            <a:ext cx="182596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err="1" smtClean="0">
                <a:solidFill>
                  <a:srgbClr val="000090"/>
                </a:solidFill>
              </a:rPr>
              <a:t>Imani</a:t>
            </a:r>
            <a:r>
              <a:rPr lang="en-GB" dirty="0" smtClean="0">
                <a:solidFill>
                  <a:srgbClr val="000090"/>
                </a:solidFill>
              </a:rPr>
              <a:t> B, FS, 2002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47" y="127031"/>
            <a:ext cx="8291263" cy="825452"/>
          </a:xfrm>
        </p:spPr>
        <p:txBody>
          <a:bodyPr/>
          <a:lstStyle/>
          <a:p>
            <a:r>
              <a:rPr lang="en-GB" dirty="0" smtClean="0"/>
              <a:t>Subgroups for CC 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0797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24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277" y="1853789"/>
            <a:ext cx="6776149" cy="439461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2248796" y="3793067"/>
            <a:ext cx="1706439" cy="3302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542620" y="3793067"/>
            <a:ext cx="1650219" cy="57573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4430" y="5936790"/>
            <a:ext cx="29643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Cumulative </a:t>
            </a:r>
            <a:r>
              <a:rPr lang="en-GB" sz="2000" dirty="0"/>
              <a:t>for 6 </a:t>
            </a:r>
            <a:r>
              <a:rPr lang="en-GB" sz="2000" dirty="0" smtClean="0"/>
              <a:t>months</a:t>
            </a:r>
          </a:p>
          <a:p>
            <a:r>
              <a:rPr lang="en-GB" sz="2000" b="1" dirty="0" smtClean="0"/>
              <a:t>AUC:0.85</a:t>
            </a:r>
            <a:endParaRPr lang="en-GB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565225" y="1126389"/>
            <a:ext cx="4991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FAI :5 / BMI: </a:t>
            </a:r>
            <a:r>
              <a:rPr lang="en-GB" sz="2000" b="1" dirty="0" smtClean="0">
                <a:solidFill>
                  <a:srgbClr val="FF0000"/>
                </a:solidFill>
              </a:rPr>
              <a:t>35/  amenorrhea </a:t>
            </a:r>
            <a:r>
              <a:rPr lang="en-GB" sz="2000" b="1" dirty="0">
                <a:solidFill>
                  <a:srgbClr val="FF0000"/>
                </a:solidFill>
              </a:rPr>
              <a:t>/ </a:t>
            </a:r>
            <a:r>
              <a:rPr lang="en-GB" sz="2000" b="1" dirty="0" smtClean="0">
                <a:solidFill>
                  <a:srgbClr val="FF0000"/>
                </a:solidFill>
              </a:rPr>
              <a:t>age =25</a:t>
            </a:r>
          </a:p>
          <a:p>
            <a:r>
              <a:rPr lang="en-GB" sz="2000" b="1" dirty="0">
                <a:solidFill>
                  <a:srgbClr val="008000"/>
                </a:solidFill>
              </a:rPr>
              <a:t>FAI :5 / BMI: </a:t>
            </a:r>
            <a:r>
              <a:rPr lang="en-GB" sz="2000" b="1" dirty="0" smtClean="0">
                <a:solidFill>
                  <a:srgbClr val="008000"/>
                </a:solidFill>
              </a:rPr>
              <a:t>25 / </a:t>
            </a:r>
            <a:r>
              <a:rPr lang="en-GB" sz="2000" b="1" dirty="0">
                <a:solidFill>
                  <a:srgbClr val="008000"/>
                </a:solidFill>
                <a:latin typeface="ArialMT"/>
              </a:rPr>
              <a:t>oligomenorrhea</a:t>
            </a:r>
            <a:r>
              <a:rPr lang="en-GB" sz="2000" b="1" dirty="0" smtClean="0">
                <a:solidFill>
                  <a:srgbClr val="008000"/>
                </a:solidFill>
              </a:rPr>
              <a:t> </a:t>
            </a:r>
            <a:r>
              <a:rPr lang="en-GB" sz="2000" b="1" dirty="0">
                <a:solidFill>
                  <a:srgbClr val="008000"/>
                </a:solidFill>
              </a:rPr>
              <a:t>/ </a:t>
            </a:r>
            <a:r>
              <a:rPr lang="en-GB" sz="2000" b="1" dirty="0" smtClean="0">
                <a:solidFill>
                  <a:srgbClr val="008000"/>
                </a:solidFill>
              </a:rPr>
              <a:t>age=22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24859" y="6084601"/>
            <a:ext cx="182596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err="1" smtClean="0">
                <a:solidFill>
                  <a:srgbClr val="000090"/>
                </a:solidFill>
              </a:rPr>
              <a:t>Imani</a:t>
            </a:r>
            <a:r>
              <a:rPr lang="en-GB" dirty="0" smtClean="0">
                <a:solidFill>
                  <a:srgbClr val="000090"/>
                </a:solidFill>
              </a:rPr>
              <a:t> B, FS, 2002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264573" y="4120838"/>
            <a:ext cx="1690662" cy="1009962"/>
          </a:xfrm>
          <a:prstGeom prst="straightConnector1">
            <a:avLst/>
          </a:prstGeom>
          <a:ln w="5715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542620" y="3149600"/>
            <a:ext cx="1650219" cy="1822344"/>
          </a:xfrm>
          <a:prstGeom prst="straightConnector1">
            <a:avLst/>
          </a:prstGeom>
          <a:ln w="5715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95547" y="127031"/>
            <a:ext cx="8291263" cy="825452"/>
          </a:xfrm>
        </p:spPr>
        <p:txBody>
          <a:bodyPr/>
          <a:lstStyle/>
          <a:p>
            <a:r>
              <a:rPr lang="en-GB" dirty="0" smtClean="0"/>
              <a:t>Subgroups for CC 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35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rguments for CC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/>
            <a:r>
              <a:rPr lang="en-GB" sz="2400" b="1" dirty="0" smtClean="0"/>
              <a:t>Adverse effects on </a:t>
            </a:r>
            <a:r>
              <a:rPr lang="en-GB" sz="2400" b="1" dirty="0" err="1" smtClean="0"/>
              <a:t>endocervical</a:t>
            </a:r>
            <a:r>
              <a:rPr lang="en-GB" sz="2400" b="1" dirty="0" smtClean="0"/>
              <a:t> glands and endometrium </a:t>
            </a:r>
            <a:r>
              <a:rPr lang="en-GB" sz="1800" dirty="0" smtClean="0">
                <a:solidFill>
                  <a:srgbClr val="660066"/>
                </a:solidFill>
              </a:rPr>
              <a:t>(</a:t>
            </a:r>
            <a:r>
              <a:rPr lang="en-GB" sz="1800" dirty="0" err="1" smtClean="0">
                <a:solidFill>
                  <a:srgbClr val="660066"/>
                </a:solidFill>
              </a:rPr>
              <a:t>Gelety</a:t>
            </a:r>
            <a:r>
              <a:rPr lang="en-GB" sz="1800" dirty="0" smtClean="0">
                <a:solidFill>
                  <a:srgbClr val="660066"/>
                </a:solidFill>
              </a:rPr>
              <a:t> </a:t>
            </a:r>
            <a:r>
              <a:rPr lang="en-GB" sz="1800" dirty="0">
                <a:solidFill>
                  <a:srgbClr val="660066"/>
                </a:solidFill>
              </a:rPr>
              <a:t>TJ, FS, </a:t>
            </a:r>
            <a:r>
              <a:rPr lang="en-GB" sz="1800" dirty="0" smtClean="0">
                <a:solidFill>
                  <a:srgbClr val="660066"/>
                </a:solidFill>
              </a:rPr>
              <a:t>1993</a:t>
            </a:r>
            <a:r>
              <a:rPr lang="en-GB" sz="1800" dirty="0">
                <a:solidFill>
                  <a:srgbClr val="660066"/>
                </a:solidFill>
              </a:rPr>
              <a:t>; Eden JA,  </a:t>
            </a:r>
            <a:r>
              <a:rPr lang="en-GB" sz="1800" dirty="0" err="1" smtClean="0">
                <a:solidFill>
                  <a:srgbClr val="660066"/>
                </a:solidFill>
              </a:rPr>
              <a:t>Dehbashi</a:t>
            </a:r>
            <a:r>
              <a:rPr lang="en-GB" sz="1800" dirty="0" smtClean="0">
                <a:solidFill>
                  <a:srgbClr val="660066"/>
                </a:solidFill>
              </a:rPr>
              <a:t> </a:t>
            </a:r>
            <a:r>
              <a:rPr lang="en-GB" sz="1800" dirty="0">
                <a:solidFill>
                  <a:srgbClr val="660066"/>
                </a:solidFill>
              </a:rPr>
              <a:t>S, </a:t>
            </a:r>
            <a:r>
              <a:rPr lang="en-GB" sz="1800" dirty="0" err="1">
                <a:solidFill>
                  <a:srgbClr val="660066"/>
                </a:solidFill>
              </a:rPr>
              <a:t>Int</a:t>
            </a:r>
            <a:r>
              <a:rPr lang="en-GB" sz="1800" dirty="0">
                <a:solidFill>
                  <a:srgbClr val="660066"/>
                </a:solidFill>
              </a:rPr>
              <a:t> J </a:t>
            </a:r>
            <a:r>
              <a:rPr lang="en-GB" sz="1800" dirty="0" err="1">
                <a:solidFill>
                  <a:srgbClr val="660066"/>
                </a:solidFill>
              </a:rPr>
              <a:t>Gyn</a:t>
            </a:r>
            <a:r>
              <a:rPr lang="en-GB" sz="1800" dirty="0">
                <a:solidFill>
                  <a:srgbClr val="660066"/>
                </a:solidFill>
              </a:rPr>
              <a:t> </a:t>
            </a:r>
            <a:r>
              <a:rPr lang="en-GB" sz="1800" dirty="0" err="1">
                <a:solidFill>
                  <a:srgbClr val="660066"/>
                </a:solidFill>
              </a:rPr>
              <a:t>Obstet</a:t>
            </a:r>
            <a:r>
              <a:rPr lang="en-GB" sz="1800" dirty="0">
                <a:solidFill>
                  <a:srgbClr val="660066"/>
                </a:solidFill>
              </a:rPr>
              <a:t>, </a:t>
            </a:r>
            <a:r>
              <a:rPr lang="en-GB" sz="1800" dirty="0" smtClean="0">
                <a:solidFill>
                  <a:srgbClr val="660066"/>
                </a:solidFill>
              </a:rPr>
              <a:t>2003)</a:t>
            </a:r>
            <a:endParaRPr lang="en-GB" sz="1800" dirty="0">
              <a:solidFill>
                <a:srgbClr val="660066"/>
              </a:solidFill>
            </a:endParaRPr>
          </a:p>
          <a:p>
            <a:pPr lvl="1"/>
            <a:r>
              <a:rPr lang="en-GB" sz="1800" dirty="0"/>
              <a:t>Thompson LA, FS, </a:t>
            </a:r>
            <a:r>
              <a:rPr lang="en-GB" sz="1800" dirty="0" smtClean="0"/>
              <a:t>1993 (histology)</a:t>
            </a:r>
            <a:endParaRPr lang="en-GB" sz="1800" dirty="0"/>
          </a:p>
          <a:p>
            <a:pPr lvl="1"/>
            <a:r>
              <a:rPr lang="en-GB" sz="1800" dirty="0" err="1"/>
              <a:t>Legro</a:t>
            </a:r>
            <a:r>
              <a:rPr lang="en-GB" sz="1800" dirty="0"/>
              <a:t> RS, NEJM, 2014 </a:t>
            </a:r>
            <a:r>
              <a:rPr lang="en-GB" sz="1800" dirty="0" smtClean="0"/>
              <a:t>(endometrial thickness and miscarriage)</a:t>
            </a:r>
          </a:p>
          <a:p>
            <a:pPr marL="457200" lvl="1" indent="0">
              <a:buNone/>
            </a:pPr>
            <a:endParaRPr lang="en-GB" sz="2000" dirty="0" smtClean="0"/>
          </a:p>
          <a:p>
            <a:r>
              <a:rPr lang="en-GB" sz="2400" b="1" dirty="0" smtClean="0"/>
              <a:t>Increased risk of multiple pregnancy                                     </a:t>
            </a:r>
            <a:r>
              <a:rPr lang="en-GB" sz="1800" dirty="0" smtClean="0">
                <a:solidFill>
                  <a:srgbClr val="660066"/>
                </a:solidFill>
              </a:rPr>
              <a:t>(</a:t>
            </a:r>
            <a:r>
              <a:rPr lang="en-GB" sz="1800" dirty="0" err="1">
                <a:solidFill>
                  <a:srgbClr val="660066"/>
                </a:solidFill>
              </a:rPr>
              <a:t>Franik</a:t>
            </a:r>
            <a:r>
              <a:rPr lang="en-GB" sz="1800" dirty="0">
                <a:solidFill>
                  <a:srgbClr val="660066"/>
                </a:solidFill>
              </a:rPr>
              <a:t>, Cochrane-</a:t>
            </a:r>
            <a:r>
              <a:rPr lang="en-GB" sz="1800" dirty="0" smtClean="0">
                <a:solidFill>
                  <a:srgbClr val="660066"/>
                </a:solidFill>
              </a:rPr>
              <a:t>2014)</a:t>
            </a:r>
            <a:endParaRPr lang="en-GB" sz="2400" dirty="0" smtClean="0">
              <a:solidFill>
                <a:srgbClr val="660066"/>
              </a:solidFill>
            </a:endParaRPr>
          </a:p>
          <a:p>
            <a:pPr lvl="1"/>
            <a:r>
              <a:rPr lang="en-GB" sz="1800" dirty="0" err="1"/>
              <a:t>Legro</a:t>
            </a:r>
            <a:r>
              <a:rPr lang="en-GB" sz="1800" dirty="0"/>
              <a:t> RS, NEJM, </a:t>
            </a:r>
            <a:r>
              <a:rPr lang="en-GB" sz="1800" dirty="0" smtClean="0"/>
              <a:t>2014 (50 – 100 mg CC)</a:t>
            </a:r>
          </a:p>
          <a:p>
            <a:pPr lvl="1"/>
            <a:r>
              <a:rPr lang="en-GB" sz="1800" dirty="0" err="1" smtClean="0"/>
              <a:t>Warraich</a:t>
            </a:r>
            <a:r>
              <a:rPr lang="en-GB" sz="1800" dirty="0" smtClean="0"/>
              <a:t> G, FS, 2015 (sextuplets with 7.5 mg AI)</a:t>
            </a:r>
            <a:endParaRPr lang="en-GB" sz="1800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249" y="5303395"/>
            <a:ext cx="2581437" cy="152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8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rguments for AI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80"/>
            <a:ext cx="8291264" cy="3639550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GB" b="1" dirty="0" smtClean="0"/>
              <a:t>Increased rate of congenital abnormalities </a:t>
            </a:r>
            <a:r>
              <a:rPr lang="en-GB" sz="2000" dirty="0" smtClean="0">
                <a:solidFill>
                  <a:srgbClr val="660066"/>
                </a:solidFill>
              </a:rPr>
              <a:t>(</a:t>
            </a:r>
            <a:r>
              <a:rPr lang="en-GB" sz="2000" dirty="0" err="1">
                <a:solidFill>
                  <a:srgbClr val="660066"/>
                </a:solidFill>
              </a:rPr>
              <a:t>Biljan</a:t>
            </a:r>
            <a:r>
              <a:rPr lang="en-GB" sz="2000" dirty="0">
                <a:solidFill>
                  <a:srgbClr val="660066"/>
                </a:solidFill>
              </a:rPr>
              <a:t>, </a:t>
            </a:r>
            <a:r>
              <a:rPr lang="en-GB" sz="2000" dirty="0" smtClean="0">
                <a:solidFill>
                  <a:srgbClr val="660066"/>
                </a:solidFill>
              </a:rPr>
              <a:t>ASRM, 2005)</a:t>
            </a:r>
            <a:endParaRPr lang="en-GB" sz="2200" b="1" dirty="0" smtClean="0"/>
          </a:p>
          <a:p>
            <a:pPr lvl="1"/>
            <a:r>
              <a:rPr lang="en-GB" sz="1800" dirty="0" err="1" smtClean="0"/>
              <a:t>Tulandi</a:t>
            </a:r>
            <a:r>
              <a:rPr lang="en-GB" sz="1800" dirty="0" smtClean="0"/>
              <a:t> </a:t>
            </a:r>
            <a:r>
              <a:rPr lang="en-GB" sz="1800" dirty="0"/>
              <a:t>T, FS, 2006</a:t>
            </a:r>
          </a:p>
          <a:p>
            <a:pPr lvl="1"/>
            <a:r>
              <a:rPr lang="en-GB" sz="1800" dirty="0"/>
              <a:t>Forman R, J </a:t>
            </a:r>
            <a:r>
              <a:rPr lang="en-GB" sz="1800" dirty="0" err="1"/>
              <a:t>Obs</a:t>
            </a:r>
            <a:r>
              <a:rPr lang="en-GB" sz="1800" dirty="0"/>
              <a:t> </a:t>
            </a:r>
            <a:r>
              <a:rPr lang="en-GB" sz="1800" dirty="0" err="1"/>
              <a:t>Gyn</a:t>
            </a:r>
            <a:r>
              <a:rPr lang="en-GB" sz="1800" dirty="0"/>
              <a:t> Can, 2007</a:t>
            </a:r>
          </a:p>
          <a:p>
            <a:pPr lvl="1"/>
            <a:r>
              <a:rPr lang="en-GB" sz="1800" dirty="0"/>
              <a:t>Sharma S, </a:t>
            </a:r>
            <a:r>
              <a:rPr lang="en-GB" sz="1800" dirty="0" err="1"/>
              <a:t>Plos</a:t>
            </a:r>
            <a:r>
              <a:rPr lang="en-GB" sz="1800" dirty="0"/>
              <a:t> One, 2014</a:t>
            </a:r>
          </a:p>
          <a:p>
            <a:pPr lvl="1"/>
            <a:r>
              <a:rPr lang="en-GB" sz="1800" dirty="0" err="1"/>
              <a:t>Legro</a:t>
            </a:r>
            <a:r>
              <a:rPr lang="en-GB" sz="1800" dirty="0"/>
              <a:t> RS, NEJM, 2014</a:t>
            </a:r>
          </a:p>
          <a:p>
            <a:pPr lvl="1"/>
            <a:r>
              <a:rPr lang="en-GB" sz="1800" dirty="0" err="1"/>
              <a:t>Tatsumi</a:t>
            </a:r>
            <a:r>
              <a:rPr lang="en-GB" sz="1800" dirty="0"/>
              <a:t> R, HR, </a:t>
            </a:r>
            <a:r>
              <a:rPr lang="en-GB" sz="1800" dirty="0" smtClean="0"/>
              <a:t>2017</a:t>
            </a:r>
          </a:p>
          <a:p>
            <a:pPr marL="457200" lvl="1" indent="0">
              <a:buNone/>
            </a:pPr>
            <a:endParaRPr lang="en-GB" sz="1800" dirty="0" smtClean="0"/>
          </a:p>
          <a:p>
            <a:r>
              <a:rPr lang="en-GB" sz="2400" b="1" dirty="0" smtClean="0"/>
              <a:t>Side effects</a:t>
            </a:r>
          </a:p>
          <a:p>
            <a:pPr lvl="1"/>
            <a:r>
              <a:rPr lang="en-GB" sz="1800" dirty="0" smtClean="0"/>
              <a:t>Similar rates of side effects with CC or AI </a:t>
            </a:r>
            <a:r>
              <a:rPr lang="en-GB" sz="2000" dirty="0" smtClean="0">
                <a:solidFill>
                  <a:srgbClr val="660066"/>
                </a:solidFill>
              </a:rPr>
              <a:t>(</a:t>
            </a:r>
            <a:r>
              <a:rPr lang="en-GB" sz="2000" dirty="0" err="1" smtClean="0">
                <a:solidFill>
                  <a:srgbClr val="660066"/>
                </a:solidFill>
              </a:rPr>
              <a:t>Legro</a:t>
            </a:r>
            <a:r>
              <a:rPr lang="en-GB" sz="2000" dirty="0" smtClean="0">
                <a:solidFill>
                  <a:srgbClr val="660066"/>
                </a:solidFill>
              </a:rPr>
              <a:t> </a:t>
            </a:r>
            <a:r>
              <a:rPr lang="en-GB" sz="2000" dirty="0">
                <a:solidFill>
                  <a:srgbClr val="660066"/>
                </a:solidFill>
              </a:rPr>
              <a:t>RS, NEJM, </a:t>
            </a:r>
            <a:r>
              <a:rPr lang="en-GB" sz="2000" dirty="0" smtClean="0">
                <a:solidFill>
                  <a:srgbClr val="660066"/>
                </a:solidFill>
              </a:rPr>
              <a:t>2014) </a:t>
            </a:r>
          </a:p>
          <a:p>
            <a:pPr lvl="1"/>
            <a:r>
              <a:rPr lang="en-GB" sz="1800" dirty="0" smtClean="0"/>
              <a:t>Hot flashes vs. dizziness and fatigue</a:t>
            </a:r>
            <a:endParaRPr lang="en-GB" sz="1800" dirty="0"/>
          </a:p>
          <a:p>
            <a:pPr marL="400050" lvl="2" indent="0">
              <a:buNone/>
            </a:pPr>
            <a:endParaRPr lang="en-GB" sz="1600" dirty="0">
              <a:solidFill>
                <a:srgbClr val="660066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26</a:t>
            </a:fld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249" y="5303395"/>
            <a:ext cx="2581437" cy="152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5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b="1" dirty="0" smtClean="0"/>
              <a:t>Endometrial shedding?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Might be detrimental, try stair-step. </a:t>
            </a:r>
          </a:p>
          <a:p>
            <a:r>
              <a:rPr lang="en-GB" sz="2000" b="1" dirty="0" smtClean="0"/>
              <a:t>Initial dose ?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50 mg or 2.5 mg, beginning on Day 2-6.</a:t>
            </a:r>
          </a:p>
          <a:p>
            <a:r>
              <a:rPr lang="en-GB" sz="2000" b="1" dirty="0"/>
              <a:t>Sexual  intercourse</a:t>
            </a:r>
          </a:p>
          <a:p>
            <a:pPr lvl="1"/>
            <a:r>
              <a:rPr lang="en-GB" sz="1800" b="1" dirty="0">
                <a:solidFill>
                  <a:srgbClr val="3366FF"/>
                </a:solidFill>
              </a:rPr>
              <a:t>Every other day for 1 week beginning 5 days after last pill. </a:t>
            </a:r>
            <a:endParaRPr lang="en-GB" sz="2000" b="1" dirty="0" smtClean="0"/>
          </a:p>
          <a:p>
            <a:r>
              <a:rPr lang="en-GB" sz="2000" b="1" dirty="0" err="1" smtClean="0"/>
              <a:t>Monitorization</a:t>
            </a:r>
            <a:r>
              <a:rPr lang="en-GB" sz="2000" b="1" dirty="0" smtClean="0"/>
              <a:t>? 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To detect least ovulatory dose.</a:t>
            </a:r>
          </a:p>
          <a:p>
            <a:r>
              <a:rPr lang="en-GB" sz="2000" b="1" dirty="0" smtClean="0"/>
              <a:t>How monitor ? 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D21-24, P </a:t>
            </a:r>
            <a:r>
              <a:rPr lang="en-GB" sz="1800" b="1" dirty="0">
                <a:solidFill>
                  <a:srgbClr val="3366FF"/>
                </a:solidFill>
              </a:rPr>
              <a:t>≥3 </a:t>
            </a:r>
            <a:r>
              <a:rPr lang="en-GB" sz="1800" b="1" dirty="0" err="1">
                <a:solidFill>
                  <a:srgbClr val="3366FF"/>
                </a:solidFill>
              </a:rPr>
              <a:t>ng</a:t>
            </a:r>
            <a:r>
              <a:rPr lang="en-GB" sz="1800" b="1" dirty="0">
                <a:solidFill>
                  <a:srgbClr val="3366FF"/>
                </a:solidFill>
              </a:rPr>
              <a:t>/ml, </a:t>
            </a:r>
            <a:r>
              <a:rPr lang="en-GB" sz="1800" b="1" dirty="0" smtClean="0">
                <a:solidFill>
                  <a:srgbClr val="3366FF"/>
                </a:solidFill>
              </a:rPr>
              <a:t>(50, 100 and 150 mg CC, 50</a:t>
            </a:r>
            <a:r>
              <a:rPr lang="en-GB" sz="1800" b="1" dirty="0">
                <a:solidFill>
                  <a:srgbClr val="3366FF"/>
                </a:solidFill>
              </a:rPr>
              <a:t>%, 22% and 12</a:t>
            </a:r>
            <a:r>
              <a:rPr lang="en-GB" sz="1800" b="1" dirty="0" smtClean="0">
                <a:solidFill>
                  <a:srgbClr val="3366FF"/>
                </a:solidFill>
              </a:rPr>
              <a:t>% ovulation)</a:t>
            </a:r>
          </a:p>
          <a:p>
            <a:r>
              <a:rPr lang="en-GB" sz="2000" b="1" dirty="0" smtClean="0"/>
              <a:t>Any trigger?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No !</a:t>
            </a:r>
          </a:p>
          <a:p>
            <a:r>
              <a:rPr lang="en-GB" sz="2000" b="1" dirty="0" smtClean="0"/>
              <a:t>How many cycles?</a:t>
            </a:r>
          </a:p>
          <a:p>
            <a:pPr lvl="1"/>
            <a:r>
              <a:rPr lang="en-GB" sz="1800" b="1" dirty="0" smtClean="0">
                <a:solidFill>
                  <a:srgbClr val="3366FF"/>
                </a:solidFill>
              </a:rPr>
              <a:t>3 – 6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First line in OI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6804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80"/>
            <a:ext cx="8291264" cy="947622"/>
          </a:xfrm>
        </p:spPr>
        <p:txBody>
          <a:bodyPr/>
          <a:lstStyle/>
          <a:p>
            <a:r>
              <a:rPr lang="en-GB" dirty="0" smtClean="0"/>
              <a:t>Obesity, hyperandrogenemia, hyperinsulinemia…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28</a:t>
            </a:fld>
            <a:endParaRPr lang="es-E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92078"/>
              </p:ext>
            </p:extLst>
          </p:nvPr>
        </p:nvGraphicFramePr>
        <p:xfrm>
          <a:off x="215203" y="2425800"/>
          <a:ext cx="8713930" cy="34645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35085"/>
                <a:gridCol w="1302267"/>
                <a:gridCol w="1109338"/>
                <a:gridCol w="1125415"/>
                <a:gridCol w="2041825"/>
              </a:tblGrid>
              <a:tr h="37084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/>
                        <a:t>Brown</a:t>
                      </a:r>
                      <a:r>
                        <a:rPr lang="en-GB" sz="2000" baseline="0" dirty="0" smtClean="0"/>
                        <a:t> J and Farquhar C, Cochrane 2017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Comparison</a:t>
                      </a:r>
                    </a:p>
                    <a:p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RCTs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patients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Outcome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Results</a:t>
                      </a:r>
                    </a:p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OR (95 % CI)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CC +</a:t>
                      </a:r>
                      <a:r>
                        <a:rPr lang="en-GB" baseline="0" dirty="0" smtClean="0"/>
                        <a:t> BRM (2.5 – 7.5 mg) vs. CC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174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CPR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 [ 0.5 to 2.2 ]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CC + DEX (0.5</a:t>
                      </a:r>
                      <a:r>
                        <a:rPr lang="en-GB" baseline="0" dirty="0" smtClean="0"/>
                        <a:t> – 2 </a:t>
                      </a:r>
                      <a:r>
                        <a:rPr lang="en-GB" dirty="0" smtClean="0"/>
                        <a:t>mg) vs. CC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424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CPR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6.2 [ 2.2 to 17.48 ]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CC + OCP (42 – 50 days) vs. CC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CPR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27.2 [ 3.1 to 235.0 ]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solidFill>
                            <a:srgbClr val="FFFFFF"/>
                          </a:solidFill>
                        </a:rPr>
                        <a:t>Tang T et al, Cochrane</a:t>
                      </a:r>
                      <a:r>
                        <a:rPr lang="en-GB" sz="2000" b="1" baseline="0" dirty="0" smtClean="0">
                          <a:solidFill>
                            <a:srgbClr val="FFFFFF"/>
                          </a:solidFill>
                        </a:rPr>
                        <a:t> review 2012</a:t>
                      </a:r>
                    </a:p>
                    <a:p>
                      <a:pPr algn="ctr"/>
                      <a:endParaRPr lang="en-GB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CC + MET</a:t>
                      </a:r>
                      <a:r>
                        <a:rPr lang="en-GB" baseline="0" dirty="0" smtClean="0"/>
                        <a:t> vs. CC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178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Ovulation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4.9 [ 2.4 to 9.7 ]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/>
              <a:t>CC resistant </a:t>
            </a:r>
            <a:r>
              <a:rPr lang="en-GB" sz="3200" dirty="0"/>
              <a:t>(anovulation with 150 – 250 mg)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145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92" y="2429390"/>
            <a:ext cx="8465908" cy="2355784"/>
          </a:xfrm>
        </p:spPr>
        <p:txBody>
          <a:bodyPr/>
          <a:lstStyle/>
          <a:p>
            <a:pPr algn="r"/>
            <a:r>
              <a:rPr lang="en-GB" b="1" dirty="0" smtClean="0"/>
              <a:t>Both  CC and AI might be used</a:t>
            </a:r>
            <a:r>
              <a:rPr lang="en-GB" dirty="0" smtClean="0"/>
              <a:t>.</a:t>
            </a:r>
          </a:p>
          <a:p>
            <a:pPr lvl="1" algn="r"/>
            <a:r>
              <a:rPr lang="en-GB" dirty="0" smtClean="0"/>
              <a:t>If BMI &gt;30kg/m</a:t>
            </a:r>
            <a:r>
              <a:rPr lang="en-GB" baseline="30000" dirty="0" smtClean="0"/>
              <a:t>2</a:t>
            </a:r>
            <a:r>
              <a:rPr lang="en-GB" dirty="0" smtClean="0"/>
              <a:t>, consider AI (lack of FDA approval !)</a:t>
            </a:r>
          </a:p>
          <a:p>
            <a:pPr lvl="1" algn="r"/>
            <a:r>
              <a:rPr lang="en-GB" dirty="0"/>
              <a:t>If BMI &lt;</a:t>
            </a:r>
            <a:r>
              <a:rPr lang="en-GB" dirty="0" smtClean="0"/>
              <a:t>30kg</a:t>
            </a:r>
            <a:r>
              <a:rPr lang="en-GB" dirty="0"/>
              <a:t>/m</a:t>
            </a:r>
            <a:r>
              <a:rPr lang="en-GB" baseline="30000" dirty="0"/>
              <a:t>2</a:t>
            </a:r>
            <a:r>
              <a:rPr lang="en-GB" dirty="0"/>
              <a:t>, consider </a:t>
            </a:r>
            <a:r>
              <a:rPr lang="en-GB" dirty="0" smtClean="0"/>
              <a:t>CC (lower risks  with ≤ 100 mg !)</a:t>
            </a:r>
          </a:p>
          <a:p>
            <a:pPr lvl="1" algn="r"/>
            <a:endParaRPr lang="en-GB" dirty="0" smtClean="0"/>
          </a:p>
          <a:p>
            <a:pPr lvl="1" algn="r"/>
            <a:r>
              <a:rPr lang="en-GB" sz="2800" b="1" dirty="0" smtClean="0"/>
              <a:t>If CC resistant, might add OCP, MET or DEXA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29</a:t>
            </a:fld>
            <a:endParaRPr lang="es-E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First line in OI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887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27000"/>
            <a:ext cx="8291513" cy="8255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</a:rPr>
              <a:t>PCOS-</a:t>
            </a:r>
            <a:r>
              <a:rPr lang="en-US" dirty="0" smtClean="0">
                <a:solidFill>
                  <a:srgbClr val="FFFFFF"/>
                </a:solidFill>
              </a:rPr>
              <a:t>prevalence</a:t>
            </a:r>
            <a:endParaRPr lang="tr-TR" sz="4000" dirty="0" smtClean="0">
              <a:solidFill>
                <a:srgbClr val="FFFFFF"/>
              </a:solidFill>
            </a:endParaRPr>
          </a:p>
        </p:txBody>
      </p:sp>
      <p:pic>
        <p:nvPicPr>
          <p:cNvPr id="9" name="Picture 8" descr="Fig1_SezcanMumusoglu world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84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30</a:t>
            </a:fld>
            <a:endParaRPr lang="es-E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60573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A6A6A6"/>
                </a:solidFill>
              </a:rPr>
              <a:t>Before pharmacologic treatment</a:t>
            </a:r>
          </a:p>
          <a:p>
            <a:r>
              <a:rPr lang="en-GB" b="1" dirty="0">
                <a:solidFill>
                  <a:srgbClr val="A6A6A6"/>
                </a:solidFill>
              </a:rPr>
              <a:t>P</a:t>
            </a:r>
            <a:r>
              <a:rPr lang="en-GB" b="1" dirty="0" smtClean="0">
                <a:solidFill>
                  <a:srgbClr val="A6A6A6"/>
                </a:solidFill>
              </a:rPr>
              <a:t>harmacologic treatment</a:t>
            </a:r>
          </a:p>
          <a:p>
            <a:pPr lvl="1"/>
            <a:r>
              <a:rPr lang="en-GB" b="1" dirty="0" smtClean="0">
                <a:solidFill>
                  <a:srgbClr val="A6A6A6"/>
                </a:solidFill>
              </a:rPr>
              <a:t>1</a:t>
            </a:r>
            <a:r>
              <a:rPr lang="en-GB" b="1" baseline="30000" dirty="0" smtClean="0">
                <a:solidFill>
                  <a:srgbClr val="A6A6A6"/>
                </a:solidFill>
              </a:rPr>
              <a:t>st</a:t>
            </a:r>
            <a:r>
              <a:rPr lang="en-GB" b="1" dirty="0" smtClean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CC / AI 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MET</a:t>
            </a:r>
          </a:p>
          <a:p>
            <a:pPr lvl="1"/>
            <a:r>
              <a:rPr lang="en-GB" b="1" dirty="0" smtClean="0"/>
              <a:t>2</a:t>
            </a:r>
            <a:r>
              <a:rPr lang="en-GB" b="1" baseline="30000" dirty="0" smtClean="0"/>
              <a:t>nd</a:t>
            </a:r>
            <a:r>
              <a:rPr lang="en-GB" b="1" dirty="0" smtClean="0"/>
              <a:t> Line</a:t>
            </a:r>
          </a:p>
          <a:p>
            <a:pPr lvl="2"/>
            <a:r>
              <a:rPr lang="en-GB" dirty="0" smtClean="0"/>
              <a:t>GN</a:t>
            </a:r>
          </a:p>
          <a:p>
            <a:pPr lvl="2"/>
            <a:r>
              <a:rPr lang="en-GB" dirty="0" smtClean="0"/>
              <a:t>LOD</a:t>
            </a:r>
          </a:p>
          <a:p>
            <a:pPr lvl="1"/>
            <a:r>
              <a:rPr lang="en-GB" b="1" dirty="0" smtClean="0">
                <a:solidFill>
                  <a:srgbClr val="A6A6A6"/>
                </a:solidFill>
              </a:rPr>
              <a:t>3</a:t>
            </a:r>
            <a:r>
              <a:rPr lang="en-GB" b="1" baseline="30000" dirty="0" smtClean="0">
                <a:solidFill>
                  <a:srgbClr val="A6A6A6"/>
                </a:solidFill>
              </a:rPr>
              <a:t>th</a:t>
            </a:r>
            <a:r>
              <a:rPr lang="en-GB" b="1" dirty="0" smtClean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ART</a:t>
            </a:r>
          </a:p>
          <a:p>
            <a:r>
              <a:rPr lang="en-GB" b="1" dirty="0" smtClean="0">
                <a:solidFill>
                  <a:srgbClr val="A6A6A6"/>
                </a:solidFill>
              </a:rPr>
              <a:t>Conclusion remarks</a:t>
            </a:r>
            <a:endParaRPr lang="en-GB" b="1" dirty="0">
              <a:solidFill>
                <a:srgbClr val="A6A6A6"/>
              </a:solidFill>
            </a:endParaRP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59105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Second Line - LOD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15" y="1857214"/>
            <a:ext cx="7583488" cy="4149120"/>
          </a:xfrm>
        </p:spPr>
        <p:txBody>
          <a:bodyPr>
            <a:normAutofit lnSpcReduction="10000"/>
          </a:bodyPr>
          <a:lstStyle/>
          <a:p>
            <a:pPr marL="342900" lvl="1" indent="-342900">
              <a:spcBef>
                <a:spcPts val="2000"/>
              </a:spcBef>
            </a:pPr>
            <a:r>
              <a:rPr lang="en-GB" sz="2400" b="1" dirty="0" err="1"/>
              <a:t>Uni</a:t>
            </a:r>
            <a:r>
              <a:rPr lang="en-GB" sz="2400" b="1" dirty="0"/>
              <a:t> – bipolar </a:t>
            </a:r>
            <a:r>
              <a:rPr lang="en-GB" sz="2400" b="1" dirty="0" smtClean="0"/>
              <a:t>energy</a:t>
            </a:r>
            <a:endParaRPr lang="en-GB" sz="2400" b="1" dirty="0"/>
          </a:p>
          <a:p>
            <a:r>
              <a:rPr lang="en-GB" sz="2400" b="1" dirty="0" smtClean="0"/>
              <a:t>4</a:t>
            </a:r>
            <a:r>
              <a:rPr lang="en-GB" sz="2400" b="1" dirty="0"/>
              <a:t> </a:t>
            </a:r>
            <a:r>
              <a:rPr lang="en-GB" sz="2400" b="1" dirty="0" smtClean="0"/>
              <a:t>– 5 puncture in each ovary </a:t>
            </a:r>
            <a:r>
              <a:rPr lang="en-GB" sz="2000" b="1" dirty="0" smtClean="0"/>
              <a:t>(40 – 50W, 4</a:t>
            </a:r>
            <a:r>
              <a:rPr lang="en-GB" sz="2000" b="1" dirty="0"/>
              <a:t> </a:t>
            </a:r>
            <a:r>
              <a:rPr lang="en-GB" sz="2000" b="1" dirty="0" smtClean="0"/>
              <a:t>– 5 sec)</a:t>
            </a:r>
          </a:p>
          <a:p>
            <a:r>
              <a:rPr lang="en-GB" sz="2400" b="1" dirty="0" smtClean="0"/>
              <a:t>Benefits</a:t>
            </a:r>
          </a:p>
          <a:p>
            <a:pPr lvl="1"/>
            <a:r>
              <a:rPr lang="en-GB" dirty="0" smtClean="0"/>
              <a:t>No prescription</a:t>
            </a:r>
          </a:p>
          <a:p>
            <a:pPr lvl="1"/>
            <a:r>
              <a:rPr lang="en-GB" dirty="0" smtClean="0"/>
              <a:t>No </a:t>
            </a:r>
            <a:r>
              <a:rPr lang="en-GB" dirty="0" err="1" smtClean="0"/>
              <a:t>monitorization</a:t>
            </a:r>
            <a:endParaRPr lang="en-GB" dirty="0" smtClean="0"/>
          </a:p>
          <a:p>
            <a:pPr lvl="1"/>
            <a:r>
              <a:rPr lang="en-GB" dirty="0" smtClean="0"/>
              <a:t>Least risk of multiple pregnancy</a:t>
            </a:r>
          </a:p>
          <a:p>
            <a:r>
              <a:rPr lang="en-GB" sz="2400" b="1" dirty="0" smtClean="0"/>
              <a:t>Disadvantages</a:t>
            </a:r>
          </a:p>
          <a:p>
            <a:pPr lvl="1"/>
            <a:r>
              <a:rPr lang="en-GB" dirty="0" smtClean="0"/>
              <a:t>Requires LS</a:t>
            </a:r>
          </a:p>
          <a:p>
            <a:pPr lvl="1"/>
            <a:r>
              <a:rPr lang="en-GB" dirty="0" smtClean="0"/>
              <a:t>54 % requires consecutive medical treatment </a:t>
            </a:r>
          </a:p>
          <a:p>
            <a:pPr lvl="1"/>
            <a:r>
              <a:rPr lang="en-GB" dirty="0" smtClean="0"/>
              <a:t>10 – 20 % </a:t>
            </a:r>
            <a:r>
              <a:rPr lang="en-GB" dirty="0" err="1" smtClean="0"/>
              <a:t>periadnexial</a:t>
            </a:r>
            <a:r>
              <a:rPr lang="en-GB" dirty="0" smtClean="0"/>
              <a:t> adhesion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31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685" y="16272"/>
            <a:ext cx="2743200" cy="226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685" y="2780928"/>
            <a:ext cx="2743200" cy="21884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52966" y="5957048"/>
            <a:ext cx="223093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err="1" smtClean="0"/>
              <a:t>Bayram</a:t>
            </a:r>
            <a:r>
              <a:rPr lang="en-GB" dirty="0" smtClean="0"/>
              <a:t> N, BMJ, 2004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938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 smtClean="0"/>
              <a:t>Conventional protocol</a:t>
            </a:r>
          </a:p>
          <a:p>
            <a:pPr lvl="1"/>
            <a:r>
              <a:rPr lang="en-GB" dirty="0" smtClean="0"/>
              <a:t>Increase every 5 -7 days</a:t>
            </a:r>
          </a:p>
          <a:p>
            <a:pPr lvl="1"/>
            <a:r>
              <a:rPr lang="en-GB" dirty="0" smtClean="0"/>
              <a:t>75 IU of increments</a:t>
            </a:r>
          </a:p>
          <a:p>
            <a:pPr marL="457200" lvl="1" indent="0">
              <a:buNone/>
            </a:pPr>
            <a:endParaRPr lang="en-GB" dirty="0" smtClean="0"/>
          </a:p>
          <a:p>
            <a:r>
              <a:rPr lang="en-GB" b="1" dirty="0" smtClean="0"/>
              <a:t>Low dose step up</a:t>
            </a:r>
          </a:p>
          <a:p>
            <a:pPr lvl="1"/>
            <a:r>
              <a:rPr lang="en-GB" dirty="0" smtClean="0"/>
              <a:t>Begin with 37.5 – 75 IU</a:t>
            </a:r>
          </a:p>
          <a:p>
            <a:pPr lvl="1"/>
            <a:r>
              <a:rPr lang="en-GB" dirty="0" smtClean="0"/>
              <a:t>Wait until 14 days, then increase every 7 days</a:t>
            </a:r>
          </a:p>
          <a:p>
            <a:pPr lvl="1"/>
            <a:r>
              <a:rPr lang="en-GB" dirty="0" smtClean="0"/>
              <a:t>25 – 37.5 IU of increments</a:t>
            </a:r>
          </a:p>
          <a:p>
            <a:endParaRPr lang="en-GB" dirty="0"/>
          </a:p>
          <a:p>
            <a:r>
              <a:rPr lang="en-GB" dirty="0" smtClean="0"/>
              <a:t>Beneficial for multiple pregnancy and excessive response without impairing pregnancy rate </a:t>
            </a:r>
            <a:r>
              <a:rPr lang="en-GB" sz="2000" dirty="0" smtClean="0">
                <a:solidFill>
                  <a:srgbClr val="660066"/>
                </a:solidFill>
              </a:rPr>
              <a:t>(Homburg R, 1995 and 1999)</a:t>
            </a:r>
            <a:endParaRPr lang="en-GB" sz="2000" dirty="0">
              <a:solidFill>
                <a:srgbClr val="6600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32</a:t>
            </a:fld>
            <a:endParaRPr lang="es-E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GB" sz="2700" dirty="0" smtClean="0"/>
              <a:t>Conventional vs. Low dose Step up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51152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GB" sz="2700" dirty="0" smtClean="0"/>
              <a:t>Low dose step up and Step down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33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-12949" b="-12949"/>
          <a:stretch>
            <a:fillRect/>
          </a:stretch>
        </p:blipFill>
        <p:spPr>
          <a:xfrm>
            <a:off x="179512" y="1518312"/>
            <a:ext cx="4824536" cy="2054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4"/>
          <p:cNvPicPr>
            <a:picLocks noChangeAspect="1"/>
          </p:cNvPicPr>
          <p:nvPr/>
        </p:nvPicPr>
        <p:blipFill rotWithShape="1">
          <a:blip r:embed="rId3"/>
          <a:srcRect t="-3886" b="-1"/>
          <a:stretch/>
        </p:blipFill>
        <p:spPr bwMode="auto">
          <a:xfrm>
            <a:off x="4055666" y="3801357"/>
            <a:ext cx="4908822" cy="2003907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6353" y="2564959"/>
            <a:ext cx="81925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37.5-75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2763447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RCT 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34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974740"/>
              </p:ext>
            </p:extLst>
          </p:nvPr>
        </p:nvGraphicFramePr>
        <p:xfrm>
          <a:off x="1021326" y="2492896"/>
          <a:ext cx="7219848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8714"/>
                <a:gridCol w="2248795"/>
                <a:gridCol w="2222339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Step</a:t>
                      </a:r>
                      <a:r>
                        <a:rPr lang="en-GB" baseline="0" dirty="0" smtClean="0"/>
                        <a:t> up (n=85)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Step down (n=72)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Duration of treatment (d)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15.2 ±</a:t>
                      </a:r>
                      <a:r>
                        <a:rPr lang="en-GB" b="1" baseline="0" dirty="0" smtClean="0"/>
                        <a:t> 7.0 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9.7 ± 3.1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Multifollicular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smtClean="0"/>
                        <a:t>development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32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68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Excessive response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2.3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11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Pregnancy per cycle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16 (NS)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22261" y="5157192"/>
            <a:ext cx="264492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err="1" smtClean="0"/>
              <a:t>Christin</a:t>
            </a:r>
            <a:r>
              <a:rPr lang="en-GB" dirty="0" err="1"/>
              <a:t>-Maitre</a:t>
            </a:r>
            <a:r>
              <a:rPr lang="en-GB" dirty="0"/>
              <a:t>, HR, 2003.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GB" sz="2700" dirty="0" smtClean="0"/>
              <a:t>Low dose step up and Step down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339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4 follicles </a:t>
            </a:r>
            <a:r>
              <a:rPr lang="en-US" dirty="0" smtClean="0">
                <a:latin typeface="+mj-lt"/>
                <a:cs typeface="Arial" charset="0"/>
              </a:rPr>
              <a:t>≥</a:t>
            </a:r>
            <a:r>
              <a:rPr lang="en-US" dirty="0" smtClean="0">
                <a:latin typeface="+mj-lt"/>
              </a:rPr>
              <a:t> 16 mm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(</a:t>
            </a:r>
            <a:r>
              <a:rPr lang="en-US" sz="2000" dirty="0" err="1" smtClean="0">
                <a:solidFill>
                  <a:srgbClr val="660066"/>
                </a:solidFill>
                <a:latin typeface="+mj-lt"/>
              </a:rPr>
              <a:t>Alsina</a:t>
            </a: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 etal-2003; White et al-1996; Homburg et al-1999)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600" dirty="0" smtClean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4 follicles &gt; 14 mm </a:t>
            </a:r>
            <a:endParaRPr lang="en-US" dirty="0">
              <a:latin typeface="+mj-lt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(</a:t>
            </a:r>
            <a:r>
              <a:rPr lang="en-US" sz="2000" dirty="0" err="1" smtClean="0">
                <a:solidFill>
                  <a:srgbClr val="660066"/>
                </a:solidFill>
                <a:latin typeface="+mj-lt"/>
              </a:rPr>
              <a:t>Hugues</a:t>
            </a: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 et al-2006; </a:t>
            </a:r>
            <a:r>
              <a:rPr lang="en-US" sz="2000" dirty="0" err="1" smtClean="0">
                <a:solidFill>
                  <a:srgbClr val="660066"/>
                </a:solidFill>
                <a:latin typeface="+mj-lt"/>
              </a:rPr>
              <a:t>Kamrava</a:t>
            </a: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 et al-1982)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800" dirty="0" smtClean="0">
              <a:solidFill>
                <a:srgbClr val="660066"/>
              </a:solidFill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+mj-lt"/>
              </a:rPr>
              <a:t>Rapidly rising E</a:t>
            </a:r>
            <a:r>
              <a:rPr lang="en-US" baseline="-25000" dirty="0" smtClean="0">
                <a:latin typeface="+mj-lt"/>
              </a:rPr>
              <a:t>2</a:t>
            </a:r>
            <a:r>
              <a:rPr lang="en-US" dirty="0" smtClean="0">
                <a:latin typeface="+mj-lt"/>
              </a:rPr>
              <a:t> or E</a:t>
            </a:r>
            <a:r>
              <a:rPr lang="en-US" baseline="-25000" dirty="0" smtClean="0">
                <a:latin typeface="+mj-lt"/>
              </a:rPr>
              <a:t>2</a:t>
            </a:r>
            <a:r>
              <a:rPr lang="en-US" dirty="0" smtClean="0">
                <a:latin typeface="+mj-lt"/>
              </a:rPr>
              <a:t>&gt; 2,500 </a:t>
            </a:r>
            <a:r>
              <a:rPr lang="en-US" dirty="0" err="1" smtClean="0">
                <a:latin typeface="+mj-lt"/>
              </a:rPr>
              <a:t>pg</a:t>
            </a:r>
            <a:r>
              <a:rPr lang="en-US" dirty="0" smtClean="0">
                <a:latin typeface="+mj-lt"/>
              </a:rPr>
              <a:t>/ml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(Practice Committee of ASRM-2006)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800" dirty="0" smtClean="0">
              <a:solidFill>
                <a:srgbClr val="660066"/>
              </a:solidFill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+mj-lt"/>
              </a:rPr>
              <a:t>E</a:t>
            </a:r>
            <a:r>
              <a:rPr lang="en-US" baseline="-25000" dirty="0" smtClean="0">
                <a:latin typeface="+mj-lt"/>
              </a:rPr>
              <a:t>2</a:t>
            </a:r>
            <a:r>
              <a:rPr lang="en-US" dirty="0" smtClean="0">
                <a:latin typeface="+mj-lt"/>
              </a:rPr>
              <a:t>&gt; 1,000 </a:t>
            </a:r>
            <a:r>
              <a:rPr lang="en-US" dirty="0" err="1" smtClean="0">
                <a:latin typeface="+mj-lt"/>
              </a:rPr>
              <a:t>pg</a:t>
            </a:r>
            <a:r>
              <a:rPr lang="en-US" dirty="0" smtClean="0">
                <a:latin typeface="+mj-lt"/>
              </a:rPr>
              <a:t>/ml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(Dickey et al-2005; </a:t>
            </a:r>
            <a:r>
              <a:rPr lang="en-US" sz="2000" dirty="0" err="1" smtClean="0">
                <a:solidFill>
                  <a:srgbClr val="660066"/>
                </a:solidFill>
                <a:latin typeface="+mj-lt"/>
              </a:rPr>
              <a:t>Tur</a:t>
            </a: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 et al-2001) 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800" dirty="0" smtClean="0">
              <a:solidFill>
                <a:srgbClr val="660066"/>
              </a:solidFill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+mj-lt"/>
                <a:cs typeface="Arial" charset="0"/>
              </a:rPr>
              <a:t>≥</a:t>
            </a:r>
            <a:r>
              <a:rPr lang="en-US" dirty="0" smtClean="0">
                <a:latin typeface="+mj-lt"/>
              </a:rPr>
              <a:t>3 follicles </a:t>
            </a: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16 mm or  </a:t>
            </a: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2 follicles </a:t>
            </a: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16 mm and 2 additional follicles </a:t>
            </a:r>
            <a:r>
              <a:rPr lang="en-US" dirty="0" smtClean="0">
                <a:latin typeface="+mj-lt"/>
                <a:cs typeface="Arial" charset="0"/>
              </a:rPr>
              <a:t>≥ </a:t>
            </a:r>
            <a:r>
              <a:rPr lang="en-US" dirty="0" smtClean="0">
                <a:latin typeface="+mj-lt"/>
              </a:rPr>
              <a:t>14 mm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660066"/>
                </a:solidFill>
                <a:latin typeface="+mj-lt"/>
              </a:rPr>
              <a:t>(ESHRE-ASRM Consensus Workshop-2008) </a:t>
            </a:r>
            <a:endParaRPr lang="en-US" sz="2000" dirty="0">
              <a:solidFill>
                <a:srgbClr val="660066"/>
              </a:solidFill>
              <a:latin typeface="+mj-lt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US" sz="2800" dirty="0"/>
              <a:t>Cycle cancellation for </a:t>
            </a:r>
            <a:r>
              <a:rPr lang="en-US" sz="2800" dirty="0" err="1" smtClean="0"/>
              <a:t>hyperresponse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3019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n=151 WHO </a:t>
            </a:r>
            <a:r>
              <a:rPr lang="en-GB" dirty="0" err="1" smtClean="0"/>
              <a:t>Grup</a:t>
            </a:r>
            <a:r>
              <a:rPr lang="en-GB" dirty="0" smtClean="0"/>
              <a:t> II</a:t>
            </a:r>
          </a:p>
          <a:p>
            <a:r>
              <a:rPr lang="en-GB" dirty="0" smtClean="0"/>
              <a:t>Low dose step up</a:t>
            </a:r>
          </a:p>
          <a:p>
            <a:pPr lvl="1"/>
            <a:r>
              <a:rPr lang="en-GB" dirty="0" smtClean="0"/>
              <a:t>% 17.3 LBR (1 month)</a:t>
            </a:r>
          </a:p>
          <a:p>
            <a:pPr lvl="1"/>
            <a:r>
              <a:rPr lang="en-GB" dirty="0" smtClean="0"/>
              <a:t>Predictors </a:t>
            </a:r>
            <a:r>
              <a:rPr lang="en-GB" dirty="0"/>
              <a:t>(multivariate)</a:t>
            </a:r>
          </a:p>
          <a:p>
            <a:pPr lvl="2"/>
            <a:r>
              <a:rPr lang="en-GB" dirty="0" smtClean="0"/>
              <a:t>BMI</a:t>
            </a:r>
            <a:endParaRPr lang="en-GB" dirty="0"/>
          </a:p>
          <a:p>
            <a:pPr lvl="2"/>
            <a:r>
              <a:rPr lang="en-GB" dirty="0" smtClean="0"/>
              <a:t>Ovarian volume</a:t>
            </a:r>
            <a:endParaRPr lang="en-GB" dirty="0"/>
          </a:p>
          <a:p>
            <a:pPr lvl="2"/>
            <a:r>
              <a:rPr lang="en-GB" dirty="0" smtClean="0"/>
              <a:t>Menstrual regularity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22261" y="5973995"/>
            <a:ext cx="2377349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Andersen An, HR, </a:t>
            </a:r>
            <a:r>
              <a:rPr lang="en-GB" dirty="0" smtClean="0"/>
              <a:t>2008 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US" sz="2800" dirty="0" smtClean="0"/>
              <a:t>Prediction of least dose for response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73973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37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317" y="1587069"/>
            <a:ext cx="3516940" cy="3437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3" y="2319738"/>
            <a:ext cx="4748925" cy="31431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6838" y="2920139"/>
            <a:ext cx="4656361" cy="29459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902" y="3397501"/>
            <a:ext cx="4969650" cy="30099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84713" y="5821114"/>
            <a:ext cx="14036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b="1" dirty="0" smtClean="0"/>
              <a:t>AUC=0.78</a:t>
            </a:r>
            <a:endParaRPr lang="en-GB" sz="2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73450" y="2649337"/>
            <a:ext cx="1415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rgbClr val="000090"/>
                </a:solidFill>
              </a:rPr>
              <a:t>amenorrhea</a:t>
            </a:r>
            <a:endParaRPr lang="en-GB" sz="1600" dirty="0">
              <a:solidFill>
                <a:srgbClr val="00009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74588" y="3098372"/>
            <a:ext cx="1897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 smtClean="0">
                <a:solidFill>
                  <a:srgbClr val="000090"/>
                </a:solidFill>
              </a:rPr>
              <a:t>oligomenorrhea</a:t>
            </a:r>
            <a:endParaRPr lang="en-GB" sz="1600" dirty="0">
              <a:solidFill>
                <a:srgbClr val="00009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7998" y="3566778"/>
            <a:ext cx="2308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0090"/>
                </a:solidFill>
              </a:rPr>
              <a:t>r</a:t>
            </a:r>
            <a:r>
              <a:rPr lang="en-GB" sz="1600" dirty="0" smtClean="0">
                <a:solidFill>
                  <a:srgbClr val="000090"/>
                </a:solidFill>
              </a:rPr>
              <a:t>egular</a:t>
            </a:r>
            <a:endParaRPr lang="en-GB" sz="1600" dirty="0">
              <a:solidFill>
                <a:srgbClr val="00009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450" y="6258353"/>
            <a:ext cx="2377349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Andersen An, HR, </a:t>
            </a:r>
            <a:r>
              <a:rPr lang="en-GB" dirty="0" smtClean="0"/>
              <a:t>2008 </a:t>
            </a:r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Second line - Gonadotropins</a:t>
            </a:r>
            <a:br>
              <a:rPr lang="en-GB" dirty="0" smtClean="0"/>
            </a:br>
            <a:r>
              <a:rPr lang="en-US" sz="2800" dirty="0" smtClean="0"/>
              <a:t>Prediction of least dose for response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6738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38</a:t>
            </a:fld>
            <a:endParaRPr lang="es-E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345379"/>
              </p:ext>
            </p:extLst>
          </p:nvPr>
        </p:nvGraphicFramePr>
        <p:xfrm>
          <a:off x="198126" y="2458987"/>
          <a:ext cx="8713930" cy="18897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35085"/>
                <a:gridCol w="1302267"/>
                <a:gridCol w="1109338"/>
                <a:gridCol w="1125415"/>
                <a:gridCol w="2041825"/>
              </a:tblGrid>
              <a:tr h="37084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rgbClr val="FFFFFF"/>
                          </a:solidFill>
                        </a:rPr>
                        <a:t>Weiss NS et al, Cochrane review, 2015</a:t>
                      </a:r>
                    </a:p>
                    <a:p>
                      <a:pPr algn="ctr"/>
                      <a:endParaRPr lang="en-GB" sz="1800" b="1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Comparison</a:t>
                      </a:r>
                    </a:p>
                    <a:p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RCTs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patients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Outcome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Results</a:t>
                      </a:r>
                    </a:p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OR (95 % CI)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 smtClean="0"/>
                        <a:t>RecFSH</a:t>
                      </a:r>
                      <a:r>
                        <a:rPr lang="en-GB" b="1" baseline="0" dirty="0" smtClean="0"/>
                        <a:t> vs. urinary FSH</a:t>
                      </a:r>
                    </a:p>
                    <a:p>
                      <a:r>
                        <a:rPr lang="en-GB" sz="1600" baseline="0" dirty="0" err="1" smtClean="0"/>
                        <a:t>hMG</a:t>
                      </a:r>
                      <a:r>
                        <a:rPr lang="en-GB" sz="1600" baseline="0" dirty="0" smtClean="0"/>
                        <a:t> (3) FSH-HP (7)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505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LBR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1.3 (0.8 to 2.0)</a:t>
                      </a:r>
                      <a:endParaRPr lang="en-GB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Other arguments for GN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248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CC resistant / failure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39</a:t>
            </a:fld>
            <a:endParaRPr lang="es-E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454047"/>
              </p:ext>
            </p:extLst>
          </p:nvPr>
        </p:nvGraphicFramePr>
        <p:xfrm>
          <a:off x="160774" y="2104181"/>
          <a:ext cx="8713930" cy="3383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35085"/>
                <a:gridCol w="1302267"/>
                <a:gridCol w="1109338"/>
                <a:gridCol w="1125415"/>
                <a:gridCol w="2041825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/>
                        <a:t>Bordewijk</a:t>
                      </a:r>
                      <a:r>
                        <a:rPr lang="en-GB" sz="1800" b="1" dirty="0" smtClean="0"/>
                        <a:t> EM et al, Cochrane review, 2017 </a:t>
                      </a:r>
                    </a:p>
                    <a:p>
                      <a:pPr algn="ctr"/>
                      <a:endParaRPr lang="en-GB" sz="1800" b="1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Comparison</a:t>
                      </a:r>
                    </a:p>
                    <a:p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RCTs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patients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Outcome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Results</a:t>
                      </a:r>
                    </a:p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OR (95 % CI)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/>
                        <a:t>Metformin plus FSH vs. FSH</a:t>
                      </a:r>
                    </a:p>
                    <a:p>
                      <a:r>
                        <a:rPr lang="en-GB" sz="1600" dirty="0" smtClean="0"/>
                        <a:t>Rec</a:t>
                      </a:r>
                      <a:r>
                        <a:rPr lang="en-GB" sz="1600" baseline="0" dirty="0" smtClean="0"/>
                        <a:t> FSH (4) </a:t>
                      </a:r>
                      <a:r>
                        <a:rPr lang="en-GB" sz="1600" baseline="0" dirty="0" err="1" smtClean="0"/>
                        <a:t>hpFSH</a:t>
                      </a:r>
                      <a:r>
                        <a:rPr lang="en-GB" sz="1600" baseline="0" dirty="0" smtClean="0"/>
                        <a:t> (1)</a:t>
                      </a:r>
                    </a:p>
                    <a:p>
                      <a:r>
                        <a:rPr lang="en-GB" sz="1600" baseline="0" dirty="0" smtClean="0"/>
                        <a:t>2-3 x 850 mg (1 – 3 m)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OPR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2.5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1" dirty="0" smtClean="0"/>
                        <a:t>(1.4 to 4.5)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rgbClr val="FFFFFF"/>
                          </a:solidFill>
                        </a:rPr>
                        <a:t>Weiss NS et al, Cochrane review, 2015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 smtClean="0"/>
                        <a:t>RecFSH</a:t>
                      </a:r>
                      <a:r>
                        <a:rPr lang="en-GB" b="1" baseline="0" dirty="0" smtClean="0"/>
                        <a:t> vs. urinary FSH</a:t>
                      </a:r>
                    </a:p>
                    <a:p>
                      <a:r>
                        <a:rPr lang="en-GB" sz="1600" baseline="0" dirty="0" err="1" smtClean="0"/>
                        <a:t>hMG</a:t>
                      </a:r>
                      <a:r>
                        <a:rPr lang="en-GB" sz="1600" baseline="0" dirty="0" smtClean="0"/>
                        <a:t> (3) FSH-HP (7)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505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LBR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1.3 (0.8 to 2.0)</a:t>
                      </a:r>
                      <a:endParaRPr lang="en-GB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Other arguments for GN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9342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017" y="1237899"/>
            <a:ext cx="6336704" cy="54314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6707568" y="5750315"/>
            <a:ext cx="905243" cy="270973"/>
          </a:xfrm>
          <a:prstGeom prst="roundRect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FFFF"/>
                </a:solidFill>
              </a:rPr>
              <a:t>PCOS (</a:t>
            </a:r>
            <a:r>
              <a:rPr lang="tr-TR" sz="4000" dirty="0" err="1" smtClean="0">
                <a:solidFill>
                  <a:srgbClr val="FFFFFF"/>
                </a:solidFill>
              </a:rPr>
              <a:t>Oligo-anovulation</a:t>
            </a:r>
            <a:r>
              <a:rPr lang="tr-TR" sz="4000" dirty="0" smtClean="0">
                <a:solidFill>
                  <a:srgbClr val="FFFFFF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7604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IUI 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Wiser A, </a:t>
            </a:r>
            <a:r>
              <a:rPr lang="en-GB" sz="2400" b="1" dirty="0" err="1" smtClean="0"/>
              <a:t>Gyne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Endoc</a:t>
            </a:r>
            <a:r>
              <a:rPr lang="en-GB" sz="2400" b="1" dirty="0" smtClean="0"/>
              <a:t>, 2012</a:t>
            </a:r>
          </a:p>
          <a:p>
            <a:pPr lvl="1"/>
            <a:r>
              <a:rPr lang="en-GB" dirty="0" smtClean="0"/>
              <a:t>Retrospective (n= 265 cycles)</a:t>
            </a:r>
          </a:p>
          <a:p>
            <a:pPr lvl="1"/>
            <a:r>
              <a:rPr lang="en-GB" dirty="0" smtClean="0"/>
              <a:t>GN, CC</a:t>
            </a:r>
          </a:p>
          <a:p>
            <a:r>
              <a:rPr lang="en-GB" sz="2400" b="1" dirty="0" smtClean="0"/>
              <a:t>Abu </a:t>
            </a:r>
            <a:r>
              <a:rPr lang="en-GB" sz="2400" b="1" dirty="0" err="1" smtClean="0"/>
              <a:t>Hashim</a:t>
            </a:r>
            <a:r>
              <a:rPr lang="en-GB" sz="2400" b="1" dirty="0" smtClean="0"/>
              <a:t>, </a:t>
            </a:r>
            <a:r>
              <a:rPr lang="en-GB" sz="2400" b="1" dirty="0" err="1" smtClean="0"/>
              <a:t>Acta</a:t>
            </a:r>
            <a:r>
              <a:rPr lang="en-GB" sz="2400" b="1" dirty="0" smtClean="0"/>
              <a:t>, 2011</a:t>
            </a:r>
          </a:p>
          <a:p>
            <a:pPr lvl="1"/>
            <a:r>
              <a:rPr lang="en-GB" dirty="0" smtClean="0"/>
              <a:t>RCT (n= 525 cycles)</a:t>
            </a:r>
          </a:p>
          <a:p>
            <a:pPr lvl="1"/>
            <a:r>
              <a:rPr lang="en-GB" dirty="0" smtClean="0"/>
              <a:t>CC</a:t>
            </a:r>
          </a:p>
          <a:p>
            <a:r>
              <a:rPr lang="en-GB" sz="2400" b="1" dirty="0" err="1" smtClean="0"/>
              <a:t>Ertunc</a:t>
            </a:r>
            <a:r>
              <a:rPr lang="en-GB" sz="2400" b="1" dirty="0" smtClean="0"/>
              <a:t> D, FS, 2009</a:t>
            </a:r>
          </a:p>
          <a:p>
            <a:pPr lvl="1"/>
            <a:r>
              <a:rPr lang="en-GB" dirty="0" smtClean="0"/>
              <a:t>RCT (n= 89 patients)</a:t>
            </a:r>
          </a:p>
          <a:p>
            <a:pPr lvl="1"/>
            <a:r>
              <a:rPr lang="en-GB" dirty="0" smtClean="0"/>
              <a:t>GN + </a:t>
            </a:r>
            <a:r>
              <a:rPr lang="en-GB" dirty="0" err="1" smtClean="0"/>
              <a:t>GnRHant</a:t>
            </a:r>
            <a:endParaRPr lang="en-GB" dirty="0" smtClean="0"/>
          </a:p>
          <a:p>
            <a:r>
              <a:rPr lang="en-GB" b="1" dirty="0" smtClean="0"/>
              <a:t>NO DIFFERENCE IN PREGNANCY RATE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680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91" y="2429389"/>
            <a:ext cx="8670003" cy="3091979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GB" b="1" dirty="0" smtClean="0"/>
              <a:t>LOD</a:t>
            </a:r>
          </a:p>
          <a:p>
            <a:pPr lvl="1" algn="r"/>
            <a:r>
              <a:rPr lang="en-GB" dirty="0" smtClean="0"/>
              <a:t>Lack of </a:t>
            </a:r>
            <a:r>
              <a:rPr lang="en-GB" dirty="0" err="1" smtClean="0"/>
              <a:t>monitorization</a:t>
            </a:r>
            <a:r>
              <a:rPr lang="en-GB" dirty="0"/>
              <a:t> </a:t>
            </a:r>
            <a:r>
              <a:rPr lang="en-GB" dirty="0" smtClean="0"/>
              <a:t>and singleton pregnancy but needs appropriate surgery</a:t>
            </a:r>
          </a:p>
          <a:p>
            <a:pPr lvl="1" algn="r"/>
            <a:r>
              <a:rPr lang="en-GB" dirty="0" smtClean="0"/>
              <a:t>Proper for lean women with hyperandrogenemia</a:t>
            </a:r>
          </a:p>
          <a:p>
            <a:pPr lvl="1" algn="r"/>
            <a:r>
              <a:rPr lang="en-GB" sz="2800" b="1" dirty="0" smtClean="0"/>
              <a:t>GN</a:t>
            </a:r>
          </a:p>
          <a:p>
            <a:pPr lvl="2" algn="r"/>
            <a:r>
              <a:rPr lang="en-GB" sz="2400" dirty="0" smtClean="0"/>
              <a:t>Low dose step up decreases multiple pregnancy and cycle cancellation but needs patience</a:t>
            </a:r>
          </a:p>
          <a:p>
            <a:pPr lvl="2" algn="r"/>
            <a:r>
              <a:rPr lang="en-GB" sz="2400" dirty="0" smtClean="0"/>
              <a:t>No need for insemination</a:t>
            </a:r>
          </a:p>
          <a:p>
            <a:pPr marL="914400" lvl="2" indent="0" algn="r">
              <a:buNone/>
            </a:pPr>
            <a:r>
              <a:rPr lang="en-GB" sz="24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41</a:t>
            </a:fld>
            <a:endParaRPr lang="es-E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Second line in OI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36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42</a:t>
            </a:fld>
            <a:endParaRPr lang="es-E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60573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A6A6A6"/>
                </a:solidFill>
              </a:rPr>
              <a:t>Before pharmacologic treatment</a:t>
            </a:r>
          </a:p>
          <a:p>
            <a:r>
              <a:rPr lang="en-GB" b="1" dirty="0">
                <a:solidFill>
                  <a:srgbClr val="A6A6A6"/>
                </a:solidFill>
              </a:rPr>
              <a:t>P</a:t>
            </a:r>
            <a:r>
              <a:rPr lang="en-GB" b="1" dirty="0" smtClean="0">
                <a:solidFill>
                  <a:srgbClr val="A6A6A6"/>
                </a:solidFill>
              </a:rPr>
              <a:t>harmacologic treatment</a:t>
            </a:r>
          </a:p>
          <a:p>
            <a:pPr lvl="1"/>
            <a:r>
              <a:rPr lang="en-GB" b="1" dirty="0" smtClean="0">
                <a:solidFill>
                  <a:srgbClr val="A6A6A6"/>
                </a:solidFill>
              </a:rPr>
              <a:t>1</a:t>
            </a:r>
            <a:r>
              <a:rPr lang="en-GB" b="1" baseline="30000" dirty="0" smtClean="0">
                <a:solidFill>
                  <a:srgbClr val="A6A6A6"/>
                </a:solidFill>
              </a:rPr>
              <a:t>st</a:t>
            </a:r>
            <a:r>
              <a:rPr lang="en-GB" b="1" dirty="0" smtClean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CC / AI 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MET</a:t>
            </a:r>
          </a:p>
          <a:p>
            <a:pPr lvl="1"/>
            <a:r>
              <a:rPr lang="en-GB" b="1" dirty="0" smtClean="0">
                <a:solidFill>
                  <a:srgbClr val="A6A6A6"/>
                </a:solidFill>
              </a:rPr>
              <a:t>2</a:t>
            </a:r>
            <a:r>
              <a:rPr lang="en-GB" b="1" baseline="30000" dirty="0" smtClean="0">
                <a:solidFill>
                  <a:srgbClr val="A6A6A6"/>
                </a:solidFill>
              </a:rPr>
              <a:t>nd</a:t>
            </a:r>
            <a:r>
              <a:rPr lang="en-GB" b="1" dirty="0" smtClean="0">
                <a:solidFill>
                  <a:srgbClr val="A6A6A6"/>
                </a:solidFill>
              </a:rPr>
              <a:t> Line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GN</a:t>
            </a:r>
          </a:p>
          <a:p>
            <a:pPr lvl="2"/>
            <a:r>
              <a:rPr lang="en-GB" dirty="0" smtClean="0">
                <a:solidFill>
                  <a:srgbClr val="A6A6A6"/>
                </a:solidFill>
              </a:rPr>
              <a:t>LOD</a:t>
            </a:r>
          </a:p>
          <a:p>
            <a:pPr lvl="1"/>
            <a:r>
              <a:rPr lang="en-GB" b="1" dirty="0" smtClean="0"/>
              <a:t>3</a:t>
            </a:r>
            <a:r>
              <a:rPr lang="en-GB" b="1" baseline="30000" dirty="0" smtClean="0"/>
              <a:t>th</a:t>
            </a:r>
            <a:r>
              <a:rPr lang="en-GB" b="1" dirty="0" smtClean="0"/>
              <a:t> Line</a:t>
            </a:r>
          </a:p>
          <a:p>
            <a:pPr lvl="2"/>
            <a:r>
              <a:rPr lang="en-GB" dirty="0" smtClean="0"/>
              <a:t>ART</a:t>
            </a:r>
          </a:p>
          <a:p>
            <a:r>
              <a:rPr lang="en-GB" b="1" dirty="0" smtClean="0">
                <a:solidFill>
                  <a:srgbClr val="A6A6A6"/>
                </a:solidFill>
              </a:rPr>
              <a:t>Conclusion remarks</a:t>
            </a:r>
            <a:endParaRPr lang="en-GB" b="1" dirty="0">
              <a:solidFill>
                <a:srgbClr val="A6A6A6"/>
              </a:solidFill>
            </a:endParaRP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61145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OHSS as a measure of success !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7505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109" y="1477815"/>
            <a:ext cx="4896544" cy="18776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8888" y="3541003"/>
            <a:ext cx="7416800" cy="282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80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80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80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80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80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The Netherlands National Registry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Total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  <a:cs typeface="Arial" charset="0"/>
              </a:rPr>
              <a:t>~ 100,000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Arial" charset="0"/>
              </a:rPr>
              <a:t>IVF treatment cycles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  <a:cs typeface="Arial" charset="0"/>
              </a:rPr>
              <a:t>6 deaths directly related to IVF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Calibri"/>
                <a:cs typeface="Arial" charset="0"/>
              </a:rPr>
              <a:t>3</a:t>
            </a:r>
            <a:r>
              <a:rPr lang="en-US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 OHSS,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3 thrombosis and sepsis after egg retrieval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Possibility of underreporting IVF related complications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 of OS protocol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936678"/>
              </p:ext>
            </p:extLst>
          </p:nvPr>
        </p:nvGraphicFramePr>
        <p:xfrm>
          <a:off x="160772" y="1674679"/>
          <a:ext cx="8526030" cy="438912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14959"/>
                <a:gridCol w="1460061"/>
                <a:gridCol w="1261780"/>
                <a:gridCol w="228923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2000" b="1" dirty="0" err="1" smtClean="0"/>
                        <a:t>Kollmann</a:t>
                      </a:r>
                      <a:r>
                        <a:rPr lang="en-GB" sz="2000" b="1" dirty="0" smtClean="0"/>
                        <a:t> M  et al, Ultrasound </a:t>
                      </a:r>
                      <a:r>
                        <a:rPr lang="en-GB" sz="2000" b="1" dirty="0" err="1" smtClean="0"/>
                        <a:t>Obstet</a:t>
                      </a:r>
                      <a:r>
                        <a:rPr lang="en-GB" sz="2000" b="1" dirty="0" smtClean="0"/>
                        <a:t> </a:t>
                      </a:r>
                      <a:r>
                        <a:rPr lang="en-GB" sz="2000" b="1" dirty="0" err="1" smtClean="0"/>
                        <a:t>Gynecol</a:t>
                      </a:r>
                      <a:r>
                        <a:rPr lang="en-GB" sz="2000" b="1" dirty="0" smtClean="0"/>
                        <a:t>, 2016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Comparison</a:t>
                      </a:r>
                    </a:p>
                    <a:p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No. of RCTs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Outcome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Results</a:t>
                      </a:r>
                    </a:p>
                    <a:p>
                      <a:r>
                        <a:rPr lang="en-GB" b="1" dirty="0" smtClean="0">
                          <a:solidFill>
                            <a:schemeClr val="bg1"/>
                          </a:solidFill>
                        </a:rPr>
                        <a:t>RR (95 % CI)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GnRH-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agonist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vs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antagonist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OPR/LBR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OHSS 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baseline="0" dirty="0" smtClean="0"/>
                        <a:t>0.95 </a:t>
                      </a:r>
                      <a:r>
                        <a:rPr lang="en-US" sz="1800" b="0" dirty="0" smtClean="0"/>
                        <a:t>(0.8 to 1.1)</a:t>
                      </a:r>
                    </a:p>
                    <a:p>
                      <a:r>
                        <a:rPr lang="en-US" sz="1800" b="1" dirty="0" smtClean="0"/>
                        <a:t>0.63 (0.5 to 0.8)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Metformin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vs. 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treatment</a:t>
                      </a:r>
                      <a:r>
                        <a:rPr lang="tr-TR" sz="1600" dirty="0" smtClean="0">
                          <a:effectLst/>
                        </a:rPr>
                        <a:t>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OPR/LBR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OHSS </a:t>
                      </a:r>
                      <a:endParaRPr lang="en-GB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1.28 (1.01 – 1.63)</a:t>
                      </a:r>
                    </a:p>
                    <a:p>
                      <a:r>
                        <a:rPr lang="en-GB" b="1" dirty="0" smtClean="0"/>
                        <a:t>0.47 (0.29 – 0.76)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solidFill>
                            <a:schemeClr val="bg1"/>
                          </a:solidFill>
                        </a:rPr>
                        <a:t>Weiss </a:t>
                      </a:r>
                      <a:r>
                        <a:rPr lang="en-GB" sz="2000" b="1" dirty="0" err="1" smtClean="0">
                          <a:solidFill>
                            <a:schemeClr val="bg1"/>
                          </a:solidFill>
                        </a:rPr>
                        <a:t>NSet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</a:rPr>
                        <a:t> al,</a:t>
                      </a:r>
                      <a:r>
                        <a:rPr lang="en-GB" sz="20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Cochrane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Database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2015</a:t>
                      </a:r>
                      <a:r>
                        <a:rPr lang="tr-TR" sz="2000" b="1" dirty="0" smtClean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  <a:effectLst/>
                        </a:rPr>
                        <a:t>O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</a:rPr>
                        <a:t>R (95 % CI)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b="1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Urinary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vs. 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recombinant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-FSH</a:t>
                      </a:r>
                    </a:p>
                    <a:p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(HP-FSH in 3RCT) </a:t>
                      </a:r>
                      <a:r>
                        <a:rPr lang="tr-TR" dirty="0" smtClean="0">
                          <a:effectLst/>
                        </a:rPr>
                        <a:t>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LBR</a:t>
                      </a:r>
                    </a:p>
                    <a:p>
                      <a:r>
                        <a:rPr lang="en-GB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OHSS</a:t>
                      </a: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1.26 (0.8 – 2.0)</a:t>
                      </a:r>
                    </a:p>
                    <a:p>
                      <a:r>
                        <a:rPr lang="en-GB" b="0" dirty="0" smtClean="0"/>
                        <a:t>1.52 (0.8 – 2.8)</a:t>
                      </a:r>
                      <a:endParaRPr lang="en-GB" b="0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2000" b="1" dirty="0" err="1" smtClean="0">
                          <a:solidFill>
                            <a:schemeClr val="bg1"/>
                          </a:solidFill>
                        </a:rPr>
                        <a:t>Tso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</a:rPr>
                        <a:t> LO et al,</a:t>
                      </a:r>
                      <a:r>
                        <a:rPr lang="en-GB" sz="20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Cochrane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Database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</a:t>
                      </a:r>
                      <a:r>
                        <a:rPr lang="tr-T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2014</a:t>
                      </a:r>
                      <a:r>
                        <a:rPr lang="tr-TR" sz="2000" b="1" dirty="0" smtClean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  <a:effectLst/>
                        </a:rPr>
                        <a:t>O</a:t>
                      </a:r>
                      <a:r>
                        <a:rPr lang="en-GB" sz="2000" b="1" dirty="0" smtClean="0">
                          <a:solidFill>
                            <a:schemeClr val="bg1"/>
                          </a:solidFill>
                        </a:rPr>
                        <a:t>R (95 % CI)</a:t>
                      </a:r>
                      <a:endParaRPr lang="tr-TR" sz="20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b="1" dirty="0" smtClean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Metformin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vs. 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treatment</a:t>
                      </a:r>
                      <a:r>
                        <a:rPr lang="tr-TR" sz="1600" dirty="0" smtClean="0">
                          <a:effectLst/>
                        </a:rPr>
                        <a:t>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LBR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OHSS </a:t>
                      </a:r>
                      <a:endParaRPr lang="en-GB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1.39 (0.8 – 2.4)</a:t>
                      </a:r>
                    </a:p>
                    <a:p>
                      <a:r>
                        <a:rPr lang="en-GB" b="1" dirty="0" smtClean="0"/>
                        <a:t>0.29 (0.2 – 0.5)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066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Gonadotropin dose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45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9" y="1498605"/>
            <a:ext cx="8641631" cy="4229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3386668" y="4436538"/>
            <a:ext cx="4927600" cy="1066800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489207" y="6156297"/>
            <a:ext cx="4506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660066"/>
                </a:solidFill>
              </a:rPr>
              <a:t>Oudshoorn</a:t>
            </a:r>
            <a:r>
              <a:rPr lang="en-US" sz="2000" dirty="0" smtClean="0">
                <a:solidFill>
                  <a:srgbClr val="660066"/>
                </a:solidFill>
              </a:rPr>
              <a:t> SC et al, HR, 2017 </a:t>
            </a:r>
            <a:r>
              <a:rPr lang="en-US" sz="2000" b="1" dirty="0" smtClean="0">
                <a:solidFill>
                  <a:srgbClr val="660066"/>
                </a:solidFill>
              </a:rPr>
              <a:t>(OPTIMIST)</a:t>
            </a:r>
            <a:endParaRPr lang="en-US" sz="20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97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60322"/>
            <a:ext cx="8291264" cy="654745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 smtClean="0">
                <a:solidFill>
                  <a:srgbClr val="000000"/>
                </a:solidFill>
              </a:rPr>
              <a:t>BMI: </a:t>
            </a:r>
            <a:r>
              <a:rPr lang="en-US" sz="2400" b="1" dirty="0" smtClean="0"/>
              <a:t>23.8 </a:t>
            </a:r>
            <a:r>
              <a:rPr lang="en-US" sz="2400" b="1" dirty="0"/>
              <a:t>(3.6) </a:t>
            </a:r>
            <a:r>
              <a:rPr lang="en-US" sz="2400" b="1" dirty="0" smtClean="0"/>
              <a:t> and AMH of </a:t>
            </a:r>
            <a:r>
              <a:rPr lang="en-US" sz="2400" b="1" dirty="0"/>
              <a:t>3.26 (1.98) </a:t>
            </a:r>
            <a:r>
              <a:rPr lang="en-US" sz="2400" b="1" dirty="0" err="1" smtClean="0"/>
              <a:t>ng</a:t>
            </a:r>
            <a:r>
              <a:rPr lang="en-US" sz="2400" b="1" dirty="0" smtClean="0"/>
              <a:t>/ml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46</a:t>
            </a:fld>
            <a:endParaRPr lang="es-ES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1027796"/>
              </p:ext>
            </p:extLst>
          </p:nvPr>
        </p:nvGraphicFramePr>
        <p:xfrm>
          <a:off x="558804" y="2088314"/>
          <a:ext cx="8178798" cy="42394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88203"/>
                <a:gridCol w="1834279"/>
                <a:gridCol w="1995714"/>
                <a:gridCol w="2260602"/>
              </a:tblGrid>
              <a:tr h="627709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Adjusted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(100IU/d)</a:t>
                      </a:r>
                      <a:endParaRPr lang="en-US" sz="1600" baseline="30000" dirty="0" smtClean="0"/>
                    </a:p>
                    <a:p>
                      <a:pPr algn="l"/>
                      <a:r>
                        <a:rPr lang="en-US" sz="1600" dirty="0" smtClean="0"/>
                        <a:t>(n=258)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Standard (150 IU/d)</a:t>
                      </a:r>
                    </a:p>
                    <a:p>
                      <a:pPr algn="l"/>
                      <a:r>
                        <a:rPr lang="en-US" sz="1600" dirty="0" smtClean="0"/>
                        <a:t>(n=273)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RESULTS</a:t>
                      </a:r>
                      <a:endParaRPr lang="en-US" sz="1600" dirty="0"/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Cumulative LB-18 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68%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68%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RR= 1.0 (0.89-1.12)</a:t>
                      </a:r>
                      <a:endParaRPr lang="en-US" sz="1600" dirty="0"/>
                    </a:p>
                  </a:txBody>
                  <a:tcPr/>
                </a:tc>
              </a:tr>
              <a:tr h="3503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Time to pregnancy</a:t>
                      </a:r>
                      <a:r>
                        <a:rPr lang="en-US" sz="1600" baseline="0" dirty="0" smtClean="0"/>
                        <a:t> (m)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4.6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4.6</a:t>
                      </a:r>
                      <a:r>
                        <a:rPr lang="en-US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P=0.749</a:t>
                      </a:r>
                      <a:endParaRPr lang="en-US" sz="1600" dirty="0"/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Live birth-1</a:t>
                      </a:r>
                      <a:r>
                        <a:rPr lang="en-US" sz="1600" baseline="30000" dirty="0" smtClean="0"/>
                        <a:t>st</a:t>
                      </a:r>
                      <a:r>
                        <a:rPr lang="en-US" sz="1600" dirty="0" smtClean="0"/>
                        <a:t> cycle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33%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37%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RR= 1.1 (0.9-1.4)</a:t>
                      </a:r>
                      <a:endParaRPr lang="en-US" sz="1600" dirty="0"/>
                    </a:p>
                  </a:txBody>
                  <a:tcPr/>
                </a:tc>
              </a:tr>
              <a:tr h="3462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No. of</a:t>
                      </a:r>
                      <a:r>
                        <a:rPr lang="en-US" sz="1600" baseline="0" dirty="0" smtClean="0"/>
                        <a:t> oocytes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8.9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13.3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Mean Difference=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-4.4 (-5.4 to -3.3)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Cycle cancellation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25%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13%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RR=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1.94 (1.3-2.8)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          Poor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22%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3%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RR= 6.8 (3.5-13.5)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          Hyper</a:t>
                      </a:r>
                      <a:r>
                        <a:rPr lang="en-US" sz="1600" baseline="0" dirty="0" smtClean="0"/>
                        <a:t> response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2%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8%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RR=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0.2 (0.1-0.6)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48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Mild OHSS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3%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12%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RR=0.27 (0.13-0.57)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Moderate OHSS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0%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3%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RR= 0.01 (1.01-1.05)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5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Severe OHSS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1.2%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1.1%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NS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/>
          <a:lstStyle/>
          <a:p>
            <a:r>
              <a:rPr lang="en-GB" dirty="0" smtClean="0"/>
              <a:t>Gonadotropin dose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07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43" y="1495786"/>
            <a:ext cx="3744959" cy="654747"/>
          </a:xfrm>
        </p:spPr>
        <p:txBody>
          <a:bodyPr>
            <a:normAutofit/>
          </a:bodyPr>
          <a:lstStyle/>
          <a:p>
            <a:r>
              <a:rPr lang="en-GB" sz="2000" b="1" dirty="0" smtClean="0"/>
              <a:t>Individualization of triggering</a:t>
            </a:r>
            <a:endParaRPr lang="en-GB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47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3375" y="127000"/>
            <a:ext cx="8054975" cy="825500"/>
          </a:xfrm>
        </p:spPr>
        <p:txBody>
          <a:bodyPr/>
          <a:lstStyle/>
          <a:p>
            <a:r>
              <a:rPr lang="en-US" dirty="0" smtClean="0"/>
              <a:t>Strategies to prevent OHSS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287673"/>
              </p:ext>
            </p:extLst>
          </p:nvPr>
        </p:nvGraphicFramePr>
        <p:xfrm>
          <a:off x="3994148" y="1457819"/>
          <a:ext cx="5009614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385"/>
                <a:gridCol w="364022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Number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Strategy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hCG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hCG + Dopamine</a:t>
                      </a:r>
                      <a:r>
                        <a:rPr lang="en-GB" baseline="0" dirty="0" smtClean="0"/>
                        <a:t> agonist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III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GnRHa</a:t>
                      </a:r>
                      <a:r>
                        <a:rPr lang="en-GB" baseline="0" dirty="0" smtClean="0"/>
                        <a:t> trigger + 1500 hCG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IV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GnRHa</a:t>
                      </a:r>
                      <a:r>
                        <a:rPr lang="en-GB" dirty="0" smtClean="0"/>
                        <a:t> trigger + freeze all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V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GnRHa</a:t>
                      </a:r>
                      <a:r>
                        <a:rPr lang="en-GB" dirty="0" smtClean="0"/>
                        <a:t> trigger + freeze all + daily GnRH antagonist injection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9" y="2150534"/>
            <a:ext cx="3598601" cy="46373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3433" y="4114800"/>
            <a:ext cx="5100329" cy="2647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2480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Freeze all!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48</a:t>
            </a:fld>
            <a:endParaRPr lang="es-E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421" y="1335550"/>
            <a:ext cx="4273779" cy="20910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348532"/>
              </p:ext>
            </p:extLst>
          </p:nvPr>
        </p:nvGraphicFramePr>
        <p:xfrm>
          <a:off x="395539" y="3868197"/>
          <a:ext cx="829126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15"/>
                <a:gridCol w="2072815"/>
                <a:gridCol w="2072815"/>
                <a:gridCol w="2072815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Frozen ET (n= 746)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Fresh ET (n= 742)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 value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Live birth</a:t>
                      </a:r>
                      <a:r>
                        <a:rPr lang="en-GB" baseline="0" dirty="0" smtClean="0"/>
                        <a:t>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49.3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42. 0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0.004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Pregnancy loss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14.6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25.6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&lt; 0.001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Early</a:t>
                      </a:r>
                      <a:r>
                        <a:rPr lang="en-GB" baseline="0" dirty="0" smtClean="0"/>
                        <a:t> OHSS (%)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&lt; 0.001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0"/>
            <a:ext cx="54781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2633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91" y="2429389"/>
            <a:ext cx="8670003" cy="3091979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GB" sz="3900" b="1" dirty="0" smtClean="0"/>
              <a:t>ART</a:t>
            </a:r>
          </a:p>
          <a:p>
            <a:pPr algn="r"/>
            <a:r>
              <a:rPr lang="en-GB" dirty="0" smtClean="0"/>
              <a:t>Safety should be warranted as the most important outcome of measure</a:t>
            </a:r>
          </a:p>
          <a:p>
            <a:pPr lvl="1" algn="r"/>
            <a:r>
              <a:rPr lang="en-GB" sz="2800" dirty="0" smtClean="0"/>
              <a:t>Antagonists cycles and agonist trigger, if needed.</a:t>
            </a:r>
          </a:p>
          <a:p>
            <a:pPr lvl="1" algn="r"/>
            <a:r>
              <a:rPr lang="en-GB" sz="2800" dirty="0" smtClean="0"/>
              <a:t>Ideal dose of gonadotropin : ≈100 IU </a:t>
            </a:r>
          </a:p>
          <a:p>
            <a:pPr lvl="1" algn="r"/>
            <a:r>
              <a:rPr lang="en-GB" sz="2800" dirty="0" smtClean="0"/>
              <a:t>Freeze all?  </a:t>
            </a:r>
          </a:p>
          <a:p>
            <a:pPr marL="914400" lvl="2" indent="0" algn="r">
              <a:buNone/>
            </a:pPr>
            <a:r>
              <a:rPr lang="en-GB" sz="24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49</a:t>
            </a:fld>
            <a:endParaRPr lang="es-E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Third line in OS for PCOS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489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85549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 smtClean="0"/>
              <a:t>Who should </a:t>
            </a:r>
            <a:r>
              <a:rPr lang="en-GB" b="1" u="sng" dirty="0" smtClean="0"/>
              <a:t>not</a:t>
            </a:r>
            <a:r>
              <a:rPr lang="en-GB" b="1" dirty="0" smtClean="0"/>
              <a:t> be tested?</a:t>
            </a:r>
          </a:p>
          <a:p>
            <a:pPr lvl="1"/>
            <a:r>
              <a:rPr lang="en-GB" dirty="0" smtClean="0"/>
              <a:t>Bleeding intervals </a:t>
            </a:r>
            <a:r>
              <a:rPr lang="en-GB" dirty="0"/>
              <a:t>for 21 – </a:t>
            </a:r>
            <a:r>
              <a:rPr lang="en-GB" dirty="0" smtClean="0"/>
              <a:t>35 days</a:t>
            </a:r>
          </a:p>
          <a:p>
            <a:pPr lvl="1"/>
            <a:r>
              <a:rPr lang="en-GB" dirty="0"/>
              <a:t>Bleeding intervals &gt; 35 </a:t>
            </a:r>
            <a:r>
              <a:rPr lang="en-GB" dirty="0" smtClean="0"/>
              <a:t>days</a:t>
            </a:r>
          </a:p>
          <a:p>
            <a:pPr marL="457200" lvl="1" indent="0">
              <a:buNone/>
            </a:pPr>
            <a:endParaRPr lang="en-GB" dirty="0" smtClean="0"/>
          </a:p>
          <a:p>
            <a:r>
              <a:rPr lang="en-GB" b="1" dirty="0"/>
              <a:t>Who should be tested?</a:t>
            </a:r>
          </a:p>
          <a:p>
            <a:pPr lvl="1"/>
            <a:r>
              <a:rPr lang="en-GB" dirty="0"/>
              <a:t>Bleeding interval for 21 – 35 days but with </a:t>
            </a:r>
            <a:r>
              <a:rPr lang="en-GB" dirty="0" smtClean="0"/>
              <a:t>hirsutism               </a:t>
            </a:r>
            <a:r>
              <a:rPr lang="en-GB" dirty="0" smtClean="0">
                <a:solidFill>
                  <a:srgbClr val="660066"/>
                </a:solidFill>
              </a:rPr>
              <a:t> </a:t>
            </a:r>
            <a:r>
              <a:rPr lang="en-GB" sz="1900" dirty="0" smtClean="0">
                <a:solidFill>
                  <a:srgbClr val="660066"/>
                </a:solidFill>
                <a:cs typeface="ＭＳ Ｐゴシック" charset="0"/>
              </a:rPr>
              <a:t>(</a:t>
            </a:r>
            <a:r>
              <a:rPr lang="en-GB" sz="1900" dirty="0" err="1">
                <a:solidFill>
                  <a:srgbClr val="660066"/>
                </a:solidFill>
                <a:cs typeface="ＭＳ Ｐゴシック" charset="0"/>
              </a:rPr>
              <a:t>Azziz</a:t>
            </a:r>
            <a:r>
              <a:rPr lang="en-GB" sz="1900" dirty="0">
                <a:solidFill>
                  <a:srgbClr val="660066"/>
                </a:solidFill>
                <a:cs typeface="ＭＳ Ｐゴシック" charset="0"/>
              </a:rPr>
              <a:t> R et al 1998, </a:t>
            </a:r>
            <a:r>
              <a:rPr lang="en-GB" sz="1900" dirty="0" err="1">
                <a:solidFill>
                  <a:srgbClr val="660066"/>
                </a:solidFill>
                <a:cs typeface="ＭＳ Ｐゴシック" charset="0"/>
              </a:rPr>
              <a:t>Carmina</a:t>
            </a:r>
            <a:r>
              <a:rPr lang="en-GB" sz="1900" dirty="0">
                <a:solidFill>
                  <a:srgbClr val="660066"/>
                </a:solidFill>
                <a:cs typeface="ＭＳ Ｐゴシック" charset="0"/>
              </a:rPr>
              <a:t> E et al 1999)</a:t>
            </a:r>
            <a:endParaRPr lang="en-GB" dirty="0"/>
          </a:p>
          <a:p>
            <a:pPr lvl="1"/>
            <a:r>
              <a:rPr lang="en-GB" dirty="0"/>
              <a:t>Bleeding intervals of 31 - 35 days </a:t>
            </a:r>
            <a:r>
              <a:rPr lang="en-GB" u="sng" dirty="0"/>
              <a:t>might be </a:t>
            </a:r>
            <a:r>
              <a:rPr lang="en-GB" dirty="0" smtClean="0"/>
              <a:t>screened         </a:t>
            </a:r>
            <a:r>
              <a:rPr lang="en-GB" sz="1900" dirty="0" smtClean="0">
                <a:solidFill>
                  <a:srgbClr val="660066"/>
                </a:solidFill>
              </a:rPr>
              <a:t>(Goodman NF et al, 2015). 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b="1" dirty="0" smtClean="0"/>
              <a:t>How should be tested ?</a:t>
            </a:r>
          </a:p>
          <a:p>
            <a:pPr lvl="1"/>
            <a:r>
              <a:rPr lang="en-GB" dirty="0" smtClean="0"/>
              <a:t>D21 – 24 or weekly sequential progesterone</a:t>
            </a:r>
          </a:p>
          <a:p>
            <a:pPr lvl="1"/>
            <a:r>
              <a:rPr lang="en-GB" dirty="0" smtClean="0"/>
              <a:t>&lt; 3 </a:t>
            </a:r>
            <a:r>
              <a:rPr lang="en-GB" dirty="0" err="1" smtClean="0"/>
              <a:t>ng</a:t>
            </a:r>
            <a:r>
              <a:rPr lang="en-GB" dirty="0" smtClean="0"/>
              <a:t>/ml.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40" y="127031"/>
            <a:ext cx="8291263" cy="82545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FFFF"/>
                </a:solidFill>
              </a:rPr>
              <a:t>PCOS (</a:t>
            </a:r>
            <a:r>
              <a:rPr lang="tr-TR" sz="4000" dirty="0" err="1" smtClean="0">
                <a:solidFill>
                  <a:srgbClr val="FFFFFF"/>
                </a:solidFill>
              </a:rPr>
              <a:t>Oligo-anovulation</a:t>
            </a:r>
            <a:r>
              <a:rPr lang="tr-TR" sz="4000" dirty="0" smtClean="0">
                <a:solidFill>
                  <a:srgbClr val="FFFFFF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9615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ESHRE / ASRM (2008) and TSRM 2015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546" y="1495779"/>
            <a:ext cx="8291264" cy="4525519"/>
          </a:xfrm>
        </p:spPr>
        <p:txBody>
          <a:bodyPr>
            <a:normAutofit/>
          </a:bodyPr>
          <a:lstStyle/>
          <a:p>
            <a:r>
              <a:rPr lang="en-GB" sz="3200" b="1" dirty="0" smtClean="0"/>
              <a:t>1. STEP</a:t>
            </a:r>
          </a:p>
          <a:p>
            <a:pPr lvl="1"/>
            <a:r>
              <a:rPr lang="en-GB" sz="2800" dirty="0" smtClean="0"/>
              <a:t>CC (AI)</a:t>
            </a:r>
          </a:p>
          <a:p>
            <a:r>
              <a:rPr lang="en-GB" sz="3200" b="1" dirty="0" smtClean="0"/>
              <a:t>2. STEP</a:t>
            </a:r>
          </a:p>
          <a:p>
            <a:pPr lvl="1"/>
            <a:r>
              <a:rPr lang="en-GB" sz="2800" dirty="0" smtClean="0"/>
              <a:t>LOD or GN </a:t>
            </a:r>
            <a:r>
              <a:rPr lang="en-GB" sz="2000" dirty="0" smtClean="0"/>
              <a:t>(low dose step up)</a:t>
            </a:r>
            <a:endParaRPr lang="en-GB" sz="2800" dirty="0" smtClean="0"/>
          </a:p>
          <a:p>
            <a:r>
              <a:rPr lang="en-GB" sz="3200" b="1" dirty="0" smtClean="0"/>
              <a:t>3. STEP</a:t>
            </a:r>
          </a:p>
          <a:p>
            <a:pPr lvl="1"/>
            <a:r>
              <a:rPr lang="en-GB" sz="2800" dirty="0" smtClean="0"/>
              <a:t>ART </a:t>
            </a:r>
            <a:r>
              <a:rPr lang="en-GB" sz="2000" dirty="0" smtClean="0"/>
              <a:t>(cautious for OHSS)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50</a:t>
            </a:fld>
            <a:endParaRPr lang="en-US"/>
          </a:p>
        </p:txBody>
      </p:sp>
      <p:sp>
        <p:nvSpPr>
          <p:cNvPr id="5" name="Right Bracket 4"/>
          <p:cNvSpPr/>
          <p:nvPr/>
        </p:nvSpPr>
        <p:spPr>
          <a:xfrm>
            <a:off x="3939103" y="1495780"/>
            <a:ext cx="827617" cy="4217478"/>
          </a:xfrm>
          <a:prstGeom prst="rightBracket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8710083" y="367241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132" y="1441822"/>
            <a:ext cx="3640667" cy="44238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837333" y="174977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22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Notlar</a:t>
            </a:r>
            <a:r>
              <a:rPr lang="en-GB" dirty="0" smtClean="0"/>
              <a:t>….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997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60573"/>
          </a:xfrm>
        </p:spPr>
        <p:txBody>
          <a:bodyPr>
            <a:normAutofit/>
          </a:bodyPr>
          <a:lstStyle/>
          <a:p>
            <a:r>
              <a:rPr lang="en-GB" b="1" dirty="0" smtClean="0"/>
              <a:t>Before pharmacologic treatment</a:t>
            </a:r>
          </a:p>
          <a:p>
            <a:r>
              <a:rPr lang="en-GB" b="1" dirty="0"/>
              <a:t>P</a:t>
            </a:r>
            <a:r>
              <a:rPr lang="en-GB" b="1" dirty="0" smtClean="0"/>
              <a:t>harmacologic treatment</a:t>
            </a:r>
          </a:p>
          <a:p>
            <a:pPr lvl="1"/>
            <a:r>
              <a:rPr lang="en-GB" b="1" dirty="0" smtClean="0"/>
              <a:t>1</a:t>
            </a:r>
            <a:r>
              <a:rPr lang="en-GB" b="1" baseline="30000" dirty="0" smtClean="0"/>
              <a:t>st</a:t>
            </a:r>
            <a:r>
              <a:rPr lang="en-GB" b="1" dirty="0" smtClean="0"/>
              <a:t> Line</a:t>
            </a:r>
          </a:p>
          <a:p>
            <a:pPr lvl="2"/>
            <a:r>
              <a:rPr lang="en-GB" dirty="0" smtClean="0"/>
              <a:t>CC / AI </a:t>
            </a:r>
          </a:p>
          <a:p>
            <a:pPr lvl="2"/>
            <a:r>
              <a:rPr lang="en-GB" dirty="0" smtClean="0"/>
              <a:t>MET</a:t>
            </a:r>
          </a:p>
          <a:p>
            <a:pPr lvl="1"/>
            <a:r>
              <a:rPr lang="en-GB" b="1" dirty="0" smtClean="0"/>
              <a:t>2</a:t>
            </a:r>
            <a:r>
              <a:rPr lang="en-GB" b="1" baseline="30000" dirty="0" smtClean="0"/>
              <a:t>nd</a:t>
            </a:r>
            <a:r>
              <a:rPr lang="en-GB" b="1" dirty="0" smtClean="0"/>
              <a:t> Line</a:t>
            </a:r>
          </a:p>
          <a:p>
            <a:pPr lvl="2"/>
            <a:r>
              <a:rPr lang="en-GB" dirty="0" smtClean="0"/>
              <a:t>GN</a:t>
            </a:r>
          </a:p>
          <a:p>
            <a:pPr lvl="2"/>
            <a:r>
              <a:rPr lang="en-GB" dirty="0" smtClean="0"/>
              <a:t>LOD</a:t>
            </a:r>
          </a:p>
          <a:p>
            <a:pPr lvl="1"/>
            <a:r>
              <a:rPr lang="en-GB" b="1" dirty="0" smtClean="0"/>
              <a:t>3</a:t>
            </a:r>
            <a:r>
              <a:rPr lang="en-GB" b="1" baseline="30000" dirty="0" smtClean="0"/>
              <a:t>th</a:t>
            </a:r>
            <a:r>
              <a:rPr lang="en-GB" b="1" dirty="0" smtClean="0"/>
              <a:t> Line</a:t>
            </a:r>
          </a:p>
          <a:p>
            <a:pPr lvl="2"/>
            <a:r>
              <a:rPr lang="en-GB" dirty="0" smtClean="0"/>
              <a:t>ART</a:t>
            </a:r>
          </a:p>
          <a:p>
            <a:r>
              <a:rPr lang="en-GB" b="1" dirty="0" smtClean="0"/>
              <a:t>Conclusion remarks</a:t>
            </a:r>
            <a:endParaRPr lang="en-GB" b="1" dirty="0"/>
          </a:p>
          <a:p>
            <a:pPr lvl="1"/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3509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860573"/>
          </a:xfrm>
        </p:spPr>
        <p:txBody>
          <a:bodyPr>
            <a:normAutofit/>
          </a:bodyPr>
          <a:lstStyle/>
          <a:p>
            <a:r>
              <a:rPr lang="en-GB" b="1" dirty="0" smtClean="0"/>
              <a:t>Before pharmacologic treatment</a:t>
            </a:r>
          </a:p>
          <a:p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Pharmacologic treatment</a:t>
            </a:r>
          </a:p>
          <a:p>
            <a:pPr lvl="1"/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1</a:t>
            </a:r>
            <a:r>
              <a:rPr lang="en-GB" b="1" baseline="30000" dirty="0">
                <a:solidFill>
                  <a:schemeClr val="bg1">
                    <a:lumMod val="65000"/>
                  </a:schemeClr>
                </a:solidFill>
              </a:rPr>
              <a:t>st</a:t>
            </a:r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 Line</a:t>
            </a:r>
          </a:p>
          <a:p>
            <a:pPr lvl="2"/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CC / AI </a:t>
            </a:r>
          </a:p>
          <a:p>
            <a:pPr lvl="2"/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MET</a:t>
            </a:r>
          </a:p>
          <a:p>
            <a:pPr lvl="1"/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en-GB" b="1" baseline="30000" dirty="0">
                <a:solidFill>
                  <a:schemeClr val="bg1">
                    <a:lumMod val="65000"/>
                  </a:schemeClr>
                </a:solidFill>
              </a:rPr>
              <a:t>nd</a:t>
            </a:r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 Line</a:t>
            </a:r>
          </a:p>
          <a:p>
            <a:pPr lvl="2"/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GN</a:t>
            </a:r>
          </a:p>
          <a:p>
            <a:pPr lvl="2"/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LOD</a:t>
            </a:r>
          </a:p>
          <a:p>
            <a:pPr lvl="1"/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en-GB" b="1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 Line</a:t>
            </a:r>
          </a:p>
          <a:p>
            <a:pPr lvl="2"/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ART</a:t>
            </a:r>
          </a:p>
          <a:p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Conclusion </a:t>
            </a:r>
            <a:r>
              <a:rPr lang="en-GB" b="1" dirty="0" smtClean="0">
                <a:solidFill>
                  <a:schemeClr val="bg1">
                    <a:lumMod val="65000"/>
                  </a:schemeClr>
                </a:solidFill>
              </a:rPr>
              <a:t>remarks</a:t>
            </a:r>
            <a:endParaRPr lang="en-GB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7113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8</a:t>
            </a:fld>
            <a:endParaRPr lang="es-E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4525519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GB" b="1" dirty="0" smtClean="0"/>
              <a:t>Lifestyle management</a:t>
            </a:r>
          </a:p>
          <a:p>
            <a:pPr>
              <a:defRPr/>
            </a:pPr>
            <a:r>
              <a:rPr lang="en-GB" b="1" dirty="0" smtClean="0"/>
              <a:t>Weight loss (5 - 10%)</a:t>
            </a:r>
          </a:p>
          <a:p>
            <a:pPr lvl="1">
              <a:defRPr/>
            </a:pPr>
            <a:r>
              <a:rPr lang="en-GB" dirty="0" smtClean="0"/>
              <a:t>Diet </a:t>
            </a:r>
          </a:p>
          <a:p>
            <a:pPr lvl="1">
              <a:defRPr/>
            </a:pPr>
            <a:r>
              <a:rPr lang="en-GB" dirty="0" smtClean="0"/>
              <a:t>Pharmacologic agents</a:t>
            </a:r>
          </a:p>
          <a:p>
            <a:pPr lvl="1">
              <a:defRPr/>
            </a:pPr>
            <a:r>
              <a:rPr lang="en-GB" dirty="0" smtClean="0"/>
              <a:t>Bariatric surgery </a:t>
            </a:r>
          </a:p>
          <a:p>
            <a:pPr lvl="1">
              <a:defRPr/>
            </a:pPr>
            <a:r>
              <a:rPr lang="en-GB" dirty="0" smtClean="0"/>
              <a:t>Exercise</a:t>
            </a:r>
          </a:p>
          <a:p>
            <a:pPr lvl="2">
              <a:defRPr/>
            </a:pPr>
            <a:r>
              <a:rPr lang="en-GB" dirty="0" smtClean="0"/>
              <a:t>5 days a week for 30’ (AHA, WHO)</a:t>
            </a:r>
          </a:p>
          <a:p>
            <a:pPr lvl="2">
              <a:defRPr/>
            </a:pPr>
            <a:r>
              <a:rPr lang="en-GB" dirty="0" smtClean="0"/>
              <a:t>Walking, swimming, gardening</a:t>
            </a:r>
          </a:p>
          <a:p>
            <a:pPr>
              <a:defRPr/>
            </a:pPr>
            <a:r>
              <a:rPr lang="en-GB" b="1" dirty="0" smtClean="0"/>
              <a:t>Behavioural control</a:t>
            </a:r>
            <a:endParaRPr lang="en-GB" b="1" dirty="0"/>
          </a:p>
          <a:p>
            <a:pPr lvl="1">
              <a:defRPr/>
            </a:pPr>
            <a:r>
              <a:rPr lang="en-GB" dirty="0" smtClean="0"/>
              <a:t>Realistic goals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Frequent contact</a:t>
            </a:r>
            <a:endParaRPr lang="en-GB" dirty="0"/>
          </a:p>
          <a:p>
            <a:pPr lvl="1">
              <a:defRPr/>
            </a:pPr>
            <a:r>
              <a:rPr lang="en-GB" dirty="0" err="1" smtClean="0"/>
              <a:t>Otocontrol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Physiologic support </a:t>
            </a:r>
            <a:r>
              <a:rPr lang="en-GB" sz="2200" dirty="0" smtClean="0">
                <a:solidFill>
                  <a:srgbClr val="660066"/>
                </a:solidFill>
              </a:rPr>
              <a:t>(x8</a:t>
            </a:r>
            <a:r>
              <a:rPr lang="en-GB" dirty="0" smtClean="0">
                <a:solidFill>
                  <a:srgbClr val="660066"/>
                </a:solidFill>
              </a:rPr>
              <a:t>; </a:t>
            </a:r>
            <a:r>
              <a:rPr lang="en-GB" sz="2200" dirty="0" err="1" smtClean="0">
                <a:solidFill>
                  <a:srgbClr val="660066"/>
                </a:solidFill>
              </a:rPr>
              <a:t>Cinar</a:t>
            </a:r>
            <a:r>
              <a:rPr lang="en-GB" sz="2200" dirty="0" smtClean="0">
                <a:solidFill>
                  <a:srgbClr val="660066"/>
                </a:solidFill>
              </a:rPr>
              <a:t> N et Al, 2011</a:t>
            </a:r>
            <a:r>
              <a:rPr lang="en-GB" dirty="0" smtClean="0">
                <a:solidFill>
                  <a:srgbClr val="660066"/>
                </a:solidFill>
              </a:rPr>
              <a:t>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1560" y="5589240"/>
            <a:ext cx="5688632" cy="432048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Before pharmacological treatment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6674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Before pharmacological treatment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95536" y="1495779"/>
            <a:ext cx="8291264" cy="2686401"/>
          </a:xfrm>
        </p:spPr>
        <p:txBody>
          <a:bodyPr>
            <a:normAutofit/>
          </a:bodyPr>
          <a:lstStyle/>
          <a:p>
            <a:r>
              <a:rPr lang="en-GB" b="1" dirty="0" smtClean="0"/>
              <a:t>Lifestyle management ?</a:t>
            </a:r>
          </a:p>
          <a:p>
            <a:pPr lvl="1"/>
            <a:r>
              <a:rPr lang="en-GB" dirty="0" smtClean="0"/>
              <a:t>RCT</a:t>
            </a:r>
          </a:p>
          <a:p>
            <a:pPr lvl="1"/>
            <a:r>
              <a:rPr lang="en-GB" dirty="0" smtClean="0"/>
              <a:t>PCOS</a:t>
            </a:r>
          </a:p>
          <a:p>
            <a:pPr lvl="2"/>
            <a:r>
              <a:rPr lang="en-GB" dirty="0" smtClean="0"/>
              <a:t>With or without lifestyle management</a:t>
            </a:r>
          </a:p>
          <a:p>
            <a:pPr lvl="2"/>
            <a:r>
              <a:rPr lang="en-GB" dirty="0" smtClean="0"/>
              <a:t>Without any pharmacological agent for OI</a:t>
            </a:r>
          </a:p>
          <a:p>
            <a:pPr lvl="2"/>
            <a:r>
              <a:rPr lang="en-GB" dirty="0" smtClean="0"/>
              <a:t>Primary outcome: Live birth / </a:t>
            </a:r>
            <a:r>
              <a:rPr lang="en-GB" dirty="0" err="1" smtClean="0"/>
              <a:t>ongoing</a:t>
            </a:r>
            <a:r>
              <a:rPr lang="en-GB" dirty="0" smtClean="0"/>
              <a:t> pregnancy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E082C-D5B9-7240-8E83-C4F7A68F4675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182180"/>
            <a:ext cx="3492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87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3103</Words>
  <Application>Microsoft Macintosh PowerPoint</Application>
  <PresentationFormat>On-screen Show (4:3)</PresentationFormat>
  <Paragraphs>662</Paragraphs>
  <Slides>51</Slides>
  <Notes>28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1_Tema de Office</vt:lpstr>
      <vt:lpstr>PowerPoint Presentation</vt:lpstr>
      <vt:lpstr>Prevalence of PCOS</vt:lpstr>
      <vt:lpstr>PCOS-prevalence</vt:lpstr>
      <vt:lpstr>PCOS (Oligo-anovulation)</vt:lpstr>
      <vt:lpstr>PCOS (Oligo-anovulation)</vt:lpstr>
      <vt:lpstr>Agenda</vt:lpstr>
      <vt:lpstr>Agenda</vt:lpstr>
      <vt:lpstr>Before pharmacological treatment</vt:lpstr>
      <vt:lpstr>Before pharmacological treatment</vt:lpstr>
      <vt:lpstr>Before pharmacological treatment…</vt:lpstr>
      <vt:lpstr>Before pharmacological treatment</vt:lpstr>
      <vt:lpstr>Agenda</vt:lpstr>
      <vt:lpstr>Definition for OI</vt:lpstr>
      <vt:lpstr>What’s next?</vt:lpstr>
      <vt:lpstr>Metformin RCT (vs CC)</vt:lpstr>
      <vt:lpstr>Metformin End of story ?</vt:lpstr>
      <vt:lpstr>What’s next?</vt:lpstr>
      <vt:lpstr>2014…</vt:lpstr>
      <vt:lpstr>2014…</vt:lpstr>
      <vt:lpstr>PowerPoint Presentation</vt:lpstr>
      <vt:lpstr>Subgroups for CC ?</vt:lpstr>
      <vt:lpstr>Subgroups for CC ?</vt:lpstr>
      <vt:lpstr>Subgroups for CC ?</vt:lpstr>
      <vt:lpstr>Subgroups for CC ?</vt:lpstr>
      <vt:lpstr>Arguments for CC</vt:lpstr>
      <vt:lpstr>Arguments for AI</vt:lpstr>
      <vt:lpstr>First line in OI</vt:lpstr>
      <vt:lpstr>CC resistant (anovulation with 150 – 250 mg)</vt:lpstr>
      <vt:lpstr>First line in OI</vt:lpstr>
      <vt:lpstr>Agenda</vt:lpstr>
      <vt:lpstr>Second Line - LOD</vt:lpstr>
      <vt:lpstr>Second line - Gonadotropins Conventional vs. Low dose Step up</vt:lpstr>
      <vt:lpstr>Second line - Gonadotropins Low dose step up and Step down</vt:lpstr>
      <vt:lpstr>Second line - Gonadotropins Low dose step up and Step down</vt:lpstr>
      <vt:lpstr>Second line - Gonadotropins Cycle cancellation for hyperresponse</vt:lpstr>
      <vt:lpstr>Second line - Gonadotropins Prediction of least dose for response</vt:lpstr>
      <vt:lpstr>Second line - Gonadotropins Prediction of least dose for response</vt:lpstr>
      <vt:lpstr>Other arguments for GN</vt:lpstr>
      <vt:lpstr>Other arguments for GN</vt:lpstr>
      <vt:lpstr>IUI ? </vt:lpstr>
      <vt:lpstr>Second line in OI</vt:lpstr>
      <vt:lpstr>Agenda</vt:lpstr>
      <vt:lpstr>OHSS as a measure of success !</vt:lpstr>
      <vt:lpstr>Type of OS protocol</vt:lpstr>
      <vt:lpstr>Gonadotropin dose</vt:lpstr>
      <vt:lpstr>Gonadotropin dose</vt:lpstr>
      <vt:lpstr>Strategies to prevent OHSS</vt:lpstr>
      <vt:lpstr>Freeze all!</vt:lpstr>
      <vt:lpstr>Third line in OS for PCOS</vt:lpstr>
      <vt:lpstr>ESHRE / ASRM (2008) and TSRM 2015</vt:lpstr>
      <vt:lpstr>PowerPoint Presentation</vt:lpstr>
    </vt:vector>
  </TitlesOfParts>
  <Company>GB mac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Gurkan Bozdag</dc:creator>
  <cp:lastModifiedBy>Gurkan Bozdag</cp:lastModifiedBy>
  <cp:revision>152</cp:revision>
  <dcterms:created xsi:type="dcterms:W3CDTF">2017-11-24T12:25:52Z</dcterms:created>
  <dcterms:modified xsi:type="dcterms:W3CDTF">2017-12-16T21:37:50Z</dcterms:modified>
</cp:coreProperties>
</file>