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87" r:id="rId3"/>
    <p:sldId id="327" r:id="rId4"/>
    <p:sldId id="288" r:id="rId5"/>
    <p:sldId id="333" r:id="rId6"/>
    <p:sldId id="289" r:id="rId7"/>
    <p:sldId id="280" r:id="rId8"/>
    <p:sldId id="258" r:id="rId9"/>
    <p:sldId id="281" r:id="rId10"/>
    <p:sldId id="331" r:id="rId11"/>
    <p:sldId id="329" r:id="rId12"/>
    <p:sldId id="330" r:id="rId13"/>
    <p:sldId id="260" r:id="rId14"/>
    <p:sldId id="315" r:id="rId15"/>
    <p:sldId id="261" r:id="rId16"/>
    <p:sldId id="282" r:id="rId17"/>
    <p:sldId id="263" r:id="rId18"/>
    <p:sldId id="332" r:id="rId19"/>
    <p:sldId id="311" r:id="rId20"/>
    <p:sldId id="268" r:id="rId21"/>
    <p:sldId id="270" r:id="rId22"/>
    <p:sldId id="317" r:id="rId23"/>
    <p:sldId id="319" r:id="rId24"/>
    <p:sldId id="265" r:id="rId25"/>
    <p:sldId id="324" r:id="rId26"/>
    <p:sldId id="295" r:id="rId27"/>
    <p:sldId id="296" r:id="rId28"/>
    <p:sldId id="294" r:id="rId29"/>
    <p:sldId id="276" r:id="rId30"/>
    <p:sldId id="275" r:id="rId31"/>
    <p:sldId id="277" r:id="rId32"/>
    <p:sldId id="278" r:id="rId33"/>
    <p:sldId id="279" r:id="rId34"/>
    <p:sldId id="328" r:id="rId35"/>
    <p:sldId id="325" r:id="rId36"/>
    <p:sldId id="297" r:id="rId37"/>
    <p:sldId id="334" r:id="rId38"/>
    <p:sldId id="298" r:id="rId39"/>
    <p:sldId id="299" r:id="rId40"/>
    <p:sldId id="316" r:id="rId41"/>
    <p:sldId id="300" r:id="rId42"/>
    <p:sldId id="301" r:id="rId43"/>
    <p:sldId id="302" r:id="rId44"/>
    <p:sldId id="306" r:id="rId45"/>
    <p:sldId id="307" r:id="rId46"/>
    <p:sldId id="303" r:id="rId47"/>
    <p:sldId id="304" r:id="rId48"/>
    <p:sldId id="308" r:id="rId49"/>
    <p:sldId id="309" r:id="rId50"/>
    <p:sldId id="313" r:id="rId5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 varScale="1">
        <p:scale>
          <a:sx n="90" d="100"/>
          <a:sy n="90" d="100"/>
        </p:scale>
        <p:origin x="208" y="7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F5C74E-E946-E249-BFC7-68A99760383D}" type="doc">
      <dgm:prSet loTypeId="urn:microsoft.com/office/officeart/2005/8/layout/radial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AA9594-4A50-F945-ACAC-CFB69A5389A7}">
      <dgm:prSet phldrT="[Text]"/>
      <dgm:spPr/>
      <dgm:t>
        <a:bodyPr/>
        <a:lstStyle/>
        <a:p>
          <a:r>
            <a:rPr lang="en-US" b="1" dirty="0" smtClean="0"/>
            <a:t>Hair growth</a:t>
          </a:r>
          <a:endParaRPr lang="en-US" b="1" dirty="0"/>
        </a:p>
      </dgm:t>
    </dgm:pt>
    <dgm:pt modelId="{0F00D79A-DCB1-C847-84D2-973A8FB1B75C}" type="parTrans" cxnId="{FF83C276-69F8-3240-95A5-1289443BDD49}">
      <dgm:prSet/>
      <dgm:spPr/>
      <dgm:t>
        <a:bodyPr/>
        <a:lstStyle/>
        <a:p>
          <a:endParaRPr lang="en-US"/>
        </a:p>
      </dgm:t>
    </dgm:pt>
    <dgm:pt modelId="{710A5A43-CB9F-1040-9804-EB56A51CB149}" type="sibTrans" cxnId="{FF83C276-69F8-3240-95A5-1289443BDD49}">
      <dgm:prSet/>
      <dgm:spPr/>
      <dgm:t>
        <a:bodyPr/>
        <a:lstStyle/>
        <a:p>
          <a:endParaRPr lang="en-US"/>
        </a:p>
      </dgm:t>
    </dgm:pt>
    <dgm:pt modelId="{471DBDF5-3CDD-9B46-8E48-209AE14B8D7E}">
      <dgm:prSet phldrT="[Text]"/>
      <dgm:spPr/>
      <dgm:t>
        <a:bodyPr/>
        <a:lstStyle/>
        <a:p>
          <a:r>
            <a:rPr lang="en-US" b="1" dirty="0" smtClean="0">
              <a:effectLst/>
            </a:rPr>
            <a:t>Local factors</a:t>
          </a:r>
        </a:p>
        <a:p>
          <a:r>
            <a:rPr lang="en-US" b="1" dirty="0" smtClean="0">
              <a:effectLst/>
            </a:rPr>
            <a:t>(number and concentration of hair follicles</a:t>
          </a:r>
          <a:r>
            <a:rPr lang="en-US" dirty="0" smtClean="0">
              <a:effectLst/>
            </a:rPr>
            <a:t>)</a:t>
          </a:r>
          <a:endParaRPr lang="en-US" dirty="0"/>
        </a:p>
      </dgm:t>
    </dgm:pt>
    <dgm:pt modelId="{740D8E4E-40A7-B54E-9701-90BDE4B664E6}" type="parTrans" cxnId="{EF0280AB-D50E-6343-8F35-6F6E8FFB4DF4}">
      <dgm:prSet/>
      <dgm:spPr/>
      <dgm:t>
        <a:bodyPr/>
        <a:lstStyle/>
        <a:p>
          <a:endParaRPr lang="en-US"/>
        </a:p>
      </dgm:t>
    </dgm:pt>
    <dgm:pt modelId="{14A7CF19-5F56-1647-ADBF-592B5197E589}" type="sibTrans" cxnId="{EF0280AB-D50E-6343-8F35-6F6E8FFB4DF4}">
      <dgm:prSet/>
      <dgm:spPr/>
      <dgm:t>
        <a:bodyPr/>
        <a:lstStyle/>
        <a:p>
          <a:endParaRPr lang="en-US"/>
        </a:p>
      </dgm:t>
    </dgm:pt>
    <dgm:pt modelId="{150795BA-D6BC-E542-90BA-8B4662299981}">
      <dgm:prSet phldrT="[Text]"/>
      <dgm:spPr/>
      <dgm:t>
        <a:bodyPr/>
        <a:lstStyle/>
        <a:p>
          <a:r>
            <a:rPr lang="en-US" b="1" dirty="0" smtClean="0">
              <a:effectLst/>
            </a:rPr>
            <a:t>Circulating androgen concentrations</a:t>
          </a:r>
          <a:endParaRPr lang="en-US" b="1" dirty="0"/>
        </a:p>
      </dgm:t>
    </dgm:pt>
    <dgm:pt modelId="{F3262D60-3974-4642-9C41-E905E86520CA}" type="parTrans" cxnId="{6288F2BD-6E73-6141-99B0-9EE54D3BECBC}">
      <dgm:prSet/>
      <dgm:spPr/>
      <dgm:t>
        <a:bodyPr/>
        <a:lstStyle/>
        <a:p>
          <a:endParaRPr lang="en-US"/>
        </a:p>
      </dgm:t>
    </dgm:pt>
    <dgm:pt modelId="{D4124A44-40F5-5F41-8AE5-E4F5B8546442}" type="sibTrans" cxnId="{6288F2BD-6E73-6141-99B0-9EE54D3BECBC}">
      <dgm:prSet/>
      <dgm:spPr/>
      <dgm:t>
        <a:bodyPr/>
        <a:lstStyle/>
        <a:p>
          <a:endParaRPr lang="en-US"/>
        </a:p>
      </dgm:t>
    </dgm:pt>
    <dgm:pt modelId="{9B480DAB-9587-0742-9C80-C1E5EAA42217}">
      <dgm:prSet phldrT="[Text]"/>
      <dgm:spPr/>
      <dgm:t>
        <a:bodyPr/>
        <a:lstStyle/>
        <a:p>
          <a:r>
            <a:rPr lang="en-US" b="1" dirty="0" smtClean="0">
              <a:effectLst/>
            </a:rPr>
            <a:t>End-organ sensitivity</a:t>
          </a:r>
        </a:p>
        <a:p>
          <a:r>
            <a:rPr lang="en-US" b="1" dirty="0" smtClean="0">
              <a:effectLst/>
            </a:rPr>
            <a:t>(5α-</a:t>
          </a:r>
          <a:r>
            <a:rPr lang="en-US" b="1" dirty="0" err="1" smtClean="0">
              <a:effectLst/>
            </a:rPr>
            <a:t>reductase</a:t>
          </a:r>
          <a:r>
            <a:rPr lang="en-US" b="1" dirty="0" smtClean="0">
              <a:effectLst/>
            </a:rPr>
            <a:t> activity) </a:t>
          </a:r>
          <a:endParaRPr lang="en-US" b="1" dirty="0"/>
        </a:p>
      </dgm:t>
    </dgm:pt>
    <dgm:pt modelId="{2E777DF7-0C5C-014C-A6A1-93A9A403C3BB}" type="parTrans" cxnId="{4A6313A6-698E-7144-A9B6-80AA6DDD8CA9}">
      <dgm:prSet/>
      <dgm:spPr/>
      <dgm:t>
        <a:bodyPr/>
        <a:lstStyle/>
        <a:p>
          <a:endParaRPr lang="en-US"/>
        </a:p>
      </dgm:t>
    </dgm:pt>
    <dgm:pt modelId="{DF81CC65-0C67-874A-87C3-9EC8BE252740}" type="sibTrans" cxnId="{4A6313A6-698E-7144-A9B6-80AA6DDD8CA9}">
      <dgm:prSet/>
      <dgm:spPr/>
      <dgm:t>
        <a:bodyPr/>
        <a:lstStyle/>
        <a:p>
          <a:endParaRPr lang="en-US"/>
        </a:p>
      </dgm:t>
    </dgm:pt>
    <dgm:pt modelId="{BB67D484-7BAE-D349-B681-3B7E1FC380A8}" type="pres">
      <dgm:prSet presAssocID="{8DF5C74E-E946-E249-BFC7-68A99760383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DD836A1-3FA6-7E42-9B11-09E4D69FFF80}" type="pres">
      <dgm:prSet presAssocID="{64AA9594-4A50-F945-ACAC-CFB69A5389A7}" presName="centerShape" presStyleLbl="node0" presStyleIdx="0" presStyleCnt="1"/>
      <dgm:spPr/>
      <dgm:t>
        <a:bodyPr/>
        <a:lstStyle/>
        <a:p>
          <a:endParaRPr lang="tr-TR"/>
        </a:p>
      </dgm:t>
    </dgm:pt>
    <dgm:pt modelId="{F07F65B7-7F2D-D142-AB0A-FE0CEBB479B6}" type="pres">
      <dgm:prSet presAssocID="{740D8E4E-40A7-B54E-9701-90BDE4B664E6}" presName="parTrans" presStyleLbl="bgSibTrans2D1" presStyleIdx="0" presStyleCnt="3" custLinFactNeighborX="8099" custLinFactNeighborY="11376"/>
      <dgm:spPr/>
      <dgm:t>
        <a:bodyPr/>
        <a:lstStyle/>
        <a:p>
          <a:endParaRPr lang="tr-TR"/>
        </a:p>
      </dgm:t>
    </dgm:pt>
    <dgm:pt modelId="{3787319E-1812-024F-B4B0-E30FF9AC320E}" type="pres">
      <dgm:prSet presAssocID="{471DBDF5-3CDD-9B46-8E48-209AE14B8D7E}" presName="node" presStyleLbl="node1" presStyleIdx="0" presStyleCnt="3" custRadScaleRad="109163" custRadScaleInc="-29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271413-3B8A-D140-AFA1-271E697AD8D3}" type="pres">
      <dgm:prSet presAssocID="{F3262D60-3974-4642-9C41-E905E86520CA}" presName="parTrans" presStyleLbl="bgSibTrans2D1" presStyleIdx="1" presStyleCnt="3"/>
      <dgm:spPr/>
      <dgm:t>
        <a:bodyPr/>
        <a:lstStyle/>
        <a:p>
          <a:endParaRPr lang="tr-TR"/>
        </a:p>
      </dgm:t>
    </dgm:pt>
    <dgm:pt modelId="{DC6545D1-29EF-8B46-A361-32A490E35197}" type="pres">
      <dgm:prSet presAssocID="{150795BA-D6BC-E542-90BA-8B466229998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67E6EC-E4B6-8D4A-B54A-5E0B67942F7B}" type="pres">
      <dgm:prSet presAssocID="{2E777DF7-0C5C-014C-A6A1-93A9A403C3BB}" presName="parTrans" presStyleLbl="bgSibTrans2D1" presStyleIdx="2" presStyleCnt="3" custLinFactNeighborX="-6149" custLinFactNeighborY="11376"/>
      <dgm:spPr/>
      <dgm:t>
        <a:bodyPr/>
        <a:lstStyle/>
        <a:p>
          <a:endParaRPr lang="tr-TR"/>
        </a:p>
      </dgm:t>
    </dgm:pt>
    <dgm:pt modelId="{50FD2C2E-FFE8-704B-A854-1AF2058B4274}" type="pres">
      <dgm:prSet presAssocID="{9B480DAB-9587-0742-9C80-C1E5EAA42217}" presName="node" presStyleLbl="node1" presStyleIdx="2" presStyleCnt="3" custRadScaleRad="114674" custRadScaleInc="73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191806C-D2AE-C64F-B353-4F9DC195C93B}" type="presOf" srcId="{2E777DF7-0C5C-014C-A6A1-93A9A403C3BB}" destId="{7467E6EC-E4B6-8D4A-B54A-5E0B67942F7B}" srcOrd="0" destOrd="0" presId="urn:microsoft.com/office/officeart/2005/8/layout/radial4"/>
    <dgm:cxn modelId="{C0C58AA9-4943-A147-80B9-7E4B602645FD}" type="presOf" srcId="{471DBDF5-3CDD-9B46-8E48-209AE14B8D7E}" destId="{3787319E-1812-024F-B4B0-E30FF9AC320E}" srcOrd="0" destOrd="0" presId="urn:microsoft.com/office/officeart/2005/8/layout/radial4"/>
    <dgm:cxn modelId="{6EBB9F6F-7AF9-424C-800E-B09A56B997A3}" type="presOf" srcId="{F3262D60-3974-4642-9C41-E905E86520CA}" destId="{B7271413-3B8A-D140-AFA1-271E697AD8D3}" srcOrd="0" destOrd="0" presId="urn:microsoft.com/office/officeart/2005/8/layout/radial4"/>
    <dgm:cxn modelId="{4CCD5B95-4BFD-F244-8244-CEDBCB506D32}" type="presOf" srcId="{740D8E4E-40A7-B54E-9701-90BDE4B664E6}" destId="{F07F65B7-7F2D-D142-AB0A-FE0CEBB479B6}" srcOrd="0" destOrd="0" presId="urn:microsoft.com/office/officeart/2005/8/layout/radial4"/>
    <dgm:cxn modelId="{5913B340-5A8E-D34F-BB03-A008C0423127}" type="presOf" srcId="{150795BA-D6BC-E542-90BA-8B4662299981}" destId="{DC6545D1-29EF-8B46-A361-32A490E35197}" srcOrd="0" destOrd="0" presId="urn:microsoft.com/office/officeart/2005/8/layout/radial4"/>
    <dgm:cxn modelId="{CB60580F-40EC-B147-B92F-D69EFB1B0985}" type="presOf" srcId="{9B480DAB-9587-0742-9C80-C1E5EAA42217}" destId="{50FD2C2E-FFE8-704B-A854-1AF2058B4274}" srcOrd="0" destOrd="0" presId="urn:microsoft.com/office/officeart/2005/8/layout/radial4"/>
    <dgm:cxn modelId="{4A6313A6-698E-7144-A9B6-80AA6DDD8CA9}" srcId="{64AA9594-4A50-F945-ACAC-CFB69A5389A7}" destId="{9B480DAB-9587-0742-9C80-C1E5EAA42217}" srcOrd="2" destOrd="0" parTransId="{2E777DF7-0C5C-014C-A6A1-93A9A403C3BB}" sibTransId="{DF81CC65-0C67-874A-87C3-9EC8BE252740}"/>
    <dgm:cxn modelId="{FF83C276-69F8-3240-95A5-1289443BDD49}" srcId="{8DF5C74E-E946-E249-BFC7-68A99760383D}" destId="{64AA9594-4A50-F945-ACAC-CFB69A5389A7}" srcOrd="0" destOrd="0" parTransId="{0F00D79A-DCB1-C847-84D2-973A8FB1B75C}" sibTransId="{710A5A43-CB9F-1040-9804-EB56A51CB149}"/>
    <dgm:cxn modelId="{6288F2BD-6E73-6141-99B0-9EE54D3BECBC}" srcId="{64AA9594-4A50-F945-ACAC-CFB69A5389A7}" destId="{150795BA-D6BC-E542-90BA-8B4662299981}" srcOrd="1" destOrd="0" parTransId="{F3262D60-3974-4642-9C41-E905E86520CA}" sibTransId="{D4124A44-40F5-5F41-8AE5-E4F5B8546442}"/>
    <dgm:cxn modelId="{CEA4AE50-51FE-414D-88D2-8632195EC3F4}" type="presOf" srcId="{8DF5C74E-E946-E249-BFC7-68A99760383D}" destId="{BB67D484-7BAE-D349-B681-3B7E1FC380A8}" srcOrd="0" destOrd="0" presId="urn:microsoft.com/office/officeart/2005/8/layout/radial4"/>
    <dgm:cxn modelId="{EF0280AB-D50E-6343-8F35-6F6E8FFB4DF4}" srcId="{64AA9594-4A50-F945-ACAC-CFB69A5389A7}" destId="{471DBDF5-3CDD-9B46-8E48-209AE14B8D7E}" srcOrd="0" destOrd="0" parTransId="{740D8E4E-40A7-B54E-9701-90BDE4B664E6}" sibTransId="{14A7CF19-5F56-1647-ADBF-592B5197E589}"/>
    <dgm:cxn modelId="{47B105D4-F018-D744-BE34-36DDBBDEC8F4}" type="presOf" srcId="{64AA9594-4A50-F945-ACAC-CFB69A5389A7}" destId="{3DD836A1-3FA6-7E42-9B11-09E4D69FFF80}" srcOrd="0" destOrd="0" presId="urn:microsoft.com/office/officeart/2005/8/layout/radial4"/>
    <dgm:cxn modelId="{26EEDE75-1C3D-754B-BD0D-0103D518F515}" type="presParOf" srcId="{BB67D484-7BAE-D349-B681-3B7E1FC380A8}" destId="{3DD836A1-3FA6-7E42-9B11-09E4D69FFF80}" srcOrd="0" destOrd="0" presId="urn:microsoft.com/office/officeart/2005/8/layout/radial4"/>
    <dgm:cxn modelId="{3181330D-A5B2-AD42-AF8D-EC4520C89B1A}" type="presParOf" srcId="{BB67D484-7BAE-D349-B681-3B7E1FC380A8}" destId="{F07F65B7-7F2D-D142-AB0A-FE0CEBB479B6}" srcOrd="1" destOrd="0" presId="urn:microsoft.com/office/officeart/2005/8/layout/radial4"/>
    <dgm:cxn modelId="{6663BB4D-61A8-A24C-A428-8206A92302A3}" type="presParOf" srcId="{BB67D484-7BAE-D349-B681-3B7E1FC380A8}" destId="{3787319E-1812-024F-B4B0-E30FF9AC320E}" srcOrd="2" destOrd="0" presId="urn:microsoft.com/office/officeart/2005/8/layout/radial4"/>
    <dgm:cxn modelId="{5CDF6699-C588-044C-8372-8DC6958375D2}" type="presParOf" srcId="{BB67D484-7BAE-D349-B681-3B7E1FC380A8}" destId="{B7271413-3B8A-D140-AFA1-271E697AD8D3}" srcOrd="3" destOrd="0" presId="urn:microsoft.com/office/officeart/2005/8/layout/radial4"/>
    <dgm:cxn modelId="{BDF979AF-08C5-464E-90AD-70D9A1407FF7}" type="presParOf" srcId="{BB67D484-7BAE-D349-B681-3B7E1FC380A8}" destId="{DC6545D1-29EF-8B46-A361-32A490E35197}" srcOrd="4" destOrd="0" presId="urn:microsoft.com/office/officeart/2005/8/layout/radial4"/>
    <dgm:cxn modelId="{02F28A2A-92B8-7D4F-953F-7B6EB527B855}" type="presParOf" srcId="{BB67D484-7BAE-D349-B681-3B7E1FC380A8}" destId="{7467E6EC-E4B6-8D4A-B54A-5E0B67942F7B}" srcOrd="5" destOrd="0" presId="urn:microsoft.com/office/officeart/2005/8/layout/radial4"/>
    <dgm:cxn modelId="{1C45D3FB-FDAD-1C46-8258-EDE466BCC449}" type="presParOf" srcId="{BB67D484-7BAE-D349-B681-3B7E1FC380A8}" destId="{50FD2C2E-FFE8-704B-A854-1AF2058B4274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BC81F0-A972-AD44-A983-0205417A9054}" type="doc">
      <dgm:prSet loTypeId="urn:microsoft.com/office/officeart/2005/8/layout/hList9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C299BB6-E7BF-C74F-9494-36F37CB2BAE3}">
      <dgm:prSet phldrT="[Text]" custT="1"/>
      <dgm:spPr/>
      <dgm:t>
        <a:bodyPr/>
        <a:lstStyle/>
        <a:p>
          <a:r>
            <a:rPr lang="en-US" sz="2400" b="1" dirty="0" smtClean="0"/>
            <a:t>Testosterone</a:t>
          </a:r>
          <a:endParaRPr lang="en-US" sz="2400" b="1" dirty="0"/>
        </a:p>
      </dgm:t>
    </dgm:pt>
    <dgm:pt modelId="{A388CC84-C9C9-5A4B-A8A1-4BD7411FE537}" type="parTrans" cxnId="{849B189D-5654-A241-AC37-A005FFB0FC7A}">
      <dgm:prSet/>
      <dgm:spPr/>
      <dgm:t>
        <a:bodyPr/>
        <a:lstStyle/>
        <a:p>
          <a:endParaRPr lang="en-US"/>
        </a:p>
      </dgm:t>
    </dgm:pt>
    <dgm:pt modelId="{AC7FF389-78FF-854E-BCF1-FDE241F0AE1B}" type="sibTrans" cxnId="{849B189D-5654-A241-AC37-A005FFB0FC7A}">
      <dgm:prSet/>
      <dgm:spPr/>
      <dgm:t>
        <a:bodyPr/>
        <a:lstStyle/>
        <a:p>
          <a:endParaRPr lang="en-US"/>
        </a:p>
      </dgm:t>
    </dgm:pt>
    <dgm:pt modelId="{9AF8F680-E140-F042-AA2C-60003DB51C02}">
      <dgm:prSet phldrT="[Text]"/>
      <dgm:spPr/>
      <dgm:t>
        <a:bodyPr/>
        <a:lstStyle/>
        <a:p>
          <a:r>
            <a:rPr lang="en-US" b="1" dirty="0" smtClean="0"/>
            <a:t>25% ovary</a:t>
          </a:r>
          <a:endParaRPr lang="en-US" b="1" dirty="0"/>
        </a:p>
      </dgm:t>
    </dgm:pt>
    <dgm:pt modelId="{6223D30F-219F-484C-BF9C-04C5D9D5A153}" type="parTrans" cxnId="{F4E51F86-75EC-7A4E-A0E9-C23F8505A65F}">
      <dgm:prSet/>
      <dgm:spPr/>
      <dgm:t>
        <a:bodyPr/>
        <a:lstStyle/>
        <a:p>
          <a:endParaRPr lang="en-US"/>
        </a:p>
      </dgm:t>
    </dgm:pt>
    <dgm:pt modelId="{DD413FE1-65E9-C948-A0A3-89A565A3CC4E}" type="sibTrans" cxnId="{F4E51F86-75EC-7A4E-A0E9-C23F8505A65F}">
      <dgm:prSet/>
      <dgm:spPr/>
      <dgm:t>
        <a:bodyPr/>
        <a:lstStyle/>
        <a:p>
          <a:endParaRPr lang="en-US"/>
        </a:p>
      </dgm:t>
    </dgm:pt>
    <dgm:pt modelId="{15C337F9-922F-5045-A1DD-EC0ABAF9E4F5}">
      <dgm:prSet phldrT="[Text]"/>
      <dgm:spPr/>
      <dgm:t>
        <a:bodyPr/>
        <a:lstStyle/>
        <a:p>
          <a:r>
            <a:rPr lang="en-US" b="1" dirty="0" smtClean="0"/>
            <a:t>25% adrenal</a:t>
          </a:r>
          <a:endParaRPr lang="en-US" b="1" dirty="0"/>
        </a:p>
      </dgm:t>
    </dgm:pt>
    <dgm:pt modelId="{2090CF5A-51C3-2747-8CD4-94C2C3F7A812}" type="parTrans" cxnId="{0537B08E-3886-5A49-A72A-42E90A8D6E4A}">
      <dgm:prSet/>
      <dgm:spPr/>
      <dgm:t>
        <a:bodyPr/>
        <a:lstStyle/>
        <a:p>
          <a:endParaRPr lang="en-US"/>
        </a:p>
      </dgm:t>
    </dgm:pt>
    <dgm:pt modelId="{2FA389DD-EF78-C04E-886A-B71134B7375D}" type="sibTrans" cxnId="{0537B08E-3886-5A49-A72A-42E90A8D6E4A}">
      <dgm:prSet/>
      <dgm:spPr/>
      <dgm:t>
        <a:bodyPr/>
        <a:lstStyle/>
        <a:p>
          <a:endParaRPr lang="en-US"/>
        </a:p>
      </dgm:t>
    </dgm:pt>
    <dgm:pt modelId="{B7AA0F82-712E-E248-BD2F-A3ACFD7211E9}">
      <dgm:prSet phldrT="[Text]" custT="1"/>
      <dgm:spPr/>
      <dgm:t>
        <a:bodyPr/>
        <a:lstStyle/>
        <a:p>
          <a:r>
            <a:rPr lang="en-US" sz="3200" b="1" dirty="0" smtClean="0"/>
            <a:t>DHAS</a:t>
          </a:r>
          <a:endParaRPr lang="en-US" sz="3200" b="1" dirty="0"/>
        </a:p>
      </dgm:t>
    </dgm:pt>
    <dgm:pt modelId="{DA5E65A5-E1C3-364E-B29B-5DC89890E46B}" type="parTrans" cxnId="{22C29DC1-762B-3140-B113-FA72486BA1D2}">
      <dgm:prSet/>
      <dgm:spPr/>
      <dgm:t>
        <a:bodyPr/>
        <a:lstStyle/>
        <a:p>
          <a:endParaRPr lang="en-US"/>
        </a:p>
      </dgm:t>
    </dgm:pt>
    <dgm:pt modelId="{1AC531B5-9C59-BC43-BBDF-6AE976B2F49D}" type="sibTrans" cxnId="{22C29DC1-762B-3140-B113-FA72486BA1D2}">
      <dgm:prSet/>
      <dgm:spPr/>
      <dgm:t>
        <a:bodyPr/>
        <a:lstStyle/>
        <a:p>
          <a:endParaRPr lang="en-US"/>
        </a:p>
      </dgm:t>
    </dgm:pt>
    <dgm:pt modelId="{D53BA902-DB1C-F548-91A1-B8B7B954CF14}">
      <dgm:prSet phldrT="[Text]"/>
      <dgm:spPr/>
      <dgm:t>
        <a:bodyPr/>
        <a:lstStyle/>
        <a:p>
          <a:r>
            <a:rPr lang="en-US" b="1" dirty="0" smtClean="0"/>
            <a:t>Adrenal</a:t>
          </a:r>
          <a:endParaRPr lang="en-US" b="1" dirty="0"/>
        </a:p>
      </dgm:t>
    </dgm:pt>
    <dgm:pt modelId="{27BC0113-E133-924B-BFB9-1289720BF346}" type="parTrans" cxnId="{2C6BF04E-F176-574D-8AF2-E59FB00FBA2B}">
      <dgm:prSet/>
      <dgm:spPr/>
      <dgm:t>
        <a:bodyPr/>
        <a:lstStyle/>
        <a:p>
          <a:endParaRPr lang="en-US"/>
        </a:p>
      </dgm:t>
    </dgm:pt>
    <dgm:pt modelId="{782B315B-301B-9042-8902-CF3A940B73E6}" type="sibTrans" cxnId="{2C6BF04E-F176-574D-8AF2-E59FB00FBA2B}">
      <dgm:prSet/>
      <dgm:spPr/>
      <dgm:t>
        <a:bodyPr/>
        <a:lstStyle/>
        <a:p>
          <a:endParaRPr lang="en-US"/>
        </a:p>
      </dgm:t>
    </dgm:pt>
    <dgm:pt modelId="{3BB5120B-0A80-284F-B13F-8821543C0A70}">
      <dgm:prSet/>
      <dgm:spPr/>
      <dgm:t>
        <a:bodyPr/>
        <a:lstStyle/>
        <a:p>
          <a:endParaRPr lang="en-US"/>
        </a:p>
      </dgm:t>
    </dgm:pt>
    <dgm:pt modelId="{F3A5E059-C7B9-0B49-B8B3-70714FED6BEC}" type="parTrans" cxnId="{9FEBBB4A-84D6-4F47-B6F1-7ABBEEA4624B}">
      <dgm:prSet/>
      <dgm:spPr/>
      <dgm:t>
        <a:bodyPr/>
        <a:lstStyle/>
        <a:p>
          <a:endParaRPr lang="en-US"/>
        </a:p>
      </dgm:t>
    </dgm:pt>
    <dgm:pt modelId="{1C53A608-379F-5544-BAE0-360F07EA6E67}" type="sibTrans" cxnId="{9FEBBB4A-84D6-4F47-B6F1-7ABBEEA4624B}">
      <dgm:prSet/>
      <dgm:spPr/>
      <dgm:t>
        <a:bodyPr/>
        <a:lstStyle/>
        <a:p>
          <a:endParaRPr lang="en-US"/>
        </a:p>
      </dgm:t>
    </dgm:pt>
    <dgm:pt modelId="{08FC12A6-DA28-6D47-AE4A-37FE0AF3D15B}" type="pres">
      <dgm:prSet presAssocID="{D9BC81F0-A972-AD44-A983-0205417A9054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E4DF2A2-7E95-EA4B-A10E-41880D4665F3}" type="pres">
      <dgm:prSet presAssocID="{4C299BB6-E7BF-C74F-9494-36F37CB2BAE3}" presName="posSpace" presStyleCnt="0"/>
      <dgm:spPr/>
    </dgm:pt>
    <dgm:pt modelId="{D7943B58-38A1-B644-87B5-225147821714}" type="pres">
      <dgm:prSet presAssocID="{4C299BB6-E7BF-C74F-9494-36F37CB2BAE3}" presName="vertFlow" presStyleCnt="0"/>
      <dgm:spPr/>
    </dgm:pt>
    <dgm:pt modelId="{22AD6F58-4045-C245-865F-227BCA73B8FA}" type="pres">
      <dgm:prSet presAssocID="{4C299BB6-E7BF-C74F-9494-36F37CB2BAE3}" presName="topSpace" presStyleCnt="0"/>
      <dgm:spPr/>
    </dgm:pt>
    <dgm:pt modelId="{86F53D65-3ECC-9542-8C29-527646222E72}" type="pres">
      <dgm:prSet presAssocID="{4C299BB6-E7BF-C74F-9494-36F37CB2BAE3}" presName="firstComp" presStyleCnt="0"/>
      <dgm:spPr/>
    </dgm:pt>
    <dgm:pt modelId="{DD2DF0A8-688C-C34F-804E-03935B27653E}" type="pres">
      <dgm:prSet presAssocID="{4C299BB6-E7BF-C74F-9494-36F37CB2BAE3}" presName="firstChild" presStyleLbl="bgAccFollowNode1" presStyleIdx="0" presStyleCnt="4" custLinFactNeighborX="15812" custLinFactNeighborY="-10635"/>
      <dgm:spPr/>
      <dgm:t>
        <a:bodyPr/>
        <a:lstStyle/>
        <a:p>
          <a:endParaRPr lang="en-US"/>
        </a:p>
      </dgm:t>
    </dgm:pt>
    <dgm:pt modelId="{ECB7F735-DE66-6243-BEFD-5CAFA4B28D3F}" type="pres">
      <dgm:prSet presAssocID="{4C299BB6-E7BF-C74F-9494-36F37CB2BAE3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106F92-2EA1-4D4E-B22D-55F69DBC2429}" type="pres">
      <dgm:prSet presAssocID="{15C337F9-922F-5045-A1DD-EC0ABAF9E4F5}" presName="comp" presStyleCnt="0"/>
      <dgm:spPr/>
    </dgm:pt>
    <dgm:pt modelId="{E0028F78-2820-4F4F-89CF-94B733A9F1E9}" type="pres">
      <dgm:prSet presAssocID="{15C337F9-922F-5045-A1DD-EC0ABAF9E4F5}" presName="child" presStyleLbl="bgAccFollowNode1" presStyleIdx="1" presStyleCnt="4" custLinFactNeighborX="16248" custLinFactNeighborY="1482"/>
      <dgm:spPr/>
      <dgm:t>
        <a:bodyPr/>
        <a:lstStyle/>
        <a:p>
          <a:endParaRPr lang="en-US"/>
        </a:p>
      </dgm:t>
    </dgm:pt>
    <dgm:pt modelId="{EF9640A6-8150-3F43-9CB2-EF9DA447DE9F}" type="pres">
      <dgm:prSet presAssocID="{15C337F9-922F-5045-A1DD-EC0ABAF9E4F5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BB9DD1-164F-E34B-877D-08B13D796047}" type="pres">
      <dgm:prSet presAssocID="{4C299BB6-E7BF-C74F-9494-36F37CB2BAE3}" presName="negSpace" presStyleCnt="0"/>
      <dgm:spPr/>
    </dgm:pt>
    <dgm:pt modelId="{8F94D9C2-5FFF-9042-AA5D-95F614CAAB9F}" type="pres">
      <dgm:prSet presAssocID="{4C299BB6-E7BF-C74F-9494-36F37CB2BAE3}" presName="circle" presStyleLbl="node1" presStyleIdx="0" presStyleCnt="3" custScaleX="100335"/>
      <dgm:spPr/>
      <dgm:t>
        <a:bodyPr/>
        <a:lstStyle/>
        <a:p>
          <a:endParaRPr lang="en-US"/>
        </a:p>
      </dgm:t>
    </dgm:pt>
    <dgm:pt modelId="{83183F0C-1A02-A34F-A66E-06F63010B19D}" type="pres">
      <dgm:prSet presAssocID="{AC7FF389-78FF-854E-BCF1-FDE241F0AE1B}" presName="transSpace" presStyleCnt="0"/>
      <dgm:spPr/>
    </dgm:pt>
    <dgm:pt modelId="{09DEA897-F4D9-A34F-A1AE-9A0271D57B75}" type="pres">
      <dgm:prSet presAssocID="{B7AA0F82-712E-E248-BD2F-A3ACFD7211E9}" presName="posSpace" presStyleCnt="0"/>
      <dgm:spPr/>
    </dgm:pt>
    <dgm:pt modelId="{C33AE598-73A1-354B-A562-68E4C5C26548}" type="pres">
      <dgm:prSet presAssocID="{B7AA0F82-712E-E248-BD2F-A3ACFD7211E9}" presName="vertFlow" presStyleCnt="0"/>
      <dgm:spPr/>
    </dgm:pt>
    <dgm:pt modelId="{2BA90BDF-D338-4D43-81B7-0982A8E1D764}" type="pres">
      <dgm:prSet presAssocID="{B7AA0F82-712E-E248-BD2F-A3ACFD7211E9}" presName="topSpace" presStyleCnt="0"/>
      <dgm:spPr/>
    </dgm:pt>
    <dgm:pt modelId="{289370A1-384F-134B-89DB-E4790BF101C1}" type="pres">
      <dgm:prSet presAssocID="{B7AA0F82-712E-E248-BD2F-A3ACFD7211E9}" presName="firstComp" presStyleCnt="0"/>
      <dgm:spPr/>
    </dgm:pt>
    <dgm:pt modelId="{873EE633-C49E-FA4C-9FF5-1899E4B94B57}" type="pres">
      <dgm:prSet presAssocID="{B7AA0F82-712E-E248-BD2F-A3ACFD7211E9}" presName="firstChild" presStyleLbl="bgAccFollowNode1" presStyleIdx="2" presStyleCnt="4" custLinFactNeighborX="26946" custLinFactNeighborY="49493"/>
      <dgm:spPr/>
      <dgm:t>
        <a:bodyPr/>
        <a:lstStyle/>
        <a:p>
          <a:endParaRPr lang="en-US"/>
        </a:p>
      </dgm:t>
    </dgm:pt>
    <dgm:pt modelId="{C6129053-0D27-E945-826E-901BA6D112B8}" type="pres">
      <dgm:prSet presAssocID="{B7AA0F82-712E-E248-BD2F-A3ACFD7211E9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4801BB-D875-844E-AFCC-1A7B30A57685}" type="pres">
      <dgm:prSet presAssocID="{B7AA0F82-712E-E248-BD2F-A3ACFD7211E9}" presName="negSpace" presStyleCnt="0"/>
      <dgm:spPr/>
    </dgm:pt>
    <dgm:pt modelId="{A72687E8-9BF2-AA4D-A96A-4029D5FDE92A}" type="pres">
      <dgm:prSet presAssocID="{B7AA0F82-712E-E248-BD2F-A3ACFD7211E9}" presName="circle" presStyleLbl="node1" presStyleIdx="1" presStyleCnt="3" custScaleX="115526" custLinFactNeighborX="26160" custLinFactNeighborY="-4463"/>
      <dgm:spPr/>
      <dgm:t>
        <a:bodyPr/>
        <a:lstStyle/>
        <a:p>
          <a:endParaRPr lang="en-US"/>
        </a:p>
      </dgm:t>
    </dgm:pt>
    <dgm:pt modelId="{F0571B4A-170D-9849-A6CC-9FE431AE87F9}" type="pres">
      <dgm:prSet presAssocID="{1AC531B5-9C59-BC43-BBDF-6AE976B2F49D}" presName="transSpace" presStyleCnt="0"/>
      <dgm:spPr/>
    </dgm:pt>
    <dgm:pt modelId="{04A28684-7F52-6A4E-A1E2-10BC52C9A1E8}" type="pres">
      <dgm:prSet presAssocID="{3BB5120B-0A80-284F-B13F-8821543C0A70}" presName="posSpace" presStyleCnt="0"/>
      <dgm:spPr/>
    </dgm:pt>
    <dgm:pt modelId="{7D1EBFF7-9D2F-8041-8F1F-3BE08F8672C6}" type="pres">
      <dgm:prSet presAssocID="{3BB5120B-0A80-284F-B13F-8821543C0A70}" presName="vertFlow" presStyleCnt="0"/>
      <dgm:spPr/>
    </dgm:pt>
    <dgm:pt modelId="{21DE71AC-E328-8F48-BAA6-335989FCA6C8}" type="pres">
      <dgm:prSet presAssocID="{3BB5120B-0A80-284F-B13F-8821543C0A70}" presName="topSpace" presStyleCnt="0"/>
      <dgm:spPr/>
    </dgm:pt>
    <dgm:pt modelId="{FC0443C7-1920-E645-B2DD-136072F43D0B}" type="pres">
      <dgm:prSet presAssocID="{3BB5120B-0A80-284F-B13F-8821543C0A70}" presName="firstComp" presStyleCnt="0"/>
      <dgm:spPr/>
    </dgm:pt>
    <dgm:pt modelId="{61852D31-40D1-7A4D-871A-394EC8C3C45B}" type="pres">
      <dgm:prSet presAssocID="{3BB5120B-0A80-284F-B13F-8821543C0A70}" presName="firstChild" presStyleLbl="bgAccFollowNode1" presStyleIdx="3" presStyleCnt="4" custLinFactNeighborX="1232" custLinFactNeighborY="42825"/>
      <dgm:spPr/>
    </dgm:pt>
    <dgm:pt modelId="{7DF22C4B-1B6D-7344-940E-03F29D567E04}" type="pres">
      <dgm:prSet presAssocID="{3BB5120B-0A80-284F-B13F-8821543C0A70}" presName="firstChildTx" presStyleLbl="bgAccFollowNode1" presStyleIdx="3" presStyleCnt="4">
        <dgm:presLayoutVars>
          <dgm:bulletEnabled val="1"/>
        </dgm:presLayoutVars>
      </dgm:prSet>
      <dgm:spPr/>
    </dgm:pt>
    <dgm:pt modelId="{54D8B330-7B7B-8344-A922-3644B0758F91}" type="pres">
      <dgm:prSet presAssocID="{3BB5120B-0A80-284F-B13F-8821543C0A70}" presName="negSpace" presStyleCnt="0"/>
      <dgm:spPr/>
    </dgm:pt>
    <dgm:pt modelId="{40C41721-F5CE-FA48-AC74-66BBD14D2BF5}" type="pres">
      <dgm:prSet presAssocID="{3BB5120B-0A80-284F-B13F-8821543C0A70}" presName="circle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56D22F1D-756B-3F45-A262-F3D7293216D5}" type="presOf" srcId="{15C337F9-922F-5045-A1DD-EC0ABAF9E4F5}" destId="{E0028F78-2820-4F4F-89CF-94B733A9F1E9}" srcOrd="0" destOrd="0" presId="urn:microsoft.com/office/officeart/2005/8/layout/hList9"/>
    <dgm:cxn modelId="{0537B08E-3886-5A49-A72A-42E90A8D6E4A}" srcId="{4C299BB6-E7BF-C74F-9494-36F37CB2BAE3}" destId="{15C337F9-922F-5045-A1DD-EC0ABAF9E4F5}" srcOrd="1" destOrd="0" parTransId="{2090CF5A-51C3-2747-8CD4-94C2C3F7A812}" sibTransId="{2FA389DD-EF78-C04E-886A-B71134B7375D}"/>
    <dgm:cxn modelId="{9FEBBB4A-84D6-4F47-B6F1-7ABBEEA4624B}" srcId="{D9BC81F0-A972-AD44-A983-0205417A9054}" destId="{3BB5120B-0A80-284F-B13F-8821543C0A70}" srcOrd="2" destOrd="0" parTransId="{F3A5E059-C7B9-0B49-B8B3-70714FED6BEC}" sibTransId="{1C53A608-379F-5544-BAE0-360F07EA6E67}"/>
    <dgm:cxn modelId="{849B189D-5654-A241-AC37-A005FFB0FC7A}" srcId="{D9BC81F0-A972-AD44-A983-0205417A9054}" destId="{4C299BB6-E7BF-C74F-9494-36F37CB2BAE3}" srcOrd="0" destOrd="0" parTransId="{A388CC84-C9C9-5A4B-A8A1-4BD7411FE537}" sibTransId="{AC7FF389-78FF-854E-BCF1-FDE241F0AE1B}"/>
    <dgm:cxn modelId="{F2B3DB18-4199-A249-B36A-3CE2282B3A05}" type="presOf" srcId="{15C337F9-922F-5045-A1DD-EC0ABAF9E4F5}" destId="{EF9640A6-8150-3F43-9CB2-EF9DA447DE9F}" srcOrd="1" destOrd="0" presId="urn:microsoft.com/office/officeart/2005/8/layout/hList9"/>
    <dgm:cxn modelId="{9D56F546-993D-F745-8781-8E5FEC503F39}" type="presOf" srcId="{9AF8F680-E140-F042-AA2C-60003DB51C02}" destId="{DD2DF0A8-688C-C34F-804E-03935B27653E}" srcOrd="0" destOrd="0" presId="urn:microsoft.com/office/officeart/2005/8/layout/hList9"/>
    <dgm:cxn modelId="{8818144B-83D8-844B-A3DD-82DAEFC2AD83}" type="presOf" srcId="{D53BA902-DB1C-F548-91A1-B8B7B954CF14}" destId="{873EE633-C49E-FA4C-9FF5-1899E4B94B57}" srcOrd="0" destOrd="0" presId="urn:microsoft.com/office/officeart/2005/8/layout/hList9"/>
    <dgm:cxn modelId="{97C37BE4-E988-9742-B493-01B603CB6604}" type="presOf" srcId="{4C299BB6-E7BF-C74F-9494-36F37CB2BAE3}" destId="{8F94D9C2-5FFF-9042-AA5D-95F614CAAB9F}" srcOrd="0" destOrd="0" presId="urn:microsoft.com/office/officeart/2005/8/layout/hList9"/>
    <dgm:cxn modelId="{F4E51F86-75EC-7A4E-A0E9-C23F8505A65F}" srcId="{4C299BB6-E7BF-C74F-9494-36F37CB2BAE3}" destId="{9AF8F680-E140-F042-AA2C-60003DB51C02}" srcOrd="0" destOrd="0" parTransId="{6223D30F-219F-484C-BF9C-04C5D9D5A153}" sibTransId="{DD413FE1-65E9-C948-A0A3-89A565A3CC4E}"/>
    <dgm:cxn modelId="{C67296A2-8912-0D4A-97B0-7B64010FFA0E}" type="presOf" srcId="{D9BC81F0-A972-AD44-A983-0205417A9054}" destId="{08FC12A6-DA28-6D47-AE4A-37FE0AF3D15B}" srcOrd="0" destOrd="0" presId="urn:microsoft.com/office/officeart/2005/8/layout/hList9"/>
    <dgm:cxn modelId="{537CB1AE-4BA3-3C45-BF4C-154F784B6DE1}" type="presOf" srcId="{9AF8F680-E140-F042-AA2C-60003DB51C02}" destId="{ECB7F735-DE66-6243-BEFD-5CAFA4B28D3F}" srcOrd="1" destOrd="0" presId="urn:microsoft.com/office/officeart/2005/8/layout/hList9"/>
    <dgm:cxn modelId="{72AB891C-4C0A-A646-B8A3-B504979C6A0A}" type="presOf" srcId="{D53BA902-DB1C-F548-91A1-B8B7B954CF14}" destId="{C6129053-0D27-E945-826E-901BA6D112B8}" srcOrd="1" destOrd="0" presId="urn:microsoft.com/office/officeart/2005/8/layout/hList9"/>
    <dgm:cxn modelId="{52900EE4-A729-594B-B445-20FF16A9410D}" type="presOf" srcId="{B7AA0F82-712E-E248-BD2F-A3ACFD7211E9}" destId="{A72687E8-9BF2-AA4D-A96A-4029D5FDE92A}" srcOrd="0" destOrd="0" presId="urn:microsoft.com/office/officeart/2005/8/layout/hList9"/>
    <dgm:cxn modelId="{22C29DC1-762B-3140-B113-FA72486BA1D2}" srcId="{D9BC81F0-A972-AD44-A983-0205417A9054}" destId="{B7AA0F82-712E-E248-BD2F-A3ACFD7211E9}" srcOrd="1" destOrd="0" parTransId="{DA5E65A5-E1C3-364E-B29B-5DC89890E46B}" sibTransId="{1AC531B5-9C59-BC43-BBDF-6AE976B2F49D}"/>
    <dgm:cxn modelId="{39D84137-63E7-8348-8B90-3C72340EC418}" type="presOf" srcId="{3BB5120B-0A80-284F-B13F-8821543C0A70}" destId="{40C41721-F5CE-FA48-AC74-66BBD14D2BF5}" srcOrd="0" destOrd="0" presId="urn:microsoft.com/office/officeart/2005/8/layout/hList9"/>
    <dgm:cxn modelId="{2C6BF04E-F176-574D-8AF2-E59FB00FBA2B}" srcId="{B7AA0F82-712E-E248-BD2F-A3ACFD7211E9}" destId="{D53BA902-DB1C-F548-91A1-B8B7B954CF14}" srcOrd="0" destOrd="0" parTransId="{27BC0113-E133-924B-BFB9-1289720BF346}" sibTransId="{782B315B-301B-9042-8902-CF3A940B73E6}"/>
    <dgm:cxn modelId="{F1D45C19-A0D3-2541-93A9-2DFF969DC7A5}" type="presParOf" srcId="{08FC12A6-DA28-6D47-AE4A-37FE0AF3D15B}" destId="{EE4DF2A2-7E95-EA4B-A10E-41880D4665F3}" srcOrd="0" destOrd="0" presId="urn:microsoft.com/office/officeart/2005/8/layout/hList9"/>
    <dgm:cxn modelId="{CF811327-AF79-FC49-A3EF-F2A458E6FD58}" type="presParOf" srcId="{08FC12A6-DA28-6D47-AE4A-37FE0AF3D15B}" destId="{D7943B58-38A1-B644-87B5-225147821714}" srcOrd="1" destOrd="0" presId="urn:microsoft.com/office/officeart/2005/8/layout/hList9"/>
    <dgm:cxn modelId="{C8F7DDDA-4004-0E4D-940D-07AF56AA839B}" type="presParOf" srcId="{D7943B58-38A1-B644-87B5-225147821714}" destId="{22AD6F58-4045-C245-865F-227BCA73B8FA}" srcOrd="0" destOrd="0" presId="urn:microsoft.com/office/officeart/2005/8/layout/hList9"/>
    <dgm:cxn modelId="{4CDCA7BD-BE86-F045-B8B5-D4244E6B0D9E}" type="presParOf" srcId="{D7943B58-38A1-B644-87B5-225147821714}" destId="{86F53D65-3ECC-9542-8C29-527646222E72}" srcOrd="1" destOrd="0" presId="urn:microsoft.com/office/officeart/2005/8/layout/hList9"/>
    <dgm:cxn modelId="{B1F0703C-39D6-8342-9054-255360C87571}" type="presParOf" srcId="{86F53D65-3ECC-9542-8C29-527646222E72}" destId="{DD2DF0A8-688C-C34F-804E-03935B27653E}" srcOrd="0" destOrd="0" presId="urn:microsoft.com/office/officeart/2005/8/layout/hList9"/>
    <dgm:cxn modelId="{A48F2729-B2D9-6243-A456-577785251EC4}" type="presParOf" srcId="{86F53D65-3ECC-9542-8C29-527646222E72}" destId="{ECB7F735-DE66-6243-BEFD-5CAFA4B28D3F}" srcOrd="1" destOrd="0" presId="urn:microsoft.com/office/officeart/2005/8/layout/hList9"/>
    <dgm:cxn modelId="{742AC38F-0593-1A45-9F88-D153442FBC44}" type="presParOf" srcId="{D7943B58-38A1-B644-87B5-225147821714}" destId="{7B106F92-2EA1-4D4E-B22D-55F69DBC2429}" srcOrd="2" destOrd="0" presId="urn:microsoft.com/office/officeart/2005/8/layout/hList9"/>
    <dgm:cxn modelId="{90CA3CE6-D89F-184A-838A-A4FF27F7AD75}" type="presParOf" srcId="{7B106F92-2EA1-4D4E-B22D-55F69DBC2429}" destId="{E0028F78-2820-4F4F-89CF-94B733A9F1E9}" srcOrd="0" destOrd="0" presId="urn:microsoft.com/office/officeart/2005/8/layout/hList9"/>
    <dgm:cxn modelId="{0196DDAE-79EF-104D-A3DF-175E721A2B07}" type="presParOf" srcId="{7B106F92-2EA1-4D4E-B22D-55F69DBC2429}" destId="{EF9640A6-8150-3F43-9CB2-EF9DA447DE9F}" srcOrd="1" destOrd="0" presId="urn:microsoft.com/office/officeart/2005/8/layout/hList9"/>
    <dgm:cxn modelId="{E0D28E3F-2ABD-7C42-B36D-ADBED5520D95}" type="presParOf" srcId="{08FC12A6-DA28-6D47-AE4A-37FE0AF3D15B}" destId="{9EBB9DD1-164F-E34B-877D-08B13D796047}" srcOrd="2" destOrd="0" presId="urn:microsoft.com/office/officeart/2005/8/layout/hList9"/>
    <dgm:cxn modelId="{3FF88807-C5D2-664F-ADD3-AACA7F00E911}" type="presParOf" srcId="{08FC12A6-DA28-6D47-AE4A-37FE0AF3D15B}" destId="{8F94D9C2-5FFF-9042-AA5D-95F614CAAB9F}" srcOrd="3" destOrd="0" presId="urn:microsoft.com/office/officeart/2005/8/layout/hList9"/>
    <dgm:cxn modelId="{45D33AF3-E411-5F48-BB38-76C23D52F67C}" type="presParOf" srcId="{08FC12A6-DA28-6D47-AE4A-37FE0AF3D15B}" destId="{83183F0C-1A02-A34F-A66E-06F63010B19D}" srcOrd="4" destOrd="0" presId="urn:microsoft.com/office/officeart/2005/8/layout/hList9"/>
    <dgm:cxn modelId="{F4A1D664-C3AC-4645-B67D-6C52A91C8706}" type="presParOf" srcId="{08FC12A6-DA28-6D47-AE4A-37FE0AF3D15B}" destId="{09DEA897-F4D9-A34F-A1AE-9A0271D57B75}" srcOrd="5" destOrd="0" presId="urn:microsoft.com/office/officeart/2005/8/layout/hList9"/>
    <dgm:cxn modelId="{80BA1C1D-DD69-6644-88CA-14C41759DFFD}" type="presParOf" srcId="{08FC12A6-DA28-6D47-AE4A-37FE0AF3D15B}" destId="{C33AE598-73A1-354B-A562-68E4C5C26548}" srcOrd="6" destOrd="0" presId="urn:microsoft.com/office/officeart/2005/8/layout/hList9"/>
    <dgm:cxn modelId="{AA25C454-0A4B-2544-8C03-0D2F42DAA8CE}" type="presParOf" srcId="{C33AE598-73A1-354B-A562-68E4C5C26548}" destId="{2BA90BDF-D338-4D43-81B7-0982A8E1D764}" srcOrd="0" destOrd="0" presId="urn:microsoft.com/office/officeart/2005/8/layout/hList9"/>
    <dgm:cxn modelId="{FA025FC6-61C5-E341-B4D3-B973925F3A62}" type="presParOf" srcId="{C33AE598-73A1-354B-A562-68E4C5C26548}" destId="{289370A1-384F-134B-89DB-E4790BF101C1}" srcOrd="1" destOrd="0" presId="urn:microsoft.com/office/officeart/2005/8/layout/hList9"/>
    <dgm:cxn modelId="{83F7F6BC-C4FB-644D-983E-2F6840B166B3}" type="presParOf" srcId="{289370A1-384F-134B-89DB-E4790BF101C1}" destId="{873EE633-C49E-FA4C-9FF5-1899E4B94B57}" srcOrd="0" destOrd="0" presId="urn:microsoft.com/office/officeart/2005/8/layout/hList9"/>
    <dgm:cxn modelId="{B118CF02-55C5-0643-BB62-DE779E98EE80}" type="presParOf" srcId="{289370A1-384F-134B-89DB-E4790BF101C1}" destId="{C6129053-0D27-E945-826E-901BA6D112B8}" srcOrd="1" destOrd="0" presId="urn:microsoft.com/office/officeart/2005/8/layout/hList9"/>
    <dgm:cxn modelId="{73CCE8C8-ED43-5241-A8C4-A8901AEFB633}" type="presParOf" srcId="{08FC12A6-DA28-6D47-AE4A-37FE0AF3D15B}" destId="{8A4801BB-D875-844E-AFCC-1A7B30A57685}" srcOrd="7" destOrd="0" presId="urn:microsoft.com/office/officeart/2005/8/layout/hList9"/>
    <dgm:cxn modelId="{9F59F284-FF32-714E-8E69-1BD44CF6E72B}" type="presParOf" srcId="{08FC12A6-DA28-6D47-AE4A-37FE0AF3D15B}" destId="{A72687E8-9BF2-AA4D-A96A-4029D5FDE92A}" srcOrd="8" destOrd="0" presId="urn:microsoft.com/office/officeart/2005/8/layout/hList9"/>
    <dgm:cxn modelId="{82CD48EC-0A61-E34C-A043-6F00A848C501}" type="presParOf" srcId="{08FC12A6-DA28-6D47-AE4A-37FE0AF3D15B}" destId="{F0571B4A-170D-9849-A6CC-9FE431AE87F9}" srcOrd="9" destOrd="0" presId="urn:microsoft.com/office/officeart/2005/8/layout/hList9"/>
    <dgm:cxn modelId="{17693242-9ED6-8149-857B-8D9635EAD93D}" type="presParOf" srcId="{08FC12A6-DA28-6D47-AE4A-37FE0AF3D15B}" destId="{04A28684-7F52-6A4E-A1E2-10BC52C9A1E8}" srcOrd="10" destOrd="0" presId="urn:microsoft.com/office/officeart/2005/8/layout/hList9"/>
    <dgm:cxn modelId="{B928FB28-AC37-EA41-9BCC-0AD4FF17D5E2}" type="presParOf" srcId="{08FC12A6-DA28-6D47-AE4A-37FE0AF3D15B}" destId="{7D1EBFF7-9D2F-8041-8F1F-3BE08F8672C6}" srcOrd="11" destOrd="0" presId="urn:microsoft.com/office/officeart/2005/8/layout/hList9"/>
    <dgm:cxn modelId="{E77B0B16-29CF-C84D-BF69-81CD9E076FA9}" type="presParOf" srcId="{7D1EBFF7-9D2F-8041-8F1F-3BE08F8672C6}" destId="{21DE71AC-E328-8F48-BAA6-335989FCA6C8}" srcOrd="0" destOrd="0" presId="urn:microsoft.com/office/officeart/2005/8/layout/hList9"/>
    <dgm:cxn modelId="{4E854B58-07C5-5049-B938-D46799B91B7A}" type="presParOf" srcId="{7D1EBFF7-9D2F-8041-8F1F-3BE08F8672C6}" destId="{FC0443C7-1920-E645-B2DD-136072F43D0B}" srcOrd="1" destOrd="0" presId="urn:microsoft.com/office/officeart/2005/8/layout/hList9"/>
    <dgm:cxn modelId="{C3A15B8A-2D62-A743-BAB6-0136E2E97DDA}" type="presParOf" srcId="{FC0443C7-1920-E645-B2DD-136072F43D0B}" destId="{61852D31-40D1-7A4D-871A-394EC8C3C45B}" srcOrd="0" destOrd="0" presId="urn:microsoft.com/office/officeart/2005/8/layout/hList9"/>
    <dgm:cxn modelId="{38B438CA-36F3-C042-B79B-2C92AD0254BA}" type="presParOf" srcId="{FC0443C7-1920-E645-B2DD-136072F43D0B}" destId="{7DF22C4B-1B6D-7344-940E-03F29D567E04}" srcOrd="1" destOrd="0" presId="urn:microsoft.com/office/officeart/2005/8/layout/hList9"/>
    <dgm:cxn modelId="{8E70BA41-D8D6-054E-93B9-87AC303F2FC4}" type="presParOf" srcId="{08FC12A6-DA28-6D47-AE4A-37FE0AF3D15B}" destId="{54D8B330-7B7B-8344-A922-3644B0758F91}" srcOrd="12" destOrd="0" presId="urn:microsoft.com/office/officeart/2005/8/layout/hList9"/>
    <dgm:cxn modelId="{59E64738-D873-674C-84FD-699E471E6293}" type="presParOf" srcId="{08FC12A6-DA28-6D47-AE4A-37FE0AF3D15B}" destId="{40C41721-F5CE-FA48-AC74-66BBD14D2BF5}" srcOrd="1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DD5860-CB03-0949-B42B-7D5DF22487FD}" type="doc">
      <dgm:prSet loTypeId="urn:microsoft.com/office/officeart/2005/8/layout/arrow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516A3CA-22E8-284E-8384-BED8189A20D5}">
      <dgm:prSet phldrT="[Text]" custT="1"/>
      <dgm:spPr/>
      <dgm:t>
        <a:bodyPr/>
        <a:lstStyle/>
        <a:p>
          <a:r>
            <a:rPr lang="en-US" sz="2400" b="1" dirty="0" smtClean="0"/>
            <a:t>Estrogen therapy</a:t>
          </a:r>
        </a:p>
        <a:p>
          <a:r>
            <a:rPr lang="en-US" sz="2400" b="1" dirty="0" smtClean="0"/>
            <a:t>Combined oral contraceptives</a:t>
          </a:r>
        </a:p>
        <a:p>
          <a:r>
            <a:rPr lang="en-US" sz="2400" b="1" dirty="0" smtClean="0"/>
            <a:t>Pregnancy</a:t>
          </a:r>
        </a:p>
        <a:p>
          <a:r>
            <a:rPr lang="en-US" sz="2400" b="1" dirty="0" smtClean="0"/>
            <a:t>Hyperthyroidism</a:t>
          </a:r>
        </a:p>
        <a:p>
          <a:r>
            <a:rPr lang="en-US" sz="2400" b="1" dirty="0" smtClean="0"/>
            <a:t>Cirrhosis</a:t>
          </a:r>
          <a:endParaRPr lang="en-US" sz="2400" b="1" dirty="0"/>
        </a:p>
      </dgm:t>
    </dgm:pt>
    <dgm:pt modelId="{1CFB05E6-5275-9B4F-9B9B-07B32EDCA90A}" type="parTrans" cxnId="{A09B4EB5-36F9-924A-8638-BD2D16E6D415}">
      <dgm:prSet/>
      <dgm:spPr/>
      <dgm:t>
        <a:bodyPr/>
        <a:lstStyle/>
        <a:p>
          <a:endParaRPr lang="en-US"/>
        </a:p>
      </dgm:t>
    </dgm:pt>
    <dgm:pt modelId="{7D7E22CA-4DFC-B846-BD05-C97472F17E7D}" type="sibTrans" cxnId="{A09B4EB5-36F9-924A-8638-BD2D16E6D415}">
      <dgm:prSet/>
      <dgm:spPr/>
      <dgm:t>
        <a:bodyPr/>
        <a:lstStyle/>
        <a:p>
          <a:endParaRPr lang="en-US"/>
        </a:p>
      </dgm:t>
    </dgm:pt>
    <dgm:pt modelId="{6BE5D643-933A-BC41-B9AD-7024C8F67B56}">
      <dgm:prSet phldrT="[Text]"/>
      <dgm:spPr/>
      <dgm:t>
        <a:bodyPr/>
        <a:lstStyle/>
        <a:p>
          <a:r>
            <a:rPr lang="en-US" b="1" dirty="0" smtClean="0"/>
            <a:t>Obesity</a:t>
          </a:r>
        </a:p>
        <a:p>
          <a:r>
            <a:rPr lang="en-US" b="1" dirty="0" smtClean="0"/>
            <a:t>Increased androgen production</a:t>
          </a:r>
        </a:p>
        <a:p>
          <a:r>
            <a:rPr lang="en-US" b="1" dirty="0" err="1" smtClean="0"/>
            <a:t>Hyperinsulinemia</a:t>
          </a:r>
          <a:endParaRPr lang="en-US" b="1" dirty="0" smtClean="0"/>
        </a:p>
        <a:p>
          <a:r>
            <a:rPr lang="en-US" b="1" dirty="0" smtClean="0"/>
            <a:t>Corticosteroid therapy</a:t>
          </a:r>
        </a:p>
        <a:p>
          <a:r>
            <a:rPr lang="en-US" b="1" dirty="0" smtClean="0"/>
            <a:t>Hypothyroidism</a:t>
          </a:r>
        </a:p>
        <a:p>
          <a:r>
            <a:rPr lang="en-US" b="1" dirty="0" smtClean="0"/>
            <a:t>Acromegaly</a:t>
          </a:r>
          <a:endParaRPr lang="en-US" b="1" dirty="0"/>
        </a:p>
      </dgm:t>
    </dgm:pt>
    <dgm:pt modelId="{61533354-CE5B-C74B-9F00-DB32F4D06D7F}" type="parTrans" cxnId="{7B7E6090-B066-A54C-9A85-6E4AD38308EE}">
      <dgm:prSet/>
      <dgm:spPr/>
      <dgm:t>
        <a:bodyPr/>
        <a:lstStyle/>
        <a:p>
          <a:endParaRPr lang="en-US"/>
        </a:p>
      </dgm:t>
    </dgm:pt>
    <dgm:pt modelId="{644DDAEB-5DCF-E94B-B855-968A04557D2F}" type="sibTrans" cxnId="{7B7E6090-B066-A54C-9A85-6E4AD38308EE}">
      <dgm:prSet/>
      <dgm:spPr/>
      <dgm:t>
        <a:bodyPr/>
        <a:lstStyle/>
        <a:p>
          <a:endParaRPr lang="en-US"/>
        </a:p>
      </dgm:t>
    </dgm:pt>
    <dgm:pt modelId="{AE1A29D0-285F-3448-8842-2BA7F356C957}" type="pres">
      <dgm:prSet presAssocID="{0BDD5860-CB03-0949-B42B-7D5DF22487FD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3A0C27F-0A4B-9B4A-98FC-174AA9FECA17}" type="pres">
      <dgm:prSet presAssocID="{8516A3CA-22E8-284E-8384-BED8189A20D5}" presName="upArrow" presStyleLbl="node1" presStyleIdx="0" presStyleCnt="2"/>
      <dgm:spPr/>
    </dgm:pt>
    <dgm:pt modelId="{47FECF18-DA8E-A949-A456-55D1429AC064}" type="pres">
      <dgm:prSet presAssocID="{8516A3CA-22E8-284E-8384-BED8189A20D5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082E98-B4BE-C147-83A8-1DCC6EFFC890}" type="pres">
      <dgm:prSet presAssocID="{6BE5D643-933A-BC41-B9AD-7024C8F67B56}" presName="downArrow" presStyleLbl="node1" presStyleIdx="1" presStyleCnt="2"/>
      <dgm:spPr/>
    </dgm:pt>
    <dgm:pt modelId="{129D376C-C6D7-3143-9AE6-ED107D6C8555}" type="pres">
      <dgm:prSet presAssocID="{6BE5D643-933A-BC41-B9AD-7024C8F67B56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B7E6090-B066-A54C-9A85-6E4AD38308EE}" srcId="{0BDD5860-CB03-0949-B42B-7D5DF22487FD}" destId="{6BE5D643-933A-BC41-B9AD-7024C8F67B56}" srcOrd="1" destOrd="0" parTransId="{61533354-CE5B-C74B-9F00-DB32F4D06D7F}" sibTransId="{644DDAEB-5DCF-E94B-B855-968A04557D2F}"/>
    <dgm:cxn modelId="{F1A8C3D3-D848-8149-8AF0-11D4E81784DB}" type="presOf" srcId="{0BDD5860-CB03-0949-B42B-7D5DF22487FD}" destId="{AE1A29D0-285F-3448-8842-2BA7F356C957}" srcOrd="0" destOrd="0" presId="urn:microsoft.com/office/officeart/2005/8/layout/arrow4"/>
    <dgm:cxn modelId="{D5C8978F-62B3-FB42-846A-C99267C4D081}" type="presOf" srcId="{6BE5D643-933A-BC41-B9AD-7024C8F67B56}" destId="{129D376C-C6D7-3143-9AE6-ED107D6C8555}" srcOrd="0" destOrd="0" presId="urn:microsoft.com/office/officeart/2005/8/layout/arrow4"/>
    <dgm:cxn modelId="{A09B4EB5-36F9-924A-8638-BD2D16E6D415}" srcId="{0BDD5860-CB03-0949-B42B-7D5DF22487FD}" destId="{8516A3CA-22E8-284E-8384-BED8189A20D5}" srcOrd="0" destOrd="0" parTransId="{1CFB05E6-5275-9B4F-9B9B-07B32EDCA90A}" sibTransId="{7D7E22CA-4DFC-B846-BD05-C97472F17E7D}"/>
    <dgm:cxn modelId="{48B1AC9F-BBBC-C94C-B83E-8E0A75BAAF75}" type="presOf" srcId="{8516A3CA-22E8-284E-8384-BED8189A20D5}" destId="{47FECF18-DA8E-A949-A456-55D1429AC064}" srcOrd="0" destOrd="0" presId="urn:microsoft.com/office/officeart/2005/8/layout/arrow4"/>
    <dgm:cxn modelId="{27E45A95-1EBB-2240-B019-7B5C1290AA03}" type="presParOf" srcId="{AE1A29D0-285F-3448-8842-2BA7F356C957}" destId="{A3A0C27F-0A4B-9B4A-98FC-174AA9FECA17}" srcOrd="0" destOrd="0" presId="urn:microsoft.com/office/officeart/2005/8/layout/arrow4"/>
    <dgm:cxn modelId="{F9A18E92-C037-E041-9B36-D92E9868A5EA}" type="presParOf" srcId="{AE1A29D0-285F-3448-8842-2BA7F356C957}" destId="{47FECF18-DA8E-A949-A456-55D1429AC064}" srcOrd="1" destOrd="0" presId="urn:microsoft.com/office/officeart/2005/8/layout/arrow4"/>
    <dgm:cxn modelId="{4B66FCDE-3465-0D48-A4A5-AC9208B267F5}" type="presParOf" srcId="{AE1A29D0-285F-3448-8842-2BA7F356C957}" destId="{88082E98-B4BE-C147-83A8-1DCC6EFFC890}" srcOrd="2" destOrd="0" presId="urn:microsoft.com/office/officeart/2005/8/layout/arrow4"/>
    <dgm:cxn modelId="{9F44DD7C-BF36-F64B-A636-101417EE7CFD}" type="presParOf" srcId="{AE1A29D0-285F-3448-8842-2BA7F356C957}" destId="{129D376C-C6D7-3143-9AE6-ED107D6C8555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B7F2CF3-6B8D-E147-9F18-1E479E3351CC}" type="doc">
      <dgm:prSet loTypeId="urn:microsoft.com/office/officeart/2005/8/layout/hierarchy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41D35E-AB2C-B64F-A073-07652D6FBA8C}">
      <dgm:prSet phldrT="[Text]"/>
      <dgm:spPr/>
      <dgm:t>
        <a:bodyPr/>
        <a:lstStyle/>
        <a:p>
          <a:r>
            <a:rPr lang="en-US" b="1" dirty="0" smtClean="0"/>
            <a:t>17-OHP</a:t>
          </a:r>
          <a:endParaRPr lang="en-US" b="1" dirty="0"/>
        </a:p>
      </dgm:t>
    </dgm:pt>
    <dgm:pt modelId="{B81B319E-5489-674D-97A0-B01B2C996278}" type="parTrans" cxnId="{D7866DD6-4CFF-F446-BFBE-0FF9110149C6}">
      <dgm:prSet/>
      <dgm:spPr/>
      <dgm:t>
        <a:bodyPr/>
        <a:lstStyle/>
        <a:p>
          <a:endParaRPr lang="en-US"/>
        </a:p>
      </dgm:t>
    </dgm:pt>
    <dgm:pt modelId="{2E82B566-9C32-7B47-B675-5FCB3A010A93}" type="sibTrans" cxnId="{D7866DD6-4CFF-F446-BFBE-0FF9110149C6}">
      <dgm:prSet/>
      <dgm:spPr/>
      <dgm:t>
        <a:bodyPr/>
        <a:lstStyle/>
        <a:p>
          <a:endParaRPr lang="en-US"/>
        </a:p>
      </dgm:t>
    </dgm:pt>
    <dgm:pt modelId="{20D4935C-1610-1B4F-BFE9-FDB2514F1D23}">
      <dgm:prSet phldrT="[Text]"/>
      <dgm:spPr/>
      <dgm:t>
        <a:bodyPr/>
        <a:lstStyle/>
        <a:p>
          <a:r>
            <a:rPr lang="en-US" b="1" dirty="0" smtClean="0"/>
            <a:t>&gt;200 </a:t>
          </a:r>
          <a:r>
            <a:rPr lang="en-US" b="1" dirty="0" err="1" smtClean="0"/>
            <a:t>ng</a:t>
          </a:r>
          <a:r>
            <a:rPr lang="en-US" b="1" dirty="0" smtClean="0"/>
            <a:t>/</a:t>
          </a:r>
          <a:r>
            <a:rPr lang="en-US" b="1" dirty="0" err="1" smtClean="0"/>
            <a:t>dL</a:t>
          </a:r>
          <a:endParaRPr lang="en-US" b="1" dirty="0"/>
        </a:p>
      </dgm:t>
    </dgm:pt>
    <dgm:pt modelId="{96812290-0190-E04A-B7A9-E303DC773262}" type="parTrans" cxnId="{DA54DF29-DBF4-6143-B19C-102D81BD1F27}">
      <dgm:prSet/>
      <dgm:spPr/>
      <dgm:t>
        <a:bodyPr/>
        <a:lstStyle/>
        <a:p>
          <a:endParaRPr lang="en-US"/>
        </a:p>
      </dgm:t>
    </dgm:pt>
    <dgm:pt modelId="{9DC69608-EFBE-2948-8124-C1326B1166E0}" type="sibTrans" cxnId="{DA54DF29-DBF4-6143-B19C-102D81BD1F27}">
      <dgm:prSet/>
      <dgm:spPr/>
      <dgm:t>
        <a:bodyPr/>
        <a:lstStyle/>
        <a:p>
          <a:endParaRPr lang="en-US"/>
        </a:p>
      </dgm:t>
    </dgm:pt>
    <dgm:pt modelId="{BB2C3F72-7C63-E448-B6F0-7E79AB975C0F}">
      <dgm:prSet phldrT="[Text]"/>
      <dgm:spPr/>
      <dgm:t>
        <a:bodyPr/>
        <a:lstStyle/>
        <a:p>
          <a:r>
            <a:rPr lang="en-US" b="1" dirty="0" smtClean="0"/>
            <a:t>ACTH stimulation test</a:t>
          </a:r>
          <a:endParaRPr lang="en-US" b="1" dirty="0"/>
        </a:p>
      </dgm:t>
    </dgm:pt>
    <dgm:pt modelId="{F6D046DD-F203-154A-814F-8530BC401502}" type="parTrans" cxnId="{F9373AD8-86CF-B34F-B543-84241ABE8E2F}">
      <dgm:prSet/>
      <dgm:spPr/>
      <dgm:t>
        <a:bodyPr/>
        <a:lstStyle/>
        <a:p>
          <a:endParaRPr lang="en-US"/>
        </a:p>
      </dgm:t>
    </dgm:pt>
    <dgm:pt modelId="{FDBAE9A6-9520-4B49-BE40-141CA9EBF061}" type="sibTrans" cxnId="{F9373AD8-86CF-B34F-B543-84241ABE8E2F}">
      <dgm:prSet/>
      <dgm:spPr/>
      <dgm:t>
        <a:bodyPr/>
        <a:lstStyle/>
        <a:p>
          <a:endParaRPr lang="en-US"/>
        </a:p>
      </dgm:t>
    </dgm:pt>
    <dgm:pt modelId="{D72DB4D5-9490-EF40-BC12-C68B668E1774}">
      <dgm:prSet phldrT="[Text]"/>
      <dgm:spPr/>
      <dgm:t>
        <a:bodyPr/>
        <a:lstStyle/>
        <a:p>
          <a:r>
            <a:rPr lang="en-US" b="1" dirty="0" smtClean="0"/>
            <a:t>&lt;200 </a:t>
          </a:r>
          <a:r>
            <a:rPr lang="en-US" b="1" dirty="0" err="1" smtClean="0"/>
            <a:t>ng</a:t>
          </a:r>
          <a:r>
            <a:rPr lang="en-US" b="1" dirty="0" smtClean="0"/>
            <a:t>/ml</a:t>
          </a:r>
          <a:endParaRPr lang="en-US" b="1" dirty="0"/>
        </a:p>
      </dgm:t>
    </dgm:pt>
    <dgm:pt modelId="{97D863EE-C345-C946-A252-ABEAB46FEDDD}" type="parTrans" cxnId="{74CFF077-33FB-A04D-85B5-068C054197BC}">
      <dgm:prSet/>
      <dgm:spPr/>
      <dgm:t>
        <a:bodyPr/>
        <a:lstStyle/>
        <a:p>
          <a:endParaRPr lang="en-US"/>
        </a:p>
      </dgm:t>
    </dgm:pt>
    <dgm:pt modelId="{290DE17B-B631-4049-9742-DD0851CCFE49}" type="sibTrans" cxnId="{74CFF077-33FB-A04D-85B5-068C054197BC}">
      <dgm:prSet/>
      <dgm:spPr/>
      <dgm:t>
        <a:bodyPr/>
        <a:lstStyle/>
        <a:p>
          <a:endParaRPr lang="en-US"/>
        </a:p>
      </dgm:t>
    </dgm:pt>
    <dgm:pt modelId="{1BF917EE-17B6-394A-BAED-5BD384857EAC}">
      <dgm:prSet phldrT="[Text]"/>
      <dgm:spPr/>
      <dgm:t>
        <a:bodyPr/>
        <a:lstStyle/>
        <a:p>
          <a:r>
            <a:rPr lang="en-US" b="1" dirty="0" smtClean="0"/>
            <a:t>Rules out CAH, 21-OH deficiency</a:t>
          </a:r>
          <a:endParaRPr lang="en-US" b="1" dirty="0"/>
        </a:p>
      </dgm:t>
    </dgm:pt>
    <dgm:pt modelId="{8270D49F-2080-F04A-BFD2-6EFBB40160C6}" type="parTrans" cxnId="{A6C22D83-28B1-AB45-B8E9-F118E31815D3}">
      <dgm:prSet/>
      <dgm:spPr/>
      <dgm:t>
        <a:bodyPr/>
        <a:lstStyle/>
        <a:p>
          <a:endParaRPr lang="en-US"/>
        </a:p>
      </dgm:t>
    </dgm:pt>
    <dgm:pt modelId="{17722FA0-8BA4-B440-86F1-F424E6671E09}" type="sibTrans" cxnId="{A6C22D83-28B1-AB45-B8E9-F118E31815D3}">
      <dgm:prSet/>
      <dgm:spPr/>
      <dgm:t>
        <a:bodyPr/>
        <a:lstStyle/>
        <a:p>
          <a:endParaRPr lang="en-US"/>
        </a:p>
      </dgm:t>
    </dgm:pt>
    <dgm:pt modelId="{D73D6240-1F3C-3E48-8E9B-D88722A85BE9}">
      <dgm:prSet/>
      <dgm:spPr/>
      <dgm:t>
        <a:bodyPr/>
        <a:lstStyle/>
        <a:p>
          <a:r>
            <a:rPr lang="en-US" b="1" dirty="0" smtClean="0"/>
            <a:t>Normal response</a:t>
          </a:r>
          <a:endParaRPr lang="en-US" b="1" dirty="0"/>
        </a:p>
      </dgm:t>
    </dgm:pt>
    <dgm:pt modelId="{3C6D1F01-5495-0845-B48E-18C8EFC9BEE8}" type="parTrans" cxnId="{96171295-95CF-234D-9046-0F3E0EA3C046}">
      <dgm:prSet/>
      <dgm:spPr/>
      <dgm:t>
        <a:bodyPr/>
        <a:lstStyle/>
        <a:p>
          <a:endParaRPr lang="en-US"/>
        </a:p>
      </dgm:t>
    </dgm:pt>
    <dgm:pt modelId="{9D16F94E-6D40-0944-B7BA-8332D8E9D2B8}" type="sibTrans" cxnId="{96171295-95CF-234D-9046-0F3E0EA3C046}">
      <dgm:prSet/>
      <dgm:spPr/>
      <dgm:t>
        <a:bodyPr/>
        <a:lstStyle/>
        <a:p>
          <a:endParaRPr lang="en-US"/>
        </a:p>
      </dgm:t>
    </dgm:pt>
    <dgm:pt modelId="{4D7F2FA6-49A2-0845-A251-52502205C7C3}">
      <dgm:prSet/>
      <dgm:spPr/>
      <dgm:t>
        <a:bodyPr/>
        <a:lstStyle/>
        <a:p>
          <a:r>
            <a:rPr lang="en-US" b="1" dirty="0" smtClean="0"/>
            <a:t>Abnormal response</a:t>
          </a:r>
          <a:endParaRPr lang="en-US" b="1" dirty="0"/>
        </a:p>
      </dgm:t>
    </dgm:pt>
    <dgm:pt modelId="{DDED94A0-77C5-F542-9D55-50D570052437}" type="parTrans" cxnId="{B6282914-3D3C-6A45-8B7D-3F11B038AFD4}">
      <dgm:prSet/>
      <dgm:spPr/>
      <dgm:t>
        <a:bodyPr/>
        <a:lstStyle/>
        <a:p>
          <a:endParaRPr lang="en-US"/>
        </a:p>
      </dgm:t>
    </dgm:pt>
    <dgm:pt modelId="{2867349C-FE8B-D34C-8780-2699B4473452}" type="sibTrans" cxnId="{B6282914-3D3C-6A45-8B7D-3F11B038AFD4}">
      <dgm:prSet/>
      <dgm:spPr/>
      <dgm:t>
        <a:bodyPr/>
        <a:lstStyle/>
        <a:p>
          <a:endParaRPr lang="en-US"/>
        </a:p>
      </dgm:t>
    </dgm:pt>
    <dgm:pt modelId="{FEB7C8A4-E62F-644E-A776-5CD6D0CCA6E9}">
      <dgm:prSet/>
      <dgm:spPr/>
      <dgm:t>
        <a:bodyPr/>
        <a:lstStyle/>
        <a:p>
          <a:endParaRPr lang="en-US"/>
        </a:p>
      </dgm:t>
    </dgm:pt>
    <dgm:pt modelId="{C4DC75A0-E9E4-2F46-81BD-7B09011403B6}" type="parTrans" cxnId="{2279CC44-7687-3841-9CAE-4AA888B4BFEF}">
      <dgm:prSet/>
      <dgm:spPr/>
      <dgm:t>
        <a:bodyPr/>
        <a:lstStyle/>
        <a:p>
          <a:endParaRPr lang="en-US"/>
        </a:p>
      </dgm:t>
    </dgm:pt>
    <dgm:pt modelId="{A8975378-C380-2B45-B55D-E30EE8962334}" type="sibTrans" cxnId="{2279CC44-7687-3841-9CAE-4AA888B4BFEF}">
      <dgm:prSet/>
      <dgm:spPr/>
      <dgm:t>
        <a:bodyPr/>
        <a:lstStyle/>
        <a:p>
          <a:endParaRPr lang="en-US"/>
        </a:p>
      </dgm:t>
    </dgm:pt>
    <dgm:pt modelId="{E3B86D8E-4354-CE46-B2E9-C44AB915C0D6}">
      <dgm:prSet custT="1"/>
      <dgm:spPr/>
      <dgm:t>
        <a:bodyPr/>
        <a:lstStyle/>
        <a:p>
          <a:r>
            <a:rPr lang="en-US" sz="1800" b="1" dirty="0" smtClean="0"/>
            <a:t>Adrenal hyperplasia</a:t>
          </a:r>
        </a:p>
        <a:p>
          <a:r>
            <a:rPr lang="en-US" sz="1800" b="1" dirty="0" smtClean="0"/>
            <a:t>21-OH deficiency variant</a:t>
          </a:r>
        </a:p>
      </dgm:t>
    </dgm:pt>
    <dgm:pt modelId="{2E4A1567-3D14-C647-A40C-158B3450E652}" type="parTrans" cxnId="{603489F2-71AD-0447-8C3B-A98BEB6BBD15}">
      <dgm:prSet/>
      <dgm:spPr/>
      <dgm:t>
        <a:bodyPr/>
        <a:lstStyle/>
        <a:p>
          <a:endParaRPr lang="en-US"/>
        </a:p>
      </dgm:t>
    </dgm:pt>
    <dgm:pt modelId="{8FA6BDDE-4AE7-654B-AEE9-EA3BB78CEA10}" type="sibTrans" cxnId="{603489F2-71AD-0447-8C3B-A98BEB6BBD15}">
      <dgm:prSet/>
      <dgm:spPr/>
      <dgm:t>
        <a:bodyPr/>
        <a:lstStyle/>
        <a:p>
          <a:endParaRPr lang="en-US"/>
        </a:p>
      </dgm:t>
    </dgm:pt>
    <dgm:pt modelId="{A3F4E62F-5028-4B4D-8FE9-CDF514CB4046}" type="pres">
      <dgm:prSet presAssocID="{9B7F2CF3-6B8D-E147-9F18-1E479E3351C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F10EE14-BB89-0848-A0AC-2007AD4E6DED}" type="pres">
      <dgm:prSet presAssocID="{0D41D35E-AB2C-B64F-A073-07652D6FBA8C}" presName="hierRoot1" presStyleCnt="0"/>
      <dgm:spPr/>
    </dgm:pt>
    <dgm:pt modelId="{D92D6C38-1693-7C4A-BC12-E940C3EF2D06}" type="pres">
      <dgm:prSet presAssocID="{0D41D35E-AB2C-B64F-A073-07652D6FBA8C}" presName="composite" presStyleCnt="0"/>
      <dgm:spPr/>
    </dgm:pt>
    <dgm:pt modelId="{6B61FEA4-FB6F-4245-9809-C42F8A91019F}" type="pres">
      <dgm:prSet presAssocID="{0D41D35E-AB2C-B64F-A073-07652D6FBA8C}" presName="background" presStyleLbl="node0" presStyleIdx="0" presStyleCnt="1"/>
      <dgm:spPr/>
    </dgm:pt>
    <dgm:pt modelId="{6AFB62B0-620A-8346-999C-B73FC9A09481}" type="pres">
      <dgm:prSet presAssocID="{0D41D35E-AB2C-B64F-A073-07652D6FBA8C}" presName="text" presStyleLbl="fgAcc0" presStyleIdx="0" presStyleCnt="1" custScaleX="3787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4962B4-B222-F34A-BE38-7D1BFCCB06BD}" type="pres">
      <dgm:prSet presAssocID="{0D41D35E-AB2C-B64F-A073-07652D6FBA8C}" presName="hierChild2" presStyleCnt="0"/>
      <dgm:spPr/>
    </dgm:pt>
    <dgm:pt modelId="{BA15DC5D-F965-DF4A-88E3-FEA56A6C4BB2}" type="pres">
      <dgm:prSet presAssocID="{96812290-0190-E04A-B7A9-E303DC773262}" presName="Name10" presStyleLbl="parChTrans1D2" presStyleIdx="0" presStyleCnt="2"/>
      <dgm:spPr/>
      <dgm:t>
        <a:bodyPr/>
        <a:lstStyle/>
        <a:p>
          <a:endParaRPr lang="en-US"/>
        </a:p>
      </dgm:t>
    </dgm:pt>
    <dgm:pt modelId="{B3CE1416-3B0D-344B-8C91-7824ABBC0BA2}" type="pres">
      <dgm:prSet presAssocID="{20D4935C-1610-1B4F-BFE9-FDB2514F1D23}" presName="hierRoot2" presStyleCnt="0"/>
      <dgm:spPr/>
    </dgm:pt>
    <dgm:pt modelId="{1043C4B5-B042-6B42-9DC1-CE08A571F83D}" type="pres">
      <dgm:prSet presAssocID="{20D4935C-1610-1B4F-BFE9-FDB2514F1D23}" presName="composite2" presStyleCnt="0"/>
      <dgm:spPr/>
    </dgm:pt>
    <dgm:pt modelId="{8204CC0C-C8B0-3E4F-8E75-0EDD938CEEFB}" type="pres">
      <dgm:prSet presAssocID="{20D4935C-1610-1B4F-BFE9-FDB2514F1D23}" presName="background2" presStyleLbl="node2" presStyleIdx="0" presStyleCnt="2"/>
      <dgm:spPr/>
    </dgm:pt>
    <dgm:pt modelId="{0F505D5D-784A-6B4A-9F32-BE2587E82F04}" type="pres">
      <dgm:prSet presAssocID="{20D4935C-1610-1B4F-BFE9-FDB2514F1D23}" presName="text2" presStyleLbl="fgAcc2" presStyleIdx="0" presStyleCnt="2" custScaleX="3573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655691E-26C2-444A-8FF6-5C4512747392}" type="pres">
      <dgm:prSet presAssocID="{20D4935C-1610-1B4F-BFE9-FDB2514F1D23}" presName="hierChild3" presStyleCnt="0"/>
      <dgm:spPr/>
    </dgm:pt>
    <dgm:pt modelId="{907FAB24-92A9-9E4C-8F73-042DD646F4C2}" type="pres">
      <dgm:prSet presAssocID="{F6D046DD-F203-154A-814F-8530BC401502}" presName="Name17" presStyleLbl="parChTrans1D3" presStyleIdx="0" presStyleCnt="2"/>
      <dgm:spPr/>
      <dgm:t>
        <a:bodyPr/>
        <a:lstStyle/>
        <a:p>
          <a:endParaRPr lang="en-US"/>
        </a:p>
      </dgm:t>
    </dgm:pt>
    <dgm:pt modelId="{67604B33-658E-1A41-88D5-40D839938002}" type="pres">
      <dgm:prSet presAssocID="{BB2C3F72-7C63-E448-B6F0-7E79AB975C0F}" presName="hierRoot3" presStyleCnt="0"/>
      <dgm:spPr/>
    </dgm:pt>
    <dgm:pt modelId="{A5D80251-31F1-6840-A533-F2B4031C1522}" type="pres">
      <dgm:prSet presAssocID="{BB2C3F72-7C63-E448-B6F0-7E79AB975C0F}" presName="composite3" presStyleCnt="0"/>
      <dgm:spPr/>
    </dgm:pt>
    <dgm:pt modelId="{5987C465-A43B-B34D-9E67-A1688ADCE551}" type="pres">
      <dgm:prSet presAssocID="{BB2C3F72-7C63-E448-B6F0-7E79AB975C0F}" presName="background3" presStyleLbl="node3" presStyleIdx="0" presStyleCnt="2"/>
      <dgm:spPr/>
    </dgm:pt>
    <dgm:pt modelId="{E2F9B3AA-C1CC-7241-AA06-DDA2C9702E41}" type="pres">
      <dgm:prSet presAssocID="{BB2C3F72-7C63-E448-B6F0-7E79AB975C0F}" presName="text3" presStyleLbl="fgAcc3" presStyleIdx="0" presStyleCnt="2" custScaleX="21366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3EE7F5-2B76-0844-9270-7B4DF7A862F3}" type="pres">
      <dgm:prSet presAssocID="{BB2C3F72-7C63-E448-B6F0-7E79AB975C0F}" presName="hierChild4" presStyleCnt="0"/>
      <dgm:spPr/>
    </dgm:pt>
    <dgm:pt modelId="{3B2BDF7C-1BF8-924F-88DB-8B43F49A03EE}" type="pres">
      <dgm:prSet presAssocID="{3C6D1F01-5495-0845-B48E-18C8EFC9BEE8}" presName="Name23" presStyleLbl="parChTrans1D4" presStyleIdx="0" presStyleCnt="4"/>
      <dgm:spPr/>
      <dgm:t>
        <a:bodyPr/>
        <a:lstStyle/>
        <a:p>
          <a:endParaRPr lang="en-US"/>
        </a:p>
      </dgm:t>
    </dgm:pt>
    <dgm:pt modelId="{32B3E5C3-CDB8-F744-B71A-20804FD08848}" type="pres">
      <dgm:prSet presAssocID="{D73D6240-1F3C-3E48-8E9B-D88722A85BE9}" presName="hierRoot4" presStyleCnt="0"/>
      <dgm:spPr/>
    </dgm:pt>
    <dgm:pt modelId="{B30E2C8C-C788-1949-8310-282AD4F23147}" type="pres">
      <dgm:prSet presAssocID="{D73D6240-1F3C-3E48-8E9B-D88722A85BE9}" presName="composite4" presStyleCnt="0"/>
      <dgm:spPr/>
    </dgm:pt>
    <dgm:pt modelId="{D88269BB-1C7F-2A48-B450-33114C20F7FC}" type="pres">
      <dgm:prSet presAssocID="{D73D6240-1F3C-3E48-8E9B-D88722A85BE9}" presName="background4" presStyleLbl="node4" presStyleIdx="0" presStyleCnt="4"/>
      <dgm:spPr/>
    </dgm:pt>
    <dgm:pt modelId="{5753494B-1FB7-EE4F-9EC0-B1F32C2A1E51}" type="pres">
      <dgm:prSet presAssocID="{D73D6240-1F3C-3E48-8E9B-D88722A85BE9}" presName="text4" presStyleLbl="fgAcc4" presStyleIdx="0" presStyleCnt="4" custScaleX="1829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5D3649-D700-6B46-A839-6E2FE11344E3}" type="pres">
      <dgm:prSet presAssocID="{D73D6240-1F3C-3E48-8E9B-D88722A85BE9}" presName="hierChild5" presStyleCnt="0"/>
      <dgm:spPr/>
    </dgm:pt>
    <dgm:pt modelId="{C45AC557-94D7-C54C-844C-229E07B65EAA}" type="pres">
      <dgm:prSet presAssocID="{C4DC75A0-E9E4-2F46-81BD-7B09011403B6}" presName="Name23" presStyleLbl="parChTrans1D4" presStyleIdx="1" presStyleCnt="4"/>
      <dgm:spPr/>
      <dgm:t>
        <a:bodyPr/>
        <a:lstStyle/>
        <a:p>
          <a:endParaRPr lang="en-US"/>
        </a:p>
      </dgm:t>
    </dgm:pt>
    <dgm:pt modelId="{99217A9B-960F-A44F-AF05-486EA5634634}" type="pres">
      <dgm:prSet presAssocID="{FEB7C8A4-E62F-644E-A776-5CD6D0CCA6E9}" presName="hierRoot4" presStyleCnt="0"/>
      <dgm:spPr/>
    </dgm:pt>
    <dgm:pt modelId="{98C3D822-72AB-9941-9A30-D02F4509688A}" type="pres">
      <dgm:prSet presAssocID="{FEB7C8A4-E62F-644E-A776-5CD6D0CCA6E9}" presName="composite4" presStyleCnt="0"/>
      <dgm:spPr/>
    </dgm:pt>
    <dgm:pt modelId="{E4D24865-032F-2944-AC8F-77232B2ED5E6}" type="pres">
      <dgm:prSet presAssocID="{FEB7C8A4-E62F-644E-A776-5CD6D0CCA6E9}" presName="background4" presStyleLbl="node4" presStyleIdx="1" presStyleCnt="4"/>
      <dgm:spPr/>
    </dgm:pt>
    <dgm:pt modelId="{9051CFD3-C195-B649-9080-6301BC3B10A6}" type="pres">
      <dgm:prSet presAssocID="{FEB7C8A4-E62F-644E-A776-5CD6D0CCA6E9}" presName="text4" presStyleLbl="fgAcc4" presStyleIdx="1" presStyleCnt="4" custScaleX="266701" custLinFactNeighborX="120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259FAC-64A3-C744-B37F-2F7FA3DF2D96}" type="pres">
      <dgm:prSet presAssocID="{FEB7C8A4-E62F-644E-A776-5CD6D0CCA6E9}" presName="hierChild5" presStyleCnt="0"/>
      <dgm:spPr/>
    </dgm:pt>
    <dgm:pt modelId="{C417B9BF-E53C-2046-AB00-CF35B5F45071}" type="pres">
      <dgm:prSet presAssocID="{DDED94A0-77C5-F542-9D55-50D570052437}" presName="Name23" presStyleLbl="parChTrans1D4" presStyleIdx="2" presStyleCnt="4"/>
      <dgm:spPr/>
      <dgm:t>
        <a:bodyPr/>
        <a:lstStyle/>
        <a:p>
          <a:endParaRPr lang="en-US"/>
        </a:p>
      </dgm:t>
    </dgm:pt>
    <dgm:pt modelId="{60D7BAF0-C5BD-434D-8197-16C9E98C1AD1}" type="pres">
      <dgm:prSet presAssocID="{4D7F2FA6-49A2-0845-A251-52502205C7C3}" presName="hierRoot4" presStyleCnt="0"/>
      <dgm:spPr/>
    </dgm:pt>
    <dgm:pt modelId="{E6E0D7D6-938B-E847-B4C1-908D59740089}" type="pres">
      <dgm:prSet presAssocID="{4D7F2FA6-49A2-0845-A251-52502205C7C3}" presName="composite4" presStyleCnt="0"/>
      <dgm:spPr/>
    </dgm:pt>
    <dgm:pt modelId="{82E79932-B470-754F-98E6-808271959EF2}" type="pres">
      <dgm:prSet presAssocID="{4D7F2FA6-49A2-0845-A251-52502205C7C3}" presName="background4" presStyleLbl="node4" presStyleIdx="2" presStyleCnt="4"/>
      <dgm:spPr/>
    </dgm:pt>
    <dgm:pt modelId="{E5F51731-3C04-9941-91B2-C00BECC42C5C}" type="pres">
      <dgm:prSet presAssocID="{4D7F2FA6-49A2-0845-A251-52502205C7C3}" presName="text4" presStyleLbl="fgAcc4" presStyleIdx="2" presStyleCnt="4" custScaleX="1793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DD4522-ECA5-D24A-ABEC-1485500D624B}" type="pres">
      <dgm:prSet presAssocID="{4D7F2FA6-49A2-0845-A251-52502205C7C3}" presName="hierChild5" presStyleCnt="0"/>
      <dgm:spPr/>
    </dgm:pt>
    <dgm:pt modelId="{9856867E-6A40-264E-BC1E-3F8FFDA78BCC}" type="pres">
      <dgm:prSet presAssocID="{2E4A1567-3D14-C647-A40C-158B3450E652}" presName="Name23" presStyleLbl="parChTrans1D4" presStyleIdx="3" presStyleCnt="4"/>
      <dgm:spPr/>
      <dgm:t>
        <a:bodyPr/>
        <a:lstStyle/>
        <a:p>
          <a:endParaRPr lang="en-US"/>
        </a:p>
      </dgm:t>
    </dgm:pt>
    <dgm:pt modelId="{53BE307E-2D73-2E4E-8017-B362F2784647}" type="pres">
      <dgm:prSet presAssocID="{E3B86D8E-4354-CE46-B2E9-C44AB915C0D6}" presName="hierRoot4" presStyleCnt="0"/>
      <dgm:spPr/>
    </dgm:pt>
    <dgm:pt modelId="{51126142-E4C8-3148-A0C2-DD26F1C221D9}" type="pres">
      <dgm:prSet presAssocID="{E3B86D8E-4354-CE46-B2E9-C44AB915C0D6}" presName="composite4" presStyleCnt="0"/>
      <dgm:spPr/>
    </dgm:pt>
    <dgm:pt modelId="{87044A10-0603-C544-B831-E5EC19C63021}" type="pres">
      <dgm:prSet presAssocID="{E3B86D8E-4354-CE46-B2E9-C44AB915C0D6}" presName="background4" presStyleLbl="node4" presStyleIdx="3" presStyleCnt="4"/>
      <dgm:spPr/>
    </dgm:pt>
    <dgm:pt modelId="{CC0CBC94-6D8B-4B4E-A933-83271CCF7DDB}" type="pres">
      <dgm:prSet presAssocID="{E3B86D8E-4354-CE46-B2E9-C44AB915C0D6}" presName="text4" presStyleLbl="fgAcc4" presStyleIdx="3" presStyleCnt="4" custScaleX="238588" custLinFactNeighborX="40635" custLinFactNeighborY="-948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D172A96-0975-7643-98B6-7D9C3AC779CC}" type="pres">
      <dgm:prSet presAssocID="{E3B86D8E-4354-CE46-B2E9-C44AB915C0D6}" presName="hierChild5" presStyleCnt="0"/>
      <dgm:spPr/>
    </dgm:pt>
    <dgm:pt modelId="{5966E259-AC0C-5840-A860-6F20FE339A76}" type="pres">
      <dgm:prSet presAssocID="{97D863EE-C345-C946-A252-ABEAB46FEDDD}" presName="Name10" presStyleLbl="parChTrans1D2" presStyleIdx="1" presStyleCnt="2"/>
      <dgm:spPr/>
      <dgm:t>
        <a:bodyPr/>
        <a:lstStyle/>
        <a:p>
          <a:endParaRPr lang="en-US"/>
        </a:p>
      </dgm:t>
    </dgm:pt>
    <dgm:pt modelId="{224DB300-3E60-4C4F-A164-017E042E0B6D}" type="pres">
      <dgm:prSet presAssocID="{D72DB4D5-9490-EF40-BC12-C68B668E1774}" presName="hierRoot2" presStyleCnt="0"/>
      <dgm:spPr/>
    </dgm:pt>
    <dgm:pt modelId="{8461C4FF-2260-934E-A5A9-4D102FBB2B7D}" type="pres">
      <dgm:prSet presAssocID="{D72DB4D5-9490-EF40-BC12-C68B668E1774}" presName="composite2" presStyleCnt="0"/>
      <dgm:spPr/>
    </dgm:pt>
    <dgm:pt modelId="{27D43A42-ADF3-AB46-8A00-B684B4A934BA}" type="pres">
      <dgm:prSet presAssocID="{D72DB4D5-9490-EF40-BC12-C68B668E1774}" presName="background2" presStyleLbl="node2" presStyleIdx="1" presStyleCnt="2"/>
      <dgm:spPr/>
    </dgm:pt>
    <dgm:pt modelId="{ABF038AC-A93A-FA42-814A-EF0269F01E52}" type="pres">
      <dgm:prSet presAssocID="{D72DB4D5-9490-EF40-BC12-C68B668E1774}" presName="text2" presStyleLbl="fgAcc2" presStyleIdx="1" presStyleCnt="2" custScaleX="35159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BC17E44-B233-7C48-815A-EACA4D1A6A10}" type="pres">
      <dgm:prSet presAssocID="{D72DB4D5-9490-EF40-BC12-C68B668E1774}" presName="hierChild3" presStyleCnt="0"/>
      <dgm:spPr/>
    </dgm:pt>
    <dgm:pt modelId="{47518276-5551-694E-B2E3-7B23EBF17B61}" type="pres">
      <dgm:prSet presAssocID="{8270D49F-2080-F04A-BFD2-6EFBB40160C6}" presName="Name17" presStyleLbl="parChTrans1D3" presStyleIdx="1" presStyleCnt="2"/>
      <dgm:spPr/>
      <dgm:t>
        <a:bodyPr/>
        <a:lstStyle/>
        <a:p>
          <a:endParaRPr lang="en-US"/>
        </a:p>
      </dgm:t>
    </dgm:pt>
    <dgm:pt modelId="{A075D19D-E31E-DD44-A6D3-3774603B6E04}" type="pres">
      <dgm:prSet presAssocID="{1BF917EE-17B6-394A-BAED-5BD384857EAC}" presName="hierRoot3" presStyleCnt="0"/>
      <dgm:spPr/>
    </dgm:pt>
    <dgm:pt modelId="{7A11649D-B20F-4948-B621-319AA38B34F0}" type="pres">
      <dgm:prSet presAssocID="{1BF917EE-17B6-394A-BAED-5BD384857EAC}" presName="composite3" presStyleCnt="0"/>
      <dgm:spPr/>
    </dgm:pt>
    <dgm:pt modelId="{6BD52BE0-C5CF-3D43-8BF1-CCE6A2300E76}" type="pres">
      <dgm:prSet presAssocID="{1BF917EE-17B6-394A-BAED-5BD384857EAC}" presName="background3" presStyleLbl="node3" presStyleIdx="1" presStyleCnt="2"/>
      <dgm:spPr/>
    </dgm:pt>
    <dgm:pt modelId="{1BEA4E33-D7B5-814F-8B09-6DBA1F24C510}" type="pres">
      <dgm:prSet presAssocID="{1BF917EE-17B6-394A-BAED-5BD384857EAC}" presName="text3" presStyleLbl="fgAcc3" presStyleIdx="1" presStyleCnt="2" custScaleX="213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B063CDD-2ECE-9B4B-B9EE-3C3D94FBFF5B}" type="pres">
      <dgm:prSet presAssocID="{1BF917EE-17B6-394A-BAED-5BD384857EAC}" presName="hierChild4" presStyleCnt="0"/>
      <dgm:spPr/>
    </dgm:pt>
  </dgm:ptLst>
  <dgm:cxnLst>
    <dgm:cxn modelId="{56F3606A-6D7C-4344-8630-D00D29BF46AA}" type="presOf" srcId="{2E4A1567-3D14-C647-A40C-158B3450E652}" destId="{9856867E-6A40-264E-BC1E-3F8FFDA78BCC}" srcOrd="0" destOrd="0" presId="urn:microsoft.com/office/officeart/2005/8/layout/hierarchy1"/>
    <dgm:cxn modelId="{25E6B077-868D-E84F-8C3C-7BFDD7D3D593}" type="presOf" srcId="{DDED94A0-77C5-F542-9D55-50D570052437}" destId="{C417B9BF-E53C-2046-AB00-CF35B5F45071}" srcOrd="0" destOrd="0" presId="urn:microsoft.com/office/officeart/2005/8/layout/hierarchy1"/>
    <dgm:cxn modelId="{B6D30DBE-0DB8-554B-88A3-598A081846CD}" type="presOf" srcId="{97D863EE-C345-C946-A252-ABEAB46FEDDD}" destId="{5966E259-AC0C-5840-A860-6F20FE339A76}" srcOrd="0" destOrd="0" presId="urn:microsoft.com/office/officeart/2005/8/layout/hierarchy1"/>
    <dgm:cxn modelId="{D7866DD6-4CFF-F446-BFBE-0FF9110149C6}" srcId="{9B7F2CF3-6B8D-E147-9F18-1E479E3351CC}" destId="{0D41D35E-AB2C-B64F-A073-07652D6FBA8C}" srcOrd="0" destOrd="0" parTransId="{B81B319E-5489-674D-97A0-B01B2C996278}" sibTransId="{2E82B566-9C32-7B47-B675-5FCB3A010A93}"/>
    <dgm:cxn modelId="{96171295-95CF-234D-9046-0F3E0EA3C046}" srcId="{BB2C3F72-7C63-E448-B6F0-7E79AB975C0F}" destId="{D73D6240-1F3C-3E48-8E9B-D88722A85BE9}" srcOrd="0" destOrd="0" parTransId="{3C6D1F01-5495-0845-B48E-18C8EFC9BEE8}" sibTransId="{9D16F94E-6D40-0944-B7BA-8332D8E9D2B8}"/>
    <dgm:cxn modelId="{1639D355-AAF6-924F-AAA8-CE713B243809}" type="presOf" srcId="{C4DC75A0-E9E4-2F46-81BD-7B09011403B6}" destId="{C45AC557-94D7-C54C-844C-229E07B65EAA}" srcOrd="0" destOrd="0" presId="urn:microsoft.com/office/officeart/2005/8/layout/hierarchy1"/>
    <dgm:cxn modelId="{CEA3F0EF-19D7-DE47-8046-41043FCEBCDB}" type="presOf" srcId="{9B7F2CF3-6B8D-E147-9F18-1E479E3351CC}" destId="{A3F4E62F-5028-4B4D-8FE9-CDF514CB4046}" srcOrd="0" destOrd="0" presId="urn:microsoft.com/office/officeart/2005/8/layout/hierarchy1"/>
    <dgm:cxn modelId="{DA54DF29-DBF4-6143-B19C-102D81BD1F27}" srcId="{0D41D35E-AB2C-B64F-A073-07652D6FBA8C}" destId="{20D4935C-1610-1B4F-BFE9-FDB2514F1D23}" srcOrd="0" destOrd="0" parTransId="{96812290-0190-E04A-B7A9-E303DC773262}" sibTransId="{9DC69608-EFBE-2948-8124-C1326B1166E0}"/>
    <dgm:cxn modelId="{A6C22D83-28B1-AB45-B8E9-F118E31815D3}" srcId="{D72DB4D5-9490-EF40-BC12-C68B668E1774}" destId="{1BF917EE-17B6-394A-BAED-5BD384857EAC}" srcOrd="0" destOrd="0" parTransId="{8270D49F-2080-F04A-BFD2-6EFBB40160C6}" sibTransId="{17722FA0-8BA4-B440-86F1-F424E6671E09}"/>
    <dgm:cxn modelId="{7A494C00-7365-BD42-BC88-57B71404FD1F}" type="presOf" srcId="{E3B86D8E-4354-CE46-B2E9-C44AB915C0D6}" destId="{CC0CBC94-6D8B-4B4E-A933-83271CCF7DDB}" srcOrd="0" destOrd="0" presId="urn:microsoft.com/office/officeart/2005/8/layout/hierarchy1"/>
    <dgm:cxn modelId="{2279CC44-7687-3841-9CAE-4AA888B4BFEF}" srcId="{D73D6240-1F3C-3E48-8E9B-D88722A85BE9}" destId="{FEB7C8A4-E62F-644E-A776-5CD6D0CCA6E9}" srcOrd="0" destOrd="0" parTransId="{C4DC75A0-E9E4-2F46-81BD-7B09011403B6}" sibTransId="{A8975378-C380-2B45-B55D-E30EE8962334}"/>
    <dgm:cxn modelId="{689F74CF-1874-6046-B10B-3BF28547E7D1}" type="presOf" srcId="{96812290-0190-E04A-B7A9-E303DC773262}" destId="{BA15DC5D-F965-DF4A-88E3-FEA56A6C4BB2}" srcOrd="0" destOrd="0" presId="urn:microsoft.com/office/officeart/2005/8/layout/hierarchy1"/>
    <dgm:cxn modelId="{BE1EF909-2494-A545-AD5E-61FE72B5A8D2}" type="presOf" srcId="{D73D6240-1F3C-3E48-8E9B-D88722A85BE9}" destId="{5753494B-1FB7-EE4F-9EC0-B1F32C2A1E51}" srcOrd="0" destOrd="0" presId="urn:microsoft.com/office/officeart/2005/8/layout/hierarchy1"/>
    <dgm:cxn modelId="{B6282914-3D3C-6A45-8B7D-3F11B038AFD4}" srcId="{BB2C3F72-7C63-E448-B6F0-7E79AB975C0F}" destId="{4D7F2FA6-49A2-0845-A251-52502205C7C3}" srcOrd="1" destOrd="0" parTransId="{DDED94A0-77C5-F542-9D55-50D570052437}" sibTransId="{2867349C-FE8B-D34C-8780-2699B4473452}"/>
    <dgm:cxn modelId="{74CFF077-33FB-A04D-85B5-068C054197BC}" srcId="{0D41D35E-AB2C-B64F-A073-07652D6FBA8C}" destId="{D72DB4D5-9490-EF40-BC12-C68B668E1774}" srcOrd="1" destOrd="0" parTransId="{97D863EE-C345-C946-A252-ABEAB46FEDDD}" sibTransId="{290DE17B-B631-4049-9742-DD0851CCFE49}"/>
    <dgm:cxn modelId="{0A2A2CC5-4249-6445-A7BE-B1A375C12DC6}" type="presOf" srcId="{FEB7C8A4-E62F-644E-A776-5CD6D0CCA6E9}" destId="{9051CFD3-C195-B649-9080-6301BC3B10A6}" srcOrd="0" destOrd="0" presId="urn:microsoft.com/office/officeart/2005/8/layout/hierarchy1"/>
    <dgm:cxn modelId="{572CDC0E-4D17-034A-9750-D71485F671E2}" type="presOf" srcId="{0D41D35E-AB2C-B64F-A073-07652D6FBA8C}" destId="{6AFB62B0-620A-8346-999C-B73FC9A09481}" srcOrd="0" destOrd="0" presId="urn:microsoft.com/office/officeart/2005/8/layout/hierarchy1"/>
    <dgm:cxn modelId="{18B20F96-A8AF-DB4E-8622-26D2F8598EFB}" type="presOf" srcId="{1BF917EE-17B6-394A-BAED-5BD384857EAC}" destId="{1BEA4E33-D7B5-814F-8B09-6DBA1F24C510}" srcOrd="0" destOrd="0" presId="urn:microsoft.com/office/officeart/2005/8/layout/hierarchy1"/>
    <dgm:cxn modelId="{4D30319A-5255-4B4F-8FF2-8991A628BCA8}" type="presOf" srcId="{D72DB4D5-9490-EF40-BC12-C68B668E1774}" destId="{ABF038AC-A93A-FA42-814A-EF0269F01E52}" srcOrd="0" destOrd="0" presId="urn:microsoft.com/office/officeart/2005/8/layout/hierarchy1"/>
    <dgm:cxn modelId="{BF6376BB-BC3A-EE4D-B79D-D803C0F305E2}" type="presOf" srcId="{20D4935C-1610-1B4F-BFE9-FDB2514F1D23}" destId="{0F505D5D-784A-6B4A-9F32-BE2587E82F04}" srcOrd="0" destOrd="0" presId="urn:microsoft.com/office/officeart/2005/8/layout/hierarchy1"/>
    <dgm:cxn modelId="{88643319-F948-6545-8C3C-408BEA818CBD}" type="presOf" srcId="{8270D49F-2080-F04A-BFD2-6EFBB40160C6}" destId="{47518276-5551-694E-B2E3-7B23EBF17B61}" srcOrd="0" destOrd="0" presId="urn:microsoft.com/office/officeart/2005/8/layout/hierarchy1"/>
    <dgm:cxn modelId="{603489F2-71AD-0447-8C3B-A98BEB6BBD15}" srcId="{4D7F2FA6-49A2-0845-A251-52502205C7C3}" destId="{E3B86D8E-4354-CE46-B2E9-C44AB915C0D6}" srcOrd="0" destOrd="0" parTransId="{2E4A1567-3D14-C647-A40C-158B3450E652}" sibTransId="{8FA6BDDE-4AE7-654B-AEE9-EA3BB78CEA10}"/>
    <dgm:cxn modelId="{D8826BC7-536E-5B49-83F8-D5684837A67F}" type="presOf" srcId="{4D7F2FA6-49A2-0845-A251-52502205C7C3}" destId="{E5F51731-3C04-9941-91B2-C00BECC42C5C}" srcOrd="0" destOrd="0" presId="urn:microsoft.com/office/officeart/2005/8/layout/hierarchy1"/>
    <dgm:cxn modelId="{2FB875ED-BA86-DF42-A734-316025780674}" type="presOf" srcId="{BB2C3F72-7C63-E448-B6F0-7E79AB975C0F}" destId="{E2F9B3AA-C1CC-7241-AA06-DDA2C9702E41}" srcOrd="0" destOrd="0" presId="urn:microsoft.com/office/officeart/2005/8/layout/hierarchy1"/>
    <dgm:cxn modelId="{E332F862-AB8A-284E-A31B-97E0CA144395}" type="presOf" srcId="{F6D046DD-F203-154A-814F-8530BC401502}" destId="{907FAB24-92A9-9E4C-8F73-042DD646F4C2}" srcOrd="0" destOrd="0" presId="urn:microsoft.com/office/officeart/2005/8/layout/hierarchy1"/>
    <dgm:cxn modelId="{F9373AD8-86CF-B34F-B543-84241ABE8E2F}" srcId="{20D4935C-1610-1B4F-BFE9-FDB2514F1D23}" destId="{BB2C3F72-7C63-E448-B6F0-7E79AB975C0F}" srcOrd="0" destOrd="0" parTransId="{F6D046DD-F203-154A-814F-8530BC401502}" sibTransId="{FDBAE9A6-9520-4B49-BE40-141CA9EBF061}"/>
    <dgm:cxn modelId="{A8163F98-7139-9847-BB5D-87D1E4AE0665}" type="presOf" srcId="{3C6D1F01-5495-0845-B48E-18C8EFC9BEE8}" destId="{3B2BDF7C-1BF8-924F-88DB-8B43F49A03EE}" srcOrd="0" destOrd="0" presId="urn:microsoft.com/office/officeart/2005/8/layout/hierarchy1"/>
    <dgm:cxn modelId="{AF6E9C0A-8299-5947-8642-963CAFEAFBAB}" type="presParOf" srcId="{A3F4E62F-5028-4B4D-8FE9-CDF514CB4046}" destId="{0F10EE14-BB89-0848-A0AC-2007AD4E6DED}" srcOrd="0" destOrd="0" presId="urn:microsoft.com/office/officeart/2005/8/layout/hierarchy1"/>
    <dgm:cxn modelId="{08C07BC0-0746-3544-8E33-06C20D26DA3E}" type="presParOf" srcId="{0F10EE14-BB89-0848-A0AC-2007AD4E6DED}" destId="{D92D6C38-1693-7C4A-BC12-E940C3EF2D06}" srcOrd="0" destOrd="0" presId="urn:microsoft.com/office/officeart/2005/8/layout/hierarchy1"/>
    <dgm:cxn modelId="{B549B3C1-492C-8244-A65E-08E24F482F65}" type="presParOf" srcId="{D92D6C38-1693-7C4A-BC12-E940C3EF2D06}" destId="{6B61FEA4-FB6F-4245-9809-C42F8A91019F}" srcOrd="0" destOrd="0" presId="urn:microsoft.com/office/officeart/2005/8/layout/hierarchy1"/>
    <dgm:cxn modelId="{E62B3881-CCAB-7845-82D9-7A4E993982F4}" type="presParOf" srcId="{D92D6C38-1693-7C4A-BC12-E940C3EF2D06}" destId="{6AFB62B0-620A-8346-999C-B73FC9A09481}" srcOrd="1" destOrd="0" presId="urn:microsoft.com/office/officeart/2005/8/layout/hierarchy1"/>
    <dgm:cxn modelId="{DC82F993-52A5-644A-B2D0-412F0FC522DC}" type="presParOf" srcId="{0F10EE14-BB89-0848-A0AC-2007AD4E6DED}" destId="{E84962B4-B222-F34A-BE38-7D1BFCCB06BD}" srcOrd="1" destOrd="0" presId="urn:microsoft.com/office/officeart/2005/8/layout/hierarchy1"/>
    <dgm:cxn modelId="{283795C3-3E8E-2F45-9888-A92349474452}" type="presParOf" srcId="{E84962B4-B222-F34A-BE38-7D1BFCCB06BD}" destId="{BA15DC5D-F965-DF4A-88E3-FEA56A6C4BB2}" srcOrd="0" destOrd="0" presId="urn:microsoft.com/office/officeart/2005/8/layout/hierarchy1"/>
    <dgm:cxn modelId="{21335983-202D-6E4D-9B73-2536E73D74C2}" type="presParOf" srcId="{E84962B4-B222-F34A-BE38-7D1BFCCB06BD}" destId="{B3CE1416-3B0D-344B-8C91-7824ABBC0BA2}" srcOrd="1" destOrd="0" presId="urn:microsoft.com/office/officeart/2005/8/layout/hierarchy1"/>
    <dgm:cxn modelId="{6D3551B8-A679-1B49-B09B-1A545C2B3803}" type="presParOf" srcId="{B3CE1416-3B0D-344B-8C91-7824ABBC0BA2}" destId="{1043C4B5-B042-6B42-9DC1-CE08A571F83D}" srcOrd="0" destOrd="0" presId="urn:microsoft.com/office/officeart/2005/8/layout/hierarchy1"/>
    <dgm:cxn modelId="{CE55FB8E-19E0-8B4B-9C70-4E34F5EE2A7A}" type="presParOf" srcId="{1043C4B5-B042-6B42-9DC1-CE08A571F83D}" destId="{8204CC0C-C8B0-3E4F-8E75-0EDD938CEEFB}" srcOrd="0" destOrd="0" presId="urn:microsoft.com/office/officeart/2005/8/layout/hierarchy1"/>
    <dgm:cxn modelId="{C5CC88C2-5F11-164B-A529-5BE629D44E52}" type="presParOf" srcId="{1043C4B5-B042-6B42-9DC1-CE08A571F83D}" destId="{0F505D5D-784A-6B4A-9F32-BE2587E82F04}" srcOrd="1" destOrd="0" presId="urn:microsoft.com/office/officeart/2005/8/layout/hierarchy1"/>
    <dgm:cxn modelId="{B36381B4-5B51-3247-AA8A-982D52188A32}" type="presParOf" srcId="{B3CE1416-3B0D-344B-8C91-7824ABBC0BA2}" destId="{5655691E-26C2-444A-8FF6-5C4512747392}" srcOrd="1" destOrd="0" presId="urn:microsoft.com/office/officeart/2005/8/layout/hierarchy1"/>
    <dgm:cxn modelId="{01546A09-87D8-3C4A-86A5-5282A00B0537}" type="presParOf" srcId="{5655691E-26C2-444A-8FF6-5C4512747392}" destId="{907FAB24-92A9-9E4C-8F73-042DD646F4C2}" srcOrd="0" destOrd="0" presId="urn:microsoft.com/office/officeart/2005/8/layout/hierarchy1"/>
    <dgm:cxn modelId="{BCDD13B0-2E8D-3548-B341-B01420BD940D}" type="presParOf" srcId="{5655691E-26C2-444A-8FF6-5C4512747392}" destId="{67604B33-658E-1A41-88D5-40D839938002}" srcOrd="1" destOrd="0" presId="urn:microsoft.com/office/officeart/2005/8/layout/hierarchy1"/>
    <dgm:cxn modelId="{27D2670A-739A-AE4C-A745-918D327CD6B8}" type="presParOf" srcId="{67604B33-658E-1A41-88D5-40D839938002}" destId="{A5D80251-31F1-6840-A533-F2B4031C1522}" srcOrd="0" destOrd="0" presId="urn:microsoft.com/office/officeart/2005/8/layout/hierarchy1"/>
    <dgm:cxn modelId="{4A1B18A6-A895-7741-AC36-C049E379CB52}" type="presParOf" srcId="{A5D80251-31F1-6840-A533-F2B4031C1522}" destId="{5987C465-A43B-B34D-9E67-A1688ADCE551}" srcOrd="0" destOrd="0" presId="urn:microsoft.com/office/officeart/2005/8/layout/hierarchy1"/>
    <dgm:cxn modelId="{C50ECF4D-2BAA-9C46-9517-D13C45BC7754}" type="presParOf" srcId="{A5D80251-31F1-6840-A533-F2B4031C1522}" destId="{E2F9B3AA-C1CC-7241-AA06-DDA2C9702E41}" srcOrd="1" destOrd="0" presId="urn:microsoft.com/office/officeart/2005/8/layout/hierarchy1"/>
    <dgm:cxn modelId="{12DD26D4-E875-2A4B-A977-DEE3A8FD5FCE}" type="presParOf" srcId="{67604B33-658E-1A41-88D5-40D839938002}" destId="{2C3EE7F5-2B76-0844-9270-7B4DF7A862F3}" srcOrd="1" destOrd="0" presId="urn:microsoft.com/office/officeart/2005/8/layout/hierarchy1"/>
    <dgm:cxn modelId="{FE6F2659-5FA4-724E-A686-AA26FFA60E02}" type="presParOf" srcId="{2C3EE7F5-2B76-0844-9270-7B4DF7A862F3}" destId="{3B2BDF7C-1BF8-924F-88DB-8B43F49A03EE}" srcOrd="0" destOrd="0" presId="urn:microsoft.com/office/officeart/2005/8/layout/hierarchy1"/>
    <dgm:cxn modelId="{457F67CC-9CB5-7446-9F9B-68BCC2545F0F}" type="presParOf" srcId="{2C3EE7F5-2B76-0844-9270-7B4DF7A862F3}" destId="{32B3E5C3-CDB8-F744-B71A-20804FD08848}" srcOrd="1" destOrd="0" presId="urn:microsoft.com/office/officeart/2005/8/layout/hierarchy1"/>
    <dgm:cxn modelId="{EF8D9411-B499-9843-8B6B-AB6B04618314}" type="presParOf" srcId="{32B3E5C3-CDB8-F744-B71A-20804FD08848}" destId="{B30E2C8C-C788-1949-8310-282AD4F23147}" srcOrd="0" destOrd="0" presId="urn:microsoft.com/office/officeart/2005/8/layout/hierarchy1"/>
    <dgm:cxn modelId="{AB222AF8-FA44-254C-B386-0368028DD60F}" type="presParOf" srcId="{B30E2C8C-C788-1949-8310-282AD4F23147}" destId="{D88269BB-1C7F-2A48-B450-33114C20F7FC}" srcOrd="0" destOrd="0" presId="urn:microsoft.com/office/officeart/2005/8/layout/hierarchy1"/>
    <dgm:cxn modelId="{AE51A4BA-6545-7A48-969D-8C0F156E38FE}" type="presParOf" srcId="{B30E2C8C-C788-1949-8310-282AD4F23147}" destId="{5753494B-1FB7-EE4F-9EC0-B1F32C2A1E51}" srcOrd="1" destOrd="0" presId="urn:microsoft.com/office/officeart/2005/8/layout/hierarchy1"/>
    <dgm:cxn modelId="{69434CAD-1CF2-A449-969F-4AF28B10457B}" type="presParOf" srcId="{32B3E5C3-CDB8-F744-B71A-20804FD08848}" destId="{FA5D3649-D700-6B46-A839-6E2FE11344E3}" srcOrd="1" destOrd="0" presId="urn:microsoft.com/office/officeart/2005/8/layout/hierarchy1"/>
    <dgm:cxn modelId="{DE4F81BC-580E-1F4E-BD0B-6CBD4A83A9D4}" type="presParOf" srcId="{FA5D3649-D700-6B46-A839-6E2FE11344E3}" destId="{C45AC557-94D7-C54C-844C-229E07B65EAA}" srcOrd="0" destOrd="0" presId="urn:microsoft.com/office/officeart/2005/8/layout/hierarchy1"/>
    <dgm:cxn modelId="{767837BC-E9C1-434A-B841-BE117F90A066}" type="presParOf" srcId="{FA5D3649-D700-6B46-A839-6E2FE11344E3}" destId="{99217A9B-960F-A44F-AF05-486EA5634634}" srcOrd="1" destOrd="0" presId="urn:microsoft.com/office/officeart/2005/8/layout/hierarchy1"/>
    <dgm:cxn modelId="{3C787A25-3F81-5D4D-A0F1-DD6862001EB1}" type="presParOf" srcId="{99217A9B-960F-A44F-AF05-486EA5634634}" destId="{98C3D822-72AB-9941-9A30-D02F4509688A}" srcOrd="0" destOrd="0" presId="urn:microsoft.com/office/officeart/2005/8/layout/hierarchy1"/>
    <dgm:cxn modelId="{91976301-79F5-EC41-AC84-032B53998452}" type="presParOf" srcId="{98C3D822-72AB-9941-9A30-D02F4509688A}" destId="{E4D24865-032F-2944-AC8F-77232B2ED5E6}" srcOrd="0" destOrd="0" presId="urn:microsoft.com/office/officeart/2005/8/layout/hierarchy1"/>
    <dgm:cxn modelId="{5141012D-C11B-E546-BEC8-E784F5B8A077}" type="presParOf" srcId="{98C3D822-72AB-9941-9A30-D02F4509688A}" destId="{9051CFD3-C195-B649-9080-6301BC3B10A6}" srcOrd="1" destOrd="0" presId="urn:microsoft.com/office/officeart/2005/8/layout/hierarchy1"/>
    <dgm:cxn modelId="{33F7B4A9-5694-D54D-8539-66D8218ECC94}" type="presParOf" srcId="{99217A9B-960F-A44F-AF05-486EA5634634}" destId="{60259FAC-64A3-C744-B37F-2F7FA3DF2D96}" srcOrd="1" destOrd="0" presId="urn:microsoft.com/office/officeart/2005/8/layout/hierarchy1"/>
    <dgm:cxn modelId="{65DC90F3-2C4D-FA44-AFC9-24C8857DF73B}" type="presParOf" srcId="{2C3EE7F5-2B76-0844-9270-7B4DF7A862F3}" destId="{C417B9BF-E53C-2046-AB00-CF35B5F45071}" srcOrd="2" destOrd="0" presId="urn:microsoft.com/office/officeart/2005/8/layout/hierarchy1"/>
    <dgm:cxn modelId="{2E696FAE-EAB7-464B-845F-D066A1FE70C0}" type="presParOf" srcId="{2C3EE7F5-2B76-0844-9270-7B4DF7A862F3}" destId="{60D7BAF0-C5BD-434D-8197-16C9E98C1AD1}" srcOrd="3" destOrd="0" presId="urn:microsoft.com/office/officeart/2005/8/layout/hierarchy1"/>
    <dgm:cxn modelId="{15EF23EC-5BC6-8C4B-8160-64CCFF4A6412}" type="presParOf" srcId="{60D7BAF0-C5BD-434D-8197-16C9E98C1AD1}" destId="{E6E0D7D6-938B-E847-B4C1-908D59740089}" srcOrd="0" destOrd="0" presId="urn:microsoft.com/office/officeart/2005/8/layout/hierarchy1"/>
    <dgm:cxn modelId="{0B800579-A2F6-334E-8C55-CE137488960F}" type="presParOf" srcId="{E6E0D7D6-938B-E847-B4C1-908D59740089}" destId="{82E79932-B470-754F-98E6-808271959EF2}" srcOrd="0" destOrd="0" presId="urn:microsoft.com/office/officeart/2005/8/layout/hierarchy1"/>
    <dgm:cxn modelId="{7B9BB653-9EE4-D444-9B6F-DBD3B1B944BA}" type="presParOf" srcId="{E6E0D7D6-938B-E847-B4C1-908D59740089}" destId="{E5F51731-3C04-9941-91B2-C00BECC42C5C}" srcOrd="1" destOrd="0" presId="urn:microsoft.com/office/officeart/2005/8/layout/hierarchy1"/>
    <dgm:cxn modelId="{BA7FD98D-365D-694A-8BA0-C23C90D715EE}" type="presParOf" srcId="{60D7BAF0-C5BD-434D-8197-16C9E98C1AD1}" destId="{F3DD4522-ECA5-D24A-ABEC-1485500D624B}" srcOrd="1" destOrd="0" presId="urn:microsoft.com/office/officeart/2005/8/layout/hierarchy1"/>
    <dgm:cxn modelId="{6C50F5C3-3156-A041-BD8C-F714FDE51994}" type="presParOf" srcId="{F3DD4522-ECA5-D24A-ABEC-1485500D624B}" destId="{9856867E-6A40-264E-BC1E-3F8FFDA78BCC}" srcOrd="0" destOrd="0" presId="urn:microsoft.com/office/officeart/2005/8/layout/hierarchy1"/>
    <dgm:cxn modelId="{F64E8B03-26DF-BD43-8C8D-2424176A0854}" type="presParOf" srcId="{F3DD4522-ECA5-D24A-ABEC-1485500D624B}" destId="{53BE307E-2D73-2E4E-8017-B362F2784647}" srcOrd="1" destOrd="0" presId="urn:microsoft.com/office/officeart/2005/8/layout/hierarchy1"/>
    <dgm:cxn modelId="{0F017A1F-9362-AA41-833F-20BEDAEB9919}" type="presParOf" srcId="{53BE307E-2D73-2E4E-8017-B362F2784647}" destId="{51126142-E4C8-3148-A0C2-DD26F1C221D9}" srcOrd="0" destOrd="0" presId="urn:microsoft.com/office/officeart/2005/8/layout/hierarchy1"/>
    <dgm:cxn modelId="{6D5C3A38-4CDC-E540-B1A6-E3F31ED424E1}" type="presParOf" srcId="{51126142-E4C8-3148-A0C2-DD26F1C221D9}" destId="{87044A10-0603-C544-B831-E5EC19C63021}" srcOrd="0" destOrd="0" presId="urn:microsoft.com/office/officeart/2005/8/layout/hierarchy1"/>
    <dgm:cxn modelId="{2E2112B1-E77E-4248-907C-F38271C6BA7C}" type="presParOf" srcId="{51126142-E4C8-3148-A0C2-DD26F1C221D9}" destId="{CC0CBC94-6D8B-4B4E-A933-83271CCF7DDB}" srcOrd="1" destOrd="0" presId="urn:microsoft.com/office/officeart/2005/8/layout/hierarchy1"/>
    <dgm:cxn modelId="{D9434161-8288-E84F-9E5A-1442E8C10959}" type="presParOf" srcId="{53BE307E-2D73-2E4E-8017-B362F2784647}" destId="{BD172A96-0975-7643-98B6-7D9C3AC779CC}" srcOrd="1" destOrd="0" presId="urn:microsoft.com/office/officeart/2005/8/layout/hierarchy1"/>
    <dgm:cxn modelId="{50AF6E8C-0296-9741-91E8-3B556706C871}" type="presParOf" srcId="{E84962B4-B222-F34A-BE38-7D1BFCCB06BD}" destId="{5966E259-AC0C-5840-A860-6F20FE339A76}" srcOrd="2" destOrd="0" presId="urn:microsoft.com/office/officeart/2005/8/layout/hierarchy1"/>
    <dgm:cxn modelId="{6AE660E7-9152-194F-BBF1-CBFF45A136C7}" type="presParOf" srcId="{E84962B4-B222-F34A-BE38-7D1BFCCB06BD}" destId="{224DB300-3E60-4C4F-A164-017E042E0B6D}" srcOrd="3" destOrd="0" presId="urn:microsoft.com/office/officeart/2005/8/layout/hierarchy1"/>
    <dgm:cxn modelId="{8D5085FA-2561-F446-8C61-232F39866E88}" type="presParOf" srcId="{224DB300-3E60-4C4F-A164-017E042E0B6D}" destId="{8461C4FF-2260-934E-A5A9-4D102FBB2B7D}" srcOrd="0" destOrd="0" presId="urn:microsoft.com/office/officeart/2005/8/layout/hierarchy1"/>
    <dgm:cxn modelId="{8B46C918-F8A4-194F-A476-3A81216B9777}" type="presParOf" srcId="{8461C4FF-2260-934E-A5A9-4D102FBB2B7D}" destId="{27D43A42-ADF3-AB46-8A00-B684B4A934BA}" srcOrd="0" destOrd="0" presId="urn:microsoft.com/office/officeart/2005/8/layout/hierarchy1"/>
    <dgm:cxn modelId="{73D3ACE8-928B-A944-BF9D-AB5B420C0BA8}" type="presParOf" srcId="{8461C4FF-2260-934E-A5A9-4D102FBB2B7D}" destId="{ABF038AC-A93A-FA42-814A-EF0269F01E52}" srcOrd="1" destOrd="0" presId="urn:microsoft.com/office/officeart/2005/8/layout/hierarchy1"/>
    <dgm:cxn modelId="{76B9D29C-7523-124F-8D95-E7A714024C0B}" type="presParOf" srcId="{224DB300-3E60-4C4F-A164-017E042E0B6D}" destId="{1BC17E44-B233-7C48-815A-EACA4D1A6A10}" srcOrd="1" destOrd="0" presId="urn:microsoft.com/office/officeart/2005/8/layout/hierarchy1"/>
    <dgm:cxn modelId="{A8F88EE0-8DCA-5C4F-8159-42160059BE90}" type="presParOf" srcId="{1BC17E44-B233-7C48-815A-EACA4D1A6A10}" destId="{47518276-5551-694E-B2E3-7B23EBF17B61}" srcOrd="0" destOrd="0" presId="urn:microsoft.com/office/officeart/2005/8/layout/hierarchy1"/>
    <dgm:cxn modelId="{1AA44B7B-B68E-224E-96FB-8DC3620526DE}" type="presParOf" srcId="{1BC17E44-B233-7C48-815A-EACA4D1A6A10}" destId="{A075D19D-E31E-DD44-A6D3-3774603B6E04}" srcOrd="1" destOrd="0" presId="urn:microsoft.com/office/officeart/2005/8/layout/hierarchy1"/>
    <dgm:cxn modelId="{76E08DC3-0C39-B645-9AEA-48256A932D85}" type="presParOf" srcId="{A075D19D-E31E-DD44-A6D3-3774603B6E04}" destId="{7A11649D-B20F-4948-B621-319AA38B34F0}" srcOrd="0" destOrd="0" presId="urn:microsoft.com/office/officeart/2005/8/layout/hierarchy1"/>
    <dgm:cxn modelId="{9EBF926C-546F-BF4E-BB0E-E37F8E9D476D}" type="presParOf" srcId="{7A11649D-B20F-4948-B621-319AA38B34F0}" destId="{6BD52BE0-C5CF-3D43-8BF1-CCE6A2300E76}" srcOrd="0" destOrd="0" presId="urn:microsoft.com/office/officeart/2005/8/layout/hierarchy1"/>
    <dgm:cxn modelId="{8E71E062-B5DE-8343-92DD-73ADF9CEF747}" type="presParOf" srcId="{7A11649D-B20F-4948-B621-319AA38B34F0}" destId="{1BEA4E33-D7B5-814F-8B09-6DBA1F24C510}" srcOrd="1" destOrd="0" presId="urn:microsoft.com/office/officeart/2005/8/layout/hierarchy1"/>
    <dgm:cxn modelId="{FECC2648-3398-B24D-B80C-48A63F71E1A7}" type="presParOf" srcId="{A075D19D-E31E-DD44-A6D3-3774603B6E04}" destId="{6B063CDD-2ECE-9B4B-B9EE-3C3D94FBFF5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C8C5614-2249-DA4F-9726-8E5023E53257}" type="doc">
      <dgm:prSet loTypeId="urn:microsoft.com/office/officeart/2005/8/layout/hierarchy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65DDF39-17D1-B84A-9387-F4B9E6F73F9A}">
      <dgm:prSet phldrT="[Text]"/>
      <dgm:spPr/>
      <dgm:t>
        <a:bodyPr/>
        <a:lstStyle/>
        <a:p>
          <a:r>
            <a:rPr lang="en-US" b="1" dirty="0" smtClean="0"/>
            <a:t>Testosterone assay</a:t>
          </a:r>
          <a:endParaRPr lang="en-US" b="1" dirty="0"/>
        </a:p>
      </dgm:t>
    </dgm:pt>
    <dgm:pt modelId="{0960F5D6-6295-8E4A-B9B8-4BBEC67BD66B}" type="parTrans" cxnId="{21D2BCC1-071E-8049-AAC0-7EE2FF770E18}">
      <dgm:prSet/>
      <dgm:spPr/>
      <dgm:t>
        <a:bodyPr/>
        <a:lstStyle/>
        <a:p>
          <a:endParaRPr lang="en-US"/>
        </a:p>
      </dgm:t>
    </dgm:pt>
    <dgm:pt modelId="{414C6660-0337-9347-8B1C-5C0C14FF3C22}" type="sibTrans" cxnId="{21D2BCC1-071E-8049-AAC0-7EE2FF770E18}">
      <dgm:prSet/>
      <dgm:spPr/>
      <dgm:t>
        <a:bodyPr/>
        <a:lstStyle/>
        <a:p>
          <a:endParaRPr lang="en-US"/>
        </a:p>
      </dgm:t>
    </dgm:pt>
    <dgm:pt modelId="{0EEA3E32-3C79-EF41-A1AD-1210788E1C61}">
      <dgm:prSet phldrT="[Text]"/>
      <dgm:spPr/>
      <dgm:t>
        <a:bodyPr/>
        <a:lstStyle/>
        <a:p>
          <a:r>
            <a:rPr lang="en-US" b="1" dirty="0" smtClean="0"/>
            <a:t>&gt;150 </a:t>
          </a:r>
          <a:r>
            <a:rPr lang="en-US" b="1" dirty="0" err="1" smtClean="0"/>
            <a:t>ng</a:t>
          </a:r>
          <a:r>
            <a:rPr lang="en-US" b="1" dirty="0" smtClean="0"/>
            <a:t>/</a:t>
          </a:r>
          <a:r>
            <a:rPr lang="en-US" b="1" dirty="0" err="1" smtClean="0"/>
            <a:t>dL</a:t>
          </a:r>
          <a:endParaRPr lang="en-US" b="1" dirty="0"/>
        </a:p>
      </dgm:t>
    </dgm:pt>
    <dgm:pt modelId="{294D375F-2762-FD4F-A555-700F5950BFEC}" type="parTrans" cxnId="{BCE85081-0A5C-E140-8043-62428FD4E66C}">
      <dgm:prSet/>
      <dgm:spPr/>
      <dgm:t>
        <a:bodyPr/>
        <a:lstStyle/>
        <a:p>
          <a:endParaRPr lang="en-US"/>
        </a:p>
      </dgm:t>
    </dgm:pt>
    <dgm:pt modelId="{30361F57-4B4B-5E4E-ACA7-BC33743FDDB4}" type="sibTrans" cxnId="{BCE85081-0A5C-E140-8043-62428FD4E66C}">
      <dgm:prSet/>
      <dgm:spPr/>
      <dgm:t>
        <a:bodyPr/>
        <a:lstStyle/>
        <a:p>
          <a:endParaRPr lang="en-US"/>
        </a:p>
      </dgm:t>
    </dgm:pt>
    <dgm:pt modelId="{D9D9950E-B2D6-9B42-857C-4D8BD88E0B6E}">
      <dgm:prSet phldrT="[Text]"/>
      <dgm:spPr/>
      <dgm:t>
        <a:bodyPr/>
        <a:lstStyle/>
        <a:p>
          <a:r>
            <a:rPr lang="en-US" b="1" dirty="0" smtClean="0"/>
            <a:t>Palpable adnexal mass</a:t>
          </a:r>
          <a:endParaRPr lang="en-US" b="1" dirty="0"/>
        </a:p>
      </dgm:t>
    </dgm:pt>
    <dgm:pt modelId="{8FDD52F5-C851-A041-B421-FF0AAC28EEB7}" type="parTrans" cxnId="{149DCB09-B730-9A4A-A7B0-D4C103138827}">
      <dgm:prSet/>
      <dgm:spPr/>
      <dgm:t>
        <a:bodyPr/>
        <a:lstStyle/>
        <a:p>
          <a:endParaRPr lang="en-US"/>
        </a:p>
      </dgm:t>
    </dgm:pt>
    <dgm:pt modelId="{2874266B-88C8-A249-BCA8-7A97F55FB5EC}" type="sibTrans" cxnId="{149DCB09-B730-9A4A-A7B0-D4C103138827}">
      <dgm:prSet/>
      <dgm:spPr/>
      <dgm:t>
        <a:bodyPr/>
        <a:lstStyle/>
        <a:p>
          <a:endParaRPr lang="en-US"/>
        </a:p>
      </dgm:t>
    </dgm:pt>
    <dgm:pt modelId="{1E37FC9C-0810-A341-916F-EC57CCF4270A}">
      <dgm:prSet phldrT="[Text]"/>
      <dgm:spPr/>
      <dgm:t>
        <a:bodyPr/>
        <a:lstStyle/>
        <a:p>
          <a:r>
            <a:rPr lang="en-US" b="1" dirty="0" smtClean="0"/>
            <a:t>Normal pelvic exam</a:t>
          </a:r>
          <a:endParaRPr lang="en-US" b="1" dirty="0"/>
        </a:p>
      </dgm:t>
    </dgm:pt>
    <dgm:pt modelId="{AC0C67F2-B845-3444-B21B-2E6EDB75573A}" type="parTrans" cxnId="{A04773C8-EF50-334C-9910-E1C529835565}">
      <dgm:prSet/>
      <dgm:spPr/>
      <dgm:t>
        <a:bodyPr/>
        <a:lstStyle/>
        <a:p>
          <a:endParaRPr lang="en-US"/>
        </a:p>
      </dgm:t>
    </dgm:pt>
    <dgm:pt modelId="{EF100989-8D9F-B04B-B2BE-6A4C38683B61}" type="sibTrans" cxnId="{A04773C8-EF50-334C-9910-E1C529835565}">
      <dgm:prSet/>
      <dgm:spPr/>
      <dgm:t>
        <a:bodyPr/>
        <a:lstStyle/>
        <a:p>
          <a:endParaRPr lang="en-US"/>
        </a:p>
      </dgm:t>
    </dgm:pt>
    <dgm:pt modelId="{91289BA2-0FF5-FA44-9699-420BACE53DEC}">
      <dgm:prSet phldrT="[Text]"/>
      <dgm:spPr/>
      <dgm:t>
        <a:bodyPr/>
        <a:lstStyle/>
        <a:p>
          <a:r>
            <a:rPr lang="en-US" b="1" dirty="0" smtClean="0"/>
            <a:t>&lt;150 </a:t>
          </a:r>
          <a:r>
            <a:rPr lang="en-US" b="1" dirty="0" err="1" smtClean="0"/>
            <a:t>ng</a:t>
          </a:r>
          <a:endParaRPr lang="en-US" b="1" dirty="0"/>
        </a:p>
      </dgm:t>
    </dgm:pt>
    <dgm:pt modelId="{733417A0-31B9-3C47-8B5D-F969AE143695}" type="parTrans" cxnId="{E0566391-1BDE-274E-8889-3C4F0A3BC4F9}">
      <dgm:prSet/>
      <dgm:spPr/>
      <dgm:t>
        <a:bodyPr/>
        <a:lstStyle/>
        <a:p>
          <a:endParaRPr lang="en-US"/>
        </a:p>
      </dgm:t>
    </dgm:pt>
    <dgm:pt modelId="{6128E08C-C78E-224B-A3C2-E38FB7E17BEE}" type="sibTrans" cxnId="{E0566391-1BDE-274E-8889-3C4F0A3BC4F9}">
      <dgm:prSet/>
      <dgm:spPr/>
      <dgm:t>
        <a:bodyPr/>
        <a:lstStyle/>
        <a:p>
          <a:endParaRPr lang="en-US"/>
        </a:p>
      </dgm:t>
    </dgm:pt>
    <dgm:pt modelId="{9BA28934-E69C-EE4D-A46F-66F04E7A5D28}">
      <dgm:prSet phldrT="[Text]"/>
      <dgm:spPr/>
      <dgm:t>
        <a:bodyPr/>
        <a:lstStyle/>
        <a:p>
          <a:r>
            <a:rPr lang="en-US" b="1" dirty="0" err="1" smtClean="0"/>
            <a:t>Anovulatory</a:t>
          </a:r>
          <a:r>
            <a:rPr lang="en-US" b="1" dirty="0" smtClean="0"/>
            <a:t> </a:t>
          </a:r>
          <a:r>
            <a:rPr lang="en-US" b="1" dirty="0" err="1" smtClean="0"/>
            <a:t>hirsutism</a:t>
          </a:r>
          <a:endParaRPr lang="en-US" b="1" dirty="0"/>
        </a:p>
      </dgm:t>
    </dgm:pt>
    <dgm:pt modelId="{7C176157-E2EC-1D4F-A619-A7C81CB61A81}" type="parTrans" cxnId="{EE5E7B58-4F96-E946-A205-75BABB5CD134}">
      <dgm:prSet/>
      <dgm:spPr/>
      <dgm:t>
        <a:bodyPr/>
        <a:lstStyle/>
        <a:p>
          <a:endParaRPr lang="en-US"/>
        </a:p>
      </dgm:t>
    </dgm:pt>
    <dgm:pt modelId="{11084732-93F1-DE47-9958-8E612BE4E0EB}" type="sibTrans" cxnId="{EE5E7B58-4F96-E946-A205-75BABB5CD134}">
      <dgm:prSet/>
      <dgm:spPr/>
      <dgm:t>
        <a:bodyPr/>
        <a:lstStyle/>
        <a:p>
          <a:endParaRPr lang="en-US"/>
        </a:p>
      </dgm:t>
    </dgm:pt>
    <dgm:pt modelId="{120B40C1-9242-9742-9D57-43EA4FA2CFC6}">
      <dgm:prSet/>
      <dgm:spPr/>
      <dgm:t>
        <a:bodyPr/>
        <a:lstStyle/>
        <a:p>
          <a:endParaRPr lang="en-US"/>
        </a:p>
      </dgm:t>
    </dgm:pt>
    <dgm:pt modelId="{A342B48E-67E2-1549-8525-70CE4D5C43C4}" type="parTrans" cxnId="{8059EB25-7DE8-724C-83DB-A3F1AC98D985}">
      <dgm:prSet/>
      <dgm:spPr/>
      <dgm:t>
        <a:bodyPr/>
        <a:lstStyle/>
        <a:p>
          <a:endParaRPr lang="en-US"/>
        </a:p>
      </dgm:t>
    </dgm:pt>
    <dgm:pt modelId="{6060D2D2-81E6-B748-B208-E7DEA50E400E}" type="sibTrans" cxnId="{8059EB25-7DE8-724C-83DB-A3F1AC98D985}">
      <dgm:prSet/>
      <dgm:spPr/>
      <dgm:t>
        <a:bodyPr/>
        <a:lstStyle/>
        <a:p>
          <a:endParaRPr lang="en-US"/>
        </a:p>
      </dgm:t>
    </dgm:pt>
    <dgm:pt modelId="{BE7FC262-F979-C74B-B909-CF1DBB0AA5F5}">
      <dgm:prSet/>
      <dgm:spPr/>
      <dgm:t>
        <a:bodyPr/>
        <a:lstStyle/>
        <a:p>
          <a:endParaRPr lang="en-US"/>
        </a:p>
      </dgm:t>
    </dgm:pt>
    <dgm:pt modelId="{14C2F2DD-175F-004A-8C9D-8FA7F2E3F70C}" type="parTrans" cxnId="{96AAAC85-AA83-544C-BE26-4F8B95EE950E}">
      <dgm:prSet/>
      <dgm:spPr/>
      <dgm:t>
        <a:bodyPr/>
        <a:lstStyle/>
        <a:p>
          <a:endParaRPr lang="en-US"/>
        </a:p>
      </dgm:t>
    </dgm:pt>
    <dgm:pt modelId="{87A65285-0A14-494E-A173-CE5138DF86C5}" type="sibTrans" cxnId="{96AAAC85-AA83-544C-BE26-4F8B95EE950E}">
      <dgm:prSet/>
      <dgm:spPr/>
      <dgm:t>
        <a:bodyPr/>
        <a:lstStyle/>
        <a:p>
          <a:endParaRPr lang="en-US"/>
        </a:p>
      </dgm:t>
    </dgm:pt>
    <dgm:pt modelId="{710A8CB0-1044-8A4C-808A-B9577FDE939F}">
      <dgm:prSet/>
      <dgm:spPr/>
      <dgm:t>
        <a:bodyPr/>
        <a:lstStyle/>
        <a:p>
          <a:endParaRPr lang="en-US"/>
        </a:p>
      </dgm:t>
    </dgm:pt>
    <dgm:pt modelId="{B57C8F36-9290-A949-9AAF-B909B5A5668A}" type="parTrans" cxnId="{6A012AF2-E023-6944-B527-A8F93CF11FA3}">
      <dgm:prSet/>
      <dgm:spPr/>
      <dgm:t>
        <a:bodyPr/>
        <a:lstStyle/>
        <a:p>
          <a:endParaRPr lang="en-US"/>
        </a:p>
      </dgm:t>
    </dgm:pt>
    <dgm:pt modelId="{A0E151A8-2939-564B-B5AC-08A67E35CBE8}" type="sibTrans" cxnId="{6A012AF2-E023-6944-B527-A8F93CF11FA3}">
      <dgm:prSet/>
      <dgm:spPr/>
      <dgm:t>
        <a:bodyPr/>
        <a:lstStyle/>
        <a:p>
          <a:endParaRPr lang="en-US"/>
        </a:p>
      </dgm:t>
    </dgm:pt>
    <dgm:pt modelId="{B396F2D3-F576-3F4D-A321-AB90B4D2D5C7}">
      <dgm:prSet/>
      <dgm:spPr/>
      <dgm:t>
        <a:bodyPr/>
        <a:lstStyle/>
        <a:p>
          <a:r>
            <a:rPr lang="en-US" b="1" dirty="0" smtClean="0"/>
            <a:t>L/S or L/P</a:t>
          </a:r>
          <a:endParaRPr lang="en-US" b="1" dirty="0"/>
        </a:p>
      </dgm:t>
    </dgm:pt>
    <dgm:pt modelId="{40AB99BF-B301-794E-A25E-8B20C2F9910E}" type="parTrans" cxnId="{0D151BA9-AA0C-D74A-86B4-DA8FEC1E954B}">
      <dgm:prSet/>
      <dgm:spPr/>
      <dgm:t>
        <a:bodyPr/>
        <a:lstStyle/>
        <a:p>
          <a:endParaRPr lang="en-US"/>
        </a:p>
      </dgm:t>
    </dgm:pt>
    <dgm:pt modelId="{C452A588-ED6B-ED46-B74A-1FD941C9D615}" type="sibTrans" cxnId="{0D151BA9-AA0C-D74A-86B4-DA8FEC1E954B}">
      <dgm:prSet/>
      <dgm:spPr/>
      <dgm:t>
        <a:bodyPr/>
        <a:lstStyle/>
        <a:p>
          <a:endParaRPr lang="en-US"/>
        </a:p>
      </dgm:t>
    </dgm:pt>
    <dgm:pt modelId="{417E6FDA-8058-0C49-B9F2-66138DD896C4}" type="pres">
      <dgm:prSet presAssocID="{CC8C5614-2249-DA4F-9726-8E5023E5325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E6151A7-7968-EE49-BDE8-6E6F0BD2021F}" type="pres">
      <dgm:prSet presAssocID="{F65DDF39-17D1-B84A-9387-F4B9E6F73F9A}" presName="hierRoot1" presStyleCnt="0"/>
      <dgm:spPr/>
    </dgm:pt>
    <dgm:pt modelId="{F6911A3C-6747-DF48-924C-5DEB75B28165}" type="pres">
      <dgm:prSet presAssocID="{F65DDF39-17D1-B84A-9387-F4B9E6F73F9A}" presName="composite" presStyleCnt="0"/>
      <dgm:spPr/>
    </dgm:pt>
    <dgm:pt modelId="{94BD381F-AFF7-934D-8DC8-C949E6C528F5}" type="pres">
      <dgm:prSet presAssocID="{F65DDF39-17D1-B84A-9387-F4B9E6F73F9A}" presName="background" presStyleLbl="node0" presStyleIdx="0" presStyleCnt="1"/>
      <dgm:spPr/>
    </dgm:pt>
    <dgm:pt modelId="{DB0E6A0D-8398-7A4E-8D7F-B1BB2C1B42DE}" type="pres">
      <dgm:prSet presAssocID="{F65DDF39-17D1-B84A-9387-F4B9E6F73F9A}" presName="text" presStyleLbl="fgAcc0" presStyleIdx="0" presStyleCnt="1" custScaleX="42623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AC41EFD-7F17-374D-AE44-37326D12F0EC}" type="pres">
      <dgm:prSet presAssocID="{F65DDF39-17D1-B84A-9387-F4B9E6F73F9A}" presName="hierChild2" presStyleCnt="0"/>
      <dgm:spPr/>
    </dgm:pt>
    <dgm:pt modelId="{14E6982A-0E62-D848-B4DD-9DD203441260}" type="pres">
      <dgm:prSet presAssocID="{294D375F-2762-FD4F-A555-700F5950BFEC}" presName="Name10" presStyleLbl="parChTrans1D2" presStyleIdx="0" presStyleCnt="2"/>
      <dgm:spPr/>
      <dgm:t>
        <a:bodyPr/>
        <a:lstStyle/>
        <a:p>
          <a:endParaRPr lang="en-US"/>
        </a:p>
      </dgm:t>
    </dgm:pt>
    <dgm:pt modelId="{D44AD801-2C06-DD45-AD97-FEE2D22C8509}" type="pres">
      <dgm:prSet presAssocID="{0EEA3E32-3C79-EF41-A1AD-1210788E1C61}" presName="hierRoot2" presStyleCnt="0"/>
      <dgm:spPr/>
    </dgm:pt>
    <dgm:pt modelId="{1848487A-AD06-CE49-ACD0-B180CA9BA814}" type="pres">
      <dgm:prSet presAssocID="{0EEA3E32-3C79-EF41-A1AD-1210788E1C61}" presName="composite2" presStyleCnt="0"/>
      <dgm:spPr/>
    </dgm:pt>
    <dgm:pt modelId="{23F4E6E5-DAAC-F24A-87E8-12643DA8C224}" type="pres">
      <dgm:prSet presAssocID="{0EEA3E32-3C79-EF41-A1AD-1210788E1C61}" presName="background2" presStyleLbl="node2" presStyleIdx="0" presStyleCnt="2"/>
      <dgm:spPr/>
    </dgm:pt>
    <dgm:pt modelId="{41D9E45F-37A9-1148-97C7-2EE5AA3F496D}" type="pres">
      <dgm:prSet presAssocID="{0EEA3E32-3C79-EF41-A1AD-1210788E1C61}" presName="text2" presStyleLbl="fgAcc2" presStyleIdx="0" presStyleCnt="2" custScaleX="31743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2F1BCDB-25FD-3642-BF28-6EE59F78C1A2}" type="pres">
      <dgm:prSet presAssocID="{0EEA3E32-3C79-EF41-A1AD-1210788E1C61}" presName="hierChild3" presStyleCnt="0"/>
      <dgm:spPr/>
    </dgm:pt>
    <dgm:pt modelId="{25D1B3F5-D80E-A748-B981-868113A4EA43}" type="pres">
      <dgm:prSet presAssocID="{8FDD52F5-C851-A041-B421-FF0AAC28EEB7}" presName="Name17" presStyleLbl="parChTrans1D3" presStyleIdx="0" presStyleCnt="3"/>
      <dgm:spPr/>
      <dgm:t>
        <a:bodyPr/>
        <a:lstStyle/>
        <a:p>
          <a:endParaRPr lang="en-US"/>
        </a:p>
      </dgm:t>
    </dgm:pt>
    <dgm:pt modelId="{16EF1849-A230-C84A-8EA4-491F3F80C14D}" type="pres">
      <dgm:prSet presAssocID="{D9D9950E-B2D6-9B42-857C-4D8BD88E0B6E}" presName="hierRoot3" presStyleCnt="0"/>
      <dgm:spPr/>
    </dgm:pt>
    <dgm:pt modelId="{9D109CBE-340E-6840-889D-E9448AD0EA43}" type="pres">
      <dgm:prSet presAssocID="{D9D9950E-B2D6-9B42-857C-4D8BD88E0B6E}" presName="composite3" presStyleCnt="0"/>
      <dgm:spPr/>
    </dgm:pt>
    <dgm:pt modelId="{BCF9F349-939D-FA4F-B179-6AC66458035E}" type="pres">
      <dgm:prSet presAssocID="{D9D9950E-B2D6-9B42-857C-4D8BD88E0B6E}" presName="background3" presStyleLbl="node3" presStyleIdx="0" presStyleCnt="3"/>
      <dgm:spPr/>
    </dgm:pt>
    <dgm:pt modelId="{A7A46D92-C18F-0F4E-B22D-4CA19008FDE0}" type="pres">
      <dgm:prSet presAssocID="{D9D9950E-B2D6-9B42-857C-4D8BD88E0B6E}" presName="text3" presStyleLbl="fgAcc3" presStyleIdx="0" presStyleCnt="3" custScaleX="1898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15B1AA7-5F24-EB47-84A1-AF612E8AF5D7}" type="pres">
      <dgm:prSet presAssocID="{D9D9950E-B2D6-9B42-857C-4D8BD88E0B6E}" presName="hierChild4" presStyleCnt="0"/>
      <dgm:spPr/>
    </dgm:pt>
    <dgm:pt modelId="{F6FCE634-22A9-B941-91AF-F5846BCECF88}" type="pres">
      <dgm:prSet presAssocID="{A342B48E-67E2-1549-8525-70CE4D5C43C4}" presName="Name23" presStyleLbl="parChTrans1D4" presStyleIdx="0" presStyleCnt="4"/>
      <dgm:spPr/>
      <dgm:t>
        <a:bodyPr/>
        <a:lstStyle/>
        <a:p>
          <a:endParaRPr lang="en-US"/>
        </a:p>
      </dgm:t>
    </dgm:pt>
    <dgm:pt modelId="{DE9AACA4-BDB9-5846-97CC-EF74F4BB082C}" type="pres">
      <dgm:prSet presAssocID="{120B40C1-9242-9742-9D57-43EA4FA2CFC6}" presName="hierRoot4" presStyleCnt="0"/>
      <dgm:spPr/>
    </dgm:pt>
    <dgm:pt modelId="{3E3364C7-6009-614C-86EE-EF513B05D5A9}" type="pres">
      <dgm:prSet presAssocID="{120B40C1-9242-9742-9D57-43EA4FA2CFC6}" presName="composite4" presStyleCnt="0"/>
      <dgm:spPr/>
    </dgm:pt>
    <dgm:pt modelId="{231055C5-4339-6B4B-8B0F-F0D5F9F3BDC8}" type="pres">
      <dgm:prSet presAssocID="{120B40C1-9242-9742-9D57-43EA4FA2CFC6}" presName="background4" presStyleLbl="node4" presStyleIdx="0" presStyleCnt="4"/>
      <dgm:spPr/>
    </dgm:pt>
    <dgm:pt modelId="{42FEE16D-9584-A84A-91AA-4ED9DF487FDA}" type="pres">
      <dgm:prSet presAssocID="{120B40C1-9242-9742-9D57-43EA4FA2CFC6}" presName="text4" presStyleLbl="fgAcc4" presStyleIdx="0" presStyleCnt="4" custScaleX="18052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335B1B1-4D6D-3845-9209-02B03EFA3A7D}" type="pres">
      <dgm:prSet presAssocID="{120B40C1-9242-9742-9D57-43EA4FA2CFC6}" presName="hierChild5" presStyleCnt="0"/>
      <dgm:spPr/>
    </dgm:pt>
    <dgm:pt modelId="{262F5621-A9F9-E740-8FAD-E78B38F3FED4}" type="pres">
      <dgm:prSet presAssocID="{AC0C67F2-B845-3444-B21B-2E6EDB75573A}" presName="Name17" presStyleLbl="parChTrans1D3" presStyleIdx="1" presStyleCnt="3"/>
      <dgm:spPr/>
      <dgm:t>
        <a:bodyPr/>
        <a:lstStyle/>
        <a:p>
          <a:endParaRPr lang="en-US"/>
        </a:p>
      </dgm:t>
    </dgm:pt>
    <dgm:pt modelId="{6700DA51-9B50-0D44-A1BD-ED5BB12E764F}" type="pres">
      <dgm:prSet presAssocID="{1E37FC9C-0810-A341-916F-EC57CCF4270A}" presName="hierRoot3" presStyleCnt="0"/>
      <dgm:spPr/>
    </dgm:pt>
    <dgm:pt modelId="{0DAD72C9-0519-F046-ABB6-1BF5453E2418}" type="pres">
      <dgm:prSet presAssocID="{1E37FC9C-0810-A341-916F-EC57CCF4270A}" presName="composite3" presStyleCnt="0"/>
      <dgm:spPr/>
    </dgm:pt>
    <dgm:pt modelId="{CEC06519-BE90-E645-B0DF-E4034DA07F32}" type="pres">
      <dgm:prSet presAssocID="{1E37FC9C-0810-A341-916F-EC57CCF4270A}" presName="background3" presStyleLbl="node3" presStyleIdx="1" presStyleCnt="3"/>
      <dgm:spPr/>
    </dgm:pt>
    <dgm:pt modelId="{E6E4E2BD-4989-7F40-9CA7-D0DDA8040C2D}" type="pres">
      <dgm:prSet presAssocID="{1E37FC9C-0810-A341-916F-EC57CCF4270A}" presName="text3" presStyleLbl="fgAcc3" presStyleIdx="1" presStyleCnt="3" custScaleX="17196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63DC3C-1A97-EC4B-8704-2D4F2C65F257}" type="pres">
      <dgm:prSet presAssocID="{1E37FC9C-0810-A341-916F-EC57CCF4270A}" presName="hierChild4" presStyleCnt="0"/>
      <dgm:spPr/>
    </dgm:pt>
    <dgm:pt modelId="{541D4223-76FF-604A-84E6-A0F80015AC2D}" type="pres">
      <dgm:prSet presAssocID="{14C2F2DD-175F-004A-8C9D-8FA7F2E3F70C}" presName="Name23" presStyleLbl="parChTrans1D4" presStyleIdx="1" presStyleCnt="4"/>
      <dgm:spPr/>
      <dgm:t>
        <a:bodyPr/>
        <a:lstStyle/>
        <a:p>
          <a:endParaRPr lang="en-US"/>
        </a:p>
      </dgm:t>
    </dgm:pt>
    <dgm:pt modelId="{DD0F5BD4-1AF1-564B-B3A7-384C00E1F931}" type="pres">
      <dgm:prSet presAssocID="{BE7FC262-F979-C74B-B909-CF1DBB0AA5F5}" presName="hierRoot4" presStyleCnt="0"/>
      <dgm:spPr/>
    </dgm:pt>
    <dgm:pt modelId="{B4019B52-D03B-094C-A9DF-65677D4DC1D8}" type="pres">
      <dgm:prSet presAssocID="{BE7FC262-F979-C74B-B909-CF1DBB0AA5F5}" presName="composite4" presStyleCnt="0"/>
      <dgm:spPr/>
    </dgm:pt>
    <dgm:pt modelId="{127D1CFD-7387-FF4A-AA15-B3C05DD8B0C7}" type="pres">
      <dgm:prSet presAssocID="{BE7FC262-F979-C74B-B909-CF1DBB0AA5F5}" presName="background4" presStyleLbl="node4" presStyleIdx="1" presStyleCnt="4"/>
      <dgm:spPr/>
    </dgm:pt>
    <dgm:pt modelId="{41A54D95-314A-9946-A2BB-1853384781DE}" type="pres">
      <dgm:prSet presAssocID="{BE7FC262-F979-C74B-B909-CF1DBB0AA5F5}" presName="text4" presStyleLbl="fgAcc4" presStyleIdx="1" presStyleCnt="4" custScaleX="15463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07D4AB-A7AD-574F-870C-B57AFB69EDD9}" type="pres">
      <dgm:prSet presAssocID="{BE7FC262-F979-C74B-B909-CF1DBB0AA5F5}" presName="hierChild5" presStyleCnt="0"/>
      <dgm:spPr/>
    </dgm:pt>
    <dgm:pt modelId="{B7FFDA8D-78F1-A740-A752-C0CD40DEFFBE}" type="pres">
      <dgm:prSet presAssocID="{B57C8F36-9290-A949-9AAF-B909B5A5668A}" presName="Name23" presStyleLbl="parChTrans1D4" presStyleIdx="2" presStyleCnt="4"/>
      <dgm:spPr/>
      <dgm:t>
        <a:bodyPr/>
        <a:lstStyle/>
        <a:p>
          <a:endParaRPr lang="en-US"/>
        </a:p>
      </dgm:t>
    </dgm:pt>
    <dgm:pt modelId="{4358DBF9-221B-CA46-B2E9-34D99CEE43D7}" type="pres">
      <dgm:prSet presAssocID="{710A8CB0-1044-8A4C-808A-B9577FDE939F}" presName="hierRoot4" presStyleCnt="0"/>
      <dgm:spPr/>
    </dgm:pt>
    <dgm:pt modelId="{141BC82C-42C1-5942-BC95-43B1BA83225D}" type="pres">
      <dgm:prSet presAssocID="{710A8CB0-1044-8A4C-808A-B9577FDE939F}" presName="composite4" presStyleCnt="0"/>
      <dgm:spPr/>
    </dgm:pt>
    <dgm:pt modelId="{7F7F8191-1C35-7543-9D4B-C55698B31017}" type="pres">
      <dgm:prSet presAssocID="{710A8CB0-1044-8A4C-808A-B9577FDE939F}" presName="background4" presStyleLbl="node4" presStyleIdx="2" presStyleCnt="4"/>
      <dgm:spPr/>
    </dgm:pt>
    <dgm:pt modelId="{5CB457EE-AEE0-1547-B6CE-9B6F029C0EFD}" type="pres">
      <dgm:prSet presAssocID="{710A8CB0-1044-8A4C-808A-B9577FDE939F}" presName="text4" presStyleLbl="fgAcc4" presStyleIdx="2" presStyleCnt="4" custScaleX="1994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B4749B-5F1C-184E-A4F2-E352C3239F8C}" type="pres">
      <dgm:prSet presAssocID="{710A8CB0-1044-8A4C-808A-B9577FDE939F}" presName="hierChild5" presStyleCnt="0"/>
      <dgm:spPr/>
    </dgm:pt>
    <dgm:pt modelId="{1AB062AD-38EF-0F4C-B807-111D0094BC4B}" type="pres">
      <dgm:prSet presAssocID="{40AB99BF-B301-794E-A25E-8B20C2F9910E}" presName="Name23" presStyleLbl="parChTrans1D4" presStyleIdx="3" presStyleCnt="4"/>
      <dgm:spPr/>
      <dgm:t>
        <a:bodyPr/>
        <a:lstStyle/>
        <a:p>
          <a:endParaRPr lang="tr-TR"/>
        </a:p>
      </dgm:t>
    </dgm:pt>
    <dgm:pt modelId="{C8D2428F-267B-F747-B8C1-963C146D9898}" type="pres">
      <dgm:prSet presAssocID="{B396F2D3-F576-3F4D-A321-AB90B4D2D5C7}" presName="hierRoot4" presStyleCnt="0"/>
      <dgm:spPr/>
    </dgm:pt>
    <dgm:pt modelId="{620235AD-BC48-BA48-9D9A-DA1E96477A16}" type="pres">
      <dgm:prSet presAssocID="{B396F2D3-F576-3F4D-A321-AB90B4D2D5C7}" presName="composite4" presStyleCnt="0"/>
      <dgm:spPr/>
    </dgm:pt>
    <dgm:pt modelId="{34E12CBF-E4CC-964B-AFA1-E1DF748770E0}" type="pres">
      <dgm:prSet presAssocID="{B396F2D3-F576-3F4D-A321-AB90B4D2D5C7}" presName="background4" presStyleLbl="node4" presStyleIdx="3" presStyleCnt="4"/>
      <dgm:spPr/>
    </dgm:pt>
    <dgm:pt modelId="{D621CCE5-08A3-B14A-80FD-B21C53D343A6}" type="pres">
      <dgm:prSet presAssocID="{B396F2D3-F576-3F4D-A321-AB90B4D2D5C7}" presName="text4" presStyleLbl="fgAcc4" presStyleIdx="3" presStyleCnt="4" custScaleX="18380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0DC4F02-4DD0-294B-A662-1203B10A5420}" type="pres">
      <dgm:prSet presAssocID="{B396F2D3-F576-3F4D-A321-AB90B4D2D5C7}" presName="hierChild5" presStyleCnt="0"/>
      <dgm:spPr/>
    </dgm:pt>
    <dgm:pt modelId="{3CD9B9E7-1D86-8043-B8F3-989FBBCE51BB}" type="pres">
      <dgm:prSet presAssocID="{733417A0-31B9-3C47-8B5D-F969AE143695}" presName="Name10" presStyleLbl="parChTrans1D2" presStyleIdx="1" presStyleCnt="2"/>
      <dgm:spPr/>
      <dgm:t>
        <a:bodyPr/>
        <a:lstStyle/>
        <a:p>
          <a:endParaRPr lang="en-US"/>
        </a:p>
      </dgm:t>
    </dgm:pt>
    <dgm:pt modelId="{F48E63B4-AEAE-F347-9D8E-68CBEFFF23F7}" type="pres">
      <dgm:prSet presAssocID="{91289BA2-0FF5-FA44-9699-420BACE53DEC}" presName="hierRoot2" presStyleCnt="0"/>
      <dgm:spPr/>
    </dgm:pt>
    <dgm:pt modelId="{B87BFC7A-B194-9C43-BA54-07ABC47DE95B}" type="pres">
      <dgm:prSet presAssocID="{91289BA2-0FF5-FA44-9699-420BACE53DEC}" presName="composite2" presStyleCnt="0"/>
      <dgm:spPr/>
    </dgm:pt>
    <dgm:pt modelId="{FF8BD440-5BF9-274D-88E6-B5104A56BD45}" type="pres">
      <dgm:prSet presAssocID="{91289BA2-0FF5-FA44-9699-420BACE53DEC}" presName="background2" presStyleLbl="node2" presStyleIdx="1" presStyleCnt="2"/>
      <dgm:spPr/>
    </dgm:pt>
    <dgm:pt modelId="{6FEB8EA1-2207-4840-93B2-76A109BC4E0A}" type="pres">
      <dgm:prSet presAssocID="{91289BA2-0FF5-FA44-9699-420BACE53DEC}" presName="text2" presStyleLbl="fgAcc2" presStyleIdx="1" presStyleCnt="2" custScaleX="3158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E96A710-378A-D349-A61A-CBDC105CC2CA}" type="pres">
      <dgm:prSet presAssocID="{91289BA2-0FF5-FA44-9699-420BACE53DEC}" presName="hierChild3" presStyleCnt="0"/>
      <dgm:spPr/>
    </dgm:pt>
    <dgm:pt modelId="{34336219-57AF-EC44-BE8D-F5C51641D5BC}" type="pres">
      <dgm:prSet presAssocID="{7C176157-E2EC-1D4F-A619-A7C81CB61A81}" presName="Name17" presStyleLbl="parChTrans1D3" presStyleIdx="2" presStyleCnt="3"/>
      <dgm:spPr/>
      <dgm:t>
        <a:bodyPr/>
        <a:lstStyle/>
        <a:p>
          <a:endParaRPr lang="en-US"/>
        </a:p>
      </dgm:t>
    </dgm:pt>
    <dgm:pt modelId="{23307417-F32E-C945-B9AB-EE7C067DF173}" type="pres">
      <dgm:prSet presAssocID="{9BA28934-E69C-EE4D-A46F-66F04E7A5D28}" presName="hierRoot3" presStyleCnt="0"/>
      <dgm:spPr/>
    </dgm:pt>
    <dgm:pt modelId="{BB7F0096-5616-BE4C-AB51-C290EBA445AE}" type="pres">
      <dgm:prSet presAssocID="{9BA28934-E69C-EE4D-A46F-66F04E7A5D28}" presName="composite3" presStyleCnt="0"/>
      <dgm:spPr/>
    </dgm:pt>
    <dgm:pt modelId="{014002EC-4877-0449-B1FB-A5565276FB77}" type="pres">
      <dgm:prSet presAssocID="{9BA28934-E69C-EE4D-A46F-66F04E7A5D28}" presName="background3" presStyleLbl="node3" presStyleIdx="2" presStyleCnt="3"/>
      <dgm:spPr/>
    </dgm:pt>
    <dgm:pt modelId="{9D614ECE-F05F-194D-A693-1FF2048069E7}" type="pres">
      <dgm:prSet presAssocID="{9BA28934-E69C-EE4D-A46F-66F04E7A5D28}" presName="text3" presStyleLbl="fgAcc3" presStyleIdx="2" presStyleCnt="3" custScaleX="1943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061E59D-34D9-1F43-BD69-3087E38CBA77}" type="pres">
      <dgm:prSet presAssocID="{9BA28934-E69C-EE4D-A46F-66F04E7A5D28}" presName="hierChild4" presStyleCnt="0"/>
      <dgm:spPr/>
    </dgm:pt>
  </dgm:ptLst>
  <dgm:cxnLst>
    <dgm:cxn modelId="{55D40861-E801-B841-AD82-0EA554D71CC6}" type="presOf" srcId="{91289BA2-0FF5-FA44-9699-420BACE53DEC}" destId="{6FEB8EA1-2207-4840-93B2-76A109BC4E0A}" srcOrd="0" destOrd="0" presId="urn:microsoft.com/office/officeart/2005/8/layout/hierarchy1"/>
    <dgm:cxn modelId="{F167BEF5-6EDC-7B4A-BDDD-B8D057665730}" type="presOf" srcId="{0EEA3E32-3C79-EF41-A1AD-1210788E1C61}" destId="{41D9E45F-37A9-1148-97C7-2EE5AA3F496D}" srcOrd="0" destOrd="0" presId="urn:microsoft.com/office/officeart/2005/8/layout/hierarchy1"/>
    <dgm:cxn modelId="{96AAAC85-AA83-544C-BE26-4F8B95EE950E}" srcId="{1E37FC9C-0810-A341-916F-EC57CCF4270A}" destId="{BE7FC262-F979-C74B-B909-CF1DBB0AA5F5}" srcOrd="0" destOrd="0" parTransId="{14C2F2DD-175F-004A-8C9D-8FA7F2E3F70C}" sibTransId="{87A65285-0A14-494E-A173-CE5138DF86C5}"/>
    <dgm:cxn modelId="{E0566391-1BDE-274E-8889-3C4F0A3BC4F9}" srcId="{F65DDF39-17D1-B84A-9387-F4B9E6F73F9A}" destId="{91289BA2-0FF5-FA44-9699-420BACE53DEC}" srcOrd="1" destOrd="0" parTransId="{733417A0-31B9-3C47-8B5D-F969AE143695}" sibTransId="{6128E08C-C78E-224B-A3C2-E38FB7E17BEE}"/>
    <dgm:cxn modelId="{F5EA0840-083D-D040-B55D-E8CE26A47EF7}" type="presOf" srcId="{D9D9950E-B2D6-9B42-857C-4D8BD88E0B6E}" destId="{A7A46D92-C18F-0F4E-B22D-4CA19008FDE0}" srcOrd="0" destOrd="0" presId="urn:microsoft.com/office/officeart/2005/8/layout/hierarchy1"/>
    <dgm:cxn modelId="{21D2BCC1-071E-8049-AAC0-7EE2FF770E18}" srcId="{CC8C5614-2249-DA4F-9726-8E5023E53257}" destId="{F65DDF39-17D1-B84A-9387-F4B9E6F73F9A}" srcOrd="0" destOrd="0" parTransId="{0960F5D6-6295-8E4A-B9B8-4BBEC67BD66B}" sibTransId="{414C6660-0337-9347-8B1C-5C0C14FF3C22}"/>
    <dgm:cxn modelId="{827E6F68-F2F0-9445-B6C4-26328D50A53E}" type="presOf" srcId="{14C2F2DD-175F-004A-8C9D-8FA7F2E3F70C}" destId="{541D4223-76FF-604A-84E6-A0F80015AC2D}" srcOrd="0" destOrd="0" presId="urn:microsoft.com/office/officeart/2005/8/layout/hierarchy1"/>
    <dgm:cxn modelId="{FBA6164C-2C79-054B-AD4B-991C22DA11CC}" type="presOf" srcId="{CC8C5614-2249-DA4F-9726-8E5023E53257}" destId="{417E6FDA-8058-0C49-B9F2-66138DD896C4}" srcOrd="0" destOrd="0" presId="urn:microsoft.com/office/officeart/2005/8/layout/hierarchy1"/>
    <dgm:cxn modelId="{68BD05B2-160A-DB49-8218-1A29BB989282}" type="presOf" srcId="{7C176157-E2EC-1D4F-A619-A7C81CB61A81}" destId="{34336219-57AF-EC44-BE8D-F5C51641D5BC}" srcOrd="0" destOrd="0" presId="urn:microsoft.com/office/officeart/2005/8/layout/hierarchy1"/>
    <dgm:cxn modelId="{3C48FECB-98DA-7045-984D-6B62CAE68C41}" type="presOf" srcId="{710A8CB0-1044-8A4C-808A-B9577FDE939F}" destId="{5CB457EE-AEE0-1547-B6CE-9B6F029C0EFD}" srcOrd="0" destOrd="0" presId="urn:microsoft.com/office/officeart/2005/8/layout/hierarchy1"/>
    <dgm:cxn modelId="{149DCB09-B730-9A4A-A7B0-D4C103138827}" srcId="{0EEA3E32-3C79-EF41-A1AD-1210788E1C61}" destId="{D9D9950E-B2D6-9B42-857C-4D8BD88E0B6E}" srcOrd="0" destOrd="0" parTransId="{8FDD52F5-C851-A041-B421-FF0AAC28EEB7}" sibTransId="{2874266B-88C8-A249-BCA8-7A97F55FB5EC}"/>
    <dgm:cxn modelId="{A04773C8-EF50-334C-9910-E1C529835565}" srcId="{0EEA3E32-3C79-EF41-A1AD-1210788E1C61}" destId="{1E37FC9C-0810-A341-916F-EC57CCF4270A}" srcOrd="1" destOrd="0" parTransId="{AC0C67F2-B845-3444-B21B-2E6EDB75573A}" sibTransId="{EF100989-8D9F-B04B-B2BE-6A4C38683B61}"/>
    <dgm:cxn modelId="{3151AF79-2B34-0C4A-B166-75FABD1C7B42}" type="presOf" srcId="{8FDD52F5-C851-A041-B421-FF0AAC28EEB7}" destId="{25D1B3F5-D80E-A748-B981-868113A4EA43}" srcOrd="0" destOrd="0" presId="urn:microsoft.com/office/officeart/2005/8/layout/hierarchy1"/>
    <dgm:cxn modelId="{69932518-DC47-D74C-A270-818D4CCFA020}" type="presOf" srcId="{9BA28934-E69C-EE4D-A46F-66F04E7A5D28}" destId="{9D614ECE-F05F-194D-A693-1FF2048069E7}" srcOrd="0" destOrd="0" presId="urn:microsoft.com/office/officeart/2005/8/layout/hierarchy1"/>
    <dgm:cxn modelId="{3EE5627F-C6F1-9B4E-952D-8D34D9EB2E32}" type="presOf" srcId="{B57C8F36-9290-A949-9AAF-B909B5A5668A}" destId="{B7FFDA8D-78F1-A740-A752-C0CD40DEFFBE}" srcOrd="0" destOrd="0" presId="urn:microsoft.com/office/officeart/2005/8/layout/hierarchy1"/>
    <dgm:cxn modelId="{DE57D8E2-CA59-6046-B6AB-4A09332E3AA1}" type="presOf" srcId="{A342B48E-67E2-1549-8525-70CE4D5C43C4}" destId="{F6FCE634-22A9-B941-91AF-F5846BCECF88}" srcOrd="0" destOrd="0" presId="urn:microsoft.com/office/officeart/2005/8/layout/hierarchy1"/>
    <dgm:cxn modelId="{ABC32CE2-EFB1-6F40-96D6-56DB2D67FC89}" type="presOf" srcId="{1E37FC9C-0810-A341-916F-EC57CCF4270A}" destId="{E6E4E2BD-4989-7F40-9CA7-D0DDA8040C2D}" srcOrd="0" destOrd="0" presId="urn:microsoft.com/office/officeart/2005/8/layout/hierarchy1"/>
    <dgm:cxn modelId="{8059EB25-7DE8-724C-83DB-A3F1AC98D985}" srcId="{D9D9950E-B2D6-9B42-857C-4D8BD88E0B6E}" destId="{120B40C1-9242-9742-9D57-43EA4FA2CFC6}" srcOrd="0" destOrd="0" parTransId="{A342B48E-67E2-1549-8525-70CE4D5C43C4}" sibTransId="{6060D2D2-81E6-B748-B208-E7DEA50E400E}"/>
    <dgm:cxn modelId="{57EDDBB6-0D12-6F4B-8DAE-2025A41AA426}" type="presOf" srcId="{AC0C67F2-B845-3444-B21B-2E6EDB75573A}" destId="{262F5621-A9F9-E740-8FAD-E78B38F3FED4}" srcOrd="0" destOrd="0" presId="urn:microsoft.com/office/officeart/2005/8/layout/hierarchy1"/>
    <dgm:cxn modelId="{DB168D39-F0DF-8B42-BD8D-9D62ADA9104B}" type="presOf" srcId="{294D375F-2762-FD4F-A555-700F5950BFEC}" destId="{14E6982A-0E62-D848-B4DD-9DD203441260}" srcOrd="0" destOrd="0" presId="urn:microsoft.com/office/officeart/2005/8/layout/hierarchy1"/>
    <dgm:cxn modelId="{0BAFE43C-BDC4-1345-AFC8-31A49B969107}" type="presOf" srcId="{40AB99BF-B301-794E-A25E-8B20C2F9910E}" destId="{1AB062AD-38EF-0F4C-B807-111D0094BC4B}" srcOrd="0" destOrd="0" presId="urn:microsoft.com/office/officeart/2005/8/layout/hierarchy1"/>
    <dgm:cxn modelId="{EE5E7B58-4F96-E946-A205-75BABB5CD134}" srcId="{91289BA2-0FF5-FA44-9699-420BACE53DEC}" destId="{9BA28934-E69C-EE4D-A46F-66F04E7A5D28}" srcOrd="0" destOrd="0" parTransId="{7C176157-E2EC-1D4F-A619-A7C81CB61A81}" sibTransId="{11084732-93F1-DE47-9958-8E612BE4E0EB}"/>
    <dgm:cxn modelId="{BCE85081-0A5C-E140-8043-62428FD4E66C}" srcId="{F65DDF39-17D1-B84A-9387-F4B9E6F73F9A}" destId="{0EEA3E32-3C79-EF41-A1AD-1210788E1C61}" srcOrd="0" destOrd="0" parTransId="{294D375F-2762-FD4F-A555-700F5950BFEC}" sibTransId="{30361F57-4B4B-5E4E-ACA7-BC33743FDDB4}"/>
    <dgm:cxn modelId="{84E0935A-0681-A843-86C0-B323BC9D6688}" type="presOf" srcId="{F65DDF39-17D1-B84A-9387-F4B9E6F73F9A}" destId="{DB0E6A0D-8398-7A4E-8D7F-B1BB2C1B42DE}" srcOrd="0" destOrd="0" presId="urn:microsoft.com/office/officeart/2005/8/layout/hierarchy1"/>
    <dgm:cxn modelId="{0D151BA9-AA0C-D74A-86B4-DA8FEC1E954B}" srcId="{BE7FC262-F979-C74B-B909-CF1DBB0AA5F5}" destId="{B396F2D3-F576-3F4D-A321-AB90B4D2D5C7}" srcOrd="1" destOrd="0" parTransId="{40AB99BF-B301-794E-A25E-8B20C2F9910E}" sibTransId="{C452A588-ED6B-ED46-B74A-1FD941C9D615}"/>
    <dgm:cxn modelId="{FFCE3566-B823-0640-BF6A-56CA0796B069}" type="presOf" srcId="{733417A0-31B9-3C47-8B5D-F969AE143695}" destId="{3CD9B9E7-1D86-8043-B8F3-989FBBCE51BB}" srcOrd="0" destOrd="0" presId="urn:microsoft.com/office/officeart/2005/8/layout/hierarchy1"/>
    <dgm:cxn modelId="{6A012AF2-E023-6944-B527-A8F93CF11FA3}" srcId="{BE7FC262-F979-C74B-B909-CF1DBB0AA5F5}" destId="{710A8CB0-1044-8A4C-808A-B9577FDE939F}" srcOrd="0" destOrd="0" parTransId="{B57C8F36-9290-A949-9AAF-B909B5A5668A}" sibTransId="{A0E151A8-2939-564B-B5AC-08A67E35CBE8}"/>
    <dgm:cxn modelId="{879441D4-1911-6E47-AB4A-4895165B8006}" type="presOf" srcId="{BE7FC262-F979-C74B-B909-CF1DBB0AA5F5}" destId="{41A54D95-314A-9946-A2BB-1853384781DE}" srcOrd="0" destOrd="0" presId="urn:microsoft.com/office/officeart/2005/8/layout/hierarchy1"/>
    <dgm:cxn modelId="{D7270543-F6A3-D946-8848-29D91E9BAB54}" type="presOf" srcId="{120B40C1-9242-9742-9D57-43EA4FA2CFC6}" destId="{42FEE16D-9584-A84A-91AA-4ED9DF487FDA}" srcOrd="0" destOrd="0" presId="urn:microsoft.com/office/officeart/2005/8/layout/hierarchy1"/>
    <dgm:cxn modelId="{A15E351E-80DE-494F-9260-63685F3F6168}" type="presOf" srcId="{B396F2D3-F576-3F4D-A321-AB90B4D2D5C7}" destId="{D621CCE5-08A3-B14A-80FD-B21C53D343A6}" srcOrd="0" destOrd="0" presId="urn:microsoft.com/office/officeart/2005/8/layout/hierarchy1"/>
    <dgm:cxn modelId="{11BA4CFC-F494-EF47-91A2-001E283A3E1C}" type="presParOf" srcId="{417E6FDA-8058-0C49-B9F2-66138DD896C4}" destId="{1E6151A7-7968-EE49-BDE8-6E6F0BD2021F}" srcOrd="0" destOrd="0" presId="urn:microsoft.com/office/officeart/2005/8/layout/hierarchy1"/>
    <dgm:cxn modelId="{E35D034B-511C-2D4A-BC88-CC6BDF9D80B2}" type="presParOf" srcId="{1E6151A7-7968-EE49-BDE8-6E6F0BD2021F}" destId="{F6911A3C-6747-DF48-924C-5DEB75B28165}" srcOrd="0" destOrd="0" presId="urn:microsoft.com/office/officeart/2005/8/layout/hierarchy1"/>
    <dgm:cxn modelId="{F925DD7E-8CDA-A945-8C87-09C52DBD2164}" type="presParOf" srcId="{F6911A3C-6747-DF48-924C-5DEB75B28165}" destId="{94BD381F-AFF7-934D-8DC8-C949E6C528F5}" srcOrd="0" destOrd="0" presId="urn:microsoft.com/office/officeart/2005/8/layout/hierarchy1"/>
    <dgm:cxn modelId="{DAFE96A9-EB95-7242-B6D4-04221E9F95A5}" type="presParOf" srcId="{F6911A3C-6747-DF48-924C-5DEB75B28165}" destId="{DB0E6A0D-8398-7A4E-8D7F-B1BB2C1B42DE}" srcOrd="1" destOrd="0" presId="urn:microsoft.com/office/officeart/2005/8/layout/hierarchy1"/>
    <dgm:cxn modelId="{4965C620-8BEB-A046-8B19-51B1BF6FF18C}" type="presParOf" srcId="{1E6151A7-7968-EE49-BDE8-6E6F0BD2021F}" destId="{2AC41EFD-7F17-374D-AE44-37326D12F0EC}" srcOrd="1" destOrd="0" presId="urn:microsoft.com/office/officeart/2005/8/layout/hierarchy1"/>
    <dgm:cxn modelId="{C3176639-1717-1B4A-A504-92D88AB6846A}" type="presParOf" srcId="{2AC41EFD-7F17-374D-AE44-37326D12F0EC}" destId="{14E6982A-0E62-D848-B4DD-9DD203441260}" srcOrd="0" destOrd="0" presId="urn:microsoft.com/office/officeart/2005/8/layout/hierarchy1"/>
    <dgm:cxn modelId="{02CAA1B7-675C-B64C-AC6A-E6E36DC418B2}" type="presParOf" srcId="{2AC41EFD-7F17-374D-AE44-37326D12F0EC}" destId="{D44AD801-2C06-DD45-AD97-FEE2D22C8509}" srcOrd="1" destOrd="0" presId="urn:microsoft.com/office/officeart/2005/8/layout/hierarchy1"/>
    <dgm:cxn modelId="{16793FEA-00CB-9C4F-925B-E87D15FEE4A7}" type="presParOf" srcId="{D44AD801-2C06-DD45-AD97-FEE2D22C8509}" destId="{1848487A-AD06-CE49-ACD0-B180CA9BA814}" srcOrd="0" destOrd="0" presId="urn:microsoft.com/office/officeart/2005/8/layout/hierarchy1"/>
    <dgm:cxn modelId="{F8071166-A4AC-6D43-9BA4-E5E1DBF6A57B}" type="presParOf" srcId="{1848487A-AD06-CE49-ACD0-B180CA9BA814}" destId="{23F4E6E5-DAAC-F24A-87E8-12643DA8C224}" srcOrd="0" destOrd="0" presId="urn:microsoft.com/office/officeart/2005/8/layout/hierarchy1"/>
    <dgm:cxn modelId="{4A74B88B-8A01-7947-916F-0AA888DD571C}" type="presParOf" srcId="{1848487A-AD06-CE49-ACD0-B180CA9BA814}" destId="{41D9E45F-37A9-1148-97C7-2EE5AA3F496D}" srcOrd="1" destOrd="0" presId="urn:microsoft.com/office/officeart/2005/8/layout/hierarchy1"/>
    <dgm:cxn modelId="{0107CCF5-B5D2-D147-B611-084DA0E35DAA}" type="presParOf" srcId="{D44AD801-2C06-DD45-AD97-FEE2D22C8509}" destId="{D2F1BCDB-25FD-3642-BF28-6EE59F78C1A2}" srcOrd="1" destOrd="0" presId="urn:microsoft.com/office/officeart/2005/8/layout/hierarchy1"/>
    <dgm:cxn modelId="{D2FBF25D-6709-4F4F-B76F-AC1EE985BAA4}" type="presParOf" srcId="{D2F1BCDB-25FD-3642-BF28-6EE59F78C1A2}" destId="{25D1B3F5-D80E-A748-B981-868113A4EA43}" srcOrd="0" destOrd="0" presId="urn:microsoft.com/office/officeart/2005/8/layout/hierarchy1"/>
    <dgm:cxn modelId="{BFFB18B5-45DB-ED4C-8C8D-C2246184FF92}" type="presParOf" srcId="{D2F1BCDB-25FD-3642-BF28-6EE59F78C1A2}" destId="{16EF1849-A230-C84A-8EA4-491F3F80C14D}" srcOrd="1" destOrd="0" presId="urn:microsoft.com/office/officeart/2005/8/layout/hierarchy1"/>
    <dgm:cxn modelId="{EBEBE0AF-6268-704F-9EE2-646AD257B89C}" type="presParOf" srcId="{16EF1849-A230-C84A-8EA4-491F3F80C14D}" destId="{9D109CBE-340E-6840-889D-E9448AD0EA43}" srcOrd="0" destOrd="0" presId="urn:microsoft.com/office/officeart/2005/8/layout/hierarchy1"/>
    <dgm:cxn modelId="{DAC51F09-E478-D546-A962-88C40DD6A795}" type="presParOf" srcId="{9D109CBE-340E-6840-889D-E9448AD0EA43}" destId="{BCF9F349-939D-FA4F-B179-6AC66458035E}" srcOrd="0" destOrd="0" presId="urn:microsoft.com/office/officeart/2005/8/layout/hierarchy1"/>
    <dgm:cxn modelId="{90F836E0-6110-6346-9CCF-ED217B24BAE6}" type="presParOf" srcId="{9D109CBE-340E-6840-889D-E9448AD0EA43}" destId="{A7A46D92-C18F-0F4E-B22D-4CA19008FDE0}" srcOrd="1" destOrd="0" presId="urn:microsoft.com/office/officeart/2005/8/layout/hierarchy1"/>
    <dgm:cxn modelId="{9FECC5B7-1120-724B-80CE-8A6EE8E98A2B}" type="presParOf" srcId="{16EF1849-A230-C84A-8EA4-491F3F80C14D}" destId="{015B1AA7-5F24-EB47-84A1-AF612E8AF5D7}" srcOrd="1" destOrd="0" presId="urn:microsoft.com/office/officeart/2005/8/layout/hierarchy1"/>
    <dgm:cxn modelId="{76A3E51B-53FA-BD46-8D78-A4FC69282590}" type="presParOf" srcId="{015B1AA7-5F24-EB47-84A1-AF612E8AF5D7}" destId="{F6FCE634-22A9-B941-91AF-F5846BCECF88}" srcOrd="0" destOrd="0" presId="urn:microsoft.com/office/officeart/2005/8/layout/hierarchy1"/>
    <dgm:cxn modelId="{0FA05D54-2894-CA47-8813-9D193C21DC98}" type="presParOf" srcId="{015B1AA7-5F24-EB47-84A1-AF612E8AF5D7}" destId="{DE9AACA4-BDB9-5846-97CC-EF74F4BB082C}" srcOrd="1" destOrd="0" presId="urn:microsoft.com/office/officeart/2005/8/layout/hierarchy1"/>
    <dgm:cxn modelId="{10B858D6-6D4A-7D40-818F-297476E9514E}" type="presParOf" srcId="{DE9AACA4-BDB9-5846-97CC-EF74F4BB082C}" destId="{3E3364C7-6009-614C-86EE-EF513B05D5A9}" srcOrd="0" destOrd="0" presId="urn:microsoft.com/office/officeart/2005/8/layout/hierarchy1"/>
    <dgm:cxn modelId="{91E65645-E6C7-B347-B2CE-12FDC8903E53}" type="presParOf" srcId="{3E3364C7-6009-614C-86EE-EF513B05D5A9}" destId="{231055C5-4339-6B4B-8B0F-F0D5F9F3BDC8}" srcOrd="0" destOrd="0" presId="urn:microsoft.com/office/officeart/2005/8/layout/hierarchy1"/>
    <dgm:cxn modelId="{855554AF-8701-DB4C-8E8A-D0B6A20244BC}" type="presParOf" srcId="{3E3364C7-6009-614C-86EE-EF513B05D5A9}" destId="{42FEE16D-9584-A84A-91AA-4ED9DF487FDA}" srcOrd="1" destOrd="0" presId="urn:microsoft.com/office/officeart/2005/8/layout/hierarchy1"/>
    <dgm:cxn modelId="{078CBEA5-A51E-9F47-A781-D5981E6D36DE}" type="presParOf" srcId="{DE9AACA4-BDB9-5846-97CC-EF74F4BB082C}" destId="{4335B1B1-4D6D-3845-9209-02B03EFA3A7D}" srcOrd="1" destOrd="0" presId="urn:microsoft.com/office/officeart/2005/8/layout/hierarchy1"/>
    <dgm:cxn modelId="{1E42CF0C-8943-D147-89D4-C5E4CF78D662}" type="presParOf" srcId="{D2F1BCDB-25FD-3642-BF28-6EE59F78C1A2}" destId="{262F5621-A9F9-E740-8FAD-E78B38F3FED4}" srcOrd="2" destOrd="0" presId="urn:microsoft.com/office/officeart/2005/8/layout/hierarchy1"/>
    <dgm:cxn modelId="{03468A73-2C1B-F54C-9AA8-FCD37D4C74CB}" type="presParOf" srcId="{D2F1BCDB-25FD-3642-BF28-6EE59F78C1A2}" destId="{6700DA51-9B50-0D44-A1BD-ED5BB12E764F}" srcOrd="3" destOrd="0" presId="urn:microsoft.com/office/officeart/2005/8/layout/hierarchy1"/>
    <dgm:cxn modelId="{E4468CC1-6F23-0E4F-91FE-846CC6C87541}" type="presParOf" srcId="{6700DA51-9B50-0D44-A1BD-ED5BB12E764F}" destId="{0DAD72C9-0519-F046-ABB6-1BF5453E2418}" srcOrd="0" destOrd="0" presId="urn:microsoft.com/office/officeart/2005/8/layout/hierarchy1"/>
    <dgm:cxn modelId="{B05DDE65-68FD-B442-900E-87873F9B5A93}" type="presParOf" srcId="{0DAD72C9-0519-F046-ABB6-1BF5453E2418}" destId="{CEC06519-BE90-E645-B0DF-E4034DA07F32}" srcOrd="0" destOrd="0" presId="urn:microsoft.com/office/officeart/2005/8/layout/hierarchy1"/>
    <dgm:cxn modelId="{5C68E698-AEA4-6F48-AEE6-5F71F4CAC08A}" type="presParOf" srcId="{0DAD72C9-0519-F046-ABB6-1BF5453E2418}" destId="{E6E4E2BD-4989-7F40-9CA7-D0DDA8040C2D}" srcOrd="1" destOrd="0" presId="urn:microsoft.com/office/officeart/2005/8/layout/hierarchy1"/>
    <dgm:cxn modelId="{E4ED27D5-64C9-9F46-99BA-CEF83B323E47}" type="presParOf" srcId="{6700DA51-9B50-0D44-A1BD-ED5BB12E764F}" destId="{CE63DC3C-1A97-EC4B-8704-2D4F2C65F257}" srcOrd="1" destOrd="0" presId="urn:microsoft.com/office/officeart/2005/8/layout/hierarchy1"/>
    <dgm:cxn modelId="{8EE8DEB2-3498-5D4E-9018-D885474E022B}" type="presParOf" srcId="{CE63DC3C-1A97-EC4B-8704-2D4F2C65F257}" destId="{541D4223-76FF-604A-84E6-A0F80015AC2D}" srcOrd="0" destOrd="0" presId="urn:microsoft.com/office/officeart/2005/8/layout/hierarchy1"/>
    <dgm:cxn modelId="{9627535D-A7D9-7C43-A6A5-C33ADD90A523}" type="presParOf" srcId="{CE63DC3C-1A97-EC4B-8704-2D4F2C65F257}" destId="{DD0F5BD4-1AF1-564B-B3A7-384C00E1F931}" srcOrd="1" destOrd="0" presId="urn:microsoft.com/office/officeart/2005/8/layout/hierarchy1"/>
    <dgm:cxn modelId="{477AB5E5-BDC0-E94C-87A5-1C5E219C4D47}" type="presParOf" srcId="{DD0F5BD4-1AF1-564B-B3A7-384C00E1F931}" destId="{B4019B52-D03B-094C-A9DF-65677D4DC1D8}" srcOrd="0" destOrd="0" presId="urn:microsoft.com/office/officeart/2005/8/layout/hierarchy1"/>
    <dgm:cxn modelId="{A4EFD601-824C-FB4B-AC92-7A408B85D3CB}" type="presParOf" srcId="{B4019B52-D03B-094C-A9DF-65677D4DC1D8}" destId="{127D1CFD-7387-FF4A-AA15-B3C05DD8B0C7}" srcOrd="0" destOrd="0" presId="urn:microsoft.com/office/officeart/2005/8/layout/hierarchy1"/>
    <dgm:cxn modelId="{EFA5F28C-3385-AA43-81BC-D2FD01685948}" type="presParOf" srcId="{B4019B52-D03B-094C-A9DF-65677D4DC1D8}" destId="{41A54D95-314A-9946-A2BB-1853384781DE}" srcOrd="1" destOrd="0" presId="urn:microsoft.com/office/officeart/2005/8/layout/hierarchy1"/>
    <dgm:cxn modelId="{A38C2352-5295-1440-AEE4-6EAC3BEEE47B}" type="presParOf" srcId="{DD0F5BD4-1AF1-564B-B3A7-384C00E1F931}" destId="{DF07D4AB-A7AD-574F-870C-B57AFB69EDD9}" srcOrd="1" destOrd="0" presId="urn:microsoft.com/office/officeart/2005/8/layout/hierarchy1"/>
    <dgm:cxn modelId="{B8BCFD4A-06E0-9747-A8A3-DB304BF5C3EF}" type="presParOf" srcId="{DF07D4AB-A7AD-574F-870C-B57AFB69EDD9}" destId="{B7FFDA8D-78F1-A740-A752-C0CD40DEFFBE}" srcOrd="0" destOrd="0" presId="urn:microsoft.com/office/officeart/2005/8/layout/hierarchy1"/>
    <dgm:cxn modelId="{2632DB76-6B1B-834B-9C3E-67742BD11304}" type="presParOf" srcId="{DF07D4AB-A7AD-574F-870C-B57AFB69EDD9}" destId="{4358DBF9-221B-CA46-B2E9-34D99CEE43D7}" srcOrd="1" destOrd="0" presId="urn:microsoft.com/office/officeart/2005/8/layout/hierarchy1"/>
    <dgm:cxn modelId="{16EC761B-7E8C-3840-B835-8D2873703140}" type="presParOf" srcId="{4358DBF9-221B-CA46-B2E9-34D99CEE43D7}" destId="{141BC82C-42C1-5942-BC95-43B1BA83225D}" srcOrd="0" destOrd="0" presId="urn:microsoft.com/office/officeart/2005/8/layout/hierarchy1"/>
    <dgm:cxn modelId="{2C74E478-B026-054D-88D4-51624D6A0740}" type="presParOf" srcId="{141BC82C-42C1-5942-BC95-43B1BA83225D}" destId="{7F7F8191-1C35-7543-9D4B-C55698B31017}" srcOrd="0" destOrd="0" presId="urn:microsoft.com/office/officeart/2005/8/layout/hierarchy1"/>
    <dgm:cxn modelId="{60F5CEBF-CA19-354A-983B-3CFB2855CE31}" type="presParOf" srcId="{141BC82C-42C1-5942-BC95-43B1BA83225D}" destId="{5CB457EE-AEE0-1547-B6CE-9B6F029C0EFD}" srcOrd="1" destOrd="0" presId="urn:microsoft.com/office/officeart/2005/8/layout/hierarchy1"/>
    <dgm:cxn modelId="{F06A4F03-BF2D-AB4D-80FC-2B983291AA08}" type="presParOf" srcId="{4358DBF9-221B-CA46-B2E9-34D99CEE43D7}" destId="{02B4749B-5F1C-184E-A4F2-E352C3239F8C}" srcOrd="1" destOrd="0" presId="urn:microsoft.com/office/officeart/2005/8/layout/hierarchy1"/>
    <dgm:cxn modelId="{8650078F-0312-844C-B7BA-C823374E91AF}" type="presParOf" srcId="{DF07D4AB-A7AD-574F-870C-B57AFB69EDD9}" destId="{1AB062AD-38EF-0F4C-B807-111D0094BC4B}" srcOrd="2" destOrd="0" presId="urn:microsoft.com/office/officeart/2005/8/layout/hierarchy1"/>
    <dgm:cxn modelId="{B417C47E-94FF-5A4F-8002-F58A803D3AC1}" type="presParOf" srcId="{DF07D4AB-A7AD-574F-870C-B57AFB69EDD9}" destId="{C8D2428F-267B-F747-B8C1-963C146D9898}" srcOrd="3" destOrd="0" presId="urn:microsoft.com/office/officeart/2005/8/layout/hierarchy1"/>
    <dgm:cxn modelId="{55859945-0DF3-804E-8F25-7228D0F57A3E}" type="presParOf" srcId="{C8D2428F-267B-F747-B8C1-963C146D9898}" destId="{620235AD-BC48-BA48-9D9A-DA1E96477A16}" srcOrd="0" destOrd="0" presId="urn:microsoft.com/office/officeart/2005/8/layout/hierarchy1"/>
    <dgm:cxn modelId="{53E11C03-6065-E444-A4F0-24C2509287E9}" type="presParOf" srcId="{620235AD-BC48-BA48-9D9A-DA1E96477A16}" destId="{34E12CBF-E4CC-964B-AFA1-E1DF748770E0}" srcOrd="0" destOrd="0" presId="urn:microsoft.com/office/officeart/2005/8/layout/hierarchy1"/>
    <dgm:cxn modelId="{A388BD1A-7D96-DC45-824A-D690C03796C0}" type="presParOf" srcId="{620235AD-BC48-BA48-9D9A-DA1E96477A16}" destId="{D621CCE5-08A3-B14A-80FD-B21C53D343A6}" srcOrd="1" destOrd="0" presId="urn:microsoft.com/office/officeart/2005/8/layout/hierarchy1"/>
    <dgm:cxn modelId="{1E62B0F5-89F8-494B-8CF7-526C4BB8DEC0}" type="presParOf" srcId="{C8D2428F-267B-F747-B8C1-963C146D9898}" destId="{C0DC4F02-4DD0-294B-A662-1203B10A5420}" srcOrd="1" destOrd="0" presId="urn:microsoft.com/office/officeart/2005/8/layout/hierarchy1"/>
    <dgm:cxn modelId="{39E764FF-B273-984D-9FBB-3D4DC55F5BC2}" type="presParOf" srcId="{2AC41EFD-7F17-374D-AE44-37326D12F0EC}" destId="{3CD9B9E7-1D86-8043-B8F3-989FBBCE51BB}" srcOrd="2" destOrd="0" presId="urn:microsoft.com/office/officeart/2005/8/layout/hierarchy1"/>
    <dgm:cxn modelId="{242358DA-3B65-504B-A7A6-E63C69AE5BD2}" type="presParOf" srcId="{2AC41EFD-7F17-374D-AE44-37326D12F0EC}" destId="{F48E63B4-AEAE-F347-9D8E-68CBEFFF23F7}" srcOrd="3" destOrd="0" presId="urn:microsoft.com/office/officeart/2005/8/layout/hierarchy1"/>
    <dgm:cxn modelId="{78368503-0D51-2A42-8919-35814C5A2FEB}" type="presParOf" srcId="{F48E63B4-AEAE-F347-9D8E-68CBEFFF23F7}" destId="{B87BFC7A-B194-9C43-BA54-07ABC47DE95B}" srcOrd="0" destOrd="0" presId="urn:microsoft.com/office/officeart/2005/8/layout/hierarchy1"/>
    <dgm:cxn modelId="{671A5789-3D4E-1544-83C2-FEACEF0162BC}" type="presParOf" srcId="{B87BFC7A-B194-9C43-BA54-07ABC47DE95B}" destId="{FF8BD440-5BF9-274D-88E6-B5104A56BD45}" srcOrd="0" destOrd="0" presId="urn:microsoft.com/office/officeart/2005/8/layout/hierarchy1"/>
    <dgm:cxn modelId="{2F849F29-94ED-BA4E-9530-9E2186AB0C77}" type="presParOf" srcId="{B87BFC7A-B194-9C43-BA54-07ABC47DE95B}" destId="{6FEB8EA1-2207-4840-93B2-76A109BC4E0A}" srcOrd="1" destOrd="0" presId="urn:microsoft.com/office/officeart/2005/8/layout/hierarchy1"/>
    <dgm:cxn modelId="{3E11F566-5164-3141-AE12-AF5DE02B3310}" type="presParOf" srcId="{F48E63B4-AEAE-F347-9D8E-68CBEFFF23F7}" destId="{7E96A710-378A-D349-A61A-CBDC105CC2CA}" srcOrd="1" destOrd="0" presId="urn:microsoft.com/office/officeart/2005/8/layout/hierarchy1"/>
    <dgm:cxn modelId="{FF2E0E97-97FF-4541-A20F-6BA9F966436E}" type="presParOf" srcId="{7E96A710-378A-D349-A61A-CBDC105CC2CA}" destId="{34336219-57AF-EC44-BE8D-F5C51641D5BC}" srcOrd="0" destOrd="0" presId="urn:microsoft.com/office/officeart/2005/8/layout/hierarchy1"/>
    <dgm:cxn modelId="{FC437A07-BEFE-2C42-AF97-4DF8615891D6}" type="presParOf" srcId="{7E96A710-378A-D349-A61A-CBDC105CC2CA}" destId="{23307417-F32E-C945-B9AB-EE7C067DF173}" srcOrd="1" destOrd="0" presId="urn:microsoft.com/office/officeart/2005/8/layout/hierarchy1"/>
    <dgm:cxn modelId="{D2889568-3A43-8D43-82BD-EDF7E5043E71}" type="presParOf" srcId="{23307417-F32E-C945-B9AB-EE7C067DF173}" destId="{BB7F0096-5616-BE4C-AB51-C290EBA445AE}" srcOrd="0" destOrd="0" presId="urn:microsoft.com/office/officeart/2005/8/layout/hierarchy1"/>
    <dgm:cxn modelId="{2FF930C1-BB3F-A44B-8886-4F31F59D4EF5}" type="presParOf" srcId="{BB7F0096-5616-BE4C-AB51-C290EBA445AE}" destId="{014002EC-4877-0449-B1FB-A5565276FB77}" srcOrd="0" destOrd="0" presId="urn:microsoft.com/office/officeart/2005/8/layout/hierarchy1"/>
    <dgm:cxn modelId="{FFA431C7-12BD-CF41-8C1D-A76ED862B23A}" type="presParOf" srcId="{BB7F0096-5616-BE4C-AB51-C290EBA445AE}" destId="{9D614ECE-F05F-194D-A693-1FF2048069E7}" srcOrd="1" destOrd="0" presId="urn:microsoft.com/office/officeart/2005/8/layout/hierarchy1"/>
    <dgm:cxn modelId="{D7A7D269-BEBB-6F45-850E-6D53FC8D93F5}" type="presParOf" srcId="{23307417-F32E-C945-B9AB-EE7C067DF173}" destId="{F061E59D-34D9-1F43-BD69-3087E38CBA7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C9B3D9F-283E-824C-B2BF-3EA3AE25796F}" type="doc">
      <dgm:prSet loTypeId="urn:microsoft.com/office/officeart/2005/8/layout/process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BCFB7B0-1F11-3345-84AE-AED622FC050E}">
      <dgm:prSet phldrT="[Text]"/>
      <dgm:spPr/>
      <dgm:t>
        <a:bodyPr/>
        <a:lstStyle/>
        <a:p>
          <a:r>
            <a:rPr lang="en-US" b="1" dirty="0" smtClean="0">
              <a:solidFill>
                <a:srgbClr val="FFFF00"/>
              </a:solidFill>
            </a:rPr>
            <a:t>Combined oral contraceptives</a:t>
          </a:r>
          <a:endParaRPr lang="en-US" b="1" dirty="0">
            <a:solidFill>
              <a:srgbClr val="FFFF00"/>
            </a:solidFill>
          </a:endParaRPr>
        </a:p>
      </dgm:t>
    </dgm:pt>
    <dgm:pt modelId="{7721B19A-F308-8B47-B2DA-F3B193473AF6}" type="parTrans" cxnId="{25252B24-11B6-AF48-B76B-37999353C303}">
      <dgm:prSet/>
      <dgm:spPr/>
      <dgm:t>
        <a:bodyPr/>
        <a:lstStyle/>
        <a:p>
          <a:endParaRPr lang="en-US"/>
        </a:p>
      </dgm:t>
    </dgm:pt>
    <dgm:pt modelId="{5565580B-1262-AC42-8FEF-979246ABBD1A}" type="sibTrans" cxnId="{25252B24-11B6-AF48-B76B-37999353C303}">
      <dgm:prSet/>
      <dgm:spPr/>
      <dgm:t>
        <a:bodyPr/>
        <a:lstStyle/>
        <a:p>
          <a:endParaRPr lang="en-US"/>
        </a:p>
      </dgm:t>
    </dgm:pt>
    <dgm:pt modelId="{44CFAD7D-0C92-4B46-B054-55537F762F52}">
      <dgm:prSet phldrT="[Text]"/>
      <dgm:spPr/>
      <dgm:t>
        <a:bodyPr/>
        <a:lstStyle/>
        <a:p>
          <a:r>
            <a:rPr lang="en-US" dirty="0" smtClean="0">
              <a:latin typeface="Wingdings"/>
              <a:ea typeface="Wingdings"/>
              <a:cs typeface="Wingdings"/>
              <a:sym typeface="Wingdings"/>
            </a:rPr>
            <a:t></a:t>
          </a:r>
          <a:r>
            <a:rPr lang="en-US" dirty="0" smtClean="0">
              <a:latin typeface="+mn-lt"/>
              <a:ea typeface="Wingdings"/>
              <a:cs typeface="Wingdings"/>
              <a:sym typeface="Wingdings"/>
            </a:rPr>
            <a:t> LH</a:t>
          </a:r>
          <a:endParaRPr lang="en-US" dirty="0"/>
        </a:p>
      </dgm:t>
    </dgm:pt>
    <dgm:pt modelId="{46840020-6542-B447-9A9F-BB860FD9BDD9}" type="parTrans" cxnId="{1D62536F-9904-EA46-A2A2-151A152BB214}">
      <dgm:prSet/>
      <dgm:spPr/>
      <dgm:t>
        <a:bodyPr/>
        <a:lstStyle/>
        <a:p>
          <a:endParaRPr lang="en-US"/>
        </a:p>
      </dgm:t>
    </dgm:pt>
    <dgm:pt modelId="{6FC4F35F-99D7-EA4E-BE20-D750D5EA38C6}" type="sibTrans" cxnId="{1D62536F-9904-EA46-A2A2-151A152BB214}">
      <dgm:prSet/>
      <dgm:spPr/>
      <dgm:t>
        <a:bodyPr/>
        <a:lstStyle/>
        <a:p>
          <a:endParaRPr lang="en-US"/>
        </a:p>
      </dgm:t>
    </dgm:pt>
    <dgm:pt modelId="{357545EE-6060-7942-AB2A-58DE6BB3A668}">
      <dgm:prSet phldrT="[Text]"/>
      <dgm:spPr/>
      <dgm:t>
        <a:bodyPr/>
        <a:lstStyle/>
        <a:p>
          <a:r>
            <a:rPr lang="en-US" dirty="0" smtClean="0">
              <a:latin typeface="Wingdings"/>
              <a:ea typeface="Wingdings"/>
              <a:cs typeface="Wingdings"/>
              <a:sym typeface="Wingdings"/>
            </a:rPr>
            <a:t></a:t>
          </a:r>
          <a:r>
            <a:rPr lang="en-US" dirty="0" smtClean="0"/>
            <a:t>Free testosterone levels</a:t>
          </a:r>
          <a:endParaRPr lang="en-US" dirty="0"/>
        </a:p>
      </dgm:t>
    </dgm:pt>
    <dgm:pt modelId="{E714FD84-B3AF-DA4F-A29B-06A574E38B48}" type="parTrans" cxnId="{C5B7915F-EBD7-0643-9944-AFFE85DBACAA}">
      <dgm:prSet/>
      <dgm:spPr/>
      <dgm:t>
        <a:bodyPr/>
        <a:lstStyle/>
        <a:p>
          <a:endParaRPr lang="en-US"/>
        </a:p>
      </dgm:t>
    </dgm:pt>
    <dgm:pt modelId="{E7F6084A-79FA-474A-87A5-1BCBF89E0450}" type="sibTrans" cxnId="{C5B7915F-EBD7-0643-9944-AFFE85DBACAA}">
      <dgm:prSet/>
      <dgm:spPr>
        <a:scene3d>
          <a:camera prst="orthographicFront">
            <a:rot lat="0" lon="10800000" rev="0"/>
          </a:camera>
          <a:lightRig rig="threePt" dir="t"/>
        </a:scene3d>
      </dgm:spPr>
      <dgm:t>
        <a:bodyPr/>
        <a:lstStyle/>
        <a:p>
          <a:endParaRPr lang="en-US"/>
        </a:p>
      </dgm:t>
    </dgm:pt>
    <dgm:pt modelId="{3717705C-0803-0B40-9588-78994E28FE6E}">
      <dgm:prSet phldrT="[Text]"/>
      <dgm:spPr/>
      <dgm:t>
        <a:bodyPr/>
        <a:lstStyle/>
        <a:p>
          <a:r>
            <a:rPr lang="en-US" dirty="0" smtClean="0">
              <a:latin typeface="Wingdings"/>
              <a:ea typeface="Wingdings"/>
              <a:cs typeface="Wingdings"/>
              <a:sym typeface="Wingdings"/>
            </a:rPr>
            <a:t></a:t>
          </a:r>
          <a:r>
            <a:rPr lang="en-US" dirty="0" smtClean="0"/>
            <a:t>Testosterone binding capacity</a:t>
          </a:r>
          <a:endParaRPr lang="en-US" dirty="0"/>
        </a:p>
      </dgm:t>
    </dgm:pt>
    <dgm:pt modelId="{C3F4B466-CA1B-AD4F-9F57-5223812E8F4E}" type="parTrans" cxnId="{161EA44E-9926-8942-B517-525A7B7F6FAA}">
      <dgm:prSet/>
      <dgm:spPr/>
      <dgm:t>
        <a:bodyPr/>
        <a:lstStyle/>
        <a:p>
          <a:endParaRPr lang="en-US"/>
        </a:p>
      </dgm:t>
    </dgm:pt>
    <dgm:pt modelId="{70B31507-171C-8840-9C53-674D0586E658}" type="sibTrans" cxnId="{161EA44E-9926-8942-B517-525A7B7F6FAA}">
      <dgm:prSet/>
      <dgm:spPr>
        <a:scene3d>
          <a:camera prst="orthographicFront">
            <a:rot lat="0" lon="10800000" rev="0"/>
          </a:camera>
          <a:lightRig rig="threePt" dir="t"/>
        </a:scene3d>
      </dgm:spPr>
      <dgm:t>
        <a:bodyPr/>
        <a:lstStyle/>
        <a:p>
          <a:endParaRPr lang="en-US"/>
        </a:p>
      </dgm:t>
    </dgm:pt>
    <dgm:pt modelId="{87C6811A-23AC-2A4E-AB2A-CBABCD9957C2}">
      <dgm:prSet/>
      <dgm:spPr/>
      <dgm:t>
        <a:bodyPr/>
        <a:lstStyle/>
        <a:p>
          <a:r>
            <a:rPr lang="en-US" smtClean="0">
              <a:latin typeface="Wingdings"/>
              <a:ea typeface="Wingdings"/>
              <a:cs typeface="Wingdings"/>
              <a:sym typeface="Wingdings"/>
            </a:rPr>
            <a:t></a:t>
          </a:r>
          <a:r>
            <a:rPr lang="en-US" smtClean="0"/>
            <a:t>SHBG</a:t>
          </a:r>
          <a:endParaRPr lang="en-US" dirty="0"/>
        </a:p>
      </dgm:t>
    </dgm:pt>
    <dgm:pt modelId="{63821BF1-0DA2-0844-9A70-DAEF5025D20F}" type="parTrans" cxnId="{EE506E71-707A-614E-AA9A-1D9F965AB5E7}">
      <dgm:prSet/>
      <dgm:spPr/>
      <dgm:t>
        <a:bodyPr/>
        <a:lstStyle/>
        <a:p>
          <a:endParaRPr lang="en-US"/>
        </a:p>
      </dgm:t>
    </dgm:pt>
    <dgm:pt modelId="{03A15C85-D9CC-C84B-A8BE-80F8B38DFBFF}" type="sibTrans" cxnId="{EE506E71-707A-614E-AA9A-1D9F965AB5E7}">
      <dgm:prSet/>
      <dgm:spPr/>
      <dgm:t>
        <a:bodyPr/>
        <a:lstStyle/>
        <a:p>
          <a:endParaRPr lang="en-US"/>
        </a:p>
      </dgm:t>
    </dgm:pt>
    <dgm:pt modelId="{44BF52E8-1CAA-C448-805D-BF40C1BE0299}">
      <dgm:prSet/>
      <dgm:spPr/>
      <dgm:t>
        <a:bodyPr/>
        <a:lstStyle/>
        <a:p>
          <a:r>
            <a:rPr lang="en-US" dirty="0" smtClean="0">
              <a:latin typeface="Wingdings"/>
              <a:ea typeface="Wingdings"/>
              <a:cs typeface="Wingdings"/>
              <a:sym typeface="Wingdings"/>
            </a:rPr>
            <a:t></a:t>
          </a:r>
          <a:r>
            <a:rPr lang="en-US" dirty="0" smtClean="0"/>
            <a:t>Testosterone production</a:t>
          </a:r>
          <a:endParaRPr lang="en-US" dirty="0"/>
        </a:p>
      </dgm:t>
    </dgm:pt>
    <dgm:pt modelId="{37734846-BEDD-4D4B-83B9-F513665D403A}" type="parTrans" cxnId="{AD5D8BD0-D515-7E4F-8868-963E93762CE0}">
      <dgm:prSet/>
      <dgm:spPr/>
      <dgm:t>
        <a:bodyPr/>
        <a:lstStyle/>
        <a:p>
          <a:endParaRPr lang="en-US"/>
        </a:p>
      </dgm:t>
    </dgm:pt>
    <dgm:pt modelId="{6D54D9E5-F7F0-F24B-A8ED-7092D60704A9}" type="sibTrans" cxnId="{AD5D8BD0-D515-7E4F-8868-963E93762CE0}">
      <dgm:prSet/>
      <dgm:spPr/>
      <dgm:t>
        <a:bodyPr/>
        <a:lstStyle/>
        <a:p>
          <a:endParaRPr lang="en-US"/>
        </a:p>
      </dgm:t>
    </dgm:pt>
    <dgm:pt modelId="{0E11A49D-64AD-C749-A0D0-7026C15C02F6}" type="pres">
      <dgm:prSet presAssocID="{0C9B3D9F-283E-824C-B2BF-3EA3AE25796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5FE3F2-45E1-D940-9DC9-6A443C28826F}" type="pres">
      <dgm:prSet presAssocID="{EBCFB7B0-1F11-3345-84AE-AED622FC050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CA4740-0848-C843-85B9-76B6CB1DFFED}" type="pres">
      <dgm:prSet presAssocID="{5565580B-1262-AC42-8FEF-979246ABBD1A}" presName="sibTrans" presStyleLbl="sibTrans2D1" presStyleIdx="0" presStyleCnt="5"/>
      <dgm:spPr/>
      <dgm:t>
        <a:bodyPr/>
        <a:lstStyle/>
        <a:p>
          <a:endParaRPr lang="en-US"/>
        </a:p>
      </dgm:t>
    </dgm:pt>
    <dgm:pt modelId="{76A7C75A-A8ED-0742-8F19-1BBB71F5D864}" type="pres">
      <dgm:prSet presAssocID="{5565580B-1262-AC42-8FEF-979246ABBD1A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D0987F83-3E3F-E147-AABC-7910884773AA}" type="pres">
      <dgm:prSet presAssocID="{44CFAD7D-0C92-4B46-B054-55537F762F5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C6ACB4-2013-A749-8A43-1D3DB24B3266}" type="pres">
      <dgm:prSet presAssocID="{6FC4F35F-99D7-EA4E-BE20-D750D5EA38C6}" presName="sibTrans" presStyleLbl="sibTrans2D1" presStyleIdx="1" presStyleCnt="5"/>
      <dgm:spPr/>
      <dgm:t>
        <a:bodyPr/>
        <a:lstStyle/>
        <a:p>
          <a:endParaRPr lang="en-US"/>
        </a:p>
      </dgm:t>
    </dgm:pt>
    <dgm:pt modelId="{70F525BB-D115-0445-B4B4-5F3292475C09}" type="pres">
      <dgm:prSet presAssocID="{6FC4F35F-99D7-EA4E-BE20-D750D5EA38C6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B4B9B079-02B8-6241-A318-4CEC30A4C867}" type="pres">
      <dgm:prSet presAssocID="{44BF52E8-1CAA-C448-805D-BF40C1BE0299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7AC5DE-E07C-4A4A-A9A8-317C0BBB13A3}" type="pres">
      <dgm:prSet presAssocID="{6D54D9E5-F7F0-F24B-A8ED-7092D60704A9}" presName="sibTrans" presStyleLbl="sibTrans2D1" presStyleIdx="2" presStyleCnt="5"/>
      <dgm:spPr/>
      <dgm:t>
        <a:bodyPr/>
        <a:lstStyle/>
        <a:p>
          <a:endParaRPr lang="en-US"/>
        </a:p>
      </dgm:t>
    </dgm:pt>
    <dgm:pt modelId="{AC992859-F40D-5647-88B6-8C36E2D1E9F3}" type="pres">
      <dgm:prSet presAssocID="{6D54D9E5-F7F0-F24B-A8ED-7092D60704A9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748A3A0E-593A-9F44-BC1C-D00006AF1AA1}" type="pres">
      <dgm:prSet presAssocID="{357545EE-6060-7942-AB2A-58DE6BB3A66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006645-DACA-394C-A090-6C576C4DBC39}" type="pres">
      <dgm:prSet presAssocID="{E7F6084A-79FA-474A-87A5-1BCBF89E0450}" presName="sibTrans" presStyleLbl="sibTrans2D1" presStyleIdx="3" presStyleCnt="5"/>
      <dgm:spPr/>
      <dgm:t>
        <a:bodyPr/>
        <a:lstStyle/>
        <a:p>
          <a:endParaRPr lang="en-US"/>
        </a:p>
      </dgm:t>
    </dgm:pt>
    <dgm:pt modelId="{F9E55CCD-C559-EF4D-9EB5-925F36C6BB71}" type="pres">
      <dgm:prSet presAssocID="{E7F6084A-79FA-474A-87A5-1BCBF89E0450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8DCE5401-057B-A54B-8ED4-4A8E94D84E16}" type="pres">
      <dgm:prSet presAssocID="{3717705C-0803-0B40-9588-78994E28FE6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7C02AA-172E-7346-8BFA-0BECB96CB436}" type="pres">
      <dgm:prSet presAssocID="{70B31507-171C-8840-9C53-674D0586E658}" presName="sibTrans" presStyleLbl="sibTrans2D1" presStyleIdx="4" presStyleCnt="5"/>
      <dgm:spPr/>
      <dgm:t>
        <a:bodyPr/>
        <a:lstStyle/>
        <a:p>
          <a:endParaRPr lang="en-US"/>
        </a:p>
      </dgm:t>
    </dgm:pt>
    <dgm:pt modelId="{AED85B19-306E-CB4E-879C-E9837F8A5F8E}" type="pres">
      <dgm:prSet presAssocID="{70B31507-171C-8840-9C53-674D0586E658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9CA30B1A-82D4-7B44-AE13-D107336513A0}" type="pres">
      <dgm:prSet presAssocID="{87C6811A-23AC-2A4E-AB2A-CBABCD9957C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FEF3CE-2AC9-E546-8AA9-97F5CE1DE237}" type="presOf" srcId="{357545EE-6060-7942-AB2A-58DE6BB3A668}" destId="{748A3A0E-593A-9F44-BC1C-D00006AF1AA1}" srcOrd="0" destOrd="0" presId="urn:microsoft.com/office/officeart/2005/8/layout/process5"/>
    <dgm:cxn modelId="{627F222D-F1E7-FF44-A004-0CAB0FB2696A}" type="presOf" srcId="{44BF52E8-1CAA-C448-805D-BF40C1BE0299}" destId="{B4B9B079-02B8-6241-A318-4CEC30A4C867}" srcOrd="0" destOrd="0" presId="urn:microsoft.com/office/officeart/2005/8/layout/process5"/>
    <dgm:cxn modelId="{16DBB662-0452-C24C-A4DD-B84D7502E72C}" type="presOf" srcId="{5565580B-1262-AC42-8FEF-979246ABBD1A}" destId="{DBCA4740-0848-C843-85B9-76B6CB1DFFED}" srcOrd="0" destOrd="0" presId="urn:microsoft.com/office/officeart/2005/8/layout/process5"/>
    <dgm:cxn modelId="{26CC09F3-52FB-6847-B9A0-144B012F7D23}" type="presOf" srcId="{6D54D9E5-F7F0-F24B-A8ED-7092D60704A9}" destId="{237AC5DE-E07C-4A4A-A9A8-317C0BBB13A3}" srcOrd="0" destOrd="0" presId="urn:microsoft.com/office/officeart/2005/8/layout/process5"/>
    <dgm:cxn modelId="{FD51CE0F-36D9-7442-AB9A-545664DD11AB}" type="presOf" srcId="{70B31507-171C-8840-9C53-674D0586E658}" destId="{AED85B19-306E-CB4E-879C-E9837F8A5F8E}" srcOrd="1" destOrd="0" presId="urn:microsoft.com/office/officeart/2005/8/layout/process5"/>
    <dgm:cxn modelId="{D6A0FC56-2FA3-B74D-A68C-B74FA0F133D9}" type="presOf" srcId="{E7F6084A-79FA-474A-87A5-1BCBF89E0450}" destId="{F9E55CCD-C559-EF4D-9EB5-925F36C6BB71}" srcOrd="1" destOrd="0" presId="urn:microsoft.com/office/officeart/2005/8/layout/process5"/>
    <dgm:cxn modelId="{04C27CA5-7CE7-CC4E-B937-D62C8F497BA3}" type="presOf" srcId="{E7F6084A-79FA-474A-87A5-1BCBF89E0450}" destId="{69006645-DACA-394C-A090-6C576C4DBC39}" srcOrd="0" destOrd="0" presId="urn:microsoft.com/office/officeart/2005/8/layout/process5"/>
    <dgm:cxn modelId="{25252B24-11B6-AF48-B76B-37999353C303}" srcId="{0C9B3D9F-283E-824C-B2BF-3EA3AE25796F}" destId="{EBCFB7B0-1F11-3345-84AE-AED622FC050E}" srcOrd="0" destOrd="0" parTransId="{7721B19A-F308-8B47-B2DA-F3B193473AF6}" sibTransId="{5565580B-1262-AC42-8FEF-979246ABBD1A}"/>
    <dgm:cxn modelId="{1D62536F-9904-EA46-A2A2-151A152BB214}" srcId="{0C9B3D9F-283E-824C-B2BF-3EA3AE25796F}" destId="{44CFAD7D-0C92-4B46-B054-55537F762F52}" srcOrd="1" destOrd="0" parTransId="{46840020-6542-B447-9A9F-BB860FD9BDD9}" sibTransId="{6FC4F35F-99D7-EA4E-BE20-D750D5EA38C6}"/>
    <dgm:cxn modelId="{F1FE3A90-35CE-B449-B9C4-D33F49495E15}" type="presOf" srcId="{6D54D9E5-F7F0-F24B-A8ED-7092D60704A9}" destId="{AC992859-F40D-5647-88B6-8C36E2D1E9F3}" srcOrd="1" destOrd="0" presId="urn:microsoft.com/office/officeart/2005/8/layout/process5"/>
    <dgm:cxn modelId="{EE506E71-707A-614E-AA9A-1D9F965AB5E7}" srcId="{0C9B3D9F-283E-824C-B2BF-3EA3AE25796F}" destId="{87C6811A-23AC-2A4E-AB2A-CBABCD9957C2}" srcOrd="5" destOrd="0" parTransId="{63821BF1-0DA2-0844-9A70-DAEF5025D20F}" sibTransId="{03A15C85-D9CC-C84B-A8BE-80F8B38DFBFF}"/>
    <dgm:cxn modelId="{5A39FA76-815A-4245-B4B1-88F51ED92FA2}" type="presOf" srcId="{EBCFB7B0-1F11-3345-84AE-AED622FC050E}" destId="{5F5FE3F2-45E1-D940-9DC9-6A443C28826F}" srcOrd="0" destOrd="0" presId="urn:microsoft.com/office/officeart/2005/8/layout/process5"/>
    <dgm:cxn modelId="{B2CD17FA-1E1D-114D-A4D5-D60A98F61DE8}" type="presOf" srcId="{87C6811A-23AC-2A4E-AB2A-CBABCD9957C2}" destId="{9CA30B1A-82D4-7B44-AE13-D107336513A0}" srcOrd="0" destOrd="0" presId="urn:microsoft.com/office/officeart/2005/8/layout/process5"/>
    <dgm:cxn modelId="{AD5D8BD0-D515-7E4F-8868-963E93762CE0}" srcId="{0C9B3D9F-283E-824C-B2BF-3EA3AE25796F}" destId="{44BF52E8-1CAA-C448-805D-BF40C1BE0299}" srcOrd="2" destOrd="0" parTransId="{37734846-BEDD-4D4B-83B9-F513665D403A}" sibTransId="{6D54D9E5-F7F0-F24B-A8ED-7092D60704A9}"/>
    <dgm:cxn modelId="{C5B7915F-EBD7-0643-9944-AFFE85DBACAA}" srcId="{0C9B3D9F-283E-824C-B2BF-3EA3AE25796F}" destId="{357545EE-6060-7942-AB2A-58DE6BB3A668}" srcOrd="3" destOrd="0" parTransId="{E714FD84-B3AF-DA4F-A29B-06A574E38B48}" sibTransId="{E7F6084A-79FA-474A-87A5-1BCBF89E0450}"/>
    <dgm:cxn modelId="{5FDFA3E6-C7CE-C542-8552-02EBEAF8156D}" type="presOf" srcId="{70B31507-171C-8840-9C53-674D0586E658}" destId="{2C7C02AA-172E-7346-8BFA-0BECB96CB436}" srcOrd="0" destOrd="0" presId="urn:microsoft.com/office/officeart/2005/8/layout/process5"/>
    <dgm:cxn modelId="{2191D740-4A2A-B444-A827-921343C0E2CB}" type="presOf" srcId="{0C9B3D9F-283E-824C-B2BF-3EA3AE25796F}" destId="{0E11A49D-64AD-C749-A0D0-7026C15C02F6}" srcOrd="0" destOrd="0" presId="urn:microsoft.com/office/officeart/2005/8/layout/process5"/>
    <dgm:cxn modelId="{161EA44E-9926-8942-B517-525A7B7F6FAA}" srcId="{0C9B3D9F-283E-824C-B2BF-3EA3AE25796F}" destId="{3717705C-0803-0B40-9588-78994E28FE6E}" srcOrd="4" destOrd="0" parTransId="{C3F4B466-CA1B-AD4F-9F57-5223812E8F4E}" sibTransId="{70B31507-171C-8840-9C53-674D0586E658}"/>
    <dgm:cxn modelId="{A31BF6DE-7765-194A-8B9D-15802CA99CD3}" type="presOf" srcId="{3717705C-0803-0B40-9588-78994E28FE6E}" destId="{8DCE5401-057B-A54B-8ED4-4A8E94D84E16}" srcOrd="0" destOrd="0" presId="urn:microsoft.com/office/officeart/2005/8/layout/process5"/>
    <dgm:cxn modelId="{EA9859C0-3527-AB4B-9203-1DFC97262D2D}" type="presOf" srcId="{6FC4F35F-99D7-EA4E-BE20-D750D5EA38C6}" destId="{B3C6ACB4-2013-A749-8A43-1D3DB24B3266}" srcOrd="0" destOrd="0" presId="urn:microsoft.com/office/officeart/2005/8/layout/process5"/>
    <dgm:cxn modelId="{9650D5E5-8099-0A49-A20A-AF5596E0F3FC}" type="presOf" srcId="{44CFAD7D-0C92-4B46-B054-55537F762F52}" destId="{D0987F83-3E3F-E147-AABC-7910884773AA}" srcOrd="0" destOrd="0" presId="urn:microsoft.com/office/officeart/2005/8/layout/process5"/>
    <dgm:cxn modelId="{DACB69C2-CA66-6140-A886-D7E002C7AD6D}" type="presOf" srcId="{6FC4F35F-99D7-EA4E-BE20-D750D5EA38C6}" destId="{70F525BB-D115-0445-B4B4-5F3292475C09}" srcOrd="1" destOrd="0" presId="urn:microsoft.com/office/officeart/2005/8/layout/process5"/>
    <dgm:cxn modelId="{4EC084A2-8347-B04F-87B0-B700B0C375B6}" type="presOf" srcId="{5565580B-1262-AC42-8FEF-979246ABBD1A}" destId="{76A7C75A-A8ED-0742-8F19-1BBB71F5D864}" srcOrd="1" destOrd="0" presId="urn:microsoft.com/office/officeart/2005/8/layout/process5"/>
    <dgm:cxn modelId="{B4874504-2BB5-6C49-9AE1-F282D288B679}" type="presParOf" srcId="{0E11A49D-64AD-C749-A0D0-7026C15C02F6}" destId="{5F5FE3F2-45E1-D940-9DC9-6A443C28826F}" srcOrd="0" destOrd="0" presId="urn:microsoft.com/office/officeart/2005/8/layout/process5"/>
    <dgm:cxn modelId="{7672BBDD-6BAC-B840-ABC5-CD1A65CACFC5}" type="presParOf" srcId="{0E11A49D-64AD-C749-A0D0-7026C15C02F6}" destId="{DBCA4740-0848-C843-85B9-76B6CB1DFFED}" srcOrd="1" destOrd="0" presId="urn:microsoft.com/office/officeart/2005/8/layout/process5"/>
    <dgm:cxn modelId="{4F9A1596-BBEC-9441-9386-5995E552A279}" type="presParOf" srcId="{DBCA4740-0848-C843-85B9-76B6CB1DFFED}" destId="{76A7C75A-A8ED-0742-8F19-1BBB71F5D864}" srcOrd="0" destOrd="0" presId="urn:microsoft.com/office/officeart/2005/8/layout/process5"/>
    <dgm:cxn modelId="{98E4A261-4051-D943-ACA2-CA797B234385}" type="presParOf" srcId="{0E11A49D-64AD-C749-A0D0-7026C15C02F6}" destId="{D0987F83-3E3F-E147-AABC-7910884773AA}" srcOrd="2" destOrd="0" presId="urn:microsoft.com/office/officeart/2005/8/layout/process5"/>
    <dgm:cxn modelId="{D3C5FE7C-48C6-DF46-921B-72B46E455F57}" type="presParOf" srcId="{0E11A49D-64AD-C749-A0D0-7026C15C02F6}" destId="{B3C6ACB4-2013-A749-8A43-1D3DB24B3266}" srcOrd="3" destOrd="0" presId="urn:microsoft.com/office/officeart/2005/8/layout/process5"/>
    <dgm:cxn modelId="{18BDE240-B770-3340-904C-A565EE8905C4}" type="presParOf" srcId="{B3C6ACB4-2013-A749-8A43-1D3DB24B3266}" destId="{70F525BB-D115-0445-B4B4-5F3292475C09}" srcOrd="0" destOrd="0" presId="urn:microsoft.com/office/officeart/2005/8/layout/process5"/>
    <dgm:cxn modelId="{AFFCFB85-A32D-E640-83F6-B0B47FCB6E03}" type="presParOf" srcId="{0E11A49D-64AD-C749-A0D0-7026C15C02F6}" destId="{B4B9B079-02B8-6241-A318-4CEC30A4C867}" srcOrd="4" destOrd="0" presId="urn:microsoft.com/office/officeart/2005/8/layout/process5"/>
    <dgm:cxn modelId="{78C15935-81DD-FC4F-BE33-2CA43E94895F}" type="presParOf" srcId="{0E11A49D-64AD-C749-A0D0-7026C15C02F6}" destId="{237AC5DE-E07C-4A4A-A9A8-317C0BBB13A3}" srcOrd="5" destOrd="0" presId="urn:microsoft.com/office/officeart/2005/8/layout/process5"/>
    <dgm:cxn modelId="{0D326915-17B0-6E4D-A556-37CED3448DB5}" type="presParOf" srcId="{237AC5DE-E07C-4A4A-A9A8-317C0BBB13A3}" destId="{AC992859-F40D-5647-88B6-8C36E2D1E9F3}" srcOrd="0" destOrd="0" presId="urn:microsoft.com/office/officeart/2005/8/layout/process5"/>
    <dgm:cxn modelId="{4B5F1032-C72B-5247-A27C-51CBE4B97DDB}" type="presParOf" srcId="{0E11A49D-64AD-C749-A0D0-7026C15C02F6}" destId="{748A3A0E-593A-9F44-BC1C-D00006AF1AA1}" srcOrd="6" destOrd="0" presId="urn:microsoft.com/office/officeart/2005/8/layout/process5"/>
    <dgm:cxn modelId="{8CFE9ADF-D6BF-3B41-BF78-D3E3F7576732}" type="presParOf" srcId="{0E11A49D-64AD-C749-A0D0-7026C15C02F6}" destId="{69006645-DACA-394C-A090-6C576C4DBC39}" srcOrd="7" destOrd="0" presId="urn:microsoft.com/office/officeart/2005/8/layout/process5"/>
    <dgm:cxn modelId="{15EA6466-2F66-8E45-AF31-BBFE3D1C1F8B}" type="presParOf" srcId="{69006645-DACA-394C-A090-6C576C4DBC39}" destId="{F9E55CCD-C559-EF4D-9EB5-925F36C6BB71}" srcOrd="0" destOrd="0" presId="urn:microsoft.com/office/officeart/2005/8/layout/process5"/>
    <dgm:cxn modelId="{579293BC-7FCA-264C-9C3B-16D4F4FAB60A}" type="presParOf" srcId="{0E11A49D-64AD-C749-A0D0-7026C15C02F6}" destId="{8DCE5401-057B-A54B-8ED4-4A8E94D84E16}" srcOrd="8" destOrd="0" presId="urn:microsoft.com/office/officeart/2005/8/layout/process5"/>
    <dgm:cxn modelId="{9A833C6C-2553-6142-8B65-92AA96BCF3C4}" type="presParOf" srcId="{0E11A49D-64AD-C749-A0D0-7026C15C02F6}" destId="{2C7C02AA-172E-7346-8BFA-0BECB96CB436}" srcOrd="9" destOrd="0" presId="urn:microsoft.com/office/officeart/2005/8/layout/process5"/>
    <dgm:cxn modelId="{22ACA79C-90BB-5B4B-A81E-EDEF75AFA613}" type="presParOf" srcId="{2C7C02AA-172E-7346-8BFA-0BECB96CB436}" destId="{AED85B19-306E-CB4E-879C-E9837F8A5F8E}" srcOrd="0" destOrd="0" presId="urn:microsoft.com/office/officeart/2005/8/layout/process5"/>
    <dgm:cxn modelId="{F0BA289A-BB6C-C242-BF17-26A3317C62EF}" type="presParOf" srcId="{0E11A49D-64AD-C749-A0D0-7026C15C02F6}" destId="{9CA30B1A-82D4-7B44-AE13-D107336513A0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D836A1-3FA6-7E42-9B11-09E4D69FFF80}">
      <dsp:nvSpPr>
        <dsp:cNvPr id="0" name=""/>
        <dsp:cNvSpPr/>
      </dsp:nvSpPr>
      <dsp:spPr>
        <a:xfrm>
          <a:off x="4215904" y="2685260"/>
          <a:ext cx="2250478" cy="225047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Hair growth</a:t>
          </a:r>
          <a:endParaRPr lang="en-US" sz="4000" b="1" kern="1200" dirty="0"/>
        </a:p>
      </dsp:txBody>
      <dsp:txXfrm>
        <a:off x="4545479" y="3014835"/>
        <a:ext cx="1591328" cy="1591328"/>
      </dsp:txXfrm>
    </dsp:sp>
    <dsp:sp modelId="{F07F65B7-7F2D-D142-AB0A-FE0CEBB479B6}">
      <dsp:nvSpPr>
        <dsp:cNvPr id="0" name=""/>
        <dsp:cNvSpPr/>
      </dsp:nvSpPr>
      <dsp:spPr>
        <a:xfrm rot="12794124">
          <a:off x="2641417" y="2338751"/>
          <a:ext cx="1985030" cy="64138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787319E-1812-024F-B4B0-E30FF9AC320E}">
      <dsp:nvSpPr>
        <dsp:cNvPr id="0" name=""/>
        <dsp:cNvSpPr/>
      </dsp:nvSpPr>
      <dsp:spPr>
        <a:xfrm>
          <a:off x="1574022" y="1187320"/>
          <a:ext cx="2137954" cy="17103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/>
            </a:rPr>
            <a:t>Local factors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/>
            </a:rPr>
            <a:t>(number and concentration of hair follicles</a:t>
          </a:r>
          <a:r>
            <a:rPr lang="en-US" sz="2400" kern="1200" dirty="0" smtClean="0">
              <a:effectLst/>
            </a:rPr>
            <a:t>)</a:t>
          </a:r>
          <a:endParaRPr lang="en-US" sz="2400" kern="1200" dirty="0"/>
        </a:p>
      </dsp:txBody>
      <dsp:txXfrm>
        <a:off x="1624117" y="1237415"/>
        <a:ext cx="2037764" cy="1610173"/>
      </dsp:txXfrm>
    </dsp:sp>
    <dsp:sp modelId="{B7271413-3B8A-D140-AFA1-271E697AD8D3}">
      <dsp:nvSpPr>
        <dsp:cNvPr id="0" name=""/>
        <dsp:cNvSpPr/>
      </dsp:nvSpPr>
      <dsp:spPr>
        <a:xfrm rot="16200000">
          <a:off x="4476566" y="1399352"/>
          <a:ext cx="1729153" cy="64138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6545D1-29EF-8B46-A361-32A490E35197}">
      <dsp:nvSpPr>
        <dsp:cNvPr id="0" name=""/>
        <dsp:cNvSpPr/>
      </dsp:nvSpPr>
      <dsp:spPr>
        <a:xfrm>
          <a:off x="4272166" y="286"/>
          <a:ext cx="2137954" cy="17103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/>
            </a:rPr>
            <a:t>Circulating androgen concentrations</a:t>
          </a:r>
          <a:endParaRPr lang="en-US" sz="2400" b="1" kern="1200" dirty="0"/>
        </a:p>
      </dsp:txBody>
      <dsp:txXfrm>
        <a:off x="4322261" y="50381"/>
        <a:ext cx="2037764" cy="1610173"/>
      </dsp:txXfrm>
    </dsp:sp>
    <dsp:sp modelId="{7467E6EC-E4B6-8D4A-B54A-5E0B67942F7B}">
      <dsp:nvSpPr>
        <dsp:cNvPr id="0" name=""/>
        <dsp:cNvSpPr/>
      </dsp:nvSpPr>
      <dsp:spPr>
        <a:xfrm rot="19764960">
          <a:off x="6136711" y="2382764"/>
          <a:ext cx="2138925" cy="64138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FD2C2E-FFE8-704B-A854-1AF2058B4274}">
      <dsp:nvSpPr>
        <dsp:cNvPr id="0" name=""/>
        <dsp:cNvSpPr/>
      </dsp:nvSpPr>
      <dsp:spPr>
        <a:xfrm>
          <a:off x="7189403" y="1231168"/>
          <a:ext cx="2137954" cy="17103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/>
            </a:rPr>
            <a:t>End-organ sensitivity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/>
            </a:rPr>
            <a:t>(5α-</a:t>
          </a:r>
          <a:r>
            <a:rPr lang="en-US" sz="2400" b="1" kern="1200" dirty="0" err="1" smtClean="0">
              <a:effectLst/>
            </a:rPr>
            <a:t>reductase</a:t>
          </a:r>
          <a:r>
            <a:rPr lang="en-US" sz="2400" b="1" kern="1200" dirty="0" smtClean="0">
              <a:effectLst/>
            </a:rPr>
            <a:t> activity) </a:t>
          </a:r>
          <a:endParaRPr lang="en-US" sz="2400" b="1" kern="1200" dirty="0"/>
        </a:p>
      </dsp:txBody>
      <dsp:txXfrm>
        <a:off x="7239498" y="1281263"/>
        <a:ext cx="2037764" cy="16101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2DF0A8-688C-C34F-804E-03935B27653E}">
      <dsp:nvSpPr>
        <dsp:cNvPr id="0" name=""/>
        <dsp:cNvSpPr/>
      </dsp:nvSpPr>
      <dsp:spPr>
        <a:xfrm>
          <a:off x="1655736" y="1441953"/>
          <a:ext cx="2392005" cy="159546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63144" rIns="263144" bIns="263144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/>
            <a:t>25% ovary</a:t>
          </a:r>
          <a:endParaRPr lang="en-US" sz="3700" b="1" kern="1200" dirty="0"/>
        </a:p>
      </dsp:txBody>
      <dsp:txXfrm>
        <a:off x="2038457" y="1441953"/>
        <a:ext cx="2009284" cy="1595467"/>
      </dsp:txXfrm>
    </dsp:sp>
    <dsp:sp modelId="{E0028F78-2820-4F4F-89CF-94B733A9F1E9}">
      <dsp:nvSpPr>
        <dsp:cNvPr id="0" name=""/>
        <dsp:cNvSpPr/>
      </dsp:nvSpPr>
      <dsp:spPr>
        <a:xfrm>
          <a:off x="1666165" y="3230743"/>
          <a:ext cx="2392005" cy="159546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63144" rIns="263144" bIns="263144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/>
            <a:t>25% adrenal</a:t>
          </a:r>
          <a:endParaRPr lang="en-US" sz="3700" b="1" kern="1200" dirty="0"/>
        </a:p>
      </dsp:txBody>
      <dsp:txXfrm>
        <a:off x="2048886" y="3230743"/>
        <a:ext cx="2009284" cy="1595467"/>
      </dsp:txXfrm>
    </dsp:sp>
    <dsp:sp modelId="{8F94D9C2-5FFF-9042-AA5D-95F614CAAB9F}">
      <dsp:nvSpPr>
        <dsp:cNvPr id="0" name=""/>
        <dsp:cNvSpPr/>
      </dsp:nvSpPr>
      <dsp:spPr>
        <a:xfrm>
          <a:off x="1776" y="973763"/>
          <a:ext cx="1600012" cy="159467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Testosterone</a:t>
          </a:r>
          <a:endParaRPr lang="en-US" sz="2400" b="1" kern="1200" dirty="0"/>
        </a:p>
      </dsp:txBody>
      <dsp:txXfrm>
        <a:off x="236092" y="1207297"/>
        <a:ext cx="1131380" cy="1127602"/>
      </dsp:txXfrm>
    </dsp:sp>
    <dsp:sp modelId="{873EE633-C49E-FA4C-9FF5-1899E4B94B57}">
      <dsp:nvSpPr>
        <dsp:cNvPr id="0" name=""/>
        <dsp:cNvSpPr/>
      </dsp:nvSpPr>
      <dsp:spPr>
        <a:xfrm>
          <a:off x="5914079" y="2401276"/>
          <a:ext cx="2392005" cy="159546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63144" rIns="263144" bIns="263144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/>
            <a:t>Adrenal</a:t>
          </a:r>
          <a:endParaRPr lang="en-US" sz="3700" b="1" kern="1200" dirty="0"/>
        </a:p>
      </dsp:txBody>
      <dsp:txXfrm>
        <a:off x="6296800" y="2401276"/>
        <a:ext cx="2009284" cy="1595467"/>
      </dsp:txXfrm>
    </dsp:sp>
    <dsp:sp modelId="{A72687E8-9BF2-AA4D-A96A-4029D5FDE92A}">
      <dsp:nvSpPr>
        <dsp:cNvPr id="0" name=""/>
        <dsp:cNvSpPr/>
      </dsp:nvSpPr>
      <dsp:spPr>
        <a:xfrm>
          <a:off x="4619542" y="902593"/>
          <a:ext cx="1842258" cy="159467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DHAS</a:t>
          </a:r>
          <a:endParaRPr lang="en-US" sz="3200" b="1" kern="1200" dirty="0"/>
        </a:p>
      </dsp:txBody>
      <dsp:txXfrm>
        <a:off x="4889334" y="1136127"/>
        <a:ext cx="1302674" cy="1127602"/>
      </dsp:txXfrm>
    </dsp:sp>
    <dsp:sp modelId="{61852D31-40D1-7A4D-871A-394EC8C3C45B}">
      <dsp:nvSpPr>
        <dsp:cNvPr id="0" name=""/>
        <dsp:cNvSpPr/>
      </dsp:nvSpPr>
      <dsp:spPr>
        <a:xfrm>
          <a:off x="9505569" y="2294890"/>
          <a:ext cx="2392005" cy="159546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C41721-F5CE-FA48-AC74-66BBD14D2BF5}">
      <dsp:nvSpPr>
        <dsp:cNvPr id="0" name=""/>
        <dsp:cNvSpPr/>
      </dsp:nvSpPr>
      <dsp:spPr>
        <a:xfrm>
          <a:off x="8228057" y="973763"/>
          <a:ext cx="1594670" cy="159467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/>
        </a:p>
      </dsp:txBody>
      <dsp:txXfrm>
        <a:off x="8461591" y="1207297"/>
        <a:ext cx="1127602" cy="11276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A0C27F-0A4B-9B4A-98FC-174AA9FECA17}">
      <dsp:nvSpPr>
        <dsp:cNvPr id="0" name=""/>
        <dsp:cNvSpPr/>
      </dsp:nvSpPr>
      <dsp:spPr>
        <a:xfrm>
          <a:off x="5338" y="0"/>
          <a:ext cx="3203273" cy="2600960"/>
        </a:xfrm>
        <a:prstGeom prst="up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FECF18-DA8E-A949-A456-55D1429AC064}">
      <dsp:nvSpPr>
        <dsp:cNvPr id="0" name=""/>
        <dsp:cNvSpPr/>
      </dsp:nvSpPr>
      <dsp:spPr>
        <a:xfrm>
          <a:off x="3304710" y="0"/>
          <a:ext cx="5435858" cy="2600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0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Estrogen therapy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Combined oral contraceptives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Pregnancy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Hyperthyroidism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Cirrhosis</a:t>
          </a:r>
          <a:endParaRPr lang="en-US" sz="2400" b="1" kern="1200" dirty="0"/>
        </a:p>
      </dsp:txBody>
      <dsp:txXfrm>
        <a:off x="3304710" y="0"/>
        <a:ext cx="5435858" cy="2600960"/>
      </dsp:txXfrm>
    </dsp:sp>
    <dsp:sp modelId="{88082E98-B4BE-C147-83A8-1DCC6EFFC890}">
      <dsp:nvSpPr>
        <dsp:cNvPr id="0" name=""/>
        <dsp:cNvSpPr/>
      </dsp:nvSpPr>
      <dsp:spPr>
        <a:xfrm>
          <a:off x="966320" y="2817706"/>
          <a:ext cx="3203273" cy="2600960"/>
        </a:xfrm>
        <a:prstGeom prst="down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9D376C-C6D7-3143-9AE6-ED107D6C8555}">
      <dsp:nvSpPr>
        <dsp:cNvPr id="0" name=""/>
        <dsp:cNvSpPr/>
      </dsp:nvSpPr>
      <dsp:spPr>
        <a:xfrm>
          <a:off x="4265692" y="2817706"/>
          <a:ext cx="5435858" cy="2600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0" rIns="156464" bIns="156464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Obesity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Increased androgen production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err="1" smtClean="0"/>
            <a:t>Hyperinsulinemia</a:t>
          </a:r>
          <a:endParaRPr lang="en-US" sz="2200" b="1" kern="1200" dirty="0" smtClean="0"/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Corticosteroid therapy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Hypothyroidism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Acromegaly</a:t>
          </a:r>
          <a:endParaRPr lang="en-US" sz="2200" b="1" kern="1200" dirty="0"/>
        </a:p>
      </dsp:txBody>
      <dsp:txXfrm>
        <a:off x="4265692" y="2817706"/>
        <a:ext cx="5435858" cy="26009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518276-5551-694E-B2E3-7B23EBF17B61}">
      <dsp:nvSpPr>
        <dsp:cNvPr id="0" name=""/>
        <dsp:cNvSpPr/>
      </dsp:nvSpPr>
      <dsp:spPr>
        <a:xfrm>
          <a:off x="8217422" y="1756582"/>
          <a:ext cx="91440" cy="32723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723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66E259-AC0C-5840-A860-6F20FE339A76}">
      <dsp:nvSpPr>
        <dsp:cNvPr id="0" name=""/>
        <dsp:cNvSpPr/>
      </dsp:nvSpPr>
      <dsp:spPr>
        <a:xfrm>
          <a:off x="6127621" y="714882"/>
          <a:ext cx="2135521" cy="3272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998"/>
              </a:lnTo>
              <a:lnTo>
                <a:pt x="2135521" y="222998"/>
              </a:lnTo>
              <a:lnTo>
                <a:pt x="2135521" y="327230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56867E-6A40-264E-BC1E-3F8FFDA78BCC}">
      <dsp:nvSpPr>
        <dsp:cNvPr id="0" name=""/>
        <dsp:cNvSpPr/>
      </dsp:nvSpPr>
      <dsp:spPr>
        <a:xfrm>
          <a:off x="5580928" y="3839981"/>
          <a:ext cx="457203" cy="2594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266"/>
              </a:lnTo>
              <a:lnTo>
                <a:pt x="457203" y="155266"/>
              </a:lnTo>
              <a:lnTo>
                <a:pt x="457203" y="25949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17B9BF-E53C-2046-AB00-CF35B5F45071}">
      <dsp:nvSpPr>
        <dsp:cNvPr id="0" name=""/>
        <dsp:cNvSpPr/>
      </dsp:nvSpPr>
      <dsp:spPr>
        <a:xfrm>
          <a:off x="4024600" y="2798281"/>
          <a:ext cx="1556328" cy="3272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998"/>
              </a:lnTo>
              <a:lnTo>
                <a:pt x="1556328" y="222998"/>
              </a:lnTo>
              <a:lnTo>
                <a:pt x="1556328" y="32723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5AC557-94D7-C54C-844C-229E07B65EAA}">
      <dsp:nvSpPr>
        <dsp:cNvPr id="0" name=""/>
        <dsp:cNvSpPr/>
      </dsp:nvSpPr>
      <dsp:spPr>
        <a:xfrm>
          <a:off x="2488271" y="3839981"/>
          <a:ext cx="135467" cy="3272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998"/>
              </a:lnTo>
              <a:lnTo>
                <a:pt x="135467" y="222998"/>
              </a:lnTo>
              <a:lnTo>
                <a:pt x="135467" y="32723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2BDF7C-1BF8-924F-88DB-8B43F49A03EE}">
      <dsp:nvSpPr>
        <dsp:cNvPr id="0" name=""/>
        <dsp:cNvSpPr/>
      </dsp:nvSpPr>
      <dsp:spPr>
        <a:xfrm>
          <a:off x="2488271" y="2798281"/>
          <a:ext cx="1536329" cy="327230"/>
        </a:xfrm>
        <a:custGeom>
          <a:avLst/>
          <a:gdLst/>
          <a:ahLst/>
          <a:cxnLst/>
          <a:rect l="0" t="0" r="0" b="0"/>
          <a:pathLst>
            <a:path>
              <a:moveTo>
                <a:pt x="1536329" y="0"/>
              </a:moveTo>
              <a:lnTo>
                <a:pt x="1536329" y="222998"/>
              </a:lnTo>
              <a:lnTo>
                <a:pt x="0" y="222998"/>
              </a:lnTo>
              <a:lnTo>
                <a:pt x="0" y="32723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7FAB24-92A9-9E4C-8F73-042DD646F4C2}">
      <dsp:nvSpPr>
        <dsp:cNvPr id="0" name=""/>
        <dsp:cNvSpPr/>
      </dsp:nvSpPr>
      <dsp:spPr>
        <a:xfrm>
          <a:off x="3978880" y="1756582"/>
          <a:ext cx="91440" cy="32723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723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15DC5D-F965-DF4A-88E3-FEA56A6C4BB2}">
      <dsp:nvSpPr>
        <dsp:cNvPr id="0" name=""/>
        <dsp:cNvSpPr/>
      </dsp:nvSpPr>
      <dsp:spPr>
        <a:xfrm>
          <a:off x="4024600" y="714882"/>
          <a:ext cx="2103021" cy="327230"/>
        </a:xfrm>
        <a:custGeom>
          <a:avLst/>
          <a:gdLst/>
          <a:ahLst/>
          <a:cxnLst/>
          <a:rect l="0" t="0" r="0" b="0"/>
          <a:pathLst>
            <a:path>
              <a:moveTo>
                <a:pt x="2103021" y="0"/>
              </a:moveTo>
              <a:lnTo>
                <a:pt x="2103021" y="222998"/>
              </a:lnTo>
              <a:lnTo>
                <a:pt x="0" y="222998"/>
              </a:lnTo>
              <a:lnTo>
                <a:pt x="0" y="327230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61FEA4-FB6F-4245-9809-C42F8A91019F}">
      <dsp:nvSpPr>
        <dsp:cNvPr id="0" name=""/>
        <dsp:cNvSpPr/>
      </dsp:nvSpPr>
      <dsp:spPr>
        <a:xfrm>
          <a:off x="3997052" y="413"/>
          <a:ext cx="4261138" cy="7144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FB62B0-620A-8346-999C-B73FC9A09481}">
      <dsp:nvSpPr>
        <dsp:cNvPr id="0" name=""/>
        <dsp:cNvSpPr/>
      </dsp:nvSpPr>
      <dsp:spPr>
        <a:xfrm>
          <a:off x="4122068" y="119179"/>
          <a:ext cx="4261138" cy="7144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17-OHP</a:t>
          </a:r>
          <a:endParaRPr lang="en-US" sz="1800" b="1" kern="1200" dirty="0"/>
        </a:p>
      </dsp:txBody>
      <dsp:txXfrm>
        <a:off x="4142994" y="140105"/>
        <a:ext cx="4219286" cy="672617"/>
      </dsp:txXfrm>
    </dsp:sp>
    <dsp:sp modelId="{8204CC0C-C8B0-3E4F-8E75-0EDD938CEEFB}">
      <dsp:nvSpPr>
        <dsp:cNvPr id="0" name=""/>
        <dsp:cNvSpPr/>
      </dsp:nvSpPr>
      <dsp:spPr>
        <a:xfrm>
          <a:off x="2014095" y="1042113"/>
          <a:ext cx="4021009" cy="7144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505D5D-784A-6B4A-9F32-BE2587E82F04}">
      <dsp:nvSpPr>
        <dsp:cNvPr id="0" name=""/>
        <dsp:cNvSpPr/>
      </dsp:nvSpPr>
      <dsp:spPr>
        <a:xfrm>
          <a:off x="2139112" y="1160878"/>
          <a:ext cx="4021009" cy="7144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&gt;200 </a:t>
          </a:r>
          <a:r>
            <a:rPr lang="en-US" sz="1800" b="1" kern="1200" dirty="0" err="1" smtClean="0"/>
            <a:t>ng</a:t>
          </a:r>
          <a:r>
            <a:rPr lang="en-US" sz="1800" b="1" kern="1200" dirty="0" smtClean="0"/>
            <a:t>/</a:t>
          </a:r>
          <a:r>
            <a:rPr lang="en-US" sz="1800" b="1" kern="1200" dirty="0" err="1" smtClean="0"/>
            <a:t>dL</a:t>
          </a:r>
          <a:endParaRPr lang="en-US" sz="1800" b="1" kern="1200" dirty="0"/>
        </a:p>
      </dsp:txBody>
      <dsp:txXfrm>
        <a:off x="2160038" y="1181804"/>
        <a:ext cx="3979157" cy="672617"/>
      </dsp:txXfrm>
    </dsp:sp>
    <dsp:sp modelId="{5987C465-A43B-B34D-9E67-A1688ADCE551}">
      <dsp:nvSpPr>
        <dsp:cNvPr id="0" name=""/>
        <dsp:cNvSpPr/>
      </dsp:nvSpPr>
      <dsp:spPr>
        <a:xfrm>
          <a:off x="2822565" y="2083812"/>
          <a:ext cx="2404070" cy="7144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2F9B3AA-C1CC-7241-AA06-DDA2C9702E41}">
      <dsp:nvSpPr>
        <dsp:cNvPr id="0" name=""/>
        <dsp:cNvSpPr/>
      </dsp:nvSpPr>
      <dsp:spPr>
        <a:xfrm>
          <a:off x="2947581" y="2202578"/>
          <a:ext cx="2404070" cy="7144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ACTH stimulation test</a:t>
          </a:r>
          <a:endParaRPr lang="en-US" sz="1800" b="1" kern="1200" dirty="0"/>
        </a:p>
      </dsp:txBody>
      <dsp:txXfrm>
        <a:off x="2968507" y="2223504"/>
        <a:ext cx="2362218" cy="672617"/>
      </dsp:txXfrm>
    </dsp:sp>
    <dsp:sp modelId="{D88269BB-1C7F-2A48-B450-33114C20F7FC}">
      <dsp:nvSpPr>
        <dsp:cNvPr id="0" name=""/>
        <dsp:cNvSpPr/>
      </dsp:nvSpPr>
      <dsp:spPr>
        <a:xfrm>
          <a:off x="1459289" y="3125512"/>
          <a:ext cx="2057963" cy="7144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53494B-1FB7-EE4F-9EC0-B1F32C2A1E51}">
      <dsp:nvSpPr>
        <dsp:cNvPr id="0" name=""/>
        <dsp:cNvSpPr/>
      </dsp:nvSpPr>
      <dsp:spPr>
        <a:xfrm>
          <a:off x="1584305" y="3244277"/>
          <a:ext cx="2057963" cy="7144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Normal response</a:t>
          </a:r>
          <a:endParaRPr lang="en-US" sz="1800" b="1" kern="1200" dirty="0"/>
        </a:p>
      </dsp:txBody>
      <dsp:txXfrm>
        <a:off x="1605231" y="3265203"/>
        <a:ext cx="2016111" cy="672617"/>
      </dsp:txXfrm>
    </dsp:sp>
    <dsp:sp modelId="{E4D24865-032F-2944-AC8F-77232B2ED5E6}">
      <dsp:nvSpPr>
        <dsp:cNvPr id="0" name=""/>
        <dsp:cNvSpPr/>
      </dsp:nvSpPr>
      <dsp:spPr>
        <a:xfrm>
          <a:off x="1123348" y="4167211"/>
          <a:ext cx="3000781" cy="7144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51CFD3-C195-B649-9080-6301BC3B10A6}">
      <dsp:nvSpPr>
        <dsp:cNvPr id="0" name=""/>
        <dsp:cNvSpPr/>
      </dsp:nvSpPr>
      <dsp:spPr>
        <a:xfrm>
          <a:off x="1248364" y="4285977"/>
          <a:ext cx="3000781" cy="7144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1269290" y="4306903"/>
        <a:ext cx="2958929" cy="672617"/>
      </dsp:txXfrm>
    </dsp:sp>
    <dsp:sp modelId="{82E79932-B470-754F-98E6-808271959EF2}">
      <dsp:nvSpPr>
        <dsp:cNvPr id="0" name=""/>
        <dsp:cNvSpPr/>
      </dsp:nvSpPr>
      <dsp:spPr>
        <a:xfrm>
          <a:off x="4571946" y="3125512"/>
          <a:ext cx="2017964" cy="7144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5F51731-3C04-9941-91B2-C00BECC42C5C}">
      <dsp:nvSpPr>
        <dsp:cNvPr id="0" name=""/>
        <dsp:cNvSpPr/>
      </dsp:nvSpPr>
      <dsp:spPr>
        <a:xfrm>
          <a:off x="4696963" y="3244277"/>
          <a:ext cx="2017964" cy="7144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Abnormal response</a:t>
          </a:r>
          <a:endParaRPr lang="en-US" sz="1800" b="1" kern="1200" dirty="0"/>
        </a:p>
      </dsp:txBody>
      <dsp:txXfrm>
        <a:off x="4717889" y="3265203"/>
        <a:ext cx="1976112" cy="672617"/>
      </dsp:txXfrm>
    </dsp:sp>
    <dsp:sp modelId="{87044A10-0603-C544-B831-E5EC19C63021}">
      <dsp:nvSpPr>
        <dsp:cNvPr id="0" name=""/>
        <dsp:cNvSpPr/>
      </dsp:nvSpPr>
      <dsp:spPr>
        <a:xfrm>
          <a:off x="4695898" y="4099480"/>
          <a:ext cx="2684468" cy="7144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0CBC94-6D8B-4B4E-A933-83271CCF7DDB}">
      <dsp:nvSpPr>
        <dsp:cNvPr id="0" name=""/>
        <dsp:cNvSpPr/>
      </dsp:nvSpPr>
      <dsp:spPr>
        <a:xfrm>
          <a:off x="4820914" y="4218245"/>
          <a:ext cx="2684468" cy="7144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Adrenal hyperplasia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21-OH deficiency variant</a:t>
          </a:r>
        </a:p>
      </dsp:txBody>
      <dsp:txXfrm>
        <a:off x="4841840" y="4239171"/>
        <a:ext cx="2642616" cy="672617"/>
      </dsp:txXfrm>
    </dsp:sp>
    <dsp:sp modelId="{27D43A42-ADF3-AB46-8A00-B684B4A934BA}">
      <dsp:nvSpPr>
        <dsp:cNvPr id="0" name=""/>
        <dsp:cNvSpPr/>
      </dsp:nvSpPr>
      <dsp:spPr>
        <a:xfrm>
          <a:off x="6285137" y="1042113"/>
          <a:ext cx="3956009" cy="7144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F038AC-A93A-FA42-814A-EF0269F01E52}">
      <dsp:nvSpPr>
        <dsp:cNvPr id="0" name=""/>
        <dsp:cNvSpPr/>
      </dsp:nvSpPr>
      <dsp:spPr>
        <a:xfrm>
          <a:off x="6410154" y="1160878"/>
          <a:ext cx="3956009" cy="7144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&lt;200 </a:t>
          </a:r>
          <a:r>
            <a:rPr lang="en-US" sz="1800" b="1" kern="1200" dirty="0" err="1" smtClean="0"/>
            <a:t>ng</a:t>
          </a:r>
          <a:r>
            <a:rPr lang="en-US" sz="1800" b="1" kern="1200" dirty="0" smtClean="0"/>
            <a:t>/ml</a:t>
          </a:r>
          <a:endParaRPr lang="en-US" sz="1800" b="1" kern="1200" dirty="0"/>
        </a:p>
      </dsp:txBody>
      <dsp:txXfrm>
        <a:off x="6431080" y="1181804"/>
        <a:ext cx="3914157" cy="672617"/>
      </dsp:txXfrm>
    </dsp:sp>
    <dsp:sp modelId="{6BD52BE0-C5CF-3D43-8BF1-CCE6A2300E76}">
      <dsp:nvSpPr>
        <dsp:cNvPr id="0" name=""/>
        <dsp:cNvSpPr/>
      </dsp:nvSpPr>
      <dsp:spPr>
        <a:xfrm>
          <a:off x="7060741" y="2083812"/>
          <a:ext cx="2404801" cy="7144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BEA4E33-D7B5-814F-8B09-6DBA1F24C510}">
      <dsp:nvSpPr>
        <dsp:cNvPr id="0" name=""/>
        <dsp:cNvSpPr/>
      </dsp:nvSpPr>
      <dsp:spPr>
        <a:xfrm>
          <a:off x="7185758" y="2202578"/>
          <a:ext cx="2404801" cy="7144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Rules out CAH, 21-OH deficiency</a:t>
          </a:r>
          <a:endParaRPr lang="en-US" sz="1800" b="1" kern="1200" dirty="0"/>
        </a:p>
      </dsp:txBody>
      <dsp:txXfrm>
        <a:off x="7206684" y="2223504"/>
        <a:ext cx="2362949" cy="6726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336219-57AF-EC44-BE8D-F5C51641D5BC}">
      <dsp:nvSpPr>
        <dsp:cNvPr id="0" name=""/>
        <dsp:cNvSpPr/>
      </dsp:nvSpPr>
      <dsp:spPr>
        <a:xfrm>
          <a:off x="7778728" y="2021677"/>
          <a:ext cx="91440" cy="3758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584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D9B9E7-1D86-8043-B8F3-989FBBCE51BB}">
      <dsp:nvSpPr>
        <dsp:cNvPr id="0" name=""/>
        <dsp:cNvSpPr/>
      </dsp:nvSpPr>
      <dsp:spPr>
        <a:xfrm>
          <a:off x="5629739" y="825219"/>
          <a:ext cx="2194709" cy="3758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127"/>
              </a:lnTo>
              <a:lnTo>
                <a:pt x="2194709" y="256127"/>
              </a:lnTo>
              <a:lnTo>
                <a:pt x="2194709" y="375845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B062AD-38EF-0F4C-B807-111D0094BC4B}">
      <dsp:nvSpPr>
        <dsp:cNvPr id="0" name=""/>
        <dsp:cNvSpPr/>
      </dsp:nvSpPr>
      <dsp:spPr>
        <a:xfrm>
          <a:off x="4815542" y="4414594"/>
          <a:ext cx="1432120" cy="3758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127"/>
              </a:lnTo>
              <a:lnTo>
                <a:pt x="1432120" y="256127"/>
              </a:lnTo>
              <a:lnTo>
                <a:pt x="1432120" y="37584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FFDA8D-78F1-A740-A752-C0CD40DEFFBE}">
      <dsp:nvSpPr>
        <dsp:cNvPr id="0" name=""/>
        <dsp:cNvSpPr/>
      </dsp:nvSpPr>
      <dsp:spPr>
        <a:xfrm>
          <a:off x="3484325" y="4414594"/>
          <a:ext cx="1331217" cy="375845"/>
        </a:xfrm>
        <a:custGeom>
          <a:avLst/>
          <a:gdLst/>
          <a:ahLst/>
          <a:cxnLst/>
          <a:rect l="0" t="0" r="0" b="0"/>
          <a:pathLst>
            <a:path>
              <a:moveTo>
                <a:pt x="1331217" y="0"/>
              </a:moveTo>
              <a:lnTo>
                <a:pt x="1331217" y="256127"/>
              </a:lnTo>
              <a:lnTo>
                <a:pt x="0" y="256127"/>
              </a:lnTo>
              <a:lnTo>
                <a:pt x="0" y="37584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1D4223-76FF-604A-84E6-A0F80015AC2D}">
      <dsp:nvSpPr>
        <dsp:cNvPr id="0" name=""/>
        <dsp:cNvSpPr/>
      </dsp:nvSpPr>
      <dsp:spPr>
        <a:xfrm>
          <a:off x="4769822" y="3218136"/>
          <a:ext cx="91440" cy="3758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584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2F5621-A9F9-E740-8FAD-E78B38F3FED4}">
      <dsp:nvSpPr>
        <dsp:cNvPr id="0" name=""/>
        <dsp:cNvSpPr/>
      </dsp:nvSpPr>
      <dsp:spPr>
        <a:xfrm>
          <a:off x="3445291" y="2021677"/>
          <a:ext cx="1370251" cy="3758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127"/>
              </a:lnTo>
              <a:lnTo>
                <a:pt x="1370251" y="256127"/>
              </a:lnTo>
              <a:lnTo>
                <a:pt x="1370251" y="37584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FCE634-22A9-B941-91AF-F5846BCECF88}">
      <dsp:nvSpPr>
        <dsp:cNvPr id="0" name=""/>
        <dsp:cNvSpPr/>
      </dsp:nvSpPr>
      <dsp:spPr>
        <a:xfrm>
          <a:off x="2144845" y="3218136"/>
          <a:ext cx="91440" cy="3758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584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D1B3F5-D80E-A748-B981-868113A4EA43}">
      <dsp:nvSpPr>
        <dsp:cNvPr id="0" name=""/>
        <dsp:cNvSpPr/>
      </dsp:nvSpPr>
      <dsp:spPr>
        <a:xfrm>
          <a:off x="2190565" y="2021677"/>
          <a:ext cx="1254725" cy="375845"/>
        </a:xfrm>
        <a:custGeom>
          <a:avLst/>
          <a:gdLst/>
          <a:ahLst/>
          <a:cxnLst/>
          <a:rect l="0" t="0" r="0" b="0"/>
          <a:pathLst>
            <a:path>
              <a:moveTo>
                <a:pt x="1254725" y="0"/>
              </a:moveTo>
              <a:lnTo>
                <a:pt x="1254725" y="256127"/>
              </a:lnTo>
              <a:lnTo>
                <a:pt x="0" y="256127"/>
              </a:lnTo>
              <a:lnTo>
                <a:pt x="0" y="37584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E6982A-0E62-D848-B4DD-9DD203441260}">
      <dsp:nvSpPr>
        <dsp:cNvPr id="0" name=""/>
        <dsp:cNvSpPr/>
      </dsp:nvSpPr>
      <dsp:spPr>
        <a:xfrm>
          <a:off x="3445291" y="825219"/>
          <a:ext cx="2184448" cy="375845"/>
        </a:xfrm>
        <a:custGeom>
          <a:avLst/>
          <a:gdLst/>
          <a:ahLst/>
          <a:cxnLst/>
          <a:rect l="0" t="0" r="0" b="0"/>
          <a:pathLst>
            <a:path>
              <a:moveTo>
                <a:pt x="2184448" y="0"/>
              </a:moveTo>
              <a:lnTo>
                <a:pt x="2184448" y="256127"/>
              </a:lnTo>
              <a:lnTo>
                <a:pt x="0" y="256127"/>
              </a:lnTo>
              <a:lnTo>
                <a:pt x="0" y="375845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BD381F-AFF7-934D-8DC8-C949E6C528F5}">
      <dsp:nvSpPr>
        <dsp:cNvPr id="0" name=""/>
        <dsp:cNvSpPr/>
      </dsp:nvSpPr>
      <dsp:spPr>
        <a:xfrm>
          <a:off x="2875644" y="4605"/>
          <a:ext cx="5508188" cy="8206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0E6A0D-8398-7A4E-8D7F-B1BB2C1B42DE}">
      <dsp:nvSpPr>
        <dsp:cNvPr id="0" name=""/>
        <dsp:cNvSpPr/>
      </dsp:nvSpPr>
      <dsp:spPr>
        <a:xfrm>
          <a:off x="3019234" y="141015"/>
          <a:ext cx="5508188" cy="82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Testosterone assay</a:t>
          </a:r>
          <a:endParaRPr lang="en-US" sz="2100" b="1" kern="1200" dirty="0"/>
        </a:p>
      </dsp:txBody>
      <dsp:txXfrm>
        <a:off x="3043269" y="165050"/>
        <a:ext cx="5460118" cy="772543"/>
      </dsp:txXfrm>
    </dsp:sp>
    <dsp:sp modelId="{23F4E6E5-DAAC-F24A-87E8-12643DA8C224}">
      <dsp:nvSpPr>
        <dsp:cNvPr id="0" name=""/>
        <dsp:cNvSpPr/>
      </dsp:nvSpPr>
      <dsp:spPr>
        <a:xfrm>
          <a:off x="1394171" y="1201064"/>
          <a:ext cx="4102239" cy="8206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D9E45F-37A9-1148-97C7-2EE5AA3F496D}">
      <dsp:nvSpPr>
        <dsp:cNvPr id="0" name=""/>
        <dsp:cNvSpPr/>
      </dsp:nvSpPr>
      <dsp:spPr>
        <a:xfrm>
          <a:off x="1537760" y="1337474"/>
          <a:ext cx="4102239" cy="82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&gt;150 </a:t>
          </a:r>
          <a:r>
            <a:rPr lang="en-US" sz="2100" b="1" kern="1200" dirty="0" err="1" smtClean="0"/>
            <a:t>ng</a:t>
          </a:r>
          <a:r>
            <a:rPr lang="en-US" sz="2100" b="1" kern="1200" dirty="0" smtClean="0"/>
            <a:t>/</a:t>
          </a:r>
          <a:r>
            <a:rPr lang="en-US" sz="2100" b="1" kern="1200" dirty="0" err="1" smtClean="0"/>
            <a:t>dL</a:t>
          </a:r>
          <a:endParaRPr lang="en-US" sz="2100" b="1" kern="1200" dirty="0"/>
        </a:p>
      </dsp:txBody>
      <dsp:txXfrm>
        <a:off x="1561795" y="1361509"/>
        <a:ext cx="4054169" cy="772543"/>
      </dsp:txXfrm>
    </dsp:sp>
    <dsp:sp modelId="{BCF9F349-939D-FA4F-B179-6AC66458035E}">
      <dsp:nvSpPr>
        <dsp:cNvPr id="0" name=""/>
        <dsp:cNvSpPr/>
      </dsp:nvSpPr>
      <dsp:spPr>
        <a:xfrm>
          <a:off x="963903" y="2397522"/>
          <a:ext cx="2453323" cy="8206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A46D92-C18F-0F4E-B22D-4CA19008FDE0}">
      <dsp:nvSpPr>
        <dsp:cNvPr id="0" name=""/>
        <dsp:cNvSpPr/>
      </dsp:nvSpPr>
      <dsp:spPr>
        <a:xfrm>
          <a:off x="1107493" y="2533932"/>
          <a:ext cx="2453323" cy="82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Palpable adnexal mass</a:t>
          </a:r>
          <a:endParaRPr lang="en-US" sz="2100" b="1" kern="1200" dirty="0"/>
        </a:p>
      </dsp:txBody>
      <dsp:txXfrm>
        <a:off x="1131528" y="2557967"/>
        <a:ext cx="2405253" cy="772543"/>
      </dsp:txXfrm>
    </dsp:sp>
    <dsp:sp modelId="{231055C5-4339-6B4B-8B0F-F0D5F9F3BDC8}">
      <dsp:nvSpPr>
        <dsp:cNvPr id="0" name=""/>
        <dsp:cNvSpPr/>
      </dsp:nvSpPr>
      <dsp:spPr>
        <a:xfrm>
          <a:off x="1024125" y="3593981"/>
          <a:ext cx="2332880" cy="8206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FEE16D-9584-A84A-91AA-4ED9DF487FDA}">
      <dsp:nvSpPr>
        <dsp:cNvPr id="0" name=""/>
        <dsp:cNvSpPr/>
      </dsp:nvSpPr>
      <dsp:spPr>
        <a:xfrm>
          <a:off x="1167714" y="3730391"/>
          <a:ext cx="2332880" cy="82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1191749" y="3754426"/>
        <a:ext cx="2284810" cy="772543"/>
      </dsp:txXfrm>
    </dsp:sp>
    <dsp:sp modelId="{CEC06519-BE90-E645-B0DF-E4034DA07F32}">
      <dsp:nvSpPr>
        <dsp:cNvPr id="0" name=""/>
        <dsp:cNvSpPr/>
      </dsp:nvSpPr>
      <dsp:spPr>
        <a:xfrm>
          <a:off x="3704405" y="2397522"/>
          <a:ext cx="2222272" cy="8206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E4E2BD-4989-7F40-9CA7-D0DDA8040C2D}">
      <dsp:nvSpPr>
        <dsp:cNvPr id="0" name=""/>
        <dsp:cNvSpPr/>
      </dsp:nvSpPr>
      <dsp:spPr>
        <a:xfrm>
          <a:off x="3847995" y="2533932"/>
          <a:ext cx="2222272" cy="82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Normal pelvic exam</a:t>
          </a:r>
          <a:endParaRPr lang="en-US" sz="2100" b="1" kern="1200" dirty="0"/>
        </a:p>
      </dsp:txBody>
      <dsp:txXfrm>
        <a:off x="3872030" y="2557967"/>
        <a:ext cx="2174202" cy="772543"/>
      </dsp:txXfrm>
    </dsp:sp>
    <dsp:sp modelId="{127D1CFD-7387-FF4A-AA15-B3C05DD8B0C7}">
      <dsp:nvSpPr>
        <dsp:cNvPr id="0" name=""/>
        <dsp:cNvSpPr/>
      </dsp:nvSpPr>
      <dsp:spPr>
        <a:xfrm>
          <a:off x="3816377" y="3593981"/>
          <a:ext cx="1998329" cy="8206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A54D95-314A-9946-A2BB-1853384781DE}">
      <dsp:nvSpPr>
        <dsp:cNvPr id="0" name=""/>
        <dsp:cNvSpPr/>
      </dsp:nvSpPr>
      <dsp:spPr>
        <a:xfrm>
          <a:off x="3959967" y="3730391"/>
          <a:ext cx="1998329" cy="82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3984002" y="3754426"/>
        <a:ext cx="1950259" cy="772543"/>
      </dsp:txXfrm>
    </dsp:sp>
    <dsp:sp modelId="{7F7F8191-1C35-7543-9D4B-C55698B31017}">
      <dsp:nvSpPr>
        <dsp:cNvPr id="0" name=""/>
        <dsp:cNvSpPr/>
      </dsp:nvSpPr>
      <dsp:spPr>
        <a:xfrm>
          <a:off x="2195794" y="4790439"/>
          <a:ext cx="2577061" cy="8206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B457EE-AEE0-1547-B6CE-9B6F029C0EFD}">
      <dsp:nvSpPr>
        <dsp:cNvPr id="0" name=""/>
        <dsp:cNvSpPr/>
      </dsp:nvSpPr>
      <dsp:spPr>
        <a:xfrm>
          <a:off x="2339383" y="4926849"/>
          <a:ext cx="2577061" cy="82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363418" y="4950884"/>
        <a:ext cx="2528991" cy="772543"/>
      </dsp:txXfrm>
    </dsp:sp>
    <dsp:sp modelId="{34E12CBF-E4CC-964B-AFA1-E1DF748770E0}">
      <dsp:nvSpPr>
        <dsp:cNvPr id="0" name=""/>
        <dsp:cNvSpPr/>
      </dsp:nvSpPr>
      <dsp:spPr>
        <a:xfrm>
          <a:off x="5060034" y="4790439"/>
          <a:ext cx="2375255" cy="8206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621CCE5-08A3-B14A-80FD-B21C53D343A6}">
      <dsp:nvSpPr>
        <dsp:cNvPr id="0" name=""/>
        <dsp:cNvSpPr/>
      </dsp:nvSpPr>
      <dsp:spPr>
        <a:xfrm>
          <a:off x="5203624" y="4926849"/>
          <a:ext cx="2375255" cy="82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L/S or L/P</a:t>
          </a:r>
          <a:endParaRPr lang="en-US" sz="2100" b="1" kern="1200" dirty="0"/>
        </a:p>
      </dsp:txBody>
      <dsp:txXfrm>
        <a:off x="5227659" y="4950884"/>
        <a:ext cx="2327185" cy="772543"/>
      </dsp:txXfrm>
    </dsp:sp>
    <dsp:sp modelId="{FF8BD440-5BF9-274D-88E6-B5104A56BD45}">
      <dsp:nvSpPr>
        <dsp:cNvPr id="0" name=""/>
        <dsp:cNvSpPr/>
      </dsp:nvSpPr>
      <dsp:spPr>
        <a:xfrm>
          <a:off x="5783589" y="1201064"/>
          <a:ext cx="4081717" cy="8206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EB8EA1-2207-4840-93B2-76A109BC4E0A}">
      <dsp:nvSpPr>
        <dsp:cNvPr id="0" name=""/>
        <dsp:cNvSpPr/>
      </dsp:nvSpPr>
      <dsp:spPr>
        <a:xfrm>
          <a:off x="5927178" y="1337474"/>
          <a:ext cx="4081717" cy="82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&lt;150 </a:t>
          </a:r>
          <a:r>
            <a:rPr lang="en-US" sz="2100" b="1" kern="1200" dirty="0" err="1" smtClean="0"/>
            <a:t>ng</a:t>
          </a:r>
          <a:endParaRPr lang="en-US" sz="2100" b="1" kern="1200" dirty="0"/>
        </a:p>
      </dsp:txBody>
      <dsp:txXfrm>
        <a:off x="5951213" y="1361509"/>
        <a:ext cx="4033647" cy="772543"/>
      </dsp:txXfrm>
    </dsp:sp>
    <dsp:sp modelId="{014002EC-4877-0449-B1FB-A5565276FB77}">
      <dsp:nvSpPr>
        <dsp:cNvPr id="0" name=""/>
        <dsp:cNvSpPr/>
      </dsp:nvSpPr>
      <dsp:spPr>
        <a:xfrm>
          <a:off x="6568367" y="2397522"/>
          <a:ext cx="2512162" cy="8206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614ECE-F05F-194D-A693-1FF2048069E7}">
      <dsp:nvSpPr>
        <dsp:cNvPr id="0" name=""/>
        <dsp:cNvSpPr/>
      </dsp:nvSpPr>
      <dsp:spPr>
        <a:xfrm>
          <a:off x="6711956" y="2533932"/>
          <a:ext cx="2512162" cy="82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err="1" smtClean="0"/>
            <a:t>Anovulatory</a:t>
          </a:r>
          <a:r>
            <a:rPr lang="en-US" sz="2100" b="1" kern="1200" dirty="0" smtClean="0"/>
            <a:t> </a:t>
          </a:r>
          <a:r>
            <a:rPr lang="en-US" sz="2100" b="1" kern="1200" dirty="0" err="1" smtClean="0"/>
            <a:t>hirsutism</a:t>
          </a:r>
          <a:endParaRPr lang="en-US" sz="2100" b="1" kern="1200" dirty="0"/>
        </a:p>
      </dsp:txBody>
      <dsp:txXfrm>
        <a:off x="6735991" y="2557967"/>
        <a:ext cx="2464092" cy="77254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5FE3F2-45E1-D940-9DC9-6A443C28826F}">
      <dsp:nvSpPr>
        <dsp:cNvPr id="0" name=""/>
        <dsp:cNvSpPr/>
      </dsp:nvSpPr>
      <dsp:spPr>
        <a:xfrm>
          <a:off x="121622" y="4127"/>
          <a:ext cx="2823567" cy="16941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solidFill>
                <a:srgbClr val="FFFF00"/>
              </a:solidFill>
            </a:rPr>
            <a:t>Combined oral contraceptives</a:t>
          </a:r>
          <a:endParaRPr lang="en-US" sz="3100" b="1" kern="1200" dirty="0">
            <a:solidFill>
              <a:srgbClr val="FFFF00"/>
            </a:solidFill>
          </a:endParaRPr>
        </a:p>
      </dsp:txBody>
      <dsp:txXfrm>
        <a:off x="171242" y="53747"/>
        <a:ext cx="2724327" cy="1594900"/>
      </dsp:txXfrm>
    </dsp:sp>
    <dsp:sp modelId="{DBCA4740-0848-C843-85B9-76B6CB1DFFED}">
      <dsp:nvSpPr>
        <dsp:cNvPr id="0" name=""/>
        <dsp:cNvSpPr/>
      </dsp:nvSpPr>
      <dsp:spPr>
        <a:xfrm>
          <a:off x="3193663" y="501075"/>
          <a:ext cx="598596" cy="70024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3193663" y="641124"/>
        <a:ext cx="419017" cy="420146"/>
      </dsp:txXfrm>
    </dsp:sp>
    <dsp:sp modelId="{D0987F83-3E3F-E147-AABC-7910884773AA}">
      <dsp:nvSpPr>
        <dsp:cNvPr id="0" name=""/>
        <dsp:cNvSpPr/>
      </dsp:nvSpPr>
      <dsp:spPr>
        <a:xfrm>
          <a:off x="4074616" y="4127"/>
          <a:ext cx="2823567" cy="16941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latin typeface="Wingdings"/>
              <a:ea typeface="Wingdings"/>
              <a:cs typeface="Wingdings"/>
              <a:sym typeface="Wingdings"/>
            </a:rPr>
            <a:t></a:t>
          </a:r>
          <a:r>
            <a:rPr lang="en-US" sz="3100" kern="1200" dirty="0" smtClean="0">
              <a:latin typeface="+mn-lt"/>
              <a:ea typeface="Wingdings"/>
              <a:cs typeface="Wingdings"/>
              <a:sym typeface="Wingdings"/>
            </a:rPr>
            <a:t> LH</a:t>
          </a:r>
          <a:endParaRPr lang="en-US" sz="3100" kern="1200" dirty="0"/>
        </a:p>
      </dsp:txBody>
      <dsp:txXfrm>
        <a:off x="4124236" y="53747"/>
        <a:ext cx="2724327" cy="1594900"/>
      </dsp:txXfrm>
    </dsp:sp>
    <dsp:sp modelId="{B3C6ACB4-2013-A749-8A43-1D3DB24B3266}">
      <dsp:nvSpPr>
        <dsp:cNvPr id="0" name=""/>
        <dsp:cNvSpPr/>
      </dsp:nvSpPr>
      <dsp:spPr>
        <a:xfrm>
          <a:off x="7146657" y="501075"/>
          <a:ext cx="598596" cy="70024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7146657" y="641124"/>
        <a:ext cx="419017" cy="420146"/>
      </dsp:txXfrm>
    </dsp:sp>
    <dsp:sp modelId="{B4B9B079-02B8-6241-A318-4CEC30A4C867}">
      <dsp:nvSpPr>
        <dsp:cNvPr id="0" name=""/>
        <dsp:cNvSpPr/>
      </dsp:nvSpPr>
      <dsp:spPr>
        <a:xfrm>
          <a:off x="8027610" y="4127"/>
          <a:ext cx="2823567" cy="16941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latin typeface="Wingdings"/>
              <a:ea typeface="Wingdings"/>
              <a:cs typeface="Wingdings"/>
              <a:sym typeface="Wingdings"/>
            </a:rPr>
            <a:t></a:t>
          </a:r>
          <a:r>
            <a:rPr lang="en-US" sz="3100" kern="1200" dirty="0" smtClean="0"/>
            <a:t>Testosterone production</a:t>
          </a:r>
          <a:endParaRPr lang="en-US" sz="3100" kern="1200" dirty="0"/>
        </a:p>
      </dsp:txBody>
      <dsp:txXfrm>
        <a:off x="8077230" y="53747"/>
        <a:ext cx="2724327" cy="1594900"/>
      </dsp:txXfrm>
    </dsp:sp>
    <dsp:sp modelId="{237AC5DE-E07C-4A4A-A9A8-317C0BBB13A3}">
      <dsp:nvSpPr>
        <dsp:cNvPr id="0" name=""/>
        <dsp:cNvSpPr/>
      </dsp:nvSpPr>
      <dsp:spPr>
        <a:xfrm rot="5400000">
          <a:off x="9140095" y="1895917"/>
          <a:ext cx="598596" cy="70024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 rot="-5400000">
        <a:off x="9229321" y="1946741"/>
        <a:ext cx="420146" cy="419017"/>
      </dsp:txXfrm>
    </dsp:sp>
    <dsp:sp modelId="{748A3A0E-593A-9F44-BC1C-D00006AF1AA1}">
      <dsp:nvSpPr>
        <dsp:cNvPr id="0" name=""/>
        <dsp:cNvSpPr/>
      </dsp:nvSpPr>
      <dsp:spPr>
        <a:xfrm>
          <a:off x="8027610" y="2827694"/>
          <a:ext cx="2823567" cy="16941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latin typeface="Wingdings"/>
              <a:ea typeface="Wingdings"/>
              <a:cs typeface="Wingdings"/>
              <a:sym typeface="Wingdings"/>
            </a:rPr>
            <a:t></a:t>
          </a:r>
          <a:r>
            <a:rPr lang="en-US" sz="3100" kern="1200" dirty="0" smtClean="0"/>
            <a:t>Free testosterone levels</a:t>
          </a:r>
          <a:endParaRPr lang="en-US" sz="3100" kern="1200" dirty="0"/>
        </a:p>
      </dsp:txBody>
      <dsp:txXfrm>
        <a:off x="8077230" y="2877314"/>
        <a:ext cx="2724327" cy="1594900"/>
      </dsp:txXfrm>
    </dsp:sp>
    <dsp:sp modelId="{69006645-DACA-394C-A090-6C576C4DBC39}">
      <dsp:nvSpPr>
        <dsp:cNvPr id="0" name=""/>
        <dsp:cNvSpPr/>
      </dsp:nvSpPr>
      <dsp:spPr>
        <a:xfrm rot="10800000">
          <a:off x="7180540" y="3324642"/>
          <a:ext cx="598596" cy="70024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 rot="10800000">
        <a:off x="7360119" y="3464691"/>
        <a:ext cx="419017" cy="420146"/>
      </dsp:txXfrm>
    </dsp:sp>
    <dsp:sp modelId="{8DCE5401-057B-A54B-8ED4-4A8E94D84E16}">
      <dsp:nvSpPr>
        <dsp:cNvPr id="0" name=""/>
        <dsp:cNvSpPr/>
      </dsp:nvSpPr>
      <dsp:spPr>
        <a:xfrm>
          <a:off x="4074616" y="2827694"/>
          <a:ext cx="2823567" cy="16941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latin typeface="Wingdings"/>
              <a:ea typeface="Wingdings"/>
              <a:cs typeface="Wingdings"/>
              <a:sym typeface="Wingdings"/>
            </a:rPr>
            <a:t></a:t>
          </a:r>
          <a:r>
            <a:rPr lang="en-US" sz="3100" kern="1200" dirty="0" smtClean="0"/>
            <a:t>Testosterone binding capacity</a:t>
          </a:r>
          <a:endParaRPr lang="en-US" sz="3100" kern="1200" dirty="0"/>
        </a:p>
      </dsp:txBody>
      <dsp:txXfrm>
        <a:off x="4124236" y="2877314"/>
        <a:ext cx="2724327" cy="1594900"/>
      </dsp:txXfrm>
    </dsp:sp>
    <dsp:sp modelId="{2C7C02AA-172E-7346-8BFA-0BECB96CB436}">
      <dsp:nvSpPr>
        <dsp:cNvPr id="0" name=""/>
        <dsp:cNvSpPr/>
      </dsp:nvSpPr>
      <dsp:spPr>
        <a:xfrm rot="10800000">
          <a:off x="3227546" y="3324642"/>
          <a:ext cx="598596" cy="70024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 rot="10800000">
        <a:off x="3407125" y="3464691"/>
        <a:ext cx="419017" cy="420146"/>
      </dsp:txXfrm>
    </dsp:sp>
    <dsp:sp modelId="{9CA30B1A-82D4-7B44-AE13-D107336513A0}">
      <dsp:nvSpPr>
        <dsp:cNvPr id="0" name=""/>
        <dsp:cNvSpPr/>
      </dsp:nvSpPr>
      <dsp:spPr>
        <a:xfrm>
          <a:off x="121622" y="2827694"/>
          <a:ext cx="2823567" cy="16941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smtClean="0">
              <a:latin typeface="Wingdings"/>
              <a:ea typeface="Wingdings"/>
              <a:cs typeface="Wingdings"/>
              <a:sym typeface="Wingdings"/>
            </a:rPr>
            <a:t></a:t>
          </a:r>
          <a:r>
            <a:rPr lang="en-US" sz="3100" kern="1200" smtClean="0"/>
            <a:t>SHBG</a:t>
          </a:r>
          <a:endParaRPr lang="en-US" sz="3100" kern="1200" dirty="0"/>
        </a:p>
      </dsp:txBody>
      <dsp:txXfrm>
        <a:off x="171242" y="2877314"/>
        <a:ext cx="2724327" cy="1594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52A15-1DE3-B345-AB5E-6DE5D96E0EB5}" type="datetimeFigureOut">
              <a:rPr lang="en-US" smtClean="0"/>
              <a:t>12/16/17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B84E6A-B274-FD4B-834C-6119AA9E3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111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6304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4711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0651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092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2548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1767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4924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5092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9557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433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5710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7B5EF-8777-466F-8504-6331EC0D96DF}" type="datetimeFigureOut">
              <a:rPr lang="tr-TR" smtClean="0"/>
              <a:t>16.12.2017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D45C8-6190-44B6-8702-93FE42F96B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73353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tif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4579" y="232456"/>
            <a:ext cx="9144000" cy="2387600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latin typeface="Comic Sans MS" charset="0"/>
                <a:ea typeface="Comic Sans MS" charset="0"/>
                <a:cs typeface="Comic Sans MS" charset="0"/>
              </a:rPr>
              <a:t>Hirsutism</a:t>
            </a:r>
            <a:endParaRPr lang="tr-TR" sz="96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28609"/>
            <a:ext cx="9144000" cy="1655762"/>
          </a:xfrm>
        </p:spPr>
        <p:txBody>
          <a:bodyPr/>
          <a:lstStyle/>
          <a:p>
            <a:r>
              <a:rPr lang="tr-TR" b="1" dirty="0" smtClean="0">
                <a:latin typeface="Comic Sans MS" charset="0"/>
                <a:ea typeface="Comic Sans MS" charset="0"/>
                <a:cs typeface="Comic Sans MS" charset="0"/>
              </a:rPr>
              <a:t>Ramazan Mercan, M.D.</a:t>
            </a:r>
          </a:p>
          <a:p>
            <a:r>
              <a:rPr lang="tr-TR" b="1" dirty="0" smtClean="0">
                <a:latin typeface="Comic Sans MS" charset="0"/>
                <a:ea typeface="Comic Sans MS" charset="0"/>
                <a:cs typeface="Comic Sans MS" charset="0"/>
              </a:rPr>
              <a:t>Koç University</a:t>
            </a:r>
          </a:p>
          <a:p>
            <a:r>
              <a:rPr lang="tr-TR" b="1" dirty="0" smtClean="0">
                <a:latin typeface="Comic Sans MS" charset="0"/>
                <a:ea typeface="Comic Sans MS" charset="0"/>
                <a:cs typeface="Comic Sans MS" charset="0"/>
              </a:rPr>
              <a:t>Dept.of Ob/Gyn</a:t>
            </a:r>
            <a:endParaRPr lang="tr-TR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6942" y="3024907"/>
            <a:ext cx="2946400" cy="2755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394" y="2873580"/>
            <a:ext cx="3289300" cy="2463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1063" y="316740"/>
            <a:ext cx="2336800" cy="208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538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Comic Sans MS" charset="0"/>
                <a:ea typeface="Comic Sans MS" charset="0"/>
                <a:cs typeface="Comic Sans MS" charset="0"/>
              </a:rPr>
              <a:t>Pathophysiology of androgens in </a:t>
            </a:r>
            <a:r>
              <a:rPr lang="en-US" sz="4000" b="1" dirty="0" err="1" smtClean="0">
                <a:latin typeface="Comic Sans MS" charset="0"/>
                <a:ea typeface="Comic Sans MS" charset="0"/>
                <a:cs typeface="Comic Sans MS" charset="0"/>
              </a:rPr>
              <a:t>hirsutism</a:t>
            </a:r>
            <a:endParaRPr lang="en-US" sz="40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200" b="1" dirty="0" smtClean="0"/>
              <a:t>Increased serum level of androgens, especially free-T</a:t>
            </a:r>
          </a:p>
          <a:p>
            <a:endParaRPr lang="en-US" sz="3200" b="1" dirty="0"/>
          </a:p>
          <a:p>
            <a:r>
              <a:rPr lang="en-US" sz="3200" b="1" dirty="0" smtClean="0"/>
              <a:t>Decreased level of SHBG</a:t>
            </a:r>
          </a:p>
          <a:p>
            <a:endParaRPr lang="en-US" sz="3200" b="1" dirty="0"/>
          </a:p>
          <a:p>
            <a:r>
              <a:rPr lang="en-US" sz="3200" b="1" dirty="0" smtClean="0"/>
              <a:t>Increased activity of 5α-</a:t>
            </a:r>
            <a:r>
              <a:rPr lang="en-US" sz="3200" b="1" dirty="0" err="1" smtClean="0"/>
              <a:t>reductase</a:t>
            </a:r>
            <a:r>
              <a:rPr lang="en-US" sz="3200" b="1" dirty="0" smtClean="0"/>
              <a:t> activity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92767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79445556"/>
              </p:ext>
            </p:extLst>
          </p:nvPr>
        </p:nvGraphicFramePr>
        <p:xfrm>
          <a:off x="1357505" y="1143045"/>
          <a:ext cx="970689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25190" y="277386"/>
            <a:ext cx="9935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omic Sans MS" charset="0"/>
                <a:ea typeface="Comic Sans MS" charset="0"/>
                <a:cs typeface="Comic Sans MS" charset="0"/>
              </a:rPr>
              <a:t>SEX HORMONE-BINDING GLOBULIN</a:t>
            </a:r>
            <a:endParaRPr lang="en-US" sz="40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301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8311" y="2832255"/>
            <a:ext cx="36638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TESTOSTERONE</a:t>
            </a:r>
            <a:endParaRPr 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685346" y="2803057"/>
            <a:ext cx="4014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DIHIDROTESTOSTERONE</a:t>
            </a:r>
            <a:endParaRPr lang="en-US" sz="2800" b="1" dirty="0"/>
          </a:p>
        </p:txBody>
      </p:sp>
      <p:sp>
        <p:nvSpPr>
          <p:cNvPr id="4" name="Right Arrow 3"/>
          <p:cNvSpPr/>
          <p:nvPr/>
        </p:nvSpPr>
        <p:spPr>
          <a:xfrm>
            <a:off x="4422839" y="2861454"/>
            <a:ext cx="2058151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466629" y="2306682"/>
            <a:ext cx="1810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5α-REDUCTASE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91053" y="4321379"/>
            <a:ext cx="99696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INCREASED </a:t>
            </a:r>
            <a:r>
              <a:rPr lang="en-US" sz="2400" b="1" dirty="0"/>
              <a:t>5α-</a:t>
            </a:r>
            <a:r>
              <a:rPr lang="en-US" sz="2400" b="1" dirty="0" smtClean="0"/>
              <a:t>REDUCTASE ACTIVITY IN HIRSUTISM</a:t>
            </a:r>
          </a:p>
          <a:p>
            <a:endParaRPr lang="en-US" sz="2400" b="1" dirty="0"/>
          </a:p>
          <a:p>
            <a:endParaRPr lang="en-US" sz="2400" b="1" dirty="0"/>
          </a:p>
          <a:p>
            <a:r>
              <a:rPr lang="en-US" sz="2400" b="1" dirty="0" smtClean="0"/>
              <a:t> 3α-</a:t>
            </a:r>
            <a:r>
              <a:rPr lang="en-US" sz="2400" b="1" dirty="0" err="1" smtClean="0"/>
              <a:t>Andronostanediol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glucuronide</a:t>
            </a:r>
            <a:r>
              <a:rPr lang="en-US" sz="2400" b="1" dirty="0" smtClean="0"/>
              <a:t> is the peripheral tissue metabolite of DHT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20896" y="394180"/>
            <a:ext cx="75757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omic Sans MS" charset="0"/>
                <a:ea typeface="Comic Sans MS" charset="0"/>
                <a:cs typeface="Comic Sans MS" charset="0"/>
              </a:rPr>
              <a:t>5α-REDUCTASE</a:t>
            </a:r>
          </a:p>
        </p:txBody>
      </p:sp>
    </p:spTree>
    <p:extLst>
      <p:ext uri="{BB962C8B-B14F-4D97-AF65-F5344CB8AC3E}">
        <p14:creationId xmlns:p14="http://schemas.microsoft.com/office/powerpoint/2010/main" val="35693589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b="1" dirty="0" err="1" smtClean="0">
                <a:latin typeface="Comic Sans MS" charset="0"/>
                <a:ea typeface="Comic Sans MS" charset="0"/>
                <a:cs typeface="Comic Sans MS" charset="0"/>
              </a:rPr>
              <a:t>Etiology</a:t>
            </a:r>
            <a:endParaRPr lang="tr-TR" sz="60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2502" y="1825625"/>
            <a:ext cx="5567298" cy="4583448"/>
          </a:xfrm>
        </p:spPr>
        <p:txBody>
          <a:bodyPr>
            <a:normAutofit fontScale="92500"/>
          </a:bodyPr>
          <a:lstStyle/>
          <a:p>
            <a:r>
              <a:rPr lang="tr-TR" dirty="0" smtClean="0">
                <a:solidFill>
                  <a:srgbClr val="FFFF00"/>
                </a:solidFill>
                <a:effectLst/>
              </a:rPr>
              <a:t>Polycystic ovary syndrome</a:t>
            </a:r>
            <a:r>
              <a:rPr lang="tr-TR" dirty="0" smtClean="0">
                <a:effectLst/>
              </a:rPr>
              <a:t> : 70-90%</a:t>
            </a:r>
          </a:p>
          <a:p>
            <a:r>
              <a:rPr lang="tr-TR" dirty="0" err="1">
                <a:solidFill>
                  <a:srgbClr val="FFFF00"/>
                </a:solidFill>
              </a:rPr>
              <a:t>Congenital</a:t>
            </a:r>
            <a:r>
              <a:rPr lang="tr-TR" dirty="0">
                <a:solidFill>
                  <a:srgbClr val="FFFF00"/>
                </a:solidFill>
              </a:rPr>
              <a:t> adrenal </a:t>
            </a:r>
            <a:r>
              <a:rPr lang="tr-TR" dirty="0" err="1">
                <a:solidFill>
                  <a:srgbClr val="FFFF00"/>
                </a:solidFill>
              </a:rPr>
              <a:t>hyperplasia</a:t>
            </a:r>
            <a:r>
              <a:rPr lang="tr-TR" dirty="0"/>
              <a:t>: </a:t>
            </a:r>
            <a:r>
              <a:rPr lang="tr-TR" dirty="0" smtClean="0"/>
              <a:t>1-15%</a:t>
            </a:r>
            <a:endParaRPr lang="en-US" dirty="0" smtClean="0">
              <a:effectLst/>
            </a:endParaRPr>
          </a:p>
          <a:p>
            <a:r>
              <a:rPr lang="tr-TR" dirty="0" err="1">
                <a:solidFill>
                  <a:srgbClr val="FFFF00"/>
                </a:solidFill>
              </a:rPr>
              <a:t>Idiopathic</a:t>
            </a:r>
            <a:r>
              <a:rPr lang="tr-TR" dirty="0">
                <a:solidFill>
                  <a:srgbClr val="FFFF00"/>
                </a:solidFill>
              </a:rPr>
              <a:t> </a:t>
            </a:r>
            <a:r>
              <a:rPr lang="tr-TR" dirty="0" err="1">
                <a:solidFill>
                  <a:srgbClr val="FFFF00"/>
                </a:solidFill>
              </a:rPr>
              <a:t>hirsutism</a:t>
            </a:r>
            <a:r>
              <a:rPr lang="tr-TR" dirty="0"/>
              <a:t> </a:t>
            </a:r>
          </a:p>
          <a:p>
            <a:pPr lvl="1"/>
            <a:r>
              <a:rPr lang="en-US" dirty="0"/>
              <a:t>Normal serum androgen concentrations</a:t>
            </a:r>
          </a:p>
          <a:p>
            <a:pPr lvl="1"/>
            <a:r>
              <a:rPr lang="en-US" dirty="0"/>
              <a:t>No menstrual irregularity</a:t>
            </a:r>
          </a:p>
          <a:p>
            <a:pPr lvl="1"/>
            <a:r>
              <a:rPr lang="en-US" dirty="0"/>
              <a:t>No identifiable cause of the hirsutism </a:t>
            </a:r>
            <a:endParaRPr lang="tr-TR" dirty="0"/>
          </a:p>
          <a:p>
            <a:r>
              <a:rPr lang="tr-TR" dirty="0" smtClean="0"/>
              <a:t>Severe </a:t>
            </a:r>
            <a:r>
              <a:rPr lang="tr-TR" dirty="0" err="1"/>
              <a:t>insulin</a:t>
            </a:r>
            <a:r>
              <a:rPr lang="tr-TR" dirty="0"/>
              <a:t> </a:t>
            </a:r>
            <a:r>
              <a:rPr lang="tr-TR" dirty="0" err="1"/>
              <a:t>resistance</a:t>
            </a:r>
            <a:r>
              <a:rPr lang="tr-TR" dirty="0"/>
              <a:t> </a:t>
            </a:r>
            <a:r>
              <a:rPr lang="tr-TR" dirty="0" err="1" smtClean="0"/>
              <a:t>syndromes</a:t>
            </a:r>
            <a:endParaRPr lang="tr-TR" dirty="0" smtClean="0"/>
          </a:p>
          <a:p>
            <a:r>
              <a:rPr lang="tr-TR" dirty="0" err="1" smtClean="0"/>
              <a:t>Cushing’s</a:t>
            </a:r>
            <a:r>
              <a:rPr lang="tr-TR" dirty="0" smtClean="0"/>
              <a:t> </a:t>
            </a:r>
            <a:r>
              <a:rPr lang="tr-TR" dirty="0" err="1" smtClean="0"/>
              <a:t>syndrome</a:t>
            </a:r>
            <a:endParaRPr lang="tr-TR" dirty="0" smtClean="0"/>
          </a:p>
          <a:p>
            <a:r>
              <a:rPr lang="tr-TR" dirty="0" err="1" smtClean="0"/>
              <a:t>Pituitary</a:t>
            </a:r>
            <a:r>
              <a:rPr lang="tr-TR" dirty="0" smtClean="0"/>
              <a:t> </a:t>
            </a:r>
            <a:r>
              <a:rPr lang="tr-TR" dirty="0" err="1" smtClean="0"/>
              <a:t>disorders</a:t>
            </a:r>
            <a:r>
              <a:rPr lang="tr-TR" dirty="0" smtClean="0"/>
              <a:t>: </a:t>
            </a:r>
            <a:r>
              <a:rPr lang="tr-TR" dirty="0" err="1" smtClean="0"/>
              <a:t>Hyperprolactinemia</a:t>
            </a:r>
            <a:r>
              <a:rPr lang="tr-TR" dirty="0" smtClean="0"/>
              <a:t>, </a:t>
            </a:r>
            <a:r>
              <a:rPr lang="tr-TR" dirty="0" err="1" smtClean="0"/>
              <a:t>Acromegaly</a:t>
            </a:r>
            <a:endParaRPr lang="tr-TR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753408" cy="4351338"/>
          </a:xfrm>
        </p:spPr>
        <p:txBody>
          <a:bodyPr>
            <a:normAutofit fontScale="92500"/>
          </a:bodyPr>
          <a:lstStyle/>
          <a:p>
            <a:r>
              <a:rPr lang="tr-TR" dirty="0"/>
              <a:t>Y-</a:t>
            </a:r>
            <a:r>
              <a:rPr lang="tr-TR" dirty="0" err="1"/>
              <a:t>containing</a:t>
            </a:r>
            <a:r>
              <a:rPr lang="tr-TR" dirty="0"/>
              <a:t> </a:t>
            </a:r>
            <a:r>
              <a:rPr lang="tr-TR" dirty="0" err="1"/>
              <a:t>mosaics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incomplete</a:t>
            </a:r>
            <a:r>
              <a:rPr lang="tr-TR" dirty="0"/>
              <a:t> </a:t>
            </a:r>
            <a:r>
              <a:rPr lang="tr-TR" dirty="0" err="1"/>
              <a:t>androgen</a:t>
            </a:r>
            <a:r>
              <a:rPr lang="tr-TR" dirty="0"/>
              <a:t> </a:t>
            </a:r>
            <a:r>
              <a:rPr lang="tr-TR" dirty="0" err="1"/>
              <a:t>insensitivity</a:t>
            </a:r>
            <a:endParaRPr lang="tr-TR" dirty="0"/>
          </a:p>
          <a:p>
            <a:endParaRPr lang="tr-TR" dirty="0" smtClean="0"/>
          </a:p>
          <a:p>
            <a:r>
              <a:rPr lang="tr-TR" dirty="0" err="1" smtClean="0"/>
              <a:t>Hyperthecosis</a:t>
            </a:r>
            <a:r>
              <a:rPr lang="tr-TR" dirty="0"/>
              <a:t> </a:t>
            </a:r>
          </a:p>
          <a:p>
            <a:pPr lvl="1"/>
            <a:r>
              <a:rPr lang="en-US" dirty="0"/>
              <a:t>Increased production of testosterone by luteinized thecal cells in the </a:t>
            </a:r>
            <a:r>
              <a:rPr lang="en-US" dirty="0" smtClean="0"/>
              <a:t>stroma</a:t>
            </a:r>
            <a:endParaRPr lang="tr-TR" dirty="0"/>
          </a:p>
          <a:p>
            <a:r>
              <a:rPr lang="tr-TR" dirty="0" err="1"/>
              <a:t>Ovarian</a:t>
            </a:r>
            <a:r>
              <a:rPr lang="tr-TR" dirty="0"/>
              <a:t> </a:t>
            </a:r>
            <a:r>
              <a:rPr lang="tr-TR" dirty="0" err="1"/>
              <a:t>tumors</a:t>
            </a:r>
            <a:endParaRPr lang="tr-TR" dirty="0"/>
          </a:p>
          <a:p>
            <a:r>
              <a:rPr lang="tr-TR" dirty="0"/>
              <a:t>Adrenal </a:t>
            </a:r>
            <a:r>
              <a:rPr lang="tr-TR" dirty="0" err="1"/>
              <a:t>tumors</a:t>
            </a:r>
            <a:endParaRPr lang="tr-TR" dirty="0"/>
          </a:p>
          <a:p>
            <a:r>
              <a:rPr lang="tr-TR" dirty="0" err="1"/>
              <a:t>Drugs</a:t>
            </a:r>
            <a:endParaRPr lang="tr-T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58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Comic Sans MS" charset="0"/>
                <a:ea typeface="Comic Sans MS" charset="0"/>
                <a:cs typeface="Comic Sans MS" charset="0"/>
              </a:rPr>
              <a:t>PCOS</a:t>
            </a:r>
            <a:endParaRPr lang="en-US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75-90%</a:t>
            </a:r>
          </a:p>
          <a:p>
            <a:endParaRPr lang="en-US" dirty="0" smtClean="0"/>
          </a:p>
          <a:p>
            <a:r>
              <a:rPr lang="en-US" dirty="0" err="1" smtClean="0"/>
              <a:t>Oligo</a:t>
            </a:r>
            <a:r>
              <a:rPr lang="en-US" dirty="0" smtClean="0"/>
              <a:t>/amenorrhea</a:t>
            </a:r>
          </a:p>
          <a:p>
            <a:endParaRPr lang="en-US" dirty="0" smtClean="0"/>
          </a:p>
          <a:p>
            <a:r>
              <a:rPr lang="en-US" dirty="0" smtClean="0"/>
              <a:t>Polycystic ovarian morphology</a:t>
            </a:r>
          </a:p>
          <a:p>
            <a:endParaRPr lang="en-US" dirty="0" smtClean="0"/>
          </a:p>
          <a:p>
            <a:r>
              <a:rPr lang="en-US" dirty="0" err="1" smtClean="0"/>
              <a:t>Hirsutism</a:t>
            </a:r>
            <a:r>
              <a:rPr lang="en-US" dirty="0" smtClean="0"/>
              <a:t> or increased androgen levels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5728" y="2119001"/>
            <a:ext cx="4315229" cy="35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22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b="1" dirty="0" err="1">
                <a:latin typeface="Comic Sans MS" charset="0"/>
                <a:ea typeface="Comic Sans MS" charset="0"/>
                <a:cs typeface="Comic Sans MS" charset="0"/>
              </a:rPr>
              <a:t>C</a:t>
            </a:r>
            <a:r>
              <a:rPr lang="tr-TR" sz="4800" b="1" dirty="0" err="1" smtClean="0">
                <a:latin typeface="Comic Sans MS" charset="0"/>
                <a:ea typeface="Comic Sans MS" charset="0"/>
                <a:cs typeface="Comic Sans MS" charset="0"/>
              </a:rPr>
              <a:t>ongenital</a:t>
            </a:r>
            <a:r>
              <a:rPr lang="tr-TR" sz="4800" b="1" dirty="0" smtClean="0">
                <a:latin typeface="Comic Sans MS" charset="0"/>
                <a:ea typeface="Comic Sans MS" charset="0"/>
                <a:cs typeface="Comic Sans MS" charset="0"/>
              </a:rPr>
              <a:t> adrenal </a:t>
            </a:r>
            <a:r>
              <a:rPr lang="tr-TR" sz="4800" b="1" dirty="0" err="1" smtClean="0">
                <a:latin typeface="Comic Sans MS" charset="0"/>
                <a:ea typeface="Comic Sans MS" charset="0"/>
                <a:cs typeface="Comic Sans MS" charset="0"/>
              </a:rPr>
              <a:t>hyperplasia</a:t>
            </a:r>
            <a:endParaRPr lang="tr-TR" sz="48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1991" y="1678915"/>
            <a:ext cx="10515600" cy="497073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Classical</a:t>
            </a:r>
          </a:p>
          <a:p>
            <a:r>
              <a:rPr lang="en-US" dirty="0" err="1"/>
              <a:t>Nonclassic</a:t>
            </a:r>
            <a:r>
              <a:rPr lang="en-US" dirty="0"/>
              <a:t> </a:t>
            </a:r>
            <a:r>
              <a:rPr lang="en-US" dirty="0" smtClean="0"/>
              <a:t>(late</a:t>
            </a:r>
            <a:r>
              <a:rPr lang="en-US" dirty="0"/>
              <a:t>-onset) </a:t>
            </a:r>
          </a:p>
          <a:p>
            <a:pPr lvl="1"/>
            <a:r>
              <a:rPr lang="en-US" dirty="0" err="1"/>
              <a:t>Peripubertal</a:t>
            </a:r>
            <a:r>
              <a:rPr lang="en-US" dirty="0"/>
              <a:t> </a:t>
            </a:r>
            <a:r>
              <a:rPr lang="en-US" dirty="0" err="1"/>
              <a:t>hirsutism</a:t>
            </a:r>
            <a:endParaRPr lang="en-US" dirty="0"/>
          </a:p>
          <a:p>
            <a:pPr lvl="1"/>
            <a:r>
              <a:rPr lang="en-US" dirty="0" smtClean="0"/>
              <a:t>Sometimes </a:t>
            </a:r>
            <a:r>
              <a:rPr lang="en-US" dirty="0"/>
              <a:t>menstrual irregularity or primary amenorrhea</a:t>
            </a:r>
          </a:p>
          <a:p>
            <a:pPr lvl="1"/>
            <a:r>
              <a:rPr lang="en-US" dirty="0"/>
              <a:t>No manifestations of cortisol deficiency</a:t>
            </a:r>
            <a:endParaRPr lang="tr-TR" dirty="0"/>
          </a:p>
          <a:p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Prevalence: 1 to 15 percent</a:t>
            </a:r>
          </a:p>
          <a:p>
            <a:r>
              <a:rPr lang="en-US" dirty="0"/>
              <a:t>21-hydroxylase</a:t>
            </a:r>
          </a:p>
          <a:p>
            <a:r>
              <a:rPr lang="en-US" dirty="0"/>
              <a:t>11β-</a:t>
            </a:r>
            <a:r>
              <a:rPr lang="en-US" dirty="0" smtClean="0"/>
              <a:t>hydroxylase</a:t>
            </a:r>
            <a:endParaRPr lang="en-US" dirty="0"/>
          </a:p>
          <a:p>
            <a:r>
              <a:rPr lang="en-US" dirty="0"/>
              <a:t>3β-</a:t>
            </a:r>
            <a:r>
              <a:rPr lang="en-US" dirty="0" err="1"/>
              <a:t>hydroxysteroid</a:t>
            </a:r>
            <a:r>
              <a:rPr lang="en-US" dirty="0"/>
              <a:t> </a:t>
            </a:r>
            <a:r>
              <a:rPr lang="en-US" dirty="0" smtClean="0"/>
              <a:t>dehydrogenase</a:t>
            </a:r>
            <a:endParaRPr lang="tr-TR" dirty="0" smtClean="0">
              <a:effectLst/>
            </a:endParaRPr>
          </a:p>
          <a:p>
            <a:endParaRPr lang="tr-TR" dirty="0" smtClean="0">
              <a:effectLst/>
            </a:endParaRPr>
          </a:p>
          <a:p>
            <a:r>
              <a:rPr lang="tr-TR" b="1" dirty="0" smtClean="0">
                <a:solidFill>
                  <a:srgbClr val="FFFF00"/>
                </a:solidFill>
                <a:effectLst/>
              </a:rPr>
              <a:t>I</a:t>
            </a:r>
            <a:r>
              <a:rPr lang="en-US" b="1" dirty="0" smtClean="0">
                <a:solidFill>
                  <a:srgbClr val="FFFF00"/>
                </a:solidFill>
                <a:effectLst/>
              </a:rPr>
              <a:t>t is nearly always due to 21-hydroxylase (P450c21) </a:t>
            </a:r>
            <a:endParaRPr lang="en-US" b="1" dirty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effectLst/>
              </a:rPr>
              <a:t>17-hydroxyprogesterone </a:t>
            </a:r>
            <a:r>
              <a:rPr lang="en-US" dirty="0" smtClean="0">
                <a:effectLst/>
                <a:latin typeface="Wingdings"/>
                <a:ea typeface="Wingdings"/>
                <a:cs typeface="Wingdings"/>
                <a:sym typeface="Wingdings"/>
              </a:rPr>
              <a:t></a:t>
            </a:r>
            <a:endParaRPr lang="en-US" dirty="0" smtClean="0">
              <a:effectLst/>
            </a:endParaRPr>
          </a:p>
          <a:p>
            <a:pPr lvl="1"/>
            <a:r>
              <a:rPr lang="en-US" dirty="0" err="1" smtClean="0"/>
              <a:t>A</a:t>
            </a:r>
            <a:r>
              <a:rPr lang="en-US" dirty="0" err="1" smtClean="0">
                <a:effectLst/>
              </a:rPr>
              <a:t>ndrostenedione</a:t>
            </a:r>
            <a:r>
              <a:rPr lang="en-US" dirty="0" smtClean="0">
                <a:effectLst/>
              </a:rPr>
              <a:t> </a:t>
            </a:r>
            <a:r>
              <a:rPr lang="en-US" dirty="0" smtClean="0">
                <a:effectLst/>
                <a:latin typeface="Wingdings"/>
                <a:ea typeface="Wingdings"/>
                <a:cs typeface="Wingdings"/>
                <a:sym typeface="Wingdings"/>
              </a:rPr>
              <a:t></a:t>
            </a:r>
            <a:endParaRPr lang="tr-TR" dirty="0" smtClean="0">
              <a:effectLst/>
            </a:endParaRPr>
          </a:p>
          <a:p>
            <a:pPr marL="0" indent="0">
              <a:buNone/>
            </a:pPr>
            <a:r>
              <a:rPr lang="tr-TR" dirty="0" smtClean="0">
                <a:effectLst/>
              </a:rPr>
              <a:t> </a:t>
            </a:r>
            <a:endParaRPr lang="tr-T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0417" y="1861318"/>
            <a:ext cx="33020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0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sz="4900" b="1" dirty="0" err="1">
                <a:latin typeface="Comic Sans MS" charset="0"/>
                <a:ea typeface="Comic Sans MS" charset="0"/>
                <a:cs typeface="Comic Sans MS" charset="0"/>
              </a:rPr>
              <a:t>Ovarian</a:t>
            </a:r>
            <a:r>
              <a:rPr lang="tr-TR" sz="4900" b="1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4900" b="1" dirty="0" err="1">
                <a:latin typeface="Comic Sans MS" charset="0"/>
                <a:ea typeface="Comic Sans MS" charset="0"/>
                <a:cs typeface="Comic Sans MS" charset="0"/>
              </a:rPr>
              <a:t>tumors</a:t>
            </a:r>
            <a:r>
              <a:rPr lang="tr-TR" b="1" dirty="0">
                <a:latin typeface="Comic Sans MS" charset="0"/>
                <a:ea typeface="Comic Sans MS" charset="0"/>
                <a:cs typeface="Comic Sans MS" charset="0"/>
              </a:rPr>
              <a:t/>
            </a:r>
            <a:br>
              <a:rPr lang="tr-TR" b="1" dirty="0">
                <a:latin typeface="Comic Sans MS" charset="0"/>
                <a:ea typeface="Comic Sans MS" charset="0"/>
                <a:cs typeface="Comic Sans MS" charset="0"/>
              </a:rPr>
            </a:br>
            <a:endParaRPr lang="en-US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err="1" smtClean="0"/>
              <a:t>Sertoli-Leydig</a:t>
            </a:r>
            <a:r>
              <a:rPr lang="tr-TR" dirty="0" smtClean="0"/>
              <a:t> </a:t>
            </a:r>
            <a:r>
              <a:rPr lang="tr-TR" dirty="0" err="1"/>
              <a:t>cell</a:t>
            </a:r>
            <a:r>
              <a:rPr lang="tr-TR" dirty="0"/>
              <a:t> </a:t>
            </a:r>
            <a:r>
              <a:rPr lang="tr-TR" dirty="0" err="1"/>
              <a:t>tumors</a:t>
            </a:r>
            <a:r>
              <a:rPr lang="tr-TR" dirty="0"/>
              <a:t> 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Granulosa</a:t>
            </a:r>
            <a:r>
              <a:rPr lang="tr-TR" dirty="0" err="1"/>
              <a:t>-theca</a:t>
            </a:r>
            <a:r>
              <a:rPr lang="tr-TR" dirty="0"/>
              <a:t> </a:t>
            </a:r>
            <a:r>
              <a:rPr lang="tr-TR" dirty="0" err="1"/>
              <a:t>cell</a:t>
            </a:r>
            <a:r>
              <a:rPr lang="tr-TR" dirty="0"/>
              <a:t> (</a:t>
            </a:r>
            <a:r>
              <a:rPr lang="tr-TR" dirty="0" err="1"/>
              <a:t>stromal</a:t>
            </a:r>
            <a:r>
              <a:rPr lang="tr-TR" dirty="0"/>
              <a:t> </a:t>
            </a:r>
            <a:r>
              <a:rPr lang="tr-TR" dirty="0" err="1"/>
              <a:t>cell</a:t>
            </a:r>
            <a:r>
              <a:rPr lang="tr-TR" dirty="0"/>
              <a:t>) </a:t>
            </a:r>
            <a:r>
              <a:rPr lang="tr-TR" dirty="0" err="1" smtClean="0"/>
              <a:t>tumors</a:t>
            </a:r>
            <a:r>
              <a:rPr lang="tr-TR" dirty="0" smtClean="0"/>
              <a:t> </a:t>
            </a:r>
          </a:p>
          <a:p>
            <a:endParaRPr lang="tr-TR" dirty="0"/>
          </a:p>
          <a:p>
            <a:r>
              <a:rPr lang="tr-TR" dirty="0" err="1"/>
              <a:t>H</a:t>
            </a:r>
            <a:r>
              <a:rPr lang="tr-TR" dirty="0" err="1" smtClean="0"/>
              <a:t>ilus-cell</a:t>
            </a:r>
            <a:r>
              <a:rPr lang="tr-TR" dirty="0" smtClean="0"/>
              <a:t> </a:t>
            </a:r>
            <a:r>
              <a:rPr lang="tr-TR" dirty="0" err="1"/>
              <a:t>tumors</a:t>
            </a:r>
            <a:endParaRPr lang="tr-TR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0519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sz="5300" b="1" dirty="0" smtClean="0">
                <a:latin typeface="Comic Sans MS" charset="0"/>
                <a:ea typeface="Comic Sans MS" charset="0"/>
                <a:cs typeface="Comic Sans MS" charset="0"/>
              </a:rPr>
              <a:t>Adrenal </a:t>
            </a:r>
            <a:r>
              <a:rPr lang="tr-TR" sz="5300" b="1" dirty="0" err="1" smtClean="0">
                <a:latin typeface="Comic Sans MS" charset="0"/>
                <a:ea typeface="Comic Sans MS" charset="0"/>
                <a:cs typeface="Comic Sans MS" charset="0"/>
              </a:rPr>
              <a:t>tumors</a:t>
            </a:r>
            <a:r>
              <a:rPr lang="en-US" sz="5300" b="1" dirty="0">
                <a:latin typeface="Comic Sans MS" charset="0"/>
                <a:ea typeface="Comic Sans MS" charset="0"/>
                <a:cs typeface="Comic Sans MS" charset="0"/>
              </a:rPr>
              <a:t/>
            </a:r>
            <a:br>
              <a:rPr lang="en-US" sz="5300" b="1" dirty="0">
                <a:latin typeface="Comic Sans MS" charset="0"/>
                <a:ea typeface="Comic Sans MS" charset="0"/>
                <a:cs typeface="Comic Sans MS" charset="0"/>
              </a:rPr>
            </a:br>
            <a:endParaRPr lang="tr-TR" sz="53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effectLst/>
              </a:rPr>
              <a:t>DHEA and DHEA-S</a:t>
            </a:r>
            <a:r>
              <a:rPr lang="en-US" dirty="0"/>
              <a:t> </a:t>
            </a:r>
            <a:r>
              <a:rPr lang="en-US" dirty="0" smtClean="0"/>
              <a:t>secretion</a:t>
            </a:r>
          </a:p>
          <a:p>
            <a:pPr lvl="1"/>
            <a:r>
              <a:rPr lang="en-US" dirty="0" smtClean="0"/>
              <a:t>DHEA-S&gt;700 μg/dl</a:t>
            </a:r>
          </a:p>
          <a:p>
            <a:pPr marL="0" indent="0">
              <a:buNone/>
            </a:pPr>
            <a:r>
              <a:rPr lang="en-US" dirty="0" smtClean="0">
                <a:effectLst/>
              </a:rPr>
              <a:t> </a:t>
            </a:r>
            <a:endParaRPr lang="tr-TR" dirty="0" smtClean="0">
              <a:effectLst/>
            </a:endParaRPr>
          </a:p>
          <a:p>
            <a:r>
              <a:rPr lang="en-US" dirty="0" smtClean="0">
                <a:effectLst/>
              </a:rPr>
              <a:t>Usually cortisol is also secreted</a:t>
            </a:r>
          </a:p>
          <a:p>
            <a:pPr lvl="1"/>
            <a:r>
              <a:rPr lang="en-US" dirty="0" smtClean="0"/>
              <a:t>C</a:t>
            </a:r>
            <a:r>
              <a:rPr lang="en-US" dirty="0" smtClean="0">
                <a:effectLst/>
              </a:rPr>
              <a:t>linical manifestations of androgen excess and Cushing's syndrome</a:t>
            </a:r>
            <a:endParaRPr lang="tr-TR" dirty="0" smtClean="0">
              <a:effectLst/>
            </a:endParaRPr>
          </a:p>
          <a:p>
            <a:endParaRPr lang="tr-TR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 normal serum DHEA-S value does not exclude the </a:t>
            </a:r>
            <a:r>
              <a:rPr lang="en-US" dirty="0" err="1" smtClean="0">
                <a:solidFill>
                  <a:srgbClr val="FFFF00"/>
                </a:solidFill>
                <a:effectLst/>
              </a:rPr>
              <a:t>diag</a:t>
            </a:r>
            <a:r>
              <a:rPr lang="tr-TR" dirty="0" smtClean="0">
                <a:solidFill>
                  <a:srgbClr val="FFFF00"/>
                </a:solidFill>
                <a:effectLst/>
              </a:rPr>
              <a:t>nosis</a:t>
            </a:r>
          </a:p>
          <a:p>
            <a:pPr marL="0" indent="0">
              <a:buNone/>
            </a:pPr>
            <a:endParaRPr lang="tr-TR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6935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130902" y="817557"/>
            <a:ext cx="2904769" cy="270086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/>
              <a:t>Insulin</a:t>
            </a:r>
            <a:endParaRPr lang="en-US" sz="4400" b="1" dirty="0"/>
          </a:p>
        </p:txBody>
      </p:sp>
      <p:sp>
        <p:nvSpPr>
          <p:cNvPr id="5" name="Oval 4"/>
          <p:cNvSpPr/>
          <p:nvPr/>
        </p:nvSpPr>
        <p:spPr>
          <a:xfrm>
            <a:off x="8530979" y="736370"/>
            <a:ext cx="2904769" cy="270086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Theca cell receptors</a:t>
            </a:r>
            <a:endParaRPr lang="en-US" sz="2800" b="1" dirty="0"/>
          </a:p>
        </p:txBody>
      </p:sp>
      <p:sp>
        <p:nvSpPr>
          <p:cNvPr id="6" name="Oval 5"/>
          <p:cNvSpPr/>
          <p:nvPr/>
        </p:nvSpPr>
        <p:spPr>
          <a:xfrm>
            <a:off x="342158" y="794768"/>
            <a:ext cx="2904769" cy="270086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Insulin-like growth factor-I</a:t>
            </a:r>
            <a:endParaRPr lang="en-US" sz="2000" b="1" dirty="0"/>
          </a:p>
        </p:txBody>
      </p:sp>
      <p:sp>
        <p:nvSpPr>
          <p:cNvPr id="7" name="Oval 6"/>
          <p:cNvSpPr/>
          <p:nvPr/>
        </p:nvSpPr>
        <p:spPr>
          <a:xfrm>
            <a:off x="1796434" y="4071409"/>
            <a:ext cx="2904769" cy="270086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Decrease SHBG</a:t>
            </a:r>
            <a:endParaRPr lang="en-US" sz="2400" b="1" dirty="0"/>
          </a:p>
        </p:txBody>
      </p:sp>
      <p:sp>
        <p:nvSpPr>
          <p:cNvPr id="8" name="Down Arrow 7"/>
          <p:cNvSpPr/>
          <p:nvPr/>
        </p:nvSpPr>
        <p:spPr>
          <a:xfrm rot="16200000">
            <a:off x="7504033" y="1897985"/>
            <a:ext cx="823553" cy="112359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 rot="2360302">
            <a:off x="4204928" y="3292307"/>
            <a:ext cx="705590" cy="118879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9700152" y="3328629"/>
            <a:ext cx="715096" cy="86135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530978" y="4157138"/>
            <a:ext cx="2904769" cy="270086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Increased </a:t>
            </a:r>
          </a:p>
          <a:p>
            <a:pPr algn="ctr"/>
            <a:r>
              <a:rPr lang="en-US" sz="2800" b="1" dirty="0" smtClean="0"/>
              <a:t>Androgen </a:t>
            </a:r>
          </a:p>
          <a:p>
            <a:pPr algn="ctr"/>
            <a:r>
              <a:rPr lang="en-US" sz="2800" b="1" dirty="0" smtClean="0"/>
              <a:t>Production</a:t>
            </a:r>
            <a:endParaRPr lang="en-US" sz="2800" b="1" dirty="0"/>
          </a:p>
        </p:txBody>
      </p:sp>
      <p:sp>
        <p:nvSpPr>
          <p:cNvPr id="12" name="Plus 11"/>
          <p:cNvSpPr/>
          <p:nvPr/>
        </p:nvSpPr>
        <p:spPr>
          <a:xfrm>
            <a:off x="3196705" y="1868705"/>
            <a:ext cx="914400" cy="9144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291703" y="218989"/>
            <a:ext cx="769252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latin typeface="Comic Sans MS" charset="0"/>
                <a:ea typeface="Comic Sans MS" charset="0"/>
                <a:cs typeface="Comic Sans MS" charset="0"/>
              </a:rPr>
              <a:t>Severe </a:t>
            </a:r>
            <a:r>
              <a:rPr lang="tr-TR" sz="3200" b="1" dirty="0" err="1">
                <a:latin typeface="Comic Sans MS" charset="0"/>
                <a:ea typeface="Comic Sans MS" charset="0"/>
                <a:cs typeface="Comic Sans MS" charset="0"/>
              </a:rPr>
              <a:t>insulin</a:t>
            </a:r>
            <a:r>
              <a:rPr lang="tr-TR" sz="3200" b="1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3200" b="1" dirty="0" err="1">
                <a:latin typeface="Comic Sans MS" charset="0"/>
                <a:ea typeface="Comic Sans MS" charset="0"/>
                <a:cs typeface="Comic Sans MS" charset="0"/>
              </a:rPr>
              <a:t>resistance</a:t>
            </a:r>
            <a:r>
              <a:rPr lang="tr-TR" sz="3200" b="1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3200" b="1" dirty="0" err="1">
                <a:latin typeface="Comic Sans MS" charset="0"/>
                <a:ea typeface="Comic Sans MS" charset="0"/>
                <a:cs typeface="Comic Sans MS" charset="0"/>
              </a:rPr>
              <a:t>syndromes</a:t>
            </a:r>
            <a:endParaRPr lang="en-US" sz="32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6708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smtClean="0">
                <a:latin typeface="Comic Sans MS" charset="0"/>
                <a:ea typeface="Comic Sans MS" charset="0"/>
                <a:cs typeface="Comic Sans MS" charset="0"/>
              </a:rPr>
              <a:t>Definition</a:t>
            </a:r>
            <a:endParaRPr lang="en-US" sz="5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60979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Excessive facial and body hair caused by excess androgen production</a:t>
            </a:r>
          </a:p>
          <a:p>
            <a:pPr lvl="1"/>
            <a:r>
              <a:rPr lang="en-US" dirty="0" smtClean="0"/>
              <a:t>Terminal hair in androgen-dependent sites (abdomen, face, chest, inner thighs)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5-10% of population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sz="3200" b="1" dirty="0" err="1" smtClean="0">
                <a:solidFill>
                  <a:srgbClr val="FFFF00"/>
                </a:solidFill>
              </a:rPr>
              <a:t>Virilism</a:t>
            </a:r>
            <a:endParaRPr lang="en-US" sz="3200" b="1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/>
              <a:t>Adrenal hyperplasia and androgen-producing tumor </a:t>
            </a:r>
          </a:p>
          <a:p>
            <a:pPr lvl="1"/>
            <a:r>
              <a:rPr lang="en-US" dirty="0" smtClean="0"/>
              <a:t>Ovarian tumor</a:t>
            </a:r>
          </a:p>
          <a:p>
            <a:pPr lvl="1"/>
            <a:r>
              <a:rPr lang="en-US" dirty="0" err="1" smtClean="0"/>
              <a:t>Hyperthecosis</a:t>
            </a:r>
            <a:endParaRPr lang="en-US" dirty="0" smtClean="0"/>
          </a:p>
          <a:p>
            <a:pPr lvl="3"/>
            <a:r>
              <a:rPr lang="en-US" sz="2600" dirty="0" err="1" smtClean="0"/>
              <a:t>Clitoromegaly</a:t>
            </a:r>
            <a:endParaRPr lang="en-US" sz="2600" dirty="0" smtClean="0"/>
          </a:p>
          <a:p>
            <a:pPr lvl="3"/>
            <a:r>
              <a:rPr lang="en-US" sz="2600" dirty="0" smtClean="0"/>
              <a:t>Deepening of the voice</a:t>
            </a:r>
          </a:p>
          <a:p>
            <a:pPr lvl="3"/>
            <a:r>
              <a:rPr lang="en-US" sz="2600" dirty="0" smtClean="0"/>
              <a:t>Balding</a:t>
            </a:r>
          </a:p>
          <a:p>
            <a:pPr lvl="3"/>
            <a:r>
              <a:rPr lang="en-US" sz="2600" dirty="0" smtClean="0"/>
              <a:t>Changes in body habitus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0139963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sz="6700" b="1" dirty="0" err="1" smtClean="0">
                <a:latin typeface="Comic Sans MS" charset="0"/>
                <a:ea typeface="Comic Sans MS" charset="0"/>
                <a:cs typeface="Comic Sans MS" charset="0"/>
              </a:rPr>
              <a:t>History</a:t>
            </a:r>
            <a:r>
              <a:rPr lang="tr-TR" sz="6700" b="1" dirty="0">
                <a:latin typeface="Comic Sans MS" charset="0"/>
                <a:ea typeface="Comic Sans MS" charset="0"/>
                <a:cs typeface="Comic Sans MS" charset="0"/>
              </a:rPr>
              <a:t/>
            </a:r>
            <a:br>
              <a:rPr lang="tr-TR" sz="6700" b="1" dirty="0">
                <a:latin typeface="Comic Sans MS" charset="0"/>
                <a:ea typeface="Comic Sans MS" charset="0"/>
                <a:cs typeface="Comic Sans MS" charset="0"/>
              </a:rPr>
            </a:br>
            <a:endParaRPr lang="tr-TR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42533"/>
            <a:ext cx="10998200" cy="5215467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FF00"/>
                </a:solidFill>
                <a:effectLst/>
              </a:rPr>
              <a:t>Age of </a:t>
            </a:r>
            <a:r>
              <a:rPr lang="tr-TR" b="1" dirty="0" err="1" smtClean="0">
                <a:solidFill>
                  <a:srgbClr val="FFFF00"/>
                </a:solidFill>
                <a:effectLst/>
              </a:rPr>
              <a:t>onset</a:t>
            </a:r>
            <a:endParaRPr lang="tr-TR" dirty="0" smtClean="0">
              <a:effectLst/>
            </a:endParaRPr>
          </a:p>
          <a:p>
            <a:pPr lvl="1"/>
            <a:r>
              <a:rPr lang="en-US" dirty="0" smtClean="0">
                <a:effectLst/>
              </a:rPr>
              <a:t>NCCAH due to 21-hydroxylase deficiency and idiopathic </a:t>
            </a:r>
            <a:r>
              <a:rPr lang="en-US" dirty="0" err="1" smtClean="0">
                <a:effectLst/>
              </a:rPr>
              <a:t>hirsutism</a:t>
            </a:r>
            <a:r>
              <a:rPr lang="en-US" dirty="0"/>
              <a:t>-</a:t>
            </a:r>
            <a:r>
              <a:rPr lang="en-US" dirty="0" smtClean="0">
                <a:effectLst/>
              </a:rPr>
              <a:t> similar age of symptom onset</a:t>
            </a:r>
            <a:endParaRPr lang="tr-TR" dirty="0"/>
          </a:p>
          <a:p>
            <a:pPr lvl="1"/>
            <a:r>
              <a:rPr lang="tr-TR" dirty="0" smtClean="0"/>
              <a:t>A</a:t>
            </a:r>
            <a:r>
              <a:rPr lang="en-US" dirty="0" err="1" smtClean="0">
                <a:effectLst/>
              </a:rPr>
              <a:t>ndrogen</a:t>
            </a:r>
            <a:r>
              <a:rPr lang="en-US" dirty="0" smtClean="0">
                <a:effectLst/>
              </a:rPr>
              <a:t>-secreting tumors or ovarian </a:t>
            </a:r>
            <a:r>
              <a:rPr lang="en-US" dirty="0" err="1" smtClean="0">
                <a:effectLst/>
              </a:rPr>
              <a:t>hyperthecosis</a:t>
            </a:r>
            <a:r>
              <a:rPr lang="en-US" dirty="0" smtClean="0">
                <a:effectLst/>
              </a:rPr>
              <a:t> </a:t>
            </a:r>
            <a:endParaRPr lang="tr-TR" dirty="0" smtClean="0">
              <a:effectLst/>
            </a:endParaRPr>
          </a:p>
          <a:p>
            <a:pPr lvl="2"/>
            <a:r>
              <a:rPr lang="tr-TR" dirty="0"/>
              <a:t>T</a:t>
            </a:r>
            <a:r>
              <a:rPr lang="en-US" dirty="0" err="1" smtClean="0">
                <a:effectLst/>
              </a:rPr>
              <a:t>hird</a:t>
            </a:r>
            <a:r>
              <a:rPr lang="en-US" dirty="0" smtClean="0">
                <a:effectLst/>
              </a:rPr>
              <a:t> decade of life or later</a:t>
            </a:r>
            <a:endParaRPr lang="tr-TR" dirty="0" smtClean="0">
              <a:effectLst/>
            </a:endParaRPr>
          </a:p>
          <a:p>
            <a:pPr lvl="2"/>
            <a:r>
              <a:rPr lang="en-US" dirty="0" smtClean="0">
                <a:effectLst/>
              </a:rPr>
              <a:t>Both diagnoses are most common after </a:t>
            </a:r>
            <a:r>
              <a:rPr lang="en-US" dirty="0" err="1" smtClean="0">
                <a:effectLst/>
              </a:rPr>
              <a:t>menopau</a:t>
            </a:r>
            <a:r>
              <a:rPr lang="tr-TR" dirty="0" smtClean="0">
                <a:effectLst/>
              </a:rPr>
              <a:t>se</a:t>
            </a:r>
          </a:p>
          <a:p>
            <a:r>
              <a:rPr lang="en-US" b="1" dirty="0" smtClean="0">
                <a:solidFill>
                  <a:srgbClr val="FFFF00"/>
                </a:solidFill>
                <a:effectLst/>
              </a:rPr>
              <a:t>Stable versus progressive hair growth</a:t>
            </a:r>
            <a:r>
              <a:rPr lang="en-US" dirty="0" smtClean="0">
                <a:effectLst/>
              </a:rPr>
              <a:t> </a:t>
            </a:r>
            <a:endParaRPr lang="tr-TR" dirty="0" smtClean="0">
              <a:effectLst/>
            </a:endParaRPr>
          </a:p>
          <a:p>
            <a:pPr lvl="1"/>
            <a:r>
              <a:rPr lang="en-US" dirty="0" smtClean="0">
                <a:effectLst/>
              </a:rPr>
              <a:t>NCCAH due to 21-hydroxylase deficiency and idiopathic </a:t>
            </a:r>
            <a:r>
              <a:rPr lang="en-US" dirty="0" err="1" smtClean="0">
                <a:effectLst/>
              </a:rPr>
              <a:t>hirsutism</a:t>
            </a:r>
            <a:r>
              <a:rPr lang="en-US" dirty="0"/>
              <a:t>-</a:t>
            </a:r>
            <a:r>
              <a:rPr lang="en-US" dirty="0" smtClean="0">
                <a:effectLst/>
              </a:rPr>
              <a:t>similar presentation.</a:t>
            </a:r>
          </a:p>
          <a:p>
            <a:pPr lvl="1"/>
            <a:r>
              <a:rPr lang="tr-TR" dirty="0"/>
              <a:t>A</a:t>
            </a:r>
            <a:r>
              <a:rPr lang="en-US" dirty="0" err="1" smtClean="0">
                <a:effectLst/>
              </a:rPr>
              <a:t>ndrogen</a:t>
            </a:r>
            <a:r>
              <a:rPr lang="en-US" dirty="0" smtClean="0">
                <a:effectLst/>
              </a:rPr>
              <a:t>-secreting tumors </a:t>
            </a:r>
            <a:endParaRPr lang="tr-TR" dirty="0" smtClean="0">
              <a:effectLst/>
            </a:endParaRPr>
          </a:p>
          <a:p>
            <a:pPr lvl="2"/>
            <a:r>
              <a:rPr lang="tr-TR" dirty="0"/>
              <a:t>R</a:t>
            </a:r>
            <a:r>
              <a:rPr lang="en-US" dirty="0" err="1" smtClean="0">
                <a:effectLst/>
              </a:rPr>
              <a:t>ecent</a:t>
            </a:r>
            <a:r>
              <a:rPr lang="en-US" dirty="0" smtClean="0">
                <a:effectLst/>
              </a:rPr>
              <a:t> onset, short duration (typically less than one year), or rapidly progressive hirsutism</a:t>
            </a:r>
          </a:p>
          <a:p>
            <a:pPr lvl="1"/>
            <a:r>
              <a:rPr lang="en-US" dirty="0" err="1" smtClean="0">
                <a:effectLst/>
              </a:rPr>
              <a:t>Hyperthecosis</a:t>
            </a:r>
            <a:r>
              <a:rPr lang="en-US" dirty="0" smtClean="0">
                <a:effectLst/>
              </a:rPr>
              <a:t>: Severe hirsutism, postmenopausal, more gradual compared to tumors</a:t>
            </a:r>
          </a:p>
          <a:p>
            <a:pPr lvl="1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4171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b="1" dirty="0" smtClean="0">
                <a:effectLst/>
                <a:latin typeface="Comic Sans MS" charset="0"/>
                <a:ea typeface="Comic Sans MS" charset="0"/>
                <a:cs typeface="Comic Sans MS" charset="0"/>
              </a:rPr>
              <a:t>Physical examination</a:t>
            </a:r>
            <a:endParaRPr lang="tr-TR" sz="60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2443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err="1" smtClean="0">
                <a:solidFill>
                  <a:srgbClr val="FFFF00"/>
                </a:solidFill>
                <a:effectLst/>
              </a:rPr>
              <a:t>Ferriman-Gallwey</a:t>
            </a:r>
            <a:r>
              <a:rPr lang="tr-TR" b="1" dirty="0" smtClean="0">
                <a:solidFill>
                  <a:srgbClr val="FFFF00"/>
                </a:solidFill>
                <a:effectLst/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  <a:effectLst/>
              </a:rPr>
              <a:t>scoring</a:t>
            </a:r>
            <a:endParaRPr lang="tr-TR" b="1" dirty="0">
              <a:solidFill>
                <a:srgbClr val="FFFF00"/>
              </a:solidFill>
            </a:endParaRPr>
          </a:p>
          <a:p>
            <a:pPr lvl="1"/>
            <a:r>
              <a:rPr lang="tr-TR" b="1" dirty="0" err="1" smtClean="0">
                <a:effectLst/>
              </a:rPr>
              <a:t>Poor</a:t>
            </a:r>
            <a:r>
              <a:rPr lang="tr-TR" b="1" dirty="0" smtClean="0">
                <a:effectLst/>
              </a:rPr>
              <a:t> </a:t>
            </a:r>
            <a:r>
              <a:rPr lang="tr-TR" b="1" dirty="0" err="1" smtClean="0">
                <a:effectLst/>
              </a:rPr>
              <a:t>interobserver</a:t>
            </a:r>
            <a:r>
              <a:rPr lang="tr-TR" b="1" dirty="0" smtClean="0">
                <a:effectLst/>
              </a:rPr>
              <a:t> </a:t>
            </a:r>
            <a:r>
              <a:rPr lang="tr-TR" b="1" dirty="0" err="1" smtClean="0">
                <a:effectLst/>
              </a:rPr>
              <a:t>agreement</a:t>
            </a:r>
            <a:endParaRPr lang="tr-TR" b="1" dirty="0" smtClean="0">
              <a:effectLst/>
            </a:endParaRPr>
          </a:p>
          <a:p>
            <a:endParaRPr lang="tr-TR" b="1" dirty="0" smtClean="0">
              <a:effectLst/>
            </a:endParaRPr>
          </a:p>
          <a:p>
            <a:r>
              <a:rPr lang="tr-TR" b="1" dirty="0" err="1" smtClean="0">
                <a:effectLst/>
              </a:rPr>
              <a:t>Evidence</a:t>
            </a:r>
            <a:r>
              <a:rPr lang="tr-TR" b="1" dirty="0" smtClean="0">
                <a:effectLst/>
              </a:rPr>
              <a:t> </a:t>
            </a:r>
            <a:r>
              <a:rPr lang="tr-TR" b="1" dirty="0" smtClean="0">
                <a:effectLst/>
              </a:rPr>
              <a:t>of virilization</a:t>
            </a:r>
            <a:r>
              <a:rPr lang="tr-TR" dirty="0" smtClean="0">
                <a:effectLst/>
              </a:rPr>
              <a:t> </a:t>
            </a:r>
          </a:p>
          <a:p>
            <a:pPr lvl="1"/>
            <a:r>
              <a:rPr lang="en-US" dirty="0" smtClean="0">
                <a:effectLst/>
              </a:rPr>
              <a:t>Findings include deepening of the voice, temporal and/or crown balding, increased muscle mass, and </a:t>
            </a:r>
            <a:r>
              <a:rPr lang="en-US" dirty="0" err="1" smtClean="0">
                <a:effectLst/>
              </a:rPr>
              <a:t>clitoromegaly</a:t>
            </a:r>
            <a:endParaRPr lang="tr-TR" dirty="0" smtClean="0">
              <a:effectLst/>
            </a:endParaRPr>
          </a:p>
          <a:p>
            <a:pPr lvl="1"/>
            <a:r>
              <a:rPr lang="en-US" dirty="0" smtClean="0">
                <a:effectLst/>
              </a:rPr>
              <a:t>Clitoral enlargement is typically determined on the basis of clitoral length or the clitoral index (length times width): length &gt;10 mm or an index &gt;35 mm</a:t>
            </a:r>
            <a:r>
              <a:rPr lang="en-US" baseline="30000" dirty="0" smtClean="0">
                <a:effectLst/>
              </a:rPr>
              <a:t>2</a:t>
            </a:r>
            <a:r>
              <a:rPr lang="en-US" dirty="0" smtClean="0">
                <a:effectLst/>
              </a:rPr>
              <a:t> is considered above normal </a:t>
            </a:r>
            <a:endParaRPr lang="tr-TR" dirty="0" smtClean="0">
              <a:effectLst/>
            </a:endParaRPr>
          </a:p>
          <a:p>
            <a:endParaRPr lang="tr-TR" b="1" dirty="0" smtClean="0">
              <a:effectLst/>
            </a:endParaRPr>
          </a:p>
          <a:p>
            <a:r>
              <a:rPr lang="tr-TR" b="1" dirty="0" err="1" smtClean="0">
                <a:effectLst/>
              </a:rPr>
              <a:t>Other</a:t>
            </a:r>
            <a:r>
              <a:rPr lang="tr-TR" b="1" dirty="0" smtClean="0">
                <a:effectLst/>
              </a:rPr>
              <a:t> </a:t>
            </a:r>
            <a:r>
              <a:rPr lang="tr-TR" b="1" dirty="0" smtClean="0">
                <a:effectLst/>
              </a:rPr>
              <a:t>important findings</a:t>
            </a:r>
            <a:r>
              <a:rPr lang="tr-TR" dirty="0" smtClean="0">
                <a:effectLst/>
              </a:rPr>
              <a:t> </a:t>
            </a:r>
            <a:endParaRPr lang="tr-TR" dirty="0"/>
          </a:p>
          <a:p>
            <a:pPr lvl="1"/>
            <a:r>
              <a:rPr lang="tr-TR" dirty="0" smtClean="0">
                <a:effectLst/>
              </a:rPr>
              <a:t>Other skin findings: </a:t>
            </a:r>
            <a:r>
              <a:rPr lang="tr-TR" dirty="0" err="1" smtClean="0">
                <a:effectLst/>
              </a:rPr>
              <a:t>Acne</a:t>
            </a:r>
            <a:r>
              <a:rPr lang="tr-TR" dirty="0" smtClean="0">
                <a:effectLst/>
              </a:rPr>
              <a:t>, seborrhea, acanthosis nigricans, striae</a:t>
            </a:r>
          </a:p>
          <a:p>
            <a:pPr lvl="1"/>
            <a:r>
              <a:rPr lang="tr-TR" dirty="0" smtClean="0">
                <a:effectLst/>
              </a:rPr>
              <a:t>Body mass index </a:t>
            </a:r>
          </a:p>
          <a:p>
            <a:pPr lvl="1"/>
            <a:r>
              <a:rPr lang="tr-TR" dirty="0" smtClean="0">
                <a:effectLst/>
              </a:rPr>
              <a:t>Abdominal and pelvic exam </a:t>
            </a:r>
            <a:endParaRPr lang="tr-T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0353" y="5080510"/>
            <a:ext cx="2936737" cy="177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85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127000"/>
            <a:ext cx="6985000" cy="660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35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50" y="127000"/>
            <a:ext cx="6210300" cy="660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6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5400" b="1" dirty="0" smtClean="0">
                <a:latin typeface="Comic Sans MS" charset="0"/>
                <a:ea typeface="Comic Sans MS" charset="0"/>
                <a:cs typeface="Comic Sans MS" charset="0"/>
              </a:rPr>
              <a:t>Evaluation</a:t>
            </a:r>
            <a:endParaRPr lang="tr-TR" sz="5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36776"/>
            <a:ext cx="10515600" cy="4351338"/>
          </a:xfrm>
        </p:spPr>
        <p:txBody>
          <a:bodyPr/>
          <a:lstStyle/>
          <a:p>
            <a:endParaRPr lang="tr-TR" dirty="0" smtClean="0">
              <a:effectLst/>
            </a:endParaRPr>
          </a:p>
          <a:p>
            <a:r>
              <a:rPr lang="en-US" dirty="0" smtClean="0">
                <a:effectLst/>
              </a:rPr>
              <a:t>For Mediterranean, Hispanic, and Middle Eastern women, an FG score ≥9 to 10 is considered abnormal and for Asian women, ≥2</a:t>
            </a:r>
            <a:endParaRPr lang="tr-TR" dirty="0" smtClean="0">
              <a:effectLst/>
            </a:endParaRPr>
          </a:p>
          <a:p>
            <a:endParaRPr lang="en-US" dirty="0" smtClean="0"/>
          </a:p>
          <a:p>
            <a:r>
              <a:rPr lang="en-US" dirty="0" smtClean="0"/>
              <a:t>Scores </a:t>
            </a:r>
            <a:r>
              <a:rPr lang="en-US" dirty="0"/>
              <a:t>between 8 and 15 are usually considered to be mild </a:t>
            </a:r>
            <a:r>
              <a:rPr lang="en-US" dirty="0" err="1"/>
              <a:t>hirsutism</a:t>
            </a:r>
            <a:r>
              <a:rPr lang="en-US" dirty="0"/>
              <a:t>, 16 to 25 moderate, and scores &gt;25 severe </a:t>
            </a:r>
            <a:r>
              <a:rPr lang="en-US" dirty="0" err="1"/>
              <a:t>hirsutism</a:t>
            </a:r>
            <a:endParaRPr lang="tr-TR" dirty="0" smtClean="0">
              <a:effectLst/>
            </a:endParaRPr>
          </a:p>
          <a:p>
            <a:endParaRPr lang="tr-TR" dirty="0" smtClean="0">
              <a:effectLst/>
            </a:endParaRPr>
          </a:p>
          <a:p>
            <a:r>
              <a:rPr lang="en-US" b="1" dirty="0" smtClean="0">
                <a:solidFill>
                  <a:srgbClr val="FFFF00"/>
                </a:solidFill>
                <a:effectLst/>
              </a:rPr>
              <a:t>There is only a modest correlation between the quantity of hair growth and serum androgen levels </a:t>
            </a:r>
            <a:endParaRPr lang="tr-TR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82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081815" y="1384542"/>
            <a:ext cx="1946303" cy="19742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Prolactin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7859069" y="1308113"/>
            <a:ext cx="1959546" cy="197368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TSH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742863" y="1281280"/>
            <a:ext cx="2103283" cy="19598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</a:rPr>
              <a:t>Total</a:t>
            </a:r>
          </a:p>
          <a:p>
            <a:pPr algn="ctr"/>
            <a:r>
              <a:rPr lang="en-US" b="1" dirty="0" smtClean="0">
                <a:solidFill>
                  <a:srgbClr val="FFFF00"/>
                </a:solidFill>
              </a:rPr>
              <a:t>testosterone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530707" y="1353482"/>
            <a:ext cx="1973349" cy="19598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17-hydroxyprogesterone</a:t>
            </a:r>
            <a:endParaRPr lang="en-US" b="1" dirty="0"/>
          </a:p>
        </p:txBody>
      </p:sp>
      <p:sp>
        <p:nvSpPr>
          <p:cNvPr id="8" name="Oval 7"/>
          <p:cNvSpPr/>
          <p:nvPr/>
        </p:nvSpPr>
        <p:spPr>
          <a:xfrm>
            <a:off x="455518" y="1339692"/>
            <a:ext cx="1960667" cy="197368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</a:rPr>
              <a:t>hCG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6982" y="358949"/>
            <a:ext cx="9262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b="1" dirty="0" err="1">
                <a:latin typeface="Comic Sans MS" charset="0"/>
                <a:ea typeface="Comic Sans MS" charset="0"/>
                <a:cs typeface="Comic Sans MS" charset="0"/>
              </a:rPr>
              <a:t>Biochemical</a:t>
            </a:r>
            <a:r>
              <a:rPr lang="tr-TR" sz="4400" b="1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4400" b="1" dirty="0" err="1">
                <a:latin typeface="Comic Sans MS" charset="0"/>
                <a:ea typeface="Comic Sans MS" charset="0"/>
                <a:cs typeface="Comic Sans MS" charset="0"/>
              </a:rPr>
              <a:t>testing</a:t>
            </a:r>
            <a:endParaRPr lang="en-US" sz="4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481533" y="3907024"/>
            <a:ext cx="4527570" cy="197422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Not routine</a:t>
            </a:r>
          </a:p>
          <a:p>
            <a:pPr algn="ctr"/>
            <a:r>
              <a:rPr lang="en-US" sz="2400" b="1" dirty="0" err="1" smtClean="0">
                <a:solidFill>
                  <a:srgbClr val="FFFF00"/>
                </a:solidFill>
              </a:rPr>
              <a:t>Dehydroepiandrosterone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>
                <a:solidFill>
                  <a:srgbClr val="FFFF00"/>
                </a:solidFill>
              </a:rPr>
              <a:t>sulfate (DHEA-S</a:t>
            </a:r>
            <a:r>
              <a:rPr lang="en-US" sz="2400" b="1" dirty="0" smtClean="0">
                <a:solidFill>
                  <a:srgbClr val="FFFF00"/>
                </a:solidFill>
              </a:rPr>
              <a:t>)</a:t>
            </a:r>
          </a:p>
          <a:p>
            <a:pPr algn="ctr"/>
            <a:r>
              <a:rPr lang="en-US" sz="2400" b="1" dirty="0" err="1">
                <a:solidFill>
                  <a:srgbClr val="FFFF00"/>
                </a:solidFill>
              </a:rPr>
              <a:t>Androstenedione</a:t>
            </a:r>
            <a:endParaRPr lang="tr-TR" sz="2400" b="1" dirty="0">
              <a:solidFill>
                <a:srgbClr val="FFFF00"/>
              </a:solidFill>
            </a:endParaRPr>
          </a:p>
          <a:p>
            <a:pPr algn="ctr"/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5271294" y="3538453"/>
            <a:ext cx="1946303" cy="19742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Cortisol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189759" y="3516033"/>
            <a:ext cx="2583639" cy="19742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Gonadotropins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844085" y="3516033"/>
            <a:ext cx="2356521" cy="19742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3α-</a:t>
            </a:r>
            <a:r>
              <a:rPr lang="en-US" sz="2400" dirty="0" err="1" smtClean="0">
                <a:solidFill>
                  <a:srgbClr val="FFFF00"/>
                </a:solidFill>
              </a:rPr>
              <a:t>glucrunode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9073" y="5490252"/>
            <a:ext cx="6548524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Unwanted hirsutism: No test</a:t>
            </a:r>
          </a:p>
          <a:p>
            <a:r>
              <a:rPr lang="en-US" b="1" dirty="0" smtClean="0"/>
              <a:t>Idiopathic hirsutism (hirsutism-normal cycle): Testosterone</a:t>
            </a:r>
          </a:p>
          <a:p>
            <a:r>
              <a:rPr lang="en-US" b="1" dirty="0" smtClean="0"/>
              <a:t>Hirsutism and oligo/</a:t>
            </a:r>
            <a:r>
              <a:rPr lang="en-US" b="1" dirty="0" err="1" smtClean="0"/>
              <a:t>amenore</a:t>
            </a:r>
            <a:r>
              <a:rPr lang="en-US" b="1" dirty="0" smtClean="0"/>
              <a:t>: T, 17-OHP, </a:t>
            </a:r>
            <a:r>
              <a:rPr lang="en-US" b="1" dirty="0" err="1" smtClean="0"/>
              <a:t>hCG</a:t>
            </a:r>
            <a:r>
              <a:rPr lang="en-US" b="1" dirty="0" smtClean="0"/>
              <a:t>, PRL, TSH, FSH, LH</a:t>
            </a:r>
          </a:p>
          <a:p>
            <a:r>
              <a:rPr lang="en-US" b="1" dirty="0" smtClean="0"/>
              <a:t>Androgen secreting tumor: T, DHEAS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208432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708" y="117693"/>
            <a:ext cx="10515600" cy="1325563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b="1" dirty="0" smtClean="0"/>
              <a:t>17-OHP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0430494"/>
              </p:ext>
            </p:extLst>
          </p:nvPr>
        </p:nvGraphicFramePr>
        <p:xfrm>
          <a:off x="609599" y="1600200"/>
          <a:ext cx="11354044" cy="5000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05354" y="5796246"/>
            <a:ext cx="2784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Rule out CAH, 21-OH deficiency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5130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711343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6000" b="1" dirty="0" smtClean="0"/>
              <a:t>Testosterone</a:t>
            </a:r>
            <a:endParaRPr lang="en-US" sz="60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4934708"/>
              </p:ext>
            </p:extLst>
          </p:nvPr>
        </p:nvGraphicFramePr>
        <p:xfrm>
          <a:off x="609600" y="985982"/>
          <a:ext cx="10972800" cy="5752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365195" y="6091720"/>
            <a:ext cx="1760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Selective vein catheterization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38" y="5058413"/>
            <a:ext cx="3364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L/S or L/P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63910" y="5091403"/>
            <a:ext cx="1470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Imaging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538" y="5814721"/>
            <a:ext cx="190685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</a:rPr>
              <a:t>Especially in those interested in future fertility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2118732" y="6034070"/>
            <a:ext cx="653106" cy="48463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67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err="1" smtClean="0">
                <a:latin typeface="Comic Sans MS" charset="0"/>
                <a:ea typeface="Comic Sans MS" charset="0"/>
                <a:cs typeface="Comic Sans MS" charset="0"/>
              </a:rPr>
              <a:t>Assesment</a:t>
            </a:r>
            <a:r>
              <a:rPr lang="en-US" sz="5400" b="1" dirty="0" smtClean="0">
                <a:latin typeface="Comic Sans MS" charset="0"/>
                <a:ea typeface="Comic Sans MS" charset="0"/>
                <a:cs typeface="Comic Sans MS" charset="0"/>
              </a:rPr>
              <a:t> of Insulin secretion</a:t>
            </a:r>
            <a:endParaRPr lang="en-US" sz="5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  <a:p>
            <a:r>
              <a:rPr lang="en-US" b="1" dirty="0" smtClean="0"/>
              <a:t>2-hour 75 mg glucose tolerance test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Normal: Less than 140 mg/</a:t>
            </a:r>
            <a:r>
              <a:rPr lang="en-US" dirty="0" err="1" smtClean="0"/>
              <a:t>dL</a:t>
            </a:r>
            <a:endParaRPr lang="en-US" dirty="0" smtClean="0"/>
          </a:p>
          <a:p>
            <a:pPr lvl="1"/>
            <a:r>
              <a:rPr lang="en-US" dirty="0" smtClean="0"/>
              <a:t>Impaired: 140-199 mg/</a:t>
            </a:r>
            <a:r>
              <a:rPr lang="en-US" dirty="0" err="1" smtClean="0"/>
              <a:t>dL</a:t>
            </a:r>
            <a:endParaRPr lang="en-US" dirty="0" smtClean="0"/>
          </a:p>
          <a:p>
            <a:pPr lvl="1"/>
            <a:r>
              <a:rPr lang="en-US" dirty="0" smtClean="0"/>
              <a:t>Noninsulin-dependent diabetes: 200 mg/</a:t>
            </a:r>
            <a:r>
              <a:rPr lang="en-US" dirty="0" err="1" smtClean="0"/>
              <a:t>dL</a:t>
            </a:r>
            <a:r>
              <a:rPr lang="en-US" dirty="0" smtClean="0"/>
              <a:t> and higher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8172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800" b="1" dirty="0" smtClean="0">
                <a:effectLst/>
                <a:latin typeface="Comic Sans MS" charset="0"/>
                <a:ea typeface="Comic Sans MS" charset="0"/>
                <a:cs typeface="Comic Sans MS" charset="0"/>
              </a:rPr>
              <a:t>Women with features of </a:t>
            </a:r>
            <a:r>
              <a:rPr lang="tr-TR" sz="4800" b="1" dirty="0" smtClean="0">
                <a:effectLst/>
                <a:latin typeface="Comic Sans MS" charset="0"/>
                <a:ea typeface="Comic Sans MS" charset="0"/>
                <a:cs typeface="Comic Sans MS" charset="0"/>
              </a:rPr>
              <a:t/>
            </a:r>
            <a:br>
              <a:rPr lang="tr-TR" sz="4800" b="1" dirty="0" smtClean="0">
                <a:effectLst/>
                <a:latin typeface="Comic Sans MS" charset="0"/>
                <a:ea typeface="Comic Sans MS" charset="0"/>
                <a:cs typeface="Comic Sans MS" charset="0"/>
              </a:rPr>
            </a:br>
            <a:r>
              <a:rPr lang="en-US" sz="4800" b="1" dirty="0" smtClean="0">
                <a:effectLst/>
                <a:latin typeface="Comic Sans MS" charset="0"/>
                <a:ea typeface="Comic Sans MS" charset="0"/>
                <a:cs typeface="Comic Sans MS" charset="0"/>
              </a:rPr>
              <a:t>other endocrine disorders</a:t>
            </a:r>
            <a:endParaRPr lang="tr-TR" sz="48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b="1" dirty="0" smtClean="0"/>
              <a:t>T</a:t>
            </a:r>
            <a:r>
              <a:rPr lang="en-US" b="1" dirty="0" err="1" smtClean="0">
                <a:effectLst/>
              </a:rPr>
              <a:t>esting</a:t>
            </a:r>
            <a:r>
              <a:rPr lang="en-US" b="1" dirty="0" smtClean="0">
                <a:effectLst/>
              </a:rPr>
              <a:t> for </a:t>
            </a:r>
            <a:r>
              <a:rPr lang="en-US" b="1" dirty="0" err="1" smtClean="0">
                <a:effectLst/>
              </a:rPr>
              <a:t>hypercortisolism</a:t>
            </a:r>
            <a:endParaRPr lang="tr-TR" b="1" dirty="0" smtClean="0">
              <a:effectLst/>
            </a:endParaRPr>
          </a:p>
          <a:p>
            <a:pPr lvl="1"/>
            <a:r>
              <a:rPr lang="en-US" dirty="0" smtClean="0">
                <a:effectLst/>
              </a:rPr>
              <a:t>24-hour urinary excretion of cortisol</a:t>
            </a:r>
            <a:endParaRPr lang="tr-TR" dirty="0" smtClean="0">
              <a:effectLst/>
            </a:endParaRPr>
          </a:p>
          <a:p>
            <a:pPr lvl="1"/>
            <a:r>
              <a:rPr lang="tr-TR" dirty="0"/>
              <a:t>L</a:t>
            </a:r>
            <a:r>
              <a:rPr lang="en-US" dirty="0" smtClean="0">
                <a:effectLst/>
              </a:rPr>
              <a:t>ate-night salivary cortisol</a:t>
            </a:r>
            <a:endParaRPr lang="tr-TR" dirty="0" smtClean="0">
              <a:effectLst/>
            </a:endParaRPr>
          </a:p>
          <a:p>
            <a:pPr lvl="1"/>
            <a:r>
              <a:rPr lang="tr-TR" dirty="0"/>
              <a:t>L</a:t>
            </a:r>
            <a:r>
              <a:rPr lang="en-US" dirty="0" err="1" smtClean="0">
                <a:effectLst/>
              </a:rPr>
              <a:t>ow</a:t>
            </a:r>
            <a:r>
              <a:rPr lang="en-US" dirty="0" smtClean="0">
                <a:effectLst/>
              </a:rPr>
              <a:t>-dose dexamethasone suppression test</a:t>
            </a:r>
            <a:endParaRPr lang="tr-TR" dirty="0" smtClean="0">
              <a:effectLst/>
            </a:endParaRPr>
          </a:p>
          <a:p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For women with possible growth hormone excess </a:t>
            </a:r>
            <a:endParaRPr lang="tr-TR" dirty="0" smtClean="0">
              <a:effectLst/>
            </a:endParaRPr>
          </a:p>
          <a:p>
            <a:pPr lvl="1"/>
            <a:r>
              <a:rPr lang="tr-TR" dirty="0"/>
              <a:t>A</a:t>
            </a:r>
            <a:r>
              <a:rPr lang="en-US" dirty="0" smtClean="0">
                <a:effectLst/>
              </a:rPr>
              <a:t> serum insulin-like growth factor 1 (IGF-1)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58936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195" y="1361448"/>
            <a:ext cx="4249657" cy="28354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9146"/>
            <a:ext cx="3810000" cy="2832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4510" y="1385277"/>
            <a:ext cx="3952778" cy="2833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44141" y="0"/>
            <a:ext cx="50521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00"/>
                </a:solidFill>
                <a:latin typeface="Comic Sans MS" charset="0"/>
                <a:ea typeface="Comic Sans MS" charset="0"/>
                <a:cs typeface="Comic Sans MS" charset="0"/>
              </a:rPr>
              <a:t>Types of hair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4536" y="938789"/>
            <a:ext cx="30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Lanugo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65606" y="911179"/>
            <a:ext cx="2760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FF00"/>
                </a:solidFill>
              </a:rPr>
              <a:t>Vellus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92873" y="911179"/>
            <a:ext cx="2650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Terminal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1" y="4611116"/>
            <a:ext cx="39202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/>
              <a:buChar char="•"/>
            </a:pPr>
            <a:r>
              <a:rPr lang="en-US" sz="2400" b="1" dirty="0"/>
              <a:t>Covers the fetus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b="1" dirty="0"/>
              <a:t>Lightly pigmented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b="1" dirty="0"/>
              <a:t>Thin in diameter, short in length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b="1" dirty="0"/>
              <a:t>Fragile in attachment</a:t>
            </a:r>
          </a:p>
          <a:p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444748" y="4818202"/>
            <a:ext cx="32300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/>
              <a:buChar char="•"/>
            </a:pPr>
            <a:r>
              <a:rPr lang="en-US" sz="2400" b="1" dirty="0"/>
              <a:t>Downy, </a:t>
            </a:r>
            <a:r>
              <a:rPr lang="en-US" sz="2400" b="1" dirty="0" err="1"/>
              <a:t>unpigmented</a:t>
            </a:r>
            <a:r>
              <a:rPr lang="en-US" sz="2400" b="1" dirty="0"/>
              <a:t> hair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b="1" dirty="0" err="1"/>
              <a:t>Prepubertal</a:t>
            </a:r>
            <a:r>
              <a:rPr lang="en-US" sz="2400" b="1" dirty="0"/>
              <a:t> years</a:t>
            </a:r>
          </a:p>
          <a:p>
            <a:endParaRPr 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737658" y="4680145"/>
            <a:ext cx="31886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/>
              <a:buChar char="•"/>
            </a:pPr>
            <a:r>
              <a:rPr lang="en-US" sz="2400" b="1" dirty="0"/>
              <a:t>Coarse, pigmented hair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b="1" dirty="0"/>
              <a:t>Adult years</a:t>
            </a:r>
          </a:p>
          <a:p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776034" y="6198776"/>
            <a:ext cx="7415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FF00"/>
                </a:solidFill>
              </a:rPr>
              <a:t>Hirsutism</a:t>
            </a:r>
            <a:r>
              <a:rPr lang="en-US" sz="2800" b="1" dirty="0" smtClean="0">
                <a:solidFill>
                  <a:srgbClr val="FFFF00"/>
                </a:solidFill>
              </a:rPr>
              <a:t>: </a:t>
            </a:r>
            <a:r>
              <a:rPr lang="en-US" sz="2800" b="1" dirty="0" err="1" smtClean="0">
                <a:solidFill>
                  <a:srgbClr val="FFFF00"/>
                </a:solidFill>
              </a:rPr>
              <a:t>Vellus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>
                <a:solidFill>
                  <a:srgbClr val="FFFF00"/>
                </a:solidFill>
              </a:rPr>
              <a:t>to terminal hair transformation</a:t>
            </a:r>
          </a:p>
          <a:p>
            <a:endParaRPr 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9389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effectLst/>
                <a:latin typeface="Comic Sans MS" charset="0"/>
                <a:ea typeface="Comic Sans MS" charset="0"/>
                <a:cs typeface="Comic Sans MS" charset="0"/>
              </a:rPr>
              <a:t>Women already taking pharmacologic therapy </a:t>
            </a:r>
            <a:endParaRPr lang="tr-TR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b="1" dirty="0" smtClean="0"/>
              <a:t>M</a:t>
            </a:r>
            <a:r>
              <a:rPr lang="en-US" b="1" dirty="0" err="1" smtClean="0">
                <a:effectLst/>
              </a:rPr>
              <a:t>arked</a:t>
            </a:r>
            <a:r>
              <a:rPr lang="en-US" b="1" dirty="0" smtClean="0">
                <a:effectLst/>
              </a:rPr>
              <a:t> elevation of testosterone in spite of OC use </a:t>
            </a:r>
            <a:endParaRPr lang="tr-TR" b="1" dirty="0" smtClean="0">
              <a:effectLst/>
            </a:endParaRP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T</a:t>
            </a:r>
            <a:r>
              <a:rPr lang="en-US" dirty="0" err="1" smtClean="0">
                <a:effectLst/>
              </a:rPr>
              <a:t>estosterone</a:t>
            </a:r>
            <a:r>
              <a:rPr lang="en-US" dirty="0" smtClean="0">
                <a:effectLst/>
              </a:rPr>
              <a:t>-secreting ovarian or adrenal tumor</a:t>
            </a:r>
            <a:endParaRPr lang="tr-TR" dirty="0" smtClean="0">
              <a:effectLst/>
            </a:endParaRPr>
          </a:p>
          <a:p>
            <a:endParaRPr lang="tr-TR" dirty="0" smtClean="0">
              <a:effectLst/>
            </a:endParaRPr>
          </a:p>
          <a:p>
            <a:r>
              <a:rPr lang="tr-TR" sz="4000" b="1" dirty="0" smtClean="0">
                <a:solidFill>
                  <a:srgbClr val="FFFF00"/>
                </a:solidFill>
                <a:effectLst/>
              </a:rPr>
              <a:t>OC use: </a:t>
            </a:r>
            <a:endParaRPr lang="en-US" sz="4000" b="1" dirty="0" smtClean="0">
              <a:solidFill>
                <a:srgbClr val="FFFF00"/>
              </a:solidFill>
              <a:effectLst/>
            </a:endParaRPr>
          </a:p>
          <a:p>
            <a:pPr lvl="1"/>
            <a:endParaRPr lang="en-US" dirty="0" smtClean="0"/>
          </a:p>
          <a:p>
            <a:pPr lvl="1"/>
            <a:r>
              <a:rPr lang="en-US" sz="3200" b="1" dirty="0" smtClean="0">
                <a:solidFill>
                  <a:srgbClr val="FFFF00"/>
                </a:solidFill>
              </a:rPr>
              <a:t>W</a:t>
            </a:r>
            <a:r>
              <a:rPr lang="en-US" sz="3200" b="1" dirty="0" smtClean="0">
                <a:solidFill>
                  <a:srgbClr val="FFFF00"/>
                </a:solidFill>
                <a:effectLst/>
              </a:rPr>
              <a:t>ait at least four weeks before measuring androgens</a:t>
            </a:r>
            <a:endParaRPr lang="tr-TR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9653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5400" b="1" dirty="0" smtClean="0">
                <a:effectLst/>
                <a:latin typeface="Comic Sans MS" charset="0"/>
                <a:ea typeface="Comic Sans MS" charset="0"/>
                <a:cs typeface="Comic Sans MS" charset="0"/>
              </a:rPr>
              <a:t>Pelvic ultrasonography</a:t>
            </a:r>
            <a:r>
              <a:rPr lang="tr-TR" sz="5400" b="1" dirty="0" smtClean="0">
                <a:effectLst/>
              </a:rPr>
              <a:t> </a:t>
            </a:r>
            <a:endParaRPr lang="tr-TR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26399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</a:t>
            </a:r>
            <a:r>
              <a:rPr lang="en-US" dirty="0" smtClean="0">
                <a:effectLst/>
              </a:rPr>
              <a:t>arge cysts, solid masses, and complex cysts that do not resolve spontaneously in two to four weeks </a:t>
            </a:r>
            <a:endParaRPr lang="tr-TR" dirty="0" smtClean="0">
              <a:effectLst/>
            </a:endParaRPr>
          </a:p>
          <a:p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Small </a:t>
            </a:r>
            <a:r>
              <a:rPr lang="en-US" dirty="0" err="1" smtClean="0">
                <a:effectLst/>
              </a:rPr>
              <a:t>hilus</a:t>
            </a:r>
            <a:r>
              <a:rPr lang="en-US" dirty="0" smtClean="0">
                <a:effectLst/>
              </a:rPr>
              <a:t>-cell tumors </a:t>
            </a:r>
          </a:p>
          <a:p>
            <a:pPr lvl="1"/>
            <a:r>
              <a:rPr lang="en-US" dirty="0"/>
              <a:t>M</a:t>
            </a:r>
            <a:r>
              <a:rPr lang="en-US" dirty="0" smtClean="0">
                <a:effectLst/>
              </a:rPr>
              <a:t>ay not be seen by ultrasonography</a:t>
            </a:r>
          </a:p>
          <a:p>
            <a:endParaRPr lang="en-US" dirty="0" smtClean="0"/>
          </a:p>
          <a:p>
            <a:r>
              <a:rPr lang="en-US" dirty="0" smtClean="0"/>
              <a:t>S</a:t>
            </a:r>
            <a:r>
              <a:rPr lang="en-US" dirty="0" smtClean="0">
                <a:effectLst/>
              </a:rPr>
              <a:t>ex cord stromal tumors, are often not visualized </a:t>
            </a:r>
          </a:p>
          <a:p>
            <a:pPr lvl="1"/>
            <a:r>
              <a:rPr lang="en-US" dirty="0" smtClean="0"/>
              <a:t>May not be seen by ultrasonography</a:t>
            </a:r>
            <a:endParaRPr lang="tr-TR" dirty="0" smtClean="0">
              <a:effectLst/>
            </a:endParaRPr>
          </a:p>
          <a:p>
            <a:endParaRPr lang="tr-TR" dirty="0" smtClean="0"/>
          </a:p>
          <a:p>
            <a:r>
              <a:rPr lang="tr-TR" dirty="0" smtClean="0"/>
              <a:t>MRI, PET</a:t>
            </a:r>
          </a:p>
        </p:txBody>
      </p:sp>
    </p:spTree>
    <p:extLst>
      <p:ext uri="{BB962C8B-B14F-4D97-AF65-F5344CB8AC3E}">
        <p14:creationId xmlns:p14="http://schemas.microsoft.com/office/powerpoint/2010/main" val="7662184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5400" b="1" dirty="0" smtClean="0">
                <a:effectLst/>
                <a:latin typeface="Comic Sans MS" charset="0"/>
                <a:ea typeface="Comic Sans MS" charset="0"/>
                <a:cs typeface="Comic Sans MS" charset="0"/>
              </a:rPr>
              <a:t>Adrenal imaging</a:t>
            </a:r>
            <a:r>
              <a:rPr lang="tr-TR" dirty="0" smtClean="0">
                <a:effectLst/>
              </a:rPr>
              <a:t> 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</a:t>
            </a:r>
            <a:r>
              <a:rPr lang="en-US" dirty="0" smtClean="0">
                <a:effectLst/>
              </a:rPr>
              <a:t>arkedly elevated serum testosterone and </a:t>
            </a:r>
            <a:r>
              <a:rPr lang="en-US" dirty="0"/>
              <a:t>p</a:t>
            </a:r>
            <a:r>
              <a:rPr lang="en-US" dirty="0" smtClean="0">
                <a:effectLst/>
              </a:rPr>
              <a:t>elvic ultrasound is negative</a:t>
            </a:r>
          </a:p>
          <a:p>
            <a:endParaRPr lang="en-US" dirty="0"/>
          </a:p>
          <a:p>
            <a:r>
              <a:rPr lang="en-US" dirty="0"/>
              <a:t>A</a:t>
            </a:r>
            <a:r>
              <a:rPr lang="en-US" dirty="0" smtClean="0">
                <a:effectLst/>
              </a:rPr>
              <a:t> serum DHEA-S concentration &gt;700 mcg/</a:t>
            </a:r>
            <a:r>
              <a:rPr lang="en-US" dirty="0" err="1" smtClean="0">
                <a:effectLst/>
              </a:rPr>
              <a:t>dL</a:t>
            </a:r>
            <a:endParaRPr lang="tr-TR" dirty="0" smtClean="0">
              <a:effectLst/>
            </a:endParaRPr>
          </a:p>
          <a:p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Adrenal CT is the imaging test of choice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584165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effectLst/>
                <a:latin typeface="Comic Sans MS" charset="0"/>
                <a:ea typeface="Comic Sans MS" charset="0"/>
                <a:cs typeface="Comic Sans MS" charset="0"/>
              </a:rPr>
              <a:t>Ovarian and adrenal vein sampling</a:t>
            </a:r>
            <a:r>
              <a:rPr lang="tr-TR" dirty="0" smtClean="0">
                <a:effectLst/>
              </a:rPr>
              <a:t> 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effectLst/>
              </a:rPr>
              <a:t>Combined ovarian and adrenal vein sampling </a:t>
            </a:r>
          </a:p>
          <a:p>
            <a:pPr lvl="1"/>
            <a:r>
              <a:rPr lang="tr-TR" b="1" dirty="0"/>
              <a:t>H</a:t>
            </a:r>
            <a:r>
              <a:rPr lang="tr-TR" b="1" dirty="0" smtClean="0">
                <a:effectLst/>
              </a:rPr>
              <a:t>igh serum testosterone concentrations (testosterone &gt;150 ng/</a:t>
            </a:r>
            <a:r>
              <a:rPr lang="tr-TR" b="1" dirty="0" err="1" smtClean="0">
                <a:effectLst/>
              </a:rPr>
              <a:t>dL</a:t>
            </a:r>
            <a:r>
              <a:rPr lang="tr-TR" b="1" dirty="0" smtClean="0">
                <a:effectLst/>
              </a:rPr>
              <a:t> /L]) and normal pelvic ultrasonography and adrenal imaging </a:t>
            </a:r>
          </a:p>
          <a:p>
            <a:endParaRPr lang="en-US" dirty="0" smtClean="0"/>
          </a:p>
          <a:p>
            <a:r>
              <a:rPr lang="en-US" b="1" dirty="0" smtClean="0"/>
              <a:t>In </a:t>
            </a:r>
            <a:r>
              <a:rPr lang="en-US" b="1" dirty="0"/>
              <a:t>this setting, the ovary is likely to be the source of androgen </a:t>
            </a:r>
            <a:r>
              <a:rPr lang="en-US" b="1" dirty="0" err="1"/>
              <a:t>hypersecretion</a:t>
            </a:r>
            <a:r>
              <a:rPr lang="en-US" b="1" dirty="0"/>
              <a:t> </a:t>
            </a:r>
            <a:endParaRPr lang="tr-TR" b="1" dirty="0" smtClean="0"/>
          </a:p>
          <a:p>
            <a:endParaRPr lang="tr-TR" dirty="0" smtClean="0"/>
          </a:p>
          <a:p>
            <a:r>
              <a:rPr lang="tr-TR" dirty="0" smtClean="0"/>
              <a:t>A</a:t>
            </a:r>
            <a:r>
              <a:rPr lang="en-US" dirty="0" err="1" smtClean="0"/>
              <a:t>drenal</a:t>
            </a:r>
            <a:r>
              <a:rPr lang="en-US" dirty="0" smtClean="0"/>
              <a:t> </a:t>
            </a:r>
            <a:r>
              <a:rPr lang="en-US" dirty="0"/>
              <a:t>tumors are almost always visualized on adrenal </a:t>
            </a:r>
            <a:r>
              <a:rPr lang="en-US" dirty="0" smtClean="0"/>
              <a:t>CT, </a:t>
            </a:r>
            <a:r>
              <a:rPr lang="en-US" dirty="0"/>
              <a:t>while ovarian tumors are often too small to be seen on imaging studies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804939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2991" y="2365079"/>
            <a:ext cx="8261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FFFF00"/>
                </a:solidFill>
                <a:latin typeface="Comic Sans MS" charset="0"/>
                <a:ea typeface="Comic Sans MS" charset="0"/>
                <a:cs typeface="Comic Sans MS" charset="0"/>
              </a:rPr>
              <a:t>TREATMENT</a:t>
            </a:r>
            <a:endParaRPr lang="en-US" sz="8000" b="1" dirty="0">
              <a:solidFill>
                <a:srgbClr val="FFFF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9583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900"/>
            <a:ext cx="12192000" cy="666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184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6000" b="1" dirty="0" smtClean="0"/>
              <a:t>Treatment</a:t>
            </a:r>
            <a:endParaRPr lang="en-US" sz="6000" b="1" dirty="0"/>
          </a:p>
        </p:txBody>
      </p:sp>
      <p:graphicFrame>
        <p:nvGraphicFramePr>
          <p:cNvPr id="19" name="Content Placeholder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3588359"/>
              </p:ext>
            </p:extLst>
          </p:nvPr>
        </p:nvGraphicFramePr>
        <p:xfrm>
          <a:off x="609600" y="1921935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628882" y="3816341"/>
            <a:ext cx="1481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en-US" dirty="0"/>
          </a:p>
          <a:p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79753" y="3816341"/>
            <a:ext cx="2272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en-US" dirty="0"/>
          </a:p>
          <a:p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1758017" y="3548268"/>
            <a:ext cx="611089" cy="536145"/>
            <a:chOff x="2385298" y="3075847"/>
            <a:chExt cx="458317" cy="536145"/>
          </a:xfrm>
          <a:scene3d>
            <a:camera prst="orthographicFront">
              <a:rot lat="0" lon="21594000" rev="5400000"/>
            </a:camera>
            <a:lightRig rig="threePt" dir="t"/>
          </a:scene3d>
        </p:grpSpPr>
        <p:sp>
          <p:nvSpPr>
            <p:cNvPr id="26" name="Right Arrow 25"/>
            <p:cNvSpPr/>
            <p:nvPr/>
          </p:nvSpPr>
          <p:spPr>
            <a:xfrm rot="10800000">
              <a:off x="2385298" y="3075847"/>
              <a:ext cx="458317" cy="536145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Right Arrow 4"/>
            <p:cNvSpPr/>
            <p:nvPr/>
          </p:nvSpPr>
          <p:spPr>
            <a:xfrm rot="21600000">
              <a:off x="2522793" y="3183076"/>
              <a:ext cx="320822" cy="3216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000500" y="3816341"/>
            <a:ext cx="3571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Clinical response: 60-100%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9061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Combined hormonal contraceptives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20 mcg=30-35 mcg </a:t>
            </a:r>
            <a:r>
              <a:rPr lang="en-US" b="1" dirty="0" err="1" smtClean="0"/>
              <a:t>ethynil</a:t>
            </a:r>
            <a:r>
              <a:rPr lang="en-US" b="1" dirty="0" smtClean="0"/>
              <a:t> estradiol</a:t>
            </a:r>
          </a:p>
          <a:p>
            <a:r>
              <a:rPr lang="en-US" dirty="0" smtClean="0"/>
              <a:t>COC with high androgenic activity: Less effective on SHBG reduction</a:t>
            </a:r>
          </a:p>
          <a:p>
            <a:r>
              <a:rPr lang="en-US" dirty="0" smtClean="0"/>
              <a:t>COC: Free-T decrease by 50%, total-T decrease at a lesser degree</a:t>
            </a:r>
          </a:p>
          <a:p>
            <a:r>
              <a:rPr lang="en-US" b="1" dirty="0" smtClean="0"/>
              <a:t>Decrease adrenal androgens</a:t>
            </a:r>
          </a:p>
          <a:p>
            <a:r>
              <a:rPr lang="en-US" b="1" dirty="0" smtClean="0"/>
              <a:t>Inhibit 5 alpha-reductase activity</a:t>
            </a:r>
          </a:p>
          <a:p>
            <a:r>
              <a:rPr lang="en-US" b="1" dirty="0" smtClean="0"/>
              <a:t>Transdermal and vaginal contraceptives: Same effectivity</a:t>
            </a:r>
          </a:p>
          <a:p>
            <a:r>
              <a:rPr lang="en-US" dirty="0" smtClean="0"/>
              <a:t>Not recommended in patients over 39 y</a:t>
            </a:r>
          </a:p>
        </p:txBody>
      </p:sp>
    </p:spTree>
    <p:extLst>
      <p:ext uri="{BB962C8B-B14F-4D97-AF65-F5344CB8AC3E}">
        <p14:creationId xmlns:p14="http://schemas.microsoft.com/office/powerpoint/2010/main" val="17308648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5400" b="1" dirty="0" err="1" smtClean="0"/>
              <a:t>Medroxyprogesterone</a:t>
            </a:r>
            <a:r>
              <a:rPr lang="en-US" sz="5400" b="1" dirty="0" smtClean="0"/>
              <a:t> acetate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930" y="2225154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10-20 mg </a:t>
            </a:r>
            <a:r>
              <a:rPr lang="en-US" dirty="0" err="1" smtClean="0"/>
              <a:t>p.o</a:t>
            </a:r>
            <a:r>
              <a:rPr lang="en-US" dirty="0" smtClean="0"/>
              <a:t> every day or 150 mg </a:t>
            </a:r>
            <a:r>
              <a:rPr lang="en-US" dirty="0" err="1" smtClean="0"/>
              <a:t>im</a:t>
            </a:r>
            <a:r>
              <a:rPr lang="en-US" dirty="0" smtClean="0"/>
              <a:t> every three months</a:t>
            </a:r>
          </a:p>
          <a:p>
            <a:endParaRPr lang="en-US" dirty="0" smtClean="0"/>
          </a:p>
          <a:p>
            <a:r>
              <a:rPr lang="en-US" dirty="0" smtClean="0"/>
              <a:t>Suppression of gonadotropin: Less intense than OC</a:t>
            </a:r>
          </a:p>
          <a:p>
            <a:r>
              <a:rPr lang="en-US" dirty="0" smtClean="0"/>
              <a:t>Testosterone clearance increased by induction of liver enzymes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Overall effect yields similar to OC’s</a:t>
            </a:r>
          </a:p>
          <a:p>
            <a:r>
              <a:rPr lang="en-US" dirty="0" smtClean="0"/>
              <a:t>Side effects: Hot flushes, vaginal dryness, bone loss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0339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43466" y="1253067"/>
            <a:ext cx="10515600" cy="5042430"/>
          </a:xfrm>
        </p:spPr>
        <p:txBody>
          <a:bodyPr>
            <a:normAutofit/>
          </a:bodyPr>
          <a:lstStyle/>
          <a:p>
            <a:r>
              <a:rPr lang="en-US" b="1" dirty="0" smtClean="0"/>
              <a:t>Hormonal treatment should be continued at least for 6 months</a:t>
            </a:r>
          </a:p>
          <a:p>
            <a:endParaRPr lang="en-US" dirty="0" smtClean="0"/>
          </a:p>
          <a:p>
            <a:r>
              <a:rPr lang="en-US" dirty="0" smtClean="0"/>
              <a:t>New hair follicles will no longer be stimulated to grow, hair growth that has been established will not disappear with hormonal treatment</a:t>
            </a:r>
          </a:p>
          <a:p>
            <a:pPr lvl="1"/>
            <a:r>
              <a:rPr lang="en-US" dirty="0" smtClean="0"/>
              <a:t>Shaving, tweezing, waxing, </a:t>
            </a:r>
            <a:r>
              <a:rPr lang="en-US" dirty="0" err="1" smtClean="0"/>
              <a:t>depilators</a:t>
            </a:r>
            <a:endParaRPr lang="en-US" dirty="0" smtClean="0"/>
          </a:p>
          <a:p>
            <a:pPr lvl="1"/>
            <a:r>
              <a:rPr lang="en-US" dirty="0" smtClean="0"/>
              <a:t>Electrolysis or laser treatment six months after hormonal suppression</a:t>
            </a:r>
          </a:p>
          <a:p>
            <a:endParaRPr lang="en-US" dirty="0" smtClean="0"/>
          </a:p>
          <a:p>
            <a:r>
              <a:rPr lang="en-US" b="1" dirty="0" smtClean="0"/>
              <a:t>Duration of hormonal treatment: 1-2 years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63537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8339" y="1646151"/>
            <a:ext cx="10515600" cy="464343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sz="3600" b="1" dirty="0" smtClean="0"/>
              <a:t>Total endowment of hair follicles is made by 22 weeks gestation</a:t>
            </a:r>
          </a:p>
          <a:p>
            <a:endParaRPr lang="en-US" sz="3600" b="1" dirty="0" smtClean="0"/>
          </a:p>
          <a:p>
            <a:r>
              <a:rPr lang="en-US" sz="3600" b="1" dirty="0" smtClean="0"/>
              <a:t>Total concentration of hair follicles per unit area</a:t>
            </a:r>
          </a:p>
          <a:p>
            <a:pPr lvl="1"/>
            <a:r>
              <a:rPr lang="en-US" sz="3200" b="1" dirty="0" smtClean="0"/>
              <a:t>No difference between sexes</a:t>
            </a:r>
          </a:p>
          <a:p>
            <a:pPr lvl="1"/>
            <a:r>
              <a:rPr lang="en-US" sz="3200" b="1" dirty="0" smtClean="0"/>
              <a:t>Differ between ethnic groups and races: White&gt;Asian; Mediterranean&gt;</a:t>
            </a:r>
            <a:r>
              <a:rPr lang="en-US" sz="3200" b="1" dirty="0" err="1" smtClean="0"/>
              <a:t>nordic</a:t>
            </a:r>
            <a:endParaRPr lang="en-US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28936245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51933" y="23463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latin typeface="Comic Sans MS" charset="0"/>
                <a:ea typeface="Comic Sans MS" charset="0"/>
                <a:cs typeface="Comic Sans MS" charset="0"/>
              </a:rPr>
              <a:t>Androgen Receptor Blocker </a:t>
            </a:r>
            <a:endParaRPr lang="en-US" sz="60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338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smtClean="0">
                <a:latin typeface="Comic Sans MS" charset="0"/>
                <a:ea typeface="Comic Sans MS" charset="0"/>
                <a:cs typeface="Comic Sans MS" charset="0"/>
              </a:rPr>
              <a:t>Spironolactone</a:t>
            </a:r>
            <a:endParaRPr lang="en-US" sz="5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6533" y="1803401"/>
            <a:ext cx="11243733" cy="4525963"/>
          </a:xfrm>
        </p:spPr>
        <p:txBody>
          <a:bodyPr>
            <a:normAutofit/>
          </a:bodyPr>
          <a:lstStyle/>
          <a:p>
            <a:r>
              <a:rPr lang="en-US" dirty="0" err="1" smtClean="0"/>
              <a:t>Aldestoreno</a:t>
            </a:r>
            <a:r>
              <a:rPr lang="tr-TR" dirty="0" smtClean="0"/>
              <a:t>ne</a:t>
            </a:r>
            <a:r>
              <a:rPr lang="en-US" dirty="0" smtClean="0"/>
              <a:t> antagonist diuretic</a:t>
            </a:r>
          </a:p>
          <a:p>
            <a:r>
              <a:rPr lang="en-US" dirty="0" smtClean="0"/>
              <a:t>Inhibits ovarian and adrenal androgen bios</a:t>
            </a:r>
            <a:r>
              <a:rPr lang="tr-TR" dirty="0" smtClean="0"/>
              <a:t>y</a:t>
            </a:r>
            <a:r>
              <a:rPr lang="en-US" dirty="0" err="1" smtClean="0"/>
              <a:t>nthesis</a:t>
            </a:r>
            <a:endParaRPr lang="en-US" dirty="0" smtClean="0"/>
          </a:p>
          <a:p>
            <a:pPr lvl="1"/>
            <a:r>
              <a:rPr lang="en-US" dirty="0" smtClean="0"/>
              <a:t>Cytochrome p450 system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Competing for androgen rec</a:t>
            </a:r>
            <a:r>
              <a:rPr lang="tr-TR" dirty="0" smtClean="0">
                <a:solidFill>
                  <a:srgbClr val="FFFF00"/>
                </a:solidFill>
              </a:rPr>
              <a:t>e</a:t>
            </a:r>
            <a:r>
              <a:rPr lang="en-US" dirty="0" err="1" smtClean="0">
                <a:solidFill>
                  <a:srgbClr val="FFFF00"/>
                </a:solidFill>
              </a:rPr>
              <a:t>ptor</a:t>
            </a:r>
            <a:r>
              <a:rPr lang="en-US" dirty="0" smtClean="0">
                <a:solidFill>
                  <a:srgbClr val="FFFF00"/>
                </a:solidFill>
              </a:rPr>
              <a:t> in the hair follicle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Directly inhibit 5α-</a:t>
            </a:r>
            <a:r>
              <a:rPr lang="en-US" dirty="0" err="1" smtClean="0">
                <a:solidFill>
                  <a:srgbClr val="FFFF00"/>
                </a:solidFill>
              </a:rPr>
              <a:t>reductase</a:t>
            </a:r>
            <a:r>
              <a:rPr lang="en-US" dirty="0" smtClean="0">
                <a:solidFill>
                  <a:srgbClr val="FFFF00"/>
                </a:solidFill>
              </a:rPr>
              <a:t> activity</a:t>
            </a:r>
          </a:p>
          <a:p>
            <a:endParaRPr lang="en-US" dirty="0" smtClean="0"/>
          </a:p>
          <a:p>
            <a:r>
              <a:rPr lang="en-US" dirty="0" smtClean="0"/>
              <a:t>200 mg/d, maintenance dose 25-50 mg/d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6769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38666" y="1515533"/>
            <a:ext cx="10972800" cy="4833938"/>
          </a:xfrm>
        </p:spPr>
        <p:txBody>
          <a:bodyPr>
            <a:normAutofit/>
          </a:bodyPr>
          <a:lstStyle/>
          <a:p>
            <a:r>
              <a:rPr lang="en-US" dirty="0" smtClean="0"/>
              <a:t>Duration of treatment: 6 months</a:t>
            </a:r>
          </a:p>
          <a:p>
            <a:r>
              <a:rPr lang="en-US" dirty="0" smtClean="0"/>
              <a:t>Side effects</a:t>
            </a:r>
          </a:p>
          <a:p>
            <a:pPr lvl="1"/>
            <a:r>
              <a:rPr lang="en-US" dirty="0" smtClean="0"/>
              <a:t>Diuresis in the first few days</a:t>
            </a:r>
          </a:p>
          <a:p>
            <a:pPr lvl="1"/>
            <a:r>
              <a:rPr lang="en-US" dirty="0" smtClean="0"/>
              <a:t>Fatigue</a:t>
            </a:r>
          </a:p>
          <a:p>
            <a:pPr lvl="1"/>
            <a:r>
              <a:rPr lang="en-US" dirty="0" smtClean="0"/>
              <a:t>Dysfunctional uterine bleeding</a:t>
            </a:r>
          </a:p>
          <a:p>
            <a:pPr lvl="1"/>
            <a:r>
              <a:rPr lang="en-US" dirty="0" smtClean="0"/>
              <a:t>Hyperkalemia</a:t>
            </a:r>
          </a:p>
          <a:p>
            <a:r>
              <a:rPr lang="en-US" dirty="0" smtClean="0"/>
              <a:t>Acne: Topical spironolactone 2-5%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Contraception should be given because of </a:t>
            </a:r>
            <a:r>
              <a:rPr lang="en-US" dirty="0" err="1" smtClean="0">
                <a:solidFill>
                  <a:srgbClr val="FFFF00"/>
                </a:solidFill>
              </a:rPr>
              <a:t>theoreti</a:t>
            </a:r>
            <a:r>
              <a:rPr lang="tr-TR" dirty="0" smtClean="0">
                <a:solidFill>
                  <a:srgbClr val="FFFF00"/>
                </a:solidFill>
              </a:rPr>
              <a:t>c</a:t>
            </a:r>
            <a:r>
              <a:rPr lang="en-US" dirty="0" smtClean="0">
                <a:solidFill>
                  <a:srgbClr val="FFFF00"/>
                </a:solidFill>
              </a:rPr>
              <a:t> teratogenic effects on male fetus (OC)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2813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err="1" smtClean="0">
                <a:latin typeface="Comic Sans MS" charset="0"/>
                <a:ea typeface="Comic Sans MS" charset="0"/>
                <a:cs typeface="Comic Sans MS" charset="0"/>
              </a:rPr>
              <a:t>Cyproterone</a:t>
            </a:r>
            <a:r>
              <a:rPr lang="en-US" sz="5400" b="1" dirty="0" smtClean="0">
                <a:latin typeface="Comic Sans MS" charset="0"/>
                <a:ea typeface="Comic Sans MS" charset="0"/>
                <a:cs typeface="Comic Sans MS" charset="0"/>
              </a:rPr>
              <a:t> acetate</a:t>
            </a:r>
            <a:endParaRPr lang="en-US" sz="5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Potent </a:t>
            </a:r>
            <a:r>
              <a:rPr lang="en-US" dirty="0" err="1" smtClean="0"/>
              <a:t>progestational</a:t>
            </a:r>
            <a:r>
              <a:rPr lang="en-US" dirty="0" smtClean="0"/>
              <a:t> agent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Inhibits gonadotropin secretion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Blocking of androgen receptor</a:t>
            </a:r>
          </a:p>
          <a:p>
            <a:r>
              <a:rPr lang="en-US" dirty="0" smtClean="0"/>
              <a:t>Reversed sequential regimen. OC+ </a:t>
            </a:r>
            <a:r>
              <a:rPr lang="en-US" dirty="0" err="1" smtClean="0"/>
              <a:t>cyproterone</a:t>
            </a:r>
            <a:r>
              <a:rPr lang="en-US" dirty="0" smtClean="0"/>
              <a:t> acetate (5-100 mg/d D. 5-14)</a:t>
            </a:r>
          </a:p>
          <a:p>
            <a:endParaRPr lang="en-US" dirty="0" smtClean="0"/>
          </a:p>
          <a:p>
            <a:r>
              <a:rPr lang="en-US" dirty="0" smtClean="0"/>
              <a:t>Side effects</a:t>
            </a:r>
          </a:p>
          <a:p>
            <a:pPr lvl="1"/>
            <a:r>
              <a:rPr lang="en-US" dirty="0" smtClean="0"/>
              <a:t>Fatigue, edema, loss of libido, weight gain, </a:t>
            </a:r>
            <a:r>
              <a:rPr lang="en-US" dirty="0" err="1" smtClean="0"/>
              <a:t>mastalgia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274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err="1" smtClean="0">
                <a:latin typeface="Comic Sans MS" charset="0"/>
                <a:ea typeface="Comic Sans MS" charset="0"/>
                <a:cs typeface="Comic Sans MS" charset="0"/>
              </a:rPr>
              <a:t>Flutamide</a:t>
            </a:r>
            <a:endParaRPr lang="en-US" sz="5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2471" y="1954046"/>
            <a:ext cx="10515600" cy="4351338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Nonsteroidal</a:t>
            </a:r>
            <a:r>
              <a:rPr lang="en-US" dirty="0" smtClean="0"/>
              <a:t> </a:t>
            </a:r>
            <a:r>
              <a:rPr lang="en-US" dirty="0" err="1" smtClean="0"/>
              <a:t>antiandrogen</a:t>
            </a:r>
            <a:r>
              <a:rPr lang="en-US" dirty="0" smtClean="0"/>
              <a:t> at the receptor level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Hepatotoxicity</a:t>
            </a:r>
          </a:p>
          <a:p>
            <a:r>
              <a:rPr lang="en-US" dirty="0" smtClean="0"/>
              <a:t>Dry skin</a:t>
            </a:r>
          </a:p>
          <a:p>
            <a:r>
              <a:rPr lang="en-US" dirty="0" smtClean="0"/>
              <a:t>250 mg/d, monitoring liver enzymes</a:t>
            </a:r>
          </a:p>
          <a:p>
            <a:r>
              <a:rPr lang="en-US" dirty="0" smtClean="0"/>
              <a:t>More effective than spironolactone</a:t>
            </a:r>
          </a:p>
          <a:p>
            <a:r>
              <a:rPr lang="en-US" dirty="0" smtClean="0"/>
              <a:t>Effective for the treatment of alopecia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3673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err="1" smtClean="0">
                <a:latin typeface="Comic Sans MS" charset="0"/>
                <a:ea typeface="Comic Sans MS" charset="0"/>
                <a:cs typeface="Comic Sans MS" charset="0"/>
              </a:rPr>
              <a:t>Finasteride</a:t>
            </a:r>
            <a:endParaRPr lang="en-US" sz="5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Inhibits 5α-</a:t>
            </a:r>
            <a:r>
              <a:rPr lang="en-US" dirty="0" err="1" smtClean="0">
                <a:solidFill>
                  <a:srgbClr val="FFFF00"/>
                </a:solidFill>
              </a:rPr>
              <a:t>reductase</a:t>
            </a:r>
            <a:r>
              <a:rPr lang="en-US" dirty="0" smtClean="0">
                <a:solidFill>
                  <a:srgbClr val="FFFF00"/>
                </a:solidFill>
              </a:rPr>
              <a:t> activity</a:t>
            </a:r>
          </a:p>
          <a:p>
            <a:r>
              <a:rPr lang="en-US" dirty="0" smtClean="0"/>
              <a:t>Used in prostate cancer treatment</a:t>
            </a:r>
          </a:p>
          <a:p>
            <a:r>
              <a:rPr lang="en-US" dirty="0" smtClean="0"/>
              <a:t>It is less active against the type I </a:t>
            </a:r>
            <a:r>
              <a:rPr lang="en-US" dirty="0" err="1" smtClean="0"/>
              <a:t>reductase</a:t>
            </a:r>
            <a:r>
              <a:rPr lang="en-US" dirty="0" smtClean="0"/>
              <a:t> activity (type I: skin, type II: genital organs)</a:t>
            </a:r>
          </a:p>
          <a:p>
            <a:r>
              <a:rPr lang="en-US" dirty="0" smtClean="0"/>
              <a:t>5 mg/d</a:t>
            </a:r>
          </a:p>
          <a:p>
            <a:r>
              <a:rPr lang="en-US" dirty="0" smtClean="0"/>
              <a:t>1 mg/d for hair loss in men</a:t>
            </a:r>
          </a:p>
          <a:p>
            <a:r>
              <a:rPr lang="en-US" dirty="0" smtClean="0"/>
              <a:t>Less potent than </a:t>
            </a:r>
            <a:r>
              <a:rPr lang="en-US" dirty="0" err="1" smtClean="0"/>
              <a:t>Flutamide</a:t>
            </a:r>
            <a:r>
              <a:rPr lang="en-US" dirty="0" smtClean="0"/>
              <a:t> and sequential regimen</a:t>
            </a:r>
          </a:p>
          <a:p>
            <a:r>
              <a:rPr lang="en-US" dirty="0" smtClean="0"/>
              <a:t>Lack of side effects</a:t>
            </a:r>
          </a:p>
          <a:p>
            <a:r>
              <a:rPr lang="en-US" dirty="0" smtClean="0"/>
              <a:t>Effective contraception should be used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1355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smtClean="0">
                <a:latin typeface="Comic Sans MS" charset="0"/>
                <a:ea typeface="Comic Sans MS" charset="0"/>
                <a:cs typeface="Comic Sans MS" charset="0"/>
              </a:rPr>
              <a:t>Dexamethasone</a:t>
            </a:r>
            <a:endParaRPr lang="en-US" sz="5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Suppression of ACTH</a:t>
            </a:r>
          </a:p>
          <a:p>
            <a:r>
              <a:rPr lang="en-US" dirty="0" smtClean="0"/>
              <a:t>In </a:t>
            </a:r>
            <a:r>
              <a:rPr lang="en-US" dirty="0" err="1" smtClean="0"/>
              <a:t>patien</a:t>
            </a:r>
            <a:r>
              <a:rPr lang="tr-TR" dirty="0" smtClean="0"/>
              <a:t>t</a:t>
            </a:r>
            <a:r>
              <a:rPr lang="en-US" dirty="0" smtClean="0"/>
              <a:t>s with adrenal enzyme deficiency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Endocrine </a:t>
            </a:r>
            <a:r>
              <a:rPr lang="en-US" dirty="0">
                <a:solidFill>
                  <a:srgbClr val="FFFF00"/>
                </a:solidFill>
              </a:rPr>
              <a:t>Society guidelines and suggest against glucocorticoid therapy for the routine treatment of </a:t>
            </a:r>
            <a:r>
              <a:rPr lang="en-US" dirty="0" err="1" smtClean="0">
                <a:solidFill>
                  <a:srgbClr val="FFFF00"/>
                </a:solidFill>
              </a:rPr>
              <a:t>hirsutism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In </a:t>
            </a:r>
            <a:r>
              <a:rPr lang="en-US" dirty="0">
                <a:solidFill>
                  <a:srgbClr val="FFFF00"/>
                </a:solidFill>
              </a:rPr>
              <a:t>women with </a:t>
            </a:r>
            <a:r>
              <a:rPr lang="en-US" dirty="0" err="1">
                <a:solidFill>
                  <a:srgbClr val="FFFF00"/>
                </a:solidFill>
              </a:rPr>
              <a:t>nonclassic</a:t>
            </a:r>
            <a:r>
              <a:rPr lang="en-US" dirty="0">
                <a:solidFill>
                  <a:srgbClr val="FFFF00"/>
                </a:solidFill>
              </a:rPr>
              <a:t> congenital adrenal hyperplasia who do not respond to or </a:t>
            </a:r>
            <a:r>
              <a:rPr lang="en-US" dirty="0" smtClean="0">
                <a:solidFill>
                  <a:srgbClr val="FFFF00"/>
                </a:solidFill>
              </a:rPr>
              <a:t>can not </a:t>
            </a:r>
            <a:r>
              <a:rPr lang="en-US" dirty="0">
                <a:solidFill>
                  <a:srgbClr val="FFFF00"/>
                </a:solidFill>
              </a:rPr>
              <a:t>tolerate oral contraceptive and antiandrogen therapies </a:t>
            </a: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/>
              <a:t>O</a:t>
            </a:r>
            <a:r>
              <a:rPr lang="en-US" dirty="0" smtClean="0"/>
              <a:t>vulation </a:t>
            </a:r>
            <a:r>
              <a:rPr lang="en-US" dirty="0"/>
              <a:t>induction in women with NCCAH</a:t>
            </a:r>
          </a:p>
        </p:txBody>
      </p:sp>
    </p:spTree>
    <p:extLst>
      <p:ext uri="{BB962C8B-B14F-4D97-AF65-F5344CB8AC3E}">
        <p14:creationId xmlns:p14="http://schemas.microsoft.com/office/powerpoint/2010/main" val="27618911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err="1" smtClean="0">
                <a:latin typeface="Comic Sans MS" charset="0"/>
                <a:ea typeface="Comic Sans MS" charset="0"/>
                <a:cs typeface="Comic Sans MS" charset="0"/>
              </a:rPr>
              <a:t>GnRH</a:t>
            </a:r>
            <a:r>
              <a:rPr lang="en-US" sz="5400" b="1" dirty="0" smtClean="0">
                <a:latin typeface="Comic Sans MS" charset="0"/>
                <a:ea typeface="Comic Sans MS" charset="0"/>
                <a:cs typeface="Comic Sans MS" charset="0"/>
              </a:rPr>
              <a:t> Agonists</a:t>
            </a:r>
            <a:endParaRPr lang="en-US" sz="5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2505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Inhibition of LH</a:t>
            </a:r>
          </a:p>
          <a:p>
            <a:endParaRPr lang="en-US" dirty="0" smtClean="0"/>
          </a:p>
          <a:p>
            <a:r>
              <a:rPr lang="en-US" dirty="0" smtClean="0"/>
              <a:t>Estrogen-progesterone add-back therapy or OC</a:t>
            </a:r>
          </a:p>
          <a:p>
            <a:endParaRPr lang="en-US" dirty="0" smtClean="0"/>
          </a:p>
          <a:p>
            <a:r>
              <a:rPr lang="en-US" dirty="0" smtClean="0"/>
              <a:t>More effective than OC</a:t>
            </a:r>
          </a:p>
          <a:p>
            <a:endParaRPr lang="en-US" dirty="0" smtClean="0"/>
          </a:p>
          <a:p>
            <a:r>
              <a:rPr lang="en-US" dirty="0" smtClean="0"/>
              <a:t>Response: 3 months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It </a:t>
            </a:r>
            <a:r>
              <a:rPr lang="en-US" dirty="0">
                <a:solidFill>
                  <a:srgbClr val="FFFF00"/>
                </a:solidFill>
              </a:rPr>
              <a:t>should be reserved for severe cases of ovarian </a:t>
            </a:r>
            <a:r>
              <a:rPr lang="en-US" dirty="0" err="1">
                <a:solidFill>
                  <a:srgbClr val="FFFF00"/>
                </a:solidFill>
              </a:rPr>
              <a:t>hyperandrogenism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/>
              <a:t>Expensive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1479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err="1" smtClean="0">
                <a:latin typeface="Comic Sans MS" charset="0"/>
                <a:ea typeface="Comic Sans MS" charset="0"/>
                <a:cs typeface="Comic Sans MS" charset="0"/>
              </a:rPr>
              <a:t>Eflornithine</a:t>
            </a:r>
            <a:r>
              <a:rPr lang="en-US" sz="5400" b="1" dirty="0" smtClean="0">
                <a:latin typeface="Comic Sans MS" charset="0"/>
                <a:ea typeface="Comic Sans MS" charset="0"/>
                <a:cs typeface="Comic Sans MS" charset="0"/>
              </a:rPr>
              <a:t> hydrochloride</a:t>
            </a:r>
            <a:endParaRPr lang="en-US" sz="5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96734"/>
            <a:ext cx="10515600" cy="4351338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Inhibits ornithine decarboxylase</a:t>
            </a:r>
          </a:p>
          <a:p>
            <a:r>
              <a:rPr lang="en-US" dirty="0" smtClean="0"/>
              <a:t>Twice daily application: effective in 60% of women</a:t>
            </a:r>
          </a:p>
          <a:p>
            <a:r>
              <a:rPr lang="en-US" dirty="0" smtClean="0"/>
              <a:t>Hair growth resumes on discontinuation of treatment in 8 weeks</a:t>
            </a:r>
          </a:p>
          <a:p>
            <a:r>
              <a:rPr lang="en-US" dirty="0" smtClean="0"/>
              <a:t>Worsen acne</a:t>
            </a:r>
          </a:p>
          <a:p>
            <a:endParaRPr lang="en-US" dirty="0" smtClean="0"/>
          </a:p>
          <a:p>
            <a:r>
              <a:rPr lang="en-US" dirty="0" smtClean="0"/>
              <a:t>Recommended for menopausal women with slight increase in hair on the upper lip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0409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smtClean="0">
                <a:latin typeface="Comic Sans MS" charset="0"/>
                <a:ea typeface="Comic Sans MS" charset="0"/>
                <a:cs typeface="Comic Sans MS" charset="0"/>
              </a:rPr>
              <a:t>Other agents</a:t>
            </a:r>
            <a:endParaRPr lang="en-US" sz="54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Cimetidine</a:t>
            </a:r>
            <a:r>
              <a:rPr lang="en-US" dirty="0" smtClean="0"/>
              <a:t>: Less potent androgen receptor </a:t>
            </a:r>
            <a:r>
              <a:rPr lang="en-US" dirty="0" err="1" smtClean="0"/>
              <a:t>bloker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err="1" smtClean="0"/>
              <a:t>Minoxidil</a:t>
            </a:r>
            <a:endParaRPr lang="en-US" b="1" dirty="0" smtClean="0"/>
          </a:p>
          <a:p>
            <a:endParaRPr lang="en-US" dirty="0" smtClean="0"/>
          </a:p>
          <a:p>
            <a:r>
              <a:rPr lang="en-US" b="1" dirty="0" smtClean="0"/>
              <a:t>Ketoconazole </a:t>
            </a:r>
          </a:p>
          <a:p>
            <a:pPr lvl="1"/>
            <a:r>
              <a:rPr lang="en-US" dirty="0" smtClean="0"/>
              <a:t>Ovarian and adrenal </a:t>
            </a:r>
            <a:r>
              <a:rPr lang="en-US" dirty="0" err="1" smtClean="0"/>
              <a:t>hyperandrogenism</a:t>
            </a:r>
            <a:endParaRPr lang="en-US" dirty="0" smtClean="0"/>
          </a:p>
          <a:p>
            <a:pPr lvl="1"/>
            <a:r>
              <a:rPr lang="en-US" dirty="0" smtClean="0"/>
              <a:t>Multiple side effects, hepatotoxicity</a:t>
            </a:r>
          </a:p>
          <a:p>
            <a:endParaRPr lang="tr-TR" b="1" dirty="0" smtClean="0"/>
          </a:p>
          <a:p>
            <a:r>
              <a:rPr lang="tr-TR" b="1" dirty="0" err="1" smtClean="0"/>
              <a:t>Insulin</a:t>
            </a:r>
            <a:r>
              <a:rPr lang="tr-TR" b="1" dirty="0" err="1"/>
              <a:t>-lowering</a:t>
            </a:r>
            <a:r>
              <a:rPr lang="tr-TR" b="1" dirty="0"/>
              <a:t> </a:t>
            </a:r>
            <a:r>
              <a:rPr lang="tr-TR" b="1" dirty="0" err="1"/>
              <a:t>drugs</a:t>
            </a:r>
            <a:r>
              <a:rPr lang="tr-TR" b="1" dirty="0"/>
              <a:t> </a:t>
            </a:r>
          </a:p>
          <a:p>
            <a:pPr lvl="1"/>
            <a:r>
              <a:rPr lang="en-US" dirty="0"/>
              <a:t>2008 Endocrine Society guidelines and suggest against their routine use for </a:t>
            </a:r>
            <a:r>
              <a:rPr lang="en-US" dirty="0" err="1"/>
              <a:t>hirsutism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65588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12015789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1210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45067" y="745067"/>
            <a:ext cx="10515600" cy="5516563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FF00"/>
                </a:solidFill>
                <a:latin typeface="Comic Sans MS" charset="0"/>
                <a:ea typeface="Comic Sans MS" charset="0"/>
                <a:cs typeface="Comic Sans MS" charset="0"/>
              </a:rPr>
              <a:t>Multidrug therapy</a:t>
            </a:r>
            <a:r>
              <a:rPr lang="tr-TR" dirty="0"/>
              <a:t> </a:t>
            </a:r>
            <a:endParaRPr lang="tr-TR" dirty="0" smtClean="0"/>
          </a:p>
          <a:p>
            <a:pPr lvl="1"/>
            <a:r>
              <a:rPr lang="en-US" dirty="0"/>
              <a:t>In the absence of additional clinical trial data for these regimens, we suggest against their routine </a:t>
            </a:r>
            <a:r>
              <a:rPr lang="en-US" dirty="0" smtClean="0"/>
              <a:t>us</a:t>
            </a:r>
            <a:endParaRPr lang="tr-TR" dirty="0" smtClean="0"/>
          </a:p>
          <a:p>
            <a:endParaRPr lang="tr-TR" b="1" dirty="0" smtClean="0"/>
          </a:p>
          <a:p>
            <a:r>
              <a:rPr lang="tr-TR" b="1" dirty="0" smtClean="0">
                <a:solidFill>
                  <a:srgbClr val="FFFF00"/>
                </a:solidFill>
                <a:latin typeface="Comic Sans MS" charset="0"/>
                <a:ea typeface="Comic Sans MS" charset="0"/>
                <a:cs typeface="Comic Sans MS" charset="0"/>
              </a:rPr>
              <a:t>POSTMENOPAUSAL </a:t>
            </a:r>
            <a:r>
              <a:rPr lang="tr-TR" b="1" dirty="0">
                <a:solidFill>
                  <a:srgbClr val="FFFF00"/>
                </a:solidFill>
                <a:latin typeface="Comic Sans MS" charset="0"/>
                <a:ea typeface="Comic Sans MS" charset="0"/>
                <a:cs typeface="Comic Sans MS" charset="0"/>
              </a:rPr>
              <a:t>WOMEN </a:t>
            </a:r>
            <a:endParaRPr lang="tr-TR" b="1" dirty="0" smtClean="0">
              <a:solidFill>
                <a:srgbClr val="FFFF00"/>
              </a:solidFill>
              <a:latin typeface="Comic Sans MS" charset="0"/>
              <a:ea typeface="Comic Sans MS" charset="0"/>
              <a:cs typeface="Comic Sans MS" charset="0"/>
            </a:endParaRP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New </a:t>
            </a:r>
            <a:r>
              <a:rPr lang="en-US" dirty="0"/>
              <a:t>hirsutism that is severe or rapidly </a:t>
            </a:r>
            <a:r>
              <a:rPr lang="en-US" dirty="0" smtClean="0"/>
              <a:t>progressive</a:t>
            </a:r>
            <a:endParaRPr lang="en-US" dirty="0"/>
          </a:p>
          <a:p>
            <a:pPr lvl="2"/>
            <a:r>
              <a:rPr lang="en-US" dirty="0" smtClean="0"/>
              <a:t>Exclude </a:t>
            </a:r>
            <a:r>
              <a:rPr lang="en-US" dirty="0"/>
              <a:t>androgen-secreting tumor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Antiandrogens</a:t>
            </a:r>
            <a:endParaRPr lang="en-US" dirty="0"/>
          </a:p>
          <a:p>
            <a:pPr lvl="1"/>
            <a:r>
              <a:rPr lang="en-US" dirty="0" smtClean="0"/>
              <a:t>Combined estrogen and progesterone</a:t>
            </a:r>
          </a:p>
          <a:p>
            <a:pPr lvl="1"/>
            <a:r>
              <a:rPr lang="en-US" dirty="0" smtClean="0"/>
              <a:t>Ovarian </a:t>
            </a:r>
            <a:r>
              <a:rPr lang="en-US" dirty="0"/>
              <a:t>stromal </a:t>
            </a:r>
            <a:r>
              <a:rPr lang="en-US" dirty="0" err="1"/>
              <a:t>hyperthecosis</a:t>
            </a:r>
            <a:r>
              <a:rPr lang="en-US" dirty="0"/>
              <a:t> and severe </a:t>
            </a:r>
            <a:r>
              <a:rPr lang="en-US" dirty="0" err="1" smtClean="0"/>
              <a:t>hirsutism</a:t>
            </a:r>
            <a:endParaRPr lang="en-US" dirty="0"/>
          </a:p>
          <a:p>
            <a:pPr lvl="2"/>
            <a:r>
              <a:rPr lang="en-US" dirty="0"/>
              <a:t>B</a:t>
            </a:r>
            <a:r>
              <a:rPr lang="en-US" dirty="0" smtClean="0"/>
              <a:t>ilateral </a:t>
            </a:r>
            <a:r>
              <a:rPr lang="en-US" dirty="0"/>
              <a:t>oophorectomy may be </a:t>
            </a:r>
            <a:r>
              <a:rPr lang="en-US" dirty="0" smtClean="0"/>
              <a:t>considered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134771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smtClean="0">
                <a:latin typeface="Comic Sans MS" charset="0"/>
                <a:ea typeface="Comic Sans MS" charset="0"/>
                <a:cs typeface="Comic Sans MS" charset="0"/>
              </a:rPr>
              <a:t>Structure and Growth</a:t>
            </a:r>
            <a:endParaRPr lang="en-US" sz="48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60925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err="1" smtClean="0"/>
              <a:t>Anagen</a:t>
            </a:r>
            <a:r>
              <a:rPr lang="en-US" dirty="0" smtClean="0"/>
              <a:t>-the growing phase: 4 months</a:t>
            </a:r>
          </a:p>
          <a:p>
            <a:r>
              <a:rPr lang="en-US" b="1" dirty="0" err="1" smtClean="0"/>
              <a:t>Catagen</a:t>
            </a:r>
            <a:r>
              <a:rPr lang="en-US" dirty="0" smtClean="0"/>
              <a:t>-rapid involution phase, transitional phase: 3-4 weeks</a:t>
            </a:r>
          </a:p>
          <a:p>
            <a:r>
              <a:rPr lang="en-US" b="1" dirty="0" err="1" smtClean="0"/>
              <a:t>Telogen</a:t>
            </a:r>
            <a:r>
              <a:rPr lang="en-US" dirty="0" err="1" smtClean="0"/>
              <a:t>-quiscent</a:t>
            </a:r>
            <a:r>
              <a:rPr lang="en-US" dirty="0" smtClean="0"/>
              <a:t> phase, resting phase: 3-4 months</a:t>
            </a:r>
          </a:p>
          <a:p>
            <a:endParaRPr lang="en-US" dirty="0"/>
          </a:p>
          <a:p>
            <a:r>
              <a:rPr lang="en-US" dirty="0" smtClean="0"/>
              <a:t>Androgen: Increased </a:t>
            </a:r>
            <a:r>
              <a:rPr lang="en-US" dirty="0" err="1" smtClean="0"/>
              <a:t>anagen</a:t>
            </a:r>
            <a:r>
              <a:rPr lang="en-US" dirty="0" smtClean="0"/>
              <a:t> phase; increased hair diameter; increased hair follicle size, shorter </a:t>
            </a:r>
            <a:r>
              <a:rPr lang="en-US" dirty="0" err="1" smtClean="0"/>
              <a:t>anagen</a:t>
            </a:r>
            <a:r>
              <a:rPr lang="en-US" dirty="0" smtClean="0"/>
              <a:t> in scalp hair</a:t>
            </a:r>
          </a:p>
          <a:p>
            <a:endParaRPr lang="en-US" dirty="0" smtClean="0"/>
          </a:p>
          <a:p>
            <a:r>
              <a:rPr lang="en-US" dirty="0" smtClean="0"/>
              <a:t>Scalp hair: Longer </a:t>
            </a:r>
            <a:r>
              <a:rPr lang="en-US" dirty="0" err="1" smtClean="0"/>
              <a:t>anagen</a:t>
            </a:r>
            <a:r>
              <a:rPr lang="en-US" dirty="0" smtClean="0"/>
              <a:t>, </a:t>
            </a:r>
            <a:r>
              <a:rPr lang="en-US" dirty="0" err="1"/>
              <a:t>c</a:t>
            </a:r>
            <a:r>
              <a:rPr lang="en-US" dirty="0" err="1" smtClean="0"/>
              <a:t>atagen</a:t>
            </a:r>
            <a:r>
              <a:rPr lang="en-US" dirty="0" smtClean="0"/>
              <a:t>: 2-5 years, relatively short resting phase</a:t>
            </a:r>
          </a:p>
          <a:p>
            <a:r>
              <a:rPr lang="en-US" dirty="0" smtClean="0"/>
              <a:t>Forearm: Short </a:t>
            </a:r>
            <a:r>
              <a:rPr lang="en-US" dirty="0" err="1" smtClean="0"/>
              <a:t>anagen</a:t>
            </a:r>
            <a:r>
              <a:rPr lang="en-US" dirty="0" smtClean="0"/>
              <a:t> and long </a:t>
            </a:r>
            <a:r>
              <a:rPr lang="en-US" dirty="0" err="1" smtClean="0"/>
              <a:t>telogen</a:t>
            </a:r>
            <a:endParaRPr lang="en-US" dirty="0"/>
          </a:p>
          <a:p>
            <a:pPr lvl="1"/>
            <a:r>
              <a:rPr lang="en-US" dirty="0" smtClean="0"/>
              <a:t>Stable </a:t>
            </a:r>
            <a:r>
              <a:rPr lang="en-US" dirty="0" err="1" smtClean="0"/>
              <a:t>nongrowing</a:t>
            </a:r>
            <a:r>
              <a:rPr lang="en-US" dirty="0" smtClean="0"/>
              <a:t> length</a:t>
            </a:r>
          </a:p>
          <a:p>
            <a:endParaRPr lang="en-US" dirty="0" smtClean="0"/>
          </a:p>
          <a:p>
            <a:r>
              <a:rPr lang="en-US" dirty="0" smtClean="0"/>
              <a:t>The appearance of continues growth</a:t>
            </a:r>
          </a:p>
          <a:p>
            <a:pPr lvl="1"/>
            <a:r>
              <a:rPr lang="en-US" dirty="0" smtClean="0"/>
              <a:t>The degree to which individual hair follicles act asynchronously with their </a:t>
            </a:r>
            <a:r>
              <a:rPr lang="en-US" dirty="0" err="1" smtClean="0"/>
              <a:t>neighbours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1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7422" y="365125"/>
            <a:ext cx="10536378" cy="686021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latin typeface="Comic Sans MS" charset="0"/>
                <a:ea typeface="Comic Sans MS" charset="0"/>
                <a:cs typeface="Comic Sans MS" charset="0"/>
              </a:rPr>
              <a:t>Stimulation of hair growth</a:t>
            </a:r>
            <a:endParaRPr lang="en-US" sz="48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0106070"/>
              </p:ext>
            </p:extLst>
          </p:nvPr>
        </p:nvGraphicFramePr>
        <p:xfrm>
          <a:off x="671513" y="1540974"/>
          <a:ext cx="10682287" cy="4936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743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65200" y="1724025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3900" dirty="0" smtClean="0">
                <a:solidFill>
                  <a:srgbClr val="FFFF00"/>
                </a:solidFill>
                <a:effectLst/>
              </a:rPr>
              <a:t>There are two conditions characterized by generalized hair growth that do not represent true </a:t>
            </a:r>
            <a:r>
              <a:rPr lang="en-US" sz="3900" dirty="0" err="1" smtClean="0">
                <a:solidFill>
                  <a:srgbClr val="FFFF00"/>
                </a:solidFill>
                <a:effectLst/>
              </a:rPr>
              <a:t>hirsutism</a:t>
            </a:r>
            <a:endParaRPr lang="en-US" sz="3900" dirty="0" smtClean="0">
              <a:solidFill>
                <a:srgbClr val="FFFF00"/>
              </a:solidFill>
              <a:effectLst/>
            </a:endParaRPr>
          </a:p>
          <a:p>
            <a:pPr lvl="1"/>
            <a:endParaRPr lang="tr-TR" sz="3200" dirty="0" smtClean="0"/>
          </a:p>
          <a:p>
            <a:pPr lvl="1"/>
            <a:r>
              <a:rPr lang="tr-TR" sz="3200" dirty="0" smtClean="0"/>
              <a:t>L</a:t>
            </a:r>
            <a:r>
              <a:rPr lang="en-US" sz="3200" dirty="0" err="1" smtClean="0">
                <a:effectLst/>
              </a:rPr>
              <a:t>anugo</a:t>
            </a:r>
            <a:r>
              <a:rPr lang="en-US" sz="3200" dirty="0" smtClean="0">
                <a:effectLst/>
              </a:rPr>
              <a:t> </a:t>
            </a:r>
          </a:p>
          <a:p>
            <a:pPr lvl="1"/>
            <a:endParaRPr lang="tr-TR" sz="3200" dirty="0" smtClean="0">
              <a:effectLst/>
            </a:endParaRPr>
          </a:p>
          <a:p>
            <a:pPr lvl="1"/>
            <a:r>
              <a:rPr lang="en-US" sz="3200" dirty="0" err="1" smtClean="0">
                <a:effectLst/>
              </a:rPr>
              <a:t>Hypertrichosis</a:t>
            </a:r>
            <a:endParaRPr lang="en-US" sz="3200" dirty="0" smtClean="0">
              <a:effectLst/>
            </a:endParaRPr>
          </a:p>
          <a:p>
            <a:pPr lvl="2"/>
            <a:r>
              <a:rPr lang="en-US" sz="2800" dirty="0" smtClean="0"/>
              <a:t>Drugs</a:t>
            </a:r>
          </a:p>
          <a:p>
            <a:pPr lvl="2"/>
            <a:r>
              <a:rPr lang="en-US" sz="2800" dirty="0"/>
              <a:t>H</a:t>
            </a:r>
            <a:r>
              <a:rPr lang="en-US" sz="2800" dirty="0" smtClean="0"/>
              <a:t>ypothyroidism</a:t>
            </a:r>
            <a:r>
              <a:rPr lang="en-US" sz="2800" dirty="0"/>
              <a:t>, anorexia nervosa, malnutrition, porphyria, and dermatomyositis, and as a paraneoplastic syndrome in some </a:t>
            </a:r>
            <a:r>
              <a:rPr lang="en-US" sz="2800" dirty="0" smtClean="0"/>
              <a:t>patients</a:t>
            </a:r>
          </a:p>
        </p:txBody>
      </p:sp>
    </p:spTree>
    <p:extLst>
      <p:ext uri="{BB962C8B-B14F-4D97-AF65-F5344CB8AC3E}">
        <p14:creationId xmlns:p14="http://schemas.microsoft.com/office/powerpoint/2010/main" val="168768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233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atin typeface="Comic Sans MS" charset="0"/>
                <a:ea typeface="Comic Sans MS" charset="0"/>
                <a:cs typeface="Comic Sans MS" charset="0"/>
              </a:rPr>
              <a:t>Androgen production</a:t>
            </a:r>
            <a:endParaRPr lang="en-US" sz="4800" b="1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713592"/>
              </p:ext>
            </p:extLst>
          </p:nvPr>
        </p:nvGraphicFramePr>
        <p:xfrm>
          <a:off x="111338" y="1239180"/>
          <a:ext cx="11897575" cy="5776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516599" y="2548978"/>
            <a:ext cx="1146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/>
              <a:t>DHA</a:t>
            </a:r>
            <a:endParaRPr 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663101" y="3633673"/>
            <a:ext cx="234581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schemeClr val="bg1"/>
              </a:solidFill>
            </a:endParaRPr>
          </a:p>
          <a:p>
            <a:endParaRPr lang="en-US" sz="2000" dirty="0">
              <a:solidFill>
                <a:schemeClr val="bg1"/>
              </a:solidFill>
            </a:endParaRPr>
          </a:p>
          <a:p>
            <a:r>
              <a:rPr lang="en-US" sz="2800" b="1" dirty="0" smtClean="0">
                <a:solidFill>
                  <a:schemeClr val="bg1"/>
                </a:solidFill>
              </a:rPr>
              <a:t>90% adrenal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4692" y="5245312"/>
            <a:ext cx="2233315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sz="2000" b="1" dirty="0" smtClean="0"/>
              <a:t>50% derived from conversion of </a:t>
            </a:r>
            <a:r>
              <a:rPr lang="en-US" sz="2000" b="1" dirty="0" err="1" smtClean="0"/>
              <a:t>androstenodione</a:t>
            </a:r>
            <a:endParaRPr lang="en-US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543800" y="5568477"/>
            <a:ext cx="4465113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T-Ovary</a:t>
            </a:r>
          </a:p>
          <a:p>
            <a:r>
              <a:rPr lang="en-US" sz="2000" b="1" dirty="0" smtClean="0"/>
              <a:t>DHEAS-Adrenal</a:t>
            </a:r>
          </a:p>
          <a:p>
            <a:r>
              <a:rPr lang="en-US" sz="2000" b="1" dirty="0" smtClean="0"/>
              <a:t>Androstenedione: Adrenal or ovary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92391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22523</TotalTime>
  <Words>1590</Words>
  <Application>Microsoft Macintosh PowerPoint</Application>
  <PresentationFormat>Widescreen</PresentationFormat>
  <Paragraphs>415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6" baseType="lpstr">
      <vt:lpstr>Calibri</vt:lpstr>
      <vt:lpstr>Calibri Light</vt:lpstr>
      <vt:lpstr>Comic Sans MS</vt:lpstr>
      <vt:lpstr>Wingdings</vt:lpstr>
      <vt:lpstr>Arial</vt:lpstr>
      <vt:lpstr>Office Theme</vt:lpstr>
      <vt:lpstr>Hirsutism</vt:lpstr>
      <vt:lpstr>Definition</vt:lpstr>
      <vt:lpstr>PowerPoint Presentation</vt:lpstr>
      <vt:lpstr>PowerPoint Presentation</vt:lpstr>
      <vt:lpstr>PowerPoint Presentation</vt:lpstr>
      <vt:lpstr>Structure and Growth</vt:lpstr>
      <vt:lpstr>Stimulation of hair growth</vt:lpstr>
      <vt:lpstr>PowerPoint Presentation</vt:lpstr>
      <vt:lpstr>Androgen production</vt:lpstr>
      <vt:lpstr>Pathophysiology of androgens in hirsutism</vt:lpstr>
      <vt:lpstr>PowerPoint Presentation</vt:lpstr>
      <vt:lpstr>PowerPoint Presentation</vt:lpstr>
      <vt:lpstr>Etiology</vt:lpstr>
      <vt:lpstr>PCOS</vt:lpstr>
      <vt:lpstr>Congenital adrenal hyperplasia</vt:lpstr>
      <vt:lpstr>Ovarian tumors </vt:lpstr>
      <vt:lpstr> Adrenal tumors </vt:lpstr>
      <vt:lpstr>PowerPoint Presentation</vt:lpstr>
      <vt:lpstr>PowerPoint Presentation</vt:lpstr>
      <vt:lpstr> History </vt:lpstr>
      <vt:lpstr>Physical examination</vt:lpstr>
      <vt:lpstr>PowerPoint Presentation</vt:lpstr>
      <vt:lpstr>PowerPoint Presentation</vt:lpstr>
      <vt:lpstr>Evaluation</vt:lpstr>
      <vt:lpstr>PowerPoint Presentation</vt:lpstr>
      <vt:lpstr>17-OHP</vt:lpstr>
      <vt:lpstr>Testosterone</vt:lpstr>
      <vt:lpstr>Assesment of Insulin secretion</vt:lpstr>
      <vt:lpstr>Women with features of  other endocrine disorders</vt:lpstr>
      <vt:lpstr>Women already taking pharmacologic therapy </vt:lpstr>
      <vt:lpstr>Pelvic ultrasonography </vt:lpstr>
      <vt:lpstr>Adrenal imaging </vt:lpstr>
      <vt:lpstr>Ovarian and adrenal vein sampling </vt:lpstr>
      <vt:lpstr>PowerPoint Presentation</vt:lpstr>
      <vt:lpstr>PowerPoint Presentation</vt:lpstr>
      <vt:lpstr>Treatment</vt:lpstr>
      <vt:lpstr>Combined hormonal contraceptives</vt:lpstr>
      <vt:lpstr>Medroxyprogesterone acetate</vt:lpstr>
      <vt:lpstr>PowerPoint Presentation</vt:lpstr>
      <vt:lpstr>Androgen Receptor Blocker </vt:lpstr>
      <vt:lpstr>Spironolactone</vt:lpstr>
      <vt:lpstr>PowerPoint Presentation</vt:lpstr>
      <vt:lpstr>Cyproterone acetate</vt:lpstr>
      <vt:lpstr>Flutamide</vt:lpstr>
      <vt:lpstr>Finasteride</vt:lpstr>
      <vt:lpstr>Dexamethasone</vt:lpstr>
      <vt:lpstr>GnRH Agonists</vt:lpstr>
      <vt:lpstr>Eflornithine hydrochloride</vt:lpstr>
      <vt:lpstr>Other agents</vt:lpstr>
      <vt:lpstr>PowerPoint Presentation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Ramazan Mercan (Amerikan Hastanesi)</dc:creator>
  <cp:lastModifiedBy>ramazan mercan</cp:lastModifiedBy>
  <cp:revision>169</cp:revision>
  <dcterms:created xsi:type="dcterms:W3CDTF">2015-04-16T06:10:36Z</dcterms:created>
  <dcterms:modified xsi:type="dcterms:W3CDTF">2017-12-16T20:33:02Z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c19ead05-3c70-479a-a8e4-b1cbd7bb23f0</vt:lpwstr>
  </property>
  <property fmtid="{D5CDD505-2E9C-101B-9397-08002B2CF9AE}" pid="3" name="VKVAHLanguage">
    <vt:lpwstr>TÜRKÇE</vt:lpwstr>
  </property>
  <property fmtid="{D5CDD505-2E9C-101B-9397-08002B2CF9AE}" pid="4" name="VKVAHClassification-TR">
    <vt:lpwstr>VKVAH GENEL</vt:lpwstr>
  </property>
</Properties>
</file>