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49" r:id="rId2"/>
  </p:sldMasterIdLst>
  <p:notesMasterIdLst>
    <p:notesMasterId r:id="rId75"/>
  </p:notesMasterIdLst>
  <p:sldIdLst>
    <p:sldId id="585" r:id="rId3"/>
    <p:sldId id="576" r:id="rId4"/>
    <p:sldId id="541" r:id="rId5"/>
    <p:sldId id="572" r:id="rId6"/>
    <p:sldId id="571" r:id="rId7"/>
    <p:sldId id="567" r:id="rId8"/>
    <p:sldId id="568" r:id="rId9"/>
    <p:sldId id="574" r:id="rId10"/>
    <p:sldId id="566" r:id="rId11"/>
    <p:sldId id="542" r:id="rId12"/>
    <p:sldId id="543" r:id="rId13"/>
    <p:sldId id="544" r:id="rId14"/>
    <p:sldId id="545" r:id="rId15"/>
    <p:sldId id="547" r:id="rId16"/>
    <p:sldId id="551" r:id="rId17"/>
    <p:sldId id="550" r:id="rId18"/>
    <p:sldId id="592" r:id="rId19"/>
    <p:sldId id="593" r:id="rId20"/>
    <p:sldId id="539" r:id="rId21"/>
    <p:sldId id="536" r:id="rId22"/>
    <p:sldId id="537" r:id="rId23"/>
    <p:sldId id="439" r:id="rId24"/>
    <p:sldId id="538" r:id="rId25"/>
    <p:sldId id="594" r:id="rId26"/>
    <p:sldId id="595" r:id="rId27"/>
    <p:sldId id="534" r:id="rId28"/>
    <p:sldId id="558" r:id="rId29"/>
    <p:sldId id="508" r:id="rId30"/>
    <p:sldId id="557" r:id="rId31"/>
    <p:sldId id="560" r:id="rId32"/>
    <p:sldId id="510" r:id="rId33"/>
    <p:sldId id="512" r:id="rId34"/>
    <p:sldId id="513" r:id="rId35"/>
    <p:sldId id="515" r:id="rId36"/>
    <p:sldId id="516" r:id="rId37"/>
    <p:sldId id="518" r:id="rId38"/>
    <p:sldId id="519" r:id="rId39"/>
    <p:sldId id="520" r:id="rId40"/>
    <p:sldId id="577" r:id="rId41"/>
    <p:sldId id="579" r:id="rId42"/>
    <p:sldId id="596" r:id="rId43"/>
    <p:sldId id="597" r:id="rId44"/>
    <p:sldId id="598" r:id="rId45"/>
    <p:sldId id="586" r:id="rId46"/>
    <p:sldId id="600" r:id="rId47"/>
    <p:sldId id="601" r:id="rId48"/>
    <p:sldId id="602" r:id="rId49"/>
    <p:sldId id="603" r:id="rId50"/>
    <p:sldId id="604" r:id="rId51"/>
    <p:sldId id="588" r:id="rId52"/>
    <p:sldId id="607" r:id="rId53"/>
    <p:sldId id="608" r:id="rId54"/>
    <p:sldId id="623" r:id="rId55"/>
    <p:sldId id="624" r:id="rId56"/>
    <p:sldId id="625" r:id="rId57"/>
    <p:sldId id="609" r:id="rId58"/>
    <p:sldId id="610" r:id="rId59"/>
    <p:sldId id="611" r:id="rId60"/>
    <p:sldId id="612" r:id="rId61"/>
    <p:sldId id="622" r:id="rId62"/>
    <p:sldId id="614" r:id="rId63"/>
    <p:sldId id="619" r:id="rId64"/>
    <p:sldId id="605" r:id="rId65"/>
    <p:sldId id="628" r:id="rId66"/>
    <p:sldId id="527" r:id="rId67"/>
    <p:sldId id="528" r:id="rId68"/>
    <p:sldId id="529" r:id="rId69"/>
    <p:sldId id="633" r:id="rId70"/>
    <p:sldId id="626" r:id="rId71"/>
    <p:sldId id="580" r:id="rId72"/>
    <p:sldId id="581" r:id="rId73"/>
    <p:sldId id="381" r:id="rId74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49CC0"/>
    <a:srgbClr val="9E046B"/>
    <a:srgbClr val="2C2C2C"/>
    <a:srgbClr val="A200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3615" autoAdjust="0"/>
  </p:normalViewPr>
  <p:slideViewPr>
    <p:cSldViewPr>
      <p:cViewPr varScale="1">
        <p:scale>
          <a:sx n="73" d="100"/>
          <a:sy n="73" d="100"/>
        </p:scale>
        <p:origin x="43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-2368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slide" Target="slides/slide72.xml"/><Relationship Id="rId79" Type="http://schemas.openxmlformats.org/officeDocument/2006/relationships/tableStyles" Target="tableStyles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presProps" Target="pres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CAE97EF-ECEF-486F-B156-329009C29CE3}" type="datetimeFigureOut">
              <a:rPr lang="tr-TR" smtClean="0"/>
              <a:pPr/>
              <a:t>11.02.2018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9682E2-3D85-4DF7-B97C-55EDE172B849}" type="slidenum">
              <a:rPr lang="tr-TR" smtClean="0"/>
              <a:pPr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383952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24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875401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174257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16 ustu ileri evre.. 3 cm oma 20 puan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27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419277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USA California </a:t>
            </a:r>
            <a:r>
              <a:rPr lang="en-US" dirty="0" smtClean="0"/>
              <a:t>Adamson </a:t>
            </a:r>
            <a:r>
              <a:rPr lang="tr-TR" dirty="0" smtClean="0"/>
              <a:t>ve</a:t>
            </a:r>
            <a:r>
              <a:rPr lang="en-US" dirty="0" smtClean="0"/>
              <a:t> Pasta </a:t>
            </a:r>
            <a:r>
              <a:rPr lang="tr-TR" dirty="0" smtClean="0"/>
              <a:t>(</a:t>
            </a:r>
            <a:r>
              <a:rPr lang="en-US" dirty="0" smtClean="0"/>
              <a:t>2010</a:t>
            </a:r>
            <a:r>
              <a:rPr lang="tr-TR" dirty="0" smtClean="0"/>
              <a:t>); </a:t>
            </a:r>
            <a:r>
              <a:rPr lang="tr-TR" dirty="0" err="1" smtClean="0"/>
              <a:t>OZİSte</a:t>
            </a:r>
            <a:r>
              <a:rPr lang="tr-TR" dirty="0" smtClean="0"/>
              <a:t> </a:t>
            </a:r>
            <a:r>
              <a:rPr lang="tr-TR" dirty="0" err="1" smtClean="0"/>
              <a:t>laparoskopik</a:t>
            </a:r>
            <a:r>
              <a:rPr lang="tr-TR" dirty="0" smtClean="0"/>
              <a:t> cerrahi sonrası doğal </a:t>
            </a:r>
            <a:r>
              <a:rPr lang="tr-TR" dirty="0" err="1" smtClean="0"/>
              <a:t>konsepsiyon</a:t>
            </a:r>
            <a:r>
              <a:rPr lang="tr-TR" dirty="0" smtClean="0"/>
              <a:t> ihtimalini tahmin etmek için geliştirilmiş bir </a:t>
            </a:r>
            <a:r>
              <a:rPr lang="tr-TR" dirty="0" err="1" smtClean="0"/>
              <a:t>skorlama</a:t>
            </a:r>
            <a:r>
              <a:rPr lang="tr-TR" dirty="0" smtClean="0"/>
              <a:t> sistemi.</a:t>
            </a:r>
          </a:p>
          <a:p>
            <a:r>
              <a:rPr lang="en-US" dirty="0" smtClean="0"/>
              <a:t>EFI</a:t>
            </a:r>
            <a:r>
              <a:rPr lang="tr-TR" dirty="0" smtClean="0"/>
              <a:t>,</a:t>
            </a:r>
            <a:r>
              <a:rPr lang="en-US" dirty="0" smtClean="0"/>
              <a:t> r-ASRM s</a:t>
            </a:r>
            <a:r>
              <a:rPr lang="tr-TR" dirty="0" smtClean="0"/>
              <a:t>koru yanında (ki %20 sini oluşturmakta) tüpler, </a:t>
            </a:r>
            <a:r>
              <a:rPr lang="tr-TR" dirty="0" err="1" smtClean="0"/>
              <a:t>fimbrialar</a:t>
            </a:r>
            <a:r>
              <a:rPr lang="tr-TR" dirty="0" smtClean="0"/>
              <a:t> ve </a:t>
            </a:r>
            <a:r>
              <a:rPr lang="tr-TR" dirty="0" err="1" smtClean="0"/>
              <a:t>overlerin</a:t>
            </a:r>
            <a:r>
              <a:rPr lang="tr-TR" dirty="0" smtClean="0"/>
              <a:t> detaylı fonksiyonel ve anatomik değerlendirmesini (</a:t>
            </a:r>
            <a:r>
              <a:rPr lang="tr-TR" dirty="0" err="1" smtClean="0"/>
              <a:t>konsepsiyonu</a:t>
            </a:r>
            <a:r>
              <a:rPr lang="tr-TR" dirty="0" smtClean="0"/>
              <a:t> belirlemede önemli) içerir</a:t>
            </a:r>
            <a:r>
              <a:rPr lang="en-US" dirty="0" smtClean="0"/>
              <a:t>. </a:t>
            </a:r>
            <a:endParaRPr lang="tr-TR" dirty="0" smtClean="0"/>
          </a:p>
          <a:p>
            <a:r>
              <a:rPr lang="tr-TR" dirty="0" smtClean="0"/>
              <a:t>Olgunun yaş ve </a:t>
            </a:r>
            <a:r>
              <a:rPr lang="tr-TR" dirty="0" err="1" smtClean="0"/>
              <a:t>infertilite</a:t>
            </a:r>
            <a:r>
              <a:rPr lang="tr-TR" dirty="0" smtClean="0"/>
              <a:t> süresi gibi karakteristiklerini de içerir</a:t>
            </a:r>
          </a:p>
          <a:p>
            <a:r>
              <a:rPr lang="tr-TR" dirty="0" smtClean="0"/>
              <a:t>0 (kötü) ile 10 (iyi) arasında değişir.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28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23622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6495668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EFI ve IVF </a:t>
            </a:r>
            <a:r>
              <a:rPr lang="tr-TR" dirty="0" err="1" smtClean="0"/>
              <a:t>outcome</a:t>
            </a:r>
            <a:r>
              <a:rPr lang="tr-TR" dirty="0" smtClean="0"/>
              <a:t>… </a:t>
            </a:r>
            <a:r>
              <a:rPr lang="tr-TR" dirty="0" err="1" smtClean="0"/>
              <a:t>Wang</a:t>
            </a:r>
            <a:r>
              <a:rPr lang="tr-TR" dirty="0" smtClean="0"/>
              <a:t> 2013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30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902442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Cerrahi</a:t>
            </a:r>
            <a:r>
              <a:rPr lang="tr-TR" baseline="0" dirty="0" smtClean="0"/>
              <a:t> olmadan IVF outcome%33 </a:t>
            </a:r>
            <a:r>
              <a:rPr lang="tr-TR" baseline="0" dirty="0" err="1" smtClean="0"/>
              <a:t>lerde</a:t>
            </a:r>
            <a:r>
              <a:rPr lang="tr-TR" baseline="0" dirty="0" smtClean="0"/>
              <a:t>. Hamdan 2015 e </a:t>
            </a:r>
            <a:r>
              <a:rPr lang="tr-TR" baseline="0" dirty="0" err="1" smtClean="0"/>
              <a:t>gore</a:t>
            </a:r>
            <a:r>
              <a:rPr lang="tr-TR" baseline="0" dirty="0" smtClean="0"/>
              <a:t> oma varlığı IVF </a:t>
            </a:r>
            <a:r>
              <a:rPr lang="tr-TR" baseline="0" dirty="0" err="1" smtClean="0"/>
              <a:t>outcome</a:t>
            </a:r>
            <a:r>
              <a:rPr lang="tr-TR" baseline="0" dirty="0" smtClean="0"/>
              <a:t> etkilememekte.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44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989123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OMA </a:t>
            </a:r>
            <a:r>
              <a:rPr lang="tr-TR" dirty="0" err="1" smtClean="0"/>
              <a:t>opere</a:t>
            </a:r>
            <a:r>
              <a:rPr lang="tr-TR" dirty="0" smtClean="0"/>
              <a:t> ettiniz ve beklediniz. 12 aylık gebelik oranları %54, ancak hepsi </a:t>
            </a:r>
            <a:r>
              <a:rPr lang="tr-TR" dirty="0" err="1" smtClean="0"/>
              <a:t>infertil</a:t>
            </a:r>
            <a:r>
              <a:rPr lang="tr-TR" dirty="0" smtClean="0"/>
              <a:t> değil.</a:t>
            </a:r>
            <a:endParaRPr lang="en-US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9682E2-3D85-4DF7-B97C-55EDE172B849}" type="slidenum">
              <a:rPr lang="tr-TR" smtClean="0"/>
              <a:pPr/>
              <a:t>45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57592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209800" cy="6096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77000" cy="6096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EAAF72-A9E6-4752-9125-300795824FD6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40C371-D4C5-4458-B004-8CC703FC28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AF52EF-80F7-4110-8FF5-91A806E733F8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C3290E-DF83-4E92-903D-84CC41A3361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FB0481-6140-48A6-B65D-290EBEBE72B0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05858C-27F2-4D99-B31F-0C8545D6EE1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90CFA-4C70-40F7-A7B9-AAAC41E8282F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EC5D45-1772-4CD6-A366-52D519BCC4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EA63F1-4849-4B27-B8DC-CE50256D41CC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8F99F-BCDF-4C12-ABC5-453B984B55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172ECB-3719-44AD-BAA2-0947787D9434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D6F33B-CB9C-416B-A76E-2FC18CAC2F4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15785-C6EE-4BC2-841C-26AE01E2385C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2BB1C-7550-4841-96C8-0909F88ED68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AA688D-81A0-4101-8944-94C8A96ED99D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55EA23-6AB7-487B-B28D-50CAA7318AB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31EE6-E639-4519-B4BB-5DB95B91E88F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C5B458-F698-4D75-82EB-F71E4AECD29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9D4971-703F-466A-9A43-BAB6031CE685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B6BACF-4C78-4B46-9CF4-623BCBD3D3B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81800" y="76200"/>
            <a:ext cx="2209800" cy="60960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152400" y="76200"/>
            <a:ext cx="6477000" cy="60960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5C0D4E-6AED-45AB-9E0E-2267623595ED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D413B0-EA04-4CB6-9D9C-ACDC0852C7E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1524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4478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18" Type="http://schemas.openxmlformats.org/officeDocument/2006/relationships/image" Target="../media/image6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95400"/>
            <a:ext cx="66325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0400" y="381000"/>
            <a:ext cx="21336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2"/>
          <p:cNvPicPr>
            <a:picLocks noChangeAspect="1" noChangeArrowheads="1"/>
          </p:cNvPicPr>
          <p:nvPr userDrawn="1"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0" y="0"/>
            <a:ext cx="9144000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2"/>
          <p:cNvPicPr>
            <a:picLocks noChangeAspect="1" noChangeArrowheads="1"/>
          </p:cNvPicPr>
          <p:nvPr userDrawn="1"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4038600" y="609600"/>
            <a:ext cx="4052888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3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0" y="0"/>
            <a:ext cx="3571875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32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3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478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2C2C2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rgbClr val="2C2C2C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4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1295400"/>
            <a:ext cx="6632575" cy="8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7010400" y="381000"/>
            <a:ext cx="21336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2"/>
          <p:cNvPicPr>
            <a:picLocks noChangeAspect="1" noChangeArrowheads="1"/>
          </p:cNvPicPr>
          <p:nvPr userDrawn="1"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283325"/>
            <a:ext cx="9144000" cy="57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7" name="Title Placeholder 1"/>
          <p:cNvSpPr>
            <a:spLocks noGrp="1"/>
          </p:cNvSpPr>
          <p:nvPr>
            <p:ph type="title"/>
          </p:nvPr>
        </p:nvSpPr>
        <p:spPr bwMode="auto">
          <a:xfrm>
            <a:off x="152400" y="76200"/>
            <a:ext cx="678180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331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152400" y="1447800"/>
            <a:ext cx="8839200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280150"/>
            <a:ext cx="2133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1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78611D1-E2FF-47A6-92FD-4021EFC4DF3B}" type="datetimeFigureOut">
              <a:rPr lang="en-US"/>
              <a:pPr>
                <a:defRPr/>
              </a:pPr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280150"/>
            <a:ext cx="2895600" cy="2730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281738"/>
            <a:ext cx="2133600" cy="27463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20F22FE-17A4-4FD4-BBB5-F7411BD87E3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A20051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>
          <a:solidFill>
            <a:srgbClr val="2C2C2C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>
          <a:solidFill>
            <a:srgbClr val="2C2C2C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00">
          <a:solidFill>
            <a:srgbClr val="2C2C2C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rgbClr val="2C2C2C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40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7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1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1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1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13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7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13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95288" y="3645024"/>
            <a:ext cx="8443912" cy="19129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3600" dirty="0" err="1">
                <a:solidFill>
                  <a:schemeClr val="bg1"/>
                </a:solidFill>
              </a:rPr>
              <a:t>İnfertil</a:t>
            </a:r>
            <a:r>
              <a:rPr lang="tr-TR" sz="3600" dirty="0">
                <a:solidFill>
                  <a:schemeClr val="bg1"/>
                </a:solidFill>
              </a:rPr>
              <a:t> Olgularda </a:t>
            </a:r>
            <a:r>
              <a:rPr lang="tr-TR" sz="3600" dirty="0" err="1">
                <a:solidFill>
                  <a:schemeClr val="bg1"/>
                </a:solidFill>
              </a:rPr>
              <a:t>Endometriozise</a:t>
            </a:r>
            <a:r>
              <a:rPr lang="tr-TR" sz="3600" dirty="0">
                <a:solidFill>
                  <a:schemeClr val="bg1"/>
                </a:solidFill>
              </a:rPr>
              <a:t> </a:t>
            </a:r>
            <a:r>
              <a:rPr lang="tr-TR" sz="3600" dirty="0" smtClean="0">
                <a:solidFill>
                  <a:schemeClr val="bg1"/>
                </a:solidFill>
              </a:rPr>
              <a:t>Yaklaşım</a:t>
            </a:r>
            <a:endParaRPr lang="en-US" sz="3600" kern="1200" cap="all" dirty="0">
              <a:solidFill>
                <a:schemeClr val="bg1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4294967295"/>
          </p:nvPr>
        </p:nvSpPr>
        <p:spPr>
          <a:xfrm>
            <a:off x="990600" y="5157192"/>
            <a:ext cx="7848600" cy="1323975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tr-TR" dirty="0" smtClean="0">
                <a:solidFill>
                  <a:schemeClr val="bg1"/>
                </a:solidFill>
              </a:rPr>
              <a:t>Koray ELTER, </a:t>
            </a:r>
            <a:r>
              <a:rPr lang="tr-TR" sz="1800" i="1" dirty="0" smtClean="0">
                <a:solidFill>
                  <a:schemeClr val="bg1"/>
                </a:solidFill>
              </a:rPr>
              <a:t>Prof. Dr., Trakya </a:t>
            </a:r>
            <a:r>
              <a:rPr lang="tr-TR" sz="1800" i="1" dirty="0" err="1" smtClean="0">
                <a:solidFill>
                  <a:schemeClr val="bg1"/>
                </a:solidFill>
              </a:rPr>
              <a:t>Ü.T.F.Kadın</a:t>
            </a:r>
            <a:r>
              <a:rPr lang="tr-TR" sz="1800" i="1" dirty="0" smtClean="0">
                <a:solidFill>
                  <a:schemeClr val="bg1"/>
                </a:solidFill>
              </a:rPr>
              <a:t> </a:t>
            </a:r>
            <a:r>
              <a:rPr lang="tr-TR" sz="1800" i="1" dirty="0" err="1" smtClean="0">
                <a:solidFill>
                  <a:schemeClr val="bg1"/>
                </a:solidFill>
              </a:rPr>
              <a:t>Hast</a:t>
            </a:r>
            <a:r>
              <a:rPr lang="tr-TR" sz="1800" i="1" dirty="0" smtClean="0">
                <a:solidFill>
                  <a:schemeClr val="bg1"/>
                </a:solidFill>
              </a:rPr>
              <a:t>. </a:t>
            </a:r>
            <a:r>
              <a:rPr lang="tr-TR" sz="1800" i="1" dirty="0">
                <a:solidFill>
                  <a:schemeClr val="bg1"/>
                </a:solidFill>
              </a:rPr>
              <a:t>v</a:t>
            </a:r>
            <a:r>
              <a:rPr lang="tr-TR" sz="1800" i="1" dirty="0" smtClean="0">
                <a:solidFill>
                  <a:schemeClr val="bg1"/>
                </a:solidFill>
              </a:rPr>
              <a:t>e Doğum A.D. Başkanı, Üreme Endokrinolojisi ve </a:t>
            </a:r>
            <a:r>
              <a:rPr lang="tr-TR" sz="1800" i="1" dirty="0" err="1" smtClean="0">
                <a:solidFill>
                  <a:schemeClr val="bg1"/>
                </a:solidFill>
              </a:rPr>
              <a:t>İnfertilite</a:t>
            </a:r>
            <a:r>
              <a:rPr lang="tr-TR" sz="1800" i="1" dirty="0" smtClean="0">
                <a:solidFill>
                  <a:schemeClr val="bg1"/>
                </a:solidFill>
              </a:rPr>
              <a:t> B.D. Başkanı ve ÜYTE Merkez Sorumlusu  </a:t>
            </a:r>
            <a:endParaRPr lang="tr-TR" sz="1800" i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987" y="2897088"/>
            <a:ext cx="5712469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1" y="664841"/>
            <a:ext cx="5841962" cy="165618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0" y="2249016"/>
            <a:ext cx="5841963" cy="1322556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2" y="664840"/>
            <a:ext cx="2977626" cy="290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078262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48680"/>
            <a:ext cx="8985259" cy="554461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27374" y="6258798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S</a:t>
            </a:r>
            <a:r>
              <a:rPr lang="tr-TR" sz="1600" i="1" dirty="0" err="1" smtClean="0">
                <a:solidFill>
                  <a:schemeClr val="bg1"/>
                </a:solidFill>
              </a:rPr>
              <a:t>omigliana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7362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Oosit </a:t>
            </a:r>
            <a:r>
              <a:rPr lang="tr-TR" dirty="0" err="1" smtClean="0"/>
              <a:t>kryo</a:t>
            </a:r>
            <a:r>
              <a:rPr lang="tr-TR" dirty="0" smtClean="0"/>
              <a:t> ve OZİS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OZİS sık bir hastalık.</a:t>
            </a:r>
          </a:p>
          <a:p>
            <a:r>
              <a:rPr lang="tr-TR" dirty="0" err="1" smtClean="0"/>
              <a:t>Prevalansının</a:t>
            </a:r>
            <a:r>
              <a:rPr lang="tr-TR" dirty="0" smtClean="0"/>
              <a:t> %</a:t>
            </a:r>
            <a:r>
              <a:rPr lang="en-US" dirty="0" smtClean="0"/>
              <a:t> 5–10</a:t>
            </a:r>
            <a:r>
              <a:rPr lang="tr-TR" dirty="0" smtClean="0"/>
              <a:t> olduğu ve dünyada 176 milyon kadının etkilendiği tahmin ediliyor.</a:t>
            </a:r>
          </a:p>
          <a:p>
            <a:r>
              <a:rPr lang="tr-TR" dirty="0" smtClean="0"/>
              <a:t>Tüm hastalara yapılması halk sağlığı politikaları ve kaynakları açısından ciddi etkileri olabileceği aşikar.</a:t>
            </a:r>
          </a:p>
          <a:p>
            <a:r>
              <a:rPr lang="tr-TR" dirty="0" smtClean="0"/>
              <a:t>Dolayısıyla, güçlü kanıtlar olmadan tüm hastalara uygulanmamalıdır.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7308304" y="6258798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S</a:t>
            </a:r>
            <a:r>
              <a:rPr lang="tr-TR" sz="1600" i="1" dirty="0" err="1" smtClean="0">
                <a:solidFill>
                  <a:schemeClr val="bg1"/>
                </a:solidFill>
              </a:rPr>
              <a:t>omigliana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481667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Oosit </a:t>
            </a:r>
            <a:r>
              <a:rPr lang="tr-TR" dirty="0" err="1" smtClean="0"/>
              <a:t>kryo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36 yaşından genç kadınlarda </a:t>
            </a:r>
            <a:r>
              <a:rPr lang="tr-TR" dirty="0" err="1" smtClean="0"/>
              <a:t>vitrifiye</a:t>
            </a:r>
            <a:r>
              <a:rPr lang="tr-TR" dirty="0" smtClean="0"/>
              <a:t> oosit başına canlı doğum oranının %</a:t>
            </a:r>
            <a:r>
              <a:rPr lang="en-US" dirty="0" smtClean="0"/>
              <a:t> </a:t>
            </a:r>
            <a:r>
              <a:rPr lang="en-US" dirty="0"/>
              <a:t>4 </a:t>
            </a:r>
            <a:r>
              <a:rPr lang="tr-TR" dirty="0" smtClean="0"/>
              <a:t>–</a:t>
            </a:r>
            <a:r>
              <a:rPr lang="en-US" dirty="0" smtClean="0"/>
              <a:t> 5</a:t>
            </a:r>
            <a:r>
              <a:rPr lang="tr-TR" dirty="0" smtClean="0"/>
              <a:t> olduğu düşünülmektedir.</a:t>
            </a:r>
          </a:p>
          <a:p>
            <a:r>
              <a:rPr lang="tr-TR" dirty="0" smtClean="0"/>
              <a:t>Bir canlı doğum için ortalama </a:t>
            </a:r>
            <a:r>
              <a:rPr lang="en-US" dirty="0" smtClean="0"/>
              <a:t>20 </a:t>
            </a:r>
            <a:r>
              <a:rPr lang="tr-TR" dirty="0" smtClean="0"/>
              <a:t>-</a:t>
            </a:r>
            <a:r>
              <a:rPr lang="en-US" dirty="0" smtClean="0"/>
              <a:t> </a:t>
            </a:r>
            <a:r>
              <a:rPr lang="en-US" dirty="0"/>
              <a:t>25 </a:t>
            </a:r>
            <a:r>
              <a:rPr lang="en-US" dirty="0" err="1" smtClean="0"/>
              <a:t>vitrifi</a:t>
            </a:r>
            <a:r>
              <a:rPr lang="tr-TR" dirty="0" smtClean="0"/>
              <a:t>ye oosite ihtiyaç duyulmaktadır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en-US" dirty="0" smtClean="0"/>
              <a:t>10 </a:t>
            </a:r>
            <a:r>
              <a:rPr lang="tr-TR" dirty="0" smtClean="0"/>
              <a:t>-</a:t>
            </a:r>
            <a:r>
              <a:rPr lang="en-US" dirty="0" smtClean="0"/>
              <a:t> 12</a:t>
            </a:r>
            <a:r>
              <a:rPr lang="tr-TR" dirty="0" smtClean="0"/>
              <a:t> olgun </a:t>
            </a:r>
            <a:r>
              <a:rPr lang="en-US" dirty="0" err="1" smtClean="0"/>
              <a:t>oo</a:t>
            </a:r>
            <a:r>
              <a:rPr lang="tr-TR" dirty="0" smtClean="0"/>
              <a:t>sit ile %</a:t>
            </a:r>
            <a:r>
              <a:rPr lang="en-US" dirty="0" smtClean="0"/>
              <a:t> 50</a:t>
            </a:r>
            <a:r>
              <a:rPr lang="tr-TR" dirty="0" smtClean="0"/>
              <a:t>’ye yakın canlı doğum ihtimali beklenebilir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tr-TR" dirty="0" smtClean="0"/>
              <a:t>OZİS olgularında bu oranlar bilinmemektedir.</a:t>
            </a:r>
          </a:p>
          <a:p>
            <a:r>
              <a:rPr lang="tr-TR" dirty="0" err="1" smtClean="0"/>
              <a:t>Fertilite</a:t>
            </a:r>
            <a:r>
              <a:rPr lang="tr-TR" dirty="0" smtClean="0"/>
              <a:t> koruma programının geçerliliği için;</a:t>
            </a:r>
          </a:p>
          <a:p>
            <a:pPr lvl="1"/>
            <a:r>
              <a:rPr lang="tr-TR" dirty="0" smtClean="0"/>
              <a:t>İhtiyaç olacak mı ??? Evlilik yakında mı ??</a:t>
            </a:r>
          </a:p>
          <a:p>
            <a:pPr lvl="1"/>
            <a:r>
              <a:rPr lang="tr-TR" dirty="0" smtClean="0"/>
              <a:t>Başarılı mı ???</a:t>
            </a:r>
          </a:p>
          <a:p>
            <a:pPr lvl="1"/>
            <a:r>
              <a:rPr lang="tr-TR" dirty="0" smtClean="0"/>
              <a:t>Alternatif var mı ???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7308304" y="6237312"/>
            <a:ext cx="93487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Cil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3856146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16632"/>
            <a:ext cx="9034142" cy="614216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80312" y="6258798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S</a:t>
            </a:r>
            <a:r>
              <a:rPr lang="tr-TR" sz="1600" i="1" dirty="0" err="1" smtClean="0">
                <a:solidFill>
                  <a:schemeClr val="bg1"/>
                </a:solidFill>
              </a:rPr>
              <a:t>omigliana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</a:p>
        </p:txBody>
      </p:sp>
    </p:spTree>
    <p:extLst>
      <p:ext uri="{BB962C8B-B14F-4D97-AF65-F5344CB8AC3E}">
        <p14:creationId xmlns:p14="http://schemas.microsoft.com/office/powerpoint/2010/main" val="1030729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16632"/>
            <a:ext cx="9034142" cy="614216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80312" y="6258798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S</a:t>
            </a:r>
            <a:r>
              <a:rPr lang="tr-TR" sz="1600" i="1" dirty="0" err="1" smtClean="0">
                <a:solidFill>
                  <a:schemeClr val="bg1"/>
                </a:solidFill>
              </a:rPr>
              <a:t>omigliana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</a:p>
        </p:txBody>
      </p:sp>
      <p:sp>
        <p:nvSpPr>
          <p:cNvPr id="5" name="Dikdörtgen 4"/>
          <p:cNvSpPr/>
          <p:nvPr/>
        </p:nvSpPr>
        <p:spPr>
          <a:xfrm>
            <a:off x="35496" y="4725144"/>
            <a:ext cx="8812088" cy="648072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etin kutusu 5"/>
          <p:cNvSpPr txBox="1"/>
          <p:nvPr/>
        </p:nvSpPr>
        <p:spPr>
          <a:xfrm>
            <a:off x="107504" y="2348880"/>
            <a:ext cx="9036496" cy="120032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Kaliteli oosit geliyor, </a:t>
            </a:r>
          </a:p>
          <a:p>
            <a:r>
              <a:rPr lang="tr-TR" sz="2400" dirty="0"/>
              <a:t> </a:t>
            </a:r>
            <a:r>
              <a:rPr lang="tr-TR" sz="2400" dirty="0" smtClean="0"/>
              <a:t>                           cerrahi yaparsanız OR az düşer, </a:t>
            </a:r>
          </a:p>
          <a:p>
            <a:r>
              <a:rPr lang="tr-TR" sz="2400" dirty="0" smtClean="0"/>
              <a:t>                                                          oosite ihtiyaç ihtimali düşük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405720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Oosit </a:t>
            </a:r>
            <a:r>
              <a:rPr lang="tr-TR" dirty="0" err="1"/>
              <a:t>kryo</a:t>
            </a:r>
            <a:r>
              <a:rPr lang="tr-TR" dirty="0"/>
              <a:t> ve OZİS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628800"/>
            <a:ext cx="8839200" cy="4543400"/>
          </a:xfrm>
        </p:spPr>
        <p:txBody>
          <a:bodyPr/>
          <a:lstStyle/>
          <a:p>
            <a:r>
              <a:rPr lang="tr-TR" dirty="0" err="1" smtClean="0"/>
              <a:t>Vitrifiye</a:t>
            </a:r>
            <a:r>
              <a:rPr lang="tr-TR" dirty="0" smtClean="0"/>
              <a:t> </a:t>
            </a:r>
            <a:r>
              <a:rPr lang="tr-TR" dirty="0" err="1" smtClean="0"/>
              <a:t>OZİSli</a:t>
            </a:r>
            <a:r>
              <a:rPr lang="tr-TR" dirty="0" smtClean="0"/>
              <a:t> olgu oositleri ile OZİS OLMAYAN kadın  oositleri arasında fark var mı sorusunun henüz verisi yok.</a:t>
            </a:r>
          </a:p>
          <a:p>
            <a:r>
              <a:rPr lang="tr-TR" dirty="0" err="1" smtClean="0"/>
              <a:t>OZİSin</a:t>
            </a:r>
            <a:r>
              <a:rPr lang="tr-TR" dirty="0" smtClean="0"/>
              <a:t> oosite olumsuz etkisinin ne derecede </a:t>
            </a:r>
            <a:r>
              <a:rPr lang="tr-TR" dirty="0" err="1" smtClean="0"/>
              <a:t>fertilite</a:t>
            </a:r>
            <a:r>
              <a:rPr lang="tr-TR" dirty="0" smtClean="0"/>
              <a:t> koruyucu yaklaşımı etkilediği bilinmemekte</a:t>
            </a:r>
            <a:r>
              <a:rPr lang="en-US" dirty="0" smtClean="0"/>
              <a:t>.</a:t>
            </a:r>
            <a:endParaRPr lang="tr-TR" dirty="0" smtClean="0"/>
          </a:p>
          <a:p>
            <a:r>
              <a:rPr lang="tr-TR" dirty="0" smtClean="0"/>
              <a:t>Halen deneysel olduğu düşünülmekte. 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6084168" y="6258798"/>
            <a:ext cx="294381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Sanchez</a:t>
            </a:r>
            <a:r>
              <a:rPr lang="tr-TR" sz="1600" i="1" dirty="0" smtClean="0">
                <a:solidFill>
                  <a:schemeClr val="bg1"/>
                </a:solidFill>
              </a:rPr>
              <a:t> 2017, </a:t>
            </a:r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</a:p>
        </p:txBody>
      </p:sp>
    </p:spTree>
    <p:extLst>
      <p:ext uri="{BB962C8B-B14F-4D97-AF65-F5344CB8AC3E}">
        <p14:creationId xmlns:p14="http://schemas.microsoft.com/office/powerpoint/2010/main" val="2623186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Oosit </a:t>
            </a:r>
            <a:r>
              <a:rPr lang="tr-TR" dirty="0" err="1" smtClean="0"/>
              <a:t>kryo</a:t>
            </a:r>
            <a:r>
              <a:rPr lang="tr-TR" dirty="0" smtClean="0"/>
              <a:t> ve yaş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412776"/>
            <a:ext cx="8132974" cy="490693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80312" y="6258798"/>
            <a:ext cx="12202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Doyle</a:t>
            </a:r>
            <a:r>
              <a:rPr lang="tr-TR" sz="1600" i="1" dirty="0" smtClean="0">
                <a:solidFill>
                  <a:schemeClr val="bg1"/>
                </a:solidFill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1516918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Genç, </a:t>
            </a:r>
            <a:r>
              <a:rPr lang="en-US" u="sng" dirty="0" smtClean="0"/>
              <a:t>3 </a:t>
            </a:r>
            <a:r>
              <a:rPr lang="en-US" u="sng" dirty="0" err="1" smtClean="0"/>
              <a:t>ayl</a:t>
            </a:r>
            <a:r>
              <a:rPr lang="tr-TR" u="sng" dirty="0" err="1" smtClean="0"/>
              <a:t>ık</a:t>
            </a:r>
            <a:r>
              <a:rPr lang="tr-TR" u="sng" dirty="0" smtClean="0"/>
              <a:t> evli</a:t>
            </a:r>
            <a:r>
              <a:rPr lang="tr-TR" dirty="0" smtClean="0"/>
              <a:t>, çocuk isteği var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Akıntı şikayetiyle gelmiş, </a:t>
            </a:r>
            <a:r>
              <a:rPr lang="tr-TR" dirty="0" err="1" smtClean="0"/>
              <a:t>USG’de</a:t>
            </a:r>
            <a:r>
              <a:rPr lang="tr-TR" dirty="0" smtClean="0"/>
              <a:t> tek taraflı OMA var.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8990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OMA ve </a:t>
            </a:r>
            <a:r>
              <a:rPr lang="tr-TR" dirty="0" err="1" smtClean="0"/>
              <a:t>over</a:t>
            </a:r>
            <a:r>
              <a:rPr lang="tr-TR" dirty="0"/>
              <a:t>;</a:t>
            </a:r>
            <a:r>
              <a:rPr lang="tr-TR" dirty="0" smtClean="0"/>
              <a:t> </a:t>
            </a:r>
            <a:r>
              <a:rPr lang="tr-TR" dirty="0" err="1" smtClean="0"/>
              <a:t>ovulasyon</a:t>
            </a:r>
            <a:r>
              <a:rPr lang="tr-TR" dirty="0" smtClean="0"/>
              <a:t> ve </a:t>
            </a:r>
            <a:r>
              <a:rPr lang="tr-TR" dirty="0" err="1" smtClean="0"/>
              <a:t>geb</a:t>
            </a:r>
            <a:r>
              <a:rPr lang="tr-TR" dirty="0" smtClean="0"/>
              <a:t>.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447800"/>
            <a:ext cx="8839200" cy="4724400"/>
          </a:xfrm>
        </p:spPr>
        <p:txBody>
          <a:bodyPr/>
          <a:lstStyle/>
          <a:p>
            <a:r>
              <a:rPr lang="tr-TR" dirty="0" smtClean="0"/>
              <a:t>244 OMA+ kadın, 1199 </a:t>
            </a:r>
            <a:r>
              <a:rPr lang="tr-TR" dirty="0" err="1" smtClean="0"/>
              <a:t>siklus</a:t>
            </a:r>
            <a:r>
              <a:rPr lang="tr-TR" dirty="0" smtClean="0"/>
              <a:t> takip edildi (5-6 ay).</a:t>
            </a:r>
            <a:r>
              <a:rPr lang="en-US" dirty="0" smtClean="0"/>
              <a:t> </a:t>
            </a:r>
            <a:r>
              <a:rPr lang="tr-TR" dirty="0" smtClean="0"/>
              <a:t>Düzenli adet gören, Yaş </a:t>
            </a:r>
            <a:r>
              <a:rPr lang="en-US" dirty="0" smtClean="0"/>
              <a:t>34.3+4.9</a:t>
            </a:r>
            <a:r>
              <a:rPr lang="tr-TR" dirty="0" smtClean="0"/>
              <a:t> </a:t>
            </a:r>
            <a:r>
              <a:rPr lang="en-US" dirty="0" smtClean="0"/>
              <a:t>y</a:t>
            </a:r>
            <a:r>
              <a:rPr lang="tr-TR" dirty="0" err="1" smtClean="0"/>
              <a:t>ıl</a:t>
            </a:r>
            <a:r>
              <a:rPr lang="en-US" dirty="0" smtClean="0"/>
              <a:t>. </a:t>
            </a:r>
            <a:r>
              <a:rPr lang="tr-TR" dirty="0" err="1" smtClean="0"/>
              <a:t>İnfertilite</a:t>
            </a:r>
            <a:r>
              <a:rPr lang="tr-TR" dirty="0" smtClean="0"/>
              <a:t> </a:t>
            </a:r>
            <a:r>
              <a:rPr lang="tr-TR" dirty="0" err="1" smtClean="0"/>
              <a:t>hx</a:t>
            </a:r>
            <a:r>
              <a:rPr lang="tr-TR" dirty="0" smtClean="0"/>
              <a:t> olmayan, %11 P1, %75 DE bulgusu (</a:t>
            </a:r>
            <a:r>
              <a:rPr lang="tr-TR" dirty="0" err="1" smtClean="0"/>
              <a:t>mua+USG</a:t>
            </a:r>
            <a:r>
              <a:rPr lang="tr-TR" dirty="0" smtClean="0"/>
              <a:t>) var.</a:t>
            </a:r>
            <a:endParaRPr lang="tr-TR" dirty="0"/>
          </a:p>
          <a:p>
            <a:r>
              <a:rPr lang="tr-TR" dirty="0" smtClean="0"/>
              <a:t>Çap</a:t>
            </a:r>
            <a:r>
              <a:rPr lang="en-US" dirty="0" smtClean="0"/>
              <a:t> </a:t>
            </a:r>
            <a:r>
              <a:rPr lang="en-US" dirty="0"/>
              <a:t>5.3 cm (+1.7 cm). </a:t>
            </a:r>
            <a:endParaRPr lang="tr-TR" dirty="0"/>
          </a:p>
          <a:p>
            <a:r>
              <a:rPr lang="tr-TR" dirty="0" smtClean="0"/>
              <a:t>Sağlıklı </a:t>
            </a:r>
            <a:r>
              <a:rPr lang="tr-TR" dirty="0" err="1" smtClean="0"/>
              <a:t>overden</a:t>
            </a:r>
            <a:r>
              <a:rPr lang="tr-TR" dirty="0" smtClean="0"/>
              <a:t> </a:t>
            </a:r>
            <a:r>
              <a:rPr lang="tr-TR" dirty="0" err="1" smtClean="0"/>
              <a:t>ovulasyon</a:t>
            </a:r>
            <a:r>
              <a:rPr lang="en-US" dirty="0" smtClean="0"/>
              <a:t> </a:t>
            </a:r>
            <a:r>
              <a:rPr lang="en-US" dirty="0"/>
              <a:t>596 </a:t>
            </a:r>
            <a:r>
              <a:rPr lang="tr-TR" dirty="0" err="1" smtClean="0"/>
              <a:t>siklus</a:t>
            </a:r>
            <a:r>
              <a:rPr lang="en-US" dirty="0" smtClean="0"/>
              <a:t> </a:t>
            </a:r>
            <a:r>
              <a:rPr lang="en-US" dirty="0"/>
              <a:t>(49.7</a:t>
            </a:r>
            <a:r>
              <a:rPr lang="en-US" dirty="0" smtClean="0"/>
              <a:t>%)</a:t>
            </a:r>
            <a:r>
              <a:rPr lang="tr-TR" dirty="0" smtClean="0"/>
              <a:t>, </a:t>
            </a:r>
            <a:r>
              <a:rPr lang="tr-TR" dirty="0" err="1" smtClean="0"/>
              <a:t>OMAlı</a:t>
            </a:r>
            <a:r>
              <a:rPr lang="tr-TR" dirty="0" smtClean="0"/>
              <a:t> </a:t>
            </a:r>
            <a:r>
              <a:rPr lang="tr-TR" dirty="0" err="1" smtClean="0"/>
              <a:t>overden</a:t>
            </a:r>
            <a:r>
              <a:rPr lang="tr-TR" dirty="0" smtClean="0"/>
              <a:t> </a:t>
            </a:r>
            <a:r>
              <a:rPr lang="en-US" dirty="0" smtClean="0"/>
              <a:t>603 </a:t>
            </a:r>
            <a:r>
              <a:rPr lang="tr-TR" dirty="0" err="1" smtClean="0"/>
              <a:t>siklus</a:t>
            </a:r>
            <a:r>
              <a:rPr lang="en-US" dirty="0" smtClean="0"/>
              <a:t> </a:t>
            </a:r>
            <a:r>
              <a:rPr lang="en-US" dirty="0"/>
              <a:t>(50.3</a:t>
            </a:r>
            <a:r>
              <a:rPr lang="en-US" dirty="0" smtClean="0"/>
              <a:t>%). </a:t>
            </a:r>
            <a:endParaRPr lang="tr-TR" dirty="0" smtClean="0"/>
          </a:p>
          <a:p>
            <a:r>
              <a:rPr lang="tr-TR" dirty="0" smtClean="0"/>
              <a:t>Çap 4 cm üzerinde olanlarda da 6 cm </a:t>
            </a:r>
            <a:r>
              <a:rPr lang="tr-TR" dirty="0"/>
              <a:t>üzerinde olanlarda da </a:t>
            </a:r>
            <a:r>
              <a:rPr lang="tr-TR" dirty="0" err="1" smtClean="0"/>
              <a:t>ovulasyon</a:t>
            </a:r>
            <a:r>
              <a:rPr lang="tr-TR" dirty="0" smtClean="0"/>
              <a:t> oranları benzerdi</a:t>
            </a:r>
            <a:r>
              <a:rPr lang="en-US" dirty="0" smtClean="0"/>
              <a:t>. </a:t>
            </a:r>
            <a:endParaRPr lang="tr-TR" dirty="0" smtClean="0"/>
          </a:p>
          <a:p>
            <a:r>
              <a:rPr lang="tr-TR" dirty="0" smtClean="0"/>
              <a:t>105</a:t>
            </a:r>
            <a:r>
              <a:rPr lang="en-US" dirty="0" smtClean="0"/>
              <a:t> </a:t>
            </a:r>
            <a:r>
              <a:rPr lang="tr-TR" dirty="0" smtClean="0"/>
              <a:t>kadın </a:t>
            </a:r>
            <a:r>
              <a:rPr lang="tr-TR" dirty="0" err="1" smtClean="0"/>
              <a:t>spontan</a:t>
            </a:r>
            <a:r>
              <a:rPr lang="tr-TR" dirty="0" smtClean="0"/>
              <a:t> gebe kaldı (105/1199 </a:t>
            </a:r>
            <a:r>
              <a:rPr lang="tr-TR" dirty="0" err="1" smtClean="0"/>
              <a:t>siklus</a:t>
            </a:r>
            <a:r>
              <a:rPr lang="tr-TR" dirty="0" smtClean="0"/>
              <a:t>; %8.7/ay; 105/244; %43)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7092280" y="625879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Maggiore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017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Erken evre </a:t>
            </a:r>
            <a:r>
              <a:rPr lang="tr-TR" dirty="0" err="1"/>
              <a:t>ozis</a:t>
            </a:r>
            <a:r>
              <a:rPr lang="tr-TR" dirty="0"/>
              <a:t> ve </a:t>
            </a:r>
            <a:r>
              <a:rPr lang="tr-TR" dirty="0" err="1"/>
              <a:t>Cx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Jacobson</a:t>
            </a:r>
            <a:r>
              <a:rPr lang="tr-TR" dirty="0" smtClean="0"/>
              <a:t> (2010) </a:t>
            </a:r>
            <a:r>
              <a:rPr lang="tr-TR" dirty="0" err="1" smtClean="0"/>
              <a:t>cochrane</a:t>
            </a:r>
            <a:r>
              <a:rPr lang="tr-TR" dirty="0" smtClean="0"/>
              <a:t> </a:t>
            </a:r>
            <a:r>
              <a:rPr lang="tr-TR" dirty="0" err="1" smtClean="0"/>
              <a:t>metaanalizinde</a:t>
            </a:r>
            <a:r>
              <a:rPr lang="tr-TR" dirty="0" smtClean="0"/>
              <a:t> olan </a:t>
            </a:r>
            <a:r>
              <a:rPr lang="tr-TR" dirty="0" err="1" smtClean="0"/>
              <a:t>Italyan</a:t>
            </a:r>
            <a:r>
              <a:rPr lang="tr-TR" dirty="0" smtClean="0"/>
              <a:t> </a:t>
            </a:r>
            <a:r>
              <a:rPr lang="tr-TR" dirty="0" err="1" smtClean="0"/>
              <a:t>calısması</a:t>
            </a:r>
            <a:r>
              <a:rPr lang="tr-TR" dirty="0" smtClean="0"/>
              <a:t> (</a:t>
            </a:r>
            <a:r>
              <a:rPr lang="tr-TR" dirty="0" err="1" smtClean="0"/>
              <a:t>Parazzini</a:t>
            </a:r>
            <a:r>
              <a:rPr lang="tr-TR" dirty="0" smtClean="0"/>
              <a:t> ve ark., 1999</a:t>
            </a:r>
            <a:r>
              <a:rPr lang="tr-TR" dirty="0"/>
              <a:t>) dışarıda </a:t>
            </a:r>
            <a:r>
              <a:rPr lang="tr-TR" dirty="0" smtClean="0"/>
              <a:t>kaldı.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973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395288" y="3645024"/>
            <a:ext cx="8443912" cy="1912937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r-TR" sz="3600" dirty="0" err="1" smtClean="0">
                <a:solidFill>
                  <a:schemeClr val="bg1"/>
                </a:solidFill>
              </a:rPr>
              <a:t>Endometriozis</a:t>
            </a:r>
            <a:r>
              <a:rPr lang="en-US" sz="3600" dirty="0" smtClean="0">
                <a:solidFill>
                  <a:schemeClr val="bg1"/>
                </a:solidFill>
              </a:rPr>
              <a:t>t</a:t>
            </a:r>
            <a:r>
              <a:rPr lang="tr-TR" sz="3600" dirty="0">
                <a:solidFill>
                  <a:schemeClr val="bg1"/>
                </a:solidFill>
              </a:rPr>
              <a:t>e </a:t>
            </a:r>
            <a:r>
              <a:rPr lang="tr-TR" sz="3600" dirty="0" err="1" smtClean="0">
                <a:solidFill>
                  <a:schemeClr val="bg1"/>
                </a:solidFill>
              </a:rPr>
              <a:t>İnfertiliteye</a:t>
            </a:r>
            <a:r>
              <a:rPr lang="tr-TR" sz="3600" dirty="0" smtClean="0">
                <a:solidFill>
                  <a:schemeClr val="bg1"/>
                </a:solidFill>
              </a:rPr>
              <a:t> Yaklaşım</a:t>
            </a:r>
            <a:endParaRPr lang="en-US" sz="3600" kern="1200" cap="all" dirty="0">
              <a:solidFill>
                <a:schemeClr val="bg1"/>
              </a:solidFill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4294967295"/>
          </p:nvPr>
        </p:nvSpPr>
        <p:spPr>
          <a:xfrm>
            <a:off x="990600" y="5157192"/>
            <a:ext cx="7848600" cy="1323975"/>
          </a:xfrm>
        </p:spPr>
        <p:txBody>
          <a:bodyPr/>
          <a:lstStyle/>
          <a:p>
            <a:pPr eaLnBrk="1" hangingPunct="1">
              <a:buNone/>
              <a:defRPr/>
            </a:pPr>
            <a:r>
              <a:rPr lang="tr-TR" dirty="0" smtClean="0">
                <a:solidFill>
                  <a:schemeClr val="bg1"/>
                </a:solidFill>
              </a:rPr>
              <a:t>Koray ELTER, </a:t>
            </a:r>
            <a:r>
              <a:rPr lang="tr-TR" sz="1800" i="1" dirty="0" smtClean="0">
                <a:solidFill>
                  <a:schemeClr val="bg1"/>
                </a:solidFill>
              </a:rPr>
              <a:t>Prof. Dr., Trakya </a:t>
            </a:r>
            <a:r>
              <a:rPr lang="tr-TR" sz="1800" i="1" dirty="0" err="1" smtClean="0">
                <a:solidFill>
                  <a:schemeClr val="bg1"/>
                </a:solidFill>
              </a:rPr>
              <a:t>Ü.T.F.Kadın</a:t>
            </a:r>
            <a:r>
              <a:rPr lang="tr-TR" sz="1800" i="1" dirty="0" smtClean="0">
                <a:solidFill>
                  <a:schemeClr val="bg1"/>
                </a:solidFill>
              </a:rPr>
              <a:t> </a:t>
            </a:r>
            <a:r>
              <a:rPr lang="tr-TR" sz="1800" i="1" dirty="0" err="1" smtClean="0">
                <a:solidFill>
                  <a:schemeClr val="bg1"/>
                </a:solidFill>
              </a:rPr>
              <a:t>Hast</a:t>
            </a:r>
            <a:r>
              <a:rPr lang="tr-TR" sz="1800" i="1" dirty="0" smtClean="0">
                <a:solidFill>
                  <a:schemeClr val="bg1"/>
                </a:solidFill>
              </a:rPr>
              <a:t>. </a:t>
            </a:r>
            <a:r>
              <a:rPr lang="tr-TR" sz="1800" i="1" dirty="0">
                <a:solidFill>
                  <a:schemeClr val="bg1"/>
                </a:solidFill>
              </a:rPr>
              <a:t>v</a:t>
            </a:r>
            <a:r>
              <a:rPr lang="tr-TR" sz="1800" i="1" dirty="0" smtClean="0">
                <a:solidFill>
                  <a:schemeClr val="bg1"/>
                </a:solidFill>
              </a:rPr>
              <a:t>e Doğum A.D. Başkanı, Üreme Endokrinolojisi ve </a:t>
            </a:r>
            <a:r>
              <a:rPr lang="tr-TR" sz="1800" i="1" dirty="0" err="1" smtClean="0">
                <a:solidFill>
                  <a:schemeClr val="bg1"/>
                </a:solidFill>
              </a:rPr>
              <a:t>İnfertilite</a:t>
            </a:r>
            <a:r>
              <a:rPr lang="tr-TR" sz="1800" i="1" dirty="0" smtClean="0">
                <a:solidFill>
                  <a:schemeClr val="bg1"/>
                </a:solidFill>
              </a:rPr>
              <a:t> B.D. Başkanı ve ÜYTE Merkez Sorumlusu  </a:t>
            </a:r>
            <a:endParaRPr lang="tr-TR" sz="1800" i="1" dirty="0">
              <a:solidFill>
                <a:schemeClr val="bg1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3987" y="2897088"/>
            <a:ext cx="5712469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1841" y="664841"/>
            <a:ext cx="5841962" cy="165618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1840" y="2249016"/>
            <a:ext cx="5841963" cy="1322556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22" y="664840"/>
            <a:ext cx="2977626" cy="290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0671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EE </a:t>
            </a:r>
            <a:r>
              <a:rPr lang="tr-TR" dirty="0" err="1" smtClean="0"/>
              <a:t>Ozis</a:t>
            </a:r>
            <a:r>
              <a:rPr lang="tr-TR" dirty="0" smtClean="0"/>
              <a:t> ve </a:t>
            </a:r>
            <a:r>
              <a:rPr lang="tr-TR" dirty="0" err="1" smtClean="0"/>
              <a:t>Cx</a:t>
            </a:r>
            <a:r>
              <a:rPr lang="tr-TR" dirty="0" smtClean="0"/>
              <a:t>, </a:t>
            </a:r>
            <a:r>
              <a:rPr lang="tr-TR" dirty="0" err="1" smtClean="0"/>
              <a:t>Cochrane</a:t>
            </a:r>
            <a:r>
              <a:rPr lang="tr-TR" dirty="0" smtClean="0"/>
              <a:t> 2014, </a:t>
            </a:r>
            <a:r>
              <a:rPr lang="tr-TR" dirty="0" err="1" smtClean="0"/>
              <a:t>Duffy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369" y="1412776"/>
            <a:ext cx="8990999" cy="540060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4397107" y="2708920"/>
            <a:ext cx="20313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9 ay; %37 </a:t>
            </a:r>
            <a:r>
              <a:rPr lang="tr-TR" dirty="0" err="1" smtClean="0"/>
              <a:t>vs</a:t>
            </a:r>
            <a:r>
              <a:rPr lang="tr-TR" dirty="0" smtClean="0"/>
              <a:t> %22</a:t>
            </a:r>
          </a:p>
          <a:p>
            <a:r>
              <a:rPr lang="tr-TR" dirty="0" smtClean="0"/>
              <a:t>9 ay; %12 </a:t>
            </a:r>
            <a:r>
              <a:rPr lang="tr-TR" dirty="0" err="1" smtClean="0"/>
              <a:t>vs</a:t>
            </a:r>
            <a:r>
              <a:rPr lang="tr-TR" dirty="0" smtClean="0"/>
              <a:t> %10</a:t>
            </a:r>
            <a:endParaRPr lang="en-US" dirty="0"/>
          </a:p>
        </p:txBody>
      </p:sp>
      <p:cxnSp>
        <p:nvCxnSpPr>
          <p:cNvPr id="6" name="Düz Ok Bağlayıcısı 5"/>
          <p:cNvCxnSpPr/>
          <p:nvPr/>
        </p:nvCxnSpPr>
        <p:spPr>
          <a:xfrm flipV="1">
            <a:off x="1187624" y="2996952"/>
            <a:ext cx="3209483" cy="16561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V="1">
            <a:off x="1043608" y="3355252"/>
            <a:ext cx="3528392" cy="165792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3198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EE </a:t>
            </a:r>
            <a:r>
              <a:rPr lang="tr-TR" dirty="0" err="1"/>
              <a:t>Ozis</a:t>
            </a:r>
            <a:r>
              <a:rPr lang="tr-TR" dirty="0"/>
              <a:t> ve </a:t>
            </a:r>
            <a:r>
              <a:rPr lang="tr-TR" dirty="0" err="1"/>
              <a:t>Cx</a:t>
            </a:r>
            <a:r>
              <a:rPr lang="tr-TR" dirty="0"/>
              <a:t>, </a:t>
            </a:r>
            <a:r>
              <a:rPr lang="tr-TR" dirty="0" err="1"/>
              <a:t>Cochrane</a:t>
            </a:r>
            <a:r>
              <a:rPr lang="tr-TR" dirty="0"/>
              <a:t> 2014, </a:t>
            </a:r>
            <a:r>
              <a:rPr lang="tr-TR" dirty="0" err="1"/>
              <a:t>Duffy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556792"/>
            <a:ext cx="9108504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9020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Erken evre </a:t>
            </a:r>
            <a:r>
              <a:rPr lang="tr-TR" dirty="0" err="1" smtClean="0"/>
              <a:t>ozis</a:t>
            </a:r>
            <a:r>
              <a:rPr lang="tr-TR" dirty="0" smtClean="0"/>
              <a:t> ve </a:t>
            </a:r>
            <a:r>
              <a:rPr lang="tr-TR" dirty="0" err="1" smtClean="0"/>
              <a:t>Cx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152400" y="1700808"/>
            <a:ext cx="8839200" cy="4364360"/>
          </a:xfrm>
        </p:spPr>
        <p:txBody>
          <a:bodyPr/>
          <a:lstStyle/>
          <a:p>
            <a:r>
              <a:rPr lang="tr-TR" dirty="0" smtClean="0"/>
              <a:t>Ancak, mutlak fayda klinik olarak faydalı gibi durmamakta. </a:t>
            </a:r>
          </a:p>
        </p:txBody>
      </p:sp>
    </p:spTree>
    <p:extLst>
      <p:ext uri="{BB962C8B-B14F-4D97-AF65-F5344CB8AC3E}">
        <p14:creationId xmlns:p14="http://schemas.microsoft.com/office/powerpoint/2010/main" val="1077508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1556792"/>
            <a:ext cx="8715524" cy="1440161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152" y="116632"/>
            <a:ext cx="8991848" cy="1394791"/>
          </a:xfrm>
          <a:prstGeom prst="rect">
            <a:avLst/>
          </a:prstGeom>
        </p:spPr>
      </p:pic>
      <p:cxnSp>
        <p:nvCxnSpPr>
          <p:cNvPr id="6" name="Düz Bağlayıcı 5"/>
          <p:cNvCxnSpPr/>
          <p:nvPr/>
        </p:nvCxnSpPr>
        <p:spPr>
          <a:xfrm>
            <a:off x="3635896" y="2996952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9512" y="3140968"/>
            <a:ext cx="8789349" cy="1484246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849" y="4650807"/>
            <a:ext cx="8897011" cy="2090561"/>
          </a:xfrm>
          <a:prstGeom prst="rect">
            <a:avLst/>
          </a:prstGeom>
        </p:spPr>
      </p:pic>
      <p:cxnSp>
        <p:nvCxnSpPr>
          <p:cNvPr id="9" name="Düz Bağlayıcı 8"/>
          <p:cNvCxnSpPr/>
          <p:nvPr/>
        </p:nvCxnSpPr>
        <p:spPr>
          <a:xfrm>
            <a:off x="683568" y="6021288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56082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L/S </a:t>
            </a:r>
            <a:r>
              <a:rPr lang="tr-TR" dirty="0"/>
              <a:t>yaptınız; </a:t>
            </a:r>
            <a:r>
              <a:rPr lang="tr-TR" dirty="0" err="1"/>
              <a:t>proksimal</a:t>
            </a:r>
            <a:r>
              <a:rPr lang="tr-TR" dirty="0"/>
              <a:t> </a:t>
            </a:r>
            <a:r>
              <a:rPr lang="tr-TR" dirty="0" err="1"/>
              <a:t>tubal</a:t>
            </a:r>
            <a:r>
              <a:rPr lang="tr-TR" dirty="0"/>
              <a:t> </a:t>
            </a:r>
            <a:r>
              <a:rPr lang="tr-TR" dirty="0" err="1"/>
              <a:t>obs</a:t>
            </a:r>
            <a:r>
              <a:rPr lang="tr-TR" dirty="0"/>
              <a:t> mevcut ve EE OZİS saptadınız. Yaklaşımınız ne olur </a:t>
            </a:r>
            <a:r>
              <a:rPr lang="tr-TR" dirty="0" smtClean="0"/>
              <a:t>??</a:t>
            </a:r>
            <a:endParaRPr lang="tr-TR" dirty="0"/>
          </a:p>
        </p:txBody>
      </p:sp>
      <p:sp>
        <p:nvSpPr>
          <p:cNvPr id="5" name="İçerik Yer Tutucusu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2762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L/S </a:t>
            </a:r>
            <a:r>
              <a:rPr lang="tr-TR" dirty="0"/>
              <a:t>yaptınız; </a:t>
            </a:r>
            <a:r>
              <a:rPr lang="tr-TR" dirty="0" err="1"/>
              <a:t>proksimal</a:t>
            </a:r>
            <a:r>
              <a:rPr lang="tr-TR" dirty="0"/>
              <a:t> </a:t>
            </a:r>
            <a:r>
              <a:rPr lang="tr-TR" dirty="0" err="1"/>
              <a:t>tubal</a:t>
            </a:r>
            <a:r>
              <a:rPr lang="tr-TR" dirty="0"/>
              <a:t> </a:t>
            </a:r>
            <a:r>
              <a:rPr lang="tr-TR" dirty="0" err="1"/>
              <a:t>obs</a:t>
            </a:r>
            <a:r>
              <a:rPr lang="tr-TR" dirty="0"/>
              <a:t> mevcut ve EE OZİS saptadınız. Yaklaşımınız ne olur </a:t>
            </a:r>
            <a:r>
              <a:rPr lang="tr-TR" dirty="0" smtClean="0"/>
              <a:t>??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97624" y="1743182"/>
            <a:ext cx="3993976" cy="4429018"/>
          </a:xfrm>
        </p:spPr>
        <p:txBody>
          <a:bodyPr/>
          <a:lstStyle/>
          <a:p>
            <a:r>
              <a:rPr lang="tr-TR" dirty="0" smtClean="0"/>
              <a:t>262 ilk IVF tanısal L/S </a:t>
            </a:r>
            <a:r>
              <a:rPr lang="tr-TR" dirty="0" err="1" smtClean="0"/>
              <a:t>vs</a:t>
            </a:r>
            <a:endParaRPr lang="tr-TR" dirty="0" smtClean="0"/>
          </a:p>
          <a:p>
            <a:r>
              <a:rPr lang="tr-TR" dirty="0" smtClean="0"/>
              <a:t>399 ilk IVF Op L/S </a:t>
            </a:r>
            <a:r>
              <a:rPr lang="tr-TR" dirty="0" err="1" smtClean="0"/>
              <a:t>ablasyon</a:t>
            </a:r>
            <a:endParaRPr lang="tr-TR" dirty="0" smtClean="0"/>
          </a:p>
          <a:p>
            <a:endParaRPr lang="tr-TR" dirty="0"/>
          </a:p>
          <a:p>
            <a:r>
              <a:rPr lang="tr-TR" dirty="0" smtClean="0"/>
              <a:t>Retro, 2009 öncesi olgular</a:t>
            </a:r>
          </a:p>
          <a:p>
            <a:r>
              <a:rPr lang="tr-TR" dirty="0" err="1" smtClean="0"/>
              <a:t>Opoien</a:t>
            </a:r>
            <a:r>
              <a:rPr lang="tr-TR" dirty="0" smtClean="0"/>
              <a:t> ve ark. Norveç, 2011, RBM online</a:t>
            </a:r>
            <a:endParaRPr lang="tr-TR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804" y="1743182"/>
            <a:ext cx="4834018" cy="4278106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092280" y="6258798"/>
            <a:ext cx="13428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Opoien</a:t>
            </a:r>
            <a:r>
              <a:rPr lang="tr-TR" sz="1600" i="1" dirty="0" smtClean="0">
                <a:solidFill>
                  <a:schemeClr val="bg1"/>
                </a:solidFill>
              </a:rPr>
              <a:t> 2011</a:t>
            </a:r>
            <a:endParaRPr lang="tr-TR" sz="1600" i="1" dirty="0">
              <a:solidFill>
                <a:schemeClr val="bg1"/>
              </a:solidFill>
            </a:endParaRPr>
          </a:p>
        </p:txBody>
      </p:sp>
      <p:cxnSp>
        <p:nvCxnSpPr>
          <p:cNvPr id="7" name="Düz Ok Bağlayıcısı 6"/>
          <p:cNvCxnSpPr/>
          <p:nvPr/>
        </p:nvCxnSpPr>
        <p:spPr>
          <a:xfrm flipH="1" flipV="1">
            <a:off x="3275856" y="2996952"/>
            <a:ext cx="144016" cy="720080"/>
          </a:xfrm>
          <a:prstGeom prst="straightConnector1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irsek Bağlayıcısı 8"/>
          <p:cNvCxnSpPr/>
          <p:nvPr/>
        </p:nvCxnSpPr>
        <p:spPr>
          <a:xfrm rot="16200000" flipV="1">
            <a:off x="1439652" y="3681028"/>
            <a:ext cx="1224136" cy="144016"/>
          </a:xfrm>
          <a:prstGeom prst="bentConnector3">
            <a:avLst/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722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2012 ASRM rehberi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700808"/>
            <a:ext cx="8839200" cy="4471392"/>
          </a:xfrm>
        </p:spPr>
        <p:txBody>
          <a:bodyPr/>
          <a:lstStyle/>
          <a:p>
            <a:r>
              <a:rPr lang="tr-TR" dirty="0" smtClean="0"/>
              <a:t>Genç kadınlarda </a:t>
            </a:r>
            <a:r>
              <a:rPr lang="tr-TR" dirty="0" err="1" smtClean="0"/>
              <a:t>laparoskopi</a:t>
            </a:r>
            <a:r>
              <a:rPr lang="tr-TR" dirty="0" smtClean="0"/>
              <a:t> sonrası </a:t>
            </a:r>
            <a:r>
              <a:rPr lang="tr-TR" dirty="0" err="1" smtClean="0"/>
              <a:t>ekspektan</a:t>
            </a:r>
            <a:r>
              <a:rPr lang="tr-TR" dirty="0" smtClean="0"/>
              <a:t> yaklaşılabilir.</a:t>
            </a:r>
            <a:r>
              <a:rPr lang="en-US" dirty="0" smtClean="0"/>
              <a:t> </a:t>
            </a:r>
            <a:endParaRPr lang="tr-TR" dirty="0" smtClean="0"/>
          </a:p>
          <a:p>
            <a:r>
              <a:rPr lang="en-US" dirty="0" err="1" smtClean="0"/>
              <a:t>Alternati</a:t>
            </a:r>
            <a:r>
              <a:rPr lang="tr-TR" dirty="0" smtClean="0"/>
              <a:t>f olarak</a:t>
            </a:r>
            <a:r>
              <a:rPr lang="en-US" dirty="0" smtClean="0"/>
              <a:t>,</a:t>
            </a:r>
            <a:r>
              <a:rPr lang="tr-TR" dirty="0" smtClean="0"/>
              <a:t> KOH+IUI da uygulanabilir.</a:t>
            </a:r>
            <a:r>
              <a:rPr lang="en-US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608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00" y="260648"/>
            <a:ext cx="8861183" cy="583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8226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48208"/>
            <a:ext cx="8856897" cy="6665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9495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860032" y="1224880"/>
            <a:ext cx="4131568" cy="4724400"/>
          </a:xfrm>
          <a:solidFill>
            <a:schemeClr val="bg1"/>
          </a:solidFill>
        </p:spPr>
        <p:txBody>
          <a:bodyPr/>
          <a:lstStyle/>
          <a:p>
            <a:r>
              <a:rPr lang="tr-TR" dirty="0" smtClean="0"/>
              <a:t>279 </a:t>
            </a:r>
            <a:r>
              <a:rPr lang="tr-TR" dirty="0" err="1" smtClean="0"/>
              <a:t>ie</a:t>
            </a:r>
            <a:r>
              <a:rPr lang="tr-TR" dirty="0" smtClean="0"/>
              <a:t> OZİS op (2001-2016) videoları incelenmiş.</a:t>
            </a:r>
          </a:p>
          <a:p>
            <a:r>
              <a:rPr lang="tr-TR" dirty="0" err="1" smtClean="0"/>
              <a:t>Non</a:t>
            </a:r>
            <a:r>
              <a:rPr lang="tr-TR" dirty="0" smtClean="0"/>
              <a:t>-ART canlı doğumlar; </a:t>
            </a:r>
            <a:r>
              <a:rPr lang="tr-TR" dirty="0" err="1" smtClean="0"/>
              <a:t>ekspektan</a:t>
            </a:r>
            <a:r>
              <a:rPr lang="tr-TR" dirty="0" smtClean="0"/>
              <a:t> </a:t>
            </a:r>
            <a:r>
              <a:rPr lang="tr-TR" dirty="0" smtClean="0">
                <a:sym typeface="Symbol" panose="05050102010706020507" pitchFamily="18" charset="2"/>
              </a:rPr>
              <a:t>veya KOH+IUI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04" y="1052736"/>
            <a:ext cx="4801546" cy="4904805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6948264" y="6258798"/>
            <a:ext cx="2156360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Maheux-Lacroix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0450" y="5949280"/>
            <a:ext cx="5333678" cy="581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12240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Genç bekar kız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9552" y="1628800"/>
            <a:ext cx="8452048" cy="4543400"/>
          </a:xfrm>
        </p:spPr>
        <p:txBody>
          <a:bodyPr/>
          <a:lstStyle/>
          <a:p>
            <a:r>
              <a:rPr lang="tr-TR" dirty="0" smtClean="0"/>
              <a:t>CPP (okuldan geri kalan, NSAID bağımlısı)</a:t>
            </a:r>
          </a:p>
          <a:p>
            <a:r>
              <a:rPr lang="tr-TR" dirty="0" smtClean="0"/>
              <a:t>OMA</a:t>
            </a:r>
          </a:p>
          <a:p>
            <a:endParaRPr lang="tr-TR" dirty="0"/>
          </a:p>
          <a:p>
            <a:r>
              <a:rPr lang="tr-TR" sz="3200" dirty="0" err="1" smtClean="0"/>
              <a:t>Fertilitesini</a:t>
            </a:r>
            <a:r>
              <a:rPr lang="tr-TR" sz="3200" dirty="0" smtClean="0"/>
              <a:t> mevcut tedavilerle koruyabiliyor muyuz ? Kimde, nasıl koruyalım ?</a:t>
            </a:r>
          </a:p>
          <a:p>
            <a:pPr marL="0" indent="0">
              <a:buNone/>
            </a:pPr>
            <a:endParaRPr lang="tr-TR" sz="3200" dirty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119462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116632"/>
            <a:ext cx="9107876" cy="6408712"/>
          </a:xfrm>
          <a:prstGeom prst="rect">
            <a:avLst/>
          </a:prstGeom>
        </p:spPr>
      </p:pic>
      <p:cxnSp>
        <p:nvCxnSpPr>
          <p:cNvPr id="4" name="Düz Bağlayıcı 3"/>
          <p:cNvCxnSpPr/>
          <p:nvPr/>
        </p:nvCxnSpPr>
        <p:spPr>
          <a:xfrm>
            <a:off x="179512" y="1916832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Bağlayıcı 4"/>
          <p:cNvCxnSpPr/>
          <p:nvPr/>
        </p:nvCxnSpPr>
        <p:spPr>
          <a:xfrm>
            <a:off x="179512" y="2276872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179512" y="2636912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179512" y="3789040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179512" y="5733256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179512" y="6093296"/>
            <a:ext cx="2376264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Metin kutusu 9"/>
          <p:cNvSpPr txBox="1"/>
          <p:nvPr/>
        </p:nvSpPr>
        <p:spPr>
          <a:xfrm>
            <a:off x="7807185" y="6525344"/>
            <a:ext cx="1229311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600" i="1" dirty="0" err="1" smtClean="0"/>
              <a:t>Wang</a:t>
            </a:r>
            <a:r>
              <a:rPr lang="tr-TR" sz="1600" i="1" dirty="0" smtClean="0"/>
              <a:t> 2013</a:t>
            </a:r>
          </a:p>
        </p:txBody>
      </p:sp>
      <p:sp>
        <p:nvSpPr>
          <p:cNvPr id="11" name="Metin kutusu 10"/>
          <p:cNvSpPr txBox="1"/>
          <p:nvPr/>
        </p:nvSpPr>
        <p:spPr>
          <a:xfrm>
            <a:off x="6372200" y="44624"/>
            <a:ext cx="25442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199 OZİS op, 6 ay </a:t>
            </a:r>
            <a:r>
              <a:rPr lang="tr-TR" dirty="0" err="1" smtClean="0"/>
              <a:t>eks</a:t>
            </a:r>
            <a:r>
              <a:rPr lang="tr-TR" dirty="0" smtClean="0"/>
              <a:t>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48279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ESHRE 2014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92896"/>
            <a:ext cx="9144000" cy="21166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2496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1412776"/>
            <a:ext cx="7656934" cy="4496929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206313" y="6258798"/>
            <a:ext cx="1686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W</a:t>
            </a:r>
            <a:r>
              <a:rPr lang="tr-TR" sz="1600" i="1" dirty="0" err="1" smtClean="0">
                <a:solidFill>
                  <a:schemeClr val="bg1"/>
                </a:solidFill>
              </a:rPr>
              <a:t>erbrouck</a:t>
            </a:r>
            <a:r>
              <a:rPr lang="tr-TR" sz="1600" i="1" dirty="0" smtClean="0">
                <a:solidFill>
                  <a:schemeClr val="bg1"/>
                </a:solidFill>
              </a:rPr>
              <a:t> 2006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8297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772816"/>
            <a:ext cx="8665208" cy="316210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148064" y="5301208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    7.5 ay                          10 ay</a:t>
            </a:r>
            <a:endParaRPr lang="en-US" dirty="0"/>
          </a:p>
        </p:txBody>
      </p:sp>
      <p:sp>
        <p:nvSpPr>
          <p:cNvPr id="5" name="Metin kutusu 4"/>
          <p:cNvSpPr txBox="1"/>
          <p:nvPr/>
        </p:nvSpPr>
        <p:spPr>
          <a:xfrm>
            <a:off x="7278321" y="6258798"/>
            <a:ext cx="168616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W</a:t>
            </a:r>
            <a:r>
              <a:rPr lang="tr-TR" sz="1600" i="1" dirty="0" err="1" smtClean="0">
                <a:solidFill>
                  <a:schemeClr val="bg1"/>
                </a:solidFill>
              </a:rPr>
              <a:t>erbrouck</a:t>
            </a:r>
            <a:r>
              <a:rPr lang="tr-TR" sz="1600" i="1" dirty="0" smtClean="0">
                <a:solidFill>
                  <a:schemeClr val="bg1"/>
                </a:solidFill>
              </a:rPr>
              <a:t> 2006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2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EEOZİS’te</a:t>
            </a:r>
            <a:r>
              <a:rPr lang="tr-TR" dirty="0" smtClean="0"/>
              <a:t> </a:t>
            </a:r>
            <a:r>
              <a:rPr lang="tr-TR" dirty="0"/>
              <a:t>KOH+IUI, </a:t>
            </a:r>
            <a:r>
              <a:rPr lang="tr-TR" dirty="0" smtClean="0"/>
              <a:t>RCT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775" y="1484784"/>
            <a:ext cx="8934450" cy="1771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429000"/>
            <a:ext cx="8781951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3635896" y="5445224"/>
            <a:ext cx="4809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RCT, 311 </a:t>
            </a:r>
            <a:r>
              <a:rPr lang="tr-TR" dirty="0" err="1" smtClean="0"/>
              <a:t>siklus</a:t>
            </a:r>
            <a:r>
              <a:rPr lang="tr-TR" dirty="0" smtClean="0"/>
              <a:t>, 103 kadın; 127 </a:t>
            </a:r>
            <a:r>
              <a:rPr lang="tr-TR" dirty="0" err="1" smtClean="0"/>
              <a:t>vs</a:t>
            </a:r>
            <a:r>
              <a:rPr lang="tr-TR" dirty="0" smtClean="0"/>
              <a:t> 184 </a:t>
            </a:r>
            <a:r>
              <a:rPr lang="tr-TR" dirty="0" err="1" smtClean="0"/>
              <a:t>siklus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256581" y="6258798"/>
            <a:ext cx="1491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T</a:t>
            </a:r>
            <a:r>
              <a:rPr lang="tr-TR" sz="1600" i="1" dirty="0" err="1" smtClean="0">
                <a:solidFill>
                  <a:schemeClr val="bg1"/>
                </a:solidFill>
              </a:rPr>
              <a:t>ummon</a:t>
            </a:r>
            <a:r>
              <a:rPr lang="tr-TR" sz="1600" i="1" dirty="0" smtClean="0">
                <a:solidFill>
                  <a:schemeClr val="bg1"/>
                </a:solidFill>
              </a:rPr>
              <a:t> 1997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6623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EEOZİS’te</a:t>
            </a:r>
            <a:r>
              <a:rPr lang="tr-TR" dirty="0" smtClean="0"/>
              <a:t> KOH+IUI, RCT 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42826"/>
            <a:ext cx="5220072" cy="30222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2861865"/>
            <a:ext cx="3888432" cy="343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7256581" y="6258798"/>
            <a:ext cx="149188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T</a:t>
            </a:r>
            <a:r>
              <a:rPr lang="tr-TR" sz="1600" i="1" dirty="0" err="1" smtClean="0">
                <a:solidFill>
                  <a:schemeClr val="bg1"/>
                </a:solidFill>
              </a:rPr>
              <a:t>ummon</a:t>
            </a:r>
            <a:r>
              <a:rPr lang="tr-TR" sz="1600" i="1" dirty="0" smtClean="0">
                <a:solidFill>
                  <a:schemeClr val="bg1"/>
                </a:solidFill>
              </a:rPr>
              <a:t> 1997</a:t>
            </a:r>
            <a:endParaRPr lang="tr-TR" sz="1600" i="1" dirty="0">
              <a:solidFill>
                <a:schemeClr val="bg1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611560" y="4581128"/>
            <a:ext cx="37369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Ekspektan</a:t>
            </a:r>
            <a:r>
              <a:rPr lang="tr-TR" dirty="0" smtClean="0"/>
              <a:t> bekledikleri olgularda </a:t>
            </a:r>
          </a:p>
          <a:p>
            <a:r>
              <a:rPr lang="tr-TR" dirty="0" smtClean="0"/>
              <a:t>daha fazla redüksiyon uygulanmış,</a:t>
            </a:r>
          </a:p>
          <a:p>
            <a:r>
              <a:rPr lang="tr-TR" b="1" dirty="0" smtClean="0"/>
              <a:t>RCT???</a:t>
            </a:r>
            <a:endParaRPr lang="tr-TR" b="1" dirty="0"/>
          </a:p>
        </p:txBody>
      </p:sp>
      <p:cxnSp>
        <p:nvCxnSpPr>
          <p:cNvPr id="7" name="Düz Bağlayıcı 6"/>
          <p:cNvCxnSpPr/>
          <p:nvPr/>
        </p:nvCxnSpPr>
        <p:spPr>
          <a:xfrm>
            <a:off x="179512" y="3212976"/>
            <a:ext cx="4168968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331024" y="3717032"/>
            <a:ext cx="4168968" cy="0"/>
          </a:xfrm>
          <a:prstGeom prst="line">
            <a:avLst/>
          </a:prstGeom>
          <a:ln w="539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8841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Nüks</a:t>
            </a:r>
            <a:r>
              <a:rPr lang="tr-TR" dirty="0" smtClean="0"/>
              <a:t>; IUI </a:t>
            </a:r>
            <a:r>
              <a:rPr lang="tr-TR" dirty="0" err="1" smtClean="0"/>
              <a:t>vs</a:t>
            </a:r>
            <a:r>
              <a:rPr lang="tr-TR" dirty="0" smtClean="0"/>
              <a:t> IVF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Retro, 67 </a:t>
            </a:r>
            <a:r>
              <a:rPr lang="tr-TR" sz="2800" dirty="0" err="1" smtClean="0"/>
              <a:t>ie</a:t>
            </a:r>
            <a:r>
              <a:rPr lang="tr-TR" sz="2800" dirty="0" smtClean="0"/>
              <a:t> </a:t>
            </a:r>
            <a:r>
              <a:rPr lang="tr-TR" sz="2800" dirty="0" err="1" smtClean="0"/>
              <a:t>ozis</a:t>
            </a:r>
            <a:r>
              <a:rPr lang="tr-TR" sz="2800" dirty="0" smtClean="0"/>
              <a:t> olgusu, </a:t>
            </a:r>
            <a:r>
              <a:rPr lang="tr-TR" sz="2800" dirty="0" err="1" smtClean="0"/>
              <a:t>sx</a:t>
            </a:r>
            <a:r>
              <a:rPr lang="tr-TR" sz="2800" dirty="0" smtClean="0"/>
              <a:t> sonrası </a:t>
            </a:r>
          </a:p>
          <a:p>
            <a:pPr marL="0" indent="0">
              <a:buNone/>
            </a:pPr>
            <a:endParaRPr lang="tr-TR" sz="2800" dirty="0" smtClean="0"/>
          </a:p>
          <a:p>
            <a:pPr lvl="1"/>
            <a:r>
              <a:rPr lang="tr-TR" sz="2800" dirty="0" smtClean="0"/>
              <a:t>IUI (CC veya </a:t>
            </a:r>
            <a:r>
              <a:rPr lang="tr-TR" sz="2800" dirty="0" err="1" smtClean="0"/>
              <a:t>Gnd</a:t>
            </a:r>
            <a:r>
              <a:rPr lang="tr-TR" sz="2800" dirty="0" smtClean="0"/>
              <a:t>) </a:t>
            </a:r>
            <a:r>
              <a:rPr lang="tr-TR" sz="2800" dirty="0" err="1" smtClean="0"/>
              <a:t>vs</a:t>
            </a:r>
            <a:r>
              <a:rPr lang="tr-TR" sz="2800" dirty="0" smtClean="0"/>
              <a:t> </a:t>
            </a:r>
          </a:p>
          <a:p>
            <a:pPr lvl="1"/>
            <a:r>
              <a:rPr lang="tr-TR" sz="2800" dirty="0" smtClean="0"/>
              <a:t>IVF (OC + uzun </a:t>
            </a:r>
            <a:r>
              <a:rPr lang="tr-TR" sz="2800" dirty="0" err="1" smtClean="0"/>
              <a:t>prot</a:t>
            </a:r>
            <a:r>
              <a:rPr lang="tr-TR" sz="2800" dirty="0" smtClean="0"/>
              <a:t>) </a:t>
            </a:r>
            <a:r>
              <a:rPr lang="tr-TR" sz="2800" dirty="0" err="1" smtClean="0"/>
              <a:t>vs</a:t>
            </a:r>
            <a:r>
              <a:rPr lang="tr-TR" sz="2800" dirty="0" smtClean="0"/>
              <a:t> </a:t>
            </a:r>
          </a:p>
          <a:p>
            <a:pPr lvl="1"/>
            <a:r>
              <a:rPr lang="tr-TR" sz="2800" dirty="0" smtClean="0"/>
              <a:t>IUI </a:t>
            </a:r>
            <a:r>
              <a:rPr lang="tr-TR" sz="2800" dirty="0" smtClean="0">
                <a:sym typeface="Symbol" panose="05050102010706020507" pitchFamily="18" charset="2"/>
              </a:rPr>
              <a:t> IVF</a:t>
            </a:r>
            <a:endParaRPr lang="en-US" sz="2800" dirty="0"/>
          </a:p>
        </p:txBody>
      </p:sp>
      <p:sp>
        <p:nvSpPr>
          <p:cNvPr id="4" name="Metin kutusu 3"/>
          <p:cNvSpPr txBox="1"/>
          <p:nvPr/>
        </p:nvSpPr>
        <p:spPr>
          <a:xfrm>
            <a:off x="7256581" y="6258798"/>
            <a:ext cx="16193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D’Hooghe</a:t>
            </a:r>
            <a:r>
              <a:rPr lang="tr-TR" sz="1600" i="1" dirty="0" smtClean="0">
                <a:solidFill>
                  <a:schemeClr val="bg1"/>
                </a:solidFill>
              </a:rPr>
              <a:t> 2006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45898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1916832"/>
            <a:ext cx="9134921" cy="3960440"/>
          </a:xfrm>
          <a:prstGeom prst="rect">
            <a:avLst/>
          </a:prstGeom>
        </p:spPr>
      </p:pic>
      <p:sp>
        <p:nvSpPr>
          <p:cNvPr id="4" name="Oval 3"/>
          <p:cNvSpPr/>
          <p:nvPr/>
        </p:nvSpPr>
        <p:spPr>
          <a:xfrm>
            <a:off x="1043608" y="2924944"/>
            <a:ext cx="6840760" cy="12241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Dikdörtgen 5"/>
          <p:cNvSpPr/>
          <p:nvPr/>
        </p:nvSpPr>
        <p:spPr>
          <a:xfrm>
            <a:off x="1115616" y="4005064"/>
            <a:ext cx="3528392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/>
          <p:cNvSpPr/>
          <p:nvPr/>
        </p:nvSpPr>
        <p:spPr>
          <a:xfrm>
            <a:off x="4724400" y="2852936"/>
            <a:ext cx="3592016" cy="64807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Metin kutusu 7"/>
          <p:cNvSpPr txBox="1"/>
          <p:nvPr/>
        </p:nvSpPr>
        <p:spPr>
          <a:xfrm>
            <a:off x="7256581" y="6258798"/>
            <a:ext cx="16193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D’Hooghe</a:t>
            </a:r>
            <a:r>
              <a:rPr lang="tr-TR" sz="1600" i="1" dirty="0" smtClean="0">
                <a:solidFill>
                  <a:schemeClr val="bg1"/>
                </a:solidFill>
              </a:rPr>
              <a:t> 2006</a:t>
            </a:r>
            <a:endParaRPr lang="tr-TR" sz="1600" i="1" dirty="0">
              <a:solidFill>
                <a:schemeClr val="bg1"/>
              </a:solidFill>
            </a:endParaRPr>
          </a:p>
        </p:txBody>
      </p:sp>
      <p:cxnSp>
        <p:nvCxnSpPr>
          <p:cNvPr id="12" name="Düz Ok Bağlayıcısı 11"/>
          <p:cNvCxnSpPr/>
          <p:nvPr/>
        </p:nvCxnSpPr>
        <p:spPr>
          <a:xfrm flipH="1">
            <a:off x="3707904" y="2276872"/>
            <a:ext cx="288032" cy="21602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>
            <a:off x="7092280" y="2564904"/>
            <a:ext cx="164301" cy="129614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2061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Nüks</a:t>
            </a:r>
            <a:r>
              <a:rPr lang="tr-TR" dirty="0"/>
              <a:t>; </a:t>
            </a:r>
            <a:r>
              <a:rPr lang="tr-TR" dirty="0" smtClean="0"/>
              <a:t>IUI </a:t>
            </a:r>
            <a:r>
              <a:rPr lang="tr-TR" dirty="0" smtClean="0">
                <a:sym typeface="Symbol" panose="05050102010706020507" pitchFamily="18" charset="2"/>
              </a:rPr>
              <a:t> KOH</a:t>
            </a:r>
            <a:r>
              <a:rPr lang="tr-TR" dirty="0" smtClean="0"/>
              <a:t> 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r-TR" dirty="0"/>
              <a:t>Retro, </a:t>
            </a:r>
            <a:r>
              <a:rPr lang="tr-TR" dirty="0" smtClean="0"/>
              <a:t>65 </a:t>
            </a:r>
            <a:r>
              <a:rPr lang="tr-TR" dirty="0" err="1"/>
              <a:t>ie</a:t>
            </a:r>
            <a:r>
              <a:rPr lang="tr-TR" dirty="0"/>
              <a:t> </a:t>
            </a:r>
            <a:r>
              <a:rPr lang="tr-TR" dirty="0" smtClean="0"/>
              <a:t>OZİS olgusu (245 </a:t>
            </a:r>
            <a:r>
              <a:rPr lang="tr-TR" dirty="0" err="1" smtClean="0"/>
              <a:t>siklus</a:t>
            </a:r>
            <a:r>
              <a:rPr lang="tr-TR" dirty="0" smtClean="0"/>
              <a:t>), </a:t>
            </a:r>
            <a:r>
              <a:rPr lang="tr-TR" dirty="0" err="1"/>
              <a:t>sx</a:t>
            </a:r>
            <a:r>
              <a:rPr lang="tr-TR" dirty="0"/>
              <a:t> sonrası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6774465" y="6258798"/>
            <a:ext cx="21900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>
                <a:solidFill>
                  <a:schemeClr val="bg1"/>
                </a:solidFill>
              </a:rPr>
              <a:t>van der </a:t>
            </a:r>
            <a:r>
              <a:rPr lang="en-US" sz="1600" i="1" dirty="0" err="1" smtClean="0">
                <a:solidFill>
                  <a:schemeClr val="bg1"/>
                </a:solidFill>
              </a:rPr>
              <a:t>Houwen</a:t>
            </a:r>
            <a:r>
              <a:rPr lang="tr-TR" sz="1600" i="1" dirty="0" smtClean="0">
                <a:solidFill>
                  <a:schemeClr val="bg1"/>
                </a:solidFill>
              </a:rPr>
              <a:t> 2014</a:t>
            </a:r>
            <a:endParaRPr lang="en-US" sz="1600" i="1" dirty="0">
              <a:solidFill>
                <a:schemeClr val="bg1"/>
              </a:solidFill>
            </a:endParaRPr>
          </a:p>
          <a:p>
            <a:endParaRPr lang="tr-TR" sz="1600" i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2054349"/>
            <a:ext cx="4254399" cy="4182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6109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IVF ve </a:t>
            </a:r>
            <a:r>
              <a:rPr lang="tr-TR" dirty="0" err="1" smtClean="0"/>
              <a:t>nüks</a:t>
            </a:r>
            <a:r>
              <a:rPr lang="tr-TR" dirty="0" smtClean="0"/>
              <a:t>, </a:t>
            </a:r>
            <a:r>
              <a:rPr lang="tr-TR" dirty="0"/>
              <a:t>ESHRE </a:t>
            </a:r>
            <a:r>
              <a:rPr lang="tr-TR" dirty="0" smtClean="0"/>
              <a:t>2014 ART ve OZİS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" y="2060848"/>
            <a:ext cx="9142678" cy="23653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2195736" y="4869160"/>
            <a:ext cx="679185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Yayınlardaki olguların çoğunluğu (%75) ileri evre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72061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Ergen </a:t>
            </a:r>
            <a:r>
              <a:rPr lang="tr-TR" dirty="0" smtClean="0"/>
              <a:t>OZİS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251520" y="1412776"/>
            <a:ext cx="8839200" cy="4724400"/>
          </a:xfrm>
          <a:noFill/>
        </p:spPr>
        <p:txBody>
          <a:bodyPr/>
          <a:lstStyle/>
          <a:p>
            <a:r>
              <a:rPr lang="tr-TR" dirty="0" smtClean="0"/>
              <a:t>En sık uygulanan yaklaşım; cerrahi ve </a:t>
            </a:r>
            <a:r>
              <a:rPr lang="tr-TR" dirty="0" err="1" smtClean="0"/>
              <a:t>postop</a:t>
            </a:r>
            <a:r>
              <a:rPr lang="tr-TR" dirty="0" smtClean="0"/>
              <a:t> </a:t>
            </a:r>
            <a:r>
              <a:rPr lang="tr-TR" dirty="0" err="1" smtClean="0"/>
              <a:t>hormonal</a:t>
            </a:r>
            <a:r>
              <a:rPr lang="tr-TR" dirty="0" smtClean="0"/>
              <a:t> tedavi, ancak </a:t>
            </a:r>
            <a:r>
              <a:rPr lang="tr-TR" dirty="0" err="1" smtClean="0"/>
              <a:t>nüks</a:t>
            </a:r>
            <a:r>
              <a:rPr lang="tr-TR" dirty="0" smtClean="0"/>
              <a:t> problemi hala ciddi düzeyde kalmakta</a:t>
            </a:r>
            <a:r>
              <a:rPr lang="en-US" dirty="0" smtClean="0"/>
              <a:t>. </a:t>
            </a:r>
            <a:endParaRPr lang="tr-TR" dirty="0" smtClean="0"/>
          </a:p>
          <a:p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5940152" y="6258798"/>
            <a:ext cx="30928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Sarıdogan</a:t>
            </a:r>
            <a:r>
              <a:rPr lang="tr-TR" sz="1600" i="1" dirty="0" smtClean="0">
                <a:solidFill>
                  <a:schemeClr val="bg1"/>
                </a:solidFill>
              </a:rPr>
              <a:t> 2016, </a:t>
            </a:r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6704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İnfertilite</a:t>
            </a:r>
            <a:r>
              <a:rPr lang="tr-TR" dirty="0" smtClean="0"/>
              <a:t> ve OMA; </a:t>
            </a:r>
            <a:br>
              <a:rPr lang="tr-TR" dirty="0" smtClean="0"/>
            </a:br>
            <a:r>
              <a:rPr lang="tr-TR" dirty="0"/>
              <a:t>	</a:t>
            </a:r>
            <a:r>
              <a:rPr lang="tr-TR" dirty="0" smtClean="0"/>
              <a:t>                Cerrahi mi IVF mi ???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0566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preIVF</a:t>
            </a:r>
            <a:r>
              <a:rPr lang="tr-TR" dirty="0" smtClean="0"/>
              <a:t> OMA; </a:t>
            </a:r>
            <a:r>
              <a:rPr lang="tr-TR" dirty="0" err="1" smtClean="0"/>
              <a:t>sx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ekspektan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24744"/>
            <a:ext cx="8668072" cy="208823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762805" y="255561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2018</a:t>
            </a:r>
            <a:endParaRPr lang="en-US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74" y="3284984"/>
            <a:ext cx="8610897" cy="122413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834813" y="39330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</a:t>
            </a:r>
            <a:endParaRPr lang="en-US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509120"/>
            <a:ext cx="8784976" cy="1792846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7812360" y="551723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0688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preIVF</a:t>
            </a:r>
            <a:r>
              <a:rPr lang="tr-TR" dirty="0" smtClean="0"/>
              <a:t> OMA; </a:t>
            </a:r>
            <a:r>
              <a:rPr lang="tr-TR" dirty="0" err="1" smtClean="0"/>
              <a:t>sx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ekspektan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124744"/>
            <a:ext cx="8668072" cy="208823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762805" y="255561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2018</a:t>
            </a:r>
            <a:endParaRPr lang="en-US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9574" y="3284984"/>
            <a:ext cx="8610897" cy="1224136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7834813" y="3933056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2010</a:t>
            </a:r>
            <a:endParaRPr lang="en-US" dirty="0"/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04" y="4509120"/>
            <a:ext cx="8784976" cy="1792846"/>
          </a:xfrm>
          <a:prstGeom prst="rect">
            <a:avLst/>
          </a:prstGeom>
        </p:spPr>
      </p:pic>
      <p:sp>
        <p:nvSpPr>
          <p:cNvPr id="8" name="Metin kutusu 7"/>
          <p:cNvSpPr txBox="1"/>
          <p:nvPr/>
        </p:nvSpPr>
        <p:spPr>
          <a:xfrm>
            <a:off x="7812360" y="5517232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2009</a:t>
            </a:r>
            <a:endParaRPr lang="en-US" dirty="0"/>
          </a:p>
        </p:txBody>
      </p:sp>
      <p:sp>
        <p:nvSpPr>
          <p:cNvPr id="9" name="Metin kutusu 8"/>
          <p:cNvSpPr txBox="1"/>
          <p:nvPr/>
        </p:nvSpPr>
        <p:spPr>
          <a:xfrm rot="19666431">
            <a:off x="-154840" y="2551067"/>
            <a:ext cx="9284721" cy="1569660"/>
          </a:xfrm>
          <a:prstGeom prst="rect">
            <a:avLst/>
          </a:prstGeom>
          <a:solidFill>
            <a:schemeClr val="bg1">
              <a:alpha val="95000"/>
            </a:schemeClr>
          </a:solidFill>
        </p:spPr>
        <p:txBody>
          <a:bodyPr wrap="none" rtlCol="0">
            <a:spAutoFit/>
          </a:bodyPr>
          <a:lstStyle/>
          <a:p>
            <a:r>
              <a:rPr lang="tr-TR" sz="3200" dirty="0" smtClean="0"/>
              <a:t>IVF ÖNCESİ OMA CERRAHİSİ KLİNİK GEBELİK </a:t>
            </a:r>
          </a:p>
          <a:p>
            <a:r>
              <a:rPr lang="tr-TR" sz="3200" dirty="0" smtClean="0"/>
              <a:t>ORANLARINI ARTTIRMIYOR</a:t>
            </a:r>
          </a:p>
          <a:p>
            <a:r>
              <a:rPr lang="tr-TR" sz="3200" dirty="0" smtClean="0"/>
              <a:t>RCT </a:t>
            </a:r>
            <a:r>
              <a:rPr lang="tr-TR" sz="3200" dirty="0" err="1" smtClean="0"/>
              <a:t>lere</a:t>
            </a:r>
            <a:r>
              <a:rPr lang="tr-TR" sz="3200" dirty="0" smtClean="0"/>
              <a:t> ihtiyaç var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78362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Genç yaşta, </a:t>
            </a:r>
            <a:r>
              <a:rPr lang="tr-TR" dirty="0" err="1" smtClean="0"/>
              <a:t>infertil</a:t>
            </a:r>
            <a:r>
              <a:rPr lang="tr-TR" dirty="0" smtClean="0"/>
              <a:t>, tek taraflı OMA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RCT yok; </a:t>
            </a:r>
            <a:r>
              <a:rPr lang="tr-TR" dirty="0" err="1" smtClean="0"/>
              <a:t>Sx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 IVF</a:t>
            </a:r>
          </a:p>
          <a:p>
            <a:r>
              <a:rPr lang="tr-TR" dirty="0" smtClean="0"/>
              <a:t>Gözlemsel çalışmalar da yanlış yönlendiriyor, çünkü </a:t>
            </a:r>
            <a:r>
              <a:rPr lang="tr-TR" dirty="0" err="1" smtClean="0"/>
              <a:t>infertil</a:t>
            </a:r>
            <a:r>
              <a:rPr lang="tr-TR" dirty="0"/>
              <a:t> </a:t>
            </a:r>
            <a:r>
              <a:rPr lang="tr-TR" dirty="0" smtClean="0"/>
              <a:t>ve PP beraber alınmış.</a:t>
            </a:r>
          </a:p>
          <a:p>
            <a:r>
              <a:rPr lang="tr-TR" dirty="0" smtClean="0"/>
              <a:t>En net durum </a:t>
            </a:r>
            <a:r>
              <a:rPr lang="tr-TR" dirty="0" err="1" smtClean="0"/>
              <a:t>ee</a:t>
            </a:r>
            <a:r>
              <a:rPr lang="tr-TR" dirty="0" smtClean="0"/>
              <a:t> / </a:t>
            </a:r>
            <a:r>
              <a:rPr lang="tr-TR" dirty="0" err="1" smtClean="0"/>
              <a:t>peritoneal</a:t>
            </a:r>
            <a:r>
              <a:rPr lang="tr-TR" dirty="0" smtClean="0"/>
              <a:t> OZİS vakalarında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327374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62518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" y="260648"/>
            <a:ext cx="9064943" cy="6145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6774465" y="6309320"/>
            <a:ext cx="201850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Nickkho‑Amiry</a:t>
            </a:r>
            <a:r>
              <a:rPr lang="tr-TR" sz="1600" i="1" dirty="0" smtClean="0">
                <a:solidFill>
                  <a:schemeClr val="bg1"/>
                </a:solidFill>
              </a:rPr>
              <a:t> 2018</a:t>
            </a:r>
            <a:endParaRPr lang="en-US" sz="1600" i="1" dirty="0">
              <a:solidFill>
                <a:schemeClr val="bg1"/>
              </a:solidFill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3995936" y="6021288"/>
            <a:ext cx="1591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%33; 118/362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27266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OMA </a:t>
            </a:r>
            <a:r>
              <a:rPr lang="tr-TR" dirty="0" err="1" smtClean="0"/>
              <a:t>Cx</a:t>
            </a:r>
            <a:r>
              <a:rPr lang="tr-TR" dirty="0" smtClean="0"/>
              <a:t> sonrası PR; eksiz.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abl</a:t>
            </a:r>
            <a:r>
              <a:rPr lang="tr-TR" dirty="0" smtClean="0"/>
              <a:t>. meta.</a:t>
            </a:r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340768"/>
            <a:ext cx="9108503" cy="48965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Metin kutusu 2"/>
          <p:cNvSpPr txBox="1"/>
          <p:nvPr/>
        </p:nvSpPr>
        <p:spPr>
          <a:xfrm>
            <a:off x="1115616" y="4077072"/>
            <a:ext cx="13516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22/41; %54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1259632" y="5877272"/>
            <a:ext cx="3155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İkisi de RCT, </a:t>
            </a:r>
            <a:r>
              <a:rPr lang="tr-TR" dirty="0" err="1" smtClean="0"/>
              <a:t>infertil</a:t>
            </a:r>
            <a:r>
              <a:rPr lang="tr-TR" dirty="0" smtClean="0"/>
              <a:t> yada PP </a:t>
            </a:r>
            <a:endParaRPr lang="tr-TR" dirty="0"/>
          </a:p>
        </p:txBody>
      </p:sp>
      <p:sp>
        <p:nvSpPr>
          <p:cNvPr id="6" name="Metin kutusu 5"/>
          <p:cNvSpPr txBox="1"/>
          <p:nvPr/>
        </p:nvSpPr>
        <p:spPr>
          <a:xfrm>
            <a:off x="7878934" y="6258798"/>
            <a:ext cx="10855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smtClean="0">
                <a:solidFill>
                  <a:schemeClr val="bg1"/>
                </a:solidFill>
              </a:rPr>
              <a:t>Hart 2008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612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Barri</a:t>
            </a:r>
            <a:r>
              <a:rPr lang="tr-TR" dirty="0" smtClean="0"/>
              <a:t> ve ark. Barselona, RBM 2010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Retro; 825 olgu, İE </a:t>
            </a:r>
            <a:r>
              <a:rPr lang="tr-TR" dirty="0" err="1" smtClean="0"/>
              <a:t>kistik</a:t>
            </a:r>
            <a:r>
              <a:rPr lang="tr-TR" dirty="0" smtClean="0"/>
              <a:t> OZİS ve </a:t>
            </a:r>
            <a:r>
              <a:rPr lang="tr-TR" dirty="0" err="1" smtClean="0"/>
              <a:t>infertilite</a:t>
            </a:r>
            <a:endParaRPr lang="tr-TR" dirty="0" smtClean="0"/>
          </a:p>
          <a:p>
            <a:r>
              <a:rPr lang="tr-TR" dirty="0" err="1" smtClean="0"/>
              <a:t>Ort</a:t>
            </a:r>
            <a:r>
              <a:rPr lang="tr-TR" dirty="0" smtClean="0"/>
              <a:t> yaş 35, </a:t>
            </a:r>
            <a:r>
              <a:rPr lang="tr-TR" dirty="0" err="1" smtClean="0"/>
              <a:t>İnf</a:t>
            </a:r>
            <a:r>
              <a:rPr lang="tr-TR" dirty="0" smtClean="0"/>
              <a:t> suresi 3 y</a:t>
            </a:r>
          </a:p>
          <a:p>
            <a:r>
              <a:rPr lang="tr-TR" dirty="0" smtClean="0"/>
              <a:t>Ortalama çap 5.8 cm</a:t>
            </a:r>
          </a:p>
          <a:p>
            <a:r>
              <a:rPr lang="tr-TR" dirty="0" smtClean="0"/>
              <a:t>483 olgu L/S </a:t>
            </a:r>
            <a:r>
              <a:rPr lang="tr-TR" dirty="0" err="1" smtClean="0"/>
              <a:t>kistektomi</a:t>
            </a:r>
            <a:r>
              <a:rPr lang="tr-TR" dirty="0" smtClean="0"/>
              <a:t> + 1 y gebelik olmazsa IVF</a:t>
            </a:r>
          </a:p>
          <a:p>
            <a:r>
              <a:rPr lang="tr-TR" dirty="0" smtClean="0"/>
              <a:t>173 olguya direk IVF</a:t>
            </a:r>
          </a:p>
          <a:p>
            <a:r>
              <a:rPr lang="tr-TR" dirty="0" smtClean="0"/>
              <a:t>169 sıfır tedavi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0025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425" y="1460340"/>
            <a:ext cx="8896795" cy="441693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5148064" y="4643844"/>
            <a:ext cx="3412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184          </a:t>
            </a:r>
            <a:r>
              <a:rPr lang="tr-TR" dirty="0" err="1" smtClean="0"/>
              <a:t>vs</a:t>
            </a:r>
            <a:r>
              <a:rPr lang="tr-TR" dirty="0" smtClean="0"/>
              <a:t>              211 </a:t>
            </a:r>
            <a:r>
              <a:rPr lang="tr-TR" dirty="0" err="1" smtClean="0"/>
              <a:t>siklus</a:t>
            </a:r>
            <a:endParaRPr lang="tr-TR" dirty="0"/>
          </a:p>
        </p:txBody>
      </p:sp>
      <p:sp>
        <p:nvSpPr>
          <p:cNvPr id="5" name="Metin kutusu 4"/>
          <p:cNvSpPr txBox="1"/>
          <p:nvPr/>
        </p:nvSpPr>
        <p:spPr>
          <a:xfrm>
            <a:off x="7878934" y="6258798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</a:rPr>
              <a:t>Barr</a:t>
            </a:r>
            <a:r>
              <a:rPr lang="tr-TR" sz="1600" i="1" dirty="0" smtClean="0">
                <a:solidFill>
                  <a:schemeClr val="bg1"/>
                </a:solidFill>
              </a:rPr>
              <a:t>i 2010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3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11424"/>
            <a:ext cx="8789896" cy="465388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123728" y="3429000"/>
            <a:ext cx="576064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5076056" y="3429000"/>
            <a:ext cx="576064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7452320" y="3429000"/>
            <a:ext cx="576064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Metin kutusu 6"/>
          <p:cNvSpPr txBox="1"/>
          <p:nvPr/>
        </p:nvSpPr>
        <p:spPr>
          <a:xfrm>
            <a:off x="7878934" y="6258798"/>
            <a:ext cx="113043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600" i="1" dirty="0" smtClean="0">
                <a:solidFill>
                  <a:schemeClr val="bg1"/>
                </a:solidFill>
              </a:rPr>
              <a:t>Barr</a:t>
            </a:r>
            <a:r>
              <a:rPr lang="tr-TR" sz="1600" i="1" dirty="0" smtClean="0">
                <a:solidFill>
                  <a:schemeClr val="bg1"/>
                </a:solidFill>
              </a:rPr>
              <a:t>i 2010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14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400" y="1556792"/>
            <a:ext cx="8789896" cy="4653880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2051720" y="3861048"/>
            <a:ext cx="576064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Oval 7"/>
          <p:cNvSpPr/>
          <p:nvPr/>
        </p:nvSpPr>
        <p:spPr>
          <a:xfrm>
            <a:off x="5076056" y="3861048"/>
            <a:ext cx="576064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Oval 8"/>
          <p:cNvSpPr/>
          <p:nvPr/>
        </p:nvSpPr>
        <p:spPr>
          <a:xfrm>
            <a:off x="7380312" y="3861048"/>
            <a:ext cx="576064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116508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Cerrahinin zamanlaması önemli.  Neden </a:t>
            </a:r>
            <a:r>
              <a:rPr lang="tr-TR" dirty="0" smtClean="0"/>
              <a:t>?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584920"/>
            <a:ext cx="8839200" cy="4724400"/>
          </a:xfrm>
        </p:spPr>
        <p:txBody>
          <a:bodyPr/>
          <a:lstStyle/>
          <a:p>
            <a:r>
              <a:rPr lang="tr-TR" dirty="0" smtClean="0"/>
              <a:t>2 yıllık </a:t>
            </a:r>
            <a:r>
              <a:rPr lang="tr-TR" dirty="0" err="1" smtClean="0"/>
              <a:t>nüks</a:t>
            </a:r>
            <a:r>
              <a:rPr lang="tr-TR" dirty="0" smtClean="0"/>
              <a:t>; % </a:t>
            </a:r>
            <a:r>
              <a:rPr lang="en-US" dirty="0" smtClean="0"/>
              <a:t>20</a:t>
            </a:r>
            <a:endParaRPr lang="tr-TR" dirty="0" smtClean="0"/>
          </a:p>
          <a:p>
            <a:r>
              <a:rPr lang="tr-TR" dirty="0" smtClean="0"/>
              <a:t>5 yıllık </a:t>
            </a:r>
            <a:r>
              <a:rPr lang="tr-TR" dirty="0" err="1"/>
              <a:t>nüks</a:t>
            </a:r>
            <a:r>
              <a:rPr lang="tr-TR" dirty="0"/>
              <a:t>; </a:t>
            </a:r>
            <a:r>
              <a:rPr lang="tr-TR" dirty="0" smtClean="0"/>
              <a:t>%</a:t>
            </a:r>
            <a:r>
              <a:rPr lang="en-US" dirty="0" smtClean="0"/>
              <a:t> 40</a:t>
            </a:r>
            <a:r>
              <a:rPr lang="tr-TR" dirty="0" smtClean="0"/>
              <a:t> - </a:t>
            </a:r>
            <a:r>
              <a:rPr lang="en-US" dirty="0" smtClean="0"/>
              <a:t>50 </a:t>
            </a:r>
          </a:p>
          <a:p>
            <a:r>
              <a:rPr lang="tr-TR" dirty="0" smtClean="0"/>
              <a:t>Uzun </a:t>
            </a:r>
            <a:r>
              <a:rPr lang="tr-TR" dirty="0"/>
              <a:t>dönemdeki sekelleri engelleyecek etkin bir tedavi bulunmalı.</a:t>
            </a:r>
            <a:r>
              <a:rPr lang="en-US" dirty="0"/>
              <a:t> </a:t>
            </a:r>
            <a:endParaRPr lang="tr-TR" dirty="0"/>
          </a:p>
          <a:p>
            <a:r>
              <a:rPr lang="tr-TR" dirty="0" smtClean="0"/>
              <a:t>Uzun </a:t>
            </a:r>
            <a:r>
              <a:rPr lang="tr-TR" dirty="0"/>
              <a:t>dönem kullanımda en uygun/güvenli ajan OKS gibi durmakta</a:t>
            </a:r>
          </a:p>
          <a:p>
            <a:pPr lvl="1"/>
            <a:r>
              <a:rPr lang="tr-TR" dirty="0" err="1"/>
              <a:t>GnRHa</a:t>
            </a:r>
            <a:r>
              <a:rPr lang="tr-TR" dirty="0"/>
              <a:t> (Kemik erimesi)</a:t>
            </a:r>
          </a:p>
          <a:p>
            <a:pPr lvl="1"/>
            <a:r>
              <a:rPr lang="tr-TR" dirty="0"/>
              <a:t>OKS</a:t>
            </a:r>
          </a:p>
          <a:p>
            <a:pPr lvl="1"/>
            <a:r>
              <a:rPr lang="tr-TR" dirty="0"/>
              <a:t>Sadece </a:t>
            </a:r>
            <a:r>
              <a:rPr lang="tr-TR" dirty="0" err="1"/>
              <a:t>progestin</a:t>
            </a:r>
            <a:r>
              <a:rPr lang="tr-TR" dirty="0"/>
              <a:t> (Kemik erimesi)</a:t>
            </a:r>
          </a:p>
          <a:p>
            <a:pPr lvl="1"/>
            <a:r>
              <a:rPr lang="tr-TR" dirty="0" err="1"/>
              <a:t>Danazol</a:t>
            </a:r>
            <a:endParaRPr lang="tr-TR" dirty="0"/>
          </a:p>
          <a:p>
            <a:pPr lvl="1"/>
            <a:r>
              <a:rPr lang="tr-TR" dirty="0"/>
              <a:t>LNG-IUD</a:t>
            </a:r>
            <a:endParaRPr lang="en-US" dirty="0"/>
          </a:p>
          <a:p>
            <a:endParaRPr lang="tr-TR" dirty="0" smtClean="0"/>
          </a:p>
        </p:txBody>
      </p:sp>
      <p:sp>
        <p:nvSpPr>
          <p:cNvPr id="4" name="Metin kutusu 3"/>
          <p:cNvSpPr txBox="1"/>
          <p:nvPr/>
        </p:nvSpPr>
        <p:spPr>
          <a:xfrm>
            <a:off x="6444208" y="6258798"/>
            <a:ext cx="253505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Guo</a:t>
            </a:r>
            <a:r>
              <a:rPr lang="tr-TR" sz="1600" i="1" dirty="0" smtClean="0">
                <a:solidFill>
                  <a:schemeClr val="bg1"/>
                </a:solidFill>
              </a:rPr>
              <a:t> 2009, </a:t>
            </a:r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346405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360" y="116632"/>
            <a:ext cx="7514032" cy="6120680"/>
          </a:xfrm>
          <a:prstGeom prst="rect">
            <a:avLst/>
          </a:prstGeom>
        </p:spPr>
      </p:pic>
      <p:cxnSp>
        <p:nvCxnSpPr>
          <p:cNvPr id="7" name="Düz Bağlayıcı 6"/>
          <p:cNvCxnSpPr/>
          <p:nvPr/>
        </p:nvCxnSpPr>
        <p:spPr>
          <a:xfrm>
            <a:off x="1619672" y="980728"/>
            <a:ext cx="6336704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755576" y="1335832"/>
            <a:ext cx="7200800" cy="4936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Düz Bağlayıcı 9"/>
          <p:cNvCxnSpPr/>
          <p:nvPr/>
        </p:nvCxnSpPr>
        <p:spPr>
          <a:xfrm>
            <a:off x="755576" y="3789040"/>
            <a:ext cx="7200800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Düz Bağlayıcı 12"/>
          <p:cNvCxnSpPr/>
          <p:nvPr/>
        </p:nvCxnSpPr>
        <p:spPr>
          <a:xfrm>
            <a:off x="4067944" y="3356992"/>
            <a:ext cx="4040832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/>
          <p:nvPr/>
        </p:nvCxnSpPr>
        <p:spPr>
          <a:xfrm>
            <a:off x="2699792" y="5013176"/>
            <a:ext cx="5408984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Düz Bağlayıcı 16"/>
          <p:cNvCxnSpPr/>
          <p:nvPr/>
        </p:nvCxnSpPr>
        <p:spPr>
          <a:xfrm>
            <a:off x="611560" y="5373216"/>
            <a:ext cx="7416824" cy="0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Düz Bağlayıcı 18"/>
          <p:cNvCxnSpPr/>
          <p:nvPr/>
        </p:nvCxnSpPr>
        <p:spPr>
          <a:xfrm>
            <a:off x="683568" y="5805264"/>
            <a:ext cx="5112568" cy="1"/>
          </a:xfrm>
          <a:prstGeom prst="line">
            <a:avLst/>
          </a:prstGeom>
          <a:ln w="412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Metin kutusu 21"/>
          <p:cNvSpPr txBox="1"/>
          <p:nvPr/>
        </p:nvSpPr>
        <p:spPr>
          <a:xfrm>
            <a:off x="7301723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62798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 OZİS ve </a:t>
            </a:r>
            <a:r>
              <a:rPr lang="tr-TR" dirty="0" err="1"/>
              <a:t>İnfertilite</a:t>
            </a:r>
            <a:r>
              <a:rPr lang="tr-TR" dirty="0"/>
              <a:t> 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07504" y="1447800"/>
            <a:ext cx="8839200" cy="4724400"/>
          </a:xfrm>
        </p:spPr>
        <p:txBody>
          <a:bodyPr/>
          <a:lstStyle/>
          <a:p>
            <a:r>
              <a:rPr lang="tr-TR" dirty="0" smtClean="0"/>
              <a:t>244 OMA+ kadın, 1199 </a:t>
            </a:r>
            <a:r>
              <a:rPr lang="tr-TR" dirty="0" err="1" smtClean="0"/>
              <a:t>siklus</a:t>
            </a:r>
            <a:r>
              <a:rPr lang="tr-TR" dirty="0" smtClean="0"/>
              <a:t> takip edildi (5-6 ay).</a:t>
            </a:r>
            <a:r>
              <a:rPr lang="en-US" dirty="0" smtClean="0"/>
              <a:t> </a:t>
            </a:r>
            <a:r>
              <a:rPr lang="tr-TR" dirty="0" smtClean="0"/>
              <a:t>Düzenli adet gören, Yaş </a:t>
            </a:r>
            <a:r>
              <a:rPr lang="en-US" dirty="0" smtClean="0"/>
              <a:t>34.3+4.9</a:t>
            </a:r>
            <a:r>
              <a:rPr lang="tr-TR" dirty="0" smtClean="0"/>
              <a:t> </a:t>
            </a:r>
            <a:r>
              <a:rPr lang="en-US" dirty="0" smtClean="0"/>
              <a:t>y</a:t>
            </a:r>
            <a:r>
              <a:rPr lang="tr-TR" dirty="0" err="1" smtClean="0"/>
              <a:t>ıl</a:t>
            </a:r>
            <a:r>
              <a:rPr lang="en-US" dirty="0" smtClean="0"/>
              <a:t>. </a:t>
            </a:r>
            <a:r>
              <a:rPr lang="tr-TR" dirty="0" err="1" smtClean="0"/>
              <a:t>İnfertilite</a:t>
            </a:r>
            <a:r>
              <a:rPr lang="tr-TR" dirty="0" smtClean="0"/>
              <a:t> </a:t>
            </a:r>
            <a:r>
              <a:rPr lang="tr-TR" dirty="0" err="1" smtClean="0"/>
              <a:t>hx</a:t>
            </a:r>
            <a:r>
              <a:rPr lang="tr-TR" dirty="0" smtClean="0"/>
              <a:t> olmayan, %11 P1, %75 DE bulgusu (</a:t>
            </a:r>
            <a:r>
              <a:rPr lang="tr-TR" dirty="0" err="1" smtClean="0"/>
              <a:t>mua+USG</a:t>
            </a:r>
            <a:r>
              <a:rPr lang="tr-TR" dirty="0" smtClean="0"/>
              <a:t>) var.</a:t>
            </a:r>
            <a:endParaRPr lang="tr-TR" dirty="0"/>
          </a:p>
          <a:p>
            <a:r>
              <a:rPr lang="tr-TR" dirty="0" smtClean="0"/>
              <a:t>Çap</a:t>
            </a:r>
            <a:r>
              <a:rPr lang="en-US" dirty="0" smtClean="0"/>
              <a:t> </a:t>
            </a:r>
            <a:r>
              <a:rPr lang="en-US" dirty="0"/>
              <a:t>5.3 cm (+1.7 cm). </a:t>
            </a:r>
            <a:endParaRPr lang="tr-TR" dirty="0"/>
          </a:p>
          <a:p>
            <a:r>
              <a:rPr lang="tr-TR" dirty="0" smtClean="0"/>
              <a:t>Sağlıklı </a:t>
            </a:r>
            <a:r>
              <a:rPr lang="tr-TR" dirty="0" err="1" smtClean="0"/>
              <a:t>overden</a:t>
            </a:r>
            <a:r>
              <a:rPr lang="tr-TR" dirty="0" smtClean="0"/>
              <a:t> </a:t>
            </a:r>
            <a:r>
              <a:rPr lang="tr-TR" dirty="0" err="1" smtClean="0"/>
              <a:t>ovulasyon</a:t>
            </a:r>
            <a:r>
              <a:rPr lang="en-US" dirty="0" smtClean="0"/>
              <a:t> </a:t>
            </a:r>
            <a:r>
              <a:rPr lang="en-US" dirty="0"/>
              <a:t>596 </a:t>
            </a:r>
            <a:r>
              <a:rPr lang="tr-TR" dirty="0" err="1" smtClean="0"/>
              <a:t>siklus</a:t>
            </a:r>
            <a:r>
              <a:rPr lang="en-US" dirty="0" smtClean="0"/>
              <a:t> </a:t>
            </a:r>
            <a:r>
              <a:rPr lang="en-US" dirty="0"/>
              <a:t>(49.7</a:t>
            </a:r>
            <a:r>
              <a:rPr lang="en-US" dirty="0" smtClean="0"/>
              <a:t>%)</a:t>
            </a:r>
            <a:r>
              <a:rPr lang="tr-TR" dirty="0" smtClean="0"/>
              <a:t>, </a:t>
            </a:r>
            <a:r>
              <a:rPr lang="tr-TR" dirty="0" err="1" smtClean="0"/>
              <a:t>OMAlı</a:t>
            </a:r>
            <a:r>
              <a:rPr lang="tr-TR" dirty="0" smtClean="0"/>
              <a:t> </a:t>
            </a:r>
            <a:r>
              <a:rPr lang="tr-TR" dirty="0" err="1" smtClean="0"/>
              <a:t>overden</a:t>
            </a:r>
            <a:r>
              <a:rPr lang="tr-TR" dirty="0" smtClean="0"/>
              <a:t> </a:t>
            </a:r>
            <a:r>
              <a:rPr lang="en-US" dirty="0" smtClean="0"/>
              <a:t>603 </a:t>
            </a:r>
            <a:r>
              <a:rPr lang="tr-TR" dirty="0" err="1" smtClean="0"/>
              <a:t>siklus</a:t>
            </a:r>
            <a:r>
              <a:rPr lang="en-US" dirty="0" smtClean="0"/>
              <a:t> </a:t>
            </a:r>
            <a:r>
              <a:rPr lang="en-US" dirty="0"/>
              <a:t>(50.3</a:t>
            </a:r>
            <a:r>
              <a:rPr lang="en-US" dirty="0" smtClean="0"/>
              <a:t>%). </a:t>
            </a:r>
            <a:endParaRPr lang="tr-TR" dirty="0" smtClean="0"/>
          </a:p>
          <a:p>
            <a:r>
              <a:rPr lang="tr-TR" dirty="0" smtClean="0"/>
              <a:t>Çap 4 cm üzerinde olanlarda da 6 cm </a:t>
            </a:r>
            <a:r>
              <a:rPr lang="tr-TR" dirty="0"/>
              <a:t>üzerinde olanlarda da </a:t>
            </a:r>
            <a:r>
              <a:rPr lang="tr-TR" dirty="0" err="1" smtClean="0"/>
              <a:t>ovulasyon</a:t>
            </a:r>
            <a:r>
              <a:rPr lang="tr-TR" dirty="0" smtClean="0"/>
              <a:t> oranları benzerdi</a:t>
            </a:r>
            <a:r>
              <a:rPr lang="en-US" dirty="0" smtClean="0"/>
              <a:t>. </a:t>
            </a:r>
            <a:endParaRPr lang="tr-TR" dirty="0" smtClean="0"/>
          </a:p>
          <a:p>
            <a:r>
              <a:rPr lang="tr-TR" dirty="0" smtClean="0"/>
              <a:t>105</a:t>
            </a:r>
            <a:r>
              <a:rPr lang="en-US" dirty="0" smtClean="0"/>
              <a:t> </a:t>
            </a:r>
            <a:r>
              <a:rPr lang="tr-TR" dirty="0" smtClean="0"/>
              <a:t>kadın </a:t>
            </a:r>
            <a:r>
              <a:rPr lang="tr-TR" dirty="0" err="1" smtClean="0"/>
              <a:t>spontan</a:t>
            </a:r>
            <a:r>
              <a:rPr lang="tr-TR" dirty="0" smtClean="0"/>
              <a:t> gebe kaldı (105/1199; %8.7/ay)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7092280" y="625879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Maggiore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35297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9592" y="76200"/>
            <a:ext cx="7056784" cy="4953802"/>
          </a:xfrm>
          <a:prstGeom prst="rect">
            <a:avLst/>
          </a:prstGeom>
        </p:spPr>
      </p:pic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6812" y="5030002"/>
            <a:ext cx="6365345" cy="1135302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092280" y="625879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Maggiore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  <a:endParaRPr lang="tr-TR" sz="1600" i="1" dirty="0">
              <a:solidFill>
                <a:schemeClr val="bg1"/>
              </a:solidFill>
            </a:endParaRPr>
          </a:p>
        </p:txBody>
      </p:sp>
      <p:sp>
        <p:nvSpPr>
          <p:cNvPr id="6" name="Oval 5"/>
          <p:cNvSpPr/>
          <p:nvPr/>
        </p:nvSpPr>
        <p:spPr>
          <a:xfrm>
            <a:off x="5652120" y="5661248"/>
            <a:ext cx="648072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5868144" y="4581128"/>
            <a:ext cx="648072" cy="504056"/>
          </a:xfrm>
          <a:prstGeom prst="ellipse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51501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Infertilite</a:t>
            </a:r>
            <a:r>
              <a:rPr lang="tr-TR" dirty="0" smtClean="0"/>
              <a:t> </a:t>
            </a:r>
            <a:r>
              <a:rPr lang="tr-TR" dirty="0" err="1" smtClean="0"/>
              <a:t>hx</a:t>
            </a:r>
            <a:r>
              <a:rPr lang="tr-TR" dirty="0" smtClean="0"/>
              <a:t> olmayan RV OZİS olguları; 4 grup</a:t>
            </a:r>
          </a:p>
          <a:p>
            <a:r>
              <a:rPr lang="tr-TR" dirty="0" err="1" smtClean="0"/>
              <a:t>Ekspektan</a:t>
            </a:r>
            <a:r>
              <a:rPr lang="tr-TR" dirty="0" smtClean="0"/>
              <a:t>, 284 olgu………………E</a:t>
            </a:r>
          </a:p>
          <a:p>
            <a:pPr lvl="1"/>
            <a:r>
              <a:rPr lang="tr-TR" dirty="0" smtClean="0"/>
              <a:t>1. </a:t>
            </a:r>
            <a:r>
              <a:rPr lang="tr-TR" dirty="0" err="1" smtClean="0"/>
              <a:t>OMAlı</a:t>
            </a:r>
            <a:r>
              <a:rPr lang="tr-TR" dirty="0" smtClean="0"/>
              <a:t>…………….</a:t>
            </a:r>
            <a:r>
              <a:rPr lang="tr-TR" dirty="0" err="1" smtClean="0"/>
              <a:t>eOMA</a:t>
            </a:r>
            <a:r>
              <a:rPr lang="tr-TR" dirty="0" smtClean="0"/>
              <a:t> </a:t>
            </a:r>
            <a:r>
              <a:rPr lang="tr-TR" dirty="0"/>
              <a:t>(&amp;RV)</a:t>
            </a:r>
            <a:endParaRPr lang="tr-TR" dirty="0" smtClean="0"/>
          </a:p>
          <a:p>
            <a:pPr lvl="1"/>
            <a:r>
              <a:rPr lang="tr-TR" dirty="0" smtClean="0"/>
              <a:t>2.OMAsız……………..</a:t>
            </a:r>
            <a:r>
              <a:rPr lang="tr-TR" dirty="0" err="1" smtClean="0"/>
              <a:t>eRV</a:t>
            </a:r>
            <a:endParaRPr lang="tr-TR" dirty="0" smtClean="0"/>
          </a:p>
          <a:p>
            <a:r>
              <a:rPr lang="tr-TR" dirty="0" smtClean="0"/>
              <a:t>Cerrahi sonrası, 221 olgu…………S</a:t>
            </a:r>
          </a:p>
          <a:p>
            <a:pPr lvl="1"/>
            <a:r>
              <a:rPr lang="tr-TR" dirty="0" smtClean="0"/>
              <a:t>3.OMAlı…………….</a:t>
            </a:r>
            <a:r>
              <a:rPr lang="tr-TR" dirty="0" err="1" smtClean="0"/>
              <a:t>sOMA</a:t>
            </a:r>
            <a:r>
              <a:rPr lang="tr-TR" dirty="0" smtClean="0"/>
              <a:t> (&amp;RV)</a:t>
            </a:r>
          </a:p>
          <a:p>
            <a:pPr lvl="1"/>
            <a:r>
              <a:rPr lang="tr-TR" dirty="0" smtClean="0"/>
              <a:t>4.OMAsız………..</a:t>
            </a:r>
            <a:r>
              <a:rPr lang="tr-TR" dirty="0" err="1" smtClean="0"/>
              <a:t>sRV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092280" y="625879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Maggiore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107406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4937" y="1412776"/>
            <a:ext cx="6534126" cy="484602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092280" y="625879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Maggiore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  <p:cxnSp>
        <p:nvCxnSpPr>
          <p:cNvPr id="6" name="Düz Ok Bağlayıcısı 5"/>
          <p:cNvCxnSpPr/>
          <p:nvPr/>
        </p:nvCxnSpPr>
        <p:spPr>
          <a:xfrm flipH="1">
            <a:off x="6300192" y="2060848"/>
            <a:ext cx="216024" cy="7200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Ok Bağlayıcısı 7"/>
          <p:cNvCxnSpPr/>
          <p:nvPr/>
        </p:nvCxnSpPr>
        <p:spPr>
          <a:xfrm flipH="1">
            <a:off x="6012160" y="1772816"/>
            <a:ext cx="922040" cy="1080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1334834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30" y="188640"/>
            <a:ext cx="9091374" cy="5904656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092280" y="6258798"/>
            <a:ext cx="155202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Maggiore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5148064" y="260648"/>
            <a:ext cx="25315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Cerrahi OMA varsa da </a:t>
            </a:r>
          </a:p>
          <a:p>
            <a:r>
              <a:rPr lang="tr-TR" dirty="0" smtClean="0"/>
              <a:t>yoksa da etkili</a:t>
            </a:r>
            <a:endParaRPr lang="en-US" dirty="0"/>
          </a:p>
        </p:txBody>
      </p:sp>
      <p:sp>
        <p:nvSpPr>
          <p:cNvPr id="6" name="Metin kutusu 5"/>
          <p:cNvSpPr txBox="1"/>
          <p:nvPr/>
        </p:nvSpPr>
        <p:spPr>
          <a:xfrm>
            <a:off x="6804922" y="4797152"/>
            <a:ext cx="215956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Ancak, OMA varsa</a:t>
            </a:r>
          </a:p>
          <a:p>
            <a:r>
              <a:rPr lang="tr-TR" dirty="0" smtClean="0"/>
              <a:t> </a:t>
            </a:r>
            <a:r>
              <a:rPr lang="tr-TR" dirty="0" err="1" smtClean="0"/>
              <a:t>prognoz</a:t>
            </a:r>
            <a:r>
              <a:rPr lang="tr-TR" dirty="0" smtClean="0"/>
              <a:t> daha kötü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14718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İnfertilite+RV</a:t>
            </a:r>
            <a:r>
              <a:rPr lang="tr-TR" dirty="0" smtClean="0"/>
              <a:t> OZİS; </a:t>
            </a:r>
            <a:r>
              <a:rPr lang="tr-TR" dirty="0" err="1" smtClean="0"/>
              <a:t>Sx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Ekspektan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63355" y="1442814"/>
            <a:ext cx="4429125" cy="4362450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092280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V</a:t>
            </a:r>
            <a:r>
              <a:rPr lang="tr-TR" sz="1600" i="1" dirty="0" err="1" smtClean="0">
                <a:solidFill>
                  <a:schemeClr val="bg1"/>
                </a:solidFill>
              </a:rPr>
              <a:t>ercellini</a:t>
            </a:r>
            <a:r>
              <a:rPr lang="tr-TR" sz="1600" i="1" dirty="0" smtClean="0">
                <a:solidFill>
                  <a:schemeClr val="bg1"/>
                </a:solidFill>
              </a:rPr>
              <a:t> 2006</a:t>
            </a:r>
            <a:endParaRPr lang="tr-TR" sz="1600" i="1" dirty="0">
              <a:solidFill>
                <a:schemeClr val="bg1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496" y="1397446"/>
            <a:ext cx="4330488" cy="4407818"/>
          </a:xfrm>
          <a:prstGeom prst="rect">
            <a:avLst/>
          </a:prstGeom>
        </p:spPr>
      </p:pic>
      <p:sp>
        <p:nvSpPr>
          <p:cNvPr id="6" name="Metin kutusu 5"/>
          <p:cNvSpPr txBox="1"/>
          <p:nvPr/>
        </p:nvSpPr>
        <p:spPr>
          <a:xfrm>
            <a:off x="6934200" y="2420888"/>
            <a:ext cx="6335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Eks</a:t>
            </a:r>
            <a:r>
              <a:rPr lang="tr-TR" dirty="0" smtClean="0"/>
              <a:t>.</a:t>
            </a:r>
            <a:endParaRPr lang="tr-TR" dirty="0"/>
          </a:p>
        </p:txBody>
      </p:sp>
      <p:sp>
        <p:nvSpPr>
          <p:cNvPr id="7" name="Metin kutusu 6"/>
          <p:cNvSpPr txBox="1"/>
          <p:nvPr/>
        </p:nvSpPr>
        <p:spPr>
          <a:xfrm>
            <a:off x="8028384" y="3212976"/>
            <a:ext cx="45397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err="1" smtClean="0"/>
              <a:t>Sx</a:t>
            </a:r>
            <a:endParaRPr lang="tr-TR" dirty="0"/>
          </a:p>
        </p:txBody>
      </p:sp>
      <p:sp>
        <p:nvSpPr>
          <p:cNvPr id="8" name="Metin kutusu 7"/>
          <p:cNvSpPr txBox="1"/>
          <p:nvPr/>
        </p:nvSpPr>
        <p:spPr>
          <a:xfrm>
            <a:off x="5364088" y="1772816"/>
            <a:ext cx="349326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Anlamlı olmasa da </a:t>
            </a:r>
            <a:r>
              <a:rPr lang="tr-TR" dirty="0" err="1" smtClean="0"/>
              <a:t>Sx</a:t>
            </a:r>
            <a:r>
              <a:rPr lang="tr-TR" dirty="0" smtClean="0"/>
              <a:t> daha kötü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46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Metin kutusu 3"/>
          <p:cNvSpPr txBox="1"/>
          <p:nvPr/>
        </p:nvSpPr>
        <p:spPr>
          <a:xfrm>
            <a:off x="7092280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V</a:t>
            </a:r>
            <a:r>
              <a:rPr lang="tr-TR" sz="1600" i="1" dirty="0" err="1" smtClean="0">
                <a:solidFill>
                  <a:schemeClr val="bg1"/>
                </a:solidFill>
              </a:rPr>
              <a:t>ercellini</a:t>
            </a:r>
            <a:r>
              <a:rPr lang="tr-TR" sz="1600" i="1" dirty="0" smtClean="0">
                <a:solidFill>
                  <a:schemeClr val="bg1"/>
                </a:solidFill>
              </a:rPr>
              <a:t> 2012</a:t>
            </a:r>
            <a:endParaRPr lang="tr-TR" sz="1600" i="1" dirty="0">
              <a:solidFill>
                <a:schemeClr val="bg1"/>
              </a:solidFill>
            </a:endParaRP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22" y="476672"/>
            <a:ext cx="8837565" cy="5760640"/>
          </a:xfrm>
          <a:prstGeom prst="rect">
            <a:avLst/>
          </a:prstGeom>
        </p:spPr>
      </p:pic>
      <p:cxnSp>
        <p:nvCxnSpPr>
          <p:cNvPr id="6" name="Düz Bağlayıcı 5"/>
          <p:cNvCxnSpPr/>
          <p:nvPr/>
        </p:nvCxnSpPr>
        <p:spPr>
          <a:xfrm>
            <a:off x="5292080" y="573325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6948264" y="573325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6276764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548680"/>
            <a:ext cx="9006579" cy="5688632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092280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V</a:t>
            </a:r>
            <a:r>
              <a:rPr lang="tr-TR" sz="1600" i="1" dirty="0" err="1" smtClean="0">
                <a:solidFill>
                  <a:schemeClr val="bg1"/>
                </a:solidFill>
              </a:rPr>
              <a:t>ercellini</a:t>
            </a:r>
            <a:r>
              <a:rPr lang="tr-TR" sz="1600" i="1" dirty="0" smtClean="0">
                <a:solidFill>
                  <a:schemeClr val="bg1"/>
                </a:solidFill>
              </a:rPr>
              <a:t> 2012</a:t>
            </a:r>
            <a:endParaRPr lang="tr-TR" sz="1600" i="1" dirty="0">
              <a:solidFill>
                <a:schemeClr val="bg1"/>
              </a:solidFill>
            </a:endParaRPr>
          </a:p>
        </p:txBody>
      </p:sp>
      <p:cxnSp>
        <p:nvCxnSpPr>
          <p:cNvPr id="5" name="Düz Bağlayıcı 4"/>
          <p:cNvCxnSpPr/>
          <p:nvPr/>
        </p:nvCxnSpPr>
        <p:spPr>
          <a:xfrm>
            <a:off x="3563888" y="573325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Bağlayıcı 5"/>
          <p:cNvCxnSpPr/>
          <p:nvPr/>
        </p:nvCxnSpPr>
        <p:spPr>
          <a:xfrm>
            <a:off x="1907704" y="5733256"/>
            <a:ext cx="1008112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31915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OZİS; </a:t>
            </a:r>
            <a:r>
              <a:rPr lang="tr-TR" dirty="0" err="1" smtClean="0"/>
              <a:t>Yüzeyel</a:t>
            </a:r>
            <a:r>
              <a:rPr lang="tr-TR" dirty="0" smtClean="0"/>
              <a:t> cx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ekstensif</a:t>
            </a:r>
            <a:r>
              <a:rPr lang="tr-TR" dirty="0" smtClean="0"/>
              <a:t> cx; </a:t>
            </a:r>
            <a:r>
              <a:rPr lang="tr-TR" dirty="0" err="1" smtClean="0"/>
              <a:t>spontan</a:t>
            </a:r>
            <a:r>
              <a:rPr lang="tr-TR" dirty="0" smtClean="0"/>
              <a:t> gebelik</a:t>
            </a:r>
            <a:endParaRPr lang="tr-TR" dirty="0"/>
          </a:p>
        </p:txBody>
      </p:sp>
      <p:sp>
        <p:nvSpPr>
          <p:cNvPr id="3" name="Metin kutusu 2"/>
          <p:cNvSpPr txBox="1"/>
          <p:nvPr/>
        </p:nvSpPr>
        <p:spPr>
          <a:xfrm>
            <a:off x="7092280" y="6258798"/>
            <a:ext cx="2003241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Douay-Hauser</a:t>
            </a:r>
            <a:r>
              <a:rPr lang="tr-TR" sz="1600" i="1" dirty="0" smtClean="0">
                <a:solidFill>
                  <a:schemeClr val="bg1"/>
                </a:solidFill>
              </a:rPr>
              <a:t> 2011</a:t>
            </a:r>
            <a:endParaRPr lang="tr-TR" sz="1600" i="1" dirty="0">
              <a:solidFill>
                <a:schemeClr val="bg1"/>
              </a:solidFill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85862" y="1484784"/>
            <a:ext cx="7560840" cy="4536504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5940152" y="1412776"/>
            <a:ext cx="297068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400" dirty="0" smtClean="0"/>
              <a:t>Retro., </a:t>
            </a:r>
            <a:r>
              <a:rPr lang="tr-TR" sz="2400" dirty="0" err="1" smtClean="0"/>
              <a:t>İnf</a:t>
            </a:r>
            <a:r>
              <a:rPr lang="tr-TR" sz="2400" dirty="0" smtClean="0"/>
              <a:t>. 75 kadın,</a:t>
            </a:r>
          </a:p>
          <a:p>
            <a:r>
              <a:rPr lang="tr-TR" sz="2400" dirty="0" smtClean="0"/>
              <a:t>Paris,</a:t>
            </a:r>
          </a:p>
          <a:p>
            <a:r>
              <a:rPr lang="tr-TR" sz="2400" dirty="0" err="1" smtClean="0"/>
              <a:t>Braddock</a:t>
            </a:r>
            <a:r>
              <a:rPr lang="tr-TR" sz="2400" dirty="0" smtClean="0"/>
              <a:t> kriterleri,</a:t>
            </a:r>
          </a:p>
          <a:p>
            <a:r>
              <a:rPr lang="tr-TR" sz="2400" dirty="0" smtClean="0"/>
              <a:t>JAMA 1999</a:t>
            </a:r>
            <a:endParaRPr lang="tr-TR" sz="2400" dirty="0"/>
          </a:p>
        </p:txBody>
      </p:sp>
      <p:cxnSp>
        <p:nvCxnSpPr>
          <p:cNvPr id="7" name="Düz Ok Bağlayıcısı 6"/>
          <p:cNvCxnSpPr/>
          <p:nvPr/>
        </p:nvCxnSpPr>
        <p:spPr>
          <a:xfrm flipH="1">
            <a:off x="3635896" y="3284984"/>
            <a:ext cx="648072" cy="100811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Ok Bağlayıcısı 8"/>
          <p:cNvCxnSpPr/>
          <p:nvPr/>
        </p:nvCxnSpPr>
        <p:spPr>
          <a:xfrm>
            <a:off x="4644008" y="3573016"/>
            <a:ext cx="0" cy="10801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916493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2. </a:t>
            </a:r>
            <a:r>
              <a:rPr lang="tr-TR" dirty="0" err="1" smtClean="0"/>
              <a:t>Sx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 ilk </a:t>
            </a:r>
            <a:r>
              <a:rPr lang="tr-TR" dirty="0" err="1" smtClean="0"/>
              <a:t>Cx</a:t>
            </a:r>
            <a:r>
              <a:rPr lang="tr-TR" dirty="0" smtClean="0"/>
              <a:t>; Gebelik</a:t>
            </a:r>
            <a:endParaRPr lang="en-US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307" y="1916832"/>
            <a:ext cx="8974395" cy="3743325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6732240" y="1412776"/>
            <a:ext cx="23904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Takip süresi  Kum.PR</a:t>
            </a:r>
            <a:endParaRPr lang="en-US" dirty="0"/>
          </a:p>
        </p:txBody>
      </p:sp>
      <p:sp>
        <p:nvSpPr>
          <p:cNvPr id="5" name="Dikdörtgen 4"/>
          <p:cNvSpPr/>
          <p:nvPr/>
        </p:nvSpPr>
        <p:spPr>
          <a:xfrm>
            <a:off x="148308" y="2708920"/>
            <a:ext cx="8974394" cy="72008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etin kutusu 5"/>
          <p:cNvSpPr txBox="1"/>
          <p:nvPr/>
        </p:nvSpPr>
        <p:spPr>
          <a:xfrm>
            <a:off x="7327374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2009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211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656928"/>
            <a:ext cx="8839200" cy="4724400"/>
          </a:xfrm>
        </p:spPr>
        <p:txBody>
          <a:bodyPr/>
          <a:lstStyle/>
          <a:p>
            <a:r>
              <a:rPr lang="tr-TR" dirty="0" smtClean="0"/>
              <a:t>D OZİS cerrahisine karar vermek </a:t>
            </a:r>
            <a:r>
              <a:rPr lang="tr-TR" dirty="0" err="1" smtClean="0"/>
              <a:t>per</a:t>
            </a:r>
            <a:r>
              <a:rPr lang="tr-TR" dirty="0" smtClean="0"/>
              <a:t>. OZİS ve </a:t>
            </a:r>
            <a:r>
              <a:rPr lang="tr-TR" dirty="0" err="1" smtClean="0"/>
              <a:t>OMAlarda</a:t>
            </a:r>
            <a:r>
              <a:rPr lang="tr-TR" dirty="0" smtClean="0"/>
              <a:t> karar vermekten daha zordur; teknik olarak zordur, beceri ister, </a:t>
            </a:r>
            <a:r>
              <a:rPr lang="tr-TR" dirty="0" err="1" smtClean="0"/>
              <a:t>intraop</a:t>
            </a:r>
            <a:r>
              <a:rPr lang="tr-TR" dirty="0" smtClean="0"/>
              <a:t> ve </a:t>
            </a:r>
            <a:r>
              <a:rPr lang="tr-TR" dirty="0" err="1" smtClean="0"/>
              <a:t>postop</a:t>
            </a:r>
            <a:r>
              <a:rPr lang="tr-TR" dirty="0" smtClean="0"/>
              <a:t> komplikasyon riskleri yüksektir.</a:t>
            </a:r>
          </a:p>
          <a:p>
            <a:r>
              <a:rPr lang="tr-TR" dirty="0" err="1" smtClean="0"/>
              <a:t>Kolorektal</a:t>
            </a:r>
            <a:r>
              <a:rPr lang="tr-TR" dirty="0" smtClean="0"/>
              <a:t> ve RV cerrahisi gereken 20 kadından birinde </a:t>
            </a:r>
          </a:p>
          <a:p>
            <a:pPr lvl="1"/>
            <a:r>
              <a:rPr lang="tr-TR" sz="2400" dirty="0" smtClean="0"/>
              <a:t>mesane </a:t>
            </a:r>
            <a:r>
              <a:rPr lang="tr-TR" sz="2400" dirty="0" err="1" smtClean="0"/>
              <a:t>denervasyonu</a:t>
            </a:r>
            <a:r>
              <a:rPr lang="tr-TR" sz="2400" dirty="0" smtClean="0"/>
              <a:t> (değişik sürelerde), </a:t>
            </a:r>
          </a:p>
          <a:p>
            <a:pPr lvl="1"/>
            <a:r>
              <a:rPr lang="tr-TR" sz="2400" dirty="0" smtClean="0"/>
              <a:t>RV fistül veya </a:t>
            </a:r>
          </a:p>
          <a:p>
            <a:pPr lvl="1"/>
            <a:r>
              <a:rPr lang="tr-TR" sz="2400" dirty="0" err="1" smtClean="0"/>
              <a:t>anastomoz</a:t>
            </a:r>
            <a:r>
              <a:rPr lang="tr-TR" sz="2400" dirty="0" smtClean="0"/>
              <a:t> kaçağı </a:t>
            </a:r>
          </a:p>
          <a:p>
            <a:pPr marL="1828800" lvl="4" indent="0">
              <a:buNone/>
            </a:pPr>
            <a:r>
              <a:rPr lang="tr-TR" sz="2400" dirty="0" smtClean="0"/>
              <a:t>gibi komplikasyonlar olmaktadır</a:t>
            </a:r>
            <a:r>
              <a:rPr lang="en-US" sz="2400" dirty="0" smtClean="0"/>
              <a:t>.</a:t>
            </a:r>
            <a:r>
              <a:rPr lang="tr-TR" sz="2400" dirty="0" smtClean="0"/>
              <a:t> 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7301723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13469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OZİS ve IVF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528" y="1772816"/>
            <a:ext cx="8640960" cy="2736304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092280" y="6258798"/>
            <a:ext cx="170912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Somigliana</a:t>
            </a:r>
            <a:r>
              <a:rPr lang="tr-TR" sz="1600" i="1" dirty="0" smtClean="0">
                <a:solidFill>
                  <a:schemeClr val="bg1"/>
                </a:solidFill>
              </a:rPr>
              <a:t> 2015</a:t>
            </a:r>
            <a:endParaRPr lang="tr-TR" sz="1600" i="1" dirty="0">
              <a:solidFill>
                <a:schemeClr val="bg1"/>
              </a:solidFill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347864" y="5013176"/>
            <a:ext cx="29161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Olgu başına ortalama %51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19432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D OZİS ve </a:t>
            </a:r>
            <a:r>
              <a:rPr lang="tr-TR" dirty="0" err="1"/>
              <a:t>PreIVF</a:t>
            </a:r>
            <a:r>
              <a:rPr lang="tr-TR" dirty="0"/>
              <a:t> </a:t>
            </a:r>
            <a:r>
              <a:rPr lang="tr-TR" dirty="0" err="1"/>
              <a:t>Sx</a:t>
            </a:r>
            <a:r>
              <a:rPr lang="tr-TR" dirty="0"/>
              <a:t>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err="1" smtClean="0"/>
              <a:t>Pros</a:t>
            </a:r>
            <a:r>
              <a:rPr lang="tr-TR" dirty="0" smtClean="0"/>
              <a:t>. </a:t>
            </a:r>
            <a:r>
              <a:rPr lang="tr-TR" dirty="0" err="1" smtClean="0"/>
              <a:t>kohort</a:t>
            </a:r>
            <a:r>
              <a:rPr lang="tr-TR" dirty="0" smtClean="0"/>
              <a:t>, Brezilya</a:t>
            </a:r>
          </a:p>
          <a:p>
            <a:r>
              <a:rPr lang="tr-TR" dirty="0" smtClean="0"/>
              <a:t>169 </a:t>
            </a:r>
            <a:r>
              <a:rPr lang="tr-TR" dirty="0" err="1" smtClean="0"/>
              <a:t>infertil</a:t>
            </a:r>
            <a:r>
              <a:rPr lang="tr-TR" dirty="0" smtClean="0"/>
              <a:t> ve D OZİS olan olgu, tanı görüntüleme yön.</a:t>
            </a:r>
          </a:p>
          <a:p>
            <a:r>
              <a:rPr lang="tr-TR" dirty="0" smtClean="0"/>
              <a:t>Direk IVF (105)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Sx+IVF</a:t>
            </a:r>
            <a:r>
              <a:rPr lang="tr-TR" dirty="0" smtClean="0"/>
              <a:t> (64, 35 olguda </a:t>
            </a:r>
            <a:r>
              <a:rPr lang="tr-TR" dirty="0" err="1" smtClean="0"/>
              <a:t>OMAya</a:t>
            </a:r>
            <a:r>
              <a:rPr lang="tr-TR" dirty="0" smtClean="0"/>
              <a:t> dokunmamışlar)</a:t>
            </a:r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092280" y="6258798"/>
            <a:ext cx="1367682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Bianchi</a:t>
            </a:r>
            <a:r>
              <a:rPr lang="tr-TR" sz="1600" i="1" dirty="0" smtClean="0">
                <a:solidFill>
                  <a:schemeClr val="bg1"/>
                </a:solidFill>
              </a:rPr>
              <a:t> 2009</a:t>
            </a:r>
            <a:endParaRPr lang="tr-TR" sz="1600" i="1" dirty="0">
              <a:solidFill>
                <a:schemeClr val="bg1"/>
              </a:solidFill>
            </a:endParaRP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7585" y="3284984"/>
            <a:ext cx="7128176" cy="2887216"/>
          </a:xfrm>
          <a:prstGeom prst="rect">
            <a:avLst/>
          </a:prstGeom>
        </p:spPr>
      </p:pic>
      <p:cxnSp>
        <p:nvCxnSpPr>
          <p:cNvPr id="9" name="Dirsek Bağlayıcısı 8"/>
          <p:cNvCxnSpPr/>
          <p:nvPr/>
        </p:nvCxnSpPr>
        <p:spPr>
          <a:xfrm>
            <a:off x="1187624" y="3284984"/>
            <a:ext cx="3024336" cy="288032"/>
          </a:xfrm>
          <a:prstGeom prst="bentConnector3">
            <a:avLst/>
          </a:prstGeom>
          <a:ln w="825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Bağlayıcı 10"/>
          <p:cNvCxnSpPr/>
          <p:nvPr/>
        </p:nvCxnSpPr>
        <p:spPr>
          <a:xfrm>
            <a:off x="1187624" y="2780928"/>
            <a:ext cx="0" cy="504056"/>
          </a:xfrm>
          <a:prstGeom prst="line">
            <a:avLst/>
          </a:prstGeom>
          <a:ln w="666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137648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D OZİS ve </a:t>
            </a:r>
            <a:r>
              <a:rPr lang="tr-TR" dirty="0" err="1" smtClean="0"/>
              <a:t>İnfertilite</a:t>
            </a:r>
            <a:endParaRPr lang="tr-TR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412" y="1484784"/>
            <a:ext cx="6786057" cy="4629998"/>
          </a:xfrm>
          <a:prstGeom prst="rect">
            <a:avLst/>
          </a:prstGeom>
        </p:spPr>
      </p:pic>
      <p:sp>
        <p:nvSpPr>
          <p:cNvPr id="4" name="Metin kutusu 3"/>
          <p:cNvSpPr txBox="1"/>
          <p:nvPr/>
        </p:nvSpPr>
        <p:spPr>
          <a:xfrm>
            <a:off x="7301723" y="6258798"/>
            <a:ext cx="175400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Somigliana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6463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Ultralong</a:t>
            </a:r>
            <a:r>
              <a:rPr lang="tr-TR" dirty="0"/>
              <a:t> protokol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1154012"/>
            <a:ext cx="9108504" cy="5155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7380312" y="6258798"/>
            <a:ext cx="132279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Sallam</a:t>
            </a:r>
            <a:r>
              <a:rPr lang="tr-TR" sz="1600" i="1" dirty="0" smtClean="0">
                <a:solidFill>
                  <a:schemeClr val="bg1"/>
                </a:solidFill>
              </a:rPr>
              <a:t> 2006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5220072" y="2564904"/>
            <a:ext cx="16209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3 RCT</a:t>
            </a:r>
            <a:r>
              <a:rPr lang="tr-TR" dirty="0" smtClean="0"/>
              <a:t>; </a:t>
            </a:r>
            <a:r>
              <a:rPr lang="en-US" dirty="0" smtClean="0"/>
              <a:t>3</a:t>
            </a:r>
            <a:r>
              <a:rPr lang="tr-TR" dirty="0" smtClean="0"/>
              <a:t>-</a:t>
            </a:r>
            <a:r>
              <a:rPr lang="en-US" dirty="0" smtClean="0"/>
              <a:t>6 ay</a:t>
            </a:r>
            <a:endParaRPr lang="en-US" dirty="0"/>
          </a:p>
        </p:txBody>
      </p:sp>
      <p:sp>
        <p:nvSpPr>
          <p:cNvPr id="5" name="Metin kutusu 4"/>
          <p:cNvSpPr txBox="1"/>
          <p:nvPr/>
        </p:nvSpPr>
        <p:spPr>
          <a:xfrm>
            <a:off x="1043608" y="3645024"/>
            <a:ext cx="112082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dirty="0" smtClean="0"/>
              <a:t>IV</a:t>
            </a:r>
          </a:p>
          <a:p>
            <a:r>
              <a:rPr lang="tr-TR" dirty="0" smtClean="0"/>
              <a:t>II-IV</a:t>
            </a:r>
          </a:p>
          <a:p>
            <a:r>
              <a:rPr lang="tr-TR" dirty="0" smtClean="0"/>
              <a:t>%10 u İE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9330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ESHRE 2016 kongresi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183 olgu, </a:t>
            </a:r>
            <a:r>
              <a:rPr lang="en-US" dirty="0" smtClean="0"/>
              <a:t>RCT</a:t>
            </a:r>
            <a:endParaRPr lang="tr-TR" dirty="0" smtClean="0"/>
          </a:p>
          <a:p>
            <a:r>
              <a:rPr lang="tr-TR" dirty="0" smtClean="0"/>
              <a:t>Tanı: op veya USG (OMA için)</a:t>
            </a:r>
          </a:p>
          <a:p>
            <a:r>
              <a:rPr lang="tr-TR" dirty="0" smtClean="0"/>
              <a:t>CPR </a:t>
            </a:r>
            <a:r>
              <a:rPr lang="tr-TR" dirty="0" err="1" smtClean="0"/>
              <a:t>plasebo</a:t>
            </a:r>
            <a:r>
              <a:rPr lang="tr-TR" dirty="0" smtClean="0"/>
              <a:t> grubunda %34, analog grubunda %25</a:t>
            </a:r>
          </a:p>
          <a:p>
            <a:r>
              <a:rPr lang="tr-TR" dirty="0" smtClean="0"/>
              <a:t>Tüm evreler var</a:t>
            </a:r>
          </a:p>
          <a:p>
            <a:endParaRPr lang="tr-TR" dirty="0" smtClean="0"/>
          </a:p>
        </p:txBody>
      </p:sp>
      <p:sp>
        <p:nvSpPr>
          <p:cNvPr id="4" name="Metin kutusu 3"/>
          <p:cNvSpPr txBox="1"/>
          <p:nvPr/>
        </p:nvSpPr>
        <p:spPr>
          <a:xfrm>
            <a:off x="6660232" y="6258798"/>
            <a:ext cx="239488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Rodriguez-Tarrega</a:t>
            </a:r>
            <a:r>
              <a:rPr lang="tr-TR" sz="1600" i="1" dirty="0" smtClean="0">
                <a:solidFill>
                  <a:schemeClr val="bg1"/>
                </a:solidFill>
              </a:rPr>
              <a:t> 2016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1539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 smtClean="0"/>
              <a:t>Devroey</a:t>
            </a:r>
            <a:r>
              <a:rPr lang="tr-TR" dirty="0" smtClean="0"/>
              <a:t> ve ark., Belçika, 2016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Tüm UI olgularına L/S ve H/S yapmaktalar.</a:t>
            </a:r>
          </a:p>
          <a:p>
            <a:r>
              <a:rPr lang="tr-TR" dirty="0" smtClean="0"/>
              <a:t>Per </a:t>
            </a:r>
            <a:r>
              <a:rPr lang="tr-TR" dirty="0" err="1" smtClean="0"/>
              <a:t>Ozis</a:t>
            </a:r>
            <a:r>
              <a:rPr lang="tr-TR" dirty="0" smtClean="0"/>
              <a:t> (w/o OMA) 119 olguda</a:t>
            </a:r>
          </a:p>
          <a:p>
            <a:r>
              <a:rPr lang="tr-TR" dirty="0" smtClean="0"/>
              <a:t>RCT: </a:t>
            </a:r>
            <a:r>
              <a:rPr lang="tr-TR" dirty="0" err="1" smtClean="0"/>
              <a:t>Ultralong</a:t>
            </a:r>
            <a:r>
              <a:rPr lang="tr-TR" dirty="0" smtClean="0"/>
              <a:t> </a:t>
            </a:r>
            <a:r>
              <a:rPr lang="tr-TR" dirty="0" err="1" smtClean="0"/>
              <a:t>vs</a:t>
            </a:r>
            <a:r>
              <a:rPr lang="tr-TR" dirty="0" smtClean="0"/>
              <a:t> </a:t>
            </a:r>
            <a:r>
              <a:rPr lang="tr-TR" dirty="0" err="1" smtClean="0"/>
              <a:t>long</a:t>
            </a:r>
            <a:r>
              <a:rPr lang="tr-TR" dirty="0" smtClean="0"/>
              <a:t> IVF</a:t>
            </a:r>
          </a:p>
          <a:p>
            <a:endParaRPr lang="tr-TR" dirty="0"/>
          </a:p>
        </p:txBody>
      </p:sp>
      <p:sp>
        <p:nvSpPr>
          <p:cNvPr id="4" name="Metin kutusu 3"/>
          <p:cNvSpPr txBox="1"/>
          <p:nvPr/>
        </p:nvSpPr>
        <p:spPr>
          <a:xfrm>
            <a:off x="7380312" y="6258798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Decleer</a:t>
            </a:r>
            <a:r>
              <a:rPr lang="tr-TR" sz="1600" i="1" dirty="0" smtClean="0">
                <a:solidFill>
                  <a:schemeClr val="bg1"/>
                </a:solidFill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333852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549845"/>
            <a:ext cx="8932161" cy="5687467"/>
          </a:xfrm>
          <a:prstGeom prst="rect">
            <a:avLst/>
          </a:prstGeom>
        </p:spPr>
      </p:pic>
      <p:sp>
        <p:nvSpPr>
          <p:cNvPr id="4" name="Dikdörtgen 3"/>
          <p:cNvSpPr/>
          <p:nvPr/>
        </p:nvSpPr>
        <p:spPr>
          <a:xfrm>
            <a:off x="3275856" y="5733256"/>
            <a:ext cx="2448272" cy="288032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ikdörtgen 4"/>
          <p:cNvSpPr/>
          <p:nvPr/>
        </p:nvSpPr>
        <p:spPr>
          <a:xfrm>
            <a:off x="107504" y="3212976"/>
            <a:ext cx="5472608" cy="1152128"/>
          </a:xfrm>
          <a:prstGeom prst="rect">
            <a:avLst/>
          </a:prstGeom>
          <a:noFill/>
          <a:ln w="3810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Metin kutusu 5"/>
          <p:cNvSpPr txBox="1"/>
          <p:nvPr/>
        </p:nvSpPr>
        <p:spPr>
          <a:xfrm>
            <a:off x="3240043" y="188640"/>
            <a:ext cx="24840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err="1" smtClean="0"/>
              <a:t>Ultralong</a:t>
            </a:r>
            <a:r>
              <a:rPr lang="tr-TR" dirty="0" smtClean="0"/>
              <a:t>  </a:t>
            </a:r>
            <a:r>
              <a:rPr lang="tr-TR" dirty="0" err="1" smtClean="0"/>
              <a:t>vs</a:t>
            </a:r>
            <a:r>
              <a:rPr lang="tr-TR" dirty="0" smtClean="0"/>
              <a:t>   </a:t>
            </a:r>
            <a:r>
              <a:rPr lang="tr-TR" dirty="0" err="1" smtClean="0"/>
              <a:t>Long</a:t>
            </a:r>
            <a:endParaRPr lang="en-US" dirty="0"/>
          </a:p>
        </p:txBody>
      </p:sp>
      <p:sp>
        <p:nvSpPr>
          <p:cNvPr id="7" name="Metin kutusu 6"/>
          <p:cNvSpPr txBox="1"/>
          <p:nvPr/>
        </p:nvSpPr>
        <p:spPr>
          <a:xfrm>
            <a:off x="7380312" y="6258798"/>
            <a:ext cx="140294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Decleer</a:t>
            </a:r>
            <a:r>
              <a:rPr lang="tr-TR" sz="1600" i="1" dirty="0" smtClean="0">
                <a:solidFill>
                  <a:schemeClr val="bg1"/>
                </a:solidFill>
              </a:rPr>
              <a:t> 2016</a:t>
            </a:r>
          </a:p>
        </p:txBody>
      </p:sp>
    </p:spTree>
    <p:extLst>
      <p:ext uri="{BB962C8B-B14F-4D97-AF65-F5344CB8AC3E}">
        <p14:creationId xmlns:p14="http://schemas.microsoft.com/office/powerpoint/2010/main" val="2346797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err="1"/>
              <a:t>Adenomyozis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IVF sonuçlarını olumsuz etkiler.</a:t>
            </a:r>
          </a:p>
          <a:p>
            <a:r>
              <a:rPr lang="tr-TR" dirty="0" smtClean="0"/>
              <a:t>Cerrahi, </a:t>
            </a:r>
            <a:r>
              <a:rPr lang="tr-TR" dirty="0" err="1" smtClean="0"/>
              <a:t>focal</a:t>
            </a:r>
            <a:r>
              <a:rPr lang="tr-TR" dirty="0" smtClean="0"/>
              <a:t> </a:t>
            </a:r>
            <a:r>
              <a:rPr lang="tr-TR" dirty="0" err="1" smtClean="0"/>
              <a:t>adeno</a:t>
            </a:r>
            <a:r>
              <a:rPr lang="tr-TR" smtClean="0"/>
              <a:t>. </a:t>
            </a:r>
            <a:r>
              <a:rPr lang="tr-TR" dirty="0" smtClean="0"/>
              <a:t>dışında deneyseldir.</a:t>
            </a:r>
          </a:p>
          <a:p>
            <a:r>
              <a:rPr lang="tr-TR" dirty="0" err="1" smtClean="0"/>
              <a:t>Ultralong</a:t>
            </a:r>
            <a:r>
              <a:rPr lang="tr-TR" dirty="0" smtClean="0"/>
              <a:t> protokol fayda sağlamaktadır.</a:t>
            </a:r>
            <a:endParaRPr lang="en-US" dirty="0"/>
          </a:p>
        </p:txBody>
      </p:sp>
      <p:sp>
        <p:nvSpPr>
          <p:cNvPr id="4" name="Metin kutusu 3"/>
          <p:cNvSpPr txBox="1"/>
          <p:nvPr/>
        </p:nvSpPr>
        <p:spPr>
          <a:xfrm>
            <a:off x="7380312" y="6258798"/>
            <a:ext cx="12891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>
                <a:solidFill>
                  <a:schemeClr val="bg1"/>
                </a:solidFill>
              </a:rPr>
              <a:t>R</a:t>
            </a:r>
            <a:r>
              <a:rPr lang="tr-TR" sz="1600" i="1" dirty="0" err="1" smtClean="0">
                <a:solidFill>
                  <a:schemeClr val="bg1"/>
                </a:solidFill>
              </a:rPr>
              <a:t>ocha</a:t>
            </a:r>
            <a:r>
              <a:rPr lang="tr-TR" sz="1600" i="1" dirty="0" smtClean="0">
                <a:solidFill>
                  <a:schemeClr val="bg1"/>
                </a:solidFill>
              </a:rPr>
              <a:t> 2018</a:t>
            </a:r>
          </a:p>
        </p:txBody>
      </p:sp>
    </p:spTree>
    <p:extLst>
      <p:ext uri="{BB962C8B-B14F-4D97-AF65-F5344CB8AC3E}">
        <p14:creationId xmlns:p14="http://schemas.microsoft.com/office/powerpoint/2010/main" val="2820039567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OZİS ve gebelik komplikasyonları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628800"/>
            <a:ext cx="8839200" cy="4543400"/>
          </a:xfrm>
        </p:spPr>
        <p:txBody>
          <a:bodyPr/>
          <a:lstStyle/>
          <a:p>
            <a:r>
              <a:rPr lang="tr-TR" dirty="0" err="1" smtClean="0"/>
              <a:t>Spontan</a:t>
            </a:r>
            <a:r>
              <a:rPr lang="tr-TR" dirty="0" smtClean="0"/>
              <a:t> batın içi kanama</a:t>
            </a:r>
          </a:p>
          <a:p>
            <a:pPr lvl="1"/>
            <a:r>
              <a:rPr lang="tr-TR" sz="2400" dirty="0" smtClean="0"/>
              <a:t>Nadir</a:t>
            </a:r>
          </a:p>
          <a:p>
            <a:pPr lvl="1"/>
            <a:r>
              <a:rPr lang="tr-TR" sz="2400" dirty="0" err="1" smtClean="0"/>
              <a:t>desidualizasyon</a:t>
            </a:r>
            <a:endParaRPr lang="tr-TR" sz="2400" dirty="0" smtClean="0"/>
          </a:p>
          <a:p>
            <a:r>
              <a:rPr lang="tr-TR" dirty="0" err="1" smtClean="0"/>
              <a:t>Pl</a:t>
            </a:r>
            <a:r>
              <a:rPr lang="tr-TR" dirty="0" smtClean="0"/>
              <a:t>. </a:t>
            </a:r>
            <a:r>
              <a:rPr lang="tr-TR" dirty="0" err="1" smtClean="0"/>
              <a:t>Previa</a:t>
            </a:r>
            <a:r>
              <a:rPr lang="tr-TR" dirty="0" smtClean="0"/>
              <a:t> ……….. Tek </a:t>
            </a:r>
            <a:r>
              <a:rPr lang="tr-TR" dirty="0" err="1" smtClean="0"/>
              <a:t>embryo</a:t>
            </a:r>
            <a:r>
              <a:rPr lang="tr-TR" dirty="0" smtClean="0"/>
              <a:t> transferi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62457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2. </a:t>
            </a:r>
            <a:r>
              <a:rPr lang="tr-TR" dirty="0" err="1"/>
              <a:t>Sx</a:t>
            </a:r>
            <a:r>
              <a:rPr lang="tr-TR" dirty="0"/>
              <a:t> </a:t>
            </a:r>
            <a:r>
              <a:rPr lang="tr-TR" dirty="0" err="1"/>
              <a:t>vs</a:t>
            </a:r>
            <a:r>
              <a:rPr lang="tr-TR" dirty="0"/>
              <a:t> ilk </a:t>
            </a:r>
            <a:r>
              <a:rPr lang="tr-TR" dirty="0" err="1" smtClean="0"/>
              <a:t>Cx</a:t>
            </a:r>
            <a:r>
              <a:rPr lang="tr-TR" dirty="0" smtClean="0"/>
              <a:t>; </a:t>
            </a:r>
            <a:r>
              <a:rPr lang="tr-TR" dirty="0"/>
              <a:t>Gebelik</a:t>
            </a:r>
            <a:endParaRPr lang="en-US" dirty="0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1" y="980728"/>
            <a:ext cx="8712967" cy="5544616"/>
          </a:xfrm>
          <a:prstGeom prst="rect">
            <a:avLst/>
          </a:prstGeom>
        </p:spPr>
      </p:pic>
      <p:sp>
        <p:nvSpPr>
          <p:cNvPr id="5" name="Metin kutusu 4"/>
          <p:cNvSpPr txBox="1"/>
          <p:nvPr/>
        </p:nvSpPr>
        <p:spPr>
          <a:xfrm>
            <a:off x="7596336" y="6525344"/>
            <a:ext cx="1518749" cy="33855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600" i="1" dirty="0" err="1" smtClean="0"/>
              <a:t>Vercellini</a:t>
            </a:r>
            <a:r>
              <a:rPr lang="tr-TR" sz="1600" i="1" dirty="0" smtClean="0"/>
              <a:t> 2009</a:t>
            </a:r>
          </a:p>
        </p:txBody>
      </p:sp>
    </p:spTree>
    <p:extLst>
      <p:ext uri="{BB962C8B-B14F-4D97-AF65-F5344CB8AC3E}">
        <p14:creationId xmlns:p14="http://schemas.microsoft.com/office/powerpoint/2010/main" val="312535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908720"/>
            <a:ext cx="8839200" cy="4724400"/>
          </a:xfrm>
          <a:solidFill>
            <a:schemeClr val="bg1"/>
          </a:solidFill>
        </p:spPr>
        <p:txBody>
          <a:bodyPr/>
          <a:lstStyle/>
          <a:p>
            <a:r>
              <a:rPr lang="tr-TR" dirty="0" smtClean="0"/>
              <a:t>28 yaşında, 3 yıllık </a:t>
            </a:r>
            <a:r>
              <a:rPr lang="tr-TR" dirty="0" err="1" smtClean="0"/>
              <a:t>infertil</a:t>
            </a:r>
            <a:endParaRPr lang="tr-TR" dirty="0" smtClean="0"/>
          </a:p>
          <a:p>
            <a:r>
              <a:rPr lang="tr-TR" dirty="0" err="1" smtClean="0"/>
              <a:t>Bilateral</a:t>
            </a:r>
            <a:r>
              <a:rPr lang="tr-TR" dirty="0" smtClean="0"/>
              <a:t> </a:t>
            </a:r>
            <a:r>
              <a:rPr lang="tr-TR" dirty="0" err="1" smtClean="0"/>
              <a:t>endometrioma</a:t>
            </a:r>
            <a:r>
              <a:rPr lang="tr-TR" dirty="0" smtClean="0"/>
              <a:t>, 4 ve 11 cm</a:t>
            </a:r>
          </a:p>
          <a:p>
            <a:r>
              <a:rPr lang="tr-TR" dirty="0" smtClean="0"/>
              <a:t>AMH 4</a:t>
            </a:r>
          </a:p>
          <a:p>
            <a:r>
              <a:rPr lang="tr-TR" dirty="0" smtClean="0"/>
              <a:t>Ne yaparsınız ???</a:t>
            </a:r>
          </a:p>
          <a:p>
            <a:pPr lvl="1"/>
            <a:r>
              <a:rPr lang="tr-TR" sz="2400" dirty="0" smtClean="0"/>
              <a:t>1. </a:t>
            </a:r>
            <a:r>
              <a:rPr lang="tr-TR" sz="2400" dirty="0" err="1" smtClean="0"/>
              <a:t>Opere</a:t>
            </a:r>
            <a:r>
              <a:rPr lang="tr-TR" sz="2400" dirty="0" smtClean="0"/>
              <a:t> ederim, büyük olan </a:t>
            </a:r>
            <a:r>
              <a:rPr lang="tr-TR" sz="2400" dirty="0" err="1" smtClean="0"/>
              <a:t>endometriomayı</a:t>
            </a:r>
            <a:r>
              <a:rPr lang="tr-TR" sz="2400" dirty="0" smtClean="0"/>
              <a:t> eksize ederim, diğerine dokunmam yada sadece </a:t>
            </a:r>
            <a:r>
              <a:rPr lang="tr-TR" sz="2400" dirty="0" err="1" smtClean="0"/>
              <a:t>aspire</a:t>
            </a:r>
            <a:r>
              <a:rPr lang="tr-TR" sz="2400" dirty="0" smtClean="0"/>
              <a:t> ederim; </a:t>
            </a:r>
            <a:r>
              <a:rPr lang="tr-TR" sz="2400" dirty="0" err="1" smtClean="0"/>
              <a:t>postop</a:t>
            </a:r>
            <a:r>
              <a:rPr lang="tr-TR" sz="2400" dirty="0" smtClean="0"/>
              <a:t>, EFI skoruna göre IVF </a:t>
            </a:r>
            <a:r>
              <a:rPr lang="tr-TR" sz="2400" dirty="0" err="1" smtClean="0"/>
              <a:t>vs</a:t>
            </a:r>
            <a:r>
              <a:rPr lang="tr-TR" sz="2400" dirty="0" smtClean="0"/>
              <a:t> </a:t>
            </a:r>
            <a:r>
              <a:rPr lang="tr-TR" sz="2400" dirty="0" err="1" smtClean="0"/>
              <a:t>non</a:t>
            </a:r>
            <a:r>
              <a:rPr lang="tr-TR" sz="2400" dirty="0" smtClean="0"/>
              <a:t> IVF karar veririm.</a:t>
            </a:r>
          </a:p>
          <a:p>
            <a:pPr lvl="1"/>
            <a:r>
              <a:rPr lang="tr-TR" sz="2400" dirty="0" smtClean="0"/>
              <a:t>2. </a:t>
            </a:r>
            <a:r>
              <a:rPr lang="tr-TR" sz="2400" dirty="0"/>
              <a:t>İkisini de eksize eder takiben IVF yaparım.</a:t>
            </a:r>
          </a:p>
          <a:p>
            <a:pPr lvl="1"/>
            <a:r>
              <a:rPr lang="tr-TR" sz="2400" dirty="0" smtClean="0"/>
              <a:t>3. Direk IVF yaparım, </a:t>
            </a:r>
            <a:r>
              <a:rPr lang="tr-TR" sz="2400" dirty="0" err="1" smtClean="0"/>
              <a:t>ultralong</a:t>
            </a:r>
            <a:r>
              <a:rPr lang="tr-TR" sz="2400" dirty="0" smtClean="0"/>
              <a:t> protokol ve aynı </a:t>
            </a:r>
            <a:r>
              <a:rPr lang="tr-TR" sz="2400" dirty="0" err="1" smtClean="0"/>
              <a:t>siklusta</a:t>
            </a:r>
            <a:r>
              <a:rPr lang="tr-TR" sz="2400" dirty="0" smtClean="0"/>
              <a:t> transfer ederim.</a:t>
            </a:r>
          </a:p>
          <a:p>
            <a:pPr lvl="1"/>
            <a:r>
              <a:rPr lang="tr-TR" sz="2400" dirty="0"/>
              <a:t>4</a:t>
            </a:r>
            <a:r>
              <a:rPr lang="tr-TR" sz="2400" dirty="0" smtClean="0"/>
              <a:t>. </a:t>
            </a:r>
            <a:r>
              <a:rPr lang="tr-TR" sz="2400" dirty="0"/>
              <a:t>Direk IVF yaparım, </a:t>
            </a:r>
            <a:r>
              <a:rPr lang="tr-TR" sz="2400" dirty="0" smtClean="0"/>
              <a:t>kısa protokol, </a:t>
            </a:r>
            <a:r>
              <a:rPr lang="tr-TR" sz="2400" dirty="0" err="1" smtClean="0"/>
              <a:t>all-freeze</a:t>
            </a:r>
            <a:r>
              <a:rPr lang="tr-TR" sz="2400" dirty="0" smtClean="0"/>
              <a:t>, takiben donmuş </a:t>
            </a:r>
            <a:r>
              <a:rPr lang="tr-TR" sz="2400" dirty="0" err="1" smtClean="0"/>
              <a:t>embryo</a:t>
            </a:r>
            <a:r>
              <a:rPr lang="tr-TR" sz="2400" dirty="0" smtClean="0"/>
              <a:t> transferi.</a:t>
            </a:r>
          </a:p>
        </p:txBody>
      </p:sp>
    </p:spTree>
    <p:extLst>
      <p:ext uri="{BB962C8B-B14F-4D97-AF65-F5344CB8AC3E}">
        <p14:creationId xmlns:p14="http://schemas.microsoft.com/office/powerpoint/2010/main" val="3809169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152400" y="357336"/>
            <a:ext cx="6781800" cy="121920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139952" y="397768"/>
            <a:ext cx="5004048" cy="4759424"/>
          </a:xfrm>
          <a:solidFill>
            <a:schemeClr val="bg1"/>
          </a:solidFill>
        </p:spPr>
        <p:txBody>
          <a:bodyPr/>
          <a:lstStyle/>
          <a:p>
            <a:r>
              <a:rPr lang="tr-TR" dirty="0" smtClean="0"/>
              <a:t>28 yaşında, 3 yıllık </a:t>
            </a:r>
            <a:r>
              <a:rPr lang="tr-TR" dirty="0" err="1" smtClean="0"/>
              <a:t>infertil</a:t>
            </a:r>
            <a:endParaRPr lang="tr-TR" dirty="0" smtClean="0"/>
          </a:p>
          <a:p>
            <a:r>
              <a:rPr lang="tr-TR" dirty="0" smtClean="0"/>
              <a:t>AMH 3</a:t>
            </a:r>
          </a:p>
          <a:p>
            <a:r>
              <a:rPr lang="tr-TR" dirty="0" smtClean="0"/>
              <a:t>Tek taraflı 4 cm </a:t>
            </a:r>
            <a:r>
              <a:rPr lang="tr-TR" dirty="0" err="1" smtClean="0"/>
              <a:t>endometrioma</a:t>
            </a:r>
            <a:endParaRPr lang="tr-TR" dirty="0" smtClean="0"/>
          </a:p>
          <a:p>
            <a:r>
              <a:rPr lang="tr-TR" dirty="0" smtClean="0"/>
              <a:t>Ne yaparsınız ??</a:t>
            </a:r>
          </a:p>
          <a:p>
            <a:pPr lvl="1"/>
            <a:r>
              <a:rPr lang="tr-TR" sz="2400" dirty="0" smtClean="0"/>
              <a:t>1. Cerrahi ve sonrasında bekleme veya KOH+IUI</a:t>
            </a:r>
          </a:p>
          <a:p>
            <a:pPr lvl="1"/>
            <a:r>
              <a:rPr lang="tr-TR" sz="2400" dirty="0" smtClean="0"/>
              <a:t>2. Direk IVF</a:t>
            </a:r>
          </a:p>
          <a:p>
            <a:pPr lvl="1"/>
            <a:r>
              <a:rPr lang="tr-TR" sz="2400" dirty="0" smtClean="0"/>
              <a:t>3. İki </a:t>
            </a:r>
            <a:r>
              <a:rPr lang="tr-TR" sz="2400" dirty="0" err="1" smtClean="0"/>
              <a:t>siklus</a:t>
            </a:r>
            <a:r>
              <a:rPr lang="tr-TR" sz="2400" dirty="0" smtClean="0"/>
              <a:t> KOH+IUI, tutmazsa IVF</a:t>
            </a:r>
          </a:p>
          <a:p>
            <a:pPr lvl="1"/>
            <a:r>
              <a:rPr lang="tr-TR" sz="2400" dirty="0" smtClean="0"/>
              <a:t>4. </a:t>
            </a:r>
            <a:r>
              <a:rPr lang="tr-TR" sz="2400" dirty="0"/>
              <a:t>İki </a:t>
            </a:r>
            <a:r>
              <a:rPr lang="tr-TR" sz="2400" dirty="0" err="1"/>
              <a:t>siklus</a:t>
            </a:r>
            <a:r>
              <a:rPr lang="tr-TR" sz="2400" dirty="0"/>
              <a:t> KOH+IUI, tutmazsa </a:t>
            </a:r>
            <a:r>
              <a:rPr lang="tr-TR" sz="2400" dirty="0" smtClean="0"/>
              <a:t>cerrahi</a:t>
            </a:r>
            <a:endParaRPr lang="tr-TR" sz="2400" dirty="0"/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97768"/>
            <a:ext cx="4104456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9984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728936"/>
            <a:ext cx="8839200" cy="3788296"/>
          </a:xfrm>
        </p:spPr>
        <p:txBody>
          <a:bodyPr/>
          <a:lstStyle/>
          <a:p>
            <a:endParaRPr lang="tr-TR" sz="3200" dirty="0" smtClean="0"/>
          </a:p>
          <a:p>
            <a:endParaRPr lang="tr-TR" sz="3200" dirty="0" smtClean="0"/>
          </a:p>
          <a:p>
            <a:pPr lvl="1">
              <a:buNone/>
            </a:pPr>
            <a:r>
              <a:rPr lang="tr-TR" sz="4400" dirty="0" smtClean="0"/>
              <a:t>Teşekkürler</a:t>
            </a:r>
            <a:endParaRPr lang="tr-TR" sz="4400" dirty="0"/>
          </a:p>
        </p:txBody>
      </p:sp>
      <p:sp>
        <p:nvSpPr>
          <p:cNvPr id="4" name="3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88026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Ergen OZİS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628800"/>
            <a:ext cx="8839200" cy="4032448"/>
          </a:xfrm>
          <a:noFill/>
        </p:spPr>
        <p:txBody>
          <a:bodyPr/>
          <a:lstStyle/>
          <a:p>
            <a:endParaRPr lang="tr-TR" dirty="0" smtClean="0"/>
          </a:p>
          <a:p>
            <a:r>
              <a:rPr lang="tr-TR" dirty="0" err="1" smtClean="0"/>
              <a:t>Konsensus</a:t>
            </a:r>
            <a:r>
              <a:rPr lang="tr-TR" dirty="0" smtClean="0"/>
              <a:t> YOK;</a:t>
            </a:r>
          </a:p>
          <a:p>
            <a:pPr marL="0" indent="0">
              <a:buNone/>
            </a:pPr>
            <a:endParaRPr lang="tr-TR" dirty="0" smtClean="0"/>
          </a:p>
          <a:p>
            <a:pPr lvl="1"/>
            <a:r>
              <a:rPr lang="tr-TR" sz="2400" dirty="0" smtClean="0"/>
              <a:t>Cerrahiden mümkün olduğunca kaçınılmalı mı ?? </a:t>
            </a:r>
          </a:p>
          <a:p>
            <a:pPr lvl="1"/>
            <a:r>
              <a:rPr lang="tr-TR" sz="2400" dirty="0" smtClean="0"/>
              <a:t>Yoksa erken ve radikal olarak yapılmalı mı ??</a:t>
            </a:r>
            <a:r>
              <a:rPr lang="tr-TR" sz="2400" dirty="0"/>
              <a:t> </a:t>
            </a:r>
            <a:endParaRPr lang="tr-TR" sz="2400" dirty="0" smtClean="0"/>
          </a:p>
        </p:txBody>
      </p:sp>
      <p:sp>
        <p:nvSpPr>
          <p:cNvPr id="4" name="Metin kutusu 3"/>
          <p:cNvSpPr txBox="1"/>
          <p:nvPr/>
        </p:nvSpPr>
        <p:spPr>
          <a:xfrm>
            <a:off x="7033057" y="6258798"/>
            <a:ext cx="164339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Sarıdogan</a:t>
            </a:r>
            <a:r>
              <a:rPr lang="tr-TR" sz="1600" i="1" dirty="0" smtClean="0">
                <a:solidFill>
                  <a:schemeClr val="bg1"/>
                </a:solidFill>
              </a:rPr>
              <a:t> 2016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2619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/>
              <a:t>Ergen OZİS</a:t>
            </a:r>
            <a:endParaRPr lang="en-US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Mümkünse cerrahiyi (tabii gerek kalırsa) hormon tedavisi vererek ertelemek daha akılcı bir yaklaşım olarak durmaktadır.</a:t>
            </a:r>
          </a:p>
          <a:p>
            <a:r>
              <a:rPr lang="tr-TR" dirty="0" smtClean="0"/>
              <a:t>Gençleri, tekrarlayan cerrahilerden korumak için cerrahi ikinci planda düşünülmeli</a:t>
            </a:r>
            <a:r>
              <a:rPr lang="en-US" dirty="0" smtClean="0"/>
              <a:t>. </a:t>
            </a:r>
            <a:endParaRPr lang="tr-TR" dirty="0" smtClean="0"/>
          </a:p>
        </p:txBody>
      </p:sp>
      <p:sp>
        <p:nvSpPr>
          <p:cNvPr id="4" name="Metin kutusu 3"/>
          <p:cNvSpPr txBox="1"/>
          <p:nvPr/>
        </p:nvSpPr>
        <p:spPr>
          <a:xfrm>
            <a:off x="7327374" y="6258798"/>
            <a:ext cx="15187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i="1" dirty="0" err="1" smtClean="0">
                <a:solidFill>
                  <a:schemeClr val="bg1"/>
                </a:solidFill>
              </a:rPr>
              <a:t>Vercellini</a:t>
            </a:r>
            <a:r>
              <a:rPr lang="tr-TR" sz="1600" i="1" dirty="0" smtClean="0">
                <a:solidFill>
                  <a:schemeClr val="bg1"/>
                </a:solidFill>
              </a:rPr>
              <a:t> 2017</a:t>
            </a:r>
            <a:endParaRPr lang="tr-TR" sz="1600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55074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Office Theme">
  <a:themeElements>
    <a:clrScheme name="1_Office Theme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Office Theme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7579</TotalTime>
  <Words>1736</Words>
  <Application>Microsoft Office PowerPoint</Application>
  <PresentationFormat>Ekran Gösterisi (4:3)</PresentationFormat>
  <Paragraphs>276</Paragraphs>
  <Slides>72</Slides>
  <Notes>8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2</vt:i4>
      </vt:variant>
      <vt:variant>
        <vt:lpstr>Slayt Başlıkları</vt:lpstr>
      </vt:variant>
      <vt:variant>
        <vt:i4>72</vt:i4>
      </vt:variant>
    </vt:vector>
  </HeadingPairs>
  <TitlesOfParts>
    <vt:vector size="77" baseType="lpstr">
      <vt:lpstr>Arial</vt:lpstr>
      <vt:lpstr>Calibri</vt:lpstr>
      <vt:lpstr>Symbol</vt:lpstr>
      <vt:lpstr>Office Theme</vt:lpstr>
      <vt:lpstr>1_Office Theme</vt:lpstr>
      <vt:lpstr>İnfertil Olgularda Endometriozise Yaklaşım</vt:lpstr>
      <vt:lpstr>Endometrioziste İnfertiliteye Yaklaşım</vt:lpstr>
      <vt:lpstr>Genç bekar kız</vt:lpstr>
      <vt:lpstr>Ergen OZİS</vt:lpstr>
      <vt:lpstr>Cerrahinin zamanlaması önemli.  Neden ?</vt:lpstr>
      <vt:lpstr>2. Sx vs ilk Cx; Gebelik</vt:lpstr>
      <vt:lpstr>2. Sx vs ilk Cx; Gebelik</vt:lpstr>
      <vt:lpstr>Ergen OZİS</vt:lpstr>
      <vt:lpstr>Ergen OZİS</vt:lpstr>
      <vt:lpstr>PowerPoint Sunusu</vt:lpstr>
      <vt:lpstr>Oosit kryo ve OZİS</vt:lpstr>
      <vt:lpstr>Oosit kryo</vt:lpstr>
      <vt:lpstr>PowerPoint Sunusu</vt:lpstr>
      <vt:lpstr>PowerPoint Sunusu</vt:lpstr>
      <vt:lpstr>Oosit kryo ve OZİS</vt:lpstr>
      <vt:lpstr>Oosit kryo ve yaş</vt:lpstr>
      <vt:lpstr>Genç, 3 aylık evli, çocuk isteği var</vt:lpstr>
      <vt:lpstr>OMA ve over; ovulasyon ve geb.</vt:lpstr>
      <vt:lpstr>Erken evre ozis ve Cx</vt:lpstr>
      <vt:lpstr>EE Ozis ve Cx, Cochrane 2014, Duffy</vt:lpstr>
      <vt:lpstr>EE Ozis ve Cx, Cochrane 2014, Duffy</vt:lpstr>
      <vt:lpstr>Erken evre ozis ve Cx</vt:lpstr>
      <vt:lpstr>PowerPoint Sunusu</vt:lpstr>
      <vt:lpstr>L/S yaptınız; proksimal tubal obs mevcut ve EE OZİS saptadınız. Yaklaşımınız ne olur ??</vt:lpstr>
      <vt:lpstr>L/S yaptınız; proksimal tubal obs mevcut ve EE OZİS saptadınız. Yaklaşımınız ne olur ??</vt:lpstr>
      <vt:lpstr>2012 ASRM rehberi</vt:lpstr>
      <vt:lpstr>PowerPoint Sunusu</vt:lpstr>
      <vt:lpstr>PowerPoint Sunusu</vt:lpstr>
      <vt:lpstr>PowerPoint Sunusu</vt:lpstr>
      <vt:lpstr>PowerPoint Sunusu</vt:lpstr>
      <vt:lpstr>ESHRE 2014</vt:lpstr>
      <vt:lpstr>PowerPoint Sunusu</vt:lpstr>
      <vt:lpstr>PowerPoint Sunusu</vt:lpstr>
      <vt:lpstr>EEOZİS’te KOH+IUI, RCT</vt:lpstr>
      <vt:lpstr>EEOZİS’te KOH+IUI, RCT </vt:lpstr>
      <vt:lpstr>Nüks; IUI vs IVF</vt:lpstr>
      <vt:lpstr>PowerPoint Sunusu</vt:lpstr>
      <vt:lpstr>Nüks; IUI  KOH </vt:lpstr>
      <vt:lpstr>IVF ve nüks, ESHRE 2014 ART ve OZİS</vt:lpstr>
      <vt:lpstr>İnfertilite ve OMA;                   Cerrahi mi IVF mi ???</vt:lpstr>
      <vt:lpstr>preIVF OMA; sx vs ekspektan</vt:lpstr>
      <vt:lpstr>preIVF OMA; sx vs ekspektan</vt:lpstr>
      <vt:lpstr>Genç yaşta, infertil, tek taraflı OMA</vt:lpstr>
      <vt:lpstr>PowerPoint Sunusu</vt:lpstr>
      <vt:lpstr>OMA Cx sonrası PR; eksiz. vs abl. meta.</vt:lpstr>
      <vt:lpstr>Barri ve ark. Barselona, RBM 2010</vt:lpstr>
      <vt:lpstr>PowerPoint Sunusu</vt:lpstr>
      <vt:lpstr>PowerPoint Sunusu</vt:lpstr>
      <vt:lpstr>PowerPoint Sunusu</vt:lpstr>
      <vt:lpstr>PowerPoint Sunusu</vt:lpstr>
      <vt:lpstr>D OZİS ve İnfertilite </vt:lpstr>
      <vt:lpstr>PowerPoint Sunusu</vt:lpstr>
      <vt:lpstr>PowerPoint Sunusu</vt:lpstr>
      <vt:lpstr>PowerPoint Sunusu</vt:lpstr>
      <vt:lpstr>PowerPoint Sunusu</vt:lpstr>
      <vt:lpstr>İnfertilite+RV OZİS; Sx vs Ekspektan</vt:lpstr>
      <vt:lpstr>PowerPoint Sunusu</vt:lpstr>
      <vt:lpstr>PowerPoint Sunusu</vt:lpstr>
      <vt:lpstr>D OZİS; Yüzeyel cx vs ekstensif cx; spontan gebelik</vt:lpstr>
      <vt:lpstr>PowerPoint Sunusu</vt:lpstr>
      <vt:lpstr>D OZİS ve IVF</vt:lpstr>
      <vt:lpstr>D OZİS ve PreIVF Sx </vt:lpstr>
      <vt:lpstr>D OZİS ve İnfertilite</vt:lpstr>
      <vt:lpstr>Ultralong protokol</vt:lpstr>
      <vt:lpstr>ESHRE 2016 kongresi</vt:lpstr>
      <vt:lpstr>Devroey ve ark., Belçika, 2016</vt:lpstr>
      <vt:lpstr>PowerPoint Sunusu</vt:lpstr>
      <vt:lpstr>Adenomyozis</vt:lpstr>
      <vt:lpstr>OZİS ve gebelik komplikasyonları</vt:lpstr>
      <vt:lpstr>PowerPoint Sunusu</vt:lpstr>
      <vt:lpstr>PowerPoint Sunusu</vt:lpstr>
      <vt:lpstr>PowerPoint Sunusu</vt:lpstr>
    </vt:vector>
  </TitlesOfParts>
  <Company>Ferring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mvo</dc:creator>
  <cp:lastModifiedBy>PiTeknik</cp:lastModifiedBy>
  <cp:revision>907</cp:revision>
  <dcterms:created xsi:type="dcterms:W3CDTF">2012-12-03T12:57:05Z</dcterms:created>
  <dcterms:modified xsi:type="dcterms:W3CDTF">2018-02-11T05:58:53Z</dcterms:modified>
</cp:coreProperties>
</file>