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</p:sldIdLst>
  <p:sldSz cx="12192000" cy="6858000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0" d="100"/>
        <a:sy n="120" d="100"/>
      </p:scale>
      <p:origin x="0" y="-79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914400" y="2130427"/>
            <a:ext cx="103632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6944" indent="0" algn="ctr">
              <a:buNone/>
              <a:defRPr/>
            </a:lvl2pPr>
            <a:lvl3pPr marL="913888" indent="0" algn="ctr">
              <a:buNone/>
              <a:defRPr/>
            </a:lvl3pPr>
            <a:lvl4pPr marL="1370832" indent="0" algn="ctr">
              <a:buNone/>
              <a:defRPr/>
            </a:lvl4pPr>
            <a:lvl5pPr marL="1827776" indent="0" algn="ctr">
              <a:buNone/>
              <a:defRPr/>
            </a:lvl5pPr>
            <a:lvl6pPr marL="2284720" indent="0" algn="ctr">
              <a:buNone/>
              <a:defRPr/>
            </a:lvl6pPr>
            <a:lvl7pPr marL="2741664" indent="0" algn="ctr">
              <a:buNone/>
              <a:defRPr/>
            </a:lvl7pPr>
            <a:lvl8pPr marL="3198608" indent="0" algn="ctr">
              <a:buNone/>
              <a:defRPr/>
            </a:lvl8pPr>
            <a:lvl9pPr marL="3655552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490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494" algn="l"/>
                <a:tab pos="1446990" algn="l"/>
              </a:tabLst>
              <a:defRPr/>
            </a:pPr>
            <a:fld id="{710B00B8-7D28-4F11-B729-713FBA65401F}" type="slidenum">
              <a:rPr kumimoji="0" lang="tr-TR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SimSun" charset="-122"/>
                <a:cs typeface="+mn-cs"/>
              </a:rPr>
              <a:pPr marL="0" marR="0" lvl="0" indent="0" algn="l" defTabSz="4490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494" algn="l"/>
                  <a:tab pos="1446990" algn="l"/>
                </a:tabLst>
                <a:defRPr/>
              </a:pPr>
              <a:t>‹#›</a:t>
            </a:fld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1348530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490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494" algn="l"/>
                <a:tab pos="1446990" algn="l"/>
              </a:tabLst>
              <a:defRPr/>
            </a:pPr>
            <a:fld id="{AF1CE15A-474E-479B-98CB-A27D333B3270}" type="slidenum">
              <a:rPr kumimoji="0" lang="tr-TR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SimSun" charset="-122"/>
                <a:cs typeface="+mn-cs"/>
              </a:rPr>
              <a:pPr marL="0" marR="0" lvl="0" indent="0" algn="l" defTabSz="4490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494" algn="l"/>
                  <a:tab pos="1446990" algn="l"/>
                </a:tabLst>
                <a:defRPr/>
              </a:pPr>
              <a:t>‹#›</a:t>
            </a:fld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0802783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8680451" y="609600"/>
            <a:ext cx="2588683" cy="548005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914400" y="609600"/>
            <a:ext cx="7562851" cy="548005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490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494" algn="l"/>
                <a:tab pos="1446990" algn="l"/>
              </a:tabLst>
              <a:defRPr/>
            </a:pPr>
            <a:fld id="{74AB8E86-7EB6-4E14-87CA-6B1E14D6F78F}" type="slidenum">
              <a:rPr kumimoji="0" lang="tr-TR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SimSun" charset="-122"/>
                <a:cs typeface="+mn-cs"/>
              </a:rPr>
              <a:pPr marL="0" marR="0" lvl="0" indent="0" algn="l" defTabSz="4490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494" algn="l"/>
                  <a:tab pos="1446990" algn="l"/>
                </a:tabLst>
                <a:defRPr/>
              </a:pPr>
              <a:t>‹#›</a:t>
            </a:fld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05211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Tablo Yer Tutucusu 2"/>
          <p:cNvSpPr>
            <a:spLocks noGrp="1"/>
          </p:cNvSpPr>
          <p:nvPr>
            <p:ph type="tbl" idx="1"/>
          </p:nvPr>
        </p:nvSpPr>
        <p:spPr>
          <a:xfrm>
            <a:off x="609600" y="1600201"/>
            <a:ext cx="10972800" cy="4525963"/>
          </a:xfrm>
        </p:spPr>
        <p:txBody>
          <a:bodyPr/>
          <a:lstStyle/>
          <a:p>
            <a:pPr lvl="0"/>
            <a:endParaRPr lang="tr-TR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SimSun"/>
              <a:cs typeface="+mn-cs"/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tr-TR" sz="1800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SimSun"/>
              <a:cs typeface="+mn-cs"/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490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494" algn="l"/>
                <a:tab pos="1446990" algn="l"/>
              </a:tabLst>
              <a:defRPr/>
            </a:pPr>
            <a:fld id="{78768673-60B0-4074-8316-331EF4A3B610}" type="slidenum">
              <a:rPr kumimoji="0" lang="tr-TR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SimSun" charset="-122"/>
                <a:cs typeface="+mn-cs"/>
              </a:rPr>
              <a:pPr marL="0" marR="0" lvl="0" indent="0" algn="l" defTabSz="4490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494" algn="l"/>
                  <a:tab pos="1446990" algn="l"/>
                </a:tabLst>
                <a:defRPr/>
              </a:pPr>
              <a:t>‹#›</a:t>
            </a:fld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77573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490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494" algn="l"/>
                <a:tab pos="1446990" algn="l"/>
              </a:tabLst>
              <a:defRPr/>
            </a:pPr>
            <a:fld id="{5137993B-E06C-460A-9247-A880C4F2FB25}" type="slidenum">
              <a:rPr kumimoji="0" lang="tr-TR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SimSun" charset="-122"/>
                <a:cs typeface="+mn-cs"/>
              </a:rPr>
              <a:pPr marL="0" marR="0" lvl="0" indent="0" algn="l" defTabSz="4490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494" algn="l"/>
                  <a:tab pos="1446990" algn="l"/>
                </a:tabLst>
                <a:defRPr/>
              </a:pPr>
              <a:t>‹#›</a:t>
            </a:fld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712464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6944" indent="0">
              <a:buNone/>
              <a:defRPr sz="1800"/>
            </a:lvl2pPr>
            <a:lvl3pPr marL="913888" indent="0">
              <a:buNone/>
              <a:defRPr sz="1600"/>
            </a:lvl3pPr>
            <a:lvl4pPr marL="1370832" indent="0">
              <a:buNone/>
              <a:defRPr sz="1400"/>
            </a:lvl4pPr>
            <a:lvl5pPr marL="1827776" indent="0">
              <a:buNone/>
              <a:defRPr sz="1400"/>
            </a:lvl5pPr>
            <a:lvl6pPr marL="2284720" indent="0">
              <a:buNone/>
              <a:defRPr sz="1400"/>
            </a:lvl6pPr>
            <a:lvl7pPr marL="2741664" indent="0">
              <a:buNone/>
              <a:defRPr sz="1400"/>
            </a:lvl7pPr>
            <a:lvl8pPr marL="3198608" indent="0">
              <a:buNone/>
              <a:defRPr sz="1400"/>
            </a:lvl8pPr>
            <a:lvl9pPr marL="3655552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490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494" algn="l"/>
                <a:tab pos="1446990" algn="l"/>
              </a:tabLst>
              <a:defRPr/>
            </a:pPr>
            <a:fld id="{2F3AFA46-FF66-4D10-BE5F-A9D1F97B6224}" type="slidenum">
              <a:rPr kumimoji="0" lang="tr-TR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SimSun" charset="-122"/>
                <a:cs typeface="+mn-cs"/>
              </a:rPr>
              <a:pPr marL="0" marR="0" lvl="0" indent="0" algn="l" defTabSz="4490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494" algn="l"/>
                  <a:tab pos="1446990" algn="l"/>
                </a:tabLst>
                <a:defRPr/>
              </a:pPr>
              <a:t>‹#›</a:t>
            </a:fld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665016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914403" y="1981200"/>
            <a:ext cx="5075767" cy="4108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193370" y="1981200"/>
            <a:ext cx="5075767" cy="4108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490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494" algn="l"/>
                <a:tab pos="1446990" algn="l"/>
              </a:tabLst>
              <a:defRPr/>
            </a:pPr>
            <a:fld id="{57A8F50F-4AF7-4228-83CF-9D2D1FE6B22E}" type="slidenum">
              <a:rPr kumimoji="0" lang="tr-TR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SimSun" charset="-122"/>
                <a:cs typeface="+mn-cs"/>
              </a:rPr>
              <a:pPr marL="0" marR="0" lvl="0" indent="0" algn="l" defTabSz="4490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494" algn="l"/>
                  <a:tab pos="1446990" algn="l"/>
                </a:tabLst>
                <a:defRPr/>
              </a:pPr>
              <a:t>‹#›</a:t>
            </a:fld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7957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44" indent="0">
              <a:buNone/>
              <a:defRPr sz="2000" b="1"/>
            </a:lvl2pPr>
            <a:lvl3pPr marL="913888" indent="0">
              <a:buNone/>
              <a:defRPr sz="1800" b="1"/>
            </a:lvl3pPr>
            <a:lvl4pPr marL="1370832" indent="0">
              <a:buNone/>
              <a:defRPr sz="1600" b="1"/>
            </a:lvl4pPr>
            <a:lvl5pPr marL="1827776" indent="0">
              <a:buNone/>
              <a:defRPr sz="1600" b="1"/>
            </a:lvl5pPr>
            <a:lvl6pPr marL="2284720" indent="0">
              <a:buNone/>
              <a:defRPr sz="1600" b="1"/>
            </a:lvl6pPr>
            <a:lvl7pPr marL="2741664" indent="0">
              <a:buNone/>
              <a:defRPr sz="1600" b="1"/>
            </a:lvl7pPr>
            <a:lvl8pPr marL="3198608" indent="0">
              <a:buNone/>
              <a:defRPr sz="1600" b="1"/>
            </a:lvl8pPr>
            <a:lvl9pPr marL="3655552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6944" indent="0">
              <a:buNone/>
              <a:defRPr sz="2000" b="1"/>
            </a:lvl2pPr>
            <a:lvl3pPr marL="913888" indent="0">
              <a:buNone/>
              <a:defRPr sz="1800" b="1"/>
            </a:lvl3pPr>
            <a:lvl4pPr marL="1370832" indent="0">
              <a:buNone/>
              <a:defRPr sz="1600" b="1"/>
            </a:lvl4pPr>
            <a:lvl5pPr marL="1827776" indent="0">
              <a:buNone/>
              <a:defRPr sz="1600" b="1"/>
            </a:lvl5pPr>
            <a:lvl6pPr marL="2284720" indent="0">
              <a:buNone/>
              <a:defRPr sz="1600" b="1"/>
            </a:lvl6pPr>
            <a:lvl7pPr marL="2741664" indent="0">
              <a:buNone/>
              <a:defRPr sz="1600" b="1"/>
            </a:lvl7pPr>
            <a:lvl8pPr marL="3198608" indent="0">
              <a:buNone/>
              <a:defRPr sz="1600" b="1"/>
            </a:lvl8pPr>
            <a:lvl9pPr marL="3655552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490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494" algn="l"/>
                <a:tab pos="1446990" algn="l"/>
              </a:tabLst>
              <a:defRPr/>
            </a:pPr>
            <a:fld id="{50ABFCDB-C715-4E2B-A9C8-229798F0EC32}" type="slidenum">
              <a:rPr kumimoji="0" lang="tr-TR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SimSun" charset="-122"/>
                <a:cs typeface="+mn-cs"/>
              </a:rPr>
              <a:pPr marL="0" marR="0" lvl="0" indent="0" algn="l" defTabSz="4490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494" algn="l"/>
                  <a:tab pos="1446990" algn="l"/>
                </a:tabLst>
                <a:defRPr/>
              </a:pPr>
              <a:t>‹#›</a:t>
            </a:fld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729365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490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494" algn="l"/>
                <a:tab pos="1446990" algn="l"/>
              </a:tabLst>
              <a:defRPr/>
            </a:pPr>
            <a:fld id="{D218DF96-4CDC-487E-9F77-85976EB58E7E}" type="slidenum">
              <a:rPr kumimoji="0" lang="tr-TR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SimSun" charset="-122"/>
                <a:cs typeface="+mn-cs"/>
              </a:rPr>
              <a:pPr marL="0" marR="0" lvl="0" indent="0" algn="l" defTabSz="4490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494" algn="l"/>
                  <a:tab pos="1446990" algn="l"/>
                </a:tabLst>
                <a:defRPr/>
              </a:pPr>
              <a:t>‹#›</a:t>
            </a:fld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659797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490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494" algn="l"/>
                <a:tab pos="1446990" algn="l"/>
              </a:tabLst>
              <a:defRPr/>
            </a:pPr>
            <a:fld id="{E54DD763-E380-4C50-8B71-3F584CB005F0}" type="slidenum">
              <a:rPr kumimoji="0" lang="tr-TR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SimSun" charset="-122"/>
                <a:cs typeface="+mn-cs"/>
              </a:rPr>
              <a:pPr marL="0" marR="0" lvl="0" indent="0" algn="l" defTabSz="4490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494" algn="l"/>
                  <a:tab pos="1446990" algn="l"/>
                </a:tabLst>
                <a:defRPr/>
              </a:pPr>
              <a:t>‹#›</a:t>
            </a:fld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68299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6944" indent="0">
              <a:buNone/>
              <a:defRPr sz="1200"/>
            </a:lvl2pPr>
            <a:lvl3pPr marL="913888" indent="0">
              <a:buNone/>
              <a:defRPr sz="1000"/>
            </a:lvl3pPr>
            <a:lvl4pPr marL="1370832" indent="0">
              <a:buNone/>
              <a:defRPr sz="900"/>
            </a:lvl4pPr>
            <a:lvl5pPr marL="1827776" indent="0">
              <a:buNone/>
              <a:defRPr sz="900"/>
            </a:lvl5pPr>
            <a:lvl6pPr marL="2284720" indent="0">
              <a:buNone/>
              <a:defRPr sz="900"/>
            </a:lvl6pPr>
            <a:lvl7pPr marL="2741664" indent="0">
              <a:buNone/>
              <a:defRPr sz="900"/>
            </a:lvl7pPr>
            <a:lvl8pPr marL="3198608" indent="0">
              <a:buNone/>
              <a:defRPr sz="900"/>
            </a:lvl8pPr>
            <a:lvl9pPr marL="3655552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490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494" algn="l"/>
                <a:tab pos="1446990" algn="l"/>
              </a:tabLst>
              <a:defRPr/>
            </a:pPr>
            <a:fld id="{F8BFB760-3BC2-4535-BD35-77D4EF74E085}" type="slidenum">
              <a:rPr kumimoji="0" lang="tr-TR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SimSun" charset="-122"/>
                <a:cs typeface="+mn-cs"/>
              </a:rPr>
              <a:pPr marL="0" marR="0" lvl="0" indent="0" algn="l" defTabSz="4490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494" algn="l"/>
                  <a:tab pos="1446990" algn="l"/>
                </a:tabLst>
                <a:defRPr/>
              </a:pPr>
              <a:t>‹#›</a:t>
            </a:fld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0844222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6944" indent="0">
              <a:buNone/>
              <a:defRPr sz="2800"/>
            </a:lvl2pPr>
            <a:lvl3pPr marL="913888" indent="0">
              <a:buNone/>
              <a:defRPr sz="2400"/>
            </a:lvl3pPr>
            <a:lvl4pPr marL="1370832" indent="0">
              <a:buNone/>
              <a:defRPr sz="2000"/>
            </a:lvl4pPr>
            <a:lvl5pPr marL="1827776" indent="0">
              <a:buNone/>
              <a:defRPr sz="2000"/>
            </a:lvl5pPr>
            <a:lvl6pPr marL="2284720" indent="0">
              <a:buNone/>
              <a:defRPr sz="2000"/>
            </a:lvl6pPr>
            <a:lvl7pPr marL="2741664" indent="0">
              <a:buNone/>
              <a:defRPr sz="2000"/>
            </a:lvl7pPr>
            <a:lvl8pPr marL="3198608" indent="0">
              <a:buNone/>
              <a:defRPr sz="2000"/>
            </a:lvl8pPr>
            <a:lvl9pPr marL="3655552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6944" indent="0">
              <a:buNone/>
              <a:defRPr sz="1200"/>
            </a:lvl2pPr>
            <a:lvl3pPr marL="913888" indent="0">
              <a:buNone/>
              <a:defRPr sz="1000"/>
            </a:lvl3pPr>
            <a:lvl4pPr marL="1370832" indent="0">
              <a:buNone/>
              <a:defRPr sz="900"/>
            </a:lvl4pPr>
            <a:lvl5pPr marL="1827776" indent="0">
              <a:buNone/>
              <a:defRPr sz="900"/>
            </a:lvl5pPr>
            <a:lvl6pPr marL="2284720" indent="0">
              <a:buNone/>
              <a:defRPr sz="900"/>
            </a:lvl6pPr>
            <a:lvl7pPr marL="2741664" indent="0">
              <a:buNone/>
              <a:defRPr sz="900"/>
            </a:lvl7pPr>
            <a:lvl8pPr marL="3198608" indent="0">
              <a:buNone/>
              <a:defRPr sz="900"/>
            </a:lvl8pPr>
            <a:lvl9pPr marL="3655552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 marL="0" marR="0" lvl="0" indent="0" algn="l" defTabSz="449011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>
                <a:tab pos="723494" algn="l"/>
                <a:tab pos="1446990" algn="l"/>
              </a:tabLst>
              <a:defRPr/>
            </a:pPr>
            <a:fld id="{C7D4848F-2261-41F7-8B4D-677E7445C4AA}" type="slidenum">
              <a:rPr kumimoji="0" lang="tr-TR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SimSun" charset="-122"/>
                <a:cs typeface="+mn-cs"/>
              </a:rPr>
              <a:pPr marL="0" marR="0" lvl="0" indent="0" algn="l" defTabSz="449011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>
                  <a:tab pos="723494" algn="l"/>
                  <a:tab pos="1446990" algn="l"/>
                </a:tabLst>
                <a:defRPr/>
              </a:pPr>
              <a:t>‹#›</a:t>
            </a:fld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73541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914400" y="609600"/>
            <a:ext cx="10354733" cy="1136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Ana başlık metnini düzenlemek için tıklayın</a:t>
            </a:r>
          </a:p>
        </p:txBody>
      </p:sp>
      <p:sp>
        <p:nvSpPr>
          <p:cNvPr id="2051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1981200"/>
            <a:ext cx="10354733" cy="410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Anahat metninin biçimini düzenlemek için tıklayın</a:t>
            </a:r>
          </a:p>
          <a:p>
            <a:pPr lvl="1"/>
            <a:r>
              <a:rPr lang="en-GB" smtClean="0"/>
              <a:t>İkinci Anahat Düzeyi</a:t>
            </a:r>
          </a:p>
          <a:p>
            <a:pPr lvl="2"/>
            <a:r>
              <a:rPr lang="en-GB" smtClean="0"/>
              <a:t>Üçüncü Anahat Düzeyi</a:t>
            </a:r>
          </a:p>
          <a:p>
            <a:pPr lvl="3"/>
            <a:r>
              <a:rPr lang="en-GB" smtClean="0"/>
              <a:t>Dördüncü Anahat Düzeyi</a:t>
            </a:r>
          </a:p>
          <a:p>
            <a:pPr lvl="4"/>
            <a:r>
              <a:rPr lang="en-GB" smtClean="0"/>
              <a:t>Beşinci Anahat Düzeyi</a:t>
            </a:r>
          </a:p>
          <a:p>
            <a:pPr lvl="4"/>
            <a:r>
              <a:rPr lang="en-GB" smtClean="0"/>
              <a:t>Altıncı Anahat Düzeyi</a:t>
            </a:r>
          </a:p>
          <a:p>
            <a:pPr lvl="4"/>
            <a:r>
              <a:rPr lang="en-GB" smtClean="0"/>
              <a:t>Yedinci Anahat Düzeyi</a:t>
            </a:r>
          </a:p>
          <a:p>
            <a:pPr lvl="4"/>
            <a:r>
              <a:rPr lang="en-GB" smtClean="0"/>
              <a:t>Sekizinci Anahat Düzeyi</a:t>
            </a:r>
          </a:p>
          <a:p>
            <a:pPr lvl="4"/>
            <a:r>
              <a:rPr lang="en-GB" smtClean="0"/>
              <a:t>Dokuzuncu Anahat Düzeyi</a:t>
            </a:r>
          </a:p>
        </p:txBody>
      </p:sp>
      <p:sp>
        <p:nvSpPr>
          <p:cNvPr id="2052" name="Text Box 3"/>
          <p:cNvSpPr txBox="1">
            <a:spLocks noChangeArrowheads="1"/>
          </p:cNvSpPr>
          <p:nvPr/>
        </p:nvSpPr>
        <p:spPr bwMode="auto">
          <a:xfrm>
            <a:off x="914400" y="6248400"/>
            <a:ext cx="2540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388" tIns="45694" rIns="91388" bIns="45694" anchor="ctr"/>
          <a:lstStyle>
            <a:lvl1pPr eaLnBrk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9pPr>
          </a:lstStyle>
          <a:p>
            <a:pPr marL="0" marR="0" lvl="0" indent="0" algn="l" defTabSz="447675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pitchFamily="2" charset="-122"/>
              <a:cs typeface="+mn-cs"/>
            </a:endParaRPr>
          </a:p>
        </p:txBody>
      </p:sp>
      <p:sp>
        <p:nvSpPr>
          <p:cNvPr id="2053" name="Text Box 4"/>
          <p:cNvSpPr txBox="1">
            <a:spLocks noChangeArrowheads="1"/>
          </p:cNvSpPr>
          <p:nvPr/>
        </p:nvSpPr>
        <p:spPr bwMode="auto">
          <a:xfrm>
            <a:off x="4165600" y="6248400"/>
            <a:ext cx="3860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 lIns="91388" tIns="45694" rIns="91388" bIns="45694" anchor="ctr"/>
          <a:lstStyle>
            <a:lvl1pPr eaLnBrk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1pPr>
            <a:lvl2pPr marL="742950" indent="-285750" eaLnBrk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2pPr>
            <a:lvl3pPr marL="1143000" indent="-228600" eaLnBrk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3pPr>
            <a:lvl4pPr marL="1600200" indent="-228600" eaLnBrk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4pPr>
            <a:lvl5pPr marL="2057400" indent="-228600" eaLnBrk="0"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5pPr>
            <a:lvl6pPr marL="25146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6pPr>
            <a:lvl7pPr marL="29718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7pPr>
            <a:lvl8pPr marL="34290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8pPr>
            <a:lvl9pPr marL="3886200" indent="-228600" defTabSz="447675" eaLnBrk="0" fontAlgn="base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>
                <a:solidFill>
                  <a:schemeClr val="bg1"/>
                </a:solidFill>
                <a:latin typeface="Arial" charset="0"/>
                <a:ea typeface="SimSun" pitchFamily="2" charset="-122"/>
              </a:defRPr>
            </a:lvl9pPr>
          </a:lstStyle>
          <a:p>
            <a:pPr marL="0" marR="0" lvl="0" indent="0" algn="l" defTabSz="447675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pitchFamily="2" charset="-122"/>
              <a:cs typeface="+mn-cs"/>
            </a:endParaRPr>
          </a:p>
        </p:txBody>
      </p:sp>
      <p:sp>
        <p:nvSpPr>
          <p:cNvPr id="2" name="Rectangle 5"/>
          <p:cNvSpPr>
            <a:spLocks noGrp="1" noChangeArrowheads="1"/>
          </p:cNvSpPr>
          <p:nvPr>
            <p:ph type="sldNum"/>
          </p:nvPr>
        </p:nvSpPr>
        <p:spPr bwMode="auto">
          <a:xfrm>
            <a:off x="8737600" y="6248401"/>
            <a:ext cx="2531533" cy="454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t" anchorCtr="0" compatLnSpc="1">
            <a:prstTxWarp prst="textNoShape">
              <a:avLst/>
            </a:prstTxWarp>
          </a:bodyPr>
          <a:lstStyle>
            <a:lvl1pPr defTabSz="449011" hangingPunct="1">
              <a:lnSpc>
                <a:spcPct val="100000"/>
              </a:lnSpc>
              <a:buClrTx/>
              <a:buFontTx/>
              <a:buNone/>
              <a:tabLst>
                <a:tab pos="723494" algn="l"/>
                <a:tab pos="1446990" algn="l"/>
              </a:tabLst>
              <a:defRPr sz="2400">
                <a:solidFill>
                  <a:srgbClr val="FFFFFF"/>
                </a:solidFill>
                <a:latin typeface="+mn-lt"/>
                <a:ea typeface="SimSun" charset="-122"/>
              </a:defRPr>
            </a:lvl1pPr>
          </a:lstStyle>
          <a:p>
            <a:pPr marL="0" marR="0" lvl="0" indent="0" algn="l" defTabSz="449011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Pct val="100000"/>
              <a:buFontTx/>
              <a:buNone/>
              <a:tabLst>
                <a:tab pos="723494" algn="l"/>
                <a:tab pos="1446990" algn="l"/>
              </a:tabLst>
              <a:defRPr/>
            </a:pPr>
            <a:fld id="{E7771EDC-F96A-44A1-BE94-A3D3E44C4EBB}" type="slidenum">
              <a:rPr kumimoji="0" lang="tr-TR" sz="2400" b="0" i="0" u="none" strike="noStrike" kern="1200" cap="none" spc="0" normalizeH="0" baseline="0" noProof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Times New Roman"/>
                <a:ea typeface="SimSun" charset="-122"/>
                <a:cs typeface="+mn-cs"/>
              </a:rPr>
              <a:pPr marL="0" marR="0" lvl="0" indent="0" algn="l" defTabSz="449011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Pct val="100000"/>
                <a:buFontTx/>
                <a:buNone/>
                <a:tabLst>
                  <a:tab pos="723494" algn="l"/>
                  <a:tab pos="1446990" algn="l"/>
                </a:tabLst>
                <a:defRPr/>
              </a:pPr>
              <a:t>‹#›</a:t>
            </a:fld>
            <a:endParaRPr kumimoji="0" lang="tr-TR" sz="24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3191004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defTabSz="447675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u="sng">
          <a:solidFill>
            <a:srgbClr val="FFFFFF"/>
          </a:solidFill>
          <a:latin typeface="+mj-lt"/>
          <a:ea typeface="+mj-ea"/>
          <a:cs typeface="+mj-cs"/>
        </a:defRPr>
      </a:lvl1pPr>
      <a:lvl2pPr algn="l" defTabSz="447675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u="sng">
          <a:solidFill>
            <a:srgbClr val="FFFFFF"/>
          </a:solidFill>
          <a:latin typeface="Times New Roman" pitchFamily="16" charset="0"/>
          <a:ea typeface="SimSun" charset="-122"/>
        </a:defRPr>
      </a:lvl2pPr>
      <a:lvl3pPr algn="l" defTabSz="447675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u="sng">
          <a:solidFill>
            <a:srgbClr val="FFFFFF"/>
          </a:solidFill>
          <a:latin typeface="Times New Roman" pitchFamily="16" charset="0"/>
          <a:ea typeface="SimSun" charset="-122"/>
        </a:defRPr>
      </a:lvl3pPr>
      <a:lvl4pPr algn="l" defTabSz="447675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u="sng">
          <a:solidFill>
            <a:srgbClr val="FFFFFF"/>
          </a:solidFill>
          <a:latin typeface="Times New Roman" pitchFamily="16" charset="0"/>
          <a:ea typeface="SimSun" charset="-122"/>
        </a:defRPr>
      </a:lvl4pPr>
      <a:lvl5pPr algn="l" defTabSz="447675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 u="sng">
          <a:solidFill>
            <a:srgbClr val="FFFFFF"/>
          </a:solidFill>
          <a:latin typeface="Times New Roman" pitchFamily="16" charset="0"/>
          <a:ea typeface="SimSun" charset="-122"/>
        </a:defRPr>
      </a:lvl5pPr>
      <a:lvl6pPr marL="2513192" indent="-228472" algn="l" defTabSz="449011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u="sng">
          <a:solidFill>
            <a:srgbClr val="FFFFFF"/>
          </a:solidFill>
          <a:latin typeface="Times New Roman" pitchFamily="16" charset="0"/>
          <a:ea typeface="SimSun" charset="-122"/>
        </a:defRPr>
      </a:lvl6pPr>
      <a:lvl7pPr marL="2970136" indent="-228472" algn="l" defTabSz="449011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u="sng">
          <a:solidFill>
            <a:srgbClr val="FFFFFF"/>
          </a:solidFill>
          <a:latin typeface="Times New Roman" pitchFamily="16" charset="0"/>
          <a:ea typeface="SimSun" charset="-122"/>
        </a:defRPr>
      </a:lvl7pPr>
      <a:lvl8pPr marL="3427080" indent="-228472" algn="l" defTabSz="449011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u="sng">
          <a:solidFill>
            <a:srgbClr val="FFFFFF"/>
          </a:solidFill>
          <a:latin typeface="Times New Roman" pitchFamily="16" charset="0"/>
          <a:ea typeface="SimSun" charset="-122"/>
        </a:defRPr>
      </a:lvl8pPr>
      <a:lvl9pPr marL="3884024" indent="-228472" algn="l" defTabSz="449011" rtl="0" eaLnBrk="0" fontAlgn="base" hangingPunct="0">
        <a:lnSpc>
          <a:spcPct val="95000"/>
        </a:lnSpc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400" u="sng">
          <a:solidFill>
            <a:srgbClr val="FFFFFF"/>
          </a:solidFill>
          <a:latin typeface="Times New Roman" pitchFamily="16" charset="0"/>
          <a:ea typeface="SimSun" charset="-122"/>
        </a:defRPr>
      </a:lvl9pPr>
    </p:titleStyle>
    <p:bodyStyle>
      <a:lvl1pPr marL="341313" indent="-341313" algn="l" defTabSz="447675" rtl="0" eaLnBrk="0" fontAlgn="base" hangingPunct="0">
        <a:lnSpc>
          <a:spcPct val="95000"/>
        </a:lnSpc>
        <a:spcBef>
          <a:spcPct val="0"/>
        </a:spcBef>
        <a:spcAft>
          <a:spcPts val="1425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FFFFFF"/>
          </a:solidFill>
          <a:latin typeface="+mn-lt"/>
          <a:ea typeface="+mn-ea"/>
          <a:cs typeface="+mn-cs"/>
        </a:defRPr>
      </a:lvl1pPr>
      <a:lvl2pPr marL="741363" indent="-284163" algn="l" defTabSz="447675" rtl="0" eaLnBrk="0" fontAlgn="base" hangingPunct="0">
        <a:lnSpc>
          <a:spcPct val="95000"/>
        </a:lnSpc>
        <a:spcBef>
          <a:spcPct val="0"/>
        </a:spcBef>
        <a:spcAft>
          <a:spcPts val="1138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FFFFFF"/>
          </a:solidFill>
          <a:latin typeface="+mn-lt"/>
          <a:ea typeface="+mn-ea"/>
        </a:defRPr>
      </a:lvl2pPr>
      <a:lvl3pPr marL="1141413" indent="-227013" algn="l" defTabSz="447675" rtl="0" eaLnBrk="0" fontAlgn="base" hangingPunct="0">
        <a:lnSpc>
          <a:spcPct val="95000"/>
        </a:lnSpc>
        <a:spcBef>
          <a:spcPct val="0"/>
        </a:spcBef>
        <a:spcAft>
          <a:spcPts val="85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ea typeface="+mn-ea"/>
        </a:defRPr>
      </a:lvl3pPr>
      <a:lvl4pPr marL="1598613" indent="-227013" algn="l" defTabSz="447675" rtl="0" eaLnBrk="0" fontAlgn="base" hangingPunct="0">
        <a:lnSpc>
          <a:spcPct val="95000"/>
        </a:lnSpc>
        <a:spcBef>
          <a:spcPct val="0"/>
        </a:spcBef>
        <a:spcAft>
          <a:spcPts val="575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ea typeface="+mn-ea"/>
        </a:defRPr>
      </a:lvl4pPr>
      <a:lvl5pPr marL="2055813" indent="-227013" algn="l" defTabSz="447675" rtl="0" eaLnBrk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ea typeface="+mn-ea"/>
        </a:defRPr>
      </a:lvl5pPr>
      <a:lvl6pPr marL="2513192" indent="-228472" algn="l" defTabSz="449011" rtl="0" eaLnBrk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</a:defRPr>
      </a:lvl6pPr>
      <a:lvl7pPr marL="2970136" indent="-228472" algn="l" defTabSz="449011" rtl="0" eaLnBrk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</a:defRPr>
      </a:lvl7pPr>
      <a:lvl8pPr marL="3427080" indent="-228472" algn="l" defTabSz="449011" rtl="0" eaLnBrk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</a:defRPr>
      </a:lvl8pPr>
      <a:lvl9pPr marL="3884024" indent="-228472" algn="l" defTabSz="449011" rtl="0" eaLnBrk="0" fontAlgn="base" hangingPunct="0">
        <a:lnSpc>
          <a:spcPct val="95000"/>
        </a:lnSpc>
        <a:spcBef>
          <a:spcPct val="0"/>
        </a:spcBef>
        <a:spcAft>
          <a:spcPts val="288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</a:defRPr>
      </a:lvl9pPr>
    </p:bodyStyle>
    <p:otherStyle>
      <a:defPPr>
        <a:defRPr lang="tr-TR"/>
      </a:defPPr>
      <a:lvl1pPr marL="0" algn="l" defTabSz="913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6944" algn="l" defTabSz="913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3888" algn="l" defTabSz="913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0832" algn="l" defTabSz="913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7776" algn="l" defTabSz="913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4720" algn="l" defTabSz="913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1664" algn="l" defTabSz="913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8608" algn="l" defTabSz="913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5552" algn="l" defTabSz="913888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emf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emf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emf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e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image" Target="../media/image22.emf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emf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762000" y="1471748"/>
            <a:ext cx="10972800" cy="1088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–"/>
              <a:defRPr sz="2400" kern="1200" cap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–"/>
              <a:defRPr sz="2400" kern="1200" cap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FA2B5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tr-TR" altLang="tr-TR" sz="4400" b="0" i="0" u="none" strike="noStrike" kern="1200" cap="none" spc="0" normalizeH="0" baseline="0" noProof="0" smtClean="0">
                <a:ln>
                  <a:noFill/>
                </a:ln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 MT" panose="020B0502020104020203"/>
                <a:ea typeface="SimSun"/>
                <a:cs typeface="+mn-cs"/>
              </a:rPr>
              <a:t>LEİOMYOM YÖNETİMİ</a:t>
            </a:r>
            <a:endParaRPr kumimoji="0" lang="en-US" altLang="tr-TR" sz="4400" b="0" i="0" u="none" strike="noStrike" kern="1200" cap="none" spc="0" normalizeH="0" baseline="0" noProof="0" dirty="0">
              <a:ln>
                <a:noFill/>
              </a:ln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 MT" panose="020B0502020104020203"/>
              <a:ea typeface="SimSun"/>
              <a:cs typeface="+mn-cs"/>
            </a:endParaRPr>
          </a:p>
        </p:txBody>
      </p:sp>
      <p:sp>
        <p:nvSpPr>
          <p:cNvPr id="7" name="Rectangle 3"/>
          <p:cNvSpPr txBox="1">
            <a:spLocks noChangeArrowheads="1"/>
          </p:cNvSpPr>
          <p:nvPr/>
        </p:nvSpPr>
        <p:spPr bwMode="auto">
          <a:xfrm>
            <a:off x="2325187" y="3461655"/>
            <a:ext cx="7323909" cy="14238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A2B5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tr-TR" alt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 MT" panose="020B0502020104020203"/>
                <a:ea typeface="SimSun"/>
                <a:cs typeface="+mn-cs"/>
              </a:rPr>
              <a:t>Doç</a:t>
            </a:r>
            <a:r>
              <a:rPr kumimoji="0" lang="tr-TR" altLang="tr-TR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 MT" panose="020B0502020104020203"/>
                <a:ea typeface="SimSun"/>
                <a:cs typeface="+mn-cs"/>
              </a:rPr>
              <a:t>. </a:t>
            </a:r>
            <a:r>
              <a:rPr kumimoji="0" lang="en-US" altLang="tr-TR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 MT" panose="020B0502020104020203"/>
                <a:ea typeface="SimSun"/>
                <a:cs typeface="+mn-cs"/>
              </a:rPr>
              <a:t>Dr. </a:t>
            </a:r>
            <a:r>
              <a:rPr kumimoji="0" lang="tr-TR" altLang="tr-TR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 MT" panose="020B0502020104020203"/>
                <a:ea typeface="SimSun"/>
                <a:cs typeface="+mn-cs"/>
              </a:rPr>
              <a:t>Cem DANE</a:t>
            </a:r>
            <a:endParaRPr kumimoji="0" lang="en-US" altLang="tr-TR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 MT" panose="020B0502020104020203"/>
              <a:ea typeface="SimSun"/>
              <a:cs typeface="+mn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A2B5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tr-TR" alt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 MT" panose="020B0502020104020203"/>
                <a:ea typeface="SimSun"/>
                <a:cs typeface="+mn-cs"/>
              </a:rPr>
              <a:t>SBÜ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A2B5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tr-TR" altLang="tr-TR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 MT" panose="020B0502020104020203"/>
                <a:ea typeface="SimSun"/>
                <a:cs typeface="+mn-cs"/>
              </a:rPr>
              <a:t>Haseki </a:t>
            </a:r>
            <a:r>
              <a:rPr kumimoji="0" lang="tr-TR" altLang="tr-TR" sz="36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 MT" panose="020B0502020104020203"/>
                <a:ea typeface="SimSun"/>
                <a:cs typeface="+mn-cs"/>
              </a:rPr>
              <a:t>EAH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FA2B5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endParaRPr kumimoji="0" lang="en-US" altLang="tr-TR" sz="36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 MT" panose="020B0502020104020203"/>
              <a:ea typeface="SimSun"/>
              <a:cs typeface="+mn-cs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457" y="428298"/>
            <a:ext cx="2641771" cy="901334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1040" y="4414383"/>
            <a:ext cx="2876550" cy="2238375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06567" y="3455508"/>
            <a:ext cx="3575391" cy="31972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784123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406400"/>
            <a:ext cx="10354733" cy="740229"/>
          </a:xfrm>
        </p:spPr>
        <p:txBody>
          <a:bodyPr/>
          <a:lstStyle/>
          <a:p>
            <a:pPr algn="ctr"/>
            <a:r>
              <a:rPr lang="tr-TR" sz="4000" b="1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Tıbbi Tedavi</a:t>
            </a:r>
            <a:endParaRPr lang="tr-TR" sz="40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146628"/>
            <a:ext cx="10354733" cy="5442857"/>
          </a:xfrm>
        </p:spPr>
        <p:txBody>
          <a:bodyPr>
            <a:no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smtClean="0">
                <a:latin typeface="Maiandra GD" panose="020E0502030308020204" pitchFamily="34" charset="0"/>
              </a:rPr>
              <a:t>"</a:t>
            </a:r>
            <a:r>
              <a:rPr lang="tr-TR" sz="1800" dirty="0" err="1">
                <a:latin typeface="Maiandra GD" panose="020E0502030308020204" pitchFamily="34" charset="0"/>
              </a:rPr>
              <a:t>semptomatik</a:t>
            </a:r>
            <a:r>
              <a:rPr lang="tr-TR" sz="1800" dirty="0">
                <a:latin typeface="Maiandra GD" panose="020E0502030308020204" pitchFamily="34" charset="0"/>
              </a:rPr>
              <a:t> </a:t>
            </a:r>
            <a:r>
              <a:rPr lang="tr-TR" sz="1800" dirty="0" err="1" smtClean="0">
                <a:latin typeface="Maiandra GD" panose="020E0502030308020204" pitchFamily="34" charset="0"/>
              </a:rPr>
              <a:t>myomlu</a:t>
            </a:r>
            <a:r>
              <a:rPr lang="tr-TR" sz="1800" dirty="0" smtClean="0">
                <a:latin typeface="Maiandra GD" panose="020E0502030308020204" pitchFamily="34" charset="0"/>
              </a:rPr>
              <a:t> </a:t>
            </a:r>
            <a:r>
              <a:rPr lang="tr-TR" sz="1800" dirty="0">
                <a:latin typeface="Maiandra GD" panose="020E0502030308020204" pitchFamily="34" charset="0"/>
              </a:rPr>
              <a:t>kadınların tedavisinde tıbbi tedavilerin etkinliğini gösteren </a:t>
            </a:r>
            <a:r>
              <a:rPr lang="tr-TR" sz="1800" dirty="0" smtClean="0">
                <a:latin typeface="Maiandra GD" panose="020E0502030308020204" pitchFamily="34" charset="0"/>
              </a:rPr>
              <a:t>RCT yok</a:t>
            </a:r>
            <a:endParaRPr lang="tr-TR" sz="1800" dirty="0">
              <a:latin typeface="Maiandra GD" panose="020E0502030308020204" pitchFamily="34" charset="0"/>
            </a:endParaRP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Gurusamy</a:t>
            </a: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KS,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Medical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Therapies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for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Uterine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Fibroids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– A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Systematic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Review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and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Network Meta-Analysis of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Randomised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Controlled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Trials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. </a:t>
            </a:r>
            <a:r>
              <a:rPr lang="tr-TR" sz="14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PLoS</a:t>
            </a: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ONE. </a:t>
            </a: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2016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>
                <a:latin typeface="Maiandra GD" panose="020E0502030308020204" pitchFamily="34" charset="0"/>
              </a:rPr>
              <a:t>Y</a:t>
            </a:r>
            <a:r>
              <a:rPr lang="tr-TR" sz="1800" dirty="0" smtClean="0">
                <a:latin typeface="Maiandra GD" panose="020E0502030308020204" pitchFamily="34" charset="0"/>
              </a:rPr>
              <a:t>üksek </a:t>
            </a:r>
            <a:r>
              <a:rPr lang="tr-TR" sz="1800" dirty="0" err="1" smtClean="0">
                <a:latin typeface="Maiandra GD" panose="020E0502030308020204" pitchFamily="34" charset="0"/>
              </a:rPr>
              <a:t>prevalans</a:t>
            </a:r>
            <a:r>
              <a:rPr lang="tr-TR" sz="1800" dirty="0" smtClean="0">
                <a:latin typeface="Maiandra GD" panose="020E0502030308020204" pitchFamily="34" charset="0"/>
              </a:rPr>
              <a:t> ve </a:t>
            </a:r>
            <a:r>
              <a:rPr lang="tr-TR" sz="1800" dirty="0" err="1" smtClean="0">
                <a:latin typeface="Maiandra GD" panose="020E0502030308020204" pitchFamily="34" charset="0"/>
              </a:rPr>
              <a:t>hormonal</a:t>
            </a:r>
            <a:r>
              <a:rPr lang="tr-TR" sz="1800" dirty="0" smtClean="0">
                <a:latin typeface="Maiandra GD" panose="020E0502030308020204" pitchFamily="34" charset="0"/>
              </a:rPr>
              <a:t> preparatlarının yaygın kullanımı </a:t>
            </a:r>
            <a:r>
              <a:rPr lang="tr-TR" sz="1800" dirty="0" err="1" smtClean="0">
                <a:latin typeface="Maiandra GD" panose="020E0502030308020204" pitchFamily="34" charset="0"/>
              </a:rPr>
              <a:t>myom</a:t>
            </a:r>
            <a:r>
              <a:rPr lang="tr-TR" sz="1800" dirty="0" smtClean="0">
                <a:latin typeface="Maiandra GD" panose="020E0502030308020204" pitchFamily="34" charset="0"/>
              </a:rPr>
              <a:t> </a:t>
            </a:r>
            <a:r>
              <a:rPr lang="tr-TR" sz="1800" dirty="0">
                <a:latin typeface="Maiandra GD" panose="020E0502030308020204" pitchFamily="34" charset="0"/>
              </a:rPr>
              <a:t>ile ilgili </a:t>
            </a:r>
            <a:r>
              <a:rPr lang="tr-TR" sz="1800" dirty="0" smtClean="0">
                <a:latin typeface="Maiandra GD" panose="020E0502030308020204" pitchFamily="34" charset="0"/>
              </a:rPr>
              <a:t>hafif semptomlar </a:t>
            </a:r>
            <a:r>
              <a:rPr lang="tr-TR" sz="1800" dirty="0">
                <a:latin typeface="Maiandra GD" panose="020E0502030308020204" pitchFamily="34" charset="0"/>
              </a:rPr>
              <a:t>üzerindeki etkisini </a:t>
            </a:r>
            <a:r>
              <a:rPr lang="tr-TR" sz="1800" dirty="0" smtClean="0">
                <a:latin typeface="Maiandra GD" panose="020E0502030308020204" pitchFamily="34" charset="0"/>
              </a:rPr>
              <a:t>anlamak zor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u="sng" dirty="0" smtClean="0">
                <a:latin typeface="Maiandra GD" panose="020E0502030308020204" pitchFamily="34" charset="0"/>
              </a:rPr>
              <a:t>kanamanın </a:t>
            </a:r>
            <a:r>
              <a:rPr lang="tr-TR" sz="1800" u="sng" dirty="0">
                <a:latin typeface="Maiandra GD" panose="020E0502030308020204" pitchFamily="34" charset="0"/>
              </a:rPr>
              <a:t>baskın veya tek belirti olduğu durumlarda </a:t>
            </a:r>
            <a:r>
              <a:rPr lang="tr-TR" sz="1800" u="sng" dirty="0" smtClean="0">
                <a:latin typeface="Maiandra GD" panose="020E0502030308020204" pitchFamily="34" charset="0"/>
              </a:rPr>
              <a:t>yararlı</a:t>
            </a:r>
            <a:r>
              <a:rPr lang="tr-TR" sz="1800" dirty="0" smtClean="0">
                <a:latin typeface="Maiandra GD" panose="020E0502030308020204" pitchFamily="34" charset="0"/>
              </a:rPr>
              <a:t>, % </a:t>
            </a:r>
            <a:r>
              <a:rPr lang="tr-TR" sz="1800" dirty="0">
                <a:latin typeface="Maiandra GD" panose="020E0502030308020204" pitchFamily="34" charset="0"/>
              </a:rPr>
              <a:t>75'i bir yıllık </a:t>
            </a:r>
            <a:r>
              <a:rPr lang="tr-TR" sz="1800" dirty="0" smtClean="0">
                <a:latin typeface="Maiandra GD" panose="020E0502030308020204" pitchFamily="34" charset="0"/>
              </a:rPr>
              <a:t>fayda görür, </a:t>
            </a:r>
            <a:r>
              <a:rPr lang="tr-TR" sz="1800" dirty="0">
                <a:latin typeface="Maiandra GD" panose="020E0502030308020204" pitchFamily="34" charset="0"/>
              </a:rPr>
              <a:t>ancak uzun vadeli </a:t>
            </a:r>
            <a:r>
              <a:rPr lang="tr-TR" sz="1800" dirty="0" smtClean="0">
                <a:latin typeface="Maiandra GD" panose="020E0502030308020204" pitchFamily="34" charset="0"/>
              </a:rPr>
              <a:t>başarı</a:t>
            </a:r>
            <a:r>
              <a:rPr lang="tr-TR" sz="1800" dirty="0">
                <a:latin typeface="Maiandra GD" panose="020E0502030308020204" pitchFamily="34" charset="0"/>
              </a:rPr>
              <a:t>? </a:t>
            </a:r>
            <a:endParaRPr lang="tr-TR" sz="1800" dirty="0" smtClean="0">
              <a:latin typeface="Maiandra GD" panose="020E0502030308020204" pitchFamily="34" charset="0"/>
            </a:endParaRP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4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Carlson</a:t>
            </a: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KJ.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The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Maine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Women's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Health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Study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: II.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Outcomes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of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nonsurgical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management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of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leiomyomas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,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abnormal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bleeding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,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and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chronic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pelvic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pain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.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Obstet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Gynecol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1994</a:t>
            </a:r>
            <a:endParaRPr lang="tr-TR" sz="1400" dirty="0" smtClean="0">
              <a:solidFill>
                <a:srgbClr val="FFFF00"/>
              </a:solidFill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err="1" smtClean="0">
                <a:latin typeface="Maiandra GD" panose="020E0502030308020204" pitchFamily="34" charset="0"/>
              </a:rPr>
              <a:t>Randomize</a:t>
            </a:r>
            <a:r>
              <a:rPr lang="tr-TR" sz="1800" dirty="0" smtClean="0">
                <a:latin typeface="Maiandra GD" panose="020E0502030308020204" pitchFamily="34" charset="0"/>
              </a:rPr>
              <a:t> oral tedavi verilenlerde % 60'ında </a:t>
            </a:r>
            <a:r>
              <a:rPr lang="tr-TR" sz="1800" dirty="0">
                <a:latin typeface="Maiandra GD" panose="020E0502030308020204" pitchFamily="34" charset="0"/>
              </a:rPr>
              <a:t>iki yıl </a:t>
            </a:r>
            <a:r>
              <a:rPr lang="tr-TR" sz="1800" dirty="0" smtClean="0">
                <a:latin typeface="Maiandra GD" panose="020E0502030308020204" pitchFamily="34" charset="0"/>
              </a:rPr>
              <a:t>içinde cerrahi girişim gerekmiş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4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Marjoribanks</a:t>
            </a: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J.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Surgery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versus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medical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therapy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for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heavy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menstrual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bleeding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.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Cochrane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Database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Syst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Rev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2006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smtClean="0">
                <a:latin typeface="Maiandra GD" panose="020E0502030308020204" pitchFamily="34" charset="0"/>
              </a:rPr>
              <a:t>KOK </a:t>
            </a:r>
            <a:r>
              <a:rPr lang="tr-TR" sz="1800" dirty="0">
                <a:latin typeface="Maiandra GD" panose="020E0502030308020204" pitchFamily="34" charset="0"/>
              </a:rPr>
              <a:t>ve </a:t>
            </a:r>
            <a:r>
              <a:rPr lang="tr-TR" sz="1800" dirty="0" err="1" smtClean="0">
                <a:latin typeface="Maiandra GD" panose="020E0502030308020204" pitchFamily="34" charset="0"/>
              </a:rPr>
              <a:t>progest</a:t>
            </a:r>
            <a:r>
              <a:rPr lang="tr-TR" sz="1800" dirty="0" smtClean="0">
                <a:latin typeface="Maiandra GD" panose="020E0502030308020204" pitchFamily="34" charset="0"/>
              </a:rPr>
              <a:t>. ajanlar </a:t>
            </a:r>
            <a:r>
              <a:rPr lang="tr-TR" sz="1800" dirty="0" err="1">
                <a:latin typeface="Maiandra GD" panose="020E0502030308020204" pitchFamily="34" charset="0"/>
              </a:rPr>
              <a:t>myomların</a:t>
            </a:r>
            <a:r>
              <a:rPr lang="tr-TR" sz="1800" dirty="0">
                <a:latin typeface="Maiandra GD" panose="020E0502030308020204" pitchFamily="34" charset="0"/>
              </a:rPr>
              <a:t> tedavisinde sınırlı </a:t>
            </a:r>
            <a:r>
              <a:rPr lang="tr-TR" sz="1800" dirty="0" smtClean="0">
                <a:latin typeface="Maiandra GD" panose="020E0502030308020204" pitchFamily="34" charset="0"/>
              </a:rPr>
              <a:t>etkinlik </a:t>
            </a:r>
            <a:r>
              <a:rPr lang="tr-TR" sz="1800" dirty="0">
                <a:latin typeface="Maiandra GD" panose="020E0502030308020204" pitchFamily="34" charset="0"/>
              </a:rPr>
              <a:t>(</a:t>
            </a:r>
            <a:r>
              <a:rPr lang="tr-TR" sz="1800" dirty="0" err="1">
                <a:latin typeface="Maiandra GD" panose="020E0502030308020204" pitchFamily="34" charset="0"/>
              </a:rPr>
              <a:t>dismenore</a:t>
            </a:r>
            <a:r>
              <a:rPr lang="tr-TR" sz="1800" dirty="0">
                <a:latin typeface="Maiandra GD" panose="020E0502030308020204" pitchFamily="34" charset="0"/>
              </a:rPr>
              <a:t> - </a:t>
            </a:r>
            <a:r>
              <a:rPr lang="tr-TR" sz="1800" dirty="0" err="1">
                <a:latin typeface="Maiandra GD" panose="020E0502030308020204" pitchFamily="34" charset="0"/>
              </a:rPr>
              <a:t>oligoovulasyon</a:t>
            </a:r>
            <a:r>
              <a:rPr lang="tr-TR" sz="1800" dirty="0">
                <a:latin typeface="Maiandra GD" panose="020E0502030308020204" pitchFamily="34" charset="0"/>
              </a:rPr>
              <a:t>) </a:t>
            </a:r>
            <a:endParaRPr lang="tr-TR" sz="1800" dirty="0" smtClean="0"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smtClean="0">
                <a:latin typeface="Maiandra GD" panose="020E0502030308020204" pitchFamily="34" charset="0"/>
              </a:rPr>
              <a:t>Oral </a:t>
            </a:r>
            <a:r>
              <a:rPr lang="tr-TR" sz="1800" dirty="0" err="1">
                <a:latin typeface="Maiandra GD" panose="020E0502030308020204" pitchFamily="34" charset="0"/>
              </a:rPr>
              <a:t>kontraseptiflerin</a:t>
            </a:r>
            <a:r>
              <a:rPr lang="tr-TR" sz="1800" dirty="0">
                <a:latin typeface="Maiandra GD" panose="020E0502030308020204" pitchFamily="34" charset="0"/>
              </a:rPr>
              <a:t> 16 yaşından önce başlandığı durumlarda, artan </a:t>
            </a:r>
            <a:r>
              <a:rPr lang="tr-TR" sz="1800" dirty="0" err="1">
                <a:latin typeface="Maiandra GD" panose="020E0502030308020204" pitchFamily="34" charset="0"/>
              </a:rPr>
              <a:t>myom</a:t>
            </a:r>
            <a:r>
              <a:rPr lang="tr-TR" sz="1800" dirty="0">
                <a:latin typeface="Maiandra GD" panose="020E0502030308020204" pitchFamily="34" charset="0"/>
              </a:rPr>
              <a:t> </a:t>
            </a:r>
            <a:r>
              <a:rPr lang="tr-TR" sz="1800" dirty="0" smtClean="0">
                <a:latin typeface="Maiandra GD" panose="020E0502030308020204" pitchFamily="34" charset="0"/>
              </a:rPr>
              <a:t>riski</a:t>
            </a:r>
            <a:r>
              <a:rPr lang="tr-TR" sz="1400" dirty="0">
                <a:latin typeface="Maiandra GD" panose="020E0502030308020204" pitchFamily="34" charset="0"/>
              </a:rPr>
              <a:t>	</a:t>
            </a:r>
            <a:endParaRPr lang="tr-TR" sz="1400" dirty="0" smtClean="0">
              <a:latin typeface="Maiandra GD" panose="020E0502030308020204" pitchFamily="34" charset="0"/>
            </a:endParaRP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Marshall 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LM. A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prospective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study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of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reproductive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factors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and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oral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contraceptive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use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in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relation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to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the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risk of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uterine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leiomyomata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.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Fertil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Steril 1998</a:t>
            </a:r>
          </a:p>
        </p:txBody>
      </p:sp>
    </p:spTree>
    <p:extLst>
      <p:ext uri="{BB962C8B-B14F-4D97-AF65-F5344CB8AC3E}">
        <p14:creationId xmlns:p14="http://schemas.microsoft.com/office/powerpoint/2010/main" val="47875813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748937"/>
          </a:xfrm>
        </p:spPr>
        <p:txBody>
          <a:bodyPr/>
          <a:lstStyle/>
          <a:p>
            <a:pPr algn="ctr"/>
            <a:r>
              <a:rPr lang="tr-TR" sz="3200" dirty="0" err="1">
                <a:solidFill>
                  <a:srgbClr val="FFFF00"/>
                </a:solidFill>
                <a:latin typeface="Maiandra GD" panose="020E0502030308020204" pitchFamily="34" charset="0"/>
              </a:rPr>
              <a:t>Myomlu</a:t>
            </a:r>
            <a:r>
              <a:rPr lang="tr-TR" sz="3200" dirty="0">
                <a:solidFill>
                  <a:srgbClr val="FFFF00"/>
                </a:solidFill>
                <a:latin typeface="Maiandra GD" panose="020E0502030308020204" pitchFamily="34" charset="0"/>
              </a:rPr>
              <a:t> ve fazla adet kanamalı grup 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399" y="1358538"/>
            <a:ext cx="10354733" cy="5055326"/>
          </a:xfrm>
        </p:spPr>
        <p:txBody>
          <a:bodyPr>
            <a:noAutofit/>
          </a:bodyPr>
          <a:lstStyle/>
          <a:p>
            <a:pPr marL="34290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800" dirty="0" smtClean="0">
                <a:latin typeface="Maiandra GD" panose="020E0502030308020204" pitchFamily="34" charset="0"/>
              </a:rPr>
              <a:t>% </a:t>
            </a:r>
            <a:r>
              <a:rPr lang="tr-TR" sz="2800" dirty="0">
                <a:latin typeface="Maiandra GD" panose="020E0502030308020204" pitchFamily="34" charset="0"/>
              </a:rPr>
              <a:t>80'inin </a:t>
            </a:r>
            <a:r>
              <a:rPr lang="tr-TR" sz="2800" dirty="0" smtClean="0">
                <a:latin typeface="Maiandra GD" panose="020E0502030308020204" pitchFamily="34" charset="0"/>
              </a:rPr>
              <a:t>KEHK- %20 </a:t>
            </a:r>
            <a:r>
              <a:rPr lang="tr-TR" sz="2800" dirty="0" err="1" smtClean="0">
                <a:latin typeface="Maiandra GD" panose="020E0502030308020204" pitchFamily="34" charset="0"/>
              </a:rPr>
              <a:t>progestin</a:t>
            </a:r>
            <a:r>
              <a:rPr lang="tr-TR" sz="2800" dirty="0" smtClean="0">
                <a:latin typeface="Maiandra GD" panose="020E0502030308020204" pitchFamily="34" charset="0"/>
              </a:rPr>
              <a:t> </a:t>
            </a:r>
            <a:r>
              <a:rPr lang="tr-TR" sz="2800" dirty="0" err="1" smtClean="0">
                <a:latin typeface="Maiandra GD" panose="020E0502030308020204" pitchFamily="34" charset="0"/>
              </a:rPr>
              <a:t>imp</a:t>
            </a:r>
            <a:r>
              <a:rPr lang="tr-TR" sz="2800" dirty="0" smtClean="0">
                <a:latin typeface="Maiandra GD" panose="020E0502030308020204" pitchFamily="34" charset="0"/>
              </a:rPr>
              <a:t>. </a:t>
            </a:r>
            <a:r>
              <a:rPr lang="tr-TR" sz="2800" dirty="0" err="1" smtClean="0">
                <a:latin typeface="Maiandra GD" panose="020E0502030308020204" pitchFamily="34" charset="0"/>
              </a:rPr>
              <a:t>Enj</a:t>
            </a:r>
            <a:r>
              <a:rPr lang="tr-TR" sz="2800" dirty="0" smtClean="0">
                <a:latin typeface="Maiandra GD" panose="020E0502030308020204" pitchFamily="34" charset="0"/>
              </a:rPr>
              <a:t>. ve </a:t>
            </a:r>
            <a:r>
              <a:rPr lang="tr-TR" sz="2800" dirty="0" err="1">
                <a:latin typeface="Maiandra GD" panose="020E0502030308020204" pitchFamily="34" charset="0"/>
              </a:rPr>
              <a:t>RİA'ları</a:t>
            </a:r>
            <a:r>
              <a:rPr lang="tr-TR" sz="2800" dirty="0">
                <a:latin typeface="Maiandra GD" panose="020E0502030308020204" pitchFamily="34" charset="0"/>
              </a:rPr>
              <a:t> içeren UERK 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Yao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X, </a:t>
            </a:r>
            <a:r>
              <a:rPr lang="tr-TR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Medical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therapies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for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heavy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menstrual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bleeding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in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women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with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uterine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fibroids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: a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retrospective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analysis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of a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large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commercially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insured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population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in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the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USA. BJOG 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2017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800" dirty="0" err="1" smtClean="0">
                <a:latin typeface="Maiandra GD" panose="020E0502030308020204" pitchFamily="34" charset="0"/>
              </a:rPr>
              <a:t>Steroid</a:t>
            </a:r>
            <a:r>
              <a:rPr lang="tr-TR" sz="2800" dirty="0" smtClean="0">
                <a:latin typeface="Maiandra GD" panose="020E0502030308020204" pitchFamily="34" charset="0"/>
              </a:rPr>
              <a:t> </a:t>
            </a:r>
            <a:r>
              <a:rPr lang="tr-TR" sz="2800" dirty="0" err="1" smtClean="0">
                <a:latin typeface="Maiandra GD" panose="020E0502030308020204" pitchFamily="34" charset="0"/>
              </a:rPr>
              <a:t>horm</a:t>
            </a:r>
            <a:r>
              <a:rPr lang="tr-TR" sz="2800" dirty="0" smtClean="0">
                <a:latin typeface="Maiandra GD" panose="020E0502030308020204" pitchFamily="34" charset="0"/>
              </a:rPr>
              <a:t>. </a:t>
            </a:r>
            <a:r>
              <a:rPr lang="tr-TR" sz="2800" dirty="0" err="1" smtClean="0">
                <a:latin typeface="Maiandra GD" panose="020E0502030308020204" pitchFamily="34" charset="0"/>
              </a:rPr>
              <a:t>myomların</a:t>
            </a:r>
            <a:r>
              <a:rPr lang="tr-TR" sz="2800" dirty="0" smtClean="0">
                <a:latin typeface="Maiandra GD" panose="020E0502030308020204" pitchFamily="34" charset="0"/>
              </a:rPr>
              <a:t> </a:t>
            </a:r>
            <a:r>
              <a:rPr lang="tr-TR" sz="2800" dirty="0" err="1">
                <a:latin typeface="Maiandra GD" panose="020E0502030308020204" pitchFamily="34" charset="0"/>
              </a:rPr>
              <a:t>patogenezini</a:t>
            </a:r>
            <a:r>
              <a:rPr lang="tr-TR" sz="2800" dirty="0">
                <a:latin typeface="Maiandra GD" panose="020E0502030308020204" pitchFamily="34" charset="0"/>
              </a:rPr>
              <a:t> etkiler, </a:t>
            </a:r>
            <a:r>
              <a:rPr lang="tr-TR" sz="2800" dirty="0" smtClean="0">
                <a:latin typeface="Maiandra GD" panose="020E0502030308020204" pitchFamily="34" charset="0"/>
              </a:rPr>
              <a:t>ilişki karmaşık</a:t>
            </a:r>
            <a:endParaRPr lang="tr-TR" sz="2800" dirty="0"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800" dirty="0">
                <a:latin typeface="Maiandra GD" panose="020E0502030308020204" pitchFamily="34" charset="0"/>
              </a:rPr>
              <a:t>A</a:t>
            </a:r>
            <a:r>
              <a:rPr lang="tr-TR" sz="2800" dirty="0" smtClean="0">
                <a:latin typeface="Maiandra GD" panose="020E0502030308020204" pitchFamily="34" charset="0"/>
              </a:rPr>
              <a:t>zalmış </a:t>
            </a:r>
            <a:r>
              <a:rPr lang="tr-TR" sz="2800" dirty="0" err="1">
                <a:latin typeface="Maiandra GD" panose="020E0502030308020204" pitchFamily="34" charset="0"/>
              </a:rPr>
              <a:t>myom</a:t>
            </a:r>
            <a:r>
              <a:rPr lang="tr-TR" sz="2800" dirty="0">
                <a:latin typeface="Maiandra GD" panose="020E0502030308020204" pitchFamily="34" charset="0"/>
              </a:rPr>
              <a:t> riski ve diğer eşzamanlı </a:t>
            </a:r>
            <a:r>
              <a:rPr lang="tr-TR" sz="2800" u="sng" dirty="0">
                <a:latin typeface="Maiandra GD" panose="020E0502030308020204" pitchFamily="34" charset="0"/>
              </a:rPr>
              <a:t>jinekolojik semptomları azaltabileceği </a:t>
            </a:r>
            <a:r>
              <a:rPr lang="tr-TR" sz="2800" dirty="0">
                <a:latin typeface="Maiandra GD" panose="020E0502030308020204" pitchFamily="34" charset="0"/>
              </a:rPr>
              <a:t>düşünülerek </a:t>
            </a:r>
            <a:r>
              <a:rPr lang="tr-TR" sz="2800" dirty="0" err="1" smtClean="0">
                <a:latin typeface="Maiandra GD" panose="020E0502030308020204" pitchFamily="34" charset="0"/>
              </a:rPr>
              <a:t>invazif</a:t>
            </a:r>
            <a:r>
              <a:rPr lang="tr-TR" sz="2800" dirty="0" smtClean="0">
                <a:latin typeface="Maiandra GD" panose="020E0502030308020204" pitchFamily="34" charset="0"/>
              </a:rPr>
              <a:t> tedavilerden önce denebilir (</a:t>
            </a:r>
            <a:r>
              <a:rPr lang="tr-TR" sz="2800" dirty="0" err="1" smtClean="0">
                <a:latin typeface="Maiandra GD" panose="020E0502030308020204" pitchFamily="34" charset="0"/>
              </a:rPr>
              <a:t>endometriyum</a:t>
            </a:r>
            <a:r>
              <a:rPr lang="tr-TR" sz="2800" dirty="0" smtClean="0">
                <a:latin typeface="Maiandra GD" panose="020E0502030308020204" pitchFamily="34" charset="0"/>
              </a:rPr>
              <a:t> </a:t>
            </a:r>
            <a:r>
              <a:rPr lang="tr-TR" sz="2800" dirty="0" err="1" smtClean="0">
                <a:latin typeface="Maiandra GD" panose="020E0502030308020204" pitchFamily="34" charset="0"/>
              </a:rPr>
              <a:t>atrofisi</a:t>
            </a:r>
            <a:r>
              <a:rPr lang="tr-TR" sz="2800" dirty="0" smtClean="0">
                <a:latin typeface="Maiandra GD" panose="020E0502030308020204" pitchFamily="34" charset="0"/>
              </a:rPr>
              <a:t>)  </a:t>
            </a:r>
            <a:endParaRPr lang="tr-TR" sz="2800" dirty="0"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800" dirty="0" err="1" smtClean="0">
                <a:latin typeface="Maiandra GD" panose="020E0502030308020204" pitchFamily="34" charset="0"/>
              </a:rPr>
              <a:t>Kontraseptif</a:t>
            </a:r>
            <a:r>
              <a:rPr lang="tr-TR" sz="2800" dirty="0" smtClean="0">
                <a:latin typeface="Maiandra GD" panose="020E0502030308020204" pitchFamily="34" charset="0"/>
              </a:rPr>
              <a:t> </a:t>
            </a:r>
            <a:r>
              <a:rPr lang="tr-TR" sz="2800" dirty="0">
                <a:latin typeface="Maiandra GD" panose="020E0502030308020204" pitchFamily="34" charset="0"/>
              </a:rPr>
              <a:t>amaçlı yeni yöntemlerin (halka, yama) tedavi ile ilgili verileri mevcut </a:t>
            </a:r>
            <a:r>
              <a:rPr lang="tr-TR" sz="2800" dirty="0" smtClean="0">
                <a:latin typeface="Maiandra GD" panose="020E0502030308020204" pitchFamily="34" charset="0"/>
              </a:rPr>
              <a:t>değil</a:t>
            </a:r>
          </a:p>
        </p:txBody>
      </p:sp>
    </p:spTree>
    <p:extLst>
      <p:ext uri="{BB962C8B-B14F-4D97-AF65-F5344CB8AC3E}">
        <p14:creationId xmlns:p14="http://schemas.microsoft.com/office/powerpoint/2010/main" val="36574654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971006"/>
          </a:xfrm>
        </p:spPr>
        <p:txBody>
          <a:bodyPr/>
          <a:lstStyle/>
          <a:p>
            <a:pPr algn="ctr"/>
            <a:r>
              <a:rPr lang="tr-TR" sz="3200" b="1" dirty="0" err="1">
                <a:solidFill>
                  <a:srgbClr val="FFFF00"/>
                </a:solidFill>
                <a:latin typeface="Maiandra GD" panose="020E0502030308020204" pitchFamily="34" charset="0"/>
              </a:rPr>
              <a:t>Levonorgestrel-releasing</a:t>
            </a:r>
            <a:r>
              <a:rPr lang="tr-TR" sz="3200" b="1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3200" b="1" dirty="0" err="1">
                <a:solidFill>
                  <a:srgbClr val="FFFF00"/>
                </a:solidFill>
                <a:latin typeface="Maiandra GD" panose="020E0502030308020204" pitchFamily="34" charset="0"/>
              </a:rPr>
              <a:t>intrauterine</a:t>
            </a:r>
            <a:r>
              <a:rPr lang="tr-TR" sz="3200" b="1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3200" b="1" dirty="0" err="1">
                <a:solidFill>
                  <a:srgbClr val="FFFF00"/>
                </a:solidFill>
                <a:latin typeface="Maiandra GD" panose="020E0502030308020204" pitchFamily="34" charset="0"/>
              </a:rPr>
              <a:t>system</a:t>
            </a:r>
            <a:r>
              <a:rPr lang="tr-TR" sz="3200" dirty="0">
                <a:solidFill>
                  <a:srgbClr val="FFFF00"/>
                </a:solidFill>
                <a:latin typeface="Maiandra GD" panose="020E0502030308020204" pitchFamily="34" charset="0"/>
              </a:rPr>
              <a:t> 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580606"/>
            <a:ext cx="10354733" cy="4509044"/>
          </a:xfrm>
        </p:spPr>
        <p:txBody>
          <a:bodyPr>
            <a:no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600" dirty="0" err="1">
                <a:latin typeface="Maiandra GD" panose="020E0502030308020204" pitchFamily="34" charset="0"/>
              </a:rPr>
              <a:t>M</a:t>
            </a:r>
            <a:r>
              <a:rPr lang="tr-TR" sz="2600" dirty="0" err="1" smtClean="0">
                <a:latin typeface="Maiandra GD" panose="020E0502030308020204" pitchFamily="34" charset="0"/>
              </a:rPr>
              <a:t>yomlarla</a:t>
            </a:r>
            <a:r>
              <a:rPr lang="tr-TR" sz="2600" dirty="0" smtClean="0">
                <a:latin typeface="Maiandra GD" panose="020E0502030308020204" pitchFamily="34" charset="0"/>
              </a:rPr>
              <a:t> </a:t>
            </a:r>
            <a:r>
              <a:rPr lang="tr-TR" sz="2600" dirty="0">
                <a:latin typeface="Maiandra GD" panose="020E0502030308020204" pitchFamily="34" charset="0"/>
              </a:rPr>
              <a:t>ilişkili </a:t>
            </a:r>
            <a:r>
              <a:rPr lang="tr-TR" sz="2600" dirty="0" smtClean="0">
                <a:latin typeface="Maiandra GD" panose="020E0502030308020204" pitchFamily="34" charset="0"/>
              </a:rPr>
              <a:t>fazla </a:t>
            </a:r>
            <a:r>
              <a:rPr lang="tr-TR" sz="2600" dirty="0">
                <a:latin typeface="Maiandra GD" panose="020E0502030308020204" pitchFamily="34" charset="0"/>
              </a:rPr>
              <a:t>adet kanamasının </a:t>
            </a:r>
            <a:r>
              <a:rPr lang="tr-TR" sz="2600" dirty="0" smtClean="0">
                <a:latin typeface="Maiandra GD" panose="020E0502030308020204" pitchFamily="34" charset="0"/>
              </a:rPr>
              <a:t>tedavisinde (L-IUS</a:t>
            </a:r>
            <a:r>
              <a:rPr lang="tr-TR" sz="2600" dirty="0">
                <a:latin typeface="Maiandra GD" panose="020E0502030308020204" pitchFamily="34" charset="0"/>
              </a:rPr>
              <a:t>) kullanımını değerlendiren </a:t>
            </a:r>
            <a:r>
              <a:rPr lang="tr-TR" sz="2600" u="sng" dirty="0" smtClean="0">
                <a:latin typeface="Maiandra GD" panose="020E0502030308020204" pitchFamily="34" charset="0"/>
              </a:rPr>
              <a:t>RCT yok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600" dirty="0" smtClean="0">
                <a:latin typeface="Maiandra GD" panose="020E0502030308020204" pitchFamily="34" charset="0"/>
              </a:rPr>
              <a:t>Gözlemsel </a:t>
            </a:r>
            <a:r>
              <a:rPr lang="tr-TR" sz="2600" dirty="0">
                <a:latin typeface="Maiandra GD" panose="020E0502030308020204" pitchFamily="34" charset="0"/>
              </a:rPr>
              <a:t>çalışmalar ve sistematik incelemeler </a:t>
            </a:r>
            <a:r>
              <a:rPr lang="tr-TR" sz="2600" u="sng" dirty="0" err="1" smtClean="0">
                <a:latin typeface="Maiandra GD" panose="020E0502030308020204" pitchFamily="34" charset="0"/>
              </a:rPr>
              <a:t>uterus</a:t>
            </a:r>
            <a:r>
              <a:rPr lang="tr-TR" sz="2600" u="sng" dirty="0" smtClean="0">
                <a:latin typeface="Maiandra GD" panose="020E0502030308020204" pitchFamily="34" charset="0"/>
              </a:rPr>
              <a:t> büyüklüğü-kanamada azalma </a:t>
            </a:r>
            <a:r>
              <a:rPr lang="tr-TR" sz="2600" u="sng" dirty="0">
                <a:latin typeface="Maiandra GD" panose="020E0502030308020204" pitchFamily="34" charset="0"/>
              </a:rPr>
              <a:t>ve </a:t>
            </a:r>
            <a:r>
              <a:rPr lang="tr-TR" sz="2600" u="sng" dirty="0" err="1" smtClean="0">
                <a:latin typeface="Maiandra GD" panose="020E0502030308020204" pitchFamily="34" charset="0"/>
              </a:rPr>
              <a:t>Hct</a:t>
            </a:r>
            <a:r>
              <a:rPr lang="tr-TR" sz="2600" u="sng" dirty="0" smtClean="0">
                <a:latin typeface="Maiandra GD" panose="020E0502030308020204" pitchFamily="34" charset="0"/>
              </a:rPr>
              <a:t> artış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20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Zapata</a:t>
            </a:r>
            <a:r>
              <a:rPr lang="tr-TR" sz="20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LB.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Intrauterine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device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use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among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women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with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uterine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fibroids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: A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systematic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review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.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Contraception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2010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600" dirty="0" smtClean="0">
                <a:latin typeface="Maiandra GD" panose="020E0502030308020204" pitchFamily="34" charset="0"/>
              </a:rPr>
              <a:t>Fazla adet kanamasının </a:t>
            </a:r>
            <a:r>
              <a:rPr lang="tr-TR" sz="2600" dirty="0">
                <a:latin typeface="Maiandra GD" panose="020E0502030308020204" pitchFamily="34" charset="0"/>
              </a:rPr>
              <a:t>kontrolünde </a:t>
            </a:r>
            <a:r>
              <a:rPr lang="tr-TR" sz="2600" u="sng" dirty="0" smtClean="0">
                <a:latin typeface="Maiandra GD" panose="020E0502030308020204" pitchFamily="34" charset="0"/>
              </a:rPr>
              <a:t>FDA</a:t>
            </a:r>
            <a:r>
              <a:rPr lang="tr-TR" sz="2600" dirty="0" smtClean="0">
                <a:latin typeface="Maiandra GD" panose="020E0502030308020204" pitchFamily="34" charset="0"/>
              </a:rPr>
              <a:t> onaylamış 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600" dirty="0" smtClean="0">
                <a:latin typeface="Maiandra GD" panose="020E0502030308020204" pitchFamily="34" charset="0"/>
              </a:rPr>
              <a:t>Gebelik </a:t>
            </a:r>
            <a:r>
              <a:rPr lang="tr-TR" sz="2600" dirty="0">
                <a:latin typeface="Maiandra GD" panose="020E0502030308020204" pitchFamily="34" charset="0"/>
              </a:rPr>
              <a:t>istemeyen kadınlar için </a:t>
            </a:r>
            <a:r>
              <a:rPr lang="tr-TR" sz="2600" u="sng" dirty="0" err="1">
                <a:latin typeface="Maiandra GD" panose="020E0502030308020204" pitchFamily="34" charset="0"/>
              </a:rPr>
              <a:t>kontrasepsiyon</a:t>
            </a:r>
            <a:r>
              <a:rPr lang="tr-TR" sz="2600" dirty="0">
                <a:latin typeface="Maiandra GD" panose="020E0502030308020204" pitchFamily="34" charset="0"/>
              </a:rPr>
              <a:t> </a:t>
            </a:r>
            <a:r>
              <a:rPr lang="tr-TR" sz="2600" dirty="0" smtClean="0">
                <a:latin typeface="Maiandra GD" panose="020E0502030308020204" pitchFamily="34" charset="0"/>
              </a:rPr>
              <a:t> 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600" dirty="0" err="1" smtClean="0">
                <a:latin typeface="Maiandra GD" panose="020E0502030308020204" pitchFamily="34" charset="0"/>
              </a:rPr>
              <a:t>Histeroskopik</a:t>
            </a:r>
            <a:r>
              <a:rPr lang="tr-TR" sz="2600" dirty="0" smtClean="0">
                <a:latin typeface="Maiandra GD" panose="020E0502030308020204" pitchFamily="34" charset="0"/>
              </a:rPr>
              <a:t> </a:t>
            </a:r>
            <a:r>
              <a:rPr lang="tr-TR" sz="2600" dirty="0">
                <a:latin typeface="Maiandra GD" panose="020E0502030308020204" pitchFamily="34" charset="0"/>
              </a:rPr>
              <a:t>rezeksiyona </a:t>
            </a:r>
            <a:r>
              <a:rPr lang="tr-TR" sz="2600" dirty="0" smtClean="0">
                <a:latin typeface="Maiandra GD" panose="020E0502030308020204" pitchFamily="34" charset="0"/>
              </a:rPr>
              <a:t>uygun </a:t>
            </a:r>
            <a:r>
              <a:rPr lang="tr-TR" sz="2600" dirty="0" err="1">
                <a:latin typeface="Maiandra GD" panose="020E0502030308020204" pitchFamily="34" charset="0"/>
              </a:rPr>
              <a:t>intrakaviter</a:t>
            </a:r>
            <a:r>
              <a:rPr lang="tr-TR" sz="2600" dirty="0">
                <a:latin typeface="Maiandra GD" panose="020E0502030308020204" pitchFamily="34" charset="0"/>
              </a:rPr>
              <a:t> </a:t>
            </a:r>
            <a:r>
              <a:rPr lang="tr-TR" sz="2600" dirty="0" err="1" smtClean="0">
                <a:latin typeface="Maiandra GD" panose="020E0502030308020204" pitchFamily="34" charset="0"/>
              </a:rPr>
              <a:t>myomların</a:t>
            </a:r>
            <a:r>
              <a:rPr lang="tr-TR" sz="2600" dirty="0" smtClean="0">
                <a:latin typeface="Maiandra GD" panose="020E0502030308020204" pitchFamily="34" charset="0"/>
              </a:rPr>
              <a:t> </a:t>
            </a:r>
            <a:r>
              <a:rPr lang="tr-TR" sz="2600" dirty="0">
                <a:latin typeface="Maiandra GD" panose="020E0502030308020204" pitchFamily="34" charset="0"/>
              </a:rPr>
              <a:t>varlığı, kullanım için güçlü </a:t>
            </a:r>
            <a:r>
              <a:rPr lang="tr-TR" sz="2600" dirty="0" err="1" smtClean="0">
                <a:latin typeface="Maiandra GD" panose="020E0502030308020204" pitchFamily="34" charset="0"/>
              </a:rPr>
              <a:t>kontrendikasyon</a:t>
            </a:r>
            <a:endParaRPr lang="tr-TR" sz="2600" dirty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997542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631371"/>
          </a:xfrm>
        </p:spPr>
        <p:txBody>
          <a:bodyPr/>
          <a:lstStyle/>
          <a:p>
            <a:pPr algn="ctr"/>
            <a:r>
              <a:rPr lang="tr-TR" sz="3200" dirty="0">
                <a:solidFill>
                  <a:srgbClr val="FFFF00"/>
                </a:solidFill>
                <a:latin typeface="Maiandra GD" panose="020E0502030308020204" pitchFamily="34" charset="0"/>
              </a:rPr>
              <a:t>Sadece </a:t>
            </a:r>
            <a:r>
              <a:rPr lang="tr-TR" sz="3200" dirty="0" err="1">
                <a:solidFill>
                  <a:srgbClr val="FFFF00"/>
                </a:solidFill>
                <a:latin typeface="Maiandra GD" panose="020E0502030308020204" pitchFamily="34" charset="0"/>
              </a:rPr>
              <a:t>progesteron</a:t>
            </a:r>
            <a:r>
              <a:rPr lang="tr-TR" sz="3200" dirty="0">
                <a:solidFill>
                  <a:srgbClr val="FFFF00"/>
                </a:solidFill>
                <a:latin typeface="Maiandra GD" panose="020E0502030308020204" pitchFamily="34" charset="0"/>
              </a:rPr>
              <a:t> içeren </a:t>
            </a:r>
            <a:r>
              <a:rPr lang="tr-TR" sz="3200" dirty="0" err="1">
                <a:solidFill>
                  <a:srgbClr val="FFFF00"/>
                </a:solidFill>
                <a:latin typeface="Maiandra GD" panose="020E0502030308020204" pitchFamily="34" charset="0"/>
              </a:rPr>
              <a:t>kontraseptif</a:t>
            </a:r>
            <a:endParaRPr lang="tr-TR" sz="32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345474"/>
            <a:ext cx="10354733" cy="5016137"/>
          </a:xfrm>
        </p:spPr>
        <p:txBody>
          <a:bodyPr>
            <a:no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800" dirty="0" err="1" smtClean="0">
                <a:latin typeface="Maiandra GD" panose="020E0502030308020204" pitchFamily="34" charset="0"/>
              </a:rPr>
              <a:t>Myomların</a:t>
            </a:r>
            <a:r>
              <a:rPr lang="tr-TR" sz="2800" dirty="0" smtClean="0">
                <a:latin typeface="Maiandra GD" panose="020E0502030308020204" pitchFamily="34" charset="0"/>
              </a:rPr>
              <a:t> </a:t>
            </a:r>
            <a:r>
              <a:rPr lang="tr-TR" sz="2800" dirty="0">
                <a:latin typeface="Maiandra GD" panose="020E0502030308020204" pitchFamily="34" charset="0"/>
              </a:rPr>
              <a:t>tedavisi için </a:t>
            </a:r>
            <a:r>
              <a:rPr lang="tr-TR" sz="2800" dirty="0" smtClean="0">
                <a:latin typeface="Maiandra GD" panose="020E0502030308020204" pitchFamily="34" charset="0"/>
              </a:rPr>
              <a:t>etkinliğine ait hiçbir </a:t>
            </a:r>
            <a:r>
              <a:rPr lang="tr-TR" sz="2800" dirty="0">
                <a:latin typeface="Maiandra GD" panose="020E0502030308020204" pitchFamily="34" charset="0"/>
              </a:rPr>
              <a:t>veri </a:t>
            </a:r>
            <a:r>
              <a:rPr lang="tr-TR" sz="2800" dirty="0" smtClean="0">
                <a:latin typeface="Maiandra GD" panose="020E0502030308020204" pitchFamily="34" charset="0"/>
              </a:rPr>
              <a:t>yok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800" dirty="0" smtClean="0">
                <a:latin typeface="Maiandra GD" panose="020E0502030308020204" pitchFamily="34" charset="0"/>
              </a:rPr>
              <a:t>Meme de </a:t>
            </a:r>
            <a:r>
              <a:rPr lang="tr-TR" sz="2800" dirty="0">
                <a:latin typeface="Maiandra GD" panose="020E0502030308020204" pitchFamily="34" charset="0"/>
              </a:rPr>
              <a:t>olduğu gibi </a:t>
            </a:r>
            <a:r>
              <a:rPr lang="tr-TR" sz="2800" dirty="0" err="1" smtClean="0">
                <a:latin typeface="Maiandra GD" panose="020E0502030308020204" pitchFamily="34" charset="0"/>
              </a:rPr>
              <a:t>prog</a:t>
            </a:r>
            <a:r>
              <a:rPr lang="tr-TR" sz="2800" dirty="0" smtClean="0">
                <a:latin typeface="Maiandra GD" panose="020E0502030308020204" pitchFamily="34" charset="0"/>
              </a:rPr>
              <a:t>. </a:t>
            </a:r>
            <a:r>
              <a:rPr lang="tr-TR" sz="2800" dirty="0" err="1" smtClean="0">
                <a:latin typeface="Maiandra GD" panose="020E0502030308020204" pitchFamily="34" charset="0"/>
              </a:rPr>
              <a:t>myomlar</a:t>
            </a:r>
            <a:r>
              <a:rPr lang="tr-TR" sz="2800" dirty="0" smtClean="0">
                <a:latin typeface="Maiandra GD" panose="020E0502030308020204" pitchFamily="34" charset="0"/>
              </a:rPr>
              <a:t> </a:t>
            </a:r>
            <a:r>
              <a:rPr lang="tr-TR" sz="2800" dirty="0">
                <a:latin typeface="Maiandra GD" panose="020E0502030308020204" pitchFamily="34" charset="0"/>
              </a:rPr>
              <a:t>için </a:t>
            </a:r>
            <a:r>
              <a:rPr lang="tr-TR" sz="2800" dirty="0" smtClean="0">
                <a:latin typeface="Maiandra GD" panose="020E0502030308020204" pitchFamily="34" charset="0"/>
              </a:rPr>
              <a:t>büyüme faktörü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800" dirty="0" err="1">
                <a:latin typeface="Maiandra GD" panose="020E0502030308020204" pitchFamily="34" charset="0"/>
              </a:rPr>
              <a:t>E</a:t>
            </a:r>
            <a:r>
              <a:rPr lang="tr-TR" sz="2800" dirty="0" err="1" smtClean="0">
                <a:latin typeface="Maiandra GD" panose="020E0502030308020204" pitchFamily="34" charset="0"/>
              </a:rPr>
              <a:t>ndometriyum</a:t>
            </a:r>
            <a:r>
              <a:rPr lang="tr-TR" sz="2800" dirty="0" smtClean="0">
                <a:latin typeface="Maiandra GD" panose="020E0502030308020204" pitchFamily="34" charset="0"/>
              </a:rPr>
              <a:t> </a:t>
            </a:r>
            <a:r>
              <a:rPr lang="tr-TR" sz="2800" dirty="0" err="1">
                <a:latin typeface="Maiandra GD" panose="020E0502030308020204" pitchFamily="34" charset="0"/>
              </a:rPr>
              <a:t>atrofisine</a:t>
            </a:r>
            <a:r>
              <a:rPr lang="tr-TR" sz="2800" dirty="0">
                <a:latin typeface="Maiandra GD" panose="020E0502030308020204" pitchFamily="34" charset="0"/>
              </a:rPr>
              <a:t> neden olur ve böylece adet kanamasına bağlı semptomların hafifletilmesini sağlar. </a:t>
            </a:r>
            <a:endParaRPr lang="tr-TR" sz="2800" dirty="0" smtClean="0"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800" dirty="0">
                <a:latin typeface="Maiandra GD" panose="020E0502030308020204" pitchFamily="34" charset="0"/>
              </a:rPr>
              <a:t>D</a:t>
            </a:r>
            <a:r>
              <a:rPr lang="tr-TR" sz="2800" dirty="0" smtClean="0">
                <a:latin typeface="Maiandra GD" panose="020E0502030308020204" pitchFamily="34" charset="0"/>
              </a:rPr>
              <a:t>oğum kontrolü ve </a:t>
            </a:r>
            <a:r>
              <a:rPr lang="tr-TR" sz="2800" dirty="0">
                <a:latin typeface="Maiandra GD" panose="020E0502030308020204" pitchFamily="34" charset="0"/>
              </a:rPr>
              <a:t>hafif </a:t>
            </a:r>
            <a:r>
              <a:rPr lang="tr-TR" sz="2800" dirty="0" smtClean="0">
                <a:latin typeface="Maiandra GD" panose="020E0502030308020204" pitchFamily="34" charset="0"/>
              </a:rPr>
              <a:t>semptomlarda </a:t>
            </a:r>
          </a:p>
          <a:p>
            <a:pPr marL="342900" lvl="0" indent="-342900" algn="ctr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800" dirty="0" err="1" smtClean="0">
                <a:latin typeface="Maiandra GD" panose="020E0502030308020204" pitchFamily="34" charset="0"/>
              </a:rPr>
              <a:t>Kohort</a:t>
            </a:r>
            <a:r>
              <a:rPr lang="tr-TR" sz="2800" dirty="0" smtClean="0">
                <a:latin typeface="Maiandra GD" panose="020E0502030308020204" pitchFamily="34" charset="0"/>
              </a:rPr>
              <a:t> verileri </a:t>
            </a:r>
            <a:r>
              <a:rPr lang="tr-TR" sz="2800" dirty="0" err="1" smtClean="0">
                <a:latin typeface="Maiandra GD" panose="020E0502030308020204" pitchFamily="34" charset="0"/>
              </a:rPr>
              <a:t>myom</a:t>
            </a:r>
            <a:r>
              <a:rPr lang="tr-TR" sz="2800" dirty="0" smtClean="0">
                <a:latin typeface="Maiandra GD" panose="020E0502030308020204" pitchFamily="34" charset="0"/>
              </a:rPr>
              <a:t> </a:t>
            </a:r>
            <a:r>
              <a:rPr lang="tr-TR" sz="2800" dirty="0">
                <a:latin typeface="Maiandra GD" panose="020E0502030308020204" pitchFamily="34" charset="0"/>
              </a:rPr>
              <a:t>oluşumu riskinde </a:t>
            </a:r>
            <a:r>
              <a:rPr lang="tr-TR" sz="2800" dirty="0" smtClean="0">
                <a:latin typeface="Maiandra GD" panose="020E0502030308020204" pitchFamily="34" charset="0"/>
              </a:rPr>
              <a:t>azalma 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20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Venkatachalam</a:t>
            </a:r>
            <a:r>
              <a:rPr lang="tr-TR" sz="20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S.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Medical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management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of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uterine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fibroids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with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medroxyprogesterone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acetate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(Depo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Provera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): a pilot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study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. J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Obstet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Gynaecol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2004</a:t>
            </a:r>
          </a:p>
          <a:p>
            <a:endParaRPr lang="tr-TR" sz="2800" dirty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328532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326571"/>
            <a:ext cx="10354733" cy="587829"/>
          </a:xfrm>
        </p:spPr>
        <p:txBody>
          <a:bodyPr/>
          <a:lstStyle/>
          <a:p>
            <a:pPr algn="ctr"/>
            <a:r>
              <a:rPr lang="tr-TR" sz="3200" b="1" dirty="0" err="1">
                <a:solidFill>
                  <a:srgbClr val="FFFF00"/>
                </a:solidFill>
                <a:latin typeface="Maiandra GD" panose="020E0502030308020204" pitchFamily="34" charset="0"/>
              </a:rPr>
              <a:t>Progesterone</a:t>
            </a:r>
            <a:r>
              <a:rPr lang="tr-TR" sz="3200" b="1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3200" b="1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reseptor</a:t>
            </a:r>
            <a:r>
              <a:rPr lang="tr-TR" sz="3200" b="1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modülatörleri (PRM)</a:t>
            </a:r>
            <a:endParaRPr lang="tr-TR" sz="32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914401"/>
            <a:ext cx="10354733" cy="5551714"/>
          </a:xfrm>
        </p:spPr>
        <p:txBody>
          <a:bodyPr>
            <a:no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400" dirty="0" err="1">
                <a:latin typeface="Maiandra GD" panose="020E0502030308020204" pitchFamily="34" charset="0"/>
              </a:rPr>
              <a:t>M</a:t>
            </a:r>
            <a:r>
              <a:rPr lang="tr-TR" sz="2400" dirty="0" err="1" smtClean="0">
                <a:latin typeface="Maiandra GD" panose="020E0502030308020204" pitchFamily="34" charset="0"/>
              </a:rPr>
              <a:t>yomların</a:t>
            </a:r>
            <a:r>
              <a:rPr lang="tr-TR" sz="2400" dirty="0" smtClean="0">
                <a:latin typeface="Maiandra GD" panose="020E0502030308020204" pitchFamily="34" charset="0"/>
              </a:rPr>
              <a:t> </a:t>
            </a:r>
            <a:r>
              <a:rPr lang="tr-TR" sz="2400" dirty="0">
                <a:latin typeface="Maiandra GD" panose="020E0502030308020204" pitchFamily="34" charset="0"/>
              </a:rPr>
              <a:t>birinci basamak tıbbi tedavisi olarak giderek daha fazla </a:t>
            </a:r>
            <a:r>
              <a:rPr lang="tr-TR" sz="2400" dirty="0" smtClean="0">
                <a:latin typeface="Maiandra GD" panose="020E0502030308020204" pitchFamily="34" charset="0"/>
              </a:rPr>
              <a:t>kullanılmakta, FDA onayı yok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400" dirty="0" smtClean="0">
                <a:latin typeface="Maiandra GD" panose="020E0502030308020204" pitchFamily="34" charset="0"/>
              </a:rPr>
              <a:t>Oral ve minimal yan etkileri, </a:t>
            </a:r>
            <a:r>
              <a:rPr lang="tr-TR" sz="2400" dirty="0">
                <a:latin typeface="Maiandra GD" panose="020E0502030308020204" pitchFamily="34" charset="0"/>
              </a:rPr>
              <a:t>uzun süreli sürekli kullanımda </a:t>
            </a:r>
            <a:r>
              <a:rPr lang="tr-TR" sz="2400" dirty="0" err="1">
                <a:latin typeface="Maiandra GD" panose="020E0502030308020204" pitchFamily="34" charset="0"/>
              </a:rPr>
              <a:t>endometriyum</a:t>
            </a:r>
            <a:r>
              <a:rPr lang="tr-TR" sz="2400" dirty="0">
                <a:latin typeface="Maiandra GD" panose="020E0502030308020204" pitchFamily="34" charset="0"/>
              </a:rPr>
              <a:t> etkileri </a:t>
            </a:r>
            <a:r>
              <a:rPr lang="tr-TR" sz="2400" dirty="0" smtClean="0">
                <a:latin typeface="Maiandra GD" panose="020E0502030308020204" pitchFamily="34" charset="0"/>
              </a:rPr>
              <a:t>?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400" dirty="0" smtClean="0">
                <a:latin typeface="Maiandra GD" panose="020E0502030308020204" pitchFamily="34" charset="0"/>
              </a:rPr>
              <a:t>Aralıklarla</a:t>
            </a:r>
            <a:r>
              <a:rPr lang="tr-TR" sz="2400" dirty="0">
                <a:latin typeface="Maiandra GD" panose="020E0502030308020204" pitchFamily="34" charset="0"/>
              </a:rPr>
              <a:t>, tedavi döngüleri arasında </a:t>
            </a:r>
            <a:r>
              <a:rPr lang="tr-TR" sz="2400" dirty="0" err="1">
                <a:latin typeface="Maiandra GD" panose="020E0502030308020204" pitchFamily="34" charset="0"/>
              </a:rPr>
              <a:t>endometriyal</a:t>
            </a:r>
            <a:r>
              <a:rPr lang="tr-TR" sz="2400" dirty="0">
                <a:latin typeface="Maiandra GD" panose="020E0502030308020204" pitchFamily="34" charset="0"/>
              </a:rPr>
              <a:t> </a:t>
            </a:r>
            <a:r>
              <a:rPr lang="tr-TR" sz="2400" dirty="0" smtClean="0">
                <a:latin typeface="Maiandra GD" panose="020E0502030308020204" pitchFamily="34" charset="0"/>
              </a:rPr>
              <a:t>dökülme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400" dirty="0" smtClean="0">
                <a:latin typeface="Maiandra GD" panose="020E0502030308020204" pitchFamily="34" charset="0"/>
              </a:rPr>
              <a:t>1021 kadın, 11 RCT </a:t>
            </a:r>
            <a:r>
              <a:rPr lang="tr-TR" sz="2400" dirty="0">
                <a:latin typeface="Maiandra GD" panose="020E0502030308020204" pitchFamily="34" charset="0"/>
              </a:rPr>
              <a:t>meta-analizi, </a:t>
            </a:r>
            <a:r>
              <a:rPr lang="tr-TR" sz="2400" dirty="0" smtClean="0">
                <a:latin typeface="Maiandra GD" panose="020E0502030308020204" pitchFamily="34" charset="0"/>
              </a:rPr>
              <a:t>PRM, </a:t>
            </a:r>
            <a:r>
              <a:rPr lang="tr-TR" sz="2400" dirty="0" err="1" smtClean="0">
                <a:latin typeface="Maiandra GD" panose="020E0502030308020204" pitchFamily="34" charset="0"/>
              </a:rPr>
              <a:t>plasebo</a:t>
            </a:r>
            <a:r>
              <a:rPr lang="tr-TR" sz="2400" dirty="0" smtClean="0">
                <a:latin typeface="Maiandra GD" panose="020E0502030308020204" pitchFamily="34" charset="0"/>
              </a:rPr>
              <a:t>, </a:t>
            </a:r>
            <a:r>
              <a:rPr lang="tr-TR" sz="2400" dirty="0" err="1" smtClean="0">
                <a:latin typeface="Maiandra GD" panose="020E0502030308020204" pitchFamily="34" charset="0"/>
              </a:rPr>
              <a:t>leuprolide</a:t>
            </a:r>
            <a:r>
              <a:rPr lang="tr-TR" sz="2400" dirty="0" smtClean="0">
                <a:latin typeface="Maiandra GD" panose="020E0502030308020204" pitchFamily="34" charset="0"/>
              </a:rPr>
              <a:t> </a:t>
            </a:r>
            <a:endParaRPr lang="tr-TR" sz="2400" dirty="0">
              <a:latin typeface="Maiandra GD" panose="020E0502030308020204" pitchFamily="34" charset="0"/>
            </a:endParaRPr>
          </a:p>
          <a:p>
            <a:pPr marL="34290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400" dirty="0" err="1" smtClean="0">
                <a:latin typeface="Maiandra GD" panose="020E0502030308020204" pitchFamily="34" charset="0"/>
              </a:rPr>
              <a:t>PRM'ler</a:t>
            </a:r>
            <a:r>
              <a:rPr lang="tr-TR" sz="2400" dirty="0">
                <a:latin typeface="Maiandra GD" panose="020E0502030308020204" pitchFamily="34" charset="0"/>
              </a:rPr>
              <a:t>, </a:t>
            </a:r>
            <a:r>
              <a:rPr lang="tr-TR" sz="2400" dirty="0" err="1">
                <a:latin typeface="Maiandra GD" panose="020E0502030308020204" pitchFamily="34" charset="0"/>
              </a:rPr>
              <a:t>plaseboyla</a:t>
            </a:r>
            <a:r>
              <a:rPr lang="tr-TR" sz="2400" dirty="0">
                <a:latin typeface="Maiandra GD" panose="020E0502030308020204" pitchFamily="34" charset="0"/>
              </a:rPr>
              <a:t> karşılaştırıldığında </a:t>
            </a:r>
            <a:r>
              <a:rPr lang="tr-TR" sz="2400" u="sng" dirty="0" smtClean="0">
                <a:latin typeface="Maiandra GD" panose="020E0502030308020204" pitchFamily="34" charset="0"/>
              </a:rPr>
              <a:t>kanamada orta derecede </a:t>
            </a:r>
            <a:r>
              <a:rPr lang="tr-TR" sz="2400" u="sng" dirty="0">
                <a:latin typeface="Maiandra GD" panose="020E0502030308020204" pitchFamily="34" charset="0"/>
              </a:rPr>
              <a:t>bir </a:t>
            </a:r>
            <a:r>
              <a:rPr lang="tr-TR" sz="2400" u="sng" dirty="0" smtClean="0">
                <a:latin typeface="Maiandra GD" panose="020E0502030308020204" pitchFamily="34" charset="0"/>
              </a:rPr>
              <a:t>azalma</a:t>
            </a:r>
            <a:r>
              <a:rPr lang="tr-TR" sz="2400" dirty="0" smtClean="0">
                <a:latin typeface="Maiandra GD" panose="020E0502030308020204" pitchFamily="34" charset="0"/>
              </a:rPr>
              <a:t> </a:t>
            </a:r>
            <a:r>
              <a:rPr lang="tr-TR" sz="2400" dirty="0">
                <a:latin typeface="Maiandra GD" panose="020E0502030308020204" pitchFamily="34" charset="0"/>
              </a:rPr>
              <a:t>ve </a:t>
            </a:r>
            <a:r>
              <a:rPr lang="tr-TR" sz="2400" u="sng" dirty="0" err="1" smtClean="0">
                <a:latin typeface="Maiandra GD" panose="020E0502030308020204" pitchFamily="34" charset="0"/>
              </a:rPr>
              <a:t>myom</a:t>
            </a:r>
            <a:r>
              <a:rPr lang="tr-TR" sz="2400" u="sng" dirty="0" smtClean="0">
                <a:latin typeface="Maiandra GD" panose="020E0502030308020204" pitchFamily="34" charset="0"/>
              </a:rPr>
              <a:t> </a:t>
            </a:r>
            <a:r>
              <a:rPr lang="tr-TR" sz="2400" u="sng" dirty="0">
                <a:latin typeface="Maiandra GD" panose="020E0502030308020204" pitchFamily="34" charset="0"/>
              </a:rPr>
              <a:t>semptom şiddeti</a:t>
            </a:r>
            <a:r>
              <a:rPr lang="tr-TR" sz="2400" dirty="0">
                <a:latin typeface="Maiandra GD" panose="020E0502030308020204" pitchFamily="34" charset="0"/>
              </a:rPr>
              <a:t> ve </a:t>
            </a:r>
            <a:r>
              <a:rPr lang="tr-TR" sz="2400" u="sng" dirty="0">
                <a:latin typeface="Maiandra GD" panose="020E0502030308020204" pitchFamily="34" charset="0"/>
              </a:rPr>
              <a:t>sağlıkla ilgili yaşam kalitesinde belirgin düzelmeler</a:t>
            </a:r>
            <a:r>
              <a:rPr lang="tr-TR" sz="2400" dirty="0">
                <a:latin typeface="Maiandra GD" panose="020E0502030308020204" pitchFamily="34" charset="0"/>
              </a:rPr>
              <a:t> </a:t>
            </a:r>
            <a:endParaRPr lang="tr-TR" sz="2400" dirty="0" smtClean="0">
              <a:latin typeface="Maiandra GD" panose="020E0502030308020204" pitchFamily="34" charset="0"/>
            </a:endParaRPr>
          </a:p>
          <a:p>
            <a:pPr mar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8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Murji</a:t>
            </a:r>
            <a:r>
              <a:rPr lang="tr-TR" sz="18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</a:rPr>
              <a:t>A.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</a:rPr>
              <a:t>Selective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</a:rPr>
              <a:t>progesterone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</a:rPr>
              <a:t>receptor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</a:rPr>
              <a:t>modulators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</a:rPr>
              <a:t> (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</a:rPr>
              <a:t>SPRMs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</a:rPr>
              <a:t>)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</a:rPr>
              <a:t>for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</a:rPr>
              <a:t>uterine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</a:rPr>
              <a:t>fibroids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</a:rPr>
              <a:t>. </a:t>
            </a:r>
            <a:r>
              <a:rPr lang="tr-TR" sz="18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               </a:t>
            </a:r>
            <a:r>
              <a:rPr lang="tr-TR" sz="18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Cochrane</a:t>
            </a:r>
            <a:r>
              <a:rPr lang="tr-TR" sz="18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</a:rPr>
              <a:t>Database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</a:rPr>
              <a:t>Syst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</a:rPr>
              <a:t>Rev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</a:rPr>
              <a:t> 2017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endParaRPr lang="tr-TR" sz="2400" dirty="0" smtClean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679326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8010" y="326571"/>
            <a:ext cx="11443063" cy="62571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7056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6479177" y="339634"/>
            <a:ext cx="4789956" cy="613955"/>
          </a:xfrm>
        </p:spPr>
        <p:txBody>
          <a:bodyPr/>
          <a:lstStyle/>
          <a:p>
            <a:pPr algn="ctr"/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/>
            </a:r>
            <a:b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</a:br>
            <a:r>
              <a:rPr lang="tr-TR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Donnez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J.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Ulipristal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acetate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versus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leuprolide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acetate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for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uterine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fibroids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. N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Engl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J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Med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2012PEARL PEARL-II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 bwMode="auto">
          <a:xfrm>
            <a:off x="6622869" y="1201783"/>
            <a:ext cx="5162731" cy="49377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t" anchorCtr="0" compatLnSpc="1">
            <a:prstTxWarp prst="textNoShape">
              <a:avLst/>
            </a:prstTxWarp>
            <a:noAutofit/>
          </a:bodyPr>
          <a:lstStyle>
            <a:lvl1pPr marL="341313" indent="-3413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1363" indent="-28416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FFFFFF"/>
                </a:solidFill>
                <a:latin typeface="+mn-lt"/>
                <a:ea typeface="+mn-ea"/>
              </a:defRPr>
            </a:lvl2pPr>
            <a:lvl3pPr marL="11414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3pPr>
            <a:lvl4pPr marL="15986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4pPr>
            <a:lvl5pPr marL="20558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5pPr>
            <a:lvl6pPr marL="2513192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6pPr>
            <a:lvl7pPr marL="2970136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7pPr>
            <a:lvl8pPr marL="3427080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8pPr>
            <a:lvl9pPr marL="3884024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307 kadın, ≤16 GH 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UA (oral, 5 – 10 mg/gün) veya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leuprolid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asetat (I.M, 3.75 mg/ay) 13 haftalık tedavi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Tüm grupların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menoraji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düzelme oranları aynı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UA </a:t>
            </a:r>
            <a:r>
              <a:rPr kumimoji="0" lang="tr-TR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menorajinin</a:t>
            </a:r>
            <a:r>
              <a:rPr kumimoji="0" lang="tr-TR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düzelmesi daha hızlı</a:t>
            </a:r>
            <a:r>
              <a:rPr lang="tr-TR" sz="1800" kern="0" noProof="0" dirty="0" smtClean="0">
                <a:latin typeface="Maiandra GD" panose="020E0502030308020204" pitchFamily="34" charset="0"/>
                <a:ea typeface="SimSun"/>
              </a:rPr>
              <a:t>            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   (6 gün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vs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30 gün)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orta - şiddetli sıcak basması sıklığı 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(UA 5 mg-%11; 10 mg-%10,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leuprolide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%40 göre </a:t>
            </a:r>
            <a:r>
              <a:rPr kumimoji="0" lang="tr-TR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anlamlı olarak daha az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Uterus</a:t>
            </a:r>
            <a:r>
              <a:rPr kumimoji="0" lang="tr-TR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boyutundaki azalma, UA anlamlı derecede düşük 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(5 mg:% 20, 10 mg:% 22,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leuprolid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:% </a:t>
            </a:r>
            <a:r>
              <a:rPr kumimoji="0" lang="tr-TR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47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)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 typeface="Times New Roman" pitchFamily="18" charset="0"/>
              <a:buNone/>
              <a:tabLst/>
              <a:defRPr/>
            </a:pPr>
            <a:endParaRPr kumimoji="0" lang="tr-TR" sz="16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aiandra GD" panose="020E0502030308020204" pitchFamily="34" charset="0"/>
              <a:ea typeface="SimSun"/>
              <a:cs typeface="+mn-cs"/>
            </a:endParaRPr>
          </a:p>
        </p:txBody>
      </p:sp>
      <p:sp>
        <p:nvSpPr>
          <p:cNvPr id="8" name="İçerik Yer Tutucusu 2"/>
          <p:cNvSpPr>
            <a:spLocks noGrp="1"/>
          </p:cNvSpPr>
          <p:nvPr>
            <p:ph idx="1"/>
          </p:nvPr>
        </p:nvSpPr>
        <p:spPr>
          <a:xfrm>
            <a:off x="914400" y="1293224"/>
            <a:ext cx="5564777" cy="5083812"/>
          </a:xfrm>
        </p:spPr>
        <p:txBody>
          <a:bodyPr>
            <a:normAutofit fontScale="55000" lnSpcReduction="20000"/>
          </a:bodyPr>
          <a:lstStyle/>
          <a:p>
            <a:pPr marL="34290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>
                <a:latin typeface="Maiandra GD" panose="020E0502030308020204" pitchFamily="34" charset="0"/>
              </a:rPr>
              <a:t>242 kadın RCT </a:t>
            </a:r>
            <a:r>
              <a:rPr lang="tr-TR" dirty="0" err="1">
                <a:latin typeface="Maiandra GD" panose="020E0502030308020204" pitchFamily="34" charset="0"/>
              </a:rPr>
              <a:t>plasebo</a:t>
            </a:r>
            <a:r>
              <a:rPr lang="tr-TR" dirty="0">
                <a:latin typeface="Maiandra GD" panose="020E0502030308020204" pitchFamily="34" charset="0"/>
              </a:rPr>
              <a:t> 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smtClean="0">
                <a:latin typeface="Maiandra GD" panose="020E0502030308020204" pitchFamily="34" charset="0"/>
              </a:rPr>
              <a:t>UA </a:t>
            </a:r>
            <a:r>
              <a:rPr lang="tr-TR" dirty="0">
                <a:latin typeface="Maiandra GD" panose="020E0502030308020204" pitchFamily="34" charset="0"/>
              </a:rPr>
              <a:t>(oral, 5 - 10 mg/g 13 hafta) </a:t>
            </a:r>
            <a:r>
              <a:rPr lang="tr-TR" dirty="0" err="1">
                <a:latin typeface="Maiandra GD" panose="020E0502030308020204" pitchFamily="34" charset="0"/>
              </a:rPr>
              <a:t>uterus</a:t>
            </a:r>
            <a:r>
              <a:rPr lang="tr-TR" dirty="0">
                <a:latin typeface="Maiandra GD" panose="020E0502030308020204" pitchFamily="34" charset="0"/>
              </a:rPr>
              <a:t> ≤ 16 GH 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u="sng" dirty="0" err="1" smtClean="0">
                <a:latin typeface="Maiandra GD" panose="020E0502030308020204" pitchFamily="34" charset="0"/>
              </a:rPr>
              <a:t>Menorajide</a:t>
            </a:r>
            <a:r>
              <a:rPr lang="tr-TR" u="sng" dirty="0" smtClean="0">
                <a:latin typeface="Maiandra GD" panose="020E0502030308020204" pitchFamily="34" charset="0"/>
              </a:rPr>
              <a:t> </a:t>
            </a:r>
            <a:r>
              <a:rPr lang="tr-TR" u="sng" dirty="0">
                <a:latin typeface="Maiandra GD" panose="020E0502030308020204" pitchFamily="34" charset="0"/>
              </a:rPr>
              <a:t>düzelme </a:t>
            </a:r>
            <a:r>
              <a:rPr lang="tr-TR" dirty="0">
                <a:latin typeface="Maiandra GD" panose="020E0502030308020204" pitchFamily="34" charset="0"/>
              </a:rPr>
              <a:t>(5 mg:% 91, 10 mg:% 92, </a:t>
            </a:r>
            <a:r>
              <a:rPr lang="tr-TR" dirty="0" err="1">
                <a:latin typeface="Maiandra GD" panose="020E0502030308020204" pitchFamily="34" charset="0"/>
              </a:rPr>
              <a:t>plasebo</a:t>
            </a:r>
            <a:r>
              <a:rPr lang="tr-TR" dirty="0">
                <a:latin typeface="Maiandra GD" panose="020E0502030308020204" pitchFamily="34" charset="0"/>
              </a:rPr>
              <a:t>:% 19) yüksek  </a:t>
            </a:r>
          </a:p>
          <a:p>
            <a:pPr marL="34290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u="sng" dirty="0" err="1">
                <a:latin typeface="Maiandra GD" panose="020E0502030308020204" pitchFamily="34" charset="0"/>
              </a:rPr>
              <a:t>Myom</a:t>
            </a:r>
            <a:r>
              <a:rPr lang="tr-TR" u="sng" dirty="0">
                <a:latin typeface="Maiandra GD" panose="020E0502030308020204" pitchFamily="34" charset="0"/>
              </a:rPr>
              <a:t> hacminde azalma </a:t>
            </a:r>
            <a:r>
              <a:rPr lang="tr-TR" dirty="0">
                <a:latin typeface="Maiandra GD" panose="020E0502030308020204" pitchFamily="34" charset="0"/>
              </a:rPr>
              <a:t>(5 mg:% 21, 10 mg:% 12, </a:t>
            </a:r>
            <a:r>
              <a:rPr lang="tr-TR" dirty="0" err="1">
                <a:latin typeface="Maiandra GD" panose="020E0502030308020204" pitchFamily="34" charset="0"/>
              </a:rPr>
              <a:t>plasebo</a:t>
            </a:r>
            <a:r>
              <a:rPr lang="tr-TR" dirty="0">
                <a:latin typeface="Maiandra GD" panose="020E0502030308020204" pitchFamily="34" charset="0"/>
              </a:rPr>
              <a:t>:% 3) 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u="sng" dirty="0" err="1" smtClean="0">
                <a:latin typeface="Maiandra GD" panose="020E0502030308020204" pitchFamily="34" charset="0"/>
              </a:rPr>
              <a:t>Hb</a:t>
            </a:r>
            <a:r>
              <a:rPr lang="tr-TR" u="sng" dirty="0" smtClean="0">
                <a:latin typeface="Maiandra GD" panose="020E0502030308020204" pitchFamily="34" charset="0"/>
              </a:rPr>
              <a:t> </a:t>
            </a:r>
            <a:r>
              <a:rPr lang="tr-TR" u="sng" dirty="0">
                <a:latin typeface="Maiandra GD" panose="020E0502030308020204" pitchFamily="34" charset="0"/>
              </a:rPr>
              <a:t>için hafif artış </a:t>
            </a:r>
            <a:r>
              <a:rPr lang="tr-TR" dirty="0">
                <a:latin typeface="Maiandra GD" panose="020E0502030308020204" pitchFamily="34" charset="0"/>
              </a:rPr>
              <a:t>(5 mg: 4.3 g / dl; 10 mg: 4.2 g / dl, </a:t>
            </a:r>
            <a:r>
              <a:rPr lang="tr-TR" dirty="0" err="1">
                <a:latin typeface="Maiandra GD" panose="020E0502030308020204" pitchFamily="34" charset="0"/>
              </a:rPr>
              <a:t>plasebo</a:t>
            </a:r>
            <a:r>
              <a:rPr lang="tr-TR" dirty="0">
                <a:latin typeface="Maiandra GD" panose="020E0502030308020204" pitchFamily="34" charset="0"/>
              </a:rPr>
              <a:t>: 3.1 g / dl)</a:t>
            </a:r>
            <a:r>
              <a:rPr lang="tr-TR" u="sng" dirty="0">
                <a:latin typeface="Maiandra GD" panose="020E0502030308020204" pitchFamily="34" charset="0"/>
              </a:rPr>
              <a:t> 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err="1" smtClean="0">
                <a:latin typeface="Maiandra GD" panose="020E0502030308020204" pitchFamily="34" charset="0"/>
              </a:rPr>
              <a:t>Endometriyal</a:t>
            </a:r>
            <a:r>
              <a:rPr lang="tr-TR" dirty="0" smtClean="0">
                <a:latin typeface="Maiandra GD" panose="020E0502030308020204" pitchFamily="34" charset="0"/>
              </a:rPr>
              <a:t> </a:t>
            </a:r>
            <a:r>
              <a:rPr lang="tr-TR" dirty="0" err="1">
                <a:latin typeface="Maiandra GD" panose="020E0502030308020204" pitchFamily="34" charset="0"/>
              </a:rPr>
              <a:t>hiperplazi</a:t>
            </a:r>
            <a:r>
              <a:rPr lang="tr-TR" dirty="0">
                <a:latin typeface="Maiandra GD" panose="020E0502030308020204" pitchFamily="34" charset="0"/>
              </a:rPr>
              <a:t> veya kanser bulgusu yok 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>
                <a:latin typeface="Maiandra GD" panose="020E0502030308020204" pitchFamily="34" charset="0"/>
              </a:rPr>
              <a:t>Her bir gruptaki hastaların %50 si, çalışmanın tamamlanmasından sonra cerrahi seçmiş </a:t>
            </a:r>
            <a:endParaRPr lang="tr-TR" dirty="0" smtClean="0">
              <a:latin typeface="Maiandra GD" panose="020E0502030308020204" pitchFamily="34" charset="0"/>
            </a:endParaRPr>
          </a:p>
          <a:p>
            <a:pPr marL="0" indent="0" defTabSz="914400" eaLnBrk="1" hangingPunct="1">
              <a:lnSpc>
                <a:spcPct val="100000"/>
              </a:lnSpc>
              <a:buClrTx/>
              <a:buSzTx/>
            </a:pPr>
            <a:r>
              <a:rPr lang="tr-TR" dirty="0">
                <a:solidFill>
                  <a:srgbClr val="FFFF00"/>
                </a:solidFill>
                <a:latin typeface="Maiandra GD" panose="020E0502030308020204" pitchFamily="34" charset="0"/>
              </a:rPr>
              <a:t>E2 düzeylerini </a:t>
            </a:r>
            <a:r>
              <a:rPr lang="tr-TR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postmen</a:t>
            </a:r>
            <a:r>
              <a:rPr lang="tr-TR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. </a:t>
            </a:r>
            <a:r>
              <a:rPr lang="tr-TR" dirty="0">
                <a:solidFill>
                  <a:srgbClr val="FFFF00"/>
                </a:solidFill>
                <a:latin typeface="Maiandra GD" panose="020E0502030308020204" pitchFamily="34" charset="0"/>
              </a:rPr>
              <a:t>düzeylere indirmeden, PR aktivitesini </a:t>
            </a:r>
            <a:r>
              <a:rPr lang="tr-TR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modüle eder </a:t>
            </a:r>
            <a:r>
              <a:rPr lang="tr-TR" dirty="0">
                <a:solidFill>
                  <a:srgbClr val="FFFF00"/>
                </a:solidFill>
                <a:latin typeface="Maiandra GD" panose="020E0502030308020204" pitchFamily="34" charset="0"/>
              </a:rPr>
              <a:t>ve </a:t>
            </a:r>
            <a:r>
              <a:rPr lang="tr-TR" dirty="0" err="1">
                <a:solidFill>
                  <a:srgbClr val="FFFF00"/>
                </a:solidFill>
                <a:latin typeface="Maiandra GD" panose="020E0502030308020204" pitchFamily="34" charset="0"/>
              </a:rPr>
              <a:t>myom</a:t>
            </a:r>
            <a:r>
              <a:rPr lang="tr-TR" dirty="0">
                <a:solidFill>
                  <a:srgbClr val="FFFF00"/>
                </a:solidFill>
                <a:latin typeface="Maiandra GD" panose="020E0502030308020204" pitchFamily="34" charset="0"/>
              </a:rPr>
              <a:t> hücreleri üzerine </a:t>
            </a:r>
            <a:r>
              <a:rPr lang="tr-TR" dirty="0" err="1">
                <a:solidFill>
                  <a:srgbClr val="FFFF00"/>
                </a:solidFill>
                <a:latin typeface="Maiandra GD" panose="020E0502030308020204" pitchFamily="34" charset="0"/>
              </a:rPr>
              <a:t>proapoptotik</a:t>
            </a:r>
            <a:r>
              <a:rPr lang="tr-TR" dirty="0">
                <a:solidFill>
                  <a:srgbClr val="FFFF00"/>
                </a:solidFill>
                <a:latin typeface="Maiandra GD" panose="020E0502030308020204" pitchFamily="34" charset="0"/>
              </a:rPr>
              <a:t> ve </a:t>
            </a:r>
            <a:r>
              <a:rPr lang="tr-TR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antiproliferatif</a:t>
            </a:r>
            <a:endParaRPr lang="tr-TR" dirty="0">
              <a:latin typeface="Maiandra GD" panose="020E0502030308020204" pitchFamily="34" charset="0"/>
            </a:endParaRPr>
          </a:p>
          <a:p>
            <a:endParaRPr lang="tr-TR" dirty="0"/>
          </a:p>
        </p:txBody>
      </p:sp>
      <p:sp>
        <p:nvSpPr>
          <p:cNvPr id="9" name="Unvan 1"/>
          <p:cNvSpPr txBox="1">
            <a:spLocks/>
          </p:cNvSpPr>
          <p:nvPr/>
        </p:nvSpPr>
        <p:spPr bwMode="auto">
          <a:xfrm>
            <a:off x="914400" y="339634"/>
            <a:ext cx="4950823" cy="95359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ctr" anchorCtr="0" compatLnSpc="1">
            <a:prstTxWarp prst="textNoShape">
              <a:avLst/>
            </a:prstTxWarp>
          </a:bodyPr>
          <a:lstStyle>
            <a:lvl1pPr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 u="sng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 u="sng">
                <a:solidFill>
                  <a:srgbClr val="FFFFFF"/>
                </a:solidFill>
                <a:latin typeface="Times New Roman" pitchFamily="16" charset="0"/>
                <a:ea typeface="SimSun" charset="-122"/>
              </a:defRPr>
            </a:lvl2pPr>
            <a:lvl3pPr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 u="sng">
                <a:solidFill>
                  <a:srgbClr val="FFFFFF"/>
                </a:solidFill>
                <a:latin typeface="Times New Roman" pitchFamily="16" charset="0"/>
                <a:ea typeface="SimSun" charset="-122"/>
              </a:defRPr>
            </a:lvl3pPr>
            <a:lvl4pPr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 u="sng">
                <a:solidFill>
                  <a:srgbClr val="FFFFFF"/>
                </a:solidFill>
                <a:latin typeface="Times New Roman" pitchFamily="16" charset="0"/>
                <a:ea typeface="SimSun" charset="-122"/>
              </a:defRPr>
            </a:lvl4pPr>
            <a:lvl5pPr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 u="sng">
                <a:solidFill>
                  <a:srgbClr val="FFFFFF"/>
                </a:solidFill>
                <a:latin typeface="Times New Roman" pitchFamily="16" charset="0"/>
                <a:ea typeface="SimSun" charset="-122"/>
              </a:defRPr>
            </a:lvl5pPr>
            <a:lvl6pPr marL="2513192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u="sng">
                <a:solidFill>
                  <a:srgbClr val="FFFFFF"/>
                </a:solidFill>
                <a:latin typeface="Times New Roman" pitchFamily="16" charset="0"/>
                <a:ea typeface="SimSun" charset="-122"/>
              </a:defRPr>
            </a:lvl6pPr>
            <a:lvl7pPr marL="2970136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u="sng">
                <a:solidFill>
                  <a:srgbClr val="FFFFFF"/>
                </a:solidFill>
                <a:latin typeface="Times New Roman" pitchFamily="16" charset="0"/>
                <a:ea typeface="SimSun" charset="-122"/>
              </a:defRPr>
            </a:lvl7pPr>
            <a:lvl8pPr marL="3427080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u="sng">
                <a:solidFill>
                  <a:srgbClr val="FFFFFF"/>
                </a:solidFill>
                <a:latin typeface="Times New Roman" pitchFamily="16" charset="0"/>
                <a:ea typeface="SimSun" charset="-122"/>
              </a:defRPr>
            </a:lvl8pPr>
            <a:lvl9pPr marL="3884024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u="sng">
                <a:solidFill>
                  <a:srgbClr val="FFFFFF"/>
                </a:solidFill>
                <a:latin typeface="Times New Roman" pitchFamily="16" charset="0"/>
                <a:ea typeface="SimSun" charset="-122"/>
              </a:defRPr>
            </a:lvl9pPr>
          </a:lstStyle>
          <a:p>
            <a:pPr lvl="0">
              <a:defRPr/>
            </a:pPr>
            <a:r>
              <a:rPr kumimoji="0" lang="tr-TR" sz="16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Donnez</a:t>
            </a:r>
            <a:r>
              <a:rPr kumimoji="0" lang="tr-TR" sz="1600" b="0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 J. </a:t>
            </a:r>
            <a:r>
              <a:rPr kumimoji="0" lang="tr-TR" sz="16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Ulipristal</a:t>
            </a:r>
            <a:r>
              <a:rPr kumimoji="0" lang="tr-TR" sz="1600" b="0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 </a:t>
            </a:r>
            <a:r>
              <a:rPr kumimoji="0" lang="tr-TR" sz="16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acetate</a:t>
            </a:r>
            <a:r>
              <a:rPr kumimoji="0" lang="tr-TR" sz="1600" b="0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 </a:t>
            </a:r>
            <a:r>
              <a:rPr kumimoji="0" lang="tr-TR" sz="16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versus</a:t>
            </a:r>
            <a:r>
              <a:rPr kumimoji="0" lang="tr-TR" sz="1600" b="0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 </a:t>
            </a:r>
            <a:r>
              <a:rPr kumimoji="0" lang="tr-TR" sz="16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placebo</a:t>
            </a:r>
            <a:r>
              <a:rPr kumimoji="0" lang="tr-TR" sz="1600" b="0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 </a:t>
            </a:r>
            <a:r>
              <a:rPr kumimoji="0" lang="tr-TR" sz="16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for</a:t>
            </a:r>
            <a:r>
              <a:rPr kumimoji="0" lang="tr-TR" sz="1600" b="0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 </a:t>
            </a:r>
            <a:r>
              <a:rPr kumimoji="0" lang="tr-TR" sz="16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fibroid</a:t>
            </a:r>
            <a:r>
              <a:rPr kumimoji="0" lang="tr-TR" sz="1600" b="0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 </a:t>
            </a:r>
            <a:r>
              <a:rPr kumimoji="0" lang="tr-TR" sz="16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treatment</a:t>
            </a:r>
            <a:r>
              <a:rPr kumimoji="0" lang="tr-TR" sz="1600" b="0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 </a:t>
            </a:r>
            <a:r>
              <a:rPr kumimoji="0" lang="tr-TR" sz="16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before</a:t>
            </a:r>
            <a:r>
              <a:rPr kumimoji="0" lang="tr-TR" sz="1600" b="0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 </a:t>
            </a:r>
            <a:r>
              <a:rPr kumimoji="0" lang="tr-TR" sz="16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surgery</a:t>
            </a:r>
            <a:r>
              <a:rPr kumimoji="0" lang="tr-TR" sz="1600" b="0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. N </a:t>
            </a:r>
            <a:r>
              <a:rPr kumimoji="0" lang="tr-TR" sz="16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Engl</a:t>
            </a:r>
            <a:r>
              <a:rPr kumimoji="0" lang="tr-TR" sz="1600" b="0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 J </a:t>
            </a:r>
            <a:r>
              <a:rPr kumimoji="0" lang="tr-TR" sz="16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Med</a:t>
            </a:r>
            <a:r>
              <a:rPr kumimoji="0" lang="tr-TR" sz="1600" b="0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 </a:t>
            </a:r>
            <a:r>
              <a:rPr lang="tr-TR" sz="1600" kern="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2012 PEARL </a:t>
            </a:r>
            <a:r>
              <a:rPr lang="tr-TR" sz="1600" kern="0" dirty="0">
                <a:solidFill>
                  <a:srgbClr val="FFFF00"/>
                </a:solidFill>
                <a:latin typeface="Maiandra GD" panose="020E0502030308020204" pitchFamily="34" charset="0"/>
              </a:rPr>
              <a:t>I</a:t>
            </a:r>
            <a:r>
              <a:rPr kumimoji="0" lang="tr-TR" sz="1600" b="0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/>
            </a:r>
            <a:br>
              <a:rPr kumimoji="0" lang="tr-TR" sz="1600" b="0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</a:br>
            <a:endParaRPr kumimoji="0" lang="tr-TR" sz="1600" b="0" i="0" u="sng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Times New Roman"/>
              <a:ea typeface="SimSun"/>
              <a:cs typeface="+mj-cs"/>
            </a:endParaRPr>
          </a:p>
        </p:txBody>
      </p:sp>
      <p:sp>
        <p:nvSpPr>
          <p:cNvPr id="6" name="Dikdörtgen 5"/>
          <p:cNvSpPr/>
          <p:nvPr/>
        </p:nvSpPr>
        <p:spPr bwMode="auto">
          <a:xfrm>
            <a:off x="914400" y="339635"/>
            <a:ext cx="5421085" cy="5617028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7" name="Dikdörtgen 6"/>
          <p:cNvSpPr/>
          <p:nvPr/>
        </p:nvSpPr>
        <p:spPr bwMode="auto">
          <a:xfrm>
            <a:off x="6479177" y="339634"/>
            <a:ext cx="5306423" cy="5303519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342237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" y="222069"/>
            <a:ext cx="10354733" cy="1214936"/>
          </a:xfrm>
          <a:prstGeom prst="rect">
            <a:avLst/>
          </a:prstGeom>
        </p:spPr>
      </p:pic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827405"/>
          </a:xfrm>
        </p:spPr>
        <p:txBody>
          <a:bodyPr/>
          <a:lstStyle/>
          <a:p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4400" y="1554479"/>
            <a:ext cx="10354733" cy="50683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07474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4000" b="1" dirty="0" err="1">
                <a:solidFill>
                  <a:srgbClr val="FFFF00"/>
                </a:solidFill>
                <a:latin typeface="Maiandra GD" panose="020E0502030308020204" pitchFamily="34" charset="0"/>
              </a:rPr>
              <a:t>Ulipristal</a:t>
            </a:r>
            <a:r>
              <a:rPr lang="tr-TR" sz="4000" b="1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4000" b="1" dirty="0" err="1">
                <a:solidFill>
                  <a:srgbClr val="FFFF00"/>
                </a:solidFill>
                <a:latin typeface="Maiandra GD" panose="020E0502030308020204" pitchFamily="34" charset="0"/>
              </a:rPr>
              <a:t>acetate</a:t>
            </a:r>
            <a:endParaRPr lang="tr-TR" sz="40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92331" y="1746250"/>
            <a:ext cx="5434150" cy="4343400"/>
          </a:xfrm>
        </p:spPr>
        <p:txBody>
          <a:bodyPr>
            <a:no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smtClean="0">
                <a:solidFill>
                  <a:srgbClr val="FF0000"/>
                </a:solidFill>
                <a:latin typeface="Maiandra GD" panose="020E0502030308020204" pitchFamily="34" charset="0"/>
              </a:rPr>
              <a:t>UA</a:t>
            </a:r>
            <a:r>
              <a:rPr lang="tr-TR" sz="1800" dirty="0" smtClean="0">
                <a:latin typeface="Maiandra GD" panose="020E0502030308020204" pitchFamily="34" charset="0"/>
              </a:rPr>
              <a:t> </a:t>
            </a:r>
            <a:r>
              <a:rPr lang="tr-TR" sz="1800" dirty="0" err="1" smtClean="0">
                <a:latin typeface="Maiandra GD" panose="020E0502030308020204" pitchFamily="34" charset="0"/>
              </a:rPr>
              <a:t>spontan</a:t>
            </a:r>
            <a:r>
              <a:rPr lang="tr-TR" sz="1800" dirty="0" smtClean="0">
                <a:latin typeface="Maiandra GD" panose="020E0502030308020204" pitchFamily="34" charset="0"/>
              </a:rPr>
              <a:t> çekilme kanamasının </a:t>
            </a:r>
            <a:r>
              <a:rPr lang="tr-TR" sz="1800" dirty="0">
                <a:latin typeface="Maiandra GD" panose="020E0502030308020204" pitchFamily="34" charset="0"/>
              </a:rPr>
              <a:t>yapıldığı üç aylık </a:t>
            </a:r>
            <a:r>
              <a:rPr lang="tr-TR" sz="1800" dirty="0" smtClean="0">
                <a:latin typeface="Maiandra GD" panose="020E0502030308020204" pitchFamily="34" charset="0"/>
              </a:rPr>
              <a:t>dörder uygulama veya </a:t>
            </a:r>
            <a:r>
              <a:rPr lang="tr-TR" sz="1800" dirty="0" smtClean="0">
                <a:solidFill>
                  <a:srgbClr val="FF0000"/>
                </a:solidFill>
                <a:latin typeface="Maiandra GD" panose="020E0502030308020204" pitchFamily="34" charset="0"/>
              </a:rPr>
              <a:t>NETA</a:t>
            </a:r>
            <a:r>
              <a:rPr lang="tr-TR" sz="1800" dirty="0" smtClean="0">
                <a:latin typeface="Maiandra GD" panose="020E0502030308020204" pitchFamily="34" charset="0"/>
              </a:rPr>
              <a:t> 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smtClean="0">
                <a:latin typeface="Maiandra GD" panose="020E0502030308020204" pitchFamily="34" charset="0"/>
              </a:rPr>
              <a:t>Dört </a:t>
            </a:r>
            <a:r>
              <a:rPr lang="tr-TR" sz="1800" dirty="0" err="1">
                <a:latin typeface="Maiandra GD" panose="020E0502030308020204" pitchFamily="34" charset="0"/>
              </a:rPr>
              <a:t>siklüsün</a:t>
            </a:r>
            <a:r>
              <a:rPr lang="tr-TR" sz="1800" dirty="0">
                <a:latin typeface="Maiandra GD" panose="020E0502030308020204" pitchFamily="34" charset="0"/>
              </a:rPr>
              <a:t> sonunda her iki grupta kanamada azalma olmasına rağmen, </a:t>
            </a:r>
            <a:r>
              <a:rPr lang="tr-TR" sz="1800" u="sng" dirty="0" smtClean="0">
                <a:latin typeface="Maiandra GD" panose="020E0502030308020204" pitchFamily="34" charset="0"/>
              </a:rPr>
              <a:t>NETA </a:t>
            </a:r>
            <a:r>
              <a:rPr lang="tr-TR" sz="1800" u="sng" dirty="0">
                <a:latin typeface="Maiandra GD" panose="020E0502030308020204" pitchFamily="34" charset="0"/>
              </a:rPr>
              <a:t>sonrasında sonuçlar daha </a:t>
            </a:r>
            <a:r>
              <a:rPr lang="tr-TR" sz="1800" u="sng" dirty="0" smtClean="0">
                <a:latin typeface="Maiandra GD" panose="020E0502030308020204" pitchFamily="34" charset="0"/>
              </a:rPr>
              <a:t>kısa sürede</a:t>
            </a:r>
            <a:r>
              <a:rPr lang="tr-TR" sz="1800" dirty="0" smtClean="0">
                <a:latin typeface="Maiandra GD" panose="020E0502030308020204" pitchFamily="34" charset="0"/>
              </a:rPr>
              <a:t> </a:t>
            </a:r>
            <a:r>
              <a:rPr lang="tr-TR" sz="1800" dirty="0">
                <a:latin typeface="Maiandra GD" panose="020E0502030308020204" pitchFamily="34" charset="0"/>
              </a:rPr>
              <a:t>(30 </a:t>
            </a:r>
            <a:r>
              <a:rPr lang="tr-TR" sz="1800" dirty="0" smtClean="0">
                <a:latin typeface="Maiandra GD" panose="020E0502030308020204" pitchFamily="34" charset="0"/>
              </a:rPr>
              <a:t>gün - 15 günde) 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u="sng" dirty="0" smtClean="0">
                <a:latin typeface="Maiandra GD" panose="020E0502030308020204" pitchFamily="34" charset="0"/>
              </a:rPr>
              <a:t>kanama skorları </a:t>
            </a:r>
            <a:r>
              <a:rPr lang="tr-TR" sz="1800" u="sng" dirty="0">
                <a:latin typeface="Maiandra GD" panose="020E0502030308020204" pitchFamily="34" charset="0"/>
              </a:rPr>
              <a:t>istatistiksel olarak </a:t>
            </a:r>
            <a:r>
              <a:rPr lang="tr-TR" sz="1800" u="sng" dirty="0" smtClean="0">
                <a:latin typeface="Maiandra GD" panose="020E0502030308020204" pitchFamily="34" charset="0"/>
              </a:rPr>
              <a:t>azaldı</a:t>
            </a:r>
            <a:r>
              <a:rPr lang="tr-TR" sz="1800" dirty="0" smtClean="0">
                <a:latin typeface="Maiandra GD" panose="020E0502030308020204" pitchFamily="34" charset="0"/>
              </a:rPr>
              <a:t> </a:t>
            </a:r>
          </a:p>
          <a:p>
            <a:pPr marL="34290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u="sng" dirty="0">
                <a:latin typeface="Maiandra GD" panose="020E0502030308020204" pitchFamily="34" charset="0"/>
              </a:rPr>
              <a:t>kümülatif bir </a:t>
            </a:r>
            <a:r>
              <a:rPr lang="tr-TR" sz="1800" u="sng" dirty="0" smtClean="0">
                <a:latin typeface="Maiandra GD" panose="020E0502030308020204" pitchFamily="34" charset="0"/>
              </a:rPr>
              <a:t>büyüklük azalması</a:t>
            </a:r>
            <a:r>
              <a:rPr lang="tr-TR" sz="1800" dirty="0" smtClean="0">
                <a:latin typeface="Maiandra GD" panose="020E0502030308020204" pitchFamily="34" charset="0"/>
              </a:rPr>
              <a:t> </a:t>
            </a:r>
            <a:endParaRPr lang="tr-TR" sz="1800" dirty="0"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err="1" smtClean="0">
                <a:latin typeface="Maiandra GD" panose="020E0502030308020204" pitchFamily="34" charset="0"/>
              </a:rPr>
              <a:t>endometrial</a:t>
            </a:r>
            <a:r>
              <a:rPr lang="tr-TR" sz="1800" dirty="0" smtClean="0"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latin typeface="Maiandra GD" panose="020E0502030308020204" pitchFamily="34" charset="0"/>
              </a:rPr>
              <a:t>hiperplazi</a:t>
            </a:r>
            <a:r>
              <a:rPr lang="tr-TR" sz="1800" dirty="0">
                <a:latin typeface="Maiandra GD" panose="020E0502030308020204" pitchFamily="34" charset="0"/>
              </a:rPr>
              <a:t> veya kanser vakası </a:t>
            </a:r>
            <a:r>
              <a:rPr lang="tr-TR" sz="1800" dirty="0" smtClean="0">
                <a:latin typeface="Maiandra GD" panose="020E0502030308020204" pitchFamily="34" charset="0"/>
              </a:rPr>
              <a:t>yok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smtClean="0">
                <a:latin typeface="Maiandra GD" panose="020E0502030308020204" pitchFamily="34" charset="0"/>
              </a:rPr>
              <a:t>deneklerin %50 si </a:t>
            </a:r>
            <a:r>
              <a:rPr lang="tr-TR" sz="1800" dirty="0">
                <a:latin typeface="Maiandra GD" panose="020E0502030308020204" pitchFamily="34" charset="0"/>
              </a:rPr>
              <a:t>dört </a:t>
            </a:r>
            <a:r>
              <a:rPr lang="tr-TR" sz="1800" dirty="0" err="1" smtClean="0">
                <a:latin typeface="Maiandra GD" panose="020E0502030308020204" pitchFamily="34" charset="0"/>
              </a:rPr>
              <a:t>siklus</a:t>
            </a:r>
            <a:r>
              <a:rPr lang="tr-TR" sz="1800" dirty="0" smtClean="0">
                <a:latin typeface="Maiandra GD" panose="020E0502030308020204" pitchFamily="34" charset="0"/>
              </a:rPr>
              <a:t> tedaviyi tamamladı </a:t>
            </a:r>
            <a:endParaRPr lang="tr-TR" sz="1800" dirty="0"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6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Donnez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J.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Long-term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treatment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of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uterine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fibroids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with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ulipristal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acetate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.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Fertil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Steril 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2014</a:t>
            </a:r>
            <a:endParaRPr lang="tr-TR" sz="1600" dirty="0">
              <a:solidFill>
                <a:srgbClr val="FFC000"/>
              </a:solidFill>
              <a:latin typeface="Maiandra GD" panose="020E0502030308020204" pitchFamily="34" charset="0"/>
            </a:endParaRPr>
          </a:p>
          <a:p>
            <a:endParaRPr lang="tr-TR" sz="1800" dirty="0">
              <a:latin typeface="Maiandra GD" panose="020E0502030308020204" pitchFamily="34" charset="0"/>
            </a:endParaRP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 bwMode="auto">
          <a:xfrm>
            <a:off x="6126480" y="1867989"/>
            <a:ext cx="5354320" cy="42216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341313" indent="-3413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1363" indent="-28416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FFFFFF"/>
                </a:solidFill>
                <a:latin typeface="+mn-lt"/>
                <a:ea typeface="+mn-ea"/>
              </a:defRPr>
            </a:lvl2pPr>
            <a:lvl3pPr marL="11414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3pPr>
            <a:lvl4pPr marL="15986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4pPr>
            <a:lvl5pPr marL="20558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5pPr>
            <a:lvl6pPr marL="2513192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6pPr>
            <a:lvl7pPr marL="2970136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7pPr>
            <a:lvl8pPr marL="3427080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8pPr>
            <a:lvl9pPr marL="3884024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FIGO; tip 0 hariç tüm </a:t>
            </a:r>
            <a:r>
              <a:rPr kumimoji="0" lang="tr-TR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myomlarda</a:t>
            </a:r>
            <a:r>
              <a:rPr kumimoji="0" lang="tr-T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PRM'lerin</a:t>
            </a:r>
            <a:r>
              <a:rPr kumimoji="0" lang="tr-T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birinci basamak tedavisi olarak kullanılmasını savunmaktadır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 typeface="Times New Roman" pitchFamily="18" charset="0"/>
              <a:buNone/>
              <a:tabLst/>
              <a:defRPr/>
            </a:pPr>
            <a:r>
              <a:rPr kumimoji="0" lang="en-US" sz="2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Donnez</a:t>
            </a: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J. </a:t>
            </a: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Uterine fibroid management: from the present to the future. Hum </a:t>
            </a:r>
            <a:r>
              <a:rPr kumimoji="0" lang="en-US" sz="2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Reprod</a:t>
            </a:r>
            <a:r>
              <a:rPr kumimoji="0" lang="en-US" sz="2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Update </a:t>
            </a:r>
            <a:r>
              <a:rPr kumimoji="0" lang="en-US" sz="26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2016</a:t>
            </a:r>
            <a:endParaRPr kumimoji="0" lang="tr-TR" sz="2600" b="0" i="0" u="none" strike="noStrike" kern="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aiandra GD" panose="020E0502030308020204" pitchFamily="34" charset="0"/>
              <a:ea typeface="SimSun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bu yaklaşımı ulusal veya topluluk yönergeleri desteklememekte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ABD mevcut </a:t>
            </a:r>
            <a:r>
              <a:rPr kumimoji="0" lang="tr-TR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ulipristal</a:t>
            </a:r>
            <a:r>
              <a:rPr kumimoji="0" lang="tr-T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dozu, etiket dışı tedavinin engellenmesi amacıyla tek bir 30 mg doz olarak satılmakta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Ella</a:t>
            </a:r>
            <a:r>
              <a:rPr kumimoji="0" lang="tr-T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30 mg, </a:t>
            </a:r>
            <a:r>
              <a:rPr kumimoji="0" lang="tr-TR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Esyma</a:t>
            </a:r>
            <a:r>
              <a:rPr kumimoji="0" lang="tr-T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5mg Avrupa da var</a:t>
            </a:r>
            <a:endParaRPr kumimoji="0" lang="tr-TR" sz="32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aiandra GD" panose="020E0502030308020204" pitchFamily="34" charset="0"/>
              <a:ea typeface="SimSun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32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myom</a:t>
            </a:r>
            <a:r>
              <a:rPr kumimoji="0" lang="tr-T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tedavisi için onaylanmış 5 mg/g</a:t>
            </a:r>
            <a:endParaRPr kumimoji="0" lang="tr-TR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SimSun"/>
              <a:cs typeface="+mn-cs"/>
            </a:endParaRPr>
          </a:p>
        </p:txBody>
      </p:sp>
      <p:sp>
        <p:nvSpPr>
          <p:cNvPr id="5" name="Dikdörtgen 4"/>
          <p:cNvSpPr/>
          <p:nvPr/>
        </p:nvSpPr>
        <p:spPr bwMode="auto">
          <a:xfrm>
            <a:off x="692330" y="1746250"/>
            <a:ext cx="5434148" cy="434340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6" name="Dikdörtgen 5"/>
          <p:cNvSpPr/>
          <p:nvPr/>
        </p:nvSpPr>
        <p:spPr bwMode="auto">
          <a:xfrm>
            <a:off x="6126479" y="1746250"/>
            <a:ext cx="5354321" cy="4343400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629419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4000" b="1" dirty="0" err="1">
                <a:solidFill>
                  <a:srgbClr val="FFFF00"/>
                </a:solidFill>
                <a:latin typeface="Maiandra GD" panose="020E0502030308020204" pitchFamily="34" charset="0"/>
              </a:rPr>
              <a:t>Ulipristal</a:t>
            </a:r>
            <a:r>
              <a:rPr lang="tr-TR" sz="4000" b="1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4000" b="1" dirty="0" err="1">
                <a:solidFill>
                  <a:srgbClr val="FFFF00"/>
                </a:solidFill>
                <a:latin typeface="Maiandra GD" panose="020E0502030308020204" pitchFamily="34" charset="0"/>
              </a:rPr>
              <a:t>acetate</a:t>
            </a:r>
            <a:endParaRPr lang="tr-TR" sz="4000" dirty="0"/>
          </a:p>
        </p:txBody>
      </p:sp>
      <p:pic>
        <p:nvPicPr>
          <p:cNvPr id="3" name="Resim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509" y="352697"/>
            <a:ext cx="11625942" cy="6335485"/>
          </a:xfrm>
          <a:prstGeom prst="rect">
            <a:avLst/>
          </a:prstGeom>
        </p:spPr>
      </p:pic>
      <p:cxnSp>
        <p:nvCxnSpPr>
          <p:cNvPr id="5" name="Düz Bağlayıcı 4"/>
          <p:cNvCxnSpPr/>
          <p:nvPr/>
        </p:nvCxnSpPr>
        <p:spPr bwMode="auto">
          <a:xfrm flipV="1">
            <a:off x="6923314" y="5564777"/>
            <a:ext cx="1985555" cy="13063"/>
          </a:xfrm>
          <a:prstGeom prst="line">
            <a:avLst/>
          </a:prstGeom>
          <a:solidFill>
            <a:srgbClr val="00B8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  <p:extLst>
      <p:ext uri="{BB962C8B-B14F-4D97-AF65-F5344CB8AC3E}">
        <p14:creationId xmlns:p14="http://schemas.microsoft.com/office/powerpoint/2010/main" val="40128696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Grp="1" noChangeArrowheads="1"/>
          </p:cNvSpPr>
          <p:nvPr>
            <p:ph idx="1"/>
          </p:nvPr>
        </p:nvSpPr>
        <p:spPr bwMode="auto">
          <a:xfrm>
            <a:off x="609600" y="2181501"/>
            <a:ext cx="10972800" cy="29652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0" indent="0" algn="ctr" rtl="0" fontAlgn="base"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lvl="0" indent="-342900" algn="l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altLang="tr-TR" sz="4400" dirty="0" smtClean="0">
                <a:solidFill>
                  <a:schemeClr val="bg1"/>
                </a:solidFill>
                <a:latin typeface="Maiandra GD" panose="020E0502030308020204" pitchFamily="34" charset="0"/>
              </a:rPr>
              <a:t>Tedavi zamanlaması</a:t>
            </a:r>
          </a:p>
          <a:p>
            <a:pPr marL="342900" indent="-342900" algn="l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altLang="tr-TR" sz="4400" dirty="0" smtClean="0">
                <a:solidFill>
                  <a:schemeClr val="bg1"/>
                </a:solidFill>
                <a:latin typeface="Maiandra GD" panose="020E0502030308020204" pitchFamily="34" charset="0"/>
              </a:rPr>
              <a:t>Tedavi Alternatifleri</a:t>
            </a:r>
          </a:p>
          <a:p>
            <a:pPr marL="342900" indent="-342900" algn="l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altLang="tr-TR" sz="4400" dirty="0" smtClean="0">
                <a:solidFill>
                  <a:schemeClr val="bg1"/>
                </a:solidFill>
                <a:latin typeface="Maiandra GD" panose="020E0502030308020204" pitchFamily="34" charset="0"/>
              </a:rPr>
              <a:t>(</a:t>
            </a:r>
            <a:r>
              <a:rPr lang="tr-TR" altLang="tr-TR" sz="4400" dirty="0" err="1">
                <a:solidFill>
                  <a:schemeClr val="bg1"/>
                </a:solidFill>
                <a:latin typeface="Maiandra GD" panose="020E0502030308020204" pitchFamily="34" charset="0"/>
              </a:rPr>
              <a:t>Fertilite</a:t>
            </a:r>
            <a:r>
              <a:rPr lang="tr-TR" altLang="tr-TR" sz="4400" dirty="0">
                <a:solidFill>
                  <a:schemeClr val="bg1"/>
                </a:solidFill>
                <a:latin typeface="Maiandra GD" panose="020E0502030308020204" pitchFamily="34" charset="0"/>
              </a:rPr>
              <a:t> isteği </a:t>
            </a:r>
            <a:r>
              <a:rPr lang="tr-TR" altLang="tr-TR" sz="4400" i="1" u="sng" dirty="0">
                <a:solidFill>
                  <a:schemeClr val="bg1"/>
                </a:solidFill>
                <a:latin typeface="Maiandra GD" panose="020E0502030308020204" pitchFamily="34" charset="0"/>
              </a:rPr>
              <a:t>var – yok</a:t>
            </a:r>
            <a:r>
              <a:rPr lang="tr-TR" altLang="tr-TR" sz="4400" dirty="0" smtClean="0">
                <a:solidFill>
                  <a:schemeClr val="bg1"/>
                </a:solidFill>
                <a:latin typeface="Maiandra GD" panose="020E0502030308020204" pitchFamily="34" charset="0"/>
              </a:rPr>
              <a:t>)</a:t>
            </a:r>
            <a:endParaRPr lang="tr-TR" altLang="tr-TR" sz="4400" dirty="0">
              <a:solidFill>
                <a:schemeClr val="bg1"/>
              </a:solidFill>
              <a:latin typeface="Maiandra GD" panose="020E0502030308020204" pitchFamily="34" charset="0"/>
            </a:endParaRPr>
          </a:p>
        </p:txBody>
      </p:sp>
      <p:sp>
        <p:nvSpPr>
          <p:cNvPr id="6" name="Rectangle 3"/>
          <p:cNvSpPr txBox="1">
            <a:spLocks noChangeArrowheads="1"/>
          </p:cNvSpPr>
          <p:nvPr/>
        </p:nvSpPr>
        <p:spPr bwMode="auto">
          <a:xfrm>
            <a:off x="762000" y="661850"/>
            <a:ext cx="10972800" cy="10885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Pct val="90000"/>
              <a:buFont typeface="Wingdings" panose="05000000000000000000" pitchFamily="2" charset="2"/>
              <a:buNone/>
              <a:defRPr sz="28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–"/>
              <a:defRPr sz="2400" kern="1200" cap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SzPct val="90000"/>
              <a:buFont typeface="Wingdings" panose="05000000000000000000" pitchFamily="2" charset="2"/>
              <a:buBlip>
                <a:blip r:embed="rId2"/>
              </a:buBlip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SzPct val="100000"/>
              <a:buFont typeface="Arial" panose="020B0604020202020204" pitchFamily="34" charset="0"/>
              <a:buChar char="–"/>
              <a:defRPr sz="2400" kern="1200" cap="none" baseline="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90000"/>
              <a:buFont typeface="Wingdings" panose="05000000000000000000" pitchFamily="2" charset="2"/>
              <a:buBlip>
                <a:blip r:embed="rId3"/>
              </a:buBlip>
              <a:defRPr sz="2400" kern="1200">
                <a:solidFill>
                  <a:schemeClr val="tx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Clr>
                <a:schemeClr val="accent1"/>
              </a:buClr>
              <a:buSzPct val="100000"/>
              <a:buFont typeface="Arial" panose="020B0604020202020204" pitchFamily="34" charset="0"/>
              <a:buChar char="•"/>
              <a:defRPr sz="1800" kern="1200" baseline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20000"/>
              </a:spcBef>
              <a:spcAft>
                <a:spcPct val="0"/>
              </a:spcAft>
              <a:buClr>
                <a:srgbClr val="FA2B5C"/>
              </a:buClr>
              <a:buSzPct val="90000"/>
              <a:buFont typeface="Wingdings" panose="05000000000000000000" pitchFamily="2" charset="2"/>
              <a:buNone/>
              <a:tabLst/>
              <a:defRPr/>
            </a:pPr>
            <a:r>
              <a:rPr kumimoji="0" lang="tr-TR" altLang="tr-TR" sz="4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uLnTx/>
                <a:uFillTx/>
                <a:latin typeface="Gill Sans MT" panose="020B0502020104020203"/>
                <a:ea typeface="SimSun"/>
                <a:cs typeface="+mn-cs"/>
              </a:rPr>
              <a:t>LEİOMYOM YÖNETİMİ</a:t>
            </a:r>
            <a:endParaRPr kumimoji="0" lang="en-US" altLang="tr-TR" sz="44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/>
                </a:outerShdw>
              </a:effectLst>
              <a:uLnTx/>
              <a:uFillTx/>
              <a:latin typeface="Gill Sans MT" panose="020B0502020104020203"/>
              <a:ea typeface="SimSun"/>
              <a:cs typeface="+mn-cs"/>
            </a:endParaRPr>
          </a:p>
        </p:txBody>
      </p:sp>
      <p:pic>
        <p:nvPicPr>
          <p:cNvPr id="2" name="Resim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254241" y="1541416"/>
            <a:ext cx="4676502" cy="51337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86575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235130"/>
            <a:ext cx="10354733" cy="757647"/>
          </a:xfrm>
        </p:spPr>
        <p:txBody>
          <a:bodyPr/>
          <a:lstStyle/>
          <a:p>
            <a:pPr algn="ctr"/>
            <a:r>
              <a:rPr lang="tr-TR" sz="32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Mifepristone</a:t>
            </a:r>
            <a:endParaRPr lang="tr-TR" sz="32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884127" y="1097280"/>
            <a:ext cx="4833256" cy="4992370"/>
          </a:xfrm>
        </p:spPr>
        <p:txBody>
          <a:bodyPr>
            <a:no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smtClean="0">
                <a:latin typeface="Maiandra GD" panose="020E0502030308020204" pitchFamily="34" charset="0"/>
              </a:rPr>
              <a:t>(</a:t>
            </a:r>
            <a:r>
              <a:rPr lang="tr-TR" sz="2000" dirty="0">
                <a:latin typeface="Maiandra GD" panose="020E0502030308020204" pitchFamily="34" charset="0"/>
              </a:rPr>
              <a:t>n = 501)  üç aylık </a:t>
            </a:r>
            <a:r>
              <a:rPr lang="tr-TR" sz="2000" dirty="0" err="1">
                <a:latin typeface="Maiandra GD" panose="020E0502030308020204" pitchFamily="34" charset="0"/>
              </a:rPr>
              <a:t>mifepriston</a:t>
            </a:r>
            <a:r>
              <a:rPr lang="tr-TR" sz="2000" dirty="0">
                <a:latin typeface="Maiandra GD" panose="020E0502030308020204" pitchFamily="34" charset="0"/>
              </a:rPr>
              <a:t> tedavisinin (10 veya 25 mg) </a:t>
            </a:r>
            <a:r>
              <a:rPr lang="tr-TR" sz="2000" dirty="0" err="1">
                <a:latin typeface="Maiandra GD" panose="020E0502030308020204" pitchFamily="34" charset="0"/>
              </a:rPr>
              <a:t>leuprolide</a:t>
            </a:r>
            <a:r>
              <a:rPr lang="tr-TR" sz="2000" dirty="0">
                <a:latin typeface="Maiandra GD" panose="020E0502030308020204" pitchFamily="34" charset="0"/>
              </a:rPr>
              <a:t> (3.75 mg) ile </a:t>
            </a:r>
            <a:r>
              <a:rPr lang="tr-TR" sz="2000" u="sng" dirty="0" err="1">
                <a:latin typeface="Maiandra GD" panose="020E0502030308020204" pitchFamily="34" charset="0"/>
              </a:rPr>
              <a:t>myom</a:t>
            </a:r>
            <a:r>
              <a:rPr lang="tr-TR" sz="2000" u="sng" dirty="0">
                <a:latin typeface="Maiandra GD" panose="020E0502030308020204" pitchFamily="34" charset="0"/>
              </a:rPr>
              <a:t> hacminde benzer azalma </a:t>
            </a:r>
            <a:r>
              <a:rPr lang="tr-TR" sz="2000" dirty="0" smtClean="0">
                <a:latin typeface="Maiandra GD" panose="020E0502030308020204" pitchFamily="34" charset="0"/>
              </a:rPr>
              <a:t>(Mİ: </a:t>
            </a:r>
            <a:r>
              <a:rPr lang="tr-TR" sz="2000" dirty="0">
                <a:latin typeface="Maiandra GD" panose="020E0502030308020204" pitchFamily="34" charset="0"/>
              </a:rPr>
              <a:t>% 40-43 </a:t>
            </a:r>
            <a:r>
              <a:rPr lang="tr-TR" sz="2000" dirty="0" smtClean="0">
                <a:latin typeface="Maiandra GD" panose="020E0502030308020204" pitchFamily="34" charset="0"/>
              </a:rPr>
              <a:t>LE:% 44)</a:t>
            </a:r>
            <a:endParaRPr lang="tr-TR" sz="2000" dirty="0">
              <a:latin typeface="Maiandra GD" panose="020E0502030308020204" pitchFamily="34" charset="0"/>
            </a:endParaRPr>
          </a:p>
          <a:p>
            <a:pPr mar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Liu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C.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Different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dosages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of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mifepristone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versus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enantone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to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treat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uterine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fibroids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: A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multicenter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randomized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controlled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trial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. 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                     </a:t>
            </a:r>
            <a:r>
              <a:rPr lang="tr-TR" sz="16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Medicine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(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Baltimore) 2017</a:t>
            </a:r>
          </a:p>
          <a:p>
            <a:pPr marL="34290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err="1" smtClean="0">
                <a:latin typeface="Maiandra GD" panose="020E0502030308020204" pitchFamily="34" charset="0"/>
              </a:rPr>
              <a:t>Mifepristone</a:t>
            </a:r>
            <a:r>
              <a:rPr lang="tr-TR" sz="2000" dirty="0">
                <a:latin typeface="Maiandra GD" panose="020E0502030308020204" pitchFamily="34" charset="0"/>
              </a:rPr>
              <a:t>, </a:t>
            </a:r>
            <a:r>
              <a:rPr lang="tr-TR" sz="2000" dirty="0" err="1">
                <a:latin typeface="Maiandra GD" panose="020E0502030308020204" pitchFamily="34" charset="0"/>
              </a:rPr>
              <a:t>myomlarının</a:t>
            </a:r>
            <a:r>
              <a:rPr lang="tr-TR" sz="2000" dirty="0">
                <a:latin typeface="Maiandra GD" panose="020E0502030308020204" pitchFamily="34" charset="0"/>
              </a:rPr>
              <a:t> tedavisi için FDA tarafından onaylanmamıştır. </a:t>
            </a:r>
          </a:p>
          <a:p>
            <a:pPr marL="34290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err="1">
                <a:latin typeface="Maiandra GD" panose="020E0502030308020204" pitchFamily="34" charset="0"/>
              </a:rPr>
              <a:t>Antiprogestin</a:t>
            </a:r>
            <a:r>
              <a:rPr lang="tr-TR" sz="2000" dirty="0"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latin typeface="Maiandra GD" panose="020E0502030308020204" pitchFamily="34" charset="0"/>
              </a:rPr>
              <a:t>mifepriston</a:t>
            </a:r>
            <a:r>
              <a:rPr lang="tr-TR" sz="2000" dirty="0">
                <a:latin typeface="Maiandra GD" panose="020E0502030308020204" pitchFamily="34" charset="0"/>
              </a:rPr>
              <a:t> (RU-486</a:t>
            </a:r>
            <a:r>
              <a:rPr lang="tr-TR" sz="2000" dirty="0" smtClean="0">
                <a:latin typeface="Maiandra GD" panose="020E0502030308020204" pitchFamily="34" charset="0"/>
              </a:rPr>
              <a:t>)</a:t>
            </a:r>
            <a:endParaRPr lang="tr-TR" sz="2000" dirty="0">
              <a:solidFill>
                <a:srgbClr val="FFC000"/>
              </a:solidFill>
              <a:latin typeface="Maiandra GD" panose="020E0502030308020204" pitchFamily="34" charset="0"/>
            </a:endParaRP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 bwMode="auto">
          <a:xfrm>
            <a:off x="1136453" y="1214847"/>
            <a:ext cx="4924697" cy="5316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t" anchorCtr="0" compatLnSpc="1">
            <a:prstTxWarp prst="textNoShape">
              <a:avLst/>
            </a:prstTxWarp>
            <a:noAutofit/>
          </a:bodyPr>
          <a:lstStyle>
            <a:lvl1pPr marL="341313" indent="-3413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1363" indent="-28416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FFFFFF"/>
                </a:solidFill>
                <a:latin typeface="+mn-lt"/>
                <a:ea typeface="+mn-ea"/>
              </a:defRPr>
            </a:lvl2pPr>
            <a:lvl3pPr marL="11414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3pPr>
            <a:lvl4pPr marL="15986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4pPr>
            <a:lvl5pPr marL="20558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5pPr>
            <a:lvl6pPr marL="2513192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6pPr>
            <a:lvl7pPr marL="2970136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7pPr>
            <a:lvl8pPr marL="3427080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8pPr>
            <a:lvl9pPr marL="3884024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endParaRPr kumimoji="0" lang="tr-TR" sz="18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SimSun"/>
              <a:cs typeface="+mn-cs"/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 bwMode="auto">
          <a:xfrm>
            <a:off x="862138" y="1097280"/>
            <a:ext cx="5904422" cy="52382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t" anchorCtr="0" compatLnSpc="1">
            <a:prstTxWarp prst="textNoShape">
              <a:avLst/>
            </a:prstTxWarp>
            <a:noAutofit/>
          </a:bodyPr>
          <a:lstStyle>
            <a:lvl1pPr marL="341313" indent="-3413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1363" indent="-28416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FFFFFF"/>
                </a:solidFill>
                <a:latin typeface="+mn-lt"/>
                <a:ea typeface="+mn-ea"/>
              </a:defRPr>
            </a:lvl2pPr>
            <a:lvl3pPr marL="11414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3pPr>
            <a:lvl4pPr marL="15986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4pPr>
            <a:lvl5pPr marL="20558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5pPr>
            <a:lvl6pPr marL="2513192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6pPr>
            <a:lvl7pPr marL="2970136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7pPr>
            <a:lvl8pPr marL="3427080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8pPr>
            <a:lvl9pPr marL="3884024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GnRH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agonistleri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ile karşılaştırıldığında </a:t>
            </a:r>
            <a:r>
              <a:rPr kumimoji="0" lang="tr-TR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uterus</a:t>
            </a:r>
            <a:r>
              <a:rPr kumimoji="0" lang="tr-TR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hacmini % 26-74 oranında azaltır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 typeface="Times New Roman" pitchFamily="18" charset="0"/>
              <a:buNone/>
              <a:tabLst/>
              <a:defRPr/>
            </a:pPr>
            <a:r>
              <a:rPr kumimoji="0" lang="tr-TR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Steinauer</a:t>
            </a:r>
            <a:r>
              <a:rPr kumimoji="0" lang="tr-TR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J.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Systematic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review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of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mifepristone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for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the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treatment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of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uterine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leiomyomata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.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Obstet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Gynecol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2004</a:t>
            </a:r>
            <a:endParaRPr kumimoji="0" lang="tr-TR" sz="14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aiandra GD" panose="020E0502030308020204" pitchFamily="34" charset="0"/>
              <a:ea typeface="SimSun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Randomize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ve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prospektif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çalışmalar, yüksek doz (&gt;10-50 mg/gün)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GnRH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agonistlerine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benzer </a:t>
            </a:r>
            <a:r>
              <a:rPr kumimoji="0" lang="tr-TR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amenore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oranları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(5-10 mg/gün), % 40-70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amenore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oranı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1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Semptomatik</a:t>
            </a:r>
            <a:r>
              <a:rPr kumimoji="0" lang="tr-TR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rahatlama ve yaşam kalitesini artırır</a:t>
            </a:r>
            <a:r>
              <a:rPr kumimoji="0" lang="tr-TR" sz="1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İlaç </a:t>
            </a:r>
            <a:r>
              <a:rPr kumimoji="0" lang="tr-TR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kesildikten sonra yeniden büyüme olur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 typeface="Times New Roman" pitchFamily="18" charset="0"/>
              <a:buNone/>
              <a:tabLst/>
              <a:defRPr/>
            </a:pP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Eisinger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SH.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Twelve-month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safety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and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efficacy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of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low-dose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mifepristone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for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uterine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myomas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. J Minim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Invasive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Gynecol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2005</a:t>
            </a:r>
          </a:p>
        </p:txBody>
      </p:sp>
      <p:sp>
        <p:nvSpPr>
          <p:cNvPr id="6" name="Dikdörtgen 5"/>
          <p:cNvSpPr/>
          <p:nvPr/>
        </p:nvSpPr>
        <p:spPr bwMode="auto">
          <a:xfrm>
            <a:off x="744572" y="888274"/>
            <a:ext cx="6021988" cy="4778008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7" name="Dikdörtgen 6"/>
          <p:cNvSpPr/>
          <p:nvPr/>
        </p:nvSpPr>
        <p:spPr bwMode="auto">
          <a:xfrm>
            <a:off x="6884127" y="1040673"/>
            <a:ext cx="4833256" cy="4085963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681049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670560"/>
          </a:xfrm>
        </p:spPr>
        <p:txBody>
          <a:bodyPr/>
          <a:lstStyle/>
          <a:p>
            <a:pPr algn="ctr"/>
            <a:r>
              <a:rPr lang="tr-TR" sz="3600" b="1" dirty="0" err="1">
                <a:solidFill>
                  <a:srgbClr val="FFFF00"/>
                </a:solidFill>
                <a:latin typeface="Maiandra GD" panose="020E0502030308020204" pitchFamily="34" charset="0"/>
              </a:rPr>
              <a:t>Endometrial</a:t>
            </a:r>
            <a:r>
              <a:rPr lang="tr-TR" sz="3600" b="1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3600" b="1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değişiklikler</a:t>
            </a:r>
            <a:endParaRPr lang="tr-TR" sz="36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44529" y="1423851"/>
            <a:ext cx="6026089" cy="4885509"/>
          </a:xfrm>
        </p:spPr>
        <p:txBody>
          <a:bodyPr>
            <a:noAutofit/>
          </a:bodyPr>
          <a:lstStyle/>
          <a:p>
            <a:pPr marL="34290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smtClean="0">
                <a:latin typeface="Maiandra GD" panose="020E0502030308020204" pitchFamily="34" charset="0"/>
              </a:rPr>
              <a:t>"PRM </a:t>
            </a:r>
            <a:r>
              <a:rPr lang="tr-TR" sz="2000" dirty="0">
                <a:latin typeface="Maiandra GD" panose="020E0502030308020204" pitchFamily="34" charset="0"/>
              </a:rPr>
              <a:t>bağlı </a:t>
            </a:r>
            <a:r>
              <a:rPr lang="tr-TR" sz="2000" dirty="0" err="1">
                <a:latin typeface="Maiandra GD" panose="020E0502030308020204" pitchFamily="34" charset="0"/>
              </a:rPr>
              <a:t>endometrial</a:t>
            </a:r>
            <a:r>
              <a:rPr lang="tr-TR" sz="2000" dirty="0">
                <a:latin typeface="Maiandra GD" panose="020E0502030308020204" pitchFamily="34" charset="0"/>
              </a:rPr>
              <a:t> değişiklikler" (PAEC) 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tedavinin ardından benzersiz bir </a:t>
            </a:r>
            <a:r>
              <a:rPr lang="tr-TR" sz="2000" dirty="0" err="1">
                <a:latin typeface="Maiandra GD" panose="020E0502030308020204" pitchFamily="34" charset="0"/>
              </a:rPr>
              <a:t>endometriyum</a:t>
            </a:r>
            <a:r>
              <a:rPr lang="tr-TR" sz="2000" dirty="0">
                <a:latin typeface="Maiandra GD" panose="020E0502030308020204" pitchFamily="34" charset="0"/>
              </a:rPr>
              <a:t> değişikliği </a:t>
            </a:r>
            <a:r>
              <a:rPr lang="tr-TR" sz="2000" dirty="0" smtClean="0">
                <a:latin typeface="Maiandra GD" panose="020E0502030308020204" pitchFamily="34" charset="0"/>
              </a:rPr>
              <a:t>modeli</a:t>
            </a:r>
            <a:r>
              <a:rPr lang="en-US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 smtClean="0">
                <a:latin typeface="Maiandra GD" panose="020E0502030308020204" pitchFamily="34" charset="0"/>
              </a:rPr>
              <a:t>(2006 </a:t>
            </a:r>
            <a:r>
              <a:rPr lang="tr-TR" sz="2000" dirty="0" err="1" smtClean="0">
                <a:latin typeface="Maiandra GD" panose="020E0502030308020204" pitchFamily="34" charset="0"/>
              </a:rPr>
              <a:t>Bethesda</a:t>
            </a:r>
            <a:r>
              <a:rPr lang="tr-TR" sz="2000" dirty="0" smtClean="0">
                <a:latin typeface="Maiandra GD" panose="020E0502030308020204" pitchFamily="34" charset="0"/>
              </a:rPr>
              <a:t>)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en-US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Mutter GL. The spectrum of endometrial pathology induced by progesterone receptor modulators. Mod </a:t>
            </a:r>
            <a:r>
              <a:rPr lang="en-US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Pathol</a:t>
            </a:r>
            <a:r>
              <a:rPr lang="en-US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2008</a:t>
            </a:r>
            <a:endParaRPr lang="tr-TR" sz="1600" dirty="0" smtClean="0">
              <a:solidFill>
                <a:srgbClr val="FFFF00"/>
              </a:solidFill>
              <a:latin typeface="Maiandra GD" panose="020E0502030308020204" pitchFamily="34" charset="0"/>
            </a:endParaRP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2000" dirty="0" smtClean="0">
                <a:latin typeface="Maiandra GD" panose="020E0502030308020204" pitchFamily="34" charset="0"/>
              </a:rPr>
              <a:t>%57-62 </a:t>
            </a:r>
            <a:r>
              <a:rPr lang="tr-TR" sz="2000" dirty="0">
                <a:latin typeface="Maiandra GD" panose="020E0502030308020204" pitchFamily="34" charset="0"/>
              </a:rPr>
              <a:t>vakada </a:t>
            </a:r>
            <a:r>
              <a:rPr lang="tr-TR" sz="2000" dirty="0" err="1">
                <a:latin typeface="Maiandra GD" panose="020E0502030308020204" pitchFamily="34" charset="0"/>
              </a:rPr>
              <a:t>kistik</a:t>
            </a:r>
            <a:r>
              <a:rPr lang="tr-TR" sz="2000" dirty="0"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latin typeface="Maiandra GD" panose="020E0502030308020204" pitchFamily="34" charset="0"/>
              </a:rPr>
              <a:t>glandüler</a:t>
            </a:r>
            <a:r>
              <a:rPr lang="tr-TR" sz="2000" dirty="0"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latin typeface="Maiandra GD" panose="020E0502030308020204" pitchFamily="34" charset="0"/>
              </a:rPr>
              <a:t>dilatasyon</a:t>
            </a:r>
            <a:r>
              <a:rPr lang="tr-TR" sz="2000" dirty="0">
                <a:latin typeface="Maiandra GD" panose="020E0502030308020204" pitchFamily="34" charset="0"/>
              </a:rPr>
              <a:t> ve kalınlık </a:t>
            </a:r>
            <a:r>
              <a:rPr lang="tr-TR" sz="2000" dirty="0" smtClean="0">
                <a:latin typeface="Maiandra GD" panose="020E0502030308020204" pitchFamily="34" charset="0"/>
              </a:rPr>
              <a:t>artışı görülmüş </a:t>
            </a:r>
            <a:r>
              <a:rPr lang="tr-TR" sz="2000" dirty="0">
                <a:latin typeface="Maiandra GD" panose="020E0502030308020204" pitchFamily="34" charset="0"/>
              </a:rPr>
              <a:t>olup tedavi kesildikten sonra 6 ay içinde </a:t>
            </a:r>
            <a:r>
              <a:rPr lang="tr-TR" sz="2000" dirty="0" smtClean="0">
                <a:latin typeface="Maiandra GD" panose="020E0502030308020204" pitchFamily="34" charset="0"/>
              </a:rPr>
              <a:t>bu değişiklikler </a:t>
            </a:r>
            <a:r>
              <a:rPr lang="tr-TR" sz="2000" dirty="0">
                <a:latin typeface="Maiandra GD" panose="020E0502030308020204" pitchFamily="34" charset="0"/>
              </a:rPr>
              <a:t>tamamen </a:t>
            </a:r>
            <a:r>
              <a:rPr lang="tr-TR" sz="2000" dirty="0" smtClean="0">
                <a:latin typeface="Maiandra GD" panose="020E0502030308020204" pitchFamily="34" charset="0"/>
              </a:rPr>
              <a:t>kaybolmuş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Williams AR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, </a:t>
            </a:r>
            <a:r>
              <a:rPr lang="tr-TR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Endometrial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morphology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after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treatment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of </a:t>
            </a:r>
            <a:r>
              <a:rPr lang="tr-TR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uterine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fibroids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with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the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selective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progesterone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receptor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modulator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,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ulipristal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acetate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. </a:t>
            </a:r>
            <a:r>
              <a:rPr lang="tr-TR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Int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J </a:t>
            </a:r>
            <a:r>
              <a:rPr lang="tr-TR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Gynecol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Pathol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2012</a:t>
            </a:r>
            <a:endParaRPr lang="tr-TR" sz="20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 bwMode="auto">
          <a:xfrm>
            <a:off x="6570618" y="1632857"/>
            <a:ext cx="5434148" cy="44567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t" anchorCtr="0" compatLnSpc="1">
            <a:prstTxWarp prst="textNoShape">
              <a:avLst/>
            </a:prstTxWarp>
            <a:noAutofit/>
          </a:bodyPr>
          <a:lstStyle>
            <a:lvl1pPr marL="341313" indent="-3413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1363" indent="-28416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FFFFFF"/>
                </a:solidFill>
                <a:latin typeface="+mn-lt"/>
                <a:ea typeface="+mn-ea"/>
              </a:defRPr>
            </a:lvl2pPr>
            <a:lvl3pPr marL="11414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3pPr>
            <a:lvl4pPr marL="15986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4pPr>
            <a:lvl5pPr marL="20558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5pPr>
            <a:lvl6pPr marL="2513192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6pPr>
            <a:lvl7pPr marL="2970136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7pPr>
            <a:lvl8pPr marL="3427080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8pPr>
            <a:lvl9pPr marL="3884024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PRM'lere</a:t>
            </a: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maruz bırakılan </a:t>
            </a:r>
            <a:r>
              <a:rPr kumimoji="0" lang="tr-TR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endometrium</a:t>
            </a: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2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endometrial</a:t>
            </a:r>
            <a:r>
              <a:rPr kumimoji="0" lang="tr-TR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2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malign</a:t>
            </a:r>
            <a:r>
              <a:rPr kumimoji="0" lang="tr-TR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2000" b="0" i="0" u="none" strike="noStrike" kern="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progresyonun</a:t>
            </a:r>
            <a:r>
              <a:rPr kumimoji="0" lang="tr-TR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tipik moleküler belirtilerini eksprese </a:t>
            </a: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etmez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 typeface="Times New Roman" pitchFamily="18" charset="0"/>
              <a:buNone/>
              <a:tabLst/>
              <a:defRPr/>
            </a:pPr>
            <a:r>
              <a:rPr kumimoji="0" lang="tr-T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Wilkens</a:t>
            </a: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J.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Effect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of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asoprisnil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on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uterine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proliferation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markers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and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endometrial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expression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of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the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tumour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suppressor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gene, PTEN. Hum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Reprod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2009</a:t>
            </a:r>
            <a:endParaRPr kumimoji="0" lang="tr-TR" sz="1600" b="0" i="0" u="none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aiandra GD" panose="020E0502030308020204" pitchFamily="34" charset="0"/>
              <a:ea typeface="SimSun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PRM tedavisini takiben gerçek </a:t>
            </a:r>
            <a:r>
              <a:rPr kumimoji="0" lang="tr-T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endometriyal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hiperplazi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ve </a:t>
            </a:r>
            <a:r>
              <a:rPr kumimoji="0" lang="tr-T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atipik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hiperplazi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gözlenmedi ve hiçbir </a:t>
            </a:r>
            <a:r>
              <a:rPr kumimoji="0" lang="tr-T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endometriyal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20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ca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.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gelişmedi</a:t>
            </a: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.</a:t>
            </a: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SimSun"/>
              <a:cs typeface="+mn-cs"/>
            </a:endParaRPr>
          </a:p>
        </p:txBody>
      </p:sp>
      <p:sp>
        <p:nvSpPr>
          <p:cNvPr id="5" name="Dikdörtgen 4"/>
          <p:cNvSpPr/>
          <p:nvPr/>
        </p:nvSpPr>
        <p:spPr bwMode="auto">
          <a:xfrm>
            <a:off x="544530" y="1419499"/>
            <a:ext cx="5921584" cy="4014649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6" name="Dikdörtgen 5"/>
          <p:cNvSpPr/>
          <p:nvPr/>
        </p:nvSpPr>
        <p:spPr bwMode="auto">
          <a:xfrm>
            <a:off x="6923314" y="1419499"/>
            <a:ext cx="5081452" cy="3348443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798167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404949"/>
            <a:ext cx="10354733" cy="577125"/>
          </a:xfrm>
        </p:spPr>
        <p:txBody>
          <a:bodyPr/>
          <a:lstStyle/>
          <a:p>
            <a:pPr algn="ctr"/>
            <a:r>
              <a:rPr lang="tr-TR" sz="3200" b="1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Gn</a:t>
            </a:r>
            <a:r>
              <a:rPr lang="tr-TR" sz="3200" b="1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-RH </a:t>
            </a:r>
            <a:r>
              <a:rPr lang="tr-TR" sz="3200" b="1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agonistleri</a:t>
            </a:r>
            <a:r>
              <a:rPr lang="tr-TR" sz="3200" dirty="0">
                <a:solidFill>
                  <a:srgbClr val="FFFF00"/>
                </a:solidFill>
                <a:latin typeface="Maiandra GD" panose="020E0502030308020204" pitchFamily="34" charset="0"/>
              </a:rPr>
              <a:t> 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1" y="1188720"/>
            <a:ext cx="5303520" cy="5107575"/>
          </a:xfrm>
        </p:spPr>
        <p:txBody>
          <a:bodyPr>
            <a:no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200" dirty="0" err="1" smtClean="0">
                <a:latin typeface="Maiandra GD" panose="020E0502030308020204" pitchFamily="34" charset="0"/>
              </a:rPr>
              <a:t>Myomlar</a:t>
            </a:r>
            <a:r>
              <a:rPr lang="tr-TR" sz="2200" dirty="0" smtClean="0">
                <a:latin typeface="Maiandra GD" panose="020E0502030308020204" pitchFamily="34" charset="0"/>
              </a:rPr>
              <a:t> </a:t>
            </a:r>
            <a:r>
              <a:rPr lang="tr-TR" sz="2200" dirty="0">
                <a:latin typeface="Maiandra GD" panose="020E0502030308020204" pitchFamily="34" charset="0"/>
              </a:rPr>
              <a:t>için en etkili tıbbi </a:t>
            </a:r>
            <a:r>
              <a:rPr lang="tr-TR" sz="2200" dirty="0" smtClean="0">
                <a:latin typeface="Maiandra GD" panose="020E0502030308020204" pitchFamily="34" charset="0"/>
              </a:rPr>
              <a:t>tedavi - </a:t>
            </a:r>
            <a:r>
              <a:rPr lang="tr-TR" sz="2200" dirty="0" err="1" smtClean="0">
                <a:latin typeface="Maiandra GD" panose="020E0502030308020204" pitchFamily="34" charset="0"/>
              </a:rPr>
              <a:t>hipogonadotropik</a:t>
            </a:r>
            <a:r>
              <a:rPr lang="tr-TR" sz="2200" dirty="0" smtClean="0">
                <a:latin typeface="Maiandra GD" panose="020E0502030308020204" pitchFamily="34" charset="0"/>
              </a:rPr>
              <a:t> </a:t>
            </a:r>
            <a:r>
              <a:rPr lang="tr-TR" sz="2200" dirty="0" err="1" smtClean="0">
                <a:latin typeface="Maiandra GD" panose="020E0502030308020204" pitchFamily="34" charset="0"/>
              </a:rPr>
              <a:t>hipogonadal</a:t>
            </a:r>
            <a:r>
              <a:rPr lang="tr-TR" sz="2200" dirty="0" smtClean="0">
                <a:latin typeface="Maiandra GD" panose="020E0502030308020204" pitchFamily="34" charset="0"/>
              </a:rPr>
              <a:t> durum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200" u="sng" dirty="0" smtClean="0">
                <a:latin typeface="Maiandra GD" panose="020E0502030308020204" pitchFamily="34" charset="0"/>
              </a:rPr>
              <a:t>anemi</a:t>
            </a:r>
            <a:r>
              <a:rPr lang="tr-TR" sz="2200" dirty="0" smtClean="0">
                <a:latin typeface="Maiandra GD" panose="020E0502030308020204" pitchFamily="34" charset="0"/>
              </a:rPr>
              <a:t> ve ilk üç </a:t>
            </a:r>
            <a:r>
              <a:rPr lang="tr-TR" sz="2200" dirty="0">
                <a:latin typeface="Maiandra GD" panose="020E0502030308020204" pitchFamily="34" charset="0"/>
              </a:rPr>
              <a:t>ay içinde </a:t>
            </a:r>
            <a:r>
              <a:rPr lang="tr-TR" sz="2200" dirty="0" err="1">
                <a:latin typeface="Maiandra GD" panose="020E0502030308020204" pitchFamily="34" charset="0"/>
              </a:rPr>
              <a:t>uterus</a:t>
            </a:r>
            <a:r>
              <a:rPr lang="tr-TR" sz="2200" dirty="0">
                <a:latin typeface="Maiandra GD" panose="020E0502030308020204" pitchFamily="34" charset="0"/>
              </a:rPr>
              <a:t> </a:t>
            </a:r>
            <a:r>
              <a:rPr lang="tr-TR" sz="2200" u="sng" dirty="0">
                <a:latin typeface="Maiandra GD" panose="020E0502030308020204" pitchFamily="34" charset="0"/>
              </a:rPr>
              <a:t>boyutunda önemli </a:t>
            </a:r>
            <a:r>
              <a:rPr lang="tr-TR" sz="2200" u="sng" dirty="0" smtClean="0">
                <a:latin typeface="Maiandra GD" panose="020E0502030308020204" pitchFamily="34" charset="0"/>
              </a:rPr>
              <a:t>azalma</a:t>
            </a:r>
            <a:r>
              <a:rPr lang="tr-TR" sz="2200" dirty="0" smtClean="0">
                <a:latin typeface="Maiandra GD" panose="020E0502030308020204" pitchFamily="34" charset="0"/>
              </a:rPr>
              <a:t> (% </a:t>
            </a:r>
            <a:r>
              <a:rPr lang="tr-TR" sz="2200" dirty="0">
                <a:latin typeface="Maiandra GD" panose="020E0502030308020204" pitchFamily="34" charset="0"/>
              </a:rPr>
              <a:t>35-60) </a:t>
            </a:r>
            <a:r>
              <a:rPr lang="tr-TR" sz="2200" u="sng" dirty="0" err="1" smtClean="0">
                <a:latin typeface="Maiandra GD" panose="020E0502030308020204" pitchFamily="34" charset="0"/>
              </a:rPr>
              <a:t>myom</a:t>
            </a:r>
            <a:r>
              <a:rPr lang="tr-TR" sz="2200" u="sng" dirty="0" smtClean="0">
                <a:latin typeface="Maiandra GD" panose="020E0502030308020204" pitchFamily="34" charset="0"/>
              </a:rPr>
              <a:t> </a:t>
            </a:r>
            <a:r>
              <a:rPr lang="tr-TR" sz="2200" u="sng" dirty="0" err="1">
                <a:latin typeface="Maiandra GD" panose="020E0502030308020204" pitchFamily="34" charset="0"/>
              </a:rPr>
              <a:t>semptomatolojisinde</a:t>
            </a:r>
            <a:r>
              <a:rPr lang="tr-TR" sz="2200" u="sng" dirty="0">
                <a:latin typeface="Maiandra GD" panose="020E0502030308020204" pitchFamily="34" charset="0"/>
              </a:rPr>
              <a:t> </a:t>
            </a:r>
            <a:r>
              <a:rPr lang="tr-TR" sz="2200" u="sng" dirty="0" smtClean="0">
                <a:latin typeface="Maiandra GD" panose="020E0502030308020204" pitchFamily="34" charset="0"/>
              </a:rPr>
              <a:t>düzelme</a:t>
            </a:r>
          </a:p>
          <a:p>
            <a:pPr marL="0" lvl="0" indent="0" defTabSz="914400" eaLnBrk="1" hangingPunct="1">
              <a:lnSpc>
                <a:spcPct val="100000"/>
              </a:lnSpc>
              <a:buClrTx/>
              <a:buSzTx/>
            </a:pPr>
            <a:r>
              <a:rPr lang="tr-TR" sz="22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en-US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Minaguchi </a:t>
            </a:r>
            <a:r>
              <a:rPr lang="en-US" sz="1600" dirty="0">
                <a:solidFill>
                  <a:srgbClr val="FFC000"/>
                </a:solidFill>
                <a:latin typeface="Maiandra GD" panose="020E0502030308020204" pitchFamily="34" charset="0"/>
              </a:rPr>
              <a:t>H, Wong JM, </a:t>
            </a:r>
            <a:r>
              <a:rPr lang="en-US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Snabes</a:t>
            </a:r>
            <a:r>
              <a:rPr lang="en-US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MC. Clinical use of </a:t>
            </a:r>
            <a:r>
              <a:rPr lang="en-US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nafarelin</a:t>
            </a:r>
            <a:r>
              <a:rPr lang="en-US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in the treatment of </a:t>
            </a:r>
            <a:r>
              <a:rPr lang="en-US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leiomyomas</a:t>
            </a:r>
            <a:r>
              <a:rPr lang="en-US" sz="1600" dirty="0">
                <a:solidFill>
                  <a:srgbClr val="FFC000"/>
                </a:solidFill>
                <a:latin typeface="Maiandra GD" panose="020E0502030308020204" pitchFamily="34" charset="0"/>
              </a:rPr>
              <a:t>. A review of the literature. J </a:t>
            </a:r>
            <a:r>
              <a:rPr lang="en-US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Reprod</a:t>
            </a:r>
            <a:r>
              <a:rPr lang="en-US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Med </a:t>
            </a:r>
            <a:r>
              <a:rPr lang="en-US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2000</a:t>
            </a:r>
            <a:endParaRPr lang="tr-TR" sz="1600" dirty="0" smtClean="0">
              <a:solidFill>
                <a:srgbClr val="FFC000"/>
              </a:solidFill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200" dirty="0" smtClean="0">
                <a:latin typeface="Maiandra GD" panose="020E0502030308020204" pitchFamily="34" charset="0"/>
              </a:rPr>
              <a:t>İlaç kesilmesinden sonra, hızlıca adet başlar ve </a:t>
            </a:r>
            <a:r>
              <a:rPr lang="tr-TR" sz="2200" dirty="0" err="1" smtClean="0">
                <a:latin typeface="Maiandra GD" panose="020E0502030308020204" pitchFamily="34" charset="0"/>
              </a:rPr>
              <a:t>uterus</a:t>
            </a:r>
            <a:r>
              <a:rPr lang="tr-TR" sz="2200" dirty="0" smtClean="0">
                <a:latin typeface="Maiandra GD" panose="020E0502030308020204" pitchFamily="34" charset="0"/>
              </a:rPr>
              <a:t> hacmi tedavi öncesine dönmektedir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 bwMode="auto">
          <a:xfrm>
            <a:off x="6113417" y="1345473"/>
            <a:ext cx="5155716" cy="495082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t" anchorCtr="0" compatLnSpc="1">
            <a:prstTxWarp prst="textNoShape">
              <a:avLst/>
            </a:prstTxWarp>
            <a:normAutofit/>
          </a:bodyPr>
          <a:lstStyle>
            <a:lvl1pPr marL="341313" indent="-3413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1363" indent="-28416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FFFFFF"/>
                </a:solidFill>
                <a:latin typeface="+mn-lt"/>
                <a:ea typeface="+mn-ea"/>
              </a:defRPr>
            </a:lvl2pPr>
            <a:lvl3pPr marL="11414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3pPr>
            <a:lvl4pPr marL="15986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4pPr>
            <a:lvl5pPr marL="20558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5pPr>
            <a:lvl6pPr marL="2513192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6pPr>
            <a:lvl7pPr marL="2970136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7pPr>
            <a:lvl8pPr marL="3427080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8pPr>
            <a:lvl9pPr marL="3884024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32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endParaRPr kumimoji="0" lang="tr-TR" sz="32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SimSun"/>
              <a:cs typeface="+mn-cs"/>
            </a:endParaRP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 bwMode="auto">
          <a:xfrm>
            <a:off x="6335486" y="1188720"/>
            <a:ext cx="4933647" cy="4900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t" anchorCtr="0" compatLnSpc="1">
            <a:prstTxWarp prst="textNoShape">
              <a:avLst/>
            </a:prstTxWarp>
            <a:noAutofit/>
          </a:bodyPr>
          <a:lstStyle>
            <a:lvl1pPr marL="341313" indent="-3413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1363" indent="-28416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FFFFFF"/>
                </a:solidFill>
                <a:latin typeface="+mn-lt"/>
                <a:ea typeface="+mn-ea"/>
              </a:defRPr>
            </a:lvl2pPr>
            <a:lvl3pPr marL="11414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3pPr>
            <a:lvl4pPr marL="15986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4pPr>
            <a:lvl5pPr marL="20558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5pPr>
            <a:lvl6pPr marL="2513192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6pPr>
            <a:lvl7pPr marL="2970136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7pPr>
            <a:lvl8pPr marL="3427080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8pPr>
            <a:lvl9pPr marL="3884024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GnRH</a:t>
            </a: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agonistleri</a:t>
            </a: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preoperatif</a:t>
            </a: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olarak her </a:t>
            </a:r>
            <a:r>
              <a:rPr kumimoji="0" lang="tr-TR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myom</a:t>
            </a: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cerrahisinde kullanılmamalı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FDA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, </a:t>
            </a:r>
            <a:r>
              <a:rPr kumimoji="0" lang="tr-TR" sz="2000" b="0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preoperatif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myomlu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kadınlarda </a:t>
            </a:r>
            <a:r>
              <a:rPr kumimoji="0" lang="tr-T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leuprolid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ve demir kullanımını onayladı, </a:t>
            </a:r>
            <a:r>
              <a:rPr kumimoji="0" lang="tr-TR" sz="2000" b="0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ancak </a:t>
            </a:r>
            <a:r>
              <a:rPr kumimoji="0" lang="tr-TR" sz="2000" b="0" i="0" u="sng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myomların</a:t>
            </a:r>
            <a:r>
              <a:rPr kumimoji="0" lang="tr-TR" sz="2000" b="0" i="0" u="sng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tıbbi tedavisi için kullanılmasını </a:t>
            </a:r>
            <a:r>
              <a:rPr kumimoji="0" lang="tr-TR" sz="2000" b="0" i="0" u="sng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onaylamadı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20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sıcak 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basması, uyku bozukluğu, vajinal kuruluk, </a:t>
            </a:r>
            <a:r>
              <a:rPr kumimoji="0" lang="tr-T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miyalji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, </a:t>
            </a:r>
            <a:r>
              <a:rPr kumimoji="0" lang="tr-T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artralji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ve olası </a:t>
            </a:r>
            <a:r>
              <a:rPr kumimoji="0" lang="tr-TR" sz="2000" b="0" i="0" u="none" strike="noStrike" kern="1200" cap="none" spc="0" normalizeH="0" baseline="0" noProof="0" dirty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duygudurum</a:t>
            </a:r>
            <a:r>
              <a:rPr kumimoji="0" lang="tr-TR" sz="2000" b="0" i="0" u="none" strike="noStrike" kern="120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ve bilişsel bozukluk, osteoporoz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 typeface="Times New Roman" pitchFamily="18" charset="0"/>
              <a:buNone/>
              <a:tabLst/>
              <a:defRPr/>
            </a:pPr>
            <a:r>
              <a:rPr kumimoji="0" lang="tr-TR" sz="1600" b="0" i="0" u="none" strike="noStrike" kern="120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Lethaby</a:t>
            </a:r>
            <a:r>
              <a:rPr kumimoji="0" lang="tr-TR" sz="1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A.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Efficacy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of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pre-operative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gonadotrophin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hormone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releasing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analogues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for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women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with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uterine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fibroids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undergoing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hysterectomy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or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myomectomy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: a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systematic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120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review</a:t>
            </a:r>
            <a:r>
              <a:rPr kumimoji="0" lang="tr-TR" sz="1600" b="0" i="0" u="none" strike="noStrike" kern="120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. BJOG 2002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endParaRPr kumimoji="0" lang="tr-TR" sz="20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SimSun"/>
              <a:cs typeface="+mn-cs"/>
            </a:endParaRPr>
          </a:p>
        </p:txBody>
      </p:sp>
      <p:sp>
        <p:nvSpPr>
          <p:cNvPr id="6" name="Dikdörtgen 5"/>
          <p:cNvSpPr/>
          <p:nvPr/>
        </p:nvSpPr>
        <p:spPr bwMode="auto">
          <a:xfrm>
            <a:off x="796836" y="1138827"/>
            <a:ext cx="5316581" cy="4857023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7" name="Dikdörtgen 6"/>
          <p:cNvSpPr/>
          <p:nvPr/>
        </p:nvSpPr>
        <p:spPr bwMode="auto">
          <a:xfrm>
            <a:off x="6217921" y="1132115"/>
            <a:ext cx="5051212" cy="4863736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559648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3200" u="none" dirty="0" err="1" smtClean="0">
                <a:solidFill>
                  <a:srgbClr val="FFFF00"/>
                </a:solidFill>
                <a:latin typeface="Maiandra GD" panose="020E0502030308020204" pitchFamily="34" charset="0"/>
                <a:cs typeface="+mn-cs"/>
              </a:rPr>
              <a:t>GnRH</a:t>
            </a:r>
            <a:r>
              <a:rPr lang="tr-TR" sz="3200" u="none" dirty="0" smtClean="0">
                <a:solidFill>
                  <a:srgbClr val="FFFF00"/>
                </a:solidFill>
                <a:latin typeface="Maiandra GD" panose="020E0502030308020204" pitchFamily="34" charset="0"/>
                <a:cs typeface="+mn-cs"/>
              </a:rPr>
              <a:t> </a:t>
            </a:r>
            <a:r>
              <a:rPr lang="tr-TR" sz="3200" u="none" dirty="0">
                <a:solidFill>
                  <a:srgbClr val="FFFF00"/>
                </a:solidFill>
                <a:latin typeface="Maiandra GD" panose="020E0502030308020204" pitchFamily="34" charset="0"/>
                <a:cs typeface="+mn-cs"/>
              </a:rPr>
              <a:t>antagonistleri</a:t>
            </a:r>
            <a:endParaRPr lang="tr-TR" sz="4000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567543"/>
            <a:ext cx="10354733" cy="4522107"/>
          </a:xfrm>
        </p:spPr>
        <p:txBody>
          <a:bodyPr>
            <a:no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>
                <a:latin typeface="Maiandra GD" panose="020E0502030308020204" pitchFamily="34" charset="0"/>
              </a:rPr>
              <a:t>Ü</a:t>
            </a:r>
            <a:r>
              <a:rPr lang="tr-TR" sz="2000" dirty="0" smtClean="0">
                <a:latin typeface="Maiandra GD" panose="020E0502030308020204" pitchFamily="34" charset="0"/>
              </a:rPr>
              <a:t>stünlüğü</a:t>
            </a:r>
            <a:r>
              <a:rPr lang="tr-TR" sz="2000" dirty="0">
                <a:latin typeface="Maiandra GD" panose="020E0502030308020204" pitchFamily="34" charset="0"/>
              </a:rPr>
              <a:t>, </a:t>
            </a:r>
            <a:r>
              <a:rPr lang="tr-TR" sz="2000" dirty="0" err="1">
                <a:latin typeface="Maiandra GD" panose="020E0502030308020204" pitchFamily="34" charset="0"/>
              </a:rPr>
              <a:t>GnRH</a:t>
            </a:r>
            <a:r>
              <a:rPr lang="tr-TR" sz="2000" dirty="0"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latin typeface="Maiandra GD" panose="020E0502030308020204" pitchFamily="34" charset="0"/>
              </a:rPr>
              <a:t>agonist</a:t>
            </a:r>
            <a:r>
              <a:rPr lang="tr-TR" sz="2000" dirty="0">
                <a:latin typeface="Maiandra GD" panose="020E0502030308020204" pitchFamily="34" charset="0"/>
              </a:rPr>
              <a:t> tedavisinde gözlenen </a:t>
            </a:r>
            <a:r>
              <a:rPr lang="tr-TR" sz="2000" dirty="0" smtClean="0">
                <a:latin typeface="Maiandra GD" panose="020E0502030308020204" pitchFamily="34" charset="0"/>
              </a:rPr>
              <a:t>​​</a:t>
            </a:r>
            <a:r>
              <a:rPr lang="tr-TR" sz="2000" dirty="0" err="1">
                <a:latin typeface="Maiandra GD" panose="020E0502030308020204" pitchFamily="34" charset="0"/>
              </a:rPr>
              <a:t>flare-up</a:t>
            </a:r>
            <a:r>
              <a:rPr lang="tr-TR" sz="2000" dirty="0"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latin typeface="Maiandra GD" panose="020E0502030308020204" pitchFamily="34" charset="0"/>
              </a:rPr>
              <a:t>lar</a:t>
            </a:r>
            <a:r>
              <a:rPr lang="tr-TR" sz="2000" dirty="0">
                <a:latin typeface="Maiandra GD" panose="020E0502030308020204" pitchFamily="34" charset="0"/>
              </a:rPr>
              <a:t> olmadan </a:t>
            </a:r>
            <a:r>
              <a:rPr lang="tr-TR" sz="2000" u="sng" dirty="0">
                <a:latin typeface="Maiandra GD" panose="020E0502030308020204" pitchFamily="34" charset="0"/>
              </a:rPr>
              <a:t>hızlı klinik etkilerin ortaya </a:t>
            </a:r>
            <a:r>
              <a:rPr lang="tr-TR" sz="2000" u="sng" dirty="0" smtClean="0">
                <a:latin typeface="Maiandra GD" panose="020E0502030308020204" pitchFamily="34" charset="0"/>
              </a:rPr>
              <a:t>çıkması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6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Flierman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PA.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Rapid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reduction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of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leiomyoma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volume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during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treatment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with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the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GnRH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antagonist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ganirelix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. 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  BJOG 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2005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err="1" smtClean="0">
                <a:latin typeface="Maiandra GD" panose="020E0502030308020204" pitchFamily="34" charset="0"/>
              </a:rPr>
              <a:t>Myom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ile ilişkili </a:t>
            </a:r>
            <a:r>
              <a:rPr lang="tr-TR" sz="2000" dirty="0" smtClean="0">
                <a:latin typeface="Maiandra GD" panose="020E0502030308020204" pitchFamily="34" charset="0"/>
              </a:rPr>
              <a:t>fazla adet </a:t>
            </a:r>
            <a:r>
              <a:rPr lang="tr-TR" sz="2000" dirty="0">
                <a:latin typeface="Maiandra GD" panose="020E0502030308020204" pitchFamily="34" charset="0"/>
              </a:rPr>
              <a:t>kanamalı </a:t>
            </a:r>
            <a:r>
              <a:rPr lang="tr-TR" sz="2000" dirty="0" smtClean="0">
                <a:latin typeface="Maiandra GD" panose="020E0502030308020204" pitchFamily="34" charset="0"/>
              </a:rPr>
              <a:t>kadınlar </a:t>
            </a:r>
            <a:r>
              <a:rPr lang="tr-TR" sz="2000" dirty="0">
                <a:latin typeface="Maiandra GD" panose="020E0502030308020204" pitchFamily="34" charset="0"/>
              </a:rPr>
              <a:t>(n = 271), </a:t>
            </a:r>
            <a:r>
              <a:rPr lang="tr-TR" sz="2000" dirty="0" err="1">
                <a:latin typeface="Maiandra GD" panose="020E0502030308020204" pitchFamily="34" charset="0"/>
              </a:rPr>
              <a:t>elagoliks</a:t>
            </a:r>
            <a:r>
              <a:rPr lang="tr-TR" sz="2000" dirty="0">
                <a:latin typeface="Maiandra GD" panose="020E0502030308020204" pitchFamily="34" charset="0"/>
              </a:rPr>
              <a:t> ile birlikte </a:t>
            </a:r>
            <a:r>
              <a:rPr lang="tr-TR" sz="2000" dirty="0" err="1">
                <a:latin typeface="Maiandra GD" panose="020E0502030308020204" pitchFamily="34" charset="0"/>
              </a:rPr>
              <a:t>elagolix'i</a:t>
            </a:r>
            <a:r>
              <a:rPr lang="tr-TR" sz="2000" dirty="0">
                <a:latin typeface="Maiandra GD" panose="020E0502030308020204" pitchFamily="34" charset="0"/>
              </a:rPr>
              <a:t> tek başına ve ayrıca </a:t>
            </a:r>
            <a:r>
              <a:rPr lang="tr-TR" sz="2000" dirty="0" err="1">
                <a:latin typeface="Maiandra GD" panose="020E0502030308020204" pitchFamily="34" charset="0"/>
              </a:rPr>
              <a:t>elagoliks</a:t>
            </a:r>
            <a:r>
              <a:rPr lang="tr-TR" sz="2000" dirty="0">
                <a:latin typeface="Maiandra GD" panose="020E0502030308020204" pitchFamily="34" charset="0"/>
              </a:rPr>
              <a:t> ile sürekli ve siklik </a:t>
            </a:r>
            <a:r>
              <a:rPr lang="tr-TR" sz="2000" dirty="0" err="1" smtClean="0">
                <a:latin typeface="Maiandra GD" panose="020E0502030308020204" pitchFamily="34" charset="0"/>
              </a:rPr>
              <a:t>add-back</a:t>
            </a:r>
            <a:r>
              <a:rPr lang="tr-TR" sz="2000" dirty="0" smtClean="0">
                <a:latin typeface="Maiandra GD" panose="020E0502030308020204" pitchFamily="34" charset="0"/>
              </a:rPr>
              <a:t> östrojeni ve </a:t>
            </a:r>
            <a:r>
              <a:rPr lang="tr-TR" sz="2000" dirty="0" err="1" smtClean="0">
                <a:latin typeface="Maiandra GD" panose="020E0502030308020204" pitchFamily="34" charset="0"/>
              </a:rPr>
              <a:t>progesteronu</a:t>
            </a:r>
            <a:r>
              <a:rPr lang="tr-TR" sz="2000" dirty="0" smtClean="0">
                <a:latin typeface="Maiandra GD" panose="020E0502030308020204" pitchFamily="34" charset="0"/>
              </a:rPr>
              <a:t>  </a:t>
            </a:r>
            <a:r>
              <a:rPr lang="tr-TR" sz="2000">
                <a:latin typeface="Maiandra GD" panose="020E0502030308020204" pitchFamily="34" charset="0"/>
              </a:rPr>
              <a:t>karşılaştıran </a:t>
            </a:r>
            <a:r>
              <a:rPr lang="tr-TR" sz="2000" smtClean="0">
                <a:latin typeface="Maiandra GD" panose="020E0502030308020204" pitchFamily="34" charset="0"/>
              </a:rPr>
              <a:t>(</a:t>
            </a:r>
            <a:r>
              <a:rPr lang="tr-TR" sz="2000" dirty="0" smtClean="0">
                <a:latin typeface="Maiandra GD" panose="020E0502030308020204" pitchFamily="34" charset="0"/>
              </a:rPr>
              <a:t>RCT)</a:t>
            </a:r>
          </a:p>
          <a:p>
            <a:pPr marL="34290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u="sng" dirty="0" err="1" smtClean="0">
                <a:latin typeface="Maiandra GD" panose="020E0502030308020204" pitchFamily="34" charset="0"/>
              </a:rPr>
              <a:t>Menstrüel</a:t>
            </a:r>
            <a:r>
              <a:rPr lang="tr-TR" sz="2000" u="sng" dirty="0" smtClean="0">
                <a:latin typeface="Maiandra GD" panose="020E0502030308020204" pitchFamily="34" charset="0"/>
              </a:rPr>
              <a:t> </a:t>
            </a:r>
            <a:r>
              <a:rPr lang="tr-TR" sz="2000" u="sng" dirty="0">
                <a:latin typeface="Maiandra GD" panose="020E0502030308020204" pitchFamily="34" charset="0"/>
              </a:rPr>
              <a:t>kan kaybı </a:t>
            </a:r>
            <a:r>
              <a:rPr lang="tr-TR" sz="2000" u="sng" dirty="0" err="1" smtClean="0">
                <a:latin typeface="Maiandra GD" panose="020E0502030308020204" pitchFamily="34" charset="0"/>
              </a:rPr>
              <a:t>plaseboya</a:t>
            </a:r>
            <a:r>
              <a:rPr lang="tr-TR" sz="2000" u="sng" dirty="0" smtClean="0">
                <a:latin typeface="Maiandra GD" panose="020E0502030308020204" pitchFamily="34" charset="0"/>
              </a:rPr>
              <a:t> </a:t>
            </a:r>
            <a:r>
              <a:rPr lang="tr-TR" sz="2000" u="sng" dirty="0">
                <a:latin typeface="Maiandra GD" panose="020E0502030308020204" pitchFamily="34" charset="0"/>
              </a:rPr>
              <a:t>kıyasla tek başına </a:t>
            </a:r>
            <a:r>
              <a:rPr lang="tr-TR" sz="2000" u="sng" dirty="0" err="1">
                <a:latin typeface="Maiandra GD" panose="020E0502030308020204" pitchFamily="34" charset="0"/>
              </a:rPr>
              <a:t>elagolix</a:t>
            </a:r>
            <a:r>
              <a:rPr lang="tr-TR" sz="2000" u="sng" dirty="0">
                <a:latin typeface="Maiandra GD" panose="020E0502030308020204" pitchFamily="34" charset="0"/>
              </a:rPr>
              <a:t> ile daha </a:t>
            </a:r>
            <a:r>
              <a:rPr lang="tr-TR" sz="2000" u="sng" dirty="0" smtClean="0">
                <a:latin typeface="Maiandra GD" panose="020E0502030308020204" pitchFamily="34" charset="0"/>
              </a:rPr>
              <a:t>fazla azalma</a:t>
            </a:r>
            <a:r>
              <a:rPr lang="tr-TR" sz="2000" dirty="0" smtClean="0">
                <a:latin typeface="Maiandra GD" panose="020E0502030308020204" pitchFamily="34" charset="0"/>
              </a:rPr>
              <a:t>, (% 72-98 </a:t>
            </a:r>
            <a:r>
              <a:rPr lang="tr-TR" sz="2000" dirty="0" err="1" smtClean="0">
                <a:latin typeface="Maiandra GD" panose="020E0502030308020204" pitchFamily="34" charset="0"/>
              </a:rPr>
              <a:t>vs</a:t>
            </a:r>
            <a:r>
              <a:rPr lang="tr-TR" sz="2000" dirty="0" smtClean="0">
                <a:latin typeface="Maiandra GD" panose="020E0502030308020204" pitchFamily="34" charset="0"/>
              </a:rPr>
              <a:t> % 8-41) En </a:t>
            </a:r>
            <a:r>
              <a:rPr lang="tr-TR" sz="2000" dirty="0">
                <a:latin typeface="Maiandra GD" panose="020E0502030308020204" pitchFamily="34" charset="0"/>
              </a:rPr>
              <a:t>sık görülen yan etki hot </a:t>
            </a:r>
            <a:r>
              <a:rPr lang="tr-TR" sz="2000" dirty="0" err="1" smtClean="0">
                <a:latin typeface="Maiandra GD" panose="020E0502030308020204" pitchFamily="34" charset="0"/>
              </a:rPr>
              <a:t>flush</a:t>
            </a:r>
            <a:endParaRPr lang="tr-TR" sz="2000" dirty="0" smtClean="0">
              <a:latin typeface="Maiandra GD" panose="020E0502030308020204" pitchFamily="34" charset="0"/>
            </a:endParaRPr>
          </a:p>
          <a:p>
            <a:pPr mar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6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Archer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DF.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Elagolix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for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the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management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of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heavy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menstrual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bleeding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associated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with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uterine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fibroids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: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results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from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a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phase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2a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proof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-of-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concept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study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.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Fertil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Steril 2017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endParaRPr lang="tr-TR" sz="2000" dirty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33170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3600" b="1" dirty="0" err="1">
                <a:solidFill>
                  <a:srgbClr val="FFFF00"/>
                </a:solidFill>
                <a:latin typeface="Maiandra GD" panose="020E0502030308020204" pitchFamily="34" charset="0"/>
              </a:rPr>
              <a:t>Raloxifene</a:t>
            </a:r>
            <a:r>
              <a:rPr lang="tr-TR" dirty="0">
                <a:latin typeface="Maiandra GD" panose="020E0502030308020204" pitchFamily="34" charset="0"/>
              </a:rPr>
              <a:t> 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554480"/>
            <a:ext cx="4271553" cy="4535170"/>
          </a:xfrm>
        </p:spPr>
        <p:txBody>
          <a:bodyPr>
            <a:no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smtClean="0">
                <a:latin typeface="Maiandra GD" panose="020E0502030308020204" pitchFamily="34" charset="0"/>
              </a:rPr>
              <a:t>SERM </a:t>
            </a:r>
            <a:r>
              <a:rPr lang="tr-TR" sz="2000" dirty="0" err="1" smtClean="0">
                <a:latin typeface="Maiandra GD" panose="020E0502030308020204" pitchFamily="34" charset="0"/>
              </a:rPr>
              <a:t>myom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tedavisinde etkinliği açık </a:t>
            </a:r>
            <a:r>
              <a:rPr lang="tr-TR" sz="2000" dirty="0" smtClean="0">
                <a:latin typeface="Maiandra GD" panose="020E0502030308020204" pitchFamily="34" charset="0"/>
              </a:rPr>
              <a:t>değil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err="1" smtClean="0">
                <a:latin typeface="Maiandra GD" panose="020E0502030308020204" pitchFamily="34" charset="0"/>
              </a:rPr>
              <a:t>postmenopozal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kadınların tedavisi cesaret verici iken üreme çağındaki kadınlarda klinik araştırmalar daha az inandırıcı </a:t>
            </a:r>
            <a:r>
              <a:rPr lang="tr-TR" sz="2000" dirty="0" smtClean="0">
                <a:latin typeface="Maiandra GD" panose="020E0502030308020204" pitchFamily="34" charset="0"/>
              </a:rPr>
              <a:t>olmuş </a:t>
            </a:r>
          </a:p>
          <a:p>
            <a:pPr marL="0" lvl="0" indent="0" defTabSz="914400" eaLnBrk="1" hangingPunct="1">
              <a:lnSpc>
                <a:spcPct val="100000"/>
              </a:lnSpc>
              <a:buClrTx/>
              <a:buSzTx/>
            </a:pPr>
            <a:r>
              <a:rPr lang="tr-TR" sz="16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Palomba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S.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Effects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of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raloxifene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treatment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on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uterine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leiomyomas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in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postmenopausal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women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.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Fertil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Steril 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2001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Yüksek doz </a:t>
            </a:r>
            <a:r>
              <a:rPr lang="tr-TR" sz="2000" dirty="0" err="1">
                <a:latin typeface="Maiandra GD" panose="020E0502030308020204" pitchFamily="34" charset="0"/>
              </a:rPr>
              <a:t>raloksifen</a:t>
            </a:r>
            <a:r>
              <a:rPr lang="tr-TR" sz="2000" dirty="0">
                <a:latin typeface="Maiandra GD" panose="020E0502030308020204" pitchFamily="34" charset="0"/>
              </a:rPr>
              <a:t> kullanıldığında </a:t>
            </a:r>
            <a:r>
              <a:rPr lang="tr-TR" sz="2000" u="sng" dirty="0" err="1">
                <a:latin typeface="Maiandra GD" panose="020E0502030308020204" pitchFamily="34" charset="0"/>
              </a:rPr>
              <a:t>venöz</a:t>
            </a:r>
            <a:r>
              <a:rPr lang="tr-TR" sz="2000" u="sng" dirty="0">
                <a:latin typeface="Maiandra GD" panose="020E0502030308020204" pitchFamily="34" charset="0"/>
              </a:rPr>
              <a:t> </a:t>
            </a:r>
            <a:r>
              <a:rPr lang="tr-TR" sz="2000" u="sng" dirty="0" err="1">
                <a:latin typeface="Maiandra GD" panose="020E0502030308020204" pitchFamily="34" charset="0"/>
              </a:rPr>
              <a:t>tromboz</a:t>
            </a:r>
            <a:r>
              <a:rPr lang="tr-TR" sz="2000" u="sng" dirty="0">
                <a:latin typeface="Maiandra GD" panose="020E0502030308020204" pitchFamily="34" charset="0"/>
              </a:rPr>
              <a:t> riski</a:t>
            </a:r>
            <a:r>
              <a:rPr lang="tr-TR" sz="2000" dirty="0">
                <a:latin typeface="Maiandra GD" panose="020E0502030308020204" pitchFamily="34" charset="0"/>
              </a:rPr>
              <a:t> </a:t>
            </a:r>
            <a:r>
              <a:rPr lang="tr-TR" sz="2000" dirty="0" smtClean="0">
                <a:latin typeface="Maiandra GD" panose="020E0502030308020204" pitchFamily="34" charset="0"/>
              </a:rPr>
              <a:t>artmaktadır</a:t>
            </a:r>
            <a:r>
              <a:rPr lang="tr-TR" sz="2000" dirty="0">
                <a:latin typeface="Maiandra GD" panose="020E0502030308020204" pitchFamily="34" charset="0"/>
              </a:rPr>
              <a:t>. </a:t>
            </a:r>
            <a:endParaRPr lang="tr-TR" sz="2000" dirty="0" smtClean="0">
              <a:latin typeface="Maiandra GD" panose="020E0502030308020204" pitchFamily="34" charset="0"/>
            </a:endParaRP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 bwMode="auto">
          <a:xfrm>
            <a:off x="5185954" y="1554480"/>
            <a:ext cx="6235579" cy="4728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t" anchorCtr="0" compatLnSpc="1">
            <a:prstTxWarp prst="textNoShape">
              <a:avLst/>
            </a:prstTxWarp>
            <a:noAutofit/>
          </a:bodyPr>
          <a:lstStyle>
            <a:lvl1pPr marL="341313" indent="-3413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1363" indent="-28416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FFFFFF"/>
                </a:solidFill>
                <a:latin typeface="+mn-lt"/>
                <a:ea typeface="+mn-ea"/>
              </a:defRPr>
            </a:lvl2pPr>
            <a:lvl3pPr marL="11414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3pPr>
            <a:lvl4pPr marL="15986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4pPr>
            <a:lvl5pPr marL="20558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5pPr>
            <a:lvl6pPr marL="2513192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6pPr>
            <a:lvl7pPr marL="2970136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7pPr>
            <a:lvl8pPr marL="3427080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8pPr>
            <a:lvl9pPr marL="3884024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9pPr>
          </a:lstStyle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100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semptomatik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premenopozal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randomize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raloxifene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/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plasebo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/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GnRH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-a </a:t>
            </a: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My. boyutunda </a:t>
            </a:r>
            <a:r>
              <a:rPr kumimoji="0" lang="tr-TR" sz="18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RA grubunda 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PL göre daha fazla azalma, ama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myomla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- ilgili semptomlarda azalma görülmedi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 typeface="Times New Roman" pitchFamily="18" charset="0"/>
              <a:buNone/>
              <a:tabLst/>
              <a:defRPr/>
            </a:pPr>
            <a:r>
              <a:rPr kumimoji="0" lang="tr-T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Palomba</a:t>
            </a: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S.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Effectiveness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of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combined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GnRH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analogue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plus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raloxifene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administration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in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the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treatment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of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uterine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leiomyomas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: a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prospective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,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randomized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,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single-blind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,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placebo-controlled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clinical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trial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. Hum </a:t>
            </a:r>
            <a:r>
              <a:rPr kumimoji="0" lang="tr-TR" sz="16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Reprod</a:t>
            </a:r>
            <a:r>
              <a:rPr kumimoji="0" lang="tr-TR" sz="16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2002</a:t>
            </a:r>
            <a:endParaRPr kumimoji="0" lang="tr-TR" sz="1600" b="0" i="0" u="none" strike="noStrike" kern="0" cap="none" spc="0" normalizeH="0" baseline="0" noProof="0" dirty="0" smtClean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aiandra GD" panose="020E0502030308020204" pitchFamily="34" charset="0"/>
              <a:ea typeface="SimSun"/>
              <a:cs typeface="+mn-cs"/>
            </a:endParaRPr>
          </a:p>
          <a:p>
            <a:pPr marL="342900" marR="0" lvl="0" indent="-3429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Tx/>
              <a:buChar char="•"/>
              <a:tabLst/>
              <a:defRPr/>
            </a:pP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Asemptomatik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premenopozal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kadın PL karşılaştırıldığında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myom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boyutu veya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uterin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kanama üzerine tek başına </a:t>
            </a:r>
            <a:r>
              <a:rPr kumimoji="0" lang="tr-TR" sz="1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raloksifenin</a:t>
            </a:r>
            <a:r>
              <a:rPr kumimoji="0" lang="tr-TR" sz="1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(3-6 ay, 60-180 mg/g) </a:t>
            </a:r>
            <a:r>
              <a:rPr kumimoji="0" lang="tr-TR" sz="1800" b="0" i="0" u="sng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anlamlı bir etkisi bulunmadı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 typeface="Times New Roman" pitchFamily="18" charset="0"/>
              <a:buNone/>
              <a:tabLst/>
              <a:defRPr/>
            </a:pPr>
            <a:r>
              <a:rPr kumimoji="0" lang="tr-TR" sz="14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Palomba</a:t>
            </a:r>
            <a:r>
              <a:rPr kumimoji="0" lang="tr-TR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S.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Raloxifene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administration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in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premenopausal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women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with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uterine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leiomyomas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: a pilot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study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. J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Clin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Endocrinol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Metab</a:t>
            </a:r>
            <a:r>
              <a:rPr kumimoji="0" lang="tr-TR" sz="1400" b="0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</a:t>
            </a:r>
            <a:r>
              <a:rPr kumimoji="0" lang="tr-TR" sz="1400" b="0" i="0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2002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425"/>
              </a:spcAft>
              <a:buClrTx/>
              <a:buSzTx/>
              <a:buFont typeface="Times New Roman" pitchFamily="18" charset="0"/>
              <a:buNone/>
              <a:tabLst/>
              <a:defRPr/>
            </a:pPr>
            <a:endParaRPr kumimoji="0" lang="tr-TR" sz="1600" b="0" i="0" u="none" strike="noStrike" kern="0" cap="none" spc="0" normalizeH="0" baseline="0" noProof="0" dirty="0">
              <a:ln>
                <a:noFill/>
              </a:ln>
              <a:solidFill>
                <a:srgbClr val="FFC000"/>
              </a:solidFill>
              <a:effectLst/>
              <a:uLnTx/>
              <a:uFillTx/>
              <a:latin typeface="Maiandra GD" panose="020E0502030308020204" pitchFamily="34" charset="0"/>
              <a:ea typeface="SimSun"/>
              <a:cs typeface="+mn-cs"/>
            </a:endParaRPr>
          </a:p>
        </p:txBody>
      </p:sp>
      <p:sp>
        <p:nvSpPr>
          <p:cNvPr id="5" name="Dikdörtgen 4"/>
          <p:cNvSpPr/>
          <p:nvPr/>
        </p:nvSpPr>
        <p:spPr bwMode="auto">
          <a:xfrm>
            <a:off x="914399" y="1445624"/>
            <a:ext cx="4249783" cy="4644025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6" name="Dikdörtgen 5"/>
          <p:cNvSpPr/>
          <p:nvPr/>
        </p:nvSpPr>
        <p:spPr bwMode="auto">
          <a:xfrm>
            <a:off x="5207725" y="1445624"/>
            <a:ext cx="6061407" cy="4644026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33578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605246"/>
          </a:xfrm>
        </p:spPr>
        <p:txBody>
          <a:bodyPr/>
          <a:lstStyle/>
          <a:p>
            <a:pPr algn="ctr"/>
            <a:r>
              <a:rPr lang="tr-TR" sz="3600" b="1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Aromataz</a:t>
            </a:r>
            <a:r>
              <a:rPr lang="tr-TR" sz="3600" b="1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inhibitörleri</a:t>
            </a:r>
            <a:endParaRPr lang="tr-TR" sz="36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541417"/>
            <a:ext cx="10354733" cy="4548233"/>
          </a:xfrm>
        </p:spPr>
        <p:txBody>
          <a:bodyPr>
            <a:norm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800" dirty="0" err="1" smtClean="0">
                <a:latin typeface="Maiandra GD" panose="020E0502030308020204" pitchFamily="34" charset="0"/>
              </a:rPr>
              <a:t>Perimenopozal</a:t>
            </a:r>
            <a:r>
              <a:rPr lang="tr-TR" sz="2800" dirty="0" smtClean="0">
                <a:latin typeface="Maiandra GD" panose="020E0502030308020204" pitchFamily="34" charset="0"/>
              </a:rPr>
              <a:t> </a:t>
            </a:r>
            <a:r>
              <a:rPr lang="tr-TR" sz="2800" dirty="0" err="1">
                <a:latin typeface="Maiandra GD" panose="020E0502030308020204" pitchFamily="34" charset="0"/>
              </a:rPr>
              <a:t>semptomatik</a:t>
            </a:r>
            <a:r>
              <a:rPr lang="tr-TR" sz="2800" dirty="0">
                <a:latin typeface="Maiandra GD" panose="020E0502030308020204" pitchFamily="34" charset="0"/>
              </a:rPr>
              <a:t> </a:t>
            </a:r>
            <a:r>
              <a:rPr lang="tr-TR" sz="2800" u="sng" dirty="0" err="1" smtClean="0">
                <a:latin typeface="Maiandra GD" panose="020E0502030308020204" pitchFamily="34" charset="0"/>
              </a:rPr>
              <a:t>myomlarda</a:t>
            </a:r>
            <a:r>
              <a:rPr lang="tr-TR" sz="2800" u="sng" dirty="0" smtClean="0">
                <a:latin typeface="Maiandra GD" panose="020E0502030308020204" pitchFamily="34" charset="0"/>
              </a:rPr>
              <a:t> küçülme </a:t>
            </a:r>
            <a:r>
              <a:rPr lang="tr-TR" sz="2800" dirty="0">
                <a:latin typeface="Maiandra GD" panose="020E0502030308020204" pitchFamily="34" charset="0"/>
              </a:rPr>
              <a:t>ve </a:t>
            </a:r>
            <a:r>
              <a:rPr lang="tr-TR" sz="2800" u="sng" dirty="0" err="1" smtClean="0">
                <a:latin typeface="Maiandra GD" panose="020E0502030308020204" pitchFamily="34" charset="0"/>
              </a:rPr>
              <a:t>myom</a:t>
            </a:r>
            <a:r>
              <a:rPr lang="tr-TR" sz="2800" u="sng" dirty="0" smtClean="0">
                <a:latin typeface="Maiandra GD" panose="020E0502030308020204" pitchFamily="34" charset="0"/>
              </a:rPr>
              <a:t> semptomlarında azalma 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800" dirty="0" smtClean="0">
                <a:latin typeface="Maiandra GD" panose="020E0502030308020204" pitchFamily="34" charset="0"/>
              </a:rPr>
              <a:t>39 </a:t>
            </a:r>
            <a:r>
              <a:rPr lang="tr-TR" sz="2800" dirty="0" err="1" smtClean="0">
                <a:latin typeface="Maiandra GD" panose="020E0502030308020204" pitchFamily="34" charset="0"/>
              </a:rPr>
              <a:t>leiomyomu</a:t>
            </a:r>
            <a:r>
              <a:rPr lang="tr-TR" sz="2800" dirty="0" smtClean="0">
                <a:latin typeface="Maiandra GD" panose="020E0502030308020204" pitchFamily="34" charset="0"/>
              </a:rPr>
              <a:t> olan </a:t>
            </a:r>
            <a:r>
              <a:rPr lang="tr-TR" sz="2800" dirty="0">
                <a:latin typeface="Maiandra GD" panose="020E0502030308020204" pitchFamily="34" charset="0"/>
              </a:rPr>
              <a:t>35 </a:t>
            </a:r>
            <a:r>
              <a:rPr lang="tr-TR" sz="2800" dirty="0" smtClean="0">
                <a:latin typeface="Maiandra GD" panose="020E0502030308020204" pitchFamily="34" charset="0"/>
              </a:rPr>
              <a:t>kadın </a:t>
            </a:r>
            <a:r>
              <a:rPr lang="tr-TR" sz="2800" dirty="0">
                <a:latin typeface="Maiandra GD" panose="020E0502030308020204" pitchFamily="34" charset="0"/>
              </a:rPr>
              <a:t>3 </a:t>
            </a:r>
            <a:r>
              <a:rPr lang="tr-TR" sz="2800" dirty="0" err="1">
                <a:latin typeface="Maiandra GD" panose="020E0502030308020204" pitchFamily="34" charset="0"/>
              </a:rPr>
              <a:t>siklus</a:t>
            </a:r>
            <a:r>
              <a:rPr lang="tr-TR" sz="2800" dirty="0">
                <a:latin typeface="Maiandra GD" panose="020E0502030308020204" pitchFamily="34" charset="0"/>
              </a:rPr>
              <a:t> </a:t>
            </a:r>
            <a:r>
              <a:rPr lang="tr-TR" sz="2800" dirty="0" smtClean="0">
                <a:latin typeface="Maiandra GD" panose="020E0502030308020204" pitchFamily="34" charset="0"/>
              </a:rPr>
              <a:t>1 mg/gün </a:t>
            </a:r>
            <a:r>
              <a:rPr lang="tr-TR" sz="2800" dirty="0" err="1" smtClean="0">
                <a:latin typeface="Maiandra GD" panose="020E0502030308020204" pitchFamily="34" charset="0"/>
              </a:rPr>
              <a:t>anastrozol</a:t>
            </a:r>
            <a:endParaRPr lang="tr-TR" sz="2800" dirty="0" smtClean="0"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800" dirty="0" err="1" smtClean="0">
                <a:latin typeface="Maiandra GD" panose="020E0502030308020204" pitchFamily="34" charset="0"/>
              </a:rPr>
              <a:t>leiomyoma</a:t>
            </a:r>
            <a:r>
              <a:rPr lang="tr-TR" sz="2800" dirty="0" smtClean="0">
                <a:latin typeface="Maiandra GD" panose="020E0502030308020204" pitchFamily="34" charset="0"/>
              </a:rPr>
              <a:t> büyüklüğünde </a:t>
            </a:r>
            <a:r>
              <a:rPr lang="tr-TR" sz="2800" dirty="0">
                <a:latin typeface="Maiandra GD" panose="020E0502030308020204" pitchFamily="34" charset="0"/>
              </a:rPr>
              <a:t>%</a:t>
            </a:r>
            <a:r>
              <a:rPr lang="tr-TR" sz="2800" dirty="0" smtClean="0">
                <a:latin typeface="Maiandra GD" panose="020E0502030308020204" pitchFamily="34" charset="0"/>
              </a:rPr>
              <a:t>55 azalma</a:t>
            </a:r>
            <a:r>
              <a:rPr lang="tr-TR" sz="2800" dirty="0">
                <a:latin typeface="Maiandra GD" panose="020E0502030308020204" pitchFamily="34" charset="0"/>
              </a:rPr>
              <a:t>, </a:t>
            </a:r>
            <a:endParaRPr lang="tr-TR" sz="2800" dirty="0" smtClean="0"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800" dirty="0" err="1" smtClean="0">
                <a:latin typeface="Maiandra GD" panose="020E0502030308020204" pitchFamily="34" charset="0"/>
              </a:rPr>
              <a:t>uterus</a:t>
            </a:r>
            <a:r>
              <a:rPr lang="tr-TR" sz="2800" dirty="0" smtClean="0">
                <a:latin typeface="Maiandra GD" panose="020E0502030308020204" pitchFamily="34" charset="0"/>
              </a:rPr>
              <a:t> büyüklüğünde </a:t>
            </a:r>
            <a:r>
              <a:rPr lang="tr-TR" sz="2800" dirty="0">
                <a:latin typeface="Maiandra GD" panose="020E0502030308020204" pitchFamily="34" charset="0"/>
              </a:rPr>
              <a:t>%</a:t>
            </a:r>
            <a:r>
              <a:rPr lang="tr-TR" sz="2800" dirty="0" smtClean="0">
                <a:latin typeface="Maiandra GD" panose="020E0502030308020204" pitchFamily="34" charset="0"/>
              </a:rPr>
              <a:t>29 </a:t>
            </a:r>
            <a:r>
              <a:rPr lang="tr-TR" sz="2800" dirty="0">
                <a:latin typeface="Maiandra GD" panose="020E0502030308020204" pitchFamily="34" charset="0"/>
              </a:rPr>
              <a:t>azalma </a:t>
            </a:r>
            <a:endParaRPr lang="tr-TR" sz="2800" dirty="0" smtClean="0">
              <a:latin typeface="Maiandra GD" panose="020E0502030308020204" pitchFamily="34" charset="0"/>
            </a:endParaRPr>
          </a:p>
          <a:p>
            <a:pPr marL="34290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800" dirty="0" err="1" smtClean="0">
                <a:latin typeface="Maiandra GD" panose="020E0502030308020204" pitchFamily="34" charset="0"/>
              </a:rPr>
              <a:t>Hct</a:t>
            </a:r>
            <a:r>
              <a:rPr lang="tr-TR" sz="2800" dirty="0" smtClean="0">
                <a:latin typeface="Maiandra GD" panose="020E0502030308020204" pitchFamily="34" charset="0"/>
              </a:rPr>
              <a:t> seviyesinde </a:t>
            </a:r>
            <a:r>
              <a:rPr lang="tr-TR" sz="2800" dirty="0">
                <a:latin typeface="Maiandra GD" panose="020E0502030308020204" pitchFamily="34" charset="0"/>
              </a:rPr>
              <a:t>%11 </a:t>
            </a:r>
            <a:r>
              <a:rPr lang="tr-TR" sz="2800" dirty="0" smtClean="0">
                <a:latin typeface="Maiandra GD" panose="020E0502030308020204" pitchFamily="34" charset="0"/>
              </a:rPr>
              <a:t>artış</a:t>
            </a:r>
          </a:p>
          <a:p>
            <a:pPr mar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22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Varelas</a:t>
            </a:r>
            <a:r>
              <a:rPr lang="tr-TR" sz="22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2200" dirty="0">
                <a:solidFill>
                  <a:srgbClr val="FFC000"/>
                </a:solidFill>
                <a:latin typeface="Maiandra GD" panose="020E0502030308020204" pitchFamily="34" charset="0"/>
              </a:rPr>
              <a:t>FK. </a:t>
            </a:r>
            <a:r>
              <a:rPr lang="tr-TR" sz="22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The</a:t>
            </a:r>
            <a:r>
              <a:rPr lang="tr-TR" sz="22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2200" dirty="0" err="1">
                <a:solidFill>
                  <a:srgbClr val="FFC000"/>
                </a:solidFill>
                <a:latin typeface="Maiandra GD" panose="020E0502030308020204" pitchFamily="34" charset="0"/>
              </a:rPr>
              <a:t>effect</a:t>
            </a:r>
            <a:r>
              <a:rPr lang="tr-TR" sz="2200" dirty="0">
                <a:solidFill>
                  <a:srgbClr val="FFC000"/>
                </a:solidFill>
                <a:latin typeface="Maiandra GD" panose="020E0502030308020204" pitchFamily="34" charset="0"/>
              </a:rPr>
              <a:t> of </a:t>
            </a:r>
            <a:r>
              <a:rPr lang="tr-TR" sz="2200" dirty="0" err="1">
                <a:solidFill>
                  <a:srgbClr val="FFC000"/>
                </a:solidFill>
                <a:latin typeface="Maiandra GD" panose="020E0502030308020204" pitchFamily="34" charset="0"/>
              </a:rPr>
              <a:t>anastrazole</a:t>
            </a:r>
            <a:r>
              <a:rPr lang="tr-TR" sz="2200" dirty="0">
                <a:solidFill>
                  <a:srgbClr val="FFC000"/>
                </a:solidFill>
                <a:latin typeface="Maiandra GD" panose="020E0502030308020204" pitchFamily="34" charset="0"/>
              </a:rPr>
              <a:t> on </a:t>
            </a:r>
            <a:r>
              <a:rPr lang="tr-TR" sz="2200" dirty="0" err="1">
                <a:solidFill>
                  <a:srgbClr val="FFC000"/>
                </a:solidFill>
                <a:latin typeface="Maiandra GD" panose="020E0502030308020204" pitchFamily="34" charset="0"/>
              </a:rPr>
              <a:t>symptomatic</a:t>
            </a:r>
            <a:r>
              <a:rPr lang="tr-TR" sz="22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2200" dirty="0" err="1">
                <a:solidFill>
                  <a:srgbClr val="FFC000"/>
                </a:solidFill>
                <a:latin typeface="Maiandra GD" panose="020E0502030308020204" pitchFamily="34" charset="0"/>
              </a:rPr>
              <a:t>uterine</a:t>
            </a:r>
            <a:r>
              <a:rPr lang="tr-TR" sz="22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2200" dirty="0" err="1">
                <a:solidFill>
                  <a:srgbClr val="FFC000"/>
                </a:solidFill>
                <a:latin typeface="Maiandra GD" panose="020E0502030308020204" pitchFamily="34" charset="0"/>
              </a:rPr>
              <a:t>leiomyomata</a:t>
            </a:r>
            <a:r>
              <a:rPr lang="tr-TR" sz="22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.               </a:t>
            </a:r>
            <a:r>
              <a:rPr lang="tr-TR" sz="2200" dirty="0" err="1">
                <a:solidFill>
                  <a:srgbClr val="FFC000"/>
                </a:solidFill>
                <a:latin typeface="Maiandra GD" panose="020E0502030308020204" pitchFamily="34" charset="0"/>
              </a:rPr>
              <a:t>Obstet</a:t>
            </a:r>
            <a:r>
              <a:rPr lang="tr-TR" sz="22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2200" dirty="0" err="1">
                <a:solidFill>
                  <a:srgbClr val="FFC000"/>
                </a:solidFill>
                <a:latin typeface="Maiandra GD" panose="020E0502030308020204" pitchFamily="34" charset="0"/>
              </a:rPr>
              <a:t>Gynecol</a:t>
            </a:r>
            <a:r>
              <a:rPr lang="tr-TR" sz="22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22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2007</a:t>
            </a:r>
            <a:endParaRPr lang="tr-TR" sz="2200" dirty="0">
              <a:solidFill>
                <a:srgbClr val="FFC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95706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722811"/>
          </a:xfrm>
        </p:spPr>
        <p:txBody>
          <a:bodyPr/>
          <a:lstStyle/>
          <a:p>
            <a:pPr algn="ctr"/>
            <a:r>
              <a:rPr lang="tr-TR" sz="3600" b="1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Antifibrinolitik</a:t>
            </a:r>
            <a:r>
              <a:rPr lang="tr-TR" sz="3600" b="1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(</a:t>
            </a:r>
            <a:r>
              <a:rPr lang="tr-TR" sz="3600" b="1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Tranexamik</a:t>
            </a:r>
            <a:r>
              <a:rPr lang="tr-TR" sz="3600" b="1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asit)--</a:t>
            </a:r>
            <a:r>
              <a:rPr lang="tr-TR" sz="3600" dirty="0" smtClean="0">
                <a:latin typeface="Maiandra GD" panose="020E0502030308020204" pitchFamily="34" charset="0"/>
              </a:rPr>
              <a:t>NSAID</a:t>
            </a:r>
            <a:r>
              <a:rPr lang="tr-TR" sz="3600" dirty="0">
                <a:latin typeface="Maiandra GD" panose="020E0502030308020204" pitchFamily="34" charset="0"/>
              </a:rPr>
              <a:t>'</a:t>
            </a:r>
            <a:endParaRPr lang="tr-TR" sz="36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619794"/>
            <a:ext cx="10354733" cy="4469856"/>
          </a:xfrm>
        </p:spPr>
        <p:txBody>
          <a:bodyPr>
            <a:no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err="1" smtClean="0">
                <a:latin typeface="Maiandra GD" panose="020E0502030308020204" pitchFamily="34" charset="0"/>
              </a:rPr>
              <a:t>İdiopatik</a:t>
            </a:r>
            <a:r>
              <a:rPr lang="tr-TR" sz="2000" dirty="0" smtClean="0">
                <a:latin typeface="Maiandra GD" panose="020E0502030308020204" pitchFamily="34" charset="0"/>
              </a:rPr>
              <a:t> fazla adet kanamasının </a:t>
            </a:r>
            <a:r>
              <a:rPr lang="tr-TR" sz="2000" dirty="0">
                <a:latin typeface="Maiandra GD" panose="020E0502030308020204" pitchFamily="34" charset="0"/>
              </a:rPr>
              <a:t>tedavisinde yararlı olan </a:t>
            </a:r>
            <a:r>
              <a:rPr lang="tr-TR" sz="2000" dirty="0" err="1">
                <a:latin typeface="Maiandra GD" panose="020E0502030308020204" pitchFamily="34" charset="0"/>
              </a:rPr>
              <a:t>antifibrinolitik</a:t>
            </a:r>
            <a:r>
              <a:rPr lang="tr-TR" sz="2000" dirty="0">
                <a:latin typeface="Maiandra GD" panose="020E0502030308020204" pitchFamily="34" charset="0"/>
              </a:rPr>
              <a:t> ajanlar, </a:t>
            </a:r>
            <a:r>
              <a:rPr lang="tr-TR" sz="2000" dirty="0" err="1" smtClean="0">
                <a:latin typeface="Maiandra GD" panose="020E0502030308020204" pitchFamily="34" charset="0"/>
              </a:rPr>
              <a:t>myom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ile ilişkili </a:t>
            </a:r>
            <a:r>
              <a:rPr lang="tr-TR" sz="2000" dirty="0" smtClean="0">
                <a:latin typeface="Maiandra GD" panose="020E0502030308020204" pitchFamily="34" charset="0"/>
              </a:rPr>
              <a:t>fazla adet kanamasında yeterince çalışma yok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err="1" smtClean="0">
                <a:latin typeface="Maiandra GD" panose="020E0502030308020204" pitchFamily="34" charset="0"/>
              </a:rPr>
              <a:t>Tranexamik</a:t>
            </a:r>
            <a:r>
              <a:rPr lang="tr-TR" sz="2000" dirty="0" smtClean="0">
                <a:latin typeface="Maiandra GD" panose="020E0502030308020204" pitchFamily="34" charset="0"/>
              </a:rPr>
              <a:t> asit, fazla adet </a:t>
            </a:r>
            <a:r>
              <a:rPr lang="tr-TR" sz="2000" dirty="0">
                <a:latin typeface="Maiandra GD" panose="020E0502030308020204" pitchFamily="34" charset="0"/>
              </a:rPr>
              <a:t>kanamasının tedavisinde FDA </a:t>
            </a:r>
            <a:r>
              <a:rPr lang="tr-TR" sz="2000" dirty="0" smtClean="0">
                <a:latin typeface="Maiandra GD" panose="020E0502030308020204" pitchFamily="34" charset="0"/>
              </a:rPr>
              <a:t>onaylı 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6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Lukes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AS.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Tranexamic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acid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treatment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for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heavy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menstrual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bleeding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: a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randomized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controlled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trial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. 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              </a:t>
            </a:r>
            <a:r>
              <a:rPr lang="tr-TR" sz="16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Obstet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Gynecol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2010</a:t>
            </a:r>
            <a:endParaRPr lang="tr-TR" sz="1600" dirty="0">
              <a:solidFill>
                <a:srgbClr val="FFC000"/>
              </a:solidFill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err="1" smtClean="0">
                <a:latin typeface="Maiandra GD" panose="020E0502030308020204" pitchFamily="34" charset="0"/>
              </a:rPr>
              <a:t>Nonsteroidal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latin typeface="Maiandra GD" panose="020E0502030308020204" pitchFamily="34" charset="0"/>
              </a:rPr>
              <a:t>antiinflamatuvar</a:t>
            </a:r>
            <a:r>
              <a:rPr lang="tr-TR" sz="2000" dirty="0">
                <a:latin typeface="Maiandra GD" panose="020E0502030308020204" pitchFamily="34" charset="0"/>
              </a:rPr>
              <a:t> </a:t>
            </a:r>
            <a:r>
              <a:rPr lang="tr-TR" sz="2000" dirty="0" smtClean="0">
                <a:latin typeface="Maiandra GD" panose="020E0502030308020204" pitchFamily="34" charset="0"/>
              </a:rPr>
              <a:t>ilaçlar, </a:t>
            </a:r>
            <a:r>
              <a:rPr lang="tr-TR" sz="2000" dirty="0" err="1" smtClean="0">
                <a:latin typeface="Maiandra GD" panose="020E0502030308020204" pitchFamily="34" charset="0"/>
              </a:rPr>
              <a:t>myom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ile ilişkili ağır adet kanamalarında </a:t>
            </a:r>
            <a:r>
              <a:rPr lang="tr-TR" sz="2000" dirty="0" smtClean="0">
                <a:latin typeface="Maiandra GD" panose="020E0502030308020204" pitchFamily="34" charset="0"/>
              </a:rPr>
              <a:t>yeterli çalışma yok</a:t>
            </a:r>
          </a:p>
          <a:p>
            <a:pPr marL="34290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err="1">
                <a:latin typeface="Maiandra GD" panose="020E0502030308020204" pitchFamily="34" charset="0"/>
              </a:rPr>
              <a:t>M</a:t>
            </a:r>
            <a:r>
              <a:rPr lang="tr-TR" sz="2000" dirty="0" err="1" smtClean="0">
                <a:latin typeface="Maiandra GD" panose="020E0502030308020204" pitchFamily="34" charset="0"/>
              </a:rPr>
              <a:t>yomlu</a:t>
            </a:r>
            <a:r>
              <a:rPr lang="tr-TR" sz="2000" dirty="0" smtClean="0">
                <a:latin typeface="Maiandra GD" panose="020E0502030308020204" pitchFamily="34" charset="0"/>
              </a:rPr>
              <a:t> kadınlarda kan kaybını azaltmak için uygun olmamakla birlikte, ağrılı adetleri azalttığı için bu popülasyonda yararlı olabilirler. </a:t>
            </a:r>
          </a:p>
          <a:p>
            <a:pPr mar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6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Mäkäräinen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L.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Primary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and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myoma-associated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menorrhagia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: role of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prostaglandins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and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effects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of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ibuprofen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. 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     </a:t>
            </a:r>
            <a:r>
              <a:rPr lang="tr-TR" sz="16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Br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J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Obstet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C000"/>
                </a:solidFill>
                <a:latin typeface="Maiandra GD" panose="020E0502030308020204" pitchFamily="34" charset="0"/>
              </a:rPr>
              <a:t>Gynaecol</a:t>
            </a:r>
            <a:r>
              <a:rPr lang="tr-TR" sz="16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1986</a:t>
            </a:r>
            <a:endParaRPr lang="tr-TR" sz="1600" dirty="0">
              <a:solidFill>
                <a:srgbClr val="FFC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595194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709749"/>
          </a:xfrm>
        </p:spPr>
        <p:txBody>
          <a:bodyPr/>
          <a:lstStyle/>
          <a:p>
            <a:pPr algn="ctr"/>
            <a:r>
              <a:rPr lang="tr-TR" sz="3600" b="1" dirty="0" err="1">
                <a:solidFill>
                  <a:srgbClr val="FFFF00"/>
                </a:solidFill>
                <a:latin typeface="Maiandra GD" panose="020E0502030308020204" pitchFamily="34" charset="0"/>
              </a:rPr>
              <a:t>Danazol</a:t>
            </a:r>
            <a:r>
              <a:rPr lang="tr-TR" sz="3600" b="1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endParaRPr lang="tr-TR" sz="36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489167"/>
            <a:ext cx="10354733" cy="4600484"/>
          </a:xfrm>
        </p:spPr>
        <p:txBody>
          <a:bodyPr>
            <a:noAutofit/>
          </a:bodyPr>
          <a:lstStyle/>
          <a:p>
            <a:pPr marL="34290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err="1" smtClean="0">
                <a:latin typeface="Maiandra GD" panose="020E0502030308020204" pitchFamily="34" charset="0"/>
              </a:rPr>
              <a:t>Androjenik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ve </a:t>
            </a:r>
            <a:r>
              <a:rPr lang="tr-TR" sz="2000" dirty="0" err="1">
                <a:latin typeface="Maiandra GD" panose="020E0502030308020204" pitchFamily="34" charset="0"/>
              </a:rPr>
              <a:t>progestin</a:t>
            </a:r>
            <a:r>
              <a:rPr lang="tr-TR" sz="2000" dirty="0">
                <a:latin typeface="Maiandra GD" panose="020E0502030308020204" pitchFamily="34" charset="0"/>
              </a:rPr>
              <a:t> benzeri etkilere sahip 19-nortestosteron türevi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err="1" smtClean="0">
                <a:latin typeface="Maiandra GD" panose="020E0502030308020204" pitchFamily="34" charset="0"/>
              </a:rPr>
              <a:t>Myom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semptomlarının etkili bir tedavisi </a:t>
            </a:r>
            <a:r>
              <a:rPr lang="tr-TR" sz="2000" dirty="0" smtClean="0">
                <a:latin typeface="Maiandra GD" panose="020E0502030308020204" pitchFamily="34" charset="0"/>
              </a:rPr>
              <a:t>olabilir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u="sng" dirty="0" err="1" smtClean="0">
                <a:latin typeface="Maiandra GD" panose="020E0502030308020204" pitchFamily="34" charset="0"/>
              </a:rPr>
              <a:t>Gn</a:t>
            </a:r>
            <a:r>
              <a:rPr lang="tr-TR" sz="2000" u="sng" dirty="0" smtClean="0">
                <a:latin typeface="Maiandra GD" panose="020E0502030308020204" pitchFamily="34" charset="0"/>
              </a:rPr>
              <a:t> </a:t>
            </a:r>
            <a:r>
              <a:rPr lang="tr-TR" sz="2000" u="sng" dirty="0" err="1">
                <a:latin typeface="Maiandra GD" panose="020E0502030308020204" pitchFamily="34" charset="0"/>
              </a:rPr>
              <a:t>sekresyonunun</a:t>
            </a:r>
            <a:r>
              <a:rPr lang="tr-TR" sz="2000" dirty="0">
                <a:latin typeface="Maiandra GD" panose="020E0502030308020204" pitchFamily="34" charset="0"/>
              </a:rPr>
              <a:t> </a:t>
            </a:r>
            <a:r>
              <a:rPr lang="tr-TR" sz="2000" dirty="0" smtClean="0">
                <a:latin typeface="Maiandra GD" panose="020E0502030308020204" pitchFamily="34" charset="0"/>
              </a:rPr>
              <a:t>ve </a:t>
            </a:r>
            <a:r>
              <a:rPr lang="tr-TR" sz="2000" u="sng" dirty="0" err="1">
                <a:latin typeface="Maiandra GD" panose="020E0502030308020204" pitchFamily="34" charset="0"/>
              </a:rPr>
              <a:t>endometriyotik</a:t>
            </a:r>
            <a:r>
              <a:rPr lang="tr-TR" sz="2000" u="sng" dirty="0">
                <a:latin typeface="Maiandra GD" panose="020E0502030308020204" pitchFamily="34" charset="0"/>
              </a:rPr>
              <a:t> </a:t>
            </a:r>
            <a:r>
              <a:rPr lang="tr-TR" sz="2000" u="sng" dirty="0" err="1">
                <a:latin typeface="Maiandra GD" panose="020E0502030308020204" pitchFamily="34" charset="0"/>
              </a:rPr>
              <a:t>implant</a:t>
            </a:r>
            <a:r>
              <a:rPr lang="tr-TR" sz="2000" u="sng" dirty="0">
                <a:latin typeface="Maiandra GD" panose="020E0502030308020204" pitchFamily="34" charset="0"/>
              </a:rPr>
              <a:t> büyümesinin </a:t>
            </a:r>
            <a:r>
              <a:rPr lang="tr-TR" sz="2000" dirty="0" smtClean="0">
                <a:latin typeface="Maiandra GD" panose="020E0502030308020204" pitchFamily="34" charset="0"/>
              </a:rPr>
              <a:t>ve </a:t>
            </a:r>
            <a:r>
              <a:rPr lang="tr-TR" sz="2000" dirty="0">
                <a:latin typeface="Maiandra GD" panose="020E0502030308020204" pitchFamily="34" charset="0"/>
              </a:rPr>
              <a:t>östrojen üretiminden sorumlu </a:t>
            </a:r>
            <a:r>
              <a:rPr lang="tr-TR" sz="2000" u="sng" dirty="0" err="1" smtClean="0">
                <a:latin typeface="Maiandra GD" panose="020E0502030308020204" pitchFamily="34" charset="0"/>
              </a:rPr>
              <a:t>ovarian</a:t>
            </a:r>
            <a:r>
              <a:rPr lang="tr-TR" sz="2000" u="sng" dirty="0" smtClean="0">
                <a:latin typeface="Maiandra GD" panose="020E0502030308020204" pitchFamily="34" charset="0"/>
              </a:rPr>
              <a:t> </a:t>
            </a:r>
            <a:r>
              <a:rPr lang="tr-TR" sz="2000" u="sng" dirty="0">
                <a:latin typeface="Maiandra GD" panose="020E0502030308020204" pitchFamily="34" charset="0"/>
              </a:rPr>
              <a:t>enzimlerin</a:t>
            </a:r>
            <a:r>
              <a:rPr lang="tr-TR" sz="2000" dirty="0">
                <a:latin typeface="Maiandra GD" panose="020E0502030308020204" pitchFamily="34" charset="0"/>
              </a:rPr>
              <a:t> doğrudan </a:t>
            </a:r>
            <a:r>
              <a:rPr lang="tr-TR" sz="2000" dirty="0" err="1">
                <a:latin typeface="Maiandra GD" panose="020E0502030308020204" pitchFamily="34" charset="0"/>
              </a:rPr>
              <a:t>inhibisyonu</a:t>
            </a:r>
            <a:r>
              <a:rPr lang="tr-TR" sz="2000" dirty="0">
                <a:latin typeface="Maiandra GD" panose="020E0502030308020204" pitchFamily="34" charset="0"/>
              </a:rPr>
              <a:t> </a:t>
            </a:r>
            <a:endParaRPr lang="tr-TR" sz="2000" dirty="0" smtClean="0"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u="sng" dirty="0" err="1">
                <a:latin typeface="Maiandra GD" panose="020E0502030308020204" pitchFamily="34" charset="0"/>
              </a:rPr>
              <a:t>A</a:t>
            </a:r>
            <a:r>
              <a:rPr lang="tr-TR" sz="2000" u="sng" dirty="0" err="1" smtClean="0">
                <a:latin typeface="Maiandra GD" panose="020E0502030308020204" pitchFamily="34" charset="0"/>
              </a:rPr>
              <a:t>menore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oluşturması ve </a:t>
            </a:r>
            <a:r>
              <a:rPr lang="tr-TR" sz="2000" dirty="0" err="1">
                <a:latin typeface="Maiandra GD" panose="020E0502030308020204" pitchFamily="34" charset="0"/>
              </a:rPr>
              <a:t>endometriozis</a:t>
            </a:r>
            <a:r>
              <a:rPr lang="tr-TR" sz="2000" dirty="0"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latin typeface="Maiandra GD" panose="020E0502030308020204" pitchFamily="34" charset="0"/>
              </a:rPr>
              <a:t>implantları</a:t>
            </a:r>
            <a:r>
              <a:rPr lang="tr-TR" sz="2000" dirty="0">
                <a:latin typeface="Maiandra GD" panose="020E0502030308020204" pitchFamily="34" charset="0"/>
              </a:rPr>
              <a:t> üzerinde doğrudan etkisi olduğu gösterildiğinden, </a:t>
            </a:r>
            <a:r>
              <a:rPr lang="tr-TR" sz="2000" dirty="0" err="1">
                <a:latin typeface="Maiandra GD" panose="020E0502030308020204" pitchFamily="34" charset="0"/>
              </a:rPr>
              <a:t>danazol</a:t>
            </a:r>
            <a:r>
              <a:rPr lang="tr-TR" sz="2000" dirty="0">
                <a:latin typeface="Maiandra GD" panose="020E0502030308020204" pitchFamily="34" charset="0"/>
              </a:rPr>
              <a:t> muhtemelen </a:t>
            </a:r>
            <a:r>
              <a:rPr lang="tr-TR" sz="2000" u="sng" dirty="0" err="1">
                <a:latin typeface="Maiandra GD" panose="020E0502030308020204" pitchFamily="34" charset="0"/>
              </a:rPr>
              <a:t>otolog</a:t>
            </a:r>
            <a:r>
              <a:rPr lang="tr-TR" sz="2000" u="sng" dirty="0">
                <a:latin typeface="Maiandra GD" panose="020E0502030308020204" pitchFamily="34" charset="0"/>
              </a:rPr>
              <a:t> </a:t>
            </a:r>
            <a:r>
              <a:rPr lang="tr-TR" sz="2000" u="sng" dirty="0" err="1">
                <a:latin typeface="Maiandra GD" panose="020E0502030308020204" pitchFamily="34" charset="0"/>
              </a:rPr>
              <a:t>endometriyumu</a:t>
            </a:r>
            <a:r>
              <a:rPr lang="tr-TR" sz="2000" u="sng" dirty="0">
                <a:latin typeface="Maiandra GD" panose="020E0502030308020204" pitchFamily="34" charset="0"/>
              </a:rPr>
              <a:t> </a:t>
            </a:r>
            <a:r>
              <a:rPr lang="tr-TR" sz="2000" u="sng" dirty="0" err="1">
                <a:latin typeface="Maiandra GD" panose="020E0502030308020204" pitchFamily="34" charset="0"/>
              </a:rPr>
              <a:t>inhibe</a:t>
            </a:r>
            <a:r>
              <a:rPr lang="tr-TR" sz="2000" u="sng" dirty="0">
                <a:latin typeface="Maiandra GD" panose="020E0502030308020204" pitchFamily="34" charset="0"/>
              </a:rPr>
              <a:t> eder</a:t>
            </a:r>
            <a:r>
              <a:rPr lang="tr-TR" sz="2000" dirty="0">
                <a:latin typeface="Maiandra GD" panose="020E0502030308020204" pitchFamily="34" charset="0"/>
              </a:rPr>
              <a:t>. </a:t>
            </a:r>
            <a:endParaRPr lang="tr-TR" sz="2000" dirty="0" smtClean="0"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err="1" smtClean="0">
                <a:latin typeface="Maiandra GD" panose="020E0502030308020204" pitchFamily="34" charset="0"/>
              </a:rPr>
              <a:t>Myom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ile ilişkili </a:t>
            </a:r>
            <a:r>
              <a:rPr lang="tr-TR" sz="2000" dirty="0" smtClean="0">
                <a:latin typeface="Maiandra GD" panose="020E0502030308020204" pitchFamily="34" charset="0"/>
              </a:rPr>
              <a:t>fazla adet kanamasına </a:t>
            </a:r>
            <a:r>
              <a:rPr lang="tr-TR" sz="2000" dirty="0">
                <a:latin typeface="Maiandra GD" panose="020E0502030308020204" pitchFamily="34" charset="0"/>
              </a:rPr>
              <a:t>bağlı </a:t>
            </a:r>
            <a:r>
              <a:rPr lang="tr-TR" sz="2000" u="sng" dirty="0" smtClean="0">
                <a:latin typeface="Maiandra GD" panose="020E0502030308020204" pitchFamily="34" charset="0"/>
              </a:rPr>
              <a:t>anemide etkili</a:t>
            </a:r>
            <a:r>
              <a:rPr lang="tr-TR" sz="2000" dirty="0" smtClean="0">
                <a:latin typeface="Maiandra GD" panose="020E0502030308020204" pitchFamily="34" charset="0"/>
              </a:rPr>
              <a:t>, </a:t>
            </a:r>
            <a:r>
              <a:rPr lang="tr-TR" sz="2000" dirty="0">
                <a:latin typeface="Maiandra GD" panose="020E0502030308020204" pitchFamily="34" charset="0"/>
              </a:rPr>
              <a:t>ancak </a:t>
            </a:r>
            <a:r>
              <a:rPr lang="tr-TR" sz="2000" u="sng" dirty="0" err="1">
                <a:latin typeface="Maiandra GD" panose="020E0502030308020204" pitchFamily="34" charset="0"/>
              </a:rPr>
              <a:t>uterus</a:t>
            </a:r>
            <a:r>
              <a:rPr lang="tr-TR" sz="2000" u="sng" dirty="0">
                <a:latin typeface="Maiandra GD" panose="020E0502030308020204" pitchFamily="34" charset="0"/>
              </a:rPr>
              <a:t> hacmini </a:t>
            </a:r>
            <a:r>
              <a:rPr lang="tr-TR" sz="2000" u="sng" dirty="0" smtClean="0">
                <a:latin typeface="Maiandra GD" panose="020E0502030308020204" pitchFamily="34" charset="0"/>
              </a:rPr>
              <a:t>azaltmada etkili görünmemekte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smtClean="0">
                <a:latin typeface="Maiandra GD" panose="020E0502030308020204" pitchFamily="34" charset="0"/>
              </a:rPr>
              <a:t>Yan </a:t>
            </a:r>
            <a:r>
              <a:rPr lang="tr-TR" sz="2000" dirty="0">
                <a:latin typeface="Maiandra GD" panose="020E0502030308020204" pitchFamily="34" charset="0"/>
              </a:rPr>
              <a:t>etkiler yaygındır (</a:t>
            </a:r>
            <a:r>
              <a:rPr lang="tr-TR" sz="2000" dirty="0" err="1">
                <a:latin typeface="Maiandra GD" panose="020E0502030308020204" pitchFamily="34" charset="0"/>
              </a:rPr>
              <a:t>örn</a:t>
            </a:r>
            <a:r>
              <a:rPr lang="tr-TR" sz="2000" dirty="0">
                <a:latin typeface="Maiandra GD" panose="020E0502030308020204" pitchFamily="34" charset="0"/>
              </a:rPr>
              <a:t>. Kilo alma, kas krampları, göğüs boyutlarında azalma, akne, </a:t>
            </a:r>
            <a:r>
              <a:rPr lang="tr-TR" sz="2000" dirty="0" err="1">
                <a:latin typeface="Maiandra GD" panose="020E0502030308020204" pitchFamily="34" charset="0"/>
              </a:rPr>
              <a:t>hirsutizm</a:t>
            </a:r>
            <a:r>
              <a:rPr lang="tr-TR" sz="2000" dirty="0">
                <a:latin typeface="Maiandra GD" panose="020E0502030308020204" pitchFamily="34" charset="0"/>
              </a:rPr>
              <a:t>, yağlı cilt, yüksek yoğunluklu </a:t>
            </a:r>
            <a:r>
              <a:rPr lang="tr-TR" sz="2000" dirty="0" err="1">
                <a:latin typeface="Maiandra GD" panose="020E0502030308020204" pitchFamily="34" charset="0"/>
              </a:rPr>
              <a:t>lipoprotein</a:t>
            </a:r>
            <a:r>
              <a:rPr lang="tr-TR" sz="2000" dirty="0">
                <a:latin typeface="Maiandra GD" panose="020E0502030308020204" pitchFamily="34" charset="0"/>
              </a:rPr>
              <a:t> düzeylerinde azalma, karaciğer enziminde artış, sıcak basması, ruh hali değişiklikleri, depresyon</a:t>
            </a:r>
            <a:r>
              <a:rPr lang="tr-TR" sz="2000" dirty="0" smtClean="0">
                <a:latin typeface="Maiandra GD" panose="020E0502030308020204" pitchFamily="34" charset="0"/>
              </a:rPr>
              <a:t>)</a:t>
            </a:r>
            <a:endParaRPr lang="tr-TR" sz="2000" dirty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274750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711200"/>
          </a:xfrm>
        </p:spPr>
        <p:txBody>
          <a:bodyPr/>
          <a:lstStyle/>
          <a:p>
            <a:pPr algn="ctr"/>
            <a:r>
              <a:rPr lang="tr-TR" sz="4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G</a:t>
            </a:r>
            <a:r>
              <a:rPr lang="tr-TR" sz="4400" u="sng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estrinone</a:t>
            </a:r>
            <a:endParaRPr lang="tr-TR" sz="44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509486"/>
            <a:ext cx="10354733" cy="4580164"/>
          </a:xfrm>
        </p:spPr>
        <p:txBody>
          <a:bodyPr>
            <a:norm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smtClean="0">
                <a:latin typeface="Maiandra GD" panose="020E0502030308020204" pitchFamily="34" charset="0"/>
              </a:rPr>
              <a:t>Bir </a:t>
            </a:r>
            <a:r>
              <a:rPr lang="tr-TR" dirty="0">
                <a:latin typeface="Maiandra GD" panose="020E0502030308020204" pitchFamily="34" charset="0"/>
              </a:rPr>
              <a:t>başka </a:t>
            </a:r>
            <a:r>
              <a:rPr lang="tr-TR" dirty="0" err="1">
                <a:latin typeface="Maiandra GD" panose="020E0502030308020204" pitchFamily="34" charset="0"/>
              </a:rPr>
              <a:t>androjenik</a:t>
            </a:r>
            <a:r>
              <a:rPr lang="tr-TR" dirty="0">
                <a:latin typeface="Maiandra GD" panose="020E0502030308020204" pitchFamily="34" charset="0"/>
              </a:rPr>
              <a:t> </a:t>
            </a:r>
            <a:r>
              <a:rPr lang="tr-TR" dirty="0" err="1" smtClean="0">
                <a:latin typeface="Maiandra GD" panose="020E0502030308020204" pitchFamily="34" charset="0"/>
              </a:rPr>
              <a:t>steroid</a:t>
            </a:r>
            <a:r>
              <a:rPr lang="tr-TR" dirty="0" smtClean="0">
                <a:latin typeface="Maiandra GD" panose="020E0502030308020204" pitchFamily="34" charset="0"/>
              </a:rPr>
              <a:t>, </a:t>
            </a:r>
            <a:r>
              <a:rPr lang="tr-TR" u="sng" dirty="0" err="1" smtClean="0">
                <a:latin typeface="Maiandra GD" panose="020E0502030308020204" pitchFamily="34" charset="0"/>
              </a:rPr>
              <a:t>myom</a:t>
            </a:r>
            <a:r>
              <a:rPr lang="tr-TR" u="sng" dirty="0" smtClean="0">
                <a:latin typeface="Maiandra GD" panose="020E0502030308020204" pitchFamily="34" charset="0"/>
              </a:rPr>
              <a:t> </a:t>
            </a:r>
            <a:r>
              <a:rPr lang="tr-TR" u="sng" dirty="0">
                <a:latin typeface="Maiandra GD" panose="020E0502030308020204" pitchFamily="34" charset="0"/>
              </a:rPr>
              <a:t>hacmini azaltır</a:t>
            </a:r>
            <a:r>
              <a:rPr lang="tr-TR" dirty="0">
                <a:latin typeface="Maiandra GD" panose="020E0502030308020204" pitchFamily="34" charset="0"/>
              </a:rPr>
              <a:t> ve </a:t>
            </a:r>
            <a:r>
              <a:rPr lang="tr-TR" dirty="0" err="1" smtClean="0">
                <a:latin typeface="Maiandra GD" panose="020E0502030308020204" pitchFamily="34" charset="0"/>
              </a:rPr>
              <a:t>myomlu</a:t>
            </a:r>
            <a:r>
              <a:rPr lang="tr-TR" dirty="0" smtClean="0">
                <a:latin typeface="Maiandra GD" panose="020E0502030308020204" pitchFamily="34" charset="0"/>
              </a:rPr>
              <a:t> kadınlarda </a:t>
            </a:r>
            <a:r>
              <a:rPr lang="tr-TR" u="sng" dirty="0" err="1">
                <a:latin typeface="Maiandra GD" panose="020E0502030308020204" pitchFamily="34" charset="0"/>
              </a:rPr>
              <a:t>amenore</a:t>
            </a:r>
            <a:r>
              <a:rPr lang="tr-TR" dirty="0">
                <a:latin typeface="Maiandra GD" panose="020E0502030308020204" pitchFamily="34" charset="0"/>
              </a:rPr>
              <a:t> </a:t>
            </a:r>
            <a:r>
              <a:rPr lang="tr-TR" dirty="0" smtClean="0">
                <a:latin typeface="Maiandra GD" panose="020E0502030308020204" pitchFamily="34" charset="0"/>
              </a:rPr>
              <a:t>oluşturur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smtClean="0">
                <a:latin typeface="Maiandra GD" panose="020E0502030308020204" pitchFamily="34" charset="0"/>
              </a:rPr>
              <a:t>Bu </a:t>
            </a:r>
            <a:r>
              <a:rPr lang="tr-TR" dirty="0">
                <a:latin typeface="Maiandra GD" panose="020E0502030308020204" pitchFamily="34" charset="0"/>
              </a:rPr>
              <a:t>ilacın </a:t>
            </a:r>
            <a:r>
              <a:rPr lang="tr-TR" dirty="0" smtClean="0">
                <a:latin typeface="Maiandra GD" panose="020E0502030308020204" pitchFamily="34" charset="0"/>
              </a:rPr>
              <a:t>avantajı</a:t>
            </a:r>
            <a:r>
              <a:rPr lang="tr-TR" dirty="0">
                <a:latin typeface="Maiandra GD" panose="020E0502030308020204" pitchFamily="34" charset="0"/>
              </a:rPr>
              <a:t>, kesildikten sonra </a:t>
            </a:r>
            <a:r>
              <a:rPr lang="tr-TR" dirty="0" smtClean="0">
                <a:latin typeface="Maiandra GD" panose="020E0502030308020204" pitchFamily="34" charset="0"/>
              </a:rPr>
              <a:t>bile kalıcı etkili 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err="1">
                <a:latin typeface="Maiandra GD" panose="020E0502030308020204" pitchFamily="34" charset="0"/>
              </a:rPr>
              <a:t>U</a:t>
            </a:r>
            <a:r>
              <a:rPr lang="tr-TR" dirty="0" err="1" smtClean="0">
                <a:latin typeface="Maiandra GD" panose="020E0502030308020204" pitchFamily="34" charset="0"/>
              </a:rPr>
              <a:t>terus</a:t>
            </a:r>
            <a:r>
              <a:rPr lang="tr-TR" dirty="0" smtClean="0">
                <a:latin typeface="Maiandra GD" panose="020E0502030308020204" pitchFamily="34" charset="0"/>
              </a:rPr>
              <a:t> </a:t>
            </a:r>
            <a:r>
              <a:rPr lang="tr-TR" dirty="0">
                <a:latin typeface="Maiandra GD" panose="020E0502030308020204" pitchFamily="34" charset="0"/>
              </a:rPr>
              <a:t>hacmi altı aydır tedavi edilen kadınların </a:t>
            </a:r>
            <a:r>
              <a:rPr lang="tr-TR" dirty="0" smtClean="0">
                <a:latin typeface="Maiandra GD" panose="020E0502030308020204" pitchFamily="34" charset="0"/>
              </a:rPr>
              <a:t>%89'unda </a:t>
            </a:r>
            <a:r>
              <a:rPr lang="tr-TR" dirty="0">
                <a:latin typeface="Maiandra GD" panose="020E0502030308020204" pitchFamily="34" charset="0"/>
              </a:rPr>
              <a:t>tedavinin kesilmesinden 18 ay sonra tedavi öncesi değerlerden daha düşük </a:t>
            </a:r>
            <a:r>
              <a:rPr lang="tr-TR" dirty="0" smtClean="0">
                <a:latin typeface="Maiandra GD" panose="020E0502030308020204" pitchFamily="34" charset="0"/>
              </a:rPr>
              <a:t>kalmış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en-US" sz="28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Coutinho</a:t>
            </a:r>
            <a:r>
              <a:rPr lang="en-US" sz="28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EM. </a:t>
            </a:r>
            <a:r>
              <a:rPr lang="en-US" sz="2800" dirty="0">
                <a:solidFill>
                  <a:srgbClr val="FFC000"/>
                </a:solidFill>
                <a:latin typeface="Maiandra GD" panose="020E0502030308020204" pitchFamily="34" charset="0"/>
              </a:rPr>
              <a:t>Long-term treatment of </a:t>
            </a:r>
            <a:r>
              <a:rPr lang="en-US" sz="2800" dirty="0" err="1">
                <a:solidFill>
                  <a:srgbClr val="FFC000"/>
                </a:solidFill>
                <a:latin typeface="Maiandra GD" panose="020E0502030308020204" pitchFamily="34" charset="0"/>
              </a:rPr>
              <a:t>leiomyomas</a:t>
            </a:r>
            <a:r>
              <a:rPr lang="en-US" sz="2800" dirty="0">
                <a:solidFill>
                  <a:srgbClr val="FFC000"/>
                </a:solidFill>
                <a:latin typeface="Maiandra GD" panose="020E0502030308020204" pitchFamily="34" charset="0"/>
              </a:rPr>
              <a:t> with </a:t>
            </a:r>
            <a:r>
              <a:rPr lang="en-US" sz="28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gestrinone</a:t>
            </a:r>
            <a:r>
              <a:rPr lang="en-US" sz="28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. </a:t>
            </a:r>
            <a:r>
              <a:rPr lang="en-US" sz="28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Fertil</a:t>
            </a:r>
            <a:r>
              <a:rPr lang="en-US" sz="28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en-US" sz="28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Steril</a:t>
            </a:r>
            <a:r>
              <a:rPr lang="en-US" sz="28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1989</a:t>
            </a:r>
            <a:endParaRPr lang="tr-TR" sz="2800" dirty="0" smtClean="0">
              <a:solidFill>
                <a:srgbClr val="FFC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990195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722811"/>
          </a:xfrm>
        </p:spPr>
        <p:txBody>
          <a:bodyPr/>
          <a:lstStyle/>
          <a:p>
            <a:pPr lvl="0" algn="ctr" defTabSz="914400" eaLnBrk="1" hangingPunct="1">
              <a:lnSpc>
                <a:spcPct val="120000"/>
              </a:lnSpc>
              <a:spcBef>
                <a:spcPct val="20000"/>
              </a:spcBef>
              <a:defRPr/>
            </a:pPr>
            <a:r>
              <a:rPr lang="tr-TR" sz="4400" u="none" kern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 MT" panose="020B0502020104020203"/>
                <a:cs typeface="+mn-cs"/>
              </a:rPr>
              <a:t>CERRAHİ TEDAVİ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593669"/>
            <a:ext cx="10354733" cy="4495981"/>
          </a:xfrm>
        </p:spPr>
        <p:txBody>
          <a:bodyPr/>
          <a:lstStyle/>
          <a:p>
            <a:r>
              <a:rPr lang="tr-TR" sz="3600" dirty="0" err="1">
                <a:latin typeface="Maiandra GD" panose="020E0502030308020204" pitchFamily="34" charset="0"/>
              </a:rPr>
              <a:t>Histerektomi</a:t>
            </a:r>
            <a:endParaRPr lang="tr-TR" sz="3600" dirty="0">
              <a:latin typeface="Maiandra GD" panose="020E0502030308020204" pitchFamily="34" charset="0"/>
            </a:endParaRPr>
          </a:p>
          <a:p>
            <a:r>
              <a:rPr lang="tr-TR" sz="3600" dirty="0" err="1" smtClean="0">
                <a:latin typeface="Maiandra GD" panose="020E0502030308020204" pitchFamily="34" charset="0"/>
              </a:rPr>
              <a:t>Myomektomi</a:t>
            </a:r>
            <a:endParaRPr lang="tr-TR" sz="3600" dirty="0" smtClean="0">
              <a:latin typeface="Maiandra GD" panose="020E0502030308020204" pitchFamily="34" charset="0"/>
            </a:endParaRPr>
          </a:p>
          <a:p>
            <a:r>
              <a:rPr lang="tr-TR" sz="3600" dirty="0" err="1" smtClean="0">
                <a:latin typeface="Maiandra GD" panose="020E0502030308020204" pitchFamily="34" charset="0"/>
              </a:rPr>
              <a:t>Endometriyal</a:t>
            </a:r>
            <a:r>
              <a:rPr lang="tr-TR" sz="3600" dirty="0" smtClean="0">
                <a:latin typeface="Maiandra GD" panose="020E0502030308020204" pitchFamily="34" charset="0"/>
              </a:rPr>
              <a:t> </a:t>
            </a:r>
            <a:r>
              <a:rPr lang="tr-TR" sz="3600" dirty="0" err="1" smtClean="0">
                <a:latin typeface="Maiandra GD" panose="020E0502030308020204" pitchFamily="34" charset="0"/>
              </a:rPr>
              <a:t>Ablasyon</a:t>
            </a:r>
            <a:endParaRPr lang="tr-TR" sz="3600" dirty="0" smtClean="0">
              <a:latin typeface="Maiandra GD" panose="020E0502030308020204" pitchFamily="34" charset="0"/>
            </a:endParaRPr>
          </a:p>
          <a:p>
            <a:r>
              <a:rPr lang="tr-TR" sz="3600" dirty="0" err="1" smtClean="0">
                <a:latin typeface="Maiandra GD" panose="020E0502030308020204" pitchFamily="34" charset="0"/>
              </a:rPr>
              <a:t>Myolizis</a:t>
            </a:r>
            <a:endParaRPr lang="tr-TR" sz="3600" dirty="0" smtClean="0">
              <a:latin typeface="Maiandra GD" panose="020E0502030308020204" pitchFamily="34" charset="0"/>
            </a:endParaRPr>
          </a:p>
          <a:p>
            <a:r>
              <a:rPr lang="tr-TR" sz="3600" dirty="0" err="1" smtClean="0">
                <a:latin typeface="Maiandra GD" panose="020E0502030308020204" pitchFamily="34" charset="0"/>
              </a:rPr>
              <a:t>Uterin</a:t>
            </a:r>
            <a:r>
              <a:rPr lang="tr-TR" sz="3600" dirty="0" smtClean="0">
                <a:latin typeface="Maiandra GD" panose="020E0502030308020204" pitchFamily="34" charset="0"/>
              </a:rPr>
              <a:t> arter </a:t>
            </a:r>
            <a:r>
              <a:rPr lang="tr-TR" sz="3600" dirty="0" err="1" smtClean="0">
                <a:latin typeface="Maiandra GD" panose="020E0502030308020204" pitchFamily="34" charset="0"/>
              </a:rPr>
              <a:t>oklüzyonu</a:t>
            </a:r>
            <a:endParaRPr lang="tr-TR" sz="3600" dirty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069620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 defTabSz="914400" eaLnBrk="1" hangingPunct="1">
              <a:lnSpc>
                <a:spcPct val="120000"/>
              </a:lnSpc>
              <a:spcBef>
                <a:spcPct val="20000"/>
              </a:spcBef>
              <a:defRPr/>
            </a:pPr>
            <a:r>
              <a:rPr lang="tr-TR" altLang="tr-TR" sz="4400" u="none" kern="1200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 MT" panose="020B0502020104020203"/>
                <a:cs typeface="+mn-cs"/>
              </a:rPr>
              <a:t>LEİOMYOM </a:t>
            </a:r>
            <a:r>
              <a:rPr lang="tr-TR" altLang="tr-TR" sz="4400" u="none" kern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 MT" panose="020B0502020104020203"/>
                <a:cs typeface="+mn-cs"/>
              </a:rPr>
              <a:t>YÖNETİMİ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69817" y="1981200"/>
            <a:ext cx="4807132" cy="4108450"/>
          </a:xfrm>
        </p:spPr>
        <p:txBody>
          <a:bodyPr>
            <a:normAutofit/>
          </a:bodyPr>
          <a:lstStyle/>
          <a:p>
            <a:pPr algn="ctr"/>
            <a:r>
              <a:rPr lang="tr-TR" sz="4400" dirty="0" smtClean="0">
                <a:latin typeface="Maiandra GD" panose="020E0502030308020204" pitchFamily="34" charset="0"/>
              </a:rPr>
              <a:t>Bekleme Yöntemi</a:t>
            </a:r>
          </a:p>
          <a:p>
            <a:pPr algn="ctr"/>
            <a:r>
              <a:rPr lang="tr-TR" sz="4400" dirty="0" smtClean="0">
                <a:latin typeface="Maiandra GD" panose="020E0502030308020204" pitchFamily="34" charset="0"/>
              </a:rPr>
              <a:t>Medikal Tedavi</a:t>
            </a:r>
          </a:p>
          <a:p>
            <a:pPr algn="ctr"/>
            <a:r>
              <a:rPr lang="tr-TR" sz="4400" dirty="0" smtClean="0">
                <a:latin typeface="Maiandra GD" panose="020E0502030308020204" pitchFamily="34" charset="0"/>
              </a:rPr>
              <a:t>Cerrahi Tedavi</a:t>
            </a:r>
          </a:p>
          <a:p>
            <a:pPr algn="ctr"/>
            <a:r>
              <a:rPr lang="tr-TR" sz="4400" dirty="0" smtClean="0">
                <a:latin typeface="Maiandra GD" panose="020E0502030308020204" pitchFamily="34" charset="0"/>
              </a:rPr>
              <a:t>Radyolojik Yöntemler</a:t>
            </a:r>
            <a:endParaRPr lang="tr-TR" sz="4400" dirty="0">
              <a:latin typeface="Maiandra GD" panose="020E050203030802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4069" y="1479550"/>
            <a:ext cx="7397931" cy="511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5190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406400"/>
            <a:ext cx="10354733" cy="478971"/>
          </a:xfrm>
        </p:spPr>
        <p:txBody>
          <a:bodyPr/>
          <a:lstStyle/>
          <a:p>
            <a:pPr algn="ctr"/>
            <a:r>
              <a:rPr lang="tr-TR" sz="3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Histerektomi</a:t>
            </a:r>
            <a:endParaRPr lang="tr-TR" sz="36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1" y="1045029"/>
            <a:ext cx="10354732" cy="5279571"/>
          </a:xfrm>
        </p:spPr>
        <p:txBody>
          <a:bodyPr>
            <a:no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400" dirty="0">
                <a:latin typeface="Maiandra GD" panose="020E0502030308020204" pitchFamily="34" charset="0"/>
              </a:rPr>
              <a:t>(</a:t>
            </a:r>
            <a:r>
              <a:rPr lang="tr-TR" sz="2400" dirty="0" smtClean="0">
                <a:latin typeface="Maiandra GD" panose="020E0502030308020204" pitchFamily="34" charset="0"/>
              </a:rPr>
              <a:t>1) diğer </a:t>
            </a:r>
            <a:r>
              <a:rPr lang="tr-TR" sz="2400" dirty="0">
                <a:latin typeface="Maiandra GD" panose="020E0502030308020204" pitchFamily="34" charset="0"/>
              </a:rPr>
              <a:t>tedavilere cevap vermeyen </a:t>
            </a:r>
            <a:r>
              <a:rPr lang="tr-TR" sz="2400" dirty="0" smtClean="0">
                <a:latin typeface="Maiandra GD" panose="020E0502030308020204" pitchFamily="34" charset="0"/>
              </a:rPr>
              <a:t>akut kanamalar,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400" dirty="0" smtClean="0">
                <a:latin typeface="Maiandra GD" panose="020E0502030308020204" pitchFamily="34" charset="0"/>
              </a:rPr>
              <a:t>(</a:t>
            </a:r>
            <a:r>
              <a:rPr lang="tr-TR" sz="2400" dirty="0">
                <a:latin typeface="Maiandra GD" panose="020E0502030308020204" pitchFamily="34" charset="0"/>
              </a:rPr>
              <a:t>2) </a:t>
            </a:r>
            <a:r>
              <a:rPr lang="tr-TR" sz="2400" dirty="0" smtClean="0">
                <a:latin typeface="Maiandra GD" panose="020E0502030308020204" pitchFamily="34" charset="0"/>
              </a:rPr>
              <a:t>çocuk </a:t>
            </a:r>
            <a:r>
              <a:rPr lang="tr-TR" sz="2400" dirty="0">
                <a:latin typeface="Maiandra GD" panose="020E0502030308020204" pitchFamily="34" charset="0"/>
              </a:rPr>
              <a:t>doğurmayı tamamlayan ve </a:t>
            </a:r>
            <a:r>
              <a:rPr lang="tr-TR" sz="2400" dirty="0" smtClean="0">
                <a:latin typeface="Maiandra GD" panose="020E0502030308020204" pitchFamily="34" charset="0"/>
              </a:rPr>
              <a:t>şu an veya gelecekte </a:t>
            </a:r>
            <a:r>
              <a:rPr lang="tr-TR" sz="2400" dirty="0" err="1" smtClean="0">
                <a:latin typeface="Maiandra GD" panose="020E0502030308020204" pitchFamily="34" charset="0"/>
              </a:rPr>
              <a:t>histerektomi</a:t>
            </a:r>
            <a:r>
              <a:rPr lang="tr-TR" sz="2400" dirty="0" smtClean="0">
                <a:latin typeface="Maiandra GD" panose="020E0502030308020204" pitchFamily="34" charset="0"/>
              </a:rPr>
              <a:t> </a:t>
            </a:r>
            <a:r>
              <a:rPr lang="tr-TR" sz="2400" dirty="0">
                <a:latin typeface="Maiandra GD" panose="020E0502030308020204" pitchFamily="34" charset="0"/>
              </a:rPr>
              <a:t>ile ortadan kaldırılacak </a:t>
            </a:r>
            <a:r>
              <a:rPr lang="tr-TR" sz="2400" dirty="0" smtClean="0">
                <a:latin typeface="Maiandra GD" panose="020E0502030308020204" pitchFamily="34" charset="0"/>
              </a:rPr>
              <a:t>riskleri olan (CIN, </a:t>
            </a:r>
            <a:r>
              <a:rPr lang="tr-TR" sz="2400" dirty="0" err="1">
                <a:latin typeface="Maiandra GD" panose="020E0502030308020204" pitchFamily="34" charset="0"/>
              </a:rPr>
              <a:t>endometriozis</a:t>
            </a:r>
            <a:r>
              <a:rPr lang="tr-TR" sz="2400" dirty="0">
                <a:latin typeface="Maiandra GD" panose="020E0502030308020204" pitchFamily="34" charset="0"/>
              </a:rPr>
              <a:t>, </a:t>
            </a:r>
            <a:r>
              <a:rPr lang="tr-TR" sz="2400" dirty="0" err="1">
                <a:latin typeface="Maiandra GD" panose="020E0502030308020204" pitchFamily="34" charset="0"/>
              </a:rPr>
              <a:t>adenomyozis</a:t>
            </a:r>
            <a:r>
              <a:rPr lang="tr-TR" sz="2400" dirty="0">
                <a:latin typeface="Maiandra GD" panose="020E0502030308020204" pitchFamily="34" charset="0"/>
              </a:rPr>
              <a:t>, </a:t>
            </a:r>
            <a:r>
              <a:rPr lang="tr-TR" sz="2400" dirty="0" err="1">
                <a:latin typeface="Maiandra GD" panose="020E0502030308020204" pitchFamily="34" charset="0"/>
              </a:rPr>
              <a:t>endometriyal</a:t>
            </a:r>
            <a:r>
              <a:rPr lang="tr-TR" sz="2400" dirty="0">
                <a:latin typeface="Maiandra GD" panose="020E0502030308020204" pitchFamily="34" charset="0"/>
              </a:rPr>
              <a:t> </a:t>
            </a:r>
            <a:r>
              <a:rPr lang="tr-TR" sz="2400" dirty="0" err="1">
                <a:latin typeface="Maiandra GD" panose="020E0502030308020204" pitchFamily="34" charset="0"/>
              </a:rPr>
              <a:t>hiperplazi</a:t>
            </a:r>
            <a:r>
              <a:rPr lang="tr-TR" sz="2400" dirty="0">
                <a:latin typeface="Maiandra GD" panose="020E0502030308020204" pitchFamily="34" charset="0"/>
              </a:rPr>
              <a:t> veya artmış </a:t>
            </a:r>
            <a:r>
              <a:rPr lang="tr-TR" sz="2400" dirty="0" err="1">
                <a:latin typeface="Maiandra GD" panose="020E0502030308020204" pitchFamily="34" charset="0"/>
              </a:rPr>
              <a:t>uterin</a:t>
            </a:r>
            <a:r>
              <a:rPr lang="tr-TR" sz="2400" dirty="0">
                <a:latin typeface="Maiandra GD" panose="020E0502030308020204" pitchFamily="34" charset="0"/>
              </a:rPr>
              <a:t> veya </a:t>
            </a:r>
            <a:r>
              <a:rPr lang="tr-TR" sz="2400" dirty="0" err="1" smtClean="0">
                <a:latin typeface="Maiandra GD" panose="020E0502030308020204" pitchFamily="34" charset="0"/>
              </a:rPr>
              <a:t>over</a:t>
            </a:r>
            <a:r>
              <a:rPr lang="tr-TR" sz="2400" dirty="0" smtClean="0">
                <a:latin typeface="Maiandra GD" panose="020E0502030308020204" pitchFamily="34" charset="0"/>
              </a:rPr>
              <a:t> </a:t>
            </a:r>
            <a:r>
              <a:rPr lang="tr-TR" sz="2400" dirty="0" err="1" smtClean="0">
                <a:latin typeface="Maiandra GD" panose="020E0502030308020204" pitchFamily="34" charset="0"/>
              </a:rPr>
              <a:t>ca</a:t>
            </a:r>
            <a:r>
              <a:rPr lang="tr-TR" sz="2400" dirty="0" smtClean="0">
                <a:latin typeface="Maiandra GD" panose="020E0502030308020204" pitchFamily="34" charset="0"/>
              </a:rPr>
              <a:t>. </a:t>
            </a:r>
            <a:r>
              <a:rPr lang="tr-TR" sz="2400" dirty="0">
                <a:latin typeface="Maiandra GD" panose="020E0502030308020204" pitchFamily="34" charset="0"/>
              </a:rPr>
              <a:t>riski</a:t>
            </a:r>
            <a:r>
              <a:rPr lang="tr-TR" sz="2400" dirty="0" smtClean="0">
                <a:latin typeface="Maiandra GD" panose="020E0502030308020204" pitchFamily="34" charset="0"/>
              </a:rPr>
              <a:t>),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400" dirty="0" smtClean="0">
                <a:latin typeface="Maiandra GD" panose="020E0502030308020204" pitchFamily="34" charset="0"/>
              </a:rPr>
              <a:t>(</a:t>
            </a:r>
            <a:r>
              <a:rPr lang="tr-TR" sz="2400" dirty="0">
                <a:latin typeface="Maiandra GD" panose="020E0502030308020204" pitchFamily="34" charset="0"/>
              </a:rPr>
              <a:t>3) </a:t>
            </a:r>
            <a:r>
              <a:rPr lang="tr-TR" sz="2400" dirty="0" err="1" smtClean="0">
                <a:latin typeface="Maiandra GD" panose="020E0502030308020204" pitchFamily="34" charset="0"/>
              </a:rPr>
              <a:t>myomlar</a:t>
            </a:r>
            <a:r>
              <a:rPr lang="tr-TR" sz="2400" dirty="0" smtClean="0">
                <a:latin typeface="Maiandra GD" panose="020E0502030308020204" pitchFamily="34" charset="0"/>
              </a:rPr>
              <a:t> </a:t>
            </a:r>
            <a:r>
              <a:rPr lang="tr-TR" sz="2400" dirty="0">
                <a:latin typeface="Maiandra GD" panose="020E0502030308020204" pitchFamily="34" charset="0"/>
              </a:rPr>
              <a:t>için daha önce minimal </a:t>
            </a:r>
            <a:r>
              <a:rPr lang="tr-TR" sz="2400" dirty="0" err="1">
                <a:latin typeface="Maiandra GD" panose="020E0502030308020204" pitchFamily="34" charset="0"/>
              </a:rPr>
              <a:t>invaziv</a:t>
            </a:r>
            <a:r>
              <a:rPr lang="tr-TR" sz="2400" dirty="0">
                <a:latin typeface="Maiandra GD" panose="020E0502030308020204" pitchFamily="34" charset="0"/>
              </a:rPr>
              <a:t> tedavi başarısız </a:t>
            </a:r>
            <a:r>
              <a:rPr lang="tr-TR" sz="2400" dirty="0" smtClean="0">
                <a:latin typeface="Maiandra GD" panose="020E0502030308020204" pitchFamily="34" charset="0"/>
              </a:rPr>
              <a:t>olan, 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400" dirty="0" smtClean="0">
                <a:latin typeface="Maiandra GD" panose="020E0502030308020204" pitchFamily="34" charset="0"/>
              </a:rPr>
              <a:t>(</a:t>
            </a:r>
            <a:r>
              <a:rPr lang="tr-TR" sz="2400" dirty="0">
                <a:latin typeface="Maiandra GD" panose="020E0502030308020204" pitchFamily="34" charset="0"/>
              </a:rPr>
              <a:t>4</a:t>
            </a:r>
            <a:r>
              <a:rPr lang="tr-TR" sz="2400" dirty="0" smtClean="0">
                <a:latin typeface="Maiandra GD" panose="020E0502030308020204" pitchFamily="34" charset="0"/>
              </a:rPr>
              <a:t>) </a:t>
            </a:r>
            <a:r>
              <a:rPr lang="tr-TR" sz="2400" dirty="0">
                <a:latin typeface="Maiandra GD" panose="020E0502030308020204" pitchFamily="34" charset="0"/>
              </a:rPr>
              <a:t>doğum yapmış ve belirgin </a:t>
            </a:r>
            <a:r>
              <a:rPr lang="tr-TR" sz="2400" dirty="0" smtClean="0">
                <a:latin typeface="Maiandra GD" panose="020E0502030308020204" pitchFamily="34" charset="0"/>
              </a:rPr>
              <a:t>semptomları olan </a:t>
            </a:r>
            <a:r>
              <a:rPr lang="tr-TR" sz="2400" dirty="0" err="1" smtClean="0">
                <a:latin typeface="Maiandra GD" panose="020E0502030308020204" pitchFamily="34" charset="0"/>
              </a:rPr>
              <a:t>multipl</a:t>
            </a:r>
            <a:r>
              <a:rPr lang="tr-TR" sz="2400" dirty="0" smtClean="0">
                <a:latin typeface="Maiandra GD" panose="020E0502030308020204" pitchFamily="34" charset="0"/>
              </a:rPr>
              <a:t> </a:t>
            </a:r>
            <a:r>
              <a:rPr lang="tr-TR" sz="2400" dirty="0" err="1" smtClean="0">
                <a:latin typeface="Maiandra GD" panose="020E0502030308020204" pitchFamily="34" charset="0"/>
              </a:rPr>
              <a:t>myomlar</a:t>
            </a:r>
            <a:r>
              <a:rPr lang="tr-TR" sz="2400" dirty="0" smtClean="0">
                <a:latin typeface="Maiandra GD" panose="020E0502030308020204" pitchFamily="34" charset="0"/>
              </a:rPr>
              <a:t> </a:t>
            </a:r>
            <a:r>
              <a:rPr lang="tr-TR" sz="2400" dirty="0">
                <a:latin typeface="Maiandra GD" panose="020E0502030308020204" pitchFamily="34" charset="0"/>
              </a:rPr>
              <a:t>ve </a:t>
            </a:r>
            <a:r>
              <a:rPr lang="tr-TR" sz="2400" dirty="0" err="1">
                <a:latin typeface="Maiandra GD" panose="020E0502030308020204" pitchFamily="34" charset="0"/>
              </a:rPr>
              <a:t>semptomatolojiye</a:t>
            </a:r>
            <a:r>
              <a:rPr lang="tr-TR" sz="2400" dirty="0">
                <a:latin typeface="Maiandra GD" panose="020E0502030308020204" pitchFamily="34" charset="0"/>
              </a:rPr>
              <a:t> kesin bir son verme arzusu </a:t>
            </a:r>
            <a:r>
              <a:rPr lang="tr-TR" sz="2400" dirty="0" smtClean="0">
                <a:latin typeface="Maiandra GD" panose="020E0502030308020204" pitchFamily="34" charset="0"/>
              </a:rPr>
              <a:t>olan,</a:t>
            </a:r>
          </a:p>
          <a:p>
            <a:pPr mar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en-US" sz="18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Wallach </a:t>
            </a:r>
            <a:r>
              <a:rPr lang="en-US" sz="1800" dirty="0">
                <a:solidFill>
                  <a:srgbClr val="FFC000"/>
                </a:solidFill>
                <a:latin typeface="Maiandra GD" panose="020E0502030308020204" pitchFamily="34" charset="0"/>
              </a:rPr>
              <a:t>EE Uterine </a:t>
            </a:r>
            <a:r>
              <a:rPr lang="en-US" sz="1800" dirty="0" err="1">
                <a:solidFill>
                  <a:srgbClr val="FFC000"/>
                </a:solidFill>
                <a:latin typeface="Maiandra GD" panose="020E0502030308020204" pitchFamily="34" charset="0"/>
              </a:rPr>
              <a:t>myomas</a:t>
            </a:r>
            <a:r>
              <a:rPr lang="en-US" sz="1800" dirty="0">
                <a:solidFill>
                  <a:srgbClr val="FFC000"/>
                </a:solidFill>
                <a:latin typeface="Maiandra GD" panose="020E0502030308020204" pitchFamily="34" charset="0"/>
              </a:rPr>
              <a:t>: an overview of development, clinical features, and management. 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en-US" sz="18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Obstet</a:t>
            </a:r>
            <a:r>
              <a:rPr lang="en-US" sz="18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en-US" sz="1800" dirty="0" err="1">
                <a:solidFill>
                  <a:srgbClr val="FFC000"/>
                </a:solidFill>
                <a:latin typeface="Maiandra GD" panose="020E0502030308020204" pitchFamily="34" charset="0"/>
              </a:rPr>
              <a:t>Gynecol</a:t>
            </a:r>
            <a:r>
              <a:rPr lang="en-US" sz="18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en-US" sz="18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2004</a:t>
            </a:r>
            <a:endParaRPr lang="tr-TR" sz="1800" dirty="0" smtClean="0">
              <a:solidFill>
                <a:srgbClr val="FFC000"/>
              </a:solidFill>
              <a:latin typeface="Maiandra GD" panose="020E0502030308020204" pitchFamily="34" charset="0"/>
            </a:endParaRPr>
          </a:p>
          <a:p>
            <a:pPr marL="34290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400" dirty="0" err="1" smtClean="0">
                <a:latin typeface="Maiandra GD" panose="020E0502030308020204" pitchFamily="34" charset="0"/>
              </a:rPr>
              <a:t>Histerektominin</a:t>
            </a:r>
            <a:r>
              <a:rPr lang="tr-TR" sz="2400" dirty="0" smtClean="0">
                <a:latin typeface="Maiandra GD" panose="020E0502030308020204" pitchFamily="34" charset="0"/>
              </a:rPr>
              <a:t> </a:t>
            </a:r>
            <a:r>
              <a:rPr lang="tr-TR" sz="2400" dirty="0" err="1">
                <a:latin typeface="Maiandra GD" panose="020E0502030308020204" pitchFamily="34" charset="0"/>
              </a:rPr>
              <a:t>morbiditesinden</a:t>
            </a:r>
            <a:r>
              <a:rPr lang="tr-TR" sz="2400" dirty="0">
                <a:latin typeface="Maiandra GD" panose="020E0502030308020204" pitchFamily="34" charset="0"/>
              </a:rPr>
              <a:t> </a:t>
            </a:r>
            <a:r>
              <a:rPr lang="tr-TR" sz="2400" dirty="0" smtClean="0">
                <a:latin typeface="Maiandra GD" panose="020E0502030308020204" pitchFamily="34" charset="0"/>
              </a:rPr>
              <a:t>kaçınmak istendiğinde, </a:t>
            </a:r>
            <a:r>
              <a:rPr lang="tr-TR" sz="2400" dirty="0">
                <a:latin typeface="Maiandra GD" panose="020E0502030308020204" pitchFamily="34" charset="0"/>
              </a:rPr>
              <a:t>yalnızca tek semptomu kanama olan veya </a:t>
            </a:r>
            <a:r>
              <a:rPr lang="tr-TR" sz="2400" dirty="0" err="1" smtClean="0">
                <a:latin typeface="Maiandra GD" panose="020E0502030308020204" pitchFamily="34" charset="0"/>
              </a:rPr>
              <a:t>perimenopoz</a:t>
            </a:r>
            <a:r>
              <a:rPr lang="tr-TR" sz="2400" dirty="0" smtClean="0">
                <a:latin typeface="Maiandra GD" panose="020E0502030308020204" pitchFamily="34" charset="0"/>
              </a:rPr>
              <a:t> </a:t>
            </a:r>
            <a:r>
              <a:rPr lang="tr-TR" sz="2400" dirty="0">
                <a:latin typeface="Maiandra GD" panose="020E0502030308020204" pitchFamily="34" charset="0"/>
              </a:rPr>
              <a:t>döneminde olan </a:t>
            </a:r>
            <a:r>
              <a:rPr lang="tr-TR" sz="2400" dirty="0" smtClean="0">
                <a:latin typeface="Maiandra GD" panose="020E0502030308020204" pitchFamily="34" charset="0"/>
              </a:rPr>
              <a:t>kadınlar L-IUS </a:t>
            </a:r>
            <a:r>
              <a:rPr lang="tr-TR" sz="2400" dirty="0">
                <a:latin typeface="Maiandra GD" panose="020E0502030308020204" pitchFamily="34" charset="0"/>
              </a:rPr>
              <a:t>veya </a:t>
            </a:r>
            <a:r>
              <a:rPr lang="tr-TR" sz="2400" dirty="0" err="1">
                <a:latin typeface="Maiandra GD" panose="020E0502030308020204" pitchFamily="34" charset="0"/>
              </a:rPr>
              <a:t>endometriyal</a:t>
            </a:r>
            <a:r>
              <a:rPr lang="tr-TR" sz="2400" dirty="0">
                <a:latin typeface="Maiandra GD" panose="020E0502030308020204" pitchFamily="34" charset="0"/>
              </a:rPr>
              <a:t> </a:t>
            </a:r>
            <a:r>
              <a:rPr lang="tr-TR" sz="2400" dirty="0" err="1" smtClean="0">
                <a:latin typeface="Maiandra GD" panose="020E0502030308020204" pitchFamily="34" charset="0"/>
              </a:rPr>
              <a:t>ablasyon</a:t>
            </a:r>
            <a:endParaRPr lang="tr-TR" sz="2400" dirty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6895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631371"/>
          </a:xfrm>
        </p:spPr>
        <p:txBody>
          <a:bodyPr/>
          <a:lstStyle/>
          <a:p>
            <a:pPr algn="ctr"/>
            <a:r>
              <a:rPr lang="tr-TR" sz="3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Myomektomi</a:t>
            </a:r>
            <a:r>
              <a:rPr lang="tr-TR" sz="3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endParaRPr lang="tr-TR" sz="36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96390" y="1345474"/>
            <a:ext cx="6283234" cy="4744176"/>
          </a:xfrm>
        </p:spPr>
        <p:txBody>
          <a:bodyPr>
            <a:no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400" dirty="0">
                <a:latin typeface="Maiandra GD" panose="020E0502030308020204" pitchFamily="34" charset="0"/>
              </a:rPr>
              <a:t>D</a:t>
            </a:r>
            <a:r>
              <a:rPr lang="tr-TR" sz="2400" dirty="0" smtClean="0">
                <a:latin typeface="Maiandra GD" panose="020E0502030308020204" pitchFamily="34" charset="0"/>
              </a:rPr>
              <a:t>oğumlarını </a:t>
            </a:r>
            <a:r>
              <a:rPr lang="tr-TR" sz="2400" dirty="0">
                <a:latin typeface="Maiandra GD" panose="020E0502030308020204" pitchFamily="34" charset="0"/>
              </a:rPr>
              <a:t>tamamlamamış veya </a:t>
            </a:r>
            <a:r>
              <a:rPr lang="tr-TR" sz="2400" dirty="0" err="1" smtClean="0">
                <a:latin typeface="Maiandra GD" panose="020E0502030308020204" pitchFamily="34" charset="0"/>
              </a:rPr>
              <a:t>uterusu</a:t>
            </a:r>
            <a:r>
              <a:rPr lang="tr-TR" sz="2400" dirty="0" smtClean="0">
                <a:latin typeface="Maiandra GD" panose="020E0502030308020204" pitchFamily="34" charset="0"/>
              </a:rPr>
              <a:t> </a:t>
            </a:r>
            <a:r>
              <a:rPr lang="tr-TR" sz="2400" dirty="0">
                <a:latin typeface="Maiandra GD" panose="020E0502030308020204" pitchFamily="34" charset="0"/>
              </a:rPr>
              <a:t>korumayı isteyen </a:t>
            </a:r>
            <a:r>
              <a:rPr lang="tr-TR" sz="2400" dirty="0" smtClean="0">
                <a:latin typeface="Maiandra GD" panose="020E0502030308020204" pitchFamily="34" charset="0"/>
              </a:rPr>
              <a:t>kadınlar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400" dirty="0" smtClean="0">
                <a:latin typeface="Maiandra GD" panose="020E0502030308020204" pitchFamily="34" charset="0"/>
              </a:rPr>
              <a:t>Fazla adet kanaması </a:t>
            </a:r>
            <a:r>
              <a:rPr lang="tr-TR" sz="2400" dirty="0">
                <a:latin typeface="Maiandra GD" panose="020E0502030308020204" pitchFamily="34" charset="0"/>
              </a:rPr>
              <a:t>ve </a:t>
            </a:r>
            <a:r>
              <a:rPr lang="tr-TR" sz="2400" dirty="0" err="1">
                <a:latin typeface="Maiandra GD" panose="020E0502030308020204" pitchFamily="34" charset="0"/>
              </a:rPr>
              <a:t>pelvik</a:t>
            </a:r>
            <a:r>
              <a:rPr lang="tr-TR" sz="2400" dirty="0">
                <a:latin typeface="Maiandra GD" panose="020E0502030308020204" pitchFamily="34" charset="0"/>
              </a:rPr>
              <a:t> </a:t>
            </a:r>
            <a:r>
              <a:rPr lang="tr-TR" sz="2400" dirty="0" smtClean="0">
                <a:latin typeface="Maiandra GD" panose="020E0502030308020204" pitchFamily="34" charset="0"/>
              </a:rPr>
              <a:t>baskı </a:t>
            </a:r>
            <a:r>
              <a:rPr lang="tr-TR" sz="2400" dirty="0">
                <a:latin typeface="Maiandra GD" panose="020E0502030308020204" pitchFamily="34" charset="0"/>
              </a:rPr>
              <a:t>için etkili bir </a:t>
            </a:r>
            <a:r>
              <a:rPr lang="tr-TR" sz="2400" dirty="0" smtClean="0">
                <a:latin typeface="Maiandra GD" panose="020E0502030308020204" pitchFamily="34" charset="0"/>
              </a:rPr>
              <a:t>tedavi </a:t>
            </a:r>
            <a:r>
              <a:rPr lang="tr-TR" sz="2400" dirty="0">
                <a:latin typeface="Maiandra GD" panose="020E0502030308020204" pitchFamily="34" charset="0"/>
              </a:rPr>
              <a:t>olmasına rağmen, bu prosedürün dezavantajı</a:t>
            </a:r>
            <a:r>
              <a:rPr lang="tr-TR" sz="2400" dirty="0" smtClean="0">
                <a:latin typeface="Maiandra GD" panose="020E0502030308020204" pitchFamily="34" charset="0"/>
              </a:rPr>
              <a:t>, </a:t>
            </a:r>
            <a:r>
              <a:rPr lang="tr-TR" sz="2400" u="sng" dirty="0">
                <a:latin typeface="Maiandra GD" panose="020E0502030308020204" pitchFamily="34" charset="0"/>
              </a:rPr>
              <a:t>anormal </a:t>
            </a:r>
            <a:r>
              <a:rPr lang="tr-TR" sz="2400" u="sng" dirty="0" err="1">
                <a:latin typeface="Maiandra GD" panose="020E0502030308020204" pitchFamily="34" charset="0"/>
              </a:rPr>
              <a:t>myosit</a:t>
            </a:r>
            <a:r>
              <a:rPr lang="tr-TR" sz="2400" u="sng" dirty="0">
                <a:latin typeface="Maiandra GD" panose="020E0502030308020204" pitchFamily="34" charset="0"/>
              </a:rPr>
              <a:t> klonlarından </a:t>
            </a:r>
            <a:r>
              <a:rPr lang="tr-TR" sz="2400" u="sng" dirty="0" smtClean="0">
                <a:latin typeface="Maiandra GD" panose="020E0502030308020204" pitchFamily="34" charset="0"/>
              </a:rPr>
              <a:t>tekrar </a:t>
            </a:r>
            <a:r>
              <a:rPr lang="tr-TR" sz="2400" u="sng" dirty="0" err="1" smtClean="0">
                <a:latin typeface="Maiandra GD" panose="020E0502030308020204" pitchFamily="34" charset="0"/>
              </a:rPr>
              <a:t>myom</a:t>
            </a:r>
            <a:r>
              <a:rPr lang="tr-TR" sz="2400" u="sng" dirty="0" smtClean="0">
                <a:latin typeface="Maiandra GD" panose="020E0502030308020204" pitchFamily="34" charset="0"/>
              </a:rPr>
              <a:t> </a:t>
            </a:r>
            <a:r>
              <a:rPr lang="tr-TR" sz="2400" u="sng" dirty="0">
                <a:latin typeface="Maiandra GD" panose="020E0502030308020204" pitchFamily="34" charset="0"/>
              </a:rPr>
              <a:t>gelişme riski </a:t>
            </a:r>
            <a:r>
              <a:rPr lang="tr-TR" sz="2400" dirty="0" smtClean="0">
                <a:latin typeface="Maiandra GD" panose="020E0502030308020204" pitchFamily="34" charset="0"/>
              </a:rPr>
              <a:t>taşıması</a:t>
            </a:r>
            <a:endParaRPr lang="tr-TR" sz="2000" strike="sngStrike" dirty="0" smtClean="0">
              <a:solidFill>
                <a:srgbClr val="FFC000"/>
              </a:solidFill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400" dirty="0" err="1" smtClean="0">
                <a:latin typeface="Maiandra GD" panose="020E0502030308020204" pitchFamily="34" charset="0"/>
              </a:rPr>
              <a:t>Histeroskopik</a:t>
            </a:r>
            <a:r>
              <a:rPr lang="tr-TR" sz="2400" dirty="0" smtClean="0">
                <a:latin typeface="Maiandra GD" panose="020E0502030308020204" pitchFamily="34" charset="0"/>
              </a:rPr>
              <a:t> </a:t>
            </a:r>
            <a:r>
              <a:rPr lang="tr-TR" sz="2400" dirty="0" err="1" smtClean="0">
                <a:latin typeface="Maiandra GD" panose="020E0502030308020204" pitchFamily="34" charset="0"/>
              </a:rPr>
              <a:t>myomektomi</a:t>
            </a:r>
            <a:r>
              <a:rPr lang="tr-TR" sz="2400" dirty="0" smtClean="0">
                <a:latin typeface="Maiandra GD" panose="020E0502030308020204" pitchFamily="34" charset="0"/>
              </a:rPr>
              <a:t>, </a:t>
            </a:r>
            <a:r>
              <a:rPr lang="tr-TR" sz="2400" dirty="0" err="1">
                <a:latin typeface="Maiandra GD" panose="020E0502030308020204" pitchFamily="34" charset="0"/>
              </a:rPr>
              <a:t>intrakaviter</a:t>
            </a:r>
            <a:r>
              <a:rPr lang="tr-TR" sz="2400" dirty="0">
                <a:latin typeface="Maiandra GD" panose="020E0502030308020204" pitchFamily="34" charset="0"/>
              </a:rPr>
              <a:t> </a:t>
            </a:r>
            <a:r>
              <a:rPr lang="tr-TR" sz="2400" dirty="0" err="1">
                <a:latin typeface="Maiandra GD" panose="020E0502030308020204" pitchFamily="34" charset="0"/>
              </a:rPr>
              <a:t>myomların</a:t>
            </a:r>
            <a:r>
              <a:rPr lang="tr-TR" sz="2400" dirty="0">
                <a:latin typeface="Maiandra GD" panose="020E0502030308020204" pitchFamily="34" charset="0"/>
              </a:rPr>
              <a:t> (</a:t>
            </a:r>
            <a:r>
              <a:rPr lang="tr-TR" sz="2400" dirty="0" err="1">
                <a:latin typeface="Maiandra GD" panose="020E0502030308020204" pitchFamily="34" charset="0"/>
              </a:rPr>
              <a:t>uterus</a:t>
            </a:r>
            <a:r>
              <a:rPr lang="tr-TR" sz="2400" dirty="0">
                <a:latin typeface="Maiandra GD" panose="020E0502030308020204" pitchFamily="34" charset="0"/>
              </a:rPr>
              <a:t> boşluğuna çıkıntı yapan </a:t>
            </a:r>
            <a:r>
              <a:rPr lang="tr-TR" sz="2400" dirty="0" err="1">
                <a:latin typeface="Maiandra GD" panose="020E0502030308020204" pitchFamily="34" charset="0"/>
              </a:rPr>
              <a:t>intramural</a:t>
            </a:r>
            <a:r>
              <a:rPr lang="tr-TR" sz="2400" dirty="0">
                <a:latin typeface="Maiandra GD" panose="020E0502030308020204" pitchFamily="34" charset="0"/>
              </a:rPr>
              <a:t> </a:t>
            </a:r>
            <a:r>
              <a:rPr lang="tr-TR" sz="2400" dirty="0" smtClean="0">
                <a:latin typeface="Maiandra GD" panose="020E0502030308020204" pitchFamily="34" charset="0"/>
              </a:rPr>
              <a:t>ve </a:t>
            </a:r>
            <a:r>
              <a:rPr lang="tr-TR" sz="2400" dirty="0" err="1" smtClean="0">
                <a:latin typeface="Maiandra GD" panose="020E0502030308020204" pitchFamily="34" charset="0"/>
              </a:rPr>
              <a:t>submukozal</a:t>
            </a:r>
            <a:r>
              <a:rPr lang="tr-TR" sz="2400" dirty="0" smtClean="0">
                <a:latin typeface="Maiandra GD" panose="020E0502030308020204" pitchFamily="34" charset="0"/>
              </a:rPr>
              <a:t>) </a:t>
            </a:r>
            <a:r>
              <a:rPr lang="tr-TR" sz="2400" dirty="0">
                <a:latin typeface="Maiandra GD" panose="020E0502030308020204" pitchFamily="34" charset="0"/>
              </a:rPr>
              <a:t>çıkarılması için tercih edilen </a:t>
            </a:r>
            <a:r>
              <a:rPr lang="tr-TR" sz="2400" dirty="0" smtClean="0">
                <a:latin typeface="Maiandra GD" panose="020E0502030308020204" pitchFamily="34" charset="0"/>
              </a:rPr>
              <a:t>prosedür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5200" y="1345474"/>
            <a:ext cx="4088674" cy="48724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7122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1"/>
            <a:ext cx="10354733" cy="422366"/>
          </a:xfrm>
        </p:spPr>
        <p:txBody>
          <a:bodyPr/>
          <a:lstStyle/>
          <a:p>
            <a:pPr algn="ctr"/>
            <a:r>
              <a:rPr lang="tr-TR" sz="3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Endometriyal</a:t>
            </a:r>
            <a:r>
              <a:rPr lang="tr-TR" sz="3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3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ablasyon</a:t>
            </a:r>
            <a:endParaRPr lang="tr-TR" sz="36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332411"/>
            <a:ext cx="10354733" cy="4757239"/>
          </a:xfrm>
        </p:spPr>
        <p:txBody>
          <a:bodyPr>
            <a:no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smtClean="0">
                <a:latin typeface="Maiandra GD" panose="020E0502030308020204" pitchFamily="34" charset="0"/>
              </a:rPr>
              <a:t>Gebelik istemeyen kadınlarda tek </a:t>
            </a:r>
            <a:r>
              <a:rPr lang="tr-TR" sz="2000" dirty="0">
                <a:latin typeface="Maiandra GD" panose="020E0502030308020204" pitchFamily="34" charset="0"/>
              </a:rPr>
              <a:t>başına veya </a:t>
            </a:r>
            <a:r>
              <a:rPr lang="tr-TR" sz="2000" dirty="0" err="1">
                <a:latin typeface="Maiandra GD" panose="020E0502030308020204" pitchFamily="34" charset="0"/>
              </a:rPr>
              <a:t>histeroskopik</a:t>
            </a:r>
            <a:r>
              <a:rPr lang="tr-TR" sz="2000" dirty="0">
                <a:latin typeface="Maiandra GD" panose="020E0502030308020204" pitchFamily="34" charset="0"/>
              </a:rPr>
              <a:t> </a:t>
            </a:r>
            <a:r>
              <a:rPr lang="tr-TR" sz="2000" dirty="0" err="1" smtClean="0">
                <a:latin typeface="Maiandra GD" panose="020E0502030308020204" pitchFamily="34" charset="0"/>
              </a:rPr>
              <a:t>myomektomi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ile birlikte 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err="1" smtClean="0">
                <a:latin typeface="Maiandra GD" panose="020E0502030308020204" pitchFamily="34" charset="0"/>
              </a:rPr>
              <a:t>Submukoz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 err="1" smtClean="0">
                <a:latin typeface="Maiandra GD" panose="020E0502030308020204" pitchFamily="34" charset="0"/>
              </a:rPr>
              <a:t>myom</a:t>
            </a:r>
            <a:r>
              <a:rPr lang="tr-TR" sz="2000" dirty="0" smtClean="0">
                <a:latin typeface="Maiandra GD" panose="020E0502030308020204" pitchFamily="34" charset="0"/>
              </a:rPr>
              <a:t> 3 </a:t>
            </a:r>
            <a:r>
              <a:rPr lang="tr-TR" sz="2000" dirty="0">
                <a:latin typeface="Maiandra GD" panose="020E0502030308020204" pitchFamily="34" charset="0"/>
              </a:rPr>
              <a:t>cm'den az ise mikrodalga </a:t>
            </a:r>
            <a:r>
              <a:rPr lang="tr-TR" sz="2000" dirty="0" err="1" smtClean="0">
                <a:latin typeface="Maiandra GD" panose="020E0502030308020204" pitchFamily="34" charset="0"/>
              </a:rPr>
              <a:t>ablasyon</a:t>
            </a:r>
            <a:r>
              <a:rPr lang="tr-TR" sz="2000" dirty="0" smtClean="0">
                <a:latin typeface="Maiandra GD" panose="020E0502030308020204" pitchFamily="34" charset="0"/>
              </a:rPr>
              <a:t>, </a:t>
            </a:r>
            <a:r>
              <a:rPr lang="tr-TR" sz="2000" dirty="0" err="1" smtClean="0">
                <a:latin typeface="Maiandra GD" panose="020E0502030308020204" pitchFamily="34" charset="0"/>
              </a:rPr>
              <a:t>myom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3 cm'den büyükse </a:t>
            </a:r>
            <a:r>
              <a:rPr lang="tr-TR" sz="2000" dirty="0" err="1" smtClean="0">
                <a:latin typeface="Maiandra GD" panose="020E0502030308020204" pitchFamily="34" charset="0"/>
              </a:rPr>
              <a:t>rollerball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 err="1" smtClean="0">
                <a:latin typeface="Maiandra GD" panose="020E0502030308020204" pitchFamily="34" charset="0"/>
              </a:rPr>
              <a:t>ablasyon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ile </a:t>
            </a:r>
            <a:r>
              <a:rPr lang="tr-TR" sz="2000" dirty="0" err="1" smtClean="0">
                <a:latin typeface="Maiandra GD" panose="020E0502030308020204" pitchFamily="34" charset="0"/>
              </a:rPr>
              <a:t>myom</a:t>
            </a:r>
            <a:r>
              <a:rPr lang="tr-TR" sz="2000" dirty="0" smtClean="0">
                <a:latin typeface="Maiandra GD" panose="020E0502030308020204" pitchFamily="34" charset="0"/>
              </a:rPr>
              <a:t> rezeksiyonu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err="1" smtClean="0">
                <a:solidFill>
                  <a:schemeClr val="bg1"/>
                </a:solidFill>
                <a:latin typeface="Maiandra GD" panose="020E0502030308020204" pitchFamily="34" charset="0"/>
              </a:rPr>
              <a:t>Uterus</a:t>
            </a:r>
            <a:r>
              <a:rPr lang="tr-TR" sz="2000" dirty="0" smtClean="0">
                <a:solidFill>
                  <a:schemeClr val="bg1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>
                <a:solidFill>
                  <a:schemeClr val="bg1"/>
                </a:solidFill>
                <a:latin typeface="Maiandra GD" panose="020E0502030308020204" pitchFamily="34" charset="0"/>
              </a:rPr>
              <a:t>uzunluğu &gt;</a:t>
            </a:r>
            <a:r>
              <a:rPr lang="tr-TR" sz="2000" dirty="0" smtClean="0">
                <a:solidFill>
                  <a:schemeClr val="bg1"/>
                </a:solidFill>
                <a:latin typeface="Maiandra GD" panose="020E0502030308020204" pitchFamily="34" charset="0"/>
              </a:rPr>
              <a:t>9 cm olan vakalarda 5 yıl sonunda </a:t>
            </a:r>
            <a:r>
              <a:rPr lang="tr-TR" sz="2000" dirty="0" err="1" smtClean="0">
                <a:solidFill>
                  <a:schemeClr val="bg1"/>
                </a:solidFill>
                <a:latin typeface="Maiandra GD" panose="020E0502030308020204" pitchFamily="34" charset="0"/>
              </a:rPr>
              <a:t>amenore</a:t>
            </a:r>
            <a:r>
              <a:rPr lang="tr-TR" sz="2000" dirty="0">
                <a:solidFill>
                  <a:schemeClr val="bg1"/>
                </a:solidFill>
                <a:latin typeface="Maiandra GD" panose="020E0502030308020204" pitchFamily="34" charset="0"/>
              </a:rPr>
              <a:t> oranında </a:t>
            </a:r>
            <a:r>
              <a:rPr lang="tr-TR" sz="2000" dirty="0" smtClean="0">
                <a:solidFill>
                  <a:schemeClr val="bg1"/>
                </a:solidFill>
                <a:latin typeface="Maiandra GD" panose="020E0502030308020204" pitchFamily="34" charset="0"/>
              </a:rPr>
              <a:t>azalma (</a:t>
            </a:r>
            <a:r>
              <a:rPr lang="tr-TR" sz="2000" dirty="0" err="1" smtClean="0">
                <a:solidFill>
                  <a:schemeClr val="bg1"/>
                </a:solidFill>
                <a:latin typeface="Maiandra GD" panose="020E0502030308020204" pitchFamily="34" charset="0"/>
              </a:rPr>
              <a:t>submukoz</a:t>
            </a:r>
            <a:r>
              <a:rPr lang="tr-TR" sz="2000" dirty="0" smtClean="0">
                <a:solidFill>
                  <a:schemeClr val="bg1"/>
                </a:solidFill>
                <a:latin typeface="Maiandra GD" panose="020E0502030308020204" pitchFamily="34" charset="0"/>
              </a:rPr>
              <a:t> veya </a:t>
            </a:r>
            <a:r>
              <a:rPr lang="tr-TR" sz="2000" dirty="0" err="1" smtClean="0">
                <a:solidFill>
                  <a:schemeClr val="bg1"/>
                </a:solidFill>
                <a:latin typeface="Maiandra GD" panose="020E0502030308020204" pitchFamily="34" charset="0"/>
              </a:rPr>
              <a:t>intramural</a:t>
            </a:r>
            <a:r>
              <a:rPr lang="tr-TR" sz="2000" dirty="0" smtClean="0">
                <a:solidFill>
                  <a:schemeClr val="bg1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 smtClean="0">
                <a:solidFill>
                  <a:schemeClr val="bg1"/>
                </a:solidFill>
                <a:latin typeface="Maiandra GD" panose="020E0502030308020204" pitchFamily="34" charset="0"/>
              </a:rPr>
              <a:t>myomu</a:t>
            </a:r>
            <a:r>
              <a:rPr lang="tr-TR" sz="2000" dirty="0" smtClean="0">
                <a:solidFill>
                  <a:schemeClr val="bg1"/>
                </a:solidFill>
                <a:latin typeface="Maiandra GD" panose="020E0502030308020204" pitchFamily="34" charset="0"/>
              </a:rPr>
              <a:t> olmayan olgular)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20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El-</a:t>
            </a:r>
            <a:r>
              <a:rPr lang="tr-TR" sz="20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Nashar</a:t>
            </a:r>
            <a:r>
              <a:rPr lang="tr-TR" sz="20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SA.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Prediction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of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treatment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outcomes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after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global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endometrial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ablation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.  </a:t>
            </a:r>
            <a:r>
              <a:rPr lang="tr-TR" sz="20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           </a:t>
            </a:r>
            <a:r>
              <a:rPr lang="tr-TR" sz="20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Obstet</a:t>
            </a:r>
            <a:r>
              <a:rPr lang="tr-TR" sz="20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Gynecol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2009</a:t>
            </a:r>
          </a:p>
          <a:p>
            <a:pPr marL="0" lvl="0" indent="0" defTabSz="914400" eaLnBrk="1" hangingPunct="1">
              <a:lnSpc>
                <a:spcPct val="100000"/>
              </a:lnSpc>
              <a:buClrTx/>
              <a:buSzTx/>
            </a:pPr>
            <a:r>
              <a:rPr lang="tr-TR" sz="2000" dirty="0" smtClean="0">
                <a:latin typeface="Maiandra GD" panose="020E0502030308020204" pitchFamily="34" charset="0"/>
              </a:rPr>
              <a:t>HS </a:t>
            </a:r>
            <a:r>
              <a:rPr lang="tr-TR" sz="2000" dirty="0" err="1" smtClean="0">
                <a:latin typeface="Maiandra GD" panose="020E0502030308020204" pitchFamily="34" charset="0"/>
              </a:rPr>
              <a:t>myomektomi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ile </a:t>
            </a:r>
            <a:r>
              <a:rPr lang="tr-TR" sz="2000" dirty="0" err="1">
                <a:latin typeface="Maiandra GD" panose="020E0502030308020204" pitchFamily="34" charset="0"/>
              </a:rPr>
              <a:t>endometriyal</a:t>
            </a:r>
            <a:r>
              <a:rPr lang="tr-TR" sz="2000" dirty="0">
                <a:latin typeface="Maiandra GD" panose="020E0502030308020204" pitchFamily="34" charset="0"/>
              </a:rPr>
              <a:t> </a:t>
            </a:r>
            <a:r>
              <a:rPr lang="tr-TR" sz="2000" dirty="0" err="1" smtClean="0">
                <a:latin typeface="Maiandra GD" panose="020E0502030308020204" pitchFamily="34" charset="0"/>
              </a:rPr>
              <a:t>ablasyon</a:t>
            </a:r>
            <a:r>
              <a:rPr lang="tr-TR" sz="2000" dirty="0" smtClean="0">
                <a:latin typeface="Maiandra GD" panose="020E0502030308020204" pitchFamily="34" charset="0"/>
              </a:rPr>
              <a:t>, </a:t>
            </a:r>
          </a:p>
          <a:p>
            <a:pPr marL="0" lvl="0" indent="0" defTabSz="914400" eaLnBrk="1" hangingPunct="1">
              <a:lnSpc>
                <a:spcPct val="100000"/>
              </a:lnSpc>
              <a:buClrTx/>
              <a:buSzTx/>
            </a:pPr>
            <a:r>
              <a:rPr lang="tr-TR" sz="2000" dirty="0" smtClean="0">
                <a:latin typeface="Maiandra GD" panose="020E0502030308020204" pitchFamily="34" charset="0"/>
              </a:rPr>
              <a:t>6 </a:t>
            </a:r>
            <a:r>
              <a:rPr lang="tr-TR" sz="2000" dirty="0">
                <a:latin typeface="Maiandra GD" panose="020E0502030308020204" pitchFamily="34" charset="0"/>
              </a:rPr>
              <a:t>yıllık takip sonrasında ikinci bir cerrahi </a:t>
            </a:r>
            <a:r>
              <a:rPr lang="tr-TR" sz="2000" dirty="0" smtClean="0">
                <a:latin typeface="Maiandra GD" panose="020E0502030308020204" pitchFamily="34" charset="0"/>
              </a:rPr>
              <a:t>için sadece % </a:t>
            </a:r>
            <a:r>
              <a:rPr lang="tr-TR" sz="2000" dirty="0">
                <a:latin typeface="Maiandra GD" panose="020E0502030308020204" pitchFamily="34" charset="0"/>
              </a:rPr>
              <a:t>8'lik bir risk </a:t>
            </a:r>
            <a:endParaRPr lang="tr-TR" sz="2000" dirty="0" smtClean="0">
              <a:latin typeface="Maiandra GD" panose="020E0502030308020204" pitchFamily="34" charset="0"/>
            </a:endParaRP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20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Derman SG. </a:t>
            </a:r>
            <a:r>
              <a:rPr lang="tr-TR" sz="20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The</a:t>
            </a:r>
            <a:r>
              <a:rPr lang="tr-TR" sz="20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C000"/>
                </a:solidFill>
                <a:latin typeface="Maiandra GD" panose="020E0502030308020204" pitchFamily="34" charset="0"/>
              </a:rPr>
              <a:t>long-term</a:t>
            </a:r>
            <a:r>
              <a:rPr lang="tr-TR" sz="20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C000"/>
                </a:solidFill>
                <a:latin typeface="Maiandra GD" panose="020E0502030308020204" pitchFamily="34" charset="0"/>
              </a:rPr>
              <a:t>effectiveness</a:t>
            </a:r>
            <a:r>
              <a:rPr lang="tr-TR" sz="2000" dirty="0">
                <a:solidFill>
                  <a:srgbClr val="FFC000"/>
                </a:solidFill>
                <a:latin typeface="Maiandra GD" panose="020E0502030308020204" pitchFamily="34" charset="0"/>
              </a:rPr>
              <a:t> of </a:t>
            </a:r>
            <a:r>
              <a:rPr lang="tr-TR" sz="2000" dirty="0" err="1">
                <a:solidFill>
                  <a:srgbClr val="FFC000"/>
                </a:solidFill>
                <a:latin typeface="Maiandra GD" panose="020E0502030308020204" pitchFamily="34" charset="0"/>
              </a:rPr>
              <a:t>hysteroscopic</a:t>
            </a:r>
            <a:r>
              <a:rPr lang="tr-TR" sz="20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treatment</a:t>
            </a:r>
            <a:r>
              <a:rPr lang="tr-TR" sz="2000" dirty="0">
                <a:solidFill>
                  <a:srgbClr val="FFC000"/>
                </a:solidFill>
                <a:latin typeface="Maiandra GD" panose="020E0502030308020204" pitchFamily="34" charset="0"/>
              </a:rPr>
              <a:t> of </a:t>
            </a:r>
            <a:r>
              <a:rPr lang="tr-TR" sz="2000" dirty="0" err="1">
                <a:solidFill>
                  <a:srgbClr val="FFC000"/>
                </a:solidFill>
                <a:latin typeface="Maiandra GD" panose="020E0502030308020204" pitchFamily="34" charset="0"/>
              </a:rPr>
              <a:t>menorrhagia</a:t>
            </a:r>
            <a:r>
              <a:rPr lang="tr-TR" sz="20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C000"/>
                </a:solidFill>
                <a:latin typeface="Maiandra GD" panose="020E0502030308020204" pitchFamily="34" charset="0"/>
              </a:rPr>
              <a:t>and</a:t>
            </a:r>
            <a:r>
              <a:rPr lang="tr-TR" sz="20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C000"/>
                </a:solidFill>
                <a:latin typeface="Maiandra GD" panose="020E0502030308020204" pitchFamily="34" charset="0"/>
              </a:rPr>
              <a:t>leiomyomas</a:t>
            </a:r>
            <a:r>
              <a:rPr lang="tr-TR" sz="2000" dirty="0">
                <a:solidFill>
                  <a:srgbClr val="FFC000"/>
                </a:solidFill>
                <a:latin typeface="Maiandra GD" panose="020E0502030308020204" pitchFamily="34" charset="0"/>
              </a:rPr>
              <a:t>. </a:t>
            </a:r>
            <a:r>
              <a:rPr lang="tr-TR" sz="20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Obstet</a:t>
            </a:r>
            <a:r>
              <a:rPr lang="tr-TR" sz="20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solidFill>
                  <a:srgbClr val="FFC000"/>
                </a:solidFill>
                <a:latin typeface="Maiandra GD" panose="020E0502030308020204" pitchFamily="34" charset="0"/>
              </a:rPr>
              <a:t>Gynecol</a:t>
            </a:r>
            <a:r>
              <a:rPr lang="tr-TR" sz="20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20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1991</a:t>
            </a:r>
            <a:endParaRPr lang="tr-TR" sz="2000" dirty="0">
              <a:solidFill>
                <a:srgbClr val="FFC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875854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pic>
        <p:nvPicPr>
          <p:cNvPr id="4" name="İçerik Yer Tutucusu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14401" y="609599"/>
            <a:ext cx="10354732" cy="5934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53210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274320" y="130629"/>
            <a:ext cx="4571999" cy="809897"/>
          </a:xfrm>
        </p:spPr>
        <p:txBody>
          <a:bodyPr/>
          <a:lstStyle/>
          <a:p>
            <a:pPr algn="ctr"/>
            <a:r>
              <a:rPr lang="tr-TR" sz="2800" dirty="0" err="1">
                <a:solidFill>
                  <a:srgbClr val="FFFF00"/>
                </a:solidFill>
                <a:latin typeface="Maiandra GD" panose="020E0502030308020204" pitchFamily="34" charset="0"/>
              </a:rPr>
              <a:t>Uterin</a:t>
            </a:r>
            <a:r>
              <a:rPr lang="tr-TR" sz="2800" dirty="0">
                <a:solidFill>
                  <a:srgbClr val="FFFF00"/>
                </a:solidFill>
                <a:latin typeface="Maiandra GD" panose="020E0502030308020204" pitchFamily="34" charset="0"/>
              </a:rPr>
              <a:t> arter </a:t>
            </a:r>
            <a:r>
              <a:rPr lang="tr-TR" sz="28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oklüzyonu</a:t>
            </a:r>
            <a:endParaRPr lang="tr-TR" sz="28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31074" y="809898"/>
            <a:ext cx="6048102" cy="5721532"/>
          </a:xfrm>
        </p:spPr>
        <p:txBody>
          <a:bodyPr>
            <a:normAutofit/>
          </a:bodyPr>
          <a:lstStyle/>
          <a:p>
            <a:pPr marL="0" lvl="0" indent="0" defTabSz="914400" eaLnBrk="1" hangingPunct="1">
              <a:lnSpc>
                <a:spcPct val="100000"/>
              </a:lnSpc>
              <a:buClrTx/>
              <a:buSzTx/>
            </a:pPr>
            <a:r>
              <a:rPr lang="tr-TR" sz="2000" dirty="0" smtClean="0">
                <a:latin typeface="Maiandra GD" panose="020E0502030308020204" pitchFamily="34" charset="0"/>
              </a:rPr>
              <a:t>LS </a:t>
            </a:r>
            <a:r>
              <a:rPr lang="tr-TR" sz="2000" dirty="0">
                <a:latin typeface="Maiandra GD" panose="020E0502030308020204" pitchFamily="34" charset="0"/>
              </a:rPr>
              <a:t>veya vajinal </a:t>
            </a:r>
            <a:r>
              <a:rPr lang="tr-TR" sz="2000" dirty="0" err="1" smtClean="0">
                <a:latin typeface="Maiandra GD" panose="020E0502030308020204" pitchFamily="34" charset="0"/>
              </a:rPr>
              <a:t>klamp</a:t>
            </a:r>
            <a:r>
              <a:rPr lang="tr-TR" sz="2000" dirty="0" smtClean="0">
                <a:latin typeface="Maiandra GD" panose="020E0502030308020204" pitchFamily="34" charset="0"/>
              </a:rPr>
              <a:t> yoluyla </a:t>
            </a:r>
            <a:r>
              <a:rPr lang="tr-TR" sz="2000" dirty="0" err="1">
                <a:latin typeface="Maiandra GD" panose="020E0502030308020204" pitchFamily="34" charset="0"/>
              </a:rPr>
              <a:t>oklüzyonu</a:t>
            </a:r>
            <a:r>
              <a:rPr lang="tr-TR" sz="2000" dirty="0">
                <a:latin typeface="Maiandra GD" panose="020E0502030308020204" pitchFamily="34" charset="0"/>
              </a:rPr>
              <a:t> </a:t>
            </a:r>
            <a:r>
              <a:rPr lang="tr-TR" sz="2000" dirty="0" smtClean="0">
                <a:latin typeface="Maiandra GD" panose="020E0502030308020204" pitchFamily="34" charset="0"/>
              </a:rPr>
              <a:t>UAE alternatif, deneyim sınırlı</a:t>
            </a:r>
          </a:p>
          <a:p>
            <a:pPr marL="0" lvl="0" indent="0" defTabSz="914400" eaLnBrk="1" hangingPunct="1">
              <a:lnSpc>
                <a:spcPct val="100000"/>
              </a:lnSpc>
              <a:buClrTx/>
              <a:buSzTx/>
            </a:pPr>
            <a:r>
              <a:rPr lang="tr-TR" sz="2000" dirty="0" smtClean="0">
                <a:latin typeface="Maiandra GD" panose="020E0502030308020204" pitchFamily="34" charset="0"/>
              </a:rPr>
              <a:t>30 </a:t>
            </a:r>
            <a:r>
              <a:rPr lang="tr-TR" sz="2000" dirty="0">
                <a:latin typeface="Maiandra GD" panose="020E0502030308020204" pitchFamily="34" charset="0"/>
              </a:rPr>
              <a:t>hasta- 6 ayda </a:t>
            </a:r>
            <a:r>
              <a:rPr lang="tr-TR" sz="2000" dirty="0" smtClean="0">
                <a:latin typeface="Maiandra GD" panose="020E0502030308020204" pitchFamily="34" charset="0"/>
              </a:rPr>
              <a:t>% 24 </a:t>
            </a:r>
            <a:r>
              <a:rPr lang="tr-TR" sz="2000" dirty="0" err="1">
                <a:latin typeface="Maiandra GD" panose="020E0502030308020204" pitchFamily="34" charset="0"/>
              </a:rPr>
              <a:t>myomda</a:t>
            </a:r>
            <a:r>
              <a:rPr lang="tr-TR" sz="2000" dirty="0">
                <a:latin typeface="Maiandra GD" panose="020E0502030308020204" pitchFamily="34" charset="0"/>
              </a:rPr>
              <a:t> küçülme</a:t>
            </a:r>
            <a:r>
              <a:rPr lang="tr-TR" sz="2000" dirty="0" smtClean="0">
                <a:latin typeface="Maiandra GD" panose="020E0502030308020204" pitchFamily="34" charset="0"/>
              </a:rPr>
              <a:t>,</a:t>
            </a:r>
          </a:p>
          <a:p>
            <a:pPr marL="0" lvl="0" indent="0" defTabSz="914400" eaLnBrk="1" hangingPunct="1">
              <a:lnSpc>
                <a:spcPct val="100000"/>
              </a:lnSpc>
              <a:buClrTx/>
              <a:buSzTx/>
            </a:pPr>
            <a:r>
              <a:rPr lang="tr-TR" sz="2000" dirty="0" smtClean="0">
                <a:latin typeface="Maiandra GD" panose="020E0502030308020204" pitchFamily="34" charset="0"/>
              </a:rPr>
              <a:t> %</a:t>
            </a:r>
            <a:r>
              <a:rPr lang="tr-TR" sz="2000" dirty="0">
                <a:latin typeface="Maiandra GD" panose="020E0502030308020204" pitchFamily="34" charset="0"/>
              </a:rPr>
              <a:t>12 </a:t>
            </a:r>
            <a:r>
              <a:rPr lang="tr-TR" sz="2000" dirty="0" err="1">
                <a:latin typeface="Maiandra GD" panose="020E0502030308020204" pitchFamily="34" charset="0"/>
              </a:rPr>
              <a:t>uterusta</a:t>
            </a:r>
            <a:r>
              <a:rPr lang="tr-TR" sz="2000" dirty="0">
                <a:latin typeface="Maiandra GD" panose="020E0502030308020204" pitchFamily="34" charset="0"/>
              </a:rPr>
              <a:t> küçülme, </a:t>
            </a:r>
            <a:endParaRPr lang="tr-TR" sz="2000" dirty="0" smtClean="0">
              <a:latin typeface="Maiandra GD" panose="020E0502030308020204" pitchFamily="34" charset="0"/>
            </a:endParaRPr>
          </a:p>
          <a:p>
            <a:pPr marL="0" lvl="0" indent="0" defTabSz="914400" eaLnBrk="1" hangingPunct="1">
              <a:lnSpc>
                <a:spcPct val="100000"/>
              </a:lnSpc>
              <a:buClrTx/>
              <a:buSzTx/>
            </a:pPr>
            <a:r>
              <a:rPr lang="tr-TR" sz="2000" dirty="0" smtClean="0">
                <a:latin typeface="Maiandra GD" panose="020E0502030308020204" pitchFamily="34" charset="0"/>
              </a:rPr>
              <a:t>%</a:t>
            </a:r>
            <a:r>
              <a:rPr lang="tr-TR" sz="2000" dirty="0">
                <a:latin typeface="Maiandra GD" panose="020E0502030308020204" pitchFamily="34" charset="0"/>
              </a:rPr>
              <a:t>42 </a:t>
            </a:r>
            <a:r>
              <a:rPr lang="tr-TR" sz="2000" dirty="0" err="1" smtClean="0">
                <a:latin typeface="Maiandra GD" panose="020E0502030308020204" pitchFamily="34" charset="0"/>
              </a:rPr>
              <a:t>menorajide</a:t>
            </a:r>
            <a:r>
              <a:rPr lang="tr-TR" sz="2000" dirty="0" smtClean="0">
                <a:latin typeface="Maiandra GD" panose="020E0502030308020204" pitchFamily="34" charset="0"/>
              </a:rPr>
              <a:t> azalma</a:t>
            </a:r>
            <a:endParaRPr lang="tr-TR" sz="2000" dirty="0">
              <a:latin typeface="Maiandra GD" panose="020E0502030308020204" pitchFamily="34" charset="0"/>
            </a:endParaRPr>
          </a:p>
          <a:p>
            <a:pPr marL="0" lvl="0" indent="0" defTabSz="914400" eaLnBrk="1" hangingPunct="1">
              <a:lnSpc>
                <a:spcPct val="100000"/>
              </a:lnSpc>
              <a:buClrTx/>
              <a:buSzTx/>
            </a:pPr>
            <a:r>
              <a:rPr lang="tr-TR" sz="2000" dirty="0" smtClean="0">
                <a:latin typeface="Maiandra GD" panose="020E0502030308020204" pitchFamily="34" charset="0"/>
              </a:rPr>
              <a:t>Cerrahi </a:t>
            </a:r>
            <a:r>
              <a:rPr lang="tr-TR" sz="2000" dirty="0">
                <a:latin typeface="Maiandra GD" panose="020E0502030308020204" pitchFamily="34" charset="0"/>
              </a:rPr>
              <a:t>bir yöntem olmaması ve </a:t>
            </a:r>
            <a:r>
              <a:rPr lang="tr-TR" sz="2000" dirty="0" smtClean="0">
                <a:latin typeface="Maiandra GD" panose="020E0502030308020204" pitchFamily="34" charset="0"/>
              </a:rPr>
              <a:t>teknik olarak </a:t>
            </a:r>
            <a:r>
              <a:rPr lang="tr-TR" sz="2000" dirty="0">
                <a:latin typeface="Maiandra GD" panose="020E0502030308020204" pitchFamily="34" charset="0"/>
              </a:rPr>
              <a:t>kolay olması </a:t>
            </a:r>
            <a:r>
              <a:rPr lang="tr-TR" sz="2000" dirty="0" smtClean="0">
                <a:latin typeface="Maiandra GD" panose="020E0502030308020204" pitchFamily="34" charset="0"/>
              </a:rPr>
              <a:t>avantajı</a:t>
            </a:r>
          </a:p>
          <a:p>
            <a:pPr marL="0" lvl="0" indent="0" defTabSz="914400" eaLnBrk="1" hangingPunct="1">
              <a:lnSpc>
                <a:spcPct val="100000"/>
              </a:lnSpc>
              <a:buClrTx/>
              <a:buSzTx/>
            </a:pPr>
            <a:r>
              <a:rPr lang="tr-TR" sz="2000" dirty="0" err="1" smtClean="0">
                <a:latin typeface="Maiandra GD" panose="020E0502030308020204" pitchFamily="34" charset="0"/>
              </a:rPr>
              <a:t>Over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latin typeface="Maiandra GD" panose="020E0502030308020204" pitchFamily="34" charset="0"/>
              </a:rPr>
              <a:t>disfonksiyonuna</a:t>
            </a:r>
            <a:r>
              <a:rPr lang="tr-TR" sz="2000" dirty="0">
                <a:latin typeface="Maiandra GD" panose="020E0502030308020204" pitchFamily="34" charset="0"/>
              </a:rPr>
              <a:t> yol </a:t>
            </a:r>
            <a:r>
              <a:rPr lang="tr-TR" sz="2000" dirty="0" smtClean="0">
                <a:latin typeface="Maiandra GD" panose="020E0502030308020204" pitchFamily="34" charset="0"/>
              </a:rPr>
              <a:t>açmaz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2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45471" y="130629"/>
            <a:ext cx="3270291" cy="2474063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93131" y="2780128"/>
            <a:ext cx="5098868" cy="4077872"/>
          </a:xfrm>
          <a:prstGeom prst="rect">
            <a:avLst/>
          </a:prstGeom>
        </p:spPr>
      </p:pic>
      <p:pic>
        <p:nvPicPr>
          <p:cNvPr id="7" name="Resim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7516" y="134895"/>
            <a:ext cx="2756030" cy="2469797"/>
          </a:xfrm>
          <a:prstGeom prst="rect">
            <a:avLst/>
          </a:prstGeom>
        </p:spPr>
      </p:pic>
      <p:pic>
        <p:nvPicPr>
          <p:cNvPr id="8" name="Resim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9" y="4284617"/>
            <a:ext cx="6871062" cy="2246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3821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391886" y="232084"/>
            <a:ext cx="4781007" cy="878259"/>
          </a:xfrm>
        </p:spPr>
        <p:txBody>
          <a:bodyPr/>
          <a:lstStyle/>
          <a:p>
            <a:pPr algn="ctr"/>
            <a:r>
              <a:rPr lang="tr-TR" sz="32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GİRİŞİMSEL RADYOLOJİ</a:t>
            </a:r>
            <a:endParaRPr lang="tr-TR" sz="32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91886" y="1110343"/>
            <a:ext cx="4781007" cy="5342708"/>
          </a:xfrm>
        </p:spPr>
        <p:txBody>
          <a:bodyPr>
            <a:normAutofit fontScale="70000" lnSpcReduction="20000"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Uterin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arter </a:t>
            </a:r>
            <a:r>
              <a:rPr lang="tr-TR" dirty="0" err="1">
                <a:latin typeface="Calibri" panose="020F0502020204030204" pitchFamily="34" charset="0"/>
                <a:cs typeface="Calibri" panose="020F0502020204030204" pitchFamily="34" charset="0"/>
              </a:rPr>
              <a:t>embolizasyonu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myom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ile ilişkili semptomların tedavisi için minimal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invaziv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u="sng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uteruslarını</a:t>
            </a:r>
            <a:r>
              <a:rPr lang="tr-TR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u="sng" dirty="0">
                <a:latin typeface="Calibri" panose="020F0502020204030204" pitchFamily="34" charset="0"/>
                <a:cs typeface="Calibri" panose="020F0502020204030204" pitchFamily="34" charset="0"/>
              </a:rPr>
              <a:t>korumak </a:t>
            </a:r>
            <a:r>
              <a:rPr lang="tr-TR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isteyen ve çocuk istemeyen </a:t>
            </a:r>
            <a:r>
              <a:rPr lang="tr-TR" u="sng" dirty="0">
                <a:latin typeface="Calibri" panose="020F0502020204030204" pitchFamily="34" charset="0"/>
                <a:cs typeface="Calibri" panose="020F0502020204030204" pitchFamily="34" charset="0"/>
              </a:rPr>
              <a:t>kadınlar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 için etkili bir 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seçenek</a:t>
            </a:r>
          </a:p>
          <a:p>
            <a:pPr marL="0" lvl="0" indent="0" defTabSz="914400" eaLnBrk="1" hangingPunct="1">
              <a:lnSpc>
                <a:spcPct val="100000"/>
              </a:lnSpc>
              <a:buClrTx/>
              <a:buSzTx/>
            </a:pP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% 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30 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- 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46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myom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küçülmesi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2600" dirty="0" err="1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Gupta</a:t>
            </a:r>
            <a:r>
              <a:rPr lang="tr-TR" sz="2600" dirty="0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JK.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Uterine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artery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embolization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symptomatic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uterine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fibroids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Cochrane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Database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Syst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Rev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600" dirty="0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2006 </a:t>
            </a:r>
            <a:endParaRPr lang="tr-TR" sz="2900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büyük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uterus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ve fazla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myomlu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hastalarda 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başarısızlık 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riski </a:t>
            </a:r>
            <a:r>
              <a:rPr lang="tr-TR" dirty="0">
                <a:latin typeface="Calibri" panose="020F0502020204030204" pitchFamily="34" charset="0"/>
                <a:cs typeface="Calibri" panose="020F0502020204030204" pitchFamily="34" charset="0"/>
              </a:rPr>
              <a:t>daha fazla </a:t>
            </a:r>
            <a:endParaRPr lang="tr-TR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2600" dirty="0" err="1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Marret</a:t>
            </a:r>
            <a:r>
              <a:rPr lang="tr-TR" sz="2600" dirty="0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H.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Predictive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factors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for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fibroids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recurrence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after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uterine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artery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600" dirty="0" err="1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embolisation</a:t>
            </a:r>
            <a:r>
              <a:rPr lang="tr-TR" sz="2600" dirty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BJOG </a:t>
            </a:r>
            <a:r>
              <a:rPr lang="tr-TR" sz="2600" dirty="0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2005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69874" y="4502209"/>
            <a:ext cx="5486400" cy="1113121"/>
          </a:xfrm>
          <a:prstGeom prst="rect">
            <a:avLst/>
          </a:prstGeom>
        </p:spPr>
      </p:pic>
      <p:sp>
        <p:nvSpPr>
          <p:cNvPr id="6" name="Dikdörtgen 5"/>
          <p:cNvSpPr/>
          <p:nvPr/>
        </p:nvSpPr>
        <p:spPr>
          <a:xfrm>
            <a:off x="5434150" y="5788918"/>
            <a:ext cx="633548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van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 der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Kooij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 SM.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Uterine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artery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embolization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versus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surgery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 in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the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treatment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 of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symptomatic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fibroids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: a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systematic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review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and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metaanalysis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.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Am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 J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Obstet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 </a:t>
            </a:r>
            <a:r>
              <a:rPr kumimoji="0" lang="tr-TR" sz="1800" b="0" i="0" u="none" strike="noStrike" kern="1200" cap="none" spc="0" normalizeH="0" baseline="0" noProof="0" dirty="0" err="1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Gynecol</a:t>
            </a:r>
            <a:r>
              <a:rPr kumimoji="0" lang="tr-TR" sz="1800" b="0" i="0" u="none" strike="noStrike" kern="1200" cap="none" spc="0" normalizeH="0" baseline="0" noProof="0" dirty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SimSun"/>
                <a:cs typeface="Calibri" panose="020F0502020204030204" pitchFamily="34" charset="0"/>
              </a:rPr>
              <a:t> 2011</a:t>
            </a:r>
          </a:p>
        </p:txBody>
      </p:sp>
      <p:pic>
        <p:nvPicPr>
          <p:cNvPr id="7" name="Resim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94409" y="232084"/>
            <a:ext cx="6237330" cy="4270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5217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248194"/>
            <a:ext cx="10354733" cy="470263"/>
          </a:xfrm>
        </p:spPr>
        <p:txBody>
          <a:bodyPr/>
          <a:lstStyle/>
          <a:p>
            <a:pPr algn="ctr"/>
            <a:r>
              <a:rPr lang="tr-TR" sz="4400" dirty="0" err="1" smtClean="0">
                <a:solidFill>
                  <a:srgbClr val="FFFF00"/>
                </a:solidFill>
              </a:rPr>
              <a:t>Myoliz</a:t>
            </a:r>
            <a:r>
              <a:rPr lang="tr-TR" sz="4400" dirty="0" smtClean="0">
                <a:solidFill>
                  <a:srgbClr val="FFFF00"/>
                </a:solidFill>
              </a:rPr>
              <a:t> </a:t>
            </a:r>
            <a:endParaRPr lang="tr-TR" sz="4400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404949" y="888274"/>
            <a:ext cx="8164285" cy="5201377"/>
          </a:xfrm>
        </p:spPr>
        <p:txBody>
          <a:bodyPr>
            <a:no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err="1" smtClean="0">
                <a:latin typeface="Maiandra GD" panose="020E0502030308020204" pitchFamily="34" charset="0"/>
              </a:rPr>
              <a:t>Myomun</a:t>
            </a:r>
            <a:r>
              <a:rPr lang="tr-TR" sz="1800" dirty="0" smtClean="0">
                <a:latin typeface="Maiandra GD" panose="020E0502030308020204" pitchFamily="34" charset="0"/>
              </a:rPr>
              <a:t> LS ile termal</a:t>
            </a:r>
            <a:r>
              <a:rPr lang="tr-TR" sz="1800" dirty="0">
                <a:latin typeface="Maiandra GD" panose="020E0502030308020204" pitchFamily="34" charset="0"/>
              </a:rPr>
              <a:t>, </a:t>
            </a:r>
            <a:r>
              <a:rPr lang="tr-TR" sz="1800" dirty="0" err="1">
                <a:latin typeface="Maiandra GD" panose="020E0502030308020204" pitchFamily="34" charset="0"/>
              </a:rPr>
              <a:t>radyofrekans</a:t>
            </a:r>
            <a:r>
              <a:rPr lang="tr-TR" sz="1800" dirty="0">
                <a:latin typeface="Maiandra GD" panose="020E0502030308020204" pitchFamily="34" charset="0"/>
              </a:rPr>
              <a:t> ya da </a:t>
            </a:r>
            <a:r>
              <a:rPr lang="tr-TR" sz="1800" dirty="0" err="1" smtClean="0">
                <a:latin typeface="Maiandra GD" panose="020E0502030308020204" pitchFamily="34" charset="0"/>
              </a:rPr>
              <a:t>kriyoablasyonu</a:t>
            </a:r>
            <a:r>
              <a:rPr lang="tr-TR" sz="1800" dirty="0" smtClean="0">
                <a:latin typeface="Maiandra GD" panose="020E0502030308020204" pitchFamily="34" charset="0"/>
              </a:rPr>
              <a:t> </a:t>
            </a:r>
            <a:r>
              <a:rPr lang="tr-TR" sz="1800" dirty="0">
                <a:latin typeface="Maiandra GD" panose="020E0502030308020204" pitchFamily="34" charset="0"/>
              </a:rPr>
              <a:t>(</a:t>
            </a:r>
            <a:r>
              <a:rPr lang="tr-TR" sz="1800" dirty="0" err="1" smtClean="0">
                <a:latin typeface="Maiandra GD" panose="020E0502030308020204" pitchFamily="34" charset="0"/>
              </a:rPr>
              <a:t>cryomyolysis</a:t>
            </a:r>
            <a:r>
              <a:rPr lang="tr-TR" sz="1800" dirty="0" smtClean="0">
                <a:latin typeface="Maiandra GD" panose="020E0502030308020204" pitchFamily="34" charset="0"/>
              </a:rPr>
              <a:t>) 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4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Zupi</a:t>
            </a:r>
            <a:r>
              <a:rPr lang="tr-TR" sz="14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E.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Directed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laparoscopic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cryomyolysis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: a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possible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alternative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to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myomectomy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and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/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or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hysterectomy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for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symptomatic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leiomyomas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.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Am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J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Obstet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Gynecol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2004</a:t>
            </a:r>
            <a:endParaRPr lang="tr-TR" sz="1400" dirty="0" smtClean="0">
              <a:solidFill>
                <a:srgbClr val="FFC000"/>
              </a:solidFill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err="1" smtClean="0">
                <a:latin typeface="Maiandra GD" panose="020E0502030308020204" pitchFamily="34" charset="0"/>
              </a:rPr>
              <a:t>Sütür</a:t>
            </a:r>
            <a:r>
              <a:rPr lang="tr-TR" sz="1800" dirty="0" smtClean="0">
                <a:latin typeface="Maiandra GD" panose="020E0502030308020204" pitchFamily="34" charset="0"/>
              </a:rPr>
              <a:t> </a:t>
            </a:r>
            <a:r>
              <a:rPr lang="tr-TR" sz="1800" dirty="0">
                <a:latin typeface="Maiandra GD" panose="020E0502030308020204" pitchFamily="34" charset="0"/>
              </a:rPr>
              <a:t>gerektiren </a:t>
            </a:r>
            <a:r>
              <a:rPr lang="tr-TR" sz="1800" dirty="0" err="1" smtClean="0">
                <a:latin typeface="Maiandra GD" panose="020E0502030308020204" pitchFamily="34" charset="0"/>
              </a:rPr>
              <a:t>myomektomiden</a:t>
            </a:r>
            <a:r>
              <a:rPr lang="tr-TR" sz="1800" dirty="0" smtClean="0">
                <a:latin typeface="Maiandra GD" panose="020E0502030308020204" pitchFamily="34" charset="0"/>
              </a:rPr>
              <a:t> </a:t>
            </a:r>
            <a:r>
              <a:rPr lang="tr-TR" sz="1800" dirty="0">
                <a:latin typeface="Maiandra GD" panose="020E0502030308020204" pitchFamily="34" charset="0"/>
              </a:rPr>
              <a:t>daha </a:t>
            </a:r>
            <a:r>
              <a:rPr lang="tr-TR" sz="1800" dirty="0" smtClean="0">
                <a:latin typeface="Maiandra GD" panose="020E0502030308020204" pitchFamily="34" charset="0"/>
              </a:rPr>
              <a:t>kolay; tamir </a:t>
            </a:r>
            <a:r>
              <a:rPr lang="tr-TR" sz="1800" dirty="0">
                <a:latin typeface="Maiandra GD" panose="020E0502030308020204" pitchFamily="34" charset="0"/>
              </a:rPr>
              <a:t>edilmemiş lokalize doku hasarı, </a:t>
            </a:r>
            <a:r>
              <a:rPr lang="tr-TR" sz="1800" dirty="0" smtClean="0">
                <a:latin typeface="Maiandra GD" panose="020E0502030308020204" pitchFamily="34" charset="0"/>
              </a:rPr>
              <a:t>adezyon oluşumu </a:t>
            </a:r>
            <a:r>
              <a:rPr lang="tr-TR" sz="1800" dirty="0">
                <a:latin typeface="Maiandra GD" panose="020E0502030308020204" pitchFamily="34" charset="0"/>
              </a:rPr>
              <a:t>veya gebelik sırasında </a:t>
            </a:r>
            <a:r>
              <a:rPr lang="tr-TR" sz="1800" dirty="0" err="1">
                <a:latin typeface="Maiandra GD" panose="020E0502030308020204" pitchFamily="34" charset="0"/>
              </a:rPr>
              <a:t>rüptür</a:t>
            </a:r>
            <a:r>
              <a:rPr lang="tr-TR" sz="1800" dirty="0">
                <a:latin typeface="Maiandra GD" panose="020E0502030308020204" pitchFamily="34" charset="0"/>
              </a:rPr>
              <a:t> olma </a:t>
            </a:r>
            <a:r>
              <a:rPr lang="tr-TR" sz="1800" dirty="0" smtClean="0">
                <a:latin typeface="Maiandra GD" panose="020E0502030308020204" pitchFamily="34" charset="0"/>
              </a:rPr>
              <a:t>şansını artırabilir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err="1" smtClean="0">
                <a:latin typeface="Maiandra GD" panose="020E0502030308020204" pitchFamily="34" charset="0"/>
              </a:rPr>
              <a:t>Radyofrekans</a:t>
            </a:r>
            <a:r>
              <a:rPr lang="tr-TR" sz="1800" dirty="0" smtClean="0"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latin typeface="Maiandra GD" panose="020E0502030308020204" pitchFamily="34" charset="0"/>
              </a:rPr>
              <a:t>ablasyon</a:t>
            </a:r>
            <a:r>
              <a:rPr lang="tr-TR" sz="1800" dirty="0">
                <a:latin typeface="Maiandra GD" panose="020E0502030308020204" pitchFamily="34" charset="0"/>
              </a:rPr>
              <a:t> cihazı </a:t>
            </a:r>
            <a:r>
              <a:rPr lang="tr-TR" sz="1800" dirty="0" smtClean="0">
                <a:latin typeface="Maiandra GD" panose="020E0502030308020204" pitchFamily="34" charset="0"/>
              </a:rPr>
              <a:t>FDA </a:t>
            </a:r>
            <a:r>
              <a:rPr lang="tr-TR" sz="1800" dirty="0">
                <a:latin typeface="Maiandra GD" panose="020E0502030308020204" pitchFamily="34" charset="0"/>
              </a:rPr>
              <a:t>tarafından </a:t>
            </a:r>
            <a:r>
              <a:rPr lang="tr-TR" sz="1800" dirty="0" smtClean="0">
                <a:latin typeface="Maiandra GD" panose="020E0502030308020204" pitchFamily="34" charset="0"/>
              </a:rPr>
              <a:t>onaylanmış </a:t>
            </a:r>
            <a:r>
              <a:rPr lang="tr-TR" sz="1800" dirty="0">
                <a:latin typeface="Maiandra GD" panose="020E0502030308020204" pitchFamily="34" charset="0"/>
              </a:rPr>
              <a:t>ve </a:t>
            </a:r>
            <a:r>
              <a:rPr lang="tr-TR" sz="1800" dirty="0" err="1" smtClean="0">
                <a:latin typeface="Maiandra GD" panose="020E0502030308020204" pitchFamily="34" charset="0"/>
              </a:rPr>
              <a:t>myomların</a:t>
            </a:r>
            <a:r>
              <a:rPr lang="tr-TR" sz="1800" dirty="0" smtClean="0">
                <a:latin typeface="Maiandra GD" panose="020E0502030308020204" pitchFamily="34" charset="0"/>
              </a:rPr>
              <a:t> </a:t>
            </a:r>
            <a:r>
              <a:rPr lang="tr-TR" sz="1800" dirty="0">
                <a:latin typeface="Maiandra GD" panose="020E0502030308020204" pitchFamily="34" charset="0"/>
              </a:rPr>
              <a:t>saptanmasını optimize etmek için </a:t>
            </a:r>
            <a:r>
              <a:rPr lang="tr-TR" sz="1800" dirty="0" err="1">
                <a:latin typeface="Maiandra GD" panose="020E0502030308020204" pitchFamily="34" charset="0"/>
              </a:rPr>
              <a:t>intraperitoneal</a:t>
            </a:r>
            <a:r>
              <a:rPr lang="tr-TR" sz="1800" dirty="0">
                <a:latin typeface="Maiandra GD" panose="020E0502030308020204" pitchFamily="34" charset="0"/>
              </a:rPr>
              <a:t> </a:t>
            </a:r>
            <a:r>
              <a:rPr lang="tr-TR" sz="1800" dirty="0" smtClean="0">
                <a:latin typeface="Maiandra GD" panose="020E0502030308020204" pitchFamily="34" charset="0"/>
              </a:rPr>
              <a:t>ultrasonografiyle beraber kullanılmaktadır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4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Berman</a:t>
            </a:r>
            <a:r>
              <a:rPr lang="tr-TR" sz="14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JM. 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Three-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year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outcome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of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the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Halt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trial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: a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prospective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analysis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of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radiofrequency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volumetric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thermal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ablation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of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myomas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. J Minim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Invasive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Gynecol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2014</a:t>
            </a:r>
            <a:endParaRPr lang="tr-TR" sz="1400" dirty="0">
              <a:solidFill>
                <a:srgbClr val="FFC000"/>
              </a:solidFill>
              <a:latin typeface="Maiandra GD" panose="020E0502030308020204" pitchFamily="34" charset="0"/>
            </a:endParaRPr>
          </a:p>
          <a:p>
            <a:pPr marL="34290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smtClean="0">
                <a:latin typeface="Maiandra GD" panose="020E0502030308020204" pitchFamily="34" charset="0"/>
              </a:rPr>
              <a:t>Tek </a:t>
            </a:r>
            <a:r>
              <a:rPr lang="tr-TR" sz="1800" dirty="0">
                <a:latin typeface="Maiandra GD" panose="020E0502030308020204" pitchFamily="34" charset="0"/>
              </a:rPr>
              <a:t>bir </a:t>
            </a:r>
            <a:r>
              <a:rPr lang="tr-TR" sz="1800" dirty="0" err="1">
                <a:latin typeface="Maiandra GD" panose="020E0502030308020204" pitchFamily="34" charset="0"/>
              </a:rPr>
              <a:t>randomize</a:t>
            </a:r>
            <a:r>
              <a:rPr lang="tr-TR" sz="1800" dirty="0">
                <a:latin typeface="Maiandra GD" panose="020E0502030308020204" pitchFamily="34" charset="0"/>
              </a:rPr>
              <a:t> çalışmada, </a:t>
            </a:r>
            <a:r>
              <a:rPr lang="tr-TR" sz="1800" dirty="0" err="1">
                <a:latin typeface="Maiandra GD" panose="020E0502030308020204" pitchFamily="34" charset="0"/>
              </a:rPr>
              <a:t>radyofrekans</a:t>
            </a:r>
            <a:r>
              <a:rPr lang="tr-TR" sz="1800" dirty="0"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latin typeface="Maiandra GD" panose="020E0502030308020204" pitchFamily="34" charset="0"/>
              </a:rPr>
              <a:t>ablasyon</a:t>
            </a:r>
            <a:r>
              <a:rPr lang="tr-TR" sz="1800" dirty="0">
                <a:latin typeface="Maiandra GD" panose="020E0502030308020204" pitchFamily="34" charset="0"/>
              </a:rPr>
              <a:t> </a:t>
            </a:r>
            <a:r>
              <a:rPr lang="tr-TR" sz="1800" dirty="0" smtClean="0">
                <a:latin typeface="Maiandra GD" panose="020E0502030308020204" pitchFamily="34" charset="0"/>
              </a:rPr>
              <a:t>hastanede daha </a:t>
            </a:r>
            <a:r>
              <a:rPr lang="tr-TR" sz="1800" dirty="0">
                <a:latin typeface="Maiandra GD" panose="020E0502030308020204" pitchFamily="34" charset="0"/>
              </a:rPr>
              <a:t>kısa kalış süresi ve daha az kan </a:t>
            </a:r>
            <a:r>
              <a:rPr lang="tr-TR" sz="1800" dirty="0" smtClean="0">
                <a:latin typeface="Maiandra GD" panose="020E0502030308020204" pitchFamily="34" charset="0"/>
              </a:rPr>
              <a:t>kaybı</a:t>
            </a:r>
          </a:p>
          <a:p>
            <a:pPr mar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4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Brucker</a:t>
            </a:r>
            <a:r>
              <a:rPr lang="tr-TR" sz="14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SY.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Laparoscopic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radiofrequency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volumetric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thermal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ablation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of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fibroids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versus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laparoscopic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myomectomy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.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Int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J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Gynaecol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C000"/>
                </a:solidFill>
                <a:latin typeface="Maiandra GD" panose="020E0502030308020204" pitchFamily="34" charset="0"/>
              </a:rPr>
              <a:t>Obstet</a:t>
            </a:r>
            <a:r>
              <a:rPr lang="tr-TR" sz="14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2014</a:t>
            </a:r>
            <a:endParaRPr lang="tr-TR" sz="1400" dirty="0">
              <a:latin typeface="Maiandra GD" panose="020E050203030802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32409" y="888274"/>
            <a:ext cx="3270291" cy="5328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300627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209007"/>
            <a:ext cx="10354733" cy="640080"/>
          </a:xfrm>
        </p:spPr>
        <p:txBody>
          <a:bodyPr/>
          <a:lstStyle/>
          <a:p>
            <a:pPr algn="ctr"/>
            <a:r>
              <a:rPr lang="tr-TR" sz="3200" dirty="0">
                <a:solidFill>
                  <a:srgbClr val="FFFF00"/>
                </a:solidFill>
                <a:latin typeface="Maiandra GD" panose="020E0502030308020204" pitchFamily="34" charset="0"/>
              </a:rPr>
              <a:t>Manyetik rezonans </a:t>
            </a:r>
            <a:r>
              <a:rPr lang="tr-TR" sz="32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kılavuzluğunda </a:t>
            </a:r>
            <a:r>
              <a:rPr lang="tr-TR" sz="3200" dirty="0">
                <a:solidFill>
                  <a:srgbClr val="FFFF00"/>
                </a:solidFill>
                <a:latin typeface="Maiandra GD" panose="020E0502030308020204" pitchFamily="34" charset="0"/>
              </a:rPr>
              <a:t>odaklı </a:t>
            </a:r>
            <a:r>
              <a:rPr lang="tr-TR" sz="32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ultrason </a:t>
            </a:r>
            <a:endParaRPr lang="tr-TR" sz="32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22515" y="966651"/>
            <a:ext cx="8647612" cy="5329646"/>
          </a:xfrm>
        </p:spPr>
        <p:txBody>
          <a:bodyPr>
            <a:norm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>
                <a:latin typeface="Maiandra GD" panose="020E0502030308020204" pitchFamily="34" charset="0"/>
                <a:cs typeface="Calibri" panose="020F0502020204030204" pitchFamily="34" charset="0"/>
              </a:rPr>
              <a:t>D</a:t>
            </a:r>
            <a:r>
              <a:rPr lang="tr-TR" sz="2000" dirty="0" smtClean="0">
                <a:latin typeface="Maiandra GD" panose="020E0502030308020204" pitchFamily="34" charset="0"/>
                <a:cs typeface="Calibri" panose="020F0502020204030204" pitchFamily="34" charset="0"/>
              </a:rPr>
              <a:t>oğumlarını tamamlayan, </a:t>
            </a:r>
            <a:r>
              <a:rPr lang="tr-TR" sz="2000" dirty="0" err="1">
                <a:latin typeface="Maiandra GD" panose="020E0502030308020204" pitchFamily="34" charset="0"/>
                <a:cs typeface="Calibri" panose="020F0502020204030204" pitchFamily="34" charset="0"/>
              </a:rPr>
              <a:t>premenopozal</a:t>
            </a:r>
            <a:r>
              <a:rPr lang="tr-TR" sz="2000" dirty="0"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 smtClean="0">
                <a:latin typeface="Maiandra GD" panose="020E0502030308020204" pitchFamily="34" charset="0"/>
                <a:cs typeface="Calibri" panose="020F0502020204030204" pitchFamily="34" charset="0"/>
              </a:rPr>
              <a:t>noninvazif</a:t>
            </a:r>
            <a:r>
              <a:rPr lang="tr-TR" sz="2000" dirty="0" smtClean="0"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2000" dirty="0" err="1">
                <a:latin typeface="Maiandra GD" panose="020E0502030308020204" pitchFamily="34" charset="0"/>
                <a:cs typeface="Calibri" panose="020F0502020204030204" pitchFamily="34" charset="0"/>
              </a:rPr>
              <a:t>termoablatif</a:t>
            </a:r>
            <a:r>
              <a:rPr lang="tr-TR" sz="2000" dirty="0">
                <a:latin typeface="Maiandra GD" panose="020E0502030308020204" pitchFamily="34" charset="0"/>
                <a:cs typeface="Calibri" panose="020F0502020204030204" pitchFamily="34" charset="0"/>
              </a:rPr>
              <a:t> teknik, ultrason enerjisinin çoklu dalgalarını, </a:t>
            </a:r>
            <a:r>
              <a:rPr lang="tr-TR" sz="2000" dirty="0" smtClean="0">
                <a:latin typeface="Maiandra GD" panose="020E0502030308020204" pitchFamily="34" charset="0"/>
                <a:cs typeface="Calibri" panose="020F0502020204030204" pitchFamily="34" charset="0"/>
              </a:rPr>
              <a:t>termal yıkımı </a:t>
            </a:r>
            <a:r>
              <a:rPr lang="tr-TR" sz="2000" dirty="0">
                <a:latin typeface="Maiandra GD" panose="020E0502030308020204" pitchFamily="34" charset="0"/>
                <a:cs typeface="Calibri" panose="020F0502020204030204" pitchFamily="34" charset="0"/>
              </a:rPr>
              <a:t>neden olan küçük bir doku hacminde birleştirir ve ayakta tedavi </a:t>
            </a:r>
            <a:r>
              <a:rPr lang="tr-TR" sz="2000" dirty="0" smtClean="0">
                <a:latin typeface="Maiandra GD" panose="020E0502030308020204" pitchFamily="34" charset="0"/>
                <a:cs typeface="Calibri" panose="020F0502020204030204" pitchFamily="34" charset="0"/>
              </a:rPr>
              <a:t>prosedürü olarak uygulanır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700" dirty="0" err="1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Hesley</a:t>
            </a: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GK. A </a:t>
            </a:r>
            <a:r>
              <a:rPr lang="tr-TR" sz="1700" dirty="0" err="1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clinical</a:t>
            </a: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review</a:t>
            </a: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of </a:t>
            </a:r>
            <a:r>
              <a:rPr lang="tr-TR" sz="1700" dirty="0" err="1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focused</a:t>
            </a: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ultrasound</a:t>
            </a: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ablation</a:t>
            </a: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with</a:t>
            </a: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magnetic</a:t>
            </a: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resonance</a:t>
            </a: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guidance</a:t>
            </a: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: an </a:t>
            </a:r>
            <a:r>
              <a:rPr lang="tr-TR" sz="1700" dirty="0" err="1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option</a:t>
            </a: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for</a:t>
            </a: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treating</a:t>
            </a: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uterine</a:t>
            </a: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fibroids</a:t>
            </a: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. </a:t>
            </a:r>
            <a:r>
              <a:rPr lang="tr-TR" sz="1700" dirty="0" err="1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Ultrasound</a:t>
            </a: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Q 2008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u="sng" dirty="0" err="1" smtClean="0">
                <a:latin typeface="Maiandra GD" panose="020E0502030308020204" pitchFamily="34" charset="0"/>
                <a:cs typeface="Calibri" panose="020F0502020204030204" pitchFamily="34" charset="0"/>
              </a:rPr>
              <a:t>Adenomyoz</a:t>
            </a:r>
            <a:r>
              <a:rPr lang="tr-TR" sz="2000" u="sng" dirty="0" smtClean="0">
                <a:latin typeface="Maiandra GD" panose="020E0502030308020204" pitchFamily="34" charset="0"/>
                <a:cs typeface="Calibri" panose="020F0502020204030204" pitchFamily="34" charset="0"/>
              </a:rPr>
              <a:t>, beş veya daha fazla </a:t>
            </a:r>
            <a:r>
              <a:rPr lang="tr-TR" sz="2000" u="sng" dirty="0" err="1" smtClean="0">
                <a:latin typeface="Maiandra GD" panose="020E0502030308020204" pitchFamily="34" charset="0"/>
                <a:cs typeface="Calibri" panose="020F0502020204030204" pitchFamily="34" charset="0"/>
              </a:rPr>
              <a:t>myom</a:t>
            </a:r>
            <a:r>
              <a:rPr lang="tr-TR" sz="2000" u="sng" dirty="0" smtClean="0">
                <a:latin typeface="Maiandra GD" panose="020E0502030308020204" pitchFamily="34" charset="0"/>
                <a:cs typeface="Calibri" panose="020F0502020204030204" pitchFamily="34" charset="0"/>
              </a:rPr>
              <a:t> ve gadolinyum ile belirlenememe </a:t>
            </a:r>
            <a:r>
              <a:rPr lang="tr-TR" sz="2000" u="sng" dirty="0" err="1">
                <a:latin typeface="Maiandra GD" panose="020E0502030308020204" pitchFamily="34" charset="0"/>
                <a:cs typeface="Calibri" panose="020F0502020204030204" pitchFamily="34" charset="0"/>
              </a:rPr>
              <a:t>k</a:t>
            </a:r>
            <a:r>
              <a:rPr lang="tr-TR" sz="2000" u="sng" dirty="0" err="1" smtClean="0">
                <a:latin typeface="Maiandra GD" panose="020E0502030308020204" pitchFamily="34" charset="0"/>
                <a:cs typeface="Calibri" panose="020F0502020204030204" pitchFamily="34" charset="0"/>
              </a:rPr>
              <a:t>ontrendikasyon</a:t>
            </a:r>
            <a:endParaRPr lang="tr-TR" sz="2000" u="sng" dirty="0" smtClean="0">
              <a:latin typeface="Maiandra GD" panose="020E0502030308020204" pitchFamily="34" charset="0"/>
              <a:cs typeface="Calibri" panose="020F050202020403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smtClean="0">
                <a:latin typeface="Maiandra GD" panose="020E0502030308020204" pitchFamily="34" charset="0"/>
                <a:cs typeface="Calibri" panose="020F0502020204030204" pitchFamily="34" charset="0"/>
              </a:rPr>
              <a:t>İşlem </a:t>
            </a:r>
            <a:r>
              <a:rPr lang="tr-TR" sz="2000" dirty="0">
                <a:latin typeface="Maiandra GD" panose="020E0502030308020204" pitchFamily="34" charset="0"/>
                <a:cs typeface="Calibri" panose="020F0502020204030204" pitchFamily="34" charset="0"/>
              </a:rPr>
              <a:t>sonrası ilk üç ayda </a:t>
            </a:r>
            <a:r>
              <a:rPr lang="tr-TR" sz="2000" dirty="0" err="1">
                <a:latin typeface="Maiandra GD" panose="020E0502030308020204" pitchFamily="34" charset="0"/>
                <a:cs typeface="Calibri" panose="020F0502020204030204" pitchFamily="34" charset="0"/>
              </a:rPr>
              <a:t>semptomatik</a:t>
            </a:r>
            <a:r>
              <a:rPr lang="tr-TR" sz="2000" dirty="0">
                <a:latin typeface="Maiandra GD" panose="020E0502030308020204" pitchFamily="34" charset="0"/>
                <a:cs typeface="Calibri" panose="020F0502020204030204" pitchFamily="34" charset="0"/>
              </a:rPr>
              <a:t> iyileşme gözlenir ve bu iyileşme en azından 24-36 ay </a:t>
            </a:r>
            <a:r>
              <a:rPr lang="tr-TR" sz="2000" dirty="0" smtClean="0">
                <a:latin typeface="Maiandra GD" panose="020E0502030308020204" pitchFamily="34" charset="0"/>
                <a:cs typeface="Calibri" panose="020F0502020204030204" pitchFamily="34" charset="0"/>
              </a:rPr>
              <a:t>sürer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7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Kim HS. </a:t>
            </a:r>
            <a:r>
              <a:rPr lang="tr-TR" sz="17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MR-</a:t>
            </a:r>
            <a:r>
              <a:rPr lang="tr-TR" sz="17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guided</a:t>
            </a:r>
            <a:r>
              <a:rPr lang="tr-TR" sz="17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high-intensity</a:t>
            </a:r>
            <a:r>
              <a:rPr lang="tr-TR" sz="17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focused</a:t>
            </a:r>
            <a:r>
              <a:rPr lang="tr-TR" sz="17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ultrasound</a:t>
            </a:r>
            <a:r>
              <a:rPr lang="tr-TR" sz="17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treatment</a:t>
            </a:r>
            <a:r>
              <a:rPr lang="tr-TR" sz="17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for</a:t>
            </a:r>
            <a:r>
              <a:rPr lang="tr-TR" sz="17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symptomatic</a:t>
            </a:r>
            <a:r>
              <a:rPr lang="tr-TR" sz="17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uterine</a:t>
            </a:r>
            <a:r>
              <a:rPr lang="tr-TR" sz="17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leiomyomata</a:t>
            </a:r>
            <a:r>
              <a:rPr lang="tr-TR" sz="17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: </a:t>
            </a:r>
            <a:r>
              <a:rPr lang="tr-TR" sz="17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long-term</a:t>
            </a:r>
            <a:r>
              <a:rPr lang="tr-TR" sz="17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outcomes</a:t>
            </a:r>
            <a:r>
              <a:rPr lang="tr-TR" sz="17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. </a:t>
            </a:r>
            <a:r>
              <a:rPr lang="tr-TR" sz="17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Acad</a:t>
            </a:r>
            <a:r>
              <a:rPr lang="tr-TR" sz="17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7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Radiol</a:t>
            </a:r>
            <a:r>
              <a:rPr lang="tr-TR" sz="17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2011</a:t>
            </a:r>
            <a:endParaRPr lang="tr-TR" sz="1700" dirty="0" smtClean="0">
              <a:solidFill>
                <a:srgbClr val="FFC000"/>
              </a:solidFill>
              <a:latin typeface="Maiandra GD" panose="020E0502030308020204" pitchFamily="34" charset="0"/>
              <a:cs typeface="Calibri" panose="020F0502020204030204" pitchFamily="34" charset="0"/>
            </a:endParaRPr>
          </a:p>
          <a:p>
            <a:pPr marL="34290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000" dirty="0" err="1" smtClean="0">
                <a:latin typeface="Maiandra GD" panose="020E0502030308020204" pitchFamily="34" charset="0"/>
                <a:cs typeface="Calibri" panose="020F0502020204030204" pitchFamily="34" charset="0"/>
              </a:rPr>
              <a:t>Myom</a:t>
            </a:r>
            <a:r>
              <a:rPr lang="tr-TR" sz="2000" dirty="0" smtClean="0"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  <a:cs typeface="Calibri" panose="020F0502020204030204" pitchFamily="34" charset="0"/>
              </a:rPr>
              <a:t>hacminde yaklaşık % 37-40 </a:t>
            </a:r>
            <a:r>
              <a:rPr lang="tr-TR" sz="2000" dirty="0" smtClean="0">
                <a:latin typeface="Maiandra GD" panose="020E0502030308020204" pitchFamily="34" charset="0"/>
                <a:cs typeface="Calibri" panose="020F0502020204030204" pitchFamily="34" charset="0"/>
              </a:rPr>
              <a:t>oranında azalma</a:t>
            </a:r>
            <a:endParaRPr lang="tr-TR" sz="2000" dirty="0">
              <a:latin typeface="Maiandra GD" panose="020E0502030308020204" pitchFamily="34" charset="0"/>
              <a:cs typeface="Calibri" panose="020F0502020204030204" pitchFamily="34" charset="0"/>
            </a:endParaRPr>
          </a:p>
          <a:p>
            <a:pPr mar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Funaki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K.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Clinical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outcomes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of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magnetic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resonance-guided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focused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ultrasound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surgery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for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uterine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myomas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: 24-month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follow-up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.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Ultrasound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Obstet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800" dirty="0" err="1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Gynecol</a:t>
            </a:r>
            <a:r>
              <a:rPr lang="tr-TR" sz="1800" dirty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 </a:t>
            </a:r>
            <a:r>
              <a:rPr lang="tr-TR" sz="1800" dirty="0" smtClean="0">
                <a:solidFill>
                  <a:srgbClr val="FFC000"/>
                </a:solidFill>
                <a:latin typeface="Maiandra GD" panose="020E0502030308020204" pitchFamily="34" charset="0"/>
                <a:cs typeface="Calibri" panose="020F0502020204030204" pitchFamily="34" charset="0"/>
              </a:rPr>
              <a:t>2009</a:t>
            </a:r>
          </a:p>
        </p:txBody>
      </p:sp>
      <p:pic>
        <p:nvPicPr>
          <p:cNvPr id="5" name="Resim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73063" y="2243967"/>
            <a:ext cx="2850778" cy="3373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5934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644434"/>
          </a:xfrm>
        </p:spPr>
        <p:txBody>
          <a:bodyPr/>
          <a:lstStyle/>
          <a:p>
            <a:pPr algn="ctr"/>
            <a:r>
              <a:rPr lang="tr-TR" sz="3600" dirty="0">
                <a:solidFill>
                  <a:srgbClr val="FFFF00"/>
                </a:solidFill>
              </a:rPr>
              <a:t>ÖZET VE </a:t>
            </a:r>
            <a:r>
              <a:rPr lang="tr-TR" sz="3600" dirty="0" smtClean="0">
                <a:solidFill>
                  <a:srgbClr val="FFFF00"/>
                </a:solidFill>
              </a:rPr>
              <a:t>TAVSİYELER</a:t>
            </a:r>
            <a:endParaRPr lang="tr-TR" sz="3600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371600"/>
            <a:ext cx="10354733" cy="5355771"/>
          </a:xfrm>
        </p:spPr>
        <p:txBody>
          <a:bodyPr>
            <a:normAutofit fontScale="70000" lnSpcReduction="20000"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3600" b="1" i="1" dirty="0" err="1" smtClean="0">
                <a:latin typeface="Maiandra GD" panose="020E0502030308020204" pitchFamily="34" charset="0"/>
              </a:rPr>
              <a:t>Asemptomatik</a:t>
            </a:r>
            <a:r>
              <a:rPr lang="tr-TR" sz="3600" b="1" i="1" dirty="0" smtClean="0">
                <a:latin typeface="Maiandra GD" panose="020E0502030308020204" pitchFamily="34" charset="0"/>
              </a:rPr>
              <a:t> kadınlar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smtClean="0">
                <a:latin typeface="Maiandra GD" panose="020E0502030308020204" pitchFamily="34" charset="0"/>
              </a:rPr>
              <a:t>Gebelik isteyen; orta veya ciddi </a:t>
            </a:r>
            <a:r>
              <a:rPr lang="tr-TR" dirty="0" err="1" smtClean="0">
                <a:latin typeface="Maiandra GD" panose="020E0502030308020204" pitchFamily="34" charset="0"/>
              </a:rPr>
              <a:t>hidronefrozu</a:t>
            </a:r>
            <a:r>
              <a:rPr lang="tr-TR" dirty="0" smtClean="0">
                <a:latin typeface="Maiandra GD" panose="020E0502030308020204" pitchFamily="34" charset="0"/>
              </a:rPr>
              <a:t> </a:t>
            </a:r>
            <a:r>
              <a:rPr lang="tr-TR" dirty="0" err="1" smtClean="0">
                <a:latin typeface="Maiandra GD" panose="020E0502030308020204" pitchFamily="34" charset="0"/>
              </a:rPr>
              <a:t>olan,HS</a:t>
            </a:r>
            <a:r>
              <a:rPr lang="tr-TR" dirty="0" smtClean="0">
                <a:latin typeface="Maiandra GD" panose="020E0502030308020204" pitchFamily="34" charset="0"/>
              </a:rPr>
              <a:t> olarak </a:t>
            </a:r>
            <a:r>
              <a:rPr lang="tr-TR" dirty="0" err="1" smtClean="0">
                <a:latin typeface="Maiandra GD" panose="020E0502030308020204" pitchFamily="34" charset="0"/>
              </a:rPr>
              <a:t>rezektabl</a:t>
            </a:r>
            <a:r>
              <a:rPr lang="tr-TR" dirty="0" smtClean="0">
                <a:latin typeface="Maiandra GD" panose="020E0502030308020204" pitchFamily="34" charset="0"/>
              </a:rPr>
              <a:t> </a:t>
            </a:r>
            <a:r>
              <a:rPr lang="tr-TR" dirty="0" err="1" smtClean="0">
                <a:latin typeface="Maiandra GD" panose="020E0502030308020204" pitchFamily="34" charset="0"/>
              </a:rPr>
              <a:t>submukoz</a:t>
            </a:r>
            <a:r>
              <a:rPr lang="tr-TR" dirty="0" smtClean="0">
                <a:latin typeface="Maiandra GD" panose="020E0502030308020204" pitchFamily="34" charset="0"/>
              </a:rPr>
              <a:t> </a:t>
            </a:r>
            <a:r>
              <a:rPr lang="tr-TR" dirty="0" err="1" smtClean="0">
                <a:latin typeface="Maiandra GD" panose="020E0502030308020204" pitchFamily="34" charset="0"/>
              </a:rPr>
              <a:t>myom</a:t>
            </a:r>
            <a:r>
              <a:rPr lang="tr-TR" dirty="0" smtClean="0">
                <a:latin typeface="Maiandra GD" panose="020E0502030308020204" pitchFamily="34" charset="0"/>
              </a:rPr>
              <a:t> hariç, </a:t>
            </a:r>
            <a:r>
              <a:rPr lang="tr-TR" dirty="0" err="1" smtClean="0">
                <a:latin typeface="Maiandra GD" panose="020E0502030308020204" pitchFamily="34" charset="0"/>
              </a:rPr>
              <a:t>asemptomatik</a:t>
            </a:r>
            <a:r>
              <a:rPr lang="tr-TR" dirty="0" smtClean="0">
                <a:latin typeface="Maiandra GD" panose="020E0502030308020204" pitchFamily="34" charset="0"/>
              </a:rPr>
              <a:t> kadınlar izlenebilir (</a:t>
            </a:r>
            <a:r>
              <a:rPr lang="tr-TR" b="1" u="sng" dirty="0">
                <a:solidFill>
                  <a:srgbClr val="FFFF00"/>
                </a:solidFill>
                <a:latin typeface="Maiandra GD" panose="020E0502030308020204" pitchFamily="34" charset="0"/>
              </a:rPr>
              <a:t>Grade 2C</a:t>
            </a:r>
            <a:r>
              <a:rPr lang="tr-TR" dirty="0">
                <a:latin typeface="Maiandra GD" panose="020E0502030308020204" pitchFamily="34" charset="0"/>
              </a:rPr>
              <a:t>) </a:t>
            </a:r>
            <a:endParaRPr lang="tr-TR" dirty="0" smtClean="0"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3600" b="1" i="1" dirty="0" smtClean="0">
                <a:latin typeface="Maiandra GD" panose="020E0502030308020204" pitchFamily="34" charset="0"/>
              </a:rPr>
              <a:t>Menopoz </a:t>
            </a:r>
            <a:r>
              <a:rPr lang="tr-TR" sz="3600" b="1" i="1" dirty="0">
                <a:latin typeface="Maiandra GD" panose="020E0502030308020204" pitchFamily="34" charset="0"/>
              </a:rPr>
              <a:t>sonrası </a:t>
            </a:r>
            <a:r>
              <a:rPr lang="tr-TR" sz="3600" b="1" i="1" dirty="0" smtClean="0">
                <a:latin typeface="Maiandra GD" panose="020E0502030308020204" pitchFamily="34" charset="0"/>
              </a:rPr>
              <a:t>kadınlar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smtClean="0">
                <a:latin typeface="Maiandra GD" panose="020E0502030308020204" pitchFamily="34" charset="0"/>
              </a:rPr>
              <a:t>HRT </a:t>
            </a:r>
            <a:r>
              <a:rPr lang="tr-TR" dirty="0">
                <a:latin typeface="Maiandra GD" panose="020E0502030308020204" pitchFamily="34" charset="0"/>
              </a:rPr>
              <a:t>yokluğunda, </a:t>
            </a:r>
            <a:r>
              <a:rPr lang="tr-TR" dirty="0" err="1" smtClean="0">
                <a:latin typeface="Maiandra GD" panose="020E0502030308020204" pitchFamily="34" charset="0"/>
              </a:rPr>
              <a:t>myomlar</a:t>
            </a:r>
            <a:r>
              <a:rPr lang="tr-TR" dirty="0" smtClean="0">
                <a:latin typeface="Maiandra GD" panose="020E0502030308020204" pitchFamily="34" charset="0"/>
              </a:rPr>
              <a:t> genellikle </a:t>
            </a:r>
            <a:r>
              <a:rPr lang="tr-TR" dirty="0">
                <a:latin typeface="Maiandra GD" panose="020E0502030308020204" pitchFamily="34" charset="0"/>
              </a:rPr>
              <a:t>daha küçük ve </a:t>
            </a:r>
            <a:r>
              <a:rPr lang="tr-TR" dirty="0" err="1">
                <a:latin typeface="Maiandra GD" panose="020E0502030308020204" pitchFamily="34" charset="0"/>
              </a:rPr>
              <a:t>asemptomatik</a:t>
            </a:r>
            <a:r>
              <a:rPr lang="tr-TR" dirty="0">
                <a:latin typeface="Maiandra GD" panose="020E0502030308020204" pitchFamily="34" charset="0"/>
              </a:rPr>
              <a:t> hale gelir; Bu nedenle müdahale </a:t>
            </a:r>
            <a:r>
              <a:rPr lang="tr-TR" dirty="0" smtClean="0">
                <a:latin typeface="Maiandra GD" panose="020E0502030308020204" pitchFamily="34" charset="0"/>
              </a:rPr>
              <a:t>önerilmemekte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smtClean="0">
                <a:latin typeface="Maiandra GD" panose="020E0502030308020204" pitchFamily="34" charset="0"/>
              </a:rPr>
              <a:t>Yeni </a:t>
            </a:r>
            <a:r>
              <a:rPr lang="tr-TR" dirty="0">
                <a:latin typeface="Maiandra GD" panose="020E0502030308020204" pitchFamily="34" charset="0"/>
              </a:rPr>
              <a:t>veya </a:t>
            </a:r>
            <a:r>
              <a:rPr lang="tr-TR" dirty="0" smtClean="0">
                <a:latin typeface="Maiandra GD" panose="020E0502030308020204" pitchFamily="34" charset="0"/>
              </a:rPr>
              <a:t>büyüyen </a:t>
            </a:r>
            <a:r>
              <a:rPr lang="tr-TR" dirty="0" err="1">
                <a:latin typeface="Maiandra GD" panose="020E0502030308020204" pitchFamily="34" charset="0"/>
              </a:rPr>
              <a:t>pelvik</a:t>
            </a:r>
            <a:r>
              <a:rPr lang="tr-TR" dirty="0">
                <a:latin typeface="Maiandra GD" panose="020E0502030308020204" pitchFamily="34" charset="0"/>
              </a:rPr>
              <a:t> kitlesi olan </a:t>
            </a:r>
            <a:r>
              <a:rPr lang="tr-TR" dirty="0" err="1">
                <a:latin typeface="Maiandra GD" panose="020E0502030308020204" pitchFamily="34" charset="0"/>
              </a:rPr>
              <a:t>postmenopozal</a:t>
            </a:r>
            <a:r>
              <a:rPr lang="tr-TR" dirty="0">
                <a:latin typeface="Maiandra GD" panose="020E0502030308020204" pitchFamily="34" charset="0"/>
              </a:rPr>
              <a:t> bir </a:t>
            </a:r>
            <a:r>
              <a:rPr lang="tr-TR" dirty="0" smtClean="0">
                <a:latin typeface="Maiandra GD" panose="020E0502030308020204" pitchFamily="34" charset="0"/>
              </a:rPr>
              <a:t>kadında </a:t>
            </a:r>
            <a:r>
              <a:rPr lang="tr-TR" dirty="0">
                <a:latin typeface="Maiandra GD" panose="020E0502030308020204" pitchFamily="34" charset="0"/>
              </a:rPr>
              <a:t>sarkomu dışlamak için değerlendirme </a:t>
            </a:r>
            <a:r>
              <a:rPr lang="tr-TR" dirty="0" smtClean="0">
                <a:latin typeface="Maiandra GD" panose="020E0502030308020204" pitchFamily="34" charset="0"/>
              </a:rPr>
              <a:t>(</a:t>
            </a:r>
            <a:r>
              <a:rPr lang="tr-TR" b="1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Grade 2</a:t>
            </a:r>
            <a:r>
              <a:rPr lang="tr-TR" dirty="0" smtClean="0">
                <a:latin typeface="Maiandra GD" panose="020E0502030308020204" pitchFamily="34" charset="0"/>
              </a:rPr>
              <a:t>). 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smtClean="0">
                <a:latin typeface="Maiandra GD" panose="020E0502030308020204" pitchFamily="34" charset="0"/>
              </a:rPr>
              <a:t>Yeni </a:t>
            </a:r>
            <a:r>
              <a:rPr lang="tr-TR" dirty="0">
                <a:latin typeface="Maiandra GD" panose="020E0502030308020204" pitchFamily="34" charset="0"/>
              </a:rPr>
              <a:t>veya büyüyen </a:t>
            </a:r>
            <a:r>
              <a:rPr lang="tr-TR" dirty="0" err="1">
                <a:latin typeface="Maiandra GD" panose="020E0502030308020204" pitchFamily="34" charset="0"/>
              </a:rPr>
              <a:t>pelvik</a:t>
            </a:r>
            <a:r>
              <a:rPr lang="tr-TR" dirty="0">
                <a:latin typeface="Maiandra GD" panose="020E0502030308020204" pitchFamily="34" charset="0"/>
              </a:rPr>
              <a:t> kitle, anormal </a:t>
            </a:r>
            <a:r>
              <a:rPr lang="tr-TR" dirty="0" err="1">
                <a:latin typeface="Maiandra GD" panose="020E0502030308020204" pitchFamily="34" charset="0"/>
              </a:rPr>
              <a:t>uterin</a:t>
            </a:r>
            <a:r>
              <a:rPr lang="tr-TR" dirty="0">
                <a:latin typeface="Maiandra GD" panose="020E0502030308020204" pitchFamily="34" charset="0"/>
              </a:rPr>
              <a:t> kanama ve </a:t>
            </a:r>
            <a:r>
              <a:rPr lang="tr-TR" dirty="0" err="1">
                <a:latin typeface="Maiandra GD" panose="020E0502030308020204" pitchFamily="34" charset="0"/>
              </a:rPr>
              <a:t>pelvik</a:t>
            </a:r>
            <a:r>
              <a:rPr lang="tr-TR" dirty="0">
                <a:latin typeface="Maiandra GD" panose="020E0502030308020204" pitchFamily="34" charset="0"/>
              </a:rPr>
              <a:t> ağrı bulunan kadınlarda sarkom </a:t>
            </a:r>
            <a:r>
              <a:rPr lang="tr-TR" dirty="0" err="1" smtClean="0">
                <a:latin typeface="Maiandra GD" panose="020E0502030308020204" pitchFamily="34" charset="0"/>
              </a:rPr>
              <a:t>insidansı</a:t>
            </a:r>
            <a:r>
              <a:rPr lang="tr-TR" dirty="0" smtClean="0">
                <a:latin typeface="Maiandra GD" panose="020E0502030308020204" pitchFamily="34" charset="0"/>
              </a:rPr>
              <a:t> % 1-2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3600" b="1" i="1" dirty="0" err="1" smtClean="0">
                <a:latin typeface="Maiandra GD" panose="020E0502030308020204" pitchFamily="34" charset="0"/>
              </a:rPr>
              <a:t>Submukozal</a:t>
            </a:r>
            <a:r>
              <a:rPr lang="tr-TR" sz="3600" b="1" i="1" dirty="0" smtClean="0">
                <a:latin typeface="Maiandra GD" panose="020E0502030308020204" pitchFamily="34" charset="0"/>
              </a:rPr>
              <a:t> </a:t>
            </a:r>
            <a:r>
              <a:rPr lang="tr-TR" sz="3600" b="1" i="1" dirty="0" err="1" smtClean="0">
                <a:latin typeface="Maiandra GD" panose="020E0502030308020204" pitchFamily="34" charset="0"/>
              </a:rPr>
              <a:t>leiomyomalar</a:t>
            </a:r>
            <a:endParaRPr lang="tr-TR" sz="3600" b="1" i="1" dirty="0" smtClean="0"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err="1">
                <a:latin typeface="Maiandra GD" panose="020E0502030308020204" pitchFamily="34" charset="0"/>
              </a:rPr>
              <a:t>S</a:t>
            </a:r>
            <a:r>
              <a:rPr lang="tr-TR" dirty="0" err="1" smtClean="0">
                <a:latin typeface="Maiandra GD" panose="020E0502030308020204" pitchFamily="34" charset="0"/>
              </a:rPr>
              <a:t>ubmukozal</a:t>
            </a:r>
            <a:r>
              <a:rPr lang="tr-TR" dirty="0" smtClean="0">
                <a:latin typeface="Maiandra GD" panose="020E0502030308020204" pitchFamily="34" charset="0"/>
              </a:rPr>
              <a:t> </a:t>
            </a:r>
            <a:r>
              <a:rPr lang="tr-TR" dirty="0" err="1" smtClean="0">
                <a:latin typeface="Maiandra GD" panose="020E0502030308020204" pitchFamily="34" charset="0"/>
              </a:rPr>
              <a:t>myomlu</a:t>
            </a:r>
            <a:r>
              <a:rPr lang="tr-TR" dirty="0" smtClean="0">
                <a:latin typeface="Maiandra GD" panose="020E0502030308020204" pitchFamily="34" charset="0"/>
              </a:rPr>
              <a:t> </a:t>
            </a:r>
            <a:r>
              <a:rPr lang="tr-TR" dirty="0" err="1">
                <a:latin typeface="Maiandra GD" panose="020E0502030308020204" pitchFamily="34" charset="0"/>
              </a:rPr>
              <a:t>semptomatik</a:t>
            </a:r>
            <a:r>
              <a:rPr lang="tr-TR" dirty="0">
                <a:latin typeface="Maiandra GD" panose="020E0502030308020204" pitchFamily="34" charset="0"/>
              </a:rPr>
              <a:t> (</a:t>
            </a:r>
            <a:r>
              <a:rPr lang="tr-TR" dirty="0" err="1">
                <a:latin typeface="Maiandra GD" panose="020E0502030308020204" pitchFamily="34" charset="0"/>
              </a:rPr>
              <a:t>örn</a:t>
            </a:r>
            <a:r>
              <a:rPr lang="tr-TR" dirty="0">
                <a:latin typeface="Maiandra GD" panose="020E0502030308020204" pitchFamily="34" charset="0"/>
              </a:rPr>
              <a:t>., Kanama, düşük) kadınlar için </a:t>
            </a:r>
            <a:r>
              <a:rPr lang="tr-TR" dirty="0" err="1">
                <a:latin typeface="Maiandra GD" panose="020E0502030308020204" pitchFamily="34" charset="0"/>
              </a:rPr>
              <a:t>histeroskopik</a:t>
            </a:r>
            <a:r>
              <a:rPr lang="tr-TR" dirty="0">
                <a:latin typeface="Maiandra GD" panose="020E0502030308020204" pitchFamily="34" charset="0"/>
              </a:rPr>
              <a:t> </a:t>
            </a:r>
            <a:r>
              <a:rPr lang="tr-TR" dirty="0" err="1" smtClean="0">
                <a:latin typeface="Maiandra GD" panose="020E0502030308020204" pitchFamily="34" charset="0"/>
              </a:rPr>
              <a:t>myomektomi</a:t>
            </a:r>
            <a:r>
              <a:rPr lang="tr-TR" dirty="0" smtClean="0">
                <a:latin typeface="Maiandra GD" panose="020E0502030308020204" pitchFamily="34" charset="0"/>
              </a:rPr>
              <a:t> önerilmekte </a:t>
            </a:r>
            <a:r>
              <a:rPr lang="tr-TR" dirty="0">
                <a:latin typeface="Maiandra GD" panose="020E0502030308020204" pitchFamily="34" charset="0"/>
              </a:rPr>
              <a:t>(</a:t>
            </a:r>
            <a:r>
              <a:rPr lang="tr-TR" b="1" dirty="0">
                <a:solidFill>
                  <a:srgbClr val="FFFF00"/>
                </a:solidFill>
                <a:latin typeface="Maiandra GD" panose="020E0502030308020204" pitchFamily="34" charset="0"/>
              </a:rPr>
              <a:t>Grade 1C</a:t>
            </a:r>
            <a:r>
              <a:rPr lang="tr-TR" dirty="0">
                <a:latin typeface="Maiandra GD" panose="020E0502030308020204" pitchFamily="34" charset="0"/>
              </a:rPr>
              <a:t>). </a:t>
            </a:r>
            <a:endParaRPr lang="tr-TR" dirty="0" smtClean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19275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566057"/>
          </a:xfrm>
        </p:spPr>
        <p:txBody>
          <a:bodyPr>
            <a:normAutofit/>
          </a:bodyPr>
          <a:lstStyle/>
          <a:p>
            <a:pPr algn="ctr"/>
            <a:r>
              <a:rPr lang="tr-TR" dirty="0" err="1">
                <a:solidFill>
                  <a:srgbClr val="FFFF00"/>
                </a:solidFill>
                <a:latin typeface="Maiandra GD" panose="020E0502030308020204" pitchFamily="34" charset="0"/>
              </a:rPr>
              <a:t>Premenopozal</a:t>
            </a:r>
            <a:r>
              <a:rPr lang="tr-TR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kadınlar --- Doğurganlığı </a:t>
            </a:r>
            <a:r>
              <a:rPr lang="tr-TR" dirty="0">
                <a:solidFill>
                  <a:srgbClr val="FFFF00"/>
                </a:solidFill>
                <a:latin typeface="Maiandra GD" panose="020E0502030308020204" pitchFamily="34" charset="0"/>
              </a:rPr>
              <a:t>arzulayan </a:t>
            </a:r>
            <a:r>
              <a:rPr lang="tr-TR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kadınlar</a:t>
            </a:r>
            <a:endParaRPr lang="tr-TR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280160"/>
            <a:ext cx="10354733" cy="5081451"/>
          </a:xfrm>
        </p:spPr>
        <p:txBody>
          <a:bodyPr>
            <a:no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200" dirty="0" smtClean="0">
                <a:latin typeface="Maiandra GD" panose="020E0502030308020204" pitchFamily="34" charset="0"/>
              </a:rPr>
              <a:t>Doğurganlık </a:t>
            </a:r>
            <a:r>
              <a:rPr lang="tr-TR" sz="2200" dirty="0">
                <a:latin typeface="Maiandra GD" panose="020E0502030308020204" pitchFamily="34" charset="0"/>
              </a:rPr>
              <a:t>potansiyelini korumak </a:t>
            </a:r>
            <a:r>
              <a:rPr lang="tr-TR" sz="2200" dirty="0" smtClean="0">
                <a:latin typeface="Maiandra GD" panose="020E0502030308020204" pitchFamily="34" charset="0"/>
              </a:rPr>
              <a:t>isteyen </a:t>
            </a:r>
            <a:r>
              <a:rPr lang="tr-TR" sz="2200" dirty="0">
                <a:latin typeface="Maiandra GD" panose="020E0502030308020204" pitchFamily="34" charset="0"/>
              </a:rPr>
              <a:t>kadınlarda </a:t>
            </a:r>
            <a:r>
              <a:rPr lang="tr-TR" sz="2200" u="sng" dirty="0" err="1">
                <a:latin typeface="Maiandra GD" panose="020E0502030308020204" pitchFamily="34" charset="0"/>
              </a:rPr>
              <a:t>semptomatik</a:t>
            </a:r>
            <a:r>
              <a:rPr lang="tr-TR" sz="2200" dirty="0">
                <a:latin typeface="Maiandra GD" panose="020E0502030308020204" pitchFamily="34" charset="0"/>
              </a:rPr>
              <a:t> </a:t>
            </a:r>
            <a:r>
              <a:rPr lang="tr-TR" sz="2200" dirty="0" err="1">
                <a:latin typeface="Maiandra GD" panose="020E0502030308020204" pitchFamily="34" charset="0"/>
              </a:rPr>
              <a:t>intramural</a:t>
            </a:r>
            <a:r>
              <a:rPr lang="tr-TR" sz="2200" dirty="0">
                <a:latin typeface="Maiandra GD" panose="020E0502030308020204" pitchFamily="34" charset="0"/>
              </a:rPr>
              <a:t> ve </a:t>
            </a:r>
            <a:r>
              <a:rPr lang="tr-TR" sz="2200" dirty="0" err="1" smtClean="0">
                <a:latin typeface="Maiandra GD" panose="020E0502030308020204" pitchFamily="34" charset="0"/>
              </a:rPr>
              <a:t>subserozal</a:t>
            </a:r>
            <a:r>
              <a:rPr lang="tr-TR" sz="2200" dirty="0" smtClean="0">
                <a:latin typeface="Maiandra GD" panose="020E0502030308020204" pitchFamily="34" charset="0"/>
              </a:rPr>
              <a:t> </a:t>
            </a:r>
            <a:r>
              <a:rPr lang="tr-TR" sz="2200" dirty="0" err="1" smtClean="0">
                <a:latin typeface="Maiandra GD" panose="020E0502030308020204" pitchFamily="34" charset="0"/>
              </a:rPr>
              <a:t>myomların</a:t>
            </a:r>
            <a:r>
              <a:rPr lang="tr-TR" sz="2200" dirty="0" smtClean="0">
                <a:latin typeface="Maiandra GD" panose="020E0502030308020204" pitchFamily="34" charset="0"/>
              </a:rPr>
              <a:t> </a:t>
            </a:r>
            <a:r>
              <a:rPr lang="tr-TR" sz="2200" dirty="0">
                <a:latin typeface="Maiandra GD" panose="020E0502030308020204" pitchFamily="34" charset="0"/>
              </a:rPr>
              <a:t>tedavisinde </a:t>
            </a:r>
            <a:r>
              <a:rPr lang="tr-TR" sz="2200" dirty="0" err="1">
                <a:latin typeface="Maiandra GD" panose="020E0502030308020204" pitchFamily="34" charset="0"/>
              </a:rPr>
              <a:t>abdominal</a:t>
            </a:r>
            <a:r>
              <a:rPr lang="tr-TR" sz="2200" dirty="0">
                <a:latin typeface="Maiandra GD" panose="020E0502030308020204" pitchFamily="34" charset="0"/>
              </a:rPr>
              <a:t> </a:t>
            </a:r>
            <a:r>
              <a:rPr lang="tr-TR" sz="2200" dirty="0" err="1" smtClean="0">
                <a:latin typeface="Maiandra GD" panose="020E0502030308020204" pitchFamily="34" charset="0"/>
              </a:rPr>
              <a:t>myomektomi</a:t>
            </a:r>
            <a:r>
              <a:rPr lang="tr-TR" sz="2200" dirty="0" smtClean="0">
                <a:latin typeface="Maiandra GD" panose="020E0502030308020204" pitchFamily="34" charset="0"/>
              </a:rPr>
              <a:t> </a:t>
            </a:r>
            <a:r>
              <a:rPr lang="tr-TR" sz="22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(</a:t>
            </a:r>
            <a:r>
              <a:rPr lang="tr-TR" sz="2200" b="1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Grade 1B</a:t>
            </a:r>
            <a:r>
              <a:rPr lang="tr-TR" sz="22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)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200" dirty="0" err="1" smtClean="0">
                <a:latin typeface="Maiandra GD" panose="020E0502030308020204" pitchFamily="34" charset="0"/>
              </a:rPr>
              <a:t>Histerektomiye</a:t>
            </a:r>
            <a:r>
              <a:rPr lang="tr-TR" sz="2200" dirty="0" smtClean="0">
                <a:latin typeface="Maiandra GD" panose="020E0502030308020204" pitchFamily="34" charset="0"/>
              </a:rPr>
              <a:t> </a:t>
            </a:r>
            <a:r>
              <a:rPr lang="tr-TR" sz="2200" dirty="0" err="1">
                <a:latin typeface="Maiandra GD" panose="020E0502030308020204" pitchFamily="34" charset="0"/>
              </a:rPr>
              <a:t>intraoperatif</a:t>
            </a:r>
            <a:r>
              <a:rPr lang="tr-TR" sz="2200" dirty="0">
                <a:latin typeface="Maiandra GD" panose="020E0502030308020204" pitchFamily="34" charset="0"/>
              </a:rPr>
              <a:t> dönüşüm riski </a:t>
            </a:r>
            <a:r>
              <a:rPr lang="tr-TR" sz="2200" dirty="0" smtClean="0">
                <a:latin typeface="Maiandra GD" panose="020E0502030308020204" pitchFamily="34" charset="0"/>
              </a:rPr>
              <a:t>yüksek </a:t>
            </a:r>
            <a:r>
              <a:rPr lang="tr-TR" sz="2200" dirty="0">
                <a:latin typeface="Maiandra GD" panose="020E0502030308020204" pitchFamily="34" charset="0"/>
              </a:rPr>
              <a:t>ya </a:t>
            </a:r>
            <a:r>
              <a:rPr lang="tr-TR" sz="2200" dirty="0" smtClean="0">
                <a:latin typeface="Maiandra GD" panose="020E0502030308020204" pitchFamily="34" charset="0"/>
              </a:rPr>
              <a:t>da </a:t>
            </a:r>
            <a:r>
              <a:rPr lang="tr-TR" sz="2200" dirty="0">
                <a:latin typeface="Maiandra GD" panose="020E0502030308020204" pitchFamily="34" charset="0"/>
              </a:rPr>
              <a:t>hamilelik düşünüyor </a:t>
            </a:r>
            <a:r>
              <a:rPr lang="tr-TR" sz="2200" dirty="0" smtClean="0">
                <a:latin typeface="Maiandra GD" panose="020E0502030308020204" pitchFamily="34" charset="0"/>
              </a:rPr>
              <a:t>ise hızlandırılmış </a:t>
            </a:r>
            <a:r>
              <a:rPr lang="tr-TR" sz="2200" dirty="0">
                <a:latin typeface="Maiandra GD" panose="020E0502030308020204" pitchFamily="34" charset="0"/>
              </a:rPr>
              <a:t>iyileşme evresi </a:t>
            </a:r>
            <a:r>
              <a:rPr lang="tr-TR" sz="2200" dirty="0" smtClean="0">
                <a:latin typeface="Maiandra GD" panose="020E0502030308020204" pitchFamily="34" charset="0"/>
              </a:rPr>
              <a:t>sunan </a:t>
            </a:r>
            <a:r>
              <a:rPr lang="tr-TR" sz="2200" b="1" i="1" u="sng" dirty="0" err="1" smtClean="0">
                <a:latin typeface="Maiandra GD" panose="020E0502030308020204" pitchFamily="34" charset="0"/>
              </a:rPr>
              <a:t>UtAE</a:t>
            </a:r>
            <a:r>
              <a:rPr lang="tr-TR" sz="2200" b="1" i="1" u="sng" dirty="0" smtClean="0">
                <a:latin typeface="Maiandra GD" panose="020E0502030308020204" pitchFamily="34" charset="0"/>
              </a:rPr>
              <a:t> ve </a:t>
            </a:r>
            <a:r>
              <a:rPr lang="tr-TR" sz="2200" b="1" i="1" u="sng" dirty="0" err="1" smtClean="0">
                <a:latin typeface="Maiandra GD" panose="020E0502030308020204" pitchFamily="34" charset="0"/>
              </a:rPr>
              <a:t>MRgFU</a:t>
            </a:r>
            <a:r>
              <a:rPr lang="tr-TR" sz="2200" dirty="0">
                <a:latin typeface="Maiandra GD" panose="020E0502030308020204" pitchFamily="34" charset="0"/>
              </a:rPr>
              <a:t> </a:t>
            </a:r>
            <a:r>
              <a:rPr lang="tr-TR" sz="2200" dirty="0" smtClean="0">
                <a:latin typeface="Maiandra GD" panose="020E0502030308020204" pitchFamily="34" charset="0"/>
              </a:rPr>
              <a:t>uygun tedavi 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Rabinovici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J.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Pregnancy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outcome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after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magnetic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resonance-guided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focused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ultrasound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surgery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(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MRgFUS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)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for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conservative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treatment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of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uterine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fibroids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. </a:t>
            </a:r>
            <a:r>
              <a:rPr lang="tr-TR" sz="16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Fertil</a:t>
            </a:r>
            <a:r>
              <a:rPr lang="tr-TR" sz="1600" dirty="0">
                <a:solidFill>
                  <a:srgbClr val="FFFF00"/>
                </a:solidFill>
                <a:latin typeface="Maiandra GD" panose="020E0502030308020204" pitchFamily="34" charset="0"/>
              </a:rPr>
              <a:t> Steril 2010 </a:t>
            </a:r>
            <a:r>
              <a:rPr lang="tr-TR" sz="1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(54 gebelik var)</a:t>
            </a:r>
            <a:endParaRPr lang="tr-TR" sz="2200" dirty="0" smtClean="0">
              <a:solidFill>
                <a:srgbClr val="FFFF00"/>
              </a:solidFill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200" dirty="0" err="1" smtClean="0">
                <a:latin typeface="Maiandra GD" panose="020E0502030308020204" pitchFamily="34" charset="0"/>
              </a:rPr>
              <a:t>Laparoskopik</a:t>
            </a:r>
            <a:r>
              <a:rPr lang="tr-TR" sz="2200" dirty="0" smtClean="0">
                <a:latin typeface="Maiandra GD" panose="020E0502030308020204" pitchFamily="34" charset="0"/>
              </a:rPr>
              <a:t> </a:t>
            </a:r>
            <a:r>
              <a:rPr lang="tr-TR" sz="2200" dirty="0" err="1" smtClean="0">
                <a:latin typeface="Maiandra GD" panose="020E0502030308020204" pitchFamily="34" charset="0"/>
              </a:rPr>
              <a:t>myomektomi</a:t>
            </a:r>
            <a:r>
              <a:rPr lang="tr-TR" sz="2200" dirty="0">
                <a:latin typeface="Maiandra GD" panose="020E0502030308020204" pitchFamily="34" charset="0"/>
              </a:rPr>
              <a:t>, </a:t>
            </a:r>
            <a:r>
              <a:rPr lang="tr-TR" sz="2200" dirty="0" smtClean="0">
                <a:latin typeface="Maiandra GD" panose="020E0502030308020204" pitchFamily="34" charset="0"/>
              </a:rPr>
              <a:t>&lt;17 GH </a:t>
            </a:r>
            <a:r>
              <a:rPr lang="tr-TR" sz="2200" dirty="0" err="1">
                <a:latin typeface="Maiandra GD" panose="020E0502030308020204" pitchFamily="34" charset="0"/>
              </a:rPr>
              <a:t>uterusu</a:t>
            </a:r>
            <a:r>
              <a:rPr lang="tr-TR" sz="2200" dirty="0">
                <a:latin typeface="Maiandra GD" panose="020E0502030308020204" pitchFamily="34" charset="0"/>
              </a:rPr>
              <a:t> olan </a:t>
            </a:r>
            <a:r>
              <a:rPr lang="tr-TR" sz="2200" dirty="0" err="1" smtClean="0">
                <a:latin typeface="Maiandra GD" panose="020E0502030308020204" pitchFamily="34" charset="0"/>
              </a:rPr>
              <a:t>subseroz</a:t>
            </a:r>
            <a:r>
              <a:rPr lang="tr-TR" sz="2200" dirty="0" smtClean="0">
                <a:latin typeface="Maiandra GD" panose="020E0502030308020204" pitchFamily="34" charset="0"/>
              </a:rPr>
              <a:t> </a:t>
            </a:r>
            <a:r>
              <a:rPr lang="tr-TR" sz="2200" dirty="0">
                <a:latin typeface="Maiandra GD" panose="020E0502030308020204" pitchFamily="34" charset="0"/>
              </a:rPr>
              <a:t>veya </a:t>
            </a:r>
            <a:r>
              <a:rPr lang="tr-TR" sz="2200" dirty="0" err="1">
                <a:latin typeface="Maiandra GD" panose="020E0502030308020204" pitchFamily="34" charset="0"/>
              </a:rPr>
              <a:t>intramural</a:t>
            </a:r>
            <a:r>
              <a:rPr lang="tr-TR" sz="2200" dirty="0">
                <a:latin typeface="Maiandra GD" panose="020E0502030308020204" pitchFamily="34" charset="0"/>
              </a:rPr>
              <a:t> </a:t>
            </a:r>
            <a:r>
              <a:rPr lang="tr-TR" sz="2200" dirty="0" err="1" smtClean="0">
                <a:latin typeface="Maiandra GD" panose="020E0502030308020204" pitchFamily="34" charset="0"/>
              </a:rPr>
              <a:t>myomlu</a:t>
            </a:r>
            <a:r>
              <a:rPr lang="tr-TR" sz="2200" dirty="0" smtClean="0">
                <a:latin typeface="Maiandra GD" panose="020E0502030308020204" pitchFamily="34" charset="0"/>
              </a:rPr>
              <a:t> </a:t>
            </a:r>
            <a:r>
              <a:rPr lang="tr-TR" sz="2200" dirty="0">
                <a:latin typeface="Maiandra GD" panose="020E0502030308020204" pitchFamily="34" charset="0"/>
              </a:rPr>
              <a:t>kadınlar için bir </a:t>
            </a:r>
            <a:r>
              <a:rPr lang="tr-TR" sz="2200" dirty="0" smtClean="0">
                <a:latin typeface="Maiandra GD" panose="020E0502030308020204" pitchFamily="34" charset="0"/>
              </a:rPr>
              <a:t>seçenektir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200" dirty="0" smtClean="0">
                <a:latin typeface="Maiandra GD" panose="020E0502030308020204" pitchFamily="34" charset="0"/>
              </a:rPr>
              <a:t>LS </a:t>
            </a:r>
            <a:r>
              <a:rPr lang="tr-TR" sz="2200" dirty="0" err="1" smtClean="0">
                <a:latin typeface="Maiandra GD" panose="020E0502030308020204" pitchFamily="34" charset="0"/>
              </a:rPr>
              <a:t>myomektomileri</a:t>
            </a:r>
            <a:r>
              <a:rPr lang="tr-TR" sz="2200" dirty="0" smtClean="0">
                <a:latin typeface="Maiandra GD" panose="020E0502030308020204" pitchFamily="34" charset="0"/>
              </a:rPr>
              <a:t> </a:t>
            </a:r>
            <a:r>
              <a:rPr lang="tr-TR" sz="2200" dirty="0">
                <a:latin typeface="Maiandra GD" panose="020E0502030308020204" pitchFamily="34" charset="0"/>
              </a:rPr>
              <a:t>takiben gebelikte </a:t>
            </a:r>
            <a:r>
              <a:rPr lang="tr-TR" sz="2200" dirty="0" err="1">
                <a:latin typeface="Maiandra GD" panose="020E0502030308020204" pitchFamily="34" charset="0"/>
              </a:rPr>
              <a:t>uterus</a:t>
            </a:r>
            <a:r>
              <a:rPr lang="tr-TR" sz="2200" dirty="0">
                <a:latin typeface="Maiandra GD" panose="020E0502030308020204" pitchFamily="34" charset="0"/>
              </a:rPr>
              <a:t> </a:t>
            </a:r>
            <a:r>
              <a:rPr lang="tr-TR" sz="2200" dirty="0" err="1">
                <a:latin typeface="Maiandra GD" panose="020E0502030308020204" pitchFamily="34" charset="0"/>
              </a:rPr>
              <a:t>rüptürünün</a:t>
            </a:r>
            <a:r>
              <a:rPr lang="tr-TR" sz="2200" dirty="0">
                <a:latin typeface="Maiandra GD" panose="020E0502030308020204" pitchFamily="34" charset="0"/>
              </a:rPr>
              <a:t> bildirilmesine bağlı olarak cerrahlar, olası </a:t>
            </a:r>
            <a:r>
              <a:rPr lang="tr-TR" sz="2200" dirty="0" err="1">
                <a:latin typeface="Maiandra GD" panose="020E0502030308020204" pitchFamily="34" charset="0"/>
              </a:rPr>
              <a:t>uterus</a:t>
            </a:r>
            <a:r>
              <a:rPr lang="tr-TR" sz="2200" dirty="0">
                <a:latin typeface="Maiandra GD" panose="020E0502030308020204" pitchFamily="34" charset="0"/>
              </a:rPr>
              <a:t> </a:t>
            </a:r>
            <a:r>
              <a:rPr lang="tr-TR" sz="2200" dirty="0" err="1">
                <a:latin typeface="Maiandra GD" panose="020E0502030308020204" pitchFamily="34" charset="0"/>
              </a:rPr>
              <a:t>rüptür</a:t>
            </a:r>
            <a:r>
              <a:rPr lang="tr-TR" sz="2200" dirty="0">
                <a:latin typeface="Maiandra GD" panose="020E0502030308020204" pitchFamily="34" charset="0"/>
              </a:rPr>
              <a:t> riski dahil olmak üzere her seçeneğin risklerini ve yararlarını </a:t>
            </a:r>
            <a:r>
              <a:rPr lang="tr-TR" sz="2200" dirty="0" smtClean="0">
                <a:latin typeface="Maiandra GD" panose="020E0502030308020204" pitchFamily="34" charset="0"/>
              </a:rPr>
              <a:t>hastaya </a:t>
            </a:r>
            <a:r>
              <a:rPr lang="tr-TR" sz="2200" dirty="0">
                <a:latin typeface="Maiandra GD" panose="020E0502030308020204" pitchFamily="34" charset="0"/>
              </a:rPr>
              <a:t>bilgi vermelidir. </a:t>
            </a:r>
            <a:r>
              <a:rPr lang="tr-TR" sz="2200" dirty="0" smtClean="0">
                <a:latin typeface="Maiandra GD" panose="020E0502030308020204" pitchFamily="34" charset="0"/>
              </a:rPr>
              <a:t> </a:t>
            </a:r>
            <a:endParaRPr lang="tr-TR" sz="2200" dirty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84827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722811"/>
          </a:xfrm>
        </p:spPr>
        <p:txBody>
          <a:bodyPr/>
          <a:lstStyle/>
          <a:p>
            <a:pPr lvl="0" algn="ctr" defTabSz="914400" eaLnBrk="1" hangingPunct="1">
              <a:lnSpc>
                <a:spcPct val="120000"/>
              </a:lnSpc>
              <a:spcBef>
                <a:spcPct val="20000"/>
              </a:spcBef>
              <a:defRPr/>
            </a:pPr>
            <a:r>
              <a:rPr lang="tr-TR" sz="4400" u="none" kern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 MT" panose="020B0502020104020203"/>
                <a:cs typeface="+mn-cs"/>
              </a:rPr>
              <a:t>MEDİKAL TEDAVİ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593669"/>
            <a:ext cx="10354733" cy="4495981"/>
          </a:xfrm>
        </p:spPr>
        <p:txBody>
          <a:bodyPr/>
          <a:lstStyle/>
          <a:p>
            <a:r>
              <a:rPr lang="tr-TR" sz="2800" dirty="0" err="1" smtClean="0">
                <a:latin typeface="Maiandra GD" panose="020E0502030308020204" pitchFamily="34" charset="0"/>
              </a:rPr>
              <a:t>Hormonal</a:t>
            </a:r>
            <a:r>
              <a:rPr lang="tr-TR" sz="2800" dirty="0" smtClean="0">
                <a:latin typeface="Maiandra GD" panose="020E0502030308020204" pitchFamily="34" charset="0"/>
              </a:rPr>
              <a:t> Tedavi (KOK, Pr, L-IUS)</a:t>
            </a:r>
          </a:p>
          <a:p>
            <a:r>
              <a:rPr lang="tr-TR" sz="2800" dirty="0" err="1" smtClean="0">
                <a:latin typeface="Maiandra GD" panose="020E0502030308020204" pitchFamily="34" charset="0"/>
              </a:rPr>
              <a:t>Progesteron</a:t>
            </a:r>
            <a:r>
              <a:rPr lang="tr-TR" sz="2800" dirty="0" smtClean="0">
                <a:latin typeface="Maiandra GD" panose="020E0502030308020204" pitchFamily="34" charset="0"/>
              </a:rPr>
              <a:t> Reseptör Modülatörleri (</a:t>
            </a:r>
            <a:r>
              <a:rPr lang="tr-TR" sz="2800" dirty="0" err="1" smtClean="0">
                <a:latin typeface="Maiandra GD" panose="020E0502030308020204" pitchFamily="34" charset="0"/>
              </a:rPr>
              <a:t>Ulipristal</a:t>
            </a:r>
            <a:r>
              <a:rPr lang="tr-TR" sz="2800" dirty="0" smtClean="0">
                <a:latin typeface="Maiandra GD" panose="020E0502030308020204" pitchFamily="34" charset="0"/>
              </a:rPr>
              <a:t>, </a:t>
            </a:r>
            <a:r>
              <a:rPr lang="tr-TR" sz="2800" dirty="0" err="1" smtClean="0">
                <a:latin typeface="Maiandra GD" panose="020E0502030308020204" pitchFamily="34" charset="0"/>
              </a:rPr>
              <a:t>Mifepriston</a:t>
            </a:r>
            <a:r>
              <a:rPr lang="tr-TR" sz="2800" dirty="0" smtClean="0">
                <a:latin typeface="Maiandra GD" panose="020E0502030308020204" pitchFamily="34" charset="0"/>
              </a:rPr>
              <a:t>)</a:t>
            </a:r>
          </a:p>
          <a:p>
            <a:r>
              <a:rPr lang="tr-TR" sz="2800" dirty="0" err="1" smtClean="0">
                <a:latin typeface="Maiandra GD" panose="020E0502030308020204" pitchFamily="34" charset="0"/>
              </a:rPr>
              <a:t>Gn-Rh</a:t>
            </a:r>
            <a:r>
              <a:rPr lang="tr-TR" sz="2800" dirty="0" smtClean="0">
                <a:latin typeface="Maiandra GD" panose="020E0502030308020204" pitchFamily="34" charset="0"/>
              </a:rPr>
              <a:t> analog, antagonist, oral antagonist</a:t>
            </a:r>
          </a:p>
          <a:p>
            <a:r>
              <a:rPr lang="tr-TR" sz="2800" dirty="0" smtClean="0">
                <a:latin typeface="Maiandra GD" panose="020E0502030308020204" pitchFamily="34" charset="0"/>
              </a:rPr>
              <a:t>SERM (</a:t>
            </a:r>
            <a:r>
              <a:rPr lang="tr-TR" sz="2800" dirty="0" err="1" smtClean="0">
                <a:latin typeface="Maiandra GD" panose="020E0502030308020204" pitchFamily="34" charset="0"/>
              </a:rPr>
              <a:t>Raloksifen</a:t>
            </a:r>
            <a:r>
              <a:rPr lang="tr-TR" sz="2800" dirty="0" smtClean="0">
                <a:latin typeface="Maiandra GD" panose="020E0502030308020204" pitchFamily="34" charset="0"/>
              </a:rPr>
              <a:t>)</a:t>
            </a:r>
          </a:p>
          <a:p>
            <a:r>
              <a:rPr lang="tr-TR" sz="2800" dirty="0" err="1" smtClean="0">
                <a:latin typeface="Maiandra GD" panose="020E0502030308020204" pitchFamily="34" charset="0"/>
              </a:rPr>
              <a:t>Aromataz</a:t>
            </a:r>
            <a:r>
              <a:rPr lang="tr-TR" sz="2800" dirty="0" smtClean="0">
                <a:latin typeface="Maiandra GD" panose="020E0502030308020204" pitchFamily="34" charset="0"/>
              </a:rPr>
              <a:t> inhibitörleri (</a:t>
            </a:r>
            <a:r>
              <a:rPr lang="tr-TR" sz="2800" dirty="0" err="1" smtClean="0">
                <a:latin typeface="Maiandra GD" panose="020E0502030308020204" pitchFamily="34" charset="0"/>
              </a:rPr>
              <a:t>anastrazol</a:t>
            </a:r>
            <a:r>
              <a:rPr lang="tr-TR" sz="2800" dirty="0" smtClean="0">
                <a:latin typeface="Maiandra GD" panose="020E0502030308020204" pitchFamily="34" charset="0"/>
              </a:rPr>
              <a:t>)</a:t>
            </a:r>
          </a:p>
          <a:p>
            <a:r>
              <a:rPr lang="tr-TR" sz="2800" dirty="0" err="1" smtClean="0">
                <a:latin typeface="Maiandra GD" panose="020E0502030308020204" pitchFamily="34" charset="0"/>
              </a:rPr>
              <a:t>Antifibrinolitikler</a:t>
            </a:r>
            <a:r>
              <a:rPr lang="tr-TR" sz="2800" dirty="0" smtClean="0">
                <a:latin typeface="Maiandra GD" panose="020E0502030308020204" pitchFamily="34" charset="0"/>
              </a:rPr>
              <a:t> (</a:t>
            </a:r>
            <a:r>
              <a:rPr lang="tr-TR" sz="2800" dirty="0" err="1" smtClean="0">
                <a:latin typeface="Maiandra GD" panose="020E0502030308020204" pitchFamily="34" charset="0"/>
              </a:rPr>
              <a:t>Traneksamik</a:t>
            </a:r>
            <a:r>
              <a:rPr lang="tr-TR" sz="2800" dirty="0" smtClean="0">
                <a:latin typeface="Maiandra GD" panose="020E0502030308020204" pitchFamily="34" charset="0"/>
              </a:rPr>
              <a:t> asit), NSAI</a:t>
            </a:r>
          </a:p>
          <a:p>
            <a:r>
              <a:rPr lang="tr-TR" sz="2800" dirty="0" err="1" smtClean="0">
                <a:latin typeface="Maiandra GD" panose="020E0502030308020204" pitchFamily="34" charset="0"/>
              </a:rPr>
              <a:t>Danazol</a:t>
            </a:r>
            <a:r>
              <a:rPr lang="tr-TR" sz="2800" dirty="0" smtClean="0">
                <a:latin typeface="Maiandra GD" panose="020E0502030308020204" pitchFamily="34" charset="0"/>
              </a:rPr>
              <a:t>, </a:t>
            </a:r>
            <a:r>
              <a:rPr lang="tr-TR" sz="2800" dirty="0" err="1" smtClean="0">
                <a:latin typeface="Maiandra GD" panose="020E0502030308020204" pitchFamily="34" charset="0"/>
              </a:rPr>
              <a:t>Gestrinone</a:t>
            </a:r>
            <a:endParaRPr lang="tr-TR" sz="2800" dirty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5865417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709749"/>
          </a:xfrm>
        </p:spPr>
        <p:txBody>
          <a:bodyPr/>
          <a:lstStyle/>
          <a:p>
            <a:pPr algn="ctr"/>
            <a:r>
              <a:rPr lang="tr-TR" sz="36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Fertilite</a:t>
            </a:r>
            <a:r>
              <a:rPr lang="tr-TR" sz="3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istemeyen kadınlar</a:t>
            </a:r>
            <a:endParaRPr lang="tr-TR" sz="36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319349"/>
            <a:ext cx="10354733" cy="5094513"/>
          </a:xfrm>
        </p:spPr>
        <p:txBody>
          <a:bodyPr>
            <a:normAutofit fontScale="70000" lnSpcReduction="20000"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b="1" i="1" u="sng" dirty="0" err="1" smtClean="0">
                <a:latin typeface="Maiandra GD" panose="020E0502030308020204" pitchFamily="34" charset="0"/>
              </a:rPr>
              <a:t>Histerektomi</a:t>
            </a:r>
            <a:r>
              <a:rPr lang="tr-TR" b="1" i="1" u="sng" dirty="0" smtClean="0">
                <a:latin typeface="Maiandra GD" panose="020E0502030308020204" pitchFamily="34" charset="0"/>
              </a:rPr>
              <a:t> </a:t>
            </a:r>
            <a:r>
              <a:rPr lang="tr-TR" dirty="0">
                <a:latin typeface="Maiandra GD" panose="020E0502030308020204" pitchFamily="34" charset="0"/>
              </a:rPr>
              <a:t>semptomların hafifletilmesi ve nükseden </a:t>
            </a:r>
            <a:r>
              <a:rPr lang="tr-TR" dirty="0" err="1" smtClean="0">
                <a:latin typeface="Maiandra GD" panose="020E0502030308020204" pitchFamily="34" charset="0"/>
              </a:rPr>
              <a:t>myom</a:t>
            </a:r>
            <a:r>
              <a:rPr lang="tr-TR" dirty="0" smtClean="0">
                <a:latin typeface="Maiandra GD" panose="020E0502030308020204" pitchFamily="34" charset="0"/>
              </a:rPr>
              <a:t> </a:t>
            </a:r>
            <a:r>
              <a:rPr lang="tr-TR" dirty="0">
                <a:latin typeface="Maiandra GD" panose="020E0502030308020204" pitchFamily="34" charset="0"/>
              </a:rPr>
              <a:t>ile ilgili problemlerin önlenmesi için kesin </a:t>
            </a:r>
            <a:r>
              <a:rPr lang="tr-TR" dirty="0" smtClean="0">
                <a:latin typeface="Maiandra GD" panose="020E0502030308020204" pitchFamily="34" charset="0"/>
              </a:rPr>
              <a:t>prosedür</a:t>
            </a:r>
          </a:p>
          <a:p>
            <a:pPr marL="0" lvl="0" indent="0" defTabSz="914400" eaLnBrk="1" hangingPunct="1">
              <a:lnSpc>
                <a:spcPct val="100000"/>
              </a:lnSpc>
              <a:buClrTx/>
              <a:buSzTx/>
            </a:pPr>
            <a:r>
              <a:rPr lang="tr-TR" dirty="0" smtClean="0">
                <a:latin typeface="Maiandra GD" panose="020E0502030308020204" pitchFamily="34" charset="0"/>
              </a:rPr>
              <a:t>Cerrah</a:t>
            </a:r>
            <a:r>
              <a:rPr lang="tr-TR" dirty="0">
                <a:latin typeface="Maiandra GD" panose="020E0502030308020204" pitchFamily="34" charset="0"/>
              </a:rPr>
              <a:t>, </a:t>
            </a:r>
            <a:r>
              <a:rPr lang="tr-TR" dirty="0" err="1" smtClean="0">
                <a:latin typeface="Maiandra GD" panose="020E0502030308020204" pitchFamily="34" charset="0"/>
              </a:rPr>
              <a:t>uterus</a:t>
            </a:r>
            <a:r>
              <a:rPr lang="tr-TR" dirty="0" smtClean="0">
                <a:latin typeface="Maiandra GD" panose="020E0502030308020204" pitchFamily="34" charset="0"/>
              </a:rPr>
              <a:t>/</a:t>
            </a:r>
            <a:r>
              <a:rPr lang="tr-TR" dirty="0" err="1" smtClean="0">
                <a:latin typeface="Maiandra GD" panose="020E0502030308020204" pitchFamily="34" charset="0"/>
              </a:rPr>
              <a:t>myom</a:t>
            </a:r>
            <a:r>
              <a:rPr lang="tr-TR" dirty="0" smtClean="0">
                <a:latin typeface="Maiandra GD" panose="020E0502030308020204" pitchFamily="34" charset="0"/>
              </a:rPr>
              <a:t> </a:t>
            </a:r>
            <a:r>
              <a:rPr lang="tr-TR" dirty="0">
                <a:latin typeface="Maiandra GD" panose="020E0502030308020204" pitchFamily="34" charset="0"/>
              </a:rPr>
              <a:t>hacmindeki </a:t>
            </a:r>
            <a:r>
              <a:rPr lang="tr-TR" dirty="0" smtClean="0">
                <a:latin typeface="Maiandra GD" panose="020E0502030308020204" pitchFamily="34" charset="0"/>
              </a:rPr>
              <a:t>azalma istiyor ve anemi varsa</a:t>
            </a:r>
            <a:r>
              <a:rPr lang="tr-TR" dirty="0">
                <a:latin typeface="Maiandra GD" panose="020E0502030308020204" pitchFamily="34" charset="0"/>
              </a:rPr>
              <a:t>, </a:t>
            </a:r>
            <a:r>
              <a:rPr lang="tr-TR" dirty="0" err="1">
                <a:latin typeface="Maiandra GD" panose="020E0502030308020204" pitchFamily="34" charset="0"/>
              </a:rPr>
              <a:t>GnRH</a:t>
            </a:r>
            <a:r>
              <a:rPr lang="tr-TR" dirty="0">
                <a:latin typeface="Maiandra GD" panose="020E0502030308020204" pitchFamily="34" charset="0"/>
              </a:rPr>
              <a:t> </a:t>
            </a:r>
            <a:r>
              <a:rPr lang="tr-TR" dirty="0" err="1" smtClean="0">
                <a:latin typeface="Maiandra GD" panose="020E0502030308020204" pitchFamily="34" charset="0"/>
              </a:rPr>
              <a:t>agonistleri</a:t>
            </a:r>
            <a:r>
              <a:rPr lang="tr-TR" dirty="0" smtClean="0">
                <a:latin typeface="Maiandra GD" panose="020E0502030308020204" pitchFamily="34" charset="0"/>
              </a:rPr>
              <a:t> önerilebilir </a:t>
            </a:r>
            <a:r>
              <a:rPr lang="tr-TR" dirty="0">
                <a:latin typeface="Maiandra GD" panose="020E0502030308020204" pitchFamily="34" charset="0"/>
              </a:rPr>
              <a:t>(</a:t>
            </a:r>
            <a:r>
              <a:rPr lang="tr-TR" b="1" dirty="0">
                <a:solidFill>
                  <a:srgbClr val="FFFF00"/>
                </a:solidFill>
                <a:latin typeface="Maiandra GD" panose="020E0502030308020204" pitchFamily="34" charset="0"/>
              </a:rPr>
              <a:t>Grade 2B</a:t>
            </a:r>
            <a:r>
              <a:rPr lang="tr-TR" dirty="0">
                <a:latin typeface="Maiandra GD" panose="020E0502030308020204" pitchFamily="34" charset="0"/>
              </a:rPr>
              <a:t>). </a:t>
            </a:r>
            <a:endParaRPr lang="tr-TR" dirty="0" smtClean="0"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smtClean="0">
                <a:latin typeface="Maiandra GD" panose="020E0502030308020204" pitchFamily="34" charset="0"/>
              </a:rPr>
              <a:t>Daha az </a:t>
            </a:r>
            <a:r>
              <a:rPr lang="tr-TR" dirty="0" err="1" smtClean="0">
                <a:latin typeface="Maiandra GD" panose="020E0502030308020204" pitchFamily="34" charset="0"/>
              </a:rPr>
              <a:t>invazif</a:t>
            </a:r>
            <a:r>
              <a:rPr lang="tr-TR" dirty="0" smtClean="0">
                <a:latin typeface="Maiandra GD" panose="020E0502030308020204" pitchFamily="34" charset="0"/>
              </a:rPr>
              <a:t>, </a:t>
            </a:r>
            <a:r>
              <a:rPr lang="tr-TR" dirty="0" err="1" smtClean="0">
                <a:latin typeface="Maiandra GD" panose="020E0502030308020204" pitchFamily="34" charset="0"/>
              </a:rPr>
              <a:t>myomla</a:t>
            </a:r>
            <a:r>
              <a:rPr lang="tr-TR" dirty="0" smtClean="0">
                <a:latin typeface="Maiandra GD" panose="020E0502030308020204" pitchFamily="34" charset="0"/>
              </a:rPr>
              <a:t> </a:t>
            </a:r>
            <a:r>
              <a:rPr lang="tr-TR" dirty="0">
                <a:latin typeface="Maiandra GD" panose="020E0502030308020204" pitchFamily="34" charset="0"/>
              </a:rPr>
              <a:t>ile ilişkili </a:t>
            </a:r>
            <a:r>
              <a:rPr lang="tr-TR" dirty="0" smtClean="0">
                <a:latin typeface="Maiandra GD" panose="020E0502030308020204" pitchFamily="34" charset="0"/>
              </a:rPr>
              <a:t>AUK için L-IUS(</a:t>
            </a:r>
            <a:r>
              <a:rPr lang="tr-TR" b="1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Grade </a:t>
            </a:r>
            <a:r>
              <a:rPr lang="tr-TR" b="1" dirty="0">
                <a:solidFill>
                  <a:srgbClr val="FFFF00"/>
                </a:solidFill>
                <a:latin typeface="Maiandra GD" panose="020E0502030308020204" pitchFamily="34" charset="0"/>
              </a:rPr>
              <a:t>2C</a:t>
            </a:r>
            <a:r>
              <a:rPr lang="tr-TR" dirty="0" smtClean="0">
                <a:latin typeface="Maiandra GD" panose="020E0502030308020204" pitchFamily="34" charset="0"/>
              </a:rPr>
              <a:t>). </a:t>
            </a:r>
          </a:p>
          <a:p>
            <a:pPr marL="0" lvl="0" indent="0" defTabSz="914400" eaLnBrk="1" hangingPunct="1">
              <a:lnSpc>
                <a:spcPct val="100000"/>
              </a:lnSpc>
              <a:buClrTx/>
              <a:buSzTx/>
            </a:pPr>
            <a:r>
              <a:rPr lang="tr-TR" dirty="0" err="1" smtClean="0">
                <a:latin typeface="Maiandra GD" panose="020E0502030308020204" pitchFamily="34" charset="0"/>
              </a:rPr>
              <a:t>PRM'ler</a:t>
            </a:r>
            <a:r>
              <a:rPr lang="tr-TR" dirty="0">
                <a:latin typeface="Maiandra GD" panose="020E0502030308020204" pitchFamily="34" charset="0"/>
              </a:rPr>
              <a:t>, </a:t>
            </a:r>
            <a:r>
              <a:rPr lang="tr-TR" dirty="0" smtClean="0">
                <a:latin typeface="Maiandra GD" panose="020E0502030308020204" pitchFamily="34" charset="0"/>
              </a:rPr>
              <a:t>varsa ilk seçenek olabilir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smtClean="0">
                <a:latin typeface="Maiandra GD" panose="020E0502030308020204" pitchFamily="34" charset="0"/>
              </a:rPr>
              <a:t>Çocuk </a:t>
            </a:r>
            <a:r>
              <a:rPr lang="tr-TR" dirty="0">
                <a:latin typeface="Maiandra GD" panose="020E0502030308020204" pitchFamily="34" charset="0"/>
              </a:rPr>
              <a:t>istemeyen, </a:t>
            </a:r>
            <a:r>
              <a:rPr lang="tr-TR" dirty="0" err="1">
                <a:latin typeface="Maiandra GD" panose="020E0502030308020204" pitchFamily="34" charset="0"/>
              </a:rPr>
              <a:t>uteruslarını</a:t>
            </a:r>
            <a:r>
              <a:rPr lang="tr-TR" dirty="0">
                <a:latin typeface="Maiandra GD" panose="020E0502030308020204" pitchFamily="34" charset="0"/>
              </a:rPr>
              <a:t> korumayı </a:t>
            </a:r>
            <a:r>
              <a:rPr lang="tr-TR" dirty="0" smtClean="0">
                <a:latin typeface="Maiandra GD" panose="020E0502030308020204" pitchFamily="34" charset="0"/>
              </a:rPr>
              <a:t>isteyen </a:t>
            </a:r>
            <a:r>
              <a:rPr lang="tr-TR" dirty="0" err="1" smtClean="0">
                <a:latin typeface="Maiandra GD" panose="020E0502030308020204" pitchFamily="34" charset="0"/>
              </a:rPr>
              <a:t>semptomatik</a:t>
            </a:r>
            <a:r>
              <a:rPr lang="tr-TR" dirty="0" smtClean="0">
                <a:latin typeface="Maiandra GD" panose="020E0502030308020204" pitchFamily="34" charset="0"/>
              </a:rPr>
              <a:t> kadınlarda (kanama, ağrı, basınç) girişimsel radyoloji veya cerrahi olabilir 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smtClean="0">
                <a:latin typeface="Maiandra GD" panose="020E0502030308020204" pitchFamily="34" charset="0"/>
              </a:rPr>
              <a:t>Bir prosedürü diğerine önermek için yüksek kaliteli kanıt yok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smtClean="0">
                <a:latin typeface="Maiandra GD" panose="020E0502030308020204" pitchFamily="34" charset="0"/>
              </a:rPr>
              <a:t>Bu </a:t>
            </a:r>
            <a:r>
              <a:rPr lang="tr-TR" dirty="0">
                <a:latin typeface="Maiandra GD" panose="020E0502030308020204" pitchFamily="34" charset="0"/>
              </a:rPr>
              <a:t>işlemlerin birçoğundan sonra doğurganlık ve gebelik </a:t>
            </a:r>
            <a:r>
              <a:rPr lang="tr-TR" dirty="0" smtClean="0">
                <a:latin typeface="Maiandra GD" panose="020E0502030308020204" pitchFamily="34" charset="0"/>
              </a:rPr>
              <a:t>olumsuz </a:t>
            </a:r>
            <a:r>
              <a:rPr lang="tr-TR" dirty="0">
                <a:latin typeface="Maiandra GD" panose="020E0502030308020204" pitchFamily="34" charset="0"/>
              </a:rPr>
              <a:t>yönde etkilenebileceğinden, </a:t>
            </a:r>
            <a:r>
              <a:rPr lang="tr-TR" dirty="0" smtClean="0">
                <a:latin typeface="Maiandra GD" panose="020E0502030308020204" pitchFamily="34" charset="0"/>
              </a:rPr>
              <a:t>gelecekte gebelik isteyen </a:t>
            </a:r>
            <a:r>
              <a:rPr lang="tr-TR" dirty="0">
                <a:latin typeface="Maiandra GD" panose="020E0502030308020204" pitchFamily="34" charset="0"/>
              </a:rPr>
              <a:t>kadınlar için (</a:t>
            </a:r>
            <a:r>
              <a:rPr lang="tr-TR" dirty="0" err="1">
                <a:latin typeface="Maiandra GD" panose="020E0502030308020204" pitchFamily="34" charset="0"/>
              </a:rPr>
              <a:t>myomektomi</a:t>
            </a:r>
            <a:r>
              <a:rPr lang="tr-TR" dirty="0">
                <a:latin typeface="Maiandra GD" panose="020E0502030308020204" pitchFamily="34" charset="0"/>
              </a:rPr>
              <a:t> dışındaki) bu prosedürlerin </a:t>
            </a:r>
            <a:r>
              <a:rPr lang="tr-TR" dirty="0" smtClean="0">
                <a:latin typeface="Maiandra GD" panose="020E0502030308020204" pitchFamily="34" charset="0"/>
              </a:rPr>
              <a:t>uygulanmaması öneriliyor (</a:t>
            </a:r>
            <a:r>
              <a:rPr lang="tr-TR" b="1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Grade </a:t>
            </a:r>
            <a:r>
              <a:rPr lang="tr-TR" b="1" dirty="0">
                <a:solidFill>
                  <a:srgbClr val="FFFF00"/>
                </a:solidFill>
                <a:latin typeface="Maiandra GD" panose="020E0502030308020204" pitchFamily="34" charset="0"/>
              </a:rPr>
              <a:t>2C </a:t>
            </a:r>
            <a:r>
              <a:rPr lang="tr-TR" dirty="0">
                <a:latin typeface="Maiandra GD" panose="020E0502030308020204" pitchFamily="34" charset="0"/>
              </a:rPr>
              <a:t>).</a:t>
            </a:r>
          </a:p>
        </p:txBody>
      </p:sp>
    </p:spTree>
    <p:extLst>
      <p:ext uri="{BB962C8B-B14F-4D97-AF65-F5344CB8AC3E}">
        <p14:creationId xmlns:p14="http://schemas.microsoft.com/office/powerpoint/2010/main" val="28295804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32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endParaRPr lang="tr-TR" sz="32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/>
            <a:r>
              <a:rPr lang="tr-TR" sz="4800" u="sng" dirty="0">
                <a:solidFill>
                  <a:srgbClr val="FFFF00"/>
                </a:solidFill>
                <a:latin typeface="Maiandra GD" panose="020E0502030308020204" pitchFamily="34" charset="0"/>
              </a:rPr>
              <a:t>Üreme çağındaki </a:t>
            </a:r>
            <a:r>
              <a:rPr lang="tr-TR" sz="4800" u="sng" dirty="0" err="1">
                <a:solidFill>
                  <a:srgbClr val="FFFF00"/>
                </a:solidFill>
                <a:latin typeface="Maiandra GD" panose="020E0502030308020204" pitchFamily="34" charset="0"/>
              </a:rPr>
              <a:t>myomlu</a:t>
            </a:r>
            <a:r>
              <a:rPr lang="tr-TR" sz="4800" u="sng" dirty="0">
                <a:solidFill>
                  <a:srgbClr val="FFFF00"/>
                </a:solidFill>
                <a:latin typeface="Maiandra GD" panose="020E0502030308020204" pitchFamily="34" charset="0"/>
              </a:rPr>
              <a:t> hastalara yaklaşım</a:t>
            </a:r>
            <a:endParaRPr lang="tr-TR" sz="4800" u="sng" dirty="0"/>
          </a:p>
        </p:txBody>
      </p:sp>
    </p:spTree>
    <p:extLst>
      <p:ext uri="{BB962C8B-B14F-4D97-AF65-F5344CB8AC3E}">
        <p14:creationId xmlns:p14="http://schemas.microsoft.com/office/powerpoint/2010/main" val="36728044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1"/>
            <a:ext cx="10354733" cy="605246"/>
          </a:xfrm>
        </p:spPr>
        <p:txBody>
          <a:bodyPr/>
          <a:lstStyle/>
          <a:p>
            <a:pPr algn="ctr"/>
            <a:r>
              <a:rPr lang="tr-TR" sz="3200" dirty="0" smtClean="0">
                <a:solidFill>
                  <a:srgbClr val="FFFF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GEBELİK ÖNCESİ PLANLAMA </a:t>
            </a:r>
            <a:endParaRPr lang="tr-TR" sz="3200" dirty="0">
              <a:solidFill>
                <a:srgbClr val="FFFF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214847"/>
            <a:ext cx="10354733" cy="5342707"/>
          </a:xfrm>
        </p:spPr>
        <p:txBody>
          <a:bodyPr>
            <a:normAutofit fontScale="85000" lnSpcReduction="20000"/>
          </a:bodyPr>
          <a:lstStyle/>
          <a:p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Gebelik sonuçlarını olumsuz etkileyip etkilemediği konusunda yüksek kalitede veri sağlayan iyi tasarlanmış herhangi bir çalışma yok</a:t>
            </a:r>
          </a:p>
          <a:p>
            <a:r>
              <a:rPr lang="tr-TR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Hamileliği uzun süre ertelememeleri öneriliyor</a:t>
            </a:r>
          </a:p>
          <a:p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N=2058 retrospektif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kohort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2.trimester gebelik</a:t>
            </a:r>
          </a:p>
          <a:p>
            <a:r>
              <a:rPr lang="tr-TR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&lt;37. hafta </a:t>
            </a:r>
            <a:r>
              <a:rPr lang="tr-TR" u="sng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preterm</a:t>
            </a:r>
            <a:r>
              <a:rPr lang="tr-TR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 doğum riski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(% 10.1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vs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15), </a:t>
            </a:r>
          </a:p>
          <a:p>
            <a:r>
              <a:rPr lang="tr-TR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IUGR olan IUMF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(%1.5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vs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3.9)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myomu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olmayanlara kıyasla daha yüksek </a:t>
            </a:r>
          </a:p>
          <a:p>
            <a:pPr algn="ctr"/>
            <a:r>
              <a:rPr lang="tr-TR" sz="2900" dirty="0" err="1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Stout</a:t>
            </a:r>
            <a:r>
              <a:rPr lang="tr-TR" sz="2900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MJ. </a:t>
            </a:r>
            <a:r>
              <a:rPr lang="tr-TR" sz="2900" dirty="0" err="1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Leiomyomas</a:t>
            </a:r>
            <a:r>
              <a:rPr lang="tr-TR" sz="2900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at </a:t>
            </a:r>
            <a:r>
              <a:rPr lang="tr-TR" sz="2900" dirty="0" err="1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routine</a:t>
            </a:r>
            <a:r>
              <a:rPr lang="tr-TR" sz="2900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900" dirty="0" err="1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second-trimester</a:t>
            </a:r>
            <a:r>
              <a:rPr lang="tr-TR" sz="2900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900" dirty="0" err="1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ultrasound</a:t>
            </a:r>
            <a:r>
              <a:rPr lang="tr-TR" sz="2900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900" dirty="0" err="1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examination</a:t>
            </a:r>
            <a:r>
              <a:rPr lang="tr-TR" sz="2900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900" dirty="0" err="1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</a:t>
            </a:r>
            <a:r>
              <a:rPr lang="tr-TR" sz="2900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900" dirty="0" err="1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adverse</a:t>
            </a:r>
            <a:r>
              <a:rPr lang="tr-TR" sz="2900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900" dirty="0" err="1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obstetric</a:t>
            </a:r>
            <a:r>
              <a:rPr lang="tr-TR" sz="2900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900" dirty="0" err="1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outcomes</a:t>
            </a:r>
            <a:r>
              <a:rPr lang="tr-TR" sz="2900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. </a:t>
            </a:r>
            <a:r>
              <a:rPr lang="tr-TR" sz="2900" dirty="0" err="1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Obstet</a:t>
            </a:r>
            <a:r>
              <a:rPr lang="tr-TR" sz="2900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sz="2900" dirty="0" err="1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Gynecol</a:t>
            </a:r>
            <a:r>
              <a:rPr lang="tr-TR" sz="2900" dirty="0" smtClean="0">
                <a:solidFill>
                  <a:srgbClr val="FFC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2010</a:t>
            </a:r>
          </a:p>
          <a:p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Gebelik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komp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. önlemek için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profilaktik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myomektomi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önerilmiyor</a:t>
            </a:r>
          </a:p>
          <a:p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Myomektomi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,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myomların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varlığı ile ilişkili görünen </a:t>
            </a:r>
            <a:r>
              <a:rPr lang="tr-TR" u="sng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obstetrik</a:t>
            </a:r>
            <a:r>
              <a:rPr lang="tr-TR" u="sng" dirty="0" smtClean="0">
                <a:latin typeface="Calibri" panose="020F0502020204030204" pitchFamily="34" charset="0"/>
                <a:cs typeface="Calibri" panose="020F0502020204030204" pitchFamily="34" charset="0"/>
              </a:rPr>
              <a:t> komplikasyon öyküsü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olan seçilmiş hastalarda  </a:t>
            </a:r>
          </a:p>
          <a:p>
            <a:r>
              <a:rPr lang="tr-TR" u="sng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Semptomatik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olması durumunda gebelik öncesi </a:t>
            </a:r>
            <a:r>
              <a:rPr lang="tr-TR" dirty="0" err="1" smtClean="0">
                <a:latin typeface="Calibri" panose="020F0502020204030204" pitchFamily="34" charset="0"/>
                <a:cs typeface="Calibri" panose="020F0502020204030204" pitchFamily="34" charset="0"/>
              </a:rPr>
              <a:t>myomektomi</a:t>
            </a:r>
            <a:r>
              <a:rPr lang="tr-TR" dirty="0" smtClean="0">
                <a:latin typeface="Calibri" panose="020F0502020204030204" pitchFamily="34" charset="0"/>
                <a:cs typeface="Calibri" panose="020F0502020204030204" pitchFamily="34" charset="0"/>
              </a:rPr>
              <a:t> önerilir</a:t>
            </a:r>
            <a:endParaRPr lang="tr-TR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75075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365760"/>
            <a:ext cx="10354733" cy="822959"/>
          </a:xfrm>
        </p:spPr>
        <p:txBody>
          <a:bodyPr/>
          <a:lstStyle/>
          <a:p>
            <a:pPr algn="ctr"/>
            <a:r>
              <a:rPr lang="tr-TR" sz="32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İNFERTİLİTE </a:t>
            </a:r>
            <a:r>
              <a:rPr lang="tr-TR" sz="3200" dirty="0">
                <a:solidFill>
                  <a:srgbClr val="FFFF00"/>
                </a:solidFill>
                <a:latin typeface="Maiandra GD" panose="020E0502030308020204" pitchFamily="34" charset="0"/>
              </a:rPr>
              <a:t>VE </a:t>
            </a:r>
            <a:r>
              <a:rPr lang="tr-TR" sz="32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DÜŞÜK</a:t>
            </a:r>
            <a:endParaRPr lang="tr-TR" sz="32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188719"/>
            <a:ext cx="10354733" cy="5408023"/>
          </a:xfrm>
        </p:spPr>
        <p:txBody>
          <a:bodyPr>
            <a:noAutofit/>
          </a:bodyPr>
          <a:lstStyle/>
          <a:p>
            <a:r>
              <a:rPr lang="tr-TR" sz="2500" dirty="0" smtClean="0">
                <a:latin typeface="Maiandra GD" panose="020E0502030308020204" pitchFamily="34" charset="0"/>
              </a:rPr>
              <a:t>*</a:t>
            </a:r>
            <a:r>
              <a:rPr lang="tr-TR" sz="2500" dirty="0" err="1" smtClean="0">
                <a:latin typeface="Maiandra GD" panose="020E0502030308020204" pitchFamily="34" charset="0"/>
              </a:rPr>
              <a:t>Myomu</a:t>
            </a:r>
            <a:r>
              <a:rPr lang="tr-TR" sz="2500" dirty="0" smtClean="0">
                <a:latin typeface="Maiandra GD" panose="020E0502030308020204" pitchFamily="34" charset="0"/>
              </a:rPr>
              <a:t> -/+ </a:t>
            </a:r>
            <a:r>
              <a:rPr lang="tr-TR" sz="2500" dirty="0" err="1">
                <a:latin typeface="Maiandra GD" panose="020E0502030308020204" pitchFamily="34" charset="0"/>
              </a:rPr>
              <a:t>infertil</a:t>
            </a:r>
            <a:r>
              <a:rPr lang="tr-TR" sz="2500" dirty="0">
                <a:latin typeface="Maiandra GD" panose="020E0502030308020204" pitchFamily="34" charset="0"/>
              </a:rPr>
              <a:t> </a:t>
            </a:r>
            <a:r>
              <a:rPr lang="tr-TR" sz="2500" dirty="0" smtClean="0">
                <a:latin typeface="Maiandra GD" panose="020E0502030308020204" pitchFamily="34" charset="0"/>
              </a:rPr>
              <a:t>kadın </a:t>
            </a:r>
            <a:r>
              <a:rPr lang="tr-TR" sz="2500" dirty="0">
                <a:latin typeface="Maiandra GD" panose="020E0502030308020204" pitchFamily="34" charset="0"/>
              </a:rPr>
              <a:t>23 </a:t>
            </a:r>
            <a:r>
              <a:rPr lang="tr-TR" sz="2500" dirty="0" smtClean="0">
                <a:latin typeface="Maiandra GD" panose="020E0502030308020204" pitchFamily="34" charset="0"/>
              </a:rPr>
              <a:t>çalışma meta-analiz </a:t>
            </a:r>
          </a:p>
          <a:p>
            <a:r>
              <a:rPr lang="tr-TR" sz="2500" dirty="0" err="1" smtClean="0">
                <a:latin typeface="Maiandra GD" panose="020E0502030308020204" pitchFamily="34" charset="0"/>
              </a:rPr>
              <a:t>İntrakaviter</a:t>
            </a:r>
            <a:r>
              <a:rPr lang="tr-TR" sz="2500" dirty="0" smtClean="0">
                <a:latin typeface="Maiandra GD" panose="020E0502030308020204" pitchFamily="34" charset="0"/>
              </a:rPr>
              <a:t> </a:t>
            </a:r>
            <a:r>
              <a:rPr lang="tr-TR" sz="2500" dirty="0" err="1">
                <a:latin typeface="Maiandra GD" panose="020E0502030308020204" pitchFamily="34" charset="0"/>
              </a:rPr>
              <a:t>komponentli</a:t>
            </a:r>
            <a:r>
              <a:rPr lang="tr-TR" sz="2500" dirty="0">
                <a:latin typeface="Maiandra GD" panose="020E0502030308020204" pitchFamily="34" charset="0"/>
              </a:rPr>
              <a:t> </a:t>
            </a:r>
            <a:r>
              <a:rPr lang="tr-TR" sz="2500" dirty="0" err="1">
                <a:latin typeface="Maiandra GD" panose="020E0502030308020204" pitchFamily="34" charset="0"/>
              </a:rPr>
              <a:t>intramural</a:t>
            </a:r>
            <a:r>
              <a:rPr lang="tr-TR" sz="2500" dirty="0">
                <a:latin typeface="Maiandra GD" panose="020E0502030308020204" pitchFamily="34" charset="0"/>
              </a:rPr>
              <a:t> veya </a:t>
            </a:r>
            <a:r>
              <a:rPr lang="tr-TR" sz="2500" dirty="0" err="1">
                <a:latin typeface="Maiandra GD" panose="020E0502030308020204" pitchFamily="34" charset="0"/>
              </a:rPr>
              <a:t>submukozal</a:t>
            </a:r>
            <a:r>
              <a:rPr lang="tr-TR" sz="2500" dirty="0">
                <a:latin typeface="Maiandra GD" panose="020E0502030308020204" pitchFamily="34" charset="0"/>
              </a:rPr>
              <a:t> </a:t>
            </a:r>
            <a:r>
              <a:rPr lang="tr-TR" sz="2500" dirty="0" err="1" smtClean="0">
                <a:latin typeface="Maiandra GD" panose="020E0502030308020204" pitchFamily="34" charset="0"/>
              </a:rPr>
              <a:t>myom</a:t>
            </a:r>
            <a:endParaRPr lang="tr-TR" sz="2500" dirty="0" smtClean="0">
              <a:latin typeface="Maiandra GD" panose="020E0502030308020204" pitchFamily="34" charset="0"/>
            </a:endParaRPr>
          </a:p>
          <a:p>
            <a:r>
              <a:rPr lang="tr-TR" sz="2500" b="1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gebe </a:t>
            </a:r>
            <a:r>
              <a:rPr lang="tr-TR" sz="2500" b="1" dirty="0">
                <a:solidFill>
                  <a:srgbClr val="FFFF00"/>
                </a:solidFill>
                <a:latin typeface="Maiandra GD" panose="020E0502030308020204" pitchFamily="34" charset="0"/>
              </a:rPr>
              <a:t>olma olasılığı daha </a:t>
            </a:r>
            <a:r>
              <a:rPr lang="tr-TR" sz="2500" b="1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düşük</a:t>
            </a:r>
            <a:r>
              <a:rPr lang="tr-TR" sz="2500" dirty="0">
                <a:latin typeface="Maiandra GD" panose="020E0502030308020204" pitchFamily="34" charset="0"/>
              </a:rPr>
              <a:t> </a:t>
            </a:r>
            <a:r>
              <a:rPr lang="tr-TR" sz="2500" dirty="0" smtClean="0">
                <a:latin typeface="Maiandra GD" panose="020E0502030308020204" pitchFamily="34" charset="0"/>
              </a:rPr>
              <a:t>(RR </a:t>
            </a:r>
            <a:r>
              <a:rPr lang="tr-TR" sz="2500" dirty="0">
                <a:latin typeface="Maiandra GD" panose="020E0502030308020204" pitchFamily="34" charset="0"/>
              </a:rPr>
              <a:t>0.36,% 95 CI 0.18-0.74) </a:t>
            </a:r>
            <a:endParaRPr lang="tr-TR" sz="2500" dirty="0" smtClean="0">
              <a:latin typeface="Maiandra GD" panose="020E0502030308020204" pitchFamily="34" charset="0"/>
            </a:endParaRPr>
          </a:p>
          <a:p>
            <a:r>
              <a:rPr lang="tr-TR" sz="2500" b="1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spontan</a:t>
            </a:r>
            <a:r>
              <a:rPr lang="tr-TR" sz="2500" b="1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düşük</a:t>
            </a:r>
            <a:r>
              <a:rPr lang="tr-TR" sz="2500" dirty="0" smtClean="0">
                <a:latin typeface="Maiandra GD" panose="020E0502030308020204" pitchFamily="34" charset="0"/>
              </a:rPr>
              <a:t> </a:t>
            </a:r>
            <a:r>
              <a:rPr lang="tr-TR" sz="2500" dirty="0">
                <a:latin typeface="Maiandra GD" panose="020E0502030308020204" pitchFamily="34" charset="0"/>
              </a:rPr>
              <a:t>yapmak olasılığı daha </a:t>
            </a:r>
            <a:r>
              <a:rPr lang="tr-TR" sz="2500" b="1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yüksek</a:t>
            </a:r>
            <a:r>
              <a:rPr lang="tr-TR" sz="2500" dirty="0" smtClean="0">
                <a:latin typeface="Maiandra GD" panose="020E0502030308020204" pitchFamily="34" charset="0"/>
              </a:rPr>
              <a:t> </a:t>
            </a:r>
            <a:r>
              <a:rPr lang="tr-TR" sz="2500" dirty="0">
                <a:latin typeface="Maiandra GD" panose="020E0502030308020204" pitchFamily="34" charset="0"/>
              </a:rPr>
              <a:t>(RR 1.7,% 95 CI 1.4-2.1). </a:t>
            </a:r>
            <a:endParaRPr lang="tr-TR" sz="2500" dirty="0" smtClean="0">
              <a:latin typeface="Maiandra GD" panose="020E0502030308020204" pitchFamily="34" charset="0"/>
            </a:endParaRPr>
          </a:p>
          <a:p>
            <a:r>
              <a:rPr lang="tr-TR" sz="2500" dirty="0" err="1">
                <a:latin typeface="Maiandra GD" panose="020E0502030308020204" pitchFamily="34" charset="0"/>
              </a:rPr>
              <a:t>K</a:t>
            </a:r>
            <a:r>
              <a:rPr lang="tr-TR" sz="2500" dirty="0" err="1" smtClean="0">
                <a:latin typeface="Maiandra GD" panose="020E0502030308020204" pitchFamily="34" charset="0"/>
              </a:rPr>
              <a:t>aviteyi</a:t>
            </a:r>
            <a:r>
              <a:rPr lang="tr-TR" sz="2500" dirty="0" smtClean="0">
                <a:latin typeface="Maiandra GD" panose="020E0502030308020204" pitchFamily="34" charset="0"/>
              </a:rPr>
              <a:t> </a:t>
            </a:r>
            <a:r>
              <a:rPr lang="tr-TR" sz="2500" dirty="0" err="1">
                <a:latin typeface="Maiandra GD" panose="020E0502030308020204" pitchFamily="34" charset="0"/>
              </a:rPr>
              <a:t>distorde</a:t>
            </a:r>
            <a:r>
              <a:rPr lang="tr-TR" sz="2500" dirty="0">
                <a:latin typeface="Maiandra GD" panose="020E0502030308020204" pitchFamily="34" charset="0"/>
              </a:rPr>
              <a:t> eden </a:t>
            </a:r>
            <a:r>
              <a:rPr lang="tr-TR" sz="2500" dirty="0" err="1">
                <a:latin typeface="Maiandra GD" panose="020E0502030308020204" pitchFamily="34" charset="0"/>
              </a:rPr>
              <a:t>myomu</a:t>
            </a:r>
            <a:r>
              <a:rPr lang="tr-TR" sz="2500" dirty="0">
                <a:latin typeface="Maiandra GD" panose="020E0502030308020204" pitchFamily="34" charset="0"/>
              </a:rPr>
              <a:t> olan ve </a:t>
            </a:r>
            <a:r>
              <a:rPr lang="tr-TR" sz="2500" dirty="0" err="1" smtClean="0">
                <a:latin typeface="Maiandra GD" panose="020E0502030308020204" pitchFamily="34" charset="0"/>
              </a:rPr>
              <a:t>myomektomi</a:t>
            </a:r>
            <a:r>
              <a:rPr lang="tr-TR" sz="2500" dirty="0" smtClean="0">
                <a:latin typeface="Maiandra GD" panose="020E0502030308020204" pitchFamily="34" charset="0"/>
              </a:rPr>
              <a:t> geçirenlerde </a:t>
            </a:r>
          </a:p>
          <a:p>
            <a:r>
              <a:rPr lang="tr-TR" sz="2500" b="1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gebe </a:t>
            </a:r>
            <a:r>
              <a:rPr lang="tr-TR" sz="2500" b="1" dirty="0">
                <a:solidFill>
                  <a:srgbClr val="FFFF00"/>
                </a:solidFill>
                <a:latin typeface="Maiandra GD" panose="020E0502030308020204" pitchFamily="34" charset="0"/>
              </a:rPr>
              <a:t>kalma oranında anlamlı bir artış</a:t>
            </a:r>
            <a:r>
              <a:rPr lang="tr-TR" sz="2500" dirty="0">
                <a:latin typeface="Maiandra GD" panose="020E0502030308020204" pitchFamily="34" charset="0"/>
              </a:rPr>
              <a:t> </a:t>
            </a:r>
            <a:r>
              <a:rPr lang="tr-TR" sz="2500" dirty="0" smtClean="0">
                <a:latin typeface="Maiandra GD" panose="020E0502030308020204" pitchFamily="34" charset="0"/>
              </a:rPr>
              <a:t>(</a:t>
            </a:r>
            <a:r>
              <a:rPr lang="tr-TR" sz="2500" dirty="0">
                <a:latin typeface="Maiandra GD" panose="020E0502030308020204" pitchFamily="34" charset="0"/>
              </a:rPr>
              <a:t>RR 2.03,% 95 GA 1.08-3.83). </a:t>
            </a:r>
            <a:endParaRPr lang="tr-TR" sz="2500" dirty="0" smtClean="0">
              <a:latin typeface="Maiandra GD" panose="020E0502030308020204" pitchFamily="34" charset="0"/>
            </a:endParaRPr>
          </a:p>
          <a:p>
            <a:r>
              <a:rPr lang="tr-TR" sz="2500" dirty="0" smtClean="0">
                <a:latin typeface="Maiandra GD" panose="020E0502030308020204" pitchFamily="34" charset="0"/>
              </a:rPr>
              <a:t>*İlginçtir </a:t>
            </a:r>
            <a:r>
              <a:rPr lang="tr-TR" sz="2500" dirty="0">
                <a:latin typeface="Maiandra GD" panose="020E0502030308020204" pitchFamily="34" charset="0"/>
              </a:rPr>
              <a:t>ki, </a:t>
            </a:r>
            <a:r>
              <a:rPr lang="tr-TR" sz="2500" u="sng" dirty="0" err="1" smtClean="0">
                <a:latin typeface="Maiandra GD" panose="020E0502030308020204" pitchFamily="34" charset="0"/>
              </a:rPr>
              <a:t>myomektomi</a:t>
            </a:r>
            <a:r>
              <a:rPr lang="tr-TR" sz="2500" u="sng" dirty="0" smtClean="0">
                <a:latin typeface="Maiandra GD" panose="020E0502030308020204" pitchFamily="34" charset="0"/>
              </a:rPr>
              <a:t> geçiren-geçirmeyen </a:t>
            </a:r>
            <a:r>
              <a:rPr lang="tr-TR" sz="2500" u="sng" dirty="0">
                <a:latin typeface="Maiandra GD" panose="020E0502030308020204" pitchFamily="34" charset="0"/>
              </a:rPr>
              <a:t>kadınlarda düşük riski açısından </a:t>
            </a:r>
            <a:r>
              <a:rPr lang="tr-TR" sz="2500" u="sng" dirty="0" smtClean="0">
                <a:latin typeface="Maiandra GD" panose="020E0502030308020204" pitchFamily="34" charset="0"/>
              </a:rPr>
              <a:t>anlamlı azalma yok </a:t>
            </a:r>
            <a:r>
              <a:rPr lang="tr-TR" sz="2500" dirty="0" smtClean="0">
                <a:latin typeface="Maiandra GD" panose="020E0502030308020204" pitchFamily="34" charset="0"/>
              </a:rPr>
              <a:t>(%38.5 </a:t>
            </a:r>
            <a:r>
              <a:rPr lang="tr-TR" sz="2500" dirty="0" err="1" smtClean="0">
                <a:latin typeface="Maiandra GD" panose="020E0502030308020204" pitchFamily="34" charset="0"/>
              </a:rPr>
              <a:t>vs</a:t>
            </a:r>
            <a:r>
              <a:rPr lang="tr-TR" sz="2500" dirty="0" smtClean="0">
                <a:latin typeface="Maiandra GD" panose="020E0502030308020204" pitchFamily="34" charset="0"/>
              </a:rPr>
              <a:t> 50 ; </a:t>
            </a:r>
            <a:r>
              <a:rPr lang="tr-TR" sz="2500" dirty="0">
                <a:latin typeface="Maiandra GD" panose="020E0502030308020204" pitchFamily="34" charset="0"/>
              </a:rPr>
              <a:t>RR 0.77,% 95 GA 0.36-1.66</a:t>
            </a:r>
            <a:r>
              <a:rPr lang="tr-TR" sz="2500" dirty="0" smtClean="0">
                <a:latin typeface="Maiandra GD" panose="020E0502030308020204" pitchFamily="34" charset="0"/>
              </a:rPr>
              <a:t>)</a:t>
            </a:r>
            <a:r>
              <a:rPr lang="en-US" sz="25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tr-TR" sz="25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sadece 52 hasta değerlendirilmiş</a:t>
            </a:r>
          </a:p>
          <a:p>
            <a:pPr algn="ctr"/>
            <a:r>
              <a:rPr lang="en-US" sz="2000" dirty="0" err="1" smtClean="0">
                <a:solidFill>
                  <a:srgbClr val="FFC000"/>
                </a:solidFill>
                <a:latin typeface="Maiandra GD" panose="020E0502030308020204" pitchFamily="34" charset="0"/>
              </a:rPr>
              <a:t>Pritts</a:t>
            </a:r>
            <a:r>
              <a:rPr lang="en-US" sz="20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en-US" sz="2000" dirty="0">
                <a:solidFill>
                  <a:srgbClr val="FFC000"/>
                </a:solidFill>
                <a:latin typeface="Maiandra GD" panose="020E0502030308020204" pitchFamily="34" charset="0"/>
              </a:rPr>
              <a:t>EA. Fibroids and infertility: an updated systematic review of the evidence</a:t>
            </a:r>
            <a:r>
              <a:rPr lang="en-US" sz="20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.</a:t>
            </a:r>
            <a:r>
              <a:rPr lang="tr-TR" sz="20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         </a:t>
            </a:r>
            <a:r>
              <a:rPr lang="en-US" sz="20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Maiandra GD" panose="020E0502030308020204" pitchFamily="34" charset="0"/>
              </a:rPr>
              <a:t>Fertil</a:t>
            </a:r>
            <a:r>
              <a:rPr lang="en-US" sz="20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en-US" sz="2000" dirty="0" err="1">
                <a:solidFill>
                  <a:srgbClr val="FFC000"/>
                </a:solidFill>
                <a:latin typeface="Maiandra GD" panose="020E0502030308020204" pitchFamily="34" charset="0"/>
              </a:rPr>
              <a:t>Steril</a:t>
            </a:r>
            <a:r>
              <a:rPr lang="en-US" sz="2000" dirty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r>
              <a:rPr lang="en-US" sz="20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2009</a:t>
            </a:r>
            <a:r>
              <a:rPr lang="tr-TR" sz="2000" dirty="0" smtClean="0">
                <a:solidFill>
                  <a:srgbClr val="FFC000"/>
                </a:solidFill>
                <a:latin typeface="Maiandra GD" panose="020E0502030308020204" pitchFamily="34" charset="0"/>
              </a:rPr>
              <a:t> </a:t>
            </a:r>
            <a:endParaRPr lang="tr-TR" sz="2000" dirty="0">
              <a:solidFill>
                <a:srgbClr val="FFC000"/>
              </a:solidFill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0851701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464458"/>
            <a:ext cx="10354733" cy="609600"/>
          </a:xfrm>
        </p:spPr>
        <p:txBody>
          <a:bodyPr/>
          <a:lstStyle/>
          <a:p>
            <a:pPr algn="ctr"/>
            <a:r>
              <a:rPr lang="tr-TR" sz="3200" dirty="0" err="1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İntramural</a:t>
            </a:r>
            <a:r>
              <a:rPr lang="tr-TR" sz="3200" dirty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3200" dirty="0" err="1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myomlara</a:t>
            </a:r>
            <a:r>
              <a:rPr lang="tr-TR" sz="3200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3200" dirty="0" err="1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infertilite</a:t>
            </a:r>
            <a:r>
              <a:rPr lang="tr-TR" sz="3200" dirty="0" smtClean="0">
                <a:solidFill>
                  <a:srgbClr val="FFC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açısından yaklaşım</a:t>
            </a:r>
            <a:endParaRPr lang="tr-TR" sz="3200" dirty="0">
              <a:solidFill>
                <a:srgbClr val="FFC0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96686" y="1204686"/>
            <a:ext cx="11151325" cy="5326743"/>
          </a:xfrm>
        </p:spPr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tr-TR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Uterin</a:t>
            </a: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boşluğu 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bozmayan </a:t>
            </a:r>
            <a:r>
              <a:rPr lang="tr-TR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myomlu</a:t>
            </a: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kadınlar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gebe </a:t>
            </a:r>
            <a:r>
              <a:rPr lang="tr-TR" sz="24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kalma olasılığı daha </a:t>
            </a:r>
            <a:r>
              <a:rPr lang="tr-T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düşük 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(RR 0.81,% 95 CI 0.70-0.94) </a:t>
            </a:r>
            <a:endParaRPr lang="tr-TR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400" dirty="0" err="1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spontan</a:t>
            </a:r>
            <a:r>
              <a:rPr lang="tr-T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düşük yapma </a:t>
            </a:r>
            <a:r>
              <a:rPr lang="tr-TR" sz="24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olasılığı daha </a:t>
            </a:r>
            <a:r>
              <a:rPr lang="tr-T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yüksek 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(RR 1.7,% 95 CI 1.2-2.5) </a:t>
            </a:r>
            <a:endParaRPr lang="tr-TR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</a:t>
            </a:r>
            <a:r>
              <a:rPr lang="tr-TR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yom</a:t>
            </a: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yerleşimi </a:t>
            </a: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HS değil (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HSG, ultrason) ile belirlendiğinden </a:t>
            </a: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sonuçlar </a:t>
            </a:r>
            <a:r>
              <a:rPr lang="tr-T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bias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içerebilir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800" dirty="0" err="1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Pritts</a:t>
            </a:r>
            <a:r>
              <a:rPr lang="en-US" sz="18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EA. Fibroids and infertility: an updated systematic review of the evidence. </a:t>
            </a:r>
            <a:r>
              <a:rPr lang="en-US" sz="18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Fertil</a:t>
            </a:r>
            <a:r>
              <a:rPr lang="en-US" sz="18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Steril</a:t>
            </a:r>
            <a:r>
              <a:rPr lang="en-US" sz="18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2009 </a:t>
            </a:r>
            <a:endParaRPr lang="tr-TR" sz="180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tr-TR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İntramural</a:t>
            </a: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</a:t>
            </a: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tuba </a:t>
            </a:r>
            <a:r>
              <a:rPr lang="tr-T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ostiumu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veya </a:t>
            </a:r>
            <a:r>
              <a:rPr lang="tr-T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serviks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yakınında </a:t>
            </a:r>
            <a:r>
              <a:rPr lang="tr-TR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fertilizasyonu</a:t>
            </a: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bozabilir. </a:t>
            </a:r>
            <a:endParaRPr lang="tr-TR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4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IVF</a:t>
            </a: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;  </a:t>
            </a:r>
            <a:r>
              <a:rPr lang="tr-T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Submukozal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myomlar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başarı şansını azaltırken, </a:t>
            </a:r>
            <a:r>
              <a:rPr lang="tr-T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subserozal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4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myomların</a:t>
            </a: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etkisi </a:t>
            </a: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yok </a:t>
            </a:r>
            <a:endParaRPr lang="tr-TR" sz="24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*Gözlemsel 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veriler, </a:t>
            </a:r>
            <a:r>
              <a:rPr lang="tr-T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intramural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4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myomların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IVF </a:t>
            </a: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sonuçlarına </a:t>
            </a:r>
            <a:r>
              <a:rPr lang="tr-TR" sz="24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olumsuz </a:t>
            </a:r>
            <a:r>
              <a:rPr lang="tr-TR" sz="24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etkisi olabilir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tr-TR" sz="240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400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tr-TR" sz="2400" u="sng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İnfertilitede</a:t>
            </a:r>
            <a:r>
              <a:rPr lang="tr-TR" sz="2400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400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myomların</a:t>
            </a:r>
            <a:r>
              <a:rPr lang="tr-TR" sz="24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rolünü ele almadan önce çiftler tam </a:t>
            </a:r>
            <a:r>
              <a:rPr lang="tr-TR" sz="2400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infertilite</a:t>
            </a:r>
            <a:r>
              <a:rPr lang="tr-TR" sz="24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değerlendirmesini </a:t>
            </a:r>
            <a:r>
              <a:rPr lang="tr-TR" sz="2400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tamamlamalı</a:t>
            </a:r>
            <a:endParaRPr lang="tr-TR" sz="2400" u="sng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63469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339634"/>
            <a:ext cx="10354733" cy="653143"/>
          </a:xfrm>
        </p:spPr>
        <p:txBody>
          <a:bodyPr/>
          <a:lstStyle/>
          <a:p>
            <a:pPr algn="ctr"/>
            <a:r>
              <a:rPr lang="tr-TR" sz="36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Gebe kalmak isteyenlerde yaklaşım</a:t>
            </a:r>
            <a:endParaRPr lang="tr-TR" sz="3600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188721"/>
            <a:ext cx="5381897" cy="5499462"/>
          </a:xfrm>
        </p:spPr>
        <p:txBody>
          <a:bodyPr>
            <a:normAutofit fontScale="925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ebe </a:t>
            </a: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kalmak isteyen kadınların çoğunun tedavisinde </a:t>
            </a:r>
            <a:r>
              <a:rPr lang="tr-TR" sz="2000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UAE </a:t>
            </a:r>
            <a:r>
              <a:rPr lang="tr-TR" sz="2000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yerine </a:t>
            </a:r>
            <a:r>
              <a:rPr lang="tr-TR" sz="2000" u="sng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myomektomi</a:t>
            </a:r>
            <a:r>
              <a:rPr lang="tr-TR" sz="2000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tercih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800" dirty="0" err="1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Tulandi</a:t>
            </a:r>
            <a:r>
              <a:rPr lang="en-US" sz="18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T. Treatment of uterine fibroids--is surgery obsolete? N </a:t>
            </a:r>
            <a:r>
              <a:rPr lang="en-US" sz="18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Engl</a:t>
            </a:r>
            <a:r>
              <a:rPr lang="en-US" sz="18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 Med 2007 </a:t>
            </a:r>
            <a:endParaRPr lang="tr-TR" sz="1800" dirty="0" smtClean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UAE'yi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cerrahi riski 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yüksek kadınlarda (</a:t>
            </a:r>
            <a:r>
              <a:rPr lang="tr-TR" sz="20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myomektomi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teknik olarak 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zorsa, </a:t>
            </a: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çoklu </a:t>
            </a:r>
            <a:r>
              <a:rPr lang="tr-TR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laparotomiler</a:t>
            </a: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veya yaygın </a:t>
            </a:r>
            <a:r>
              <a:rPr lang="tr-TR" sz="2000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uterin</a:t>
            </a:r>
            <a:r>
              <a:rPr lang="tr-TR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myomlar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varsa) önerilir  </a:t>
            </a:r>
            <a:endParaRPr lang="tr-TR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0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UAE'den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sonraki gebelik sonuçlarına ilişkin güvenliği net değil, UAE takiben 150’den az gebelik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UAE’den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sonra </a:t>
            </a:r>
            <a:r>
              <a:rPr lang="tr-TR" sz="20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düşük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(% 17vs15); </a:t>
            </a:r>
            <a:r>
              <a:rPr lang="tr-TR" sz="20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erken doğum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(%16-20 </a:t>
            </a:r>
            <a:r>
              <a:rPr lang="tr-TR" sz="20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vs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3) </a:t>
            </a:r>
            <a:r>
              <a:rPr lang="tr-TR" sz="20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doğum sonu kanama oranı </a:t>
            </a:r>
            <a:r>
              <a:rPr lang="tr-TR" sz="20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yüksek 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(%18 </a:t>
            </a:r>
            <a:r>
              <a:rPr lang="tr-TR" sz="20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vs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1-5 (anormal </a:t>
            </a:r>
            <a:r>
              <a:rPr lang="tr-TR" sz="200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plasentasyon</a:t>
            </a:r>
            <a:r>
              <a:rPr lang="tr-TR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tr-TR" sz="1700" dirty="0" err="1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Goldberg</a:t>
            </a:r>
            <a:r>
              <a:rPr lang="tr-TR" sz="17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J. </a:t>
            </a:r>
            <a:r>
              <a:rPr lang="tr-TR" sz="17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Pregnancy</a:t>
            </a:r>
            <a:r>
              <a:rPr lang="tr-TR" sz="17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17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outcomes</a:t>
            </a:r>
            <a:r>
              <a:rPr lang="tr-TR" sz="17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17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following</a:t>
            </a:r>
            <a:r>
              <a:rPr lang="tr-TR" sz="17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17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treatment</a:t>
            </a:r>
            <a:r>
              <a:rPr lang="tr-TR" sz="17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17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for</a:t>
            </a:r>
            <a:r>
              <a:rPr lang="tr-TR" sz="17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17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fibroids</a:t>
            </a:r>
            <a:r>
              <a:rPr lang="tr-TR" sz="17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: </a:t>
            </a:r>
            <a:r>
              <a:rPr lang="tr-TR" sz="17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uterine</a:t>
            </a:r>
            <a:r>
              <a:rPr lang="tr-TR" sz="17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17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fibroid</a:t>
            </a:r>
            <a:r>
              <a:rPr lang="tr-TR" sz="17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17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embolization</a:t>
            </a:r>
            <a:r>
              <a:rPr lang="tr-TR" sz="17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17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versus</a:t>
            </a:r>
            <a:r>
              <a:rPr lang="tr-TR" sz="17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17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laparoscopic</a:t>
            </a:r>
            <a:r>
              <a:rPr lang="tr-TR" sz="17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17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myomectomy</a:t>
            </a:r>
            <a:r>
              <a:rPr lang="tr-TR" sz="17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tr-TR" sz="1700" dirty="0" err="1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Curr</a:t>
            </a:r>
            <a:r>
              <a:rPr lang="tr-TR" sz="17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17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Opin</a:t>
            </a:r>
            <a:r>
              <a:rPr lang="tr-TR" sz="17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17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Obstet</a:t>
            </a:r>
            <a:r>
              <a:rPr lang="tr-TR" sz="17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1700" dirty="0" err="1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Gynecol</a:t>
            </a:r>
            <a:r>
              <a:rPr lang="tr-TR" sz="17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17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2006</a:t>
            </a: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 bwMode="auto">
          <a:xfrm>
            <a:off x="6766559" y="1188721"/>
            <a:ext cx="4654973" cy="5651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t" anchorCtr="0" compatLnSpc="1">
            <a:prstTxWarp prst="textNoShape">
              <a:avLst/>
            </a:prstTxWarp>
            <a:normAutofit/>
          </a:bodyPr>
          <a:lstStyle>
            <a:lvl1pPr marL="341313" indent="-3413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1363" indent="-28416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FFFFFF"/>
                </a:solidFill>
                <a:latin typeface="+mn-lt"/>
                <a:ea typeface="+mn-ea"/>
              </a:defRPr>
            </a:lvl2pPr>
            <a:lvl3pPr marL="11414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3pPr>
            <a:lvl4pPr marL="15986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4pPr>
            <a:lvl5pPr marL="20558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5pPr>
            <a:lvl6pPr marL="2513192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6pPr>
            <a:lvl7pPr marL="2970136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7pPr>
            <a:lvl8pPr marL="3427080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8pPr>
            <a:lvl9pPr marL="3884024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kern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tr-TR" sz="2000" kern="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Uterin</a:t>
            </a:r>
            <a:r>
              <a:rPr lang="tr-TR" sz="2000" kern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damarların LS veya </a:t>
            </a:r>
            <a:r>
              <a:rPr lang="tr-TR" sz="2000" kern="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transvajinal</a:t>
            </a:r>
            <a:r>
              <a:rPr lang="tr-TR" sz="2000" kern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000" kern="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klamp</a:t>
            </a:r>
            <a:r>
              <a:rPr lang="tr-TR" sz="2000" kern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ile </a:t>
            </a:r>
            <a:r>
              <a:rPr lang="tr-TR" sz="2000" kern="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oklüzyonu</a:t>
            </a:r>
            <a:r>
              <a:rPr lang="tr-TR" sz="2000" kern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kern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*Yüksek yoğunluklu odaklanmış ultrason (HIFU)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kern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tr-TR" sz="2000" kern="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Cryomyolysis</a:t>
            </a:r>
            <a:endParaRPr lang="tr-TR" sz="2000" kern="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kern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</a:t>
            </a:r>
            <a:r>
              <a:rPr lang="tr-TR" sz="2000" kern="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Radyofrekans</a:t>
            </a:r>
            <a:r>
              <a:rPr lang="tr-TR" sz="2000" kern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sz="2000" kern="0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ablasyon</a:t>
            </a:r>
            <a:r>
              <a:rPr lang="tr-TR" sz="2000" kern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sz="2000" kern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r>
              <a:rPr lang="tr-TR" sz="2000" u="sng" kern="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gebe kalmayı isteyen genç kadınlarda etkinliği ve güvenliği ?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endParaRPr lang="tr-TR" sz="2000" u="sng" kern="0" dirty="0" smtClean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1900" kern="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Cowan BD. Myomectomy and MRI-directed cryotherapy. </a:t>
            </a:r>
            <a:r>
              <a:rPr lang="en-US" sz="1900" kern="0" dirty="0" err="1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Semin</a:t>
            </a:r>
            <a:r>
              <a:rPr lang="en-US" sz="1900" kern="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900" kern="0" dirty="0" err="1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Reprod</a:t>
            </a:r>
            <a:r>
              <a:rPr lang="en-US" sz="1900" kern="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Med 2004</a:t>
            </a:r>
            <a:r>
              <a:rPr lang="tr-TR" sz="1900" kern="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tr-TR" sz="1900" kern="0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Dikdörtgen 4"/>
          <p:cNvSpPr/>
          <p:nvPr/>
        </p:nvSpPr>
        <p:spPr bwMode="auto">
          <a:xfrm>
            <a:off x="570657" y="1001485"/>
            <a:ext cx="5921584" cy="5712824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6" name="Dikdörtgen 5"/>
          <p:cNvSpPr/>
          <p:nvPr/>
        </p:nvSpPr>
        <p:spPr bwMode="auto">
          <a:xfrm>
            <a:off x="6766558" y="1153885"/>
            <a:ext cx="4833259" cy="4567646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8236091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1" y="404949"/>
            <a:ext cx="5577840" cy="574766"/>
          </a:xfrm>
        </p:spPr>
        <p:txBody>
          <a:bodyPr/>
          <a:lstStyle/>
          <a:p>
            <a:pPr algn="ctr"/>
            <a:r>
              <a:rPr lang="tr-TR" sz="28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Abdominal</a:t>
            </a:r>
            <a:r>
              <a:rPr lang="tr-TR" sz="28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28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Myomektomi</a:t>
            </a:r>
            <a:r>
              <a:rPr lang="tr-TR" sz="28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endParaRPr lang="tr-TR" sz="28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653144" y="979715"/>
            <a:ext cx="5839098" cy="5734594"/>
          </a:xfrm>
        </p:spPr>
        <p:txBody>
          <a:bodyPr>
            <a:normAutofit/>
          </a:bodyPr>
          <a:lstStyle/>
          <a:p>
            <a:r>
              <a:rPr lang="tr-TR" sz="2000" dirty="0" smtClean="0">
                <a:latin typeface="Maiandra GD" panose="020E0502030308020204" pitchFamily="34" charset="0"/>
              </a:rPr>
              <a:t> *Birden </a:t>
            </a:r>
            <a:r>
              <a:rPr lang="tr-TR" sz="2000" dirty="0">
                <a:latin typeface="Maiandra GD" panose="020E0502030308020204" pitchFamily="34" charset="0"/>
              </a:rPr>
              <a:t>fazla </a:t>
            </a:r>
            <a:r>
              <a:rPr lang="tr-TR" sz="2000" dirty="0" err="1" smtClean="0">
                <a:latin typeface="Maiandra GD" panose="020E0502030308020204" pitchFamily="34" charset="0"/>
              </a:rPr>
              <a:t>myom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varsa, 5 cm'den </a:t>
            </a:r>
            <a:r>
              <a:rPr lang="tr-TR" sz="2000" dirty="0" smtClean="0">
                <a:latin typeface="Maiandra GD" panose="020E0502030308020204" pitchFamily="34" charset="0"/>
              </a:rPr>
              <a:t>daha fazla üçten </a:t>
            </a:r>
            <a:r>
              <a:rPr lang="tr-TR" sz="2000" dirty="0">
                <a:latin typeface="Maiandra GD" panose="020E0502030308020204" pitchFamily="34" charset="0"/>
              </a:rPr>
              <a:t>fazla </a:t>
            </a:r>
            <a:r>
              <a:rPr lang="tr-TR" sz="2000" dirty="0" err="1" smtClean="0">
                <a:latin typeface="Maiandra GD" panose="020E0502030308020204" pitchFamily="34" charset="0"/>
              </a:rPr>
              <a:t>myom</a:t>
            </a:r>
            <a:r>
              <a:rPr lang="tr-TR" sz="2000" dirty="0" smtClean="0">
                <a:latin typeface="Maiandra GD" panose="020E0502030308020204" pitchFamily="34" charset="0"/>
              </a:rPr>
              <a:t> olduğunda </a:t>
            </a:r>
            <a:r>
              <a:rPr lang="tr-TR" sz="2000" dirty="0">
                <a:latin typeface="Maiandra GD" panose="020E0502030308020204" pitchFamily="34" charset="0"/>
              </a:rPr>
              <a:t>veya </a:t>
            </a:r>
            <a:r>
              <a:rPr lang="tr-TR" sz="2000" dirty="0" err="1" smtClean="0">
                <a:latin typeface="Maiandra GD" panose="020E0502030308020204" pitchFamily="34" charset="0"/>
              </a:rPr>
              <a:t>uterus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önemli ölçüde </a:t>
            </a:r>
            <a:r>
              <a:rPr lang="tr-TR" sz="2000" dirty="0" smtClean="0">
                <a:latin typeface="Maiandra GD" panose="020E0502030308020204" pitchFamily="34" charset="0"/>
              </a:rPr>
              <a:t>büyümüşse </a:t>
            </a:r>
            <a:r>
              <a:rPr lang="tr-TR" sz="2000" dirty="0">
                <a:latin typeface="Maiandra GD" panose="020E0502030308020204" pitchFamily="34" charset="0"/>
              </a:rPr>
              <a:t>(&gt; </a:t>
            </a:r>
            <a:r>
              <a:rPr lang="tr-TR" sz="2000" dirty="0" smtClean="0">
                <a:latin typeface="Maiandra GD" panose="020E0502030308020204" pitchFamily="34" charset="0"/>
              </a:rPr>
              <a:t>18. GH)</a:t>
            </a:r>
          </a:p>
          <a:p>
            <a:r>
              <a:rPr lang="tr-TR" sz="2000" dirty="0" smtClean="0">
                <a:latin typeface="Maiandra GD" panose="020E0502030308020204" pitchFamily="34" charset="0"/>
              </a:rPr>
              <a:t>*</a:t>
            </a:r>
            <a:r>
              <a:rPr lang="tr-TR" sz="2000" dirty="0" err="1" smtClean="0">
                <a:latin typeface="Maiandra GD" panose="020E0502030308020204" pitchFamily="34" charset="0"/>
              </a:rPr>
              <a:t>Myomektomi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sırasında planlanmamış </a:t>
            </a:r>
            <a:r>
              <a:rPr lang="tr-TR" sz="2000" dirty="0" err="1">
                <a:latin typeface="Maiandra GD" panose="020E0502030308020204" pitchFamily="34" charset="0"/>
              </a:rPr>
              <a:t>histerektomi</a:t>
            </a:r>
            <a:r>
              <a:rPr lang="tr-TR" sz="2000" dirty="0">
                <a:latin typeface="Maiandra GD" panose="020E0502030308020204" pitchFamily="34" charset="0"/>
              </a:rPr>
              <a:t> riski deneyimli cerrahlar </a:t>
            </a:r>
            <a:r>
              <a:rPr lang="tr-TR" sz="2000" dirty="0" smtClean="0">
                <a:latin typeface="Maiandra GD" panose="020E0502030308020204" pitchFamily="34" charset="0"/>
              </a:rPr>
              <a:t>için % </a:t>
            </a:r>
            <a:r>
              <a:rPr lang="tr-TR" sz="2000" dirty="0">
                <a:latin typeface="Maiandra GD" panose="020E0502030308020204" pitchFamily="34" charset="0"/>
              </a:rPr>
              <a:t>1'den </a:t>
            </a:r>
            <a:r>
              <a:rPr lang="tr-TR" sz="2000" dirty="0" smtClean="0">
                <a:latin typeface="Maiandra GD" panose="020E0502030308020204" pitchFamily="34" charset="0"/>
              </a:rPr>
              <a:t>az</a:t>
            </a:r>
          </a:p>
          <a:p>
            <a:pPr algn="ctr"/>
            <a:r>
              <a:rPr lang="en-US" sz="18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Surgical </a:t>
            </a:r>
            <a:r>
              <a:rPr lang="en-US" sz="1800" dirty="0">
                <a:solidFill>
                  <a:srgbClr val="FFFF00"/>
                </a:solidFill>
                <a:latin typeface="Maiandra GD" panose="020E0502030308020204" pitchFamily="34" charset="0"/>
              </a:rPr>
              <a:t>alternatives to hysterectomy in the management of </a:t>
            </a:r>
            <a:r>
              <a:rPr lang="en-US" sz="1800" dirty="0" err="1">
                <a:solidFill>
                  <a:srgbClr val="FFFF00"/>
                </a:solidFill>
                <a:latin typeface="Maiandra GD" panose="020E0502030308020204" pitchFamily="34" charset="0"/>
              </a:rPr>
              <a:t>leiomyomas</a:t>
            </a:r>
            <a:r>
              <a:rPr lang="en-US" sz="1800" dirty="0">
                <a:solidFill>
                  <a:srgbClr val="FFFF00"/>
                </a:solidFill>
                <a:latin typeface="Maiandra GD" panose="020E0502030308020204" pitchFamily="34" charset="0"/>
              </a:rPr>
              <a:t>. ACOG practice bulletin 16. ACOG </a:t>
            </a:r>
            <a:r>
              <a:rPr lang="en-US" sz="18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2000</a:t>
            </a:r>
            <a:r>
              <a:rPr lang="tr-TR" sz="18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 </a:t>
            </a:r>
            <a:endParaRPr lang="tr-TR" sz="1800" dirty="0">
              <a:solidFill>
                <a:srgbClr val="FFFF00"/>
              </a:solidFill>
              <a:latin typeface="Maiandra GD" panose="020E0502030308020204" pitchFamily="34" charset="0"/>
            </a:endParaRPr>
          </a:p>
          <a:p>
            <a:r>
              <a:rPr lang="tr-TR" sz="2000" dirty="0" err="1" smtClean="0">
                <a:latin typeface="Maiandra GD" panose="020E0502030308020204" pitchFamily="34" charset="0"/>
              </a:rPr>
              <a:t>Abd</a:t>
            </a:r>
            <a:r>
              <a:rPr lang="tr-TR" sz="2000" dirty="0" smtClean="0">
                <a:latin typeface="Maiandra GD" panose="020E0502030308020204" pitchFamily="34" charset="0"/>
              </a:rPr>
              <a:t>. </a:t>
            </a:r>
            <a:r>
              <a:rPr lang="tr-TR" sz="2000" dirty="0" err="1" smtClean="0">
                <a:latin typeface="Maiandra GD" panose="020E0502030308020204" pitchFamily="34" charset="0"/>
              </a:rPr>
              <a:t>myomektomiden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sonra, doğum öncesi </a:t>
            </a:r>
            <a:r>
              <a:rPr lang="tr-TR" sz="2000" dirty="0" err="1">
                <a:latin typeface="Maiandra GD" panose="020E0502030308020204" pitchFamily="34" charset="0"/>
              </a:rPr>
              <a:t>uterin</a:t>
            </a:r>
            <a:r>
              <a:rPr lang="tr-TR" sz="2000" dirty="0">
                <a:latin typeface="Maiandra GD" panose="020E0502030308020204" pitchFamily="34" charset="0"/>
              </a:rPr>
              <a:t> </a:t>
            </a:r>
            <a:r>
              <a:rPr lang="tr-TR" sz="2000" dirty="0" err="1">
                <a:latin typeface="Maiandra GD" panose="020E0502030308020204" pitchFamily="34" charset="0"/>
              </a:rPr>
              <a:t>rüptür</a:t>
            </a:r>
            <a:r>
              <a:rPr lang="tr-TR" sz="2000" dirty="0">
                <a:latin typeface="Maiandra GD" panose="020E0502030308020204" pitchFamily="34" charset="0"/>
              </a:rPr>
              <a:t> riski </a:t>
            </a:r>
            <a:r>
              <a:rPr lang="tr-TR" sz="2000" dirty="0" smtClean="0">
                <a:latin typeface="Maiandra GD" panose="020E0502030308020204" pitchFamily="34" charset="0"/>
              </a:rPr>
              <a:t>% 0.002, klasik </a:t>
            </a:r>
            <a:r>
              <a:rPr lang="tr-TR" sz="2000" dirty="0" err="1" smtClean="0">
                <a:latin typeface="Maiandra GD" panose="020E0502030308020204" pitchFamily="34" charset="0"/>
              </a:rPr>
              <a:t>cs</a:t>
            </a:r>
            <a:r>
              <a:rPr lang="tr-TR" sz="2000" dirty="0" smtClean="0">
                <a:latin typeface="Maiandra GD" panose="020E0502030308020204" pitchFamily="34" charset="0"/>
              </a:rPr>
              <a:t> </a:t>
            </a:r>
            <a:r>
              <a:rPr lang="tr-TR" sz="2000" dirty="0">
                <a:latin typeface="Maiandra GD" panose="020E0502030308020204" pitchFamily="34" charset="0"/>
              </a:rPr>
              <a:t>sonrası </a:t>
            </a:r>
            <a:r>
              <a:rPr lang="tr-TR" sz="2000" dirty="0" smtClean="0">
                <a:latin typeface="Maiandra GD" panose="020E0502030308020204" pitchFamily="34" charset="0"/>
              </a:rPr>
              <a:t>(% 3.7)  </a:t>
            </a:r>
          </a:p>
          <a:p>
            <a:pPr algn="ctr"/>
            <a:r>
              <a:rPr lang="tr-TR" sz="18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Stotland</a:t>
            </a:r>
            <a:r>
              <a:rPr lang="tr-TR" sz="18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NE. </a:t>
            </a:r>
            <a:r>
              <a:rPr lang="tr-TR" sz="1800" dirty="0">
                <a:solidFill>
                  <a:srgbClr val="FFFF00"/>
                </a:solidFill>
                <a:latin typeface="Maiandra GD" panose="020E0502030308020204" pitchFamily="34" charset="0"/>
              </a:rPr>
              <a:t>Delivery </a:t>
            </a:r>
            <a:r>
              <a:rPr lang="tr-TR" sz="1800" dirty="0" err="1">
                <a:solidFill>
                  <a:srgbClr val="FFFF00"/>
                </a:solidFill>
                <a:latin typeface="Maiandra GD" panose="020E0502030308020204" pitchFamily="34" charset="0"/>
              </a:rPr>
              <a:t>strategies</a:t>
            </a:r>
            <a:r>
              <a:rPr lang="tr-TR" sz="18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for</a:t>
            </a:r>
            <a:r>
              <a:rPr lang="tr-TR" sz="18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solidFill>
                  <a:srgbClr val="FFFF00"/>
                </a:solidFill>
                <a:latin typeface="Maiandra GD" panose="020E0502030308020204" pitchFamily="34" charset="0"/>
              </a:rPr>
              <a:t>women</a:t>
            </a:r>
            <a:r>
              <a:rPr lang="tr-TR" sz="18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solidFill>
                  <a:srgbClr val="FFFF00"/>
                </a:solidFill>
                <a:latin typeface="Maiandra GD" panose="020E0502030308020204" pitchFamily="34" charset="0"/>
              </a:rPr>
              <a:t>with</a:t>
            </a:r>
            <a:r>
              <a:rPr lang="tr-TR" sz="1800" dirty="0">
                <a:solidFill>
                  <a:srgbClr val="FFFF00"/>
                </a:solidFill>
                <a:latin typeface="Maiandra GD" panose="020E0502030308020204" pitchFamily="34" charset="0"/>
              </a:rPr>
              <a:t> a </a:t>
            </a:r>
            <a:r>
              <a:rPr lang="tr-TR" sz="1800" dirty="0" err="1">
                <a:solidFill>
                  <a:srgbClr val="FFFF00"/>
                </a:solidFill>
                <a:latin typeface="Maiandra GD" panose="020E0502030308020204" pitchFamily="34" charset="0"/>
              </a:rPr>
              <a:t>previous</a:t>
            </a:r>
            <a:r>
              <a:rPr lang="tr-TR" sz="18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solidFill>
                  <a:srgbClr val="FFFF00"/>
                </a:solidFill>
                <a:latin typeface="Maiandra GD" panose="020E0502030308020204" pitchFamily="34" charset="0"/>
              </a:rPr>
              <a:t>classic</a:t>
            </a:r>
            <a:r>
              <a:rPr lang="tr-TR" sz="18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solidFill>
                  <a:srgbClr val="FFFF00"/>
                </a:solidFill>
                <a:latin typeface="Maiandra GD" panose="020E0502030308020204" pitchFamily="34" charset="0"/>
              </a:rPr>
              <a:t>cesarean</a:t>
            </a:r>
            <a:r>
              <a:rPr lang="tr-TR" sz="18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solidFill>
                  <a:srgbClr val="FFFF00"/>
                </a:solidFill>
                <a:latin typeface="Maiandra GD" panose="020E0502030308020204" pitchFamily="34" charset="0"/>
              </a:rPr>
              <a:t>delivery</a:t>
            </a:r>
            <a:r>
              <a:rPr lang="tr-TR" sz="1800" dirty="0">
                <a:solidFill>
                  <a:srgbClr val="FFFF00"/>
                </a:solidFill>
                <a:latin typeface="Maiandra GD" panose="020E0502030308020204" pitchFamily="34" charset="0"/>
              </a:rPr>
              <a:t>: a </a:t>
            </a:r>
            <a:r>
              <a:rPr lang="tr-TR" sz="1800" dirty="0" err="1">
                <a:solidFill>
                  <a:srgbClr val="FFFF00"/>
                </a:solidFill>
                <a:latin typeface="Maiandra GD" panose="020E0502030308020204" pitchFamily="34" charset="0"/>
              </a:rPr>
              <a:t>decision</a:t>
            </a:r>
            <a:r>
              <a:rPr lang="tr-TR" sz="18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solidFill>
                  <a:srgbClr val="FFFF00"/>
                </a:solidFill>
                <a:latin typeface="Maiandra GD" panose="020E0502030308020204" pitchFamily="34" charset="0"/>
              </a:rPr>
              <a:t>analysis</a:t>
            </a:r>
            <a:r>
              <a:rPr lang="tr-TR" sz="1800" dirty="0">
                <a:solidFill>
                  <a:srgbClr val="FFFF00"/>
                </a:solidFill>
                <a:latin typeface="Maiandra GD" panose="020E0502030308020204" pitchFamily="34" charset="0"/>
              </a:rPr>
              <a:t>. </a:t>
            </a:r>
            <a:r>
              <a:rPr lang="tr-TR" sz="1800" dirty="0" err="1">
                <a:solidFill>
                  <a:srgbClr val="FFFF00"/>
                </a:solidFill>
                <a:latin typeface="Maiandra GD" panose="020E0502030308020204" pitchFamily="34" charset="0"/>
              </a:rPr>
              <a:t>Am</a:t>
            </a:r>
            <a:r>
              <a:rPr lang="tr-TR" sz="1800" dirty="0">
                <a:solidFill>
                  <a:srgbClr val="FFFF00"/>
                </a:solidFill>
                <a:latin typeface="Maiandra GD" panose="020E0502030308020204" pitchFamily="34" charset="0"/>
              </a:rPr>
              <a:t> J </a:t>
            </a:r>
            <a:r>
              <a:rPr lang="tr-TR" sz="1800" dirty="0" err="1">
                <a:solidFill>
                  <a:srgbClr val="FFFF00"/>
                </a:solidFill>
                <a:latin typeface="Maiandra GD" panose="020E0502030308020204" pitchFamily="34" charset="0"/>
              </a:rPr>
              <a:t>Obstet</a:t>
            </a:r>
            <a:r>
              <a:rPr lang="tr-TR" sz="18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solidFill>
                  <a:srgbClr val="FFFF00"/>
                </a:solidFill>
                <a:latin typeface="Maiandra GD" panose="020E0502030308020204" pitchFamily="34" charset="0"/>
              </a:rPr>
              <a:t>Gynecol</a:t>
            </a:r>
            <a:r>
              <a:rPr lang="tr-TR" sz="18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8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2002 </a:t>
            </a:r>
          </a:p>
          <a:p>
            <a:r>
              <a:rPr lang="tr-TR" sz="2000" dirty="0" smtClean="0">
                <a:latin typeface="Maiandra GD" panose="020E0502030308020204" pitchFamily="34" charset="0"/>
              </a:rPr>
              <a:t> *</a:t>
            </a:r>
            <a:r>
              <a:rPr lang="tr-TR" sz="2000" dirty="0" err="1" smtClean="0">
                <a:latin typeface="Maiandra GD" panose="020E0502030308020204" pitchFamily="34" charset="0"/>
              </a:rPr>
              <a:t>Myomektomi</a:t>
            </a:r>
            <a:r>
              <a:rPr lang="tr-TR" sz="2000" dirty="0" smtClean="0">
                <a:latin typeface="Maiandra GD" panose="020E0502030308020204" pitchFamily="34" charset="0"/>
              </a:rPr>
              <a:t> sonrası, </a:t>
            </a:r>
            <a:r>
              <a:rPr lang="tr-TR" sz="2000" dirty="0">
                <a:latin typeface="Maiandra GD" panose="020E0502030308020204" pitchFamily="34" charset="0"/>
              </a:rPr>
              <a:t>gebe kalmaya başlamadan önce </a:t>
            </a:r>
            <a:r>
              <a:rPr lang="tr-TR" sz="2000" dirty="0">
                <a:solidFill>
                  <a:srgbClr val="FFFF00"/>
                </a:solidFill>
                <a:latin typeface="Maiandra GD" panose="020E0502030308020204" pitchFamily="34" charset="0"/>
              </a:rPr>
              <a:t>üç ila altı ay </a:t>
            </a:r>
            <a:r>
              <a:rPr lang="tr-TR" sz="20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beklemeleri </a:t>
            </a:r>
            <a:r>
              <a:rPr lang="tr-TR" sz="2000" dirty="0" smtClean="0">
                <a:latin typeface="Maiandra GD" panose="020E0502030308020204" pitchFamily="34" charset="0"/>
              </a:rPr>
              <a:t>önerilir</a:t>
            </a:r>
          </a:p>
        </p:txBody>
      </p:sp>
      <p:sp>
        <p:nvSpPr>
          <p:cNvPr id="5" name="İçerik Yer Tutucusu 2"/>
          <p:cNvSpPr txBox="1">
            <a:spLocks/>
          </p:cNvSpPr>
          <p:nvPr/>
        </p:nvSpPr>
        <p:spPr bwMode="auto">
          <a:xfrm>
            <a:off x="6897189" y="979715"/>
            <a:ext cx="4846320" cy="555171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t" anchorCtr="0" compatLnSpc="1">
            <a:prstTxWarp prst="textNoShape">
              <a:avLst/>
            </a:prstTxWarp>
            <a:noAutofit/>
          </a:bodyPr>
          <a:lstStyle>
            <a:lvl1pPr marL="341313" indent="-3413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1363" indent="-28416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FFFFFF"/>
                </a:solidFill>
                <a:latin typeface="+mn-lt"/>
                <a:ea typeface="+mn-ea"/>
              </a:defRPr>
            </a:lvl2pPr>
            <a:lvl3pPr marL="11414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3pPr>
            <a:lvl4pPr marL="15986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4pPr>
            <a:lvl5pPr marL="20558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5pPr>
            <a:lvl6pPr marL="2513192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6pPr>
            <a:lvl7pPr marL="2970136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7pPr>
            <a:lvl8pPr marL="3427080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8pPr>
            <a:lvl9pPr marL="3884024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9pPr>
          </a:lstStyle>
          <a:p>
            <a:pPr marL="341313" marR="0" lvl="0" indent="-341313" algn="l" defTabSz="447675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*≤ 5 cm çapında </a:t>
            </a:r>
            <a:r>
              <a:rPr kumimoji="0" lang="tr-TR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subseröz</a:t>
            </a: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, ≤3 </a:t>
            </a:r>
            <a:r>
              <a:rPr kumimoji="0" lang="tr-TR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intramural</a:t>
            </a: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myomları</a:t>
            </a: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olan, &lt;18 GH uygun</a:t>
            </a:r>
          </a:p>
          <a:p>
            <a:pPr marL="341313" marR="0" lvl="0" indent="-341313" algn="l" defTabSz="447675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Dubuisson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JB. Laparoscopic myomectomy: predicting the risk of conversion to an open procedure. </a:t>
            </a: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Hum </a:t>
            </a: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Reprod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2001</a:t>
            </a:r>
            <a:endParaRPr kumimoji="0" lang="tr-TR" sz="1600" b="0" i="0" u="none" strike="noStrike" kern="0" cap="none" spc="0" normalizeH="0" baseline="0" noProof="0" dirty="0" smtClean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1313" marR="0" lvl="0" indent="-341313" algn="l" defTabSz="447675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*LM sonrası 10 </a:t>
            </a:r>
            <a:r>
              <a:rPr kumimoji="0" lang="tr-TR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uterin</a:t>
            </a: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rüptür</a:t>
            </a: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vakasından birinin 17., diğerleri 27. ila 35.5. GH </a:t>
            </a:r>
          </a:p>
          <a:p>
            <a:pPr marL="341313" marR="0" lvl="0" indent="-341313" algn="ctr" defTabSz="447675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Hockstein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S. Spontaneous uterine rupture in the early third trimester after laparoscopically assisted myomectomy. A case report. J </a:t>
            </a:r>
            <a:r>
              <a:rPr kumimoji="0" lang="en-US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Reprod</a:t>
            </a:r>
            <a:r>
              <a:rPr kumimoji="0" lang="en-US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Med 2000 </a:t>
            </a: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marL="341313" marR="0" lvl="0" indent="-341313" algn="l" defTabSz="447675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*LM sonrası 106 doğumda </a:t>
            </a:r>
            <a:r>
              <a:rPr kumimoji="0" lang="tr-TR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uterin</a:t>
            </a: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20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rüptür</a:t>
            </a:r>
            <a:r>
              <a:rPr kumimoji="0" lang="tr-TR" sz="20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yok; </a:t>
            </a:r>
            <a:r>
              <a:rPr kumimoji="0" lang="tr-TR" sz="2000" b="0" i="0" u="sng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27 vajinal doğum ve 10 vakada </a:t>
            </a:r>
            <a:r>
              <a:rPr kumimoji="0" lang="tr-TR" sz="20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kaviteye</a:t>
            </a:r>
            <a:r>
              <a:rPr kumimoji="0" lang="tr-TR" sz="2000" b="0" i="0" u="sng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girilmiş </a:t>
            </a:r>
          </a:p>
          <a:p>
            <a:pPr marL="341313" marR="0" lvl="0" indent="-341313" algn="ctr" defTabSz="447675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tr-T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Seracchioli</a:t>
            </a: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R. </a:t>
            </a:r>
            <a:r>
              <a:rPr kumimoji="0" lang="tr-T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Obstetric</a:t>
            </a: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and</a:t>
            </a: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delivery</a:t>
            </a: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outcome</a:t>
            </a: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of </a:t>
            </a:r>
            <a:r>
              <a:rPr kumimoji="0" lang="tr-T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pregnancies</a:t>
            </a: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achieved</a:t>
            </a: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after</a:t>
            </a: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laparoscopic</a:t>
            </a: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myomectomy</a:t>
            </a: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kumimoji="0" lang="tr-TR" sz="1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Fertil</a:t>
            </a:r>
            <a:r>
              <a:rPr kumimoji="0" lang="tr-TR" sz="1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Steril 2006 </a:t>
            </a:r>
          </a:p>
        </p:txBody>
      </p:sp>
      <p:sp>
        <p:nvSpPr>
          <p:cNvPr id="6" name="Unvan 1"/>
          <p:cNvSpPr txBox="1">
            <a:spLocks/>
          </p:cNvSpPr>
          <p:nvPr/>
        </p:nvSpPr>
        <p:spPr bwMode="auto">
          <a:xfrm>
            <a:off x="6265833" y="426719"/>
            <a:ext cx="5577840" cy="4354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ctr" anchorCtr="0" compatLnSpc="1">
            <a:prstTxWarp prst="textNoShape">
              <a:avLst/>
            </a:prstTxWarp>
          </a:bodyPr>
          <a:lstStyle>
            <a:lvl1pPr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 u="sng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  <a:lvl2pPr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 u="sng">
                <a:solidFill>
                  <a:srgbClr val="FFFFFF"/>
                </a:solidFill>
                <a:latin typeface="Times New Roman" pitchFamily="16" charset="0"/>
                <a:ea typeface="SimSun" charset="-122"/>
              </a:defRPr>
            </a:lvl2pPr>
            <a:lvl3pPr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 u="sng">
                <a:solidFill>
                  <a:srgbClr val="FFFFFF"/>
                </a:solidFill>
                <a:latin typeface="Times New Roman" pitchFamily="16" charset="0"/>
                <a:ea typeface="SimSun" charset="-122"/>
              </a:defRPr>
            </a:lvl3pPr>
            <a:lvl4pPr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 u="sng">
                <a:solidFill>
                  <a:srgbClr val="FFFFFF"/>
                </a:solidFill>
                <a:latin typeface="Times New Roman" pitchFamily="16" charset="0"/>
                <a:ea typeface="SimSun" charset="-122"/>
              </a:defRPr>
            </a:lvl4pPr>
            <a:lvl5pPr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defRPr sz="2400" u="sng">
                <a:solidFill>
                  <a:srgbClr val="FFFFFF"/>
                </a:solidFill>
                <a:latin typeface="Times New Roman" pitchFamily="16" charset="0"/>
                <a:ea typeface="SimSun" charset="-122"/>
              </a:defRPr>
            </a:lvl5pPr>
            <a:lvl6pPr marL="2513192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u="sng">
                <a:solidFill>
                  <a:srgbClr val="FFFFFF"/>
                </a:solidFill>
                <a:latin typeface="Times New Roman" pitchFamily="16" charset="0"/>
                <a:ea typeface="SimSun" charset="-122"/>
              </a:defRPr>
            </a:lvl6pPr>
            <a:lvl7pPr marL="2970136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u="sng">
                <a:solidFill>
                  <a:srgbClr val="FFFFFF"/>
                </a:solidFill>
                <a:latin typeface="Times New Roman" pitchFamily="16" charset="0"/>
                <a:ea typeface="SimSun" charset="-122"/>
              </a:defRPr>
            </a:lvl7pPr>
            <a:lvl8pPr marL="3427080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u="sng">
                <a:solidFill>
                  <a:srgbClr val="FFFFFF"/>
                </a:solidFill>
                <a:latin typeface="Times New Roman" pitchFamily="16" charset="0"/>
                <a:ea typeface="SimSun" charset="-122"/>
              </a:defRPr>
            </a:lvl8pPr>
            <a:lvl9pPr marL="3884024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defRPr sz="2400" u="sng">
                <a:solidFill>
                  <a:srgbClr val="FFFFFF"/>
                </a:solidFill>
                <a:latin typeface="Times New Roman" pitchFamily="16" charset="0"/>
                <a:ea typeface="SimSun" charset="-122"/>
              </a:defRPr>
            </a:lvl9pPr>
          </a:lstStyle>
          <a:p>
            <a:pPr marL="0" marR="0" lvl="0" indent="0" algn="ctr" defTabSz="447675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tr-TR" sz="2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Laparoskopik</a:t>
            </a:r>
            <a:r>
              <a:rPr kumimoji="0" lang="tr-TR" sz="2800" b="0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 </a:t>
            </a:r>
            <a:r>
              <a:rPr kumimoji="0" lang="tr-TR" sz="2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Myomektomi</a:t>
            </a:r>
            <a:r>
              <a:rPr kumimoji="0" lang="tr-TR" sz="2800" b="0" i="0" u="sng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j-cs"/>
              </a:rPr>
              <a:t> </a:t>
            </a:r>
            <a:endParaRPr kumimoji="0" lang="tr-TR" sz="2800" b="0" i="0" u="sng" strike="noStrike" kern="0" cap="none" spc="0" normalizeH="0" baseline="0" noProof="0" dirty="0">
              <a:ln>
                <a:noFill/>
              </a:ln>
              <a:solidFill>
                <a:srgbClr val="FFFF00"/>
              </a:solidFill>
              <a:effectLst/>
              <a:uLnTx/>
              <a:uFillTx/>
              <a:latin typeface="Maiandra GD" panose="020E0502030308020204" pitchFamily="34" charset="0"/>
              <a:ea typeface="SimSun"/>
              <a:cs typeface="+mj-cs"/>
            </a:endParaRPr>
          </a:p>
        </p:txBody>
      </p:sp>
      <p:sp>
        <p:nvSpPr>
          <p:cNvPr id="7" name="Dikdörtgen 6"/>
          <p:cNvSpPr/>
          <p:nvPr/>
        </p:nvSpPr>
        <p:spPr bwMode="auto">
          <a:xfrm>
            <a:off x="570657" y="1001485"/>
            <a:ext cx="5921584" cy="5712824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charset="-122"/>
              <a:cs typeface="+mn-cs"/>
            </a:endParaRPr>
          </a:p>
        </p:txBody>
      </p:sp>
      <p:sp>
        <p:nvSpPr>
          <p:cNvPr id="8" name="Dikdörtgen 7"/>
          <p:cNvSpPr/>
          <p:nvPr/>
        </p:nvSpPr>
        <p:spPr bwMode="auto">
          <a:xfrm>
            <a:off x="6805749" y="1001485"/>
            <a:ext cx="5037924" cy="5712824"/>
          </a:xfrm>
          <a:prstGeom prst="rect">
            <a:avLst/>
          </a:prstGeom>
          <a:noFill/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  <a:ex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449263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  <a:defRPr/>
            </a:pPr>
            <a:endParaRPr kumimoji="0" lang="tr-TR" sz="1800" b="0" i="0" u="none" strike="noStrike" kern="1200" cap="none" spc="0" normalizeH="0" baseline="0" noProof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charset="0"/>
              <a:ea typeface="SimSun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624392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997131"/>
          </a:xfrm>
        </p:spPr>
        <p:txBody>
          <a:bodyPr/>
          <a:lstStyle/>
          <a:p>
            <a:pPr algn="ctr"/>
            <a:r>
              <a:rPr lang="tr-TR" sz="3600" dirty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ÖZET VE </a:t>
            </a:r>
            <a:r>
              <a:rPr lang="tr-TR" sz="3600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TAVSİYELER</a:t>
            </a:r>
            <a:endParaRPr lang="tr-TR" sz="3600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535578" y="1606731"/>
            <a:ext cx="5917474" cy="4781005"/>
          </a:xfrm>
        </p:spPr>
        <p:txBody>
          <a:bodyPr>
            <a:normAutofit lnSpcReduction="10000"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●  </a:t>
            </a:r>
            <a:r>
              <a:rPr lang="tr-TR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Asemptomatik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myomlu</a:t>
            </a:r>
            <a:r>
              <a:rPr lang="tr-TR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kadınlarda </a:t>
            </a:r>
            <a:r>
              <a:rPr lang="tr-TR" i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hamileliği ertelememeleri </a:t>
            </a:r>
            <a:r>
              <a:rPr lang="tr-TR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(Grade </a:t>
            </a:r>
            <a:r>
              <a:rPr lang="tr-TR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2)</a:t>
            </a:r>
            <a:endParaRPr lang="tr-TR" dirty="0">
              <a:solidFill>
                <a:srgbClr val="FFFF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●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Gebelik planlayanlarda </a:t>
            </a:r>
            <a:r>
              <a:rPr lang="tr-TR" i="1" u="sng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profilaktik</a:t>
            </a:r>
            <a:r>
              <a:rPr lang="tr-TR" i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i="1" u="sng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myomektomi</a:t>
            </a:r>
            <a:r>
              <a:rPr lang="tr-TR" i="1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yapılmaması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tr-TR" dirty="0" smtClean="0">
                <a:solidFill>
                  <a:srgbClr val="FFFF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Grade 2)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tr-T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● 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 err="1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Myomların</a:t>
            </a:r>
            <a:r>
              <a:rPr lang="tr-TR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rolünü ele almadan önce çiftler </a:t>
            </a:r>
            <a:r>
              <a:rPr lang="tr-TR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tam </a:t>
            </a:r>
            <a:r>
              <a:rPr lang="tr-TR" u="sng" dirty="0" err="1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infertilite</a:t>
            </a:r>
            <a:r>
              <a:rPr lang="tr-TR" u="sng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tr-TR" u="sng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değerlendirmesi</a:t>
            </a:r>
            <a:endParaRPr lang="tr-TR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İçerik Yer Tutucusu 2"/>
          <p:cNvSpPr txBox="1">
            <a:spLocks/>
          </p:cNvSpPr>
          <p:nvPr/>
        </p:nvSpPr>
        <p:spPr bwMode="auto">
          <a:xfrm>
            <a:off x="6727371" y="1423851"/>
            <a:ext cx="4920584" cy="53035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t" anchorCtr="0" compatLnSpc="1">
            <a:prstTxWarp prst="textNoShape">
              <a:avLst/>
            </a:prstTxWarp>
          </a:bodyPr>
          <a:lstStyle>
            <a:lvl1pPr marL="341313" indent="-3413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1363" indent="-28416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FFFFFF"/>
                </a:solidFill>
                <a:latin typeface="+mn-lt"/>
                <a:ea typeface="+mn-ea"/>
              </a:defRPr>
            </a:lvl2pPr>
            <a:lvl3pPr marL="11414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3pPr>
            <a:lvl4pPr marL="15986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4pPr>
            <a:lvl5pPr marL="20558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5pPr>
            <a:lvl6pPr marL="2513192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6pPr>
            <a:lvl7pPr marL="2970136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7pPr>
            <a:lvl8pPr marL="3427080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8pPr>
            <a:lvl9pPr marL="3884024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9pPr>
          </a:lstStyle>
          <a:p>
            <a:pPr marL="341313" marR="0" lvl="0" indent="-341313" algn="l" defTabSz="447675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● </a:t>
            </a:r>
            <a:r>
              <a:rPr kumimoji="0" lang="tr-TR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Submukozal</a:t>
            </a: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veya </a:t>
            </a:r>
            <a:r>
              <a:rPr kumimoji="0" lang="tr-TR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intrakaviter</a:t>
            </a: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bileşeni olan </a:t>
            </a:r>
            <a:r>
              <a:rPr kumimoji="0" lang="tr-TR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myomlarda</a:t>
            </a: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2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myomektomi</a:t>
            </a: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(Grade 2C)</a:t>
            </a:r>
          </a:p>
          <a:p>
            <a:pPr marL="341313" marR="0" lvl="0" indent="-341313" algn="l" defTabSz="447675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● </a:t>
            </a:r>
            <a:r>
              <a:rPr kumimoji="0" lang="tr-TR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Subserozal</a:t>
            </a: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myomlu</a:t>
            </a: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kadınlar için, </a:t>
            </a:r>
            <a:r>
              <a:rPr kumimoji="0" lang="tr-TR" sz="2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myomektomi</a:t>
            </a:r>
            <a:r>
              <a:rPr kumimoji="0" lang="tr-TR" sz="2800" b="0" i="0" u="sng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önerilmiyor</a:t>
            </a: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(Grade 2C).</a:t>
            </a:r>
            <a:endParaRPr kumimoji="0" lang="tr-TR" sz="2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1313" marR="0" lvl="0" indent="-341313" algn="l" defTabSz="447675" rtl="0" eaLnBrk="0" fontAlgn="base" latinLnBrk="0" hangingPunct="0">
              <a:lnSpc>
                <a:spcPct val="107000"/>
              </a:lnSpc>
              <a:spcBef>
                <a:spcPct val="0"/>
              </a:spcBef>
              <a:spcAft>
                <a:spcPts val="80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● Gelecekte gebelik planlayan medikal tedavi veya </a:t>
            </a:r>
            <a:r>
              <a:rPr kumimoji="0" lang="tr-TR" sz="28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embolizasyondan</a:t>
            </a: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çok </a:t>
            </a:r>
            <a:r>
              <a:rPr kumimoji="0" lang="tr-TR" sz="2800" b="0" i="0" u="sng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cerrahi </a:t>
            </a:r>
            <a:r>
              <a:rPr kumimoji="0" lang="tr-TR" sz="2800" b="0" i="0" u="sng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myomektomi</a:t>
            </a:r>
            <a:r>
              <a:rPr kumimoji="0" lang="tr-TR" sz="2800" b="0" i="0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(Grade 2C</a:t>
            </a: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00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)</a:t>
            </a:r>
            <a:r>
              <a:rPr kumimoji="0" lang="tr-TR" sz="28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</a:t>
            </a:r>
            <a:endParaRPr kumimoji="0" lang="tr-TR" sz="2800" b="0" i="0" u="none" strike="noStrike" kern="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89056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3505200"/>
          </a:xfrm>
        </p:spPr>
        <p:txBody>
          <a:bodyPr/>
          <a:lstStyle/>
          <a:p>
            <a:pPr algn="ctr"/>
            <a:r>
              <a:rPr lang="tr-TR" sz="4400" dirty="0">
                <a:latin typeface="Calibri" panose="020F0502020204030204" pitchFamily="34" charset="0"/>
                <a:cs typeface="Calibri" panose="020F0502020204030204" pitchFamily="34" charset="0"/>
              </a:rPr>
              <a:t>Dinlediğiniz için</a:t>
            </a:r>
            <a:br>
              <a:rPr lang="tr-TR" sz="4400" dirty="0"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tr-TR" sz="4400" dirty="0" smtClean="0">
                <a:latin typeface="Calibri" panose="020F0502020204030204" pitchFamily="34" charset="0"/>
                <a:cs typeface="Calibri" panose="020F0502020204030204" pitchFamily="34" charset="0"/>
              </a:rPr>
              <a:t>Teşekkürler</a:t>
            </a:r>
            <a:endParaRPr lang="tr-TR" sz="4400" dirty="0"/>
          </a:p>
        </p:txBody>
      </p:sp>
    </p:spTree>
    <p:extLst>
      <p:ext uri="{BB962C8B-B14F-4D97-AF65-F5344CB8AC3E}">
        <p14:creationId xmlns:p14="http://schemas.microsoft.com/office/powerpoint/2010/main" val="2271047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722811"/>
          </a:xfrm>
        </p:spPr>
        <p:txBody>
          <a:bodyPr/>
          <a:lstStyle/>
          <a:p>
            <a:pPr lvl="0" algn="ctr" defTabSz="914400" eaLnBrk="1" hangingPunct="1">
              <a:lnSpc>
                <a:spcPct val="120000"/>
              </a:lnSpc>
              <a:spcBef>
                <a:spcPct val="20000"/>
              </a:spcBef>
              <a:defRPr/>
            </a:pPr>
            <a:r>
              <a:rPr lang="tr-TR" sz="4400" u="none" kern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 MT" panose="020B0502020104020203"/>
                <a:cs typeface="+mn-cs"/>
              </a:rPr>
              <a:t>CERRAHİ TEDAVİ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280160" y="1894116"/>
            <a:ext cx="5094514" cy="3657597"/>
          </a:xfrm>
        </p:spPr>
        <p:txBody>
          <a:bodyPr/>
          <a:lstStyle/>
          <a:p>
            <a:r>
              <a:rPr lang="tr-TR" sz="3600" dirty="0" err="1" smtClean="0">
                <a:latin typeface="Maiandra GD" panose="020E0502030308020204" pitchFamily="34" charset="0"/>
              </a:rPr>
              <a:t>Myomektomi</a:t>
            </a:r>
            <a:endParaRPr lang="tr-TR" sz="3600" dirty="0" smtClean="0">
              <a:latin typeface="Maiandra GD" panose="020E0502030308020204" pitchFamily="34" charset="0"/>
            </a:endParaRPr>
          </a:p>
          <a:p>
            <a:r>
              <a:rPr lang="tr-TR" sz="3600" dirty="0" err="1" smtClean="0">
                <a:latin typeface="Maiandra GD" panose="020E0502030308020204" pitchFamily="34" charset="0"/>
              </a:rPr>
              <a:t>Histerektomi</a:t>
            </a:r>
            <a:endParaRPr lang="tr-TR" sz="3600" dirty="0" smtClean="0">
              <a:latin typeface="Maiandra GD" panose="020E0502030308020204" pitchFamily="34" charset="0"/>
            </a:endParaRPr>
          </a:p>
          <a:p>
            <a:r>
              <a:rPr lang="tr-TR" sz="3600" dirty="0" err="1" smtClean="0">
                <a:latin typeface="Maiandra GD" panose="020E0502030308020204" pitchFamily="34" charset="0"/>
              </a:rPr>
              <a:t>Endometriyal</a:t>
            </a:r>
            <a:r>
              <a:rPr lang="tr-TR" sz="3600" dirty="0" smtClean="0">
                <a:latin typeface="Maiandra GD" panose="020E0502030308020204" pitchFamily="34" charset="0"/>
              </a:rPr>
              <a:t> </a:t>
            </a:r>
            <a:r>
              <a:rPr lang="tr-TR" sz="3600" dirty="0" err="1" smtClean="0">
                <a:latin typeface="Maiandra GD" panose="020E0502030308020204" pitchFamily="34" charset="0"/>
              </a:rPr>
              <a:t>Ablasyon</a:t>
            </a:r>
            <a:endParaRPr lang="tr-TR" sz="3600" dirty="0" smtClean="0">
              <a:latin typeface="Maiandra GD" panose="020E0502030308020204" pitchFamily="34" charset="0"/>
            </a:endParaRPr>
          </a:p>
          <a:p>
            <a:r>
              <a:rPr lang="tr-TR" sz="3600" dirty="0" err="1" smtClean="0">
                <a:latin typeface="Maiandra GD" panose="020E0502030308020204" pitchFamily="34" charset="0"/>
              </a:rPr>
              <a:t>Myolizis</a:t>
            </a:r>
            <a:endParaRPr lang="tr-TR" sz="3600" dirty="0" smtClean="0">
              <a:latin typeface="Maiandra GD" panose="020E0502030308020204" pitchFamily="34" charset="0"/>
            </a:endParaRPr>
          </a:p>
          <a:p>
            <a:r>
              <a:rPr lang="tr-TR" sz="3600" dirty="0" err="1" smtClean="0">
                <a:latin typeface="Maiandra GD" panose="020E0502030308020204" pitchFamily="34" charset="0"/>
              </a:rPr>
              <a:t>Uterin</a:t>
            </a:r>
            <a:r>
              <a:rPr lang="tr-TR" sz="3600" dirty="0" smtClean="0">
                <a:latin typeface="Maiandra GD" panose="020E0502030308020204" pitchFamily="34" charset="0"/>
              </a:rPr>
              <a:t> arter </a:t>
            </a:r>
            <a:r>
              <a:rPr lang="tr-TR" sz="3600" dirty="0" err="1" smtClean="0">
                <a:latin typeface="Maiandra GD" panose="020E0502030308020204" pitchFamily="34" charset="0"/>
              </a:rPr>
              <a:t>oklüzyonu</a:t>
            </a:r>
            <a:endParaRPr lang="tr-TR" sz="3600" dirty="0">
              <a:latin typeface="Maiandra GD" panose="020E0502030308020204" pitchFamily="34" charset="0"/>
            </a:endParaRPr>
          </a:p>
        </p:txBody>
      </p:sp>
      <p:pic>
        <p:nvPicPr>
          <p:cNvPr id="6" name="Resim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93740" y="1332411"/>
            <a:ext cx="3203550" cy="50908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50277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609600"/>
            <a:ext cx="10354733" cy="722811"/>
          </a:xfrm>
        </p:spPr>
        <p:txBody>
          <a:bodyPr/>
          <a:lstStyle/>
          <a:p>
            <a:pPr lvl="0" algn="ctr" defTabSz="914400" eaLnBrk="1" hangingPunct="1">
              <a:lnSpc>
                <a:spcPct val="120000"/>
              </a:lnSpc>
              <a:spcBef>
                <a:spcPct val="20000"/>
              </a:spcBef>
              <a:defRPr/>
            </a:pPr>
            <a:r>
              <a:rPr lang="tr-TR" sz="4400" u="none" kern="12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Gill Sans MT" panose="020B0502020104020203"/>
                <a:cs typeface="+mn-cs"/>
              </a:rPr>
              <a:t>Girişimsel Radyoloji</a:t>
            </a:r>
            <a:endParaRPr lang="tr-TR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15291" y="1593670"/>
            <a:ext cx="2377440" cy="770707"/>
          </a:xfrm>
        </p:spPr>
        <p:txBody>
          <a:bodyPr/>
          <a:lstStyle/>
          <a:p>
            <a:r>
              <a:rPr lang="tr-TR" sz="3600" dirty="0" err="1" smtClean="0">
                <a:latin typeface="Maiandra GD" panose="020E0502030308020204" pitchFamily="34" charset="0"/>
              </a:rPr>
              <a:t>MRgFUS</a:t>
            </a:r>
            <a:endParaRPr lang="tr-TR" sz="3600" dirty="0">
              <a:latin typeface="Maiandra GD" panose="020E050203030802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85143" y="1593671"/>
            <a:ext cx="5270098" cy="2505520"/>
          </a:xfrm>
          <a:prstGeom prst="rect">
            <a:avLst/>
          </a:prstGeom>
        </p:spPr>
      </p:pic>
      <p:pic>
        <p:nvPicPr>
          <p:cNvPr id="5" name="Resim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852" y="2862158"/>
            <a:ext cx="6321291" cy="3834797"/>
          </a:xfrm>
          <a:prstGeom prst="rect">
            <a:avLst/>
          </a:prstGeom>
        </p:spPr>
      </p:pic>
      <p:sp>
        <p:nvSpPr>
          <p:cNvPr id="6" name="İçerik Yer Tutucusu 2"/>
          <p:cNvSpPr txBox="1">
            <a:spLocks/>
          </p:cNvSpPr>
          <p:nvPr/>
        </p:nvSpPr>
        <p:spPr bwMode="auto">
          <a:xfrm>
            <a:off x="7210694" y="4763596"/>
            <a:ext cx="4127863" cy="11103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89950" tIns="44974" rIns="89950" bIns="44974" numCol="1" anchor="t" anchorCtr="0" compatLnSpc="1">
            <a:prstTxWarp prst="textNoShape">
              <a:avLst/>
            </a:prstTxWarp>
          </a:bodyPr>
          <a:lstStyle>
            <a:lvl1pPr marL="341313" indent="-3413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741363" indent="-28416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1138"/>
              </a:spcAft>
              <a:buClr>
                <a:srgbClr val="000000"/>
              </a:buClr>
              <a:buSzPct val="100000"/>
              <a:buFont typeface="Times New Roman" pitchFamily="18" charset="0"/>
              <a:defRPr sz="2400">
                <a:solidFill>
                  <a:srgbClr val="FFFFFF"/>
                </a:solidFill>
                <a:latin typeface="+mn-lt"/>
                <a:ea typeface="+mn-ea"/>
              </a:defRPr>
            </a:lvl2pPr>
            <a:lvl3pPr marL="11414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850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3pPr>
            <a:lvl4pPr marL="15986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575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4pPr>
            <a:lvl5pPr marL="2055813" indent="-227013" algn="l" defTabSz="447675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8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5pPr>
            <a:lvl6pPr marL="2513192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6pPr>
            <a:lvl7pPr marL="2970136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7pPr>
            <a:lvl8pPr marL="3427080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8pPr>
            <a:lvl9pPr marL="3884024" indent="-228472" algn="l" defTabSz="449011" rtl="0" eaLnBrk="0" fontAlgn="base" hangingPunct="0">
              <a:lnSpc>
                <a:spcPct val="95000"/>
              </a:lnSpc>
              <a:spcBef>
                <a:spcPct val="0"/>
              </a:spcBef>
              <a:spcAft>
                <a:spcPts val="288"/>
              </a:spcAft>
              <a:buClr>
                <a:srgbClr val="000000"/>
              </a:buClr>
              <a:buSzPct val="100000"/>
              <a:buFont typeface="Times New Roman" pitchFamily="16" charset="0"/>
              <a:defRPr sz="2000">
                <a:solidFill>
                  <a:srgbClr val="FFFFFF"/>
                </a:solidFill>
                <a:latin typeface="+mn-lt"/>
                <a:ea typeface="+mn-ea"/>
              </a:defRPr>
            </a:lvl9pPr>
          </a:lstStyle>
          <a:p>
            <a:pPr marL="341313" marR="0" lvl="0" indent="-341313" algn="l" defTabSz="447675" rtl="0" eaLnBrk="0" fontAlgn="base" latinLnBrk="0" hangingPunct="0">
              <a:lnSpc>
                <a:spcPct val="95000"/>
              </a:lnSpc>
              <a:spcBef>
                <a:spcPct val="0"/>
              </a:spcBef>
              <a:spcAft>
                <a:spcPts val="1425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  <a:tabLst/>
              <a:defRPr/>
            </a:pPr>
            <a:r>
              <a:rPr kumimoji="0" lang="tr-TR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Uterin</a:t>
            </a:r>
            <a:r>
              <a:rPr kumimoji="0" lang="tr-TR" sz="3600" b="0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 Arter </a:t>
            </a:r>
            <a:r>
              <a:rPr kumimoji="0" lang="tr-TR" sz="3600" b="0" i="0" u="none" strike="noStrike" kern="0" cap="none" spc="0" normalizeH="0" baseline="0" noProof="0" dirty="0" err="1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Maiandra GD" panose="020E0502030308020204" pitchFamily="34" charset="0"/>
                <a:ea typeface="SimSun"/>
                <a:cs typeface="+mn-cs"/>
              </a:rPr>
              <a:t>Embolizasyonu</a:t>
            </a:r>
            <a:endParaRPr kumimoji="0" lang="tr-TR" sz="36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Maiandra GD" panose="020E0502030308020204" pitchFamily="34" charset="0"/>
              <a:ea typeface="SimSun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614670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36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Ne zaman müdahale</a:t>
            </a:r>
            <a:endParaRPr lang="tr-TR" sz="3600" dirty="0">
              <a:solidFill>
                <a:srgbClr val="FFFF00"/>
              </a:solidFill>
              <a:latin typeface="Maiandra GD" panose="020E0502030308020204" pitchFamily="34" charset="0"/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645920"/>
            <a:ext cx="10354733" cy="4728754"/>
          </a:xfrm>
        </p:spPr>
        <p:txBody>
          <a:bodyPr>
            <a:noAutofit/>
          </a:bodyPr>
          <a:lstStyle/>
          <a:p>
            <a:pPr marL="342900" lvl="0" indent="-342900" algn="ctr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600" dirty="0" smtClean="0">
                <a:latin typeface="Maiandra GD" panose="020E0502030308020204" pitchFamily="34" charset="0"/>
              </a:rPr>
              <a:t>Belirtilerin </a:t>
            </a:r>
            <a:r>
              <a:rPr lang="tr-TR" sz="2600" dirty="0">
                <a:latin typeface="Maiandra GD" panose="020E0502030308020204" pitchFamily="34" charset="0"/>
              </a:rPr>
              <a:t>hafifletilmesi (</a:t>
            </a:r>
            <a:r>
              <a:rPr lang="tr-TR" sz="2600" dirty="0" err="1">
                <a:latin typeface="Maiandra GD" panose="020E0502030308020204" pitchFamily="34" charset="0"/>
              </a:rPr>
              <a:t>örn</a:t>
            </a:r>
            <a:r>
              <a:rPr lang="tr-TR" sz="2600" dirty="0">
                <a:latin typeface="Maiandra GD" panose="020E0502030308020204" pitchFamily="34" charset="0"/>
              </a:rPr>
              <a:t>., Anormal </a:t>
            </a:r>
            <a:r>
              <a:rPr lang="tr-TR" sz="2600" dirty="0" err="1">
                <a:latin typeface="Maiandra GD" panose="020E0502030308020204" pitchFamily="34" charset="0"/>
              </a:rPr>
              <a:t>uterin</a:t>
            </a:r>
            <a:r>
              <a:rPr lang="tr-TR" sz="2600" dirty="0">
                <a:latin typeface="Maiandra GD" panose="020E0502030308020204" pitchFamily="34" charset="0"/>
              </a:rPr>
              <a:t> kanama, </a:t>
            </a:r>
            <a:r>
              <a:rPr lang="tr-TR" sz="2600" dirty="0" smtClean="0">
                <a:latin typeface="Maiandra GD" panose="020E0502030308020204" pitchFamily="34" charset="0"/>
              </a:rPr>
              <a:t>ağrı, basınç)  kadınların yönetiminde </a:t>
            </a:r>
            <a:r>
              <a:rPr lang="tr-TR" sz="2600" dirty="0">
                <a:latin typeface="Maiandra GD" panose="020E0502030308020204" pitchFamily="34" charset="0"/>
              </a:rPr>
              <a:t>temel </a:t>
            </a:r>
            <a:r>
              <a:rPr lang="tr-TR" sz="2600" dirty="0" smtClean="0">
                <a:latin typeface="Maiandra GD" panose="020E0502030308020204" pitchFamily="34" charset="0"/>
              </a:rPr>
              <a:t>amaç 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en-US" sz="18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Alternatives </a:t>
            </a:r>
            <a:r>
              <a:rPr lang="en-US" sz="1800" dirty="0">
                <a:solidFill>
                  <a:srgbClr val="FFFF00"/>
                </a:solidFill>
                <a:latin typeface="Maiandra GD" panose="020E0502030308020204" pitchFamily="34" charset="0"/>
              </a:rPr>
              <a:t>to Hysterectomy. </a:t>
            </a:r>
            <a:r>
              <a:rPr lang="en-US" sz="18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A</a:t>
            </a:r>
            <a:r>
              <a:rPr lang="tr-TR" sz="18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COG</a:t>
            </a:r>
            <a:r>
              <a:rPr lang="en-US" sz="18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. </a:t>
            </a:r>
            <a:r>
              <a:rPr lang="en-US" sz="18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Obstet</a:t>
            </a:r>
            <a:r>
              <a:rPr lang="en-US" sz="18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en-US" sz="1800" dirty="0" err="1">
                <a:solidFill>
                  <a:srgbClr val="FFFF00"/>
                </a:solidFill>
                <a:latin typeface="Maiandra GD" panose="020E0502030308020204" pitchFamily="34" charset="0"/>
              </a:rPr>
              <a:t>Gynecol</a:t>
            </a:r>
            <a:r>
              <a:rPr lang="en-US" sz="18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en-US" sz="18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2008</a:t>
            </a:r>
            <a:r>
              <a:rPr lang="tr-TR" sz="18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endParaRPr lang="tr-TR" sz="2600" dirty="0" smtClean="0">
              <a:solidFill>
                <a:srgbClr val="FFFF00"/>
              </a:solidFill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2600" dirty="0" smtClean="0">
                <a:latin typeface="Maiandra GD" panose="020E0502030308020204" pitchFamily="34" charset="0"/>
              </a:rPr>
              <a:t>Herhangi </a:t>
            </a:r>
            <a:r>
              <a:rPr lang="tr-TR" sz="2600" dirty="0">
                <a:latin typeface="Maiandra GD" panose="020E0502030308020204" pitchFamily="34" charset="0"/>
              </a:rPr>
              <a:t>bir müdahalenin türü ve </a:t>
            </a:r>
            <a:r>
              <a:rPr lang="tr-TR" sz="2600" dirty="0" smtClean="0">
                <a:latin typeface="Maiandra GD" panose="020E0502030308020204" pitchFamily="34" charset="0"/>
              </a:rPr>
              <a:t>zamanlaması bireyselleştirilmeli</a:t>
            </a:r>
            <a:endParaRPr lang="tr-TR" sz="2600" dirty="0">
              <a:latin typeface="Maiandra GD" panose="020E0502030308020204" pitchFamily="34" charset="0"/>
            </a:endParaRPr>
          </a:p>
          <a:p>
            <a:r>
              <a:rPr lang="tr-TR" sz="2600" dirty="0">
                <a:latin typeface="Maiandra GD" panose="020E0502030308020204" pitchFamily="34" charset="0"/>
              </a:rPr>
              <a:t>● Belirtilerin tipi ve şiddeti</a:t>
            </a:r>
          </a:p>
          <a:p>
            <a:r>
              <a:rPr lang="tr-TR" sz="2600" dirty="0">
                <a:latin typeface="Maiandra GD" panose="020E0502030308020204" pitchFamily="34" charset="0"/>
              </a:rPr>
              <a:t>● </a:t>
            </a:r>
            <a:r>
              <a:rPr lang="tr-TR" sz="2600" dirty="0" err="1" smtClean="0">
                <a:latin typeface="Maiandra GD" panose="020E0502030308020204" pitchFamily="34" charset="0"/>
              </a:rPr>
              <a:t>Myom</a:t>
            </a:r>
            <a:r>
              <a:rPr lang="tr-TR" sz="2600" dirty="0" smtClean="0">
                <a:latin typeface="Maiandra GD" panose="020E0502030308020204" pitchFamily="34" charset="0"/>
              </a:rPr>
              <a:t> </a:t>
            </a:r>
            <a:r>
              <a:rPr lang="tr-TR" sz="2600" dirty="0">
                <a:latin typeface="Maiandra GD" panose="020E0502030308020204" pitchFamily="34" charset="0"/>
              </a:rPr>
              <a:t>(</a:t>
            </a:r>
            <a:r>
              <a:rPr lang="tr-TR" sz="2600" dirty="0" err="1">
                <a:latin typeface="Maiandra GD" panose="020E0502030308020204" pitchFamily="34" charset="0"/>
              </a:rPr>
              <a:t>lar</a:t>
            </a:r>
            <a:r>
              <a:rPr lang="tr-TR" sz="2600" dirty="0">
                <a:latin typeface="Maiandra GD" panose="020E0502030308020204" pitchFamily="34" charset="0"/>
              </a:rPr>
              <a:t>) </a:t>
            </a:r>
            <a:r>
              <a:rPr lang="tr-TR" sz="2600" dirty="0" err="1">
                <a:latin typeface="Maiandra GD" panose="020E0502030308020204" pitchFamily="34" charset="0"/>
              </a:rPr>
              <a:t>ın</a:t>
            </a:r>
            <a:r>
              <a:rPr lang="tr-TR" sz="2600" dirty="0">
                <a:latin typeface="Maiandra GD" panose="020E0502030308020204" pitchFamily="34" charset="0"/>
              </a:rPr>
              <a:t> boyutu</a:t>
            </a:r>
          </a:p>
          <a:p>
            <a:r>
              <a:rPr lang="tr-TR" sz="2600" dirty="0">
                <a:latin typeface="Maiandra GD" panose="020E0502030308020204" pitchFamily="34" charset="0"/>
              </a:rPr>
              <a:t>● </a:t>
            </a:r>
            <a:r>
              <a:rPr lang="tr-TR" sz="2600" dirty="0" err="1" smtClean="0">
                <a:latin typeface="Maiandra GD" panose="020E0502030308020204" pitchFamily="34" charset="0"/>
              </a:rPr>
              <a:t>Myom</a:t>
            </a:r>
            <a:r>
              <a:rPr lang="tr-TR" sz="2600" dirty="0" smtClean="0">
                <a:latin typeface="Maiandra GD" panose="020E0502030308020204" pitchFamily="34" charset="0"/>
              </a:rPr>
              <a:t> </a:t>
            </a:r>
            <a:r>
              <a:rPr lang="tr-TR" sz="2600" dirty="0">
                <a:latin typeface="Maiandra GD" panose="020E0502030308020204" pitchFamily="34" charset="0"/>
              </a:rPr>
              <a:t>(</a:t>
            </a:r>
            <a:r>
              <a:rPr lang="tr-TR" sz="2600" dirty="0" err="1">
                <a:latin typeface="Maiandra GD" panose="020E0502030308020204" pitchFamily="34" charset="0"/>
              </a:rPr>
              <a:t>lar</a:t>
            </a:r>
            <a:r>
              <a:rPr lang="tr-TR" sz="2600" dirty="0">
                <a:latin typeface="Maiandra GD" panose="020E0502030308020204" pitchFamily="34" charset="0"/>
              </a:rPr>
              <a:t>) </a:t>
            </a:r>
            <a:r>
              <a:rPr lang="tr-TR" sz="2600" dirty="0" err="1">
                <a:latin typeface="Maiandra GD" panose="020E0502030308020204" pitchFamily="34" charset="0"/>
              </a:rPr>
              <a:t>ın</a:t>
            </a:r>
            <a:r>
              <a:rPr lang="tr-TR" sz="2600" dirty="0">
                <a:latin typeface="Maiandra GD" panose="020E0502030308020204" pitchFamily="34" charset="0"/>
              </a:rPr>
              <a:t> yerleri</a:t>
            </a:r>
          </a:p>
          <a:p>
            <a:r>
              <a:rPr lang="tr-TR" sz="2600" dirty="0">
                <a:latin typeface="Maiandra GD" panose="020E0502030308020204" pitchFamily="34" charset="0"/>
              </a:rPr>
              <a:t>● Hasta yaşı</a:t>
            </a:r>
          </a:p>
          <a:p>
            <a:r>
              <a:rPr lang="tr-TR" sz="2600" dirty="0">
                <a:latin typeface="Maiandra GD" panose="020E0502030308020204" pitchFamily="34" charset="0"/>
              </a:rPr>
              <a:t>● </a:t>
            </a:r>
            <a:r>
              <a:rPr lang="tr-TR" sz="2600" dirty="0" smtClean="0">
                <a:latin typeface="Maiandra GD" panose="020E0502030308020204" pitchFamily="34" charset="0"/>
              </a:rPr>
              <a:t>Çocuk isteği </a:t>
            </a:r>
            <a:r>
              <a:rPr lang="tr-TR" sz="2600" dirty="0">
                <a:latin typeface="Maiandra GD" panose="020E0502030308020204" pitchFamily="34" charset="0"/>
              </a:rPr>
              <a:t>ve </a:t>
            </a:r>
            <a:r>
              <a:rPr lang="tr-TR" sz="2600" dirty="0" err="1">
                <a:latin typeface="Maiandra GD" panose="020E0502030308020204" pitchFamily="34" charset="0"/>
              </a:rPr>
              <a:t>obstetrik</a:t>
            </a:r>
            <a:r>
              <a:rPr lang="tr-TR" sz="2600" dirty="0">
                <a:latin typeface="Maiandra GD" panose="020E0502030308020204" pitchFamily="34" charset="0"/>
              </a:rPr>
              <a:t> </a:t>
            </a:r>
            <a:r>
              <a:rPr lang="tr-TR" sz="2600" dirty="0" smtClean="0">
                <a:latin typeface="Maiandra GD" panose="020E0502030308020204" pitchFamily="34" charset="0"/>
              </a:rPr>
              <a:t>öykü</a:t>
            </a:r>
            <a:endParaRPr lang="tr-TR" sz="2600" dirty="0">
              <a:latin typeface="Maiandra GD" panose="020E0502030308020204" pitchFamily="34" charset="0"/>
            </a:endParaRPr>
          </a:p>
        </p:txBody>
      </p:sp>
      <p:pic>
        <p:nvPicPr>
          <p:cNvPr id="4" name="Resim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0024" y="3810298"/>
            <a:ext cx="5682488" cy="2816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58135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tr-TR" sz="4000" dirty="0" err="1">
                <a:solidFill>
                  <a:srgbClr val="FFFF00"/>
                </a:solidFill>
                <a:latin typeface="Maiandra GD" panose="020E0502030308020204" pitchFamily="34" charset="0"/>
              </a:rPr>
              <a:t>profilaktik</a:t>
            </a:r>
            <a:r>
              <a:rPr lang="tr-TR" sz="4000" dirty="0">
                <a:solidFill>
                  <a:srgbClr val="FFFF00"/>
                </a:solidFill>
                <a:latin typeface="Maiandra GD" panose="020E0502030308020204" pitchFamily="34" charset="0"/>
              </a:rPr>
              <a:t> tedavi</a:t>
            </a:r>
            <a:endParaRPr lang="tr-TR" sz="4000" dirty="0">
              <a:solidFill>
                <a:srgbClr val="FFFF00"/>
              </a:solidFill>
            </a:endParaRP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645920"/>
            <a:ext cx="10354733" cy="4443730"/>
          </a:xfrm>
        </p:spPr>
        <p:txBody>
          <a:bodyPr>
            <a:norm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smtClean="0">
                <a:latin typeface="Maiandra GD" panose="020E0502030308020204" pitchFamily="34" charset="0"/>
              </a:rPr>
              <a:t>gelecekteki muhtemel komplikasyonlarını veya bunların tedavilerini önlemek için </a:t>
            </a:r>
            <a:r>
              <a:rPr lang="tr-TR" dirty="0" err="1" smtClean="0">
                <a:latin typeface="Maiandra GD" panose="020E0502030308020204" pitchFamily="34" charset="0"/>
              </a:rPr>
              <a:t>profilaktik</a:t>
            </a:r>
            <a:r>
              <a:rPr lang="tr-TR" dirty="0" smtClean="0">
                <a:latin typeface="Maiandra GD" panose="020E0502030308020204" pitchFamily="34" charset="0"/>
              </a:rPr>
              <a:t> tedavi önerilmez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err="1" smtClean="0">
                <a:latin typeface="Maiandra GD" panose="020E0502030308020204" pitchFamily="34" charset="0"/>
              </a:rPr>
              <a:t>progresyonun</a:t>
            </a:r>
            <a:r>
              <a:rPr lang="tr-TR" dirty="0" smtClean="0">
                <a:latin typeface="Maiandra GD" panose="020E0502030308020204" pitchFamily="34" charset="0"/>
              </a:rPr>
              <a:t> güvenilir belirteçleri ?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u="sng" dirty="0" smtClean="0">
                <a:latin typeface="Maiandra GD" panose="020E0502030308020204" pitchFamily="34" charset="0"/>
              </a:rPr>
              <a:t>gebelik planlayan </a:t>
            </a:r>
            <a:r>
              <a:rPr lang="tr-TR" u="sng" dirty="0" err="1">
                <a:latin typeface="Maiandra GD" panose="020E0502030308020204" pitchFamily="34" charset="0"/>
              </a:rPr>
              <a:t>submukozal</a:t>
            </a:r>
            <a:r>
              <a:rPr lang="tr-TR" u="sng" dirty="0">
                <a:latin typeface="Maiandra GD" panose="020E0502030308020204" pitchFamily="34" charset="0"/>
              </a:rPr>
              <a:t> </a:t>
            </a:r>
            <a:r>
              <a:rPr lang="tr-TR" u="sng" dirty="0" err="1" smtClean="0">
                <a:latin typeface="Maiandra GD" panose="020E0502030308020204" pitchFamily="34" charset="0"/>
              </a:rPr>
              <a:t>leiomyom</a:t>
            </a:r>
            <a:r>
              <a:rPr lang="tr-TR" dirty="0" smtClean="0">
                <a:latin typeface="Maiandra GD" panose="020E0502030308020204" pitchFamily="34" charset="0"/>
              </a:rPr>
              <a:t> ve</a:t>
            </a:r>
          </a:p>
          <a:p>
            <a:pPr marL="0" lvl="0" indent="0" defTabSz="914400" eaLnBrk="1" hangingPunct="1">
              <a:lnSpc>
                <a:spcPct val="100000"/>
              </a:lnSpc>
              <a:buClrTx/>
              <a:buSzTx/>
            </a:pPr>
            <a:r>
              <a:rPr lang="tr-TR" u="sng" dirty="0" err="1" smtClean="0">
                <a:latin typeface="Maiandra GD" panose="020E0502030308020204" pitchFamily="34" charset="0"/>
              </a:rPr>
              <a:t>üreteral</a:t>
            </a:r>
            <a:r>
              <a:rPr lang="tr-TR" u="sng" dirty="0" smtClean="0">
                <a:latin typeface="Maiandra GD" panose="020E0502030308020204" pitchFamily="34" charset="0"/>
              </a:rPr>
              <a:t> </a:t>
            </a:r>
            <a:r>
              <a:rPr lang="tr-TR" u="sng" dirty="0">
                <a:latin typeface="Maiandra GD" panose="020E0502030308020204" pitchFamily="34" charset="0"/>
              </a:rPr>
              <a:t>bası ile orta veya şiddetli </a:t>
            </a:r>
            <a:r>
              <a:rPr lang="tr-TR" u="sng" dirty="0" err="1" smtClean="0">
                <a:latin typeface="Maiandra GD" panose="020E0502030308020204" pitchFamily="34" charset="0"/>
              </a:rPr>
              <a:t>hidronefroz</a:t>
            </a:r>
            <a:r>
              <a:rPr lang="tr-TR" dirty="0" smtClean="0">
                <a:latin typeface="Maiandra GD" panose="020E0502030308020204" pitchFamily="34" charset="0"/>
              </a:rPr>
              <a:t> 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dirty="0" err="1" smtClean="0">
                <a:latin typeface="Maiandra GD" panose="020E0502030308020204" pitchFamily="34" charset="0"/>
              </a:rPr>
              <a:t>profilaktik</a:t>
            </a:r>
            <a:r>
              <a:rPr lang="tr-TR" dirty="0" smtClean="0">
                <a:latin typeface="Maiandra GD" panose="020E0502030308020204" pitchFamily="34" charset="0"/>
              </a:rPr>
              <a:t> tedavi önerilebilir</a:t>
            </a:r>
            <a:endParaRPr lang="tr-TR" dirty="0">
              <a:latin typeface="Maiandra GD" panose="020E0502030308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7792395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Unvan 1"/>
          <p:cNvSpPr>
            <a:spLocks noGrp="1"/>
          </p:cNvSpPr>
          <p:nvPr>
            <p:ph type="title"/>
          </p:nvPr>
        </p:nvSpPr>
        <p:spPr>
          <a:xfrm>
            <a:off x="914400" y="391886"/>
            <a:ext cx="10354733" cy="600891"/>
          </a:xfrm>
        </p:spPr>
        <p:txBody>
          <a:bodyPr/>
          <a:lstStyle/>
          <a:p>
            <a:pPr algn="ctr"/>
            <a:r>
              <a:rPr lang="tr-TR" sz="3600" dirty="0">
                <a:solidFill>
                  <a:srgbClr val="FFFF00"/>
                </a:solidFill>
                <a:latin typeface="Maiandra GD" panose="020E0502030308020204" pitchFamily="34" charset="0"/>
              </a:rPr>
              <a:t>BEKLENME YÖNETİMİ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914400" y="1280160"/>
            <a:ext cx="10354733" cy="5264331"/>
          </a:xfrm>
        </p:spPr>
        <p:txBody>
          <a:bodyPr>
            <a:noAutofit/>
          </a:bodyPr>
          <a:lstStyle/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err="1" smtClean="0">
                <a:latin typeface="Maiandra GD" panose="020E0502030308020204" pitchFamily="34" charset="0"/>
              </a:rPr>
              <a:t>Asemptomatik</a:t>
            </a:r>
            <a:r>
              <a:rPr lang="tr-TR" sz="1800" dirty="0" smtClean="0">
                <a:latin typeface="Maiandra GD" panose="020E0502030308020204" pitchFamily="34" charset="0"/>
              </a:rPr>
              <a:t> </a:t>
            </a:r>
            <a:r>
              <a:rPr lang="tr-TR" sz="1800" dirty="0">
                <a:latin typeface="Maiandra GD" panose="020E0502030308020204" pitchFamily="34" charset="0"/>
              </a:rPr>
              <a:t>veya </a:t>
            </a:r>
            <a:r>
              <a:rPr lang="tr-TR" sz="1800" dirty="0" smtClean="0">
                <a:latin typeface="Maiandra GD" panose="020E0502030308020204" pitchFamily="34" charset="0"/>
              </a:rPr>
              <a:t>tıbbi-cerrahi </a:t>
            </a:r>
            <a:r>
              <a:rPr lang="tr-TR" sz="1800" dirty="0">
                <a:latin typeface="Maiandra GD" panose="020E0502030308020204" pitchFamily="34" charset="0"/>
              </a:rPr>
              <a:t>tedaviyi reddeden hastalarda </a:t>
            </a:r>
            <a:r>
              <a:rPr lang="tr-TR" sz="1800" dirty="0" err="1" smtClean="0">
                <a:latin typeface="Maiandra GD" panose="020E0502030308020204" pitchFamily="34" charset="0"/>
              </a:rPr>
              <a:t>myom</a:t>
            </a:r>
            <a:r>
              <a:rPr lang="tr-TR" sz="1800" dirty="0" smtClean="0">
                <a:latin typeface="Maiandra GD" panose="020E0502030308020204" pitchFamily="34" charset="0"/>
              </a:rPr>
              <a:t> </a:t>
            </a:r>
            <a:r>
              <a:rPr lang="tr-TR" sz="1800" dirty="0">
                <a:latin typeface="Maiandra GD" panose="020E0502030308020204" pitchFamily="34" charset="0"/>
              </a:rPr>
              <a:t>takibi konusunda yüksek kaliteli veriler </a:t>
            </a:r>
            <a:r>
              <a:rPr lang="tr-TR" sz="1800" dirty="0" smtClean="0">
                <a:latin typeface="Maiandra GD" panose="020E0502030308020204" pitchFamily="34" charset="0"/>
              </a:rPr>
              <a:t>yok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>
                <a:latin typeface="Maiandra GD" panose="020E0502030308020204" pitchFamily="34" charset="0"/>
              </a:rPr>
              <a:t>«bekle-gör" </a:t>
            </a:r>
            <a:r>
              <a:rPr lang="tr-TR" sz="1800" dirty="0" err="1">
                <a:latin typeface="Maiandra GD" panose="020E0502030308020204" pitchFamily="34" charset="0"/>
              </a:rPr>
              <a:t>asemptomatik</a:t>
            </a:r>
            <a:r>
              <a:rPr lang="tr-TR" sz="1800" dirty="0">
                <a:latin typeface="Maiandra GD" panose="020E0502030308020204" pitchFamily="34" charset="0"/>
              </a:rPr>
              <a:t> veya hafif semptomlar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Pérez-López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FR. EMAS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position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statement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: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management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of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uterine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fibroids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.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Maturitas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2014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smtClean="0">
                <a:latin typeface="Maiandra GD" panose="020E0502030308020204" pitchFamily="34" charset="0"/>
              </a:rPr>
              <a:t>Önemli </a:t>
            </a:r>
            <a:r>
              <a:rPr lang="tr-TR" sz="1800" dirty="0">
                <a:latin typeface="Maiandra GD" panose="020E0502030308020204" pitchFamily="34" charset="0"/>
              </a:rPr>
              <a:t>gerileme olduğu </a:t>
            </a:r>
            <a:r>
              <a:rPr lang="tr-TR" sz="1800" dirty="0" err="1">
                <a:latin typeface="Maiandra GD" panose="020E0502030308020204" pitchFamily="34" charset="0"/>
              </a:rPr>
              <a:t>Postpartum</a:t>
            </a:r>
            <a:r>
              <a:rPr lang="tr-TR" sz="1800" dirty="0">
                <a:latin typeface="Maiandra GD" panose="020E0502030308020204" pitchFamily="34" charset="0"/>
              </a:rPr>
              <a:t> </a:t>
            </a:r>
            <a:r>
              <a:rPr lang="tr-TR" sz="1800" dirty="0" smtClean="0">
                <a:latin typeface="Maiandra GD" panose="020E0502030308020204" pitchFamily="34" charset="0"/>
              </a:rPr>
              <a:t>ve </a:t>
            </a:r>
            <a:r>
              <a:rPr lang="tr-TR" sz="1800" dirty="0">
                <a:latin typeface="Maiandra GD" panose="020E0502030308020204" pitchFamily="34" charset="0"/>
              </a:rPr>
              <a:t>M</a:t>
            </a:r>
            <a:r>
              <a:rPr lang="tr-TR" sz="1800" dirty="0" smtClean="0">
                <a:latin typeface="Maiandra GD" panose="020E0502030308020204" pitchFamily="34" charset="0"/>
              </a:rPr>
              <a:t>enopoz </a:t>
            </a:r>
            <a:r>
              <a:rPr lang="tr-TR" sz="1800" dirty="0">
                <a:latin typeface="Maiandra GD" panose="020E0502030308020204" pitchFamily="34" charset="0"/>
              </a:rPr>
              <a:t>döneminde </a:t>
            </a:r>
            <a:r>
              <a:rPr lang="tr-TR" sz="1800" dirty="0" smtClean="0">
                <a:latin typeface="Maiandra GD" panose="020E0502030308020204" pitchFamily="34" charset="0"/>
              </a:rPr>
              <a:t>bekleme yaklaşımı 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4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Laughlin</a:t>
            </a: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SK. </a:t>
            </a:r>
            <a:r>
              <a:rPr lang="tr-TR" sz="14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Postpartum</a:t>
            </a: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factors</a:t>
            </a: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and</a:t>
            </a: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natural</a:t>
            </a: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fibroid</a:t>
            </a: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regression</a:t>
            </a: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. </a:t>
            </a:r>
            <a:r>
              <a:rPr lang="tr-TR" sz="14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Am</a:t>
            </a: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J </a:t>
            </a:r>
            <a:r>
              <a:rPr lang="tr-TR" sz="14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Obstet</a:t>
            </a: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 smtClean="0">
                <a:solidFill>
                  <a:srgbClr val="FFFF00"/>
                </a:solidFill>
                <a:latin typeface="Maiandra GD" panose="020E0502030308020204" pitchFamily="34" charset="0"/>
              </a:rPr>
              <a:t>Gynecol</a:t>
            </a:r>
            <a:r>
              <a:rPr lang="tr-TR" sz="1400" dirty="0" smtClean="0">
                <a:solidFill>
                  <a:srgbClr val="FFFF00"/>
                </a:solidFill>
                <a:latin typeface="Maiandra GD" panose="020E0502030308020204" pitchFamily="34" charset="0"/>
              </a:rPr>
              <a:t> 2011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smtClean="0">
                <a:latin typeface="Maiandra GD" panose="020E0502030308020204" pitchFamily="34" charset="0"/>
              </a:rPr>
              <a:t>Kanıta </a:t>
            </a:r>
            <a:r>
              <a:rPr lang="tr-TR" sz="1800" dirty="0">
                <a:latin typeface="Maiandra GD" panose="020E0502030308020204" pitchFamily="34" charset="0"/>
              </a:rPr>
              <a:t>dayalı kılavuzlar, </a:t>
            </a:r>
            <a:r>
              <a:rPr lang="tr-TR" sz="1800" dirty="0" err="1">
                <a:latin typeface="Maiandra GD" panose="020E0502030308020204" pitchFamily="34" charset="0"/>
              </a:rPr>
              <a:t>asemptomatik</a:t>
            </a:r>
            <a:r>
              <a:rPr lang="tr-TR" sz="1800" dirty="0">
                <a:latin typeface="Maiandra GD" panose="020E0502030308020204" pitchFamily="34" charset="0"/>
              </a:rPr>
              <a:t> </a:t>
            </a:r>
            <a:r>
              <a:rPr lang="tr-TR" sz="1800" dirty="0" err="1">
                <a:latin typeface="Maiandra GD" panose="020E0502030308020204" pitchFamily="34" charset="0"/>
              </a:rPr>
              <a:t>myomları</a:t>
            </a:r>
            <a:r>
              <a:rPr lang="tr-TR" sz="1800" dirty="0">
                <a:latin typeface="Maiandra GD" panose="020E0502030308020204" pitchFamily="34" charset="0"/>
              </a:rPr>
              <a:t> tedavi etmemeyi desteklemektedir </a:t>
            </a:r>
          </a:p>
          <a:p>
            <a:pPr marL="0" lvl="0" indent="0" algn="ctr" defTabSz="914400" eaLnBrk="1" hangingPunct="1">
              <a:lnSpc>
                <a:spcPct val="100000"/>
              </a:lnSpc>
              <a:buClrTx/>
              <a:buSzTx/>
            </a:pP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Marret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H.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Therapeutic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management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of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uterine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fibroid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tumors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: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updated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French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guidelines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.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Eur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J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Obstet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Gynecol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Reprod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</a:t>
            </a:r>
            <a:r>
              <a:rPr lang="tr-TR" sz="1400" dirty="0" err="1">
                <a:solidFill>
                  <a:srgbClr val="FFFF00"/>
                </a:solidFill>
                <a:latin typeface="Maiandra GD" panose="020E0502030308020204" pitchFamily="34" charset="0"/>
              </a:rPr>
              <a:t>Biol</a:t>
            </a:r>
            <a:r>
              <a:rPr lang="tr-TR" sz="1400" dirty="0">
                <a:solidFill>
                  <a:srgbClr val="FFFF00"/>
                </a:solidFill>
                <a:latin typeface="Maiandra GD" panose="020E0502030308020204" pitchFamily="34" charset="0"/>
              </a:rPr>
              <a:t> 2012</a:t>
            </a: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smtClean="0">
                <a:latin typeface="Maiandra GD" panose="020E0502030308020204" pitchFamily="34" charset="0"/>
              </a:rPr>
              <a:t>USG, yıllık </a:t>
            </a:r>
            <a:r>
              <a:rPr lang="tr-TR" sz="1800" dirty="0" err="1">
                <a:latin typeface="Maiandra GD" panose="020E0502030308020204" pitchFamily="34" charset="0"/>
              </a:rPr>
              <a:t>pelvik</a:t>
            </a:r>
            <a:r>
              <a:rPr lang="tr-TR" sz="1800" dirty="0">
                <a:latin typeface="Maiandra GD" panose="020E0502030308020204" pitchFamily="34" charset="0"/>
              </a:rPr>
              <a:t> </a:t>
            </a:r>
            <a:r>
              <a:rPr lang="tr-TR" sz="1800" dirty="0" smtClean="0">
                <a:latin typeface="Maiandra GD" panose="020E0502030308020204" pitchFamily="34" charset="0"/>
              </a:rPr>
              <a:t>muayene, tam </a:t>
            </a:r>
            <a:r>
              <a:rPr lang="tr-TR" sz="1800" dirty="0">
                <a:latin typeface="Maiandra GD" panose="020E0502030308020204" pitchFamily="34" charset="0"/>
              </a:rPr>
              <a:t>kan </a:t>
            </a:r>
            <a:r>
              <a:rPr lang="tr-TR" sz="1800" dirty="0" smtClean="0">
                <a:latin typeface="Maiandra GD" panose="020E0502030308020204" pitchFamily="34" charset="0"/>
              </a:rPr>
              <a:t>sayımı, </a:t>
            </a:r>
            <a:r>
              <a:rPr lang="tr-TR" sz="1800" dirty="0" err="1" smtClean="0">
                <a:latin typeface="Maiandra GD" panose="020E0502030308020204" pitchFamily="34" charset="0"/>
              </a:rPr>
              <a:t>hipotiroidizm</a:t>
            </a:r>
            <a:r>
              <a:rPr lang="tr-TR" sz="1800" dirty="0" smtClean="0">
                <a:latin typeface="Maiandra GD" panose="020E0502030308020204" pitchFamily="34" charset="0"/>
              </a:rPr>
              <a:t> </a:t>
            </a:r>
            <a:r>
              <a:rPr lang="tr-TR" sz="1800" dirty="0">
                <a:latin typeface="Maiandra GD" panose="020E0502030308020204" pitchFamily="34" charset="0"/>
              </a:rPr>
              <a:t>ve </a:t>
            </a:r>
            <a:r>
              <a:rPr lang="tr-TR" sz="1800" dirty="0" err="1">
                <a:latin typeface="Maiandra GD" panose="020E0502030308020204" pitchFamily="34" charset="0"/>
              </a:rPr>
              <a:t>koagülasyon</a:t>
            </a:r>
            <a:r>
              <a:rPr lang="tr-TR" sz="1800" dirty="0">
                <a:latin typeface="Maiandra GD" panose="020E0502030308020204" pitchFamily="34" charset="0"/>
              </a:rPr>
              <a:t> bozukluğu </a:t>
            </a:r>
            <a:endParaRPr lang="tr-TR" sz="1800" dirty="0" smtClean="0">
              <a:latin typeface="Maiandra GD" panose="020E0502030308020204" pitchFamily="34" charset="0"/>
            </a:endParaRPr>
          </a:p>
          <a:p>
            <a:pPr marL="342900" lvl="0" indent="-342900" defTabSz="914400" eaLnBrk="1" hangingPunct="1">
              <a:lnSpc>
                <a:spcPct val="100000"/>
              </a:lnSpc>
              <a:buClrTx/>
              <a:buSzTx/>
              <a:buFontTx/>
              <a:buChar char="•"/>
            </a:pPr>
            <a:r>
              <a:rPr lang="tr-TR" sz="1800" dirty="0" smtClean="0">
                <a:latin typeface="Maiandra GD" panose="020E0502030308020204" pitchFamily="34" charset="0"/>
              </a:rPr>
              <a:t>Semptomlar </a:t>
            </a:r>
            <a:r>
              <a:rPr lang="tr-TR" sz="1800" dirty="0">
                <a:latin typeface="Maiandra GD" panose="020E0502030308020204" pitchFamily="34" charset="0"/>
              </a:rPr>
              <a:t>veya </a:t>
            </a:r>
            <a:r>
              <a:rPr lang="tr-TR" sz="1800" dirty="0" err="1">
                <a:latin typeface="Maiandra GD" panose="020E0502030308020204" pitchFamily="34" charset="0"/>
              </a:rPr>
              <a:t>uterus</a:t>
            </a:r>
            <a:r>
              <a:rPr lang="tr-TR" sz="1800" dirty="0">
                <a:latin typeface="Maiandra GD" panose="020E0502030308020204" pitchFamily="34" charset="0"/>
              </a:rPr>
              <a:t> büyüklüğü arttıkça, </a:t>
            </a:r>
            <a:r>
              <a:rPr lang="tr-TR" sz="1800" dirty="0" smtClean="0">
                <a:latin typeface="Maiandra GD" panose="020E0502030308020204" pitchFamily="34" charset="0"/>
              </a:rPr>
              <a:t>ileri </a:t>
            </a:r>
            <a:r>
              <a:rPr lang="tr-TR" sz="1800" dirty="0">
                <a:latin typeface="Maiandra GD" panose="020E0502030308020204" pitchFamily="34" charset="0"/>
              </a:rPr>
              <a:t>değerlendirme ve hasta </a:t>
            </a:r>
            <a:r>
              <a:rPr lang="tr-TR" sz="1800" dirty="0" smtClean="0">
                <a:latin typeface="Maiandra GD" panose="020E0502030308020204" pitchFamily="34" charset="0"/>
              </a:rPr>
              <a:t>danışmanlığı.</a:t>
            </a:r>
          </a:p>
        </p:txBody>
      </p:sp>
    </p:spTree>
    <p:extLst>
      <p:ext uri="{BB962C8B-B14F-4D97-AF65-F5344CB8AC3E}">
        <p14:creationId xmlns:p14="http://schemas.microsoft.com/office/powerpoint/2010/main" val="196129862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Ofis Teması">
  <a:themeElements>
    <a:clrScheme name="Ofis Teması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is Teması">
      <a:majorFont>
        <a:latin typeface="Times New Roman"/>
        <a:ea typeface="SimSun"/>
        <a:cs typeface=""/>
      </a:majorFont>
      <a:minorFont>
        <a:latin typeface="Times New Roman"/>
        <a:ea typeface="SimSun"/>
        <a:cs typeface="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49263" rtl="0" eaLnBrk="1" fontAlgn="base" latinLnBrk="0" hangingPunct="0">
          <a:lnSpc>
            <a:spcPct val="93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  <a:ea typeface="SimSun" charset="-122"/>
          </a:defRPr>
        </a:defPPr>
      </a:lstStyle>
    </a:lnDef>
  </a:objectDefaults>
  <a:extraClrSchemeLst>
    <a:extraClrScheme>
      <a:clrScheme name="Ofis Teması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is Teması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is Teması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600</TotalTime>
  <Words>4015</Words>
  <Application>Microsoft Office PowerPoint</Application>
  <PresentationFormat>Geniş ekran</PresentationFormat>
  <Paragraphs>345</Paragraphs>
  <Slides>48</Slides>
  <Notes>0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7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48</vt:i4>
      </vt:variant>
    </vt:vector>
  </HeadingPairs>
  <TitlesOfParts>
    <vt:vector size="56" baseType="lpstr">
      <vt:lpstr>SimSun</vt:lpstr>
      <vt:lpstr>Arial</vt:lpstr>
      <vt:lpstr>Calibri</vt:lpstr>
      <vt:lpstr>Gill Sans MT</vt:lpstr>
      <vt:lpstr>Maiandra GD</vt:lpstr>
      <vt:lpstr>Times New Roman</vt:lpstr>
      <vt:lpstr>Wingdings</vt:lpstr>
      <vt:lpstr>1_Ofis Teması</vt:lpstr>
      <vt:lpstr>PowerPoint Sunusu</vt:lpstr>
      <vt:lpstr>PowerPoint Sunusu</vt:lpstr>
      <vt:lpstr>LEİOMYOM YÖNETİMİ</vt:lpstr>
      <vt:lpstr>MEDİKAL TEDAVİ</vt:lpstr>
      <vt:lpstr>CERRAHİ TEDAVİ</vt:lpstr>
      <vt:lpstr>Girişimsel Radyoloji</vt:lpstr>
      <vt:lpstr>Ne zaman müdahale</vt:lpstr>
      <vt:lpstr>profilaktik tedavi</vt:lpstr>
      <vt:lpstr>BEKLENME YÖNETİMİ </vt:lpstr>
      <vt:lpstr>Tıbbi Tedavi</vt:lpstr>
      <vt:lpstr>Myomlu ve fazla adet kanamalı grup </vt:lpstr>
      <vt:lpstr>Levonorgestrel-releasing intrauterine system </vt:lpstr>
      <vt:lpstr>Sadece progesteron içeren kontraseptif</vt:lpstr>
      <vt:lpstr>Progesterone reseptor modülatörleri (PRM)</vt:lpstr>
      <vt:lpstr>PowerPoint Sunusu</vt:lpstr>
      <vt:lpstr> Donnez J. Ulipristal acetate versus leuprolide acetate for uterine fibroids. N Engl J Med 2012PEARL PEARL-II</vt:lpstr>
      <vt:lpstr>PowerPoint Sunusu</vt:lpstr>
      <vt:lpstr>Ulipristal acetate</vt:lpstr>
      <vt:lpstr>Ulipristal acetate</vt:lpstr>
      <vt:lpstr>Mifepristone</vt:lpstr>
      <vt:lpstr>Endometrial değişiklikler</vt:lpstr>
      <vt:lpstr>Gn-RH agonistleri </vt:lpstr>
      <vt:lpstr>GnRH antagonistleri</vt:lpstr>
      <vt:lpstr>Raloxifene </vt:lpstr>
      <vt:lpstr>Aromataz inhibitörleri</vt:lpstr>
      <vt:lpstr>Antifibrinolitik (Tranexamik asit)--NSAID'</vt:lpstr>
      <vt:lpstr>Danazol </vt:lpstr>
      <vt:lpstr>Gestrinone</vt:lpstr>
      <vt:lpstr>CERRAHİ TEDAVİ</vt:lpstr>
      <vt:lpstr>Histerektomi</vt:lpstr>
      <vt:lpstr>Myomektomi </vt:lpstr>
      <vt:lpstr>Endometriyal ablasyon</vt:lpstr>
      <vt:lpstr>PowerPoint Sunusu</vt:lpstr>
      <vt:lpstr>Uterin arter oklüzyonu</vt:lpstr>
      <vt:lpstr>GİRİŞİMSEL RADYOLOJİ</vt:lpstr>
      <vt:lpstr>Myoliz </vt:lpstr>
      <vt:lpstr>Manyetik rezonans kılavuzluğunda odaklı ultrason </vt:lpstr>
      <vt:lpstr>ÖZET VE TAVSİYELER</vt:lpstr>
      <vt:lpstr>Premenopozal kadınlar --- Doğurganlığı arzulayan kadınlar</vt:lpstr>
      <vt:lpstr>Fertilite istemeyen kadınlar</vt:lpstr>
      <vt:lpstr> </vt:lpstr>
      <vt:lpstr>GEBELİK ÖNCESİ PLANLAMA </vt:lpstr>
      <vt:lpstr>İNFERTİLİTE VE DÜŞÜK</vt:lpstr>
      <vt:lpstr>İntramural myomlara infertilite açısından yaklaşım</vt:lpstr>
      <vt:lpstr>Gebe kalmak isteyenlerde yaklaşım</vt:lpstr>
      <vt:lpstr>Abdominal Myomektomi </vt:lpstr>
      <vt:lpstr>ÖZET VE TAVSİYELER</vt:lpstr>
      <vt:lpstr>Dinlediğiniz için Teşekkürler</vt:lpstr>
    </vt:vector>
  </TitlesOfParts>
  <Company>User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Windows Kullanıcısı</dc:creator>
  <cp:lastModifiedBy>Windows Kullanıcısı</cp:lastModifiedBy>
  <cp:revision>36</cp:revision>
  <dcterms:created xsi:type="dcterms:W3CDTF">2018-02-10T06:22:41Z</dcterms:created>
  <dcterms:modified xsi:type="dcterms:W3CDTF">2018-02-11T05:42:29Z</dcterms:modified>
</cp:coreProperties>
</file>