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301" r:id="rId2"/>
    <p:sldId id="300" r:id="rId3"/>
    <p:sldId id="258" r:id="rId4"/>
    <p:sldId id="257" r:id="rId5"/>
    <p:sldId id="256" r:id="rId6"/>
    <p:sldId id="277" r:id="rId7"/>
    <p:sldId id="259" r:id="rId8"/>
    <p:sldId id="296" r:id="rId9"/>
    <p:sldId id="298" r:id="rId10"/>
    <p:sldId id="295" r:id="rId11"/>
    <p:sldId id="297" r:id="rId12"/>
    <p:sldId id="299" r:id="rId13"/>
    <p:sldId id="302" r:id="rId14"/>
    <p:sldId id="261" r:id="rId15"/>
    <p:sldId id="263" r:id="rId16"/>
    <p:sldId id="264" r:id="rId17"/>
    <p:sldId id="265" r:id="rId18"/>
    <p:sldId id="266" r:id="rId19"/>
    <p:sldId id="267" r:id="rId20"/>
    <p:sldId id="268" r:id="rId21"/>
    <p:sldId id="269" r:id="rId22"/>
    <p:sldId id="270" r:id="rId23"/>
    <p:sldId id="271" r:id="rId24"/>
    <p:sldId id="272" r:id="rId25"/>
    <p:sldId id="273" r:id="rId26"/>
    <p:sldId id="274" r:id="rId27"/>
    <p:sldId id="275" r:id="rId28"/>
    <p:sldId id="284" r:id="rId29"/>
    <p:sldId id="276" r:id="rId30"/>
    <p:sldId id="278" r:id="rId31"/>
    <p:sldId id="279" r:id="rId32"/>
    <p:sldId id="281" r:id="rId33"/>
    <p:sldId id="280" r:id="rId34"/>
    <p:sldId id="282" r:id="rId35"/>
    <p:sldId id="283" r:id="rId36"/>
    <p:sldId id="285" r:id="rId37"/>
    <p:sldId id="289" r:id="rId38"/>
    <p:sldId id="286" r:id="rId39"/>
    <p:sldId id="287" r:id="rId40"/>
    <p:sldId id="288" r:id="rId4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9" d="100"/>
          <a:sy n="69" d="100"/>
        </p:scale>
        <p:origin x="552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slide" Target="slides/slide4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084276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17034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3072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27638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4389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435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724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47820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64272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5507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38164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Click to edit Master text styles</a:t>
            </a:r>
          </a:p>
          <a:p>
            <a:pPr lvl="1"/>
            <a:r>
              <a:rPr lang="tr-TR" smtClean="0"/>
              <a:t>Second level</a:t>
            </a:r>
          </a:p>
          <a:p>
            <a:pPr lvl="2"/>
            <a:r>
              <a:rPr lang="tr-TR" smtClean="0"/>
              <a:t>Third level</a:t>
            </a:r>
          </a:p>
          <a:p>
            <a:pPr lvl="3"/>
            <a:r>
              <a:rPr lang="tr-TR" smtClean="0"/>
              <a:t>Fourth level</a:t>
            </a:r>
          </a:p>
          <a:p>
            <a:pPr lvl="4"/>
            <a:r>
              <a:rPr lang="tr-TR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008E628-57EF-FD4A-9862-F956D715349E}" type="datetimeFigureOut">
              <a:rPr lang="en-US" smtClean="0"/>
              <a:t>2/11/2018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080E4C-5A1F-8945-8385-333E852167D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93247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Plaza de </a:t>
            </a:r>
            <a:r>
              <a:rPr lang="en-US" dirty="0" err="1"/>
              <a:t>Toros</a:t>
            </a:r>
            <a:r>
              <a:rPr lang="en-US" dirty="0"/>
              <a:t> de Las </a:t>
            </a:r>
            <a:r>
              <a:rPr lang="en-US" dirty="0" err="1"/>
              <a:t>Ventas</a:t>
            </a:r>
            <a:r>
              <a:rPr lang="en-US" dirty="0"/>
              <a:t> 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3353" r="-13353"/>
          <a:stretch>
            <a:fillRect/>
          </a:stretch>
        </p:blipFill>
        <p:spPr>
          <a:xfrm>
            <a:off x="-1249586" y="1600200"/>
            <a:ext cx="11799370" cy="5257800"/>
          </a:xfrm>
        </p:spPr>
      </p:pic>
    </p:spTree>
    <p:extLst>
      <p:ext uri="{BB962C8B-B14F-4D97-AF65-F5344CB8AC3E}">
        <p14:creationId xmlns:p14="http://schemas.microsoft.com/office/powerpoint/2010/main" val="34316716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2"/>
          <a:srcRect l="-13952" r="-13952"/>
          <a:stretch>
            <a:fillRect/>
          </a:stretch>
        </p:blipFill>
        <p:spPr>
          <a:xfrm>
            <a:off x="-915298" y="0"/>
            <a:ext cx="11260231" cy="6858000"/>
          </a:xfrm>
        </p:spPr>
      </p:pic>
    </p:spTree>
    <p:extLst>
      <p:ext uri="{BB962C8B-B14F-4D97-AF65-F5344CB8AC3E}">
        <p14:creationId xmlns:p14="http://schemas.microsoft.com/office/powerpoint/2010/main" val="34128826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2573" b="2573"/>
          <a:stretch>
            <a:fillRect/>
          </a:stretch>
        </p:blipFill>
        <p:spPr>
          <a:xfrm>
            <a:off x="0" y="0"/>
            <a:ext cx="9144000" cy="6637765"/>
          </a:xfrm>
        </p:spPr>
      </p:pic>
    </p:spTree>
    <p:extLst>
      <p:ext uri="{BB962C8B-B14F-4D97-AF65-F5344CB8AC3E}">
        <p14:creationId xmlns:p14="http://schemas.microsoft.com/office/powerpoint/2010/main" val="815224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26422" r="-26422"/>
          <a:stretch>
            <a:fillRect/>
          </a:stretch>
        </p:blipFill>
        <p:spPr>
          <a:xfrm>
            <a:off x="-2417231" y="0"/>
            <a:ext cx="13888842" cy="6858000"/>
          </a:xfrm>
        </p:spPr>
      </p:pic>
    </p:spTree>
    <p:extLst>
      <p:ext uri="{BB962C8B-B14F-4D97-AF65-F5344CB8AC3E}">
        <p14:creationId xmlns:p14="http://schemas.microsoft.com/office/powerpoint/2010/main" val="9533402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9688" b="-19688"/>
          <a:stretch>
            <a:fillRect/>
          </a:stretch>
        </p:blipFill>
        <p:spPr>
          <a:xfrm>
            <a:off x="0" y="0"/>
            <a:ext cx="9144000" cy="6617279"/>
          </a:xfrm>
        </p:spPr>
      </p:pic>
    </p:spTree>
    <p:extLst>
      <p:ext uri="{BB962C8B-B14F-4D97-AF65-F5344CB8AC3E}">
        <p14:creationId xmlns:p14="http://schemas.microsoft.com/office/powerpoint/2010/main" val="160356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2009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4424" b="-24424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662130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1196" r="-11196"/>
          <a:stretch>
            <a:fillRect/>
          </a:stretch>
        </p:blipFill>
        <p:spPr>
          <a:xfrm>
            <a:off x="-1082408" y="274637"/>
            <a:ext cx="11293208" cy="6210829"/>
          </a:xfrm>
        </p:spPr>
      </p:pic>
    </p:spTree>
    <p:extLst>
      <p:ext uri="{BB962C8B-B14F-4D97-AF65-F5344CB8AC3E}">
        <p14:creationId xmlns:p14="http://schemas.microsoft.com/office/powerpoint/2010/main" val="370245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107" r="-10107"/>
          <a:stretch>
            <a:fillRect/>
          </a:stretch>
        </p:blipFill>
        <p:spPr>
          <a:xfrm>
            <a:off x="-677334" y="0"/>
            <a:ext cx="10714932" cy="6858000"/>
          </a:xfrm>
        </p:spPr>
      </p:pic>
    </p:spTree>
    <p:extLst>
      <p:ext uri="{BB962C8B-B14F-4D97-AF65-F5344CB8AC3E}">
        <p14:creationId xmlns:p14="http://schemas.microsoft.com/office/powerpoint/2010/main" val="23607365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303" r="-12303"/>
          <a:stretch>
            <a:fillRect/>
          </a:stretch>
        </p:blipFill>
        <p:spPr>
          <a:xfrm>
            <a:off x="-1168399" y="0"/>
            <a:ext cx="11350718" cy="6858000"/>
          </a:xfrm>
        </p:spPr>
      </p:pic>
    </p:spTree>
    <p:extLst>
      <p:ext uri="{BB962C8B-B14F-4D97-AF65-F5344CB8AC3E}">
        <p14:creationId xmlns:p14="http://schemas.microsoft.com/office/powerpoint/2010/main" val="1048442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8385" r="-8385"/>
          <a:stretch>
            <a:fillRect/>
          </a:stretch>
        </p:blipFill>
        <p:spPr>
          <a:xfrm>
            <a:off x="-728135" y="0"/>
            <a:ext cx="10776513" cy="6637867"/>
          </a:xfrm>
        </p:spPr>
      </p:pic>
    </p:spTree>
    <p:extLst>
      <p:ext uri="{BB962C8B-B14F-4D97-AF65-F5344CB8AC3E}">
        <p14:creationId xmlns:p14="http://schemas.microsoft.com/office/powerpoint/2010/main" val="422108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127" r="-10127"/>
          <a:stretch>
            <a:fillRect/>
          </a:stretch>
        </p:blipFill>
        <p:spPr>
          <a:xfrm>
            <a:off x="-728133" y="-1"/>
            <a:ext cx="10651066" cy="6739467"/>
          </a:xfrm>
        </p:spPr>
      </p:pic>
    </p:spTree>
    <p:extLst>
      <p:ext uri="{BB962C8B-B14F-4D97-AF65-F5344CB8AC3E}">
        <p14:creationId xmlns:p14="http://schemas.microsoft.com/office/powerpoint/2010/main" val="8561486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en-US" sz="2000" dirty="0"/>
              <a:t>The bronze bust of Fleming stands on a marble pedestal; before it is a full-</a:t>
            </a:r>
            <a:r>
              <a:rPr lang="en-US" sz="2000" dirty="0" err="1"/>
              <a:t>lenght</a:t>
            </a:r>
            <a:r>
              <a:rPr lang="en-US" sz="2000" dirty="0"/>
              <a:t> bronze statue of a matador saluting Sir Alexander with his </a:t>
            </a:r>
            <a:r>
              <a:rPr lang="en-US" sz="2000" dirty="0" err="1"/>
              <a:t>montera</a:t>
            </a:r>
            <a:r>
              <a:rPr lang="en-US" sz="2000" dirty="0"/>
              <a:t> (the hat worn in the arena). An inscription reads: 'To </a:t>
            </a:r>
            <a:r>
              <a:rPr lang="en-US" sz="2000" dirty="0" err="1"/>
              <a:t>Dr</a:t>
            </a:r>
            <a:r>
              <a:rPr lang="en-US" sz="2000" dirty="0"/>
              <a:t> Fleming with the gratitude of bullfighters'; their lives were in less danger because of his discovery [penicillin]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0672" r="-10672"/>
          <a:stretch>
            <a:fillRect/>
          </a:stretch>
        </p:blipFill>
        <p:spPr>
          <a:xfrm>
            <a:off x="-1024251" y="1600200"/>
            <a:ext cx="11184819" cy="5257800"/>
          </a:xfrm>
        </p:spPr>
      </p:pic>
    </p:spTree>
    <p:extLst>
      <p:ext uri="{BB962C8B-B14F-4D97-AF65-F5344CB8AC3E}">
        <p14:creationId xmlns:p14="http://schemas.microsoft.com/office/powerpoint/2010/main" val="36280007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7293" r="-7293"/>
          <a:stretch>
            <a:fillRect/>
          </a:stretch>
        </p:blipFill>
        <p:spPr>
          <a:xfrm>
            <a:off x="-677333" y="0"/>
            <a:ext cx="10414000" cy="7044267"/>
          </a:xfrm>
        </p:spPr>
      </p:pic>
    </p:spTree>
    <p:extLst>
      <p:ext uri="{BB962C8B-B14F-4D97-AF65-F5344CB8AC3E}">
        <p14:creationId xmlns:p14="http://schemas.microsoft.com/office/powerpoint/2010/main" val="683577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2801" r="-12801"/>
          <a:stretch>
            <a:fillRect/>
          </a:stretch>
        </p:blipFill>
        <p:spPr>
          <a:xfrm>
            <a:off x="-1167646" y="0"/>
            <a:ext cx="11307729" cy="6617279"/>
          </a:xfrm>
        </p:spPr>
      </p:pic>
    </p:spTree>
    <p:extLst>
      <p:ext uri="{BB962C8B-B14F-4D97-AF65-F5344CB8AC3E}">
        <p14:creationId xmlns:p14="http://schemas.microsoft.com/office/powerpoint/2010/main" val="2582613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6373" r="-6373"/>
          <a:stretch>
            <a:fillRect/>
          </a:stretch>
        </p:blipFill>
        <p:spPr>
          <a:xfrm>
            <a:off x="-587537" y="-1"/>
            <a:ext cx="10420345" cy="7375295"/>
          </a:xfrm>
        </p:spPr>
      </p:pic>
    </p:spTree>
    <p:extLst>
      <p:ext uri="{BB962C8B-B14F-4D97-AF65-F5344CB8AC3E}">
        <p14:creationId xmlns:p14="http://schemas.microsoft.com/office/powerpoint/2010/main" val="889334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1745" r="-11745"/>
          <a:stretch>
            <a:fillRect/>
          </a:stretch>
        </p:blipFill>
        <p:spPr>
          <a:xfrm>
            <a:off x="-1208615" y="0"/>
            <a:ext cx="11451124" cy="6858000"/>
          </a:xfrm>
        </p:spPr>
      </p:pic>
    </p:spTree>
    <p:extLst>
      <p:ext uri="{BB962C8B-B14F-4D97-AF65-F5344CB8AC3E}">
        <p14:creationId xmlns:p14="http://schemas.microsoft.com/office/powerpoint/2010/main" val="17004213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9762" r="-9762"/>
          <a:stretch>
            <a:fillRect/>
          </a:stretch>
        </p:blipFill>
        <p:spPr>
          <a:xfrm>
            <a:off x="-1024250" y="0"/>
            <a:ext cx="11287244" cy="6858000"/>
          </a:xfrm>
        </p:spPr>
      </p:pic>
    </p:spTree>
    <p:extLst>
      <p:ext uri="{BB962C8B-B14F-4D97-AF65-F5344CB8AC3E}">
        <p14:creationId xmlns:p14="http://schemas.microsoft.com/office/powerpoint/2010/main" val="24518326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027" b="-1027"/>
          <a:stretch>
            <a:fillRect/>
          </a:stretch>
        </p:blipFill>
        <p:spPr>
          <a:xfrm>
            <a:off x="0" y="0"/>
            <a:ext cx="9144000" cy="7313834"/>
          </a:xfrm>
        </p:spPr>
      </p:pic>
    </p:spTree>
    <p:extLst>
      <p:ext uri="{BB962C8B-B14F-4D97-AF65-F5344CB8AC3E}">
        <p14:creationId xmlns:p14="http://schemas.microsoft.com/office/powerpoint/2010/main" val="1406663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8556" b="-18556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474258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821" r="-821"/>
          <a:stretch>
            <a:fillRect/>
          </a:stretch>
        </p:blipFill>
        <p:spPr>
          <a:xfrm>
            <a:off x="0" y="274637"/>
            <a:ext cx="9144000" cy="6260693"/>
          </a:xfrm>
        </p:spPr>
      </p:pic>
    </p:spTree>
    <p:extLst>
      <p:ext uri="{BB962C8B-B14F-4D97-AF65-F5344CB8AC3E}">
        <p14:creationId xmlns:p14="http://schemas.microsoft.com/office/powerpoint/2010/main" val="5766656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483" b="-483"/>
          <a:stretch>
            <a:fillRect/>
          </a:stretch>
        </p:blipFill>
        <p:spPr>
          <a:xfrm>
            <a:off x="0" y="0"/>
            <a:ext cx="8686800" cy="6858000"/>
          </a:xfrm>
        </p:spPr>
      </p:pic>
    </p:spTree>
    <p:extLst>
      <p:ext uri="{BB962C8B-B14F-4D97-AF65-F5344CB8AC3E}">
        <p14:creationId xmlns:p14="http://schemas.microsoft.com/office/powerpoint/2010/main" val="15951218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53189" b="-53189"/>
          <a:stretch>
            <a:fillRect/>
          </a:stretch>
        </p:blipFill>
        <p:spPr>
          <a:xfrm>
            <a:off x="-1" y="-662782"/>
            <a:ext cx="9214231" cy="7520782"/>
          </a:xfrm>
        </p:spPr>
      </p:pic>
    </p:spTree>
    <p:extLst>
      <p:ext uri="{BB962C8B-B14F-4D97-AF65-F5344CB8AC3E}">
        <p14:creationId xmlns:p14="http://schemas.microsoft.com/office/powerpoint/2010/main" val="4064822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996" r="-17996"/>
          <a:stretch>
            <a:fillRect/>
          </a:stretch>
        </p:blipFill>
        <p:spPr>
          <a:xfrm>
            <a:off x="-1781361" y="0"/>
            <a:ext cx="12617936" cy="6858000"/>
          </a:xfrm>
        </p:spPr>
      </p:pic>
    </p:spTree>
    <p:extLst>
      <p:ext uri="{BB962C8B-B14F-4D97-AF65-F5344CB8AC3E}">
        <p14:creationId xmlns:p14="http://schemas.microsoft.com/office/powerpoint/2010/main" val="2183566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6493" b="-6493"/>
          <a:stretch>
            <a:fillRect/>
          </a:stretch>
        </p:blipFill>
        <p:spPr>
          <a:xfrm>
            <a:off x="0" y="274637"/>
            <a:ext cx="9144000" cy="5912415"/>
          </a:xfrm>
        </p:spPr>
      </p:pic>
    </p:spTree>
    <p:extLst>
      <p:ext uri="{BB962C8B-B14F-4D97-AF65-F5344CB8AC3E}">
        <p14:creationId xmlns:p14="http://schemas.microsoft.com/office/powerpoint/2010/main" val="2343648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344" b="-1344"/>
          <a:stretch>
            <a:fillRect/>
          </a:stretch>
        </p:blipFill>
        <p:spPr>
          <a:xfrm>
            <a:off x="0" y="274638"/>
            <a:ext cx="9144000" cy="6383614"/>
          </a:xfrm>
        </p:spPr>
      </p:pic>
    </p:spTree>
    <p:extLst>
      <p:ext uri="{BB962C8B-B14F-4D97-AF65-F5344CB8AC3E}">
        <p14:creationId xmlns:p14="http://schemas.microsoft.com/office/powerpoint/2010/main" val="2371857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RANZCOG 2016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40043" b="-40043"/>
          <a:stretch>
            <a:fillRect/>
          </a:stretch>
        </p:blipFill>
        <p:spPr>
          <a:xfrm>
            <a:off x="0" y="1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val="36820331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</a:t>
            </a:r>
            <a:r>
              <a:rPr lang="en-US" dirty="0" smtClean="0"/>
              <a:t>esarean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Traditionally, antibiotics at caesarean section have been given after cord clamping, due to several </a:t>
            </a:r>
            <a:r>
              <a:rPr lang="en-US" dirty="0" smtClean="0"/>
              <a:t>potential 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concerns; 1) exposure of the fetus to antibiotics could mask newborn positive bacterial culture results; 2) </a:t>
            </a:r>
            <a:r>
              <a:rPr lang="en-US" dirty="0" smtClean="0"/>
              <a:t>fetal </a:t>
            </a:r>
            <a:r>
              <a:rPr lang="en-US" dirty="0"/>
              <a:t>antibiotic exposure could lead to an increase in colonization or infection with </a:t>
            </a:r>
            <a:r>
              <a:rPr lang="en-US" dirty="0" smtClean="0"/>
              <a:t>antibiotic-resistant organisms</a:t>
            </a:r>
            <a:r>
              <a:rPr lang="en-US" dirty="0"/>
              <a:t>, and 3) to avoid the </a:t>
            </a:r>
            <a:r>
              <a:rPr lang="en-US" dirty="0" smtClean="0"/>
              <a:t>risk </a:t>
            </a:r>
            <a:r>
              <a:rPr lang="en-US" dirty="0"/>
              <a:t>of severe fetal compromise in the rare event of maternal anaphylaxis.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6024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Cesarean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Against these potential concerns needs to be weighed the strong evidence that </a:t>
            </a:r>
            <a:r>
              <a:rPr lang="en-US" dirty="0" smtClean="0"/>
              <a:t>antibiotics given </a:t>
            </a:r>
            <a:r>
              <a:rPr lang="en-US" dirty="0"/>
              <a:t>prior to skin </a:t>
            </a:r>
            <a:r>
              <a:rPr lang="en-US" dirty="0" smtClean="0"/>
              <a:t>incision reduce the </a:t>
            </a:r>
            <a:r>
              <a:rPr lang="en-US" dirty="0"/>
              <a:t>risk of </a:t>
            </a:r>
            <a:r>
              <a:rPr lang="en-US" dirty="0" smtClean="0"/>
              <a:t>post-operative </a:t>
            </a:r>
            <a:r>
              <a:rPr lang="en-US" dirty="0" err="1"/>
              <a:t>endometritis</a:t>
            </a:r>
            <a:r>
              <a:rPr lang="en-US" dirty="0"/>
              <a:t> and surgical </a:t>
            </a:r>
            <a:r>
              <a:rPr lang="en-US" dirty="0" smtClean="0"/>
              <a:t>site </a:t>
            </a:r>
            <a:r>
              <a:rPr lang="en-US" dirty="0" err="1" smtClean="0"/>
              <a:t>infectionby</a:t>
            </a:r>
            <a:r>
              <a:rPr lang="en-US" dirty="0" smtClean="0"/>
              <a:t> </a:t>
            </a:r>
            <a:r>
              <a:rPr lang="en-US" dirty="0"/>
              <a:t>approximately 50</a:t>
            </a:r>
            <a:r>
              <a:rPr lang="en-US" dirty="0" smtClean="0"/>
              <a:t>%.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These trials have not observed any increase in neonatal sepsis rates among patients </a:t>
            </a:r>
            <a:r>
              <a:rPr lang="en-US" dirty="0" err="1" smtClean="0"/>
              <a:t>randomised</a:t>
            </a:r>
            <a:r>
              <a:rPr lang="en-US" dirty="0" smtClean="0"/>
              <a:t> </a:t>
            </a:r>
            <a:r>
              <a:rPr lang="en-US" dirty="0"/>
              <a:t>to </a:t>
            </a:r>
            <a:r>
              <a:rPr lang="en-US" dirty="0" smtClean="0"/>
              <a:t>pre-incision </a:t>
            </a:r>
            <a:r>
              <a:rPr lang="en-US" dirty="0"/>
              <a:t>antibiotics. 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69470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Cesarean: 30 min before skin incision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1g intravenous </a:t>
            </a:r>
            <a:r>
              <a:rPr lang="en-US" dirty="0" err="1"/>
              <a:t>cefazolin</a:t>
            </a:r>
            <a:r>
              <a:rPr lang="en-US" dirty="0"/>
              <a:t> is an </a:t>
            </a:r>
            <a:r>
              <a:rPr lang="en-US" dirty="0" smtClean="0"/>
              <a:t>appropriate </a:t>
            </a:r>
            <a:r>
              <a:rPr lang="en-US" dirty="0"/>
              <a:t>antibiotic choice, with an increased dose (2g) indicated </a:t>
            </a:r>
            <a:r>
              <a:rPr lang="en-US" dirty="0" smtClean="0"/>
              <a:t>for </a:t>
            </a:r>
            <a:r>
              <a:rPr lang="en-US" dirty="0"/>
              <a:t>obese </a:t>
            </a:r>
            <a:r>
              <a:rPr lang="en-US" dirty="0" smtClean="0"/>
              <a:t>women (</a:t>
            </a:r>
            <a:r>
              <a:rPr lang="en-US" dirty="0"/>
              <a:t>&gt;100kg</a:t>
            </a:r>
            <a:r>
              <a:rPr lang="en-US" dirty="0" smtClean="0"/>
              <a:t>).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For women with a significant allergy to </a:t>
            </a:r>
            <a:r>
              <a:rPr lang="en-US" dirty="0" smtClean="0"/>
              <a:t>β-lactam </a:t>
            </a:r>
            <a:r>
              <a:rPr lang="en-US" dirty="0"/>
              <a:t>antibiotics, such as </a:t>
            </a:r>
            <a:r>
              <a:rPr lang="en-US" dirty="0" err="1"/>
              <a:t>cephalosporins</a:t>
            </a:r>
            <a:r>
              <a:rPr lang="en-US" dirty="0"/>
              <a:t> and </a:t>
            </a:r>
            <a:r>
              <a:rPr lang="en-US" dirty="0" err="1"/>
              <a:t>penicillins</a:t>
            </a:r>
            <a:r>
              <a:rPr lang="en-US" dirty="0"/>
              <a:t>, </a:t>
            </a:r>
            <a:r>
              <a:rPr lang="en-US" dirty="0" smtClean="0"/>
              <a:t>clindamycin </a:t>
            </a:r>
            <a:r>
              <a:rPr lang="en-US" dirty="0"/>
              <a:t>with gentamicin is a reasonable alternative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06756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 without </a:t>
            </a:r>
            <a:r>
              <a:rPr lang="en-US" dirty="0" err="1" smtClean="0"/>
              <a:t>chritis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 smtClean="0"/>
              <a:t>PPROM without </a:t>
            </a:r>
            <a:r>
              <a:rPr lang="en-US" dirty="0" err="1" smtClean="0"/>
              <a:t>chorioamnionitis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IV antibiotics for GBS prophylaxis (</a:t>
            </a:r>
            <a:r>
              <a:rPr lang="en-US" dirty="0" err="1"/>
              <a:t>eg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 err="1"/>
              <a:t>amoxy</a:t>
            </a:r>
            <a:r>
              <a:rPr lang="en-US" dirty="0"/>
              <a:t>/ampicillin 2g IV. </a:t>
            </a:r>
            <a:r>
              <a:rPr lang="en-US" dirty="0" smtClean="0"/>
              <a:t>6 </a:t>
            </a:r>
            <a:r>
              <a:rPr lang="en-US" dirty="0"/>
              <a:t>hourly for 48 hours, </a:t>
            </a:r>
          </a:p>
          <a:p>
            <a:pPr marL="0" indent="0">
              <a:buNone/>
            </a:pPr>
            <a:r>
              <a:rPr lang="en-US" dirty="0"/>
              <a:t>and </a:t>
            </a:r>
            <a:r>
              <a:rPr lang="en-US" dirty="0" err="1"/>
              <a:t>antiobiotics</a:t>
            </a:r>
            <a:r>
              <a:rPr lang="en-US" dirty="0"/>
              <a:t> for </a:t>
            </a:r>
            <a:r>
              <a:rPr lang="en-US" dirty="0" smtClean="0"/>
              <a:t>latency </a:t>
            </a:r>
            <a:r>
              <a:rPr lang="en-US" dirty="0"/>
              <a:t>(</a:t>
            </a:r>
            <a:r>
              <a:rPr lang="en-US" dirty="0" err="1"/>
              <a:t>eg</a:t>
            </a:r>
            <a:r>
              <a:rPr lang="en-US" dirty="0"/>
              <a:t> </a:t>
            </a:r>
          </a:p>
          <a:p>
            <a:pPr marL="0" indent="0">
              <a:buNone/>
            </a:pPr>
            <a:r>
              <a:rPr lang="en-US" dirty="0"/>
              <a:t>erythromycin 250mg orally, 6 hourly for </a:t>
            </a:r>
            <a:r>
              <a:rPr lang="en-US" dirty="0" smtClean="0"/>
              <a:t>10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days or erythromycin (ethyl succinate formulation) 400mg orally, 6 hourly for </a:t>
            </a:r>
            <a:r>
              <a:rPr lang="en-US" dirty="0" smtClean="0"/>
              <a:t>10</a:t>
            </a:r>
            <a:r>
              <a:rPr lang="en-US" dirty="0"/>
              <a:t> </a:t>
            </a:r>
            <a:r>
              <a:rPr lang="en-US" dirty="0" smtClean="0"/>
              <a:t>days).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90458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PROM with </a:t>
            </a:r>
            <a:r>
              <a:rPr lang="en-US" dirty="0" err="1" smtClean="0"/>
              <a:t>chritis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/>
              <a:t>For PPROM </a:t>
            </a:r>
            <a:r>
              <a:rPr lang="en-US" sz="3600" dirty="0" smtClean="0"/>
              <a:t>with </a:t>
            </a:r>
            <a:r>
              <a:rPr lang="en-US" sz="3600" dirty="0" err="1"/>
              <a:t>chorioamnionitis</a:t>
            </a:r>
            <a:r>
              <a:rPr lang="en-US" sz="3600" dirty="0"/>
              <a:t>,</a:t>
            </a:r>
          </a:p>
          <a:p>
            <a:pPr marL="0" indent="0">
              <a:buNone/>
            </a:pPr>
            <a:r>
              <a:rPr lang="en-US" sz="3600" dirty="0"/>
              <a:t>broader spectrum IV </a:t>
            </a:r>
            <a:r>
              <a:rPr lang="en-US" sz="3600" dirty="0" err="1"/>
              <a:t>antiobiotics</a:t>
            </a:r>
            <a:r>
              <a:rPr lang="en-US" sz="3600" dirty="0"/>
              <a:t> are required and should be </a:t>
            </a:r>
            <a:r>
              <a:rPr lang="en-US" sz="3600" dirty="0" smtClean="0"/>
              <a:t>continued </a:t>
            </a:r>
            <a:r>
              <a:rPr lang="en-US" sz="3600" dirty="0"/>
              <a:t>until after </a:t>
            </a:r>
            <a:r>
              <a:rPr lang="en-US" sz="3600" dirty="0" smtClean="0"/>
              <a:t>delivery</a:t>
            </a:r>
            <a:endParaRPr lang="en-US" sz="3600" dirty="0"/>
          </a:p>
          <a:p>
            <a:pPr marL="0" indent="0">
              <a:buNone/>
            </a:pPr>
            <a:r>
              <a:rPr lang="en-US" sz="3600" dirty="0" smtClean="0"/>
              <a:t>( </a:t>
            </a:r>
            <a:r>
              <a:rPr lang="en-US" sz="3600" dirty="0" err="1" smtClean="0"/>
              <a:t>eg</a:t>
            </a:r>
            <a:r>
              <a:rPr lang="en-US" sz="3600" dirty="0" smtClean="0"/>
              <a:t> </a:t>
            </a:r>
            <a:r>
              <a:rPr lang="en-US" sz="3600" dirty="0" err="1" smtClean="0"/>
              <a:t>Amoxy</a:t>
            </a:r>
            <a:r>
              <a:rPr lang="en-US" sz="3600" dirty="0"/>
              <a:t>/ampicillin 2g IV. 6 hourly PLUS gentamycin IV PLUS </a:t>
            </a:r>
            <a:r>
              <a:rPr lang="en-US" sz="3600" dirty="0" smtClean="0"/>
              <a:t>metronidazole </a:t>
            </a:r>
            <a:r>
              <a:rPr lang="en-US" sz="3600" dirty="0"/>
              <a:t>500mg IV, 12 </a:t>
            </a:r>
            <a:r>
              <a:rPr lang="en-US" sz="3600" dirty="0" smtClean="0"/>
              <a:t>hourly )</a:t>
            </a:r>
            <a:endParaRPr lang="en-US" sz="3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0451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27484" b="-27484"/>
          <a:stretch>
            <a:fillRect/>
          </a:stretch>
        </p:blipFill>
        <p:spPr>
          <a:xfrm>
            <a:off x="0" y="-1370405"/>
            <a:ext cx="9144000" cy="8786674"/>
          </a:xfrm>
        </p:spPr>
      </p:pic>
    </p:spTree>
    <p:extLst>
      <p:ext uri="{BB962C8B-B14F-4D97-AF65-F5344CB8AC3E}">
        <p14:creationId xmlns:p14="http://schemas.microsoft.com/office/powerpoint/2010/main" val="15996655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35999" b="-35999"/>
          <a:stretch>
            <a:fillRect/>
          </a:stretch>
        </p:blipFill>
        <p:spPr>
          <a:xfrm>
            <a:off x="0" y="-2110153"/>
            <a:ext cx="9238391" cy="10448334"/>
          </a:xfrm>
        </p:spPr>
      </p:pic>
    </p:spTree>
    <p:extLst>
      <p:ext uri="{BB962C8B-B14F-4D97-AF65-F5344CB8AC3E}">
        <p14:creationId xmlns:p14="http://schemas.microsoft.com/office/powerpoint/2010/main" val="714853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7183" r="-17183"/>
          <a:stretch>
            <a:fillRect/>
          </a:stretch>
        </p:blipFill>
        <p:spPr>
          <a:xfrm>
            <a:off x="-873507" y="722089"/>
            <a:ext cx="11156986" cy="6135912"/>
          </a:xfr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0589"/>
            <a:ext cx="8229600" cy="1143000"/>
          </a:xfrm>
        </p:spPr>
        <p:txBody>
          <a:bodyPr/>
          <a:lstStyle/>
          <a:p>
            <a:r>
              <a:rPr lang="en-US" dirty="0" smtClean="0"/>
              <a:t>1928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10734150" y="3482778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477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3269" r="-3269"/>
          <a:stretch>
            <a:fillRect/>
          </a:stretch>
        </p:blipFill>
        <p:spPr>
          <a:xfrm>
            <a:off x="-321231" y="0"/>
            <a:ext cx="9759913" cy="6858000"/>
          </a:xfrm>
        </p:spPr>
      </p:pic>
    </p:spTree>
    <p:extLst>
      <p:ext uri="{BB962C8B-B14F-4D97-AF65-F5344CB8AC3E}">
        <p14:creationId xmlns:p14="http://schemas.microsoft.com/office/powerpoint/2010/main" val="2663731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46919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3768" r="-13768"/>
          <a:stretch>
            <a:fillRect/>
          </a:stretch>
        </p:blipFill>
        <p:spPr>
          <a:xfrm>
            <a:off x="-1439332" y="0"/>
            <a:ext cx="12056532" cy="6858000"/>
          </a:xfrm>
        </p:spPr>
      </p:pic>
    </p:spTree>
    <p:extLst>
      <p:ext uri="{BB962C8B-B14F-4D97-AF65-F5344CB8AC3E}">
        <p14:creationId xmlns:p14="http://schemas.microsoft.com/office/powerpoint/2010/main" val="1806937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l="-18542" r="-18542"/>
          <a:stretch>
            <a:fillRect/>
          </a:stretch>
        </p:blipFill>
        <p:spPr>
          <a:xfrm>
            <a:off x="-1577346" y="1"/>
            <a:ext cx="12299482" cy="6858000"/>
          </a:xfrm>
        </p:spPr>
      </p:pic>
    </p:spTree>
    <p:extLst>
      <p:ext uri="{BB962C8B-B14F-4D97-AF65-F5344CB8AC3E}">
        <p14:creationId xmlns:p14="http://schemas.microsoft.com/office/powerpoint/2010/main" val="3190591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14595" b="-14595"/>
          <a:stretch>
            <a:fillRect/>
          </a:stretch>
        </p:blipFill>
        <p:spPr>
          <a:xfrm>
            <a:off x="80358" y="0"/>
            <a:ext cx="9063642" cy="7027016"/>
          </a:xfr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5551958"/>
            <a:ext cx="5162225" cy="11371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461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rcRect t="-6990" b="-6990"/>
          <a:stretch>
            <a:fillRect/>
          </a:stretch>
        </p:blipFill>
        <p:spPr>
          <a:xfrm>
            <a:off x="0" y="-284598"/>
            <a:ext cx="9218505" cy="7142598"/>
          </a:xfrm>
        </p:spPr>
      </p:pic>
    </p:spTree>
    <p:extLst>
      <p:ext uri="{BB962C8B-B14F-4D97-AF65-F5344CB8AC3E}">
        <p14:creationId xmlns:p14="http://schemas.microsoft.com/office/powerpoint/2010/main" val="3687433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26243</TotalTime>
  <Words>341</Words>
  <Application>Microsoft Office PowerPoint</Application>
  <PresentationFormat>Ekran Gösterisi (4:3)</PresentationFormat>
  <Paragraphs>25</Paragraphs>
  <Slides>40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2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40</vt:i4>
      </vt:variant>
    </vt:vector>
  </HeadingPairs>
  <TitlesOfParts>
    <vt:vector size="43" baseType="lpstr">
      <vt:lpstr>Arial</vt:lpstr>
      <vt:lpstr>Calibri</vt:lpstr>
      <vt:lpstr>Office Theme</vt:lpstr>
      <vt:lpstr>Plaza de Toros de Las Ventas </vt:lpstr>
      <vt:lpstr>The bronze bust of Fleming stands on a marble pedestal; before it is a full-lenght bronze statue of a matador saluting Sir Alexander with his montera (the hat worn in the arena). An inscription reads: 'To Dr Fleming with the gratitude of bullfighters'; their lives were in less danger because of his discovery [penicillin]</vt:lpstr>
      <vt:lpstr>PowerPoint Sunusu</vt:lpstr>
      <vt:lpstr>1928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2009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RANZCOG 2016</vt:lpstr>
      <vt:lpstr>Cesarean</vt:lpstr>
      <vt:lpstr>Cesarean</vt:lpstr>
      <vt:lpstr>Cesarean: 30 min before skin incision</vt:lpstr>
      <vt:lpstr>PROM without chritis</vt:lpstr>
      <vt:lpstr>PROM with chritis</vt:lpstr>
      <vt:lpstr>PowerPoint Sunusu</vt:lpstr>
      <vt:lpstr>PowerPoint Sunusu</vt:lpstr>
      <vt:lpstr>PowerPoint Sunusu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Murat Api</dc:creator>
  <cp:lastModifiedBy>PiTeknik</cp:lastModifiedBy>
  <cp:revision>18</cp:revision>
  <dcterms:created xsi:type="dcterms:W3CDTF">2018-01-24T03:49:24Z</dcterms:created>
  <dcterms:modified xsi:type="dcterms:W3CDTF">2018-02-11T09:23:15Z</dcterms:modified>
</cp:coreProperties>
</file>