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jpg" ContentType="image/jp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7"/>
  </p:notesMasterIdLst>
  <p:sldIdLst>
    <p:sldId id="272" r:id="rId2"/>
    <p:sldId id="595" r:id="rId3"/>
    <p:sldId id="614" r:id="rId4"/>
    <p:sldId id="678" r:id="rId5"/>
    <p:sldId id="574" r:id="rId6"/>
    <p:sldId id="615" r:id="rId7"/>
    <p:sldId id="619" r:id="rId8"/>
    <p:sldId id="616" r:id="rId9"/>
    <p:sldId id="617" r:id="rId10"/>
    <p:sldId id="618" r:id="rId11"/>
    <p:sldId id="597" r:id="rId12"/>
    <p:sldId id="598" r:id="rId13"/>
    <p:sldId id="599" r:id="rId14"/>
    <p:sldId id="600" r:id="rId15"/>
    <p:sldId id="601" r:id="rId16"/>
    <p:sldId id="602" r:id="rId17"/>
    <p:sldId id="635" r:id="rId18"/>
    <p:sldId id="636" r:id="rId19"/>
    <p:sldId id="637" r:id="rId20"/>
    <p:sldId id="657" r:id="rId21"/>
    <p:sldId id="658" r:id="rId22"/>
    <p:sldId id="660" r:id="rId23"/>
    <p:sldId id="661" r:id="rId24"/>
    <p:sldId id="663" r:id="rId25"/>
    <p:sldId id="646" r:id="rId26"/>
    <p:sldId id="647" r:id="rId27"/>
    <p:sldId id="648" r:id="rId28"/>
    <p:sldId id="649" r:id="rId29"/>
    <p:sldId id="665" r:id="rId30"/>
    <p:sldId id="639" r:id="rId31"/>
    <p:sldId id="640" r:id="rId32"/>
    <p:sldId id="641" r:id="rId33"/>
    <p:sldId id="644" r:id="rId34"/>
    <p:sldId id="576" r:id="rId35"/>
    <p:sldId id="577" r:id="rId36"/>
    <p:sldId id="578" r:id="rId37"/>
    <p:sldId id="679" r:id="rId38"/>
    <p:sldId id="581" r:id="rId39"/>
    <p:sldId id="582" r:id="rId40"/>
    <p:sldId id="588" r:id="rId41"/>
    <p:sldId id="666" r:id="rId42"/>
    <p:sldId id="589" r:id="rId43"/>
    <p:sldId id="572" r:id="rId44"/>
    <p:sldId id="664" r:id="rId45"/>
    <p:sldId id="654" r:id="rId46"/>
    <p:sldId id="655" r:id="rId47"/>
    <p:sldId id="656" r:id="rId48"/>
    <p:sldId id="623" r:id="rId49"/>
    <p:sldId id="645" r:id="rId50"/>
    <p:sldId id="292" r:id="rId51"/>
    <p:sldId id="667" r:id="rId52"/>
    <p:sldId id="670" r:id="rId53"/>
    <p:sldId id="668" r:id="rId54"/>
    <p:sldId id="669" r:id="rId55"/>
    <p:sldId id="684" r:id="rId56"/>
    <p:sldId id="353" r:id="rId57"/>
    <p:sldId id="354" r:id="rId58"/>
    <p:sldId id="355" r:id="rId59"/>
    <p:sldId id="356" r:id="rId60"/>
    <p:sldId id="357" r:id="rId61"/>
    <p:sldId id="358" r:id="rId62"/>
    <p:sldId id="359" r:id="rId63"/>
    <p:sldId id="360" r:id="rId64"/>
    <p:sldId id="361" r:id="rId65"/>
    <p:sldId id="362" r:id="rId66"/>
    <p:sldId id="363" r:id="rId67"/>
    <p:sldId id="365" r:id="rId68"/>
    <p:sldId id="366" r:id="rId69"/>
    <p:sldId id="369" r:id="rId70"/>
    <p:sldId id="373" r:id="rId71"/>
    <p:sldId id="374" r:id="rId72"/>
    <p:sldId id="375" r:id="rId73"/>
    <p:sldId id="376" r:id="rId74"/>
    <p:sldId id="674" r:id="rId75"/>
    <p:sldId id="675" r:id="rId76"/>
    <p:sldId id="676" r:id="rId77"/>
    <p:sldId id="481" r:id="rId78"/>
    <p:sldId id="560" r:id="rId79"/>
    <p:sldId id="604" r:id="rId80"/>
    <p:sldId id="605" r:id="rId81"/>
    <p:sldId id="606" r:id="rId82"/>
    <p:sldId id="607" r:id="rId83"/>
    <p:sldId id="608" r:id="rId84"/>
    <p:sldId id="609" r:id="rId85"/>
    <p:sldId id="610" r:id="rId86"/>
    <p:sldId id="611" r:id="rId87"/>
    <p:sldId id="612" r:id="rId88"/>
    <p:sldId id="613" r:id="rId89"/>
    <p:sldId id="627" r:id="rId90"/>
    <p:sldId id="682" r:id="rId91"/>
    <p:sldId id="683" r:id="rId92"/>
    <p:sldId id="688" r:id="rId93"/>
    <p:sldId id="686" r:id="rId94"/>
    <p:sldId id="689" r:id="rId95"/>
    <p:sldId id="687" r:id="rId9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1333"/>
    <p:restoredTop sz="94669" autoAdjust="0"/>
  </p:normalViewPr>
  <p:slideViewPr>
    <p:cSldViewPr snapToGrid="0" snapToObjects="1">
      <p:cViewPr>
        <p:scale>
          <a:sx n="80" d="100"/>
          <a:sy n="80" d="100"/>
        </p:scale>
        <p:origin x="-54" y="-18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1647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viewProps" Target="viewProps.xml"/><Relationship Id="rId10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C9BAC7-7F9E-43FE-A9FF-41E93A918A5C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DA0823DA-66B7-4269-940D-6F4316F8F93A}">
      <dgm:prSet phldrT="[Metin]"/>
      <dgm:spPr/>
      <dgm:t>
        <a:bodyPr/>
        <a:lstStyle/>
        <a:p>
          <a:r>
            <a:rPr lang="tr-TR" b="1" dirty="0" err="1" smtClean="0">
              <a:solidFill>
                <a:schemeClr val="tx1"/>
              </a:solidFill>
            </a:rPr>
            <a:t>Over</a:t>
          </a:r>
          <a:r>
            <a:rPr lang="tr-TR" b="1" dirty="0" smtClean="0">
              <a:solidFill>
                <a:schemeClr val="tx1"/>
              </a:solidFill>
            </a:rPr>
            <a:t> </a:t>
          </a:r>
          <a:r>
            <a:rPr lang="tr-TR" b="1" dirty="0" err="1" smtClean="0">
              <a:solidFill>
                <a:schemeClr val="tx1"/>
              </a:solidFill>
            </a:rPr>
            <a:t>Endometrioması</a:t>
          </a:r>
          <a:r>
            <a:rPr lang="tr-TR" b="1" dirty="0" smtClean="0">
              <a:solidFill>
                <a:schemeClr val="tx1"/>
              </a:solidFill>
            </a:rPr>
            <a:t>:       Cerrahi Prosedürler</a:t>
          </a:r>
          <a:endParaRPr lang="tr-TR" b="1" dirty="0">
            <a:solidFill>
              <a:schemeClr val="tx1"/>
            </a:solidFill>
          </a:endParaRPr>
        </a:p>
      </dgm:t>
    </dgm:pt>
    <dgm:pt modelId="{2E9DB065-2299-49A2-8A4D-00CFD813832D}" type="parTrans" cxnId="{3E678CE9-C30C-4D5E-BF13-B87ECF619EF6}">
      <dgm:prSet/>
      <dgm:spPr/>
      <dgm:t>
        <a:bodyPr/>
        <a:lstStyle/>
        <a:p>
          <a:endParaRPr lang="tr-TR" b="1">
            <a:solidFill>
              <a:srgbClr val="FF0000"/>
            </a:solidFill>
          </a:endParaRPr>
        </a:p>
      </dgm:t>
    </dgm:pt>
    <dgm:pt modelId="{EC528B80-0143-4691-9FC3-ED15C0FB1CA7}" type="sibTrans" cxnId="{3E678CE9-C30C-4D5E-BF13-B87ECF619EF6}">
      <dgm:prSet/>
      <dgm:spPr/>
      <dgm:t>
        <a:bodyPr/>
        <a:lstStyle/>
        <a:p>
          <a:endParaRPr lang="tr-TR" b="1">
            <a:solidFill>
              <a:srgbClr val="FF0000"/>
            </a:solidFill>
          </a:endParaRPr>
        </a:p>
      </dgm:t>
    </dgm:pt>
    <dgm:pt modelId="{1102D347-F706-46CC-B626-1260BB73D4B8}">
      <dgm:prSet phldrT="[Metin]"/>
      <dgm:spPr/>
      <dgm:t>
        <a:bodyPr/>
        <a:lstStyle/>
        <a:p>
          <a:r>
            <a:rPr lang="tr-TR" b="1" dirty="0" err="1" smtClean="0">
              <a:solidFill>
                <a:schemeClr val="tx1"/>
              </a:solidFill>
            </a:rPr>
            <a:t>Laparoskopi</a:t>
          </a:r>
          <a:r>
            <a:rPr lang="tr-TR" b="1" dirty="0" smtClean="0">
              <a:solidFill>
                <a:schemeClr val="tx1"/>
              </a:solidFill>
            </a:rPr>
            <a:t> </a:t>
          </a:r>
          <a:endParaRPr lang="tr-TR" b="1" dirty="0">
            <a:solidFill>
              <a:schemeClr val="tx1"/>
            </a:solidFill>
          </a:endParaRPr>
        </a:p>
      </dgm:t>
    </dgm:pt>
    <dgm:pt modelId="{E7607107-AFCA-4F00-B5DD-00318FBBD1B3}" type="parTrans" cxnId="{1B3690DB-80A7-4E36-AB23-B00B704A94B1}">
      <dgm:prSet/>
      <dgm:spPr>
        <a:ln>
          <a:solidFill>
            <a:srgbClr val="FF0000"/>
          </a:solidFill>
        </a:ln>
      </dgm:spPr>
      <dgm:t>
        <a:bodyPr/>
        <a:lstStyle/>
        <a:p>
          <a:endParaRPr lang="tr-TR" b="1">
            <a:solidFill>
              <a:srgbClr val="FF0000"/>
            </a:solidFill>
          </a:endParaRPr>
        </a:p>
      </dgm:t>
    </dgm:pt>
    <dgm:pt modelId="{CCA4BF78-232E-4D3B-8ED7-7FEDC5A46276}" type="sibTrans" cxnId="{1B3690DB-80A7-4E36-AB23-B00B704A94B1}">
      <dgm:prSet/>
      <dgm:spPr/>
      <dgm:t>
        <a:bodyPr/>
        <a:lstStyle/>
        <a:p>
          <a:endParaRPr lang="tr-TR" b="1">
            <a:solidFill>
              <a:srgbClr val="FF0000"/>
            </a:solidFill>
          </a:endParaRPr>
        </a:p>
      </dgm:t>
    </dgm:pt>
    <dgm:pt modelId="{65580F71-7F47-4897-B196-E1CDE5AE3EF4}">
      <dgm:prSet/>
      <dgm:spPr/>
      <dgm:t>
        <a:bodyPr/>
        <a:lstStyle/>
        <a:p>
          <a:r>
            <a:rPr lang="tr-TR" b="1" dirty="0" err="1" smtClean="0">
              <a:solidFill>
                <a:schemeClr val="tx1"/>
              </a:solidFill>
            </a:rPr>
            <a:t>Laparotomi</a:t>
          </a:r>
          <a:r>
            <a:rPr lang="tr-TR" b="1" dirty="0" smtClean="0">
              <a:solidFill>
                <a:schemeClr val="tx1"/>
              </a:solidFill>
            </a:rPr>
            <a:t> </a:t>
          </a:r>
          <a:endParaRPr lang="tr-TR" b="1" dirty="0">
            <a:solidFill>
              <a:schemeClr val="tx1"/>
            </a:solidFill>
          </a:endParaRPr>
        </a:p>
      </dgm:t>
    </dgm:pt>
    <dgm:pt modelId="{41227DDB-91DC-4C52-AD2A-DAEA4581D4DC}" type="parTrans" cxnId="{D10D5050-AF4D-47C7-941A-F23F9E48874D}">
      <dgm:prSet/>
      <dgm:spPr/>
      <dgm:t>
        <a:bodyPr/>
        <a:lstStyle/>
        <a:p>
          <a:endParaRPr lang="tr-TR"/>
        </a:p>
      </dgm:t>
    </dgm:pt>
    <dgm:pt modelId="{3C7320AB-DD1D-4598-9071-FD8295408142}" type="sibTrans" cxnId="{D10D5050-AF4D-47C7-941A-F23F9E48874D}">
      <dgm:prSet/>
      <dgm:spPr/>
      <dgm:t>
        <a:bodyPr/>
        <a:lstStyle/>
        <a:p>
          <a:endParaRPr lang="tr-TR"/>
        </a:p>
      </dgm:t>
    </dgm:pt>
    <dgm:pt modelId="{404BE5FD-F05A-414A-BA84-CEB234E93C67}" type="pres">
      <dgm:prSet presAssocID="{A5C9BAC7-7F9E-43FE-A9FF-41E93A918A5C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E507D2D1-1206-4CA1-9296-6260BD570887}" type="pres">
      <dgm:prSet presAssocID="{DA0823DA-66B7-4269-940D-6F4316F8F93A}" presName="root1" presStyleCnt="0"/>
      <dgm:spPr/>
    </dgm:pt>
    <dgm:pt modelId="{E44BBA7C-BCC5-45A1-AD53-1067FC00163C}" type="pres">
      <dgm:prSet presAssocID="{DA0823DA-66B7-4269-940D-6F4316F8F93A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358D69B4-1341-4EF4-ACD2-0CCCE53AB1AB}" type="pres">
      <dgm:prSet presAssocID="{DA0823DA-66B7-4269-940D-6F4316F8F93A}" presName="level2hierChild" presStyleCnt="0"/>
      <dgm:spPr/>
    </dgm:pt>
    <dgm:pt modelId="{47B9105F-F4F7-41D7-B45C-D10F403C6CDF}" type="pres">
      <dgm:prSet presAssocID="{41227DDB-91DC-4C52-AD2A-DAEA4581D4DC}" presName="conn2-1" presStyleLbl="parChTrans1D2" presStyleIdx="0" presStyleCnt="2"/>
      <dgm:spPr/>
      <dgm:t>
        <a:bodyPr/>
        <a:lstStyle/>
        <a:p>
          <a:endParaRPr lang="tr-TR"/>
        </a:p>
      </dgm:t>
    </dgm:pt>
    <dgm:pt modelId="{E4D5C991-51DE-4C46-B187-8B232C1C38CB}" type="pres">
      <dgm:prSet presAssocID="{41227DDB-91DC-4C52-AD2A-DAEA4581D4DC}" presName="connTx" presStyleLbl="parChTrans1D2" presStyleIdx="0" presStyleCnt="2"/>
      <dgm:spPr/>
      <dgm:t>
        <a:bodyPr/>
        <a:lstStyle/>
        <a:p>
          <a:endParaRPr lang="tr-TR"/>
        </a:p>
      </dgm:t>
    </dgm:pt>
    <dgm:pt modelId="{A7CF6168-6D56-4862-A892-80774CDFFB33}" type="pres">
      <dgm:prSet presAssocID="{65580F71-7F47-4897-B196-E1CDE5AE3EF4}" presName="root2" presStyleCnt="0"/>
      <dgm:spPr/>
    </dgm:pt>
    <dgm:pt modelId="{169441D4-7F02-4014-ADE6-74AC2D2C8300}" type="pres">
      <dgm:prSet presAssocID="{65580F71-7F47-4897-B196-E1CDE5AE3EF4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FFFCF4E-1B08-487B-A29E-60AAE38F4189}" type="pres">
      <dgm:prSet presAssocID="{65580F71-7F47-4897-B196-E1CDE5AE3EF4}" presName="level3hierChild" presStyleCnt="0"/>
      <dgm:spPr/>
    </dgm:pt>
    <dgm:pt modelId="{862BB6A6-A172-4EC3-8E05-4953C72BEED9}" type="pres">
      <dgm:prSet presAssocID="{E7607107-AFCA-4F00-B5DD-00318FBBD1B3}" presName="conn2-1" presStyleLbl="parChTrans1D2" presStyleIdx="1" presStyleCnt="2"/>
      <dgm:spPr/>
      <dgm:t>
        <a:bodyPr/>
        <a:lstStyle/>
        <a:p>
          <a:endParaRPr lang="tr-TR"/>
        </a:p>
      </dgm:t>
    </dgm:pt>
    <dgm:pt modelId="{39A98AD7-5195-4E66-97BD-19AA7D4729F4}" type="pres">
      <dgm:prSet presAssocID="{E7607107-AFCA-4F00-B5DD-00318FBBD1B3}" presName="connTx" presStyleLbl="parChTrans1D2" presStyleIdx="1" presStyleCnt="2"/>
      <dgm:spPr/>
      <dgm:t>
        <a:bodyPr/>
        <a:lstStyle/>
        <a:p>
          <a:endParaRPr lang="tr-TR"/>
        </a:p>
      </dgm:t>
    </dgm:pt>
    <dgm:pt modelId="{26BC94C2-53A0-4A82-AB03-24A904C4D046}" type="pres">
      <dgm:prSet presAssocID="{1102D347-F706-46CC-B626-1260BB73D4B8}" presName="root2" presStyleCnt="0"/>
      <dgm:spPr/>
    </dgm:pt>
    <dgm:pt modelId="{4D7C41BF-B0DD-490F-BAEA-D979A366B2E1}" type="pres">
      <dgm:prSet presAssocID="{1102D347-F706-46CC-B626-1260BB73D4B8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DCCFEBE5-F758-4E69-BF81-355B7B6199EE}" type="pres">
      <dgm:prSet presAssocID="{1102D347-F706-46CC-B626-1260BB73D4B8}" presName="level3hierChild" presStyleCnt="0"/>
      <dgm:spPr/>
    </dgm:pt>
  </dgm:ptLst>
  <dgm:cxnLst>
    <dgm:cxn modelId="{4E99FDD9-B546-4BE1-A7A2-B772B441A31A}" type="presOf" srcId="{65580F71-7F47-4897-B196-E1CDE5AE3EF4}" destId="{169441D4-7F02-4014-ADE6-74AC2D2C8300}" srcOrd="0" destOrd="0" presId="urn:microsoft.com/office/officeart/2005/8/layout/hierarchy2"/>
    <dgm:cxn modelId="{66BB8C8A-4BCC-4A27-B90C-A688EE834F47}" type="presOf" srcId="{41227DDB-91DC-4C52-AD2A-DAEA4581D4DC}" destId="{47B9105F-F4F7-41D7-B45C-D10F403C6CDF}" srcOrd="0" destOrd="0" presId="urn:microsoft.com/office/officeart/2005/8/layout/hierarchy2"/>
    <dgm:cxn modelId="{1696DC6E-9091-45F7-ACA3-3D0E9C97A1C9}" type="presOf" srcId="{E7607107-AFCA-4F00-B5DD-00318FBBD1B3}" destId="{862BB6A6-A172-4EC3-8E05-4953C72BEED9}" srcOrd="0" destOrd="0" presId="urn:microsoft.com/office/officeart/2005/8/layout/hierarchy2"/>
    <dgm:cxn modelId="{F58A52CE-7DF8-436C-A185-BE3A7511B7E3}" type="presOf" srcId="{41227DDB-91DC-4C52-AD2A-DAEA4581D4DC}" destId="{E4D5C991-51DE-4C46-B187-8B232C1C38CB}" srcOrd="1" destOrd="0" presId="urn:microsoft.com/office/officeart/2005/8/layout/hierarchy2"/>
    <dgm:cxn modelId="{1B3690DB-80A7-4E36-AB23-B00B704A94B1}" srcId="{DA0823DA-66B7-4269-940D-6F4316F8F93A}" destId="{1102D347-F706-46CC-B626-1260BB73D4B8}" srcOrd="1" destOrd="0" parTransId="{E7607107-AFCA-4F00-B5DD-00318FBBD1B3}" sibTransId="{CCA4BF78-232E-4D3B-8ED7-7FEDC5A46276}"/>
    <dgm:cxn modelId="{D666D49B-53C2-445E-BC9B-34F5452DBD89}" type="presOf" srcId="{DA0823DA-66B7-4269-940D-6F4316F8F93A}" destId="{E44BBA7C-BCC5-45A1-AD53-1067FC00163C}" srcOrd="0" destOrd="0" presId="urn:microsoft.com/office/officeart/2005/8/layout/hierarchy2"/>
    <dgm:cxn modelId="{49759731-051E-4605-802C-E3CF53CF6E61}" type="presOf" srcId="{A5C9BAC7-7F9E-43FE-A9FF-41E93A918A5C}" destId="{404BE5FD-F05A-414A-BA84-CEB234E93C67}" srcOrd="0" destOrd="0" presId="urn:microsoft.com/office/officeart/2005/8/layout/hierarchy2"/>
    <dgm:cxn modelId="{D10D5050-AF4D-47C7-941A-F23F9E48874D}" srcId="{DA0823DA-66B7-4269-940D-6F4316F8F93A}" destId="{65580F71-7F47-4897-B196-E1CDE5AE3EF4}" srcOrd="0" destOrd="0" parTransId="{41227DDB-91DC-4C52-AD2A-DAEA4581D4DC}" sibTransId="{3C7320AB-DD1D-4598-9071-FD8295408142}"/>
    <dgm:cxn modelId="{5D624528-0D50-42E3-952B-CCD934E8DCC7}" type="presOf" srcId="{1102D347-F706-46CC-B626-1260BB73D4B8}" destId="{4D7C41BF-B0DD-490F-BAEA-D979A366B2E1}" srcOrd="0" destOrd="0" presId="urn:microsoft.com/office/officeart/2005/8/layout/hierarchy2"/>
    <dgm:cxn modelId="{B9404C26-3E03-4DA9-A157-BA42F97FD4A4}" type="presOf" srcId="{E7607107-AFCA-4F00-B5DD-00318FBBD1B3}" destId="{39A98AD7-5195-4E66-97BD-19AA7D4729F4}" srcOrd="1" destOrd="0" presId="urn:microsoft.com/office/officeart/2005/8/layout/hierarchy2"/>
    <dgm:cxn modelId="{3E678CE9-C30C-4D5E-BF13-B87ECF619EF6}" srcId="{A5C9BAC7-7F9E-43FE-A9FF-41E93A918A5C}" destId="{DA0823DA-66B7-4269-940D-6F4316F8F93A}" srcOrd="0" destOrd="0" parTransId="{2E9DB065-2299-49A2-8A4D-00CFD813832D}" sibTransId="{EC528B80-0143-4691-9FC3-ED15C0FB1CA7}"/>
    <dgm:cxn modelId="{8D9DB277-31DD-4EF0-9B09-75D0D32E58AA}" type="presParOf" srcId="{404BE5FD-F05A-414A-BA84-CEB234E93C67}" destId="{E507D2D1-1206-4CA1-9296-6260BD570887}" srcOrd="0" destOrd="0" presId="urn:microsoft.com/office/officeart/2005/8/layout/hierarchy2"/>
    <dgm:cxn modelId="{350AF4F3-E156-449A-BBED-027D8A0BA929}" type="presParOf" srcId="{E507D2D1-1206-4CA1-9296-6260BD570887}" destId="{E44BBA7C-BCC5-45A1-AD53-1067FC00163C}" srcOrd="0" destOrd="0" presId="urn:microsoft.com/office/officeart/2005/8/layout/hierarchy2"/>
    <dgm:cxn modelId="{ABCC80E2-36B7-42A8-BB16-F5B4DACBE9E3}" type="presParOf" srcId="{E507D2D1-1206-4CA1-9296-6260BD570887}" destId="{358D69B4-1341-4EF4-ACD2-0CCCE53AB1AB}" srcOrd="1" destOrd="0" presId="urn:microsoft.com/office/officeart/2005/8/layout/hierarchy2"/>
    <dgm:cxn modelId="{AAC4F70C-86D8-43F0-B56C-04A3EA5FABD2}" type="presParOf" srcId="{358D69B4-1341-4EF4-ACD2-0CCCE53AB1AB}" destId="{47B9105F-F4F7-41D7-B45C-D10F403C6CDF}" srcOrd="0" destOrd="0" presId="urn:microsoft.com/office/officeart/2005/8/layout/hierarchy2"/>
    <dgm:cxn modelId="{6C8525C8-E3F0-40EA-AA49-A1AAE85365FE}" type="presParOf" srcId="{47B9105F-F4F7-41D7-B45C-D10F403C6CDF}" destId="{E4D5C991-51DE-4C46-B187-8B232C1C38CB}" srcOrd="0" destOrd="0" presId="urn:microsoft.com/office/officeart/2005/8/layout/hierarchy2"/>
    <dgm:cxn modelId="{3D83BCC0-26C1-4F0C-9BFD-9A9C0D45E7F7}" type="presParOf" srcId="{358D69B4-1341-4EF4-ACD2-0CCCE53AB1AB}" destId="{A7CF6168-6D56-4862-A892-80774CDFFB33}" srcOrd="1" destOrd="0" presId="urn:microsoft.com/office/officeart/2005/8/layout/hierarchy2"/>
    <dgm:cxn modelId="{76D3F0C8-4113-4227-B0F7-0B81296B5122}" type="presParOf" srcId="{A7CF6168-6D56-4862-A892-80774CDFFB33}" destId="{169441D4-7F02-4014-ADE6-74AC2D2C8300}" srcOrd="0" destOrd="0" presId="urn:microsoft.com/office/officeart/2005/8/layout/hierarchy2"/>
    <dgm:cxn modelId="{DB523895-77F5-47A5-8A0F-C4D21B84C0C5}" type="presParOf" srcId="{A7CF6168-6D56-4862-A892-80774CDFFB33}" destId="{1FFFCF4E-1B08-487B-A29E-60AAE38F4189}" srcOrd="1" destOrd="0" presId="urn:microsoft.com/office/officeart/2005/8/layout/hierarchy2"/>
    <dgm:cxn modelId="{77581FAD-6F7E-4C56-B326-EF32F3070843}" type="presParOf" srcId="{358D69B4-1341-4EF4-ACD2-0CCCE53AB1AB}" destId="{862BB6A6-A172-4EC3-8E05-4953C72BEED9}" srcOrd="2" destOrd="0" presId="urn:microsoft.com/office/officeart/2005/8/layout/hierarchy2"/>
    <dgm:cxn modelId="{81AFB375-6887-4A1A-A676-2430383CDA7D}" type="presParOf" srcId="{862BB6A6-A172-4EC3-8E05-4953C72BEED9}" destId="{39A98AD7-5195-4E66-97BD-19AA7D4729F4}" srcOrd="0" destOrd="0" presId="urn:microsoft.com/office/officeart/2005/8/layout/hierarchy2"/>
    <dgm:cxn modelId="{44D71B42-184F-4B24-864D-0EE0D904DFC6}" type="presParOf" srcId="{358D69B4-1341-4EF4-ACD2-0CCCE53AB1AB}" destId="{26BC94C2-53A0-4A82-AB03-24A904C4D046}" srcOrd="3" destOrd="0" presId="urn:microsoft.com/office/officeart/2005/8/layout/hierarchy2"/>
    <dgm:cxn modelId="{E4C04188-09DE-4AF8-ACF6-5252BD7CAA07}" type="presParOf" srcId="{26BC94C2-53A0-4A82-AB03-24A904C4D046}" destId="{4D7C41BF-B0DD-490F-BAEA-D979A366B2E1}" srcOrd="0" destOrd="0" presId="urn:microsoft.com/office/officeart/2005/8/layout/hierarchy2"/>
    <dgm:cxn modelId="{507AD199-EBC3-43F7-BF86-C4F9F1FEB8DD}" type="presParOf" srcId="{26BC94C2-53A0-4A82-AB03-24A904C4D046}" destId="{DCCFEBE5-F758-4E69-BF81-355B7B6199EE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2593BC5-55C0-4B1A-9F3A-E63D28E32611}" type="doc">
      <dgm:prSet loTypeId="urn:microsoft.com/office/officeart/2005/8/layout/hierarchy2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tr-TR"/>
        </a:p>
      </dgm:t>
    </dgm:pt>
    <dgm:pt modelId="{D3AF01BC-E449-456F-BCA2-A4DBB2108038}">
      <dgm:prSet phldrT="[Metin]" custT="1"/>
      <dgm:spPr/>
      <dgm:t>
        <a:bodyPr/>
        <a:lstStyle/>
        <a:p>
          <a:r>
            <a:rPr lang="tr-TR" sz="3200" b="1" dirty="0" smtClean="0">
              <a:solidFill>
                <a:schemeClr val="tx1"/>
              </a:solidFill>
            </a:rPr>
            <a:t>L/S Tedaviler</a:t>
          </a:r>
          <a:endParaRPr lang="tr-TR" sz="3200" b="1" dirty="0">
            <a:solidFill>
              <a:schemeClr val="tx1"/>
            </a:solidFill>
          </a:endParaRPr>
        </a:p>
      </dgm:t>
    </dgm:pt>
    <dgm:pt modelId="{5933BA1D-5331-414F-A940-F0C9C6AC1C17}" type="parTrans" cxnId="{98D6E474-4107-4D62-BA5B-4F75C4D4E4CD}">
      <dgm:prSet/>
      <dgm:spPr/>
      <dgm:t>
        <a:bodyPr/>
        <a:lstStyle/>
        <a:p>
          <a:endParaRPr lang="tr-TR"/>
        </a:p>
      </dgm:t>
    </dgm:pt>
    <dgm:pt modelId="{8D56CBEB-89F7-4C3B-8D0C-BBE7A5E443E9}" type="sibTrans" cxnId="{98D6E474-4107-4D62-BA5B-4F75C4D4E4CD}">
      <dgm:prSet/>
      <dgm:spPr/>
      <dgm:t>
        <a:bodyPr/>
        <a:lstStyle/>
        <a:p>
          <a:endParaRPr lang="tr-TR"/>
        </a:p>
      </dgm:t>
    </dgm:pt>
    <dgm:pt modelId="{347ABD9C-A49B-466F-B0DF-020D587F8C11}">
      <dgm:prSet phldrT="[Metin]" custT="1"/>
      <dgm:spPr/>
      <dgm:t>
        <a:bodyPr/>
        <a:lstStyle/>
        <a:p>
          <a:r>
            <a:rPr lang="tr-TR" sz="2000" b="1" dirty="0" smtClean="0">
              <a:solidFill>
                <a:schemeClr val="tx1"/>
              </a:solidFill>
            </a:rPr>
            <a:t>Konservatif</a:t>
          </a:r>
          <a:endParaRPr lang="tr-TR" sz="2000" b="1" dirty="0">
            <a:solidFill>
              <a:schemeClr val="tx1"/>
            </a:solidFill>
          </a:endParaRPr>
        </a:p>
      </dgm:t>
    </dgm:pt>
    <dgm:pt modelId="{38D3E911-2FD7-4E0B-8BE3-533CC711E900}" type="parTrans" cxnId="{CB549541-8297-4EE8-AE30-F8D0B67420CB}">
      <dgm:prSet/>
      <dgm:spPr>
        <a:ln>
          <a:solidFill>
            <a:srgbClr val="FF0000"/>
          </a:solidFill>
        </a:ln>
      </dgm:spPr>
      <dgm:t>
        <a:bodyPr/>
        <a:lstStyle/>
        <a:p>
          <a:endParaRPr lang="tr-TR"/>
        </a:p>
      </dgm:t>
    </dgm:pt>
    <dgm:pt modelId="{115CBD32-6711-4E1C-811E-0D5107E27457}" type="sibTrans" cxnId="{CB549541-8297-4EE8-AE30-F8D0B67420CB}">
      <dgm:prSet/>
      <dgm:spPr/>
      <dgm:t>
        <a:bodyPr/>
        <a:lstStyle/>
        <a:p>
          <a:endParaRPr lang="tr-TR"/>
        </a:p>
      </dgm:t>
    </dgm:pt>
    <dgm:pt modelId="{EE2786F8-FEF6-4504-8763-4F5F363F4AA5}">
      <dgm:prSet phldrT="[Metin]" custT="1"/>
      <dgm:spPr/>
      <dgm:t>
        <a:bodyPr/>
        <a:lstStyle/>
        <a:p>
          <a:r>
            <a:rPr lang="tr-TR" sz="1600" b="1" dirty="0" smtClean="0">
              <a:solidFill>
                <a:schemeClr val="tx1"/>
              </a:solidFill>
            </a:rPr>
            <a:t>L/S </a:t>
          </a:r>
          <a:r>
            <a:rPr lang="tr-TR" sz="1600" b="1" dirty="0" err="1" smtClean="0">
              <a:solidFill>
                <a:schemeClr val="tx1"/>
              </a:solidFill>
            </a:rPr>
            <a:t>Aspirasyon</a:t>
          </a:r>
          <a:endParaRPr lang="tr-TR" sz="1600" b="1" dirty="0">
            <a:solidFill>
              <a:schemeClr val="tx1"/>
            </a:solidFill>
          </a:endParaRPr>
        </a:p>
      </dgm:t>
    </dgm:pt>
    <dgm:pt modelId="{1153D164-CFD2-44F2-AC21-0E6B0898B0E8}" type="parTrans" cxnId="{9242E9D3-4681-4288-B4C6-098D3DFA4A95}">
      <dgm:prSet/>
      <dgm:spPr>
        <a:ln>
          <a:solidFill>
            <a:srgbClr val="FF0000"/>
          </a:solidFill>
        </a:ln>
      </dgm:spPr>
      <dgm:t>
        <a:bodyPr/>
        <a:lstStyle/>
        <a:p>
          <a:endParaRPr lang="tr-TR"/>
        </a:p>
      </dgm:t>
    </dgm:pt>
    <dgm:pt modelId="{C452110A-A5C8-4BD3-ADB4-D667D3F46EAE}" type="sibTrans" cxnId="{9242E9D3-4681-4288-B4C6-098D3DFA4A95}">
      <dgm:prSet/>
      <dgm:spPr/>
      <dgm:t>
        <a:bodyPr/>
        <a:lstStyle/>
        <a:p>
          <a:endParaRPr lang="tr-TR"/>
        </a:p>
      </dgm:t>
    </dgm:pt>
    <dgm:pt modelId="{E25DE950-F31F-4BD1-95EC-4F81C6DFFFE6}">
      <dgm:prSet phldrT="[Metin]" custT="1"/>
      <dgm:spPr/>
      <dgm:t>
        <a:bodyPr/>
        <a:lstStyle/>
        <a:p>
          <a:r>
            <a:rPr lang="tr-TR" sz="1600" b="1" dirty="0" smtClean="0">
              <a:solidFill>
                <a:schemeClr val="tx1"/>
              </a:solidFill>
            </a:rPr>
            <a:t>L/S </a:t>
          </a:r>
          <a:r>
            <a:rPr lang="tr-TR" sz="1600" b="1" dirty="0" err="1" smtClean="0">
              <a:solidFill>
                <a:schemeClr val="tx1"/>
              </a:solidFill>
            </a:rPr>
            <a:t>Ablasyon</a:t>
          </a:r>
          <a:endParaRPr lang="tr-TR" sz="1600" b="1" dirty="0">
            <a:solidFill>
              <a:schemeClr val="tx1"/>
            </a:solidFill>
          </a:endParaRPr>
        </a:p>
      </dgm:t>
    </dgm:pt>
    <dgm:pt modelId="{7FFA98F7-2DD3-4F6F-8CE1-ECA8C8C0A788}" type="parTrans" cxnId="{1DB08EB9-00FA-4DA4-9CE9-F5F939256732}">
      <dgm:prSet/>
      <dgm:spPr>
        <a:ln>
          <a:solidFill>
            <a:srgbClr val="FF0000"/>
          </a:solidFill>
        </a:ln>
      </dgm:spPr>
      <dgm:t>
        <a:bodyPr/>
        <a:lstStyle/>
        <a:p>
          <a:endParaRPr lang="tr-TR"/>
        </a:p>
      </dgm:t>
    </dgm:pt>
    <dgm:pt modelId="{2072923D-8CC0-4B83-B229-E3B495158D84}" type="sibTrans" cxnId="{1DB08EB9-00FA-4DA4-9CE9-F5F939256732}">
      <dgm:prSet/>
      <dgm:spPr/>
      <dgm:t>
        <a:bodyPr/>
        <a:lstStyle/>
        <a:p>
          <a:endParaRPr lang="tr-TR"/>
        </a:p>
      </dgm:t>
    </dgm:pt>
    <dgm:pt modelId="{CE8658FB-B4E7-4C28-9BFF-216D28B18050}">
      <dgm:prSet phldrT="[Metin]" custT="1"/>
      <dgm:spPr/>
      <dgm:t>
        <a:bodyPr/>
        <a:lstStyle/>
        <a:p>
          <a:r>
            <a:rPr lang="tr-TR" sz="2000" b="1" dirty="0" smtClean="0">
              <a:solidFill>
                <a:schemeClr val="tx1"/>
              </a:solidFill>
            </a:rPr>
            <a:t>Radikal</a:t>
          </a:r>
          <a:endParaRPr lang="tr-TR" sz="2000" b="1" dirty="0">
            <a:solidFill>
              <a:schemeClr val="tx1"/>
            </a:solidFill>
          </a:endParaRPr>
        </a:p>
      </dgm:t>
    </dgm:pt>
    <dgm:pt modelId="{52EA93E1-EB99-43F0-A1D7-B271FEA7FCA6}" type="parTrans" cxnId="{6487CC66-A6BB-46AB-98DC-3A59AB488D37}">
      <dgm:prSet/>
      <dgm:spPr>
        <a:ln>
          <a:solidFill>
            <a:srgbClr val="FF0000"/>
          </a:solidFill>
        </a:ln>
      </dgm:spPr>
      <dgm:t>
        <a:bodyPr/>
        <a:lstStyle/>
        <a:p>
          <a:endParaRPr lang="tr-TR"/>
        </a:p>
      </dgm:t>
    </dgm:pt>
    <dgm:pt modelId="{CE0A5FAC-AFE2-4252-B236-114A8DA6B81C}" type="sibTrans" cxnId="{6487CC66-A6BB-46AB-98DC-3A59AB488D37}">
      <dgm:prSet/>
      <dgm:spPr/>
      <dgm:t>
        <a:bodyPr/>
        <a:lstStyle/>
        <a:p>
          <a:endParaRPr lang="tr-TR"/>
        </a:p>
      </dgm:t>
    </dgm:pt>
    <dgm:pt modelId="{36C13E0E-42DB-4540-83B1-BF7033A7DC96}">
      <dgm:prSet phldrT="[Metin]"/>
      <dgm:spPr/>
      <dgm:t>
        <a:bodyPr/>
        <a:lstStyle/>
        <a:p>
          <a:r>
            <a:rPr lang="tr-TR" b="1" dirty="0" smtClean="0">
              <a:solidFill>
                <a:schemeClr val="tx1"/>
              </a:solidFill>
            </a:rPr>
            <a:t>L/S </a:t>
          </a:r>
          <a:r>
            <a:rPr lang="tr-TR" b="1" dirty="0" err="1" smtClean="0">
              <a:solidFill>
                <a:schemeClr val="tx1"/>
              </a:solidFill>
            </a:rPr>
            <a:t>ovariektomi</a:t>
          </a:r>
          <a:endParaRPr lang="tr-TR" b="1" dirty="0">
            <a:solidFill>
              <a:schemeClr val="tx1"/>
            </a:solidFill>
          </a:endParaRPr>
        </a:p>
      </dgm:t>
    </dgm:pt>
    <dgm:pt modelId="{B3FC6465-27C2-4F9B-AD86-C8A01AFD848A}" type="parTrans" cxnId="{73792BBC-BFF8-4B9D-9081-7F2FF68A027D}">
      <dgm:prSet/>
      <dgm:spPr>
        <a:ln>
          <a:solidFill>
            <a:srgbClr val="FF0000"/>
          </a:solidFill>
        </a:ln>
      </dgm:spPr>
      <dgm:t>
        <a:bodyPr/>
        <a:lstStyle/>
        <a:p>
          <a:endParaRPr lang="tr-TR"/>
        </a:p>
      </dgm:t>
    </dgm:pt>
    <dgm:pt modelId="{4984E56D-39CE-41DA-AF4C-12115E7AE005}" type="sibTrans" cxnId="{73792BBC-BFF8-4B9D-9081-7F2FF68A027D}">
      <dgm:prSet/>
      <dgm:spPr/>
      <dgm:t>
        <a:bodyPr/>
        <a:lstStyle/>
        <a:p>
          <a:endParaRPr lang="tr-TR"/>
        </a:p>
      </dgm:t>
    </dgm:pt>
    <dgm:pt modelId="{58CF016D-F649-4B33-A7FB-47ED32CADE19}">
      <dgm:prSet phldrT="[Metin]" custT="1"/>
      <dgm:spPr/>
      <dgm:t>
        <a:bodyPr/>
        <a:lstStyle/>
        <a:p>
          <a:r>
            <a:rPr lang="tr-TR" sz="1600" b="1" dirty="0" smtClean="0">
              <a:solidFill>
                <a:schemeClr val="tx1"/>
              </a:solidFill>
            </a:rPr>
            <a:t>L/S drenaj+</a:t>
          </a:r>
          <a:r>
            <a:rPr lang="tr-TR" sz="1600" b="1" dirty="0" err="1" smtClean="0">
              <a:solidFill>
                <a:schemeClr val="tx1"/>
              </a:solidFill>
            </a:rPr>
            <a:t>GnRH</a:t>
          </a:r>
          <a:r>
            <a:rPr lang="tr-TR" sz="1600" b="1" dirty="0" smtClean="0">
              <a:solidFill>
                <a:schemeClr val="tx1"/>
              </a:solidFill>
            </a:rPr>
            <a:t>+</a:t>
          </a:r>
          <a:r>
            <a:rPr lang="tr-TR" sz="1600" b="1" dirty="0" err="1" smtClean="0">
              <a:solidFill>
                <a:schemeClr val="tx1"/>
              </a:solidFill>
            </a:rPr>
            <a:t>Ablasyon</a:t>
          </a:r>
          <a:endParaRPr lang="tr-TR" sz="1600" b="1" dirty="0">
            <a:solidFill>
              <a:schemeClr val="tx1"/>
            </a:solidFill>
          </a:endParaRPr>
        </a:p>
      </dgm:t>
    </dgm:pt>
    <dgm:pt modelId="{88DCCBFB-2403-423F-86FC-AF03C08BA425}" type="parTrans" cxnId="{7C945508-CD21-4FEE-94F1-4FCC40128F89}">
      <dgm:prSet/>
      <dgm:spPr>
        <a:ln>
          <a:solidFill>
            <a:srgbClr val="FF0000"/>
          </a:solidFill>
        </a:ln>
      </dgm:spPr>
      <dgm:t>
        <a:bodyPr/>
        <a:lstStyle/>
        <a:p>
          <a:endParaRPr lang="tr-TR"/>
        </a:p>
      </dgm:t>
    </dgm:pt>
    <dgm:pt modelId="{E354CF29-3CBF-4B3B-8EF4-9D5F8E43667B}" type="sibTrans" cxnId="{7C945508-CD21-4FEE-94F1-4FCC40128F89}">
      <dgm:prSet/>
      <dgm:spPr/>
      <dgm:t>
        <a:bodyPr/>
        <a:lstStyle/>
        <a:p>
          <a:endParaRPr lang="tr-TR"/>
        </a:p>
      </dgm:t>
    </dgm:pt>
    <dgm:pt modelId="{C651882E-36C9-4897-9748-0F0C2C7E0F93}">
      <dgm:prSet phldrT="[Metin]" custT="1"/>
      <dgm:spPr/>
      <dgm:t>
        <a:bodyPr/>
        <a:lstStyle/>
        <a:p>
          <a:r>
            <a:rPr lang="tr-TR" sz="1600" b="1" dirty="0" smtClean="0">
              <a:solidFill>
                <a:schemeClr val="tx1"/>
              </a:solidFill>
            </a:rPr>
            <a:t>L/S </a:t>
          </a:r>
          <a:r>
            <a:rPr lang="tr-TR" sz="1600" b="1" dirty="0" err="1" smtClean="0">
              <a:solidFill>
                <a:schemeClr val="tx1"/>
              </a:solidFill>
            </a:rPr>
            <a:t>kistektomi</a:t>
          </a:r>
          <a:endParaRPr lang="tr-TR" sz="1600" b="1" dirty="0">
            <a:solidFill>
              <a:schemeClr val="tx1"/>
            </a:solidFill>
          </a:endParaRPr>
        </a:p>
      </dgm:t>
    </dgm:pt>
    <dgm:pt modelId="{1CD8C6EC-8CE0-4E49-B727-55BD063EAB82}" type="parTrans" cxnId="{72C8B3CB-4E0C-4EB4-95B1-1DDE09C2EE9B}">
      <dgm:prSet/>
      <dgm:spPr>
        <a:ln>
          <a:solidFill>
            <a:srgbClr val="FF0000"/>
          </a:solidFill>
        </a:ln>
      </dgm:spPr>
      <dgm:t>
        <a:bodyPr/>
        <a:lstStyle/>
        <a:p>
          <a:endParaRPr lang="tr-TR"/>
        </a:p>
      </dgm:t>
    </dgm:pt>
    <dgm:pt modelId="{EC3BB83E-5AE2-448D-990B-FC9D93AD81B8}" type="sibTrans" cxnId="{72C8B3CB-4E0C-4EB4-95B1-1DDE09C2EE9B}">
      <dgm:prSet/>
      <dgm:spPr/>
      <dgm:t>
        <a:bodyPr/>
        <a:lstStyle/>
        <a:p>
          <a:endParaRPr lang="tr-TR"/>
        </a:p>
      </dgm:t>
    </dgm:pt>
    <dgm:pt modelId="{803B67A2-E778-4CA4-8AB5-3E612D6E576B}">
      <dgm:prSet phldrT="[Metin]" custT="1"/>
      <dgm:spPr/>
      <dgm:t>
        <a:bodyPr/>
        <a:lstStyle/>
        <a:p>
          <a:r>
            <a:rPr lang="tr-TR" sz="1600" b="1" dirty="0" smtClean="0">
              <a:solidFill>
                <a:schemeClr val="tx1"/>
              </a:solidFill>
            </a:rPr>
            <a:t>L/S </a:t>
          </a:r>
          <a:r>
            <a:rPr lang="tr-TR" sz="1600" b="1" dirty="0" err="1" smtClean="0">
              <a:solidFill>
                <a:schemeClr val="tx1"/>
              </a:solidFill>
            </a:rPr>
            <a:t>kistektomi</a:t>
          </a:r>
          <a:r>
            <a:rPr lang="tr-TR" sz="1600" b="1" dirty="0" smtClean="0">
              <a:solidFill>
                <a:schemeClr val="tx1"/>
              </a:solidFill>
            </a:rPr>
            <a:t>+</a:t>
          </a:r>
          <a:r>
            <a:rPr lang="tr-TR" sz="1600" b="1" dirty="0" err="1" smtClean="0">
              <a:solidFill>
                <a:schemeClr val="tx1"/>
              </a:solidFill>
            </a:rPr>
            <a:t>Ablasyon</a:t>
          </a:r>
          <a:endParaRPr lang="tr-TR" sz="1600" b="1" dirty="0">
            <a:solidFill>
              <a:schemeClr val="tx1"/>
            </a:solidFill>
          </a:endParaRPr>
        </a:p>
      </dgm:t>
    </dgm:pt>
    <dgm:pt modelId="{AD045302-2C56-4BA2-880E-269D2FAC44E3}" type="parTrans" cxnId="{A9087524-41AC-42B0-9730-4B332BEE9B89}">
      <dgm:prSet/>
      <dgm:spPr>
        <a:ln>
          <a:solidFill>
            <a:srgbClr val="FF0000"/>
          </a:solidFill>
        </a:ln>
      </dgm:spPr>
      <dgm:t>
        <a:bodyPr/>
        <a:lstStyle/>
        <a:p>
          <a:endParaRPr lang="tr-TR"/>
        </a:p>
      </dgm:t>
    </dgm:pt>
    <dgm:pt modelId="{76BBB416-EDCF-4161-A8A9-45E94339E238}" type="sibTrans" cxnId="{A9087524-41AC-42B0-9730-4B332BEE9B89}">
      <dgm:prSet/>
      <dgm:spPr/>
      <dgm:t>
        <a:bodyPr/>
        <a:lstStyle/>
        <a:p>
          <a:endParaRPr lang="tr-TR"/>
        </a:p>
      </dgm:t>
    </dgm:pt>
    <dgm:pt modelId="{45FB78E9-0646-4413-8E1D-5F310B0D9981}">
      <dgm:prSet phldrT="[Metin]"/>
      <dgm:spPr/>
      <dgm:t>
        <a:bodyPr/>
        <a:lstStyle/>
        <a:p>
          <a:r>
            <a:rPr lang="tr-TR" b="1" dirty="0" smtClean="0">
              <a:solidFill>
                <a:schemeClr val="tx1"/>
              </a:solidFill>
            </a:rPr>
            <a:t>L/S </a:t>
          </a:r>
          <a:r>
            <a:rPr lang="tr-TR" b="1" dirty="0" err="1" smtClean="0">
              <a:solidFill>
                <a:schemeClr val="tx1"/>
              </a:solidFill>
            </a:rPr>
            <a:t>Adneksektomi</a:t>
          </a:r>
          <a:endParaRPr lang="tr-TR" b="1" dirty="0">
            <a:solidFill>
              <a:schemeClr val="tx1"/>
            </a:solidFill>
          </a:endParaRPr>
        </a:p>
      </dgm:t>
    </dgm:pt>
    <dgm:pt modelId="{8AF2D511-0DBC-4607-93E9-B2C1A8BE34B0}" type="parTrans" cxnId="{9D8761C3-A23F-41E0-B504-A2D78281D01F}">
      <dgm:prSet/>
      <dgm:spPr>
        <a:ln>
          <a:solidFill>
            <a:srgbClr val="FF0000"/>
          </a:solidFill>
        </a:ln>
      </dgm:spPr>
      <dgm:t>
        <a:bodyPr/>
        <a:lstStyle/>
        <a:p>
          <a:endParaRPr lang="tr-TR"/>
        </a:p>
      </dgm:t>
    </dgm:pt>
    <dgm:pt modelId="{C057435B-BE84-4413-8E56-276E48FAA29F}" type="sibTrans" cxnId="{9D8761C3-A23F-41E0-B504-A2D78281D01F}">
      <dgm:prSet/>
      <dgm:spPr/>
      <dgm:t>
        <a:bodyPr/>
        <a:lstStyle/>
        <a:p>
          <a:endParaRPr lang="tr-TR"/>
        </a:p>
      </dgm:t>
    </dgm:pt>
    <dgm:pt modelId="{BF44376F-25B3-4FB7-9D8A-8EF9BDD00A14}" type="pres">
      <dgm:prSet presAssocID="{02593BC5-55C0-4B1A-9F3A-E63D28E32611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C71271B8-9C19-418D-8795-D5A7E9A6FE07}" type="pres">
      <dgm:prSet presAssocID="{D3AF01BC-E449-456F-BCA2-A4DBB2108038}" presName="root1" presStyleCnt="0"/>
      <dgm:spPr/>
    </dgm:pt>
    <dgm:pt modelId="{2A822C5B-1E64-45C1-B7D3-924ED13539B2}" type="pres">
      <dgm:prSet presAssocID="{D3AF01BC-E449-456F-BCA2-A4DBB2108038}" presName="LevelOneTextNode" presStyleLbl="node0" presStyleIdx="0" presStyleCnt="1" custScaleX="192974" custScaleY="228981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F221D110-3120-4773-B10C-10086993FFB5}" type="pres">
      <dgm:prSet presAssocID="{D3AF01BC-E449-456F-BCA2-A4DBB2108038}" presName="level2hierChild" presStyleCnt="0"/>
      <dgm:spPr/>
    </dgm:pt>
    <dgm:pt modelId="{51A05268-9C5E-40AE-A4BF-58FCA265BC38}" type="pres">
      <dgm:prSet presAssocID="{38D3E911-2FD7-4E0B-8BE3-533CC711E900}" presName="conn2-1" presStyleLbl="parChTrans1D2" presStyleIdx="0" presStyleCnt="2"/>
      <dgm:spPr/>
      <dgm:t>
        <a:bodyPr/>
        <a:lstStyle/>
        <a:p>
          <a:endParaRPr lang="tr-TR"/>
        </a:p>
      </dgm:t>
    </dgm:pt>
    <dgm:pt modelId="{8087E83C-F061-41FC-BB02-5ADB2E81F3DD}" type="pres">
      <dgm:prSet presAssocID="{38D3E911-2FD7-4E0B-8BE3-533CC711E900}" presName="connTx" presStyleLbl="parChTrans1D2" presStyleIdx="0" presStyleCnt="2"/>
      <dgm:spPr/>
      <dgm:t>
        <a:bodyPr/>
        <a:lstStyle/>
        <a:p>
          <a:endParaRPr lang="tr-TR"/>
        </a:p>
      </dgm:t>
    </dgm:pt>
    <dgm:pt modelId="{D14B05A8-FE72-42E0-BD19-A42FBB9DF0D8}" type="pres">
      <dgm:prSet presAssocID="{347ABD9C-A49B-466F-B0DF-020D587F8C11}" presName="root2" presStyleCnt="0"/>
      <dgm:spPr/>
    </dgm:pt>
    <dgm:pt modelId="{2C87BCE6-3423-4F80-A9AA-F1A0375B6ED4}" type="pres">
      <dgm:prSet presAssocID="{347ABD9C-A49B-466F-B0DF-020D587F8C11}" presName="LevelTwoTextNode" presStyleLbl="node2" presStyleIdx="0" presStyleCnt="2" custScaleX="123543" custScaleY="128062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032083B-0160-4702-B9D5-D55E7D0588A9}" type="pres">
      <dgm:prSet presAssocID="{347ABD9C-A49B-466F-B0DF-020D587F8C11}" presName="level3hierChild" presStyleCnt="0"/>
      <dgm:spPr/>
    </dgm:pt>
    <dgm:pt modelId="{027C6888-5AF1-496A-898F-5A4CDB1A13FB}" type="pres">
      <dgm:prSet presAssocID="{1153D164-CFD2-44F2-AC21-0E6B0898B0E8}" presName="conn2-1" presStyleLbl="parChTrans1D3" presStyleIdx="0" presStyleCnt="7"/>
      <dgm:spPr/>
      <dgm:t>
        <a:bodyPr/>
        <a:lstStyle/>
        <a:p>
          <a:endParaRPr lang="tr-TR"/>
        </a:p>
      </dgm:t>
    </dgm:pt>
    <dgm:pt modelId="{6ABB97E0-3804-4B88-AFAB-0F8A2A5EFE98}" type="pres">
      <dgm:prSet presAssocID="{1153D164-CFD2-44F2-AC21-0E6B0898B0E8}" presName="connTx" presStyleLbl="parChTrans1D3" presStyleIdx="0" presStyleCnt="7"/>
      <dgm:spPr/>
      <dgm:t>
        <a:bodyPr/>
        <a:lstStyle/>
        <a:p>
          <a:endParaRPr lang="tr-TR"/>
        </a:p>
      </dgm:t>
    </dgm:pt>
    <dgm:pt modelId="{9CE0B3B7-774A-423D-89F4-76E352DB851A}" type="pres">
      <dgm:prSet presAssocID="{EE2786F8-FEF6-4504-8763-4F5F363F4AA5}" presName="root2" presStyleCnt="0"/>
      <dgm:spPr/>
    </dgm:pt>
    <dgm:pt modelId="{604189E7-A5F7-4B2E-838D-569E45284315}" type="pres">
      <dgm:prSet presAssocID="{EE2786F8-FEF6-4504-8763-4F5F363F4AA5}" presName="LevelTwoTextNode" presStyleLbl="node3" presStyleIdx="0" presStyleCnt="7" custScaleX="160572" custLinFactNeighborX="4670" custLinFactNeighborY="445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069B646-50B5-40AC-95A4-D78CEBD83E95}" type="pres">
      <dgm:prSet presAssocID="{EE2786F8-FEF6-4504-8763-4F5F363F4AA5}" presName="level3hierChild" presStyleCnt="0"/>
      <dgm:spPr/>
    </dgm:pt>
    <dgm:pt modelId="{B0E7F98B-C2F6-4C37-B5BD-1CD8E253DD4D}" type="pres">
      <dgm:prSet presAssocID="{7FFA98F7-2DD3-4F6F-8CE1-ECA8C8C0A788}" presName="conn2-1" presStyleLbl="parChTrans1D3" presStyleIdx="1" presStyleCnt="7"/>
      <dgm:spPr/>
      <dgm:t>
        <a:bodyPr/>
        <a:lstStyle/>
        <a:p>
          <a:endParaRPr lang="tr-TR"/>
        </a:p>
      </dgm:t>
    </dgm:pt>
    <dgm:pt modelId="{0C9D8147-DFF5-44D4-B024-9BF3258099DD}" type="pres">
      <dgm:prSet presAssocID="{7FFA98F7-2DD3-4F6F-8CE1-ECA8C8C0A788}" presName="connTx" presStyleLbl="parChTrans1D3" presStyleIdx="1" presStyleCnt="7"/>
      <dgm:spPr/>
      <dgm:t>
        <a:bodyPr/>
        <a:lstStyle/>
        <a:p>
          <a:endParaRPr lang="tr-TR"/>
        </a:p>
      </dgm:t>
    </dgm:pt>
    <dgm:pt modelId="{5462482F-D213-4A1F-9235-73F83C20A93F}" type="pres">
      <dgm:prSet presAssocID="{E25DE950-F31F-4BD1-95EC-4F81C6DFFFE6}" presName="root2" presStyleCnt="0"/>
      <dgm:spPr/>
    </dgm:pt>
    <dgm:pt modelId="{414AD57F-934E-4A8A-8F36-0A6D55534CB0}" type="pres">
      <dgm:prSet presAssocID="{E25DE950-F31F-4BD1-95EC-4F81C6DFFFE6}" presName="LevelTwoTextNode" presStyleLbl="node3" presStyleIdx="1" presStyleCnt="7" custScaleX="164446" custScaleY="84878" custLinFactY="17642" custLinFactNeighborX="-168" custLinFactNeighborY="100000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47F50D01-E34F-44CD-B0AC-9CE0ACAD776A}" type="pres">
      <dgm:prSet presAssocID="{E25DE950-F31F-4BD1-95EC-4F81C6DFFFE6}" presName="level3hierChild" presStyleCnt="0"/>
      <dgm:spPr/>
    </dgm:pt>
    <dgm:pt modelId="{4AE9D689-9843-44E3-9D83-4BF6691DE93D}" type="pres">
      <dgm:prSet presAssocID="{88DCCBFB-2403-423F-86FC-AF03C08BA425}" presName="conn2-1" presStyleLbl="parChTrans1D3" presStyleIdx="2" presStyleCnt="7"/>
      <dgm:spPr/>
      <dgm:t>
        <a:bodyPr/>
        <a:lstStyle/>
        <a:p>
          <a:endParaRPr lang="tr-TR"/>
        </a:p>
      </dgm:t>
    </dgm:pt>
    <dgm:pt modelId="{ABC70FFB-D408-4BE5-B95E-5CA43DAE64B8}" type="pres">
      <dgm:prSet presAssocID="{88DCCBFB-2403-423F-86FC-AF03C08BA425}" presName="connTx" presStyleLbl="parChTrans1D3" presStyleIdx="2" presStyleCnt="7"/>
      <dgm:spPr/>
      <dgm:t>
        <a:bodyPr/>
        <a:lstStyle/>
        <a:p>
          <a:endParaRPr lang="tr-TR"/>
        </a:p>
      </dgm:t>
    </dgm:pt>
    <dgm:pt modelId="{1F87765B-0B6A-4CDA-A193-047993B2EE32}" type="pres">
      <dgm:prSet presAssocID="{58CF016D-F649-4B33-A7FB-47ED32CADE19}" presName="root2" presStyleCnt="0"/>
      <dgm:spPr/>
    </dgm:pt>
    <dgm:pt modelId="{EE2EC0CF-27DF-48ED-8145-44D1C20606BB}" type="pres">
      <dgm:prSet presAssocID="{58CF016D-F649-4B33-A7FB-47ED32CADE19}" presName="LevelTwoTextNode" presStyleLbl="node3" presStyleIdx="2" presStyleCnt="7" custScaleX="166348" custLinFactNeighborX="-5005" custLinFactNeighborY="-9833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E577CFA9-FB16-4774-BF8E-E75848CBBE72}" type="pres">
      <dgm:prSet presAssocID="{58CF016D-F649-4B33-A7FB-47ED32CADE19}" presName="level3hierChild" presStyleCnt="0"/>
      <dgm:spPr/>
    </dgm:pt>
    <dgm:pt modelId="{CC661F80-AC8C-4476-BBDA-8C568B204758}" type="pres">
      <dgm:prSet presAssocID="{1CD8C6EC-8CE0-4E49-B727-55BD063EAB82}" presName="conn2-1" presStyleLbl="parChTrans1D3" presStyleIdx="3" presStyleCnt="7"/>
      <dgm:spPr/>
      <dgm:t>
        <a:bodyPr/>
        <a:lstStyle/>
        <a:p>
          <a:endParaRPr lang="tr-TR"/>
        </a:p>
      </dgm:t>
    </dgm:pt>
    <dgm:pt modelId="{7D9C7E96-FF31-4F6F-B92C-09F910738906}" type="pres">
      <dgm:prSet presAssocID="{1CD8C6EC-8CE0-4E49-B727-55BD063EAB82}" presName="connTx" presStyleLbl="parChTrans1D3" presStyleIdx="3" presStyleCnt="7"/>
      <dgm:spPr/>
      <dgm:t>
        <a:bodyPr/>
        <a:lstStyle/>
        <a:p>
          <a:endParaRPr lang="tr-TR"/>
        </a:p>
      </dgm:t>
    </dgm:pt>
    <dgm:pt modelId="{B51D0656-DD21-4297-A8C8-C74E021F0C0B}" type="pres">
      <dgm:prSet presAssocID="{C651882E-36C9-4897-9748-0F0C2C7E0F93}" presName="root2" presStyleCnt="0"/>
      <dgm:spPr/>
    </dgm:pt>
    <dgm:pt modelId="{372155F6-1CC6-4ED9-A4BB-4333AE252133}" type="pres">
      <dgm:prSet presAssocID="{C651882E-36C9-4897-9748-0F0C2C7E0F93}" presName="LevelTwoTextNode" presStyleLbl="node3" presStyleIdx="3" presStyleCnt="7" custScaleX="151210" custLinFactNeighborX="10741" custLinFactNeighborY="-1364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52BA7F47-E2C9-44A5-80E4-4DBD73D4000C}" type="pres">
      <dgm:prSet presAssocID="{C651882E-36C9-4897-9748-0F0C2C7E0F93}" presName="level3hierChild" presStyleCnt="0"/>
      <dgm:spPr/>
    </dgm:pt>
    <dgm:pt modelId="{DA84CA85-47DE-4995-8D2D-BBDDCA6E13FF}" type="pres">
      <dgm:prSet presAssocID="{AD045302-2C56-4BA2-880E-269D2FAC44E3}" presName="conn2-1" presStyleLbl="parChTrans1D3" presStyleIdx="4" presStyleCnt="7"/>
      <dgm:spPr/>
      <dgm:t>
        <a:bodyPr/>
        <a:lstStyle/>
        <a:p>
          <a:endParaRPr lang="tr-TR"/>
        </a:p>
      </dgm:t>
    </dgm:pt>
    <dgm:pt modelId="{7BF8EA81-AC7F-4595-83B2-DE4F383AACEA}" type="pres">
      <dgm:prSet presAssocID="{AD045302-2C56-4BA2-880E-269D2FAC44E3}" presName="connTx" presStyleLbl="parChTrans1D3" presStyleIdx="4" presStyleCnt="7"/>
      <dgm:spPr/>
      <dgm:t>
        <a:bodyPr/>
        <a:lstStyle/>
        <a:p>
          <a:endParaRPr lang="tr-TR"/>
        </a:p>
      </dgm:t>
    </dgm:pt>
    <dgm:pt modelId="{BA2930C2-8139-4A23-9AF9-684CAAD1CDB7}" type="pres">
      <dgm:prSet presAssocID="{803B67A2-E778-4CA4-8AB5-3E612D6E576B}" presName="root2" presStyleCnt="0"/>
      <dgm:spPr/>
    </dgm:pt>
    <dgm:pt modelId="{DE3DBB4F-0EAA-4685-9DFE-9B11F1433B26}" type="pres">
      <dgm:prSet presAssocID="{803B67A2-E778-4CA4-8AB5-3E612D6E576B}" presName="LevelTwoTextNode" presStyleLbl="node3" presStyleIdx="4" presStyleCnt="7" custScaleX="160885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1CF00BEE-51EF-422A-873D-47905FE147FD}" type="pres">
      <dgm:prSet presAssocID="{803B67A2-E778-4CA4-8AB5-3E612D6E576B}" presName="level3hierChild" presStyleCnt="0"/>
      <dgm:spPr/>
    </dgm:pt>
    <dgm:pt modelId="{3DB4B41B-44AB-458E-B41E-A45E96F6EB7D}" type="pres">
      <dgm:prSet presAssocID="{52EA93E1-EB99-43F0-A1D7-B271FEA7FCA6}" presName="conn2-1" presStyleLbl="parChTrans1D2" presStyleIdx="1" presStyleCnt="2"/>
      <dgm:spPr/>
      <dgm:t>
        <a:bodyPr/>
        <a:lstStyle/>
        <a:p>
          <a:endParaRPr lang="tr-TR"/>
        </a:p>
      </dgm:t>
    </dgm:pt>
    <dgm:pt modelId="{A37EFF2D-EFCD-472F-9BD8-2CF0EC6B7D01}" type="pres">
      <dgm:prSet presAssocID="{52EA93E1-EB99-43F0-A1D7-B271FEA7FCA6}" presName="connTx" presStyleLbl="parChTrans1D2" presStyleIdx="1" presStyleCnt="2"/>
      <dgm:spPr/>
      <dgm:t>
        <a:bodyPr/>
        <a:lstStyle/>
        <a:p>
          <a:endParaRPr lang="tr-TR"/>
        </a:p>
      </dgm:t>
    </dgm:pt>
    <dgm:pt modelId="{C21EA47E-4191-4756-BB90-4120DCAF6F8D}" type="pres">
      <dgm:prSet presAssocID="{CE8658FB-B4E7-4C28-9BFF-216D28B18050}" presName="root2" presStyleCnt="0"/>
      <dgm:spPr/>
    </dgm:pt>
    <dgm:pt modelId="{E2E821E0-DC4B-4D45-A3A1-138DA4D90A40}" type="pres">
      <dgm:prSet presAssocID="{CE8658FB-B4E7-4C28-9BFF-216D28B18050}" presName="LevelTwoTextNode" presStyleLbl="node2" presStyleIdx="1" presStyleCnt="2" custScaleX="137691" custScaleY="141125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602B685D-2279-46EC-B360-6C267A2EECB7}" type="pres">
      <dgm:prSet presAssocID="{CE8658FB-B4E7-4C28-9BFF-216D28B18050}" presName="level3hierChild" presStyleCnt="0"/>
      <dgm:spPr/>
    </dgm:pt>
    <dgm:pt modelId="{8089A114-53D3-4A15-800F-418C35E5D92F}" type="pres">
      <dgm:prSet presAssocID="{B3FC6465-27C2-4F9B-AD86-C8A01AFD848A}" presName="conn2-1" presStyleLbl="parChTrans1D3" presStyleIdx="5" presStyleCnt="7"/>
      <dgm:spPr/>
      <dgm:t>
        <a:bodyPr/>
        <a:lstStyle/>
        <a:p>
          <a:endParaRPr lang="tr-TR"/>
        </a:p>
      </dgm:t>
    </dgm:pt>
    <dgm:pt modelId="{B7859078-1C92-404A-98A3-107C6F6C3831}" type="pres">
      <dgm:prSet presAssocID="{B3FC6465-27C2-4F9B-AD86-C8A01AFD848A}" presName="connTx" presStyleLbl="parChTrans1D3" presStyleIdx="5" presStyleCnt="7"/>
      <dgm:spPr/>
      <dgm:t>
        <a:bodyPr/>
        <a:lstStyle/>
        <a:p>
          <a:endParaRPr lang="tr-TR"/>
        </a:p>
      </dgm:t>
    </dgm:pt>
    <dgm:pt modelId="{86B845B5-BC57-4E3E-BD43-EAF318FC544C}" type="pres">
      <dgm:prSet presAssocID="{36C13E0E-42DB-4540-83B1-BF7033A7DC96}" presName="root2" presStyleCnt="0"/>
      <dgm:spPr/>
    </dgm:pt>
    <dgm:pt modelId="{4EBC6630-462D-4EFA-B8C0-4AAA6A729142}" type="pres">
      <dgm:prSet presAssocID="{36C13E0E-42DB-4540-83B1-BF7033A7DC96}" presName="LevelTwoTextNode" presStyleLbl="node3" presStyleIdx="5" presStyleCnt="7" custScaleX="128449" custLinFactNeighborX="19546" custLinFactNeighborY="1708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53811CB7-DD8E-490B-A3C3-D82ECC8AA17D}" type="pres">
      <dgm:prSet presAssocID="{36C13E0E-42DB-4540-83B1-BF7033A7DC96}" presName="level3hierChild" presStyleCnt="0"/>
      <dgm:spPr/>
    </dgm:pt>
    <dgm:pt modelId="{39EFE929-3835-42BA-8C8B-674EB22F183D}" type="pres">
      <dgm:prSet presAssocID="{8AF2D511-0DBC-4607-93E9-B2C1A8BE34B0}" presName="conn2-1" presStyleLbl="parChTrans1D3" presStyleIdx="6" presStyleCnt="7"/>
      <dgm:spPr/>
      <dgm:t>
        <a:bodyPr/>
        <a:lstStyle/>
        <a:p>
          <a:endParaRPr lang="tr-TR"/>
        </a:p>
      </dgm:t>
    </dgm:pt>
    <dgm:pt modelId="{20F126E6-D613-4537-B932-12D598CD07BC}" type="pres">
      <dgm:prSet presAssocID="{8AF2D511-0DBC-4607-93E9-B2C1A8BE34B0}" presName="connTx" presStyleLbl="parChTrans1D3" presStyleIdx="6" presStyleCnt="7"/>
      <dgm:spPr/>
      <dgm:t>
        <a:bodyPr/>
        <a:lstStyle/>
        <a:p>
          <a:endParaRPr lang="tr-TR"/>
        </a:p>
      </dgm:t>
    </dgm:pt>
    <dgm:pt modelId="{0719069B-AA2C-4FDB-B241-AF5C7CD22485}" type="pres">
      <dgm:prSet presAssocID="{45FB78E9-0646-4413-8E1D-5F310B0D9981}" presName="root2" presStyleCnt="0"/>
      <dgm:spPr/>
    </dgm:pt>
    <dgm:pt modelId="{A0DDD222-8DD3-4F62-8BBA-B0351DCD73D1}" type="pres">
      <dgm:prSet presAssocID="{45FB78E9-0646-4413-8E1D-5F310B0D9981}" presName="LevelTwoTextNode" presStyleLbl="node3" presStyleIdx="6" presStyleCnt="7" custScaleX="132589" custLinFactNeighborX="14709" custLinFactNeighborY="2806">
        <dgm:presLayoutVars>
          <dgm:chPref val="3"/>
        </dgm:presLayoutVars>
      </dgm:prSet>
      <dgm:spPr/>
      <dgm:t>
        <a:bodyPr/>
        <a:lstStyle/>
        <a:p>
          <a:endParaRPr lang="tr-TR"/>
        </a:p>
      </dgm:t>
    </dgm:pt>
    <dgm:pt modelId="{7F8B3231-55C9-4154-88C2-E1D3FCE15936}" type="pres">
      <dgm:prSet presAssocID="{45FB78E9-0646-4413-8E1D-5F310B0D9981}" presName="level3hierChild" presStyleCnt="0"/>
      <dgm:spPr/>
    </dgm:pt>
  </dgm:ptLst>
  <dgm:cxnLst>
    <dgm:cxn modelId="{6A4F9D2B-FB54-4A2F-8722-A9423E4B8172}" type="presOf" srcId="{1153D164-CFD2-44F2-AC21-0E6B0898B0E8}" destId="{027C6888-5AF1-496A-898F-5A4CDB1A13FB}" srcOrd="0" destOrd="0" presId="urn:microsoft.com/office/officeart/2005/8/layout/hierarchy2"/>
    <dgm:cxn modelId="{2FEB87A4-91D5-419E-8237-C24E487900CA}" type="presOf" srcId="{8AF2D511-0DBC-4607-93E9-B2C1A8BE34B0}" destId="{39EFE929-3835-42BA-8C8B-674EB22F183D}" srcOrd="0" destOrd="0" presId="urn:microsoft.com/office/officeart/2005/8/layout/hierarchy2"/>
    <dgm:cxn modelId="{4B139460-9E5F-4797-B6AE-4C85F97B4834}" type="presOf" srcId="{8AF2D511-0DBC-4607-93E9-B2C1A8BE34B0}" destId="{20F126E6-D613-4537-B932-12D598CD07BC}" srcOrd="1" destOrd="0" presId="urn:microsoft.com/office/officeart/2005/8/layout/hierarchy2"/>
    <dgm:cxn modelId="{9D8761C3-A23F-41E0-B504-A2D78281D01F}" srcId="{CE8658FB-B4E7-4C28-9BFF-216D28B18050}" destId="{45FB78E9-0646-4413-8E1D-5F310B0D9981}" srcOrd="1" destOrd="0" parTransId="{8AF2D511-0DBC-4607-93E9-B2C1A8BE34B0}" sibTransId="{C057435B-BE84-4413-8E56-276E48FAA29F}"/>
    <dgm:cxn modelId="{98D6E474-4107-4D62-BA5B-4F75C4D4E4CD}" srcId="{02593BC5-55C0-4B1A-9F3A-E63D28E32611}" destId="{D3AF01BC-E449-456F-BCA2-A4DBB2108038}" srcOrd="0" destOrd="0" parTransId="{5933BA1D-5331-414F-A940-F0C9C6AC1C17}" sibTransId="{8D56CBEB-89F7-4C3B-8D0C-BBE7A5E443E9}"/>
    <dgm:cxn modelId="{E7EC6E19-F224-4A82-9753-C5BC59E012B9}" type="presOf" srcId="{B3FC6465-27C2-4F9B-AD86-C8A01AFD848A}" destId="{8089A114-53D3-4A15-800F-418C35E5D92F}" srcOrd="0" destOrd="0" presId="urn:microsoft.com/office/officeart/2005/8/layout/hierarchy2"/>
    <dgm:cxn modelId="{34A14CB0-C905-4712-8ADA-220E88DA0A1C}" type="presOf" srcId="{88DCCBFB-2403-423F-86FC-AF03C08BA425}" destId="{4AE9D689-9843-44E3-9D83-4BF6691DE93D}" srcOrd="0" destOrd="0" presId="urn:microsoft.com/office/officeart/2005/8/layout/hierarchy2"/>
    <dgm:cxn modelId="{BFF15E40-D19D-40B1-8F76-A8BAF484A029}" type="presOf" srcId="{1CD8C6EC-8CE0-4E49-B727-55BD063EAB82}" destId="{7D9C7E96-FF31-4F6F-B92C-09F910738906}" srcOrd="1" destOrd="0" presId="urn:microsoft.com/office/officeart/2005/8/layout/hierarchy2"/>
    <dgm:cxn modelId="{72C8B3CB-4E0C-4EB4-95B1-1DDE09C2EE9B}" srcId="{347ABD9C-A49B-466F-B0DF-020D587F8C11}" destId="{C651882E-36C9-4897-9748-0F0C2C7E0F93}" srcOrd="3" destOrd="0" parTransId="{1CD8C6EC-8CE0-4E49-B727-55BD063EAB82}" sibTransId="{EC3BB83E-5AE2-448D-990B-FC9D93AD81B8}"/>
    <dgm:cxn modelId="{F73115B5-21AB-4F0A-B013-963900272606}" type="presOf" srcId="{7FFA98F7-2DD3-4F6F-8CE1-ECA8C8C0A788}" destId="{B0E7F98B-C2F6-4C37-B5BD-1CD8E253DD4D}" srcOrd="0" destOrd="0" presId="urn:microsoft.com/office/officeart/2005/8/layout/hierarchy2"/>
    <dgm:cxn modelId="{7C945508-CD21-4FEE-94F1-4FCC40128F89}" srcId="{347ABD9C-A49B-466F-B0DF-020D587F8C11}" destId="{58CF016D-F649-4B33-A7FB-47ED32CADE19}" srcOrd="2" destOrd="0" parTransId="{88DCCBFB-2403-423F-86FC-AF03C08BA425}" sibTransId="{E354CF29-3CBF-4B3B-8EF4-9D5F8E43667B}"/>
    <dgm:cxn modelId="{6DA444E6-E09B-416F-90CD-B53110F1196A}" type="presOf" srcId="{803B67A2-E778-4CA4-8AB5-3E612D6E576B}" destId="{DE3DBB4F-0EAA-4685-9DFE-9B11F1433B26}" srcOrd="0" destOrd="0" presId="urn:microsoft.com/office/officeart/2005/8/layout/hierarchy2"/>
    <dgm:cxn modelId="{CB549541-8297-4EE8-AE30-F8D0B67420CB}" srcId="{D3AF01BC-E449-456F-BCA2-A4DBB2108038}" destId="{347ABD9C-A49B-466F-B0DF-020D587F8C11}" srcOrd="0" destOrd="0" parTransId="{38D3E911-2FD7-4E0B-8BE3-533CC711E900}" sibTransId="{115CBD32-6711-4E1C-811E-0D5107E27457}"/>
    <dgm:cxn modelId="{2FA74419-9BE2-4A28-BDD9-DDF43BB21C2F}" type="presOf" srcId="{45FB78E9-0646-4413-8E1D-5F310B0D9981}" destId="{A0DDD222-8DD3-4F62-8BBA-B0351DCD73D1}" srcOrd="0" destOrd="0" presId="urn:microsoft.com/office/officeart/2005/8/layout/hierarchy2"/>
    <dgm:cxn modelId="{BEF66D66-AA16-4169-B357-11A32FB6F4E3}" type="presOf" srcId="{02593BC5-55C0-4B1A-9F3A-E63D28E32611}" destId="{BF44376F-25B3-4FB7-9D8A-8EF9BDD00A14}" srcOrd="0" destOrd="0" presId="urn:microsoft.com/office/officeart/2005/8/layout/hierarchy2"/>
    <dgm:cxn modelId="{BBAAC17E-0272-4FE8-822A-20FAD94A14C5}" type="presOf" srcId="{C651882E-36C9-4897-9748-0F0C2C7E0F93}" destId="{372155F6-1CC6-4ED9-A4BB-4333AE252133}" srcOrd="0" destOrd="0" presId="urn:microsoft.com/office/officeart/2005/8/layout/hierarchy2"/>
    <dgm:cxn modelId="{6962FED0-B21E-4185-8F01-5FA0BA2CDF91}" type="presOf" srcId="{B3FC6465-27C2-4F9B-AD86-C8A01AFD848A}" destId="{B7859078-1C92-404A-98A3-107C6F6C3831}" srcOrd="1" destOrd="0" presId="urn:microsoft.com/office/officeart/2005/8/layout/hierarchy2"/>
    <dgm:cxn modelId="{129CED82-281D-40E1-9BD8-0B4C59E1EDD3}" type="presOf" srcId="{AD045302-2C56-4BA2-880E-269D2FAC44E3}" destId="{DA84CA85-47DE-4995-8D2D-BBDDCA6E13FF}" srcOrd="0" destOrd="0" presId="urn:microsoft.com/office/officeart/2005/8/layout/hierarchy2"/>
    <dgm:cxn modelId="{A2FA73F0-4D1C-4763-BD73-A3F2AB865FE2}" type="presOf" srcId="{38D3E911-2FD7-4E0B-8BE3-533CC711E900}" destId="{8087E83C-F061-41FC-BB02-5ADB2E81F3DD}" srcOrd="1" destOrd="0" presId="urn:microsoft.com/office/officeart/2005/8/layout/hierarchy2"/>
    <dgm:cxn modelId="{571CD751-0452-4EB1-819E-95BFC2C51E9A}" type="presOf" srcId="{38D3E911-2FD7-4E0B-8BE3-533CC711E900}" destId="{51A05268-9C5E-40AE-A4BF-58FCA265BC38}" srcOrd="0" destOrd="0" presId="urn:microsoft.com/office/officeart/2005/8/layout/hierarchy2"/>
    <dgm:cxn modelId="{9242E9D3-4681-4288-B4C6-098D3DFA4A95}" srcId="{347ABD9C-A49B-466F-B0DF-020D587F8C11}" destId="{EE2786F8-FEF6-4504-8763-4F5F363F4AA5}" srcOrd="0" destOrd="0" parTransId="{1153D164-CFD2-44F2-AC21-0E6B0898B0E8}" sibTransId="{C452110A-A5C8-4BD3-ADB4-D667D3F46EAE}"/>
    <dgm:cxn modelId="{009C7849-8299-4948-977C-9106E868B73A}" type="presOf" srcId="{52EA93E1-EB99-43F0-A1D7-B271FEA7FCA6}" destId="{A37EFF2D-EFCD-472F-9BD8-2CF0EC6B7D01}" srcOrd="1" destOrd="0" presId="urn:microsoft.com/office/officeart/2005/8/layout/hierarchy2"/>
    <dgm:cxn modelId="{0C35C4D5-AE3F-46D4-A041-CA988BE84F0D}" type="presOf" srcId="{1153D164-CFD2-44F2-AC21-0E6B0898B0E8}" destId="{6ABB97E0-3804-4B88-AFAB-0F8A2A5EFE98}" srcOrd="1" destOrd="0" presId="urn:microsoft.com/office/officeart/2005/8/layout/hierarchy2"/>
    <dgm:cxn modelId="{A9087524-41AC-42B0-9730-4B332BEE9B89}" srcId="{347ABD9C-A49B-466F-B0DF-020D587F8C11}" destId="{803B67A2-E778-4CA4-8AB5-3E612D6E576B}" srcOrd="4" destOrd="0" parTransId="{AD045302-2C56-4BA2-880E-269D2FAC44E3}" sibTransId="{76BBB416-EDCF-4161-A8A9-45E94339E238}"/>
    <dgm:cxn modelId="{8128813A-4C1E-42CA-944C-611F7C8046BD}" type="presOf" srcId="{AD045302-2C56-4BA2-880E-269D2FAC44E3}" destId="{7BF8EA81-AC7F-4595-83B2-DE4F383AACEA}" srcOrd="1" destOrd="0" presId="urn:microsoft.com/office/officeart/2005/8/layout/hierarchy2"/>
    <dgm:cxn modelId="{B6DBBA2D-D53E-4595-A8F0-794F872A436A}" type="presOf" srcId="{88DCCBFB-2403-423F-86FC-AF03C08BA425}" destId="{ABC70FFB-D408-4BE5-B95E-5CA43DAE64B8}" srcOrd="1" destOrd="0" presId="urn:microsoft.com/office/officeart/2005/8/layout/hierarchy2"/>
    <dgm:cxn modelId="{73792BBC-BFF8-4B9D-9081-7F2FF68A027D}" srcId="{CE8658FB-B4E7-4C28-9BFF-216D28B18050}" destId="{36C13E0E-42DB-4540-83B1-BF7033A7DC96}" srcOrd="0" destOrd="0" parTransId="{B3FC6465-27C2-4F9B-AD86-C8A01AFD848A}" sibTransId="{4984E56D-39CE-41DA-AF4C-12115E7AE005}"/>
    <dgm:cxn modelId="{9B495FEF-DFA7-42EE-A14B-D283C7093A02}" type="presOf" srcId="{E25DE950-F31F-4BD1-95EC-4F81C6DFFFE6}" destId="{414AD57F-934E-4A8A-8F36-0A6D55534CB0}" srcOrd="0" destOrd="0" presId="urn:microsoft.com/office/officeart/2005/8/layout/hierarchy2"/>
    <dgm:cxn modelId="{6487CC66-A6BB-46AB-98DC-3A59AB488D37}" srcId="{D3AF01BC-E449-456F-BCA2-A4DBB2108038}" destId="{CE8658FB-B4E7-4C28-9BFF-216D28B18050}" srcOrd="1" destOrd="0" parTransId="{52EA93E1-EB99-43F0-A1D7-B271FEA7FCA6}" sibTransId="{CE0A5FAC-AFE2-4252-B236-114A8DA6B81C}"/>
    <dgm:cxn modelId="{0613F420-F5D1-4FFF-B6B1-359209F29279}" type="presOf" srcId="{7FFA98F7-2DD3-4F6F-8CE1-ECA8C8C0A788}" destId="{0C9D8147-DFF5-44D4-B024-9BF3258099DD}" srcOrd="1" destOrd="0" presId="urn:microsoft.com/office/officeart/2005/8/layout/hierarchy2"/>
    <dgm:cxn modelId="{325C3B26-7437-4EEE-9A0C-0BA8E162E090}" type="presOf" srcId="{EE2786F8-FEF6-4504-8763-4F5F363F4AA5}" destId="{604189E7-A5F7-4B2E-838D-569E45284315}" srcOrd="0" destOrd="0" presId="urn:microsoft.com/office/officeart/2005/8/layout/hierarchy2"/>
    <dgm:cxn modelId="{4FD708B7-3CE6-4911-89DF-8F0D288AC8CE}" type="presOf" srcId="{52EA93E1-EB99-43F0-A1D7-B271FEA7FCA6}" destId="{3DB4B41B-44AB-458E-B41E-A45E96F6EB7D}" srcOrd="0" destOrd="0" presId="urn:microsoft.com/office/officeart/2005/8/layout/hierarchy2"/>
    <dgm:cxn modelId="{37478FA8-3EE3-481C-9B0E-CE6DCD5AF4D3}" type="presOf" srcId="{D3AF01BC-E449-456F-BCA2-A4DBB2108038}" destId="{2A822C5B-1E64-45C1-B7D3-924ED13539B2}" srcOrd="0" destOrd="0" presId="urn:microsoft.com/office/officeart/2005/8/layout/hierarchy2"/>
    <dgm:cxn modelId="{6F69D6E8-972D-4AE4-B7D0-AA9B3F95BD54}" type="presOf" srcId="{36C13E0E-42DB-4540-83B1-BF7033A7DC96}" destId="{4EBC6630-462D-4EFA-B8C0-4AAA6A729142}" srcOrd="0" destOrd="0" presId="urn:microsoft.com/office/officeart/2005/8/layout/hierarchy2"/>
    <dgm:cxn modelId="{EACBB8BE-AF49-4067-B0F5-D2FBC029DAD2}" type="presOf" srcId="{347ABD9C-A49B-466F-B0DF-020D587F8C11}" destId="{2C87BCE6-3423-4F80-A9AA-F1A0375B6ED4}" srcOrd="0" destOrd="0" presId="urn:microsoft.com/office/officeart/2005/8/layout/hierarchy2"/>
    <dgm:cxn modelId="{1DB08EB9-00FA-4DA4-9CE9-F5F939256732}" srcId="{347ABD9C-A49B-466F-B0DF-020D587F8C11}" destId="{E25DE950-F31F-4BD1-95EC-4F81C6DFFFE6}" srcOrd="1" destOrd="0" parTransId="{7FFA98F7-2DD3-4F6F-8CE1-ECA8C8C0A788}" sibTransId="{2072923D-8CC0-4B83-B229-E3B495158D84}"/>
    <dgm:cxn modelId="{C3A414EE-A892-42D4-8F3C-ED5884813D7F}" type="presOf" srcId="{58CF016D-F649-4B33-A7FB-47ED32CADE19}" destId="{EE2EC0CF-27DF-48ED-8145-44D1C20606BB}" srcOrd="0" destOrd="0" presId="urn:microsoft.com/office/officeart/2005/8/layout/hierarchy2"/>
    <dgm:cxn modelId="{B8D7574A-7934-4B3D-B54F-39169D36DFF5}" type="presOf" srcId="{CE8658FB-B4E7-4C28-9BFF-216D28B18050}" destId="{E2E821E0-DC4B-4D45-A3A1-138DA4D90A40}" srcOrd="0" destOrd="0" presId="urn:microsoft.com/office/officeart/2005/8/layout/hierarchy2"/>
    <dgm:cxn modelId="{2A48B4DE-C1CB-4718-9964-A0D15149750E}" type="presOf" srcId="{1CD8C6EC-8CE0-4E49-B727-55BD063EAB82}" destId="{CC661F80-AC8C-4476-BBDA-8C568B204758}" srcOrd="0" destOrd="0" presId="urn:microsoft.com/office/officeart/2005/8/layout/hierarchy2"/>
    <dgm:cxn modelId="{606DE7CF-159F-495A-A8A0-1EDA9B600CF4}" type="presParOf" srcId="{BF44376F-25B3-4FB7-9D8A-8EF9BDD00A14}" destId="{C71271B8-9C19-418D-8795-D5A7E9A6FE07}" srcOrd="0" destOrd="0" presId="urn:microsoft.com/office/officeart/2005/8/layout/hierarchy2"/>
    <dgm:cxn modelId="{F6EF8458-741A-47B9-862B-DB7767DB7960}" type="presParOf" srcId="{C71271B8-9C19-418D-8795-D5A7E9A6FE07}" destId="{2A822C5B-1E64-45C1-B7D3-924ED13539B2}" srcOrd="0" destOrd="0" presId="urn:microsoft.com/office/officeart/2005/8/layout/hierarchy2"/>
    <dgm:cxn modelId="{5941E1FA-835B-4C40-9E95-88334EFB0E01}" type="presParOf" srcId="{C71271B8-9C19-418D-8795-D5A7E9A6FE07}" destId="{F221D110-3120-4773-B10C-10086993FFB5}" srcOrd="1" destOrd="0" presId="urn:microsoft.com/office/officeart/2005/8/layout/hierarchy2"/>
    <dgm:cxn modelId="{6D304080-CA9E-4C36-8F11-512B9D5A43F9}" type="presParOf" srcId="{F221D110-3120-4773-B10C-10086993FFB5}" destId="{51A05268-9C5E-40AE-A4BF-58FCA265BC38}" srcOrd="0" destOrd="0" presId="urn:microsoft.com/office/officeart/2005/8/layout/hierarchy2"/>
    <dgm:cxn modelId="{0AE6F11E-9632-4309-B50C-8157B7788EDD}" type="presParOf" srcId="{51A05268-9C5E-40AE-A4BF-58FCA265BC38}" destId="{8087E83C-F061-41FC-BB02-5ADB2E81F3DD}" srcOrd="0" destOrd="0" presId="urn:microsoft.com/office/officeart/2005/8/layout/hierarchy2"/>
    <dgm:cxn modelId="{4E4B15C7-96CE-4268-88F3-7C482ADB4FD2}" type="presParOf" srcId="{F221D110-3120-4773-B10C-10086993FFB5}" destId="{D14B05A8-FE72-42E0-BD19-A42FBB9DF0D8}" srcOrd="1" destOrd="0" presId="urn:microsoft.com/office/officeart/2005/8/layout/hierarchy2"/>
    <dgm:cxn modelId="{E57F96C0-9BA9-4426-A44C-5743D79111D3}" type="presParOf" srcId="{D14B05A8-FE72-42E0-BD19-A42FBB9DF0D8}" destId="{2C87BCE6-3423-4F80-A9AA-F1A0375B6ED4}" srcOrd="0" destOrd="0" presId="urn:microsoft.com/office/officeart/2005/8/layout/hierarchy2"/>
    <dgm:cxn modelId="{8A1394B1-BC80-40F8-BF4F-2547A3CB1ADE}" type="presParOf" srcId="{D14B05A8-FE72-42E0-BD19-A42FBB9DF0D8}" destId="{7032083B-0160-4702-B9D5-D55E7D0588A9}" srcOrd="1" destOrd="0" presId="urn:microsoft.com/office/officeart/2005/8/layout/hierarchy2"/>
    <dgm:cxn modelId="{0B6917B6-9013-4270-9DC2-CA5D611A6B4E}" type="presParOf" srcId="{7032083B-0160-4702-B9D5-D55E7D0588A9}" destId="{027C6888-5AF1-496A-898F-5A4CDB1A13FB}" srcOrd="0" destOrd="0" presId="urn:microsoft.com/office/officeart/2005/8/layout/hierarchy2"/>
    <dgm:cxn modelId="{7A224616-89E5-40F9-949F-3EC2FC3ABFB4}" type="presParOf" srcId="{027C6888-5AF1-496A-898F-5A4CDB1A13FB}" destId="{6ABB97E0-3804-4B88-AFAB-0F8A2A5EFE98}" srcOrd="0" destOrd="0" presId="urn:microsoft.com/office/officeart/2005/8/layout/hierarchy2"/>
    <dgm:cxn modelId="{307EDDEB-CBED-4EA3-B604-A29F915B7AFB}" type="presParOf" srcId="{7032083B-0160-4702-B9D5-D55E7D0588A9}" destId="{9CE0B3B7-774A-423D-89F4-76E352DB851A}" srcOrd="1" destOrd="0" presId="urn:microsoft.com/office/officeart/2005/8/layout/hierarchy2"/>
    <dgm:cxn modelId="{FD543FC6-1BB2-4D15-B43F-12E9D8E9C346}" type="presParOf" srcId="{9CE0B3B7-774A-423D-89F4-76E352DB851A}" destId="{604189E7-A5F7-4B2E-838D-569E45284315}" srcOrd="0" destOrd="0" presId="urn:microsoft.com/office/officeart/2005/8/layout/hierarchy2"/>
    <dgm:cxn modelId="{D70896FB-1D07-4E4F-A827-E4E6373DA181}" type="presParOf" srcId="{9CE0B3B7-774A-423D-89F4-76E352DB851A}" destId="{7069B646-50B5-40AC-95A4-D78CEBD83E95}" srcOrd="1" destOrd="0" presId="urn:microsoft.com/office/officeart/2005/8/layout/hierarchy2"/>
    <dgm:cxn modelId="{3246865E-C07F-410E-8048-A4821AACF4FF}" type="presParOf" srcId="{7032083B-0160-4702-B9D5-D55E7D0588A9}" destId="{B0E7F98B-C2F6-4C37-B5BD-1CD8E253DD4D}" srcOrd="2" destOrd="0" presId="urn:microsoft.com/office/officeart/2005/8/layout/hierarchy2"/>
    <dgm:cxn modelId="{C3D38C8F-68B3-4737-A142-7E41964C3186}" type="presParOf" srcId="{B0E7F98B-C2F6-4C37-B5BD-1CD8E253DD4D}" destId="{0C9D8147-DFF5-44D4-B024-9BF3258099DD}" srcOrd="0" destOrd="0" presId="urn:microsoft.com/office/officeart/2005/8/layout/hierarchy2"/>
    <dgm:cxn modelId="{BF0C3557-D1FA-448A-8E19-D9EC6D389F14}" type="presParOf" srcId="{7032083B-0160-4702-B9D5-D55E7D0588A9}" destId="{5462482F-D213-4A1F-9235-73F83C20A93F}" srcOrd="3" destOrd="0" presId="urn:microsoft.com/office/officeart/2005/8/layout/hierarchy2"/>
    <dgm:cxn modelId="{9D501F04-DDAA-4A03-9D95-20FFC31C74B2}" type="presParOf" srcId="{5462482F-D213-4A1F-9235-73F83C20A93F}" destId="{414AD57F-934E-4A8A-8F36-0A6D55534CB0}" srcOrd="0" destOrd="0" presId="urn:microsoft.com/office/officeart/2005/8/layout/hierarchy2"/>
    <dgm:cxn modelId="{92A2A645-A093-464A-82C2-B63EF686225D}" type="presParOf" srcId="{5462482F-D213-4A1F-9235-73F83C20A93F}" destId="{47F50D01-E34F-44CD-B0AC-9CE0ACAD776A}" srcOrd="1" destOrd="0" presId="urn:microsoft.com/office/officeart/2005/8/layout/hierarchy2"/>
    <dgm:cxn modelId="{FBD1B494-3144-482D-8D7D-42B3BBD64FF2}" type="presParOf" srcId="{7032083B-0160-4702-B9D5-D55E7D0588A9}" destId="{4AE9D689-9843-44E3-9D83-4BF6691DE93D}" srcOrd="4" destOrd="0" presId="urn:microsoft.com/office/officeart/2005/8/layout/hierarchy2"/>
    <dgm:cxn modelId="{BB51CCEA-4D64-42FC-8E17-FB24C9B8FEF1}" type="presParOf" srcId="{4AE9D689-9843-44E3-9D83-4BF6691DE93D}" destId="{ABC70FFB-D408-4BE5-B95E-5CA43DAE64B8}" srcOrd="0" destOrd="0" presId="urn:microsoft.com/office/officeart/2005/8/layout/hierarchy2"/>
    <dgm:cxn modelId="{88B02776-537F-462D-B362-EA10D35D8D7A}" type="presParOf" srcId="{7032083B-0160-4702-B9D5-D55E7D0588A9}" destId="{1F87765B-0B6A-4CDA-A193-047993B2EE32}" srcOrd="5" destOrd="0" presId="urn:microsoft.com/office/officeart/2005/8/layout/hierarchy2"/>
    <dgm:cxn modelId="{51ED04C5-48E5-4BF7-9A86-E9EEC655AE09}" type="presParOf" srcId="{1F87765B-0B6A-4CDA-A193-047993B2EE32}" destId="{EE2EC0CF-27DF-48ED-8145-44D1C20606BB}" srcOrd="0" destOrd="0" presId="urn:microsoft.com/office/officeart/2005/8/layout/hierarchy2"/>
    <dgm:cxn modelId="{1AB8952F-2935-4024-A188-802D104F2E2C}" type="presParOf" srcId="{1F87765B-0B6A-4CDA-A193-047993B2EE32}" destId="{E577CFA9-FB16-4774-BF8E-E75848CBBE72}" srcOrd="1" destOrd="0" presId="urn:microsoft.com/office/officeart/2005/8/layout/hierarchy2"/>
    <dgm:cxn modelId="{C36B74E1-C1B6-4559-9C18-DC7DA2C8C52A}" type="presParOf" srcId="{7032083B-0160-4702-B9D5-D55E7D0588A9}" destId="{CC661F80-AC8C-4476-BBDA-8C568B204758}" srcOrd="6" destOrd="0" presId="urn:microsoft.com/office/officeart/2005/8/layout/hierarchy2"/>
    <dgm:cxn modelId="{3FAD4516-E901-4330-B994-9DF5950C26E5}" type="presParOf" srcId="{CC661F80-AC8C-4476-BBDA-8C568B204758}" destId="{7D9C7E96-FF31-4F6F-B92C-09F910738906}" srcOrd="0" destOrd="0" presId="urn:microsoft.com/office/officeart/2005/8/layout/hierarchy2"/>
    <dgm:cxn modelId="{241608B9-5F04-452C-8CB5-75CA80D2AD25}" type="presParOf" srcId="{7032083B-0160-4702-B9D5-D55E7D0588A9}" destId="{B51D0656-DD21-4297-A8C8-C74E021F0C0B}" srcOrd="7" destOrd="0" presId="urn:microsoft.com/office/officeart/2005/8/layout/hierarchy2"/>
    <dgm:cxn modelId="{EA768FE2-5861-432E-B45B-08630FF85779}" type="presParOf" srcId="{B51D0656-DD21-4297-A8C8-C74E021F0C0B}" destId="{372155F6-1CC6-4ED9-A4BB-4333AE252133}" srcOrd="0" destOrd="0" presId="urn:microsoft.com/office/officeart/2005/8/layout/hierarchy2"/>
    <dgm:cxn modelId="{1507BE39-ECFC-4B1D-B25C-AB9480F7C198}" type="presParOf" srcId="{B51D0656-DD21-4297-A8C8-C74E021F0C0B}" destId="{52BA7F47-E2C9-44A5-80E4-4DBD73D4000C}" srcOrd="1" destOrd="0" presId="urn:microsoft.com/office/officeart/2005/8/layout/hierarchy2"/>
    <dgm:cxn modelId="{219CD562-2CF2-43ED-AB36-08986E64B0AA}" type="presParOf" srcId="{7032083B-0160-4702-B9D5-D55E7D0588A9}" destId="{DA84CA85-47DE-4995-8D2D-BBDDCA6E13FF}" srcOrd="8" destOrd="0" presId="urn:microsoft.com/office/officeart/2005/8/layout/hierarchy2"/>
    <dgm:cxn modelId="{149CA439-CD17-4DDD-93BC-6BC2969B5A7D}" type="presParOf" srcId="{DA84CA85-47DE-4995-8D2D-BBDDCA6E13FF}" destId="{7BF8EA81-AC7F-4595-83B2-DE4F383AACEA}" srcOrd="0" destOrd="0" presId="urn:microsoft.com/office/officeart/2005/8/layout/hierarchy2"/>
    <dgm:cxn modelId="{DAAE194A-5AB4-48A6-85F4-2E80BCF67F78}" type="presParOf" srcId="{7032083B-0160-4702-B9D5-D55E7D0588A9}" destId="{BA2930C2-8139-4A23-9AF9-684CAAD1CDB7}" srcOrd="9" destOrd="0" presId="urn:microsoft.com/office/officeart/2005/8/layout/hierarchy2"/>
    <dgm:cxn modelId="{452A0636-845E-419B-816E-37DC1A61DA6A}" type="presParOf" srcId="{BA2930C2-8139-4A23-9AF9-684CAAD1CDB7}" destId="{DE3DBB4F-0EAA-4685-9DFE-9B11F1433B26}" srcOrd="0" destOrd="0" presId="urn:microsoft.com/office/officeart/2005/8/layout/hierarchy2"/>
    <dgm:cxn modelId="{FA878DCB-B111-4679-844E-133846B056EE}" type="presParOf" srcId="{BA2930C2-8139-4A23-9AF9-684CAAD1CDB7}" destId="{1CF00BEE-51EF-422A-873D-47905FE147FD}" srcOrd="1" destOrd="0" presId="urn:microsoft.com/office/officeart/2005/8/layout/hierarchy2"/>
    <dgm:cxn modelId="{DFF4A795-DAE0-492F-B2F9-8DBC2D408ADF}" type="presParOf" srcId="{F221D110-3120-4773-B10C-10086993FFB5}" destId="{3DB4B41B-44AB-458E-B41E-A45E96F6EB7D}" srcOrd="2" destOrd="0" presId="urn:microsoft.com/office/officeart/2005/8/layout/hierarchy2"/>
    <dgm:cxn modelId="{E1F029E8-169D-4095-8BCE-96E1D88AF02D}" type="presParOf" srcId="{3DB4B41B-44AB-458E-B41E-A45E96F6EB7D}" destId="{A37EFF2D-EFCD-472F-9BD8-2CF0EC6B7D01}" srcOrd="0" destOrd="0" presId="urn:microsoft.com/office/officeart/2005/8/layout/hierarchy2"/>
    <dgm:cxn modelId="{0C94DC90-609E-486F-8FD6-C0FFD52246F5}" type="presParOf" srcId="{F221D110-3120-4773-B10C-10086993FFB5}" destId="{C21EA47E-4191-4756-BB90-4120DCAF6F8D}" srcOrd="3" destOrd="0" presId="urn:microsoft.com/office/officeart/2005/8/layout/hierarchy2"/>
    <dgm:cxn modelId="{36C42B22-2EFE-4231-A2F0-B80FBEE39488}" type="presParOf" srcId="{C21EA47E-4191-4756-BB90-4120DCAF6F8D}" destId="{E2E821E0-DC4B-4D45-A3A1-138DA4D90A40}" srcOrd="0" destOrd="0" presId="urn:microsoft.com/office/officeart/2005/8/layout/hierarchy2"/>
    <dgm:cxn modelId="{0B680CE2-2FA1-47C6-82BE-FA92FDC34F71}" type="presParOf" srcId="{C21EA47E-4191-4756-BB90-4120DCAF6F8D}" destId="{602B685D-2279-46EC-B360-6C267A2EECB7}" srcOrd="1" destOrd="0" presId="urn:microsoft.com/office/officeart/2005/8/layout/hierarchy2"/>
    <dgm:cxn modelId="{1105805B-68A5-457D-A2DC-842F48D316C0}" type="presParOf" srcId="{602B685D-2279-46EC-B360-6C267A2EECB7}" destId="{8089A114-53D3-4A15-800F-418C35E5D92F}" srcOrd="0" destOrd="0" presId="urn:microsoft.com/office/officeart/2005/8/layout/hierarchy2"/>
    <dgm:cxn modelId="{78493BBA-5593-4281-9D69-73096D3CE2F0}" type="presParOf" srcId="{8089A114-53D3-4A15-800F-418C35E5D92F}" destId="{B7859078-1C92-404A-98A3-107C6F6C3831}" srcOrd="0" destOrd="0" presId="urn:microsoft.com/office/officeart/2005/8/layout/hierarchy2"/>
    <dgm:cxn modelId="{B3F70819-46EC-413D-86FB-6BFD602F5F28}" type="presParOf" srcId="{602B685D-2279-46EC-B360-6C267A2EECB7}" destId="{86B845B5-BC57-4E3E-BD43-EAF318FC544C}" srcOrd="1" destOrd="0" presId="urn:microsoft.com/office/officeart/2005/8/layout/hierarchy2"/>
    <dgm:cxn modelId="{88F91F51-062D-46B9-9E0B-AA45C1F476CE}" type="presParOf" srcId="{86B845B5-BC57-4E3E-BD43-EAF318FC544C}" destId="{4EBC6630-462D-4EFA-B8C0-4AAA6A729142}" srcOrd="0" destOrd="0" presId="urn:microsoft.com/office/officeart/2005/8/layout/hierarchy2"/>
    <dgm:cxn modelId="{951995D2-B820-46D4-A557-34F9BD727AD1}" type="presParOf" srcId="{86B845B5-BC57-4E3E-BD43-EAF318FC544C}" destId="{53811CB7-DD8E-490B-A3C3-D82ECC8AA17D}" srcOrd="1" destOrd="0" presId="urn:microsoft.com/office/officeart/2005/8/layout/hierarchy2"/>
    <dgm:cxn modelId="{DF5C3336-ABA6-4850-B3EA-78E96BF45953}" type="presParOf" srcId="{602B685D-2279-46EC-B360-6C267A2EECB7}" destId="{39EFE929-3835-42BA-8C8B-674EB22F183D}" srcOrd="2" destOrd="0" presId="urn:microsoft.com/office/officeart/2005/8/layout/hierarchy2"/>
    <dgm:cxn modelId="{CA088B2F-1AF7-40DD-9716-8DFE3BDD70B4}" type="presParOf" srcId="{39EFE929-3835-42BA-8C8B-674EB22F183D}" destId="{20F126E6-D613-4537-B932-12D598CD07BC}" srcOrd="0" destOrd="0" presId="urn:microsoft.com/office/officeart/2005/8/layout/hierarchy2"/>
    <dgm:cxn modelId="{0352E793-637A-4D6B-B549-D45C9BB9EE9F}" type="presParOf" srcId="{602B685D-2279-46EC-B360-6C267A2EECB7}" destId="{0719069B-AA2C-4FDB-B241-AF5C7CD22485}" srcOrd="3" destOrd="0" presId="urn:microsoft.com/office/officeart/2005/8/layout/hierarchy2"/>
    <dgm:cxn modelId="{33B319E6-6046-4CEF-A383-83F9C0F836FB}" type="presParOf" srcId="{0719069B-AA2C-4FDB-B241-AF5C7CD22485}" destId="{A0DDD222-8DD3-4F62-8BBA-B0351DCD73D1}" srcOrd="0" destOrd="0" presId="urn:microsoft.com/office/officeart/2005/8/layout/hierarchy2"/>
    <dgm:cxn modelId="{94510B18-5007-4F36-92E7-8BDB6E66BD27}" type="presParOf" srcId="{0719069B-AA2C-4FDB-B241-AF5C7CD22485}" destId="{7F8B3231-55C9-4154-88C2-E1D3FCE15936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4BBA7C-BCC5-45A1-AD53-1067FC00163C}">
      <dsp:nvSpPr>
        <dsp:cNvPr id="0" name=""/>
        <dsp:cNvSpPr/>
      </dsp:nvSpPr>
      <dsp:spPr>
        <a:xfrm>
          <a:off x="231806" y="1211048"/>
          <a:ext cx="4207731" cy="21038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b="1" kern="1200" dirty="0" err="1" smtClean="0">
              <a:solidFill>
                <a:schemeClr val="tx1"/>
              </a:solidFill>
            </a:rPr>
            <a:t>Over</a:t>
          </a:r>
          <a:r>
            <a:rPr lang="tr-TR" sz="3400" b="1" kern="1200" dirty="0" smtClean="0">
              <a:solidFill>
                <a:schemeClr val="tx1"/>
              </a:solidFill>
            </a:rPr>
            <a:t> </a:t>
          </a:r>
          <a:r>
            <a:rPr lang="tr-TR" sz="3400" b="1" kern="1200" dirty="0" err="1" smtClean="0">
              <a:solidFill>
                <a:schemeClr val="tx1"/>
              </a:solidFill>
            </a:rPr>
            <a:t>Endometrioması</a:t>
          </a:r>
          <a:r>
            <a:rPr lang="tr-TR" sz="3400" b="1" kern="1200" dirty="0" smtClean="0">
              <a:solidFill>
                <a:schemeClr val="tx1"/>
              </a:solidFill>
            </a:rPr>
            <a:t>:       Cerrahi Prosedürler</a:t>
          </a:r>
          <a:endParaRPr lang="tr-TR" sz="3400" b="1" kern="1200" dirty="0">
            <a:solidFill>
              <a:schemeClr val="tx1"/>
            </a:solidFill>
          </a:endParaRPr>
        </a:p>
      </dsp:txBody>
      <dsp:txXfrm>
        <a:off x="293426" y="1272668"/>
        <a:ext cx="4084491" cy="1980625"/>
      </dsp:txXfrm>
    </dsp:sp>
    <dsp:sp modelId="{47B9105F-F4F7-41D7-B45C-D10F403C6CDF}">
      <dsp:nvSpPr>
        <dsp:cNvPr id="0" name=""/>
        <dsp:cNvSpPr/>
      </dsp:nvSpPr>
      <dsp:spPr>
        <a:xfrm rot="19457599">
          <a:off x="4244716" y="1616284"/>
          <a:ext cx="2072734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2072734" y="41835"/>
              </a:lnTo>
            </a:path>
          </a:pathLst>
        </a:custGeom>
        <a:noFill/>
        <a:ln w="19050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kern="1200"/>
        </a:p>
      </dsp:txBody>
      <dsp:txXfrm>
        <a:off x="5229265" y="1606301"/>
        <a:ext cx="103636" cy="103636"/>
      </dsp:txXfrm>
    </dsp:sp>
    <dsp:sp modelId="{169441D4-7F02-4014-ADE6-74AC2D2C8300}">
      <dsp:nvSpPr>
        <dsp:cNvPr id="0" name=""/>
        <dsp:cNvSpPr/>
      </dsp:nvSpPr>
      <dsp:spPr>
        <a:xfrm>
          <a:off x="6122629" y="1325"/>
          <a:ext cx="4207731" cy="21038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b="1" kern="1200" dirty="0" err="1" smtClean="0">
              <a:solidFill>
                <a:schemeClr val="tx1"/>
              </a:solidFill>
            </a:rPr>
            <a:t>Laparotomi</a:t>
          </a:r>
          <a:r>
            <a:rPr lang="tr-TR" sz="3400" b="1" kern="1200" dirty="0" smtClean="0">
              <a:solidFill>
                <a:schemeClr val="tx1"/>
              </a:solidFill>
            </a:rPr>
            <a:t> </a:t>
          </a:r>
          <a:endParaRPr lang="tr-TR" sz="3400" b="1" kern="1200" dirty="0">
            <a:solidFill>
              <a:schemeClr val="tx1"/>
            </a:solidFill>
          </a:endParaRPr>
        </a:p>
      </dsp:txBody>
      <dsp:txXfrm>
        <a:off x="6184249" y="62945"/>
        <a:ext cx="4084491" cy="1980625"/>
      </dsp:txXfrm>
    </dsp:sp>
    <dsp:sp modelId="{862BB6A6-A172-4EC3-8E05-4953C72BEED9}">
      <dsp:nvSpPr>
        <dsp:cNvPr id="0" name=""/>
        <dsp:cNvSpPr/>
      </dsp:nvSpPr>
      <dsp:spPr>
        <a:xfrm rot="2142401">
          <a:off x="4244716" y="2826006"/>
          <a:ext cx="2072734" cy="83671"/>
        </a:xfrm>
        <a:custGeom>
          <a:avLst/>
          <a:gdLst/>
          <a:ahLst/>
          <a:cxnLst/>
          <a:rect l="0" t="0" r="0" b="0"/>
          <a:pathLst>
            <a:path>
              <a:moveTo>
                <a:pt x="0" y="41835"/>
              </a:moveTo>
              <a:lnTo>
                <a:pt x="2072734" y="41835"/>
              </a:lnTo>
            </a:path>
          </a:pathLst>
        </a:custGeom>
        <a:noFill/>
        <a:ln w="19050" cap="rnd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700" b="1" kern="1200">
            <a:solidFill>
              <a:srgbClr val="FF0000"/>
            </a:solidFill>
          </a:endParaRPr>
        </a:p>
      </dsp:txBody>
      <dsp:txXfrm>
        <a:off x="5229265" y="2816024"/>
        <a:ext cx="103636" cy="103636"/>
      </dsp:txXfrm>
    </dsp:sp>
    <dsp:sp modelId="{4D7C41BF-B0DD-490F-BAEA-D979A366B2E1}">
      <dsp:nvSpPr>
        <dsp:cNvPr id="0" name=""/>
        <dsp:cNvSpPr/>
      </dsp:nvSpPr>
      <dsp:spPr>
        <a:xfrm>
          <a:off x="6122629" y="2420771"/>
          <a:ext cx="4207731" cy="210386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400" b="1" kern="1200" dirty="0" err="1" smtClean="0">
              <a:solidFill>
                <a:schemeClr val="tx1"/>
              </a:solidFill>
            </a:rPr>
            <a:t>Laparoskopi</a:t>
          </a:r>
          <a:r>
            <a:rPr lang="tr-TR" sz="3400" b="1" kern="1200" dirty="0" smtClean="0">
              <a:solidFill>
                <a:schemeClr val="tx1"/>
              </a:solidFill>
            </a:rPr>
            <a:t> </a:t>
          </a:r>
          <a:endParaRPr lang="tr-TR" sz="3400" b="1" kern="1200" dirty="0">
            <a:solidFill>
              <a:schemeClr val="tx1"/>
            </a:solidFill>
          </a:endParaRPr>
        </a:p>
      </dsp:txBody>
      <dsp:txXfrm>
        <a:off x="6184249" y="2482391"/>
        <a:ext cx="4084491" cy="198062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822C5B-1E64-45C1-B7D3-924ED13539B2}">
      <dsp:nvSpPr>
        <dsp:cNvPr id="0" name=""/>
        <dsp:cNvSpPr/>
      </dsp:nvSpPr>
      <dsp:spPr>
        <a:xfrm>
          <a:off x="1198070" y="2778179"/>
          <a:ext cx="2982545" cy="17695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3200" b="1" kern="1200" dirty="0" smtClean="0">
              <a:solidFill>
                <a:schemeClr val="tx1"/>
              </a:solidFill>
            </a:rPr>
            <a:t>L/S Tedaviler</a:t>
          </a:r>
          <a:endParaRPr lang="tr-TR" sz="3200" b="1" kern="1200" dirty="0">
            <a:solidFill>
              <a:schemeClr val="tx1"/>
            </a:solidFill>
          </a:endParaRPr>
        </a:p>
      </dsp:txBody>
      <dsp:txXfrm>
        <a:off x="1249898" y="2830007"/>
        <a:ext cx="2878889" cy="1665872"/>
      </dsp:txXfrm>
    </dsp:sp>
    <dsp:sp modelId="{51A05268-9C5E-40AE-A4BF-58FCA265BC38}">
      <dsp:nvSpPr>
        <dsp:cNvPr id="0" name=""/>
        <dsp:cNvSpPr/>
      </dsp:nvSpPr>
      <dsp:spPr>
        <a:xfrm rot="17503740">
          <a:off x="3654776" y="2875729"/>
          <a:ext cx="1669904" cy="23180"/>
        </a:xfrm>
        <a:custGeom>
          <a:avLst/>
          <a:gdLst/>
          <a:ahLst/>
          <a:cxnLst/>
          <a:rect l="0" t="0" r="0" b="0"/>
          <a:pathLst>
            <a:path>
              <a:moveTo>
                <a:pt x="0" y="11590"/>
              </a:moveTo>
              <a:lnTo>
                <a:pt x="1669904" y="11590"/>
              </a:lnTo>
            </a:path>
          </a:pathLst>
        </a:custGeom>
        <a:noFill/>
        <a:ln w="19050" cap="rnd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4447981" y="2845571"/>
        <a:ext cx="83495" cy="83495"/>
      </dsp:txXfrm>
    </dsp:sp>
    <dsp:sp modelId="{2C87BCE6-3423-4F80-A9AA-F1A0375B6ED4}">
      <dsp:nvSpPr>
        <dsp:cNvPr id="0" name=""/>
        <dsp:cNvSpPr/>
      </dsp:nvSpPr>
      <dsp:spPr>
        <a:xfrm>
          <a:off x="4798842" y="1616872"/>
          <a:ext cx="1909441" cy="9896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solidFill>
                <a:schemeClr val="tx1"/>
              </a:solidFill>
            </a:rPr>
            <a:t>Konservatif</a:t>
          </a:r>
          <a:endParaRPr lang="tr-TR" sz="2000" b="1" kern="1200" dirty="0">
            <a:solidFill>
              <a:schemeClr val="tx1"/>
            </a:solidFill>
          </a:endParaRPr>
        </a:p>
      </dsp:txBody>
      <dsp:txXfrm>
        <a:off x="4827828" y="1645858"/>
        <a:ext cx="1851469" cy="931670"/>
      </dsp:txXfrm>
    </dsp:sp>
    <dsp:sp modelId="{027C6888-5AF1-496A-898F-5A4CDB1A13FB}">
      <dsp:nvSpPr>
        <dsp:cNvPr id="0" name=""/>
        <dsp:cNvSpPr/>
      </dsp:nvSpPr>
      <dsp:spPr>
        <a:xfrm rot="17515319">
          <a:off x="6128862" y="1242336"/>
          <a:ext cx="1849248" cy="23180"/>
        </a:xfrm>
        <a:custGeom>
          <a:avLst/>
          <a:gdLst/>
          <a:ahLst/>
          <a:cxnLst/>
          <a:rect l="0" t="0" r="0" b="0"/>
          <a:pathLst>
            <a:path>
              <a:moveTo>
                <a:pt x="0" y="11590"/>
              </a:moveTo>
              <a:lnTo>
                <a:pt x="1849248" y="11590"/>
              </a:lnTo>
            </a:path>
          </a:pathLst>
        </a:custGeom>
        <a:noFill/>
        <a:ln w="19050" cap="rnd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00" kern="1200"/>
        </a:p>
      </dsp:txBody>
      <dsp:txXfrm>
        <a:off x="7007255" y="1207695"/>
        <a:ext cx="92462" cy="92462"/>
      </dsp:txXfrm>
    </dsp:sp>
    <dsp:sp modelId="{604189E7-A5F7-4B2E-838D-569E45284315}">
      <dsp:nvSpPr>
        <dsp:cNvPr id="0" name=""/>
        <dsp:cNvSpPr/>
      </dsp:nvSpPr>
      <dsp:spPr>
        <a:xfrm>
          <a:off x="7398689" y="9767"/>
          <a:ext cx="2481750" cy="7727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solidFill>
                <a:schemeClr val="tx1"/>
              </a:solidFill>
            </a:rPr>
            <a:t>L/S </a:t>
          </a:r>
          <a:r>
            <a:rPr lang="tr-TR" sz="1600" b="1" kern="1200" dirty="0" err="1" smtClean="0">
              <a:solidFill>
                <a:schemeClr val="tx1"/>
              </a:solidFill>
            </a:rPr>
            <a:t>Aspirasyon</a:t>
          </a:r>
          <a:endParaRPr lang="tr-TR" sz="1600" b="1" kern="1200" dirty="0">
            <a:solidFill>
              <a:schemeClr val="tx1"/>
            </a:solidFill>
          </a:endParaRPr>
        </a:p>
      </dsp:txBody>
      <dsp:txXfrm>
        <a:off x="7421323" y="32401"/>
        <a:ext cx="2436482" cy="727516"/>
      </dsp:txXfrm>
    </dsp:sp>
    <dsp:sp modelId="{B0E7F98B-C2F6-4C37-B5BD-1CD8E253DD4D}">
      <dsp:nvSpPr>
        <dsp:cNvPr id="0" name=""/>
        <dsp:cNvSpPr/>
      </dsp:nvSpPr>
      <dsp:spPr>
        <a:xfrm rot="113969">
          <a:off x="6708115" y="2110312"/>
          <a:ext cx="615969" cy="23180"/>
        </a:xfrm>
        <a:custGeom>
          <a:avLst/>
          <a:gdLst/>
          <a:ahLst/>
          <a:cxnLst/>
          <a:rect l="0" t="0" r="0" b="0"/>
          <a:pathLst>
            <a:path>
              <a:moveTo>
                <a:pt x="0" y="11590"/>
              </a:moveTo>
              <a:lnTo>
                <a:pt x="615969" y="11590"/>
              </a:lnTo>
            </a:path>
          </a:pathLst>
        </a:custGeom>
        <a:noFill/>
        <a:ln w="19050" cap="rnd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7000700" y="2106503"/>
        <a:ext cx="30798" cy="30798"/>
      </dsp:txXfrm>
    </dsp:sp>
    <dsp:sp modelId="{414AD57F-934E-4A8A-8F36-0A6D55534CB0}">
      <dsp:nvSpPr>
        <dsp:cNvPr id="0" name=""/>
        <dsp:cNvSpPr/>
      </dsp:nvSpPr>
      <dsp:spPr>
        <a:xfrm>
          <a:off x="7323915" y="1804149"/>
          <a:ext cx="2541625" cy="6559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solidFill>
                <a:schemeClr val="tx1"/>
              </a:solidFill>
            </a:rPr>
            <a:t>L/S </a:t>
          </a:r>
          <a:r>
            <a:rPr lang="tr-TR" sz="1600" b="1" kern="1200" dirty="0" err="1" smtClean="0">
              <a:solidFill>
                <a:schemeClr val="tx1"/>
              </a:solidFill>
            </a:rPr>
            <a:t>Ablasyon</a:t>
          </a:r>
          <a:endParaRPr lang="tr-TR" sz="1600" b="1" kern="1200" dirty="0">
            <a:solidFill>
              <a:schemeClr val="tx1"/>
            </a:solidFill>
          </a:endParaRPr>
        </a:p>
      </dsp:txBody>
      <dsp:txXfrm>
        <a:off x="7343126" y="1823360"/>
        <a:ext cx="2503203" cy="617501"/>
      </dsp:txXfrm>
    </dsp:sp>
    <dsp:sp modelId="{4AE9D689-9843-44E3-9D83-4BF6691DE93D}">
      <dsp:nvSpPr>
        <dsp:cNvPr id="0" name=""/>
        <dsp:cNvSpPr/>
      </dsp:nvSpPr>
      <dsp:spPr>
        <a:xfrm rot="18207733">
          <a:off x="6488255" y="1690934"/>
          <a:ext cx="980929" cy="23180"/>
        </a:xfrm>
        <a:custGeom>
          <a:avLst/>
          <a:gdLst/>
          <a:ahLst/>
          <a:cxnLst/>
          <a:rect l="0" t="0" r="0" b="0"/>
          <a:pathLst>
            <a:path>
              <a:moveTo>
                <a:pt x="0" y="11590"/>
              </a:moveTo>
              <a:lnTo>
                <a:pt x="980929" y="11590"/>
              </a:lnTo>
            </a:path>
          </a:pathLst>
        </a:custGeom>
        <a:noFill/>
        <a:ln w="19050" cap="rnd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6954196" y="1678001"/>
        <a:ext cx="49046" cy="49046"/>
      </dsp:txXfrm>
    </dsp:sp>
    <dsp:sp modelId="{EE2EC0CF-27DF-48ED-8145-44D1C20606BB}">
      <dsp:nvSpPr>
        <dsp:cNvPr id="0" name=""/>
        <dsp:cNvSpPr/>
      </dsp:nvSpPr>
      <dsp:spPr>
        <a:xfrm>
          <a:off x="7249155" y="906962"/>
          <a:ext cx="2571022" cy="7727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solidFill>
                <a:schemeClr val="tx1"/>
              </a:solidFill>
            </a:rPr>
            <a:t>L/S drenaj+</a:t>
          </a:r>
          <a:r>
            <a:rPr lang="tr-TR" sz="1600" b="1" kern="1200" dirty="0" err="1" smtClean="0">
              <a:solidFill>
                <a:schemeClr val="tx1"/>
              </a:solidFill>
            </a:rPr>
            <a:t>GnRH</a:t>
          </a:r>
          <a:r>
            <a:rPr lang="tr-TR" sz="1600" b="1" kern="1200" dirty="0" smtClean="0">
              <a:solidFill>
                <a:schemeClr val="tx1"/>
              </a:solidFill>
            </a:rPr>
            <a:t>+</a:t>
          </a:r>
          <a:r>
            <a:rPr lang="tr-TR" sz="1600" b="1" kern="1200" dirty="0" err="1" smtClean="0">
              <a:solidFill>
                <a:schemeClr val="tx1"/>
              </a:solidFill>
            </a:rPr>
            <a:t>Ablasyon</a:t>
          </a:r>
          <a:endParaRPr lang="tr-TR" sz="1600" b="1" kern="1200" dirty="0">
            <a:solidFill>
              <a:schemeClr val="tx1"/>
            </a:solidFill>
          </a:endParaRPr>
        </a:p>
      </dsp:txBody>
      <dsp:txXfrm>
        <a:off x="7271789" y="929596"/>
        <a:ext cx="2525754" cy="727516"/>
      </dsp:txXfrm>
    </dsp:sp>
    <dsp:sp modelId="{CC661F80-AC8C-4476-BBDA-8C568B204758}">
      <dsp:nvSpPr>
        <dsp:cNvPr id="0" name=""/>
        <dsp:cNvSpPr/>
      </dsp:nvSpPr>
      <dsp:spPr>
        <a:xfrm rot="2776061">
          <a:off x="6533175" y="2509969"/>
          <a:ext cx="1134454" cy="23180"/>
        </a:xfrm>
        <a:custGeom>
          <a:avLst/>
          <a:gdLst/>
          <a:ahLst/>
          <a:cxnLst/>
          <a:rect l="0" t="0" r="0" b="0"/>
          <a:pathLst>
            <a:path>
              <a:moveTo>
                <a:pt x="0" y="11590"/>
              </a:moveTo>
              <a:lnTo>
                <a:pt x="1134454" y="11590"/>
              </a:lnTo>
            </a:path>
          </a:pathLst>
        </a:custGeom>
        <a:noFill/>
        <a:ln w="19050" cap="rnd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7072041" y="2493198"/>
        <a:ext cx="56722" cy="56722"/>
      </dsp:txXfrm>
    </dsp:sp>
    <dsp:sp modelId="{372155F6-1CC6-4ED9-A4BB-4333AE252133}">
      <dsp:nvSpPr>
        <dsp:cNvPr id="0" name=""/>
        <dsp:cNvSpPr/>
      </dsp:nvSpPr>
      <dsp:spPr>
        <a:xfrm>
          <a:off x="7492521" y="2545032"/>
          <a:ext cx="2337053" cy="7727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solidFill>
                <a:schemeClr val="tx1"/>
              </a:solidFill>
            </a:rPr>
            <a:t>L/S </a:t>
          </a:r>
          <a:r>
            <a:rPr lang="tr-TR" sz="1600" b="1" kern="1200" dirty="0" err="1" smtClean="0">
              <a:solidFill>
                <a:schemeClr val="tx1"/>
              </a:solidFill>
            </a:rPr>
            <a:t>kistektomi</a:t>
          </a:r>
          <a:endParaRPr lang="tr-TR" sz="1600" b="1" kern="1200" dirty="0">
            <a:solidFill>
              <a:schemeClr val="tx1"/>
            </a:solidFill>
          </a:endParaRPr>
        </a:p>
      </dsp:txBody>
      <dsp:txXfrm>
        <a:off x="7515155" y="2567666"/>
        <a:ext cx="2291785" cy="727516"/>
      </dsp:txXfrm>
    </dsp:sp>
    <dsp:sp modelId="{DA84CA85-47DE-4995-8D2D-BBDDCA6E13FF}">
      <dsp:nvSpPr>
        <dsp:cNvPr id="0" name=""/>
        <dsp:cNvSpPr/>
      </dsp:nvSpPr>
      <dsp:spPr>
        <a:xfrm rot="4213135">
          <a:off x="6104014" y="2959590"/>
          <a:ext cx="1826766" cy="23180"/>
        </a:xfrm>
        <a:custGeom>
          <a:avLst/>
          <a:gdLst/>
          <a:ahLst/>
          <a:cxnLst/>
          <a:rect l="0" t="0" r="0" b="0"/>
          <a:pathLst>
            <a:path>
              <a:moveTo>
                <a:pt x="0" y="11590"/>
              </a:moveTo>
              <a:lnTo>
                <a:pt x="1826766" y="11590"/>
              </a:lnTo>
            </a:path>
          </a:pathLst>
        </a:custGeom>
        <a:noFill/>
        <a:ln w="19050" cap="rnd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600" kern="1200"/>
        </a:p>
      </dsp:txBody>
      <dsp:txXfrm>
        <a:off x="6971728" y="2925511"/>
        <a:ext cx="91338" cy="91338"/>
      </dsp:txXfrm>
    </dsp:sp>
    <dsp:sp modelId="{DE3DBB4F-0EAA-4685-9DFE-9B11F1433B26}">
      <dsp:nvSpPr>
        <dsp:cNvPr id="0" name=""/>
        <dsp:cNvSpPr/>
      </dsp:nvSpPr>
      <dsp:spPr>
        <a:xfrm>
          <a:off x="7326511" y="3444275"/>
          <a:ext cx="2486587" cy="7727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600" b="1" kern="1200" dirty="0" smtClean="0">
              <a:solidFill>
                <a:schemeClr val="tx1"/>
              </a:solidFill>
            </a:rPr>
            <a:t>L/S </a:t>
          </a:r>
          <a:r>
            <a:rPr lang="tr-TR" sz="1600" b="1" kern="1200" dirty="0" err="1" smtClean="0">
              <a:solidFill>
                <a:schemeClr val="tx1"/>
              </a:solidFill>
            </a:rPr>
            <a:t>kistektomi</a:t>
          </a:r>
          <a:r>
            <a:rPr lang="tr-TR" sz="1600" b="1" kern="1200" dirty="0" smtClean="0">
              <a:solidFill>
                <a:schemeClr val="tx1"/>
              </a:solidFill>
            </a:rPr>
            <a:t>+</a:t>
          </a:r>
          <a:r>
            <a:rPr lang="tr-TR" sz="1600" b="1" kern="1200" dirty="0" err="1" smtClean="0">
              <a:solidFill>
                <a:schemeClr val="tx1"/>
              </a:solidFill>
            </a:rPr>
            <a:t>Ablasyon</a:t>
          </a:r>
          <a:endParaRPr lang="tr-TR" sz="1600" b="1" kern="1200" dirty="0">
            <a:solidFill>
              <a:schemeClr val="tx1"/>
            </a:solidFill>
          </a:endParaRPr>
        </a:p>
      </dsp:txBody>
      <dsp:txXfrm>
        <a:off x="7349145" y="3466909"/>
        <a:ext cx="2441319" cy="727516"/>
      </dsp:txXfrm>
    </dsp:sp>
    <dsp:sp modelId="{3DB4B41B-44AB-458E-B41E-A45E96F6EB7D}">
      <dsp:nvSpPr>
        <dsp:cNvPr id="0" name=""/>
        <dsp:cNvSpPr/>
      </dsp:nvSpPr>
      <dsp:spPr>
        <a:xfrm rot="4056681">
          <a:off x="3678166" y="4401742"/>
          <a:ext cx="1623124" cy="23180"/>
        </a:xfrm>
        <a:custGeom>
          <a:avLst/>
          <a:gdLst/>
          <a:ahLst/>
          <a:cxnLst/>
          <a:rect l="0" t="0" r="0" b="0"/>
          <a:pathLst>
            <a:path>
              <a:moveTo>
                <a:pt x="0" y="11590"/>
              </a:moveTo>
              <a:lnTo>
                <a:pt x="1623124" y="11590"/>
              </a:lnTo>
            </a:path>
          </a:pathLst>
        </a:custGeom>
        <a:noFill/>
        <a:ln w="19050" cap="rnd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4449150" y="4372754"/>
        <a:ext cx="81156" cy="81156"/>
      </dsp:txXfrm>
    </dsp:sp>
    <dsp:sp modelId="{E2E821E0-DC4B-4D45-A3A1-138DA4D90A40}">
      <dsp:nvSpPr>
        <dsp:cNvPr id="0" name=""/>
        <dsp:cNvSpPr/>
      </dsp:nvSpPr>
      <dsp:spPr>
        <a:xfrm>
          <a:off x="4798842" y="4618424"/>
          <a:ext cx="2128108" cy="1090591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000" b="1" kern="1200" dirty="0" smtClean="0">
              <a:solidFill>
                <a:schemeClr val="tx1"/>
              </a:solidFill>
            </a:rPr>
            <a:t>Radikal</a:t>
          </a:r>
          <a:endParaRPr lang="tr-TR" sz="2000" b="1" kern="1200" dirty="0">
            <a:solidFill>
              <a:schemeClr val="tx1"/>
            </a:solidFill>
          </a:endParaRPr>
        </a:p>
      </dsp:txBody>
      <dsp:txXfrm>
        <a:off x="4830784" y="4650366"/>
        <a:ext cx="2064224" cy="1026707"/>
      </dsp:txXfrm>
    </dsp:sp>
    <dsp:sp modelId="{8089A114-53D3-4A15-800F-418C35E5D92F}">
      <dsp:nvSpPr>
        <dsp:cNvPr id="0" name=""/>
        <dsp:cNvSpPr/>
      </dsp:nvSpPr>
      <dsp:spPr>
        <a:xfrm rot="20093876">
          <a:off x="6878957" y="4936554"/>
          <a:ext cx="1016311" cy="23180"/>
        </a:xfrm>
        <a:custGeom>
          <a:avLst/>
          <a:gdLst/>
          <a:ahLst/>
          <a:cxnLst/>
          <a:rect l="0" t="0" r="0" b="0"/>
          <a:pathLst>
            <a:path>
              <a:moveTo>
                <a:pt x="0" y="11590"/>
              </a:moveTo>
              <a:lnTo>
                <a:pt x="1016311" y="11590"/>
              </a:lnTo>
            </a:path>
          </a:pathLst>
        </a:custGeom>
        <a:noFill/>
        <a:ln w="19050" cap="rnd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7361705" y="4922736"/>
        <a:ext cx="50815" cy="50815"/>
      </dsp:txXfrm>
    </dsp:sp>
    <dsp:sp modelId="{4EBC6630-462D-4EFA-B8C0-4AAA6A729142}">
      <dsp:nvSpPr>
        <dsp:cNvPr id="0" name=""/>
        <dsp:cNvSpPr/>
      </dsp:nvSpPr>
      <dsp:spPr>
        <a:xfrm>
          <a:off x="7847275" y="4346176"/>
          <a:ext cx="1985267" cy="7727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b="1" kern="1200" dirty="0" smtClean="0">
              <a:solidFill>
                <a:schemeClr val="tx1"/>
              </a:solidFill>
            </a:rPr>
            <a:t>L/S </a:t>
          </a:r>
          <a:r>
            <a:rPr lang="tr-TR" sz="1900" b="1" kern="1200" dirty="0" err="1" smtClean="0">
              <a:solidFill>
                <a:schemeClr val="tx1"/>
              </a:solidFill>
            </a:rPr>
            <a:t>ovariektomi</a:t>
          </a:r>
          <a:endParaRPr lang="tr-TR" sz="1900" b="1" kern="1200" dirty="0">
            <a:solidFill>
              <a:schemeClr val="tx1"/>
            </a:solidFill>
          </a:endParaRPr>
        </a:p>
      </dsp:txBody>
      <dsp:txXfrm>
        <a:off x="7869909" y="4368810"/>
        <a:ext cx="1939999" cy="727516"/>
      </dsp:txXfrm>
    </dsp:sp>
    <dsp:sp modelId="{39EFE929-3835-42BA-8C8B-674EB22F183D}">
      <dsp:nvSpPr>
        <dsp:cNvPr id="0" name=""/>
        <dsp:cNvSpPr/>
      </dsp:nvSpPr>
      <dsp:spPr>
        <a:xfrm rot="1683436">
          <a:off x="6870648" y="5377469"/>
          <a:ext cx="958171" cy="23180"/>
        </a:xfrm>
        <a:custGeom>
          <a:avLst/>
          <a:gdLst/>
          <a:ahLst/>
          <a:cxnLst/>
          <a:rect l="0" t="0" r="0" b="0"/>
          <a:pathLst>
            <a:path>
              <a:moveTo>
                <a:pt x="0" y="11590"/>
              </a:moveTo>
              <a:lnTo>
                <a:pt x="958171" y="11590"/>
              </a:lnTo>
            </a:path>
          </a:pathLst>
        </a:custGeom>
        <a:noFill/>
        <a:ln w="19050" cap="rnd" cmpd="sng" algn="ctr">
          <a:solidFill>
            <a:srgbClr val="FF0000"/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tr-TR" sz="500" kern="1200"/>
        </a:p>
      </dsp:txBody>
      <dsp:txXfrm>
        <a:off x="7325779" y="5365105"/>
        <a:ext cx="47908" cy="47908"/>
      </dsp:txXfrm>
    </dsp:sp>
    <dsp:sp modelId="{A0DDD222-8DD3-4F62-8BBA-B0351DCD73D1}">
      <dsp:nvSpPr>
        <dsp:cNvPr id="0" name=""/>
        <dsp:cNvSpPr/>
      </dsp:nvSpPr>
      <dsp:spPr>
        <a:xfrm>
          <a:off x="7772516" y="5228007"/>
          <a:ext cx="2049253" cy="77278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900" b="1" kern="1200" dirty="0" smtClean="0">
              <a:solidFill>
                <a:schemeClr val="tx1"/>
              </a:solidFill>
            </a:rPr>
            <a:t>L/S </a:t>
          </a:r>
          <a:r>
            <a:rPr lang="tr-TR" sz="1900" b="1" kern="1200" dirty="0" err="1" smtClean="0">
              <a:solidFill>
                <a:schemeClr val="tx1"/>
              </a:solidFill>
            </a:rPr>
            <a:t>Adneksektomi</a:t>
          </a:r>
          <a:endParaRPr lang="tr-TR" sz="1900" b="1" kern="1200" dirty="0">
            <a:solidFill>
              <a:schemeClr val="tx1"/>
            </a:solidFill>
          </a:endParaRPr>
        </a:p>
      </dsp:txBody>
      <dsp:txXfrm>
        <a:off x="7795150" y="5250641"/>
        <a:ext cx="2003985" cy="72751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DC3136-D287-4809-9606-27A7CB768129}" type="datetimeFigureOut">
              <a:rPr lang="tr-TR" smtClean="0"/>
              <a:t>11.02.2018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0EA502-5E7B-4262-841F-97FD4D848246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21015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0115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/>
          </a:p>
        </p:txBody>
      </p:sp>
      <p:sp>
        <p:nvSpPr>
          <p:cNvPr id="90116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56E99FE4-02E7-4FB0-8C31-B66C5ADF7063}" type="slidenum">
              <a:rPr lang="tr-TR" altLang="tr-TR"/>
              <a:pPr>
                <a:spcBef>
                  <a:spcPct val="0"/>
                </a:spcBef>
              </a:pPr>
              <a:t>2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7482953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FD3FE1BF-A6DE-40D2-865E-D24FEF03399B}" type="slidenum">
              <a:rPr lang="tr-TR" altLang="tr-TR">
                <a:latin typeface="Arial" pitchFamily="34" charset="0"/>
              </a:rPr>
              <a:pPr>
                <a:spcBef>
                  <a:spcPct val="0"/>
                </a:spcBef>
              </a:pPr>
              <a:t>51</a:t>
            </a:fld>
            <a:endParaRPr lang="tr-TR" altLang="tr-TR">
              <a:latin typeface="Arial" pitchFamily="34" charset="0"/>
            </a:endParaRPr>
          </a:p>
        </p:txBody>
      </p:sp>
      <p:sp>
        <p:nvSpPr>
          <p:cNvPr id="98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83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tr-TR" smtClean="0"/>
          </a:p>
        </p:txBody>
      </p:sp>
    </p:spTree>
    <p:extLst>
      <p:ext uri="{BB962C8B-B14F-4D97-AF65-F5344CB8AC3E}">
        <p14:creationId xmlns:p14="http://schemas.microsoft.com/office/powerpoint/2010/main" val="7603530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7219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37220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77E228AF-4851-4BBB-8D15-B3FB01E0AD96}" type="slidenum">
              <a:rPr lang="tr-TR" altLang="tr-TR"/>
              <a:pPr>
                <a:spcBef>
                  <a:spcPct val="0"/>
                </a:spcBef>
              </a:pPr>
              <a:t>52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65110553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CE8C328E-5B07-4C1A-B64D-4F73B9978842}" type="slidenum">
              <a:rPr lang="tr-TR" altLang="tr-TR">
                <a:latin typeface="Arial" pitchFamily="34" charset="0"/>
              </a:rPr>
              <a:pPr>
                <a:spcBef>
                  <a:spcPct val="0"/>
                </a:spcBef>
              </a:pPr>
              <a:t>53</a:t>
            </a:fld>
            <a:endParaRPr lang="tr-TR" altLang="tr-TR">
              <a:latin typeface="Arial" pitchFamily="34" charset="0"/>
            </a:endParaRPr>
          </a:p>
        </p:txBody>
      </p:sp>
      <p:sp>
        <p:nvSpPr>
          <p:cNvPr id="104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tr-TR" smtClean="0"/>
          </a:p>
        </p:txBody>
      </p:sp>
    </p:spTree>
    <p:extLst>
      <p:ext uri="{BB962C8B-B14F-4D97-AF65-F5344CB8AC3E}">
        <p14:creationId xmlns:p14="http://schemas.microsoft.com/office/powerpoint/2010/main" val="1088938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988C30AD-9A84-44FA-885B-EC076020D7BF}" type="slidenum">
              <a:rPr lang="tr-TR" altLang="tr-TR">
                <a:latin typeface="Arial" pitchFamily="34" charset="0"/>
              </a:rPr>
              <a:pPr>
                <a:spcBef>
                  <a:spcPct val="0"/>
                </a:spcBef>
              </a:pPr>
              <a:t>54</a:t>
            </a:fld>
            <a:endParaRPr lang="tr-TR" altLang="tr-TR">
              <a:latin typeface="Arial" pitchFamily="34" charset="0"/>
            </a:endParaRPr>
          </a:p>
        </p:txBody>
      </p:sp>
      <p:sp>
        <p:nvSpPr>
          <p:cNvPr id="106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tr-TR" smtClean="0"/>
          </a:p>
        </p:txBody>
      </p:sp>
    </p:spTree>
    <p:extLst>
      <p:ext uri="{BB962C8B-B14F-4D97-AF65-F5344CB8AC3E}">
        <p14:creationId xmlns:p14="http://schemas.microsoft.com/office/powerpoint/2010/main" val="40337230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7827" name="Not Yer Tutucusu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tr-TR">
              <a:latin typeface="Arial" charset="0"/>
              <a:ea typeface="ＭＳ Ｐゴシック" charset="0"/>
              <a:cs typeface="Arial" charset="0"/>
            </a:endParaRPr>
          </a:p>
        </p:txBody>
      </p:sp>
      <p:sp>
        <p:nvSpPr>
          <p:cNvPr id="77828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eaLnBrk="1" hangingPunct="1"/>
            <a:fld id="{47D4FAA8-8A0B-49A9-8417-00997CA932E3}" type="slidenum">
              <a:rPr lang="en-US" altLang="tr-TR" sz="1200" b="0"/>
              <a:pPr eaLnBrk="1" hangingPunct="1"/>
              <a:t>55</a:t>
            </a:fld>
            <a:endParaRPr lang="en-US" altLang="tr-TR" sz="1200" b="0"/>
          </a:p>
        </p:txBody>
      </p:sp>
    </p:spTree>
    <p:extLst>
      <p:ext uri="{BB962C8B-B14F-4D97-AF65-F5344CB8AC3E}">
        <p14:creationId xmlns:p14="http://schemas.microsoft.com/office/powerpoint/2010/main" val="37231768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8547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08548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70904E4F-9932-4EBA-A02F-E91E115ECDFC}" type="slidenum">
              <a:rPr lang="tr-TR" altLang="tr-TR"/>
              <a:pPr>
                <a:spcBef>
                  <a:spcPct val="0"/>
                </a:spcBef>
              </a:pPr>
              <a:t>56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7695056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0595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10596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49D49E40-8BA6-4390-A0B7-665D7B4A86B0}" type="slidenum">
              <a:rPr lang="tr-TR" altLang="tr-TR"/>
              <a:pPr>
                <a:spcBef>
                  <a:spcPct val="0"/>
                </a:spcBef>
              </a:pPr>
              <a:t>57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79295501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2643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12644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61AAD0A0-FCC9-4295-BA7D-9480704C51FF}" type="slidenum">
              <a:rPr lang="tr-TR" altLang="tr-TR"/>
              <a:pPr>
                <a:spcBef>
                  <a:spcPct val="0"/>
                </a:spcBef>
              </a:pPr>
              <a:t>58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52494652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4691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14692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8312D18E-5234-456B-A834-E8F894664A8C}" type="slidenum">
              <a:rPr lang="tr-TR" altLang="tr-TR"/>
              <a:pPr>
                <a:spcBef>
                  <a:spcPct val="0"/>
                </a:spcBef>
              </a:pPr>
              <a:t>59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2876844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16740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54DDD719-64BA-44DB-9F4C-9D7F9CFF1C6F}" type="slidenum">
              <a:rPr lang="tr-TR" altLang="tr-TR"/>
              <a:pPr>
                <a:spcBef>
                  <a:spcPct val="0"/>
                </a:spcBef>
              </a:pPr>
              <a:t>60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206886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33FC728-5719-437D-870A-8BE44B9E0B46}" type="slidenum">
              <a:rPr lang="tr-TR" smtClean="0"/>
              <a:pPr/>
              <a:t>4</a:t>
            </a:fld>
            <a:endParaRPr lang="tr-TR" smtClean="0"/>
          </a:p>
        </p:txBody>
      </p:sp>
      <p:sp>
        <p:nvSpPr>
          <p:cNvPr id="83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3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8787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18788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F896B08C-C990-456B-B466-F80E1ACBFB8B}" type="slidenum">
              <a:rPr lang="tr-TR" altLang="tr-TR"/>
              <a:pPr>
                <a:spcBef>
                  <a:spcPct val="0"/>
                </a:spcBef>
              </a:pPr>
              <a:t>61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227900021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0835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20836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F52B2464-EC46-47AC-979C-96F98E758175}" type="slidenum">
              <a:rPr lang="tr-TR" altLang="tr-TR"/>
              <a:pPr>
                <a:spcBef>
                  <a:spcPct val="0"/>
                </a:spcBef>
              </a:pPr>
              <a:t>62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58997535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2883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22884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3D3EF8A1-2473-4CD3-B054-1A796B89679E}" type="slidenum">
              <a:rPr lang="tr-TR" altLang="tr-TR"/>
              <a:pPr>
                <a:spcBef>
                  <a:spcPct val="0"/>
                </a:spcBef>
              </a:pPr>
              <a:t>63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57126864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4931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tr-TR" altLang="tr-TR" smtClean="0">
              <a:solidFill>
                <a:srgbClr val="474747"/>
              </a:solidFill>
            </a:endParaRPr>
          </a:p>
        </p:txBody>
      </p:sp>
      <p:sp>
        <p:nvSpPr>
          <p:cNvPr id="124932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9F092031-BF66-49A0-8F4B-022F6B6B9F94}" type="slidenum">
              <a:rPr lang="tr-TR" altLang="tr-TR"/>
              <a:pPr>
                <a:spcBef>
                  <a:spcPct val="0"/>
                </a:spcBef>
              </a:pPr>
              <a:t>64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16745148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6979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26980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51CAF6F8-5710-40B8-A1D9-6576C4842A30}" type="slidenum">
              <a:rPr lang="tr-TR" altLang="tr-TR"/>
              <a:pPr>
                <a:spcBef>
                  <a:spcPct val="0"/>
                </a:spcBef>
              </a:pPr>
              <a:t>65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413983264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29027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29028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3D143F85-EFC8-4E56-B2B5-F06A4F4F344A}" type="slidenum">
              <a:rPr lang="tr-TR" altLang="tr-TR"/>
              <a:pPr>
                <a:spcBef>
                  <a:spcPct val="0"/>
                </a:spcBef>
              </a:pPr>
              <a:t>66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7153059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2099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32100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0BA87FDA-7AA7-4D13-B7F1-424CFB8E5546}" type="slidenum">
              <a:rPr lang="tr-TR" altLang="tr-TR"/>
              <a:pPr>
                <a:spcBef>
                  <a:spcPct val="0"/>
                </a:spcBef>
              </a:pPr>
              <a:t>67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63637395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Slayt Görüntüsü Yer Tutucusu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4147" name="Not Yer Tutucusu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tr-TR" altLang="tr-TR" smtClean="0">
                <a:solidFill>
                  <a:srgbClr val="474747"/>
                </a:solidFill>
              </a:rPr>
              <a:t>Risk 	</a:t>
            </a:r>
            <a:r>
              <a:rPr lang="tr-TR" altLang="tr-TR" smtClean="0">
                <a:solidFill>
                  <a:srgbClr val="474747"/>
                </a:solidFill>
                <a:sym typeface="Symbol" pitchFamily="18" charset="2"/>
              </a:rPr>
              <a:t></a:t>
            </a:r>
            <a:r>
              <a:rPr lang="tr-TR" altLang="tr-TR" smtClean="0">
                <a:solidFill>
                  <a:srgbClr val="474747"/>
                </a:solidFill>
              </a:rPr>
              <a:t>anovulatuar infertilite, obezite</a:t>
            </a:r>
          </a:p>
        </p:txBody>
      </p:sp>
      <p:sp>
        <p:nvSpPr>
          <p:cNvPr id="134148" name="Slayt Numarası Yer Tutucusu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6D3DB343-4AEE-4669-8992-1AB644188EC3}" type="slidenum">
              <a:rPr lang="tr-TR" altLang="tr-TR"/>
              <a:pPr>
                <a:spcBef>
                  <a:spcPct val="0"/>
                </a:spcBef>
              </a:pPr>
              <a:t>68</a:t>
            </a:fld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161439637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61CCE9-7C21-0C4D-B4A2-FF15D7DA9953}" type="slidenum">
              <a:rPr lang="en-US" smtClean="0"/>
              <a:pPr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24374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es Placeholder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5E029E-801D-44EB-BDA5-63D489150A3D}" type="slidenum">
              <a:rPr lang="tr-TR" smtClean="0"/>
              <a:pPr/>
              <a:t>22</a:t>
            </a:fld>
            <a:endParaRPr lang="tr-TR" smtClean="0"/>
          </a:p>
        </p:txBody>
      </p:sp>
      <p:sp>
        <p:nvSpPr>
          <p:cNvPr id="82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2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0E7712E1-2050-40B8-B8DF-AC059170DE2A}" type="slidenum">
              <a:rPr lang="tr-TR" altLang="tr-TR">
                <a:latin typeface="Arial" pitchFamily="34" charset="0"/>
              </a:rPr>
              <a:pPr>
                <a:spcBef>
                  <a:spcPct val="0"/>
                </a:spcBef>
              </a:pPr>
              <a:t>29</a:t>
            </a:fld>
            <a:endParaRPr lang="tr-TR" altLang="tr-TR">
              <a:latin typeface="Arial" pitchFamily="34" charset="0"/>
            </a:endParaRPr>
          </a:p>
        </p:txBody>
      </p:sp>
      <p:sp>
        <p:nvSpPr>
          <p:cNvPr id="94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42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tr-TR" smtClean="0"/>
          </a:p>
        </p:txBody>
      </p:sp>
    </p:spTree>
    <p:extLst>
      <p:ext uri="{BB962C8B-B14F-4D97-AF65-F5344CB8AC3E}">
        <p14:creationId xmlns:p14="http://schemas.microsoft.com/office/powerpoint/2010/main" val="66792083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CE1429E8-3E65-4490-BBDF-60859368662D}" type="slidenum">
              <a:rPr lang="tr-TR" altLang="tr-TR">
                <a:latin typeface="Arial" pitchFamily="34" charset="0"/>
              </a:rPr>
              <a:pPr>
                <a:spcBef>
                  <a:spcPct val="0"/>
                </a:spcBef>
              </a:pPr>
              <a:t>32</a:t>
            </a:fld>
            <a:endParaRPr lang="tr-TR" altLang="tr-TR">
              <a:latin typeface="Arial" pitchFamily="34" charset="0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tr-TR" sz="900" b="1" smtClean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274232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</a:pPr>
            <a:fld id="{AD35524F-E1D1-4FD8-8C73-879A9D27101C}" type="slidenum">
              <a:rPr lang="tr-TR" altLang="tr-TR">
                <a:latin typeface="Arial" pitchFamily="34" charset="0"/>
              </a:rPr>
              <a:pPr>
                <a:spcBef>
                  <a:spcPct val="0"/>
                </a:spcBef>
              </a:pPr>
              <a:t>41</a:t>
            </a:fld>
            <a:endParaRPr lang="tr-TR" altLang="tr-TR">
              <a:latin typeface="Arial" pitchFamily="34" charset="0"/>
            </a:endParaRPr>
          </a:p>
        </p:txBody>
      </p:sp>
      <p:sp>
        <p:nvSpPr>
          <p:cNvPr id="96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62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tr-TR" smtClean="0"/>
          </a:p>
        </p:txBody>
      </p:sp>
    </p:spTree>
    <p:extLst>
      <p:ext uri="{BB962C8B-B14F-4D97-AF65-F5344CB8AC3E}">
        <p14:creationId xmlns:p14="http://schemas.microsoft.com/office/powerpoint/2010/main" val="2255936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2/11/2018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emf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4.emf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em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wmf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2.png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emf"/><Relationship Id="rId2" Type="http://schemas.openxmlformats.org/officeDocument/2006/relationships/image" Target="../media/image73.emf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7.jpeg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jpeg"/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ncbi.nlm.nih.gov/pubmed/?term=Nisolle%20M%5BAuthor%5D&amp;cauthor=true&amp;cauthor_uid=29285022" TargetMode="External"/><Relationship Id="rId13" Type="http://schemas.openxmlformats.org/officeDocument/2006/relationships/hyperlink" Target="https://www.ncbi.nlm.nih.gov/pmc/articles/PMC5735196/" TargetMode="External"/><Relationship Id="rId3" Type="http://schemas.openxmlformats.org/officeDocument/2006/relationships/hyperlink" Target="https://www.ncbi.nlm.nih.gov/pubmed/?term=Becker%20CM%5BAuthor%5D&amp;cauthor=true&amp;cauthor_uid=29285022" TargetMode="External"/><Relationship Id="rId7" Type="http://schemas.openxmlformats.org/officeDocument/2006/relationships/hyperlink" Target="https://www.ncbi.nlm.nih.gov/pubmed/?term=Keckstein%20J%5BAuthor%5D&amp;cauthor=true&amp;cauthor_uid=29285022" TargetMode="External"/><Relationship Id="rId12" Type="http://schemas.openxmlformats.org/officeDocument/2006/relationships/hyperlink" Target="https://www.ncbi.nlm.nih.gov/pubmed/?term=De%20Wilde%20RL%5BAuthor%5D&amp;cauthor=true&amp;cauthor_uid=29285022" TargetMode="External"/><Relationship Id="rId2" Type="http://schemas.openxmlformats.org/officeDocument/2006/relationships/hyperlink" Target="https://www.ncbi.nlm.nih.gov/pubmed/?term=Saridogan%20E%5BAuthor%5D&amp;cauthor=true&amp;cauthor_uid=29285022" TargetMode="External"/><Relationship Id="rId1" Type="http://schemas.openxmlformats.org/officeDocument/2006/relationships/slideLayout" Target="../slideLayouts/slideLayout11.xml"/><Relationship Id="rId6" Type="http://schemas.openxmlformats.org/officeDocument/2006/relationships/hyperlink" Target="https://www.ncbi.nlm.nih.gov/pubmed/?term=Hummelshoj%20L%5BAuthor%5D&amp;cauthor=true&amp;cauthor_uid=29285022" TargetMode="External"/><Relationship Id="rId11" Type="http://schemas.openxmlformats.org/officeDocument/2006/relationships/hyperlink" Target="https://www.ncbi.nlm.nih.gov/pubmed/?term=Vermeulen%20N%5BAuthor%5D&amp;cauthor=true&amp;cauthor_uid=29285022" TargetMode="External"/><Relationship Id="rId5" Type="http://schemas.openxmlformats.org/officeDocument/2006/relationships/hyperlink" Target="https://www.ncbi.nlm.nih.gov/pubmed/?term=Grimbizis%20GF%5BAuthor%5D&amp;cauthor=true&amp;cauthor_uid=29285022" TargetMode="External"/><Relationship Id="rId10" Type="http://schemas.openxmlformats.org/officeDocument/2006/relationships/hyperlink" Target="https://www.ncbi.nlm.nih.gov/pubmed/?term=Ulrich%20UA%5BAuthor%5D&amp;cauthor=true&amp;cauthor_uid=29285022" TargetMode="External"/><Relationship Id="rId4" Type="http://schemas.openxmlformats.org/officeDocument/2006/relationships/hyperlink" Target="https://www.ncbi.nlm.nih.gov/pubmed/?term=Feki%20A%5BAuthor%5D&amp;cauthor=true&amp;cauthor_uid=29285022" TargetMode="External"/><Relationship Id="rId9" Type="http://schemas.openxmlformats.org/officeDocument/2006/relationships/hyperlink" Target="https://www.ncbi.nlm.nih.gov/pubmed/?term=Tanos%20V%5BAuthor%5D&amp;cauthor=true&amp;cauthor_uid=29285022" TargetMode="External"/><Relationship Id="rId14" Type="http://schemas.openxmlformats.org/officeDocument/2006/relationships/hyperlink" Target="https://dx.doi.org/10.1186%2Fs10397-017-1029-x" TargetMode="External"/></Relationships>
</file>

<file path=ppt/slides/_rels/slide9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Başlık 1"/>
          <p:cNvSpPr>
            <a:spLocks noGrp="1"/>
          </p:cNvSpPr>
          <p:nvPr>
            <p:ph type="ctrTitle"/>
          </p:nvPr>
        </p:nvSpPr>
        <p:spPr>
          <a:xfrm>
            <a:off x="1013884" y="2174876"/>
            <a:ext cx="10363200" cy="1470025"/>
          </a:xfrm>
        </p:spPr>
        <p:txBody>
          <a:bodyPr/>
          <a:lstStyle/>
          <a:p>
            <a:pPr eaLnBrk="1" hangingPunct="1"/>
            <a:r>
              <a:rPr lang="tr-TR" altLang="tr-TR" sz="4800" b="1" dirty="0" smtClean="0"/>
              <a:t>ENDOMETRİOMA CERRAHİSİ</a:t>
            </a:r>
          </a:p>
        </p:txBody>
      </p:sp>
      <p:pic>
        <p:nvPicPr>
          <p:cNvPr id="11267" name="Resim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6102351" cy="2297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object 3"/>
          <p:cNvSpPr>
            <a:spLocks noChangeArrowheads="1"/>
          </p:cNvSpPr>
          <p:nvPr/>
        </p:nvSpPr>
        <p:spPr bwMode="auto">
          <a:xfrm>
            <a:off x="6102352" y="0"/>
            <a:ext cx="6089649" cy="229711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/>
          </a:p>
        </p:txBody>
      </p:sp>
      <p:sp>
        <p:nvSpPr>
          <p:cNvPr id="11269" name="object 6"/>
          <p:cNvSpPr>
            <a:spLocks noChangeArrowheads="1"/>
          </p:cNvSpPr>
          <p:nvPr/>
        </p:nvSpPr>
        <p:spPr bwMode="auto">
          <a:xfrm>
            <a:off x="0" y="5013326"/>
            <a:ext cx="12192000" cy="1844675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83555" y="4031422"/>
            <a:ext cx="8825658" cy="861420"/>
          </a:xfrm>
        </p:spPr>
        <p:txBody>
          <a:bodyPr/>
          <a:lstStyle/>
          <a:p>
            <a:pPr>
              <a:defRPr/>
            </a:pPr>
            <a:r>
              <a:rPr lang="tr-TR" dirty="0" err="1" smtClean="0">
                <a:solidFill>
                  <a:schemeClr val="tx1"/>
                </a:solidFill>
              </a:rPr>
              <a:t>Dr.İsmail</a:t>
            </a:r>
            <a:r>
              <a:rPr lang="tr-TR" dirty="0" smtClean="0">
                <a:solidFill>
                  <a:schemeClr val="tx1"/>
                </a:solidFill>
              </a:rPr>
              <a:t> ÇEPNİ</a:t>
            </a:r>
          </a:p>
          <a:p>
            <a:pPr>
              <a:defRPr/>
            </a:pPr>
            <a:r>
              <a:rPr lang="tr-TR" dirty="0" err="1" smtClean="0">
                <a:solidFill>
                  <a:schemeClr val="tx1"/>
                </a:solidFill>
              </a:rPr>
              <a:t>İ.Ü.Cerrahpaşa</a:t>
            </a:r>
            <a:r>
              <a:rPr lang="tr-TR" dirty="0" smtClean="0">
                <a:solidFill>
                  <a:schemeClr val="tx1"/>
                </a:solidFill>
              </a:rPr>
              <a:t> Tıp Fakültesi</a:t>
            </a:r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3801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5433" y="406400"/>
            <a:ext cx="8822267" cy="452438"/>
          </a:xfrm>
        </p:spPr>
        <p:txBody>
          <a:bodyPr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z="2800" spc="-5" dirty="0"/>
              <a:t>Endometrioma </a:t>
            </a:r>
            <a:r>
              <a:rPr sz="2800" dirty="0"/>
              <a:t>in </a:t>
            </a:r>
            <a:r>
              <a:rPr sz="2800" spc="-5" dirty="0"/>
              <a:t>patients </a:t>
            </a:r>
            <a:r>
              <a:rPr sz="2800" u="heavy" dirty="0">
                <a:uFill>
                  <a:solidFill>
                    <a:srgbClr val="CE1C00"/>
                  </a:solidFill>
                </a:uFill>
              </a:rPr>
              <a:t>&gt;</a:t>
            </a:r>
            <a:r>
              <a:rPr sz="2800" dirty="0"/>
              <a:t> 40 – 45</a:t>
            </a:r>
            <a:r>
              <a:rPr sz="2800" spc="-10" dirty="0"/>
              <a:t> </a:t>
            </a:r>
            <a:r>
              <a:rPr sz="2800" dirty="0"/>
              <a:t>years</a:t>
            </a:r>
            <a:endParaRPr sz="2800"/>
          </a:p>
        </p:txBody>
      </p:sp>
      <p:sp>
        <p:nvSpPr>
          <p:cNvPr id="4" name="object 4"/>
          <p:cNvSpPr txBox="1"/>
          <p:nvPr/>
        </p:nvSpPr>
        <p:spPr>
          <a:xfrm>
            <a:off x="6407151" y="4896332"/>
            <a:ext cx="1727200" cy="269304"/>
          </a:xfrm>
          <a:prstGeom prst="rect">
            <a:avLst/>
          </a:prstGeom>
        </p:spPr>
        <p:txBody>
          <a:bodyPr lIns="0" tIns="0" rIns="0" bIns="0">
            <a:spAutoFit/>
          </a:bodyPr>
          <a:lstStyle/>
          <a:p>
            <a:pPr marL="12700">
              <a:lnSpc>
                <a:spcPts val="2090"/>
              </a:lnSpc>
              <a:defRPr/>
            </a:pPr>
            <a:r>
              <a:rPr sz="1800" dirty="0">
                <a:latin typeface="Arial"/>
                <a:cs typeface="Arial"/>
              </a:rPr>
              <a:t>Ca 125</a:t>
            </a:r>
            <a:r>
              <a:rPr sz="1800" spc="-95" dirty="0">
                <a:latin typeface="Arial"/>
                <a:cs typeface="Arial"/>
              </a:rPr>
              <a:t> </a:t>
            </a:r>
            <a:r>
              <a:rPr sz="1800" dirty="0">
                <a:latin typeface="Arial"/>
                <a:cs typeface="Arial"/>
              </a:rPr>
              <a:t>level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30251" y="1662114"/>
            <a:ext cx="10572749" cy="3503522"/>
          </a:xfrm>
          <a:prstGeom prst="rect">
            <a:avLst/>
          </a:prstGeom>
        </p:spPr>
        <p:txBody>
          <a:bodyPr lIns="0" tIns="27939" rIns="0" bIns="0">
            <a:spAutoFit/>
          </a:bodyPr>
          <a:lstStyle>
            <a:lvl1pPr marL="355600" indent="-3429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2100"/>
              </a:lnSpc>
              <a:spcBef>
                <a:spcPts val="225"/>
              </a:spcBef>
              <a:buFontTx/>
              <a:buChar char="•"/>
            </a:pPr>
            <a:r>
              <a:rPr lang="tr-TR" altLang="tr-TR" sz="1800" dirty="0" err="1">
                <a:cs typeface="Arial" pitchFamily="34" charset="0"/>
              </a:rPr>
              <a:t>The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need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to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confirm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the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diagnosis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and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histological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examination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to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rule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out</a:t>
            </a:r>
            <a:r>
              <a:rPr lang="tr-TR" altLang="tr-TR" sz="1800" dirty="0">
                <a:cs typeface="Arial" pitchFamily="34" charset="0"/>
              </a:rPr>
              <a:t>  </a:t>
            </a:r>
            <a:r>
              <a:rPr lang="tr-TR" altLang="tr-TR" sz="1800" dirty="0" err="1">
                <a:cs typeface="Arial" pitchFamily="34" charset="0"/>
              </a:rPr>
              <a:t>early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ovarian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cancer</a:t>
            </a:r>
            <a:r>
              <a:rPr lang="tr-TR" altLang="tr-TR" sz="1800" dirty="0">
                <a:cs typeface="Arial" pitchFamily="34" charset="0"/>
              </a:rPr>
              <a:t>?</a:t>
            </a:r>
          </a:p>
          <a:p>
            <a:pPr>
              <a:spcBef>
                <a:spcPts val="38"/>
              </a:spcBef>
              <a:buFont typeface="Arial" pitchFamily="34" charset="0"/>
              <a:buChar char="•"/>
            </a:pPr>
            <a:endParaRPr lang="tr-TR" altLang="tr-TR" sz="21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1800" dirty="0" err="1">
                <a:cs typeface="Arial" pitchFamily="34" charset="0"/>
              </a:rPr>
              <a:t>Endometrioma</a:t>
            </a:r>
            <a:r>
              <a:rPr lang="tr-TR" altLang="tr-TR" sz="1800" dirty="0">
                <a:cs typeface="Arial" pitchFamily="34" charset="0"/>
              </a:rPr>
              <a:t> is </a:t>
            </a:r>
            <a:r>
              <a:rPr lang="tr-TR" altLang="tr-TR" sz="1800" dirty="0" err="1">
                <a:cs typeface="Arial" pitchFamily="34" charset="0"/>
              </a:rPr>
              <a:t>accurately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diagnosed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with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transvaginal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ultrasound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also</a:t>
            </a:r>
            <a:r>
              <a:rPr lang="tr-TR" altLang="tr-TR" sz="1800" dirty="0">
                <a:cs typeface="Arial" pitchFamily="34" charset="0"/>
              </a:rPr>
              <a:t> in  </a:t>
            </a:r>
            <a:r>
              <a:rPr lang="tr-TR" altLang="tr-TR" sz="1800" dirty="0" err="1">
                <a:cs typeface="Arial" pitchFamily="34" charset="0"/>
              </a:rPr>
              <a:t>thse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patients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000" dirty="0" err="1">
                <a:cs typeface="Arial" pitchFamily="34" charset="0"/>
              </a:rPr>
              <a:t>Maisnet</a:t>
            </a:r>
            <a:r>
              <a:rPr lang="tr-TR" altLang="tr-TR" sz="1000" dirty="0">
                <a:cs typeface="Arial" pitchFamily="34" charset="0"/>
              </a:rPr>
              <a:t> al. 1993, </a:t>
            </a:r>
            <a:r>
              <a:rPr lang="tr-TR" altLang="tr-TR" sz="1000" dirty="0" err="1">
                <a:cs typeface="Arial" pitchFamily="34" charset="0"/>
              </a:rPr>
              <a:t>Patel</a:t>
            </a:r>
            <a:r>
              <a:rPr lang="tr-TR" altLang="tr-TR" sz="1000" dirty="0">
                <a:cs typeface="Arial" pitchFamily="34" charset="0"/>
              </a:rPr>
              <a:t> et al. 1999, </a:t>
            </a:r>
            <a:r>
              <a:rPr lang="tr-TR" altLang="tr-TR" sz="1000" dirty="0" err="1">
                <a:cs typeface="Arial" pitchFamily="34" charset="0"/>
              </a:rPr>
              <a:t>Ash</a:t>
            </a:r>
            <a:r>
              <a:rPr lang="tr-TR" altLang="tr-TR" sz="1000" dirty="0">
                <a:cs typeface="Arial" pitchFamily="34" charset="0"/>
              </a:rPr>
              <a:t> &amp; </a:t>
            </a:r>
            <a:r>
              <a:rPr lang="tr-TR" altLang="tr-TR" sz="1000" dirty="0" err="1">
                <a:cs typeface="Arial" pitchFamily="34" charset="0"/>
              </a:rPr>
              <a:t>Levine</a:t>
            </a:r>
            <a:r>
              <a:rPr lang="tr-TR" altLang="tr-TR" sz="1000" dirty="0">
                <a:cs typeface="Arial" pitchFamily="34" charset="0"/>
              </a:rPr>
              <a:t> 2007</a:t>
            </a:r>
          </a:p>
          <a:p>
            <a:pPr>
              <a:spcBef>
                <a:spcPts val="50"/>
              </a:spcBef>
              <a:buFont typeface="Arial" pitchFamily="34" charset="0"/>
              <a:buChar char="•"/>
            </a:pPr>
            <a:endParaRPr lang="tr-TR" altLang="tr-TR" sz="22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1800" dirty="0" err="1">
                <a:cs typeface="Arial" pitchFamily="34" charset="0"/>
              </a:rPr>
              <a:t>The</a:t>
            </a:r>
            <a:r>
              <a:rPr lang="tr-TR" altLang="tr-TR" sz="1800" dirty="0">
                <a:cs typeface="Arial" pitchFamily="34" charset="0"/>
              </a:rPr>
              <a:t> risk of </a:t>
            </a:r>
            <a:r>
              <a:rPr lang="tr-TR" altLang="tr-TR" sz="1800" dirty="0" err="1">
                <a:cs typeface="Arial" pitchFamily="34" charset="0"/>
              </a:rPr>
              <a:t>ovarian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cancer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seems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to</a:t>
            </a:r>
            <a:r>
              <a:rPr lang="tr-TR" altLang="tr-TR" sz="1800" dirty="0">
                <a:cs typeface="Arial" pitchFamily="34" charset="0"/>
              </a:rPr>
              <a:t> be </a:t>
            </a:r>
            <a:r>
              <a:rPr lang="tr-TR" altLang="tr-TR" sz="1800" dirty="0" err="1">
                <a:cs typeface="Arial" pitchFamily="34" charset="0"/>
              </a:rPr>
              <a:t>elevated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among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patients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with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long</a:t>
            </a:r>
            <a:r>
              <a:rPr lang="tr-TR" altLang="tr-TR" sz="1800" dirty="0">
                <a:cs typeface="Arial" pitchFamily="34" charset="0"/>
              </a:rPr>
              <a:t>  </a:t>
            </a:r>
            <a:r>
              <a:rPr lang="tr-TR" altLang="tr-TR" sz="1800" dirty="0" err="1">
                <a:cs typeface="Arial" pitchFamily="34" charset="0"/>
              </a:rPr>
              <a:t>standing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history</a:t>
            </a:r>
            <a:r>
              <a:rPr lang="tr-TR" altLang="tr-TR" sz="1800" dirty="0">
                <a:cs typeface="Arial" pitchFamily="34" charset="0"/>
              </a:rPr>
              <a:t> (&lt; 10 </a:t>
            </a:r>
            <a:r>
              <a:rPr lang="tr-TR" altLang="tr-TR" sz="1800" dirty="0" err="1">
                <a:cs typeface="Arial" pitchFamily="34" charset="0"/>
              </a:rPr>
              <a:t>years</a:t>
            </a:r>
            <a:r>
              <a:rPr lang="tr-TR" altLang="tr-TR" sz="1800" dirty="0">
                <a:cs typeface="Arial" pitchFamily="34" charset="0"/>
              </a:rPr>
              <a:t>) of </a:t>
            </a:r>
            <a:r>
              <a:rPr lang="tr-TR" altLang="tr-TR" sz="1800" dirty="0" err="1">
                <a:cs typeface="Arial" pitchFamily="34" charset="0"/>
              </a:rPr>
              <a:t>ovarian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endometriosis</a:t>
            </a:r>
            <a:endParaRPr lang="tr-TR" altLang="tr-TR" sz="1800" dirty="0">
              <a:cs typeface="Arial" pitchFamily="34" charset="0"/>
            </a:endParaRPr>
          </a:p>
          <a:p>
            <a:pPr>
              <a:spcBef>
                <a:spcPts val="50"/>
              </a:spcBef>
            </a:pPr>
            <a:r>
              <a:rPr lang="tr-TR" altLang="tr-TR" sz="900" dirty="0" err="1">
                <a:cs typeface="Arial" pitchFamily="34" charset="0"/>
              </a:rPr>
              <a:t>Brinton</a:t>
            </a:r>
            <a:r>
              <a:rPr lang="tr-TR" altLang="tr-TR" sz="900" dirty="0">
                <a:cs typeface="Arial" pitchFamily="34" charset="0"/>
              </a:rPr>
              <a:t> et al. 1999</a:t>
            </a:r>
          </a:p>
          <a:p>
            <a:endParaRPr lang="tr-TR" altLang="tr-TR" sz="13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1800" dirty="0" err="1">
                <a:cs typeface="Arial" pitchFamily="34" charset="0"/>
              </a:rPr>
              <a:t>Surgery</a:t>
            </a:r>
            <a:r>
              <a:rPr lang="tr-TR" altLang="tr-TR" sz="1800" dirty="0">
                <a:cs typeface="Arial" pitchFamily="34" charset="0"/>
              </a:rPr>
              <a:t> is </a:t>
            </a:r>
            <a:r>
              <a:rPr lang="tr-TR" altLang="tr-TR" sz="1800" dirty="0" err="1">
                <a:cs typeface="Arial" pitchFamily="34" charset="0"/>
              </a:rPr>
              <a:t>the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treatment</a:t>
            </a:r>
            <a:r>
              <a:rPr lang="tr-TR" altLang="tr-TR" sz="1800" dirty="0">
                <a:cs typeface="Arial" pitchFamily="34" charset="0"/>
              </a:rPr>
              <a:t> of </a:t>
            </a:r>
            <a:r>
              <a:rPr lang="tr-TR" altLang="tr-TR" sz="1800" dirty="0" err="1">
                <a:cs typeface="Arial" pitchFamily="34" charset="0"/>
              </a:rPr>
              <a:t>choice</a:t>
            </a:r>
            <a:r>
              <a:rPr lang="tr-TR" altLang="tr-TR" sz="1800" dirty="0">
                <a:cs typeface="Arial" pitchFamily="34" charset="0"/>
              </a:rPr>
              <a:t> in </a:t>
            </a:r>
            <a:r>
              <a:rPr lang="tr-TR" altLang="tr-TR" sz="1800" dirty="0" err="1">
                <a:cs typeface="Arial" pitchFamily="34" charset="0"/>
              </a:rPr>
              <a:t>most</a:t>
            </a:r>
            <a:r>
              <a:rPr lang="tr-TR" altLang="tr-TR" sz="1800" dirty="0">
                <a:cs typeface="Arial" pitchFamily="34" charset="0"/>
              </a:rPr>
              <a:t> of </a:t>
            </a:r>
            <a:r>
              <a:rPr lang="tr-TR" altLang="tr-TR" sz="1800" dirty="0" err="1">
                <a:cs typeface="Arial" pitchFamily="34" charset="0"/>
              </a:rPr>
              <a:t>the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cases</a:t>
            </a:r>
            <a:endParaRPr lang="tr-TR" altLang="tr-TR" sz="1800" dirty="0">
              <a:cs typeface="Arial" pitchFamily="34" charset="0"/>
            </a:endParaRPr>
          </a:p>
          <a:p>
            <a:pPr>
              <a:spcBef>
                <a:spcPts val="50"/>
              </a:spcBef>
              <a:buFont typeface="Arial" pitchFamily="34" charset="0"/>
              <a:buChar char="•"/>
            </a:pPr>
            <a:endParaRPr lang="tr-TR" altLang="tr-TR" sz="2300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125"/>
              </a:lnSpc>
              <a:buFontTx/>
              <a:buChar char="•"/>
            </a:pPr>
            <a:r>
              <a:rPr lang="tr-TR" altLang="tr-TR" sz="1800" dirty="0" err="1">
                <a:cs typeface="Arial" pitchFamily="34" charset="0"/>
              </a:rPr>
              <a:t>Removal</a:t>
            </a:r>
            <a:r>
              <a:rPr lang="tr-TR" altLang="tr-TR" sz="1800" dirty="0">
                <a:cs typeface="Arial" pitchFamily="34" charset="0"/>
              </a:rPr>
              <a:t> of </a:t>
            </a:r>
            <a:r>
              <a:rPr lang="tr-TR" altLang="tr-TR" sz="1800" dirty="0" err="1">
                <a:cs typeface="Arial" pitchFamily="34" charset="0"/>
              </a:rPr>
              <a:t>endometrioma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or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oophorectomy</a:t>
            </a:r>
            <a:r>
              <a:rPr lang="tr-TR" altLang="tr-TR" sz="1800" dirty="0">
                <a:cs typeface="Arial" pitchFamily="34" charset="0"/>
              </a:rPr>
              <a:t>  </a:t>
            </a:r>
            <a:r>
              <a:rPr lang="tr-TR" altLang="tr-TR" sz="1800" dirty="0" err="1">
                <a:cs typeface="Arial" pitchFamily="34" charset="0"/>
              </a:rPr>
              <a:t>age</a:t>
            </a:r>
            <a:r>
              <a:rPr lang="tr-TR" altLang="tr-TR" sz="1800" dirty="0">
                <a:cs typeface="Arial" pitchFamily="34" charset="0"/>
              </a:rPr>
              <a:t> of </a:t>
            </a:r>
            <a:r>
              <a:rPr lang="tr-TR" altLang="tr-TR" sz="1800" dirty="0" err="1">
                <a:cs typeface="Arial" pitchFamily="34" charset="0"/>
              </a:rPr>
              <a:t>the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patient</a:t>
            </a:r>
            <a:endParaRPr lang="tr-TR" altLang="tr-TR" sz="1800" dirty="0">
              <a:cs typeface="Arial" pitchFamily="34" charset="0"/>
            </a:endParaRPr>
          </a:p>
          <a:p>
            <a:pPr>
              <a:lnSpc>
                <a:spcPts val="2200"/>
              </a:lnSpc>
              <a:spcBef>
                <a:spcPts val="13"/>
              </a:spcBef>
            </a:pPr>
            <a:r>
              <a:rPr lang="tr-TR" altLang="tr-TR" sz="1800" dirty="0" err="1">
                <a:cs typeface="Arial" pitchFamily="34" charset="0"/>
              </a:rPr>
              <a:t>previous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ovarian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>
                <a:cs typeface="Arial" pitchFamily="34" charset="0"/>
              </a:rPr>
              <a:t>surgery</a:t>
            </a:r>
            <a:r>
              <a:rPr lang="tr-TR" altLang="tr-TR" sz="1800" dirty="0">
                <a:cs typeface="Arial" pitchFamily="34" charset="0"/>
              </a:rPr>
              <a:t>  US </a:t>
            </a:r>
            <a:r>
              <a:rPr lang="tr-TR" altLang="tr-TR" sz="1800" dirty="0" err="1">
                <a:cs typeface="Arial" pitchFamily="34" charset="0"/>
              </a:rPr>
              <a:t>findings</a:t>
            </a:r>
            <a:r>
              <a:rPr lang="tr-TR" altLang="tr-TR" sz="1800" dirty="0">
                <a:cs typeface="Arial" pitchFamily="34" charset="0"/>
              </a:rPr>
              <a:t> </a:t>
            </a:r>
            <a:r>
              <a:rPr lang="tr-TR" altLang="tr-TR" sz="1800" dirty="0" err="1" smtClean="0">
                <a:cs typeface="Arial" pitchFamily="34" charset="0"/>
              </a:rPr>
              <a:t>typical</a:t>
            </a:r>
            <a:r>
              <a:rPr lang="tr-TR" altLang="tr-TR" sz="1800" dirty="0" smtClean="0">
                <a:cs typeface="Arial" pitchFamily="34" charset="0"/>
              </a:rPr>
              <a:t>/</a:t>
            </a:r>
            <a:r>
              <a:rPr lang="tr-TR" altLang="tr-TR" sz="1800" dirty="0" err="1" smtClean="0">
                <a:cs typeface="Arial" pitchFamily="34" charset="0"/>
              </a:rPr>
              <a:t>atypical</a:t>
            </a:r>
            <a:r>
              <a:rPr lang="tr-TR" altLang="tr-TR" sz="1800" dirty="0" smtClean="0">
                <a:cs typeface="Arial" pitchFamily="34" charset="0"/>
              </a:rPr>
              <a:t>       </a:t>
            </a:r>
            <a:endParaRPr lang="tr-TR" altLang="tr-TR" sz="180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6370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object 2"/>
          <p:cNvSpPr>
            <a:spLocks noChangeArrowheads="1"/>
          </p:cNvSpPr>
          <p:nvPr/>
        </p:nvSpPr>
        <p:spPr bwMode="auto">
          <a:xfrm>
            <a:off x="2000252" y="1209676"/>
            <a:ext cx="3001433" cy="7143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3" name="object 3"/>
          <p:cNvSpPr txBox="1"/>
          <p:nvPr/>
        </p:nvSpPr>
        <p:spPr>
          <a:xfrm>
            <a:off x="2063751" y="3322638"/>
            <a:ext cx="1005416" cy="241300"/>
          </a:xfrm>
          <a:prstGeom prst="rect">
            <a:avLst/>
          </a:prstGeom>
        </p:spPr>
        <p:txBody>
          <a:bodyPr lIns="0" tIns="10001" rIns="0" bIns="0">
            <a:spAutoFit/>
          </a:bodyPr>
          <a:lstStyle/>
          <a:p>
            <a:pPr marL="9525">
              <a:spcBef>
                <a:spcPts val="79"/>
              </a:spcBef>
              <a:tabLst>
                <a:tab pos="513398" algn="l"/>
              </a:tabLst>
              <a:defRPr/>
            </a:pPr>
            <a:r>
              <a:rPr sz="1500" b="1" spc="-45" dirty="0">
                <a:solidFill>
                  <a:srgbClr val="FFFFFF"/>
                </a:solidFill>
                <a:latin typeface="Georgia"/>
                <a:cs typeface="Georgia"/>
              </a:rPr>
              <a:t>[</a:t>
            </a:r>
            <a:r>
              <a:rPr sz="1500" b="1" spc="90" dirty="0">
                <a:solidFill>
                  <a:srgbClr val="FFFFFF"/>
                </a:solidFill>
                <a:latin typeface="Georgia"/>
                <a:cs typeface="Georgia"/>
              </a:rPr>
              <a:t>…</a:t>
            </a:r>
            <a:r>
              <a:rPr sz="1500" b="1" spc="-45" dirty="0">
                <a:solidFill>
                  <a:srgbClr val="FFFFFF"/>
                </a:solidFill>
                <a:latin typeface="Georgia"/>
                <a:cs typeface="Georgia"/>
              </a:rPr>
              <a:t>]	</a:t>
            </a:r>
            <a:r>
              <a:rPr sz="1500" b="1" spc="-64" dirty="0">
                <a:solidFill>
                  <a:srgbClr val="FFFFFF"/>
                </a:solidFill>
                <a:latin typeface="Georgia"/>
                <a:cs typeface="Georgia"/>
              </a:rPr>
              <a:t>an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3244851" y="3322638"/>
            <a:ext cx="1555749" cy="241300"/>
          </a:xfrm>
          <a:prstGeom prst="rect">
            <a:avLst/>
          </a:prstGeom>
        </p:spPr>
        <p:txBody>
          <a:bodyPr lIns="0" tIns="10001" rIns="0" bIns="0">
            <a:spAutoFit/>
          </a:bodyPr>
          <a:lstStyle/>
          <a:p>
            <a:pPr marL="9525">
              <a:spcBef>
                <a:spcPts val="79"/>
              </a:spcBef>
              <a:tabLst>
                <a:tab pos="969169" algn="l"/>
              </a:tabLst>
              <a:defRPr/>
            </a:pPr>
            <a:r>
              <a:rPr sz="1500" b="1" spc="-15" dirty="0">
                <a:solidFill>
                  <a:srgbClr val="FFFFFF"/>
                </a:solidFill>
                <a:latin typeface="Georgia"/>
                <a:cs typeface="Georgia"/>
              </a:rPr>
              <a:t>in</a:t>
            </a:r>
            <a:r>
              <a:rPr sz="1500" b="1" spc="-23" dirty="0">
                <a:solidFill>
                  <a:srgbClr val="FFFFFF"/>
                </a:solidFill>
                <a:latin typeface="Georgia"/>
                <a:cs typeface="Georgia"/>
              </a:rPr>
              <a:t>c</a:t>
            </a:r>
            <a:r>
              <a:rPr sz="1500" b="1" spc="-30" dirty="0">
                <a:solidFill>
                  <a:srgbClr val="FFFFFF"/>
                </a:solidFill>
                <a:latin typeface="Georgia"/>
                <a:cs typeface="Georgia"/>
              </a:rPr>
              <a:t>reas</a:t>
            </a:r>
            <a:r>
              <a:rPr sz="1500" b="1" spc="-26" dirty="0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sz="1500" b="1" dirty="0">
                <a:solidFill>
                  <a:srgbClr val="FFFFFF"/>
                </a:solidFill>
                <a:latin typeface="Georgia"/>
                <a:cs typeface="Georgia"/>
              </a:rPr>
              <a:t>	</a:t>
            </a:r>
            <a:r>
              <a:rPr sz="1500" b="1" spc="-53" dirty="0">
                <a:solidFill>
                  <a:srgbClr val="FFFFFF"/>
                </a:solidFill>
                <a:latin typeface="Georgia"/>
                <a:cs typeface="Georgia"/>
              </a:rPr>
              <a:t>in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976285" y="3322638"/>
            <a:ext cx="1350433" cy="241300"/>
          </a:xfrm>
          <a:prstGeom prst="rect">
            <a:avLst/>
          </a:prstGeom>
        </p:spPr>
        <p:txBody>
          <a:bodyPr lIns="0" tIns="10001" rIns="0" bIns="0">
            <a:spAutoFit/>
          </a:bodyPr>
          <a:lstStyle/>
          <a:p>
            <a:pPr marL="9525">
              <a:spcBef>
                <a:spcPts val="79"/>
              </a:spcBef>
              <a:defRPr/>
            </a:pPr>
            <a:r>
              <a:rPr sz="1500" b="1" spc="-56" dirty="0">
                <a:solidFill>
                  <a:srgbClr val="FFFFFF"/>
                </a:solidFill>
                <a:latin typeface="Georgia"/>
                <a:cs typeface="Georgia"/>
              </a:rPr>
              <a:t>premature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6504518" y="3322638"/>
            <a:ext cx="3399367" cy="241300"/>
          </a:xfrm>
          <a:prstGeom prst="rect">
            <a:avLst/>
          </a:prstGeom>
        </p:spPr>
        <p:txBody>
          <a:bodyPr lIns="0" tIns="10001" rIns="0" bIns="0">
            <a:spAutoFit/>
          </a:bodyPr>
          <a:lstStyle/>
          <a:p>
            <a:pPr marL="9525">
              <a:spcBef>
                <a:spcPts val="79"/>
              </a:spcBef>
              <a:tabLst>
                <a:tab pos="873443" algn="l"/>
                <a:tab pos="1655445" algn="l"/>
                <a:tab pos="2178844" algn="l"/>
              </a:tabLst>
              <a:defRPr/>
            </a:pPr>
            <a:r>
              <a:rPr sz="1500" b="1" spc="-120" dirty="0">
                <a:solidFill>
                  <a:srgbClr val="FFFFFF"/>
                </a:solidFill>
                <a:latin typeface="Georgia"/>
                <a:cs typeface="Georgia"/>
              </a:rPr>
              <a:t>o</a:t>
            </a:r>
            <a:r>
              <a:rPr sz="1500" b="1" spc="-15" dirty="0">
                <a:solidFill>
                  <a:srgbClr val="FFFFFF"/>
                </a:solidFill>
                <a:latin typeface="Georgia"/>
                <a:cs typeface="Georgia"/>
              </a:rPr>
              <a:t>v</a:t>
            </a:r>
            <a:r>
              <a:rPr sz="1500" b="1" spc="-68" dirty="0">
                <a:solidFill>
                  <a:srgbClr val="FFFFFF"/>
                </a:solidFill>
                <a:latin typeface="Georgia"/>
                <a:cs typeface="Georgia"/>
              </a:rPr>
              <a:t>a</a:t>
            </a:r>
            <a:r>
              <a:rPr sz="1500" b="1" spc="-30" dirty="0">
                <a:solidFill>
                  <a:srgbClr val="FFFFFF"/>
                </a:solidFill>
                <a:latin typeface="Georgia"/>
                <a:cs typeface="Georgia"/>
              </a:rPr>
              <a:t>r</a:t>
            </a:r>
            <a:r>
              <a:rPr sz="1500" b="1" spc="-38" dirty="0">
                <a:solidFill>
                  <a:srgbClr val="FFFFFF"/>
                </a:solidFill>
                <a:latin typeface="Georgia"/>
                <a:cs typeface="Georgia"/>
              </a:rPr>
              <a:t>ian</a:t>
            </a:r>
            <a:r>
              <a:rPr sz="1500" b="1" dirty="0">
                <a:solidFill>
                  <a:srgbClr val="FFFFFF"/>
                </a:solidFill>
                <a:latin typeface="Georgia"/>
                <a:cs typeface="Georgia"/>
              </a:rPr>
              <a:t>	</a:t>
            </a:r>
            <a:r>
              <a:rPr sz="1500" b="1" spc="-34" dirty="0">
                <a:solidFill>
                  <a:srgbClr val="FFFFFF"/>
                </a:solidFill>
                <a:latin typeface="Georgia"/>
                <a:cs typeface="Georgia"/>
              </a:rPr>
              <a:t>failure</a:t>
            </a:r>
            <a:r>
              <a:rPr sz="1500" b="1" dirty="0">
                <a:solidFill>
                  <a:srgbClr val="FFFFFF"/>
                </a:solidFill>
                <a:latin typeface="Georgia"/>
                <a:cs typeface="Georgia"/>
              </a:rPr>
              <a:t>	</a:t>
            </a:r>
            <a:r>
              <a:rPr sz="1500" b="1" spc="-79" dirty="0">
                <a:solidFill>
                  <a:srgbClr val="FFFFFF"/>
                </a:solidFill>
                <a:latin typeface="Georgia"/>
                <a:cs typeface="Georgia"/>
              </a:rPr>
              <a:t>ra</a:t>
            </a:r>
            <a:r>
              <a:rPr sz="1500" b="1" spc="-64" dirty="0">
                <a:solidFill>
                  <a:srgbClr val="FFFFFF"/>
                </a:solidFill>
                <a:latin typeface="Georgia"/>
                <a:cs typeface="Georgia"/>
              </a:rPr>
              <a:t>t</a:t>
            </a:r>
            <a:r>
              <a:rPr sz="1500" b="1" spc="4" dirty="0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sz="1500" b="1" dirty="0">
                <a:solidFill>
                  <a:srgbClr val="FFFFFF"/>
                </a:solidFill>
                <a:latin typeface="Georgia"/>
                <a:cs typeface="Georgia"/>
              </a:rPr>
              <a:t>	</a:t>
            </a:r>
            <a:r>
              <a:rPr sz="1500" b="1" spc="-101" dirty="0">
                <a:solidFill>
                  <a:srgbClr val="FFFFFF"/>
                </a:solidFill>
                <a:latin typeface="Georgia"/>
                <a:cs typeface="Georgia"/>
              </a:rPr>
              <a:t>w</a:t>
            </a:r>
            <a:r>
              <a:rPr sz="1500" b="1" spc="-11" dirty="0">
                <a:solidFill>
                  <a:srgbClr val="FFFFFF"/>
                </a:solidFill>
                <a:latin typeface="Georgia"/>
                <a:cs typeface="Georgia"/>
              </a:rPr>
              <a:t>as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063751" y="3551238"/>
            <a:ext cx="7840133" cy="241300"/>
          </a:xfrm>
          <a:prstGeom prst="rect">
            <a:avLst/>
          </a:prstGeom>
        </p:spPr>
        <p:txBody>
          <a:bodyPr lIns="0" tIns="10001" rIns="0" bIns="0">
            <a:spAutoFit/>
          </a:bodyPr>
          <a:lstStyle/>
          <a:p>
            <a:pPr marL="9525">
              <a:spcBef>
                <a:spcPts val="79"/>
              </a:spcBef>
              <a:defRPr/>
            </a:pPr>
            <a:r>
              <a:rPr sz="1500" b="1" spc="-60" dirty="0">
                <a:solidFill>
                  <a:srgbClr val="FFFFFF"/>
                </a:solidFill>
                <a:latin typeface="Georgia"/>
                <a:cs typeface="Georgia"/>
              </a:rPr>
              <a:t>reported </a:t>
            </a:r>
            <a:r>
              <a:rPr sz="1500" b="1" spc="-71" dirty="0">
                <a:solidFill>
                  <a:srgbClr val="FFFFFF"/>
                </a:solidFill>
                <a:latin typeface="Georgia"/>
                <a:cs typeface="Georgia"/>
              </a:rPr>
              <a:t>when both </a:t>
            </a:r>
            <a:r>
              <a:rPr sz="1500" b="1" spc="-56" dirty="0">
                <a:solidFill>
                  <a:srgbClr val="FFFFFF"/>
                </a:solidFill>
                <a:latin typeface="Georgia"/>
                <a:cs typeface="Georgia"/>
              </a:rPr>
              <a:t>the</a:t>
            </a:r>
            <a:r>
              <a:rPr sz="1500" b="1" spc="-23" dirty="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sz="1500" b="1" spc="-34" dirty="0">
                <a:solidFill>
                  <a:srgbClr val="FFFFFF"/>
                </a:solidFill>
                <a:latin typeface="Georgia"/>
                <a:cs typeface="Georgia"/>
              </a:rPr>
              <a:t>ovaries </a:t>
            </a:r>
            <a:r>
              <a:rPr sz="1500" b="1" spc="-41" dirty="0">
                <a:solidFill>
                  <a:srgbClr val="FFFFFF"/>
                </a:solidFill>
                <a:latin typeface="Georgia"/>
                <a:cs typeface="Georgia"/>
              </a:rPr>
              <a:t>are </a:t>
            </a:r>
            <a:r>
              <a:rPr sz="1500" b="1" spc="-38" dirty="0">
                <a:solidFill>
                  <a:srgbClr val="FFFFFF"/>
                </a:solidFill>
                <a:latin typeface="Georgia"/>
                <a:cs typeface="Georgia"/>
              </a:rPr>
              <a:t>involved </a:t>
            </a:r>
            <a:r>
              <a:rPr sz="1500" b="1" spc="-49" dirty="0">
                <a:solidFill>
                  <a:srgbClr val="FFFFFF"/>
                </a:solidFill>
                <a:latin typeface="Georgia"/>
                <a:cs typeface="Georgia"/>
              </a:rPr>
              <a:t>in </a:t>
            </a:r>
            <a:r>
              <a:rPr sz="1500" b="1" spc="-38" dirty="0">
                <a:solidFill>
                  <a:srgbClr val="FFFFFF"/>
                </a:solidFill>
                <a:latin typeface="Georgia"/>
                <a:cs typeface="Georgia"/>
              </a:rPr>
              <a:t>surgery. </a:t>
            </a:r>
            <a:r>
              <a:rPr sz="1500" b="1" spc="-19" dirty="0">
                <a:solidFill>
                  <a:srgbClr val="FFFFFF"/>
                </a:solidFill>
                <a:latin typeface="Georgia"/>
                <a:cs typeface="Georgia"/>
              </a:rPr>
              <a:t>Incase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2063751" y="3779838"/>
            <a:ext cx="1519767" cy="241300"/>
          </a:xfrm>
          <a:prstGeom prst="rect">
            <a:avLst/>
          </a:prstGeom>
        </p:spPr>
        <p:txBody>
          <a:bodyPr lIns="0" tIns="9525" rIns="0" bIns="0">
            <a:spAutoFit/>
          </a:bodyPr>
          <a:lstStyle/>
          <a:p>
            <a:pPr marL="9525">
              <a:spcBef>
                <a:spcPts val="75"/>
              </a:spcBef>
              <a:tabLst>
                <a:tab pos="364807" algn="l"/>
              </a:tabLst>
              <a:defRPr/>
            </a:pPr>
            <a:r>
              <a:rPr sz="1500" b="1" spc="-75" dirty="0">
                <a:solidFill>
                  <a:srgbClr val="FFFFFF"/>
                </a:solidFill>
                <a:latin typeface="Georgia"/>
                <a:cs typeface="Georgia"/>
              </a:rPr>
              <a:t>of	</a:t>
            </a:r>
            <a:r>
              <a:rPr sz="1500" b="1" spc="-11" dirty="0">
                <a:solidFill>
                  <a:srgbClr val="FFFFFF"/>
                </a:solidFill>
                <a:latin typeface="Georgia"/>
                <a:cs typeface="Georgia"/>
              </a:rPr>
              <a:t>a</a:t>
            </a:r>
            <a:r>
              <a:rPr sz="1500" b="1" spc="-19" dirty="0">
                <a:solidFill>
                  <a:srgbClr val="FFFFFF"/>
                </a:solidFill>
                <a:latin typeface="Georgia"/>
                <a:cs typeface="Georgia"/>
              </a:rPr>
              <a:t>s</a:t>
            </a:r>
            <a:r>
              <a:rPr sz="1500" b="1" spc="-23" dirty="0">
                <a:solidFill>
                  <a:srgbClr val="FFFFFF"/>
                </a:solidFill>
                <a:latin typeface="Georgia"/>
                <a:cs typeface="Georgia"/>
              </a:rPr>
              <a:t>sis</a:t>
            </a:r>
            <a:r>
              <a:rPr sz="1500" b="1" spc="-26" dirty="0">
                <a:solidFill>
                  <a:srgbClr val="FFFFFF"/>
                </a:solidFill>
                <a:latin typeface="Georgia"/>
                <a:cs typeface="Georgia"/>
              </a:rPr>
              <a:t>t</a:t>
            </a:r>
            <a:r>
              <a:rPr sz="1500" b="1" spc="-30" dirty="0">
                <a:solidFill>
                  <a:srgbClr val="FFFFFF"/>
                </a:solidFill>
                <a:latin typeface="Georgia"/>
                <a:cs typeface="Georgia"/>
              </a:rPr>
              <a:t>ed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3795184" y="3779838"/>
            <a:ext cx="1625600" cy="241300"/>
          </a:xfrm>
          <a:prstGeom prst="rect">
            <a:avLst/>
          </a:prstGeom>
        </p:spPr>
        <p:txBody>
          <a:bodyPr lIns="0" tIns="9525" rIns="0" bIns="0">
            <a:spAutoFit/>
          </a:bodyPr>
          <a:lstStyle/>
          <a:p>
            <a:pPr marL="9525">
              <a:spcBef>
                <a:spcPts val="75"/>
              </a:spcBef>
              <a:defRPr/>
            </a:pPr>
            <a:r>
              <a:rPr sz="1500" b="1" spc="-53" dirty="0">
                <a:solidFill>
                  <a:srgbClr val="FFFFFF"/>
                </a:solidFill>
                <a:latin typeface="Georgia"/>
                <a:cs typeface="Georgia"/>
              </a:rPr>
              <a:t>r</a:t>
            </a:r>
            <a:r>
              <a:rPr sz="1500" b="1" spc="-83" dirty="0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sz="1500" b="1" spc="-75" dirty="0">
                <a:solidFill>
                  <a:srgbClr val="FFFFFF"/>
                </a:solidFill>
                <a:latin typeface="Georgia"/>
                <a:cs typeface="Georgia"/>
              </a:rPr>
              <a:t>prod</a:t>
            </a:r>
            <a:r>
              <a:rPr sz="1500" b="1" spc="-90" dirty="0">
                <a:solidFill>
                  <a:srgbClr val="FFFFFF"/>
                </a:solidFill>
                <a:latin typeface="Georgia"/>
                <a:cs typeface="Georgia"/>
              </a:rPr>
              <a:t>u</a:t>
            </a:r>
            <a:r>
              <a:rPr sz="1500" b="1" spc="-11" dirty="0">
                <a:solidFill>
                  <a:srgbClr val="FFFFFF"/>
                </a:solidFill>
                <a:latin typeface="Georgia"/>
                <a:cs typeface="Georgia"/>
              </a:rPr>
              <a:t>ct</a:t>
            </a:r>
            <a:r>
              <a:rPr sz="1500" b="1" spc="-19" dirty="0">
                <a:solidFill>
                  <a:srgbClr val="FFFFFF"/>
                </a:solidFill>
                <a:latin typeface="Georgia"/>
                <a:cs typeface="Georgia"/>
              </a:rPr>
              <a:t>i</a:t>
            </a:r>
            <a:r>
              <a:rPr sz="1500" b="1" spc="-23" dirty="0">
                <a:solidFill>
                  <a:srgbClr val="FFFFFF"/>
                </a:solidFill>
                <a:latin typeface="Georgia"/>
                <a:cs typeface="Georgia"/>
              </a:rPr>
              <a:t>v</a:t>
            </a:r>
            <a:r>
              <a:rPr sz="1500" b="1" spc="4" dirty="0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5632451" y="3779838"/>
            <a:ext cx="1483783" cy="241300"/>
          </a:xfrm>
          <a:prstGeom prst="rect">
            <a:avLst/>
          </a:prstGeom>
        </p:spPr>
        <p:txBody>
          <a:bodyPr lIns="0" tIns="9525" rIns="0" bIns="0">
            <a:spAutoFit/>
          </a:bodyPr>
          <a:lstStyle/>
          <a:p>
            <a:pPr marL="9525">
              <a:spcBef>
                <a:spcPts val="75"/>
              </a:spcBef>
              <a:defRPr/>
            </a:pPr>
            <a:r>
              <a:rPr sz="1500" b="1" spc="-34" dirty="0">
                <a:solidFill>
                  <a:srgbClr val="FFFFFF"/>
                </a:solidFill>
                <a:latin typeface="Georgia"/>
                <a:cs typeface="Georgia"/>
              </a:rPr>
              <a:t>techniques,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327901" y="3779838"/>
            <a:ext cx="1206500" cy="241300"/>
          </a:xfrm>
          <a:prstGeom prst="rect">
            <a:avLst/>
          </a:prstGeom>
        </p:spPr>
        <p:txBody>
          <a:bodyPr lIns="0" tIns="9525" rIns="0" bIns="0">
            <a:spAutoFit/>
          </a:bodyPr>
          <a:lstStyle/>
          <a:p>
            <a:pPr marL="9525">
              <a:spcBef>
                <a:spcPts val="75"/>
              </a:spcBef>
              <a:tabLst>
                <a:tab pos="416243" algn="l"/>
              </a:tabLst>
              <a:defRPr/>
            </a:pPr>
            <a:r>
              <a:rPr sz="1500" b="1" spc="-105" dirty="0">
                <a:solidFill>
                  <a:srgbClr val="FFFFFF"/>
                </a:solidFill>
                <a:latin typeface="Georgia"/>
                <a:cs typeface="Georgia"/>
              </a:rPr>
              <a:t>n</a:t>
            </a:r>
            <a:r>
              <a:rPr sz="1500" b="1" spc="-90" dirty="0">
                <a:solidFill>
                  <a:srgbClr val="FFFFFF"/>
                </a:solidFill>
                <a:latin typeface="Georgia"/>
                <a:cs typeface="Georgia"/>
              </a:rPr>
              <a:t>o</a:t>
            </a:r>
            <a:r>
              <a:rPr sz="1500" b="1" dirty="0">
                <a:solidFill>
                  <a:srgbClr val="FFFFFF"/>
                </a:solidFill>
                <a:latin typeface="Georgia"/>
                <a:cs typeface="Georgia"/>
              </a:rPr>
              <a:t>	</a:t>
            </a:r>
            <a:r>
              <a:rPr sz="1500" b="1" spc="19" dirty="0">
                <a:solidFill>
                  <a:srgbClr val="FFFFFF"/>
                </a:solidFill>
                <a:latin typeface="Georgia"/>
                <a:cs typeface="Georgia"/>
              </a:rPr>
              <a:t>c</a:t>
            </a:r>
            <a:r>
              <a:rPr sz="1500" b="1" spc="-26" dirty="0">
                <a:solidFill>
                  <a:srgbClr val="FFFFFF"/>
                </a:solidFill>
                <a:latin typeface="Georgia"/>
                <a:cs typeface="Georgia"/>
              </a:rPr>
              <a:t>lear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8746067" y="3779838"/>
            <a:ext cx="1159933" cy="241300"/>
          </a:xfrm>
          <a:prstGeom prst="rect">
            <a:avLst/>
          </a:prstGeom>
        </p:spPr>
        <p:txBody>
          <a:bodyPr lIns="0" tIns="9525" rIns="0" bIns="0">
            <a:spAutoFit/>
          </a:bodyPr>
          <a:lstStyle/>
          <a:p>
            <a:pPr marL="9525">
              <a:spcBef>
                <a:spcPts val="75"/>
              </a:spcBef>
              <a:defRPr/>
            </a:pPr>
            <a:r>
              <a:rPr sz="1500" b="1" spc="-15" dirty="0">
                <a:solidFill>
                  <a:srgbClr val="FFFFFF"/>
                </a:solidFill>
                <a:latin typeface="Georgia"/>
                <a:cs typeface="Georgia"/>
              </a:rPr>
              <a:t>evidence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13" name="object 13"/>
          <p:cNvSpPr txBox="1"/>
          <p:nvPr/>
        </p:nvSpPr>
        <p:spPr>
          <a:xfrm>
            <a:off x="2063751" y="4008438"/>
            <a:ext cx="2633133" cy="241300"/>
          </a:xfrm>
          <a:prstGeom prst="rect">
            <a:avLst/>
          </a:prstGeom>
        </p:spPr>
        <p:txBody>
          <a:bodyPr lIns="0" tIns="9525" rIns="0" bIns="0">
            <a:spAutoFit/>
          </a:bodyPr>
          <a:lstStyle/>
          <a:p>
            <a:pPr marL="9525">
              <a:spcBef>
                <a:spcPts val="75"/>
              </a:spcBef>
              <a:tabLst>
                <a:tab pos="1055370" algn="l"/>
                <a:tab pos="1800701" algn="l"/>
              </a:tabLst>
              <a:defRPr/>
            </a:pPr>
            <a:r>
              <a:rPr sz="1500" b="1" spc="-49" dirty="0">
                <a:solidFill>
                  <a:srgbClr val="FFFFFF"/>
                </a:solidFill>
                <a:latin typeface="Georgia"/>
                <a:cs typeface="Georgia"/>
              </a:rPr>
              <a:t>in</a:t>
            </a:r>
            <a:r>
              <a:rPr sz="1500" b="1" spc="-68" dirty="0">
                <a:solidFill>
                  <a:srgbClr val="FFFFFF"/>
                </a:solidFill>
                <a:latin typeface="Georgia"/>
                <a:cs typeface="Georgia"/>
              </a:rPr>
              <a:t>d</a:t>
            </a:r>
            <a:r>
              <a:rPr sz="1500" b="1" spc="-15" dirty="0">
                <a:solidFill>
                  <a:srgbClr val="FFFFFF"/>
                </a:solidFill>
                <a:latin typeface="Georgia"/>
                <a:cs typeface="Georgia"/>
              </a:rPr>
              <a:t>ica</a:t>
            </a:r>
            <a:r>
              <a:rPr sz="1500" b="1" spc="-23" dirty="0">
                <a:solidFill>
                  <a:srgbClr val="FFFFFF"/>
                </a:solidFill>
                <a:latin typeface="Georgia"/>
                <a:cs typeface="Georgia"/>
              </a:rPr>
              <a:t>t</a:t>
            </a:r>
            <a:r>
              <a:rPr sz="1500" b="1" spc="-4" dirty="0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sz="1500" b="1" dirty="0">
                <a:solidFill>
                  <a:srgbClr val="FFFFFF"/>
                </a:solidFill>
                <a:latin typeface="Georgia"/>
                <a:cs typeface="Georgia"/>
              </a:rPr>
              <a:t>s	</a:t>
            </a:r>
            <a:r>
              <a:rPr sz="1500" b="1" spc="-113" dirty="0">
                <a:solidFill>
                  <a:srgbClr val="FFFFFF"/>
                </a:solidFill>
                <a:latin typeface="Georgia"/>
                <a:cs typeface="Georgia"/>
              </a:rPr>
              <a:t>w</a:t>
            </a:r>
            <a:r>
              <a:rPr sz="1500" b="1" spc="-11" dirty="0">
                <a:solidFill>
                  <a:srgbClr val="FFFFFF"/>
                </a:solidFill>
                <a:latin typeface="Georgia"/>
                <a:cs typeface="Georgia"/>
              </a:rPr>
              <a:t>hi</a:t>
            </a:r>
            <a:r>
              <a:rPr sz="1500" b="1" spc="-19" dirty="0">
                <a:solidFill>
                  <a:srgbClr val="FFFFFF"/>
                </a:solidFill>
                <a:latin typeface="Georgia"/>
                <a:cs typeface="Georgia"/>
              </a:rPr>
              <a:t>c</a:t>
            </a:r>
            <a:r>
              <a:rPr sz="1500" b="1" spc="-83" dirty="0">
                <a:solidFill>
                  <a:srgbClr val="FFFFFF"/>
                </a:solidFill>
                <a:latin typeface="Georgia"/>
                <a:cs typeface="Georgia"/>
              </a:rPr>
              <a:t>h</a:t>
            </a:r>
            <a:r>
              <a:rPr sz="1500" b="1" dirty="0">
                <a:solidFill>
                  <a:srgbClr val="FFFFFF"/>
                </a:solidFill>
                <a:latin typeface="Georgia"/>
                <a:cs typeface="Georgia"/>
              </a:rPr>
              <a:t>	</a:t>
            </a:r>
            <a:r>
              <a:rPr sz="1500" b="1" spc="-8" dirty="0">
                <a:solidFill>
                  <a:srgbClr val="FFFFFF"/>
                </a:solidFill>
                <a:latin typeface="Georgia"/>
                <a:cs typeface="Georgia"/>
              </a:rPr>
              <a:t>is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14" name="object 14"/>
          <p:cNvSpPr txBox="1"/>
          <p:nvPr/>
        </p:nvSpPr>
        <p:spPr>
          <a:xfrm>
            <a:off x="4914901" y="4008438"/>
            <a:ext cx="4991100" cy="241300"/>
          </a:xfrm>
          <a:prstGeom prst="rect">
            <a:avLst/>
          </a:prstGeom>
        </p:spPr>
        <p:txBody>
          <a:bodyPr lIns="0" tIns="9525" rIns="0" bIns="0">
            <a:spAutoFit/>
          </a:bodyPr>
          <a:lstStyle/>
          <a:p>
            <a:pPr marL="9525">
              <a:spcBef>
                <a:spcPts val="75"/>
              </a:spcBef>
              <a:tabLst>
                <a:tab pos="486251" algn="l"/>
                <a:tab pos="1058704" algn="l"/>
                <a:tab pos="2118360" algn="l"/>
                <a:tab pos="2563178" algn="l"/>
              </a:tabLst>
              <a:defRPr/>
            </a:pPr>
            <a:r>
              <a:rPr sz="1500" b="1" spc="-53" dirty="0">
                <a:solidFill>
                  <a:srgbClr val="FFFFFF"/>
                </a:solidFill>
                <a:latin typeface="Georgia"/>
                <a:cs typeface="Georgia"/>
              </a:rPr>
              <a:t>the	</a:t>
            </a:r>
            <a:r>
              <a:rPr sz="1500" b="1" spc="-30" dirty="0">
                <a:solidFill>
                  <a:srgbClr val="FFFFFF"/>
                </a:solidFill>
                <a:latin typeface="Georgia"/>
                <a:cs typeface="Georgia"/>
              </a:rPr>
              <a:t>best	</a:t>
            </a:r>
            <a:r>
              <a:rPr sz="1500" b="1" spc="-53" dirty="0">
                <a:solidFill>
                  <a:srgbClr val="FFFFFF"/>
                </a:solidFill>
                <a:latin typeface="Georgia"/>
                <a:cs typeface="Georgia"/>
              </a:rPr>
              <a:t>approach	</a:t>
            </a:r>
            <a:r>
              <a:rPr sz="1500" b="1" spc="-86" dirty="0">
                <a:solidFill>
                  <a:srgbClr val="FFFFFF"/>
                </a:solidFill>
                <a:latin typeface="Georgia"/>
                <a:cs typeface="Georgia"/>
              </a:rPr>
              <a:t>for	</a:t>
            </a:r>
            <a:r>
              <a:rPr sz="1500" b="1" spc="-49" dirty="0">
                <a:solidFill>
                  <a:srgbClr val="FFFFFF"/>
                </a:solidFill>
                <a:latin typeface="Georgia"/>
                <a:cs typeface="Georgia"/>
              </a:rPr>
              <a:t>concomitant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15" name="object 15"/>
          <p:cNvSpPr txBox="1"/>
          <p:nvPr/>
        </p:nvSpPr>
        <p:spPr>
          <a:xfrm>
            <a:off x="2063752" y="4237038"/>
            <a:ext cx="7842249" cy="1250950"/>
          </a:xfrm>
          <a:prstGeom prst="rect">
            <a:avLst/>
          </a:prstGeom>
        </p:spPr>
        <p:txBody>
          <a:bodyPr lIns="0" tIns="9525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75"/>
              </a:spcBef>
            </a:pP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endometriotic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cyst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.</a:t>
            </a:r>
            <a:endParaRPr lang="tr-TR" altLang="tr-TR" sz="15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On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base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of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these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considerations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endometriomas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should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be</a:t>
            </a:r>
            <a:endParaRPr lang="tr-TR" altLang="tr-TR" sz="15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treated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…</a:t>
            </a:r>
            <a:endParaRPr lang="tr-TR" altLang="tr-TR" sz="15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pPr>
              <a:lnSpc>
                <a:spcPct val="99000"/>
              </a:lnSpc>
              <a:spcBef>
                <a:spcPts val="13"/>
              </a:spcBef>
            </a:pP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only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in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case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of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pain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,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infertility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,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and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in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asymptomatic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patients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if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cyst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diameter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is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greater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than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21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4 cm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.</a:t>
            </a:r>
            <a:endParaRPr lang="tr-TR" altLang="tr-TR" sz="15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14352" name="object 16"/>
          <p:cNvSpPr>
            <a:spLocks/>
          </p:cNvSpPr>
          <p:nvPr/>
        </p:nvSpPr>
        <p:spPr bwMode="auto">
          <a:xfrm>
            <a:off x="1594908" y="4626620"/>
            <a:ext cx="8777817" cy="1119188"/>
          </a:xfrm>
          <a:custGeom>
            <a:avLst/>
            <a:gdLst>
              <a:gd name="T0" fmla="*/ 91026 w 8778240"/>
              <a:gd name="T1" fmla="*/ 594743 h 1493520"/>
              <a:gd name="T2" fmla="*/ 297448 w 8778240"/>
              <a:gd name="T3" fmla="*/ 476002 h 1493520"/>
              <a:gd name="T4" fmla="*/ 611324 w 8778240"/>
              <a:gd name="T5" fmla="*/ 366392 h 1493520"/>
              <a:gd name="T6" fmla="*/ 805264 w 8778240"/>
              <a:gd name="T7" fmla="*/ 315573 h 1493520"/>
              <a:gd name="T8" fmla="*/ 1022115 w 8778240"/>
              <a:gd name="T9" fmla="*/ 267709 h 1493520"/>
              <a:gd name="T10" fmla="*/ 1260560 w 8778240"/>
              <a:gd name="T11" fmla="*/ 223026 h 1493520"/>
              <a:gd name="T12" fmla="*/ 1519281 w 8778240"/>
              <a:gd name="T13" fmla="*/ 181747 h 1493520"/>
              <a:gd name="T14" fmla="*/ 1796960 w 8778240"/>
              <a:gd name="T15" fmla="*/ 144097 h 1493520"/>
              <a:gd name="T16" fmla="*/ 2092281 w 8778240"/>
              <a:gd name="T17" fmla="*/ 110300 h 1493520"/>
              <a:gd name="T18" fmla="*/ 2403925 w 8778240"/>
              <a:gd name="T19" fmla="*/ 80580 h 1493520"/>
              <a:gd name="T20" fmla="*/ 2730576 w 8778240"/>
              <a:gd name="T21" fmla="*/ 55162 h 1493520"/>
              <a:gd name="T22" fmla="*/ 3070916 w 8778240"/>
              <a:gd name="T23" fmla="*/ 34270 h 1493520"/>
              <a:gd name="T24" fmla="*/ 3423627 w 8778240"/>
              <a:gd name="T25" fmla="*/ 18128 h 1493520"/>
              <a:gd name="T26" fmla="*/ 3787392 w 8778240"/>
              <a:gd name="T27" fmla="*/ 6960 h 1493520"/>
              <a:gd name="T28" fmla="*/ 4160893 w 8778240"/>
              <a:gd name="T29" fmla="*/ 992 h 1493520"/>
              <a:gd name="T30" fmla="*/ 4541593 w 8778240"/>
              <a:gd name="T31" fmla="*/ 442 h 1493520"/>
              <a:gd name="T32" fmla="*/ 4916884 w 8778240"/>
              <a:gd name="T33" fmla="*/ 5344 h 1493520"/>
              <a:gd name="T34" fmla="*/ 5282701 w 8778240"/>
              <a:gd name="T35" fmla="*/ 15489 h 1493520"/>
              <a:gd name="T36" fmla="*/ 5637728 w 8778240"/>
              <a:gd name="T37" fmla="*/ 30654 h 1493520"/>
              <a:gd name="T38" fmla="*/ 5980648 w 8778240"/>
              <a:gd name="T39" fmla="*/ 50614 h 1493520"/>
              <a:gd name="T40" fmla="*/ 6310142 w 8778240"/>
              <a:gd name="T41" fmla="*/ 75145 h 1493520"/>
              <a:gd name="T42" fmla="*/ 6624893 w 8778240"/>
              <a:gd name="T43" fmla="*/ 104022 h 1493520"/>
              <a:gd name="T44" fmla="*/ 6923584 w 8778240"/>
              <a:gd name="T45" fmla="*/ 137022 h 1493520"/>
              <a:gd name="T46" fmla="*/ 7204897 w 8778240"/>
              <a:gd name="T47" fmla="*/ 173919 h 1493520"/>
              <a:gd name="T48" fmla="*/ 7467515 w 8778240"/>
              <a:gd name="T49" fmla="*/ 214491 h 1493520"/>
              <a:gd name="T50" fmla="*/ 7710120 w 8778240"/>
              <a:gd name="T51" fmla="*/ 258511 h 1493520"/>
              <a:gd name="T52" fmla="*/ 7931395 w 8778240"/>
              <a:gd name="T53" fmla="*/ 305757 h 1493520"/>
              <a:gd name="T54" fmla="*/ 8130023 w 8778240"/>
              <a:gd name="T55" fmla="*/ 356003 h 1493520"/>
              <a:gd name="T56" fmla="*/ 8426275 w 8778240"/>
              <a:gd name="T57" fmla="*/ 453292 h 1493520"/>
              <a:gd name="T58" fmla="*/ 8655031 w 8778240"/>
              <a:gd name="T59" fmla="*/ 570350 h 1493520"/>
              <a:gd name="T60" fmla="*/ 8778240 w 8778240"/>
              <a:gd name="T61" fmla="*/ 746759 h 1493520"/>
              <a:gd name="T62" fmla="*/ 8671706 w 8778240"/>
              <a:gd name="T63" fmla="*/ 911026 h 1493520"/>
              <a:gd name="T64" fmla="*/ 8454065 w 8778240"/>
              <a:gd name="T65" fmla="*/ 1028940 h 1493520"/>
              <a:gd name="T66" fmla="*/ 8130023 w 8778240"/>
              <a:gd name="T67" fmla="*/ 1137539 h 1493520"/>
              <a:gd name="T68" fmla="*/ 7931395 w 8778240"/>
              <a:gd name="T69" fmla="*/ 1187784 h 1493520"/>
              <a:gd name="T70" fmla="*/ 7710120 w 8778240"/>
              <a:gd name="T71" fmla="*/ 1235029 h 1493520"/>
              <a:gd name="T72" fmla="*/ 7467515 w 8778240"/>
              <a:gd name="T73" fmla="*/ 1279047 h 1493520"/>
              <a:gd name="T74" fmla="*/ 7204897 w 8778240"/>
              <a:gd name="T75" fmla="*/ 1319616 h 1493520"/>
              <a:gd name="T76" fmla="*/ 6923584 w 8778240"/>
              <a:gd name="T77" fmla="*/ 1356511 h 1493520"/>
              <a:gd name="T78" fmla="*/ 6624893 w 8778240"/>
              <a:gd name="T79" fmla="*/ 1389508 h 1493520"/>
              <a:gd name="T80" fmla="*/ 6310142 w 8778240"/>
              <a:gd name="T81" fmla="*/ 1418383 h 1493520"/>
              <a:gd name="T82" fmla="*/ 5980648 w 8778240"/>
              <a:gd name="T83" fmla="*/ 1442911 h 1493520"/>
              <a:gd name="T84" fmla="*/ 5637728 w 8778240"/>
              <a:gd name="T85" fmla="*/ 1462869 h 1493520"/>
              <a:gd name="T86" fmla="*/ 5282701 w 8778240"/>
              <a:gd name="T87" fmla="*/ 1478032 h 1493520"/>
              <a:gd name="T88" fmla="*/ 4916884 w 8778240"/>
              <a:gd name="T89" fmla="*/ 1488176 h 1493520"/>
              <a:gd name="T90" fmla="*/ 4541593 w 8778240"/>
              <a:gd name="T91" fmla="*/ 1493077 h 1493520"/>
              <a:gd name="T92" fmla="*/ 4160893 w 8778240"/>
              <a:gd name="T93" fmla="*/ 1492527 h 1493520"/>
              <a:gd name="T94" fmla="*/ 3787392 w 8778240"/>
              <a:gd name="T95" fmla="*/ 1486560 h 1493520"/>
              <a:gd name="T96" fmla="*/ 3423627 w 8778240"/>
              <a:gd name="T97" fmla="*/ 1475394 h 1493520"/>
              <a:gd name="T98" fmla="*/ 3070916 w 8778240"/>
              <a:gd name="T99" fmla="*/ 1459254 h 1493520"/>
              <a:gd name="T100" fmla="*/ 2730576 w 8778240"/>
              <a:gd name="T101" fmla="*/ 1438364 h 1493520"/>
              <a:gd name="T102" fmla="*/ 2403925 w 8778240"/>
              <a:gd name="T103" fmla="*/ 1412949 h 1493520"/>
              <a:gd name="T104" fmla="*/ 2092281 w 8778240"/>
              <a:gd name="T105" fmla="*/ 1383231 h 1493520"/>
              <a:gd name="T106" fmla="*/ 1796960 w 8778240"/>
              <a:gd name="T107" fmla="*/ 1349437 h 1493520"/>
              <a:gd name="T108" fmla="*/ 1519281 w 8778240"/>
              <a:gd name="T109" fmla="*/ 1311789 h 1493520"/>
              <a:gd name="T110" fmla="*/ 1260560 w 8778240"/>
              <a:gd name="T111" fmla="*/ 1270512 h 1493520"/>
              <a:gd name="T112" fmla="*/ 1022115 w 8778240"/>
              <a:gd name="T113" fmla="*/ 1225831 h 1493520"/>
              <a:gd name="T114" fmla="*/ 805264 w 8778240"/>
              <a:gd name="T115" fmla="*/ 1177968 h 1493520"/>
              <a:gd name="T116" fmla="*/ 611324 w 8778240"/>
              <a:gd name="T117" fmla="*/ 1127149 h 1493520"/>
              <a:gd name="T118" fmla="*/ 297448 w 8778240"/>
              <a:gd name="T119" fmla="*/ 1017538 h 1493520"/>
              <a:gd name="T120" fmla="*/ 91026 w 8778240"/>
              <a:gd name="T121" fmla="*/ 898791 h 14935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8778240" h="1493520">
                <a:moveTo>
                  <a:pt x="0" y="746759"/>
                </a:moveTo>
                <a:lnTo>
                  <a:pt x="5831" y="707934"/>
                </a:lnTo>
                <a:lnTo>
                  <a:pt x="23136" y="669624"/>
                </a:lnTo>
                <a:lnTo>
                  <a:pt x="51629" y="631877"/>
                </a:lnTo>
                <a:lnTo>
                  <a:pt x="91026" y="594743"/>
                </a:lnTo>
                <a:lnTo>
                  <a:pt x="123208" y="570350"/>
                </a:lnTo>
                <a:lnTo>
                  <a:pt x="160026" y="546265"/>
                </a:lnTo>
                <a:lnTo>
                  <a:pt x="201395" y="522503"/>
                </a:lnTo>
                <a:lnTo>
                  <a:pt x="247230" y="499077"/>
                </a:lnTo>
                <a:lnTo>
                  <a:pt x="297448" y="476002"/>
                </a:lnTo>
                <a:lnTo>
                  <a:pt x="351964" y="453292"/>
                </a:lnTo>
                <a:lnTo>
                  <a:pt x="410694" y="430962"/>
                </a:lnTo>
                <a:lnTo>
                  <a:pt x="473554" y="409025"/>
                </a:lnTo>
                <a:lnTo>
                  <a:pt x="540459" y="387498"/>
                </a:lnTo>
                <a:lnTo>
                  <a:pt x="611324" y="366392"/>
                </a:lnTo>
                <a:lnTo>
                  <a:pt x="648216" y="356003"/>
                </a:lnTo>
                <a:lnTo>
                  <a:pt x="686067" y="345724"/>
                </a:lnTo>
                <a:lnTo>
                  <a:pt x="724865" y="335559"/>
                </a:lnTo>
                <a:lnTo>
                  <a:pt x="764601" y="325508"/>
                </a:lnTo>
                <a:lnTo>
                  <a:pt x="805264" y="315573"/>
                </a:lnTo>
                <a:lnTo>
                  <a:pt x="846844" y="305757"/>
                </a:lnTo>
                <a:lnTo>
                  <a:pt x="889329" y="296060"/>
                </a:lnTo>
                <a:lnTo>
                  <a:pt x="932710" y="286486"/>
                </a:lnTo>
                <a:lnTo>
                  <a:pt x="976975" y="277035"/>
                </a:lnTo>
                <a:lnTo>
                  <a:pt x="1022115" y="267709"/>
                </a:lnTo>
                <a:lnTo>
                  <a:pt x="1068119" y="258511"/>
                </a:lnTo>
                <a:lnTo>
                  <a:pt x="1114976" y="249442"/>
                </a:lnTo>
                <a:lnTo>
                  <a:pt x="1162675" y="240503"/>
                </a:lnTo>
                <a:lnTo>
                  <a:pt x="1211207" y="231697"/>
                </a:lnTo>
                <a:lnTo>
                  <a:pt x="1260560" y="223026"/>
                </a:lnTo>
                <a:lnTo>
                  <a:pt x="1310724" y="214491"/>
                </a:lnTo>
                <a:lnTo>
                  <a:pt x="1361689" y="206093"/>
                </a:lnTo>
                <a:lnTo>
                  <a:pt x="1413443" y="197836"/>
                </a:lnTo>
                <a:lnTo>
                  <a:pt x="1465978" y="189720"/>
                </a:lnTo>
                <a:lnTo>
                  <a:pt x="1519281" y="181747"/>
                </a:lnTo>
                <a:lnTo>
                  <a:pt x="1573342" y="173919"/>
                </a:lnTo>
                <a:lnTo>
                  <a:pt x="1628151" y="166239"/>
                </a:lnTo>
                <a:lnTo>
                  <a:pt x="1683698" y="158707"/>
                </a:lnTo>
                <a:lnTo>
                  <a:pt x="1739971" y="151326"/>
                </a:lnTo>
                <a:lnTo>
                  <a:pt x="1796960" y="144097"/>
                </a:lnTo>
                <a:lnTo>
                  <a:pt x="1854655" y="137022"/>
                </a:lnTo>
                <a:lnTo>
                  <a:pt x="1913045" y="130103"/>
                </a:lnTo>
                <a:lnTo>
                  <a:pt x="1972120" y="123342"/>
                </a:lnTo>
                <a:lnTo>
                  <a:pt x="2031869" y="116740"/>
                </a:lnTo>
                <a:lnTo>
                  <a:pt x="2092281" y="110300"/>
                </a:lnTo>
                <a:lnTo>
                  <a:pt x="2153346" y="104022"/>
                </a:lnTo>
                <a:lnTo>
                  <a:pt x="2215054" y="97910"/>
                </a:lnTo>
                <a:lnTo>
                  <a:pt x="2277393" y="91964"/>
                </a:lnTo>
                <a:lnTo>
                  <a:pt x="2340354" y="86187"/>
                </a:lnTo>
                <a:lnTo>
                  <a:pt x="2403925" y="80580"/>
                </a:lnTo>
                <a:lnTo>
                  <a:pt x="2468097" y="75145"/>
                </a:lnTo>
                <a:lnTo>
                  <a:pt x="2532859" y="69884"/>
                </a:lnTo>
                <a:lnTo>
                  <a:pt x="2598200" y="64798"/>
                </a:lnTo>
                <a:lnTo>
                  <a:pt x="2664109" y="59890"/>
                </a:lnTo>
                <a:lnTo>
                  <a:pt x="2730576" y="55162"/>
                </a:lnTo>
                <a:lnTo>
                  <a:pt x="2797591" y="50614"/>
                </a:lnTo>
                <a:lnTo>
                  <a:pt x="2865143" y="46249"/>
                </a:lnTo>
                <a:lnTo>
                  <a:pt x="2933222" y="42069"/>
                </a:lnTo>
                <a:lnTo>
                  <a:pt x="3001816" y="38075"/>
                </a:lnTo>
                <a:lnTo>
                  <a:pt x="3070916" y="34270"/>
                </a:lnTo>
                <a:lnTo>
                  <a:pt x="3140511" y="30654"/>
                </a:lnTo>
                <a:lnTo>
                  <a:pt x="3210590" y="27230"/>
                </a:lnTo>
                <a:lnTo>
                  <a:pt x="3281142" y="24000"/>
                </a:lnTo>
                <a:lnTo>
                  <a:pt x="3352158" y="20965"/>
                </a:lnTo>
                <a:lnTo>
                  <a:pt x="3423627" y="18128"/>
                </a:lnTo>
                <a:lnTo>
                  <a:pt x="3495538" y="15489"/>
                </a:lnTo>
                <a:lnTo>
                  <a:pt x="3567880" y="13051"/>
                </a:lnTo>
                <a:lnTo>
                  <a:pt x="3640644" y="10816"/>
                </a:lnTo>
                <a:lnTo>
                  <a:pt x="3713818" y="8785"/>
                </a:lnTo>
                <a:lnTo>
                  <a:pt x="3787392" y="6960"/>
                </a:lnTo>
                <a:lnTo>
                  <a:pt x="3861355" y="5344"/>
                </a:lnTo>
                <a:lnTo>
                  <a:pt x="3935698" y="3936"/>
                </a:lnTo>
                <a:lnTo>
                  <a:pt x="4010409" y="2741"/>
                </a:lnTo>
                <a:lnTo>
                  <a:pt x="4085477" y="1759"/>
                </a:lnTo>
                <a:lnTo>
                  <a:pt x="4160893" y="992"/>
                </a:lnTo>
                <a:lnTo>
                  <a:pt x="4236646" y="442"/>
                </a:lnTo>
                <a:lnTo>
                  <a:pt x="4312725" y="110"/>
                </a:lnTo>
                <a:lnTo>
                  <a:pt x="4389120" y="0"/>
                </a:lnTo>
                <a:lnTo>
                  <a:pt x="4465514" y="110"/>
                </a:lnTo>
                <a:lnTo>
                  <a:pt x="4541593" y="442"/>
                </a:lnTo>
                <a:lnTo>
                  <a:pt x="4617346" y="992"/>
                </a:lnTo>
                <a:lnTo>
                  <a:pt x="4692762" y="1759"/>
                </a:lnTo>
                <a:lnTo>
                  <a:pt x="4767830" y="2741"/>
                </a:lnTo>
                <a:lnTo>
                  <a:pt x="4842541" y="3936"/>
                </a:lnTo>
                <a:lnTo>
                  <a:pt x="4916884" y="5344"/>
                </a:lnTo>
                <a:lnTo>
                  <a:pt x="4990847" y="6960"/>
                </a:lnTo>
                <a:lnTo>
                  <a:pt x="5064421" y="8785"/>
                </a:lnTo>
                <a:lnTo>
                  <a:pt x="5137595" y="10816"/>
                </a:lnTo>
                <a:lnTo>
                  <a:pt x="5210359" y="13051"/>
                </a:lnTo>
                <a:lnTo>
                  <a:pt x="5282701" y="15489"/>
                </a:lnTo>
                <a:lnTo>
                  <a:pt x="5354612" y="18128"/>
                </a:lnTo>
                <a:lnTo>
                  <a:pt x="5426081" y="20965"/>
                </a:lnTo>
                <a:lnTo>
                  <a:pt x="5497097" y="24000"/>
                </a:lnTo>
                <a:lnTo>
                  <a:pt x="5567649" y="27230"/>
                </a:lnTo>
                <a:lnTo>
                  <a:pt x="5637728" y="30654"/>
                </a:lnTo>
                <a:lnTo>
                  <a:pt x="5707323" y="34270"/>
                </a:lnTo>
                <a:lnTo>
                  <a:pt x="5776423" y="38075"/>
                </a:lnTo>
                <a:lnTo>
                  <a:pt x="5845017" y="42069"/>
                </a:lnTo>
                <a:lnTo>
                  <a:pt x="5913096" y="46249"/>
                </a:lnTo>
                <a:lnTo>
                  <a:pt x="5980648" y="50614"/>
                </a:lnTo>
                <a:lnTo>
                  <a:pt x="6047663" y="55162"/>
                </a:lnTo>
                <a:lnTo>
                  <a:pt x="6114130" y="59890"/>
                </a:lnTo>
                <a:lnTo>
                  <a:pt x="6180039" y="64798"/>
                </a:lnTo>
                <a:lnTo>
                  <a:pt x="6245380" y="69884"/>
                </a:lnTo>
                <a:lnTo>
                  <a:pt x="6310142" y="75145"/>
                </a:lnTo>
                <a:lnTo>
                  <a:pt x="6374314" y="80580"/>
                </a:lnTo>
                <a:lnTo>
                  <a:pt x="6437885" y="86187"/>
                </a:lnTo>
                <a:lnTo>
                  <a:pt x="6500846" y="91964"/>
                </a:lnTo>
                <a:lnTo>
                  <a:pt x="6563185" y="97910"/>
                </a:lnTo>
                <a:lnTo>
                  <a:pt x="6624893" y="104022"/>
                </a:lnTo>
                <a:lnTo>
                  <a:pt x="6685958" y="110300"/>
                </a:lnTo>
                <a:lnTo>
                  <a:pt x="6746370" y="116740"/>
                </a:lnTo>
                <a:lnTo>
                  <a:pt x="6806119" y="123342"/>
                </a:lnTo>
                <a:lnTo>
                  <a:pt x="6865194" y="130103"/>
                </a:lnTo>
                <a:lnTo>
                  <a:pt x="6923584" y="137022"/>
                </a:lnTo>
                <a:lnTo>
                  <a:pt x="6981279" y="144097"/>
                </a:lnTo>
                <a:lnTo>
                  <a:pt x="7038268" y="151326"/>
                </a:lnTo>
                <a:lnTo>
                  <a:pt x="7094541" y="158707"/>
                </a:lnTo>
                <a:lnTo>
                  <a:pt x="7150088" y="166239"/>
                </a:lnTo>
                <a:lnTo>
                  <a:pt x="7204897" y="173919"/>
                </a:lnTo>
                <a:lnTo>
                  <a:pt x="7258958" y="181747"/>
                </a:lnTo>
                <a:lnTo>
                  <a:pt x="7312261" y="189720"/>
                </a:lnTo>
                <a:lnTo>
                  <a:pt x="7364796" y="197836"/>
                </a:lnTo>
                <a:lnTo>
                  <a:pt x="7416550" y="206093"/>
                </a:lnTo>
                <a:lnTo>
                  <a:pt x="7467515" y="214491"/>
                </a:lnTo>
                <a:lnTo>
                  <a:pt x="7517679" y="223026"/>
                </a:lnTo>
                <a:lnTo>
                  <a:pt x="7567032" y="231697"/>
                </a:lnTo>
                <a:lnTo>
                  <a:pt x="7615564" y="240503"/>
                </a:lnTo>
                <a:lnTo>
                  <a:pt x="7663263" y="249442"/>
                </a:lnTo>
                <a:lnTo>
                  <a:pt x="7710120" y="258511"/>
                </a:lnTo>
                <a:lnTo>
                  <a:pt x="7756124" y="267709"/>
                </a:lnTo>
                <a:lnTo>
                  <a:pt x="7801264" y="277035"/>
                </a:lnTo>
                <a:lnTo>
                  <a:pt x="7845529" y="286486"/>
                </a:lnTo>
                <a:lnTo>
                  <a:pt x="7888910" y="296060"/>
                </a:lnTo>
                <a:lnTo>
                  <a:pt x="7931395" y="305757"/>
                </a:lnTo>
                <a:lnTo>
                  <a:pt x="7972975" y="315573"/>
                </a:lnTo>
                <a:lnTo>
                  <a:pt x="8013638" y="325508"/>
                </a:lnTo>
                <a:lnTo>
                  <a:pt x="8053374" y="335559"/>
                </a:lnTo>
                <a:lnTo>
                  <a:pt x="8092172" y="345724"/>
                </a:lnTo>
                <a:lnTo>
                  <a:pt x="8130023" y="356003"/>
                </a:lnTo>
                <a:lnTo>
                  <a:pt x="8166915" y="366392"/>
                </a:lnTo>
                <a:lnTo>
                  <a:pt x="8237780" y="387498"/>
                </a:lnTo>
                <a:lnTo>
                  <a:pt x="8304685" y="409025"/>
                </a:lnTo>
                <a:lnTo>
                  <a:pt x="8367545" y="430962"/>
                </a:lnTo>
                <a:lnTo>
                  <a:pt x="8426275" y="453292"/>
                </a:lnTo>
                <a:lnTo>
                  <a:pt x="8480791" y="476002"/>
                </a:lnTo>
                <a:lnTo>
                  <a:pt x="8531009" y="499077"/>
                </a:lnTo>
                <a:lnTo>
                  <a:pt x="8576844" y="522503"/>
                </a:lnTo>
                <a:lnTo>
                  <a:pt x="8618213" y="546265"/>
                </a:lnTo>
                <a:lnTo>
                  <a:pt x="8655031" y="570350"/>
                </a:lnTo>
                <a:lnTo>
                  <a:pt x="8687213" y="594743"/>
                </a:lnTo>
                <a:lnTo>
                  <a:pt x="8726610" y="631877"/>
                </a:lnTo>
                <a:lnTo>
                  <a:pt x="8755103" y="669624"/>
                </a:lnTo>
                <a:lnTo>
                  <a:pt x="8772408" y="707934"/>
                </a:lnTo>
                <a:lnTo>
                  <a:pt x="8778240" y="746759"/>
                </a:lnTo>
                <a:lnTo>
                  <a:pt x="8777588" y="759757"/>
                </a:lnTo>
                <a:lnTo>
                  <a:pt x="8767901" y="798420"/>
                </a:lnTo>
                <a:lnTo>
                  <a:pt x="8746835" y="836552"/>
                </a:lnTo>
                <a:lnTo>
                  <a:pt x="8714675" y="874103"/>
                </a:lnTo>
                <a:lnTo>
                  <a:pt x="8671706" y="911026"/>
                </a:lnTo>
                <a:lnTo>
                  <a:pt x="8637196" y="935268"/>
                </a:lnTo>
                <a:lnTo>
                  <a:pt x="8598092" y="959195"/>
                </a:lnTo>
                <a:lnTo>
                  <a:pt x="8554480" y="982792"/>
                </a:lnTo>
                <a:lnTo>
                  <a:pt x="8506442" y="1006045"/>
                </a:lnTo>
                <a:lnTo>
                  <a:pt x="8454065" y="1028940"/>
                </a:lnTo>
                <a:lnTo>
                  <a:pt x="8397431" y="1051462"/>
                </a:lnTo>
                <a:lnTo>
                  <a:pt x="8336626" y="1073598"/>
                </a:lnTo>
                <a:lnTo>
                  <a:pt x="8271733" y="1095332"/>
                </a:lnTo>
                <a:lnTo>
                  <a:pt x="8202837" y="1116650"/>
                </a:lnTo>
                <a:lnTo>
                  <a:pt x="8130023" y="1137539"/>
                </a:lnTo>
                <a:lnTo>
                  <a:pt x="8092172" y="1147817"/>
                </a:lnTo>
                <a:lnTo>
                  <a:pt x="8053374" y="1157983"/>
                </a:lnTo>
                <a:lnTo>
                  <a:pt x="8013638" y="1168034"/>
                </a:lnTo>
                <a:lnTo>
                  <a:pt x="7972975" y="1177968"/>
                </a:lnTo>
                <a:lnTo>
                  <a:pt x="7931395" y="1187784"/>
                </a:lnTo>
                <a:lnTo>
                  <a:pt x="7888910" y="1197481"/>
                </a:lnTo>
                <a:lnTo>
                  <a:pt x="7845529" y="1207055"/>
                </a:lnTo>
                <a:lnTo>
                  <a:pt x="7801264" y="1216505"/>
                </a:lnTo>
                <a:lnTo>
                  <a:pt x="7756124" y="1225831"/>
                </a:lnTo>
                <a:lnTo>
                  <a:pt x="7710120" y="1235029"/>
                </a:lnTo>
                <a:lnTo>
                  <a:pt x="7663263" y="1244098"/>
                </a:lnTo>
                <a:lnTo>
                  <a:pt x="7615564" y="1253036"/>
                </a:lnTo>
                <a:lnTo>
                  <a:pt x="7567032" y="1261841"/>
                </a:lnTo>
                <a:lnTo>
                  <a:pt x="7517679" y="1270512"/>
                </a:lnTo>
                <a:lnTo>
                  <a:pt x="7467515" y="1279047"/>
                </a:lnTo>
                <a:lnTo>
                  <a:pt x="7416550" y="1287444"/>
                </a:lnTo>
                <a:lnTo>
                  <a:pt x="7364796" y="1295701"/>
                </a:lnTo>
                <a:lnTo>
                  <a:pt x="7312261" y="1303817"/>
                </a:lnTo>
                <a:lnTo>
                  <a:pt x="7258958" y="1311789"/>
                </a:lnTo>
                <a:lnTo>
                  <a:pt x="7204897" y="1319616"/>
                </a:lnTo>
                <a:lnTo>
                  <a:pt x="7150088" y="1327296"/>
                </a:lnTo>
                <a:lnTo>
                  <a:pt x="7094541" y="1334828"/>
                </a:lnTo>
                <a:lnTo>
                  <a:pt x="7038268" y="1342208"/>
                </a:lnTo>
                <a:lnTo>
                  <a:pt x="6981279" y="1349437"/>
                </a:lnTo>
                <a:lnTo>
                  <a:pt x="6923584" y="1356511"/>
                </a:lnTo>
                <a:lnTo>
                  <a:pt x="6865194" y="1363430"/>
                </a:lnTo>
                <a:lnTo>
                  <a:pt x="6806119" y="1370190"/>
                </a:lnTo>
                <a:lnTo>
                  <a:pt x="6746370" y="1376792"/>
                </a:lnTo>
                <a:lnTo>
                  <a:pt x="6685958" y="1383231"/>
                </a:lnTo>
                <a:lnTo>
                  <a:pt x="6624893" y="1389508"/>
                </a:lnTo>
                <a:lnTo>
                  <a:pt x="6563185" y="1395620"/>
                </a:lnTo>
                <a:lnTo>
                  <a:pt x="6500846" y="1401565"/>
                </a:lnTo>
                <a:lnTo>
                  <a:pt x="6437885" y="1407342"/>
                </a:lnTo>
                <a:lnTo>
                  <a:pt x="6374314" y="1412949"/>
                </a:lnTo>
                <a:lnTo>
                  <a:pt x="6310142" y="1418383"/>
                </a:lnTo>
                <a:lnTo>
                  <a:pt x="6245380" y="1423643"/>
                </a:lnTo>
                <a:lnTo>
                  <a:pt x="6180039" y="1428728"/>
                </a:lnTo>
                <a:lnTo>
                  <a:pt x="6114130" y="1433636"/>
                </a:lnTo>
                <a:lnTo>
                  <a:pt x="6047663" y="1438364"/>
                </a:lnTo>
                <a:lnTo>
                  <a:pt x="5980648" y="1442911"/>
                </a:lnTo>
                <a:lnTo>
                  <a:pt x="5913096" y="1447276"/>
                </a:lnTo>
                <a:lnTo>
                  <a:pt x="5845017" y="1451455"/>
                </a:lnTo>
                <a:lnTo>
                  <a:pt x="5776423" y="1455449"/>
                </a:lnTo>
                <a:lnTo>
                  <a:pt x="5707323" y="1459254"/>
                </a:lnTo>
                <a:lnTo>
                  <a:pt x="5637728" y="1462869"/>
                </a:lnTo>
                <a:lnTo>
                  <a:pt x="5567649" y="1466292"/>
                </a:lnTo>
                <a:lnTo>
                  <a:pt x="5497097" y="1469522"/>
                </a:lnTo>
                <a:lnTo>
                  <a:pt x="5426081" y="1472557"/>
                </a:lnTo>
                <a:lnTo>
                  <a:pt x="5354612" y="1475394"/>
                </a:lnTo>
                <a:lnTo>
                  <a:pt x="5282701" y="1478032"/>
                </a:lnTo>
                <a:lnTo>
                  <a:pt x="5210359" y="1480470"/>
                </a:lnTo>
                <a:lnTo>
                  <a:pt x="5137595" y="1482705"/>
                </a:lnTo>
                <a:lnTo>
                  <a:pt x="5064421" y="1484735"/>
                </a:lnTo>
                <a:lnTo>
                  <a:pt x="4990847" y="1486560"/>
                </a:lnTo>
                <a:lnTo>
                  <a:pt x="4916884" y="1488176"/>
                </a:lnTo>
                <a:lnTo>
                  <a:pt x="4842541" y="1489583"/>
                </a:lnTo>
                <a:lnTo>
                  <a:pt x="4767830" y="1490778"/>
                </a:lnTo>
                <a:lnTo>
                  <a:pt x="4692762" y="1491760"/>
                </a:lnTo>
                <a:lnTo>
                  <a:pt x="4617346" y="1492527"/>
                </a:lnTo>
                <a:lnTo>
                  <a:pt x="4541593" y="1493077"/>
                </a:lnTo>
                <a:lnTo>
                  <a:pt x="4465514" y="1493409"/>
                </a:lnTo>
                <a:lnTo>
                  <a:pt x="4389120" y="1493519"/>
                </a:lnTo>
                <a:lnTo>
                  <a:pt x="4312725" y="1493409"/>
                </a:lnTo>
                <a:lnTo>
                  <a:pt x="4236646" y="1493077"/>
                </a:lnTo>
                <a:lnTo>
                  <a:pt x="4160893" y="1492527"/>
                </a:lnTo>
                <a:lnTo>
                  <a:pt x="4085477" y="1491760"/>
                </a:lnTo>
                <a:lnTo>
                  <a:pt x="4010409" y="1490778"/>
                </a:lnTo>
                <a:lnTo>
                  <a:pt x="3935698" y="1489583"/>
                </a:lnTo>
                <a:lnTo>
                  <a:pt x="3861355" y="1488176"/>
                </a:lnTo>
                <a:lnTo>
                  <a:pt x="3787392" y="1486560"/>
                </a:lnTo>
                <a:lnTo>
                  <a:pt x="3713818" y="1484735"/>
                </a:lnTo>
                <a:lnTo>
                  <a:pt x="3640644" y="1482705"/>
                </a:lnTo>
                <a:lnTo>
                  <a:pt x="3567880" y="1480470"/>
                </a:lnTo>
                <a:lnTo>
                  <a:pt x="3495538" y="1478032"/>
                </a:lnTo>
                <a:lnTo>
                  <a:pt x="3423627" y="1475394"/>
                </a:lnTo>
                <a:lnTo>
                  <a:pt x="3352158" y="1472557"/>
                </a:lnTo>
                <a:lnTo>
                  <a:pt x="3281142" y="1469522"/>
                </a:lnTo>
                <a:lnTo>
                  <a:pt x="3210590" y="1466292"/>
                </a:lnTo>
                <a:lnTo>
                  <a:pt x="3140511" y="1462869"/>
                </a:lnTo>
                <a:lnTo>
                  <a:pt x="3070916" y="1459254"/>
                </a:lnTo>
                <a:lnTo>
                  <a:pt x="3001816" y="1455449"/>
                </a:lnTo>
                <a:lnTo>
                  <a:pt x="2933222" y="1451455"/>
                </a:lnTo>
                <a:lnTo>
                  <a:pt x="2865143" y="1447276"/>
                </a:lnTo>
                <a:lnTo>
                  <a:pt x="2797591" y="1442911"/>
                </a:lnTo>
                <a:lnTo>
                  <a:pt x="2730576" y="1438364"/>
                </a:lnTo>
                <a:lnTo>
                  <a:pt x="2664109" y="1433636"/>
                </a:lnTo>
                <a:lnTo>
                  <a:pt x="2598200" y="1428728"/>
                </a:lnTo>
                <a:lnTo>
                  <a:pt x="2532859" y="1423643"/>
                </a:lnTo>
                <a:lnTo>
                  <a:pt x="2468097" y="1418383"/>
                </a:lnTo>
                <a:lnTo>
                  <a:pt x="2403925" y="1412949"/>
                </a:lnTo>
                <a:lnTo>
                  <a:pt x="2340354" y="1407342"/>
                </a:lnTo>
                <a:lnTo>
                  <a:pt x="2277393" y="1401565"/>
                </a:lnTo>
                <a:lnTo>
                  <a:pt x="2215054" y="1395620"/>
                </a:lnTo>
                <a:lnTo>
                  <a:pt x="2153346" y="1389508"/>
                </a:lnTo>
                <a:lnTo>
                  <a:pt x="2092281" y="1383231"/>
                </a:lnTo>
                <a:lnTo>
                  <a:pt x="2031869" y="1376792"/>
                </a:lnTo>
                <a:lnTo>
                  <a:pt x="1972120" y="1370190"/>
                </a:lnTo>
                <a:lnTo>
                  <a:pt x="1913045" y="1363430"/>
                </a:lnTo>
                <a:lnTo>
                  <a:pt x="1854655" y="1356511"/>
                </a:lnTo>
                <a:lnTo>
                  <a:pt x="1796960" y="1349437"/>
                </a:lnTo>
                <a:lnTo>
                  <a:pt x="1739971" y="1342208"/>
                </a:lnTo>
                <a:lnTo>
                  <a:pt x="1683698" y="1334828"/>
                </a:lnTo>
                <a:lnTo>
                  <a:pt x="1628151" y="1327296"/>
                </a:lnTo>
                <a:lnTo>
                  <a:pt x="1573342" y="1319616"/>
                </a:lnTo>
                <a:lnTo>
                  <a:pt x="1519281" y="1311789"/>
                </a:lnTo>
                <a:lnTo>
                  <a:pt x="1465978" y="1303817"/>
                </a:lnTo>
                <a:lnTo>
                  <a:pt x="1413443" y="1295701"/>
                </a:lnTo>
                <a:lnTo>
                  <a:pt x="1361689" y="1287444"/>
                </a:lnTo>
                <a:lnTo>
                  <a:pt x="1310724" y="1279047"/>
                </a:lnTo>
                <a:lnTo>
                  <a:pt x="1260560" y="1270512"/>
                </a:lnTo>
                <a:lnTo>
                  <a:pt x="1211207" y="1261841"/>
                </a:lnTo>
                <a:lnTo>
                  <a:pt x="1162675" y="1253036"/>
                </a:lnTo>
                <a:lnTo>
                  <a:pt x="1114976" y="1244098"/>
                </a:lnTo>
                <a:lnTo>
                  <a:pt x="1068119" y="1235029"/>
                </a:lnTo>
                <a:lnTo>
                  <a:pt x="1022115" y="1225831"/>
                </a:lnTo>
                <a:lnTo>
                  <a:pt x="976975" y="1216505"/>
                </a:lnTo>
                <a:lnTo>
                  <a:pt x="932710" y="1207055"/>
                </a:lnTo>
                <a:lnTo>
                  <a:pt x="889329" y="1197481"/>
                </a:lnTo>
                <a:lnTo>
                  <a:pt x="846844" y="1187784"/>
                </a:lnTo>
                <a:lnTo>
                  <a:pt x="805264" y="1177968"/>
                </a:lnTo>
                <a:lnTo>
                  <a:pt x="764601" y="1168034"/>
                </a:lnTo>
                <a:lnTo>
                  <a:pt x="724865" y="1157983"/>
                </a:lnTo>
                <a:lnTo>
                  <a:pt x="686067" y="1147817"/>
                </a:lnTo>
                <a:lnTo>
                  <a:pt x="648216" y="1137539"/>
                </a:lnTo>
                <a:lnTo>
                  <a:pt x="611324" y="1127149"/>
                </a:lnTo>
                <a:lnTo>
                  <a:pt x="540459" y="1106044"/>
                </a:lnTo>
                <a:lnTo>
                  <a:pt x="473554" y="1084516"/>
                </a:lnTo>
                <a:lnTo>
                  <a:pt x="410694" y="1062579"/>
                </a:lnTo>
                <a:lnTo>
                  <a:pt x="351964" y="1040249"/>
                </a:lnTo>
                <a:lnTo>
                  <a:pt x="297448" y="1017538"/>
                </a:lnTo>
                <a:lnTo>
                  <a:pt x="247230" y="994462"/>
                </a:lnTo>
                <a:lnTo>
                  <a:pt x="201395" y="971035"/>
                </a:lnTo>
                <a:lnTo>
                  <a:pt x="160026" y="947271"/>
                </a:lnTo>
                <a:lnTo>
                  <a:pt x="123208" y="923185"/>
                </a:lnTo>
                <a:lnTo>
                  <a:pt x="91026" y="898791"/>
                </a:lnTo>
                <a:lnTo>
                  <a:pt x="51629" y="861653"/>
                </a:lnTo>
                <a:lnTo>
                  <a:pt x="23136" y="823903"/>
                </a:lnTo>
                <a:lnTo>
                  <a:pt x="5831" y="785589"/>
                </a:lnTo>
                <a:lnTo>
                  <a:pt x="0" y="746759"/>
                </a:lnTo>
                <a:close/>
              </a:path>
            </a:pathLst>
          </a:custGeom>
          <a:noFill/>
          <a:ln w="57912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tr-TR"/>
          </a:p>
        </p:txBody>
      </p:sp>
      <p:sp>
        <p:nvSpPr>
          <p:cNvPr id="14353" name="object 17"/>
          <p:cNvSpPr>
            <a:spLocks noChangeArrowheads="1"/>
          </p:cNvSpPr>
          <p:nvPr/>
        </p:nvSpPr>
        <p:spPr bwMode="auto">
          <a:xfrm>
            <a:off x="2000251" y="2043114"/>
            <a:ext cx="5973233" cy="942975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14354" name="Dikdörtgen 17"/>
          <p:cNvSpPr>
            <a:spLocks noChangeArrowheads="1"/>
          </p:cNvSpPr>
          <p:nvPr/>
        </p:nvSpPr>
        <p:spPr bwMode="auto">
          <a:xfrm>
            <a:off x="10820400" y="5514976"/>
            <a:ext cx="8707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tr-TR" altLang="tr-TR" sz="2400" dirty="0"/>
              <a:t>2009</a:t>
            </a:r>
          </a:p>
        </p:txBody>
      </p:sp>
    </p:spTree>
    <p:extLst>
      <p:ext uri="{BB962C8B-B14F-4D97-AF65-F5344CB8AC3E}">
        <p14:creationId xmlns:p14="http://schemas.microsoft.com/office/powerpoint/2010/main" val="2786212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object 2"/>
          <p:cNvSpPr>
            <a:spLocks noChangeArrowheads="1"/>
          </p:cNvSpPr>
          <p:nvPr/>
        </p:nvSpPr>
        <p:spPr bwMode="auto">
          <a:xfrm>
            <a:off x="1631951" y="965200"/>
            <a:ext cx="2349500" cy="475138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3" name="object 3"/>
          <p:cNvSpPr txBox="1"/>
          <p:nvPr/>
        </p:nvSpPr>
        <p:spPr>
          <a:xfrm>
            <a:off x="4165600" y="764705"/>
            <a:ext cx="6538912" cy="2736005"/>
          </a:xfrm>
          <a:prstGeom prst="rect">
            <a:avLst/>
          </a:prstGeom>
        </p:spPr>
        <p:txBody>
          <a:bodyPr wrap="square" lIns="0" tIns="9525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75"/>
              </a:spcBef>
            </a:pPr>
            <a:r>
              <a:rPr lang="tr-TR" altLang="tr-TR" sz="12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Recommendations</a:t>
            </a:r>
            <a:endParaRPr lang="tr-TR" altLang="tr-TR" sz="12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An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asymptomatic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patient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with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an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incidental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finding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of 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endometriosis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at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time of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surgery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does</a:t>
            </a:r>
            <a:r>
              <a:rPr lang="tr-TR" altLang="tr-TR" sz="12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not </a:t>
            </a:r>
            <a:r>
              <a:rPr lang="tr-TR" altLang="tr-TR" sz="12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require</a:t>
            </a:r>
            <a:r>
              <a:rPr lang="tr-TR" altLang="tr-TR" sz="12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any</a:t>
            </a:r>
            <a:r>
              <a:rPr lang="tr-TR" altLang="tr-TR" sz="12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2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medical</a:t>
            </a:r>
            <a:r>
              <a:rPr lang="tr-TR" altLang="tr-TR" sz="12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or</a:t>
            </a:r>
            <a:r>
              <a:rPr lang="tr-TR" altLang="tr-TR" sz="12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surgical</a:t>
            </a:r>
            <a:r>
              <a:rPr lang="tr-TR" altLang="tr-TR" sz="12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intervention</a:t>
            </a:r>
            <a:r>
              <a:rPr lang="tr-TR" altLang="tr-TR" sz="12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. (III-A)</a:t>
            </a:r>
            <a:endParaRPr lang="tr-TR" altLang="tr-TR" sz="12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pPr algn="just"/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Surgical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management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in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women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with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endometriosis</a:t>
            </a:r>
            <a:r>
              <a:rPr lang="tr-TR" altLang="tr-TR" sz="12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2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related</a:t>
            </a:r>
            <a:r>
              <a:rPr lang="tr-TR" altLang="tr-TR" sz="12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pain</a:t>
            </a:r>
            <a:r>
              <a:rPr lang="tr-TR" altLang="tr-TR" sz="12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should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be </a:t>
            </a:r>
            <a:r>
              <a:rPr lang="tr-TR" altLang="tr-TR" sz="13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reserved</a:t>
            </a:r>
            <a:r>
              <a:rPr lang="tr-TR" altLang="tr-TR" sz="13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3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for</a:t>
            </a:r>
            <a:r>
              <a:rPr lang="tr-TR" altLang="tr-TR" sz="13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3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those</a:t>
            </a:r>
            <a:r>
              <a:rPr lang="tr-TR" altLang="tr-TR" sz="13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in </a:t>
            </a:r>
            <a:r>
              <a:rPr lang="tr-TR" altLang="tr-TR" sz="13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whom</a:t>
            </a:r>
            <a:r>
              <a:rPr lang="tr-TR" altLang="tr-TR" sz="13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3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medical</a:t>
            </a:r>
            <a:r>
              <a:rPr lang="tr-TR" altLang="tr-TR" sz="13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3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treatment</a:t>
            </a:r>
            <a:r>
              <a:rPr lang="tr-TR" altLang="tr-TR" sz="13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has </a:t>
            </a:r>
            <a:r>
              <a:rPr lang="tr-TR" altLang="tr-TR" sz="13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failed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. (III-A)</a:t>
            </a:r>
            <a:endParaRPr lang="tr-TR" altLang="tr-TR" sz="12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pPr>
              <a:spcBef>
                <a:spcPts val="463"/>
              </a:spcBef>
            </a:pP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With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ovarian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endometriomas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it is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important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to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consider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patient’s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desire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for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fertility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in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order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to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determine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level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of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intervention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required</a:t>
            </a:r>
            <a:r>
              <a:rPr lang="tr-TR" altLang="tr-TR" sz="12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to</a:t>
            </a:r>
            <a:r>
              <a:rPr lang="tr-TR" altLang="tr-TR" sz="12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preserve</a:t>
            </a:r>
            <a:r>
              <a:rPr lang="tr-TR" altLang="tr-TR" sz="12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2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ovaries</a:t>
            </a:r>
            <a:r>
              <a:rPr lang="tr-TR" altLang="tr-TR" sz="12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and</a:t>
            </a:r>
            <a:r>
              <a:rPr lang="tr-TR" altLang="tr-TR" sz="12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2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their</a:t>
            </a:r>
            <a:r>
              <a:rPr lang="tr-TR" altLang="tr-TR" sz="12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2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function</a:t>
            </a:r>
            <a:r>
              <a:rPr lang="tr-TR" altLang="tr-TR" sz="1200" dirty="0">
                <a:solidFill>
                  <a:srgbClr val="FFFFFF"/>
                </a:solidFill>
                <a:latin typeface="Trebuchet MS" pitchFamily="34" charset="0"/>
                <a:ea typeface="Trebuchet MS" pitchFamily="34" charset="0"/>
                <a:cs typeface="Trebuchet MS" pitchFamily="34" charset="0"/>
              </a:rPr>
              <a:t>.</a:t>
            </a:r>
            <a:endParaRPr lang="tr-TR" altLang="tr-TR" sz="1200" dirty="0">
              <a:latin typeface="Trebuchet MS" pitchFamily="34" charset="0"/>
              <a:ea typeface="Trebuchet MS" pitchFamily="34" charset="0"/>
              <a:cs typeface="Trebuchet MS" pitchFamily="34" charset="0"/>
            </a:endParaRPr>
          </a:p>
          <a:p>
            <a:pPr>
              <a:spcBef>
                <a:spcPts val="13"/>
              </a:spcBef>
            </a:pPr>
            <a:endParaRPr lang="tr-TR" altLang="tr-TR" sz="13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Recommendations</a:t>
            </a:r>
            <a:endParaRPr lang="tr-TR" altLang="tr-TR" sz="18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pPr algn="just">
              <a:spcBef>
                <a:spcPts val="13"/>
              </a:spcBef>
            </a:pP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Ovarian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endometriomas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greater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than</a:t>
            </a:r>
            <a:r>
              <a:rPr lang="tr-TR" altLang="tr-TR" sz="15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3 cm 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in 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diameter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in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women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with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pelvic</a:t>
            </a:r>
            <a:r>
              <a:rPr lang="tr-TR" altLang="tr-TR" sz="15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pain</a:t>
            </a:r>
            <a:r>
              <a:rPr lang="tr-TR" altLang="tr-TR" sz="1500" b="1" dirty="0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should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be 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excised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if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possible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. (I-A)</a:t>
            </a:r>
            <a:endParaRPr lang="tr-TR" altLang="tr-TR" sz="15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In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patients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not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seeking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pregnancy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,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therapy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with</a:t>
            </a:r>
            <a:endParaRPr lang="tr-TR" altLang="tr-TR" sz="15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4165600" y="4822826"/>
            <a:ext cx="5619751" cy="239713"/>
          </a:xfrm>
          <a:prstGeom prst="rect">
            <a:avLst/>
          </a:prstGeom>
        </p:spPr>
        <p:txBody>
          <a:bodyPr lIns="0" tIns="9525" rIns="0" bIns="0">
            <a:spAutoFit/>
          </a:bodyPr>
          <a:lstStyle/>
          <a:p>
            <a:pPr marL="9525">
              <a:spcBef>
                <a:spcPts val="75"/>
              </a:spcBef>
              <a:tabLst>
                <a:tab pos="1288733" algn="l"/>
                <a:tab pos="1961674" algn="l"/>
                <a:tab pos="2968943" algn="l"/>
              </a:tabLst>
              <a:defRPr/>
            </a:pPr>
            <a:r>
              <a:rPr sz="1500" b="1" spc="-34" dirty="0">
                <a:solidFill>
                  <a:srgbClr val="FFFFFF"/>
                </a:solidFill>
                <a:latin typeface="Georgia"/>
                <a:cs typeface="Georgia"/>
              </a:rPr>
              <a:t>consi</a:t>
            </a:r>
            <a:r>
              <a:rPr sz="1500" b="1" spc="-49" dirty="0">
                <a:solidFill>
                  <a:srgbClr val="FFFFFF"/>
                </a:solidFill>
                <a:latin typeface="Georgia"/>
                <a:cs typeface="Georgia"/>
              </a:rPr>
              <a:t>d</a:t>
            </a:r>
            <a:r>
              <a:rPr sz="1500" b="1" spc="-38" dirty="0">
                <a:solidFill>
                  <a:srgbClr val="FFFFFF"/>
                </a:solidFill>
                <a:latin typeface="Georgia"/>
                <a:cs typeface="Georgia"/>
              </a:rPr>
              <a:t>er</a:t>
            </a:r>
            <a:r>
              <a:rPr sz="1500" b="1" spc="-34" dirty="0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sz="1500" b="1" spc="-56" dirty="0">
                <a:solidFill>
                  <a:srgbClr val="FFFFFF"/>
                </a:solidFill>
                <a:latin typeface="Georgia"/>
                <a:cs typeface="Georgia"/>
              </a:rPr>
              <a:t>d</a:t>
            </a:r>
            <a:r>
              <a:rPr sz="1500" b="1" dirty="0">
                <a:solidFill>
                  <a:srgbClr val="FFFFFF"/>
                </a:solidFill>
                <a:latin typeface="Georgia"/>
                <a:cs typeface="Georgia"/>
              </a:rPr>
              <a:t>	</a:t>
            </a:r>
            <a:r>
              <a:rPr sz="1500" b="1" spc="-56" dirty="0">
                <a:solidFill>
                  <a:srgbClr val="FFFFFF"/>
                </a:solidFill>
                <a:latin typeface="Georgia"/>
                <a:cs typeface="Georgia"/>
              </a:rPr>
              <a:t>aft</a:t>
            </a:r>
            <a:r>
              <a:rPr sz="1500" b="1" spc="-60" dirty="0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r>
              <a:rPr sz="1500" b="1" spc="-49" dirty="0">
                <a:solidFill>
                  <a:srgbClr val="FFFFFF"/>
                </a:solidFill>
                <a:latin typeface="Georgia"/>
                <a:cs typeface="Georgia"/>
              </a:rPr>
              <a:t>r</a:t>
            </a:r>
            <a:r>
              <a:rPr sz="1500" b="1" dirty="0">
                <a:solidFill>
                  <a:srgbClr val="FFFFFF"/>
                </a:solidFill>
                <a:latin typeface="Georgia"/>
                <a:cs typeface="Georgia"/>
              </a:rPr>
              <a:t>	</a:t>
            </a:r>
            <a:r>
              <a:rPr sz="1500" b="1" spc="-38" dirty="0">
                <a:solidFill>
                  <a:srgbClr val="FFFFFF"/>
                </a:solidFill>
                <a:latin typeface="Georgia"/>
                <a:cs typeface="Georgia"/>
              </a:rPr>
              <a:t>s</a:t>
            </a:r>
            <a:r>
              <a:rPr sz="1500" b="1" spc="-60" dirty="0">
                <a:solidFill>
                  <a:srgbClr val="FFFFFF"/>
                </a:solidFill>
                <a:latin typeface="Georgia"/>
                <a:cs typeface="Georgia"/>
              </a:rPr>
              <a:t>u</a:t>
            </a:r>
            <a:r>
              <a:rPr sz="1500" b="1" spc="-4" dirty="0">
                <a:solidFill>
                  <a:srgbClr val="FFFFFF"/>
                </a:solidFill>
                <a:latin typeface="Georgia"/>
                <a:cs typeface="Georgia"/>
              </a:rPr>
              <a:t>rgica</a:t>
            </a:r>
            <a:r>
              <a:rPr sz="1500" b="1" dirty="0">
                <a:solidFill>
                  <a:srgbClr val="FFFFFF"/>
                </a:solidFill>
                <a:latin typeface="Georgia"/>
                <a:cs typeface="Georgia"/>
              </a:rPr>
              <a:t>l	</a:t>
            </a:r>
            <a:r>
              <a:rPr sz="1500" b="1" spc="-38" dirty="0">
                <a:solidFill>
                  <a:srgbClr val="FFFFFF"/>
                </a:solidFill>
                <a:latin typeface="Georgia"/>
                <a:cs typeface="Georgia"/>
              </a:rPr>
              <a:t>m</a:t>
            </a:r>
            <a:r>
              <a:rPr sz="1500" b="1" spc="-41" dirty="0">
                <a:solidFill>
                  <a:srgbClr val="FFFFFF"/>
                </a:solidFill>
                <a:latin typeface="Georgia"/>
                <a:cs typeface="Georgia"/>
              </a:rPr>
              <a:t>a</a:t>
            </a:r>
            <a:r>
              <a:rPr sz="1500" b="1" spc="-64" dirty="0">
                <a:solidFill>
                  <a:srgbClr val="FFFFFF"/>
                </a:solidFill>
                <a:latin typeface="Georgia"/>
                <a:cs typeface="Georgia"/>
              </a:rPr>
              <a:t>n</a:t>
            </a:r>
            <a:r>
              <a:rPr sz="1500" b="1" spc="-60" dirty="0">
                <a:solidFill>
                  <a:srgbClr val="FFFFFF"/>
                </a:solidFill>
                <a:latin typeface="Georgia"/>
                <a:cs typeface="Georgia"/>
              </a:rPr>
              <a:t>a</a:t>
            </a:r>
            <a:r>
              <a:rPr sz="1500" b="1" spc="38" dirty="0">
                <a:solidFill>
                  <a:srgbClr val="FFFFFF"/>
                </a:solidFill>
                <a:latin typeface="Georgia"/>
                <a:cs typeface="Georgia"/>
              </a:rPr>
              <a:t>g</a:t>
            </a:r>
            <a:r>
              <a:rPr sz="1500" b="1" spc="-45" dirty="0">
                <a:solidFill>
                  <a:srgbClr val="FFFFFF"/>
                </a:solidFill>
                <a:latin typeface="Georgia"/>
                <a:cs typeface="Georgia"/>
              </a:rPr>
              <a:t>ement</a:t>
            </a:r>
            <a:endParaRPr sz="1500">
              <a:latin typeface="Georgia"/>
              <a:cs typeface="Georgia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4165601" y="4592639"/>
            <a:ext cx="6167967" cy="473075"/>
          </a:xfrm>
          <a:prstGeom prst="rect">
            <a:avLst/>
          </a:prstGeom>
        </p:spPr>
        <p:txBody>
          <a:bodyPr lIns="0" tIns="10001" rIns="0" bIns="0">
            <a:spAutoFit/>
          </a:bodyPr>
          <a:lstStyle>
            <a:lvl1pPr>
              <a:tabLst>
                <a:tab pos="795338" algn="l"/>
                <a:tab pos="1682750" algn="l"/>
                <a:tab pos="2135188" algn="l"/>
                <a:tab pos="3489325" algn="l"/>
                <a:tab pos="4376738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tabLst>
                <a:tab pos="795338" algn="l"/>
                <a:tab pos="1682750" algn="l"/>
                <a:tab pos="2135188" algn="l"/>
                <a:tab pos="3489325" algn="l"/>
                <a:tab pos="4376738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tabLst>
                <a:tab pos="795338" algn="l"/>
                <a:tab pos="1682750" algn="l"/>
                <a:tab pos="2135188" algn="l"/>
                <a:tab pos="3489325" algn="l"/>
                <a:tab pos="4376738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tabLst>
                <a:tab pos="795338" algn="l"/>
                <a:tab pos="1682750" algn="l"/>
                <a:tab pos="2135188" algn="l"/>
                <a:tab pos="3489325" algn="l"/>
                <a:tab pos="4376738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tabLst>
                <a:tab pos="795338" algn="l"/>
                <a:tab pos="1682750" algn="l"/>
                <a:tab pos="2135188" algn="l"/>
                <a:tab pos="3489325" algn="l"/>
                <a:tab pos="4376738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5338" algn="l"/>
                <a:tab pos="1682750" algn="l"/>
                <a:tab pos="2135188" algn="l"/>
                <a:tab pos="3489325" algn="l"/>
                <a:tab pos="4376738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5338" algn="l"/>
                <a:tab pos="1682750" algn="l"/>
                <a:tab pos="2135188" algn="l"/>
                <a:tab pos="3489325" algn="l"/>
                <a:tab pos="4376738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5338" algn="l"/>
                <a:tab pos="1682750" algn="l"/>
                <a:tab pos="2135188" algn="l"/>
                <a:tab pos="3489325" algn="l"/>
                <a:tab pos="4376738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95338" algn="l"/>
                <a:tab pos="1682750" algn="l"/>
                <a:tab pos="2135188" algn="l"/>
                <a:tab pos="3489325" algn="l"/>
                <a:tab pos="4376738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>
              <a:spcBef>
                <a:spcPts val="75"/>
              </a:spcBef>
            </a:pP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CHCs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	(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cyclic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	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or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	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continuous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)	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should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	be</a:t>
            </a:r>
            <a:endParaRPr lang="tr-TR" altLang="tr-TR" sz="15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pPr algn="r"/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of</a:t>
            </a:r>
            <a:endParaRPr lang="tr-TR" altLang="tr-TR" sz="15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4165600" y="4937125"/>
            <a:ext cx="6112933" cy="873477"/>
          </a:xfrm>
          <a:prstGeom prst="rect">
            <a:avLst/>
          </a:prstGeom>
        </p:spPr>
        <p:txBody>
          <a:bodyPr lIns="0" tIns="123349" rIns="0" bIns="0">
            <a:spAutoFit/>
          </a:bodyPr>
          <a:lstStyle/>
          <a:p>
            <a:pPr marL="9525">
              <a:spcBef>
                <a:spcPts val="971"/>
              </a:spcBef>
              <a:defRPr/>
            </a:pPr>
            <a:r>
              <a:rPr sz="1500" b="1" spc="-49" dirty="0">
                <a:solidFill>
                  <a:srgbClr val="FFFFFF"/>
                </a:solidFill>
                <a:latin typeface="Georgia"/>
                <a:cs typeface="Georgia"/>
              </a:rPr>
              <a:t>ovarian </a:t>
            </a:r>
            <a:r>
              <a:rPr sz="1500" b="1" spc="-45" dirty="0">
                <a:solidFill>
                  <a:srgbClr val="FFFFFF"/>
                </a:solidFill>
                <a:latin typeface="Georgia"/>
                <a:cs typeface="Georgia"/>
              </a:rPr>
              <a:t>endometriomas.</a:t>
            </a:r>
            <a:r>
              <a:rPr sz="1500" b="1" spc="-79" dirty="0">
                <a:solidFill>
                  <a:srgbClr val="FFFFFF"/>
                </a:solidFill>
                <a:latin typeface="Georgia"/>
                <a:cs typeface="Georgia"/>
              </a:rPr>
              <a:t> </a:t>
            </a:r>
            <a:r>
              <a:rPr sz="1500" b="1" spc="-68" dirty="0">
                <a:solidFill>
                  <a:srgbClr val="FFFFFF"/>
                </a:solidFill>
                <a:latin typeface="Georgia"/>
                <a:cs typeface="Georgia"/>
              </a:rPr>
              <a:t>(I-A</a:t>
            </a:r>
            <a:r>
              <a:rPr sz="1500" spc="-68" dirty="0">
                <a:solidFill>
                  <a:srgbClr val="FFFFFF"/>
                </a:solidFill>
                <a:latin typeface="Trebuchet MS"/>
                <a:cs typeface="Trebuchet MS"/>
              </a:rPr>
              <a:t>)</a:t>
            </a:r>
            <a:endParaRPr sz="1500" dirty="0">
              <a:latin typeface="Trebuchet MS"/>
              <a:cs typeface="Trebuchet MS"/>
            </a:endParaRPr>
          </a:p>
          <a:p>
            <a:pPr marL="886301">
              <a:spcBef>
                <a:spcPts val="806"/>
              </a:spcBef>
              <a:defRPr/>
            </a:pPr>
            <a:r>
              <a:rPr sz="1350" b="1" spc="4" dirty="0">
                <a:solidFill>
                  <a:srgbClr val="F3DCE2"/>
                </a:solidFill>
                <a:latin typeface="Georgia"/>
                <a:cs typeface="Georgia"/>
              </a:rPr>
              <a:t>SOGC </a:t>
            </a:r>
            <a:r>
              <a:rPr sz="1350" b="1" spc="-23" dirty="0">
                <a:solidFill>
                  <a:srgbClr val="F3DCE2"/>
                </a:solidFill>
                <a:latin typeface="Georgia"/>
                <a:cs typeface="Georgia"/>
              </a:rPr>
              <a:t>CLINICAL </a:t>
            </a:r>
            <a:r>
              <a:rPr sz="1350" b="1" spc="-26" dirty="0">
                <a:solidFill>
                  <a:srgbClr val="F3DCE2"/>
                </a:solidFill>
                <a:latin typeface="Georgia"/>
                <a:cs typeface="Georgia"/>
              </a:rPr>
              <a:t>PRACTICE</a:t>
            </a:r>
            <a:r>
              <a:rPr sz="1350" b="1" spc="-38" dirty="0">
                <a:solidFill>
                  <a:srgbClr val="F3DCE2"/>
                </a:solidFill>
                <a:latin typeface="Georgia"/>
                <a:cs typeface="Georgia"/>
              </a:rPr>
              <a:t> </a:t>
            </a:r>
            <a:r>
              <a:rPr sz="1350" b="1" spc="-60" dirty="0">
                <a:solidFill>
                  <a:srgbClr val="F3DCE2"/>
                </a:solidFill>
                <a:latin typeface="Georgia"/>
                <a:cs typeface="Georgia"/>
              </a:rPr>
              <a:t>GUIDELINE</a:t>
            </a:r>
            <a:endParaRPr sz="1350" dirty="0">
              <a:latin typeface="Georgia"/>
              <a:cs typeface="Georgia"/>
            </a:endParaRPr>
          </a:p>
          <a:p>
            <a:pPr marL="886301">
              <a:defRPr/>
            </a:pPr>
            <a:r>
              <a:rPr sz="1350" b="1" spc="-45" dirty="0">
                <a:solidFill>
                  <a:srgbClr val="F3DCE2"/>
                </a:solidFill>
                <a:latin typeface="Georgia"/>
                <a:cs typeface="Georgia"/>
              </a:rPr>
              <a:t>Endometriosis: </a:t>
            </a:r>
            <a:r>
              <a:rPr sz="1350" b="1" spc="-23" dirty="0">
                <a:solidFill>
                  <a:srgbClr val="F3DCE2"/>
                </a:solidFill>
                <a:latin typeface="Georgia"/>
                <a:cs typeface="Georgia"/>
              </a:rPr>
              <a:t>Diagnosis </a:t>
            </a:r>
            <a:r>
              <a:rPr sz="1350" b="1" spc="-56" dirty="0">
                <a:solidFill>
                  <a:srgbClr val="F3DCE2"/>
                </a:solidFill>
                <a:latin typeface="Georgia"/>
                <a:cs typeface="Georgia"/>
              </a:rPr>
              <a:t>and</a:t>
            </a:r>
            <a:r>
              <a:rPr sz="1350" b="1" spc="-23" dirty="0">
                <a:solidFill>
                  <a:srgbClr val="F3DCE2"/>
                </a:solidFill>
                <a:latin typeface="Georgia"/>
                <a:cs typeface="Georgia"/>
              </a:rPr>
              <a:t> </a:t>
            </a:r>
            <a:r>
              <a:rPr sz="1350" b="1" spc="-30" dirty="0">
                <a:solidFill>
                  <a:srgbClr val="F3DCE2"/>
                </a:solidFill>
                <a:latin typeface="Georgia"/>
                <a:cs typeface="Georgia"/>
              </a:rPr>
              <a:t>Management</a:t>
            </a:r>
            <a:r>
              <a:rPr lang="tr-TR" sz="1350" b="1" spc="-30" dirty="0">
                <a:solidFill>
                  <a:srgbClr val="F3DCE2"/>
                </a:solidFill>
                <a:latin typeface="Georgia"/>
                <a:cs typeface="Georgia"/>
              </a:rPr>
              <a:t> </a:t>
            </a:r>
            <a:r>
              <a:rPr lang="tr-TR" sz="1050" b="1" spc="-30" dirty="0">
                <a:solidFill>
                  <a:srgbClr val="F3DCE2"/>
                </a:solidFill>
                <a:latin typeface="Georgia"/>
                <a:cs typeface="Georgia"/>
              </a:rPr>
              <a:t>2010</a:t>
            </a:r>
            <a:endParaRPr sz="1050" dirty="0">
              <a:latin typeface="Georgia"/>
              <a:cs typeface="Georgia"/>
            </a:endParaRPr>
          </a:p>
        </p:txBody>
      </p:sp>
      <p:sp>
        <p:nvSpPr>
          <p:cNvPr id="15367" name="object 7"/>
          <p:cNvSpPr>
            <a:spLocks/>
          </p:cNvSpPr>
          <p:nvPr/>
        </p:nvSpPr>
        <p:spPr bwMode="auto">
          <a:xfrm>
            <a:off x="6392919" y="2730029"/>
            <a:ext cx="2840567" cy="355600"/>
          </a:xfrm>
          <a:custGeom>
            <a:avLst/>
            <a:gdLst>
              <a:gd name="T0" fmla="*/ 17424 w 2840990"/>
              <a:gd name="T1" fmla="*/ 199740 h 474345"/>
              <a:gd name="T2" fmla="*/ 91658 w 2840990"/>
              <a:gd name="T3" fmla="*/ 153024 h 474345"/>
              <a:gd name="T4" fmla="*/ 218423 w 2840990"/>
              <a:gd name="T5" fmla="*/ 110625 h 474345"/>
              <a:gd name="T6" fmla="*/ 299542 w 2840990"/>
              <a:gd name="T7" fmla="*/ 91372 h 474345"/>
              <a:gd name="T8" fmla="*/ 391438 w 2840990"/>
              <a:gd name="T9" fmla="*/ 73589 h 474345"/>
              <a:gd name="T10" fmla="*/ 493326 w 2840990"/>
              <a:gd name="T11" fmla="*/ 57410 h 474345"/>
              <a:gd name="T12" fmla="*/ 604421 w 2840990"/>
              <a:gd name="T13" fmla="*/ 42963 h 474345"/>
              <a:gd name="T14" fmla="*/ 723938 w 2840990"/>
              <a:gd name="T15" fmla="*/ 30380 h 474345"/>
              <a:gd name="T16" fmla="*/ 851091 w 2840990"/>
              <a:gd name="T17" fmla="*/ 19792 h 474345"/>
              <a:gd name="T18" fmla="*/ 985096 w 2840990"/>
              <a:gd name="T19" fmla="*/ 11329 h 474345"/>
              <a:gd name="T20" fmla="*/ 1125167 w 2840990"/>
              <a:gd name="T21" fmla="*/ 5122 h 474345"/>
              <a:gd name="T22" fmla="*/ 1270519 w 2840990"/>
              <a:gd name="T23" fmla="*/ 1302 h 474345"/>
              <a:gd name="T24" fmla="*/ 1420368 w 2840990"/>
              <a:gd name="T25" fmla="*/ 0 h 474345"/>
              <a:gd name="T26" fmla="*/ 1570216 w 2840990"/>
              <a:gd name="T27" fmla="*/ 1302 h 474345"/>
              <a:gd name="T28" fmla="*/ 1715568 w 2840990"/>
              <a:gd name="T29" fmla="*/ 5122 h 474345"/>
              <a:gd name="T30" fmla="*/ 1855639 w 2840990"/>
              <a:gd name="T31" fmla="*/ 11329 h 474345"/>
              <a:gd name="T32" fmla="*/ 1989644 w 2840990"/>
              <a:gd name="T33" fmla="*/ 19792 h 474345"/>
              <a:gd name="T34" fmla="*/ 2116797 w 2840990"/>
              <a:gd name="T35" fmla="*/ 30380 h 474345"/>
              <a:gd name="T36" fmla="*/ 2236314 w 2840990"/>
              <a:gd name="T37" fmla="*/ 42963 h 474345"/>
              <a:gd name="T38" fmla="*/ 2347409 w 2840990"/>
              <a:gd name="T39" fmla="*/ 57410 h 474345"/>
              <a:gd name="T40" fmla="*/ 2449297 w 2840990"/>
              <a:gd name="T41" fmla="*/ 73589 h 474345"/>
              <a:gd name="T42" fmla="*/ 2541193 w 2840990"/>
              <a:gd name="T43" fmla="*/ 91372 h 474345"/>
              <a:gd name="T44" fmla="*/ 2622312 w 2840990"/>
              <a:gd name="T45" fmla="*/ 110625 h 474345"/>
              <a:gd name="T46" fmla="*/ 2749077 w 2840990"/>
              <a:gd name="T47" fmla="*/ 153024 h 474345"/>
              <a:gd name="T48" fmla="*/ 2823311 w 2840990"/>
              <a:gd name="T49" fmla="*/ 199740 h 474345"/>
              <a:gd name="T50" fmla="*/ 2838767 w 2840990"/>
              <a:gd name="T51" fmla="*/ 249572 h 474345"/>
              <a:gd name="T52" fmla="*/ 2772806 w 2840990"/>
              <a:gd name="T53" fmla="*/ 309624 h 474345"/>
              <a:gd name="T54" fmla="*/ 2658584 w 2840990"/>
              <a:gd name="T55" fmla="*/ 353200 h 474345"/>
              <a:gd name="T56" fmla="*/ 2541193 w 2840990"/>
              <a:gd name="T57" fmla="*/ 382591 h 474345"/>
              <a:gd name="T58" fmla="*/ 2449297 w 2840990"/>
              <a:gd name="T59" fmla="*/ 400374 h 474345"/>
              <a:gd name="T60" fmla="*/ 2347409 w 2840990"/>
              <a:gd name="T61" fmla="*/ 416553 h 474345"/>
              <a:gd name="T62" fmla="*/ 2236314 w 2840990"/>
              <a:gd name="T63" fmla="*/ 431000 h 474345"/>
              <a:gd name="T64" fmla="*/ 2116797 w 2840990"/>
              <a:gd name="T65" fmla="*/ 443583 h 474345"/>
              <a:gd name="T66" fmla="*/ 1989644 w 2840990"/>
              <a:gd name="T67" fmla="*/ 454171 h 474345"/>
              <a:gd name="T68" fmla="*/ 1855639 w 2840990"/>
              <a:gd name="T69" fmla="*/ 462634 h 474345"/>
              <a:gd name="T70" fmla="*/ 1715568 w 2840990"/>
              <a:gd name="T71" fmla="*/ 468841 h 474345"/>
              <a:gd name="T72" fmla="*/ 1570216 w 2840990"/>
              <a:gd name="T73" fmla="*/ 472661 h 474345"/>
              <a:gd name="T74" fmla="*/ 1420368 w 2840990"/>
              <a:gd name="T75" fmla="*/ 473963 h 474345"/>
              <a:gd name="T76" fmla="*/ 1270519 w 2840990"/>
              <a:gd name="T77" fmla="*/ 472661 h 474345"/>
              <a:gd name="T78" fmla="*/ 1125167 w 2840990"/>
              <a:gd name="T79" fmla="*/ 468841 h 474345"/>
              <a:gd name="T80" fmla="*/ 985096 w 2840990"/>
              <a:gd name="T81" fmla="*/ 462634 h 474345"/>
              <a:gd name="T82" fmla="*/ 851091 w 2840990"/>
              <a:gd name="T83" fmla="*/ 454171 h 474345"/>
              <a:gd name="T84" fmla="*/ 723938 w 2840990"/>
              <a:gd name="T85" fmla="*/ 443583 h 474345"/>
              <a:gd name="T86" fmla="*/ 604421 w 2840990"/>
              <a:gd name="T87" fmla="*/ 431000 h 474345"/>
              <a:gd name="T88" fmla="*/ 493326 w 2840990"/>
              <a:gd name="T89" fmla="*/ 416553 h 474345"/>
              <a:gd name="T90" fmla="*/ 391438 w 2840990"/>
              <a:gd name="T91" fmla="*/ 400374 h 474345"/>
              <a:gd name="T92" fmla="*/ 299542 w 2840990"/>
              <a:gd name="T93" fmla="*/ 382591 h 474345"/>
              <a:gd name="T94" fmla="*/ 218423 w 2840990"/>
              <a:gd name="T95" fmla="*/ 363338 h 474345"/>
              <a:gd name="T96" fmla="*/ 91658 w 2840990"/>
              <a:gd name="T97" fmla="*/ 320939 h 474345"/>
              <a:gd name="T98" fmla="*/ 17424 w 2840990"/>
              <a:gd name="T99" fmla="*/ 274223 h 4743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840990" h="474345">
                <a:moveTo>
                  <a:pt x="0" y="236981"/>
                </a:moveTo>
                <a:lnTo>
                  <a:pt x="17424" y="199740"/>
                </a:lnTo>
                <a:lnTo>
                  <a:pt x="47582" y="175908"/>
                </a:lnTo>
                <a:lnTo>
                  <a:pt x="91658" y="153024"/>
                </a:lnTo>
                <a:lnTo>
                  <a:pt x="148867" y="131220"/>
                </a:lnTo>
                <a:lnTo>
                  <a:pt x="218423" y="110625"/>
                </a:lnTo>
                <a:lnTo>
                  <a:pt x="257586" y="100823"/>
                </a:lnTo>
                <a:lnTo>
                  <a:pt x="299542" y="91372"/>
                </a:lnTo>
                <a:lnTo>
                  <a:pt x="344192" y="82288"/>
                </a:lnTo>
                <a:lnTo>
                  <a:pt x="391438" y="73589"/>
                </a:lnTo>
                <a:lnTo>
                  <a:pt x="441182" y="65291"/>
                </a:lnTo>
                <a:lnTo>
                  <a:pt x="493326" y="57410"/>
                </a:lnTo>
                <a:lnTo>
                  <a:pt x="547772" y="49961"/>
                </a:lnTo>
                <a:lnTo>
                  <a:pt x="604421" y="42963"/>
                </a:lnTo>
                <a:lnTo>
                  <a:pt x="663176" y="36430"/>
                </a:lnTo>
                <a:lnTo>
                  <a:pt x="723938" y="30380"/>
                </a:lnTo>
                <a:lnTo>
                  <a:pt x="786609" y="24828"/>
                </a:lnTo>
                <a:lnTo>
                  <a:pt x="851091" y="19792"/>
                </a:lnTo>
                <a:lnTo>
                  <a:pt x="917286" y="15286"/>
                </a:lnTo>
                <a:lnTo>
                  <a:pt x="985096" y="11329"/>
                </a:lnTo>
                <a:lnTo>
                  <a:pt x="1054422" y="7935"/>
                </a:lnTo>
                <a:lnTo>
                  <a:pt x="1125167" y="5122"/>
                </a:lnTo>
                <a:lnTo>
                  <a:pt x="1197232" y="2905"/>
                </a:lnTo>
                <a:lnTo>
                  <a:pt x="1270519" y="1302"/>
                </a:lnTo>
                <a:lnTo>
                  <a:pt x="1344930" y="328"/>
                </a:lnTo>
                <a:lnTo>
                  <a:pt x="1420368" y="0"/>
                </a:lnTo>
                <a:lnTo>
                  <a:pt x="1495805" y="328"/>
                </a:lnTo>
                <a:lnTo>
                  <a:pt x="1570216" y="1302"/>
                </a:lnTo>
                <a:lnTo>
                  <a:pt x="1643503" y="2905"/>
                </a:lnTo>
                <a:lnTo>
                  <a:pt x="1715568" y="5122"/>
                </a:lnTo>
                <a:lnTo>
                  <a:pt x="1786313" y="7935"/>
                </a:lnTo>
                <a:lnTo>
                  <a:pt x="1855639" y="11329"/>
                </a:lnTo>
                <a:lnTo>
                  <a:pt x="1923449" y="15286"/>
                </a:lnTo>
                <a:lnTo>
                  <a:pt x="1989644" y="19792"/>
                </a:lnTo>
                <a:lnTo>
                  <a:pt x="2054126" y="24828"/>
                </a:lnTo>
                <a:lnTo>
                  <a:pt x="2116797" y="30380"/>
                </a:lnTo>
                <a:lnTo>
                  <a:pt x="2177559" y="36430"/>
                </a:lnTo>
                <a:lnTo>
                  <a:pt x="2236314" y="42963"/>
                </a:lnTo>
                <a:lnTo>
                  <a:pt x="2292963" y="49961"/>
                </a:lnTo>
                <a:lnTo>
                  <a:pt x="2347409" y="57410"/>
                </a:lnTo>
                <a:lnTo>
                  <a:pt x="2399553" y="65291"/>
                </a:lnTo>
                <a:lnTo>
                  <a:pt x="2449297" y="73589"/>
                </a:lnTo>
                <a:lnTo>
                  <a:pt x="2496543" y="82288"/>
                </a:lnTo>
                <a:lnTo>
                  <a:pt x="2541193" y="91372"/>
                </a:lnTo>
                <a:lnTo>
                  <a:pt x="2583149" y="100823"/>
                </a:lnTo>
                <a:lnTo>
                  <a:pt x="2622312" y="110625"/>
                </a:lnTo>
                <a:lnTo>
                  <a:pt x="2691868" y="131220"/>
                </a:lnTo>
                <a:lnTo>
                  <a:pt x="2749077" y="153024"/>
                </a:lnTo>
                <a:lnTo>
                  <a:pt x="2793153" y="175908"/>
                </a:lnTo>
                <a:lnTo>
                  <a:pt x="2823311" y="199740"/>
                </a:lnTo>
                <a:lnTo>
                  <a:pt x="2840736" y="236981"/>
                </a:lnTo>
                <a:lnTo>
                  <a:pt x="2838767" y="249572"/>
                </a:lnTo>
                <a:lnTo>
                  <a:pt x="2810021" y="286249"/>
                </a:lnTo>
                <a:lnTo>
                  <a:pt x="2772806" y="309624"/>
                </a:lnTo>
                <a:lnTo>
                  <a:pt x="2722065" y="331984"/>
                </a:lnTo>
                <a:lnTo>
                  <a:pt x="2658584" y="353200"/>
                </a:lnTo>
                <a:lnTo>
                  <a:pt x="2583149" y="373140"/>
                </a:lnTo>
                <a:lnTo>
                  <a:pt x="2541193" y="382591"/>
                </a:lnTo>
                <a:lnTo>
                  <a:pt x="2496543" y="391675"/>
                </a:lnTo>
                <a:lnTo>
                  <a:pt x="2449297" y="400374"/>
                </a:lnTo>
                <a:lnTo>
                  <a:pt x="2399553" y="408672"/>
                </a:lnTo>
                <a:lnTo>
                  <a:pt x="2347409" y="416553"/>
                </a:lnTo>
                <a:lnTo>
                  <a:pt x="2292963" y="424002"/>
                </a:lnTo>
                <a:lnTo>
                  <a:pt x="2236314" y="431000"/>
                </a:lnTo>
                <a:lnTo>
                  <a:pt x="2177559" y="437533"/>
                </a:lnTo>
                <a:lnTo>
                  <a:pt x="2116797" y="443583"/>
                </a:lnTo>
                <a:lnTo>
                  <a:pt x="2054126" y="449135"/>
                </a:lnTo>
                <a:lnTo>
                  <a:pt x="1989644" y="454171"/>
                </a:lnTo>
                <a:lnTo>
                  <a:pt x="1923449" y="458677"/>
                </a:lnTo>
                <a:lnTo>
                  <a:pt x="1855639" y="462634"/>
                </a:lnTo>
                <a:lnTo>
                  <a:pt x="1786313" y="466028"/>
                </a:lnTo>
                <a:lnTo>
                  <a:pt x="1715568" y="468841"/>
                </a:lnTo>
                <a:lnTo>
                  <a:pt x="1643503" y="471058"/>
                </a:lnTo>
                <a:lnTo>
                  <a:pt x="1570216" y="472661"/>
                </a:lnTo>
                <a:lnTo>
                  <a:pt x="1495805" y="473635"/>
                </a:lnTo>
                <a:lnTo>
                  <a:pt x="1420368" y="473963"/>
                </a:lnTo>
                <a:lnTo>
                  <a:pt x="1344930" y="473635"/>
                </a:lnTo>
                <a:lnTo>
                  <a:pt x="1270519" y="472661"/>
                </a:lnTo>
                <a:lnTo>
                  <a:pt x="1197232" y="471058"/>
                </a:lnTo>
                <a:lnTo>
                  <a:pt x="1125167" y="468841"/>
                </a:lnTo>
                <a:lnTo>
                  <a:pt x="1054422" y="466028"/>
                </a:lnTo>
                <a:lnTo>
                  <a:pt x="985096" y="462634"/>
                </a:lnTo>
                <a:lnTo>
                  <a:pt x="917286" y="458677"/>
                </a:lnTo>
                <a:lnTo>
                  <a:pt x="851091" y="454171"/>
                </a:lnTo>
                <a:lnTo>
                  <a:pt x="786609" y="449135"/>
                </a:lnTo>
                <a:lnTo>
                  <a:pt x="723938" y="443583"/>
                </a:lnTo>
                <a:lnTo>
                  <a:pt x="663176" y="437533"/>
                </a:lnTo>
                <a:lnTo>
                  <a:pt x="604421" y="431000"/>
                </a:lnTo>
                <a:lnTo>
                  <a:pt x="547772" y="424002"/>
                </a:lnTo>
                <a:lnTo>
                  <a:pt x="493326" y="416553"/>
                </a:lnTo>
                <a:lnTo>
                  <a:pt x="441182" y="408672"/>
                </a:lnTo>
                <a:lnTo>
                  <a:pt x="391438" y="400374"/>
                </a:lnTo>
                <a:lnTo>
                  <a:pt x="344192" y="391675"/>
                </a:lnTo>
                <a:lnTo>
                  <a:pt x="299542" y="382591"/>
                </a:lnTo>
                <a:lnTo>
                  <a:pt x="257586" y="373140"/>
                </a:lnTo>
                <a:lnTo>
                  <a:pt x="218423" y="363338"/>
                </a:lnTo>
                <a:lnTo>
                  <a:pt x="148867" y="342743"/>
                </a:lnTo>
                <a:lnTo>
                  <a:pt x="91658" y="320939"/>
                </a:lnTo>
                <a:lnTo>
                  <a:pt x="47582" y="298055"/>
                </a:lnTo>
                <a:lnTo>
                  <a:pt x="17424" y="274223"/>
                </a:lnTo>
                <a:lnTo>
                  <a:pt x="0" y="236981"/>
                </a:lnTo>
                <a:close/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63333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518833" y="2952751"/>
            <a:ext cx="1803400" cy="563563"/>
          </a:xfrm>
          <a:prstGeom prst="rect">
            <a:avLst/>
          </a:prstGeom>
        </p:spPr>
        <p:txBody>
          <a:bodyPr lIns="0" tIns="9525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75"/>
              </a:spcBef>
            </a:pP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Cystectomy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coagulation</a:t>
            </a:r>
            <a:endParaRPr lang="tr-TR" altLang="tr-TR" sz="18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3" name="object 3"/>
          <p:cNvSpPr txBox="1"/>
          <p:nvPr/>
        </p:nvSpPr>
        <p:spPr>
          <a:xfrm>
            <a:off x="4669367" y="2952751"/>
            <a:ext cx="2237317" cy="563563"/>
          </a:xfrm>
          <a:prstGeom prst="rect">
            <a:avLst/>
          </a:prstGeom>
        </p:spPr>
        <p:txBody>
          <a:bodyPr lIns="0" tIns="9525" rIns="0" bIns="0">
            <a:spAutoFit/>
          </a:bodyPr>
          <a:lstStyle>
            <a:lvl1pPr marL="177800" indent="-168275">
              <a:tabLst>
                <a:tab pos="485775" algn="l"/>
                <a:tab pos="8556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tabLst>
                <a:tab pos="485775" algn="l"/>
                <a:tab pos="8556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tabLst>
                <a:tab pos="485775" algn="l"/>
                <a:tab pos="8556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tabLst>
                <a:tab pos="485775" algn="l"/>
                <a:tab pos="8556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tabLst>
                <a:tab pos="485775" algn="l"/>
                <a:tab pos="8556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  <a:tab pos="8556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  <a:tab pos="8556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  <a:tab pos="8556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85775" algn="l"/>
                <a:tab pos="8556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75"/>
              </a:spcBef>
            </a:pP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is	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superior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in		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women</a:t>
            </a:r>
            <a:endParaRPr lang="tr-TR" altLang="tr-TR" sz="18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6955367" y="3016704"/>
            <a:ext cx="2952751" cy="563616"/>
          </a:xfrm>
          <a:prstGeom prst="rect">
            <a:avLst/>
          </a:prstGeom>
        </p:spPr>
        <p:txBody>
          <a:bodyPr lIns="0" tIns="9525" rIns="0" bIns="0">
            <a:spAutoFit/>
          </a:bodyPr>
          <a:lstStyle>
            <a:lvl1pPr marL="407988" indent="-398463">
              <a:tabLst>
                <a:tab pos="498475" algn="l"/>
                <a:tab pos="1350963" algn="l"/>
                <a:tab pos="178435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tabLst>
                <a:tab pos="498475" algn="l"/>
                <a:tab pos="1350963" algn="l"/>
                <a:tab pos="178435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tabLst>
                <a:tab pos="498475" algn="l"/>
                <a:tab pos="1350963" algn="l"/>
                <a:tab pos="178435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tabLst>
                <a:tab pos="498475" algn="l"/>
                <a:tab pos="1350963" algn="l"/>
                <a:tab pos="178435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tabLst>
                <a:tab pos="498475" algn="l"/>
                <a:tab pos="1350963" algn="l"/>
                <a:tab pos="178435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350963" algn="l"/>
                <a:tab pos="178435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350963" algn="l"/>
                <a:tab pos="178435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350963" algn="l"/>
                <a:tab pos="178435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498475" algn="l"/>
                <a:tab pos="1350963" algn="l"/>
                <a:tab pos="178435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75"/>
              </a:spcBef>
            </a:pP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to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		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drainage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	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and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with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	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ovarian</a:t>
            </a:r>
            <a:endParaRPr lang="tr-TR" altLang="tr-TR" sz="18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5" name="object 5"/>
          <p:cNvSpPr txBox="1"/>
          <p:nvPr/>
        </p:nvSpPr>
        <p:spPr>
          <a:xfrm>
            <a:off x="2820459" y="3489917"/>
            <a:ext cx="7389284" cy="841375"/>
          </a:xfrm>
          <a:prstGeom prst="rect">
            <a:avLst/>
          </a:prstGeom>
        </p:spPr>
        <p:txBody>
          <a:bodyPr lIns="0" tIns="9525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spcBef>
                <a:spcPts val="75"/>
              </a:spcBef>
            </a:pP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(≥ 3cm) </a:t>
            </a:r>
            <a:r>
              <a:rPr lang="tr-TR" altLang="tr-TR" sz="1800" b="1" dirty="0" err="1">
                <a:solidFill>
                  <a:srgbClr val="FF00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with</a:t>
            </a:r>
            <a:r>
              <a:rPr lang="tr-TR" altLang="tr-TR" sz="1800" b="1" dirty="0">
                <a:solidFill>
                  <a:srgbClr val="FF00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00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regard</a:t>
            </a:r>
            <a:r>
              <a:rPr lang="tr-TR" altLang="tr-TR" sz="1800" b="1" dirty="0">
                <a:solidFill>
                  <a:srgbClr val="FF00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to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recurrence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of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endometriosis-associated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pain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and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recurrence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of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.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Cystectomy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is</a:t>
            </a:r>
            <a:endParaRPr lang="tr-TR" altLang="tr-TR" sz="18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6" name="object 6"/>
          <p:cNvSpPr txBox="1"/>
          <p:nvPr/>
        </p:nvSpPr>
        <p:spPr>
          <a:xfrm>
            <a:off x="2518833" y="4324350"/>
            <a:ext cx="2523067" cy="285750"/>
          </a:xfrm>
          <a:prstGeom prst="rect">
            <a:avLst/>
          </a:prstGeom>
        </p:spPr>
        <p:txBody>
          <a:bodyPr lIns="0" tIns="9525" rIns="0" bIns="0">
            <a:spAutoFit/>
          </a:bodyPr>
          <a:lstStyle/>
          <a:p>
            <a:pPr marL="9525">
              <a:spcBef>
                <a:spcPts val="75"/>
              </a:spcBef>
              <a:tabLst>
                <a:tab pos="1290638" algn="l"/>
              </a:tabLst>
              <a:defRPr/>
            </a:pPr>
            <a:r>
              <a:rPr sz="1800" b="1" spc="-101" dirty="0">
                <a:solidFill>
                  <a:srgbClr val="FFFFFF"/>
                </a:solidFill>
                <a:latin typeface="Georgia"/>
                <a:cs typeface="Georgia"/>
              </a:rPr>
              <a:t>pr</a:t>
            </a:r>
            <a:r>
              <a:rPr sz="1800" b="1" spc="-105" dirty="0">
                <a:solidFill>
                  <a:srgbClr val="FFFFFF"/>
                </a:solidFill>
                <a:latin typeface="Georgia"/>
                <a:cs typeface="Georgia"/>
              </a:rPr>
              <a:t>o</a:t>
            </a:r>
            <a:r>
              <a:rPr sz="1800" b="1" spc="-34" dirty="0">
                <a:solidFill>
                  <a:srgbClr val="FFFFFF"/>
                </a:solidFill>
                <a:latin typeface="Georgia"/>
                <a:cs typeface="Georgia"/>
              </a:rPr>
              <a:t>ba</a:t>
            </a:r>
            <a:r>
              <a:rPr sz="1800" b="1" spc="-79" dirty="0">
                <a:solidFill>
                  <a:srgbClr val="FFFFFF"/>
                </a:solidFill>
                <a:latin typeface="Georgia"/>
                <a:cs typeface="Georgia"/>
              </a:rPr>
              <a:t>b</a:t>
            </a:r>
            <a:r>
              <a:rPr sz="1800" b="1" spc="-23" dirty="0">
                <a:solidFill>
                  <a:srgbClr val="FFFFFF"/>
                </a:solidFill>
                <a:latin typeface="Georgia"/>
                <a:cs typeface="Georgia"/>
              </a:rPr>
              <a:t>l</a:t>
            </a:r>
            <a:r>
              <a:rPr sz="1800" b="1" spc="56" dirty="0">
                <a:solidFill>
                  <a:srgbClr val="FFFFFF"/>
                </a:solidFill>
                <a:latin typeface="Georgia"/>
                <a:cs typeface="Georgia"/>
              </a:rPr>
              <a:t>y</a:t>
            </a:r>
            <a:r>
              <a:rPr sz="1800" b="1" dirty="0">
                <a:solidFill>
                  <a:srgbClr val="FFFFFF"/>
                </a:solidFill>
                <a:latin typeface="Georgia"/>
                <a:cs typeface="Georgia"/>
              </a:rPr>
              <a:t>	</a:t>
            </a:r>
            <a:r>
              <a:rPr sz="1800" b="1" spc="-116" dirty="0">
                <a:solidFill>
                  <a:srgbClr val="FFFFFF"/>
                </a:solidFill>
                <a:latin typeface="Georgia"/>
                <a:cs typeface="Georgia"/>
              </a:rPr>
              <a:t>mo</a:t>
            </a:r>
            <a:r>
              <a:rPr sz="1800" b="1" spc="-68" dirty="0">
                <a:solidFill>
                  <a:srgbClr val="FFFFFF"/>
                </a:solidFill>
                <a:latin typeface="Georgia"/>
                <a:cs typeface="Georgia"/>
              </a:rPr>
              <a:t>r</a:t>
            </a:r>
            <a:r>
              <a:rPr sz="1800" b="1" dirty="0">
                <a:solidFill>
                  <a:srgbClr val="FFFFFF"/>
                </a:solidFill>
                <a:latin typeface="Georgia"/>
                <a:cs typeface="Georgia"/>
              </a:rPr>
              <a:t>e</a:t>
            </a:r>
            <a:endParaRPr sz="1800">
              <a:latin typeface="Georgia"/>
              <a:cs typeface="Georgia"/>
            </a:endParaRPr>
          </a:p>
        </p:txBody>
      </p:sp>
      <p:sp>
        <p:nvSpPr>
          <p:cNvPr id="7" name="object 7"/>
          <p:cNvSpPr txBox="1"/>
          <p:nvPr/>
        </p:nvSpPr>
        <p:spPr>
          <a:xfrm>
            <a:off x="2518834" y="4598988"/>
            <a:ext cx="2783417" cy="285750"/>
          </a:xfrm>
          <a:prstGeom prst="rect">
            <a:avLst/>
          </a:prstGeom>
        </p:spPr>
        <p:txBody>
          <a:bodyPr lIns="0" tIns="9525" rIns="0" bIns="0">
            <a:spAutoFit/>
          </a:bodyPr>
          <a:lstStyle/>
          <a:p>
            <a:pPr marL="9525">
              <a:spcBef>
                <a:spcPts val="75"/>
              </a:spcBef>
              <a:tabLst>
                <a:tab pos="1852136" algn="l"/>
              </a:tabLst>
              <a:defRPr/>
            </a:pPr>
            <a:r>
              <a:rPr sz="1800" b="1" spc="-15" dirty="0">
                <a:solidFill>
                  <a:srgbClr val="FFFFFF"/>
                </a:solidFill>
                <a:latin typeface="Georgia"/>
                <a:cs typeface="Georgia"/>
              </a:rPr>
              <a:t>v</a:t>
            </a:r>
            <a:r>
              <a:rPr sz="1800" b="1" spc="-60" dirty="0">
                <a:solidFill>
                  <a:srgbClr val="FFFFFF"/>
                </a:solidFill>
                <a:latin typeface="Georgia"/>
                <a:cs typeface="Georgia"/>
              </a:rPr>
              <a:t>a</a:t>
            </a:r>
            <a:r>
              <a:rPr sz="1800" b="1" spc="-90" dirty="0">
                <a:solidFill>
                  <a:srgbClr val="FFFFFF"/>
                </a:solidFill>
                <a:latin typeface="Georgia"/>
                <a:cs typeface="Georgia"/>
              </a:rPr>
              <a:t>p</a:t>
            </a:r>
            <a:r>
              <a:rPr sz="1800" b="1" spc="-94" dirty="0">
                <a:solidFill>
                  <a:srgbClr val="FFFFFF"/>
                </a:solidFill>
                <a:latin typeface="Georgia"/>
                <a:cs typeface="Georgia"/>
              </a:rPr>
              <a:t>o</a:t>
            </a:r>
            <a:r>
              <a:rPr sz="1800" b="1" spc="-86" dirty="0">
                <a:solidFill>
                  <a:srgbClr val="FFFFFF"/>
                </a:solidFill>
                <a:latin typeface="Georgia"/>
                <a:cs typeface="Georgia"/>
              </a:rPr>
              <a:t>r</a:t>
            </a:r>
            <a:r>
              <a:rPr sz="1800" b="1" spc="-30" dirty="0">
                <a:solidFill>
                  <a:srgbClr val="FFFFFF"/>
                </a:solidFill>
                <a:latin typeface="Georgia"/>
                <a:cs typeface="Georgia"/>
              </a:rPr>
              <a:t>izat</a:t>
            </a:r>
            <a:r>
              <a:rPr sz="1800" b="1" spc="-8" dirty="0">
                <a:solidFill>
                  <a:srgbClr val="FFFFFF"/>
                </a:solidFill>
                <a:latin typeface="Georgia"/>
                <a:cs typeface="Georgia"/>
              </a:rPr>
              <a:t>i</a:t>
            </a:r>
            <a:r>
              <a:rPr sz="1800" b="1" spc="-116" dirty="0">
                <a:solidFill>
                  <a:srgbClr val="FFFFFF"/>
                </a:solidFill>
                <a:latin typeface="Georgia"/>
                <a:cs typeface="Georgia"/>
              </a:rPr>
              <a:t>o</a:t>
            </a:r>
            <a:r>
              <a:rPr sz="1800" b="1" spc="-120" dirty="0">
                <a:solidFill>
                  <a:srgbClr val="FFFFFF"/>
                </a:solidFill>
                <a:latin typeface="Georgia"/>
                <a:cs typeface="Georgia"/>
              </a:rPr>
              <a:t>n</a:t>
            </a:r>
            <a:r>
              <a:rPr sz="1800" b="1" dirty="0">
                <a:solidFill>
                  <a:srgbClr val="FFFFFF"/>
                </a:solidFill>
                <a:latin typeface="Georgia"/>
                <a:cs typeface="Georgia"/>
              </a:rPr>
              <a:t>	</a:t>
            </a:r>
            <a:r>
              <a:rPr sz="1800" b="1" spc="-60" dirty="0">
                <a:solidFill>
                  <a:srgbClr val="FFFFFF"/>
                </a:solidFill>
                <a:latin typeface="Georgia"/>
                <a:cs typeface="Georgia"/>
              </a:rPr>
              <a:t>in</a:t>
            </a:r>
            <a:endParaRPr sz="1800" dirty="0">
              <a:latin typeface="Georgia"/>
              <a:cs typeface="Georgia"/>
            </a:endParaRPr>
          </a:p>
        </p:txBody>
      </p:sp>
      <p:sp>
        <p:nvSpPr>
          <p:cNvPr id="8" name="object 8"/>
          <p:cNvSpPr txBox="1"/>
          <p:nvPr/>
        </p:nvSpPr>
        <p:spPr>
          <a:xfrm>
            <a:off x="5389034" y="4324351"/>
            <a:ext cx="4519084" cy="563563"/>
          </a:xfrm>
          <a:prstGeom prst="rect">
            <a:avLst/>
          </a:prstGeom>
        </p:spPr>
        <p:txBody>
          <a:bodyPr lIns="0" tIns="9525" rIns="0" bIns="0">
            <a:spAutoFit/>
          </a:bodyPr>
          <a:lstStyle>
            <a:lvl1pPr marL="355600" indent="-347663">
              <a:tabLst>
                <a:tab pos="1255713" algn="l"/>
                <a:tab pos="1600200" algn="l"/>
                <a:tab pos="2033588" algn="l"/>
                <a:tab pos="2524125" algn="l"/>
                <a:tab pos="28114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tabLst>
                <a:tab pos="1255713" algn="l"/>
                <a:tab pos="1600200" algn="l"/>
                <a:tab pos="2033588" algn="l"/>
                <a:tab pos="2524125" algn="l"/>
                <a:tab pos="28114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tabLst>
                <a:tab pos="1255713" algn="l"/>
                <a:tab pos="1600200" algn="l"/>
                <a:tab pos="2033588" algn="l"/>
                <a:tab pos="2524125" algn="l"/>
                <a:tab pos="28114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tabLst>
                <a:tab pos="1255713" algn="l"/>
                <a:tab pos="1600200" algn="l"/>
                <a:tab pos="2033588" algn="l"/>
                <a:tab pos="2524125" algn="l"/>
                <a:tab pos="28114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tabLst>
                <a:tab pos="1255713" algn="l"/>
                <a:tab pos="1600200" algn="l"/>
                <a:tab pos="2033588" algn="l"/>
                <a:tab pos="2524125" algn="l"/>
                <a:tab pos="28114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5713" algn="l"/>
                <a:tab pos="1600200" algn="l"/>
                <a:tab pos="2033588" algn="l"/>
                <a:tab pos="2524125" algn="l"/>
                <a:tab pos="28114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5713" algn="l"/>
                <a:tab pos="1600200" algn="l"/>
                <a:tab pos="2033588" algn="l"/>
                <a:tab pos="2524125" algn="l"/>
                <a:tab pos="28114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5713" algn="l"/>
                <a:tab pos="1600200" algn="l"/>
                <a:tab pos="2033588" algn="l"/>
                <a:tab pos="2524125" algn="l"/>
                <a:tab pos="28114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255713" algn="l"/>
                <a:tab pos="1600200" algn="l"/>
                <a:tab pos="2033588" algn="l"/>
                <a:tab pos="2524125" algn="l"/>
                <a:tab pos="2811463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75"/>
              </a:spcBef>
            </a:pP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effective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	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than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	CO2	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laser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women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		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with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	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ovarian</a:t>
            </a:r>
            <a:endParaRPr lang="tr-TR" altLang="tr-TR" sz="18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2518834" y="4872038"/>
            <a:ext cx="7389284" cy="563562"/>
          </a:xfrm>
          <a:prstGeom prst="rect">
            <a:avLst/>
          </a:prstGeom>
        </p:spPr>
        <p:txBody>
          <a:bodyPr lIns="0" tIns="9525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75"/>
              </a:spcBef>
            </a:pP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(≥3cm)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with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regard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to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recurrence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of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.</a:t>
            </a:r>
            <a:endParaRPr lang="tr-TR" altLang="tr-TR" sz="15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16394" name="object 10"/>
          <p:cNvSpPr>
            <a:spLocks noChangeArrowheads="1"/>
          </p:cNvSpPr>
          <p:nvPr/>
        </p:nvSpPr>
        <p:spPr bwMode="auto">
          <a:xfrm>
            <a:off x="2738967" y="1344613"/>
            <a:ext cx="6714067" cy="102870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16395" name="object 11"/>
          <p:cNvSpPr>
            <a:spLocks/>
          </p:cNvSpPr>
          <p:nvPr/>
        </p:nvSpPr>
        <p:spPr bwMode="auto">
          <a:xfrm>
            <a:off x="4669367" y="3407513"/>
            <a:ext cx="1568449" cy="496887"/>
          </a:xfrm>
          <a:custGeom>
            <a:avLst/>
            <a:gdLst>
              <a:gd name="T0" fmla="*/ 10272 w 1569720"/>
              <a:gd name="T1" fmla="*/ 277718 h 662939"/>
              <a:gd name="T2" fmla="*/ 87607 w 1569720"/>
              <a:gd name="T3" fmla="*/ 179166 h 662939"/>
              <a:gd name="T4" fmla="*/ 188934 w 1569720"/>
              <a:gd name="T5" fmla="*/ 115776 h 662939"/>
              <a:gd name="T6" fmla="*/ 274087 w 1569720"/>
              <a:gd name="T7" fmla="*/ 79810 h 662939"/>
              <a:gd name="T8" fmla="*/ 371435 w 1569720"/>
              <a:gd name="T9" fmla="*/ 49675 h 662939"/>
              <a:gd name="T10" fmla="*/ 479363 w 1569720"/>
              <a:gd name="T11" fmla="*/ 26056 h 662939"/>
              <a:gd name="T12" fmla="*/ 596253 w 1569720"/>
              <a:gd name="T13" fmla="*/ 9636 h 662939"/>
              <a:gd name="T14" fmla="*/ 720491 w 1569720"/>
              <a:gd name="T15" fmla="*/ 1099 h 662939"/>
              <a:gd name="T16" fmla="*/ 849228 w 1569720"/>
              <a:gd name="T17" fmla="*/ 1099 h 662939"/>
              <a:gd name="T18" fmla="*/ 973466 w 1569720"/>
              <a:gd name="T19" fmla="*/ 9636 h 662939"/>
              <a:gd name="T20" fmla="*/ 1090356 w 1569720"/>
              <a:gd name="T21" fmla="*/ 26056 h 662939"/>
              <a:gd name="T22" fmla="*/ 1198284 w 1569720"/>
              <a:gd name="T23" fmla="*/ 49675 h 662939"/>
              <a:gd name="T24" fmla="*/ 1295632 w 1569720"/>
              <a:gd name="T25" fmla="*/ 79810 h 662939"/>
              <a:gd name="T26" fmla="*/ 1380785 w 1569720"/>
              <a:gd name="T27" fmla="*/ 115776 h 662939"/>
              <a:gd name="T28" fmla="*/ 1452126 w 1569720"/>
              <a:gd name="T29" fmla="*/ 156891 h 662939"/>
              <a:gd name="T30" fmla="*/ 1546909 w 1569720"/>
              <a:gd name="T31" fmla="*/ 251833 h 662939"/>
              <a:gd name="T32" fmla="*/ 1569720 w 1569720"/>
              <a:gd name="T33" fmla="*/ 331469 h 662939"/>
              <a:gd name="T34" fmla="*/ 1546909 w 1569720"/>
              <a:gd name="T35" fmla="*/ 411106 h 662939"/>
              <a:gd name="T36" fmla="*/ 1452126 w 1569720"/>
              <a:gd name="T37" fmla="*/ 506048 h 662939"/>
              <a:gd name="T38" fmla="*/ 1380785 w 1569720"/>
              <a:gd name="T39" fmla="*/ 547163 h 662939"/>
              <a:gd name="T40" fmla="*/ 1295632 w 1569720"/>
              <a:gd name="T41" fmla="*/ 583129 h 662939"/>
              <a:gd name="T42" fmla="*/ 1198284 w 1569720"/>
              <a:gd name="T43" fmla="*/ 613264 h 662939"/>
              <a:gd name="T44" fmla="*/ 1090356 w 1569720"/>
              <a:gd name="T45" fmla="*/ 636883 h 662939"/>
              <a:gd name="T46" fmla="*/ 973466 w 1569720"/>
              <a:gd name="T47" fmla="*/ 653303 h 662939"/>
              <a:gd name="T48" fmla="*/ 849228 w 1569720"/>
              <a:gd name="T49" fmla="*/ 661840 h 662939"/>
              <a:gd name="T50" fmla="*/ 720491 w 1569720"/>
              <a:gd name="T51" fmla="*/ 661840 h 662939"/>
              <a:gd name="T52" fmla="*/ 596253 w 1569720"/>
              <a:gd name="T53" fmla="*/ 653303 h 662939"/>
              <a:gd name="T54" fmla="*/ 479363 w 1569720"/>
              <a:gd name="T55" fmla="*/ 636883 h 662939"/>
              <a:gd name="T56" fmla="*/ 371435 w 1569720"/>
              <a:gd name="T57" fmla="*/ 613264 h 662939"/>
              <a:gd name="T58" fmla="*/ 274087 w 1569720"/>
              <a:gd name="T59" fmla="*/ 583129 h 662939"/>
              <a:gd name="T60" fmla="*/ 188934 w 1569720"/>
              <a:gd name="T61" fmla="*/ 547163 h 662939"/>
              <a:gd name="T62" fmla="*/ 117593 w 1569720"/>
              <a:gd name="T63" fmla="*/ 506048 h 662939"/>
              <a:gd name="T64" fmla="*/ 22810 w 1569720"/>
              <a:gd name="T65" fmla="*/ 411106 h 662939"/>
              <a:gd name="T66" fmla="*/ 0 w 1569720"/>
              <a:gd name="T67" fmla="*/ 331469 h 6629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569720" h="662939">
                <a:moveTo>
                  <a:pt x="0" y="331469"/>
                </a:moveTo>
                <a:lnTo>
                  <a:pt x="10272" y="277718"/>
                </a:lnTo>
                <a:lnTo>
                  <a:pt x="40014" y="226722"/>
                </a:lnTo>
                <a:lnTo>
                  <a:pt x="87607" y="179166"/>
                </a:lnTo>
                <a:lnTo>
                  <a:pt x="151436" y="135733"/>
                </a:lnTo>
                <a:lnTo>
                  <a:pt x="188934" y="115776"/>
                </a:lnTo>
                <a:lnTo>
                  <a:pt x="229885" y="97107"/>
                </a:lnTo>
                <a:lnTo>
                  <a:pt x="274087" y="79810"/>
                </a:lnTo>
                <a:lnTo>
                  <a:pt x="321338" y="63971"/>
                </a:lnTo>
                <a:lnTo>
                  <a:pt x="371435" y="49675"/>
                </a:lnTo>
                <a:lnTo>
                  <a:pt x="424178" y="37009"/>
                </a:lnTo>
                <a:lnTo>
                  <a:pt x="479363" y="26056"/>
                </a:lnTo>
                <a:lnTo>
                  <a:pt x="536789" y="16904"/>
                </a:lnTo>
                <a:lnTo>
                  <a:pt x="596253" y="9636"/>
                </a:lnTo>
                <a:lnTo>
                  <a:pt x="657555" y="4339"/>
                </a:lnTo>
                <a:lnTo>
                  <a:pt x="720491" y="1099"/>
                </a:lnTo>
                <a:lnTo>
                  <a:pt x="784860" y="0"/>
                </a:lnTo>
                <a:lnTo>
                  <a:pt x="849228" y="1099"/>
                </a:lnTo>
                <a:lnTo>
                  <a:pt x="912164" y="4339"/>
                </a:lnTo>
                <a:lnTo>
                  <a:pt x="973466" y="9636"/>
                </a:lnTo>
                <a:lnTo>
                  <a:pt x="1032930" y="16904"/>
                </a:lnTo>
                <a:lnTo>
                  <a:pt x="1090356" y="26056"/>
                </a:lnTo>
                <a:lnTo>
                  <a:pt x="1145541" y="37009"/>
                </a:lnTo>
                <a:lnTo>
                  <a:pt x="1198284" y="49675"/>
                </a:lnTo>
                <a:lnTo>
                  <a:pt x="1248381" y="63971"/>
                </a:lnTo>
                <a:lnTo>
                  <a:pt x="1295632" y="79810"/>
                </a:lnTo>
                <a:lnTo>
                  <a:pt x="1339834" y="97107"/>
                </a:lnTo>
                <a:lnTo>
                  <a:pt x="1380785" y="115776"/>
                </a:lnTo>
                <a:lnTo>
                  <a:pt x="1418283" y="135733"/>
                </a:lnTo>
                <a:lnTo>
                  <a:pt x="1452126" y="156891"/>
                </a:lnTo>
                <a:lnTo>
                  <a:pt x="1508039" y="202471"/>
                </a:lnTo>
                <a:lnTo>
                  <a:pt x="1546909" y="251833"/>
                </a:lnTo>
                <a:lnTo>
                  <a:pt x="1567118" y="304292"/>
                </a:lnTo>
                <a:lnTo>
                  <a:pt x="1569720" y="331469"/>
                </a:lnTo>
                <a:lnTo>
                  <a:pt x="1567118" y="358647"/>
                </a:lnTo>
                <a:lnTo>
                  <a:pt x="1546909" y="411106"/>
                </a:lnTo>
                <a:lnTo>
                  <a:pt x="1508039" y="460468"/>
                </a:lnTo>
                <a:lnTo>
                  <a:pt x="1452126" y="506048"/>
                </a:lnTo>
                <a:lnTo>
                  <a:pt x="1418283" y="527206"/>
                </a:lnTo>
                <a:lnTo>
                  <a:pt x="1380785" y="547163"/>
                </a:lnTo>
                <a:lnTo>
                  <a:pt x="1339834" y="565832"/>
                </a:lnTo>
                <a:lnTo>
                  <a:pt x="1295632" y="583129"/>
                </a:lnTo>
                <a:lnTo>
                  <a:pt x="1248381" y="598968"/>
                </a:lnTo>
                <a:lnTo>
                  <a:pt x="1198284" y="613264"/>
                </a:lnTo>
                <a:lnTo>
                  <a:pt x="1145541" y="625930"/>
                </a:lnTo>
                <a:lnTo>
                  <a:pt x="1090356" y="636883"/>
                </a:lnTo>
                <a:lnTo>
                  <a:pt x="1032930" y="646035"/>
                </a:lnTo>
                <a:lnTo>
                  <a:pt x="973466" y="653303"/>
                </a:lnTo>
                <a:lnTo>
                  <a:pt x="912164" y="658600"/>
                </a:lnTo>
                <a:lnTo>
                  <a:pt x="849228" y="661840"/>
                </a:lnTo>
                <a:lnTo>
                  <a:pt x="784860" y="662940"/>
                </a:lnTo>
                <a:lnTo>
                  <a:pt x="720491" y="661840"/>
                </a:lnTo>
                <a:lnTo>
                  <a:pt x="657555" y="658600"/>
                </a:lnTo>
                <a:lnTo>
                  <a:pt x="596253" y="653303"/>
                </a:lnTo>
                <a:lnTo>
                  <a:pt x="536789" y="646035"/>
                </a:lnTo>
                <a:lnTo>
                  <a:pt x="479363" y="636883"/>
                </a:lnTo>
                <a:lnTo>
                  <a:pt x="424178" y="625930"/>
                </a:lnTo>
                <a:lnTo>
                  <a:pt x="371435" y="613264"/>
                </a:lnTo>
                <a:lnTo>
                  <a:pt x="321338" y="598968"/>
                </a:lnTo>
                <a:lnTo>
                  <a:pt x="274087" y="583129"/>
                </a:lnTo>
                <a:lnTo>
                  <a:pt x="229885" y="565832"/>
                </a:lnTo>
                <a:lnTo>
                  <a:pt x="188934" y="547163"/>
                </a:lnTo>
                <a:lnTo>
                  <a:pt x="151436" y="527206"/>
                </a:lnTo>
                <a:lnTo>
                  <a:pt x="117593" y="506048"/>
                </a:lnTo>
                <a:lnTo>
                  <a:pt x="61680" y="460468"/>
                </a:lnTo>
                <a:lnTo>
                  <a:pt x="22810" y="411106"/>
                </a:lnTo>
                <a:lnTo>
                  <a:pt x="2601" y="358647"/>
                </a:lnTo>
                <a:lnTo>
                  <a:pt x="0" y="331469"/>
                </a:lnTo>
                <a:close/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95058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2146300" y="3421064"/>
            <a:ext cx="7986184" cy="1394613"/>
          </a:xfrm>
          <a:prstGeom prst="rect">
            <a:avLst/>
          </a:prstGeom>
        </p:spPr>
        <p:txBody>
          <a:bodyPr lIns="0" tIns="9525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spcBef>
                <a:spcPts val="75"/>
              </a:spcBef>
            </a:pPr>
            <a:r>
              <a:rPr lang="tr-TR" altLang="tr-TR" sz="1800" b="1" dirty="0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Since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endometriomas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may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damage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ovary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, 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and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since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complications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can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arise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in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women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with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endometriomas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undergoing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ART,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laparoscopic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ovarian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cystectomy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may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sometimes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be 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recommended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for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women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with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endometriomas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larger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than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3 cm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diameter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(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weak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).</a:t>
            </a:r>
            <a:endParaRPr lang="tr-TR" altLang="tr-TR" sz="18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17411" name="object 3"/>
          <p:cNvSpPr>
            <a:spLocks/>
          </p:cNvSpPr>
          <p:nvPr/>
        </p:nvSpPr>
        <p:spPr bwMode="auto">
          <a:xfrm>
            <a:off x="7884139" y="4160793"/>
            <a:ext cx="2686049" cy="604837"/>
          </a:xfrm>
          <a:custGeom>
            <a:avLst/>
            <a:gdLst>
              <a:gd name="T0" fmla="*/ 7382 w 2685415"/>
              <a:gd name="T1" fmla="*/ 359883 h 805179"/>
              <a:gd name="T2" fmla="*/ 64212 w 2685415"/>
              <a:gd name="T3" fmla="*/ 279026 h 805179"/>
              <a:gd name="T4" fmla="*/ 172183 w 2685415"/>
              <a:gd name="T5" fmla="*/ 205047 h 805179"/>
              <a:gd name="T6" fmla="*/ 243491 w 2685415"/>
              <a:gd name="T7" fmla="*/ 171193 h 805179"/>
              <a:gd name="T8" fmla="*/ 325357 w 2685415"/>
              <a:gd name="T9" fmla="*/ 139725 h 805179"/>
              <a:gd name="T10" fmla="*/ 417039 w 2685415"/>
              <a:gd name="T11" fmla="*/ 110866 h 805179"/>
              <a:gd name="T12" fmla="*/ 517796 w 2685415"/>
              <a:gd name="T13" fmla="*/ 84837 h 805179"/>
              <a:gd name="T14" fmla="*/ 626885 w 2685415"/>
              <a:gd name="T15" fmla="*/ 61862 h 805179"/>
              <a:gd name="T16" fmla="*/ 743564 w 2685415"/>
              <a:gd name="T17" fmla="*/ 42161 h 805179"/>
              <a:gd name="T18" fmla="*/ 867090 w 2685415"/>
              <a:gd name="T19" fmla="*/ 25959 h 805179"/>
              <a:gd name="T20" fmla="*/ 996722 w 2685415"/>
              <a:gd name="T21" fmla="*/ 13475 h 805179"/>
              <a:gd name="T22" fmla="*/ 1131718 w 2685415"/>
              <a:gd name="T23" fmla="*/ 4934 h 805179"/>
              <a:gd name="T24" fmla="*/ 1271334 w 2685415"/>
              <a:gd name="T25" fmla="*/ 557 h 805179"/>
              <a:gd name="T26" fmla="*/ 1413953 w 2685415"/>
              <a:gd name="T27" fmla="*/ 557 h 805179"/>
              <a:gd name="T28" fmla="*/ 1553569 w 2685415"/>
              <a:gd name="T29" fmla="*/ 4934 h 805179"/>
              <a:gd name="T30" fmla="*/ 1688565 w 2685415"/>
              <a:gd name="T31" fmla="*/ 13475 h 805179"/>
              <a:gd name="T32" fmla="*/ 1818197 w 2685415"/>
              <a:gd name="T33" fmla="*/ 25959 h 805179"/>
              <a:gd name="T34" fmla="*/ 1941723 w 2685415"/>
              <a:gd name="T35" fmla="*/ 42161 h 805179"/>
              <a:gd name="T36" fmla="*/ 2058402 w 2685415"/>
              <a:gd name="T37" fmla="*/ 61862 h 805179"/>
              <a:gd name="T38" fmla="*/ 2167491 w 2685415"/>
              <a:gd name="T39" fmla="*/ 84837 h 805179"/>
              <a:gd name="T40" fmla="*/ 2268248 w 2685415"/>
              <a:gd name="T41" fmla="*/ 110866 h 805179"/>
              <a:gd name="T42" fmla="*/ 2359930 w 2685415"/>
              <a:gd name="T43" fmla="*/ 139725 h 805179"/>
              <a:gd name="T44" fmla="*/ 2441796 w 2685415"/>
              <a:gd name="T45" fmla="*/ 171193 h 805179"/>
              <a:gd name="T46" fmla="*/ 2513104 w 2685415"/>
              <a:gd name="T47" fmla="*/ 205047 h 805179"/>
              <a:gd name="T48" fmla="*/ 2621075 w 2685415"/>
              <a:gd name="T49" fmla="*/ 279026 h 805179"/>
              <a:gd name="T50" fmla="*/ 2677905 w 2685415"/>
              <a:gd name="T51" fmla="*/ 359883 h 805179"/>
              <a:gd name="T52" fmla="*/ 2683427 w 2685415"/>
              <a:gd name="T53" fmla="*/ 423703 h 805179"/>
              <a:gd name="T54" fmla="*/ 2640309 w 2685415"/>
              <a:gd name="T55" fmla="*/ 505989 h 805179"/>
              <a:gd name="T56" fmla="*/ 2544566 w 2685415"/>
              <a:gd name="T57" fmla="*/ 581849 h 805179"/>
              <a:gd name="T58" fmla="*/ 2441796 w 2685415"/>
              <a:gd name="T59" fmla="*/ 633456 h 805179"/>
              <a:gd name="T60" fmla="*/ 2359930 w 2685415"/>
              <a:gd name="T61" fmla="*/ 664925 h 805179"/>
              <a:gd name="T62" fmla="*/ 2268248 w 2685415"/>
              <a:gd name="T63" fmla="*/ 693787 h 805179"/>
              <a:gd name="T64" fmla="*/ 2167491 w 2685415"/>
              <a:gd name="T65" fmla="*/ 719818 h 805179"/>
              <a:gd name="T66" fmla="*/ 2058402 w 2685415"/>
              <a:gd name="T67" fmla="*/ 742797 h 805179"/>
              <a:gd name="T68" fmla="*/ 1941723 w 2685415"/>
              <a:gd name="T69" fmla="*/ 762501 h 805179"/>
              <a:gd name="T70" fmla="*/ 1818197 w 2685415"/>
              <a:gd name="T71" fmla="*/ 778706 h 805179"/>
              <a:gd name="T72" fmla="*/ 1688565 w 2685415"/>
              <a:gd name="T73" fmla="*/ 791192 h 805179"/>
              <a:gd name="T74" fmla="*/ 1553569 w 2685415"/>
              <a:gd name="T75" fmla="*/ 799736 h 805179"/>
              <a:gd name="T76" fmla="*/ 1413953 w 2685415"/>
              <a:gd name="T77" fmla="*/ 804114 h 805179"/>
              <a:gd name="T78" fmla="*/ 1271334 w 2685415"/>
              <a:gd name="T79" fmla="*/ 804114 h 805179"/>
              <a:gd name="T80" fmla="*/ 1131718 w 2685415"/>
              <a:gd name="T81" fmla="*/ 799736 h 805179"/>
              <a:gd name="T82" fmla="*/ 996722 w 2685415"/>
              <a:gd name="T83" fmla="*/ 791192 h 805179"/>
              <a:gd name="T84" fmla="*/ 867090 w 2685415"/>
              <a:gd name="T85" fmla="*/ 778706 h 805179"/>
              <a:gd name="T86" fmla="*/ 743564 w 2685415"/>
              <a:gd name="T87" fmla="*/ 762501 h 805179"/>
              <a:gd name="T88" fmla="*/ 626885 w 2685415"/>
              <a:gd name="T89" fmla="*/ 742797 h 805179"/>
              <a:gd name="T90" fmla="*/ 517796 w 2685415"/>
              <a:gd name="T91" fmla="*/ 719818 h 805179"/>
              <a:gd name="T92" fmla="*/ 417039 w 2685415"/>
              <a:gd name="T93" fmla="*/ 693787 h 805179"/>
              <a:gd name="T94" fmla="*/ 325357 w 2685415"/>
              <a:gd name="T95" fmla="*/ 664925 h 805179"/>
              <a:gd name="T96" fmla="*/ 243491 w 2685415"/>
              <a:gd name="T97" fmla="*/ 633456 h 805179"/>
              <a:gd name="T98" fmla="*/ 172183 w 2685415"/>
              <a:gd name="T99" fmla="*/ 599601 h 805179"/>
              <a:gd name="T100" fmla="*/ 64212 w 2685415"/>
              <a:gd name="T101" fmla="*/ 525626 h 805179"/>
              <a:gd name="T102" fmla="*/ 7382 w 2685415"/>
              <a:gd name="T103" fmla="*/ 444779 h 80517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2685415" h="805179">
                <a:moveTo>
                  <a:pt x="0" y="402335"/>
                </a:moveTo>
                <a:lnTo>
                  <a:pt x="7382" y="359883"/>
                </a:lnTo>
                <a:lnTo>
                  <a:pt x="29033" y="318706"/>
                </a:lnTo>
                <a:lnTo>
                  <a:pt x="64212" y="279026"/>
                </a:lnTo>
                <a:lnTo>
                  <a:pt x="112176" y="241065"/>
                </a:lnTo>
                <a:lnTo>
                  <a:pt x="172183" y="205047"/>
                </a:lnTo>
                <a:lnTo>
                  <a:pt x="206471" y="187836"/>
                </a:lnTo>
                <a:lnTo>
                  <a:pt x="243491" y="171193"/>
                </a:lnTo>
                <a:lnTo>
                  <a:pt x="283150" y="155147"/>
                </a:lnTo>
                <a:lnTo>
                  <a:pt x="325357" y="139725"/>
                </a:lnTo>
                <a:lnTo>
                  <a:pt x="370018" y="124955"/>
                </a:lnTo>
                <a:lnTo>
                  <a:pt x="417039" y="110866"/>
                </a:lnTo>
                <a:lnTo>
                  <a:pt x="466330" y="97484"/>
                </a:lnTo>
                <a:lnTo>
                  <a:pt x="517796" y="84837"/>
                </a:lnTo>
                <a:lnTo>
                  <a:pt x="571346" y="72954"/>
                </a:lnTo>
                <a:lnTo>
                  <a:pt x="626885" y="61862"/>
                </a:lnTo>
                <a:lnTo>
                  <a:pt x="684322" y="51588"/>
                </a:lnTo>
                <a:lnTo>
                  <a:pt x="743564" y="42161"/>
                </a:lnTo>
                <a:lnTo>
                  <a:pt x="804518" y="33609"/>
                </a:lnTo>
                <a:lnTo>
                  <a:pt x="867090" y="25959"/>
                </a:lnTo>
                <a:lnTo>
                  <a:pt x="931190" y="19238"/>
                </a:lnTo>
                <a:lnTo>
                  <a:pt x="996722" y="13475"/>
                </a:lnTo>
                <a:lnTo>
                  <a:pt x="1063596" y="8698"/>
                </a:lnTo>
                <a:lnTo>
                  <a:pt x="1131718" y="4934"/>
                </a:lnTo>
                <a:lnTo>
                  <a:pt x="1200995" y="2211"/>
                </a:lnTo>
                <a:lnTo>
                  <a:pt x="1271334" y="557"/>
                </a:lnTo>
                <a:lnTo>
                  <a:pt x="1342644" y="0"/>
                </a:lnTo>
                <a:lnTo>
                  <a:pt x="1413953" y="557"/>
                </a:lnTo>
                <a:lnTo>
                  <a:pt x="1484292" y="2211"/>
                </a:lnTo>
                <a:lnTo>
                  <a:pt x="1553569" y="4934"/>
                </a:lnTo>
                <a:lnTo>
                  <a:pt x="1621691" y="8698"/>
                </a:lnTo>
                <a:lnTo>
                  <a:pt x="1688565" y="13475"/>
                </a:lnTo>
                <a:lnTo>
                  <a:pt x="1754097" y="19238"/>
                </a:lnTo>
                <a:lnTo>
                  <a:pt x="1818197" y="25959"/>
                </a:lnTo>
                <a:lnTo>
                  <a:pt x="1880769" y="33609"/>
                </a:lnTo>
                <a:lnTo>
                  <a:pt x="1941723" y="42161"/>
                </a:lnTo>
                <a:lnTo>
                  <a:pt x="2000965" y="51588"/>
                </a:lnTo>
                <a:lnTo>
                  <a:pt x="2058402" y="61862"/>
                </a:lnTo>
                <a:lnTo>
                  <a:pt x="2113941" y="72954"/>
                </a:lnTo>
                <a:lnTo>
                  <a:pt x="2167491" y="84837"/>
                </a:lnTo>
                <a:lnTo>
                  <a:pt x="2218957" y="97484"/>
                </a:lnTo>
                <a:lnTo>
                  <a:pt x="2268248" y="110866"/>
                </a:lnTo>
                <a:lnTo>
                  <a:pt x="2315269" y="124955"/>
                </a:lnTo>
                <a:lnTo>
                  <a:pt x="2359930" y="139725"/>
                </a:lnTo>
                <a:lnTo>
                  <a:pt x="2402137" y="155147"/>
                </a:lnTo>
                <a:lnTo>
                  <a:pt x="2441796" y="171193"/>
                </a:lnTo>
                <a:lnTo>
                  <a:pt x="2478816" y="187836"/>
                </a:lnTo>
                <a:lnTo>
                  <a:pt x="2513104" y="205047"/>
                </a:lnTo>
                <a:lnTo>
                  <a:pt x="2573111" y="241065"/>
                </a:lnTo>
                <a:lnTo>
                  <a:pt x="2621075" y="279026"/>
                </a:lnTo>
                <a:lnTo>
                  <a:pt x="2656254" y="318706"/>
                </a:lnTo>
                <a:lnTo>
                  <a:pt x="2677905" y="359883"/>
                </a:lnTo>
                <a:lnTo>
                  <a:pt x="2685288" y="402335"/>
                </a:lnTo>
                <a:lnTo>
                  <a:pt x="2683427" y="423703"/>
                </a:lnTo>
                <a:lnTo>
                  <a:pt x="2668817" y="465538"/>
                </a:lnTo>
                <a:lnTo>
                  <a:pt x="2640309" y="505989"/>
                </a:lnTo>
                <a:lnTo>
                  <a:pt x="2598645" y="544834"/>
                </a:lnTo>
                <a:lnTo>
                  <a:pt x="2544566" y="581849"/>
                </a:lnTo>
                <a:lnTo>
                  <a:pt x="2478816" y="616813"/>
                </a:lnTo>
                <a:lnTo>
                  <a:pt x="2441796" y="633456"/>
                </a:lnTo>
                <a:lnTo>
                  <a:pt x="2402137" y="649503"/>
                </a:lnTo>
                <a:lnTo>
                  <a:pt x="2359930" y="664925"/>
                </a:lnTo>
                <a:lnTo>
                  <a:pt x="2315269" y="679696"/>
                </a:lnTo>
                <a:lnTo>
                  <a:pt x="2268248" y="693787"/>
                </a:lnTo>
                <a:lnTo>
                  <a:pt x="2218957" y="707170"/>
                </a:lnTo>
                <a:lnTo>
                  <a:pt x="2167491" y="719818"/>
                </a:lnTo>
                <a:lnTo>
                  <a:pt x="2113941" y="731703"/>
                </a:lnTo>
                <a:lnTo>
                  <a:pt x="2058402" y="742797"/>
                </a:lnTo>
                <a:lnTo>
                  <a:pt x="2000965" y="753072"/>
                </a:lnTo>
                <a:lnTo>
                  <a:pt x="1941723" y="762501"/>
                </a:lnTo>
                <a:lnTo>
                  <a:pt x="1880769" y="771055"/>
                </a:lnTo>
                <a:lnTo>
                  <a:pt x="1818197" y="778706"/>
                </a:lnTo>
                <a:lnTo>
                  <a:pt x="1754097" y="785428"/>
                </a:lnTo>
                <a:lnTo>
                  <a:pt x="1688565" y="791192"/>
                </a:lnTo>
                <a:lnTo>
                  <a:pt x="1621691" y="795971"/>
                </a:lnTo>
                <a:lnTo>
                  <a:pt x="1553569" y="799736"/>
                </a:lnTo>
                <a:lnTo>
                  <a:pt x="1484292" y="802459"/>
                </a:lnTo>
                <a:lnTo>
                  <a:pt x="1413953" y="804114"/>
                </a:lnTo>
                <a:lnTo>
                  <a:pt x="1342644" y="804671"/>
                </a:lnTo>
                <a:lnTo>
                  <a:pt x="1271334" y="804114"/>
                </a:lnTo>
                <a:lnTo>
                  <a:pt x="1200995" y="802459"/>
                </a:lnTo>
                <a:lnTo>
                  <a:pt x="1131718" y="799736"/>
                </a:lnTo>
                <a:lnTo>
                  <a:pt x="1063596" y="795971"/>
                </a:lnTo>
                <a:lnTo>
                  <a:pt x="996722" y="791192"/>
                </a:lnTo>
                <a:lnTo>
                  <a:pt x="931190" y="785428"/>
                </a:lnTo>
                <a:lnTo>
                  <a:pt x="867090" y="778706"/>
                </a:lnTo>
                <a:lnTo>
                  <a:pt x="804518" y="771055"/>
                </a:lnTo>
                <a:lnTo>
                  <a:pt x="743564" y="762501"/>
                </a:lnTo>
                <a:lnTo>
                  <a:pt x="684322" y="753072"/>
                </a:lnTo>
                <a:lnTo>
                  <a:pt x="626885" y="742797"/>
                </a:lnTo>
                <a:lnTo>
                  <a:pt x="571346" y="731703"/>
                </a:lnTo>
                <a:lnTo>
                  <a:pt x="517796" y="719818"/>
                </a:lnTo>
                <a:lnTo>
                  <a:pt x="466330" y="707170"/>
                </a:lnTo>
                <a:lnTo>
                  <a:pt x="417039" y="693787"/>
                </a:lnTo>
                <a:lnTo>
                  <a:pt x="370018" y="679696"/>
                </a:lnTo>
                <a:lnTo>
                  <a:pt x="325357" y="664925"/>
                </a:lnTo>
                <a:lnTo>
                  <a:pt x="283150" y="649503"/>
                </a:lnTo>
                <a:lnTo>
                  <a:pt x="243491" y="633456"/>
                </a:lnTo>
                <a:lnTo>
                  <a:pt x="206471" y="616813"/>
                </a:lnTo>
                <a:lnTo>
                  <a:pt x="172183" y="599601"/>
                </a:lnTo>
                <a:lnTo>
                  <a:pt x="112176" y="563584"/>
                </a:lnTo>
                <a:lnTo>
                  <a:pt x="64212" y="525626"/>
                </a:lnTo>
                <a:lnTo>
                  <a:pt x="29033" y="485951"/>
                </a:lnTo>
                <a:lnTo>
                  <a:pt x="7382" y="444779"/>
                </a:lnTo>
                <a:lnTo>
                  <a:pt x="0" y="402335"/>
                </a:lnTo>
                <a:close/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tr-TR"/>
          </a:p>
        </p:txBody>
      </p:sp>
      <p:sp>
        <p:nvSpPr>
          <p:cNvPr id="17412" name="object 4"/>
          <p:cNvSpPr>
            <a:spLocks noChangeArrowheads="1"/>
          </p:cNvSpPr>
          <p:nvPr/>
        </p:nvSpPr>
        <p:spPr bwMode="auto">
          <a:xfrm>
            <a:off x="992718" y="1073150"/>
            <a:ext cx="7554383" cy="2014538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</p:spTree>
    <p:extLst>
      <p:ext uri="{BB962C8B-B14F-4D97-AF65-F5344CB8AC3E}">
        <p14:creationId xmlns:p14="http://schemas.microsoft.com/office/powerpoint/2010/main" val="520044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229785" y="3087689"/>
            <a:ext cx="9596967" cy="1625926"/>
          </a:xfrm>
          <a:prstGeom prst="rect">
            <a:avLst/>
          </a:prstGeom>
        </p:spPr>
        <p:txBody>
          <a:bodyPr lIns="0" tIns="10001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spcBef>
                <a:spcPts val="75"/>
              </a:spcBef>
            </a:pP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most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effective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treatment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for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ovarian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endometriomas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is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their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surgical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removal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.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method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of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choice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for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this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is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surgical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laparoscopy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.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According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to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a meta-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analysis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,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ovary-sparing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removal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(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extraction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) of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cyst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wall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is 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superior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overall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to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thermal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destruction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using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a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high-frequency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current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, 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laser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vaporization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or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argon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plasma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coagulation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in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terms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of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pain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symptoms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and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recurrence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and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pregnancy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rates</a:t>
            </a:r>
            <a:r>
              <a:rPr lang="tr-TR" altLang="tr-TR" sz="15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.</a:t>
            </a:r>
          </a:p>
          <a:p>
            <a:pPr algn="just"/>
            <a:r>
              <a:rPr lang="tr-TR" altLang="tr-TR" sz="1500" b="1" dirty="0" err="1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Whether</a:t>
            </a:r>
            <a:r>
              <a:rPr lang="tr-TR" altLang="tr-TR" sz="1500" b="1" dirty="0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this</a:t>
            </a:r>
            <a:r>
              <a:rPr lang="tr-TR" altLang="tr-TR" sz="1500" b="1" dirty="0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recommendation</a:t>
            </a:r>
            <a:r>
              <a:rPr lang="tr-TR" altLang="tr-TR" sz="1500" b="1" dirty="0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should</a:t>
            </a:r>
            <a:r>
              <a:rPr lang="tr-TR" altLang="tr-TR" sz="1500" b="1" dirty="0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apply</a:t>
            </a:r>
            <a:r>
              <a:rPr lang="tr-TR" altLang="tr-TR" sz="1500" b="1" dirty="0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only</a:t>
            </a:r>
            <a:r>
              <a:rPr lang="tr-TR" altLang="tr-TR" sz="1500" b="1" dirty="0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to</a:t>
            </a:r>
            <a:r>
              <a:rPr lang="tr-TR" altLang="tr-TR" sz="1500" b="1" dirty="0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endometriomas</a:t>
            </a:r>
            <a:r>
              <a:rPr lang="tr-TR" altLang="tr-TR" sz="1500" b="1" dirty="0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with</a:t>
            </a:r>
            <a:r>
              <a:rPr lang="tr-TR" altLang="tr-TR" sz="1500" b="1" dirty="0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a  </a:t>
            </a:r>
            <a:r>
              <a:rPr lang="tr-TR" altLang="tr-TR" sz="1500" b="1" dirty="0" err="1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diameter</a:t>
            </a:r>
            <a:r>
              <a:rPr lang="tr-TR" altLang="tr-TR" sz="1500" b="1" dirty="0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of &gt; 4 cm is a </a:t>
            </a:r>
            <a:r>
              <a:rPr lang="tr-TR" altLang="tr-TR" sz="1500" b="1" dirty="0" err="1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moot</a:t>
            </a:r>
            <a:r>
              <a:rPr lang="tr-TR" altLang="tr-TR" sz="1500" b="1" dirty="0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500" b="1" dirty="0" err="1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point</a:t>
            </a:r>
            <a:r>
              <a:rPr lang="tr-TR" altLang="tr-TR" sz="1300" b="1" dirty="0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.</a:t>
            </a:r>
            <a:endParaRPr lang="tr-TR" altLang="tr-TR" sz="13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18435" name="object 3"/>
          <p:cNvSpPr>
            <a:spLocks noChangeArrowheads="1"/>
          </p:cNvSpPr>
          <p:nvPr/>
        </p:nvSpPr>
        <p:spPr bwMode="auto">
          <a:xfrm>
            <a:off x="1166284" y="1041401"/>
            <a:ext cx="3903133" cy="6445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18436" name="object 4"/>
          <p:cNvSpPr>
            <a:spLocks/>
          </p:cNvSpPr>
          <p:nvPr/>
        </p:nvSpPr>
        <p:spPr bwMode="auto">
          <a:xfrm>
            <a:off x="9647211" y="4102428"/>
            <a:ext cx="1346200" cy="611187"/>
          </a:xfrm>
          <a:custGeom>
            <a:avLst/>
            <a:gdLst>
              <a:gd name="T0" fmla="*/ 9744 w 1346200"/>
              <a:gd name="T1" fmla="*/ 337502 h 814070"/>
              <a:gd name="T2" fmla="*/ 82851 w 1346200"/>
              <a:gd name="T3" fmla="*/ 211106 h 814070"/>
              <a:gd name="T4" fmla="*/ 142983 w 1346200"/>
              <a:gd name="T5" fmla="*/ 156067 h 814070"/>
              <a:gd name="T6" fmla="*/ 216679 w 1346200"/>
              <a:gd name="T7" fmla="*/ 107768 h 814070"/>
              <a:gd name="T8" fmla="*/ 302323 w 1346200"/>
              <a:gd name="T9" fmla="*/ 67185 h 814070"/>
              <a:gd name="T10" fmla="*/ 398301 w 1346200"/>
              <a:gd name="T11" fmla="*/ 35294 h 814070"/>
              <a:gd name="T12" fmla="*/ 502995 w 1346200"/>
              <a:gd name="T13" fmla="*/ 13072 h 814070"/>
              <a:gd name="T14" fmla="*/ 614790 w 1346200"/>
              <a:gd name="T15" fmla="*/ 1493 h 814070"/>
              <a:gd name="T16" fmla="*/ 730901 w 1346200"/>
              <a:gd name="T17" fmla="*/ 1493 h 814070"/>
              <a:gd name="T18" fmla="*/ 842696 w 1346200"/>
              <a:gd name="T19" fmla="*/ 13072 h 814070"/>
              <a:gd name="T20" fmla="*/ 947390 w 1346200"/>
              <a:gd name="T21" fmla="*/ 35294 h 814070"/>
              <a:gd name="T22" fmla="*/ 1043368 w 1346200"/>
              <a:gd name="T23" fmla="*/ 67185 h 814070"/>
              <a:gd name="T24" fmla="*/ 1129012 w 1346200"/>
              <a:gd name="T25" fmla="*/ 107768 h 814070"/>
              <a:gd name="T26" fmla="*/ 1202708 w 1346200"/>
              <a:gd name="T27" fmla="*/ 156067 h 814070"/>
              <a:gd name="T28" fmla="*/ 1262840 w 1346200"/>
              <a:gd name="T29" fmla="*/ 211106 h 814070"/>
              <a:gd name="T30" fmla="*/ 1324070 w 1346200"/>
              <a:gd name="T31" fmla="*/ 304168 h 814070"/>
              <a:gd name="T32" fmla="*/ 1345692 w 1346200"/>
              <a:gd name="T33" fmla="*/ 406907 h 814070"/>
              <a:gd name="T34" fmla="*/ 1324070 w 1346200"/>
              <a:gd name="T35" fmla="*/ 509647 h 814070"/>
              <a:gd name="T36" fmla="*/ 1262840 w 1346200"/>
              <a:gd name="T37" fmla="*/ 602709 h 814070"/>
              <a:gd name="T38" fmla="*/ 1202708 w 1346200"/>
              <a:gd name="T39" fmla="*/ 657748 h 814070"/>
              <a:gd name="T40" fmla="*/ 1129012 w 1346200"/>
              <a:gd name="T41" fmla="*/ 706047 h 814070"/>
              <a:gd name="T42" fmla="*/ 1043368 w 1346200"/>
              <a:gd name="T43" fmla="*/ 746630 h 814070"/>
              <a:gd name="T44" fmla="*/ 947390 w 1346200"/>
              <a:gd name="T45" fmla="*/ 778521 h 814070"/>
              <a:gd name="T46" fmla="*/ 842696 w 1346200"/>
              <a:gd name="T47" fmla="*/ 800743 h 814070"/>
              <a:gd name="T48" fmla="*/ 730901 w 1346200"/>
              <a:gd name="T49" fmla="*/ 812322 h 814070"/>
              <a:gd name="T50" fmla="*/ 614790 w 1346200"/>
              <a:gd name="T51" fmla="*/ 812322 h 814070"/>
              <a:gd name="T52" fmla="*/ 502995 w 1346200"/>
              <a:gd name="T53" fmla="*/ 800743 h 814070"/>
              <a:gd name="T54" fmla="*/ 398301 w 1346200"/>
              <a:gd name="T55" fmla="*/ 778521 h 814070"/>
              <a:gd name="T56" fmla="*/ 302323 w 1346200"/>
              <a:gd name="T57" fmla="*/ 746630 h 814070"/>
              <a:gd name="T58" fmla="*/ 216679 w 1346200"/>
              <a:gd name="T59" fmla="*/ 706047 h 814070"/>
              <a:gd name="T60" fmla="*/ 142983 w 1346200"/>
              <a:gd name="T61" fmla="*/ 657748 h 814070"/>
              <a:gd name="T62" fmla="*/ 82851 w 1346200"/>
              <a:gd name="T63" fmla="*/ 602709 h 814070"/>
              <a:gd name="T64" fmla="*/ 21621 w 1346200"/>
              <a:gd name="T65" fmla="*/ 509647 h 814070"/>
              <a:gd name="T66" fmla="*/ 0 w 1346200"/>
              <a:gd name="T67" fmla="*/ 406907 h 8140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346200" h="814070">
                <a:moveTo>
                  <a:pt x="0" y="406907"/>
                </a:moveTo>
                <a:lnTo>
                  <a:pt x="9744" y="337502"/>
                </a:lnTo>
                <a:lnTo>
                  <a:pt x="37900" y="271910"/>
                </a:lnTo>
                <a:lnTo>
                  <a:pt x="82851" y="211106"/>
                </a:lnTo>
                <a:lnTo>
                  <a:pt x="111121" y="182805"/>
                </a:lnTo>
                <a:lnTo>
                  <a:pt x="142983" y="156067"/>
                </a:lnTo>
                <a:lnTo>
                  <a:pt x="178237" y="131014"/>
                </a:lnTo>
                <a:lnTo>
                  <a:pt x="216679" y="107768"/>
                </a:lnTo>
                <a:lnTo>
                  <a:pt x="258109" y="86451"/>
                </a:lnTo>
                <a:lnTo>
                  <a:pt x="302323" y="67185"/>
                </a:lnTo>
                <a:lnTo>
                  <a:pt x="349121" y="50092"/>
                </a:lnTo>
                <a:lnTo>
                  <a:pt x="398301" y="35294"/>
                </a:lnTo>
                <a:lnTo>
                  <a:pt x="449659" y="22913"/>
                </a:lnTo>
                <a:lnTo>
                  <a:pt x="502995" y="13072"/>
                </a:lnTo>
                <a:lnTo>
                  <a:pt x="558106" y="5891"/>
                </a:lnTo>
                <a:lnTo>
                  <a:pt x="614790" y="1493"/>
                </a:lnTo>
                <a:lnTo>
                  <a:pt x="672846" y="0"/>
                </a:lnTo>
                <a:lnTo>
                  <a:pt x="730901" y="1493"/>
                </a:lnTo>
                <a:lnTo>
                  <a:pt x="787585" y="5891"/>
                </a:lnTo>
                <a:lnTo>
                  <a:pt x="842696" y="13072"/>
                </a:lnTo>
                <a:lnTo>
                  <a:pt x="896032" y="22913"/>
                </a:lnTo>
                <a:lnTo>
                  <a:pt x="947390" y="35294"/>
                </a:lnTo>
                <a:lnTo>
                  <a:pt x="996570" y="50092"/>
                </a:lnTo>
                <a:lnTo>
                  <a:pt x="1043368" y="67185"/>
                </a:lnTo>
                <a:lnTo>
                  <a:pt x="1087582" y="86451"/>
                </a:lnTo>
                <a:lnTo>
                  <a:pt x="1129012" y="107768"/>
                </a:lnTo>
                <a:lnTo>
                  <a:pt x="1167454" y="131014"/>
                </a:lnTo>
                <a:lnTo>
                  <a:pt x="1202708" y="156067"/>
                </a:lnTo>
                <a:lnTo>
                  <a:pt x="1234570" y="182805"/>
                </a:lnTo>
                <a:lnTo>
                  <a:pt x="1262840" y="211106"/>
                </a:lnTo>
                <a:lnTo>
                  <a:pt x="1287314" y="240848"/>
                </a:lnTo>
                <a:lnTo>
                  <a:pt x="1324070" y="304168"/>
                </a:lnTo>
                <a:lnTo>
                  <a:pt x="1343222" y="371789"/>
                </a:lnTo>
                <a:lnTo>
                  <a:pt x="1345692" y="406907"/>
                </a:lnTo>
                <a:lnTo>
                  <a:pt x="1343222" y="442026"/>
                </a:lnTo>
                <a:lnTo>
                  <a:pt x="1324070" y="509647"/>
                </a:lnTo>
                <a:lnTo>
                  <a:pt x="1287314" y="572967"/>
                </a:lnTo>
                <a:lnTo>
                  <a:pt x="1262840" y="602709"/>
                </a:lnTo>
                <a:lnTo>
                  <a:pt x="1234570" y="631010"/>
                </a:lnTo>
                <a:lnTo>
                  <a:pt x="1202708" y="657748"/>
                </a:lnTo>
                <a:lnTo>
                  <a:pt x="1167454" y="682801"/>
                </a:lnTo>
                <a:lnTo>
                  <a:pt x="1129012" y="706047"/>
                </a:lnTo>
                <a:lnTo>
                  <a:pt x="1087582" y="727364"/>
                </a:lnTo>
                <a:lnTo>
                  <a:pt x="1043368" y="746630"/>
                </a:lnTo>
                <a:lnTo>
                  <a:pt x="996570" y="763723"/>
                </a:lnTo>
                <a:lnTo>
                  <a:pt x="947390" y="778521"/>
                </a:lnTo>
                <a:lnTo>
                  <a:pt x="896032" y="790902"/>
                </a:lnTo>
                <a:lnTo>
                  <a:pt x="842696" y="800743"/>
                </a:lnTo>
                <a:lnTo>
                  <a:pt x="787585" y="807924"/>
                </a:lnTo>
                <a:lnTo>
                  <a:pt x="730901" y="812322"/>
                </a:lnTo>
                <a:lnTo>
                  <a:pt x="672846" y="813815"/>
                </a:lnTo>
                <a:lnTo>
                  <a:pt x="614790" y="812322"/>
                </a:lnTo>
                <a:lnTo>
                  <a:pt x="558106" y="807924"/>
                </a:lnTo>
                <a:lnTo>
                  <a:pt x="502995" y="800743"/>
                </a:lnTo>
                <a:lnTo>
                  <a:pt x="449659" y="790902"/>
                </a:lnTo>
                <a:lnTo>
                  <a:pt x="398301" y="778521"/>
                </a:lnTo>
                <a:lnTo>
                  <a:pt x="349121" y="763723"/>
                </a:lnTo>
                <a:lnTo>
                  <a:pt x="302323" y="746630"/>
                </a:lnTo>
                <a:lnTo>
                  <a:pt x="258109" y="727364"/>
                </a:lnTo>
                <a:lnTo>
                  <a:pt x="216679" y="706047"/>
                </a:lnTo>
                <a:lnTo>
                  <a:pt x="178237" y="682801"/>
                </a:lnTo>
                <a:lnTo>
                  <a:pt x="142983" y="657748"/>
                </a:lnTo>
                <a:lnTo>
                  <a:pt x="111121" y="631010"/>
                </a:lnTo>
                <a:lnTo>
                  <a:pt x="82851" y="602709"/>
                </a:lnTo>
                <a:lnTo>
                  <a:pt x="58377" y="572967"/>
                </a:lnTo>
                <a:lnTo>
                  <a:pt x="21621" y="509647"/>
                </a:lnTo>
                <a:lnTo>
                  <a:pt x="2469" y="442026"/>
                </a:lnTo>
                <a:lnTo>
                  <a:pt x="0" y="406907"/>
                </a:lnTo>
                <a:close/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tr-TR"/>
          </a:p>
        </p:txBody>
      </p:sp>
      <p:sp>
        <p:nvSpPr>
          <p:cNvPr id="18437" name="object 5"/>
          <p:cNvSpPr>
            <a:spLocks noChangeArrowheads="1"/>
          </p:cNvSpPr>
          <p:nvPr/>
        </p:nvSpPr>
        <p:spPr bwMode="auto">
          <a:xfrm>
            <a:off x="1166284" y="1744663"/>
            <a:ext cx="6610349" cy="9715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18438" name="Dikdörtgen 5"/>
          <p:cNvSpPr>
            <a:spLocks noChangeArrowheads="1"/>
          </p:cNvSpPr>
          <p:nvPr/>
        </p:nvSpPr>
        <p:spPr bwMode="auto">
          <a:xfrm>
            <a:off x="9982200" y="5543551"/>
            <a:ext cx="87075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r>
              <a:rPr lang="tr-TR" altLang="tr-TR" sz="2400" dirty="0"/>
              <a:t>2014</a:t>
            </a:r>
          </a:p>
        </p:txBody>
      </p:sp>
    </p:spTree>
    <p:extLst>
      <p:ext uri="{BB962C8B-B14F-4D97-AF65-F5344CB8AC3E}">
        <p14:creationId xmlns:p14="http://schemas.microsoft.com/office/powerpoint/2010/main" val="260721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1358900" y="3149601"/>
            <a:ext cx="9298517" cy="1625926"/>
          </a:xfrm>
          <a:prstGeom prst="rect">
            <a:avLst/>
          </a:prstGeom>
        </p:spPr>
        <p:txBody>
          <a:bodyPr lIns="0" tIns="10001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>
              <a:spcBef>
                <a:spcPts val="75"/>
              </a:spcBef>
            </a:pPr>
            <a:r>
              <a:rPr lang="tr-TR" altLang="tr-TR" sz="1500" b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Cystectomy of ovarian endometriomas improves spontaneous pregnancy  rates and reduces pain. In addition, it may improve the response to </a:t>
            </a:r>
            <a:r>
              <a:rPr lang="tr-TR" altLang="tr-TR" sz="1500" b="1" i="1">
                <a:solidFill>
                  <a:srgbClr val="FFFFFF"/>
                </a:solidFill>
                <a:cs typeface="Arial" pitchFamily="34" charset="0"/>
              </a:rPr>
              <a:t>in vitro  </a:t>
            </a:r>
            <a:r>
              <a:rPr lang="tr-TR" altLang="tr-TR" sz="1500" b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fertilization (IVF).</a:t>
            </a:r>
            <a:endParaRPr lang="tr-TR" altLang="tr-TR" sz="150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pPr algn="just"/>
            <a:r>
              <a:rPr lang="tr-TR" altLang="tr-TR" sz="1500" b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 general consensus is that ovarian endometriomas </a:t>
            </a:r>
            <a:r>
              <a:rPr lang="tr-TR" altLang="tr-TR" sz="1500" b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larger than 4  cm </a:t>
            </a:r>
            <a:r>
              <a:rPr lang="tr-TR" altLang="tr-TR" sz="1500" b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should be removed, both to reduce pain and to  improve spontaneous  conception rates.</a:t>
            </a:r>
            <a:endParaRPr lang="tr-TR" altLang="tr-TR" sz="150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pPr>
              <a:spcBef>
                <a:spcPts val="25"/>
              </a:spcBef>
            </a:pPr>
            <a:endParaRPr lang="tr-TR" altLang="tr-TR" sz="150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tr-TR" altLang="tr-TR" sz="1500" b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However, all decisions to operate </a:t>
            </a:r>
            <a:r>
              <a:rPr lang="tr-TR" altLang="tr-TR" sz="1500" b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 cyst beyond 3 or 4 cm are </a:t>
            </a:r>
            <a:r>
              <a:rPr lang="tr-TR" altLang="tr-TR" sz="1500" b="1">
                <a:solidFill>
                  <a:srgbClr val="00AFE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arbitrary</a:t>
            </a:r>
            <a:r>
              <a:rPr lang="tr-TR" altLang="tr-TR" sz="1500" b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, as</a:t>
            </a:r>
            <a:endParaRPr lang="tr-TR" altLang="tr-TR" sz="150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pPr algn="just"/>
            <a:r>
              <a:rPr lang="tr-TR" altLang="tr-TR" sz="1500" b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there is no evidence to support one or the other.</a:t>
            </a:r>
            <a:endParaRPr lang="tr-TR" altLang="tr-TR" sz="150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19459" name="object 3"/>
          <p:cNvSpPr>
            <a:spLocks/>
          </p:cNvSpPr>
          <p:nvPr/>
        </p:nvSpPr>
        <p:spPr bwMode="auto">
          <a:xfrm>
            <a:off x="6244389" y="3572209"/>
            <a:ext cx="2618317" cy="520700"/>
          </a:xfrm>
          <a:custGeom>
            <a:avLst/>
            <a:gdLst>
              <a:gd name="T0" fmla="*/ 7676 w 2616834"/>
              <a:gd name="T1" fmla="*/ 309612 h 695325"/>
              <a:gd name="T2" fmla="*/ 66696 w 2616834"/>
              <a:gd name="T3" fmla="*/ 237646 h 695325"/>
              <a:gd name="T4" fmla="*/ 178618 w 2616834"/>
              <a:gd name="T5" fmla="*/ 172099 h 695325"/>
              <a:gd name="T6" fmla="*/ 252423 w 2616834"/>
              <a:gd name="T7" fmla="*/ 142262 h 695325"/>
              <a:gd name="T8" fmla="*/ 337059 w 2616834"/>
              <a:gd name="T9" fmla="*/ 114666 h 695325"/>
              <a:gd name="T10" fmla="*/ 431730 w 2616834"/>
              <a:gd name="T11" fmla="*/ 89522 h 695325"/>
              <a:gd name="T12" fmla="*/ 535637 w 2616834"/>
              <a:gd name="T13" fmla="*/ 67043 h 695325"/>
              <a:gd name="T14" fmla="*/ 647982 w 2616834"/>
              <a:gd name="T15" fmla="*/ 47441 h 695325"/>
              <a:gd name="T16" fmla="*/ 767967 w 2616834"/>
              <a:gd name="T17" fmla="*/ 30927 h 695325"/>
              <a:gd name="T18" fmla="*/ 894795 w 2616834"/>
              <a:gd name="T19" fmla="*/ 17714 h 695325"/>
              <a:gd name="T20" fmla="*/ 1027667 w 2616834"/>
              <a:gd name="T21" fmla="*/ 8014 h 695325"/>
              <a:gd name="T22" fmla="*/ 1165786 w 2616834"/>
              <a:gd name="T23" fmla="*/ 2038 h 695325"/>
              <a:gd name="T24" fmla="*/ 1308354 w 2616834"/>
              <a:gd name="T25" fmla="*/ 0 h 695325"/>
              <a:gd name="T26" fmla="*/ 1450921 w 2616834"/>
              <a:gd name="T27" fmla="*/ 2038 h 695325"/>
              <a:gd name="T28" fmla="*/ 1589040 w 2616834"/>
              <a:gd name="T29" fmla="*/ 8014 h 695325"/>
              <a:gd name="T30" fmla="*/ 1721912 w 2616834"/>
              <a:gd name="T31" fmla="*/ 17714 h 695325"/>
              <a:gd name="T32" fmla="*/ 1848740 w 2616834"/>
              <a:gd name="T33" fmla="*/ 30927 h 695325"/>
              <a:gd name="T34" fmla="*/ 1968725 w 2616834"/>
              <a:gd name="T35" fmla="*/ 47441 h 695325"/>
              <a:gd name="T36" fmla="*/ 2081070 w 2616834"/>
              <a:gd name="T37" fmla="*/ 67043 h 695325"/>
              <a:gd name="T38" fmla="*/ 2184977 w 2616834"/>
              <a:gd name="T39" fmla="*/ 89522 h 695325"/>
              <a:gd name="T40" fmla="*/ 2279648 w 2616834"/>
              <a:gd name="T41" fmla="*/ 114666 h 695325"/>
              <a:gd name="T42" fmla="*/ 2364284 w 2616834"/>
              <a:gd name="T43" fmla="*/ 142262 h 695325"/>
              <a:gd name="T44" fmla="*/ 2438089 w 2616834"/>
              <a:gd name="T45" fmla="*/ 172099 h 695325"/>
              <a:gd name="T46" fmla="*/ 2550011 w 2616834"/>
              <a:gd name="T47" fmla="*/ 237646 h 695325"/>
              <a:gd name="T48" fmla="*/ 2609031 w 2616834"/>
              <a:gd name="T49" fmla="*/ 309612 h 695325"/>
              <a:gd name="T50" fmla="*/ 2614772 w 2616834"/>
              <a:gd name="T51" fmla="*/ 366536 h 695325"/>
              <a:gd name="T52" fmla="*/ 2569975 w 2616834"/>
              <a:gd name="T53" fmla="*/ 439841 h 695325"/>
              <a:gd name="T54" fmla="*/ 2470680 w 2616834"/>
              <a:gd name="T55" fmla="*/ 507152 h 695325"/>
              <a:gd name="T56" fmla="*/ 2364284 w 2616834"/>
              <a:gd name="T57" fmla="*/ 552681 h 695325"/>
              <a:gd name="T58" fmla="*/ 2279648 w 2616834"/>
              <a:gd name="T59" fmla="*/ 580277 h 695325"/>
              <a:gd name="T60" fmla="*/ 2184977 w 2616834"/>
              <a:gd name="T61" fmla="*/ 605421 h 695325"/>
              <a:gd name="T62" fmla="*/ 2081070 w 2616834"/>
              <a:gd name="T63" fmla="*/ 627900 h 695325"/>
              <a:gd name="T64" fmla="*/ 1968725 w 2616834"/>
              <a:gd name="T65" fmla="*/ 647502 h 695325"/>
              <a:gd name="T66" fmla="*/ 1848740 w 2616834"/>
              <a:gd name="T67" fmla="*/ 664016 h 695325"/>
              <a:gd name="T68" fmla="*/ 1721912 w 2616834"/>
              <a:gd name="T69" fmla="*/ 677229 h 695325"/>
              <a:gd name="T70" fmla="*/ 1589040 w 2616834"/>
              <a:gd name="T71" fmla="*/ 686929 h 695325"/>
              <a:gd name="T72" fmla="*/ 1450921 w 2616834"/>
              <a:gd name="T73" fmla="*/ 692905 h 695325"/>
              <a:gd name="T74" fmla="*/ 1308354 w 2616834"/>
              <a:gd name="T75" fmla="*/ 694943 h 695325"/>
              <a:gd name="T76" fmla="*/ 1165786 w 2616834"/>
              <a:gd name="T77" fmla="*/ 692905 h 695325"/>
              <a:gd name="T78" fmla="*/ 1027667 w 2616834"/>
              <a:gd name="T79" fmla="*/ 686929 h 695325"/>
              <a:gd name="T80" fmla="*/ 894795 w 2616834"/>
              <a:gd name="T81" fmla="*/ 677229 h 695325"/>
              <a:gd name="T82" fmla="*/ 767967 w 2616834"/>
              <a:gd name="T83" fmla="*/ 664016 h 695325"/>
              <a:gd name="T84" fmla="*/ 647982 w 2616834"/>
              <a:gd name="T85" fmla="*/ 647502 h 695325"/>
              <a:gd name="T86" fmla="*/ 535637 w 2616834"/>
              <a:gd name="T87" fmla="*/ 627900 h 695325"/>
              <a:gd name="T88" fmla="*/ 431730 w 2616834"/>
              <a:gd name="T89" fmla="*/ 605421 h 695325"/>
              <a:gd name="T90" fmla="*/ 337059 w 2616834"/>
              <a:gd name="T91" fmla="*/ 580277 h 695325"/>
              <a:gd name="T92" fmla="*/ 252423 w 2616834"/>
              <a:gd name="T93" fmla="*/ 552681 h 695325"/>
              <a:gd name="T94" fmla="*/ 178618 w 2616834"/>
              <a:gd name="T95" fmla="*/ 522844 h 695325"/>
              <a:gd name="T96" fmla="*/ 66696 w 2616834"/>
              <a:gd name="T97" fmla="*/ 457297 h 695325"/>
              <a:gd name="T98" fmla="*/ 7676 w 2616834"/>
              <a:gd name="T99" fmla="*/ 385331 h 695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2616834" h="695325">
                <a:moveTo>
                  <a:pt x="0" y="347471"/>
                </a:moveTo>
                <a:lnTo>
                  <a:pt x="7676" y="309612"/>
                </a:lnTo>
                <a:lnTo>
                  <a:pt x="30174" y="272933"/>
                </a:lnTo>
                <a:lnTo>
                  <a:pt x="66696" y="237646"/>
                </a:lnTo>
                <a:lnTo>
                  <a:pt x="116443" y="203964"/>
                </a:lnTo>
                <a:lnTo>
                  <a:pt x="178618" y="172099"/>
                </a:lnTo>
                <a:lnTo>
                  <a:pt x="214116" y="156913"/>
                </a:lnTo>
                <a:lnTo>
                  <a:pt x="252423" y="142262"/>
                </a:lnTo>
                <a:lnTo>
                  <a:pt x="293437" y="128170"/>
                </a:lnTo>
                <a:lnTo>
                  <a:pt x="337059" y="114666"/>
                </a:lnTo>
                <a:lnTo>
                  <a:pt x="383190" y="101774"/>
                </a:lnTo>
                <a:lnTo>
                  <a:pt x="431730" y="89522"/>
                </a:lnTo>
                <a:lnTo>
                  <a:pt x="482579" y="77936"/>
                </a:lnTo>
                <a:lnTo>
                  <a:pt x="535637" y="67043"/>
                </a:lnTo>
                <a:lnTo>
                  <a:pt x="590804" y="56869"/>
                </a:lnTo>
                <a:lnTo>
                  <a:pt x="647982" y="47441"/>
                </a:lnTo>
                <a:lnTo>
                  <a:pt x="707069" y="38785"/>
                </a:lnTo>
                <a:lnTo>
                  <a:pt x="767967" y="30927"/>
                </a:lnTo>
                <a:lnTo>
                  <a:pt x="830575" y="23895"/>
                </a:lnTo>
                <a:lnTo>
                  <a:pt x="894795" y="17714"/>
                </a:lnTo>
                <a:lnTo>
                  <a:pt x="960525" y="12412"/>
                </a:lnTo>
                <a:lnTo>
                  <a:pt x="1027667" y="8014"/>
                </a:lnTo>
                <a:lnTo>
                  <a:pt x="1096120" y="4547"/>
                </a:lnTo>
                <a:lnTo>
                  <a:pt x="1165786" y="2038"/>
                </a:lnTo>
                <a:lnTo>
                  <a:pt x="1236563" y="514"/>
                </a:lnTo>
                <a:lnTo>
                  <a:pt x="1308354" y="0"/>
                </a:lnTo>
                <a:lnTo>
                  <a:pt x="1380144" y="514"/>
                </a:lnTo>
                <a:lnTo>
                  <a:pt x="1450921" y="2038"/>
                </a:lnTo>
                <a:lnTo>
                  <a:pt x="1520587" y="4547"/>
                </a:lnTo>
                <a:lnTo>
                  <a:pt x="1589040" y="8014"/>
                </a:lnTo>
                <a:lnTo>
                  <a:pt x="1656182" y="12412"/>
                </a:lnTo>
                <a:lnTo>
                  <a:pt x="1721912" y="17714"/>
                </a:lnTo>
                <a:lnTo>
                  <a:pt x="1786132" y="23895"/>
                </a:lnTo>
                <a:lnTo>
                  <a:pt x="1848740" y="30927"/>
                </a:lnTo>
                <a:lnTo>
                  <a:pt x="1909638" y="38785"/>
                </a:lnTo>
                <a:lnTo>
                  <a:pt x="1968725" y="47441"/>
                </a:lnTo>
                <a:lnTo>
                  <a:pt x="2025903" y="56869"/>
                </a:lnTo>
                <a:lnTo>
                  <a:pt x="2081070" y="67043"/>
                </a:lnTo>
                <a:lnTo>
                  <a:pt x="2134128" y="77936"/>
                </a:lnTo>
                <a:lnTo>
                  <a:pt x="2184977" y="89522"/>
                </a:lnTo>
                <a:lnTo>
                  <a:pt x="2233517" y="101774"/>
                </a:lnTo>
                <a:lnTo>
                  <a:pt x="2279648" y="114666"/>
                </a:lnTo>
                <a:lnTo>
                  <a:pt x="2323270" y="128170"/>
                </a:lnTo>
                <a:lnTo>
                  <a:pt x="2364284" y="142262"/>
                </a:lnTo>
                <a:lnTo>
                  <a:pt x="2402591" y="156913"/>
                </a:lnTo>
                <a:lnTo>
                  <a:pt x="2438089" y="172099"/>
                </a:lnTo>
                <a:lnTo>
                  <a:pt x="2500264" y="203964"/>
                </a:lnTo>
                <a:lnTo>
                  <a:pt x="2550011" y="237646"/>
                </a:lnTo>
                <a:lnTo>
                  <a:pt x="2586533" y="272933"/>
                </a:lnTo>
                <a:lnTo>
                  <a:pt x="2609031" y="309612"/>
                </a:lnTo>
                <a:lnTo>
                  <a:pt x="2616708" y="347471"/>
                </a:lnTo>
                <a:lnTo>
                  <a:pt x="2614772" y="366536"/>
                </a:lnTo>
                <a:lnTo>
                  <a:pt x="2599585" y="403832"/>
                </a:lnTo>
                <a:lnTo>
                  <a:pt x="2569975" y="439841"/>
                </a:lnTo>
                <a:lnTo>
                  <a:pt x="2526741" y="474352"/>
                </a:lnTo>
                <a:lnTo>
                  <a:pt x="2470680" y="507152"/>
                </a:lnTo>
                <a:lnTo>
                  <a:pt x="2402591" y="538030"/>
                </a:lnTo>
                <a:lnTo>
                  <a:pt x="2364284" y="552681"/>
                </a:lnTo>
                <a:lnTo>
                  <a:pt x="2323270" y="566773"/>
                </a:lnTo>
                <a:lnTo>
                  <a:pt x="2279648" y="580277"/>
                </a:lnTo>
                <a:lnTo>
                  <a:pt x="2233517" y="593169"/>
                </a:lnTo>
                <a:lnTo>
                  <a:pt x="2184977" y="605421"/>
                </a:lnTo>
                <a:lnTo>
                  <a:pt x="2134128" y="617007"/>
                </a:lnTo>
                <a:lnTo>
                  <a:pt x="2081070" y="627900"/>
                </a:lnTo>
                <a:lnTo>
                  <a:pt x="2025903" y="638074"/>
                </a:lnTo>
                <a:lnTo>
                  <a:pt x="1968725" y="647502"/>
                </a:lnTo>
                <a:lnTo>
                  <a:pt x="1909638" y="656158"/>
                </a:lnTo>
                <a:lnTo>
                  <a:pt x="1848740" y="664016"/>
                </a:lnTo>
                <a:lnTo>
                  <a:pt x="1786132" y="671048"/>
                </a:lnTo>
                <a:lnTo>
                  <a:pt x="1721912" y="677229"/>
                </a:lnTo>
                <a:lnTo>
                  <a:pt x="1656182" y="682531"/>
                </a:lnTo>
                <a:lnTo>
                  <a:pt x="1589040" y="686929"/>
                </a:lnTo>
                <a:lnTo>
                  <a:pt x="1520587" y="690396"/>
                </a:lnTo>
                <a:lnTo>
                  <a:pt x="1450921" y="692905"/>
                </a:lnTo>
                <a:lnTo>
                  <a:pt x="1380144" y="694429"/>
                </a:lnTo>
                <a:lnTo>
                  <a:pt x="1308354" y="694943"/>
                </a:lnTo>
                <a:lnTo>
                  <a:pt x="1236563" y="694429"/>
                </a:lnTo>
                <a:lnTo>
                  <a:pt x="1165786" y="692905"/>
                </a:lnTo>
                <a:lnTo>
                  <a:pt x="1096120" y="690396"/>
                </a:lnTo>
                <a:lnTo>
                  <a:pt x="1027667" y="686929"/>
                </a:lnTo>
                <a:lnTo>
                  <a:pt x="960525" y="682531"/>
                </a:lnTo>
                <a:lnTo>
                  <a:pt x="894795" y="677229"/>
                </a:lnTo>
                <a:lnTo>
                  <a:pt x="830575" y="671048"/>
                </a:lnTo>
                <a:lnTo>
                  <a:pt x="767967" y="664016"/>
                </a:lnTo>
                <a:lnTo>
                  <a:pt x="707069" y="656158"/>
                </a:lnTo>
                <a:lnTo>
                  <a:pt x="647982" y="647502"/>
                </a:lnTo>
                <a:lnTo>
                  <a:pt x="590804" y="638074"/>
                </a:lnTo>
                <a:lnTo>
                  <a:pt x="535637" y="627900"/>
                </a:lnTo>
                <a:lnTo>
                  <a:pt x="482579" y="617007"/>
                </a:lnTo>
                <a:lnTo>
                  <a:pt x="431730" y="605421"/>
                </a:lnTo>
                <a:lnTo>
                  <a:pt x="383190" y="593169"/>
                </a:lnTo>
                <a:lnTo>
                  <a:pt x="337059" y="580277"/>
                </a:lnTo>
                <a:lnTo>
                  <a:pt x="293437" y="566773"/>
                </a:lnTo>
                <a:lnTo>
                  <a:pt x="252423" y="552681"/>
                </a:lnTo>
                <a:lnTo>
                  <a:pt x="214116" y="538030"/>
                </a:lnTo>
                <a:lnTo>
                  <a:pt x="178618" y="522844"/>
                </a:lnTo>
                <a:lnTo>
                  <a:pt x="116443" y="490979"/>
                </a:lnTo>
                <a:lnTo>
                  <a:pt x="66696" y="457297"/>
                </a:lnTo>
                <a:lnTo>
                  <a:pt x="30174" y="422010"/>
                </a:lnTo>
                <a:lnTo>
                  <a:pt x="7676" y="385331"/>
                </a:lnTo>
                <a:lnTo>
                  <a:pt x="0" y="347471"/>
                </a:lnTo>
                <a:close/>
              </a:path>
            </a:pathLst>
          </a:custGeom>
          <a:noFill/>
          <a:ln w="38100">
            <a:solidFill>
              <a:srgbClr val="FFFF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tr-TR"/>
          </a:p>
        </p:txBody>
      </p:sp>
      <p:sp>
        <p:nvSpPr>
          <p:cNvPr id="19460" name="object 4"/>
          <p:cNvSpPr>
            <a:spLocks noChangeArrowheads="1"/>
          </p:cNvSpPr>
          <p:nvPr/>
        </p:nvSpPr>
        <p:spPr bwMode="auto">
          <a:xfrm>
            <a:off x="1297517" y="977900"/>
            <a:ext cx="6053667" cy="153987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</p:spTree>
    <p:extLst>
      <p:ext uri="{BB962C8B-B14F-4D97-AF65-F5344CB8AC3E}">
        <p14:creationId xmlns:p14="http://schemas.microsoft.com/office/powerpoint/2010/main" val="1010939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23900" y="1748625"/>
            <a:ext cx="10744200" cy="4229100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5035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646111" y="452718"/>
            <a:ext cx="9404723" cy="872535"/>
          </a:xfrm>
          <a:prstGeom prst="rect">
            <a:avLst/>
          </a:prstGeom>
        </p:spPr>
        <p:txBody>
          <a:bodyPr vert="horz" wrap="square" lIns="0" tIns="193537" rIns="0" bIns="0" rtlCol="0">
            <a:spAutoFit/>
          </a:bodyPr>
          <a:lstStyle/>
          <a:p>
            <a:pPr marL="3094990">
              <a:lnSpc>
                <a:spcPct val="100000"/>
              </a:lnSpc>
            </a:pPr>
            <a:r>
              <a:rPr sz="4400" b="0" spc="-35" dirty="0">
                <a:solidFill>
                  <a:srgbClr val="FFFF00"/>
                </a:solidFill>
                <a:latin typeface="Calibri"/>
                <a:cs typeface="Calibri"/>
              </a:rPr>
              <a:t>S</a:t>
            </a:r>
            <a:r>
              <a:rPr sz="4400" b="0" dirty="0">
                <a:solidFill>
                  <a:srgbClr val="FFFF00"/>
                </a:solidFill>
                <a:latin typeface="Calibri"/>
                <a:cs typeface="Calibri"/>
              </a:rPr>
              <a:t>A</a:t>
            </a:r>
            <a:r>
              <a:rPr sz="4400" b="0" spc="-60" dirty="0">
                <a:solidFill>
                  <a:srgbClr val="FFFF00"/>
                </a:solidFill>
                <a:latin typeface="Calibri"/>
                <a:cs typeface="Calibri"/>
              </a:rPr>
              <a:t>R</a:t>
            </a:r>
            <a:r>
              <a:rPr sz="4400" b="0" dirty="0">
                <a:solidFill>
                  <a:srgbClr val="FFFF00"/>
                </a:solidFill>
                <a:latin typeface="Calibri"/>
                <a:cs typeface="Calibri"/>
              </a:rPr>
              <a:t>T</a:t>
            </a:r>
            <a:r>
              <a:rPr sz="4400" b="0" spc="-9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4400" b="0" dirty="0">
                <a:solidFill>
                  <a:srgbClr val="FFFF00"/>
                </a:solidFill>
                <a:latin typeface="Calibri"/>
                <a:cs typeface="Calibri"/>
              </a:rPr>
              <a:t>2014</a:t>
            </a:r>
            <a:endParaRPr sz="4400">
              <a:latin typeface="Calibri"/>
              <a:cs typeface="Calibri"/>
            </a:endParaRPr>
          </a:p>
        </p:txBody>
      </p:sp>
      <p:sp>
        <p:nvSpPr>
          <p:cNvPr id="3" name="object 3"/>
          <p:cNvSpPr/>
          <p:nvPr/>
        </p:nvSpPr>
        <p:spPr>
          <a:xfrm>
            <a:off x="815409" y="1196761"/>
            <a:ext cx="10081076" cy="5376428"/>
          </a:xfrm>
          <a:prstGeom prst="rect">
            <a:avLst/>
          </a:prstGeom>
          <a:blipFill>
            <a:blip r:embed="rId3" cstate="print"/>
            <a:stretch>
              <a:fillRect/>
            </a:stretch>
          </a:blip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4" name="object 4"/>
          <p:cNvSpPr/>
          <p:nvPr/>
        </p:nvSpPr>
        <p:spPr>
          <a:xfrm>
            <a:off x="4390135" y="1772778"/>
            <a:ext cx="646853" cy="978535"/>
          </a:xfrm>
          <a:custGeom>
            <a:avLst/>
            <a:gdLst/>
            <a:ahLst/>
            <a:cxnLst/>
            <a:rect l="l" t="t" r="r" b="b"/>
            <a:pathLst>
              <a:path w="485139" h="978535">
                <a:moveTo>
                  <a:pt x="484631" y="736091"/>
                </a:moveTo>
                <a:lnTo>
                  <a:pt x="0" y="736091"/>
                </a:lnTo>
                <a:lnTo>
                  <a:pt x="242315" y="978407"/>
                </a:lnTo>
                <a:lnTo>
                  <a:pt x="484631" y="736091"/>
                </a:lnTo>
                <a:close/>
              </a:path>
              <a:path w="485139" h="978535">
                <a:moveTo>
                  <a:pt x="363473" y="0"/>
                </a:moveTo>
                <a:lnTo>
                  <a:pt x="121157" y="0"/>
                </a:lnTo>
                <a:lnTo>
                  <a:pt x="121157" y="736091"/>
                </a:lnTo>
                <a:lnTo>
                  <a:pt x="363473" y="736091"/>
                </a:lnTo>
                <a:lnTo>
                  <a:pt x="363473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5" name="object 5"/>
          <p:cNvSpPr/>
          <p:nvPr/>
        </p:nvSpPr>
        <p:spPr>
          <a:xfrm>
            <a:off x="4390135" y="1772778"/>
            <a:ext cx="646853" cy="978535"/>
          </a:xfrm>
          <a:custGeom>
            <a:avLst/>
            <a:gdLst/>
            <a:ahLst/>
            <a:cxnLst/>
            <a:rect l="l" t="t" r="r" b="b"/>
            <a:pathLst>
              <a:path w="485139" h="978535">
                <a:moveTo>
                  <a:pt x="0" y="736091"/>
                </a:moveTo>
                <a:lnTo>
                  <a:pt x="121157" y="736091"/>
                </a:lnTo>
                <a:lnTo>
                  <a:pt x="121157" y="0"/>
                </a:lnTo>
                <a:lnTo>
                  <a:pt x="363473" y="0"/>
                </a:lnTo>
                <a:lnTo>
                  <a:pt x="363473" y="736091"/>
                </a:lnTo>
                <a:lnTo>
                  <a:pt x="484631" y="736091"/>
                </a:lnTo>
                <a:lnTo>
                  <a:pt x="242315" y="978407"/>
                </a:lnTo>
                <a:lnTo>
                  <a:pt x="0" y="736091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6" name="object 6"/>
          <p:cNvSpPr/>
          <p:nvPr/>
        </p:nvSpPr>
        <p:spPr>
          <a:xfrm>
            <a:off x="3626278" y="2970795"/>
            <a:ext cx="706967" cy="705485"/>
          </a:xfrm>
          <a:custGeom>
            <a:avLst/>
            <a:gdLst/>
            <a:ahLst/>
            <a:cxnLst/>
            <a:rect l="l" t="t" r="r" b="b"/>
            <a:pathLst>
              <a:path w="530225" h="705485">
                <a:moveTo>
                  <a:pt x="530220" y="440039"/>
                </a:moveTo>
                <a:lnTo>
                  <a:pt x="0" y="440039"/>
                </a:lnTo>
                <a:lnTo>
                  <a:pt x="265044" y="705215"/>
                </a:lnTo>
                <a:lnTo>
                  <a:pt x="530220" y="440039"/>
                </a:lnTo>
                <a:close/>
              </a:path>
              <a:path w="530225" h="705485">
                <a:moveTo>
                  <a:pt x="397632" y="0"/>
                </a:moveTo>
                <a:lnTo>
                  <a:pt x="132456" y="0"/>
                </a:lnTo>
                <a:lnTo>
                  <a:pt x="132456" y="440039"/>
                </a:lnTo>
                <a:lnTo>
                  <a:pt x="397632" y="440039"/>
                </a:lnTo>
                <a:lnTo>
                  <a:pt x="397632" y="0"/>
                </a:lnTo>
                <a:close/>
              </a:path>
            </a:pathLst>
          </a:custGeom>
          <a:solidFill>
            <a:srgbClr val="FF000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7" name="object 7"/>
          <p:cNvSpPr/>
          <p:nvPr/>
        </p:nvSpPr>
        <p:spPr>
          <a:xfrm>
            <a:off x="3626278" y="2970795"/>
            <a:ext cx="706967" cy="705485"/>
          </a:xfrm>
          <a:custGeom>
            <a:avLst/>
            <a:gdLst/>
            <a:ahLst/>
            <a:cxnLst/>
            <a:rect l="l" t="t" r="r" b="b"/>
            <a:pathLst>
              <a:path w="530225" h="705485">
                <a:moveTo>
                  <a:pt x="0" y="440039"/>
                </a:moveTo>
                <a:lnTo>
                  <a:pt x="132456" y="440039"/>
                </a:lnTo>
                <a:lnTo>
                  <a:pt x="132456" y="0"/>
                </a:lnTo>
                <a:lnTo>
                  <a:pt x="397632" y="0"/>
                </a:lnTo>
                <a:lnTo>
                  <a:pt x="397632" y="440039"/>
                </a:lnTo>
                <a:lnTo>
                  <a:pt x="530220" y="440039"/>
                </a:lnTo>
                <a:lnTo>
                  <a:pt x="265044" y="705215"/>
                </a:lnTo>
                <a:lnTo>
                  <a:pt x="0" y="440039"/>
                </a:lnTo>
                <a:close/>
              </a:path>
            </a:pathLst>
          </a:custGeom>
          <a:ln w="25399">
            <a:solidFill>
              <a:srgbClr val="385D89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208849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888116" y="671444"/>
            <a:ext cx="10414000" cy="47705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12700">
              <a:lnSpc>
                <a:spcPct val="100000"/>
              </a:lnSpc>
              <a:tabLst>
                <a:tab pos="6250940" algn="l"/>
                <a:tab pos="7614920" algn="l"/>
              </a:tabLst>
            </a:pPr>
            <a:r>
              <a:rPr sz="3100" spc="-30" dirty="0">
                <a:solidFill>
                  <a:srgbClr val="FFFF00"/>
                </a:solidFill>
                <a:latin typeface="Calibri"/>
                <a:cs typeface="Calibri"/>
              </a:rPr>
              <a:t>W</a:t>
            </a:r>
            <a:r>
              <a:rPr sz="3100" spc="-15" dirty="0">
                <a:solidFill>
                  <a:srgbClr val="FFFF00"/>
                </a:solidFill>
                <a:latin typeface="Calibri"/>
                <a:cs typeface="Calibri"/>
              </a:rPr>
              <a:t>h</a:t>
            </a:r>
            <a:r>
              <a:rPr sz="3100" spc="-20" dirty="0">
                <a:solidFill>
                  <a:srgbClr val="FFFF00"/>
                </a:solidFill>
                <a:latin typeface="Calibri"/>
                <a:cs typeface="Calibri"/>
              </a:rPr>
              <a:t>o</a:t>
            </a:r>
            <a:r>
              <a:rPr sz="3100" spc="-80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3100" spc="-20" dirty="0">
                <a:solidFill>
                  <a:srgbClr val="FFFF00"/>
                </a:solidFill>
                <a:latin typeface="Calibri"/>
                <a:cs typeface="Calibri"/>
              </a:rPr>
              <a:t>Wi</a:t>
            </a:r>
            <a:r>
              <a:rPr sz="3100" dirty="0">
                <a:solidFill>
                  <a:srgbClr val="FFFF00"/>
                </a:solidFill>
                <a:latin typeface="Calibri"/>
                <a:cs typeface="Calibri"/>
              </a:rPr>
              <a:t>ll</a:t>
            </a:r>
            <a:r>
              <a:rPr sz="3100" spc="-65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3100" spc="-20" dirty="0">
                <a:solidFill>
                  <a:srgbClr val="FFFF00"/>
                </a:solidFill>
                <a:latin typeface="Calibri"/>
                <a:cs typeface="Calibri"/>
              </a:rPr>
              <a:t>B</a:t>
            </a:r>
            <a:r>
              <a:rPr sz="3100" spc="-30" dirty="0">
                <a:solidFill>
                  <a:srgbClr val="FFFF00"/>
                </a:solidFill>
                <a:latin typeface="Calibri"/>
                <a:cs typeface="Calibri"/>
              </a:rPr>
              <a:t>e</a:t>
            </a:r>
            <a:r>
              <a:rPr sz="3100" spc="-25" dirty="0">
                <a:solidFill>
                  <a:srgbClr val="FFFF00"/>
                </a:solidFill>
                <a:latin typeface="Calibri"/>
                <a:cs typeface="Calibri"/>
              </a:rPr>
              <a:t>n</a:t>
            </a:r>
            <a:r>
              <a:rPr sz="3100" spc="-45" dirty="0">
                <a:solidFill>
                  <a:srgbClr val="FFFF00"/>
                </a:solidFill>
                <a:latin typeface="Calibri"/>
                <a:cs typeface="Calibri"/>
              </a:rPr>
              <a:t>e</a:t>
            </a:r>
            <a:r>
              <a:rPr sz="3100" spc="-15" dirty="0">
                <a:solidFill>
                  <a:srgbClr val="FFFF00"/>
                </a:solidFill>
                <a:latin typeface="Calibri"/>
                <a:cs typeface="Calibri"/>
              </a:rPr>
              <a:t>f</a:t>
            </a:r>
            <a:r>
              <a:rPr sz="3100" spc="-10" dirty="0">
                <a:solidFill>
                  <a:srgbClr val="FFFF00"/>
                </a:solidFill>
                <a:latin typeface="Calibri"/>
                <a:cs typeface="Calibri"/>
              </a:rPr>
              <a:t>it</a:t>
            </a:r>
            <a:r>
              <a:rPr sz="3100" spc="-80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3100" spc="-15" dirty="0">
                <a:solidFill>
                  <a:srgbClr val="FFFF00"/>
                </a:solidFill>
                <a:latin typeface="Calibri"/>
                <a:cs typeface="Calibri"/>
              </a:rPr>
              <a:t>f</a:t>
            </a:r>
            <a:r>
              <a:rPr sz="3100" spc="-60" dirty="0">
                <a:solidFill>
                  <a:srgbClr val="FFFF00"/>
                </a:solidFill>
                <a:latin typeface="Calibri"/>
                <a:cs typeface="Calibri"/>
              </a:rPr>
              <a:t>r</a:t>
            </a:r>
            <a:r>
              <a:rPr sz="3100" spc="-25" dirty="0">
                <a:solidFill>
                  <a:srgbClr val="FFFF00"/>
                </a:solidFill>
                <a:latin typeface="Calibri"/>
                <a:cs typeface="Calibri"/>
              </a:rPr>
              <a:t>om</a:t>
            </a:r>
            <a:r>
              <a:rPr sz="3100" spc="-70" dirty="0">
                <a:solidFill>
                  <a:srgbClr val="FFFF00"/>
                </a:solidFill>
                <a:latin typeface="Times New Roman"/>
                <a:cs typeface="Times New Roman"/>
              </a:rPr>
              <a:t> </a:t>
            </a:r>
            <a:r>
              <a:rPr sz="3100" spc="-20" dirty="0">
                <a:solidFill>
                  <a:srgbClr val="FFFF00"/>
                </a:solidFill>
                <a:latin typeface="Calibri"/>
                <a:cs typeface="Calibri"/>
              </a:rPr>
              <a:t>endom</a:t>
            </a:r>
            <a:r>
              <a:rPr sz="3100" spc="-40" dirty="0">
                <a:solidFill>
                  <a:srgbClr val="FFFF00"/>
                </a:solidFill>
                <a:latin typeface="Calibri"/>
                <a:cs typeface="Calibri"/>
              </a:rPr>
              <a:t>e</a:t>
            </a:r>
            <a:r>
              <a:rPr sz="3100" spc="-15" dirty="0">
                <a:solidFill>
                  <a:srgbClr val="FFFF00"/>
                </a:solidFill>
                <a:latin typeface="Calibri"/>
                <a:cs typeface="Calibri"/>
              </a:rPr>
              <a:t>tr</a:t>
            </a:r>
            <a:r>
              <a:rPr sz="3100" spc="-20" dirty="0">
                <a:solidFill>
                  <a:srgbClr val="FFFF00"/>
                </a:solidFill>
                <a:latin typeface="Calibri"/>
                <a:cs typeface="Calibri"/>
              </a:rPr>
              <a:t>i</a:t>
            </a:r>
            <a:r>
              <a:rPr sz="3100" spc="-30" dirty="0">
                <a:solidFill>
                  <a:srgbClr val="FFFF00"/>
                </a:solidFill>
                <a:latin typeface="Calibri"/>
                <a:cs typeface="Calibri"/>
              </a:rPr>
              <a:t>om</a:t>
            </a:r>
            <a:r>
              <a:rPr sz="3100" spc="-15" dirty="0">
                <a:solidFill>
                  <a:srgbClr val="FFFF00"/>
                </a:solidFill>
                <a:latin typeface="Calibri"/>
                <a:cs typeface="Calibri"/>
              </a:rPr>
              <a:t>a</a:t>
            </a:r>
            <a:r>
              <a:rPr sz="3100" dirty="0">
                <a:solidFill>
                  <a:srgbClr val="FFFF00"/>
                </a:solidFill>
                <a:latin typeface="Times New Roman"/>
                <a:cs typeface="Times New Roman"/>
              </a:rPr>
              <a:t>	</a:t>
            </a:r>
            <a:r>
              <a:rPr sz="3100" spc="-20" dirty="0">
                <a:solidFill>
                  <a:srgbClr val="FFFF00"/>
                </a:solidFill>
                <a:latin typeface="Calibri"/>
                <a:cs typeface="Calibri"/>
              </a:rPr>
              <a:t>su</a:t>
            </a:r>
            <a:r>
              <a:rPr sz="3100" spc="-60" dirty="0">
                <a:solidFill>
                  <a:srgbClr val="FFFF00"/>
                </a:solidFill>
                <a:latin typeface="Calibri"/>
                <a:cs typeface="Calibri"/>
              </a:rPr>
              <a:t>r</a:t>
            </a:r>
            <a:r>
              <a:rPr sz="3100" spc="-45" dirty="0">
                <a:solidFill>
                  <a:srgbClr val="FFFF00"/>
                </a:solidFill>
                <a:latin typeface="Calibri"/>
                <a:cs typeface="Calibri"/>
              </a:rPr>
              <a:t>g</a:t>
            </a:r>
            <a:r>
              <a:rPr sz="3100" spc="-15" dirty="0">
                <a:solidFill>
                  <a:srgbClr val="FFFF00"/>
                </a:solidFill>
                <a:latin typeface="Calibri"/>
                <a:cs typeface="Calibri"/>
              </a:rPr>
              <a:t>ery</a:t>
            </a:r>
            <a:r>
              <a:rPr sz="3100" dirty="0">
                <a:solidFill>
                  <a:srgbClr val="FFFF00"/>
                </a:solidFill>
                <a:latin typeface="Times New Roman"/>
                <a:cs typeface="Times New Roman"/>
              </a:rPr>
              <a:t>	</a:t>
            </a:r>
            <a:r>
              <a:rPr sz="3100" spc="-15" dirty="0">
                <a:solidFill>
                  <a:srgbClr val="FFFF00"/>
                </a:solidFill>
                <a:latin typeface="Calibri"/>
                <a:cs typeface="Calibri"/>
              </a:rPr>
              <a:t>?</a:t>
            </a:r>
            <a:endParaRPr sz="3100">
              <a:latin typeface="Calibri"/>
              <a:cs typeface="Calibri"/>
            </a:endParaRPr>
          </a:p>
        </p:txBody>
      </p:sp>
      <p:sp>
        <p:nvSpPr>
          <p:cNvPr id="4" name="object 4"/>
          <p:cNvSpPr txBox="1"/>
          <p:nvPr/>
        </p:nvSpPr>
        <p:spPr>
          <a:xfrm>
            <a:off x="714587" y="1697864"/>
            <a:ext cx="10358967" cy="184665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marL="355600" marR="5080" indent="-342900">
              <a:lnSpc>
                <a:spcPct val="100000"/>
              </a:lnSpc>
              <a:buClr>
                <a:srgbClr val="FFFFFF"/>
              </a:buClr>
              <a:buFont typeface="Arial"/>
              <a:buChar char="•"/>
              <a:tabLst>
                <a:tab pos="355600" algn="l"/>
                <a:tab pos="3650615" algn="l"/>
              </a:tabLst>
            </a:pPr>
            <a:r>
              <a:rPr sz="4000" spc="-25" dirty="0">
                <a:solidFill>
                  <a:srgbClr val="FFFFFF"/>
                </a:solidFill>
                <a:latin typeface="Calibri"/>
                <a:cs typeface="Calibri"/>
              </a:rPr>
              <a:t>Su</a:t>
            </a:r>
            <a:r>
              <a:rPr sz="4000" spc="-7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4000" spc="-55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sz="4000" spc="-7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2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4000" spc="-5" dirty="0">
                <a:solidFill>
                  <a:srgbClr val="FFFFFF"/>
                </a:solidFill>
                <a:latin typeface="Calibri"/>
                <a:cs typeface="Calibri"/>
              </a:rPr>
              <a:t>hou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ld</a:t>
            </a:r>
            <a:r>
              <a:rPr sz="4000" dirty="0">
                <a:solidFill>
                  <a:srgbClr val="FFFFFF"/>
                </a:solidFill>
                <a:latin typeface="Times New Roman"/>
                <a:cs typeface="Times New Roman"/>
              </a:rPr>
              <a:t>	</a:t>
            </a:r>
            <a:r>
              <a:rPr sz="4000" spc="-30" dirty="0">
                <a:solidFill>
                  <a:srgbClr val="FFFFFF"/>
                </a:solidFill>
                <a:latin typeface="Calibri"/>
                <a:cs typeface="Calibri"/>
              </a:rPr>
              <a:t>b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4000" spc="-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60" dirty="0">
                <a:solidFill>
                  <a:srgbClr val="FFFFFF"/>
                </a:solidFill>
                <a:latin typeface="Calibri"/>
                <a:cs typeface="Calibri"/>
              </a:rPr>
              <a:t>c</a:t>
            </a:r>
            <a:r>
              <a:rPr sz="4000" spc="-5" dirty="0">
                <a:solidFill>
                  <a:srgbClr val="FFFFFF"/>
                </a:solidFill>
                <a:latin typeface="Calibri"/>
                <a:cs typeface="Calibri"/>
              </a:rPr>
              <a:t>ons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4000" spc="-30" dirty="0">
                <a:solidFill>
                  <a:srgbClr val="FFFFFF"/>
                </a:solidFill>
                <a:latin typeface="Calibri"/>
                <a:cs typeface="Calibri"/>
              </a:rPr>
              <a:t>de</a:t>
            </a:r>
            <a:r>
              <a:rPr sz="4000" spc="-7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4000" spc="-25" dirty="0">
                <a:solidFill>
                  <a:srgbClr val="FFFFFF"/>
                </a:solidFill>
                <a:latin typeface="Calibri"/>
                <a:cs typeface="Calibri"/>
              </a:rPr>
              <a:t>ed</a:t>
            </a:r>
            <a:r>
              <a:rPr sz="4000" spc="-1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in</a:t>
            </a:r>
            <a:r>
              <a:rPr sz="40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30" dirty="0">
                <a:solidFill>
                  <a:srgbClr val="FFFFFF"/>
                </a:solidFill>
                <a:latin typeface="Calibri"/>
                <a:cs typeface="Calibri"/>
              </a:rPr>
              <a:t>p</a:t>
            </a:r>
            <a:r>
              <a:rPr sz="4000" spc="-50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4000" spc="-15" dirty="0">
                <a:solidFill>
                  <a:srgbClr val="FFFFFF"/>
                </a:solidFill>
                <a:latin typeface="Calibri"/>
                <a:cs typeface="Calibri"/>
              </a:rPr>
              <a:t>tie</a:t>
            </a:r>
            <a:r>
              <a:rPr sz="4000" spc="-60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4000" spc="-15" dirty="0">
                <a:solidFill>
                  <a:srgbClr val="FFFFFF"/>
                </a:solidFill>
                <a:latin typeface="Calibri"/>
                <a:cs typeface="Calibri"/>
              </a:rPr>
              <a:t>ts</a:t>
            </a:r>
            <a:r>
              <a:rPr sz="4000" spc="-12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70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sz="4000" spc="-30" dirty="0">
                <a:solidFill>
                  <a:srgbClr val="FFFFFF"/>
                </a:solidFill>
                <a:latin typeface="Calibri"/>
                <a:cs typeface="Calibri"/>
              </a:rPr>
              <a:t>oun</a:t>
            </a:r>
            <a:r>
              <a:rPr sz="4000" spc="-45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er</a:t>
            </a:r>
            <a:r>
              <a:rPr sz="4000" spc="-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th</a:t>
            </a:r>
            <a:r>
              <a:rPr sz="4000" spc="-1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4000" spc="-25" dirty="0">
                <a:solidFill>
                  <a:srgbClr val="FFFFFF"/>
                </a:solidFill>
                <a:latin typeface="Calibri"/>
                <a:cs typeface="Calibri"/>
              </a:rPr>
              <a:t>n</a:t>
            </a:r>
            <a:r>
              <a:rPr sz="4000" spc="-10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25" dirty="0">
                <a:solidFill>
                  <a:srgbClr val="FFFFFF"/>
                </a:solidFill>
                <a:latin typeface="Calibri"/>
                <a:cs typeface="Calibri"/>
              </a:rPr>
              <a:t>35</a:t>
            </a:r>
            <a:r>
              <a:rPr sz="4000" spc="-1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70" dirty="0">
                <a:solidFill>
                  <a:srgbClr val="FFFFFF"/>
                </a:solidFill>
                <a:latin typeface="Calibri"/>
                <a:cs typeface="Calibri"/>
              </a:rPr>
              <a:t>y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ea</a:t>
            </a:r>
            <a:r>
              <a:rPr sz="4000" spc="-8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4000" spc="-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with</a:t>
            </a:r>
            <a:r>
              <a:rPr sz="4000" spc="-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45" dirty="0">
                <a:solidFill>
                  <a:srgbClr val="FFFFFF"/>
                </a:solidFill>
                <a:latin typeface="Calibri"/>
                <a:cs typeface="Calibri"/>
              </a:rPr>
              <a:t>g</a:t>
            </a:r>
            <a:r>
              <a:rPr sz="4000" spc="-5" dirty="0">
                <a:solidFill>
                  <a:srgbClr val="FFFFFF"/>
                </a:solidFill>
                <a:latin typeface="Calibri"/>
                <a:cs typeface="Calibri"/>
              </a:rPr>
              <a:t>oo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4000" spc="-9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3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4000" spc="-95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arian</a:t>
            </a:r>
            <a:r>
              <a:rPr sz="4000" spc="-1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7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ese</a:t>
            </a:r>
            <a:r>
              <a:rPr sz="4000" spc="10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4000" spc="-65" dirty="0">
                <a:solidFill>
                  <a:srgbClr val="FFFFFF"/>
                </a:solidFill>
                <a:latin typeface="Calibri"/>
                <a:cs typeface="Calibri"/>
              </a:rPr>
              <a:t>v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4000" spc="-8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10" dirty="0">
                <a:solidFill>
                  <a:srgbClr val="FFFFFF"/>
                </a:solidFill>
                <a:latin typeface="Calibri"/>
                <a:cs typeface="Calibri"/>
              </a:rPr>
              <a:t>,</a:t>
            </a:r>
            <a:r>
              <a:rPr sz="4000" spc="-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30" dirty="0">
                <a:solidFill>
                  <a:srgbClr val="FFFFFF"/>
                </a:solidFill>
                <a:latin typeface="Calibri"/>
                <a:cs typeface="Calibri"/>
              </a:rPr>
              <a:t>on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4000" spc="-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5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r>
              <a:rPr sz="4000" spc="-15" dirty="0">
                <a:solidFill>
                  <a:srgbClr val="FFFFFF"/>
                </a:solidFill>
                <a:latin typeface="Calibri"/>
                <a:cs typeface="Calibri"/>
              </a:rPr>
              <a:t>i</a:t>
            </a:r>
            <a:r>
              <a:rPr sz="4000" spc="-30" dirty="0">
                <a:solidFill>
                  <a:srgbClr val="FFFFFF"/>
                </a:solidFill>
                <a:latin typeface="Calibri"/>
                <a:cs typeface="Calibri"/>
              </a:rPr>
              <a:t>d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e</a:t>
            </a:r>
            <a:r>
              <a:rPr sz="4000" spc="-9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and</a:t>
            </a:r>
            <a:r>
              <a:rPr sz="400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without</a:t>
            </a:r>
            <a:r>
              <a:rPr sz="4000" spc="-9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male</a:t>
            </a:r>
            <a:r>
              <a:rPr sz="4000" spc="-110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3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4000" spc="-1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4000" spc="-85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tub</a:t>
            </a:r>
            <a:r>
              <a:rPr sz="4000" spc="-15" dirty="0">
                <a:solidFill>
                  <a:srgbClr val="FFFFFF"/>
                </a:solidFill>
                <a:latin typeface="Calibri"/>
                <a:cs typeface="Calibri"/>
              </a:rPr>
              <a:t>a</a:t>
            </a:r>
            <a:r>
              <a:rPr sz="4000" dirty="0">
                <a:solidFill>
                  <a:srgbClr val="FFFFFF"/>
                </a:solidFill>
                <a:latin typeface="Calibri"/>
                <a:cs typeface="Calibri"/>
              </a:rPr>
              <a:t>l</a:t>
            </a:r>
            <a:r>
              <a:rPr sz="4000" spc="-114" dirty="0">
                <a:solidFill>
                  <a:srgbClr val="FFFFFF"/>
                </a:solidFill>
                <a:latin typeface="Times New Roman"/>
                <a:cs typeface="Times New Roman"/>
              </a:rPr>
              <a:t> </a:t>
            </a:r>
            <a:r>
              <a:rPr sz="4000" spc="-85" dirty="0">
                <a:solidFill>
                  <a:srgbClr val="FFFFFF"/>
                </a:solidFill>
                <a:latin typeface="Calibri"/>
                <a:cs typeface="Calibri"/>
              </a:rPr>
              <a:t>f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ac</a:t>
            </a:r>
            <a:r>
              <a:rPr sz="4000" spc="-40" dirty="0">
                <a:solidFill>
                  <a:srgbClr val="FFFFFF"/>
                </a:solidFill>
                <a:latin typeface="Calibri"/>
                <a:cs typeface="Calibri"/>
              </a:rPr>
              <a:t>t</a:t>
            </a:r>
            <a:r>
              <a:rPr sz="4000" spc="-30" dirty="0">
                <a:solidFill>
                  <a:srgbClr val="FFFFFF"/>
                </a:solidFill>
                <a:latin typeface="Calibri"/>
                <a:cs typeface="Calibri"/>
              </a:rPr>
              <a:t>o</a:t>
            </a:r>
            <a:r>
              <a:rPr sz="4000" spc="-85" dirty="0">
                <a:solidFill>
                  <a:srgbClr val="FFFFFF"/>
                </a:solidFill>
                <a:latin typeface="Calibri"/>
                <a:cs typeface="Calibri"/>
              </a:rPr>
              <a:t>r</a:t>
            </a:r>
            <a:r>
              <a:rPr sz="4000" spc="-20" dirty="0">
                <a:solidFill>
                  <a:srgbClr val="FFFFFF"/>
                </a:solidFill>
                <a:latin typeface="Calibri"/>
                <a:cs typeface="Calibri"/>
              </a:rPr>
              <a:t>s</a:t>
            </a:r>
            <a:endParaRPr sz="4000" dirty="0"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690104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Alt Başlık 2"/>
          <p:cNvSpPr>
            <a:spLocks noGrp="1"/>
          </p:cNvSpPr>
          <p:nvPr>
            <p:ph type="subTitle" idx="1"/>
          </p:nvPr>
        </p:nvSpPr>
        <p:spPr>
          <a:xfrm>
            <a:off x="814917" y="2324100"/>
            <a:ext cx="10945283" cy="1752600"/>
          </a:xfrm>
        </p:spPr>
        <p:txBody>
          <a:bodyPr>
            <a:noAutofit/>
          </a:bodyPr>
          <a:lstStyle/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Şiddetli </a:t>
            </a: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pelvik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ağrı</a:t>
            </a:r>
          </a:p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Hızlı büyüme</a:t>
            </a:r>
          </a:p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Şüpheli </a:t>
            </a: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sonografik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bulgular (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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%1 kanser)</a:t>
            </a:r>
          </a:p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Foliküllere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ulaşmada zorluk</a:t>
            </a:r>
          </a:p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Büyük </a:t>
            </a: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endometriomalarda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rüptür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riski</a:t>
            </a:r>
          </a:p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Progresyonun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önlenmesi</a:t>
            </a:r>
          </a:p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IVF başarısı/</a:t>
            </a: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spontan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gebelik oranının artması ??</a:t>
            </a:r>
          </a:p>
        </p:txBody>
      </p:sp>
      <p:sp>
        <p:nvSpPr>
          <p:cNvPr id="89091" name="Başlık 1"/>
          <p:cNvSpPr txBox="1">
            <a:spLocks/>
          </p:cNvSpPr>
          <p:nvPr/>
        </p:nvSpPr>
        <p:spPr bwMode="auto">
          <a:xfrm>
            <a:off x="821267" y="735014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 dirty="0" err="1"/>
              <a:t>Endometrioma</a:t>
            </a:r>
            <a:r>
              <a:rPr lang="tr-TR" altLang="tr-TR" sz="3600" b="1" dirty="0"/>
              <a:t> </a:t>
            </a:r>
            <a:r>
              <a:rPr lang="tr-TR" altLang="tr-TR" sz="3600" b="1" dirty="0" smtClean="0"/>
              <a:t>cerrahisi  </a:t>
            </a:r>
            <a:r>
              <a:rPr lang="tr-TR" altLang="tr-TR" b="1" dirty="0" smtClean="0"/>
              <a:t>neden</a:t>
            </a:r>
            <a:r>
              <a:rPr lang="tr-TR" altLang="tr-TR" b="1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6250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571500" y="414338"/>
            <a:ext cx="11144251" cy="1300162"/>
          </a:xfrm>
        </p:spPr>
        <p:txBody>
          <a:bodyPr/>
          <a:lstStyle/>
          <a:p>
            <a:pPr eaLnBrk="1" hangingPunct="1">
              <a:defRPr/>
            </a:pPr>
            <a:r>
              <a:rPr lang="tr-TR" sz="4000" dirty="0" err="1" smtClean="0"/>
              <a:t>Endometrioma’nın</a:t>
            </a:r>
            <a:r>
              <a:rPr lang="tr-TR" sz="4000" dirty="0" smtClean="0"/>
              <a:t> L/S </a:t>
            </a:r>
            <a:r>
              <a:rPr lang="tr-TR" sz="4000" dirty="0" err="1" smtClean="0"/>
              <a:t>eksizyonundan</a:t>
            </a:r>
            <a:r>
              <a:rPr lang="tr-TR" sz="4000" dirty="0" smtClean="0"/>
              <a:t> sonra gebelik oranı</a:t>
            </a:r>
          </a:p>
        </p:txBody>
      </p:sp>
      <p:pic>
        <p:nvPicPr>
          <p:cNvPr id="563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2000" y="1919288"/>
            <a:ext cx="10763251" cy="4081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8871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8817" y="1498600"/>
            <a:ext cx="11684000" cy="4090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3771901" y="5876925"/>
            <a:ext cx="32864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 b="1">
                <a:solidFill>
                  <a:srgbClr val="FF3300"/>
                </a:solidFill>
                <a:latin typeface="Tahoma" pitchFamily="34" charset="0"/>
              </a:rPr>
              <a:t>Cochrane 2006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2241739" y="315913"/>
            <a:ext cx="769794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3200" b="1" dirty="0" err="1">
                <a:solidFill>
                  <a:srgbClr val="FF3300"/>
                </a:solidFill>
                <a:latin typeface="Tahoma" pitchFamily="34" charset="0"/>
              </a:rPr>
              <a:t>Endometrioma</a:t>
            </a:r>
            <a:r>
              <a:rPr lang="tr-TR" sz="3200" b="1" dirty="0">
                <a:solidFill>
                  <a:srgbClr val="FF3300"/>
                </a:solidFill>
                <a:latin typeface="Tahoma" pitchFamily="34" charset="0"/>
              </a:rPr>
              <a:t>:  </a:t>
            </a:r>
            <a:r>
              <a:rPr lang="tr-TR" sz="3200" b="1" dirty="0" err="1">
                <a:solidFill>
                  <a:srgbClr val="FF3300"/>
                </a:solidFill>
                <a:latin typeface="Tahoma" pitchFamily="34" charset="0"/>
              </a:rPr>
              <a:t>Excision</a:t>
            </a:r>
            <a:r>
              <a:rPr lang="tr-TR" sz="3200" b="1" dirty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tr-TR" sz="3200" b="1" dirty="0" err="1">
                <a:solidFill>
                  <a:srgbClr val="FF3300"/>
                </a:solidFill>
                <a:latin typeface="Tahoma" pitchFamily="34" charset="0"/>
              </a:rPr>
              <a:t>vs</a:t>
            </a:r>
            <a:r>
              <a:rPr lang="tr-TR" sz="3200" b="1" dirty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tr-TR" sz="3200" b="1" dirty="0" err="1">
                <a:solidFill>
                  <a:srgbClr val="FF3300"/>
                </a:solidFill>
                <a:latin typeface="Tahoma" pitchFamily="34" charset="0"/>
              </a:rPr>
              <a:t>Ablation</a:t>
            </a:r>
            <a:endParaRPr lang="tr-TR" sz="3200" b="1" dirty="0">
              <a:solidFill>
                <a:srgbClr val="FF3300"/>
              </a:solidFill>
              <a:latin typeface="Tahoma" pitchFamily="34" charset="0"/>
            </a:endParaRPr>
          </a:p>
          <a:p>
            <a:pPr algn="ctr"/>
            <a:r>
              <a:rPr lang="tr-TR" sz="3200" b="1" dirty="0" err="1">
                <a:latin typeface="Tahoma" pitchFamily="34" charset="0"/>
              </a:rPr>
              <a:t>Spontan</a:t>
            </a:r>
            <a:r>
              <a:rPr lang="tr-TR" sz="3200" b="1" dirty="0">
                <a:latin typeface="Tahoma" pitchFamily="34" charset="0"/>
              </a:rPr>
              <a:t> gebelik</a:t>
            </a:r>
          </a:p>
        </p:txBody>
      </p:sp>
      <p:sp>
        <p:nvSpPr>
          <p:cNvPr id="57349" name="Text Box 5"/>
          <p:cNvSpPr txBox="1">
            <a:spLocks noChangeArrowheads="1"/>
          </p:cNvSpPr>
          <p:nvPr/>
        </p:nvSpPr>
        <p:spPr bwMode="auto">
          <a:xfrm>
            <a:off x="9264651" y="5756275"/>
            <a:ext cx="13051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b="1">
                <a:latin typeface="Tahoma" pitchFamily="34" charset="0"/>
              </a:rPr>
              <a:t>NNT= 2.7</a:t>
            </a:r>
          </a:p>
        </p:txBody>
      </p:sp>
      <p:sp>
        <p:nvSpPr>
          <p:cNvPr id="57350" name="Text Box 6"/>
          <p:cNvSpPr txBox="1">
            <a:spLocks noChangeArrowheads="1"/>
          </p:cNvSpPr>
          <p:nvPr/>
        </p:nvSpPr>
        <p:spPr bwMode="auto">
          <a:xfrm>
            <a:off x="9812867" y="5772150"/>
            <a:ext cx="18473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r-TR" sz="160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894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76251" y="1071563"/>
            <a:ext cx="11476567" cy="2214562"/>
          </a:xfrm>
        </p:spPr>
        <p:txBody>
          <a:bodyPr/>
          <a:lstStyle/>
          <a:p>
            <a:pPr eaLnBrk="1" hangingPunct="1">
              <a:defRPr/>
            </a:pPr>
            <a:r>
              <a:rPr lang="tr-TR" dirty="0" err="1" smtClean="0"/>
              <a:t>Endometrioma</a:t>
            </a:r>
            <a:r>
              <a:rPr lang="tr-TR" dirty="0" smtClean="0"/>
              <a:t> </a:t>
            </a:r>
            <a:br>
              <a:rPr lang="tr-TR" dirty="0" smtClean="0"/>
            </a:br>
            <a:r>
              <a:rPr lang="tr-TR" dirty="0" smtClean="0"/>
              <a:t>IVF-ICSI </a:t>
            </a:r>
            <a:r>
              <a:rPr lang="tr-TR" dirty="0" err="1" smtClean="0"/>
              <a:t>Siklusundan</a:t>
            </a:r>
            <a:r>
              <a:rPr lang="tr-TR" dirty="0" smtClean="0"/>
              <a:t> önce eksize edilmeli mi?</a:t>
            </a:r>
          </a:p>
        </p:txBody>
      </p:sp>
      <p:pic>
        <p:nvPicPr>
          <p:cNvPr id="67587" name="Picture 5" descr="bebek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53001" y="3571876"/>
            <a:ext cx="2976033" cy="2232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90692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1" name="2 İçerik Yer Tutucusu"/>
          <p:cNvSpPr>
            <a:spLocks noGrp="1"/>
          </p:cNvSpPr>
          <p:nvPr>
            <p:ph idx="1"/>
          </p:nvPr>
        </p:nvSpPr>
        <p:spPr>
          <a:xfrm>
            <a:off x="1103312" y="1459152"/>
            <a:ext cx="8946541" cy="4195481"/>
          </a:xfrm>
        </p:spPr>
        <p:txBody>
          <a:bodyPr>
            <a:normAutofit/>
          </a:bodyPr>
          <a:lstStyle/>
          <a:p>
            <a:r>
              <a:rPr lang="tr-TR" sz="3600" dirty="0" smtClean="0"/>
              <a:t>Kistin Çapı,</a:t>
            </a:r>
          </a:p>
          <a:p>
            <a:r>
              <a:rPr lang="tr-TR" sz="3600" dirty="0" err="1" smtClean="0"/>
              <a:t>Bilateral</a:t>
            </a:r>
            <a:r>
              <a:rPr lang="tr-TR" sz="3600" dirty="0" smtClean="0"/>
              <a:t> oluşu,</a:t>
            </a:r>
          </a:p>
          <a:p>
            <a:r>
              <a:rPr lang="tr-TR" sz="3600" dirty="0" smtClean="0"/>
              <a:t>Önceki </a:t>
            </a:r>
            <a:r>
              <a:rPr lang="tr-TR" sz="3600" dirty="0" err="1" smtClean="0"/>
              <a:t>ovarian</a:t>
            </a:r>
            <a:r>
              <a:rPr lang="tr-TR" sz="3600" dirty="0" smtClean="0"/>
              <a:t> müdahale </a:t>
            </a:r>
          </a:p>
          <a:p>
            <a:endParaRPr lang="tr-TR" sz="3600" dirty="0" smtClean="0"/>
          </a:p>
        </p:txBody>
      </p:sp>
    </p:spTree>
    <p:extLst>
      <p:ext uri="{BB962C8B-B14F-4D97-AF65-F5344CB8AC3E}">
        <p14:creationId xmlns:p14="http://schemas.microsoft.com/office/powerpoint/2010/main" val="34926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 txBox="1">
            <a:spLocks noGrp="1"/>
          </p:cNvSpPr>
          <p:nvPr/>
        </p:nvSpPr>
        <p:spPr bwMode="auto">
          <a:xfrm>
            <a:off x="8737600" y="6243638"/>
            <a:ext cx="2844800" cy="4572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anchor="b"/>
          <a:lstStyle/>
          <a:p>
            <a:pPr algn="r">
              <a:defRPr/>
            </a:pPr>
            <a:fld id="{1C4EFD7B-8836-4869-B297-69FF24A23E67}" type="slidenum">
              <a:rPr lang="tr-TR" sz="12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rPr>
              <a:pPr algn="r">
                <a:defRPr/>
              </a:pPr>
              <a:t>24</a:t>
            </a:fld>
            <a:endParaRPr lang="tr-TR" sz="1200">
              <a:effectLst>
                <a:outerShdw blurRad="38100" dist="38100" dir="2700000" algn="tl">
                  <a:srgbClr val="000000"/>
                </a:outerShdw>
              </a:effectLst>
              <a:latin typeface="+mn-lt"/>
            </a:endParaRPr>
          </a:p>
        </p:txBody>
      </p:sp>
      <p:sp>
        <p:nvSpPr>
          <p:cNvPr id="50179" name="Content Placeholder 4"/>
          <p:cNvSpPr>
            <a:spLocks noGrp="1"/>
          </p:cNvSpPr>
          <p:nvPr>
            <p:ph idx="4294967295"/>
          </p:nvPr>
        </p:nvSpPr>
        <p:spPr>
          <a:xfrm>
            <a:off x="1524000" y="1428750"/>
            <a:ext cx="9347200" cy="4114800"/>
          </a:xfrm>
        </p:spPr>
        <p:txBody>
          <a:bodyPr/>
          <a:lstStyle/>
          <a:p>
            <a:pPr algn="just">
              <a:buFontTx/>
              <a:buNone/>
              <a:defRPr/>
            </a:pPr>
            <a:r>
              <a:rPr lang="tr-TR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</a:t>
            </a:r>
            <a:r>
              <a:rPr lang="tr-TR" sz="2400" dirty="0" err="1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Asemptomatik</a:t>
            </a:r>
            <a:r>
              <a:rPr lang="tr-TR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tr-TR" sz="2400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endometrioması</a:t>
            </a:r>
            <a:r>
              <a:rPr lang="tr-TR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olan hastalarda direkt IVF ‘e </a:t>
            </a:r>
            <a:r>
              <a:rPr lang="tr-TR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almak</a:t>
            </a:r>
          </a:p>
          <a:p>
            <a:pPr algn="just">
              <a:defRPr/>
            </a:pPr>
            <a:r>
              <a:rPr lang="tr-TR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Gebelik </a:t>
            </a:r>
            <a:r>
              <a:rPr lang="tr-TR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oluşum sürecini kısaltır, </a:t>
            </a:r>
            <a:endParaRPr lang="tr-TR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>
              <a:defRPr/>
            </a:pPr>
            <a:r>
              <a:rPr lang="tr-TR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Tedavi </a:t>
            </a:r>
            <a:r>
              <a:rPr lang="tr-TR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maliyetini düşürür, </a:t>
            </a:r>
            <a:endParaRPr lang="tr-TR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>
              <a:defRPr/>
            </a:pPr>
            <a:r>
              <a:rPr lang="tr-TR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L/S</a:t>
            </a:r>
            <a:r>
              <a:rPr lang="tr-TR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’ ye bağlı olası komplikasyonları önler. </a:t>
            </a:r>
          </a:p>
          <a:p>
            <a:pPr algn="just">
              <a:buFontTx/>
              <a:buNone/>
              <a:defRPr/>
            </a:pPr>
            <a:endParaRPr lang="tr-TR" sz="2400" dirty="0" smtClean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 algn="just">
              <a:buFontTx/>
              <a:buNone/>
              <a:defRPr/>
            </a:pPr>
            <a:r>
              <a:rPr lang="tr-TR" sz="2400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IVF/ICSI </a:t>
            </a:r>
            <a:r>
              <a:rPr lang="tr-TR" sz="2400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öncesi L/S başarıyı artırmaz.</a:t>
            </a:r>
          </a:p>
          <a:p>
            <a:pPr>
              <a:buFontTx/>
              <a:buNone/>
              <a:defRPr/>
            </a:pPr>
            <a:r>
              <a:rPr lang="tr-TR" sz="1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                                               </a:t>
            </a:r>
            <a:r>
              <a:rPr lang="tr-TR" sz="1800" i="1" dirty="0" smtClean="0">
                <a:effectLst>
                  <a:outerShdw blurRad="38100" dist="38100" dir="2700000" algn="tl">
                    <a:srgbClr val="FFFFFF"/>
                  </a:outerShdw>
                </a:effectLst>
              </a:rPr>
              <a:t> </a:t>
            </a:r>
            <a:r>
              <a:rPr lang="tr-TR" sz="1800" i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Garcia</a:t>
            </a:r>
            <a:r>
              <a:rPr lang="tr-TR" sz="1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-</a:t>
            </a:r>
            <a:r>
              <a:rPr lang="tr-TR" sz="1800" i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Velasco</a:t>
            </a:r>
            <a:r>
              <a:rPr lang="tr-TR" sz="1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, </a:t>
            </a:r>
            <a:r>
              <a:rPr lang="tr-TR" sz="1800" i="1" dirty="0" err="1">
                <a:effectLst>
                  <a:outerShdw blurRad="38100" dist="38100" dir="2700000" algn="tl">
                    <a:srgbClr val="FFFFFF"/>
                  </a:outerShdw>
                </a:effectLst>
              </a:rPr>
              <a:t>Fertil</a:t>
            </a:r>
            <a:r>
              <a:rPr lang="tr-TR" sz="1800" i="1" dirty="0">
                <a:effectLst>
                  <a:outerShdw blurRad="38100" dist="38100" dir="2700000" algn="tl">
                    <a:srgbClr val="FFFFFF"/>
                  </a:outerShdw>
                </a:effectLst>
              </a:rPr>
              <a:t> Steril 2004</a:t>
            </a:r>
            <a:endParaRPr lang="tr-TR" sz="1800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  <a:p>
            <a:pPr>
              <a:defRPr/>
            </a:pPr>
            <a:endParaRPr lang="tr-TR" dirty="0"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59290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87219" y="361950"/>
            <a:ext cx="2904781" cy="1018273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2997508" y="4642727"/>
            <a:ext cx="7308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ACTA </a:t>
            </a:r>
            <a:r>
              <a:rPr lang="it-IT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Obstetricia</a:t>
            </a: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 et </a:t>
            </a:r>
            <a:r>
              <a:rPr lang="it-IT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Gynecologica</a:t>
            </a:r>
            <a:r>
              <a:rPr lang="it-IT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 err="1">
                <a:latin typeface="Arial" panose="020B0604020202020204" pitchFamily="34" charset="0"/>
                <a:cs typeface="Arial" panose="020B0604020202020204" pitchFamily="34" charset="0"/>
              </a:rPr>
              <a:t>Scandinavica</a:t>
            </a: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 Journal Club</a:t>
            </a:r>
          </a:p>
          <a:p>
            <a:pPr algn="ctr"/>
            <a:r>
              <a:rPr lang="it-IT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it-IT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Gynecology</a:t>
            </a:r>
            <a:r>
              <a:rPr lang="it-IT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it-IT" sz="1600" b="1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it-IT" sz="16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June</a:t>
            </a:r>
            <a:r>
              <a:rPr lang="it-IT" sz="16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1600" b="1" dirty="0">
                <a:latin typeface="Arial" panose="020B0604020202020204" pitchFamily="34" charset="0"/>
                <a:cs typeface="Arial" panose="020B0604020202020204" pitchFamily="34" charset="0"/>
              </a:rPr>
              <a:t>2017</a:t>
            </a:r>
          </a:p>
        </p:txBody>
      </p:sp>
      <p:sp>
        <p:nvSpPr>
          <p:cNvPr id="10" name="Rettangolo 9"/>
          <p:cNvSpPr/>
          <p:nvPr/>
        </p:nvSpPr>
        <p:spPr>
          <a:xfrm>
            <a:off x="1233840" y="1609464"/>
            <a:ext cx="10672762" cy="1661993"/>
          </a:xfrm>
          <a:prstGeom prst="rect">
            <a:avLst/>
          </a:prstGeom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sz="3400" b="1" u="sng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arial" panose="020B0604020202020204" pitchFamily="34" charset="0"/>
              </a:rPr>
              <a:t>Surgery versus conservative management of </a:t>
            </a:r>
            <a:r>
              <a:rPr lang="en-US" sz="3400" b="1" u="sng" dirty="0" err="1">
                <a:ln>
                  <a:solidFill>
                    <a:schemeClr val="accent6">
                      <a:lumMod val="50000"/>
                    </a:schemeClr>
                  </a:solidFill>
                </a:ln>
                <a:latin typeface="arial" panose="020B0604020202020204" pitchFamily="34" charset="0"/>
              </a:rPr>
              <a:t>endometriomas</a:t>
            </a:r>
            <a:r>
              <a:rPr lang="en-US" sz="3400" b="1" u="sng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arial" panose="020B0604020202020204" pitchFamily="34" charset="0"/>
              </a:rPr>
              <a:t> in </a:t>
            </a:r>
            <a:r>
              <a:rPr lang="en-US" sz="3400" b="1" u="sng" dirty="0" err="1">
                <a:ln>
                  <a:solidFill>
                    <a:schemeClr val="accent6">
                      <a:lumMod val="50000"/>
                    </a:schemeClr>
                  </a:solidFill>
                </a:ln>
                <a:latin typeface="arial" panose="020B0604020202020204" pitchFamily="34" charset="0"/>
              </a:rPr>
              <a:t>subfertile</a:t>
            </a:r>
            <a:r>
              <a:rPr lang="en-US" sz="3400" b="1" u="sng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arial" panose="020B0604020202020204" pitchFamily="34" charset="0"/>
              </a:rPr>
              <a:t> women. </a:t>
            </a:r>
            <a:endParaRPr lang="en-US" sz="3400" b="1" u="sng" dirty="0" smtClean="0">
              <a:ln>
                <a:solidFill>
                  <a:schemeClr val="accent6">
                    <a:lumMod val="50000"/>
                  </a:schemeClr>
                </a:solidFill>
              </a:ln>
              <a:latin typeface="arial" panose="020B0604020202020204" pitchFamily="34" charset="0"/>
            </a:endParaRPr>
          </a:p>
          <a:p>
            <a:pPr algn="ctr"/>
            <a:r>
              <a:rPr lang="en-US" sz="3400" b="1" u="sng" dirty="0" smtClean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arial" panose="020B0604020202020204" pitchFamily="34" charset="0"/>
              </a:rPr>
              <a:t>A </a:t>
            </a:r>
            <a:r>
              <a:rPr lang="en-US" sz="3400" b="1" u="sng" dirty="0">
                <a:ln>
                  <a:solidFill>
                    <a:schemeClr val="accent6">
                      <a:lumMod val="50000"/>
                    </a:schemeClr>
                  </a:solidFill>
                </a:ln>
                <a:latin typeface="arial" panose="020B0604020202020204" pitchFamily="34" charset="0"/>
              </a:rPr>
              <a:t>systematic review</a:t>
            </a:r>
            <a:endParaRPr lang="it-IT" sz="3400" b="1" u="sng" dirty="0">
              <a:ln>
                <a:solidFill>
                  <a:schemeClr val="accent6">
                    <a:lumMod val="50000"/>
                  </a:schemeClr>
                </a:solidFill>
              </a:ln>
            </a:endParaRPr>
          </a:p>
        </p:txBody>
      </p:sp>
      <p:pic>
        <p:nvPicPr>
          <p:cNvPr id="12" name="Immagine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50518" y="5828364"/>
            <a:ext cx="6262539" cy="944847"/>
          </a:xfrm>
          <a:prstGeom prst="rect">
            <a:avLst/>
          </a:prstGeom>
        </p:spPr>
      </p:pic>
      <p:pic>
        <p:nvPicPr>
          <p:cNvPr id="13" name="Immagine 12"/>
          <p:cNvPicPr>
            <a:picLocks noChangeAspect="1"/>
          </p:cNvPicPr>
          <p:nvPr/>
        </p:nvPicPr>
        <p:blipFill rotWithShape="1">
          <a:blip r:embed="rId4"/>
          <a:srcRect l="73102" t="32723"/>
          <a:stretch/>
        </p:blipFill>
        <p:spPr>
          <a:xfrm>
            <a:off x="0" y="0"/>
            <a:ext cx="1315155" cy="6858000"/>
          </a:xfrm>
          <a:prstGeom prst="rect">
            <a:avLst/>
          </a:prstGeom>
        </p:spPr>
      </p:pic>
      <p:sp>
        <p:nvSpPr>
          <p:cNvPr id="2" name="Rettangolo 1"/>
          <p:cNvSpPr/>
          <p:nvPr/>
        </p:nvSpPr>
        <p:spPr>
          <a:xfrm>
            <a:off x="1602581" y="3480038"/>
            <a:ext cx="1015841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05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JACOB </a:t>
            </a:r>
            <a:r>
              <a:rPr lang="it-IT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BRINK </a:t>
            </a:r>
            <a:r>
              <a:rPr lang="it-IT" sz="105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LAURSEN</a:t>
            </a:r>
            <a:r>
              <a:rPr lang="it-IT" sz="1050" b="1" baseline="30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it-IT" sz="105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it-IT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JEPPE B. </a:t>
            </a:r>
            <a:r>
              <a:rPr lang="it-IT" sz="105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SCHROLL</a:t>
            </a:r>
            <a:r>
              <a:rPr lang="it-IT" sz="1050" b="1" baseline="30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it-IT" sz="105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it-IT" sz="105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KIRSTEN T. </a:t>
            </a:r>
            <a:r>
              <a:rPr lang="it-IT" sz="105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MACKLON</a:t>
            </a:r>
            <a:r>
              <a:rPr lang="it-IT" sz="1050" b="1" baseline="30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it-IT" sz="1050" b="1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&amp; MARTIN RUDNICKI</a:t>
            </a:r>
            <a:r>
              <a:rPr lang="it-IT" sz="1050" b="1" baseline="30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</a:p>
          <a:p>
            <a:pPr algn="ctr"/>
            <a:endParaRPr lang="it-IT" sz="1050" b="1" baseline="300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endParaRPr lang="it-IT" sz="1050" b="1" baseline="3000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/>
            <a:r>
              <a:rPr lang="it-IT" sz="1050" baseline="300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1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Department of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Obstetrics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Gynecology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Zealand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University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Hospital,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Copenhagen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University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Roskilde, </a:t>
            </a:r>
            <a:r>
              <a:rPr lang="it-IT" sz="1050" baseline="30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2</a:t>
            </a:r>
            <a:r>
              <a:rPr lang="it-IT" sz="105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Department 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Obstetrics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Gynecology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Herlev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University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Hospital,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Herlev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it-IT" sz="1050" baseline="30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3</a:t>
            </a:r>
            <a:r>
              <a:rPr lang="it-IT" sz="105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The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Fertility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Clinic,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section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4071,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Copenhagen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University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Hospital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Rigshospitalet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Copenhagen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and </a:t>
            </a:r>
            <a:r>
              <a:rPr lang="it-IT" sz="1050" baseline="3000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4</a:t>
            </a:r>
            <a:r>
              <a:rPr lang="it-IT" sz="1050" dirty="0" smtClean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Department 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of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Obstetrics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and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Gynecology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Odense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University</a:t>
            </a:r>
            <a:r>
              <a:rPr lang="it-IT" sz="105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Hospital, Odense, </a:t>
            </a:r>
            <a:r>
              <a:rPr lang="it-IT" sz="1050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Denmark</a:t>
            </a:r>
            <a:endParaRPr lang="it-IT" sz="1050" dirty="0" smtClean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916193" y="5473724"/>
            <a:ext cx="730805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400" b="1" err="1">
                <a:latin typeface="Arial" panose="020B0604020202020204" pitchFamily="34" charset="0"/>
                <a:cs typeface="Arial" panose="020B0604020202020204" pitchFamily="34" charset="0"/>
              </a:rPr>
              <a:t>Edited</a:t>
            </a:r>
            <a:r>
              <a:rPr lang="it-IT" sz="1400" b="1">
                <a:latin typeface="Arial" panose="020B0604020202020204" pitchFamily="34" charset="0"/>
                <a:cs typeface="Arial" panose="020B0604020202020204" pitchFamily="34" charset="0"/>
              </a:rPr>
              <a:t> by Francesco D’Antonio</a:t>
            </a:r>
          </a:p>
        </p:txBody>
      </p:sp>
    </p:spTree>
    <p:extLst>
      <p:ext uri="{BB962C8B-B14F-4D97-AF65-F5344CB8AC3E}">
        <p14:creationId xmlns:p14="http://schemas.microsoft.com/office/powerpoint/2010/main" val="5161361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/>
          <a:srcRect l="73102" t="32723"/>
          <a:stretch/>
        </p:blipFill>
        <p:spPr>
          <a:xfrm>
            <a:off x="0" y="0"/>
            <a:ext cx="1315155" cy="6858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621631" y="573434"/>
            <a:ext cx="2797970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Aim</a:t>
            </a:r>
            <a:r>
              <a:rPr lang="it-IT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of the </a:t>
            </a:r>
            <a:r>
              <a:rPr lang="it-IT" sz="2400" b="1" dirty="0" err="1">
                <a:latin typeface="Arial" panose="020B0604020202020204" pitchFamily="34" charset="0"/>
                <a:cs typeface="Arial" panose="020B0604020202020204" pitchFamily="34" charset="0"/>
              </a:rPr>
              <a:t>study</a:t>
            </a:r>
            <a:endParaRPr lang="it-IT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1523260" y="2302198"/>
            <a:ext cx="10472738" cy="2062103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pPr lvl="0" algn="ctr"/>
            <a:r>
              <a:rPr lang="it-IT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To </a:t>
            </a:r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evaluate</a:t>
            </a:r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whether</a:t>
            </a:r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surgical</a:t>
            </a:r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 stripping of </a:t>
            </a:r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endometriomas</a:t>
            </a:r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 in </a:t>
            </a:r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subfertile</a:t>
            </a:r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women</a:t>
            </a:r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improves</a:t>
            </a:r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 the chance of a live </a:t>
            </a:r>
            <a:r>
              <a:rPr lang="it-IT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birth</a:t>
            </a:r>
            <a:r>
              <a:rPr lang="it-IT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whether</a:t>
            </a:r>
            <a:r>
              <a:rPr lang="it-IT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it</a:t>
            </a:r>
            <a:r>
              <a:rPr lang="it-IT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affects</a:t>
            </a:r>
            <a:r>
              <a:rPr lang="it-IT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b="1" dirty="0" err="1" smtClean="0">
                <a:latin typeface="Arial" panose="020B0604020202020204" pitchFamily="34" charset="0"/>
                <a:cs typeface="Arial" panose="020B0604020202020204" pitchFamily="34" charset="0"/>
              </a:rPr>
              <a:t>ovarian</a:t>
            </a:r>
            <a:r>
              <a:rPr lang="it-IT" sz="32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reserve</a:t>
            </a:r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it-IT" sz="3200" b="1" dirty="0" err="1">
                <a:latin typeface="Arial" panose="020B0604020202020204" pitchFamily="34" charset="0"/>
                <a:cs typeface="Arial" panose="020B0604020202020204" pitchFamily="34" charset="0"/>
              </a:rPr>
              <a:t>pain</a:t>
            </a:r>
            <a:r>
              <a:rPr lang="it-IT" sz="3200" b="1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625637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/>
          <a:srcRect l="73102" t="32723"/>
          <a:stretch/>
        </p:blipFill>
        <p:spPr>
          <a:xfrm>
            <a:off x="0" y="0"/>
            <a:ext cx="1315155" cy="6858000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10162571" y="250031"/>
            <a:ext cx="2029429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Results</a:t>
            </a:r>
            <a:r>
              <a:rPr lang="it-IT" sz="24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(3)</a:t>
            </a:r>
            <a:endParaRPr lang="it-IT" sz="24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7569844" y="3560568"/>
            <a:ext cx="4467828" cy="304698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difference 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the rate of live 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birth between women who underwent surgery for </a:t>
            </a:r>
            <a:r>
              <a:rPr lang="en-US" sz="1600" b="1" dirty="0" err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endometriomas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before IVF/ICSI compared with conservative 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management.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1600" b="1" dirty="0" smtClean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 difference in the rate of clinical pregnancy.</a:t>
            </a:r>
          </a:p>
          <a:p>
            <a:pPr marL="342900" indent="-342900" algn="just">
              <a:buFont typeface="Wingdings" panose="05000000000000000000" pitchFamily="2" charset="2"/>
              <a:buChar char="Ø"/>
            </a:pPr>
            <a:endParaRPr lang="en-US" sz="16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Font typeface="Wingdings" panose="05000000000000000000" pitchFamily="2" charset="2"/>
              <a:buChar char="Ø"/>
            </a:pP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 study </a:t>
            </a:r>
            <a:r>
              <a:rPr lang="en-US" sz="16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that reported pain or quality of life for the two different interventions. </a:t>
            </a:r>
            <a:r>
              <a:rPr lang="en-US" sz="16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Was found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 rotWithShape="1">
          <a:blip r:embed="rId3"/>
          <a:srcRect r="4901"/>
          <a:stretch/>
        </p:blipFill>
        <p:spPr>
          <a:xfrm>
            <a:off x="5455534" y="884353"/>
            <a:ext cx="6736466" cy="2503558"/>
          </a:xfrm>
          <a:prstGeom prst="rect">
            <a:avLst/>
          </a:prstGeom>
        </p:spPr>
      </p:pic>
      <p:pic>
        <p:nvPicPr>
          <p:cNvPr id="7" name="Immagin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11862" y="3206981"/>
            <a:ext cx="5926487" cy="33089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465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/>
          <p:cNvPicPr>
            <a:picLocks noChangeAspect="1"/>
          </p:cNvPicPr>
          <p:nvPr/>
        </p:nvPicPr>
        <p:blipFill rotWithShape="1">
          <a:blip r:embed="rId2"/>
          <a:srcRect l="73102" t="32723"/>
          <a:stretch/>
        </p:blipFill>
        <p:spPr>
          <a:xfrm>
            <a:off x="0" y="0"/>
            <a:ext cx="1315155" cy="685800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1614487" y="383381"/>
            <a:ext cx="2119313" cy="461665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400" b="1" dirty="0">
                <a:latin typeface="Arial" panose="020B0604020202020204" pitchFamily="34" charset="0"/>
                <a:cs typeface="Arial" panose="020B0604020202020204" pitchFamily="34" charset="0"/>
              </a:rPr>
              <a:t>Conclusion</a:t>
            </a:r>
          </a:p>
        </p:txBody>
      </p:sp>
      <p:sp>
        <p:nvSpPr>
          <p:cNvPr id="2" name="Rettangolo 1"/>
          <p:cNvSpPr/>
          <p:nvPr/>
        </p:nvSpPr>
        <p:spPr>
          <a:xfrm>
            <a:off x="3048000" y="2967335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/>
              <a:t> </a:t>
            </a:r>
            <a:endParaRPr lang="it-IT"/>
          </a:p>
        </p:txBody>
      </p:sp>
      <p:sp>
        <p:nvSpPr>
          <p:cNvPr id="6" name="Rettangolo 5"/>
          <p:cNvSpPr/>
          <p:nvPr/>
        </p:nvSpPr>
        <p:spPr>
          <a:xfrm>
            <a:off x="1541378" y="1173533"/>
            <a:ext cx="10415587" cy="3970318"/>
          </a:xfrm>
          <a:prstGeom prst="rect">
            <a:avLst/>
          </a:prstGeom>
          <a:solidFill>
            <a:schemeClr val="accent6">
              <a:lumMod val="75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There is no </a:t>
            </a:r>
            <a:r>
              <a:rPr lang="en-US" sz="2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evidence in favor of surgical removal of </a:t>
            </a:r>
            <a:r>
              <a:rPr lang="en-US" sz="2800" b="1" dirty="0" err="1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endometriomas</a:t>
            </a:r>
            <a:r>
              <a:rPr lang="en-US" sz="2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in women prior to ART if the indication is solely optimizing fertility</a:t>
            </a:r>
            <a:r>
              <a:rPr lang="en-US" sz="28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</a:p>
          <a:p>
            <a:pPr algn="ctr"/>
            <a:r>
              <a:rPr lang="en-US" sz="28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2800" b="1" dirty="0">
                <a:solidFill>
                  <a:srgbClr val="FFFF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On the contrary, surgery poses a risk of complications including adverse effects on ovarian reserve. </a:t>
            </a:r>
            <a:endParaRPr lang="en-US" sz="2800" b="1" dirty="0" smtClean="0">
              <a:solidFill>
                <a:srgbClr val="FFFF00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algn="ctr"/>
            <a:r>
              <a:rPr lang="en-US" sz="28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Physicians </a:t>
            </a:r>
            <a:r>
              <a:rPr lang="en-US" sz="2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should take this into account when counseling their </a:t>
            </a:r>
            <a:r>
              <a:rPr lang="en-US" sz="28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patients.</a:t>
            </a:r>
          </a:p>
          <a:p>
            <a:pPr algn="ctr"/>
            <a:r>
              <a:rPr lang="en-US" sz="2800" b="1" dirty="0" smtClean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However</a:t>
            </a:r>
            <a:r>
              <a:rPr lang="en-US" sz="2800" b="1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, the quality of evidence is very low and high quality studies are needed</a:t>
            </a:r>
            <a:r>
              <a:rPr lang="en-US" sz="2800" b="1" dirty="0">
                <a:solidFill>
                  <a:schemeClr val="bg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</a:t>
            </a:r>
            <a:endParaRPr lang="it-IT" sz="28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8962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68351" y="1944688"/>
            <a:ext cx="10185400" cy="1123950"/>
          </a:xfrm>
        </p:spPr>
        <p:txBody>
          <a:bodyPr>
            <a:noAutofit/>
          </a:bodyPr>
          <a:lstStyle/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tr-TR" altLang="tr-T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«</a:t>
            </a:r>
            <a:r>
              <a:rPr lang="tr-TR" altLang="tr-TR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Endometriomanın</a:t>
            </a:r>
            <a:r>
              <a:rPr lang="tr-TR" altLang="tr-T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kendi varlığı»</a:t>
            </a:r>
          </a:p>
          <a:p>
            <a:pPr lvl="1" eaLnBrk="1" hangingPunct="1">
              <a:buFont typeface="Wingdings" panose="05000000000000000000" pitchFamily="2" charset="2"/>
              <a:buChar char="§"/>
              <a:defRPr/>
            </a:pPr>
            <a:r>
              <a:rPr lang="tr-TR" alt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Teratom</a:t>
            </a: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ve </a:t>
            </a:r>
            <a:r>
              <a:rPr lang="tr-TR" alt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kistadenomlara</a:t>
            </a: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oranla kenar dokularda daha az </a:t>
            </a:r>
            <a:r>
              <a:rPr lang="tr-TR" alt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folikül</a:t>
            </a: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, daha fazla </a:t>
            </a:r>
            <a:r>
              <a:rPr lang="tr-TR" alt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fibrozis</a:t>
            </a:r>
            <a:endParaRPr lang="tr-TR" altLang="tr-TR" sz="1600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itchFamily="18" charset="0"/>
            </a:endParaRPr>
          </a:p>
          <a:p>
            <a:pPr lvl="1" eaLnBrk="1" hangingPunct="1">
              <a:buFont typeface="Wingdings" panose="05000000000000000000" pitchFamily="2" charset="2"/>
              <a:buChar char="§"/>
              <a:defRPr/>
            </a:pPr>
            <a:r>
              <a:rPr lang="tr-TR" alt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Teratom</a:t>
            </a: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ve </a:t>
            </a:r>
            <a:r>
              <a:rPr lang="tr-TR" alt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kistadenomlarda</a:t>
            </a: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sınırları daha iyi belirlenmiş bir kapsül – kolay cerrahi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tr-TR" altLang="tr-T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«Lokal </a:t>
            </a:r>
            <a:r>
              <a:rPr lang="tr-TR" altLang="tr-TR" sz="16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inflamasyon</a:t>
            </a: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»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r>
              <a:rPr lang="tr-TR" altLang="tr-TR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«Cerrahi teknik» </a:t>
            </a:r>
          </a:p>
          <a:p>
            <a:pPr lvl="1" eaLnBrk="1" hangingPunct="1">
              <a:buFont typeface="Wingdings" panose="05000000000000000000" pitchFamily="2" charset="2"/>
              <a:buChar char="§"/>
              <a:defRPr/>
            </a:pP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Sağlıklı </a:t>
            </a:r>
            <a:r>
              <a:rPr lang="tr-TR" alt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over</a:t>
            </a: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dokusunun çıkarılması, (</a:t>
            </a:r>
            <a:r>
              <a:rPr lang="tr-TR" alt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psödokapsül</a:t>
            </a: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- </a:t>
            </a:r>
            <a:r>
              <a:rPr lang="tr-TR" alt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invajine</a:t>
            </a: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</a:t>
            </a:r>
            <a:r>
              <a:rPr lang="tr-TR" alt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overyan</a:t>
            </a: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korteks)</a:t>
            </a:r>
          </a:p>
          <a:p>
            <a:pPr lvl="1" eaLnBrk="1" hangingPunct="1">
              <a:buFont typeface="Wingdings" panose="05000000000000000000" pitchFamily="2" charset="2"/>
              <a:buChar char="§"/>
              <a:defRPr/>
            </a:pP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Termal hasar (direkt/</a:t>
            </a:r>
            <a:r>
              <a:rPr lang="tr-TR" alt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indirekt</a:t>
            </a:r>
            <a:r>
              <a:rPr lang="tr-TR" altLang="tr-TR" sz="1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)</a:t>
            </a:r>
          </a:p>
          <a:p>
            <a:pPr lvl="1" eaLnBrk="1" hangingPunct="1">
              <a:buFont typeface="Wingdings" panose="05000000000000000000" pitchFamily="2" charset="2"/>
              <a:buChar char="§"/>
              <a:defRPr/>
            </a:pPr>
            <a:r>
              <a:rPr lang="tr-TR" altLang="tr-TR" sz="16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Vasküler</a:t>
            </a:r>
            <a:r>
              <a:rPr lang="tr-TR" altLang="tr-TR" sz="16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hasar</a:t>
            </a:r>
          </a:p>
          <a:p>
            <a:pPr marL="457200" indent="-457200" eaLnBrk="1" hangingPunct="1">
              <a:buFont typeface="+mj-lt"/>
              <a:buAutoNum type="arabicPeriod"/>
              <a:defRPr/>
            </a:pPr>
            <a:endParaRPr lang="tr-TR" altLang="tr-TR" sz="1600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717551" y="552451"/>
            <a:ext cx="10466916" cy="129222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tr-TR" sz="3600" b="1" dirty="0" err="1" smtClean="0">
                <a:latin typeface="+mn-lt"/>
              </a:rPr>
              <a:t>Endometrioma</a:t>
            </a:r>
            <a:r>
              <a:rPr lang="tr-TR" sz="3600" b="1" dirty="0" smtClean="0">
                <a:latin typeface="+mn-lt"/>
              </a:rPr>
              <a:t> - </a:t>
            </a:r>
            <a:r>
              <a:rPr lang="tr-TR" sz="3600" b="1" dirty="0" err="1" smtClean="0">
                <a:latin typeface="+mn-lt"/>
              </a:rPr>
              <a:t>endometriosis</a:t>
            </a:r>
            <a:r>
              <a:rPr lang="tr-TR" sz="3600" b="1" dirty="0">
                <a:latin typeface="+mn-lt"/>
              </a:rPr>
              <a:t/>
            </a:r>
            <a:br>
              <a:rPr lang="tr-TR" sz="3600" b="1" dirty="0">
                <a:latin typeface="+mn-lt"/>
              </a:rPr>
            </a:br>
            <a:r>
              <a:rPr lang="tr-TR" sz="3200" b="1" dirty="0" smtClean="0">
                <a:latin typeface="+mn-lt"/>
              </a:rPr>
              <a:t>Azalmış </a:t>
            </a:r>
            <a:r>
              <a:rPr lang="tr-TR" sz="3200" b="1" dirty="0" err="1" smtClean="0">
                <a:latin typeface="+mn-lt"/>
              </a:rPr>
              <a:t>overyan</a:t>
            </a:r>
            <a:r>
              <a:rPr lang="tr-TR" sz="3200" b="1" dirty="0" smtClean="0">
                <a:latin typeface="+mn-lt"/>
              </a:rPr>
              <a:t> rezerv </a:t>
            </a:r>
          </a:p>
        </p:txBody>
      </p:sp>
    </p:spTree>
    <p:extLst>
      <p:ext uri="{BB962C8B-B14F-4D97-AF65-F5344CB8AC3E}">
        <p14:creationId xmlns:p14="http://schemas.microsoft.com/office/powerpoint/2010/main" val="38925097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altLang="tr-TR" smtClean="0"/>
          </a:p>
        </p:txBody>
      </p:sp>
      <p:sp>
        <p:nvSpPr>
          <p:cNvPr id="5120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tr-TR" smtClean="0"/>
          </a:p>
        </p:txBody>
      </p:sp>
      <p:pic>
        <p:nvPicPr>
          <p:cNvPr id="5120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7938"/>
            <a:ext cx="12192000" cy="68738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800566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61" name="Text Box 4"/>
          <p:cNvSpPr txBox="1">
            <a:spLocks noChangeArrowheads="1"/>
          </p:cNvSpPr>
          <p:nvPr/>
        </p:nvSpPr>
        <p:spPr bwMode="auto">
          <a:xfrm>
            <a:off x="5355167" y="5951538"/>
            <a:ext cx="580960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es-ES" sz="1800" i="1" dirty="0">
                <a:latin typeface="+mn-lt"/>
                <a:ea typeface="ＭＳ Ｐゴシック" charset="-128"/>
                <a:cs typeface="Times New Roman" pitchFamily="18" charset="0"/>
              </a:rPr>
              <a:t>Muzii et al</a:t>
            </a:r>
            <a:r>
              <a:rPr lang="tr-TR" sz="1800" i="1" dirty="0">
                <a:latin typeface="+mn-lt"/>
                <a:cs typeface="Times New Roman" pitchFamily="18" charset="0"/>
              </a:rPr>
              <a:t> , </a:t>
            </a:r>
            <a:r>
              <a:rPr lang="tr-TR" sz="1800" i="1" dirty="0" err="1">
                <a:latin typeface="+mn-lt"/>
                <a:cs typeface="Times New Roman" pitchFamily="18" charset="0"/>
              </a:rPr>
              <a:t>Fertil</a:t>
            </a:r>
            <a:r>
              <a:rPr lang="tr-TR" sz="1800" i="1" dirty="0">
                <a:latin typeface="+mn-lt"/>
                <a:cs typeface="Times New Roman" pitchFamily="18" charset="0"/>
              </a:rPr>
              <a:t> Steril,</a:t>
            </a:r>
            <a:r>
              <a:rPr lang="es-ES" sz="1800" i="1" dirty="0">
                <a:latin typeface="+mn-lt"/>
                <a:ea typeface="ＭＳ Ｐゴシック" charset="-128"/>
                <a:cs typeface="Times New Roman" pitchFamily="18" charset="0"/>
              </a:rPr>
              <a:t> 2002</a:t>
            </a:r>
            <a:endParaRPr lang="tr-TR" sz="1800" i="1" dirty="0">
              <a:latin typeface="+mn-lt"/>
              <a:ea typeface="ＭＳ Ｐゴシック" charset="-128"/>
              <a:cs typeface="Times New Roman" pitchFamily="18" charset="0"/>
            </a:endParaRPr>
          </a:p>
          <a:p>
            <a:pPr>
              <a:defRPr/>
            </a:pPr>
            <a:r>
              <a:rPr lang="tr-TR" sz="1800" i="1" dirty="0" err="1">
                <a:latin typeface="+mn-lt"/>
                <a:cs typeface="Times New Roman" pitchFamily="18" charset="0"/>
              </a:rPr>
              <a:t>Hachisuga</a:t>
            </a:r>
            <a:r>
              <a:rPr lang="tr-TR" sz="1800" i="1" dirty="0">
                <a:latin typeface="+mn-lt"/>
                <a:cs typeface="Times New Roman" pitchFamily="18" charset="0"/>
              </a:rPr>
              <a:t> T, </a:t>
            </a:r>
            <a:r>
              <a:rPr lang="tr-TR" sz="1800" i="1" dirty="0" err="1">
                <a:latin typeface="+mn-lt"/>
                <a:cs typeface="Times New Roman" pitchFamily="18" charset="0"/>
              </a:rPr>
              <a:t>Kawarabayashi</a:t>
            </a:r>
            <a:r>
              <a:rPr lang="tr-TR" sz="1800" i="1" dirty="0">
                <a:latin typeface="+mn-lt"/>
                <a:cs typeface="Times New Roman" pitchFamily="18" charset="0"/>
              </a:rPr>
              <a:t> T,  Hum </a:t>
            </a:r>
            <a:r>
              <a:rPr lang="tr-TR" sz="1800" i="1" dirty="0" err="1">
                <a:latin typeface="+mn-lt"/>
                <a:cs typeface="Times New Roman" pitchFamily="18" charset="0"/>
              </a:rPr>
              <a:t>Reprod</a:t>
            </a:r>
            <a:r>
              <a:rPr lang="tr-TR" sz="1800" i="1" dirty="0">
                <a:latin typeface="+mn-lt"/>
                <a:cs typeface="Times New Roman" pitchFamily="18" charset="0"/>
              </a:rPr>
              <a:t>, 2002</a:t>
            </a:r>
            <a:endParaRPr lang="es-ES" sz="1800" i="1" dirty="0">
              <a:latin typeface="+mn-lt"/>
              <a:ea typeface="ＭＳ Ｐゴシック" charset="-128"/>
              <a:cs typeface="Times New Roman" pitchFamily="18" charset="0"/>
            </a:endParaRPr>
          </a:p>
        </p:txBody>
      </p:sp>
      <p:pic>
        <p:nvPicPr>
          <p:cNvPr id="8192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6084" y="2303463"/>
            <a:ext cx="4959349" cy="2808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4267" name="Rectangle 11"/>
          <p:cNvSpPr>
            <a:spLocks noChangeArrowheads="1"/>
          </p:cNvSpPr>
          <p:nvPr/>
        </p:nvSpPr>
        <p:spPr bwMode="auto">
          <a:xfrm>
            <a:off x="762000" y="811214"/>
            <a:ext cx="9120717" cy="68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>
              <a:defRPr/>
            </a:pPr>
            <a:r>
              <a:rPr lang="tr-TR" sz="3600" b="1" dirty="0" err="1">
                <a:latin typeface="+mn-lt"/>
              </a:rPr>
              <a:t>Endometrioma</a:t>
            </a:r>
            <a:r>
              <a:rPr lang="tr-TR" sz="3600" b="1" dirty="0">
                <a:latin typeface="+mn-lt"/>
              </a:rPr>
              <a:t> duvarı</a:t>
            </a:r>
            <a:endParaRPr lang="es-ES" sz="3600" b="1" dirty="0">
              <a:latin typeface="+mn-lt"/>
            </a:endParaRPr>
          </a:p>
        </p:txBody>
      </p:sp>
      <p:sp>
        <p:nvSpPr>
          <p:cNvPr id="224269" name="Rectangle 13"/>
          <p:cNvSpPr>
            <a:spLocks noChangeArrowheads="1"/>
          </p:cNvSpPr>
          <p:nvPr/>
        </p:nvSpPr>
        <p:spPr bwMode="auto">
          <a:xfrm>
            <a:off x="814918" y="1700213"/>
            <a:ext cx="306365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Primordial fol</a:t>
            </a:r>
            <a:r>
              <a:rPr lang="en-US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li</a:t>
            </a:r>
            <a:r>
              <a:rPr lang="tr-TR" sz="2400" b="1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küller</a:t>
            </a:r>
          </a:p>
        </p:txBody>
      </p:sp>
      <p:pic>
        <p:nvPicPr>
          <p:cNvPr id="81926" name="Picture 1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84" y="2276475"/>
            <a:ext cx="5856816" cy="281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7" name="Oval 12"/>
          <p:cNvSpPr>
            <a:spLocks noChangeArrowheads="1"/>
          </p:cNvSpPr>
          <p:nvPr/>
        </p:nvSpPr>
        <p:spPr bwMode="auto">
          <a:xfrm>
            <a:off x="2544234" y="2892426"/>
            <a:ext cx="673100" cy="360363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defRPr/>
            </a:pPr>
            <a:endParaRPr lang="en-US" altLang="tr-TR" smtClean="0">
              <a:latin typeface="+mn-lt"/>
            </a:endParaRPr>
          </a:p>
        </p:txBody>
      </p:sp>
      <p:pic>
        <p:nvPicPr>
          <p:cNvPr id="81928" name="Picture 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4618" y="5281613"/>
            <a:ext cx="2381249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1326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67" y="2112964"/>
            <a:ext cx="11273367" cy="3260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Yuvarlatılmış Dikdörtgen 6"/>
          <p:cNvSpPr/>
          <p:nvPr/>
        </p:nvSpPr>
        <p:spPr>
          <a:xfrm>
            <a:off x="4309533" y="2740026"/>
            <a:ext cx="287867" cy="144463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8" name="Yuvarlatılmış Dikdörtgen 7"/>
          <p:cNvSpPr/>
          <p:nvPr/>
        </p:nvSpPr>
        <p:spPr>
          <a:xfrm>
            <a:off x="4328584" y="3070226"/>
            <a:ext cx="287867" cy="142875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582585" y="2627314"/>
            <a:ext cx="1063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1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&lt; 35 yaş</a:t>
            </a:r>
          </a:p>
        </p:txBody>
      </p:sp>
      <p:sp>
        <p:nvSpPr>
          <p:cNvPr id="10" name="Dikdörtgen 9"/>
          <p:cNvSpPr/>
          <p:nvPr/>
        </p:nvSpPr>
        <p:spPr>
          <a:xfrm>
            <a:off x="4616451" y="2973389"/>
            <a:ext cx="1063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1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&gt; 35 yaş</a:t>
            </a:r>
          </a:p>
        </p:txBody>
      </p:sp>
      <p:sp>
        <p:nvSpPr>
          <p:cNvPr id="11" name="Yuvarlatılmış Dikdörtgen 10"/>
          <p:cNvSpPr/>
          <p:nvPr/>
        </p:nvSpPr>
        <p:spPr>
          <a:xfrm>
            <a:off x="10109200" y="2708276"/>
            <a:ext cx="287867" cy="144463"/>
          </a:xfrm>
          <a:prstGeom prst="roundRect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2" name="Yuvarlatılmış Dikdörtgen 11"/>
          <p:cNvSpPr/>
          <p:nvPr/>
        </p:nvSpPr>
        <p:spPr>
          <a:xfrm>
            <a:off x="10128251" y="3038476"/>
            <a:ext cx="287867" cy="144463"/>
          </a:xfrm>
          <a:prstGeom prst="roundRect">
            <a:avLst/>
          </a:prstGeom>
          <a:solidFill>
            <a:schemeClr val="bg1">
              <a:lumMod val="65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180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3" name="Dikdörtgen 12"/>
          <p:cNvSpPr/>
          <p:nvPr/>
        </p:nvSpPr>
        <p:spPr>
          <a:xfrm>
            <a:off x="10382251" y="2595564"/>
            <a:ext cx="1063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1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&lt; 35 yaş</a:t>
            </a:r>
          </a:p>
        </p:txBody>
      </p:sp>
      <p:sp>
        <p:nvSpPr>
          <p:cNvPr id="14" name="Dikdörtgen 13"/>
          <p:cNvSpPr/>
          <p:nvPr/>
        </p:nvSpPr>
        <p:spPr>
          <a:xfrm>
            <a:off x="10416118" y="2943225"/>
            <a:ext cx="106311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18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" charset="0"/>
              </a:rPr>
              <a:t>&gt; 35 yaş</a:t>
            </a:r>
          </a:p>
        </p:txBody>
      </p:sp>
      <p:sp>
        <p:nvSpPr>
          <p:cNvPr id="82955" name="Başlık 1"/>
          <p:cNvSpPr txBox="1">
            <a:spLocks/>
          </p:cNvSpPr>
          <p:nvPr/>
        </p:nvSpPr>
        <p:spPr bwMode="auto">
          <a:xfrm>
            <a:off x="821267" y="374651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Endometriotik ve diğer kistlerde folikül dansitesi</a:t>
            </a:r>
            <a:endParaRPr lang="tr-TR" altLang="tr-TR" sz="2800" b="1" i="1"/>
          </a:p>
        </p:txBody>
      </p:sp>
      <p:sp>
        <p:nvSpPr>
          <p:cNvPr id="5" name="Dikdörtgen 4"/>
          <p:cNvSpPr/>
          <p:nvPr/>
        </p:nvSpPr>
        <p:spPr>
          <a:xfrm>
            <a:off x="6584951" y="6372225"/>
            <a:ext cx="460735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Koruda, J </a:t>
            </a:r>
            <a:r>
              <a:rPr lang="tr-TR" altLang="tr-TR" sz="2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Obstet</a:t>
            </a:r>
            <a:r>
              <a:rPr lang="tr-TR" altLang="tr-TR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tr-TR" altLang="tr-TR" sz="2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Gynecol</a:t>
            </a:r>
            <a:r>
              <a:rPr lang="tr-TR" altLang="tr-TR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tr-TR" altLang="tr-TR" sz="2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Res</a:t>
            </a:r>
            <a:r>
              <a:rPr lang="tr-TR" altLang="tr-TR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2012</a:t>
            </a:r>
            <a:endParaRPr lang="tr-TR" sz="2000" i="1" dirty="0">
              <a:latin typeface="+mn-lt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821266" y="5541963"/>
            <a:ext cx="11042651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marL="457200" indent="-457200" eaLnBrk="1" hangingPunct="1">
              <a:buFont typeface="Arial" panose="020B0604020202020204" pitchFamily="34" charset="0"/>
              <a:buChar char="•"/>
              <a:defRPr/>
            </a:pPr>
            <a:r>
              <a:rPr lang="tr-TR" alt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«Sağlıklı dokuda </a:t>
            </a:r>
            <a:r>
              <a:rPr lang="tr-TR" altLang="tr-TR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folikül</a:t>
            </a:r>
            <a:r>
              <a:rPr lang="tr-TR" alt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tr-TR" altLang="tr-TR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dansitesi</a:t>
            </a:r>
            <a:r>
              <a:rPr lang="tr-TR" alt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tr-TR" altLang="tr-TR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endometriomalarda</a:t>
            </a:r>
            <a:r>
              <a:rPr lang="tr-TR" alt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daha az»</a:t>
            </a:r>
          </a:p>
        </p:txBody>
      </p:sp>
      <p:sp>
        <p:nvSpPr>
          <p:cNvPr id="2" name="Yuvarlatılmış Dikdörtgen 1"/>
          <p:cNvSpPr/>
          <p:nvPr/>
        </p:nvSpPr>
        <p:spPr>
          <a:xfrm>
            <a:off x="1276351" y="2084389"/>
            <a:ext cx="3340100" cy="307975"/>
          </a:xfrm>
          <a:prstGeom prst="roundRect">
            <a:avLst/>
          </a:prstGeom>
          <a:solidFill>
            <a:srgbClr val="4F81B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15" name="Yuvarlatılmış Dikdörtgen 14"/>
          <p:cNvSpPr/>
          <p:nvPr/>
        </p:nvSpPr>
        <p:spPr>
          <a:xfrm>
            <a:off x="7056967" y="2070101"/>
            <a:ext cx="3340100" cy="307975"/>
          </a:xfrm>
          <a:prstGeom prst="roundRect">
            <a:avLst/>
          </a:prstGeom>
          <a:solidFill>
            <a:srgbClr val="4F81B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85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2"/>
          <p:cNvSpPr>
            <a:spLocks noGrp="1" noChangeArrowheads="1"/>
          </p:cNvSpPr>
          <p:nvPr>
            <p:ph type="title"/>
          </p:nvPr>
        </p:nvSpPr>
        <p:spPr>
          <a:xfrm>
            <a:off x="527052" y="549275"/>
            <a:ext cx="11906249" cy="1428750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tr-TR" sz="3600" b="1" dirty="0" smtClean="0">
                <a:latin typeface="+mn-lt"/>
              </a:rPr>
              <a:t>Endometriosis </a:t>
            </a:r>
            <a:r>
              <a:rPr lang="tr-TR" b="1" dirty="0" smtClean="0">
                <a:latin typeface="+mn-lt"/>
              </a:rPr>
              <a:t/>
            </a:r>
            <a:br>
              <a:rPr lang="tr-TR" b="1" dirty="0" smtClean="0">
                <a:latin typeface="+mn-lt"/>
              </a:rPr>
            </a:br>
            <a:r>
              <a:rPr lang="tr-TR" sz="3200" b="1" dirty="0" err="1" smtClean="0">
                <a:latin typeface="+mn-lt"/>
              </a:rPr>
              <a:t>Overy</a:t>
            </a:r>
            <a:r>
              <a:rPr lang="en-US" sz="3200" b="1" dirty="0" smtClean="0">
                <a:latin typeface="+mn-lt"/>
              </a:rPr>
              <a:t>an </a:t>
            </a:r>
            <a:r>
              <a:rPr lang="tr-TR" sz="3200" b="1" dirty="0" smtClean="0">
                <a:latin typeface="+mn-lt"/>
              </a:rPr>
              <a:t>rezerv</a:t>
            </a:r>
            <a:endParaRPr lang="en-US" sz="3200" b="1" dirty="0" smtClean="0">
              <a:latin typeface="+mn-lt"/>
            </a:endParaRPr>
          </a:p>
        </p:txBody>
      </p:sp>
      <p:graphicFrame>
        <p:nvGraphicFramePr>
          <p:cNvPr id="5" name="4 Tablo"/>
          <p:cNvGraphicFramePr>
            <a:graphicFrameLocks noGrp="1"/>
          </p:cNvGraphicFramePr>
          <p:nvPr/>
        </p:nvGraphicFramePr>
        <p:xfrm>
          <a:off x="571501" y="2205038"/>
          <a:ext cx="10708218" cy="2160588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68508"/>
                <a:gridCol w="3252019"/>
                <a:gridCol w="3204736"/>
                <a:gridCol w="1582955"/>
              </a:tblGrid>
              <a:tr h="540147">
                <a:tc>
                  <a:txBody>
                    <a:bodyPr/>
                    <a:lstStyle/>
                    <a:p>
                      <a:endParaRPr lang="tr-TR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err="1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Endometriosis</a:t>
                      </a:r>
                      <a:endParaRPr lang="tr-TR" sz="2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Kontrol </a:t>
                      </a:r>
                      <a:endParaRPr lang="tr-TR" sz="2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p</a:t>
                      </a:r>
                      <a:endParaRPr lang="tr-TR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4014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AMH (</a:t>
                      </a:r>
                      <a:r>
                        <a:rPr lang="en-US" sz="24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total</a:t>
                      </a:r>
                      <a:r>
                        <a:rPr lang="tr-TR" sz="24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)</a:t>
                      </a:r>
                      <a:endParaRPr lang="tr-TR" sz="2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2.75</a:t>
                      </a:r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sym typeface="Symbol"/>
                        </a:rPr>
                        <a:t>2.0ng/ml</a:t>
                      </a:r>
                      <a:endParaRPr lang="tr-TR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3.46</a:t>
                      </a:r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sym typeface="Symbol"/>
                        </a:rPr>
                        <a:t>2.3ng/ml</a:t>
                      </a:r>
                      <a:endParaRPr lang="tr-TR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&lt;0.001</a:t>
                      </a:r>
                      <a:endParaRPr lang="tr-TR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540147">
                <a:tc>
                  <a:txBody>
                    <a:bodyPr/>
                    <a:lstStyle/>
                    <a:p>
                      <a:r>
                        <a:rPr lang="en-US" sz="24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Minimal-mild</a:t>
                      </a:r>
                      <a:endParaRPr lang="tr-TR" sz="2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3.28</a:t>
                      </a:r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sym typeface="Symbol"/>
                        </a:rPr>
                        <a:t>1.93ng/ml</a:t>
                      </a:r>
                      <a:endParaRPr lang="tr-TR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/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3.44</a:t>
                      </a:r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sym typeface="Symbol"/>
                        </a:rPr>
                        <a:t>2.06ng/ml</a:t>
                      </a:r>
                      <a:endParaRPr lang="tr-TR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0.61</a:t>
                      </a:r>
                      <a:endParaRPr lang="tr-TR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/>
                </a:tc>
              </a:tr>
              <a:tr h="540147">
                <a:tc>
                  <a:txBody>
                    <a:bodyPr/>
                    <a:lstStyle/>
                    <a:p>
                      <a:r>
                        <a:rPr lang="tr-TR" sz="2400" b="1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İleri evre</a:t>
                      </a:r>
                      <a:endParaRPr lang="tr-TR" sz="2400" b="1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2.38</a:t>
                      </a:r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sym typeface="Symbol"/>
                        </a:rPr>
                        <a:t>1.38ng/ml</a:t>
                      </a:r>
                      <a:endParaRPr lang="tr-TR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3.58</a:t>
                      </a:r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  <a:sym typeface="Symbol"/>
                        </a:rPr>
                        <a:t>2.46</a:t>
                      </a:r>
                      <a:endParaRPr lang="tr-TR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 smtClean="0">
                          <a:solidFill>
                            <a:schemeClr val="tx1">
                              <a:lumMod val="65000"/>
                              <a:lumOff val="35000"/>
                            </a:schemeClr>
                          </a:solidFill>
                          <a:effectLst/>
                        </a:rPr>
                        <a:t>&lt;0.0001</a:t>
                      </a:r>
                      <a:endParaRPr lang="tr-TR" sz="2400" dirty="0">
                        <a:solidFill>
                          <a:schemeClr val="tx1">
                            <a:lumMod val="65000"/>
                            <a:lumOff val="35000"/>
                          </a:schemeClr>
                        </a:solidFill>
                        <a:effectLst/>
                      </a:endParaRPr>
                    </a:p>
                  </a:txBody>
                  <a:tcPr marL="121911" marR="121911" marT="45727" marB="45727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7" name="6 Dikdörtgen"/>
          <p:cNvSpPr/>
          <p:nvPr/>
        </p:nvSpPr>
        <p:spPr>
          <a:xfrm>
            <a:off x="7687836" y="6342063"/>
            <a:ext cx="416973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hangingPunct="1">
              <a:defRPr/>
            </a:pPr>
            <a:r>
              <a:rPr lang="tr-TR" sz="2000" i="1" dirty="0" err="1">
                <a:latin typeface="+mn-lt"/>
                <a:cs typeface="Times New Roman" pitchFamily="18" charset="0"/>
              </a:rPr>
              <a:t>Shebl</a:t>
            </a:r>
            <a:r>
              <a:rPr lang="tr-TR" sz="2000" i="1" dirty="0">
                <a:latin typeface="+mn-lt"/>
                <a:cs typeface="Times New Roman" pitchFamily="18" charset="0"/>
              </a:rPr>
              <a:t>, </a:t>
            </a:r>
            <a:r>
              <a:rPr lang="tr-TR" sz="2000" i="1" dirty="0" err="1">
                <a:latin typeface="+mn-lt"/>
                <a:cs typeface="Times New Roman" pitchFamily="18" charset="0"/>
              </a:rPr>
              <a:t>Gynecol</a:t>
            </a:r>
            <a:r>
              <a:rPr lang="tr-TR" sz="2000" i="1" dirty="0">
                <a:latin typeface="+mn-lt"/>
                <a:cs typeface="Times New Roman" pitchFamily="18" charset="0"/>
              </a:rPr>
              <a:t> </a:t>
            </a:r>
            <a:r>
              <a:rPr lang="tr-TR" sz="2000" i="1" dirty="0" err="1">
                <a:latin typeface="+mn-lt"/>
                <a:cs typeface="Times New Roman" pitchFamily="18" charset="0"/>
              </a:rPr>
              <a:t>Endocrinol</a:t>
            </a:r>
            <a:r>
              <a:rPr lang="tr-TR" sz="2000" i="1" dirty="0">
                <a:latin typeface="+mn-lt"/>
                <a:cs typeface="Times New Roman" pitchFamily="18" charset="0"/>
              </a:rPr>
              <a:t>, 2009</a:t>
            </a:r>
          </a:p>
        </p:txBody>
      </p:sp>
      <p:sp>
        <p:nvSpPr>
          <p:cNvPr id="2" name="Aşağı Ok 1"/>
          <p:cNvSpPr/>
          <p:nvPr/>
        </p:nvSpPr>
        <p:spPr>
          <a:xfrm>
            <a:off x="5566833" y="4602163"/>
            <a:ext cx="863600" cy="576262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  <p:sp>
        <p:nvSpPr>
          <p:cNvPr id="6" name="6 Dikdörtgen"/>
          <p:cNvSpPr/>
          <p:nvPr/>
        </p:nvSpPr>
        <p:spPr>
          <a:xfrm>
            <a:off x="624418" y="5157788"/>
            <a:ext cx="10847916" cy="1200150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tr-TR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Peritoneal</a:t>
            </a: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 hastalık-</a:t>
            </a:r>
            <a:r>
              <a:rPr lang="tr-TR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enflamasyon</a:t>
            </a: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 etkisi !!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tr-TR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Overyan</a:t>
            </a: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 cerrahi ile </a:t>
            </a:r>
            <a:r>
              <a:rPr lang="tr-TR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over</a:t>
            </a: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 rezervinde oluşan azalma sadece cerrahi ile ilişkili değil</a:t>
            </a:r>
          </a:p>
        </p:txBody>
      </p:sp>
    </p:spTree>
    <p:extLst>
      <p:ext uri="{BB962C8B-B14F-4D97-AF65-F5344CB8AC3E}">
        <p14:creationId xmlns:p14="http://schemas.microsoft.com/office/powerpoint/2010/main" val="927833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390651" y="274638"/>
            <a:ext cx="10562167" cy="1154112"/>
          </a:xfrm>
        </p:spPr>
        <p:txBody>
          <a:bodyPr/>
          <a:lstStyle/>
          <a:p>
            <a:pPr>
              <a:defRPr/>
            </a:pPr>
            <a:r>
              <a:rPr lang="tr-TR" sz="2400" b="0" dirty="0" err="1" smtClean="0">
                <a:solidFill>
                  <a:schemeClr val="tx1"/>
                </a:solidFill>
              </a:rPr>
              <a:t>Endometriomanın</a:t>
            </a:r>
            <a:r>
              <a:rPr lang="tr-TR" sz="2400" b="0" dirty="0" smtClean="0">
                <a:solidFill>
                  <a:schemeClr val="tx1"/>
                </a:solidFill>
              </a:rPr>
              <a:t> çıkarılmasından sonra hızlanmış </a:t>
            </a:r>
            <a:r>
              <a:rPr lang="tr-TR" sz="2400" b="0" dirty="0" err="1" smtClean="0">
                <a:solidFill>
                  <a:schemeClr val="tx1"/>
                </a:solidFill>
              </a:rPr>
              <a:t>follikül</a:t>
            </a:r>
            <a:r>
              <a:rPr lang="tr-TR" sz="2400" b="0" dirty="0" smtClean="0">
                <a:solidFill>
                  <a:schemeClr val="tx1"/>
                </a:solidFill>
              </a:rPr>
              <a:t> </a:t>
            </a:r>
            <a:r>
              <a:rPr lang="tr-TR" sz="2400" b="0" dirty="0" err="1" smtClean="0">
                <a:solidFill>
                  <a:schemeClr val="tx1"/>
                </a:solidFill>
              </a:rPr>
              <a:t>atrezisi</a:t>
            </a:r>
            <a:r>
              <a:rPr lang="tr-TR" sz="2400" b="0" dirty="0" smtClean="0">
                <a:solidFill>
                  <a:schemeClr val="tx1"/>
                </a:solidFill>
              </a:rPr>
              <a:t> anlamlı şekilde azalıyor</a:t>
            </a:r>
            <a:endParaRPr lang="tr-TR" sz="2400" b="0" dirty="0">
              <a:solidFill>
                <a:schemeClr val="tx1"/>
              </a:solidFill>
            </a:endParaRPr>
          </a:p>
        </p:txBody>
      </p:sp>
      <p:pic>
        <p:nvPicPr>
          <p:cNvPr id="40963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76251" y="1285876"/>
            <a:ext cx="11334749" cy="5357813"/>
          </a:xfrm>
          <a:noFill/>
        </p:spPr>
      </p:pic>
      <p:sp>
        <p:nvSpPr>
          <p:cNvPr id="40964" name="4 Metin kutusu"/>
          <p:cNvSpPr txBox="1">
            <a:spLocks noChangeArrowheads="1"/>
          </p:cNvSpPr>
          <p:nvPr/>
        </p:nvSpPr>
        <p:spPr bwMode="auto">
          <a:xfrm>
            <a:off x="7810501" y="6143625"/>
            <a:ext cx="36195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/>
              <a:t>F&amp;S,101(4)april 2014</a:t>
            </a:r>
          </a:p>
        </p:txBody>
      </p:sp>
    </p:spTree>
    <p:extLst>
      <p:ext uri="{BB962C8B-B14F-4D97-AF65-F5344CB8AC3E}">
        <p14:creationId xmlns:p14="http://schemas.microsoft.com/office/powerpoint/2010/main" val="312574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2 İçerik Yer Tutucusu"/>
          <p:cNvSpPr>
            <a:spLocks noGrp="1"/>
          </p:cNvSpPr>
          <p:nvPr>
            <p:ph idx="1"/>
          </p:nvPr>
        </p:nvSpPr>
        <p:spPr>
          <a:xfrm>
            <a:off x="476251" y="500064"/>
            <a:ext cx="11476567" cy="5857875"/>
          </a:xfrm>
        </p:spPr>
        <p:txBody>
          <a:bodyPr>
            <a:normAutofit/>
          </a:bodyPr>
          <a:lstStyle/>
          <a:p>
            <a:pPr eaLnBrk="1" hangingPunct="1"/>
            <a:r>
              <a:rPr lang="tr-TR" sz="3200" dirty="0" smtClean="0"/>
              <a:t>Farklı tedavi </a:t>
            </a:r>
            <a:r>
              <a:rPr lang="tr-TR" sz="3200" dirty="0" err="1" smtClean="0"/>
              <a:t>modaliteleri</a:t>
            </a:r>
            <a:r>
              <a:rPr lang="tr-TR" sz="3200" dirty="0" smtClean="0"/>
              <a:t> vardır.</a:t>
            </a:r>
          </a:p>
          <a:p>
            <a:pPr eaLnBrk="1" hangingPunct="1"/>
            <a:r>
              <a:rPr lang="tr-TR" sz="3200" dirty="0" smtClean="0"/>
              <a:t>Tek başına Medikal Tedavinin yetersiz olduğu iyi bilinmelidir.</a:t>
            </a:r>
          </a:p>
          <a:p>
            <a:pPr eaLnBrk="1" hangingPunct="1"/>
            <a:r>
              <a:rPr lang="tr-TR" sz="3200" dirty="0" err="1" smtClean="0">
                <a:solidFill>
                  <a:srgbClr val="FF0000"/>
                </a:solidFill>
              </a:rPr>
              <a:t>Ovarian</a:t>
            </a:r>
            <a:r>
              <a:rPr lang="tr-TR" sz="3200" dirty="0" smtClean="0">
                <a:solidFill>
                  <a:srgbClr val="FF0000"/>
                </a:solidFill>
              </a:rPr>
              <a:t> </a:t>
            </a:r>
            <a:r>
              <a:rPr lang="tr-TR" sz="3200" dirty="0" err="1" smtClean="0">
                <a:solidFill>
                  <a:srgbClr val="FF0000"/>
                </a:solidFill>
              </a:rPr>
              <a:t>Endometrioma’da</a:t>
            </a:r>
            <a:r>
              <a:rPr lang="tr-TR" sz="3200" dirty="0" smtClean="0">
                <a:solidFill>
                  <a:srgbClr val="FF0000"/>
                </a:solidFill>
              </a:rPr>
              <a:t> ana tedavi seçeneği  CERRAHİ </a:t>
            </a:r>
            <a:r>
              <a:rPr lang="tr-TR" sz="3200" dirty="0" err="1" smtClean="0">
                <a:solidFill>
                  <a:srgbClr val="FF0000"/>
                </a:solidFill>
              </a:rPr>
              <a:t>dir</a:t>
            </a:r>
            <a:r>
              <a:rPr lang="tr-TR" sz="3200" dirty="0" smtClean="0">
                <a:solidFill>
                  <a:srgbClr val="FF0000"/>
                </a:solidFill>
              </a:rPr>
              <a:t>. </a:t>
            </a:r>
          </a:p>
          <a:p>
            <a:r>
              <a:rPr lang="tr-TR" sz="3200" dirty="0" err="1" smtClean="0"/>
              <a:t>Fertilite</a:t>
            </a:r>
            <a:r>
              <a:rPr lang="tr-TR" sz="3200" dirty="0" smtClean="0"/>
              <a:t> potansiyelini koruma konusunda,  Objektif klinik </a:t>
            </a:r>
            <a:r>
              <a:rPr lang="tr-TR" sz="3200" dirty="0" err="1" smtClean="0"/>
              <a:t>parametrelerle,cerrahi</a:t>
            </a:r>
            <a:r>
              <a:rPr lang="tr-TR" sz="3200" dirty="0" smtClean="0"/>
              <a:t> </a:t>
            </a:r>
            <a:r>
              <a:rPr lang="tr-TR" sz="3200" dirty="0" err="1" smtClean="0"/>
              <a:t>prosedürün,over</a:t>
            </a:r>
            <a:r>
              <a:rPr lang="tr-TR" sz="3200" dirty="0" smtClean="0"/>
              <a:t> dokusunu ne kadar tahrip ettiğini  değerlendirmek gerekir.</a:t>
            </a:r>
          </a:p>
          <a:p>
            <a:endParaRPr lang="tr-TR" sz="3200" dirty="0" smtClean="0"/>
          </a:p>
          <a:p>
            <a:endParaRPr lang="tr-TR" sz="3200" dirty="0" smtClean="0"/>
          </a:p>
        </p:txBody>
      </p:sp>
    </p:spTree>
    <p:extLst>
      <p:ext uri="{BB962C8B-B14F-4D97-AF65-F5344CB8AC3E}">
        <p14:creationId xmlns:p14="http://schemas.microsoft.com/office/powerpoint/2010/main" val="1689766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857251" y="1071563"/>
            <a:ext cx="10668000" cy="4654550"/>
          </a:xfrm>
        </p:spPr>
        <p:txBody>
          <a:bodyPr/>
          <a:lstStyle/>
          <a:p>
            <a:pPr>
              <a:defRPr/>
            </a:pPr>
            <a:r>
              <a:rPr lang="tr-TR" dirty="0" err="1" smtClean="0"/>
              <a:t>Endometrioma</a:t>
            </a:r>
            <a:r>
              <a:rPr lang="tr-TR" dirty="0" smtClean="0"/>
              <a:t> da</a:t>
            </a:r>
            <a:br>
              <a:rPr lang="tr-TR" dirty="0" smtClean="0"/>
            </a:br>
            <a:r>
              <a:rPr lang="tr-TR" dirty="0" smtClean="0"/>
              <a:t> Nasıl bir Cerrahi?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10775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n-AU" dirty="0"/>
              <a:t>Ovarian </a:t>
            </a:r>
            <a:r>
              <a:rPr lang="en-AU" dirty="0" err="1" smtClean="0"/>
              <a:t>endometrioma</a:t>
            </a:r>
            <a:r>
              <a:rPr lang="tr-TR" dirty="0" smtClean="0"/>
              <a:t> </a:t>
            </a:r>
            <a:r>
              <a:rPr lang="en-AU" dirty="0" smtClean="0"/>
              <a:t>  </a:t>
            </a:r>
            <a:r>
              <a:rPr lang="en-AU" dirty="0" err="1" smtClean="0"/>
              <a:t>tedavisi</a:t>
            </a:r>
            <a:r>
              <a:rPr lang="tr-TR" dirty="0" err="1" smtClean="0"/>
              <a:t>nde</a:t>
            </a:r>
            <a:r>
              <a:rPr lang="tr-TR" dirty="0" smtClean="0"/>
              <a:t> Amacımız</a:t>
            </a:r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76251" y="1785938"/>
            <a:ext cx="11523133" cy="4386262"/>
          </a:xfrm>
        </p:spPr>
        <p:txBody>
          <a:bodyPr/>
          <a:lstStyle/>
          <a:p>
            <a:pPr>
              <a:buFontTx/>
              <a:buNone/>
            </a:pPr>
            <a:r>
              <a:rPr lang="en-AU" sz="2800" dirty="0" smtClean="0"/>
              <a:t> </a:t>
            </a:r>
          </a:p>
          <a:p>
            <a:r>
              <a:rPr lang="en-AU" sz="2800" dirty="0" smtClean="0"/>
              <a:t>Over </a:t>
            </a:r>
            <a:r>
              <a:rPr lang="tr-TR" sz="2800" dirty="0" smtClean="0"/>
              <a:t>Rezervini</a:t>
            </a:r>
            <a:r>
              <a:rPr lang="en-AU" sz="2800" dirty="0" smtClean="0"/>
              <a:t> </a:t>
            </a:r>
            <a:r>
              <a:rPr lang="en-AU" sz="2800" dirty="0" err="1" smtClean="0"/>
              <a:t>korumak</a:t>
            </a:r>
            <a:r>
              <a:rPr lang="en-AU" sz="2800" dirty="0" smtClean="0"/>
              <a:t> </a:t>
            </a:r>
            <a:r>
              <a:rPr lang="en-AU" sz="2800" dirty="0" err="1" smtClean="0"/>
              <a:t>için</a:t>
            </a:r>
            <a:r>
              <a:rPr lang="en-AU" sz="2800" dirty="0" smtClean="0"/>
              <a:t> over </a:t>
            </a:r>
            <a:r>
              <a:rPr lang="en-AU" sz="2800" dirty="0" err="1" smtClean="0"/>
              <a:t>travmasını</a:t>
            </a:r>
            <a:r>
              <a:rPr lang="en-AU" sz="2800" dirty="0" smtClean="0"/>
              <a:t> minimalize </a:t>
            </a:r>
            <a:r>
              <a:rPr lang="en-AU" sz="2800" dirty="0" err="1" smtClean="0"/>
              <a:t>etmek</a:t>
            </a:r>
            <a:r>
              <a:rPr lang="en-AU" sz="2800" dirty="0" smtClean="0"/>
              <a:t> </a:t>
            </a:r>
          </a:p>
          <a:p>
            <a:r>
              <a:rPr lang="en-AU" sz="2800" dirty="0" smtClean="0"/>
              <a:t>Over </a:t>
            </a:r>
            <a:r>
              <a:rPr lang="en-AU" sz="2800" dirty="0" err="1" smtClean="0"/>
              <a:t>kistlerindeki</a:t>
            </a:r>
            <a:r>
              <a:rPr lang="en-AU" sz="2800" dirty="0" smtClean="0"/>
              <a:t>  malign</a:t>
            </a:r>
            <a:r>
              <a:rPr lang="tr-TR" sz="2800" dirty="0" err="1" smtClean="0"/>
              <a:t>iteyi</a:t>
            </a:r>
            <a:r>
              <a:rPr lang="en-AU" sz="2800" dirty="0" smtClean="0"/>
              <a:t> </a:t>
            </a:r>
            <a:r>
              <a:rPr lang="en-AU" sz="2800" dirty="0" err="1" smtClean="0"/>
              <a:t>ekarte</a:t>
            </a:r>
            <a:r>
              <a:rPr lang="en-AU" sz="2800" dirty="0" smtClean="0"/>
              <a:t> </a:t>
            </a:r>
            <a:r>
              <a:rPr lang="en-AU" sz="2800" dirty="0" err="1" smtClean="0"/>
              <a:t>etmek</a:t>
            </a:r>
            <a:r>
              <a:rPr lang="en-AU" sz="2800" dirty="0" smtClean="0"/>
              <a:t> </a:t>
            </a:r>
          </a:p>
          <a:p>
            <a:r>
              <a:rPr lang="tr-TR" sz="2800" dirty="0" smtClean="0"/>
              <a:t>Mümkünse </a:t>
            </a:r>
            <a:r>
              <a:rPr lang="tr-TR" sz="2800" dirty="0" err="1" smtClean="0"/>
              <a:t>overdeki</a:t>
            </a:r>
            <a:r>
              <a:rPr lang="tr-TR" sz="2800" dirty="0" smtClean="0"/>
              <a:t> bütün </a:t>
            </a:r>
            <a:r>
              <a:rPr lang="en-AU" sz="2800" dirty="0" err="1" smtClean="0"/>
              <a:t>ektopik</a:t>
            </a:r>
            <a:r>
              <a:rPr lang="en-AU" sz="2800" dirty="0" smtClean="0"/>
              <a:t> </a:t>
            </a:r>
            <a:r>
              <a:rPr lang="en-AU" sz="2800" dirty="0" err="1" smtClean="0"/>
              <a:t>endometriumu</a:t>
            </a:r>
            <a:r>
              <a:rPr lang="en-AU" sz="2800" dirty="0" smtClean="0"/>
              <a:t> </a:t>
            </a:r>
            <a:r>
              <a:rPr lang="en-AU" sz="2800" dirty="0" err="1" smtClean="0"/>
              <a:t>çıkartmak</a:t>
            </a:r>
            <a:r>
              <a:rPr lang="en-AU" sz="2800" dirty="0" smtClean="0"/>
              <a:t> </a:t>
            </a:r>
          </a:p>
          <a:p>
            <a:r>
              <a:rPr lang="en-AU" sz="2800" dirty="0" smtClean="0"/>
              <a:t>Post- op </a:t>
            </a:r>
            <a:r>
              <a:rPr lang="en-AU" sz="2800" dirty="0" err="1" smtClean="0"/>
              <a:t>adezyon</a:t>
            </a:r>
            <a:r>
              <a:rPr lang="en-AU" sz="2800" dirty="0" smtClean="0"/>
              <a:t> </a:t>
            </a:r>
            <a:r>
              <a:rPr lang="en-AU" sz="2800" dirty="0" err="1" smtClean="0"/>
              <a:t>ve</a:t>
            </a:r>
            <a:r>
              <a:rPr lang="en-AU" sz="2800" dirty="0" smtClean="0"/>
              <a:t> re-</a:t>
            </a:r>
            <a:r>
              <a:rPr lang="en-AU" sz="2800" dirty="0" err="1" smtClean="0"/>
              <a:t>formasyonu</a:t>
            </a:r>
            <a:r>
              <a:rPr lang="en-AU" sz="2800" dirty="0" smtClean="0"/>
              <a:t> minimalize </a:t>
            </a:r>
            <a:r>
              <a:rPr lang="en-AU" sz="2800" dirty="0" err="1" smtClean="0"/>
              <a:t>etmek</a:t>
            </a:r>
            <a:r>
              <a:rPr lang="en-AU" sz="2800" dirty="0" smtClean="0"/>
              <a:t> </a:t>
            </a:r>
            <a:r>
              <a:rPr lang="tr-TR" sz="2800" dirty="0" smtClean="0"/>
              <a:t> olmalıdır.</a:t>
            </a:r>
            <a:endParaRPr lang="en-AU" sz="2800" dirty="0" smtClean="0"/>
          </a:p>
        </p:txBody>
      </p:sp>
      <p:sp>
        <p:nvSpPr>
          <p:cNvPr id="22532" name="Text Box 4"/>
          <p:cNvSpPr txBox="1">
            <a:spLocks noChangeArrowheads="1"/>
          </p:cNvSpPr>
          <p:nvPr/>
        </p:nvSpPr>
        <p:spPr bwMode="auto">
          <a:xfrm>
            <a:off x="7239001" y="6215064"/>
            <a:ext cx="3587842" cy="36933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AU" i="1">
                <a:solidFill>
                  <a:srgbClr val="66FFFF"/>
                </a:solidFill>
              </a:rPr>
              <a:t>Shaw R.W. endometriosis, 1995</a:t>
            </a:r>
          </a:p>
        </p:txBody>
      </p:sp>
    </p:spTree>
    <p:extLst>
      <p:ext uri="{BB962C8B-B14F-4D97-AF65-F5344CB8AC3E}">
        <p14:creationId xmlns:p14="http://schemas.microsoft.com/office/powerpoint/2010/main" val="84770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endParaRPr lang="tr-TR" smtClean="0"/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6506650"/>
              </p:ext>
            </p:extLst>
          </p:nvPr>
        </p:nvGraphicFramePr>
        <p:xfrm>
          <a:off x="1390651" y="1600201"/>
          <a:ext cx="10562167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27404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66751" y="1877808"/>
            <a:ext cx="11286067" cy="3940175"/>
          </a:xfrm>
        </p:spPr>
        <p:txBody>
          <a:bodyPr/>
          <a:lstStyle/>
          <a:p>
            <a:pPr>
              <a:defRPr/>
            </a:pPr>
            <a:r>
              <a:rPr lang="tr-TR" dirty="0" err="1" smtClean="0"/>
              <a:t>Endometrioma’nın</a:t>
            </a:r>
            <a:r>
              <a:rPr lang="tr-TR" dirty="0" smtClean="0"/>
              <a:t/>
            </a:r>
            <a:br>
              <a:rPr lang="tr-TR" dirty="0" smtClean="0"/>
            </a:br>
            <a:r>
              <a:rPr lang="tr-TR" dirty="0" smtClean="0"/>
              <a:t>LT vs L/S tedaviler arasında istatistiksel anlamlı bir  fark yok</a:t>
            </a:r>
            <a:endParaRPr lang="tr-TR" dirty="0"/>
          </a:p>
        </p:txBody>
      </p:sp>
      <p:sp>
        <p:nvSpPr>
          <p:cNvPr id="28675" name="2 İçerik Yer Tutucusu"/>
          <p:cNvSpPr>
            <a:spLocks noGrp="1"/>
          </p:cNvSpPr>
          <p:nvPr>
            <p:ph idx="1"/>
          </p:nvPr>
        </p:nvSpPr>
        <p:spPr>
          <a:xfrm>
            <a:off x="857251" y="4643439"/>
            <a:ext cx="10847916" cy="1000125"/>
          </a:xfrm>
        </p:spPr>
        <p:txBody>
          <a:bodyPr/>
          <a:lstStyle/>
          <a:p>
            <a:r>
              <a:rPr lang="tr-TR" smtClean="0"/>
              <a:t>Operatif L/S,    Endometrioma için    first-line tedavi olarak kullanılabilir.</a:t>
            </a:r>
          </a:p>
        </p:txBody>
      </p:sp>
    </p:spTree>
    <p:extLst>
      <p:ext uri="{BB962C8B-B14F-4D97-AF65-F5344CB8AC3E}">
        <p14:creationId xmlns:p14="http://schemas.microsoft.com/office/powerpoint/2010/main" val="4225523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object 4"/>
          <p:cNvSpPr>
            <a:spLocks noChangeArrowheads="1"/>
          </p:cNvSpPr>
          <p:nvPr/>
        </p:nvSpPr>
        <p:spPr bwMode="auto">
          <a:xfrm>
            <a:off x="3581401" y="857250"/>
            <a:ext cx="3822700" cy="16573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5" name="object 5"/>
          <p:cNvSpPr txBox="1"/>
          <p:nvPr/>
        </p:nvSpPr>
        <p:spPr>
          <a:xfrm>
            <a:off x="1431758" y="3314700"/>
            <a:ext cx="9312442" cy="1733647"/>
          </a:xfrm>
          <a:prstGeom prst="rect">
            <a:avLst/>
          </a:prstGeom>
        </p:spPr>
        <p:txBody>
          <a:bodyPr wrap="square" lIns="0" tIns="10001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75"/>
              </a:spcBef>
            </a:pPr>
            <a:r>
              <a:rPr lang="tr-TR" altLang="tr-TR" sz="2800" b="1" dirty="0" err="1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Laparotomiye</a:t>
            </a:r>
            <a:r>
              <a:rPr lang="tr-TR" altLang="tr-TR" sz="2800" b="1" dirty="0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kıyasla </a:t>
            </a:r>
            <a:r>
              <a:rPr lang="tr-TR" altLang="tr-TR" sz="2800" b="1" dirty="0" err="1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Laparoskopi</a:t>
            </a:r>
            <a:r>
              <a:rPr lang="tr-TR" altLang="tr-TR" sz="2800" b="1" dirty="0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de genellikle </a:t>
            </a:r>
            <a:r>
              <a:rPr lang="tr-TR" altLang="tr-TR" sz="2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daha az ağrı, daha kısa hastanede kalma, daha hızlı toparlanma ve daha iyi kozmetik </a:t>
            </a:r>
            <a:r>
              <a:rPr lang="tr-TR" altLang="tr-TR" sz="2800" b="1" dirty="0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sonuç söz konusudur, </a:t>
            </a:r>
            <a:r>
              <a:rPr lang="tr-TR" altLang="tr-TR" sz="2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bu nedenle genellikle </a:t>
            </a:r>
            <a:r>
              <a:rPr lang="tr-TR" altLang="tr-TR" sz="2800" b="1" dirty="0" smtClean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tercih </a:t>
            </a:r>
            <a:r>
              <a:rPr lang="tr-TR" altLang="tr-TR" sz="2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edilir</a:t>
            </a:r>
            <a:endParaRPr lang="tr-TR" altLang="tr-TR" sz="28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95746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>
          <a:xfrm>
            <a:off x="1390651" y="260350"/>
            <a:ext cx="10562167" cy="1143000"/>
          </a:xfrm>
        </p:spPr>
        <p:txBody>
          <a:bodyPr/>
          <a:lstStyle/>
          <a:p>
            <a:pPr eaLnBrk="1" hangingPunct="1">
              <a:defRPr/>
            </a:pPr>
            <a:r>
              <a:rPr lang="tr-TR" sz="4000" dirty="0" smtClean="0"/>
              <a:t>IVF öncesi </a:t>
            </a:r>
            <a:r>
              <a:rPr lang="tr-TR" sz="4000" dirty="0" err="1" smtClean="0"/>
              <a:t>endometriomanın</a:t>
            </a:r>
            <a:r>
              <a:rPr lang="tr-TR" sz="4000" dirty="0" smtClean="0"/>
              <a:t> Tedavisi</a:t>
            </a:r>
          </a:p>
        </p:txBody>
      </p:sp>
      <p:sp>
        <p:nvSpPr>
          <p:cNvPr id="696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200152" y="2984500"/>
            <a:ext cx="4703233" cy="1727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tr-TR" sz="2000" dirty="0" smtClean="0"/>
              <a:t>L/S Komplikasyonlar*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r>
              <a:rPr lang="tr-TR" sz="2000" dirty="0" smtClean="0"/>
              <a:t>     </a:t>
            </a:r>
            <a:r>
              <a:rPr lang="tr-TR" sz="2000" dirty="0" err="1" smtClean="0"/>
              <a:t>Major</a:t>
            </a:r>
            <a:r>
              <a:rPr lang="tr-TR" sz="2000" dirty="0" smtClean="0"/>
              <a:t> </a:t>
            </a:r>
            <a:r>
              <a:rPr lang="tr-TR" sz="1600" dirty="0" smtClean="0"/>
              <a:t>(1.4%)</a:t>
            </a:r>
            <a:r>
              <a:rPr lang="tr-TR" sz="2000" dirty="0" smtClean="0"/>
              <a:t> /</a:t>
            </a:r>
            <a:r>
              <a:rPr lang="tr-TR" sz="2000" dirty="0" err="1" smtClean="0"/>
              <a:t>minor</a:t>
            </a:r>
            <a:r>
              <a:rPr lang="tr-TR" sz="2000" dirty="0" smtClean="0"/>
              <a:t> </a:t>
            </a:r>
            <a:r>
              <a:rPr lang="tr-TR" sz="1600" dirty="0" smtClean="0"/>
              <a:t>(7.5%)</a:t>
            </a:r>
            <a:r>
              <a:rPr lang="tr-TR" sz="2000" dirty="0" smtClean="0"/>
              <a:t>  </a:t>
            </a:r>
            <a:endParaRPr lang="tr-TR" sz="2000" baseline="30000" dirty="0" smtClean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r>
              <a:rPr lang="tr-TR" sz="2000" dirty="0" smtClean="0"/>
              <a:t>Maliyet</a:t>
            </a:r>
          </a:p>
          <a:p>
            <a:pPr eaLnBrk="1" hangingPunct="1">
              <a:lnSpc>
                <a:spcPct val="90000"/>
              </a:lnSpc>
            </a:pPr>
            <a:r>
              <a:rPr lang="tr-TR" sz="2000" dirty="0" smtClean="0"/>
              <a:t>Gebelik için zamanın uzaması</a:t>
            </a:r>
          </a:p>
          <a:p>
            <a:pPr eaLnBrk="1" hangingPunct="1">
              <a:lnSpc>
                <a:spcPct val="90000"/>
              </a:lnSpc>
            </a:pPr>
            <a:endParaRPr lang="tr-TR" sz="2000" dirty="0" smtClean="0"/>
          </a:p>
        </p:txBody>
      </p:sp>
      <p:sp>
        <p:nvSpPr>
          <p:cNvPr id="69636" name="Rectangle 4"/>
          <p:cNvSpPr>
            <a:spLocks noChangeArrowheads="1"/>
          </p:cNvSpPr>
          <p:nvPr/>
        </p:nvSpPr>
        <p:spPr bwMode="auto">
          <a:xfrm>
            <a:off x="6862234" y="2925764"/>
            <a:ext cx="4705351" cy="2663825"/>
          </a:xfrm>
          <a:prstGeom prst="rect">
            <a:avLst/>
          </a:prstGeom>
          <a:solidFill>
            <a:schemeClr val="bg1">
              <a:alpha val="85097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000" b="1">
                <a:solidFill>
                  <a:schemeClr val="tx2"/>
                </a:solidFill>
              </a:rPr>
              <a:t>Pelvik abse / rüptür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000" b="1">
                <a:solidFill>
                  <a:schemeClr val="tx2"/>
                </a:solidFill>
              </a:rPr>
              <a:t>Malignite riski (0.8% **)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000" b="1">
                <a:solidFill>
                  <a:schemeClr val="tx2"/>
                </a:solidFill>
              </a:rPr>
              <a:t>OPU güçlüğü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000" b="1">
                <a:solidFill>
                  <a:schemeClr val="tx2"/>
                </a:solidFill>
              </a:rPr>
              <a:t>Endometrioma muhteviyatı ile kontaminasyon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r>
              <a:rPr lang="tr-TR" sz="2000" b="1">
                <a:solidFill>
                  <a:schemeClr val="tx2"/>
                </a:solidFill>
              </a:rPr>
              <a:t>Endometriosisin ilerlemesi</a:t>
            </a:r>
          </a:p>
          <a:p>
            <a:pPr marL="342900" indent="-342900">
              <a:lnSpc>
                <a:spcPct val="80000"/>
              </a:lnSpc>
              <a:spcBef>
                <a:spcPct val="20000"/>
              </a:spcBef>
              <a:buFontTx/>
              <a:buChar char="•"/>
            </a:pPr>
            <a:endParaRPr lang="tr-TR" sz="2000" b="1">
              <a:solidFill>
                <a:schemeClr val="tx2"/>
              </a:solidFill>
            </a:endParaRP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6766985" y="2205038"/>
            <a:ext cx="351731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2000" b="1" dirty="0"/>
              <a:t>Bekleme tedavisinin riskleri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1820857" y="2276475"/>
            <a:ext cx="2375971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2000" b="1" dirty="0"/>
              <a:t>Cerrahinin Riskleri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1200151" y="4703764"/>
            <a:ext cx="20377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400" b="1"/>
              <a:t>*  Chapron et al-2002</a:t>
            </a:r>
          </a:p>
        </p:txBody>
      </p:sp>
      <p:sp>
        <p:nvSpPr>
          <p:cNvPr id="69640" name="Text Box 8"/>
          <p:cNvSpPr txBox="1">
            <a:spLocks noChangeArrowheads="1"/>
          </p:cNvSpPr>
          <p:nvPr/>
        </p:nvSpPr>
        <p:spPr bwMode="auto">
          <a:xfrm>
            <a:off x="6862234" y="5734051"/>
            <a:ext cx="314060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400" b="1"/>
              <a:t>**  Mostoufizadeh and Scully-1980</a:t>
            </a:r>
          </a:p>
          <a:p>
            <a:r>
              <a:rPr lang="tr-TR" sz="1400" b="1"/>
              <a:t>      Stern et al-2001</a:t>
            </a:r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10100734" y="2081213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593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097173"/>
              </p:ext>
            </p:extLst>
          </p:nvPr>
        </p:nvGraphicFramePr>
        <p:xfrm>
          <a:off x="285710" y="642918"/>
          <a:ext cx="11095604" cy="6000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68042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68351" y="2089150"/>
            <a:ext cx="10185400" cy="1123950"/>
          </a:xfrm>
        </p:spPr>
        <p:txBody>
          <a:bodyPr>
            <a:noAutofit/>
          </a:bodyPr>
          <a:lstStyle/>
          <a:p>
            <a:pPr eaLnBrk="1" hangingPunct="1">
              <a:buFont typeface="Wingdings" pitchFamily="2" charset="2"/>
              <a:buChar char="§"/>
              <a:defRPr/>
            </a:pPr>
            <a:r>
              <a:rPr lang="tr-TR" alt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Eksizyon</a:t>
            </a:r>
            <a:endParaRPr lang="tr-TR" altLang="tr-TR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tr-TR" alt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Fenestrasyon-aspirasyon</a:t>
            </a:r>
            <a:endParaRPr lang="tr-TR" altLang="tr-TR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tr-TR" altLang="tr-TR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Ablazyon</a:t>
            </a:r>
            <a:endParaRPr lang="tr-TR" altLang="tr-TR" i="1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tr-TR" altLang="tr-TR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Bipolar</a:t>
            </a:r>
            <a:r>
              <a:rPr lang="tr-TR" altLang="tr-TR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</a:t>
            </a:r>
            <a:r>
              <a:rPr lang="tr-TR" altLang="tr-TR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elektrokoagulasyon</a:t>
            </a:r>
            <a:endParaRPr lang="tr-TR" altLang="tr-TR" i="1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tr-TR" altLang="tr-TR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Lazer </a:t>
            </a:r>
            <a:r>
              <a:rPr lang="tr-TR" altLang="tr-TR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ablasyon</a:t>
            </a:r>
            <a:endParaRPr lang="tr-TR" altLang="tr-TR" i="1" dirty="0" smtClean="0">
              <a:solidFill>
                <a:schemeClr val="tx1">
                  <a:lumMod val="65000"/>
                  <a:lumOff val="35000"/>
                </a:schemeClr>
              </a:solidFill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tr-TR" altLang="tr-TR" i="1" dirty="0" err="1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Sütür</a:t>
            </a:r>
            <a:r>
              <a:rPr lang="tr-TR" altLang="tr-TR" i="1" dirty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</a:t>
            </a:r>
            <a:endParaRPr lang="tr-TR" altLang="tr-TR" sz="1800" i="1" dirty="0">
              <a:solidFill>
                <a:schemeClr val="tx1">
                  <a:lumMod val="65000"/>
                  <a:lumOff val="35000"/>
                </a:schemeClr>
              </a:solidFill>
              <a:cs typeface="Times New Roman" pitchFamily="18" charset="0"/>
            </a:endParaRP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tr-TR" altLang="tr-TR" i="1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Tek/çift basamaklı cerrahi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717551" y="623889"/>
            <a:ext cx="10466916" cy="129222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tr-TR" sz="3600" b="1" dirty="0" err="1" smtClean="0">
                <a:latin typeface="+mn-lt"/>
              </a:rPr>
              <a:t>Endometrioma</a:t>
            </a:r>
            <a:r>
              <a:rPr lang="tr-TR" sz="3600" b="1" dirty="0" smtClean="0">
                <a:latin typeface="+mn-lt"/>
              </a:rPr>
              <a:t> </a:t>
            </a:r>
            <a:br>
              <a:rPr lang="tr-TR" sz="3600" b="1" dirty="0" smtClean="0">
                <a:latin typeface="+mn-lt"/>
              </a:rPr>
            </a:br>
            <a:r>
              <a:rPr lang="tr-TR" sz="3200" b="1" dirty="0" smtClean="0">
                <a:latin typeface="+mn-lt"/>
              </a:rPr>
              <a:t>Cerrahi teknikler</a:t>
            </a:r>
            <a:endParaRPr lang="en-US" sz="2000" b="1" dirty="0" smtClean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9002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43000" y="1428751"/>
            <a:ext cx="10562167" cy="3082925"/>
          </a:xfrm>
        </p:spPr>
        <p:txBody>
          <a:bodyPr/>
          <a:lstStyle/>
          <a:p>
            <a:pPr>
              <a:defRPr/>
            </a:pPr>
            <a:r>
              <a:rPr lang="tr-TR" dirty="0" smtClean="0"/>
              <a:t>L/S  </a:t>
            </a:r>
            <a:r>
              <a:rPr lang="tr-TR" dirty="0" err="1" smtClean="0"/>
              <a:t>aspirasyon</a:t>
            </a:r>
            <a:r>
              <a:rPr lang="tr-TR" dirty="0" smtClean="0"/>
              <a:t> / drenaj </a:t>
            </a:r>
            <a:r>
              <a:rPr lang="tr-TR" dirty="0" err="1" smtClean="0"/>
              <a:t>endometrioma</a:t>
            </a:r>
            <a:r>
              <a:rPr lang="tr-TR" dirty="0" smtClean="0"/>
              <a:t> tedavisinde kullanılmamalıdır.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77640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5130" y="140991"/>
            <a:ext cx="9404723" cy="140053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/>
          <a:lstStyle/>
          <a:p>
            <a:r>
              <a:rPr lang="en-ZA" dirty="0" smtClean="0"/>
              <a:t>Antibiotic prophylaxis for prevention of endometrioma abscess</a:t>
            </a:r>
            <a:endParaRPr lang="en-ZA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ZA" dirty="0"/>
              <a:t>The most likely pathogens to cause an abscess are anaerobic bacteria and aerobic Gram-negative bacilli</a:t>
            </a:r>
            <a:r>
              <a:rPr lang="en-ZA" dirty="0" smtClean="0"/>
              <a:t>.</a:t>
            </a:r>
          </a:p>
          <a:p>
            <a:r>
              <a:rPr lang="en-ZA" dirty="0" smtClean="0"/>
              <a:t>First generation cephalosporin (Cephazoline) adequate for prophylaxis</a:t>
            </a:r>
            <a:endParaRPr lang="en-ZA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4781" y="3520952"/>
            <a:ext cx="3888000" cy="29160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65235" y="3520952"/>
            <a:ext cx="3888000" cy="291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6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13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434" y="2924176"/>
            <a:ext cx="5350933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113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9118" y="2924176"/>
            <a:ext cx="5321300" cy="30718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 txBox="1">
            <a:spLocks noChangeArrowheads="1"/>
          </p:cNvSpPr>
          <p:nvPr/>
        </p:nvSpPr>
        <p:spPr>
          <a:xfrm>
            <a:off x="717551" y="481014"/>
            <a:ext cx="10466916" cy="12922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defRPr/>
            </a:pPr>
            <a:r>
              <a:rPr lang="tr-TR" sz="3600" b="1" dirty="0" err="1" smtClean="0">
                <a:latin typeface="+mn-lt"/>
              </a:rPr>
              <a:t>Endometrioma</a:t>
            </a:r>
            <a:r>
              <a:rPr lang="tr-TR" sz="3600" b="1" dirty="0" smtClean="0">
                <a:latin typeface="+mn-lt"/>
              </a:rPr>
              <a:t> çıkarılması</a:t>
            </a:r>
            <a:br>
              <a:rPr lang="tr-TR" sz="3600" b="1" dirty="0" smtClean="0">
                <a:latin typeface="+mn-lt"/>
              </a:rPr>
            </a:br>
            <a:r>
              <a:rPr lang="tr-TR" sz="3200" b="1" dirty="0" smtClean="0">
                <a:latin typeface="+mn-lt"/>
              </a:rPr>
              <a:t>Ciddi </a:t>
            </a:r>
            <a:r>
              <a:rPr lang="tr-TR" sz="3200" b="1" dirty="0" err="1" smtClean="0">
                <a:latin typeface="+mn-lt"/>
              </a:rPr>
              <a:t>over</a:t>
            </a:r>
            <a:r>
              <a:rPr lang="tr-TR" sz="3200" b="1" dirty="0" smtClean="0">
                <a:latin typeface="+mn-lt"/>
              </a:rPr>
              <a:t> hasarı - POF</a:t>
            </a:r>
            <a:endParaRPr lang="en-US" sz="2400" b="1" dirty="0" smtClean="0">
              <a:latin typeface="+mn-lt"/>
            </a:endParaRPr>
          </a:p>
        </p:txBody>
      </p:sp>
      <p:sp>
        <p:nvSpPr>
          <p:cNvPr id="21509" name="Rectangle 4"/>
          <p:cNvSpPr txBox="1">
            <a:spLocks noChangeArrowheads="1"/>
          </p:cNvSpPr>
          <p:nvPr/>
        </p:nvSpPr>
        <p:spPr bwMode="auto">
          <a:xfrm>
            <a:off x="768351" y="1773238"/>
            <a:ext cx="10185400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buFont typeface="Wingdings" pitchFamily="2" charset="2"/>
              <a:buChar char="§"/>
              <a:defRPr/>
            </a:pP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Cerrahi sonrası </a:t>
            </a: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over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yetmezliği 		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  <a:sym typeface="Symbol" pitchFamily="18" charset="2"/>
              </a:rPr>
              <a:t>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	%2.4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Cerrahi yapılan </a:t>
            </a: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overde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</a:t>
            </a: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KOH’a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 yanıt yok 	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  <a:sym typeface="Symbol" pitchFamily="18" charset="2"/>
              </a:rPr>
              <a:t> 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cs typeface="Times New Roman" pitchFamily="18" charset="0"/>
              </a:rPr>
              <a:t>	%13</a:t>
            </a: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7131488" y="6092826"/>
            <a:ext cx="4791696" cy="707886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i="1" dirty="0" err="1" smtClean="0">
                <a:latin typeface="+mn-lt"/>
              </a:rPr>
              <a:t>Busacca</a:t>
            </a:r>
            <a:r>
              <a:rPr lang="tr-TR" sz="2000" i="1" dirty="0" smtClean="0">
                <a:latin typeface="+mn-lt"/>
              </a:rPr>
              <a:t>, AM J </a:t>
            </a:r>
            <a:r>
              <a:rPr lang="tr-TR" sz="2000" i="1" dirty="0" err="1" smtClean="0">
                <a:latin typeface="+mn-lt"/>
              </a:rPr>
              <a:t>Obstet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Gynecol</a:t>
            </a:r>
            <a:r>
              <a:rPr lang="tr-TR" sz="2000" i="1" dirty="0" smtClean="0">
                <a:latin typeface="+mn-lt"/>
              </a:rPr>
              <a:t>, 2006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i="1" dirty="0" err="1" smtClean="0">
                <a:latin typeface="+mn-lt"/>
              </a:rPr>
              <a:t>aBenaglia</a:t>
            </a:r>
            <a:r>
              <a:rPr lang="tr-TR" sz="2000" i="1" dirty="0" smtClean="0">
                <a:latin typeface="+mn-lt"/>
              </a:rPr>
              <a:t>, Hum </a:t>
            </a:r>
            <a:r>
              <a:rPr lang="tr-TR" sz="2000" i="1" dirty="0" err="1" smtClean="0">
                <a:latin typeface="+mn-lt"/>
              </a:rPr>
              <a:t>Reprod</a:t>
            </a:r>
            <a:r>
              <a:rPr lang="tr-TR" sz="2000" i="1" dirty="0" smtClean="0">
                <a:latin typeface="+mn-lt"/>
              </a:rPr>
              <a:t>, 2010</a:t>
            </a:r>
            <a:endParaRPr lang="en-GB" sz="20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2047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idx="4294967295"/>
          </p:nvPr>
        </p:nvSpPr>
        <p:spPr>
          <a:xfrm>
            <a:off x="285710" y="285728"/>
            <a:ext cx="11620581" cy="1252728"/>
          </a:xfrm>
        </p:spPr>
        <p:txBody>
          <a:bodyPr rIns="45720" rtlCol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tr-TR" sz="2400" b="1" kern="1200" dirty="0" err="1">
                <a:solidFill>
                  <a:schemeClr val="tx1"/>
                </a:solidFill>
                <a:effectLst/>
              </a:rPr>
              <a:t>Direct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proportional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relationship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between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endometrioma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size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and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ovarian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parenchyma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removed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during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cystectomy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/>
            </a:r>
            <a:br>
              <a:rPr lang="tr-TR" sz="2400" b="1" kern="1200" dirty="0">
                <a:solidFill>
                  <a:schemeClr val="tx1"/>
                </a:solidFill>
                <a:effectLst/>
              </a:rPr>
            </a:br>
            <a:r>
              <a:rPr lang="tr-TR" sz="1600" b="1" i="1" kern="1200" dirty="0">
                <a:solidFill>
                  <a:schemeClr val="tx1"/>
                </a:solidFill>
                <a:effectLst/>
              </a:rPr>
              <a:t> Roman  H et al, HR, 8 April 2010 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/>
            </a:r>
            <a:br>
              <a:rPr lang="tr-TR" sz="2400" b="1" kern="1200" dirty="0">
                <a:solidFill>
                  <a:schemeClr val="tx1"/>
                </a:solidFill>
                <a:effectLst/>
              </a:rPr>
            </a:br>
            <a:endParaRPr lang="tr-TR" sz="2400" b="1" kern="1200" dirty="0">
              <a:solidFill>
                <a:schemeClr val="tx1"/>
              </a:solidFill>
              <a:effectLst/>
            </a:endParaRPr>
          </a:p>
        </p:txBody>
      </p:sp>
      <p:pic>
        <p:nvPicPr>
          <p:cNvPr id="11267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905000" y="1611314"/>
            <a:ext cx="8477251" cy="4960937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7508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endParaRPr lang="tr-TR" dirty="0"/>
          </a:p>
        </p:txBody>
      </p:sp>
      <p:pic>
        <p:nvPicPr>
          <p:cNvPr id="49155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81000" y="571500"/>
            <a:ext cx="11430000" cy="5786438"/>
          </a:xfrm>
          <a:noFill/>
        </p:spPr>
      </p:pic>
      <p:sp>
        <p:nvSpPr>
          <p:cNvPr id="5" name="4 Dikdörtgen"/>
          <p:cNvSpPr/>
          <p:nvPr/>
        </p:nvSpPr>
        <p:spPr>
          <a:xfrm>
            <a:off x="8382001" y="3143250"/>
            <a:ext cx="2952751" cy="285750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7" name="6 Dikdörtgen"/>
          <p:cNvSpPr/>
          <p:nvPr/>
        </p:nvSpPr>
        <p:spPr>
          <a:xfrm>
            <a:off x="8572500" y="3500438"/>
            <a:ext cx="2762251" cy="285750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/>
          </a:p>
        </p:txBody>
      </p:sp>
      <p:sp>
        <p:nvSpPr>
          <p:cNvPr id="49158" name="7 Dikdörtgen"/>
          <p:cNvSpPr>
            <a:spLocks noChangeArrowheads="1"/>
          </p:cNvSpPr>
          <p:nvPr/>
        </p:nvSpPr>
        <p:spPr bwMode="auto">
          <a:xfrm>
            <a:off x="7334251" y="6215064"/>
            <a:ext cx="311976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/>
              <a:t>Muzzi et al.,Fertil Steril.2011</a:t>
            </a:r>
          </a:p>
        </p:txBody>
      </p:sp>
    </p:spTree>
    <p:extLst>
      <p:ext uri="{BB962C8B-B14F-4D97-AF65-F5344CB8AC3E}">
        <p14:creationId xmlns:p14="http://schemas.microsoft.com/office/powerpoint/2010/main" val="257774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2 İçerik Yer Tutucusu"/>
          <p:cNvSpPr>
            <a:spLocks noGrp="1"/>
          </p:cNvSpPr>
          <p:nvPr>
            <p:ph idx="1"/>
          </p:nvPr>
        </p:nvSpPr>
        <p:spPr>
          <a:xfrm>
            <a:off x="226869" y="1236890"/>
            <a:ext cx="11476567" cy="5786438"/>
          </a:xfrm>
        </p:spPr>
        <p:txBody>
          <a:bodyPr>
            <a:normAutofit/>
          </a:bodyPr>
          <a:lstStyle/>
          <a:p>
            <a:r>
              <a:rPr lang="tr-TR" sz="2800" dirty="0" smtClean="0"/>
              <a:t>A+B+C+D gruplarına karşılık, E grubunda hem doku </a:t>
            </a:r>
            <a:r>
              <a:rPr lang="tr-TR" sz="2800" dirty="0" err="1" smtClean="0"/>
              <a:t>spesmeninin</a:t>
            </a:r>
            <a:r>
              <a:rPr lang="tr-TR" sz="2800" dirty="0" smtClean="0"/>
              <a:t> ortalama  kalınlığında (1.51mmvs1.91mm), hem de istenmeden çıkarılan </a:t>
            </a:r>
            <a:r>
              <a:rPr lang="tr-TR" sz="2800" dirty="0" err="1" smtClean="0"/>
              <a:t>over</a:t>
            </a:r>
            <a:r>
              <a:rPr lang="tr-TR" sz="2800" dirty="0" smtClean="0"/>
              <a:t> doku kalınlığında (0.49mm </a:t>
            </a:r>
            <a:r>
              <a:rPr lang="tr-TR" sz="2800" dirty="0" err="1" smtClean="0"/>
              <a:t>vs</a:t>
            </a:r>
            <a:r>
              <a:rPr lang="tr-TR" sz="2800" dirty="0" smtClean="0"/>
              <a:t> 0.97mm ) istatistiksel anlamlı farklılık bulunmuştur.</a:t>
            </a:r>
          </a:p>
          <a:p>
            <a:endParaRPr lang="tr-TR" sz="2800" dirty="0" smtClean="0"/>
          </a:p>
        </p:txBody>
      </p:sp>
    </p:spTree>
    <p:extLst>
      <p:ext uri="{BB962C8B-B14F-4D97-AF65-F5344CB8AC3E}">
        <p14:creationId xmlns:p14="http://schemas.microsoft.com/office/powerpoint/2010/main" val="1930122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Alt Başlık 2"/>
          <p:cNvSpPr txBox="1">
            <a:spLocks/>
          </p:cNvSpPr>
          <p:nvPr/>
        </p:nvSpPr>
        <p:spPr>
          <a:xfrm>
            <a:off x="814917" y="2468563"/>
            <a:ext cx="10945283" cy="110490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0" indent="-457200" eaLnBrk="1" hangingPunct="1">
              <a:defRPr/>
            </a:pPr>
            <a:r>
              <a:rPr lang="tr-TR" altLang="tr-T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Sağlıklı </a:t>
            </a:r>
            <a:r>
              <a:rPr lang="tr-TR" altLang="tr-TR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over</a:t>
            </a:r>
            <a:r>
              <a:rPr lang="tr-TR" altLang="tr-T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dokusu çıkarılma oranı  </a:t>
            </a:r>
            <a:r>
              <a:rPr lang="tr-TR" altLang="tr-TR" sz="2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endometriomalarda</a:t>
            </a:r>
            <a:r>
              <a:rPr lang="tr-TR" altLang="tr-TR" sz="2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diğer kistlere göre daha fazla</a:t>
            </a:r>
          </a:p>
        </p:txBody>
      </p:sp>
      <p:sp>
        <p:nvSpPr>
          <p:cNvPr id="80899" name="Başlık 1"/>
          <p:cNvSpPr txBox="1">
            <a:spLocks/>
          </p:cNvSpPr>
          <p:nvPr/>
        </p:nvSpPr>
        <p:spPr bwMode="auto">
          <a:xfrm>
            <a:off x="821267" y="519114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Overyan cerrahi 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b="1"/>
              <a:t>Sağlam doku çıkarılması</a:t>
            </a:r>
            <a:endParaRPr lang="tr-TR" altLang="tr-TR" sz="2400" b="1"/>
          </a:p>
        </p:txBody>
      </p:sp>
      <p:sp>
        <p:nvSpPr>
          <p:cNvPr id="5" name="Dikdörtgen 4"/>
          <p:cNvSpPr/>
          <p:nvPr/>
        </p:nvSpPr>
        <p:spPr>
          <a:xfrm>
            <a:off x="7549280" y="5699810"/>
            <a:ext cx="394210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 eaLnBrk="1" hangingPunct="1">
              <a:defRPr/>
            </a:pPr>
            <a:r>
              <a:rPr lang="tr-TR" altLang="tr-TR" sz="18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Matsuzaki</a:t>
            </a:r>
            <a:r>
              <a:rPr lang="tr-TR" altLang="tr-TR" sz="1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, Hum </a:t>
            </a:r>
            <a:r>
              <a:rPr lang="tr-TR" altLang="tr-TR" sz="18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Reprod</a:t>
            </a:r>
            <a:r>
              <a:rPr lang="tr-TR" altLang="tr-TR" sz="1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, 2009</a:t>
            </a:r>
          </a:p>
          <a:p>
            <a:pPr algn="r" eaLnBrk="1" hangingPunct="1">
              <a:defRPr/>
            </a:pPr>
            <a:r>
              <a:rPr lang="tr-TR" altLang="tr-TR" sz="1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Koruda, J </a:t>
            </a:r>
            <a:r>
              <a:rPr lang="tr-TR" altLang="tr-TR" sz="18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Obstet</a:t>
            </a:r>
            <a:r>
              <a:rPr lang="tr-TR" altLang="tr-TR" sz="1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</a:t>
            </a:r>
            <a:r>
              <a:rPr lang="tr-TR" altLang="tr-TR" sz="18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Gynecol</a:t>
            </a:r>
            <a:r>
              <a:rPr lang="tr-TR" altLang="tr-TR" sz="1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</a:t>
            </a:r>
            <a:r>
              <a:rPr lang="tr-TR" altLang="tr-TR" sz="18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Res</a:t>
            </a:r>
            <a:r>
              <a:rPr lang="tr-TR" altLang="tr-TR" sz="18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, 2012</a:t>
            </a:r>
            <a:endParaRPr lang="tr-TR" sz="1800" i="1" dirty="0">
              <a:latin typeface="Arial" charset="0"/>
            </a:endParaRPr>
          </a:p>
        </p:txBody>
      </p:sp>
      <p:sp>
        <p:nvSpPr>
          <p:cNvPr id="17" name="Dikdörtgen 16"/>
          <p:cNvSpPr/>
          <p:nvPr/>
        </p:nvSpPr>
        <p:spPr>
          <a:xfrm>
            <a:off x="3024718" y="4633914"/>
            <a:ext cx="144623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%50-58</a:t>
            </a:r>
            <a:endParaRPr lang="tr-TR" sz="2800" b="1" dirty="0">
              <a:latin typeface="+mn-lt"/>
            </a:endParaRPr>
          </a:p>
        </p:txBody>
      </p:sp>
      <p:sp>
        <p:nvSpPr>
          <p:cNvPr id="18" name="Dikdörtgen 17"/>
          <p:cNvSpPr/>
          <p:nvPr/>
        </p:nvSpPr>
        <p:spPr>
          <a:xfrm>
            <a:off x="7469718" y="4652964"/>
            <a:ext cx="134684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%4.5-6</a:t>
            </a:r>
            <a:endParaRPr lang="tr-TR" sz="2800" b="1" dirty="0">
              <a:latin typeface="+mn-lt"/>
            </a:endParaRPr>
          </a:p>
        </p:txBody>
      </p:sp>
      <p:cxnSp>
        <p:nvCxnSpPr>
          <p:cNvPr id="3" name="Dirsek Bağlayıcısı 2"/>
          <p:cNvCxnSpPr>
            <a:stCxn id="15" idx="2"/>
            <a:endCxn id="17" idx="0"/>
          </p:cNvCxnSpPr>
          <p:nvPr/>
        </p:nvCxnSpPr>
        <p:spPr>
          <a:xfrm rot="5400000">
            <a:off x="4487471" y="2833825"/>
            <a:ext cx="1060451" cy="2539726"/>
          </a:xfrm>
          <a:prstGeom prst="bentConnector3">
            <a:avLst/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irsek Bağlayıcısı 18"/>
          <p:cNvCxnSpPr>
            <a:stCxn id="15" idx="2"/>
            <a:endCxn id="18" idx="0"/>
          </p:cNvCxnSpPr>
          <p:nvPr/>
        </p:nvCxnSpPr>
        <p:spPr>
          <a:xfrm rot="16200000" flipH="1">
            <a:off x="6675599" y="3185422"/>
            <a:ext cx="1079501" cy="1855581"/>
          </a:xfrm>
          <a:prstGeom prst="bentConnector3">
            <a:avLst>
              <a:gd name="adj1" fmla="val 50000"/>
            </a:avLst>
          </a:prstGeom>
          <a:ln w="38100">
            <a:solidFill>
              <a:schemeClr val="accent1">
                <a:lumMod val="60000"/>
                <a:lumOff val="4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0087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object 18"/>
          <p:cNvSpPr txBox="1"/>
          <p:nvPr/>
        </p:nvSpPr>
        <p:spPr>
          <a:xfrm>
            <a:off x="1721922" y="5221288"/>
            <a:ext cx="8763991" cy="383888"/>
          </a:xfrm>
          <a:prstGeom prst="rect">
            <a:avLst/>
          </a:prstGeom>
        </p:spPr>
        <p:txBody>
          <a:bodyPr wrap="square" lIns="0" tIns="9525" rIns="0" bIns="0">
            <a:spAutoFit/>
          </a:bodyPr>
          <a:lstStyle>
            <a:lvl1pPr marL="427038" indent="-417513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152000"/>
              </a:lnSpc>
              <a:spcBef>
                <a:spcPts val="75"/>
              </a:spcBef>
            </a:pPr>
            <a:r>
              <a:rPr lang="tr-TR" altLang="tr-TR" sz="16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Sağlam </a:t>
            </a:r>
            <a:r>
              <a:rPr lang="tr-TR" altLang="tr-TR" sz="16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over</a:t>
            </a:r>
            <a:r>
              <a:rPr lang="tr-TR" altLang="tr-TR" sz="16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korteksi </a:t>
            </a:r>
            <a:r>
              <a:rPr lang="tr-TR" altLang="tr-TR" sz="16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</a:t>
            </a:r>
            <a:r>
              <a:rPr lang="tr-TR" altLang="tr-TR" sz="16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kapsüllerinde daha fazla görülür (p = 0.0016).</a:t>
            </a:r>
            <a:endParaRPr lang="tr-TR" altLang="tr-TR" sz="16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graphicFrame>
        <p:nvGraphicFramePr>
          <p:cNvPr id="19" name="object 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478650"/>
              </p:ext>
            </p:extLst>
          </p:nvPr>
        </p:nvGraphicFramePr>
        <p:xfrm>
          <a:off x="2185060" y="2771775"/>
          <a:ext cx="7457704" cy="2287114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684914"/>
                <a:gridCol w="4772790"/>
              </a:tblGrid>
              <a:tr h="766206">
                <a:tc gridSpan="2">
                  <a:txBody>
                    <a:bodyPr/>
                    <a:lstStyle/>
                    <a:p>
                      <a:pPr marL="22860" algn="ctr">
                        <a:lnSpc>
                          <a:spcPct val="100000"/>
                        </a:lnSpc>
                        <a:spcBef>
                          <a:spcPts val="1570"/>
                        </a:spcBef>
                      </a:pPr>
                      <a:r>
                        <a:rPr lang="tr-TR" sz="1300" b="1" spc="-100" dirty="0" err="1" smtClean="0">
                          <a:solidFill>
                            <a:srgbClr val="FFFFFF"/>
                          </a:solidFill>
                          <a:latin typeface="Georgia"/>
                          <a:cs typeface="Georgia"/>
                        </a:rPr>
                        <a:t>Laparoskopik</a:t>
                      </a:r>
                      <a:r>
                        <a:rPr lang="tr-TR" sz="1300" b="1" spc="-100" dirty="0" smtClean="0">
                          <a:solidFill>
                            <a:srgbClr val="FFFFFF"/>
                          </a:solidFill>
                          <a:latin typeface="Georgia"/>
                          <a:cs typeface="Georgia"/>
                        </a:rPr>
                        <a:t> </a:t>
                      </a:r>
                      <a:r>
                        <a:rPr lang="tr-TR" sz="1300" b="1" spc="-100" dirty="0" err="1" smtClean="0">
                          <a:solidFill>
                            <a:srgbClr val="FFFFFF"/>
                          </a:solidFill>
                          <a:latin typeface="Georgia"/>
                          <a:cs typeface="Georgia"/>
                        </a:rPr>
                        <a:t>kistektomi</a:t>
                      </a:r>
                      <a:r>
                        <a:rPr lang="tr-TR" sz="1300" b="1" spc="-100" dirty="0" smtClean="0">
                          <a:solidFill>
                            <a:srgbClr val="FFFFFF"/>
                          </a:solidFill>
                          <a:latin typeface="Georgia"/>
                          <a:cs typeface="Georgia"/>
                        </a:rPr>
                        <a:t> piyeslerinde </a:t>
                      </a:r>
                      <a:r>
                        <a:rPr lang="tr-TR" sz="1300" b="1" spc="-100" dirty="0" err="1" smtClean="0">
                          <a:solidFill>
                            <a:srgbClr val="FFFFFF"/>
                          </a:solidFill>
                          <a:latin typeface="Georgia"/>
                          <a:cs typeface="Georgia"/>
                        </a:rPr>
                        <a:t>over</a:t>
                      </a:r>
                      <a:r>
                        <a:rPr lang="tr-TR" sz="1300" b="1" spc="-100" dirty="0" smtClean="0">
                          <a:solidFill>
                            <a:srgbClr val="FFFFFF"/>
                          </a:solidFill>
                          <a:latin typeface="Georgia"/>
                          <a:cs typeface="Georgia"/>
                        </a:rPr>
                        <a:t> doku görülmesi</a:t>
                      </a:r>
                      <a:endParaRPr sz="1300" dirty="0">
                        <a:latin typeface="Georgia"/>
                        <a:cs typeface="Georgia"/>
                      </a:endParaRPr>
                    </a:p>
                  </a:txBody>
                  <a:tcPr marL="0" marR="0" marT="149554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5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/>
                    </a:p>
                  </a:txBody>
                  <a:tcPr marL="0" marR="0" marT="0" marB="0"/>
                </a:tc>
              </a:tr>
              <a:tr h="380227"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300" dirty="0" smtClean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ENDOMETRIOM</a:t>
                      </a:r>
                      <a:r>
                        <a:rPr lang="tr-TR" sz="1300" dirty="0" smtClean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A</a:t>
                      </a: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1443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>
                  <a:txBody>
                    <a:bodyPr/>
                    <a:lstStyle/>
                    <a:p>
                      <a:pPr marL="25400"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3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53,8%</a:t>
                      </a:r>
                      <a:r>
                        <a:rPr sz="1300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(14/26)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71443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</a:tr>
              <a:tr h="380227"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300" dirty="0" smtClean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DERMOI</a:t>
                      </a:r>
                      <a:r>
                        <a:rPr lang="tr-TR" sz="1300" dirty="0" smtClean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T KİST</a:t>
                      </a: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1443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>
                  <a:txBody>
                    <a:bodyPr/>
                    <a:lstStyle/>
                    <a:p>
                      <a:pPr marL="25400"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3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16,7%</a:t>
                      </a:r>
                      <a:r>
                        <a:rPr sz="1300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(1/6)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1443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</a:tr>
              <a:tr h="380227"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300" dirty="0" smtClean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SERO</a:t>
                      </a:r>
                      <a:r>
                        <a:rPr lang="tr-TR" sz="1300" dirty="0" smtClean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Z KİST</a:t>
                      </a: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1443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>
                  <a:txBody>
                    <a:bodyPr/>
                    <a:lstStyle/>
                    <a:p>
                      <a:pPr marL="26670"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3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0,0%</a:t>
                      </a:r>
                      <a:r>
                        <a:rPr sz="1300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(0/7)</a:t>
                      </a:r>
                      <a:endParaRPr sz="1000">
                        <a:latin typeface="Times New Roman"/>
                        <a:cs typeface="Times New Roman"/>
                      </a:endParaRPr>
                    </a:p>
                  </a:txBody>
                  <a:tcPr marL="0" marR="0" marT="71443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</a:tr>
              <a:tr h="380227">
                <a:tc>
                  <a:txBody>
                    <a:bodyPr/>
                    <a:lstStyle/>
                    <a:p>
                      <a:pPr marL="48895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300" dirty="0" smtClean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MU</a:t>
                      </a:r>
                      <a:r>
                        <a:rPr lang="tr-TR" sz="1300" dirty="0" smtClean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Sİ</a:t>
                      </a:r>
                      <a:r>
                        <a:rPr sz="1300" dirty="0" smtClean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NO</a:t>
                      </a:r>
                      <a:r>
                        <a:rPr lang="tr-TR" sz="1300" dirty="0" smtClean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Z KİST</a:t>
                      </a:r>
                      <a:endParaRPr sz="13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1443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  <a:tc>
                  <a:txBody>
                    <a:bodyPr/>
                    <a:lstStyle/>
                    <a:p>
                      <a:pPr marL="26670" algn="ctr">
                        <a:lnSpc>
                          <a:spcPct val="100000"/>
                        </a:lnSpc>
                        <a:spcBef>
                          <a:spcPts val="750"/>
                        </a:spcBef>
                      </a:pPr>
                      <a:r>
                        <a:rPr sz="1300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0,0%</a:t>
                      </a:r>
                      <a:r>
                        <a:rPr sz="1300" spc="-2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 </a:t>
                      </a:r>
                      <a:r>
                        <a:rPr sz="1000" spc="-5" dirty="0">
                          <a:solidFill>
                            <a:srgbClr val="FFFFFF"/>
                          </a:solidFill>
                          <a:latin typeface="Times New Roman"/>
                          <a:cs typeface="Times New Roman"/>
                        </a:rPr>
                        <a:t>(0/3)</a:t>
                      </a:r>
                      <a:endParaRPr sz="1000" dirty="0">
                        <a:latin typeface="Times New Roman"/>
                        <a:cs typeface="Times New Roman"/>
                      </a:endParaRPr>
                    </a:p>
                  </a:txBody>
                  <a:tcPr marL="0" marR="0" marT="71443" marB="0">
                    <a:lnL w="28575">
                      <a:solidFill>
                        <a:srgbClr val="000000"/>
                      </a:solidFill>
                      <a:prstDash val="solid"/>
                    </a:lnL>
                    <a:lnR w="28575">
                      <a:solidFill>
                        <a:srgbClr val="000000"/>
                      </a:solidFill>
                      <a:prstDash val="solid"/>
                    </a:lnR>
                    <a:lnT w="28575">
                      <a:solidFill>
                        <a:srgbClr val="000000"/>
                      </a:solidFill>
                      <a:prstDash val="solid"/>
                    </a:lnT>
                    <a:lnB w="28575">
                      <a:solidFill>
                        <a:srgbClr val="000000"/>
                      </a:solidFill>
                      <a:prstDash val="solid"/>
                    </a:lnB>
                    <a:solidFill>
                      <a:srgbClr val="00AFEF"/>
                    </a:solidFill>
                  </a:tcPr>
                </a:tc>
              </a:tr>
            </a:tbl>
          </a:graphicData>
        </a:graphic>
      </p:graphicFrame>
      <p:sp>
        <p:nvSpPr>
          <p:cNvPr id="28710" name="object 20"/>
          <p:cNvSpPr>
            <a:spLocks noChangeArrowheads="1"/>
          </p:cNvSpPr>
          <p:nvPr/>
        </p:nvSpPr>
        <p:spPr bwMode="auto">
          <a:xfrm>
            <a:off x="1959429" y="566572"/>
            <a:ext cx="7683335" cy="185599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</p:spTree>
    <p:extLst>
      <p:ext uri="{BB962C8B-B14F-4D97-AF65-F5344CB8AC3E}">
        <p14:creationId xmlns:p14="http://schemas.microsoft.com/office/powerpoint/2010/main" val="3878355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dirty="0" err="1" smtClean="0"/>
              <a:t>Ovarian</a:t>
            </a:r>
            <a:r>
              <a:rPr lang="tr-TR" dirty="0" smtClean="0"/>
              <a:t> </a:t>
            </a:r>
            <a:r>
              <a:rPr lang="tr-TR" dirty="0" err="1" smtClean="0"/>
              <a:t>Endometrioma</a:t>
            </a:r>
            <a:r>
              <a:rPr lang="tr-TR" dirty="0" smtClean="0"/>
              <a:t> da Yönetim</a:t>
            </a:r>
          </a:p>
        </p:txBody>
      </p:sp>
      <p:sp>
        <p:nvSpPr>
          <p:cNvPr id="16387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tr-TR" sz="2800" dirty="0" smtClean="0"/>
              <a:t>Kadının yaşına</a:t>
            </a:r>
          </a:p>
          <a:p>
            <a:pPr eaLnBrk="1" hangingPunct="1"/>
            <a:r>
              <a:rPr lang="tr-TR" sz="2800" dirty="0" smtClean="0"/>
              <a:t>Kistin çapına </a:t>
            </a:r>
          </a:p>
          <a:p>
            <a:pPr eaLnBrk="1" hangingPunct="1"/>
            <a:r>
              <a:rPr lang="tr-TR" sz="2800" dirty="0" smtClean="0"/>
              <a:t>Semptomlara</a:t>
            </a:r>
          </a:p>
          <a:p>
            <a:pPr eaLnBrk="1" hangingPunct="1"/>
            <a:r>
              <a:rPr lang="tr-TR" sz="2800" dirty="0" smtClean="0"/>
              <a:t>Çocuk isteğine göre değişebilir.</a:t>
            </a:r>
          </a:p>
        </p:txBody>
      </p:sp>
    </p:spTree>
    <p:extLst>
      <p:ext uri="{BB962C8B-B14F-4D97-AF65-F5344CB8AC3E}">
        <p14:creationId xmlns:p14="http://schemas.microsoft.com/office/powerpoint/2010/main" val="916112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object 2"/>
          <p:cNvSpPr>
            <a:spLocks noChangeArrowheads="1"/>
          </p:cNvSpPr>
          <p:nvPr/>
        </p:nvSpPr>
        <p:spPr bwMode="auto">
          <a:xfrm>
            <a:off x="685800" y="857250"/>
            <a:ext cx="5486400" cy="14287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31747" name="object 3"/>
          <p:cNvSpPr>
            <a:spLocks noChangeArrowheads="1"/>
          </p:cNvSpPr>
          <p:nvPr/>
        </p:nvSpPr>
        <p:spPr bwMode="auto">
          <a:xfrm>
            <a:off x="5486401" y="2286000"/>
            <a:ext cx="5272617" cy="3563938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4" name="object 4"/>
          <p:cNvSpPr txBox="1"/>
          <p:nvPr/>
        </p:nvSpPr>
        <p:spPr>
          <a:xfrm>
            <a:off x="1746251" y="3227389"/>
            <a:ext cx="3062816" cy="1395093"/>
          </a:xfrm>
          <a:prstGeom prst="rect">
            <a:avLst/>
          </a:prstGeom>
        </p:spPr>
        <p:txBody>
          <a:bodyPr lIns="0" tIns="10001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75"/>
              </a:spcBef>
            </a:pPr>
            <a:r>
              <a:rPr lang="tr-TR" altLang="tr-TR" sz="1500" b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 volume of ovarian  tissue lost may be as  high as the </a:t>
            </a:r>
            <a:r>
              <a:rPr lang="tr-TR" altLang="tr-TR" sz="1500" b="1">
                <a:solidFill>
                  <a:srgbClr val="FF00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post-  operative volume of the  ovary could decrease by  50%, </a:t>
            </a:r>
            <a:r>
              <a:rPr lang="tr-TR" altLang="tr-TR" sz="1500" b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when compared  with the controlateral  ovary.</a:t>
            </a:r>
            <a:endParaRPr lang="tr-TR" altLang="tr-TR" sz="150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31749" name="object 5"/>
          <p:cNvSpPr>
            <a:spLocks/>
          </p:cNvSpPr>
          <p:nvPr/>
        </p:nvSpPr>
        <p:spPr bwMode="auto">
          <a:xfrm>
            <a:off x="9294285" y="2928939"/>
            <a:ext cx="1145116" cy="801687"/>
          </a:xfrm>
          <a:custGeom>
            <a:avLst/>
            <a:gdLst>
              <a:gd name="T0" fmla="*/ 2103 w 1146175"/>
              <a:gd name="T1" fmla="*/ 488070 h 1068704"/>
              <a:gd name="T2" fmla="*/ 18413 w 1146175"/>
              <a:gd name="T3" fmla="*/ 399315 h 1068704"/>
              <a:gd name="T4" fmla="*/ 49714 w 1146175"/>
              <a:gd name="T5" fmla="*/ 316199 h 1068704"/>
              <a:gd name="T6" fmla="*/ 94632 w 1146175"/>
              <a:gd name="T7" fmla="*/ 240005 h 1068704"/>
              <a:gd name="T8" fmla="*/ 151789 w 1146175"/>
              <a:gd name="T9" fmla="*/ 172013 h 1068704"/>
              <a:gd name="T10" fmla="*/ 219811 w 1146175"/>
              <a:gd name="T11" fmla="*/ 113508 h 1068704"/>
              <a:gd name="T12" fmla="*/ 297321 w 1146175"/>
              <a:gd name="T13" fmla="*/ 65772 h 1068704"/>
              <a:gd name="T14" fmla="*/ 382944 w 1146175"/>
              <a:gd name="T15" fmla="*/ 30087 h 1068704"/>
              <a:gd name="T16" fmla="*/ 475303 w 1146175"/>
              <a:gd name="T17" fmla="*/ 7735 h 1068704"/>
              <a:gd name="T18" fmla="*/ 573024 w 1146175"/>
              <a:gd name="T19" fmla="*/ 0 h 1068704"/>
              <a:gd name="T20" fmla="*/ 670744 w 1146175"/>
              <a:gd name="T21" fmla="*/ 7735 h 1068704"/>
              <a:gd name="T22" fmla="*/ 763103 w 1146175"/>
              <a:gd name="T23" fmla="*/ 30087 h 1068704"/>
              <a:gd name="T24" fmla="*/ 848726 w 1146175"/>
              <a:gd name="T25" fmla="*/ 65772 h 1068704"/>
              <a:gd name="T26" fmla="*/ 926236 w 1146175"/>
              <a:gd name="T27" fmla="*/ 113508 h 1068704"/>
              <a:gd name="T28" fmla="*/ 994258 w 1146175"/>
              <a:gd name="T29" fmla="*/ 172013 h 1068704"/>
              <a:gd name="T30" fmla="*/ 1051415 w 1146175"/>
              <a:gd name="T31" fmla="*/ 240005 h 1068704"/>
              <a:gd name="T32" fmla="*/ 1096333 w 1146175"/>
              <a:gd name="T33" fmla="*/ 316199 h 1068704"/>
              <a:gd name="T34" fmla="*/ 1127634 w 1146175"/>
              <a:gd name="T35" fmla="*/ 399315 h 1068704"/>
              <a:gd name="T36" fmla="*/ 1143944 w 1146175"/>
              <a:gd name="T37" fmla="*/ 488070 h 1068704"/>
              <a:gd name="T38" fmla="*/ 1143944 w 1146175"/>
              <a:gd name="T39" fmla="*/ 580253 h 1068704"/>
              <a:gd name="T40" fmla="*/ 1127634 w 1146175"/>
              <a:gd name="T41" fmla="*/ 669008 h 1068704"/>
              <a:gd name="T42" fmla="*/ 1096333 w 1146175"/>
              <a:gd name="T43" fmla="*/ 752124 h 1068704"/>
              <a:gd name="T44" fmla="*/ 1051415 w 1146175"/>
              <a:gd name="T45" fmla="*/ 828318 h 1068704"/>
              <a:gd name="T46" fmla="*/ 994258 w 1146175"/>
              <a:gd name="T47" fmla="*/ 896310 h 1068704"/>
              <a:gd name="T48" fmla="*/ 926236 w 1146175"/>
              <a:gd name="T49" fmla="*/ 954815 h 1068704"/>
              <a:gd name="T50" fmla="*/ 848726 w 1146175"/>
              <a:gd name="T51" fmla="*/ 1002551 h 1068704"/>
              <a:gd name="T52" fmla="*/ 763103 w 1146175"/>
              <a:gd name="T53" fmla="*/ 1038236 h 1068704"/>
              <a:gd name="T54" fmla="*/ 670744 w 1146175"/>
              <a:gd name="T55" fmla="*/ 1060588 h 1068704"/>
              <a:gd name="T56" fmla="*/ 573024 w 1146175"/>
              <a:gd name="T57" fmla="*/ 1068324 h 1068704"/>
              <a:gd name="T58" fmla="*/ 475303 w 1146175"/>
              <a:gd name="T59" fmla="*/ 1060588 h 1068704"/>
              <a:gd name="T60" fmla="*/ 382944 w 1146175"/>
              <a:gd name="T61" fmla="*/ 1038236 h 1068704"/>
              <a:gd name="T62" fmla="*/ 297321 w 1146175"/>
              <a:gd name="T63" fmla="*/ 1002551 h 1068704"/>
              <a:gd name="T64" fmla="*/ 219811 w 1146175"/>
              <a:gd name="T65" fmla="*/ 954815 h 1068704"/>
              <a:gd name="T66" fmla="*/ 151789 w 1146175"/>
              <a:gd name="T67" fmla="*/ 896310 h 1068704"/>
              <a:gd name="T68" fmla="*/ 94632 w 1146175"/>
              <a:gd name="T69" fmla="*/ 828318 h 1068704"/>
              <a:gd name="T70" fmla="*/ 49714 w 1146175"/>
              <a:gd name="T71" fmla="*/ 752124 h 1068704"/>
              <a:gd name="T72" fmla="*/ 18413 w 1146175"/>
              <a:gd name="T73" fmla="*/ 669008 h 1068704"/>
              <a:gd name="T74" fmla="*/ 2103 w 1146175"/>
              <a:gd name="T75" fmla="*/ 580253 h 10687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146175" h="1068704">
                <a:moveTo>
                  <a:pt x="0" y="534162"/>
                </a:moveTo>
                <a:lnTo>
                  <a:pt x="2103" y="488070"/>
                </a:lnTo>
                <a:lnTo>
                  <a:pt x="8298" y="443068"/>
                </a:lnTo>
                <a:lnTo>
                  <a:pt x="18413" y="399315"/>
                </a:lnTo>
                <a:lnTo>
                  <a:pt x="32276" y="356972"/>
                </a:lnTo>
                <a:lnTo>
                  <a:pt x="49714" y="316199"/>
                </a:lnTo>
                <a:lnTo>
                  <a:pt x="70557" y="277157"/>
                </a:lnTo>
                <a:lnTo>
                  <a:pt x="94632" y="240005"/>
                </a:lnTo>
                <a:lnTo>
                  <a:pt x="121767" y="204903"/>
                </a:lnTo>
                <a:lnTo>
                  <a:pt x="151789" y="172013"/>
                </a:lnTo>
                <a:lnTo>
                  <a:pt x="184528" y="141495"/>
                </a:lnTo>
                <a:lnTo>
                  <a:pt x="219811" y="113508"/>
                </a:lnTo>
                <a:lnTo>
                  <a:pt x="257466" y="88214"/>
                </a:lnTo>
                <a:lnTo>
                  <a:pt x="297321" y="65772"/>
                </a:lnTo>
                <a:lnTo>
                  <a:pt x="339204" y="46343"/>
                </a:lnTo>
                <a:lnTo>
                  <a:pt x="382944" y="30087"/>
                </a:lnTo>
                <a:lnTo>
                  <a:pt x="428367" y="17164"/>
                </a:lnTo>
                <a:lnTo>
                  <a:pt x="475303" y="7735"/>
                </a:lnTo>
                <a:lnTo>
                  <a:pt x="523579" y="1960"/>
                </a:lnTo>
                <a:lnTo>
                  <a:pt x="573024" y="0"/>
                </a:lnTo>
                <a:lnTo>
                  <a:pt x="622468" y="1960"/>
                </a:lnTo>
                <a:lnTo>
                  <a:pt x="670744" y="7735"/>
                </a:lnTo>
                <a:lnTo>
                  <a:pt x="717680" y="17164"/>
                </a:lnTo>
                <a:lnTo>
                  <a:pt x="763103" y="30087"/>
                </a:lnTo>
                <a:lnTo>
                  <a:pt x="806843" y="46343"/>
                </a:lnTo>
                <a:lnTo>
                  <a:pt x="848726" y="65772"/>
                </a:lnTo>
                <a:lnTo>
                  <a:pt x="888581" y="88214"/>
                </a:lnTo>
                <a:lnTo>
                  <a:pt x="926236" y="113508"/>
                </a:lnTo>
                <a:lnTo>
                  <a:pt x="961519" y="141495"/>
                </a:lnTo>
                <a:lnTo>
                  <a:pt x="994258" y="172013"/>
                </a:lnTo>
                <a:lnTo>
                  <a:pt x="1024280" y="204903"/>
                </a:lnTo>
                <a:lnTo>
                  <a:pt x="1051415" y="240005"/>
                </a:lnTo>
                <a:lnTo>
                  <a:pt x="1075490" y="277157"/>
                </a:lnTo>
                <a:lnTo>
                  <a:pt x="1096333" y="316199"/>
                </a:lnTo>
                <a:lnTo>
                  <a:pt x="1113771" y="356972"/>
                </a:lnTo>
                <a:lnTo>
                  <a:pt x="1127634" y="399315"/>
                </a:lnTo>
                <a:lnTo>
                  <a:pt x="1137749" y="443068"/>
                </a:lnTo>
                <a:lnTo>
                  <a:pt x="1143944" y="488070"/>
                </a:lnTo>
                <a:lnTo>
                  <a:pt x="1146048" y="534162"/>
                </a:lnTo>
                <a:lnTo>
                  <a:pt x="1143944" y="580253"/>
                </a:lnTo>
                <a:lnTo>
                  <a:pt x="1137749" y="625255"/>
                </a:lnTo>
                <a:lnTo>
                  <a:pt x="1127634" y="669008"/>
                </a:lnTo>
                <a:lnTo>
                  <a:pt x="1113771" y="711351"/>
                </a:lnTo>
                <a:lnTo>
                  <a:pt x="1096333" y="752124"/>
                </a:lnTo>
                <a:lnTo>
                  <a:pt x="1075490" y="791166"/>
                </a:lnTo>
                <a:lnTo>
                  <a:pt x="1051415" y="828318"/>
                </a:lnTo>
                <a:lnTo>
                  <a:pt x="1024280" y="863420"/>
                </a:lnTo>
                <a:lnTo>
                  <a:pt x="994258" y="896310"/>
                </a:lnTo>
                <a:lnTo>
                  <a:pt x="961519" y="926828"/>
                </a:lnTo>
                <a:lnTo>
                  <a:pt x="926236" y="954815"/>
                </a:lnTo>
                <a:lnTo>
                  <a:pt x="888581" y="980109"/>
                </a:lnTo>
                <a:lnTo>
                  <a:pt x="848726" y="1002551"/>
                </a:lnTo>
                <a:lnTo>
                  <a:pt x="806843" y="1021980"/>
                </a:lnTo>
                <a:lnTo>
                  <a:pt x="763103" y="1038236"/>
                </a:lnTo>
                <a:lnTo>
                  <a:pt x="717680" y="1051159"/>
                </a:lnTo>
                <a:lnTo>
                  <a:pt x="670744" y="1060588"/>
                </a:lnTo>
                <a:lnTo>
                  <a:pt x="622468" y="1066363"/>
                </a:lnTo>
                <a:lnTo>
                  <a:pt x="573024" y="1068324"/>
                </a:lnTo>
                <a:lnTo>
                  <a:pt x="523579" y="1066363"/>
                </a:lnTo>
                <a:lnTo>
                  <a:pt x="475303" y="1060588"/>
                </a:lnTo>
                <a:lnTo>
                  <a:pt x="428367" y="1051159"/>
                </a:lnTo>
                <a:lnTo>
                  <a:pt x="382944" y="1038236"/>
                </a:lnTo>
                <a:lnTo>
                  <a:pt x="339204" y="1021980"/>
                </a:lnTo>
                <a:lnTo>
                  <a:pt x="297321" y="1002551"/>
                </a:lnTo>
                <a:lnTo>
                  <a:pt x="257466" y="980109"/>
                </a:lnTo>
                <a:lnTo>
                  <a:pt x="219811" y="954815"/>
                </a:lnTo>
                <a:lnTo>
                  <a:pt x="184528" y="926828"/>
                </a:lnTo>
                <a:lnTo>
                  <a:pt x="151789" y="896310"/>
                </a:lnTo>
                <a:lnTo>
                  <a:pt x="121767" y="863420"/>
                </a:lnTo>
                <a:lnTo>
                  <a:pt x="94632" y="828318"/>
                </a:lnTo>
                <a:lnTo>
                  <a:pt x="70557" y="791166"/>
                </a:lnTo>
                <a:lnTo>
                  <a:pt x="49714" y="752124"/>
                </a:lnTo>
                <a:lnTo>
                  <a:pt x="32276" y="711351"/>
                </a:lnTo>
                <a:lnTo>
                  <a:pt x="18413" y="669008"/>
                </a:lnTo>
                <a:lnTo>
                  <a:pt x="8298" y="625255"/>
                </a:lnTo>
                <a:lnTo>
                  <a:pt x="2103" y="580253"/>
                </a:lnTo>
                <a:lnTo>
                  <a:pt x="0" y="534162"/>
                </a:lnTo>
                <a:close/>
              </a:path>
            </a:pathLst>
          </a:custGeom>
          <a:noFill/>
          <a:ln w="19811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838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768351" y="1873250"/>
            <a:ext cx="10185400" cy="763588"/>
          </a:xfrm>
        </p:spPr>
        <p:txBody>
          <a:bodyPr>
            <a:normAutofit fontScale="92500" lnSpcReduction="20000"/>
          </a:bodyPr>
          <a:lstStyle/>
          <a:p>
            <a:pPr eaLnBrk="1" hangingPunct="1">
              <a:buFont typeface="Wingdings" pitchFamily="2" charset="2"/>
              <a:buChar char="§"/>
            </a:pPr>
            <a:r>
              <a:rPr lang="tr-TR" altLang="tr-TR" sz="2400" b="1" dirty="0" err="1" smtClean="0">
                <a:solidFill>
                  <a:srgbClr val="FFC000"/>
                </a:solidFill>
                <a:cs typeface="Times New Roman" pitchFamily="18" charset="0"/>
              </a:rPr>
              <a:t>Endometrioma</a:t>
            </a:r>
            <a:r>
              <a:rPr lang="tr-TR" altLang="tr-TR" sz="2400" b="1" dirty="0" smtClean="0">
                <a:solidFill>
                  <a:srgbClr val="FFC000"/>
                </a:solidFill>
                <a:cs typeface="Times New Roman" pitchFamily="18" charset="0"/>
              </a:rPr>
              <a:t> 3-4 cm</a:t>
            </a:r>
          </a:p>
          <a:p>
            <a:pPr eaLnBrk="1" hangingPunct="1">
              <a:buFont typeface="Wingdings" pitchFamily="2" charset="2"/>
              <a:buChar char="§"/>
            </a:pPr>
            <a:r>
              <a:rPr lang="tr-TR" altLang="tr-TR" sz="2400" b="1" dirty="0" smtClean="0">
                <a:solidFill>
                  <a:srgbClr val="FFC000"/>
                </a:solidFill>
                <a:cs typeface="Times New Roman" pitchFamily="18" charset="0"/>
              </a:rPr>
              <a:t>AMH (1 hafta – 9ay)</a:t>
            </a:r>
            <a:endParaRPr lang="tr-TR" altLang="tr-TR" sz="2000" b="1" dirty="0" smtClean="0">
              <a:solidFill>
                <a:srgbClr val="FFC000"/>
              </a:solidFill>
              <a:cs typeface="Times New Roman" pitchFamily="18" charset="0"/>
            </a:endParaRPr>
          </a:p>
        </p:txBody>
      </p:sp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717551" y="407988"/>
            <a:ext cx="10466916" cy="129222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tr-TR" sz="3600" b="1" dirty="0" err="1" smtClean="0">
                <a:latin typeface="+mn-lt"/>
              </a:rPr>
              <a:t>Endometrioma</a:t>
            </a:r>
            <a:r>
              <a:rPr lang="tr-TR" sz="3600" b="1" dirty="0" smtClean="0">
                <a:latin typeface="+mn-lt"/>
              </a:rPr>
              <a:t> operasyonu</a:t>
            </a:r>
            <a:br>
              <a:rPr lang="tr-TR" sz="3600" b="1" dirty="0" smtClean="0">
                <a:latin typeface="+mn-lt"/>
              </a:rPr>
            </a:br>
            <a:r>
              <a:rPr lang="tr-TR" sz="3200" b="1" dirty="0" err="1" smtClean="0">
                <a:latin typeface="+mn-lt"/>
              </a:rPr>
              <a:t>Overyan</a:t>
            </a:r>
            <a:r>
              <a:rPr lang="tr-TR" sz="3200" b="1" dirty="0" smtClean="0">
                <a:latin typeface="+mn-lt"/>
              </a:rPr>
              <a:t> rezerv - </a:t>
            </a:r>
            <a:r>
              <a:rPr lang="tr-TR" sz="3200" b="1" dirty="0" err="1" smtClean="0">
                <a:latin typeface="+mn-lt"/>
              </a:rPr>
              <a:t>Metaanaliz</a:t>
            </a:r>
            <a:endParaRPr lang="en-US" sz="2400" b="1" dirty="0" smtClean="0">
              <a:latin typeface="+mn-lt"/>
            </a:endParaRPr>
          </a:p>
        </p:txBody>
      </p:sp>
      <p:pic>
        <p:nvPicPr>
          <p:cNvPr id="9728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85" y="2921000"/>
            <a:ext cx="11770783" cy="2452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7247467" y="5516563"/>
            <a:ext cx="1898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-1.13 </a:t>
            </a:r>
            <a:r>
              <a:rPr lang="tr-TR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ng</a:t>
            </a: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/ml</a:t>
            </a:r>
            <a:endParaRPr lang="tr-TR" sz="2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7980460" y="6197600"/>
            <a:ext cx="3623107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i="1" dirty="0" err="1" smtClean="0">
                <a:latin typeface="+mn-lt"/>
              </a:rPr>
              <a:t>Raffi</a:t>
            </a:r>
            <a:r>
              <a:rPr lang="tr-TR" sz="2000" i="1" dirty="0" smtClean="0">
                <a:latin typeface="+mn-lt"/>
              </a:rPr>
              <a:t>, J </a:t>
            </a:r>
            <a:r>
              <a:rPr lang="tr-TR" sz="2000" i="1" dirty="0" err="1" smtClean="0">
                <a:latin typeface="+mn-lt"/>
              </a:rPr>
              <a:t>Clin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Endocrinol</a:t>
            </a:r>
            <a:r>
              <a:rPr lang="tr-TR" sz="2000" i="1" dirty="0" smtClean="0">
                <a:latin typeface="+mn-lt"/>
              </a:rPr>
              <a:t>, 2012</a:t>
            </a:r>
            <a:endParaRPr lang="en-GB" sz="2000" i="1" dirty="0">
              <a:latin typeface="+mn-lt"/>
            </a:endParaRPr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 flipH="1">
            <a:off x="8879418" y="4941888"/>
            <a:ext cx="1441449" cy="647700"/>
          </a:xfrm>
          <a:prstGeom prst="line">
            <a:avLst/>
          </a:prstGeom>
          <a:noFill/>
          <a:ln w="66675">
            <a:solidFill>
              <a:schemeClr val="tx1">
                <a:lumMod val="65000"/>
                <a:lumOff val="35000"/>
              </a:schemeClr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>
              <a:defRPr/>
            </a:pPr>
            <a:endParaRPr lang="en-US">
              <a:latin typeface="Arial" charset="0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605367" y="5757863"/>
            <a:ext cx="2925801" cy="461665"/>
          </a:xfrm>
          <a:prstGeom prst="rect">
            <a:avLst/>
          </a:prstGeom>
          <a:ln>
            <a:solidFill>
              <a:srgbClr val="666666"/>
            </a:solidFill>
          </a:ln>
        </p:spPr>
        <p:txBody>
          <a:bodyPr wrap="none"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Times New Roman" pitchFamily="18" charset="0"/>
              </a:rPr>
              <a:t>AFC de fark yok</a:t>
            </a:r>
            <a:endParaRPr lang="tr-TR" sz="2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884383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lt Başlık 2"/>
          <p:cNvSpPr>
            <a:spLocks noGrp="1"/>
          </p:cNvSpPr>
          <p:nvPr>
            <p:ph type="subTitle" idx="1"/>
          </p:nvPr>
        </p:nvSpPr>
        <p:spPr>
          <a:xfrm>
            <a:off x="814917" y="2252664"/>
            <a:ext cx="10945283" cy="1824036"/>
          </a:xfrm>
        </p:spPr>
        <p:txBody>
          <a:bodyPr>
            <a:normAutofit fontScale="85000" lnSpcReduction="20000"/>
          </a:bodyPr>
          <a:lstStyle/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Post-op AMH değerlendirilmesi için standart bir zaman yok</a:t>
            </a:r>
          </a:p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Pot-op ilk ayda belirgin düşüş var</a:t>
            </a:r>
          </a:p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Bu düşüş 1-6-12 ayda devam edebilir ya da </a:t>
            </a: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pre</a:t>
            </a:r>
            <a:r>
              <a:rPr lang="tr-TR" altLang="tr-TR" sz="24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-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op değerlere yaklaşabilir – «</a:t>
            </a: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hipoksi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etkisi»</a:t>
            </a:r>
          </a:p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Bilateral</a:t>
            </a:r>
            <a:r>
              <a:rPr lang="tr-TR" alt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cerrahide düzelme daha az olası</a:t>
            </a:r>
          </a:p>
        </p:txBody>
      </p:sp>
      <p:sp>
        <p:nvSpPr>
          <p:cNvPr id="136195" name="Başlık 1"/>
          <p:cNvSpPr txBox="1">
            <a:spLocks/>
          </p:cNvSpPr>
          <p:nvPr/>
        </p:nvSpPr>
        <p:spPr bwMode="auto">
          <a:xfrm>
            <a:off x="821267" y="476251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Endometrioma cerrahisi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b="1"/>
              <a:t>Post op AMH</a:t>
            </a:r>
            <a:endParaRPr lang="tr-TR" altLang="tr-TR" b="1" i="1"/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722033" y="5726113"/>
            <a:ext cx="9338733" cy="1016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tr-TR" sz="20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Tsolakidis</a:t>
            </a:r>
            <a:r>
              <a:rPr lang="tr-TR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</a:t>
            </a:r>
            <a:r>
              <a:rPr lang="tr-TR" sz="20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Fertil</a:t>
            </a:r>
            <a:r>
              <a:rPr lang="tr-TR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Steril, 2010</a:t>
            </a:r>
          </a:p>
          <a:p>
            <a:pPr algn="r">
              <a:defRPr/>
            </a:pPr>
            <a:r>
              <a:rPr lang="tr-TR" sz="20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Celik</a:t>
            </a:r>
            <a:r>
              <a:rPr lang="tr-TR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</a:t>
            </a:r>
            <a:r>
              <a:rPr lang="tr-TR" sz="20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Fertil</a:t>
            </a:r>
            <a:r>
              <a:rPr lang="tr-TR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Steril, 2012</a:t>
            </a:r>
          </a:p>
          <a:p>
            <a:pPr algn="r">
              <a:defRPr/>
            </a:pPr>
            <a:r>
              <a:rPr lang="tr-TR" sz="20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Somigliana</a:t>
            </a:r>
            <a:r>
              <a:rPr lang="tr-TR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</a:t>
            </a:r>
            <a:r>
              <a:rPr lang="tr-TR" sz="2000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Fertil</a:t>
            </a:r>
            <a:r>
              <a:rPr lang="tr-TR" sz="2000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Steril, 2012</a:t>
            </a:r>
            <a:endParaRPr lang="en-GB" sz="2000" i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98332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717551" y="407988"/>
            <a:ext cx="10466916" cy="129222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tr-TR" sz="3600" b="1" dirty="0" err="1" smtClean="0">
                <a:latin typeface="+mn-lt"/>
              </a:rPr>
              <a:t>Endometrioma</a:t>
            </a:r>
            <a:r>
              <a:rPr lang="tr-TR" sz="3600" b="1" dirty="0" smtClean="0">
                <a:latin typeface="+mn-lt"/>
              </a:rPr>
              <a:t> operasyonu</a:t>
            </a:r>
            <a:br>
              <a:rPr lang="tr-TR" sz="3600" b="1" dirty="0" smtClean="0">
                <a:latin typeface="+mn-lt"/>
              </a:rPr>
            </a:br>
            <a:r>
              <a:rPr lang="tr-TR" sz="3200" b="1" dirty="0" err="1" smtClean="0">
                <a:latin typeface="+mn-lt"/>
              </a:rPr>
              <a:t>Overyan</a:t>
            </a:r>
            <a:r>
              <a:rPr lang="tr-TR" sz="3200" b="1" dirty="0" smtClean="0">
                <a:latin typeface="+mn-lt"/>
              </a:rPr>
              <a:t> rezerv iyileşebilir mi?</a:t>
            </a:r>
            <a:endParaRPr lang="en-US" sz="2400" b="1" dirty="0" smtClean="0">
              <a:latin typeface="+mn-lt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8347547" y="6197600"/>
            <a:ext cx="3256020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i="1" dirty="0" err="1" smtClean="0">
                <a:latin typeface="+mn-lt"/>
              </a:rPr>
              <a:t>Sugita</a:t>
            </a:r>
            <a:r>
              <a:rPr lang="tr-TR" sz="2000" i="1" dirty="0" smtClean="0">
                <a:latin typeface="+mn-lt"/>
              </a:rPr>
              <a:t> A, </a:t>
            </a:r>
            <a:r>
              <a:rPr lang="tr-TR" sz="2000" i="1" dirty="0" err="1" smtClean="0">
                <a:latin typeface="+mn-lt"/>
              </a:rPr>
              <a:t>Fertil</a:t>
            </a:r>
            <a:r>
              <a:rPr lang="tr-TR" sz="2000" i="1" dirty="0" smtClean="0">
                <a:latin typeface="+mn-lt"/>
              </a:rPr>
              <a:t> Steril, 2013</a:t>
            </a:r>
            <a:endParaRPr lang="en-GB" sz="2000" i="1" dirty="0">
              <a:latin typeface="+mn-lt"/>
            </a:endParaRPr>
          </a:p>
        </p:txBody>
      </p:sp>
      <p:pic>
        <p:nvPicPr>
          <p:cNvPr id="10342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83" y="2624138"/>
            <a:ext cx="7008283" cy="357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7490885" y="3165475"/>
            <a:ext cx="3736920" cy="1200329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Unilateral</a:t>
            </a:r>
            <a:r>
              <a:rPr 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	10/17 (%59)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tr-TR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Bilateral</a:t>
            </a:r>
            <a:r>
              <a:rPr 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	10/22 (%45)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" name="Yukarı Bükülü Ok 1"/>
          <p:cNvSpPr/>
          <p:nvPr/>
        </p:nvSpPr>
        <p:spPr>
          <a:xfrm rot="19534817">
            <a:off x="7056967" y="4872039"/>
            <a:ext cx="2406651" cy="865187"/>
          </a:xfrm>
          <a:prstGeom prst="curved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Dikdörtgen 2"/>
          <p:cNvSpPr/>
          <p:nvPr/>
        </p:nvSpPr>
        <p:spPr>
          <a:xfrm>
            <a:off x="1244600" y="2146301"/>
            <a:ext cx="132279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Azalma</a:t>
            </a:r>
            <a:endParaRPr lang="en-US" sz="2400" b="1" dirty="0">
              <a:latin typeface="+mn-lt"/>
            </a:endParaRPr>
          </a:p>
        </p:txBody>
      </p:sp>
      <p:sp>
        <p:nvSpPr>
          <p:cNvPr id="9" name="Dikdörtgen 8"/>
          <p:cNvSpPr/>
          <p:nvPr/>
        </p:nvSpPr>
        <p:spPr>
          <a:xfrm>
            <a:off x="4603751" y="2147889"/>
            <a:ext cx="8114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Artış</a:t>
            </a:r>
            <a:endParaRPr lang="en-US" sz="2400" b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728940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 noChangeArrowheads="1"/>
          </p:cNvSpPr>
          <p:nvPr>
            <p:ph type="title"/>
          </p:nvPr>
        </p:nvSpPr>
        <p:spPr>
          <a:xfrm>
            <a:off x="812800" y="623889"/>
            <a:ext cx="10466917" cy="1292225"/>
          </a:xfrm>
        </p:spPr>
        <p:txBody>
          <a:bodyPr/>
          <a:lstStyle/>
          <a:p>
            <a:pPr algn="l" eaLnBrk="1" hangingPunct="1">
              <a:lnSpc>
                <a:spcPct val="90000"/>
              </a:lnSpc>
              <a:defRPr/>
            </a:pPr>
            <a:r>
              <a:rPr lang="tr-TR" sz="3600" b="1" dirty="0" err="1" smtClean="0">
                <a:latin typeface="+mn-lt"/>
              </a:rPr>
              <a:t>Endometrioma</a:t>
            </a:r>
            <a:r>
              <a:rPr lang="tr-TR" sz="3600" b="1" dirty="0" smtClean="0">
                <a:latin typeface="+mn-lt"/>
              </a:rPr>
              <a:t> operasyonu</a:t>
            </a:r>
            <a:br>
              <a:rPr lang="tr-TR" sz="3600" b="1" dirty="0" smtClean="0">
                <a:latin typeface="+mn-lt"/>
              </a:rPr>
            </a:br>
            <a:r>
              <a:rPr lang="tr-TR" sz="3200" b="1" dirty="0" err="1" smtClean="0">
                <a:latin typeface="+mn-lt"/>
              </a:rPr>
              <a:t>Over</a:t>
            </a:r>
            <a:r>
              <a:rPr lang="tr-TR" sz="3200" b="1" dirty="0" smtClean="0">
                <a:latin typeface="+mn-lt"/>
              </a:rPr>
              <a:t> rezervi iyileşebilir mi?</a:t>
            </a:r>
            <a:endParaRPr lang="en-US" sz="2400" b="1" dirty="0" smtClean="0">
              <a:latin typeface="+mn-lt"/>
            </a:endParaRP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8347547" y="6197600"/>
            <a:ext cx="3256020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i="1" dirty="0" err="1" smtClean="0">
                <a:latin typeface="+mn-lt"/>
              </a:rPr>
              <a:t>Sugita</a:t>
            </a:r>
            <a:r>
              <a:rPr lang="tr-TR" sz="2000" i="1" dirty="0" smtClean="0">
                <a:latin typeface="+mn-lt"/>
              </a:rPr>
              <a:t> A, </a:t>
            </a:r>
            <a:r>
              <a:rPr lang="tr-TR" sz="2000" i="1" dirty="0" err="1" smtClean="0">
                <a:latin typeface="+mn-lt"/>
              </a:rPr>
              <a:t>Fertil</a:t>
            </a:r>
            <a:r>
              <a:rPr lang="tr-TR" sz="2000" i="1" dirty="0" smtClean="0">
                <a:latin typeface="+mn-lt"/>
              </a:rPr>
              <a:t> Steril, 2013</a:t>
            </a:r>
            <a:endParaRPr lang="en-GB" sz="2000" i="1" dirty="0">
              <a:latin typeface="+mn-lt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/>
        </p:nvSpPr>
        <p:spPr bwMode="auto">
          <a:xfrm>
            <a:off x="912284" y="2276476"/>
            <a:ext cx="11040533" cy="193992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Cerrahi sırasında «&gt;10 </a:t>
            </a:r>
            <a:r>
              <a:rPr 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folikül</a:t>
            </a:r>
            <a:r>
              <a:rPr 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» çıkarılan hastalarda (histolojik analiz), 1. yılda AMH artışı daha belirgin</a:t>
            </a: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tr-TR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  <a:p>
            <a:pPr marL="342900" indent="-342900" eaLnBrk="1" fontAlgn="auto" hangingPunct="1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Sürekli AMH düşüşü olan grupta cerrahide daha az </a:t>
            </a:r>
            <a:r>
              <a:rPr lang="tr-TR" sz="2400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folikül</a:t>
            </a:r>
            <a:r>
              <a:rPr lang="tr-TR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çıkarılmış (&lt;10)</a:t>
            </a:r>
            <a:endParaRPr lang="en-GB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624418" y="5272089"/>
            <a:ext cx="11040533" cy="4603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Vasküler</a:t>
            </a:r>
            <a:r>
              <a:rPr lang="tr-T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hasar/</a:t>
            </a:r>
            <a:r>
              <a:rPr lang="tr-TR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inflasmasyon</a:t>
            </a:r>
            <a:r>
              <a:rPr lang="tr-T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etkisi !!</a:t>
            </a:r>
            <a:endParaRPr lang="en-GB" sz="2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" name="Aşağı Ok 1"/>
          <p:cNvSpPr/>
          <p:nvPr/>
        </p:nvSpPr>
        <p:spPr>
          <a:xfrm>
            <a:off x="5327652" y="4206875"/>
            <a:ext cx="1441449" cy="80645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1800"/>
          </a:p>
        </p:txBody>
      </p:sp>
    </p:spTree>
    <p:extLst>
      <p:ext uri="{BB962C8B-B14F-4D97-AF65-F5344CB8AC3E}">
        <p14:creationId xmlns:p14="http://schemas.microsoft.com/office/powerpoint/2010/main" val="2748485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2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Başlık 1"/>
          <p:cNvSpPr>
            <a:spLocks noGrp="1"/>
          </p:cNvSpPr>
          <p:nvPr>
            <p:ph type="title"/>
          </p:nvPr>
        </p:nvSpPr>
        <p:spPr>
          <a:xfrm>
            <a:off x="646111" y="91404"/>
            <a:ext cx="9404723" cy="1400530"/>
          </a:xfrm>
        </p:spPr>
        <p:txBody>
          <a:bodyPr/>
          <a:lstStyle/>
          <a:p>
            <a:r>
              <a:rPr lang="en-US" altLang="tr-TR" sz="3200" dirty="0" smtClean="0"/>
              <a:t>Ovarian surgery for bilateral </a:t>
            </a:r>
            <a:r>
              <a:rPr lang="en-US" altLang="tr-TR" sz="3200" dirty="0" err="1" smtClean="0"/>
              <a:t>endometriomas</a:t>
            </a:r>
            <a:r>
              <a:rPr lang="en-US" altLang="tr-TR" sz="3200" dirty="0" smtClean="0"/>
              <a:t> influences age at menopause</a:t>
            </a:r>
          </a:p>
        </p:txBody>
      </p:sp>
      <p:pic>
        <p:nvPicPr>
          <p:cNvPr id="471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968501" y="1419226"/>
            <a:ext cx="7488767" cy="4622800"/>
          </a:xfrm>
          <a:noFill/>
          <a:ln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484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52217" y="6524626"/>
            <a:ext cx="4910667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47108" name="Dikdörtgen 3"/>
          <p:cNvSpPr>
            <a:spLocks noChangeArrowheads="1"/>
          </p:cNvSpPr>
          <p:nvPr/>
        </p:nvSpPr>
        <p:spPr bwMode="auto">
          <a:xfrm>
            <a:off x="0" y="6042026"/>
            <a:ext cx="121920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pitchFamily="34" charset="0"/>
                <a:ea typeface="MS PGothic" pitchFamily="34" charset="-128"/>
              </a:defRPr>
            </a:lvl9pPr>
          </a:lstStyle>
          <a:p>
            <a:pPr algn="ctr" eaLnBrk="1" hangingPunct="1"/>
            <a:r>
              <a:rPr lang="en-US" altLang="tr-TR" sz="1600" b="0"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Patients who had been operated on for bilateral </a:t>
            </a:r>
            <a:r>
              <a:rPr lang="en-US" altLang="tr-TR" sz="1600" b="0" u="sng" dirty="0" err="1">
                <a:solidFill>
                  <a:schemeClr val="accent3">
                    <a:lumMod val="40000"/>
                    <a:lumOff val="60000"/>
                  </a:schemeClr>
                </a:solidFill>
              </a:rPr>
              <a:t>endometriomas</a:t>
            </a:r>
            <a:r>
              <a:rPr lang="en-US" altLang="tr-TR" sz="1600" b="0" u="sng" dirty="0">
                <a:solidFill>
                  <a:schemeClr val="accent3">
                    <a:lumMod val="40000"/>
                    <a:lumOff val="60000"/>
                  </a:schemeClr>
                </a:solidFill>
              </a:rPr>
              <a:t> have an increased risk of POF.</a:t>
            </a:r>
            <a:endParaRPr lang="en-US" altLang="tr-TR" sz="1600" u="sng" dirty="0">
              <a:solidFill>
                <a:schemeClr val="accent3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7379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Alt Başlık 2"/>
          <p:cNvSpPr>
            <a:spLocks noGrp="1"/>
          </p:cNvSpPr>
          <p:nvPr>
            <p:ph type="subTitle" idx="1"/>
          </p:nvPr>
        </p:nvSpPr>
        <p:spPr>
          <a:xfrm>
            <a:off x="719667" y="2565401"/>
            <a:ext cx="10945284" cy="1249363"/>
          </a:xfrm>
        </p:spPr>
        <p:txBody>
          <a:bodyPr>
            <a:normAutofit fontScale="92500" lnSpcReduction="20000"/>
          </a:bodyPr>
          <a:lstStyle/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tr-TR" altLang="tr-TR" sz="2800" dirty="0" err="1" smtClean="0">
                <a:solidFill>
                  <a:srgbClr val="FFC000"/>
                </a:solidFill>
              </a:rPr>
              <a:t>Max</a:t>
            </a:r>
            <a:r>
              <a:rPr lang="tr-TR" altLang="tr-TR" sz="2800" dirty="0" smtClean="0">
                <a:solidFill>
                  <a:srgbClr val="FFC000"/>
                </a:solidFill>
              </a:rPr>
              <a:t> </a:t>
            </a:r>
            <a:r>
              <a:rPr lang="tr-TR" altLang="tr-TR" sz="2800" dirty="0" err="1" smtClean="0">
                <a:solidFill>
                  <a:srgbClr val="FFC000"/>
                </a:solidFill>
              </a:rPr>
              <a:t>output</a:t>
            </a:r>
            <a:r>
              <a:rPr lang="tr-TR" altLang="tr-TR" sz="2800" dirty="0" smtClean="0">
                <a:solidFill>
                  <a:srgbClr val="FFC000"/>
                </a:solidFill>
              </a:rPr>
              <a:t> – 40 W</a:t>
            </a: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tr-TR" altLang="tr-TR" sz="2800" dirty="0" err="1" smtClean="0">
                <a:solidFill>
                  <a:srgbClr val="FFC000"/>
                </a:solidFill>
              </a:rPr>
              <a:t>Bipolar</a:t>
            </a:r>
            <a:r>
              <a:rPr lang="tr-TR" altLang="tr-TR" sz="2800" dirty="0" smtClean="0">
                <a:solidFill>
                  <a:srgbClr val="FFC000"/>
                </a:solidFill>
              </a:rPr>
              <a:t> enerji </a:t>
            </a:r>
            <a:r>
              <a:rPr lang="tr-TR" altLang="tr-TR" sz="2800" dirty="0" err="1" smtClean="0">
                <a:solidFill>
                  <a:srgbClr val="FFC000"/>
                </a:solidFill>
              </a:rPr>
              <a:t>monopolar</a:t>
            </a:r>
            <a:r>
              <a:rPr lang="tr-TR" altLang="tr-TR" sz="2800" dirty="0" smtClean="0">
                <a:solidFill>
                  <a:srgbClr val="FFC000"/>
                </a:solidFill>
              </a:rPr>
              <a:t> </a:t>
            </a:r>
            <a:r>
              <a:rPr lang="tr-TR" altLang="tr-TR" sz="2800" dirty="0" err="1" smtClean="0">
                <a:solidFill>
                  <a:srgbClr val="FFC000"/>
                </a:solidFill>
              </a:rPr>
              <a:t>elektrokoagulasyona</a:t>
            </a:r>
            <a:r>
              <a:rPr lang="tr-TR" altLang="tr-TR" sz="2800" dirty="0" smtClean="0">
                <a:solidFill>
                  <a:srgbClr val="FFC000"/>
                </a:solidFill>
              </a:rPr>
              <a:t> tercih edilmelidir</a:t>
            </a:r>
          </a:p>
        </p:txBody>
      </p:sp>
      <p:sp>
        <p:nvSpPr>
          <p:cNvPr id="107523" name="Başlık 1"/>
          <p:cNvSpPr txBox="1">
            <a:spLocks/>
          </p:cNvSpPr>
          <p:nvPr/>
        </p:nvSpPr>
        <p:spPr bwMode="auto">
          <a:xfrm>
            <a:off x="719667" y="806451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Hangi Cerrahi Teknik ?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b="1"/>
              <a:t>Bipolar vs monopolar elektrokoagulasyon</a:t>
            </a:r>
            <a:endParaRPr lang="tr-TR" altLang="tr-TR" b="1" i="1"/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544234" y="6137275"/>
            <a:ext cx="933873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tr-TR" sz="20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Li</a:t>
            </a:r>
            <a:r>
              <a:rPr lang="tr-TR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</a:t>
            </a:r>
            <a:r>
              <a:rPr lang="tr-TR" sz="2000" b="1" i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Fertil</a:t>
            </a:r>
            <a:r>
              <a:rPr lang="tr-TR" sz="2000" b="1" i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Steril, 2009</a:t>
            </a:r>
            <a:endParaRPr lang="en-GB" sz="2000" b="1" i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48348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lt Başlık 2"/>
          <p:cNvSpPr>
            <a:spLocks noGrp="1"/>
          </p:cNvSpPr>
          <p:nvPr>
            <p:ph type="subTitle" idx="1"/>
          </p:nvPr>
        </p:nvSpPr>
        <p:spPr>
          <a:xfrm>
            <a:off x="814917" y="2349501"/>
            <a:ext cx="10945283" cy="1249363"/>
          </a:xfrm>
        </p:spPr>
        <p:txBody>
          <a:bodyPr>
            <a:noAutofit/>
          </a:bodyPr>
          <a:lstStyle/>
          <a:p>
            <a:pPr marL="457200" indent="-457200" algn="l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tr-TR" altLang="tr-T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Kistektomi</a:t>
            </a:r>
            <a:r>
              <a:rPr lang="tr-TR" alt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ile daha düşük </a:t>
            </a:r>
            <a:r>
              <a:rPr lang="tr-TR" altLang="tr-T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over</a:t>
            </a:r>
            <a:r>
              <a:rPr lang="tr-TR" alt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volümü ve AFC</a:t>
            </a:r>
          </a:p>
          <a:p>
            <a:pPr marL="457200" indent="-457200" algn="l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tr-TR" altLang="tr-T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Kistektomi</a:t>
            </a:r>
            <a:r>
              <a:rPr lang="tr-TR" alt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ile artmış </a:t>
            </a:r>
            <a:r>
              <a:rPr lang="tr-TR" altLang="tr-T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spontan</a:t>
            </a:r>
            <a:r>
              <a:rPr lang="tr-TR" alt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gebelik oranları ??</a:t>
            </a:r>
          </a:p>
          <a:p>
            <a:pPr marL="457200" indent="-457200" algn="l" eaLnBrk="1" hangingPunct="1">
              <a:lnSpc>
                <a:spcPct val="150000"/>
              </a:lnSpc>
              <a:buFont typeface="Arial" charset="0"/>
              <a:buChar char="•"/>
              <a:defRPr/>
            </a:pPr>
            <a:r>
              <a:rPr lang="tr-TR" altLang="tr-T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Bilateral</a:t>
            </a:r>
            <a:r>
              <a:rPr lang="tr-TR" alt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altLang="tr-T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endometrioma</a:t>
            </a:r>
            <a:r>
              <a:rPr lang="tr-TR" alt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varlığında IVF öncesi </a:t>
            </a:r>
            <a:r>
              <a:rPr lang="tr-TR" altLang="tr-T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ablazyon</a:t>
            </a:r>
            <a:r>
              <a:rPr lang="tr-TR" alt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/</a:t>
            </a:r>
            <a:r>
              <a:rPr lang="tr-TR" altLang="tr-TR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eksiyona</a:t>
            </a:r>
            <a:r>
              <a:rPr lang="tr-TR" alt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tercih edilebilir</a:t>
            </a:r>
          </a:p>
        </p:txBody>
      </p:sp>
      <p:sp>
        <p:nvSpPr>
          <p:cNvPr id="109571" name="Başlık 1"/>
          <p:cNvSpPr txBox="1">
            <a:spLocks/>
          </p:cNvSpPr>
          <p:nvPr/>
        </p:nvSpPr>
        <p:spPr bwMode="auto">
          <a:xfrm>
            <a:off x="719667" y="735014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Hangi Cerrahi Teknik ?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b="1"/>
              <a:t>Kistektomi vs Koagulasyon </a:t>
            </a:r>
            <a:endParaRPr lang="tr-TR" altLang="tr-TR" b="1" i="1"/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722033" y="5949950"/>
            <a:ext cx="9338733" cy="7064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tr-TR" sz="2000" i="1" dirty="0" err="1" smtClean="0">
                <a:latin typeface="+mn-lt"/>
              </a:rPr>
              <a:t>Shah</a:t>
            </a:r>
            <a:r>
              <a:rPr lang="tr-TR" sz="2000" i="1" dirty="0" smtClean="0">
                <a:latin typeface="+mn-lt"/>
              </a:rPr>
              <a:t>, Semin </a:t>
            </a:r>
            <a:r>
              <a:rPr lang="tr-TR" sz="2000" i="1" dirty="0" err="1" smtClean="0">
                <a:latin typeface="+mn-lt"/>
              </a:rPr>
              <a:t>Reprod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Med</a:t>
            </a:r>
            <a:r>
              <a:rPr lang="tr-TR" sz="2000" i="1" dirty="0" smtClean="0">
                <a:latin typeface="+mn-lt"/>
              </a:rPr>
              <a:t>, 2013 </a:t>
            </a:r>
          </a:p>
          <a:p>
            <a:pPr algn="r">
              <a:defRPr/>
            </a:pPr>
            <a:r>
              <a:rPr lang="tr-TR" sz="2000" i="1" dirty="0" err="1" smtClean="0">
                <a:latin typeface="+mn-lt"/>
              </a:rPr>
              <a:t>Legendre</a:t>
            </a:r>
            <a:r>
              <a:rPr lang="tr-TR" sz="2000" i="1" dirty="0" smtClean="0">
                <a:latin typeface="+mn-lt"/>
              </a:rPr>
              <a:t>, </a:t>
            </a:r>
            <a:r>
              <a:rPr lang="tr-TR" sz="2000" i="1" dirty="0" err="1" smtClean="0">
                <a:latin typeface="+mn-lt"/>
              </a:rPr>
              <a:t>Fertil</a:t>
            </a:r>
            <a:r>
              <a:rPr lang="tr-TR" sz="2000" i="1" dirty="0" smtClean="0">
                <a:latin typeface="+mn-lt"/>
              </a:rPr>
              <a:t> Steril, 2014</a:t>
            </a:r>
            <a:endParaRPr lang="en-GB" sz="20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05981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lt Başlık 2"/>
          <p:cNvSpPr>
            <a:spLocks noGrp="1"/>
          </p:cNvSpPr>
          <p:nvPr>
            <p:ph type="subTitle" idx="1"/>
          </p:nvPr>
        </p:nvSpPr>
        <p:spPr>
          <a:xfrm>
            <a:off x="814918" y="2540001"/>
            <a:ext cx="3263900" cy="601663"/>
          </a:xfrm>
          <a:ln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Arial" charset="0"/>
              <a:buNone/>
              <a:defRPr/>
            </a:pPr>
            <a:r>
              <a:rPr lang="tr-TR" altLang="tr-TR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Kistektomi</a:t>
            </a:r>
            <a:endParaRPr lang="tr-TR" altLang="tr-TR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11619" name="Başlık 1"/>
          <p:cNvSpPr txBox="1">
            <a:spLocks/>
          </p:cNvSpPr>
          <p:nvPr/>
        </p:nvSpPr>
        <p:spPr bwMode="auto">
          <a:xfrm>
            <a:off x="719667" y="663576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Hangi Cerrahi Teknik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b="1"/>
              <a:t>Kistektomi vs Koagulasyon </a:t>
            </a:r>
            <a:endParaRPr lang="tr-TR" altLang="tr-TR" b="1" i="1"/>
          </a:p>
        </p:txBody>
      </p:sp>
      <p:sp>
        <p:nvSpPr>
          <p:cNvPr id="6" name="Alt Başlık 2"/>
          <p:cNvSpPr txBox="1">
            <a:spLocks/>
          </p:cNvSpPr>
          <p:nvPr/>
        </p:nvSpPr>
        <p:spPr bwMode="auto">
          <a:xfrm>
            <a:off x="6288618" y="2540001"/>
            <a:ext cx="3263900" cy="6016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tr-TR" altLang="tr-TR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Ablazyon</a:t>
            </a:r>
            <a:endParaRPr lang="tr-TR" altLang="tr-TR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7" name="Alt Başlık 2"/>
          <p:cNvSpPr txBox="1">
            <a:spLocks/>
          </p:cNvSpPr>
          <p:nvPr/>
        </p:nvSpPr>
        <p:spPr bwMode="auto">
          <a:xfrm>
            <a:off x="814918" y="4340226"/>
            <a:ext cx="3263900" cy="601663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tr-TR" altLang="tr-TR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Over</a:t>
            </a:r>
            <a:r>
              <a:rPr lang="tr-TR" altLang="tr-TR" sz="28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hasarı</a:t>
            </a:r>
          </a:p>
        </p:txBody>
      </p:sp>
      <p:sp>
        <p:nvSpPr>
          <p:cNvPr id="8" name="Alt Başlık 2"/>
          <p:cNvSpPr txBox="1">
            <a:spLocks/>
          </p:cNvSpPr>
          <p:nvPr/>
        </p:nvSpPr>
        <p:spPr bwMode="auto">
          <a:xfrm>
            <a:off x="6288618" y="4340226"/>
            <a:ext cx="3263900" cy="6016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tr-TR" altLang="tr-TR" sz="28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Rekürens</a:t>
            </a:r>
            <a:endParaRPr lang="tr-TR" altLang="tr-TR" sz="2800" b="1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2" name="Aşağı Ok 1"/>
          <p:cNvSpPr/>
          <p:nvPr/>
        </p:nvSpPr>
        <p:spPr>
          <a:xfrm>
            <a:off x="2034117" y="3298825"/>
            <a:ext cx="1056216" cy="7207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1800" b="1"/>
          </a:p>
        </p:txBody>
      </p:sp>
      <p:sp>
        <p:nvSpPr>
          <p:cNvPr id="9" name="Aşağı Ok 8"/>
          <p:cNvSpPr/>
          <p:nvPr/>
        </p:nvSpPr>
        <p:spPr>
          <a:xfrm>
            <a:off x="7344834" y="3298825"/>
            <a:ext cx="1056217" cy="72072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1800" b="1"/>
          </a:p>
        </p:txBody>
      </p:sp>
    </p:spTree>
    <p:extLst>
      <p:ext uri="{BB962C8B-B14F-4D97-AF65-F5344CB8AC3E}">
        <p14:creationId xmlns:p14="http://schemas.microsoft.com/office/powerpoint/2010/main" val="20486707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lt Başlık 2"/>
          <p:cNvSpPr>
            <a:spLocks noGrp="1"/>
          </p:cNvSpPr>
          <p:nvPr>
            <p:ph type="subTitle" idx="1"/>
          </p:nvPr>
        </p:nvSpPr>
        <p:spPr>
          <a:xfrm>
            <a:off x="143934" y="2533651"/>
            <a:ext cx="10945284" cy="1249363"/>
          </a:xfrm>
        </p:spPr>
        <p:txBody>
          <a:bodyPr>
            <a:noAutofit/>
          </a:bodyPr>
          <a:lstStyle/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Endometrial</a:t>
            </a:r>
            <a:r>
              <a:rPr lang="tr-TR" alt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alt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gland</a:t>
            </a:r>
            <a:r>
              <a:rPr lang="tr-TR" altLang="tr-TR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altLang="tr-TR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 1-3 mm</a:t>
            </a:r>
          </a:p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Max</a:t>
            </a:r>
            <a:r>
              <a:rPr lang="tr-TR" altLang="tr-TR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. </a:t>
            </a:r>
            <a:r>
              <a:rPr lang="tr-TR" altLang="tr-TR" dirty="0" err="1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penetrasyon</a:t>
            </a:r>
            <a:r>
              <a:rPr lang="tr-TR" altLang="tr-TR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  derinliği	 </a:t>
            </a:r>
          </a:p>
          <a:p>
            <a:pPr marL="914400" lvl="1" indent="-457200" algn="l" eaLnBrk="1" hangingPunct="1">
              <a:buFont typeface="Arial" charset="0"/>
              <a:buChar char="•"/>
              <a:defRPr/>
            </a:pPr>
            <a:r>
              <a:rPr lang="tr-TR" altLang="tr-TR" b="1" dirty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CO2 lazer		</a:t>
            </a:r>
            <a:r>
              <a:rPr lang="tr-TR" alt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0.1 </a:t>
            </a:r>
            <a:r>
              <a:rPr lang="tr-TR" altLang="tr-TR" b="1" dirty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mm </a:t>
            </a:r>
            <a:endParaRPr lang="tr-TR" altLang="tr-TR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914400" lvl="1" indent="-457200" algn="l" eaLnBrk="1" hangingPunct="1">
              <a:buFont typeface="Arial" charset="0"/>
              <a:buChar char="•"/>
              <a:defRPr/>
            </a:pPr>
            <a:r>
              <a:rPr lang="tr-TR" alt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Argon 			0.8 mm</a:t>
            </a:r>
            <a:endParaRPr lang="tr-TR" altLang="tr-TR" b="1" dirty="0">
              <a:solidFill>
                <a:schemeClr val="tx1">
                  <a:lumMod val="65000"/>
                  <a:lumOff val="35000"/>
                </a:schemeClr>
              </a:solidFill>
              <a:sym typeface="Symbol"/>
            </a:endParaRPr>
          </a:p>
          <a:p>
            <a:pPr marL="914400" lvl="1" indent="-457200" algn="l" eaLnBrk="1" hangingPunct="1">
              <a:buFont typeface="Arial" charset="0"/>
              <a:buChar char="•"/>
              <a:defRPr/>
            </a:pPr>
            <a:r>
              <a:rPr lang="tr-TR" altLang="tr-TR" b="1" dirty="0" err="1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Nd:YAG</a:t>
            </a:r>
            <a:r>
              <a:rPr lang="tr-TR" altLang="tr-TR" b="1" dirty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 </a:t>
            </a:r>
            <a:r>
              <a:rPr lang="tr-TR" alt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		0.8 mm</a:t>
            </a:r>
          </a:p>
          <a:p>
            <a:pPr marL="914400" lvl="1" indent="-457200" algn="l" eaLnBrk="1" hangingPunct="1">
              <a:buFont typeface="Arial" charset="0"/>
              <a:buChar char="•"/>
              <a:defRPr/>
            </a:pPr>
            <a:r>
              <a:rPr lang="tr-TR" altLang="tr-TR" b="1" dirty="0" err="1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Holmium</a:t>
            </a:r>
            <a:r>
              <a:rPr lang="tr-TR" altLang="tr-TR" b="1" dirty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 YAG 		</a:t>
            </a:r>
            <a:r>
              <a:rPr lang="tr-TR" altLang="tr-TR" b="1" dirty="0" smtClean="0">
                <a:solidFill>
                  <a:schemeClr val="tx1">
                    <a:lumMod val="65000"/>
                    <a:lumOff val="35000"/>
                  </a:schemeClr>
                </a:solidFill>
                <a:sym typeface="Symbol"/>
              </a:rPr>
              <a:t>1.3 mm</a:t>
            </a:r>
            <a:endParaRPr lang="tr-TR" altLang="tr-TR" b="1" dirty="0">
              <a:solidFill>
                <a:schemeClr val="tx1">
                  <a:lumMod val="65000"/>
                  <a:lumOff val="35000"/>
                </a:schemeClr>
              </a:solidFill>
              <a:sym typeface="Symbol"/>
            </a:endParaRPr>
          </a:p>
        </p:txBody>
      </p:sp>
      <p:sp>
        <p:nvSpPr>
          <p:cNvPr id="113667" name="Başlık 1"/>
          <p:cNvSpPr txBox="1">
            <a:spLocks/>
          </p:cNvSpPr>
          <p:nvPr/>
        </p:nvSpPr>
        <p:spPr bwMode="auto">
          <a:xfrm>
            <a:off x="719667" y="663576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Hangi Cerrahi Teknik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b="1"/>
              <a:t>Lazer vaporizasyon</a:t>
            </a:r>
            <a:endParaRPr lang="tr-TR" altLang="tr-TR" b="1" i="1"/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722033" y="6137275"/>
            <a:ext cx="933873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en-US" sz="2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Laser </a:t>
            </a:r>
            <a:r>
              <a:rPr lang="en-US" sz="2000" i="1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Bioeffects</a:t>
            </a:r>
            <a:r>
              <a:rPr lang="en-US" sz="2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And Concepts of </a:t>
            </a:r>
            <a:r>
              <a:rPr lang="en-US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NHZ</a:t>
            </a:r>
            <a:r>
              <a:rPr lang="tr-TR" sz="2000" i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, AAPM REPORT NO. 73</a:t>
            </a:r>
            <a:endParaRPr lang="en-GB" sz="2000" i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11366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1000" y="2593976"/>
            <a:ext cx="5454651" cy="2995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32484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5433" y="588963"/>
            <a:ext cx="11147704" cy="659155"/>
          </a:xfrm>
        </p:spPr>
        <p:txBody>
          <a:bodyPr wrap="square" lIns="0" tIns="12700" rIns="0" bIns="0" rtlCol="0">
            <a:spAutoFit/>
          </a:bodyPr>
          <a:lstStyle/>
          <a:p>
            <a:pPr marL="12700">
              <a:spcBef>
                <a:spcPts val="100"/>
              </a:spcBef>
              <a:defRPr/>
            </a:pPr>
            <a:r>
              <a:rPr spc="-5" dirty="0"/>
              <a:t>Endometrioma </a:t>
            </a:r>
            <a:r>
              <a:rPr dirty="0"/>
              <a:t>in </a:t>
            </a:r>
            <a:r>
              <a:rPr spc="-5" dirty="0"/>
              <a:t>patients with </a:t>
            </a:r>
            <a:r>
              <a:rPr dirty="0"/>
              <a:t>severe</a:t>
            </a:r>
            <a:r>
              <a:rPr spc="10" dirty="0"/>
              <a:t> </a:t>
            </a:r>
            <a:r>
              <a:rPr dirty="0"/>
              <a:t>pain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715434" y="1530350"/>
            <a:ext cx="10640484" cy="4180632"/>
          </a:xfrm>
          <a:prstGeom prst="rect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txBody>
          <a:bodyPr lIns="0" tIns="12700" rIns="0" bIns="0">
            <a:spAutoFit/>
          </a:bodyPr>
          <a:lstStyle>
            <a:lvl1pPr marL="355600" indent="-3429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100"/>
              </a:spcBef>
              <a:buFontTx/>
              <a:buChar char="•"/>
            </a:pPr>
            <a:r>
              <a:rPr lang="tr-TR" altLang="tr-TR" sz="1600" dirty="0" err="1">
                <a:cs typeface="Arial" pitchFamily="34" charset="0"/>
              </a:rPr>
              <a:t>Endometrioma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does</a:t>
            </a:r>
            <a:r>
              <a:rPr lang="tr-TR" altLang="tr-TR" sz="1600" dirty="0">
                <a:cs typeface="Arial" pitchFamily="34" charset="0"/>
              </a:rPr>
              <a:t> not </a:t>
            </a:r>
            <a:r>
              <a:rPr lang="tr-TR" altLang="tr-TR" sz="1600" dirty="0" err="1">
                <a:cs typeface="Arial" pitchFamily="34" charset="0"/>
              </a:rPr>
              <a:t>cause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pain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900" dirty="0">
                <a:cs typeface="Arial" pitchFamily="34" charset="0"/>
              </a:rPr>
              <a:t>Chopin et al. 2006, </a:t>
            </a:r>
            <a:r>
              <a:rPr lang="tr-TR" altLang="tr-TR" sz="900" dirty="0" err="1">
                <a:cs typeface="Arial" pitchFamily="34" charset="0"/>
              </a:rPr>
              <a:t>Vercellini</a:t>
            </a:r>
            <a:r>
              <a:rPr lang="tr-TR" altLang="tr-TR" sz="900" dirty="0">
                <a:cs typeface="Arial" pitchFamily="34" charset="0"/>
              </a:rPr>
              <a:t> et al. 2006</a:t>
            </a:r>
          </a:p>
          <a:p>
            <a:pPr>
              <a:spcBef>
                <a:spcPts val="13"/>
              </a:spcBef>
              <a:buFont typeface="Arial" pitchFamily="34" charset="0"/>
              <a:buChar char="•"/>
            </a:pPr>
            <a:endParaRPr lang="tr-TR" altLang="tr-TR" sz="23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Pain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in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women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with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endometrioma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is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associated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with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coexisting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deeply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infiltrating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and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/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or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peritoneal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endometriosis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</a:t>
            </a:r>
            <a:r>
              <a:rPr lang="tr-TR" altLang="tr-TR" sz="10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Chapron</a:t>
            </a:r>
            <a:r>
              <a:rPr lang="tr-TR" altLang="tr-TR" sz="10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et al. 2012, </a:t>
            </a:r>
            <a:r>
              <a:rPr lang="tr-TR" altLang="tr-TR" sz="10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Khan</a:t>
            </a:r>
            <a:r>
              <a:rPr lang="tr-TR" altLang="tr-TR" sz="10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et al. 2013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or</a:t>
            </a:r>
            <a:r>
              <a:rPr lang="tr-TR" altLang="tr-TR" sz="1800" b="1" i="1" dirty="0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 </a:t>
            </a:r>
            <a:r>
              <a:rPr lang="tr-TR" altLang="tr-TR" sz="1800" b="1" i="1" dirty="0" err="1">
                <a:solidFill>
                  <a:schemeClr val="accent3">
                    <a:lumMod val="40000"/>
                    <a:lumOff val="60000"/>
                  </a:schemeClr>
                </a:solidFill>
                <a:cs typeface="Arial" pitchFamily="34" charset="0"/>
              </a:rPr>
              <a:t>adenomyosis</a:t>
            </a:r>
            <a:endParaRPr lang="tr-TR" altLang="tr-TR" sz="1800" b="1" i="1" dirty="0">
              <a:solidFill>
                <a:schemeClr val="accent3">
                  <a:lumMod val="40000"/>
                  <a:lumOff val="60000"/>
                </a:schemeClr>
              </a:solidFill>
              <a:cs typeface="Arial" pitchFamily="34" charset="0"/>
            </a:endParaRPr>
          </a:p>
          <a:p>
            <a:pPr>
              <a:spcBef>
                <a:spcPts val="13"/>
              </a:spcBef>
              <a:buFont typeface="Arial" pitchFamily="34" charset="0"/>
              <a:buChar char="•"/>
            </a:pPr>
            <a:endParaRPr lang="tr-TR" altLang="tr-TR" sz="2000" b="1" i="1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1600" dirty="0" err="1">
                <a:cs typeface="Arial" pitchFamily="34" charset="0"/>
              </a:rPr>
              <a:t>Appropriate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evaluation</a:t>
            </a:r>
            <a:r>
              <a:rPr lang="tr-TR" altLang="tr-TR" sz="1600" dirty="0">
                <a:cs typeface="Arial" pitchFamily="34" charset="0"/>
              </a:rPr>
              <a:t> of </a:t>
            </a:r>
            <a:r>
              <a:rPr lang="tr-TR" altLang="tr-TR" sz="1600" dirty="0" err="1">
                <a:cs typeface="Arial" pitchFamily="34" charset="0"/>
              </a:rPr>
              <a:t>the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extent</a:t>
            </a:r>
            <a:r>
              <a:rPr lang="tr-TR" altLang="tr-TR" sz="1600" dirty="0">
                <a:cs typeface="Arial" pitchFamily="34" charset="0"/>
              </a:rPr>
              <a:t> of </a:t>
            </a:r>
            <a:r>
              <a:rPr lang="tr-TR" altLang="tr-TR" sz="1600" dirty="0" err="1">
                <a:cs typeface="Arial" pitchFamily="34" charset="0"/>
              </a:rPr>
              <a:t>the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disease</a:t>
            </a:r>
            <a:endParaRPr lang="tr-TR" altLang="tr-TR" sz="1600" dirty="0">
              <a:cs typeface="Arial" pitchFamily="34" charset="0"/>
            </a:endParaRPr>
          </a:p>
          <a:p>
            <a:pPr>
              <a:spcBef>
                <a:spcPts val="38"/>
              </a:spcBef>
              <a:buFont typeface="Arial" pitchFamily="34" charset="0"/>
              <a:buChar char="•"/>
            </a:pPr>
            <a:endParaRPr lang="tr-TR" altLang="tr-TR" sz="19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1600" dirty="0" err="1">
                <a:cs typeface="Arial" pitchFamily="34" charset="0"/>
              </a:rPr>
              <a:t>Laparoscopic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excision</a:t>
            </a:r>
            <a:r>
              <a:rPr lang="tr-TR" altLang="tr-TR" sz="1600" dirty="0">
                <a:cs typeface="Arial" pitchFamily="34" charset="0"/>
              </a:rPr>
              <a:t> of </a:t>
            </a:r>
            <a:r>
              <a:rPr lang="tr-TR" altLang="tr-TR" sz="1600" dirty="0" err="1">
                <a:cs typeface="Arial" pitchFamily="34" charset="0"/>
              </a:rPr>
              <a:t>all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endometriosis</a:t>
            </a:r>
            <a:r>
              <a:rPr lang="tr-TR" altLang="tr-TR" sz="1600" dirty="0">
                <a:cs typeface="Arial" pitchFamily="34" charset="0"/>
              </a:rPr>
              <a:t> has </a:t>
            </a:r>
            <a:r>
              <a:rPr lang="tr-TR" altLang="tr-TR" sz="1600" dirty="0" err="1">
                <a:cs typeface="Arial" pitchFamily="34" charset="0"/>
              </a:rPr>
              <a:t>been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shown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to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result</a:t>
            </a:r>
            <a:r>
              <a:rPr lang="tr-TR" altLang="tr-TR" sz="1600" dirty="0">
                <a:cs typeface="Arial" pitchFamily="34" charset="0"/>
              </a:rPr>
              <a:t> a </a:t>
            </a:r>
            <a:r>
              <a:rPr lang="tr-TR" altLang="tr-TR" sz="1600" dirty="0" err="1">
                <a:cs typeface="Arial" pitchFamily="34" charset="0"/>
              </a:rPr>
              <a:t>significant</a:t>
            </a:r>
            <a:r>
              <a:rPr lang="tr-TR" altLang="tr-TR" sz="1600" dirty="0">
                <a:cs typeface="Arial" pitchFamily="34" charset="0"/>
              </a:rPr>
              <a:t>  </a:t>
            </a:r>
            <a:r>
              <a:rPr lang="tr-TR" altLang="tr-TR" sz="1600" dirty="0" err="1">
                <a:cs typeface="Arial" pitchFamily="34" charset="0"/>
              </a:rPr>
              <a:t>reduction</a:t>
            </a:r>
            <a:r>
              <a:rPr lang="tr-TR" altLang="tr-TR" sz="1600" dirty="0">
                <a:cs typeface="Arial" pitchFamily="34" charset="0"/>
              </a:rPr>
              <a:t> of </a:t>
            </a:r>
            <a:r>
              <a:rPr lang="tr-TR" altLang="tr-TR" sz="1600" dirty="0" err="1">
                <a:cs typeface="Arial" pitchFamily="34" charset="0"/>
              </a:rPr>
              <a:t>pain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and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improvement</a:t>
            </a:r>
            <a:r>
              <a:rPr lang="tr-TR" altLang="tr-TR" sz="1600" dirty="0">
                <a:cs typeface="Arial" pitchFamily="34" charset="0"/>
              </a:rPr>
              <a:t> of </a:t>
            </a:r>
            <a:r>
              <a:rPr lang="tr-TR" altLang="tr-TR" sz="1600" dirty="0" err="1">
                <a:cs typeface="Arial" pitchFamily="34" charset="0"/>
              </a:rPr>
              <a:t>quality</a:t>
            </a:r>
            <a:r>
              <a:rPr lang="tr-TR" altLang="tr-TR" sz="1600" dirty="0">
                <a:cs typeface="Arial" pitchFamily="34" charset="0"/>
              </a:rPr>
              <a:t> of life</a:t>
            </a:r>
          </a:p>
          <a:p>
            <a:pPr>
              <a:lnSpc>
                <a:spcPts val="1000"/>
              </a:lnSpc>
              <a:spcBef>
                <a:spcPts val="175"/>
              </a:spcBef>
            </a:pPr>
            <a:r>
              <a:rPr lang="tr-TR" altLang="tr-TR" sz="900" dirty="0" err="1">
                <a:cs typeface="Arial" pitchFamily="34" charset="0"/>
              </a:rPr>
              <a:t>Sutton</a:t>
            </a:r>
            <a:r>
              <a:rPr lang="tr-TR" altLang="tr-TR" sz="900" dirty="0">
                <a:cs typeface="Arial" pitchFamily="34" charset="0"/>
              </a:rPr>
              <a:t> et al. 1994, Garry et al. 2000, </a:t>
            </a:r>
            <a:r>
              <a:rPr lang="tr-TR" altLang="tr-TR" sz="900" dirty="0" err="1">
                <a:cs typeface="Arial" pitchFamily="34" charset="0"/>
              </a:rPr>
              <a:t>Redwine</a:t>
            </a:r>
            <a:r>
              <a:rPr lang="tr-TR" altLang="tr-TR" sz="900" dirty="0">
                <a:cs typeface="Arial" pitchFamily="34" charset="0"/>
              </a:rPr>
              <a:t> &amp; Wright 2001, </a:t>
            </a:r>
            <a:r>
              <a:rPr lang="tr-TR" altLang="tr-TR" sz="900" dirty="0" err="1">
                <a:cs typeface="Arial" pitchFamily="34" charset="0"/>
              </a:rPr>
              <a:t>Abbott</a:t>
            </a:r>
            <a:r>
              <a:rPr lang="tr-TR" altLang="tr-TR" sz="900" dirty="0">
                <a:cs typeface="Arial" pitchFamily="34" charset="0"/>
              </a:rPr>
              <a:t> et al. 2003, </a:t>
            </a:r>
            <a:r>
              <a:rPr lang="tr-TR" altLang="tr-TR" sz="900" dirty="0" err="1">
                <a:cs typeface="Arial" pitchFamily="34" charset="0"/>
              </a:rPr>
              <a:t>Dubernard</a:t>
            </a:r>
            <a:r>
              <a:rPr lang="tr-TR" altLang="tr-TR" sz="900" dirty="0">
                <a:cs typeface="Arial" pitchFamily="34" charset="0"/>
              </a:rPr>
              <a:t> et al. 2006, </a:t>
            </a:r>
            <a:r>
              <a:rPr lang="tr-TR" altLang="tr-TR" sz="900" dirty="0" err="1">
                <a:cs typeface="Arial" pitchFamily="34" charset="0"/>
              </a:rPr>
              <a:t>Darai</a:t>
            </a:r>
            <a:r>
              <a:rPr lang="tr-TR" altLang="tr-TR" sz="900" dirty="0">
                <a:cs typeface="Arial" pitchFamily="34" charset="0"/>
              </a:rPr>
              <a:t> et a. 2010, </a:t>
            </a:r>
            <a:r>
              <a:rPr lang="tr-TR" altLang="tr-TR" sz="900" dirty="0" err="1">
                <a:cs typeface="Arial" pitchFamily="34" charset="0"/>
              </a:rPr>
              <a:t>Ribeiro</a:t>
            </a:r>
            <a:r>
              <a:rPr lang="tr-TR" altLang="tr-TR" sz="900" dirty="0">
                <a:cs typeface="Arial" pitchFamily="34" charset="0"/>
              </a:rPr>
              <a:t> et al 2014, </a:t>
            </a:r>
            <a:r>
              <a:rPr lang="tr-TR" altLang="tr-TR" sz="900" dirty="0" err="1">
                <a:cs typeface="Arial" pitchFamily="34" charset="0"/>
              </a:rPr>
              <a:t>Taboul</a:t>
            </a:r>
            <a:r>
              <a:rPr lang="tr-TR" altLang="tr-TR" sz="900" dirty="0">
                <a:cs typeface="Arial" pitchFamily="34" charset="0"/>
              </a:rPr>
              <a:t> et  al. 2015</a:t>
            </a:r>
          </a:p>
          <a:p>
            <a:pPr>
              <a:spcBef>
                <a:spcPts val="50"/>
              </a:spcBef>
            </a:pPr>
            <a:endParaRPr lang="tr-TR" altLang="tr-TR" sz="12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1600" dirty="0" err="1">
                <a:cs typeface="Arial" pitchFamily="34" charset="0"/>
              </a:rPr>
              <a:t>Surgery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should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always</a:t>
            </a:r>
            <a:r>
              <a:rPr lang="tr-TR" altLang="tr-TR" sz="1600" dirty="0">
                <a:cs typeface="Arial" pitchFamily="34" charset="0"/>
              </a:rPr>
              <a:t> be </a:t>
            </a:r>
            <a:r>
              <a:rPr lang="tr-TR" altLang="tr-TR" sz="1600" dirty="0" err="1">
                <a:cs typeface="Arial" pitchFamily="34" charset="0"/>
              </a:rPr>
              <a:t>considerd</a:t>
            </a:r>
            <a:r>
              <a:rPr lang="tr-TR" altLang="tr-TR" sz="1600" dirty="0">
                <a:cs typeface="Arial" pitchFamily="34" charset="0"/>
              </a:rPr>
              <a:t> as a </a:t>
            </a:r>
            <a:r>
              <a:rPr lang="tr-TR" altLang="tr-TR" sz="1600" dirty="0" err="1">
                <a:cs typeface="Arial" pitchFamily="34" charset="0"/>
              </a:rPr>
              <a:t>treatment</a:t>
            </a:r>
            <a:r>
              <a:rPr lang="tr-TR" altLang="tr-TR" sz="1600" dirty="0">
                <a:cs typeface="Arial" pitchFamily="34" charset="0"/>
              </a:rPr>
              <a:t> of severe </a:t>
            </a:r>
            <a:r>
              <a:rPr lang="tr-TR" altLang="tr-TR" sz="1600" dirty="0" err="1">
                <a:cs typeface="Arial" pitchFamily="34" charset="0"/>
              </a:rPr>
              <a:t>pain</a:t>
            </a:r>
            <a:endParaRPr lang="tr-TR" altLang="tr-TR" sz="1600" dirty="0">
              <a:cs typeface="Arial" pitchFamily="34" charset="0"/>
            </a:endParaRPr>
          </a:p>
          <a:p>
            <a:pPr>
              <a:spcBef>
                <a:spcPts val="38"/>
              </a:spcBef>
              <a:buFont typeface="Arial" pitchFamily="34" charset="0"/>
              <a:buChar char="•"/>
            </a:pPr>
            <a:endParaRPr lang="tr-TR" altLang="tr-TR" sz="19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1600" dirty="0" err="1">
                <a:cs typeface="Arial" pitchFamily="34" charset="0"/>
              </a:rPr>
              <a:t>If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patient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with</a:t>
            </a:r>
            <a:r>
              <a:rPr lang="tr-TR" altLang="tr-TR" sz="1600" dirty="0">
                <a:cs typeface="Arial" pitchFamily="34" charset="0"/>
              </a:rPr>
              <a:t> severe </a:t>
            </a:r>
            <a:r>
              <a:rPr lang="tr-TR" altLang="tr-TR" sz="1600" dirty="0" err="1">
                <a:cs typeface="Arial" pitchFamily="34" charset="0"/>
              </a:rPr>
              <a:t>pain</a:t>
            </a:r>
            <a:r>
              <a:rPr lang="tr-TR" altLang="tr-TR" sz="1600" dirty="0">
                <a:cs typeface="Arial" pitchFamily="34" charset="0"/>
              </a:rPr>
              <a:t> is </a:t>
            </a:r>
            <a:r>
              <a:rPr lang="tr-TR" altLang="tr-TR" sz="1600" dirty="0" err="1">
                <a:cs typeface="Arial" pitchFamily="34" charset="0"/>
              </a:rPr>
              <a:t>to</a:t>
            </a:r>
            <a:r>
              <a:rPr lang="tr-TR" altLang="tr-TR" sz="1600" dirty="0">
                <a:cs typeface="Arial" pitchFamily="34" charset="0"/>
              </a:rPr>
              <a:t> be </a:t>
            </a:r>
            <a:r>
              <a:rPr lang="tr-TR" altLang="tr-TR" sz="1600" dirty="0" err="1">
                <a:cs typeface="Arial" pitchFamily="34" charset="0"/>
              </a:rPr>
              <a:t>operated</a:t>
            </a:r>
            <a:r>
              <a:rPr lang="tr-TR" altLang="tr-TR" sz="1600" dirty="0">
                <a:cs typeface="Arial" pitchFamily="34" charset="0"/>
              </a:rPr>
              <a:t>, </a:t>
            </a:r>
            <a:r>
              <a:rPr lang="tr-TR" altLang="tr-TR" sz="1600" dirty="0" err="1">
                <a:cs typeface="Arial" pitchFamily="34" charset="0"/>
              </a:rPr>
              <a:t>all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endometriotic</a:t>
            </a:r>
            <a:r>
              <a:rPr lang="tr-TR" altLang="tr-TR" sz="1600" dirty="0">
                <a:cs typeface="Arial" pitchFamily="34" charset="0"/>
              </a:rPr>
              <a:t>  </a:t>
            </a:r>
            <a:r>
              <a:rPr lang="tr-TR" altLang="tr-TR" sz="1600" dirty="0" err="1">
                <a:cs typeface="Arial" pitchFamily="34" charset="0"/>
              </a:rPr>
              <a:t>lesions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including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endometrioma</a:t>
            </a:r>
            <a:r>
              <a:rPr lang="tr-TR" altLang="tr-TR" sz="1600" dirty="0">
                <a:cs typeface="Arial" pitchFamily="34" charset="0"/>
              </a:rPr>
              <a:t>, </a:t>
            </a:r>
            <a:r>
              <a:rPr lang="tr-TR" altLang="tr-TR" sz="1600" dirty="0" err="1">
                <a:cs typeface="Arial" pitchFamily="34" charset="0"/>
              </a:rPr>
              <a:t>should</a:t>
            </a:r>
            <a:r>
              <a:rPr lang="tr-TR" altLang="tr-TR" sz="1600" dirty="0">
                <a:cs typeface="Arial" pitchFamily="34" charset="0"/>
              </a:rPr>
              <a:t> be </a:t>
            </a:r>
            <a:r>
              <a:rPr lang="tr-TR" altLang="tr-TR" sz="1600" dirty="0" err="1">
                <a:cs typeface="Arial" pitchFamily="34" charset="0"/>
              </a:rPr>
              <a:t>removed</a:t>
            </a:r>
            <a:endParaRPr lang="tr-TR" altLang="tr-TR" sz="1600" dirty="0">
              <a:cs typeface="Arial" pitchFamily="34" charset="0"/>
            </a:endParaRPr>
          </a:p>
          <a:p>
            <a:pPr>
              <a:buFont typeface="Arial" pitchFamily="34" charset="0"/>
              <a:buChar char="•"/>
            </a:pPr>
            <a:endParaRPr lang="tr-TR" altLang="tr-TR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1600" dirty="0" err="1">
                <a:cs typeface="Arial" pitchFamily="34" charset="0"/>
              </a:rPr>
              <a:t>Appropriate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preoperative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work-up</a:t>
            </a:r>
            <a:r>
              <a:rPr lang="tr-TR" altLang="tr-TR" sz="1600" dirty="0">
                <a:cs typeface="Arial" pitchFamily="34" charset="0"/>
              </a:rPr>
              <a:t> in </a:t>
            </a:r>
            <a:r>
              <a:rPr lang="tr-TR" altLang="tr-TR" sz="1600" dirty="0" err="1">
                <a:cs typeface="Arial" pitchFamily="34" charset="0"/>
              </a:rPr>
              <a:t>order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to</a:t>
            </a:r>
            <a:r>
              <a:rPr lang="tr-TR" altLang="tr-TR" sz="1600" dirty="0">
                <a:cs typeface="Arial" pitchFamily="34" charset="0"/>
              </a:rPr>
              <a:t> plan </a:t>
            </a:r>
            <a:r>
              <a:rPr lang="tr-TR" altLang="tr-TR" sz="1600" dirty="0" err="1">
                <a:cs typeface="Arial" pitchFamily="34" charset="0"/>
              </a:rPr>
              <a:t>the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surgical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interventions</a:t>
            </a:r>
            <a:endParaRPr lang="tr-TR" altLang="tr-TR" sz="1600" dirty="0">
              <a:cs typeface="Arial" pitchFamily="34" charset="0"/>
            </a:endParaRPr>
          </a:p>
        </p:txBody>
      </p:sp>
      <p:sp>
        <p:nvSpPr>
          <p:cNvPr id="66564" name="object 4"/>
          <p:cNvSpPr>
            <a:spLocks noChangeArrowheads="1"/>
          </p:cNvSpPr>
          <p:nvPr/>
        </p:nvSpPr>
        <p:spPr bwMode="auto">
          <a:xfrm>
            <a:off x="9504083" y="5348288"/>
            <a:ext cx="2592916" cy="1509712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1139018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Alt Başlık 2"/>
          <p:cNvSpPr>
            <a:spLocks noGrp="1"/>
          </p:cNvSpPr>
          <p:nvPr>
            <p:ph type="subTitle" idx="1"/>
          </p:nvPr>
        </p:nvSpPr>
        <p:spPr>
          <a:xfrm>
            <a:off x="814917" y="2133601"/>
            <a:ext cx="10945283" cy="1249363"/>
          </a:xfrm>
        </p:spPr>
        <p:txBody>
          <a:bodyPr/>
          <a:lstStyle/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tr-TR" altLang="tr-TR" sz="2800" dirty="0" smtClean="0">
                <a:solidFill>
                  <a:srgbClr val="FFC000"/>
                </a:solidFill>
              </a:rPr>
              <a:t>%80-90 </a:t>
            </a:r>
            <a:r>
              <a:rPr lang="tr-TR" altLang="tr-TR" sz="2800" dirty="0" err="1" smtClean="0">
                <a:solidFill>
                  <a:srgbClr val="FFC000"/>
                </a:solidFill>
              </a:rPr>
              <a:t>eksizyon</a:t>
            </a:r>
            <a:endParaRPr lang="tr-TR" altLang="tr-TR" sz="2800" dirty="0" smtClean="0">
              <a:solidFill>
                <a:srgbClr val="FFC000"/>
              </a:solidFill>
            </a:endParaRP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tr-TR" altLang="tr-TR" sz="2800" dirty="0" smtClean="0">
                <a:solidFill>
                  <a:srgbClr val="FFC000"/>
                </a:solidFill>
                <a:sym typeface="Symbol" pitchFamily="18" charset="2"/>
              </a:rPr>
              <a:t>%10-20 lazer </a:t>
            </a:r>
            <a:r>
              <a:rPr lang="tr-TR" altLang="tr-TR" sz="2800" dirty="0" err="1" smtClean="0">
                <a:solidFill>
                  <a:srgbClr val="FFC000"/>
                </a:solidFill>
                <a:sym typeface="Symbol" pitchFamily="18" charset="2"/>
              </a:rPr>
              <a:t>vaporizasyon</a:t>
            </a:r>
            <a:r>
              <a:rPr lang="tr-TR" altLang="tr-TR" sz="2800" dirty="0" smtClean="0">
                <a:solidFill>
                  <a:srgbClr val="FFC000"/>
                </a:solidFill>
                <a:sym typeface="Symbol" pitchFamily="18" charset="2"/>
              </a:rPr>
              <a:t> (</a:t>
            </a:r>
            <a:r>
              <a:rPr lang="tr-TR" altLang="tr-TR" sz="2800" dirty="0" err="1" smtClean="0">
                <a:solidFill>
                  <a:srgbClr val="FFC000"/>
                </a:solidFill>
                <a:sym typeface="Symbol" pitchFamily="18" charset="2"/>
              </a:rPr>
              <a:t>hilus</a:t>
            </a:r>
            <a:r>
              <a:rPr lang="tr-TR" altLang="tr-TR" sz="2800" dirty="0" smtClean="0">
                <a:solidFill>
                  <a:srgbClr val="FFC000"/>
                </a:solidFill>
                <a:sym typeface="Symbol" pitchFamily="18" charset="2"/>
              </a:rPr>
              <a:t>)</a:t>
            </a:r>
          </a:p>
        </p:txBody>
      </p:sp>
      <p:sp>
        <p:nvSpPr>
          <p:cNvPr id="115715" name="Başlık 1"/>
          <p:cNvSpPr txBox="1">
            <a:spLocks/>
          </p:cNvSpPr>
          <p:nvPr/>
        </p:nvSpPr>
        <p:spPr bwMode="auto">
          <a:xfrm>
            <a:off x="719667" y="663576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Hangi Cerrahi Teknik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b="1"/>
              <a:t>Parsiyel eksizyon + lazer vaporizasyon</a:t>
            </a: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722033" y="6137275"/>
            <a:ext cx="933873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tr-TR" sz="20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Donnez</a:t>
            </a:r>
            <a:r>
              <a:rPr lang="tr-TR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, </a:t>
            </a:r>
            <a:r>
              <a:rPr lang="tr-TR" sz="20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Fertil</a:t>
            </a:r>
            <a:r>
              <a:rPr lang="tr-TR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Steril, 2010</a:t>
            </a:r>
            <a:endParaRPr lang="en-GB" sz="2000" i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115717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34" y="3781426"/>
            <a:ext cx="7200900" cy="2354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8591551" y="3762375"/>
            <a:ext cx="3488267" cy="954088"/>
          </a:xfrm>
          <a:prstGeom prst="rect">
            <a:avLst/>
          </a:prstGeom>
        </p:spPr>
        <p:txBody>
          <a:bodyPr>
            <a:spAutoFit/>
          </a:bodyPr>
          <a:lstStyle/>
          <a:p>
            <a:pPr eaLnBrk="1" hangingPunct="1">
              <a:defRPr/>
            </a:pPr>
            <a:r>
              <a:rPr lang="tr-TR" altLang="tr-T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Azaltılmış </a:t>
            </a:r>
            <a:r>
              <a:rPr lang="tr-TR" altLang="tr-TR" sz="28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vasküler</a:t>
            </a:r>
            <a:r>
              <a:rPr lang="tr-TR" altLang="tr-TR" sz="2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hasar ! </a:t>
            </a:r>
            <a:endParaRPr lang="tr-TR" sz="2800" dirty="0">
              <a:latin typeface="+mn-lt"/>
            </a:endParaRPr>
          </a:p>
        </p:txBody>
      </p:sp>
      <p:sp>
        <p:nvSpPr>
          <p:cNvPr id="3" name="Aşağı Bükülü Ok 2"/>
          <p:cNvSpPr/>
          <p:nvPr/>
        </p:nvSpPr>
        <p:spPr>
          <a:xfrm>
            <a:off x="6288618" y="3284538"/>
            <a:ext cx="2417233" cy="701675"/>
          </a:xfrm>
          <a:prstGeom prst="curved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8973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Alt Başlık 2"/>
          <p:cNvSpPr>
            <a:spLocks noGrp="1"/>
          </p:cNvSpPr>
          <p:nvPr>
            <p:ph type="subTitle" idx="1"/>
          </p:nvPr>
        </p:nvSpPr>
        <p:spPr>
          <a:xfrm>
            <a:off x="719667" y="1773238"/>
            <a:ext cx="10945284" cy="1249362"/>
          </a:xfrm>
        </p:spPr>
        <p:txBody>
          <a:bodyPr/>
          <a:lstStyle/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tr-TR" altLang="tr-TR" sz="2400" b="1" dirty="0" smtClean="0">
                <a:solidFill>
                  <a:srgbClr val="FFC000"/>
                </a:solidFill>
              </a:rPr>
              <a:t>Grup 1	: </a:t>
            </a:r>
            <a:r>
              <a:rPr lang="tr-TR" altLang="tr-TR" sz="2400" dirty="0" err="1" smtClean="0">
                <a:solidFill>
                  <a:srgbClr val="FFC000"/>
                </a:solidFill>
              </a:rPr>
              <a:t>KistEKTOMİ</a:t>
            </a:r>
            <a:endParaRPr lang="tr-TR" altLang="tr-TR" sz="2400" dirty="0" smtClean="0">
              <a:solidFill>
                <a:srgbClr val="FFC000"/>
              </a:solidFill>
            </a:endParaRPr>
          </a:p>
          <a:p>
            <a:pPr marL="457200" indent="-457200" algn="l" eaLnBrk="1" hangingPunct="1">
              <a:buFont typeface="Arial" pitchFamily="34" charset="0"/>
              <a:buChar char="•"/>
            </a:pPr>
            <a:r>
              <a:rPr lang="tr-TR" altLang="tr-TR" sz="2400" b="1" dirty="0" smtClean="0">
                <a:solidFill>
                  <a:srgbClr val="FFC000"/>
                </a:solidFill>
              </a:rPr>
              <a:t>Grup 2 	: </a:t>
            </a:r>
            <a:r>
              <a:rPr lang="tr-TR" altLang="tr-TR" sz="2400" dirty="0" smtClean="0">
                <a:solidFill>
                  <a:srgbClr val="FFC000"/>
                </a:solidFill>
              </a:rPr>
              <a:t>Fenestrasyon-3 ay </a:t>
            </a:r>
            <a:r>
              <a:rPr lang="tr-TR" altLang="tr-TR" sz="2400" dirty="0" err="1" smtClean="0">
                <a:solidFill>
                  <a:srgbClr val="FFC000"/>
                </a:solidFill>
              </a:rPr>
              <a:t>GnRHa</a:t>
            </a:r>
            <a:r>
              <a:rPr lang="tr-TR" altLang="tr-TR" sz="2400" dirty="0" smtClean="0">
                <a:solidFill>
                  <a:srgbClr val="FFC000"/>
                </a:solidFill>
              </a:rPr>
              <a:t>- lazer </a:t>
            </a:r>
            <a:r>
              <a:rPr lang="tr-TR" altLang="tr-TR" sz="2400" dirty="0" err="1" smtClean="0">
                <a:solidFill>
                  <a:srgbClr val="FFC000"/>
                </a:solidFill>
              </a:rPr>
              <a:t>vaporizasyon</a:t>
            </a:r>
            <a:endParaRPr lang="tr-TR" altLang="tr-TR" sz="2400" dirty="0" smtClean="0">
              <a:solidFill>
                <a:srgbClr val="FFC000"/>
              </a:solidFill>
              <a:sym typeface="Symbol" pitchFamily="18" charset="2"/>
            </a:endParaRPr>
          </a:p>
        </p:txBody>
      </p:sp>
      <p:sp>
        <p:nvSpPr>
          <p:cNvPr id="117763" name="Başlık 1"/>
          <p:cNvSpPr txBox="1">
            <a:spLocks/>
          </p:cNvSpPr>
          <p:nvPr/>
        </p:nvSpPr>
        <p:spPr bwMode="auto">
          <a:xfrm>
            <a:off x="679451" y="396876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 dirty="0"/>
              <a:t>Hangi Cerrahi Teknik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b="1" dirty="0" err="1" smtClean="0"/>
              <a:t>Kistektomi</a:t>
            </a:r>
            <a:r>
              <a:rPr lang="tr-TR" altLang="tr-TR" b="1" dirty="0" smtClean="0"/>
              <a:t> </a:t>
            </a:r>
            <a:r>
              <a:rPr lang="tr-TR" altLang="tr-TR" b="1" dirty="0" err="1" smtClean="0"/>
              <a:t>vs</a:t>
            </a:r>
            <a:r>
              <a:rPr lang="tr-TR" altLang="tr-TR" b="1" dirty="0" smtClean="0"/>
              <a:t> </a:t>
            </a:r>
            <a:r>
              <a:rPr lang="tr-TR" altLang="tr-TR" b="1" dirty="0"/>
              <a:t>3 </a:t>
            </a:r>
            <a:r>
              <a:rPr lang="tr-TR" altLang="tr-TR" b="1" dirty="0" smtClean="0"/>
              <a:t>basamaklı </a:t>
            </a:r>
            <a:r>
              <a:rPr lang="tr-TR" altLang="tr-TR" b="1" dirty="0"/>
              <a:t>tedavi</a:t>
            </a:r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722033" y="6137275"/>
            <a:ext cx="933873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tr-TR" sz="20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Tsolakidis</a:t>
            </a:r>
            <a:r>
              <a:rPr lang="tr-TR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, </a:t>
            </a:r>
            <a:r>
              <a:rPr lang="tr-TR" sz="2000" i="1" dirty="0" err="1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Fertil</a:t>
            </a:r>
            <a:r>
              <a:rPr lang="tr-TR" sz="2000" i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 Steril, 2010</a:t>
            </a:r>
            <a:endParaRPr lang="en-GB" sz="2000" i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pic>
        <p:nvPicPr>
          <p:cNvPr id="11776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185" y="3141663"/>
            <a:ext cx="11722100" cy="262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Yuvarlatılmış Dikdörtgen 5"/>
          <p:cNvSpPr/>
          <p:nvPr/>
        </p:nvSpPr>
        <p:spPr>
          <a:xfrm>
            <a:off x="258234" y="3976688"/>
            <a:ext cx="11681884" cy="304800"/>
          </a:xfrm>
          <a:prstGeom prst="roundRect">
            <a:avLst/>
          </a:prstGeom>
          <a:solidFill>
            <a:srgbClr val="4F81B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047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Başlık 1"/>
          <p:cNvSpPr txBox="1">
            <a:spLocks/>
          </p:cNvSpPr>
          <p:nvPr/>
        </p:nvSpPr>
        <p:spPr bwMode="auto">
          <a:xfrm>
            <a:off x="719667" y="333375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Cochrane Sytematic Review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2800" b="1"/>
              <a:t>Kistektomi vs fenestrasyon ve bipolar koagulasyon</a:t>
            </a:r>
            <a:endParaRPr lang="tr-TR" altLang="tr-TR" sz="2800" b="1" i="1"/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722033" y="6137275"/>
            <a:ext cx="933873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tr-TR" sz="2000" i="1" dirty="0" smtClean="0">
                <a:latin typeface="+mn-lt"/>
              </a:rPr>
              <a:t>Hart, </a:t>
            </a:r>
            <a:r>
              <a:rPr lang="tr-TR" sz="2000" i="1" dirty="0" err="1">
                <a:latin typeface="+mn-lt"/>
              </a:rPr>
              <a:t>Cochrane</a:t>
            </a:r>
            <a:r>
              <a:rPr lang="tr-TR" sz="2000" i="1" dirty="0">
                <a:latin typeface="+mn-lt"/>
              </a:rPr>
              <a:t> </a:t>
            </a:r>
            <a:r>
              <a:rPr lang="tr-TR" sz="2000" i="1" dirty="0" smtClean="0">
                <a:latin typeface="+mn-lt"/>
              </a:rPr>
              <a:t>Database </a:t>
            </a:r>
            <a:r>
              <a:rPr lang="tr-TR" sz="2000" i="1" dirty="0" err="1" smtClean="0">
                <a:latin typeface="+mn-lt"/>
              </a:rPr>
              <a:t>Syst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Rev</a:t>
            </a:r>
            <a:r>
              <a:rPr lang="tr-TR" sz="2000" i="1" dirty="0" smtClean="0">
                <a:latin typeface="+mn-lt"/>
              </a:rPr>
              <a:t> 2008</a:t>
            </a:r>
            <a:r>
              <a:rPr lang="tr-TR" sz="2000" i="1" dirty="0">
                <a:latin typeface="+mn-lt"/>
              </a:rPr>
              <a:t>;(2):CD004992</a:t>
            </a:r>
            <a:endParaRPr lang="en-GB" sz="2000" i="1" dirty="0">
              <a:latin typeface="+mn-lt"/>
            </a:endParaRPr>
          </a:p>
        </p:txBody>
      </p:sp>
      <p:pic>
        <p:nvPicPr>
          <p:cNvPr id="1198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1" y="2781301"/>
            <a:ext cx="10731500" cy="2735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789518" y="1844676"/>
            <a:ext cx="9338733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tr-TR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Spontan</a:t>
            </a:r>
            <a:r>
              <a:rPr lang="tr-T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gebelik</a:t>
            </a:r>
            <a:endParaRPr lang="en-GB" sz="2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4091518" y="5157788"/>
            <a:ext cx="2079415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Favors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</a:t>
            </a: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ablation</a:t>
            </a:r>
            <a:endParaRPr lang="tr-TR" sz="2000" dirty="0">
              <a:latin typeface="Arial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067551" y="5157788"/>
            <a:ext cx="2122697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Favors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</a:t>
            </a: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excision</a:t>
            </a:r>
            <a:endParaRPr lang="tr-TR" sz="2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0116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Başlık 1"/>
          <p:cNvSpPr txBox="1">
            <a:spLocks/>
          </p:cNvSpPr>
          <p:nvPr/>
        </p:nvSpPr>
        <p:spPr bwMode="auto">
          <a:xfrm>
            <a:off x="719667" y="333375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Hangi Cerrahi Teknik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2800" b="1"/>
              <a:t>Kistektomi vs fenestrasyon ve bipolar koagulasyon</a:t>
            </a:r>
            <a:endParaRPr lang="tr-TR" altLang="tr-TR" sz="2800" b="1" i="1"/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722033" y="6137275"/>
            <a:ext cx="933873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tr-TR" sz="2000" i="1" dirty="0" smtClean="0">
                <a:latin typeface="+mn-lt"/>
              </a:rPr>
              <a:t>Hart, </a:t>
            </a:r>
            <a:r>
              <a:rPr lang="tr-TR" sz="2000" i="1" dirty="0" err="1">
                <a:latin typeface="+mn-lt"/>
              </a:rPr>
              <a:t>Cochrane</a:t>
            </a:r>
            <a:r>
              <a:rPr lang="tr-TR" sz="2000" i="1" dirty="0">
                <a:latin typeface="+mn-lt"/>
              </a:rPr>
              <a:t> </a:t>
            </a:r>
            <a:r>
              <a:rPr lang="tr-TR" sz="2000" i="1" dirty="0" smtClean="0">
                <a:latin typeface="+mn-lt"/>
              </a:rPr>
              <a:t>Database </a:t>
            </a:r>
            <a:r>
              <a:rPr lang="tr-TR" sz="2000" i="1" dirty="0" err="1" smtClean="0">
                <a:latin typeface="+mn-lt"/>
              </a:rPr>
              <a:t>Syst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Rev</a:t>
            </a:r>
            <a:r>
              <a:rPr lang="tr-TR" sz="2000" i="1" dirty="0" smtClean="0">
                <a:latin typeface="+mn-lt"/>
              </a:rPr>
              <a:t> 2008</a:t>
            </a:r>
            <a:r>
              <a:rPr lang="tr-TR" sz="2000" i="1" dirty="0">
                <a:latin typeface="+mn-lt"/>
              </a:rPr>
              <a:t>;(2):CD004992</a:t>
            </a:r>
            <a:endParaRPr lang="en-GB" sz="2000" i="1" dirty="0">
              <a:latin typeface="+mn-lt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789518" y="1844676"/>
            <a:ext cx="9338733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tr-T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KOH sonrası gebelik</a:t>
            </a:r>
            <a:endParaRPr lang="en-GB" sz="2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121861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17" y="2816225"/>
            <a:ext cx="10490200" cy="241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4091518" y="5013325"/>
            <a:ext cx="2079415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Favors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</a:t>
            </a: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ablation</a:t>
            </a:r>
            <a:endParaRPr lang="tr-TR" sz="2000" dirty="0">
              <a:latin typeface="Arial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067551" y="5013325"/>
            <a:ext cx="2122697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Favors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</a:t>
            </a: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excision</a:t>
            </a:r>
            <a:endParaRPr lang="tr-TR" sz="2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562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Başlık 1"/>
          <p:cNvSpPr txBox="1">
            <a:spLocks/>
          </p:cNvSpPr>
          <p:nvPr/>
        </p:nvSpPr>
        <p:spPr bwMode="auto">
          <a:xfrm>
            <a:off x="719667" y="333375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Hangi Cerrahi Teknik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2800" b="1"/>
              <a:t>Kistektomi vs fenestrasyon ve bipolar koagulasyon</a:t>
            </a:r>
            <a:endParaRPr lang="tr-TR" altLang="tr-TR" sz="2800" b="1" i="1"/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722033" y="6137275"/>
            <a:ext cx="933873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tr-TR" sz="2000" i="1" dirty="0" smtClean="0">
                <a:latin typeface="+mn-lt"/>
              </a:rPr>
              <a:t>Hart, </a:t>
            </a:r>
            <a:r>
              <a:rPr lang="tr-TR" sz="2000" i="1" dirty="0" err="1">
                <a:latin typeface="+mn-lt"/>
              </a:rPr>
              <a:t>Cochrane</a:t>
            </a:r>
            <a:r>
              <a:rPr lang="tr-TR" sz="2000" i="1" dirty="0">
                <a:latin typeface="+mn-lt"/>
              </a:rPr>
              <a:t> </a:t>
            </a:r>
            <a:r>
              <a:rPr lang="tr-TR" sz="2000" i="1" dirty="0" smtClean="0">
                <a:latin typeface="+mn-lt"/>
              </a:rPr>
              <a:t>Database </a:t>
            </a:r>
            <a:r>
              <a:rPr lang="tr-TR" sz="2000" i="1" dirty="0" err="1" smtClean="0">
                <a:latin typeface="+mn-lt"/>
              </a:rPr>
              <a:t>Syst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Rev</a:t>
            </a:r>
            <a:r>
              <a:rPr lang="tr-TR" sz="2000" i="1" dirty="0" smtClean="0">
                <a:latin typeface="+mn-lt"/>
              </a:rPr>
              <a:t> 2008</a:t>
            </a:r>
            <a:r>
              <a:rPr lang="tr-TR" sz="2000" i="1" dirty="0">
                <a:latin typeface="+mn-lt"/>
              </a:rPr>
              <a:t>;(2):CD004992</a:t>
            </a:r>
            <a:endParaRPr lang="en-GB" sz="2000" i="1" dirty="0">
              <a:latin typeface="+mn-lt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789518" y="1844676"/>
            <a:ext cx="9338733" cy="46196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tr-TR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KOH’a</a:t>
            </a:r>
            <a:r>
              <a:rPr lang="tr-T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yanıt – </a:t>
            </a:r>
            <a:r>
              <a:rPr lang="tr-TR" sz="2400" b="1" dirty="0" err="1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Folikül</a:t>
            </a:r>
            <a:r>
              <a:rPr lang="tr-T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sayısı</a:t>
            </a:r>
            <a:endParaRPr lang="en-GB" sz="2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12390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9518" y="2708275"/>
            <a:ext cx="10824633" cy="2362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4572001" y="4899025"/>
            <a:ext cx="2079415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Favors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</a:t>
            </a: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ablation</a:t>
            </a:r>
            <a:endParaRPr lang="tr-TR" sz="2000" dirty="0">
              <a:latin typeface="Arial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7605185" y="4887913"/>
            <a:ext cx="2122697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Favors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</a:t>
            </a: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excision</a:t>
            </a:r>
            <a:endParaRPr lang="tr-TR" sz="2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88563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Başlık 1"/>
          <p:cNvSpPr txBox="1">
            <a:spLocks/>
          </p:cNvSpPr>
          <p:nvPr/>
        </p:nvSpPr>
        <p:spPr bwMode="auto">
          <a:xfrm>
            <a:off x="719667" y="446088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Hangi Cerrahi Teknik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2800" b="1"/>
              <a:t>Kistektomi vs fenestrasyon ve bipolar koagulasyon</a:t>
            </a:r>
            <a:endParaRPr lang="tr-TR" altLang="tr-TR" sz="2800" b="1" i="1"/>
          </a:p>
        </p:txBody>
      </p:sp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722033" y="6254750"/>
            <a:ext cx="933873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tr-TR" sz="2000" i="1" dirty="0" smtClean="0">
                <a:latin typeface="+mn-lt"/>
              </a:rPr>
              <a:t>Hart, </a:t>
            </a:r>
            <a:r>
              <a:rPr lang="tr-TR" sz="2000" i="1" dirty="0" err="1">
                <a:latin typeface="+mn-lt"/>
              </a:rPr>
              <a:t>Cochrane</a:t>
            </a:r>
            <a:r>
              <a:rPr lang="tr-TR" sz="2000" i="1" dirty="0">
                <a:latin typeface="+mn-lt"/>
              </a:rPr>
              <a:t> </a:t>
            </a:r>
            <a:r>
              <a:rPr lang="tr-TR" sz="2000" i="1" dirty="0" smtClean="0">
                <a:latin typeface="+mn-lt"/>
              </a:rPr>
              <a:t>Database </a:t>
            </a:r>
            <a:r>
              <a:rPr lang="tr-TR" sz="2000" i="1" dirty="0" err="1" smtClean="0">
                <a:latin typeface="+mn-lt"/>
              </a:rPr>
              <a:t>Syst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Rev</a:t>
            </a:r>
            <a:r>
              <a:rPr lang="tr-TR" sz="2000" i="1" dirty="0" smtClean="0">
                <a:latin typeface="+mn-lt"/>
              </a:rPr>
              <a:t> 2008</a:t>
            </a:r>
            <a:r>
              <a:rPr lang="tr-TR" sz="2000" i="1" dirty="0">
                <a:latin typeface="+mn-lt"/>
              </a:rPr>
              <a:t>;(2):CD004992</a:t>
            </a:r>
            <a:endParaRPr lang="en-GB" sz="2000" i="1" dirty="0">
              <a:latin typeface="+mn-lt"/>
            </a:endParaRPr>
          </a:p>
        </p:txBody>
      </p:sp>
      <p:sp>
        <p:nvSpPr>
          <p:cNvPr id="7" name="Text Box 14"/>
          <p:cNvSpPr txBox="1">
            <a:spLocks noChangeArrowheads="1"/>
          </p:cNvSpPr>
          <p:nvPr/>
        </p:nvSpPr>
        <p:spPr bwMode="auto">
          <a:xfrm>
            <a:off x="884767" y="2055813"/>
            <a:ext cx="9338733" cy="461962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>
              <a:defRPr/>
            </a:pPr>
            <a:r>
              <a:rPr lang="tr-T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Tekrarlama</a:t>
            </a:r>
            <a:endParaRPr lang="en-GB" sz="2400" b="1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pic>
        <p:nvPicPr>
          <p:cNvPr id="1259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33" y="2781300"/>
            <a:ext cx="9696451" cy="2433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3695700" y="4999038"/>
            <a:ext cx="2122697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Favors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</a:t>
            </a: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excision</a:t>
            </a:r>
            <a:endParaRPr lang="tr-TR" sz="2000" dirty="0">
              <a:latin typeface="Arial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6864352" y="4999038"/>
            <a:ext cx="2079415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Favors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 </a:t>
            </a: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</a:rPr>
              <a:t>ablation</a:t>
            </a:r>
            <a:endParaRPr lang="tr-TR" sz="2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87018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Alt Başlık 2"/>
          <p:cNvSpPr>
            <a:spLocks noGrp="1"/>
          </p:cNvSpPr>
          <p:nvPr>
            <p:ph type="subTitle" idx="1"/>
          </p:nvPr>
        </p:nvSpPr>
        <p:spPr>
          <a:xfrm>
            <a:off x="719667" y="1700214"/>
            <a:ext cx="11040533" cy="1090611"/>
          </a:xfrm>
        </p:spPr>
        <p:txBody>
          <a:bodyPr>
            <a:normAutofit fontScale="47500" lnSpcReduction="20000"/>
          </a:bodyPr>
          <a:lstStyle/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4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Randomize</a:t>
            </a:r>
            <a:r>
              <a:rPr lang="tr-TR" altLang="tr-TR" sz="4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altLang="tr-TR" sz="4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prospektif</a:t>
            </a:r>
            <a:r>
              <a:rPr lang="tr-TR" altLang="tr-TR" sz="4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çalışma</a:t>
            </a:r>
          </a:p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4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n=28 hasta, yaş:19-35</a:t>
            </a:r>
          </a:p>
          <a:p>
            <a:pPr marL="457200" indent="-457200" algn="l" eaLnBrk="1" hangingPunct="1">
              <a:buFont typeface="Arial" charset="0"/>
              <a:buChar char="•"/>
              <a:defRPr/>
            </a:pPr>
            <a:r>
              <a:rPr lang="tr-TR" altLang="tr-TR" sz="4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Unilateral</a:t>
            </a:r>
            <a:r>
              <a:rPr lang="tr-TR" altLang="tr-TR" sz="4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tr-TR" altLang="tr-TR" sz="40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endometroima</a:t>
            </a:r>
            <a:r>
              <a:rPr lang="tr-TR" altLang="tr-TR" sz="40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&gt;4 cm</a:t>
            </a:r>
            <a:endParaRPr lang="tr-TR" altLang="tr-TR" sz="32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  <a:p>
            <a:pPr marL="457200" indent="-457200" algn="l" eaLnBrk="1" hangingPunct="1">
              <a:buFont typeface="Arial" charset="0"/>
              <a:buChar char="•"/>
              <a:defRPr/>
            </a:pPr>
            <a:endParaRPr lang="tr-TR" altLang="tr-TR" sz="2400" dirty="0" smtClean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sp>
        <p:nvSpPr>
          <p:cNvPr id="128003" name="Başlık 1"/>
          <p:cNvSpPr txBox="1">
            <a:spLocks/>
          </p:cNvSpPr>
          <p:nvPr/>
        </p:nvSpPr>
        <p:spPr bwMode="auto">
          <a:xfrm>
            <a:off x="719667" y="374651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 dirty="0" err="1"/>
              <a:t>Endometrioma</a:t>
            </a:r>
            <a:r>
              <a:rPr lang="tr-TR" altLang="tr-TR" sz="3600" b="1" dirty="0"/>
              <a:t> cerrahisi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b="1" dirty="0" err="1" smtClean="0"/>
              <a:t>Over</a:t>
            </a:r>
            <a:r>
              <a:rPr lang="tr-TR" altLang="tr-TR" b="1" dirty="0" smtClean="0"/>
              <a:t> hasarı </a:t>
            </a:r>
            <a:r>
              <a:rPr lang="tr-TR" altLang="tr-TR" b="1" dirty="0"/>
              <a:t>azaltılabilir mi??</a:t>
            </a:r>
            <a:endParaRPr lang="tr-TR" altLang="tr-TR" b="1" i="1" dirty="0"/>
          </a:p>
        </p:txBody>
      </p:sp>
      <p:pic>
        <p:nvPicPr>
          <p:cNvPr id="12800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85" y="3284538"/>
            <a:ext cx="6910916" cy="303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14"/>
          <p:cNvSpPr txBox="1">
            <a:spLocks noChangeArrowheads="1"/>
          </p:cNvSpPr>
          <p:nvPr/>
        </p:nvSpPr>
        <p:spPr bwMode="auto">
          <a:xfrm>
            <a:off x="2722033" y="6340475"/>
            <a:ext cx="9338733" cy="401638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tr-TR" sz="2000" i="1" dirty="0" err="1" smtClean="0">
                <a:latin typeface="+mn-lt"/>
              </a:rPr>
              <a:t>Sonmezer</a:t>
            </a:r>
            <a:r>
              <a:rPr lang="tr-TR" sz="2000" i="1" dirty="0" smtClean="0">
                <a:latin typeface="+mn-lt"/>
              </a:rPr>
              <a:t>, </a:t>
            </a:r>
            <a:r>
              <a:rPr lang="tr-TR" sz="2000" i="1" dirty="0" err="1" smtClean="0">
                <a:latin typeface="+mn-lt"/>
              </a:rPr>
              <a:t>Arch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Obstet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Gynecol</a:t>
            </a:r>
            <a:r>
              <a:rPr lang="tr-TR" sz="2000" i="1" dirty="0" smtClean="0">
                <a:latin typeface="+mn-lt"/>
              </a:rPr>
              <a:t>, 2013</a:t>
            </a:r>
            <a:endParaRPr lang="en-GB" sz="20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52118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Başlık 1"/>
          <p:cNvSpPr txBox="1">
            <a:spLocks/>
          </p:cNvSpPr>
          <p:nvPr/>
        </p:nvSpPr>
        <p:spPr bwMode="auto">
          <a:xfrm>
            <a:off x="719667" y="377826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Endometrioma cerrahisi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b="1"/>
              <a:t>Overyan hasar azaltılabilir mi??</a:t>
            </a:r>
            <a:endParaRPr lang="tr-TR" altLang="tr-TR" b="1" i="1"/>
          </a:p>
        </p:txBody>
      </p:sp>
      <p:pic>
        <p:nvPicPr>
          <p:cNvPr id="13107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9667" y="2636838"/>
            <a:ext cx="9321800" cy="300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Alt Başlık 2"/>
          <p:cNvSpPr>
            <a:spLocks noGrp="1"/>
          </p:cNvSpPr>
          <p:nvPr>
            <p:ph type="subTitle" idx="1"/>
          </p:nvPr>
        </p:nvSpPr>
        <p:spPr>
          <a:xfrm>
            <a:off x="814917" y="1963739"/>
            <a:ext cx="10945283" cy="744537"/>
          </a:xfrm>
        </p:spPr>
        <p:txBody>
          <a:bodyPr/>
          <a:lstStyle/>
          <a:p>
            <a:pPr algn="l" eaLnBrk="1" hangingPunct="1">
              <a:buFont typeface="Arial" charset="0"/>
              <a:buNone/>
              <a:defRPr/>
            </a:pPr>
            <a:r>
              <a:rPr lang="tr-TR" altLang="tr-TR" sz="24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AMH seri ölçümleri</a:t>
            </a:r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2722033" y="6254750"/>
            <a:ext cx="933873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tr-TR" sz="2000" i="1" dirty="0" err="1" smtClean="0">
                <a:latin typeface="+mn-lt"/>
              </a:rPr>
              <a:t>Sonmezer</a:t>
            </a:r>
            <a:r>
              <a:rPr lang="tr-TR" sz="2000" i="1" dirty="0" smtClean="0">
                <a:latin typeface="+mn-lt"/>
              </a:rPr>
              <a:t>, </a:t>
            </a:r>
            <a:r>
              <a:rPr lang="tr-TR" sz="2000" i="1" dirty="0" err="1" smtClean="0">
                <a:latin typeface="+mn-lt"/>
              </a:rPr>
              <a:t>Arch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Obstet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Gynecol</a:t>
            </a:r>
            <a:r>
              <a:rPr lang="tr-TR" sz="2000" i="1" dirty="0" smtClean="0">
                <a:latin typeface="+mn-lt"/>
              </a:rPr>
              <a:t>, 2013</a:t>
            </a:r>
            <a:endParaRPr lang="en-GB" sz="2000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434927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Başlık 1"/>
          <p:cNvSpPr txBox="1">
            <a:spLocks/>
          </p:cNvSpPr>
          <p:nvPr/>
        </p:nvSpPr>
        <p:spPr bwMode="auto">
          <a:xfrm>
            <a:off x="719667" y="377826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Endometrioma cerrahisi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b="1"/>
              <a:t>Overyan hasar azaltılabilir mi??</a:t>
            </a:r>
            <a:endParaRPr lang="tr-TR" altLang="tr-TR" b="1" i="1"/>
          </a:p>
        </p:txBody>
      </p:sp>
      <p:sp>
        <p:nvSpPr>
          <p:cNvPr id="8" name="Text Box 14"/>
          <p:cNvSpPr txBox="1">
            <a:spLocks noChangeArrowheads="1"/>
          </p:cNvSpPr>
          <p:nvPr/>
        </p:nvSpPr>
        <p:spPr bwMode="auto">
          <a:xfrm>
            <a:off x="2722033" y="6254750"/>
            <a:ext cx="9338733" cy="400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>
              <a:defRPr/>
            </a:pPr>
            <a:r>
              <a:rPr lang="tr-TR" sz="2000" i="1" dirty="0" err="1" smtClean="0">
                <a:latin typeface="+mn-lt"/>
              </a:rPr>
              <a:t>Sonmezer</a:t>
            </a:r>
            <a:r>
              <a:rPr lang="tr-TR" sz="2000" i="1" dirty="0" smtClean="0">
                <a:latin typeface="+mn-lt"/>
              </a:rPr>
              <a:t>, </a:t>
            </a:r>
            <a:r>
              <a:rPr lang="tr-TR" sz="2000" i="1" dirty="0" err="1" smtClean="0">
                <a:latin typeface="+mn-lt"/>
              </a:rPr>
              <a:t>Arch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Obstet</a:t>
            </a:r>
            <a:r>
              <a:rPr lang="tr-TR" sz="2000" i="1" dirty="0" smtClean="0">
                <a:latin typeface="+mn-lt"/>
              </a:rPr>
              <a:t> </a:t>
            </a:r>
            <a:r>
              <a:rPr lang="tr-TR" sz="2000" i="1" dirty="0" err="1" smtClean="0">
                <a:latin typeface="+mn-lt"/>
              </a:rPr>
              <a:t>Gynecol</a:t>
            </a:r>
            <a:r>
              <a:rPr lang="tr-TR" sz="2000" i="1" dirty="0" smtClean="0">
                <a:latin typeface="+mn-lt"/>
              </a:rPr>
              <a:t>, 2013</a:t>
            </a:r>
            <a:endParaRPr lang="en-GB" sz="2000" i="1" dirty="0">
              <a:latin typeface="+mn-lt"/>
            </a:endParaRPr>
          </a:p>
        </p:txBody>
      </p:sp>
      <p:pic>
        <p:nvPicPr>
          <p:cNvPr id="13312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2284" y="2170113"/>
            <a:ext cx="6197600" cy="406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004959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Başlık 1"/>
          <p:cNvSpPr txBox="1">
            <a:spLocks/>
          </p:cNvSpPr>
          <p:nvPr/>
        </p:nvSpPr>
        <p:spPr bwMode="auto">
          <a:xfrm>
            <a:off x="821268" y="230188"/>
            <a:ext cx="10860617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400" b="1" i="1" dirty="0" err="1" smtClean="0"/>
              <a:t>Peroperatif</a:t>
            </a:r>
            <a:r>
              <a:rPr lang="tr-TR" altLang="tr-TR" sz="3400" b="1" i="1" dirty="0"/>
              <a:t> </a:t>
            </a:r>
            <a:r>
              <a:rPr lang="tr-TR" altLang="tr-TR" sz="3400" b="1" i="1" dirty="0" err="1" smtClean="0"/>
              <a:t>over</a:t>
            </a:r>
            <a:r>
              <a:rPr lang="tr-TR" altLang="tr-TR" sz="3400" b="1" i="1" dirty="0" smtClean="0"/>
              <a:t> baskılama </a:t>
            </a:r>
            <a:r>
              <a:rPr lang="tr-TR" altLang="tr-TR" sz="3400" b="1" i="1" dirty="0"/>
              <a:t>etkisi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2800" b="1" dirty="0"/>
              <a:t>Cerrahi hasar azaltılabilir mi?</a:t>
            </a:r>
          </a:p>
        </p:txBody>
      </p:sp>
      <p:sp>
        <p:nvSpPr>
          <p:cNvPr id="5" name="Dikdörtgen 4"/>
          <p:cNvSpPr/>
          <p:nvPr/>
        </p:nvSpPr>
        <p:spPr>
          <a:xfrm>
            <a:off x="7264401" y="6156325"/>
            <a:ext cx="381226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2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Matsuzaki</a:t>
            </a:r>
            <a:r>
              <a:rPr lang="tr-TR" altLang="tr-TR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Hum </a:t>
            </a:r>
            <a:r>
              <a:rPr lang="tr-TR" altLang="tr-TR" sz="2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Reprod</a:t>
            </a:r>
            <a:r>
              <a:rPr lang="tr-TR" altLang="tr-TR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2009</a:t>
            </a:r>
            <a:endParaRPr lang="tr-TR" sz="2000" i="1" dirty="0">
              <a:latin typeface="+mn-lt"/>
            </a:endParaRPr>
          </a:p>
        </p:txBody>
      </p:sp>
      <p:pic>
        <p:nvPicPr>
          <p:cNvPr id="13824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533" y="1412876"/>
            <a:ext cx="5698067" cy="5400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Yuvarlatılmış Dikdörtgen 1"/>
          <p:cNvSpPr/>
          <p:nvPr/>
        </p:nvSpPr>
        <p:spPr>
          <a:xfrm>
            <a:off x="859367" y="2925763"/>
            <a:ext cx="6140451" cy="431800"/>
          </a:xfrm>
          <a:prstGeom prst="roundRect">
            <a:avLst/>
          </a:prstGeom>
          <a:solidFill>
            <a:srgbClr val="4F81BD">
              <a:alpha val="3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1800"/>
          </a:p>
        </p:txBody>
      </p:sp>
      <p:sp>
        <p:nvSpPr>
          <p:cNvPr id="7" name="Yuvarlatılmış Dikdörtgen 6"/>
          <p:cNvSpPr/>
          <p:nvPr/>
        </p:nvSpPr>
        <p:spPr>
          <a:xfrm>
            <a:off x="872067" y="5345113"/>
            <a:ext cx="6140451" cy="431800"/>
          </a:xfrm>
          <a:prstGeom prst="roundRect">
            <a:avLst/>
          </a:prstGeom>
          <a:solidFill>
            <a:srgbClr val="4F81BD">
              <a:alpha val="3019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tr-TR" sz="1800"/>
          </a:p>
        </p:txBody>
      </p:sp>
      <p:sp>
        <p:nvSpPr>
          <p:cNvPr id="3" name="Aşağı Ok 1"/>
          <p:cNvSpPr>
            <a:spLocks noChangeArrowheads="1"/>
          </p:cNvSpPr>
          <p:nvPr/>
        </p:nvSpPr>
        <p:spPr bwMode="auto">
          <a:xfrm rot="5400000">
            <a:off x="7694084" y="2675467"/>
            <a:ext cx="431800" cy="960967"/>
          </a:xfrm>
          <a:prstGeom prst="down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 algn="ctr" eaLnBrk="1" hangingPunct="1">
              <a:defRPr/>
            </a:pPr>
            <a:endParaRPr lang="tr-TR" sz="1800" b="1">
              <a:solidFill>
                <a:schemeClr val="lt1"/>
              </a:solidFill>
              <a:latin typeface="+mn-lt"/>
            </a:endParaRPr>
          </a:p>
        </p:txBody>
      </p:sp>
      <p:sp>
        <p:nvSpPr>
          <p:cNvPr id="4" name="Aşağı Ok 1"/>
          <p:cNvSpPr>
            <a:spLocks noChangeArrowheads="1"/>
          </p:cNvSpPr>
          <p:nvPr/>
        </p:nvSpPr>
        <p:spPr bwMode="auto">
          <a:xfrm rot="5400000">
            <a:off x="7799917" y="5059892"/>
            <a:ext cx="431800" cy="960967"/>
          </a:xfrm>
          <a:prstGeom prst="downArrow">
            <a:avLst>
              <a:gd name="adj1" fmla="val 50000"/>
              <a:gd name="adj2" fmla="val 83456"/>
            </a:avLst>
          </a:prstGeom>
          <a:solidFill>
            <a:schemeClr val="accent1"/>
          </a:solidFill>
          <a:ln w="25400" algn="ctr">
            <a:solidFill>
              <a:srgbClr val="385D8A"/>
            </a:solidFill>
            <a:miter lim="800000"/>
            <a:headEnd/>
            <a:tailEnd/>
          </a:ln>
        </p:spPr>
        <p:txBody>
          <a:bodyPr rot="10800000" vert="eaVert" anchor="ctr"/>
          <a:lstStyle/>
          <a:p>
            <a:pPr algn="ctr" eaLnBrk="1" hangingPunct="1">
              <a:defRPr/>
            </a:pPr>
            <a:endParaRPr lang="tr-TR" sz="1800" b="1">
              <a:solidFill>
                <a:schemeClr val="lt1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721259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object 2"/>
          <p:cNvSpPr>
            <a:spLocks noChangeArrowheads="1"/>
          </p:cNvSpPr>
          <p:nvPr/>
        </p:nvSpPr>
        <p:spPr bwMode="auto">
          <a:xfrm>
            <a:off x="1869018" y="1876301"/>
            <a:ext cx="3759886" cy="3059237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25603" name="object 3"/>
          <p:cNvSpPr>
            <a:spLocks noChangeArrowheads="1"/>
          </p:cNvSpPr>
          <p:nvPr/>
        </p:nvSpPr>
        <p:spPr bwMode="auto">
          <a:xfrm>
            <a:off x="1985434" y="327747"/>
            <a:ext cx="715433" cy="963613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4" name="object 4"/>
          <p:cNvSpPr txBox="1"/>
          <p:nvPr/>
        </p:nvSpPr>
        <p:spPr>
          <a:xfrm>
            <a:off x="1003300" y="5075239"/>
            <a:ext cx="4064000" cy="609782"/>
          </a:xfrm>
          <a:prstGeom prst="rect">
            <a:avLst/>
          </a:prstGeom>
        </p:spPr>
        <p:txBody>
          <a:bodyPr lIns="0" tIns="9525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75"/>
              </a:spcBef>
            </a:pPr>
            <a:r>
              <a:rPr lang="tr-TR" altLang="tr-TR" sz="1300">
                <a:solidFill>
                  <a:srgbClr val="FFFFFF"/>
                </a:solidFill>
                <a:latin typeface="Trebuchet MS" pitchFamily="34" charset="0"/>
                <a:ea typeface="Trebuchet MS" pitchFamily="34" charset="0"/>
                <a:cs typeface="Trebuchet MS" pitchFamily="34" charset="0"/>
              </a:rPr>
              <a:t>Percentages and %95 confidence  intervals (CI) for noncyclic pelvic pain  (NCPP) and </a:t>
            </a:r>
            <a:r>
              <a:rPr lang="tr-TR" altLang="tr-TR" sz="1300">
                <a:solidFill>
                  <a:srgbClr val="FF0000"/>
                </a:solidFill>
                <a:latin typeface="Trebuchet MS" pitchFamily="34" charset="0"/>
                <a:ea typeface="Trebuchet MS" pitchFamily="34" charset="0"/>
                <a:cs typeface="Trebuchet MS" pitchFamily="34" charset="0"/>
              </a:rPr>
              <a:t>dysmenorrhea </a:t>
            </a:r>
            <a:r>
              <a:rPr lang="tr-TR" altLang="tr-TR" sz="1300">
                <a:solidFill>
                  <a:srgbClr val="FFFFFF"/>
                </a:solidFill>
                <a:latin typeface="Trebuchet MS" pitchFamily="34" charset="0"/>
                <a:ea typeface="Trebuchet MS" pitchFamily="34" charset="0"/>
                <a:cs typeface="Trebuchet MS" pitchFamily="34" charset="0"/>
              </a:rPr>
              <a:t>before and  after the operation.</a:t>
            </a:r>
            <a:endParaRPr lang="tr-TR" altLang="tr-TR" sz="1300">
              <a:latin typeface="Trebuchet MS" pitchFamily="34" charset="0"/>
              <a:ea typeface="Trebuchet MS" pitchFamily="34" charset="0"/>
              <a:cs typeface="Trebuchet MS" pitchFamily="34" charset="0"/>
            </a:endParaRPr>
          </a:p>
        </p:txBody>
      </p:sp>
      <p:sp>
        <p:nvSpPr>
          <p:cNvPr id="25605" name="object 5"/>
          <p:cNvSpPr>
            <a:spLocks noChangeArrowheads="1"/>
          </p:cNvSpPr>
          <p:nvPr/>
        </p:nvSpPr>
        <p:spPr bwMode="auto">
          <a:xfrm>
            <a:off x="6472052" y="1876301"/>
            <a:ext cx="2894199" cy="3059237"/>
          </a:xfrm>
          <a:prstGeom prst="rect">
            <a:avLst/>
          </a:prstGeom>
          <a:blipFill dpi="0" rotWithShape="1">
            <a:blip r:embed="rId4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6" name="object 6"/>
          <p:cNvSpPr txBox="1"/>
          <p:nvPr/>
        </p:nvSpPr>
        <p:spPr>
          <a:xfrm>
            <a:off x="6887634" y="5075239"/>
            <a:ext cx="3522133" cy="631825"/>
          </a:xfrm>
          <a:prstGeom prst="rect">
            <a:avLst/>
          </a:prstGeom>
        </p:spPr>
        <p:txBody>
          <a:bodyPr lIns="0" tIns="9525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75"/>
              </a:spcBef>
            </a:pPr>
            <a:r>
              <a:rPr lang="tr-TR" altLang="tr-TR" sz="1300">
                <a:solidFill>
                  <a:srgbClr val="FFFFFF"/>
                </a:solidFill>
                <a:latin typeface="Trebuchet MS" pitchFamily="34" charset="0"/>
                <a:ea typeface="Trebuchet MS" pitchFamily="34" charset="0"/>
                <a:cs typeface="Trebuchet MS" pitchFamily="34" charset="0"/>
              </a:rPr>
              <a:t>Percentages and %95 confidence  intervals (CI) for </a:t>
            </a:r>
            <a:r>
              <a:rPr lang="tr-TR" altLang="tr-TR" sz="1300">
                <a:solidFill>
                  <a:srgbClr val="FF0000"/>
                </a:solidFill>
                <a:latin typeface="Trebuchet MS" pitchFamily="34" charset="0"/>
                <a:ea typeface="Trebuchet MS" pitchFamily="34" charset="0"/>
                <a:cs typeface="Trebuchet MS" pitchFamily="34" charset="0"/>
              </a:rPr>
              <a:t>dyspareunia  </a:t>
            </a:r>
            <a:r>
              <a:rPr lang="tr-TR" altLang="tr-TR" sz="1300">
                <a:solidFill>
                  <a:srgbClr val="FFFFFF"/>
                </a:solidFill>
                <a:latin typeface="Trebuchet MS" pitchFamily="34" charset="0"/>
                <a:ea typeface="Trebuchet MS" pitchFamily="34" charset="0"/>
                <a:cs typeface="Trebuchet MS" pitchFamily="34" charset="0"/>
              </a:rPr>
              <a:t>before and after the operation</a:t>
            </a:r>
            <a:endParaRPr lang="tr-TR" altLang="tr-TR" sz="1300">
              <a:latin typeface="Trebuchet MS" pitchFamily="34" charset="0"/>
              <a:ea typeface="Trebuchet MS" pitchFamily="34" charset="0"/>
              <a:cs typeface="Trebuchet MS" pitchFamily="34" charset="0"/>
            </a:endParaRPr>
          </a:p>
        </p:txBody>
      </p:sp>
      <p:sp>
        <p:nvSpPr>
          <p:cNvPr id="25607" name="object 7"/>
          <p:cNvSpPr>
            <a:spLocks noChangeArrowheads="1"/>
          </p:cNvSpPr>
          <p:nvPr/>
        </p:nvSpPr>
        <p:spPr bwMode="auto">
          <a:xfrm>
            <a:off x="3160183" y="0"/>
            <a:ext cx="5488517" cy="1511300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</p:spTree>
    <p:extLst>
      <p:ext uri="{BB962C8B-B14F-4D97-AF65-F5344CB8AC3E}">
        <p14:creationId xmlns:p14="http://schemas.microsoft.com/office/powerpoint/2010/main" val="56094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Başlık 1"/>
          <p:cNvSpPr txBox="1">
            <a:spLocks/>
          </p:cNvSpPr>
          <p:nvPr/>
        </p:nvSpPr>
        <p:spPr bwMode="auto">
          <a:xfrm>
            <a:off x="527051" y="519114"/>
            <a:ext cx="103632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Endometrioma cerrahisi</a:t>
            </a:r>
          </a:p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b="1"/>
              <a:t>Koagulasyon - sütür</a:t>
            </a:r>
            <a:endParaRPr lang="tr-TR" altLang="tr-TR" sz="2800" b="1"/>
          </a:p>
        </p:txBody>
      </p:sp>
      <p:sp>
        <p:nvSpPr>
          <p:cNvPr id="5" name="Dikdörtgen 4"/>
          <p:cNvSpPr/>
          <p:nvPr/>
        </p:nvSpPr>
        <p:spPr>
          <a:xfrm>
            <a:off x="5602818" y="6253163"/>
            <a:ext cx="529984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000" i="1" dirty="0" err="1">
                <a:latin typeface="+mn-lt"/>
              </a:rPr>
              <a:t>Ferrero</a:t>
            </a:r>
            <a:r>
              <a:rPr lang="tr-TR" sz="2000" i="1" dirty="0">
                <a:latin typeface="+mn-lt"/>
              </a:rPr>
              <a:t> S, </a:t>
            </a:r>
            <a:r>
              <a:rPr lang="en-US" sz="2000" i="1" dirty="0">
                <a:latin typeface="+mn-lt"/>
              </a:rPr>
              <a:t> </a:t>
            </a:r>
            <a:r>
              <a:rPr lang="tr-TR" sz="2000" i="1" dirty="0">
                <a:latin typeface="+mn-lt"/>
              </a:rPr>
              <a:t>J </a:t>
            </a:r>
            <a:r>
              <a:rPr lang="en-US" sz="2000" i="1" dirty="0">
                <a:latin typeface="+mn-lt"/>
              </a:rPr>
              <a:t>Minim Invasive </a:t>
            </a:r>
            <a:r>
              <a:rPr lang="en-US" sz="2000" i="1" dirty="0" err="1">
                <a:latin typeface="+mn-lt"/>
              </a:rPr>
              <a:t>Gynecol</a:t>
            </a:r>
            <a:r>
              <a:rPr lang="tr-TR" sz="2000" i="1" dirty="0">
                <a:latin typeface="+mn-lt"/>
              </a:rPr>
              <a:t>, 2012</a:t>
            </a:r>
          </a:p>
        </p:txBody>
      </p:sp>
      <p:pic>
        <p:nvPicPr>
          <p:cNvPr id="142340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4918" y="2444750"/>
            <a:ext cx="4432300" cy="2914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102784" y="1844675"/>
            <a:ext cx="90441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800" b="1" dirty="0">
                <a:solidFill>
                  <a:srgbClr val="FFC000"/>
                </a:solidFill>
                <a:latin typeface="+mn-lt"/>
              </a:rPr>
              <a:t>AFC</a:t>
            </a:r>
            <a:endParaRPr lang="en-US" sz="2800" b="1" dirty="0">
              <a:solidFill>
                <a:srgbClr val="FFC000"/>
              </a:solidFill>
              <a:latin typeface="+mn-lt"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200151" y="5359401"/>
            <a:ext cx="9044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Sütür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2544233" y="5357813"/>
            <a:ext cx="311976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Elektrokoagulasyon</a:t>
            </a:r>
            <a:endParaRPr lang="en-US" sz="24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40723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Başlık 1"/>
          <p:cNvSpPr txBox="1">
            <a:spLocks/>
          </p:cNvSpPr>
          <p:nvPr/>
        </p:nvSpPr>
        <p:spPr bwMode="auto">
          <a:xfrm>
            <a:off x="628651" y="765175"/>
            <a:ext cx="10363200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 dirty="0" err="1"/>
              <a:t>Plasma</a:t>
            </a:r>
            <a:r>
              <a:rPr lang="tr-TR" altLang="tr-TR" sz="3600" b="1" dirty="0"/>
              <a:t> enerjisi </a:t>
            </a:r>
            <a:r>
              <a:rPr lang="tr-TR" altLang="tr-TR" sz="3600" b="1" dirty="0" err="1"/>
              <a:t>vs</a:t>
            </a:r>
            <a:r>
              <a:rPr lang="tr-TR" altLang="tr-TR" sz="3600" b="1" dirty="0"/>
              <a:t> </a:t>
            </a:r>
            <a:r>
              <a:rPr lang="tr-TR" altLang="tr-TR" sz="3600" b="1" dirty="0" err="1" smtClean="0"/>
              <a:t>kistektomi</a:t>
            </a:r>
            <a:endParaRPr lang="tr-TR" altLang="tr-TR" sz="3600" b="1" dirty="0" smtClean="0"/>
          </a:p>
          <a:p>
            <a:pPr>
              <a:lnSpc>
                <a:spcPct val="80000"/>
              </a:lnSpc>
              <a:spcBef>
                <a:spcPct val="0"/>
              </a:spcBef>
              <a:buNone/>
            </a:pPr>
            <a:r>
              <a:rPr lang="tr-TR" sz="2400" dirty="0"/>
              <a:t>İleri </a:t>
            </a:r>
            <a:r>
              <a:rPr lang="tr-TR" sz="2400" dirty="0" err="1"/>
              <a:t>Bipolar</a:t>
            </a:r>
            <a:r>
              <a:rPr lang="tr-TR" sz="2400" dirty="0"/>
              <a:t> Mühürleme Sistemleri </a:t>
            </a:r>
            <a:r>
              <a:rPr lang="tr-TR" sz="2400" dirty="0" err="1"/>
              <a:t>EnSeal</a:t>
            </a:r>
            <a:r>
              <a:rPr lang="tr-TR" sz="2400" dirty="0"/>
              <a:t>®, </a:t>
            </a:r>
            <a:r>
              <a:rPr lang="tr-TR" sz="2400" dirty="0" err="1"/>
              <a:t>LigaSureTM</a:t>
            </a:r>
            <a:r>
              <a:rPr lang="tr-TR" sz="2400" dirty="0"/>
              <a:t> ve </a:t>
            </a:r>
            <a:r>
              <a:rPr lang="tr-TR" sz="2400" dirty="0" err="1"/>
              <a:t>PlasmaKineticTM</a:t>
            </a:r>
            <a:r>
              <a:rPr lang="tr-TR" sz="2400" dirty="0"/>
              <a:t> hızlı, etkin </a:t>
            </a:r>
            <a:r>
              <a:rPr lang="tr-TR" sz="2400" dirty="0" err="1"/>
              <a:t>koagülasyon</a:t>
            </a:r>
            <a:r>
              <a:rPr lang="tr-TR" sz="2400" dirty="0"/>
              <a:t> ve kapama yapan </a:t>
            </a:r>
            <a:r>
              <a:rPr lang="tr-TR" sz="2400" dirty="0" err="1"/>
              <a:t>bipolar</a:t>
            </a:r>
            <a:r>
              <a:rPr lang="tr-TR" sz="2400" dirty="0"/>
              <a:t> cihazlardır</a:t>
            </a:r>
            <a:endParaRPr lang="tr-TR" altLang="tr-TR" sz="2400" b="1" dirty="0"/>
          </a:p>
        </p:txBody>
      </p:sp>
      <p:sp>
        <p:nvSpPr>
          <p:cNvPr id="143363" name="Dikdörtgen 4"/>
          <p:cNvSpPr>
            <a:spLocks noChangeArrowheads="1"/>
          </p:cNvSpPr>
          <p:nvPr/>
        </p:nvSpPr>
        <p:spPr bwMode="auto">
          <a:xfrm>
            <a:off x="8183033" y="6197601"/>
            <a:ext cx="279525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2000" i="1">
                <a:solidFill>
                  <a:srgbClr val="595959"/>
                </a:solidFill>
              </a:rPr>
              <a:t>Roman, Fertil Steril, 2011</a:t>
            </a:r>
            <a:endParaRPr lang="tr-TR" altLang="en-US" sz="2000" i="1"/>
          </a:p>
        </p:txBody>
      </p:sp>
      <p:pic>
        <p:nvPicPr>
          <p:cNvPr id="143364" name="Picture 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418" y="2676525"/>
            <a:ext cx="11279716" cy="3416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65" name="AutoShape 10"/>
          <p:cNvSpPr>
            <a:spLocks noChangeArrowheads="1"/>
          </p:cNvSpPr>
          <p:nvPr/>
        </p:nvSpPr>
        <p:spPr bwMode="auto">
          <a:xfrm>
            <a:off x="719667" y="5916614"/>
            <a:ext cx="11137900" cy="160337"/>
          </a:xfrm>
          <a:prstGeom prst="roundRect">
            <a:avLst>
              <a:gd name="adj" fmla="val 16667"/>
            </a:avLst>
          </a:prstGeom>
          <a:solidFill>
            <a:srgbClr val="4F81BD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Arial" pitchFamily="34" charset="0"/>
            </a:endParaRPr>
          </a:p>
        </p:txBody>
      </p:sp>
      <p:sp>
        <p:nvSpPr>
          <p:cNvPr id="143366" name="AutoShape 11"/>
          <p:cNvSpPr>
            <a:spLocks noChangeArrowheads="1"/>
          </p:cNvSpPr>
          <p:nvPr/>
        </p:nvSpPr>
        <p:spPr bwMode="auto">
          <a:xfrm>
            <a:off x="719667" y="5724525"/>
            <a:ext cx="11137900" cy="160338"/>
          </a:xfrm>
          <a:prstGeom prst="roundRect">
            <a:avLst>
              <a:gd name="adj" fmla="val 16667"/>
            </a:avLst>
          </a:prstGeom>
          <a:solidFill>
            <a:srgbClr val="4F81BD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Arial" pitchFamily="34" charset="0"/>
            </a:endParaRPr>
          </a:p>
        </p:txBody>
      </p:sp>
      <p:sp>
        <p:nvSpPr>
          <p:cNvPr id="143367" name="AutoShape 13"/>
          <p:cNvSpPr>
            <a:spLocks noChangeArrowheads="1"/>
          </p:cNvSpPr>
          <p:nvPr/>
        </p:nvSpPr>
        <p:spPr bwMode="auto">
          <a:xfrm>
            <a:off x="709085" y="5372100"/>
            <a:ext cx="11137900" cy="160338"/>
          </a:xfrm>
          <a:prstGeom prst="roundRect">
            <a:avLst>
              <a:gd name="adj" fmla="val 16667"/>
            </a:avLst>
          </a:prstGeom>
          <a:solidFill>
            <a:srgbClr val="4F81BD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Arial" pitchFamily="34" charset="0"/>
            </a:endParaRPr>
          </a:p>
        </p:txBody>
      </p:sp>
      <p:sp>
        <p:nvSpPr>
          <p:cNvPr id="143368" name="AutoShape 14"/>
          <p:cNvSpPr>
            <a:spLocks noChangeArrowheads="1"/>
          </p:cNvSpPr>
          <p:nvPr/>
        </p:nvSpPr>
        <p:spPr bwMode="auto">
          <a:xfrm>
            <a:off x="687918" y="5180014"/>
            <a:ext cx="11137900" cy="160337"/>
          </a:xfrm>
          <a:prstGeom prst="roundRect">
            <a:avLst>
              <a:gd name="adj" fmla="val 16667"/>
            </a:avLst>
          </a:prstGeom>
          <a:solidFill>
            <a:srgbClr val="4F81BD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en-US" altLang="en-US">
              <a:latin typeface="Arial" pitchFamily="34" charset="0"/>
            </a:endParaRPr>
          </a:p>
        </p:txBody>
      </p:sp>
      <p:sp>
        <p:nvSpPr>
          <p:cNvPr id="143369" name="Rectangle 15"/>
          <p:cNvSpPr>
            <a:spLocks noChangeArrowheads="1"/>
          </p:cNvSpPr>
          <p:nvPr/>
        </p:nvSpPr>
        <p:spPr bwMode="auto">
          <a:xfrm>
            <a:off x="624418" y="2139951"/>
            <a:ext cx="4674678" cy="3877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2400" b="1" dirty="0" err="1">
                <a:solidFill>
                  <a:srgbClr val="FFC000"/>
                </a:solidFill>
                <a:latin typeface="Arial" pitchFamily="34" charset="0"/>
              </a:rPr>
              <a:t>Unilateral</a:t>
            </a:r>
            <a:r>
              <a:rPr lang="tr-TR" altLang="tr-TR" sz="2400" b="1" dirty="0">
                <a:solidFill>
                  <a:srgbClr val="FFC000"/>
                </a:solidFill>
                <a:latin typeface="Arial" pitchFamily="34" charset="0"/>
              </a:rPr>
              <a:t> </a:t>
            </a:r>
            <a:r>
              <a:rPr lang="tr-TR" altLang="tr-TR" sz="2400" b="1" dirty="0" err="1">
                <a:solidFill>
                  <a:srgbClr val="FFC000"/>
                </a:solidFill>
                <a:latin typeface="Arial" pitchFamily="34" charset="0"/>
              </a:rPr>
              <a:t>endometrioma</a:t>
            </a:r>
            <a:r>
              <a:rPr lang="tr-TR" altLang="tr-TR" sz="2400" b="1" dirty="0">
                <a:solidFill>
                  <a:srgbClr val="FFC000"/>
                </a:solidFill>
                <a:latin typeface="Arial" pitchFamily="34" charset="0"/>
              </a:rPr>
              <a:t>&gt;3 cm</a:t>
            </a:r>
          </a:p>
        </p:txBody>
      </p:sp>
    </p:spTree>
    <p:extLst>
      <p:ext uri="{BB962C8B-B14F-4D97-AF65-F5344CB8AC3E}">
        <p14:creationId xmlns:p14="http://schemas.microsoft.com/office/powerpoint/2010/main" val="3055924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Başlık 1"/>
          <p:cNvSpPr txBox="1">
            <a:spLocks/>
          </p:cNvSpPr>
          <p:nvPr/>
        </p:nvSpPr>
        <p:spPr bwMode="auto">
          <a:xfrm>
            <a:off x="527051" y="879475"/>
            <a:ext cx="10363200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 dirty="0"/>
              <a:t>Etanol </a:t>
            </a:r>
            <a:r>
              <a:rPr lang="tr-TR" altLang="tr-TR" sz="3600" b="1" dirty="0" err="1"/>
              <a:t>skleroterapi</a:t>
            </a:r>
            <a:endParaRPr lang="tr-TR" altLang="tr-TR" sz="2800" b="1" dirty="0"/>
          </a:p>
        </p:txBody>
      </p:sp>
      <p:sp>
        <p:nvSpPr>
          <p:cNvPr id="5" name="Dikdörtgen 4"/>
          <p:cNvSpPr/>
          <p:nvPr/>
        </p:nvSpPr>
        <p:spPr>
          <a:xfrm>
            <a:off x="8183034" y="6197600"/>
            <a:ext cx="28953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2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Koike</a:t>
            </a:r>
            <a:r>
              <a:rPr lang="tr-TR" altLang="tr-TR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T, EJOGRB, 2002</a:t>
            </a:r>
            <a:endParaRPr lang="tr-TR" sz="2000" i="1" dirty="0">
              <a:latin typeface="+mn-lt"/>
            </a:endParaRPr>
          </a:p>
        </p:txBody>
      </p:sp>
      <p:pic>
        <p:nvPicPr>
          <p:cNvPr id="14438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667" y="3054350"/>
            <a:ext cx="9772651" cy="23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609601" y="1873251"/>
            <a:ext cx="54922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Endometrioma</a:t>
            </a:r>
            <a:r>
              <a:rPr lang="tr-TR" alt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boyutu 	</a:t>
            </a:r>
            <a:r>
              <a:rPr lang="tr-TR" altLang="tr-T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 37-68 mm</a:t>
            </a:r>
          </a:p>
          <a:p>
            <a:pPr eaLnBrk="1" hangingPunct="1">
              <a:defRPr/>
            </a:pP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Etanol uygulaması		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:%50 – 5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dk</a:t>
            </a:r>
            <a:endParaRPr lang="tr-TR" sz="2400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9924639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Başlık 1"/>
          <p:cNvSpPr txBox="1">
            <a:spLocks/>
          </p:cNvSpPr>
          <p:nvPr/>
        </p:nvSpPr>
        <p:spPr bwMode="auto">
          <a:xfrm>
            <a:off x="527051" y="879475"/>
            <a:ext cx="10363200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tr-TR" altLang="tr-TR" sz="3600" b="1"/>
              <a:t>Etanol skleroterapi</a:t>
            </a:r>
            <a:endParaRPr lang="tr-TR" altLang="tr-TR" sz="2800" b="1"/>
          </a:p>
        </p:txBody>
      </p:sp>
      <p:sp>
        <p:nvSpPr>
          <p:cNvPr id="5" name="Dikdörtgen 4"/>
          <p:cNvSpPr/>
          <p:nvPr/>
        </p:nvSpPr>
        <p:spPr>
          <a:xfrm>
            <a:off x="6959601" y="6197600"/>
            <a:ext cx="435568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2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Noma</a:t>
            </a:r>
            <a:r>
              <a:rPr lang="tr-TR" altLang="tr-TR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</a:t>
            </a:r>
            <a:r>
              <a:rPr lang="tr-TR" altLang="tr-TR" sz="2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Int</a:t>
            </a:r>
            <a:r>
              <a:rPr lang="tr-TR" altLang="tr-TR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J </a:t>
            </a:r>
            <a:r>
              <a:rPr lang="tr-TR" altLang="tr-TR" sz="2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Obstet</a:t>
            </a:r>
            <a:r>
              <a:rPr lang="tr-TR" altLang="tr-TR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</a:t>
            </a:r>
            <a:r>
              <a:rPr lang="tr-TR" altLang="tr-TR" sz="2000" i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Gynecol</a:t>
            </a:r>
            <a:r>
              <a:rPr lang="tr-TR" altLang="tr-TR" sz="2000" i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, 2000</a:t>
            </a:r>
            <a:endParaRPr lang="tr-TR" sz="2000" i="1" dirty="0">
              <a:latin typeface="+mn-lt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609600" y="1873251"/>
            <a:ext cx="50642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1" hangingPunct="1">
              <a:defRPr/>
            </a:pPr>
            <a:r>
              <a:rPr lang="tr-TR" altLang="tr-TR" sz="24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Endometrioma</a:t>
            </a:r>
            <a:r>
              <a:rPr lang="tr-TR" alt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 boyutu 	: </a:t>
            </a:r>
            <a:r>
              <a:rPr lang="tr-TR" altLang="tr-T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&gt; 2 cm</a:t>
            </a:r>
          </a:p>
          <a:p>
            <a:pPr eaLnBrk="1" hangingPunct="1">
              <a:defRPr/>
            </a:pPr>
            <a:r>
              <a:rPr lang="tr-TR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Etanol uygulaması		: </a:t>
            </a:r>
            <a:r>
              <a:rPr lang="tr-TR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10 </a:t>
            </a:r>
            <a:r>
              <a:rPr lang="tr-TR" sz="2400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</a:rPr>
              <a:t>dk</a:t>
            </a:r>
            <a:endParaRPr lang="tr-TR" sz="2400" dirty="0">
              <a:latin typeface="+mn-lt"/>
            </a:endParaRPr>
          </a:p>
        </p:txBody>
      </p:sp>
      <p:pic>
        <p:nvPicPr>
          <p:cNvPr id="14541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934" y="3136900"/>
            <a:ext cx="8354484" cy="283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Yuvarlatılmış Dikdörtgen 6"/>
          <p:cNvSpPr/>
          <p:nvPr/>
        </p:nvSpPr>
        <p:spPr>
          <a:xfrm>
            <a:off x="670984" y="5243513"/>
            <a:ext cx="7844367" cy="552450"/>
          </a:xfrm>
          <a:prstGeom prst="roundRect">
            <a:avLst/>
          </a:prstGeom>
          <a:solidFill>
            <a:srgbClr val="4F81BD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2398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084" y="1697039"/>
            <a:ext cx="11624733" cy="396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7" name="Text Box 3"/>
          <p:cNvSpPr txBox="1">
            <a:spLocks noChangeArrowheads="1"/>
          </p:cNvSpPr>
          <p:nvPr/>
        </p:nvSpPr>
        <p:spPr bwMode="auto">
          <a:xfrm>
            <a:off x="3771901" y="5873750"/>
            <a:ext cx="328647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3200" b="1">
                <a:solidFill>
                  <a:srgbClr val="FF3300"/>
                </a:solidFill>
                <a:latin typeface="Tahoma" pitchFamily="34" charset="0"/>
              </a:rPr>
              <a:t>Cochrane 2006</a:t>
            </a:r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2241739" y="315913"/>
            <a:ext cx="769794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tr-TR" sz="3200" b="1" dirty="0" err="1">
                <a:solidFill>
                  <a:srgbClr val="FF3300"/>
                </a:solidFill>
                <a:latin typeface="Tahoma" pitchFamily="34" charset="0"/>
              </a:rPr>
              <a:t>Endometrioma</a:t>
            </a:r>
            <a:r>
              <a:rPr lang="tr-TR" sz="3200" b="1" dirty="0">
                <a:solidFill>
                  <a:srgbClr val="FF3300"/>
                </a:solidFill>
                <a:latin typeface="Tahoma" pitchFamily="34" charset="0"/>
              </a:rPr>
              <a:t>:  </a:t>
            </a:r>
            <a:r>
              <a:rPr lang="tr-TR" sz="3200" b="1" dirty="0" err="1">
                <a:solidFill>
                  <a:srgbClr val="FF3300"/>
                </a:solidFill>
                <a:latin typeface="Tahoma" pitchFamily="34" charset="0"/>
              </a:rPr>
              <a:t>Excision</a:t>
            </a:r>
            <a:r>
              <a:rPr lang="tr-TR" sz="3200" b="1" dirty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tr-TR" sz="3200" b="1" dirty="0" err="1">
                <a:solidFill>
                  <a:srgbClr val="FF3300"/>
                </a:solidFill>
                <a:latin typeface="Tahoma" pitchFamily="34" charset="0"/>
              </a:rPr>
              <a:t>vs</a:t>
            </a:r>
            <a:r>
              <a:rPr lang="tr-TR" sz="3200" b="1" dirty="0">
                <a:solidFill>
                  <a:srgbClr val="FF3300"/>
                </a:solidFill>
                <a:latin typeface="Tahoma" pitchFamily="34" charset="0"/>
              </a:rPr>
              <a:t> </a:t>
            </a:r>
            <a:r>
              <a:rPr lang="tr-TR" sz="3200" b="1" dirty="0" err="1">
                <a:solidFill>
                  <a:srgbClr val="FF3300"/>
                </a:solidFill>
                <a:latin typeface="Tahoma" pitchFamily="34" charset="0"/>
              </a:rPr>
              <a:t>Ablation</a:t>
            </a:r>
            <a:endParaRPr lang="tr-TR" sz="3200" b="1" dirty="0">
              <a:solidFill>
                <a:srgbClr val="FF3300"/>
              </a:solidFill>
              <a:latin typeface="Tahoma" pitchFamily="34" charset="0"/>
            </a:endParaRPr>
          </a:p>
          <a:p>
            <a:pPr algn="ctr"/>
            <a:r>
              <a:rPr lang="tr-TR" sz="3200" b="1" dirty="0" err="1">
                <a:latin typeface="Tahoma" pitchFamily="34" charset="0"/>
              </a:rPr>
              <a:t>Rekürrens</a:t>
            </a:r>
            <a:endParaRPr lang="tr-TR" sz="3200" b="1" dirty="0">
              <a:latin typeface="Tahom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8524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tr-TR"/>
              <a:t>Post-op OC - </a:t>
            </a:r>
            <a:r>
              <a:rPr lang="tr-TR" sz="3600"/>
              <a:t>Rekürrens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2057400"/>
            <a:ext cx="10363200" cy="3822700"/>
          </a:xfrm>
        </p:spPr>
        <p:txBody>
          <a:bodyPr>
            <a:normAutofit/>
          </a:bodyPr>
          <a:lstStyle/>
          <a:p>
            <a:r>
              <a:rPr lang="tr-TR" sz="2800" dirty="0" smtClean="0"/>
              <a:t>OC kullanmayanlarla ile kullananlar arasındaki karşılaştırmada mutlak risk azalması 47% (95% CI 37-57) idi.</a:t>
            </a:r>
          </a:p>
          <a:p>
            <a:r>
              <a:rPr lang="tr-TR" sz="2800" dirty="0" smtClean="0"/>
              <a:t>Koruyucu etki, ilaç kesildikten sonra hızla kayboldu.</a:t>
            </a:r>
          </a:p>
        </p:txBody>
      </p:sp>
      <p:sp>
        <p:nvSpPr>
          <p:cNvPr id="64516" name="Text Box 4"/>
          <p:cNvSpPr txBox="1">
            <a:spLocks noChangeArrowheads="1"/>
          </p:cNvSpPr>
          <p:nvPr/>
        </p:nvSpPr>
        <p:spPr bwMode="auto">
          <a:xfrm>
            <a:off x="2063751" y="6116639"/>
            <a:ext cx="4700326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1600" b="1">
                <a:solidFill>
                  <a:srgbClr val="FF3300"/>
                </a:solidFill>
                <a:latin typeface="Tahoma" pitchFamily="34" charset="0"/>
              </a:rPr>
              <a:t>Vercellini et al.  Am J Obstet Gynecol 2008; </a:t>
            </a:r>
          </a:p>
        </p:txBody>
      </p:sp>
    </p:spTree>
    <p:extLst>
      <p:ext uri="{BB962C8B-B14F-4D97-AF65-F5344CB8AC3E}">
        <p14:creationId xmlns:p14="http://schemas.microsoft.com/office/powerpoint/2010/main" val="3347656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 idx="4294967295"/>
          </p:nvPr>
        </p:nvSpPr>
        <p:spPr>
          <a:xfrm>
            <a:off x="609600" y="155448"/>
            <a:ext cx="11201440" cy="1252728"/>
          </a:xfrm>
        </p:spPr>
        <p:txBody>
          <a:bodyPr rIns="45720" rtlCol="0">
            <a:no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tr-TR" sz="2400" b="1" kern="1200" dirty="0" err="1">
                <a:solidFill>
                  <a:schemeClr val="tx1"/>
                </a:solidFill>
                <a:effectLst/>
              </a:rPr>
              <a:t>Long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-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term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cyclic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and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continuous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OCP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therapy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and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endometrioma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recurrence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: a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randomized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controlled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2400" b="1" kern="1200" dirty="0" err="1">
                <a:solidFill>
                  <a:schemeClr val="tx1"/>
                </a:solidFill>
                <a:effectLst/>
              </a:rPr>
              <a:t>trial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/>
            </a:r>
            <a:br>
              <a:rPr lang="tr-TR" sz="2400" b="1" kern="1200" dirty="0">
                <a:solidFill>
                  <a:schemeClr val="tx1"/>
                </a:solidFill>
                <a:effectLst/>
              </a:rPr>
            </a:br>
            <a:r>
              <a:rPr lang="tr-TR" sz="1600" b="1" i="1" kern="1200" dirty="0">
                <a:solidFill>
                  <a:schemeClr val="tx1"/>
                </a:solidFill>
                <a:effectLst/>
              </a:rPr>
              <a:t> </a:t>
            </a:r>
            <a:r>
              <a:rPr lang="tr-TR" sz="1600" b="1" i="1" kern="1200" dirty="0" err="1">
                <a:solidFill>
                  <a:schemeClr val="tx1"/>
                </a:solidFill>
                <a:effectLst/>
              </a:rPr>
              <a:t>Seracchioli</a:t>
            </a:r>
            <a:r>
              <a:rPr lang="tr-TR" sz="1600" b="1" i="1" kern="1200" dirty="0">
                <a:solidFill>
                  <a:schemeClr val="tx1"/>
                </a:solidFill>
                <a:effectLst/>
              </a:rPr>
              <a:t> R  et al, F&amp;S (93), 2010, 52-56.  </a:t>
            </a:r>
            <a:r>
              <a:rPr lang="tr-TR" sz="2400" b="1" kern="1200" dirty="0">
                <a:solidFill>
                  <a:schemeClr val="tx1"/>
                </a:solidFill>
                <a:effectLst/>
              </a:rPr>
              <a:t/>
            </a:r>
            <a:br>
              <a:rPr lang="tr-TR" sz="2400" b="1" kern="1200" dirty="0">
                <a:solidFill>
                  <a:schemeClr val="tx1"/>
                </a:solidFill>
                <a:effectLst/>
              </a:rPr>
            </a:br>
            <a:endParaRPr lang="tr-TR" sz="2400" b="1" kern="1200" dirty="0">
              <a:solidFill>
                <a:schemeClr val="tx1"/>
              </a:solidFill>
              <a:effectLst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" y="1425575"/>
            <a:ext cx="4271433" cy="3074988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47710" y="1239518"/>
            <a:ext cx="4544292" cy="33324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486261" y="2664853"/>
            <a:ext cx="4909593" cy="3671419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860179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/>
          <p:cNvSpPr>
            <a:spLocks noGrp="1"/>
          </p:cNvSpPr>
          <p:nvPr>
            <p:ph type="subTitle" idx="1"/>
          </p:nvPr>
        </p:nvSpPr>
        <p:spPr>
          <a:xfrm>
            <a:off x="9129253" y="6410944"/>
            <a:ext cx="3257551" cy="753036"/>
          </a:xfrm>
        </p:spPr>
        <p:txBody>
          <a:bodyPr>
            <a:normAutofit/>
          </a:bodyPr>
          <a:lstStyle/>
          <a:p>
            <a:r>
              <a:rPr lang="tr-TR" dirty="0" smtClean="0">
                <a:solidFill>
                  <a:srgbClr val="FF0000"/>
                </a:solidFill>
              </a:rPr>
              <a:t>Muzii L. et al., 2017</a:t>
            </a:r>
            <a:endParaRPr lang="tr-TR" dirty="0">
              <a:solidFill>
                <a:srgbClr val="FF0000"/>
              </a:solidFill>
            </a:endParaRPr>
          </a:p>
        </p:txBody>
      </p:sp>
      <p:graphicFrame>
        <p:nvGraphicFramePr>
          <p:cNvPr id="4" name="3 İçerik Yer Tutucusu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1147678200"/>
              </p:ext>
            </p:extLst>
          </p:nvPr>
        </p:nvGraphicFramePr>
        <p:xfrm>
          <a:off x="324648" y="1198936"/>
          <a:ext cx="8984109" cy="5300720"/>
        </p:xfrm>
        <a:graphic>
          <a:graphicData uri="http://schemas.openxmlformats.org/drawingml/2006/table">
            <a:tbl>
              <a:tblPr firstRow="1" bandRow="1">
                <a:tableStyleId>{69CF1AB2-1976-4502-BF36-3FF5EA218861}</a:tableStyleId>
              </a:tblPr>
              <a:tblGrid>
                <a:gridCol w="1882103"/>
                <a:gridCol w="2258157"/>
                <a:gridCol w="1993557"/>
                <a:gridCol w="2850292"/>
              </a:tblGrid>
              <a:tr h="378123"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Score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0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1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2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</a:tr>
              <a:tr h="661721"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Size (cm)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&lt;3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3-5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&gt;5(</a:t>
                      </a:r>
                      <a:r>
                        <a:rPr lang="tr-TR" sz="1800" dirty="0" err="1" smtClean="0"/>
                        <a:t>if</a:t>
                      </a:r>
                      <a:r>
                        <a:rPr lang="tr-TR" sz="1800" baseline="0" dirty="0" smtClean="0"/>
                        <a:t>&gt;10, </a:t>
                      </a:r>
                      <a:r>
                        <a:rPr lang="tr-TR" sz="1800" baseline="0" dirty="0" err="1" smtClean="0"/>
                        <a:t>score</a:t>
                      </a:r>
                      <a:r>
                        <a:rPr lang="tr-TR" sz="1800" baseline="0" dirty="0" smtClean="0"/>
                        <a:t> is 3)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</a:tr>
              <a:tr h="378123"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Growth</a:t>
                      </a:r>
                      <a:r>
                        <a:rPr lang="tr-TR" sz="1800" dirty="0" smtClean="0"/>
                        <a:t> rate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kumimoji="0" lang="tr-TR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≤1.0 cm/6 </a:t>
                      </a:r>
                      <a:r>
                        <a:rPr kumimoji="0" lang="tr-TR" sz="1800" b="1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mo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&gt;1.0</a:t>
                      </a:r>
                      <a:r>
                        <a:rPr lang="tr-TR" sz="1800" baseline="0" dirty="0" smtClean="0"/>
                        <a:t> cm/6 </a:t>
                      </a:r>
                      <a:r>
                        <a:rPr lang="tr-TR" sz="1800" baseline="0" dirty="0" err="1" smtClean="0"/>
                        <a:t>mo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/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</a:tr>
              <a:tr h="574148"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Pain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Absent</a:t>
                      </a:r>
                      <a:r>
                        <a:rPr lang="tr-TR" sz="1800" dirty="0" smtClean="0"/>
                        <a:t>/</a:t>
                      </a:r>
                      <a:r>
                        <a:rPr lang="tr-TR" sz="1800" dirty="0" err="1" smtClean="0"/>
                        <a:t>mild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/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>
                          <a:latin typeface="+mn-lt"/>
                        </a:rPr>
                        <a:t>Moderate/severe*</a:t>
                      </a:r>
                      <a:endParaRPr lang="tr-TR" sz="1800" dirty="0">
                        <a:latin typeface="+mn-lt"/>
                      </a:endParaRPr>
                    </a:p>
                  </a:txBody>
                  <a:tcPr marL="121920" marR="121920" marT="45716" marB="45716"/>
                </a:tc>
              </a:tr>
              <a:tr h="378123"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İnfertility</a:t>
                      </a:r>
                      <a:r>
                        <a:rPr lang="tr-TR" sz="1800" dirty="0" smtClean="0"/>
                        <a:t>**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Absent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/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Present</a:t>
                      </a:r>
                      <a:r>
                        <a:rPr lang="tr-TR" sz="1800" dirty="0" smtClean="0"/>
                        <a:t>*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</a:tr>
              <a:tr h="661721"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Ultrasound</a:t>
                      </a:r>
                      <a:r>
                        <a:rPr lang="tr-TR" sz="1800" dirty="0" smtClean="0"/>
                        <a:t> </a:t>
                      </a:r>
                      <a:r>
                        <a:rPr lang="tr-TR" sz="1800" dirty="0" err="1" smtClean="0"/>
                        <a:t>features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Typical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/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Atypical</a:t>
                      </a:r>
                      <a:r>
                        <a:rPr lang="tr-TR" sz="1800" dirty="0" smtClean="0"/>
                        <a:t>(</a:t>
                      </a:r>
                      <a:r>
                        <a:rPr lang="tr-TR" sz="1800" dirty="0" err="1" smtClean="0"/>
                        <a:t>if</a:t>
                      </a:r>
                      <a:r>
                        <a:rPr lang="tr-TR" sz="1800" dirty="0" smtClean="0"/>
                        <a:t> </a:t>
                      </a:r>
                      <a:r>
                        <a:rPr lang="tr-TR" sz="1800" dirty="0" err="1" smtClean="0"/>
                        <a:t>blood</a:t>
                      </a:r>
                      <a:r>
                        <a:rPr lang="tr-TR" sz="1800" dirty="0" smtClean="0"/>
                        <a:t> </a:t>
                      </a:r>
                      <a:r>
                        <a:rPr lang="tr-TR" sz="1800" dirty="0" err="1" smtClean="0"/>
                        <a:t>flow</a:t>
                      </a:r>
                      <a:r>
                        <a:rPr lang="tr-TR" sz="1800" dirty="0" smtClean="0"/>
                        <a:t>, </a:t>
                      </a:r>
                      <a:r>
                        <a:rPr lang="tr-TR" sz="1800" dirty="0" err="1" smtClean="0"/>
                        <a:t>score</a:t>
                      </a:r>
                      <a:r>
                        <a:rPr lang="tr-TR" sz="1800" dirty="0" smtClean="0"/>
                        <a:t> is 3)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</a:tr>
              <a:tr h="945319"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History</a:t>
                      </a:r>
                      <a:r>
                        <a:rPr lang="tr-TR" sz="1800" dirty="0" smtClean="0"/>
                        <a:t> </a:t>
                      </a:r>
                      <a:r>
                        <a:rPr lang="tr-TR" sz="1800" dirty="0" err="1" smtClean="0"/>
                        <a:t>positive</a:t>
                      </a:r>
                      <a:r>
                        <a:rPr lang="tr-TR" sz="1800" dirty="0" smtClean="0"/>
                        <a:t> </a:t>
                      </a:r>
                      <a:r>
                        <a:rPr lang="tr-TR" sz="1800" dirty="0" err="1" smtClean="0"/>
                        <a:t>for</a:t>
                      </a:r>
                      <a:r>
                        <a:rPr lang="tr-TR" sz="1800" dirty="0" smtClean="0"/>
                        <a:t> </a:t>
                      </a:r>
                      <a:r>
                        <a:rPr lang="tr-TR" sz="1800" dirty="0" err="1" smtClean="0"/>
                        <a:t>cancer</a:t>
                      </a:r>
                      <a:r>
                        <a:rPr lang="tr-TR" sz="1800" baseline="0" smtClean="0"/>
                        <a:t> ***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Absent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Familiar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Personal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</a:tr>
              <a:tr h="945319"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Recurrent</a:t>
                      </a:r>
                      <a:r>
                        <a:rPr lang="tr-TR" sz="1800" baseline="0" dirty="0" smtClean="0"/>
                        <a:t> </a:t>
                      </a:r>
                      <a:r>
                        <a:rPr lang="tr-TR" sz="1800" baseline="0" dirty="0" err="1" smtClean="0"/>
                        <a:t>endometrioma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No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Yes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/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</a:tr>
              <a:tr h="378123">
                <a:tc>
                  <a:txBody>
                    <a:bodyPr/>
                    <a:lstStyle/>
                    <a:p>
                      <a:r>
                        <a:rPr lang="tr-TR" sz="1800" dirty="0" err="1" smtClean="0"/>
                        <a:t>Age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kumimoji="0" lang="tr-TR" sz="1800" b="1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≤40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&gt;40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  <a:tc>
                  <a:txBody>
                    <a:bodyPr/>
                    <a:lstStyle/>
                    <a:p>
                      <a:r>
                        <a:rPr lang="tr-TR" sz="1800" dirty="0" smtClean="0"/>
                        <a:t>/                     </a:t>
                      </a:r>
                      <a:endParaRPr lang="tr-TR" sz="1800" dirty="0"/>
                    </a:p>
                  </a:txBody>
                  <a:tcPr marL="121920" marR="121920" marT="45716" marB="45716"/>
                </a:tc>
              </a:tr>
            </a:tbl>
          </a:graphicData>
        </a:graphic>
      </p:graphicFrame>
      <p:sp>
        <p:nvSpPr>
          <p:cNvPr id="3" name="Rectangle 2"/>
          <p:cNvSpPr/>
          <p:nvPr/>
        </p:nvSpPr>
        <p:spPr>
          <a:xfrm>
            <a:off x="1655928" y="456320"/>
            <a:ext cx="86435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altLang="tr-TR" dirty="0"/>
              <a:t>Multiparametric score for the indication to surgery in case of endometrioma (MISE score)</a:t>
            </a:r>
            <a:endParaRPr lang="tr-TR" dirty="0"/>
          </a:p>
        </p:txBody>
      </p:sp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9308758" y="3847363"/>
            <a:ext cx="2815613" cy="636615"/>
          </a:xfrm>
          <a:noFill/>
        </p:spPr>
        <p:txBody>
          <a:bodyPr/>
          <a:lstStyle/>
          <a:p>
            <a: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Score </a:t>
            </a:r>
            <a:r>
              <a:rPr lang="tr-TR" sz="2400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&lt;2: </a:t>
            </a:r>
            <a: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Follow up</a:t>
            </a:r>
            <a:b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Score </a:t>
            </a:r>
            <a:r>
              <a:rPr lang="tr-TR" sz="2400" u="sng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&gt;3: </a:t>
            </a:r>
            <a: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Surgery</a:t>
            </a:r>
            <a:b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İf score of 3 is obtained with</a:t>
            </a:r>
            <a:b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 2a :medical treatment</a:t>
            </a:r>
            <a:b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  <a:t>2b:IVF</a:t>
            </a:r>
            <a:br>
              <a:rPr lang="tr-TR" sz="2400" dirty="0" smtClean="0">
                <a:solidFill>
                  <a:srgbClr val="FF0000"/>
                </a:solidFill>
                <a:latin typeface="Comic Sans MS" panose="030F0702030302020204" pitchFamily="66" charset="0"/>
              </a:rPr>
            </a:br>
            <a:endParaRPr lang="tr-TR" sz="2400" dirty="0">
              <a:solidFill>
                <a:srgbClr val="FF0000"/>
              </a:solidFill>
              <a:latin typeface="Comic Sans MS" panose="030F0702030302020204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2684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"/>
            <a:ext cx="12192000" cy="2291378"/>
          </a:xfrm>
          <a:prstGeom prst="rect">
            <a:avLst/>
          </a:prstGeom>
        </p:spPr>
      </p:pic>
      <p:pic>
        <p:nvPicPr>
          <p:cNvPr id="5" name="İçerik Yer Tutucusu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0" y="2632921"/>
            <a:ext cx="12192000" cy="13883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836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ext Box 2"/>
          <p:cNvSpPr txBox="1">
            <a:spLocks noChangeArrowheads="1"/>
          </p:cNvSpPr>
          <p:nvPr/>
        </p:nvSpPr>
        <p:spPr bwMode="auto">
          <a:xfrm>
            <a:off x="3881912" y="4953000"/>
            <a:ext cx="3547766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tr-TR" altLang="tr-TR" sz="8000" dirty="0" smtClean="0">
                <a:latin typeface="Arial" pitchFamily="34" charset="0"/>
              </a:rPr>
              <a:t>Cerrahi</a:t>
            </a:r>
            <a:endParaRPr lang="nl-NL" altLang="tr-TR" sz="8000" dirty="0">
              <a:latin typeface="Arial" pitchFamily="34" charset="0"/>
            </a:endParaRPr>
          </a:p>
        </p:txBody>
      </p:sp>
      <p:pic>
        <p:nvPicPr>
          <p:cNvPr id="21507" name="Picture 4" descr="Laparoscopy-draw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9200" y="914400"/>
            <a:ext cx="4572000" cy="3760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121556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5434" y="346075"/>
            <a:ext cx="8699499" cy="1007968"/>
          </a:xfrm>
        </p:spPr>
        <p:txBody>
          <a:bodyPr wrap="square" lIns="0" tIns="33020" rIns="0" bIns="0">
            <a:spAutoFit/>
          </a:bodyPr>
          <a:lstStyle/>
          <a:p>
            <a:pPr marL="12700">
              <a:lnSpc>
                <a:spcPts val="3800"/>
              </a:lnSpc>
              <a:spcBef>
                <a:spcPts val="263"/>
              </a:spcBef>
            </a:pPr>
            <a:r>
              <a:rPr lang="tr-TR" altLang="tr-TR" dirty="0" err="1" smtClean="0"/>
              <a:t>Endometrioma</a:t>
            </a:r>
            <a:r>
              <a:rPr lang="tr-TR" altLang="tr-TR" dirty="0" smtClean="0"/>
              <a:t> in </a:t>
            </a:r>
            <a:r>
              <a:rPr lang="tr-TR" altLang="tr-TR" dirty="0" err="1" smtClean="0"/>
              <a:t>asymptomatic</a:t>
            </a:r>
            <a:r>
              <a:rPr lang="tr-TR" altLang="tr-TR" dirty="0" smtClean="0"/>
              <a:t>  </a:t>
            </a:r>
            <a:r>
              <a:rPr lang="tr-TR" altLang="tr-TR" dirty="0" err="1" smtClean="0"/>
              <a:t>young</a:t>
            </a:r>
            <a:r>
              <a:rPr lang="tr-TR" altLang="tr-TR" dirty="0" smtClean="0"/>
              <a:t> </a:t>
            </a:r>
            <a:r>
              <a:rPr lang="tr-TR" altLang="tr-TR" dirty="0" err="1" smtClean="0"/>
              <a:t>patients</a:t>
            </a:r>
            <a:endParaRPr lang="tr-TR" altLang="tr-TR" dirty="0" smtClean="0"/>
          </a:p>
        </p:txBody>
      </p:sp>
      <p:sp>
        <p:nvSpPr>
          <p:cNvPr id="3" name="object 3"/>
          <p:cNvSpPr txBox="1"/>
          <p:nvPr/>
        </p:nvSpPr>
        <p:spPr>
          <a:xfrm>
            <a:off x="715434" y="1673225"/>
            <a:ext cx="8699499" cy="3116238"/>
          </a:xfrm>
          <a:prstGeom prst="rect">
            <a:avLst/>
          </a:prstGeom>
        </p:spPr>
        <p:txBody>
          <a:bodyPr wrap="square" lIns="0" tIns="22860" rIns="0" bIns="0">
            <a:spAutoFit/>
          </a:bodyPr>
          <a:lstStyle>
            <a:lvl1pPr marL="355600" indent="-3429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1900"/>
              </a:lnSpc>
              <a:spcBef>
                <a:spcPts val="175"/>
              </a:spcBef>
              <a:buFontTx/>
              <a:buChar char="•"/>
            </a:pPr>
            <a:r>
              <a:rPr lang="tr-TR" altLang="tr-TR" sz="2000" dirty="0" err="1">
                <a:cs typeface="Arial" pitchFamily="34" charset="0"/>
              </a:rPr>
              <a:t>Endometrioma</a:t>
            </a:r>
            <a:r>
              <a:rPr lang="tr-TR" altLang="tr-TR" sz="2000" dirty="0">
                <a:cs typeface="Arial" pitchFamily="34" charset="0"/>
              </a:rPr>
              <a:t> is </a:t>
            </a:r>
            <a:r>
              <a:rPr lang="tr-TR" altLang="tr-TR" sz="2000" dirty="0" err="1">
                <a:cs typeface="Arial" pitchFamily="34" charset="0"/>
              </a:rPr>
              <a:t>one</a:t>
            </a:r>
            <a:r>
              <a:rPr lang="tr-TR" altLang="tr-TR" sz="2000" dirty="0">
                <a:cs typeface="Arial" pitchFamily="34" charset="0"/>
              </a:rPr>
              <a:t> of </a:t>
            </a:r>
            <a:r>
              <a:rPr lang="tr-TR" altLang="tr-TR" sz="2000" dirty="0" err="1">
                <a:cs typeface="Arial" pitchFamily="34" charset="0"/>
              </a:rPr>
              <a:t>the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few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endometriotic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lesions</a:t>
            </a:r>
            <a:r>
              <a:rPr lang="tr-TR" altLang="tr-TR" sz="2000" dirty="0">
                <a:cs typeface="Arial" pitchFamily="34" charset="0"/>
              </a:rPr>
              <a:t>  </a:t>
            </a:r>
            <a:r>
              <a:rPr lang="tr-TR" altLang="tr-TR" sz="2000" dirty="0" err="1">
                <a:cs typeface="Arial" pitchFamily="34" charset="0"/>
              </a:rPr>
              <a:t>that</a:t>
            </a:r>
            <a:r>
              <a:rPr lang="tr-TR" altLang="tr-TR" sz="2000" dirty="0">
                <a:cs typeface="Arial" pitchFamily="34" charset="0"/>
              </a:rPr>
              <a:t> can be </a:t>
            </a:r>
            <a:r>
              <a:rPr lang="tr-TR" altLang="tr-TR" sz="2000" dirty="0" err="1">
                <a:cs typeface="Arial" pitchFamily="34" charset="0"/>
              </a:rPr>
              <a:t>diagnosed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without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the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operation</a:t>
            </a:r>
            <a:endParaRPr lang="tr-TR" altLang="tr-TR" sz="2000" dirty="0">
              <a:cs typeface="Arial" pitchFamily="34" charset="0"/>
            </a:endParaRPr>
          </a:p>
          <a:p>
            <a:pPr>
              <a:spcBef>
                <a:spcPts val="13"/>
              </a:spcBef>
              <a:buFont typeface="Arial" pitchFamily="34" charset="0"/>
              <a:buChar char="•"/>
            </a:pPr>
            <a:endParaRPr lang="tr-TR" altLang="tr-TR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2000" dirty="0" err="1">
                <a:cs typeface="Arial" pitchFamily="34" charset="0"/>
              </a:rPr>
              <a:t>Endometrioma</a:t>
            </a:r>
            <a:r>
              <a:rPr lang="tr-TR" altLang="tr-TR" sz="2000" dirty="0">
                <a:cs typeface="Arial" pitchFamily="34" charset="0"/>
              </a:rPr>
              <a:t> is </a:t>
            </a:r>
            <a:r>
              <a:rPr lang="tr-TR" altLang="tr-TR" sz="2000" dirty="0" err="1">
                <a:cs typeface="Arial" pitchFamily="34" charset="0"/>
              </a:rPr>
              <a:t>accurately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diagnosed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with</a:t>
            </a:r>
            <a:r>
              <a:rPr lang="tr-TR" altLang="tr-TR" sz="2000" dirty="0">
                <a:cs typeface="Arial" pitchFamily="34" charset="0"/>
              </a:rPr>
              <a:t>  </a:t>
            </a:r>
            <a:r>
              <a:rPr lang="tr-TR" altLang="tr-TR" sz="2000" dirty="0" err="1">
                <a:cs typeface="Arial" pitchFamily="34" charset="0"/>
              </a:rPr>
              <a:t>transvaginal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ultrasound</a:t>
            </a:r>
            <a:endParaRPr lang="tr-TR" altLang="tr-TR" sz="2000" dirty="0">
              <a:cs typeface="Arial" pitchFamily="34" charset="0"/>
            </a:endParaRPr>
          </a:p>
          <a:p>
            <a:pPr>
              <a:spcBef>
                <a:spcPts val="675"/>
              </a:spcBef>
            </a:pPr>
            <a:r>
              <a:rPr lang="tr-TR" altLang="tr-TR" sz="1050" dirty="0" err="1">
                <a:cs typeface="Arial" pitchFamily="34" charset="0"/>
              </a:rPr>
              <a:t>Maisnet</a:t>
            </a:r>
            <a:r>
              <a:rPr lang="tr-TR" altLang="tr-TR" sz="1050" dirty="0">
                <a:cs typeface="Arial" pitchFamily="34" charset="0"/>
              </a:rPr>
              <a:t> al. 1993, </a:t>
            </a:r>
            <a:r>
              <a:rPr lang="tr-TR" altLang="tr-TR" sz="1050" dirty="0" err="1">
                <a:cs typeface="Arial" pitchFamily="34" charset="0"/>
              </a:rPr>
              <a:t>Patel</a:t>
            </a:r>
            <a:r>
              <a:rPr lang="tr-TR" altLang="tr-TR" sz="1050" dirty="0">
                <a:cs typeface="Arial" pitchFamily="34" charset="0"/>
              </a:rPr>
              <a:t> et al. 1999, </a:t>
            </a:r>
            <a:r>
              <a:rPr lang="tr-TR" altLang="tr-TR" sz="1050" dirty="0" err="1">
                <a:cs typeface="Arial" pitchFamily="34" charset="0"/>
              </a:rPr>
              <a:t>Ash</a:t>
            </a:r>
            <a:r>
              <a:rPr lang="tr-TR" altLang="tr-TR" sz="1050" dirty="0">
                <a:cs typeface="Arial" pitchFamily="34" charset="0"/>
              </a:rPr>
              <a:t> &amp; </a:t>
            </a:r>
            <a:r>
              <a:rPr lang="tr-TR" altLang="tr-TR" sz="1050" dirty="0" err="1">
                <a:cs typeface="Arial" pitchFamily="34" charset="0"/>
              </a:rPr>
              <a:t>Levine</a:t>
            </a:r>
            <a:r>
              <a:rPr lang="tr-TR" altLang="tr-TR" sz="1050" dirty="0">
                <a:cs typeface="Arial" pitchFamily="34" charset="0"/>
              </a:rPr>
              <a:t> 2007</a:t>
            </a:r>
          </a:p>
          <a:p>
            <a:endParaRPr lang="tr-TR" altLang="tr-TR" sz="11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38"/>
              </a:spcBef>
            </a:pPr>
            <a:endParaRPr lang="tr-TR" altLang="tr-TR" sz="1400" dirty="0">
              <a:latin typeface="Times New Roman" pitchFamily="18" charset="0"/>
              <a:cs typeface="Times New Roman" pitchFamily="18" charset="0"/>
            </a:endParaRPr>
          </a:p>
          <a:p>
            <a:pPr marL="12700" indent="0">
              <a:spcBef>
                <a:spcPts val="25"/>
              </a:spcBef>
            </a:pPr>
            <a:endParaRPr lang="tr-TR" altLang="tr-TR" sz="24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2000" dirty="0">
                <a:cs typeface="Arial" pitchFamily="34" charset="0"/>
              </a:rPr>
              <a:t>CA-125 </a:t>
            </a:r>
            <a:r>
              <a:rPr lang="tr-TR" altLang="tr-TR" sz="2000" dirty="0" err="1">
                <a:cs typeface="Arial" pitchFamily="34" charset="0"/>
              </a:rPr>
              <a:t>levels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are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often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increased</a:t>
            </a:r>
            <a:r>
              <a:rPr lang="tr-TR" altLang="tr-TR" sz="2000" dirty="0">
                <a:cs typeface="Arial" pitchFamily="34" charset="0"/>
              </a:rPr>
              <a:t> in </a:t>
            </a:r>
            <a:r>
              <a:rPr lang="tr-TR" altLang="tr-TR" sz="2000" dirty="0" err="1">
                <a:cs typeface="Arial" pitchFamily="34" charset="0"/>
              </a:rPr>
              <a:t>women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with</a:t>
            </a:r>
            <a:r>
              <a:rPr lang="tr-TR" altLang="tr-TR" sz="2000" dirty="0">
                <a:cs typeface="Arial" pitchFamily="34" charset="0"/>
              </a:rPr>
              <a:t>  </a:t>
            </a:r>
            <a:r>
              <a:rPr lang="tr-TR" altLang="tr-TR" sz="2000" dirty="0" err="1">
                <a:cs typeface="Arial" pitchFamily="34" charset="0"/>
              </a:rPr>
              <a:t>endometrioma</a:t>
            </a:r>
            <a:r>
              <a:rPr lang="tr-TR" altLang="tr-TR" sz="2000" dirty="0">
                <a:cs typeface="Arial" pitchFamily="34" charset="0"/>
              </a:rPr>
              <a:t> (60.8 ± 63.5 U/</a:t>
            </a:r>
            <a:r>
              <a:rPr lang="tr-TR" altLang="tr-TR" sz="2000" dirty="0" err="1">
                <a:cs typeface="Arial" pitchFamily="34" charset="0"/>
              </a:rPr>
              <a:t>mL</a:t>
            </a:r>
            <a:r>
              <a:rPr lang="tr-TR" altLang="tr-TR" sz="2000" dirty="0">
                <a:cs typeface="Arial" pitchFamily="34" charset="0"/>
              </a:rPr>
              <a:t>) </a:t>
            </a:r>
            <a:r>
              <a:rPr lang="tr-TR" altLang="tr-TR" sz="2000" dirty="0" err="1">
                <a:cs typeface="Arial" pitchFamily="34" charset="0"/>
              </a:rPr>
              <a:t>and</a:t>
            </a:r>
            <a:r>
              <a:rPr lang="tr-TR" altLang="tr-TR" sz="2000" dirty="0">
                <a:cs typeface="Arial" pitchFamily="34" charset="0"/>
              </a:rPr>
              <a:t> DIE (55.2 ± 68.7 </a:t>
            </a:r>
            <a:r>
              <a:rPr lang="tr-TR" altLang="tr-TR" sz="2000" dirty="0" smtClean="0">
                <a:cs typeface="Arial" pitchFamily="34" charset="0"/>
              </a:rPr>
              <a:t>U/</a:t>
            </a:r>
            <a:r>
              <a:rPr lang="tr-TR" altLang="tr-TR" sz="2000" dirty="0" err="1" smtClean="0">
                <a:cs typeface="Arial" pitchFamily="34" charset="0"/>
              </a:rPr>
              <a:t>mL</a:t>
            </a:r>
            <a:r>
              <a:rPr lang="tr-TR" altLang="tr-TR" sz="2000" dirty="0" smtClean="0">
                <a:cs typeface="Arial" pitchFamily="34" charset="0"/>
              </a:rPr>
              <a:t>)</a:t>
            </a:r>
            <a:r>
              <a:rPr lang="tr-TR" altLang="tr-TR" sz="1050" dirty="0" err="1" smtClean="0">
                <a:cs typeface="Arial" pitchFamily="34" charset="0"/>
              </a:rPr>
              <a:t>Santulli</a:t>
            </a:r>
            <a:r>
              <a:rPr lang="tr-TR" altLang="tr-TR" sz="1050" dirty="0" smtClean="0">
                <a:cs typeface="Arial" pitchFamily="34" charset="0"/>
              </a:rPr>
              <a:t> </a:t>
            </a:r>
            <a:r>
              <a:rPr lang="tr-TR" altLang="tr-TR" sz="1050" dirty="0">
                <a:cs typeface="Arial" pitchFamily="34" charset="0"/>
              </a:rPr>
              <a:t>et al. </a:t>
            </a:r>
            <a:r>
              <a:rPr lang="tr-TR" altLang="tr-TR" sz="1050" dirty="0" smtClean="0">
                <a:cs typeface="Arial" pitchFamily="34" charset="0"/>
              </a:rPr>
              <a:t>2015  </a:t>
            </a:r>
            <a:r>
              <a:rPr lang="tr-TR" altLang="tr-TR" sz="2000" dirty="0" smtClean="0">
                <a:cs typeface="Arial" pitchFamily="34" charset="0"/>
              </a:rPr>
              <a:t>but </a:t>
            </a:r>
            <a:r>
              <a:rPr lang="tr-TR" altLang="tr-TR" sz="2000" dirty="0" err="1">
                <a:cs typeface="Arial" pitchFamily="34" charset="0"/>
              </a:rPr>
              <a:t>the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probability</a:t>
            </a:r>
            <a:r>
              <a:rPr lang="tr-TR" altLang="tr-TR" sz="2000" dirty="0">
                <a:cs typeface="Arial" pitchFamily="34" charset="0"/>
              </a:rPr>
              <a:t> of </a:t>
            </a:r>
            <a:r>
              <a:rPr lang="tr-TR" altLang="tr-TR" sz="2000" dirty="0" err="1">
                <a:cs typeface="Arial" pitchFamily="34" charset="0"/>
              </a:rPr>
              <a:t>cancer</a:t>
            </a:r>
            <a:r>
              <a:rPr lang="tr-TR" altLang="tr-TR" sz="2000" dirty="0">
                <a:cs typeface="Arial" pitchFamily="34" charset="0"/>
              </a:rPr>
              <a:t> is </a:t>
            </a:r>
            <a:r>
              <a:rPr lang="tr-TR" altLang="tr-TR" sz="2000" dirty="0" err="1">
                <a:cs typeface="Arial" pitchFamily="34" charset="0"/>
              </a:rPr>
              <a:t>low</a:t>
            </a:r>
            <a:r>
              <a:rPr lang="tr-TR" altLang="tr-TR" sz="2000" dirty="0">
                <a:cs typeface="Arial" pitchFamily="34" charset="0"/>
              </a:rPr>
              <a:t> in </a:t>
            </a:r>
            <a:r>
              <a:rPr lang="tr-TR" altLang="tr-TR" sz="2000" dirty="0" err="1">
                <a:cs typeface="Arial" pitchFamily="34" charset="0"/>
              </a:rPr>
              <a:t>young</a:t>
            </a:r>
            <a:r>
              <a:rPr lang="tr-TR" altLang="tr-TR" sz="2000" dirty="0">
                <a:cs typeface="Arial" pitchFamily="34" charset="0"/>
              </a:rPr>
              <a:t> </a:t>
            </a:r>
            <a:r>
              <a:rPr lang="tr-TR" altLang="tr-TR" sz="2000" dirty="0" err="1">
                <a:cs typeface="Arial" pitchFamily="34" charset="0"/>
              </a:rPr>
              <a:t>patients</a:t>
            </a:r>
            <a:endParaRPr lang="tr-TR" altLang="tr-TR" sz="2000" dirty="0">
              <a:cs typeface="Arial" pitchFamily="34" charset="0"/>
            </a:endParaRPr>
          </a:p>
        </p:txBody>
      </p:sp>
      <p:sp>
        <p:nvSpPr>
          <p:cNvPr id="67588" name="object 4"/>
          <p:cNvSpPr>
            <a:spLocks noChangeArrowheads="1"/>
          </p:cNvSpPr>
          <p:nvPr/>
        </p:nvSpPr>
        <p:spPr bwMode="auto">
          <a:xfrm>
            <a:off x="9414933" y="985839"/>
            <a:ext cx="2777067" cy="4949825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3689097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l-NL" altLang="tr-TR" sz="36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2531" name="Rectangle 4"/>
          <p:cNvSpPr>
            <a:spLocks noChangeArrowheads="1"/>
          </p:cNvSpPr>
          <p:nvPr/>
        </p:nvSpPr>
        <p:spPr bwMode="auto">
          <a:xfrm>
            <a:off x="3071284" y="22082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2532" name="Rectangle 5"/>
          <p:cNvSpPr>
            <a:spLocks noChangeArrowheads="1"/>
          </p:cNvSpPr>
          <p:nvPr/>
        </p:nvSpPr>
        <p:spPr bwMode="auto">
          <a:xfrm>
            <a:off x="5130800" y="2160588"/>
            <a:ext cx="5309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 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2533" name="Rectangle 6"/>
          <p:cNvSpPr>
            <a:spLocks noChangeArrowheads="1"/>
          </p:cNvSpPr>
          <p:nvPr/>
        </p:nvSpPr>
        <p:spPr bwMode="auto">
          <a:xfrm>
            <a:off x="4064000" y="27432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2534" name="Rectangle 7"/>
          <p:cNvSpPr>
            <a:spLocks noChangeArrowheads="1"/>
          </p:cNvSpPr>
          <p:nvPr/>
        </p:nvSpPr>
        <p:spPr bwMode="auto">
          <a:xfrm>
            <a:off x="4385734" y="20907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2535" name="Rectangle 8"/>
          <p:cNvSpPr>
            <a:spLocks noChangeArrowheads="1"/>
          </p:cNvSpPr>
          <p:nvPr/>
        </p:nvSpPr>
        <p:spPr bwMode="auto">
          <a:xfrm>
            <a:off x="3784600" y="20066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2536" name="Oval 9"/>
          <p:cNvSpPr>
            <a:spLocks noChangeArrowheads="1"/>
          </p:cNvSpPr>
          <p:nvPr/>
        </p:nvSpPr>
        <p:spPr bwMode="auto">
          <a:xfrm>
            <a:off x="2235200" y="2438400"/>
            <a:ext cx="914400" cy="685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2537" name="Oval 10"/>
          <p:cNvSpPr>
            <a:spLocks noChangeArrowheads="1"/>
          </p:cNvSpPr>
          <p:nvPr/>
        </p:nvSpPr>
        <p:spPr bwMode="auto">
          <a:xfrm>
            <a:off x="3657600" y="2743200"/>
            <a:ext cx="4064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2538" name="Oval 11"/>
          <p:cNvSpPr>
            <a:spLocks noChangeArrowheads="1"/>
          </p:cNvSpPr>
          <p:nvPr/>
        </p:nvSpPr>
        <p:spPr bwMode="auto">
          <a:xfrm>
            <a:off x="3454400" y="3048000"/>
            <a:ext cx="508000" cy="381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2539" name="Oval 12"/>
          <p:cNvSpPr>
            <a:spLocks noChangeArrowheads="1"/>
          </p:cNvSpPr>
          <p:nvPr/>
        </p:nvSpPr>
        <p:spPr bwMode="auto">
          <a:xfrm>
            <a:off x="3352800" y="1295400"/>
            <a:ext cx="13208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2540" name="Oval 13"/>
          <p:cNvSpPr>
            <a:spLocks noChangeArrowheads="1"/>
          </p:cNvSpPr>
          <p:nvPr/>
        </p:nvSpPr>
        <p:spPr bwMode="auto">
          <a:xfrm>
            <a:off x="4775200" y="2971800"/>
            <a:ext cx="914400" cy="6096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2541" name="Oval 14"/>
          <p:cNvSpPr>
            <a:spLocks noChangeArrowheads="1"/>
          </p:cNvSpPr>
          <p:nvPr/>
        </p:nvSpPr>
        <p:spPr bwMode="auto">
          <a:xfrm>
            <a:off x="4978400" y="1828800"/>
            <a:ext cx="6096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2542" name="Rectangle 17"/>
          <p:cNvSpPr>
            <a:spLocks noChangeArrowheads="1"/>
          </p:cNvSpPr>
          <p:nvPr/>
        </p:nvSpPr>
        <p:spPr bwMode="auto">
          <a:xfrm>
            <a:off x="4116918" y="3824288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2543" name="Rectangle 18"/>
          <p:cNvSpPr>
            <a:spLocks noChangeArrowheads="1"/>
          </p:cNvSpPr>
          <p:nvPr/>
        </p:nvSpPr>
        <p:spPr bwMode="auto">
          <a:xfrm>
            <a:off x="5873751" y="400208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2544" name="Rectangle 19"/>
          <p:cNvSpPr>
            <a:spLocks noChangeArrowheads="1"/>
          </p:cNvSpPr>
          <p:nvPr/>
        </p:nvSpPr>
        <p:spPr bwMode="auto">
          <a:xfrm>
            <a:off x="2660651" y="35512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2545" name="Rectangle 20"/>
          <p:cNvSpPr>
            <a:spLocks noChangeArrowheads="1"/>
          </p:cNvSpPr>
          <p:nvPr/>
        </p:nvSpPr>
        <p:spPr bwMode="auto">
          <a:xfrm>
            <a:off x="6428318" y="14843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2546" name="Rectangle 21"/>
          <p:cNvSpPr>
            <a:spLocks noChangeArrowheads="1"/>
          </p:cNvSpPr>
          <p:nvPr/>
        </p:nvSpPr>
        <p:spPr bwMode="auto">
          <a:xfrm>
            <a:off x="1852084" y="14605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2547" name="Picture 24" descr="Laparoscopy-draw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3886200"/>
            <a:ext cx="3149600" cy="2590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65993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l-NL" altLang="tr-TR" sz="36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3555" name="Rectangle 3"/>
          <p:cNvSpPr>
            <a:spLocks noChangeArrowheads="1"/>
          </p:cNvSpPr>
          <p:nvPr/>
        </p:nvSpPr>
        <p:spPr bwMode="auto">
          <a:xfrm>
            <a:off x="3071284" y="22082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56" name="Rectangle 4"/>
          <p:cNvSpPr>
            <a:spLocks noChangeArrowheads="1"/>
          </p:cNvSpPr>
          <p:nvPr/>
        </p:nvSpPr>
        <p:spPr bwMode="auto">
          <a:xfrm>
            <a:off x="5130800" y="2160588"/>
            <a:ext cx="5309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 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57" name="Rectangle 5"/>
          <p:cNvSpPr>
            <a:spLocks noChangeArrowheads="1"/>
          </p:cNvSpPr>
          <p:nvPr/>
        </p:nvSpPr>
        <p:spPr bwMode="auto">
          <a:xfrm>
            <a:off x="4064000" y="27432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58" name="Rectangle 6"/>
          <p:cNvSpPr>
            <a:spLocks noChangeArrowheads="1"/>
          </p:cNvSpPr>
          <p:nvPr/>
        </p:nvSpPr>
        <p:spPr bwMode="auto">
          <a:xfrm>
            <a:off x="4385734" y="20907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59" name="Rectangle 7"/>
          <p:cNvSpPr>
            <a:spLocks noChangeArrowheads="1"/>
          </p:cNvSpPr>
          <p:nvPr/>
        </p:nvSpPr>
        <p:spPr bwMode="auto">
          <a:xfrm>
            <a:off x="3784600" y="20066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60" name="Oval 8"/>
          <p:cNvSpPr>
            <a:spLocks noChangeArrowheads="1"/>
          </p:cNvSpPr>
          <p:nvPr/>
        </p:nvSpPr>
        <p:spPr bwMode="auto">
          <a:xfrm>
            <a:off x="2235200" y="2438400"/>
            <a:ext cx="914400" cy="685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3561" name="Oval 9"/>
          <p:cNvSpPr>
            <a:spLocks noChangeArrowheads="1"/>
          </p:cNvSpPr>
          <p:nvPr/>
        </p:nvSpPr>
        <p:spPr bwMode="auto">
          <a:xfrm>
            <a:off x="3657600" y="2743200"/>
            <a:ext cx="4064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3562" name="Oval 10"/>
          <p:cNvSpPr>
            <a:spLocks noChangeArrowheads="1"/>
          </p:cNvSpPr>
          <p:nvPr/>
        </p:nvSpPr>
        <p:spPr bwMode="auto">
          <a:xfrm>
            <a:off x="3454400" y="3048000"/>
            <a:ext cx="508000" cy="381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3563" name="Oval 12"/>
          <p:cNvSpPr>
            <a:spLocks noChangeArrowheads="1"/>
          </p:cNvSpPr>
          <p:nvPr/>
        </p:nvSpPr>
        <p:spPr bwMode="auto">
          <a:xfrm>
            <a:off x="4775200" y="2971800"/>
            <a:ext cx="914400" cy="6096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3564" name="Oval 13"/>
          <p:cNvSpPr>
            <a:spLocks noChangeArrowheads="1"/>
          </p:cNvSpPr>
          <p:nvPr/>
        </p:nvSpPr>
        <p:spPr bwMode="auto">
          <a:xfrm>
            <a:off x="4978400" y="1828800"/>
            <a:ext cx="6096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3565" name="Rectangle 14"/>
          <p:cNvSpPr>
            <a:spLocks noChangeArrowheads="1"/>
          </p:cNvSpPr>
          <p:nvPr/>
        </p:nvSpPr>
        <p:spPr bwMode="auto">
          <a:xfrm>
            <a:off x="4116918" y="3824288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66" name="Rectangle 15"/>
          <p:cNvSpPr>
            <a:spLocks noChangeArrowheads="1"/>
          </p:cNvSpPr>
          <p:nvPr/>
        </p:nvSpPr>
        <p:spPr bwMode="auto">
          <a:xfrm>
            <a:off x="5873751" y="400208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67" name="Rectangle 16"/>
          <p:cNvSpPr>
            <a:spLocks noChangeArrowheads="1"/>
          </p:cNvSpPr>
          <p:nvPr/>
        </p:nvSpPr>
        <p:spPr bwMode="auto">
          <a:xfrm>
            <a:off x="2660651" y="35512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68" name="Rectangle 17"/>
          <p:cNvSpPr>
            <a:spLocks noChangeArrowheads="1"/>
          </p:cNvSpPr>
          <p:nvPr/>
        </p:nvSpPr>
        <p:spPr bwMode="auto">
          <a:xfrm>
            <a:off x="6428318" y="14843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3569" name="Rectangle 18"/>
          <p:cNvSpPr>
            <a:spLocks noChangeArrowheads="1"/>
          </p:cNvSpPr>
          <p:nvPr/>
        </p:nvSpPr>
        <p:spPr bwMode="auto">
          <a:xfrm>
            <a:off x="1852084" y="14605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3570" name="Picture 20" descr="Laparoscopy-draw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3886200"/>
            <a:ext cx="3149600" cy="2590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958313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l-NL" altLang="tr-TR" sz="36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3071284" y="22082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80" name="Rectangle 4"/>
          <p:cNvSpPr>
            <a:spLocks noChangeArrowheads="1"/>
          </p:cNvSpPr>
          <p:nvPr/>
        </p:nvSpPr>
        <p:spPr bwMode="auto">
          <a:xfrm>
            <a:off x="5130800" y="2160588"/>
            <a:ext cx="5309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 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4064000" y="27432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82" name="Rectangle 6"/>
          <p:cNvSpPr>
            <a:spLocks noChangeArrowheads="1"/>
          </p:cNvSpPr>
          <p:nvPr/>
        </p:nvSpPr>
        <p:spPr bwMode="auto">
          <a:xfrm>
            <a:off x="4385734" y="20907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83" name="Rectangle 7"/>
          <p:cNvSpPr>
            <a:spLocks noChangeArrowheads="1"/>
          </p:cNvSpPr>
          <p:nvPr/>
        </p:nvSpPr>
        <p:spPr bwMode="auto">
          <a:xfrm>
            <a:off x="3784600" y="20066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84" name="Oval 9"/>
          <p:cNvSpPr>
            <a:spLocks noChangeArrowheads="1"/>
          </p:cNvSpPr>
          <p:nvPr/>
        </p:nvSpPr>
        <p:spPr bwMode="auto">
          <a:xfrm>
            <a:off x="3657600" y="2743200"/>
            <a:ext cx="4064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4585" name="Oval 10"/>
          <p:cNvSpPr>
            <a:spLocks noChangeArrowheads="1"/>
          </p:cNvSpPr>
          <p:nvPr/>
        </p:nvSpPr>
        <p:spPr bwMode="auto">
          <a:xfrm>
            <a:off x="3454400" y="3048000"/>
            <a:ext cx="508000" cy="381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4586" name="Oval 12"/>
          <p:cNvSpPr>
            <a:spLocks noChangeArrowheads="1"/>
          </p:cNvSpPr>
          <p:nvPr/>
        </p:nvSpPr>
        <p:spPr bwMode="auto">
          <a:xfrm>
            <a:off x="4775200" y="2971800"/>
            <a:ext cx="914400" cy="6096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4587" name="Oval 13"/>
          <p:cNvSpPr>
            <a:spLocks noChangeArrowheads="1"/>
          </p:cNvSpPr>
          <p:nvPr/>
        </p:nvSpPr>
        <p:spPr bwMode="auto">
          <a:xfrm>
            <a:off x="4978400" y="1828800"/>
            <a:ext cx="6096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4588" name="Rectangle 14"/>
          <p:cNvSpPr>
            <a:spLocks noChangeArrowheads="1"/>
          </p:cNvSpPr>
          <p:nvPr/>
        </p:nvSpPr>
        <p:spPr bwMode="auto">
          <a:xfrm>
            <a:off x="4116918" y="3824288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89" name="Rectangle 15"/>
          <p:cNvSpPr>
            <a:spLocks noChangeArrowheads="1"/>
          </p:cNvSpPr>
          <p:nvPr/>
        </p:nvSpPr>
        <p:spPr bwMode="auto">
          <a:xfrm>
            <a:off x="5873751" y="400208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90" name="Rectangle 16"/>
          <p:cNvSpPr>
            <a:spLocks noChangeArrowheads="1"/>
          </p:cNvSpPr>
          <p:nvPr/>
        </p:nvSpPr>
        <p:spPr bwMode="auto">
          <a:xfrm>
            <a:off x="2660651" y="35512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91" name="Rectangle 17"/>
          <p:cNvSpPr>
            <a:spLocks noChangeArrowheads="1"/>
          </p:cNvSpPr>
          <p:nvPr/>
        </p:nvSpPr>
        <p:spPr bwMode="auto">
          <a:xfrm>
            <a:off x="6428318" y="14843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4592" name="Rectangle 18"/>
          <p:cNvSpPr>
            <a:spLocks noChangeArrowheads="1"/>
          </p:cNvSpPr>
          <p:nvPr/>
        </p:nvSpPr>
        <p:spPr bwMode="auto">
          <a:xfrm>
            <a:off x="1852084" y="14605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4593" name="Picture 20" descr="Laparoscopy-draw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3886200"/>
            <a:ext cx="3149600" cy="2590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8664528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l-NL" altLang="tr-TR" sz="36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3071284" y="22082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5130800" y="2160588"/>
            <a:ext cx="5309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 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605" name="Rectangle 5"/>
          <p:cNvSpPr>
            <a:spLocks noChangeArrowheads="1"/>
          </p:cNvSpPr>
          <p:nvPr/>
        </p:nvSpPr>
        <p:spPr bwMode="auto">
          <a:xfrm>
            <a:off x="4064000" y="27432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606" name="Rectangle 6"/>
          <p:cNvSpPr>
            <a:spLocks noChangeArrowheads="1"/>
          </p:cNvSpPr>
          <p:nvPr/>
        </p:nvSpPr>
        <p:spPr bwMode="auto">
          <a:xfrm>
            <a:off x="4385734" y="20907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607" name="Rectangle 7"/>
          <p:cNvSpPr>
            <a:spLocks noChangeArrowheads="1"/>
          </p:cNvSpPr>
          <p:nvPr/>
        </p:nvSpPr>
        <p:spPr bwMode="auto">
          <a:xfrm>
            <a:off x="3784600" y="20066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608" name="Oval 9"/>
          <p:cNvSpPr>
            <a:spLocks noChangeArrowheads="1"/>
          </p:cNvSpPr>
          <p:nvPr/>
        </p:nvSpPr>
        <p:spPr bwMode="auto">
          <a:xfrm>
            <a:off x="3657600" y="2743200"/>
            <a:ext cx="4064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5609" name="Oval 10"/>
          <p:cNvSpPr>
            <a:spLocks noChangeArrowheads="1"/>
          </p:cNvSpPr>
          <p:nvPr/>
        </p:nvSpPr>
        <p:spPr bwMode="auto">
          <a:xfrm>
            <a:off x="3454400" y="3048000"/>
            <a:ext cx="508000" cy="381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5610" name="Oval 13"/>
          <p:cNvSpPr>
            <a:spLocks noChangeArrowheads="1"/>
          </p:cNvSpPr>
          <p:nvPr/>
        </p:nvSpPr>
        <p:spPr bwMode="auto">
          <a:xfrm>
            <a:off x="4978400" y="1828800"/>
            <a:ext cx="6096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5611" name="Rectangle 14"/>
          <p:cNvSpPr>
            <a:spLocks noChangeArrowheads="1"/>
          </p:cNvSpPr>
          <p:nvPr/>
        </p:nvSpPr>
        <p:spPr bwMode="auto">
          <a:xfrm>
            <a:off x="4116918" y="3824288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612" name="Rectangle 15"/>
          <p:cNvSpPr>
            <a:spLocks noChangeArrowheads="1"/>
          </p:cNvSpPr>
          <p:nvPr/>
        </p:nvSpPr>
        <p:spPr bwMode="auto">
          <a:xfrm>
            <a:off x="5873751" y="400208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613" name="Rectangle 16"/>
          <p:cNvSpPr>
            <a:spLocks noChangeArrowheads="1"/>
          </p:cNvSpPr>
          <p:nvPr/>
        </p:nvSpPr>
        <p:spPr bwMode="auto">
          <a:xfrm>
            <a:off x="2660651" y="35512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614" name="Rectangle 17"/>
          <p:cNvSpPr>
            <a:spLocks noChangeArrowheads="1"/>
          </p:cNvSpPr>
          <p:nvPr/>
        </p:nvSpPr>
        <p:spPr bwMode="auto">
          <a:xfrm>
            <a:off x="6428318" y="14843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5615" name="Rectangle 18"/>
          <p:cNvSpPr>
            <a:spLocks noChangeArrowheads="1"/>
          </p:cNvSpPr>
          <p:nvPr/>
        </p:nvSpPr>
        <p:spPr bwMode="auto">
          <a:xfrm>
            <a:off x="1852084" y="14605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5616" name="Picture 20" descr="Laparoscopy-draw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3886200"/>
            <a:ext cx="3149600" cy="2590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85139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l-NL" altLang="tr-TR" sz="36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071284" y="22082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5130800" y="2160588"/>
            <a:ext cx="5309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 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629" name="Rectangle 5"/>
          <p:cNvSpPr>
            <a:spLocks noChangeArrowheads="1"/>
          </p:cNvSpPr>
          <p:nvPr/>
        </p:nvSpPr>
        <p:spPr bwMode="auto">
          <a:xfrm>
            <a:off x="4064000" y="27432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630" name="Rectangle 6"/>
          <p:cNvSpPr>
            <a:spLocks noChangeArrowheads="1"/>
          </p:cNvSpPr>
          <p:nvPr/>
        </p:nvSpPr>
        <p:spPr bwMode="auto">
          <a:xfrm>
            <a:off x="4385734" y="20907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631" name="Rectangle 7"/>
          <p:cNvSpPr>
            <a:spLocks noChangeArrowheads="1"/>
          </p:cNvSpPr>
          <p:nvPr/>
        </p:nvSpPr>
        <p:spPr bwMode="auto">
          <a:xfrm>
            <a:off x="3784600" y="20066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632" name="Oval 9"/>
          <p:cNvSpPr>
            <a:spLocks noChangeArrowheads="1"/>
          </p:cNvSpPr>
          <p:nvPr/>
        </p:nvSpPr>
        <p:spPr bwMode="auto">
          <a:xfrm>
            <a:off x="3657600" y="2743200"/>
            <a:ext cx="4064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6633" name="Oval 10"/>
          <p:cNvSpPr>
            <a:spLocks noChangeArrowheads="1"/>
          </p:cNvSpPr>
          <p:nvPr/>
        </p:nvSpPr>
        <p:spPr bwMode="auto">
          <a:xfrm>
            <a:off x="3454400" y="3048000"/>
            <a:ext cx="508000" cy="381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6634" name="Rectangle 14"/>
          <p:cNvSpPr>
            <a:spLocks noChangeArrowheads="1"/>
          </p:cNvSpPr>
          <p:nvPr/>
        </p:nvSpPr>
        <p:spPr bwMode="auto">
          <a:xfrm>
            <a:off x="4116918" y="3824288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635" name="Rectangle 15"/>
          <p:cNvSpPr>
            <a:spLocks noChangeArrowheads="1"/>
          </p:cNvSpPr>
          <p:nvPr/>
        </p:nvSpPr>
        <p:spPr bwMode="auto">
          <a:xfrm>
            <a:off x="5873751" y="400208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636" name="Rectangle 16"/>
          <p:cNvSpPr>
            <a:spLocks noChangeArrowheads="1"/>
          </p:cNvSpPr>
          <p:nvPr/>
        </p:nvSpPr>
        <p:spPr bwMode="auto">
          <a:xfrm>
            <a:off x="2660651" y="35512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637" name="Rectangle 17"/>
          <p:cNvSpPr>
            <a:spLocks noChangeArrowheads="1"/>
          </p:cNvSpPr>
          <p:nvPr/>
        </p:nvSpPr>
        <p:spPr bwMode="auto">
          <a:xfrm>
            <a:off x="6428318" y="14843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6638" name="Rectangle 18"/>
          <p:cNvSpPr>
            <a:spLocks noChangeArrowheads="1"/>
          </p:cNvSpPr>
          <p:nvPr/>
        </p:nvSpPr>
        <p:spPr bwMode="auto">
          <a:xfrm>
            <a:off x="1852084" y="14605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6639" name="Picture 20" descr="Laparoscopy-draw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3886200"/>
            <a:ext cx="3149600" cy="2590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259978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l-NL" altLang="tr-TR" sz="36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3071284" y="22082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5130800" y="2160588"/>
            <a:ext cx="5309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 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4064000" y="27432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4385734" y="20907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7655" name="Rectangle 7"/>
          <p:cNvSpPr>
            <a:spLocks noChangeArrowheads="1"/>
          </p:cNvSpPr>
          <p:nvPr/>
        </p:nvSpPr>
        <p:spPr bwMode="auto">
          <a:xfrm>
            <a:off x="3784600" y="20066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7656" name="Oval 9"/>
          <p:cNvSpPr>
            <a:spLocks noChangeArrowheads="1"/>
          </p:cNvSpPr>
          <p:nvPr/>
        </p:nvSpPr>
        <p:spPr bwMode="auto">
          <a:xfrm>
            <a:off x="3657600" y="2743200"/>
            <a:ext cx="4064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27657" name="Rectangle 14"/>
          <p:cNvSpPr>
            <a:spLocks noChangeArrowheads="1"/>
          </p:cNvSpPr>
          <p:nvPr/>
        </p:nvSpPr>
        <p:spPr bwMode="auto">
          <a:xfrm>
            <a:off x="4116918" y="3824288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7658" name="Rectangle 15"/>
          <p:cNvSpPr>
            <a:spLocks noChangeArrowheads="1"/>
          </p:cNvSpPr>
          <p:nvPr/>
        </p:nvSpPr>
        <p:spPr bwMode="auto">
          <a:xfrm>
            <a:off x="5873751" y="400208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7659" name="Rectangle 16"/>
          <p:cNvSpPr>
            <a:spLocks noChangeArrowheads="1"/>
          </p:cNvSpPr>
          <p:nvPr/>
        </p:nvSpPr>
        <p:spPr bwMode="auto">
          <a:xfrm>
            <a:off x="2660651" y="35512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7660" name="Rectangle 17"/>
          <p:cNvSpPr>
            <a:spLocks noChangeArrowheads="1"/>
          </p:cNvSpPr>
          <p:nvPr/>
        </p:nvSpPr>
        <p:spPr bwMode="auto">
          <a:xfrm>
            <a:off x="6428318" y="14843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7661" name="Rectangle 18"/>
          <p:cNvSpPr>
            <a:spLocks noChangeArrowheads="1"/>
          </p:cNvSpPr>
          <p:nvPr/>
        </p:nvSpPr>
        <p:spPr bwMode="auto">
          <a:xfrm>
            <a:off x="1852084" y="14605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7662" name="Picture 20" descr="Laparoscopy-draw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3886200"/>
            <a:ext cx="3149600" cy="2590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260581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l-NL" altLang="tr-TR" sz="36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3071284" y="22082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5130800" y="2160588"/>
            <a:ext cx="5309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 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4064000" y="27432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4385734" y="20907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79" name="Rectangle 7"/>
          <p:cNvSpPr>
            <a:spLocks noChangeArrowheads="1"/>
          </p:cNvSpPr>
          <p:nvPr/>
        </p:nvSpPr>
        <p:spPr bwMode="auto">
          <a:xfrm>
            <a:off x="3784600" y="20066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80" name="Rectangle 14"/>
          <p:cNvSpPr>
            <a:spLocks noChangeArrowheads="1"/>
          </p:cNvSpPr>
          <p:nvPr/>
        </p:nvSpPr>
        <p:spPr bwMode="auto">
          <a:xfrm>
            <a:off x="4116918" y="3824288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81" name="Rectangle 15"/>
          <p:cNvSpPr>
            <a:spLocks noChangeArrowheads="1"/>
          </p:cNvSpPr>
          <p:nvPr/>
        </p:nvSpPr>
        <p:spPr bwMode="auto">
          <a:xfrm>
            <a:off x="5873751" y="400208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82" name="Rectangle 16"/>
          <p:cNvSpPr>
            <a:spLocks noChangeArrowheads="1"/>
          </p:cNvSpPr>
          <p:nvPr/>
        </p:nvSpPr>
        <p:spPr bwMode="auto">
          <a:xfrm>
            <a:off x="2660651" y="35512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83" name="Rectangle 17"/>
          <p:cNvSpPr>
            <a:spLocks noChangeArrowheads="1"/>
          </p:cNvSpPr>
          <p:nvPr/>
        </p:nvSpPr>
        <p:spPr bwMode="auto">
          <a:xfrm>
            <a:off x="6428318" y="14843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8684" name="Rectangle 18"/>
          <p:cNvSpPr>
            <a:spLocks noChangeArrowheads="1"/>
          </p:cNvSpPr>
          <p:nvPr/>
        </p:nvSpPr>
        <p:spPr bwMode="auto">
          <a:xfrm>
            <a:off x="1852084" y="14605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pic>
        <p:nvPicPr>
          <p:cNvPr id="28685" name="Picture 20" descr="Laparoscopy-drawi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3886200"/>
            <a:ext cx="3149600" cy="2590800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5744226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nl-NL" altLang="tr-TR" sz="3600">
                <a:solidFill>
                  <a:srgbClr val="FF0000"/>
                </a:solidFill>
                <a:latin typeface="Times New Roman" pitchFamily="18" charset="0"/>
              </a:rPr>
              <a:t> </a:t>
            </a:r>
          </a:p>
        </p:txBody>
      </p:sp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3071284" y="22082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5130800" y="2160588"/>
            <a:ext cx="5309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 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4064000" y="27432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4385734" y="20907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703" name="Rectangle 7"/>
          <p:cNvSpPr>
            <a:spLocks noChangeArrowheads="1"/>
          </p:cNvSpPr>
          <p:nvPr/>
        </p:nvSpPr>
        <p:spPr bwMode="auto">
          <a:xfrm>
            <a:off x="3784600" y="20066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4116918" y="3824288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5873751" y="400208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706" name="Rectangle 10"/>
          <p:cNvSpPr>
            <a:spLocks noChangeArrowheads="1"/>
          </p:cNvSpPr>
          <p:nvPr/>
        </p:nvSpPr>
        <p:spPr bwMode="auto">
          <a:xfrm>
            <a:off x="2660651" y="35512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6428318" y="14843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1852084" y="14605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68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ChangeArrowheads="1"/>
          </p:cNvSpPr>
          <p:nvPr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en-CA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23" name="Rectangle 3"/>
          <p:cNvSpPr>
            <a:spLocks noChangeArrowheads="1"/>
          </p:cNvSpPr>
          <p:nvPr/>
        </p:nvSpPr>
        <p:spPr bwMode="auto">
          <a:xfrm>
            <a:off x="3071284" y="22082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24" name="Rectangle 4"/>
          <p:cNvSpPr>
            <a:spLocks noChangeArrowheads="1"/>
          </p:cNvSpPr>
          <p:nvPr/>
        </p:nvSpPr>
        <p:spPr bwMode="auto">
          <a:xfrm>
            <a:off x="5130800" y="2160588"/>
            <a:ext cx="53091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 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25" name="Rectangle 5"/>
          <p:cNvSpPr>
            <a:spLocks noChangeArrowheads="1"/>
          </p:cNvSpPr>
          <p:nvPr/>
        </p:nvSpPr>
        <p:spPr bwMode="auto">
          <a:xfrm>
            <a:off x="4064000" y="27432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4385734" y="20907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27" name="Rectangle 7"/>
          <p:cNvSpPr>
            <a:spLocks noChangeArrowheads="1"/>
          </p:cNvSpPr>
          <p:nvPr/>
        </p:nvSpPr>
        <p:spPr bwMode="auto">
          <a:xfrm>
            <a:off x="3784600" y="20066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132104" name="Oval 8"/>
          <p:cNvSpPr>
            <a:spLocks noChangeArrowheads="1"/>
          </p:cNvSpPr>
          <p:nvPr/>
        </p:nvSpPr>
        <p:spPr bwMode="auto">
          <a:xfrm>
            <a:off x="3657600" y="1676400"/>
            <a:ext cx="914400" cy="685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132105" name="Oval 9"/>
          <p:cNvSpPr>
            <a:spLocks noChangeArrowheads="1"/>
          </p:cNvSpPr>
          <p:nvPr/>
        </p:nvSpPr>
        <p:spPr bwMode="auto">
          <a:xfrm>
            <a:off x="3149600" y="1371600"/>
            <a:ext cx="406400" cy="3048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132106" name="Oval 10"/>
          <p:cNvSpPr>
            <a:spLocks noChangeArrowheads="1"/>
          </p:cNvSpPr>
          <p:nvPr/>
        </p:nvSpPr>
        <p:spPr bwMode="auto">
          <a:xfrm>
            <a:off x="4978400" y="3581400"/>
            <a:ext cx="508000" cy="3810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132107" name="Oval 11"/>
          <p:cNvSpPr>
            <a:spLocks noChangeArrowheads="1"/>
          </p:cNvSpPr>
          <p:nvPr/>
        </p:nvSpPr>
        <p:spPr bwMode="auto">
          <a:xfrm>
            <a:off x="5588000" y="609600"/>
            <a:ext cx="1320800" cy="9906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132108" name="Oval 12"/>
          <p:cNvSpPr>
            <a:spLocks noChangeArrowheads="1"/>
          </p:cNvSpPr>
          <p:nvPr/>
        </p:nvSpPr>
        <p:spPr bwMode="auto">
          <a:xfrm>
            <a:off x="2438400" y="2971800"/>
            <a:ext cx="914400" cy="6096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132109" name="Oval 13"/>
          <p:cNvSpPr>
            <a:spLocks noChangeArrowheads="1"/>
          </p:cNvSpPr>
          <p:nvPr/>
        </p:nvSpPr>
        <p:spPr bwMode="auto">
          <a:xfrm>
            <a:off x="2235200" y="2133600"/>
            <a:ext cx="609600" cy="4572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tr-TR" altLang="tr-TR" sz="2400">
              <a:latin typeface="Times New Roman" pitchFamily="18" charset="0"/>
            </a:endParaRPr>
          </a:p>
        </p:txBody>
      </p:sp>
      <p:sp>
        <p:nvSpPr>
          <p:cNvPr id="30734" name="Rectangle 14"/>
          <p:cNvSpPr>
            <a:spLocks noChangeArrowheads="1"/>
          </p:cNvSpPr>
          <p:nvPr/>
        </p:nvSpPr>
        <p:spPr bwMode="auto">
          <a:xfrm>
            <a:off x="4116918" y="3824288"/>
            <a:ext cx="41549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5873751" y="400208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2660651" y="3551238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6428318" y="1484313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1852084" y="1460500"/>
            <a:ext cx="3000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Blip>
                <a:blip r:embed="rId2"/>
              </a:buBlip>
              <a:defRPr sz="3200"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>
              <a:spcBef>
                <a:spcPct val="20000"/>
              </a:spcBef>
              <a:buSzPct val="75000"/>
              <a:buBlip>
                <a:blip r:embed="rId3"/>
              </a:buBlip>
              <a:defRPr sz="2800"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Char char="–"/>
              <a:defRPr sz="2000"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tr-TR" sz="3600">
                <a:solidFill>
                  <a:srgbClr val="FF0000"/>
                </a:solidFill>
                <a:latin typeface="Times New Roman" pitchFamily="18" charset="0"/>
              </a:rPr>
              <a:t>.</a:t>
            </a:r>
            <a:endParaRPr lang="nl-NL" altLang="tr-TR" sz="3600">
              <a:solidFill>
                <a:srgbClr val="FF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550192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32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132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32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132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132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32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2104" grpId="0" animBg="1"/>
      <p:bldP spid="132105" grpId="0" animBg="1"/>
      <p:bldP spid="132106" grpId="0" animBg="1"/>
      <p:bldP spid="132107" grpId="0" animBg="1"/>
      <p:bldP spid="132108" grpId="0" animBg="1"/>
      <p:bldP spid="132109" grpId="0" animBg="1"/>
    </p:bld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901" y="1814514"/>
            <a:ext cx="10045700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717551" y="481014"/>
            <a:ext cx="10466916" cy="129222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eaLnBrk="1" hangingPunct="1">
              <a:lnSpc>
                <a:spcPct val="90000"/>
              </a:lnSpc>
              <a:defRPr/>
            </a:pPr>
            <a:r>
              <a:rPr lang="tr-TR" sz="3600" b="1" dirty="0" err="1" smtClean="0">
                <a:latin typeface="+mn-lt"/>
              </a:rPr>
              <a:t>Endometrioma</a:t>
            </a:r>
            <a:r>
              <a:rPr lang="tr-TR" sz="3600" b="1" dirty="0" smtClean="0">
                <a:latin typeface="+mn-lt"/>
              </a:rPr>
              <a:t> cerrahisi</a:t>
            </a:r>
          </a:p>
          <a:p>
            <a:pPr algn="l" eaLnBrk="1" hangingPunct="1">
              <a:lnSpc>
                <a:spcPct val="90000"/>
              </a:lnSpc>
              <a:defRPr/>
            </a:pPr>
            <a:r>
              <a:rPr lang="tr-TR" sz="3200" b="1" dirty="0" smtClean="0">
                <a:latin typeface="+mn-lt"/>
              </a:rPr>
              <a:t>Anket çalışması</a:t>
            </a:r>
            <a:endParaRPr lang="en-US" sz="2400" b="1" dirty="0" smtClean="0">
              <a:latin typeface="+mn-lt"/>
            </a:endParaRPr>
          </a:p>
        </p:txBody>
      </p:sp>
      <p:sp>
        <p:nvSpPr>
          <p:cNvPr id="4" name="Text Box 14"/>
          <p:cNvSpPr txBox="1">
            <a:spLocks noChangeArrowheads="1"/>
          </p:cNvSpPr>
          <p:nvPr/>
        </p:nvSpPr>
        <p:spPr bwMode="auto">
          <a:xfrm>
            <a:off x="8464567" y="6308725"/>
            <a:ext cx="3139000" cy="40011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non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i="1" dirty="0" err="1" smtClean="0">
                <a:latin typeface="+mn-lt"/>
              </a:rPr>
              <a:t>Raffi</a:t>
            </a:r>
            <a:r>
              <a:rPr lang="tr-TR" sz="2000" i="1" dirty="0" smtClean="0">
                <a:latin typeface="+mn-lt"/>
              </a:rPr>
              <a:t>, Hum </a:t>
            </a:r>
            <a:r>
              <a:rPr lang="tr-TR" sz="2000" i="1" dirty="0" err="1" smtClean="0">
                <a:latin typeface="+mn-lt"/>
              </a:rPr>
              <a:t>Reprod</a:t>
            </a:r>
            <a:r>
              <a:rPr lang="tr-TR" sz="2000" i="1" dirty="0" smtClean="0">
                <a:latin typeface="+mn-lt"/>
              </a:rPr>
              <a:t>, 2012</a:t>
            </a:r>
            <a:endParaRPr lang="en-GB" sz="2000" i="1" dirty="0">
              <a:latin typeface="+mn-lt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863600" y="6021389"/>
            <a:ext cx="6096000" cy="70802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Times New Roman" pitchFamily="18" charset="0"/>
              </a:rPr>
              <a:t>Eksizyon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Times New Roman" pitchFamily="18" charset="0"/>
              </a:rPr>
              <a:t> 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Times New Roman" pitchFamily="18" charset="0"/>
                <a:sym typeface="Symbol"/>
              </a:rPr>
              <a:t>	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Times New Roman" pitchFamily="18" charset="0"/>
              </a:rPr>
              <a:t>%68</a:t>
            </a:r>
          </a:p>
          <a:p>
            <a:pPr marL="342900" indent="-342900" eaLnBrk="1" hangingPunct="1">
              <a:buFont typeface="Arial" panose="020B0604020202020204" pitchFamily="34" charset="0"/>
              <a:buChar char="•"/>
              <a:defRPr/>
            </a:pPr>
            <a:r>
              <a:rPr lang="tr-TR" sz="20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Times New Roman" pitchFamily="18" charset="0"/>
              </a:rPr>
              <a:t>Ablazyon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Times New Roman" pitchFamily="18" charset="0"/>
              </a:rPr>
              <a:t> 	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Times New Roman" pitchFamily="18" charset="0"/>
                <a:sym typeface="Symbol"/>
              </a:rPr>
              <a:t>%</a:t>
            </a:r>
            <a:r>
              <a:rPr lang="tr-TR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charset="0"/>
                <a:cs typeface="Times New Roman" pitchFamily="18" charset="0"/>
              </a:rPr>
              <a:t>25</a:t>
            </a:r>
            <a:endParaRPr lang="tr-TR" sz="1800" b="1" dirty="0">
              <a:solidFill>
                <a:schemeClr val="tx1">
                  <a:lumMod val="65000"/>
                  <a:lumOff val="35000"/>
                </a:schemeClr>
              </a:solidFill>
              <a:latin typeface="Arial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4573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715434" y="346075"/>
            <a:ext cx="8669198" cy="1007968"/>
          </a:xfrm>
        </p:spPr>
        <p:txBody>
          <a:bodyPr wrap="square" lIns="0" tIns="33020" rIns="0" bIns="0">
            <a:spAutoFit/>
          </a:bodyPr>
          <a:lstStyle/>
          <a:p>
            <a:pPr marL="12700">
              <a:lnSpc>
                <a:spcPts val="3800"/>
              </a:lnSpc>
              <a:spcBef>
                <a:spcPts val="263"/>
              </a:spcBef>
            </a:pPr>
            <a:r>
              <a:rPr lang="tr-TR" altLang="tr-TR" dirty="0" err="1" smtClean="0"/>
              <a:t>Endometrioma</a:t>
            </a:r>
            <a:r>
              <a:rPr lang="tr-TR" altLang="tr-TR" dirty="0" smtClean="0"/>
              <a:t> in </a:t>
            </a:r>
            <a:r>
              <a:rPr lang="tr-TR" altLang="tr-TR" dirty="0" err="1" smtClean="0"/>
              <a:t>asymptomatic</a:t>
            </a:r>
            <a:r>
              <a:rPr lang="tr-TR" altLang="tr-TR" dirty="0" smtClean="0"/>
              <a:t>  </a:t>
            </a:r>
            <a:r>
              <a:rPr lang="tr-TR" altLang="tr-TR" dirty="0" err="1" smtClean="0"/>
              <a:t>young</a:t>
            </a:r>
            <a:r>
              <a:rPr lang="tr-TR" altLang="tr-TR" dirty="0" smtClean="0"/>
              <a:t> </a:t>
            </a:r>
            <a:r>
              <a:rPr lang="tr-TR" altLang="tr-TR" dirty="0" err="1" smtClean="0"/>
              <a:t>patients</a:t>
            </a:r>
            <a:endParaRPr lang="tr-TR" altLang="tr-TR" dirty="0" smtClean="0"/>
          </a:p>
        </p:txBody>
      </p:sp>
      <p:sp>
        <p:nvSpPr>
          <p:cNvPr id="3" name="object 3"/>
          <p:cNvSpPr txBox="1"/>
          <p:nvPr/>
        </p:nvSpPr>
        <p:spPr>
          <a:xfrm>
            <a:off x="715433" y="2093913"/>
            <a:ext cx="9315451" cy="1980029"/>
          </a:xfrm>
          <a:prstGeom prst="rect">
            <a:avLst/>
          </a:prstGeom>
        </p:spPr>
        <p:txBody>
          <a:bodyPr lIns="0" tIns="22860" rIns="0" bIns="0">
            <a:spAutoFit/>
          </a:bodyPr>
          <a:lstStyle>
            <a:lvl1pPr marL="354013" indent="-354013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54013" algn="l"/>
                <a:tab pos="355600" algn="l"/>
              </a:tabLs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ts val="1900"/>
              </a:lnSpc>
              <a:spcBef>
                <a:spcPts val="175"/>
              </a:spcBef>
              <a:buFontTx/>
              <a:buChar char="•"/>
            </a:pPr>
            <a:r>
              <a:rPr lang="tr-TR" altLang="tr-TR" sz="1600" dirty="0">
                <a:cs typeface="Arial" pitchFamily="34" charset="0"/>
              </a:rPr>
              <a:t>Small </a:t>
            </a:r>
            <a:r>
              <a:rPr lang="tr-TR" altLang="tr-TR" sz="1600" dirty="0" err="1">
                <a:cs typeface="Arial" pitchFamily="34" charset="0"/>
              </a:rPr>
              <a:t>endometriomas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with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low</a:t>
            </a:r>
            <a:r>
              <a:rPr lang="tr-TR" altLang="tr-TR" sz="1600" dirty="0">
                <a:cs typeface="Arial" pitchFamily="34" charset="0"/>
              </a:rPr>
              <a:t> CA 125 </a:t>
            </a:r>
            <a:r>
              <a:rPr lang="tr-TR" altLang="tr-TR" sz="1600" dirty="0" err="1">
                <a:cs typeface="Arial" pitchFamily="34" charset="0"/>
              </a:rPr>
              <a:t>levels</a:t>
            </a:r>
            <a:r>
              <a:rPr lang="tr-TR" altLang="tr-TR" sz="1600" dirty="0">
                <a:cs typeface="Arial" pitchFamily="34" charset="0"/>
              </a:rPr>
              <a:t>  </a:t>
            </a:r>
            <a:r>
              <a:rPr lang="tr-TR" altLang="tr-TR" sz="1600" dirty="0" err="1">
                <a:cs typeface="Arial" pitchFamily="34" charset="0"/>
              </a:rPr>
              <a:t>does</a:t>
            </a:r>
            <a:r>
              <a:rPr lang="tr-TR" altLang="tr-TR" sz="1600" dirty="0">
                <a:cs typeface="Arial" pitchFamily="34" charset="0"/>
              </a:rPr>
              <a:t> not </a:t>
            </a:r>
            <a:r>
              <a:rPr lang="tr-TR" altLang="tr-TR" sz="1600" dirty="0" err="1">
                <a:cs typeface="Arial" pitchFamily="34" charset="0"/>
              </a:rPr>
              <a:t>have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to</a:t>
            </a:r>
            <a:r>
              <a:rPr lang="tr-TR" altLang="tr-TR" sz="1600" dirty="0">
                <a:cs typeface="Arial" pitchFamily="34" charset="0"/>
              </a:rPr>
              <a:t> be </a:t>
            </a:r>
            <a:r>
              <a:rPr lang="tr-TR" altLang="tr-TR" sz="1600" dirty="0" err="1">
                <a:cs typeface="Arial" pitchFamily="34" charset="0"/>
              </a:rPr>
              <a:t>operated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immediately</a:t>
            </a:r>
            <a:r>
              <a:rPr lang="tr-TR" altLang="tr-TR" sz="1600" dirty="0">
                <a:cs typeface="Arial" pitchFamily="34" charset="0"/>
              </a:rPr>
              <a:t>  but </a:t>
            </a:r>
            <a:r>
              <a:rPr lang="tr-TR" altLang="tr-TR" sz="1600" dirty="0" err="1">
                <a:cs typeface="Arial" pitchFamily="34" charset="0"/>
              </a:rPr>
              <a:t>patient</a:t>
            </a:r>
            <a:r>
              <a:rPr lang="tr-TR" altLang="tr-TR" sz="1600" dirty="0">
                <a:cs typeface="Arial" pitchFamily="34" charset="0"/>
              </a:rPr>
              <a:t> has </a:t>
            </a:r>
            <a:r>
              <a:rPr lang="tr-TR" altLang="tr-TR" sz="1600" dirty="0" err="1">
                <a:cs typeface="Arial" pitchFamily="34" charset="0"/>
              </a:rPr>
              <a:t>to</a:t>
            </a:r>
            <a:r>
              <a:rPr lang="tr-TR" altLang="tr-TR" sz="1600" dirty="0">
                <a:cs typeface="Arial" pitchFamily="34" charset="0"/>
              </a:rPr>
              <a:t> be </a:t>
            </a:r>
            <a:r>
              <a:rPr lang="tr-TR" altLang="tr-TR" sz="1600" dirty="0" err="1" smtClean="0">
                <a:cs typeface="Arial" pitchFamily="34" charset="0"/>
              </a:rPr>
              <a:t>followed-up</a:t>
            </a:r>
            <a:r>
              <a:rPr lang="tr-TR" altLang="tr-TR" sz="1600" dirty="0" smtClean="0">
                <a:cs typeface="Arial" pitchFamily="34" charset="0"/>
              </a:rPr>
              <a:t> </a:t>
            </a:r>
            <a:r>
              <a:rPr lang="tr-TR" altLang="tr-TR" sz="1600" dirty="0" err="1" smtClean="0">
                <a:cs typeface="Arial" pitchFamily="34" charset="0"/>
              </a:rPr>
              <a:t>eventually</a:t>
            </a:r>
            <a:r>
              <a:rPr lang="tr-TR" altLang="tr-TR" sz="1600" dirty="0" smtClean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endometrioma</a:t>
            </a:r>
            <a:r>
              <a:rPr lang="tr-TR" altLang="tr-TR" sz="1600" dirty="0">
                <a:cs typeface="Arial" pitchFamily="34" charset="0"/>
              </a:rPr>
              <a:t> has </a:t>
            </a:r>
            <a:r>
              <a:rPr lang="tr-TR" altLang="tr-TR" sz="1600" dirty="0" err="1">
                <a:cs typeface="Arial" pitchFamily="34" charset="0"/>
              </a:rPr>
              <a:t>to</a:t>
            </a:r>
            <a:r>
              <a:rPr lang="tr-TR" altLang="tr-TR" sz="1600" dirty="0">
                <a:cs typeface="Arial" pitchFamily="34" charset="0"/>
              </a:rPr>
              <a:t> be </a:t>
            </a:r>
            <a:r>
              <a:rPr lang="tr-TR" altLang="tr-TR" sz="1600" dirty="0" err="1">
                <a:cs typeface="Arial" pitchFamily="34" charset="0"/>
              </a:rPr>
              <a:t>surgically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removed</a:t>
            </a:r>
            <a:endParaRPr lang="tr-TR" altLang="tr-TR" sz="1600" dirty="0">
              <a:cs typeface="Arial" pitchFamily="34" charset="0"/>
            </a:endParaRPr>
          </a:p>
          <a:p>
            <a:endParaRPr lang="tr-TR" altLang="tr-TR" sz="20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1600" dirty="0" err="1">
                <a:cs typeface="Arial" pitchFamily="34" charset="0"/>
              </a:rPr>
              <a:t>Mean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increase</a:t>
            </a:r>
            <a:r>
              <a:rPr lang="tr-TR" altLang="tr-TR" sz="1600" dirty="0">
                <a:cs typeface="Arial" pitchFamily="34" charset="0"/>
              </a:rPr>
              <a:t> of 3.9% (3.1 –4.7% 95% CI) in </a:t>
            </a:r>
            <a:r>
              <a:rPr lang="tr-TR" altLang="tr-TR" sz="1600" dirty="0" err="1">
                <a:cs typeface="Arial" pitchFamily="34" charset="0"/>
              </a:rPr>
              <a:t>the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largest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diameter</a:t>
            </a:r>
            <a:r>
              <a:rPr lang="tr-TR" altLang="tr-TR" sz="1600" dirty="0">
                <a:cs typeface="Arial" pitchFamily="34" charset="0"/>
              </a:rPr>
              <a:t> of </a:t>
            </a:r>
            <a:r>
              <a:rPr lang="tr-TR" altLang="tr-TR" sz="1600" dirty="0" err="1">
                <a:cs typeface="Arial" pitchFamily="34" charset="0"/>
              </a:rPr>
              <a:t>the</a:t>
            </a:r>
            <a:r>
              <a:rPr lang="tr-TR" altLang="tr-TR" sz="1600" dirty="0">
                <a:cs typeface="Arial" pitchFamily="34" charset="0"/>
              </a:rPr>
              <a:t>  </a:t>
            </a:r>
            <a:r>
              <a:rPr lang="tr-TR" altLang="tr-TR" sz="1600" dirty="0" err="1">
                <a:cs typeface="Arial" pitchFamily="34" charset="0"/>
              </a:rPr>
              <a:t>ovarian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endometriotic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 smtClean="0">
                <a:cs typeface="Arial" pitchFamily="34" charset="0"/>
              </a:rPr>
              <a:t>cysts</a:t>
            </a:r>
            <a:r>
              <a:rPr lang="tr-TR" altLang="tr-TR" sz="1600" dirty="0" smtClean="0">
                <a:cs typeface="Arial" pitchFamily="34" charset="0"/>
              </a:rPr>
              <a:t> </a:t>
            </a:r>
            <a:r>
              <a:rPr lang="tr-TR" altLang="tr-TR" sz="1600" dirty="0" err="1" smtClean="0">
                <a:cs typeface="Arial" pitchFamily="34" charset="0"/>
              </a:rPr>
              <a:t>between</a:t>
            </a:r>
            <a:r>
              <a:rPr lang="tr-TR" altLang="tr-TR" sz="1600" dirty="0" smtClean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baseline</a:t>
            </a:r>
            <a:r>
              <a:rPr lang="tr-TR" altLang="tr-TR" sz="1600" dirty="0">
                <a:cs typeface="Arial" pitchFamily="34" charset="0"/>
              </a:rPr>
              <a:t> (5.3+1.7 cm </a:t>
            </a:r>
            <a:r>
              <a:rPr lang="tr-TR" altLang="tr-TR" sz="1600" dirty="0" err="1">
                <a:cs typeface="Arial" pitchFamily="34" charset="0"/>
              </a:rPr>
              <a:t>mean+SD</a:t>
            </a:r>
            <a:r>
              <a:rPr lang="tr-TR" altLang="tr-TR" sz="1600" dirty="0">
                <a:cs typeface="Arial" pitchFamily="34" charset="0"/>
              </a:rPr>
              <a:t>) </a:t>
            </a:r>
            <a:r>
              <a:rPr lang="tr-TR" altLang="tr-TR" sz="1600" dirty="0" err="1">
                <a:cs typeface="Arial" pitchFamily="34" charset="0"/>
              </a:rPr>
              <a:t>and</a:t>
            </a:r>
            <a:r>
              <a:rPr lang="tr-TR" altLang="tr-TR" sz="1600" dirty="0">
                <a:cs typeface="Arial" pitchFamily="34" charset="0"/>
              </a:rPr>
              <a:t>  </a:t>
            </a:r>
            <a:r>
              <a:rPr lang="tr-TR" altLang="tr-TR" sz="1600" dirty="0" err="1">
                <a:cs typeface="Arial" pitchFamily="34" charset="0"/>
              </a:rPr>
              <a:t>sixth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ovarian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cycle</a:t>
            </a:r>
            <a:r>
              <a:rPr lang="tr-TR" altLang="tr-TR" sz="1600" dirty="0">
                <a:cs typeface="Arial" pitchFamily="34" charset="0"/>
              </a:rPr>
              <a:t> (5.6+1.8 cm; P &lt; 0.001)</a:t>
            </a:r>
          </a:p>
          <a:p>
            <a:pPr>
              <a:lnSpc>
                <a:spcPts val="875"/>
              </a:lnSpc>
            </a:pPr>
            <a:r>
              <a:rPr lang="tr-TR" altLang="tr-TR" sz="800" dirty="0" err="1">
                <a:cs typeface="Arial" pitchFamily="34" charset="0"/>
              </a:rPr>
              <a:t>Maggiore</a:t>
            </a:r>
            <a:r>
              <a:rPr lang="tr-TR" altLang="tr-TR" sz="800" dirty="0">
                <a:cs typeface="Arial" pitchFamily="34" charset="0"/>
              </a:rPr>
              <a:t> et al 2015</a:t>
            </a:r>
          </a:p>
          <a:p>
            <a:endParaRPr lang="tr-TR" altLang="tr-TR" sz="900" dirty="0"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25"/>
              </a:spcBef>
            </a:pPr>
            <a:endParaRPr lang="tr-TR" altLang="tr-TR" sz="1100" dirty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•"/>
            </a:pPr>
            <a:r>
              <a:rPr lang="tr-TR" altLang="tr-TR" sz="1600" dirty="0" err="1">
                <a:cs typeface="Arial" pitchFamily="34" charset="0"/>
              </a:rPr>
              <a:t>Larger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endometrioma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and</a:t>
            </a:r>
            <a:r>
              <a:rPr lang="tr-TR" altLang="tr-TR" sz="1600" dirty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higher</a:t>
            </a:r>
            <a:r>
              <a:rPr lang="tr-TR" altLang="tr-TR" sz="1600" dirty="0">
                <a:cs typeface="Arial" pitchFamily="34" charset="0"/>
              </a:rPr>
              <a:t> CA 125 </a:t>
            </a:r>
            <a:r>
              <a:rPr lang="tr-TR" altLang="tr-TR" sz="1600" dirty="0" err="1">
                <a:cs typeface="Arial" pitchFamily="34" charset="0"/>
              </a:rPr>
              <a:t>levels</a:t>
            </a:r>
            <a:r>
              <a:rPr lang="tr-TR" altLang="tr-TR" sz="1600" dirty="0">
                <a:cs typeface="Arial" pitchFamily="34" charset="0"/>
              </a:rPr>
              <a:t>	</a:t>
            </a:r>
            <a:r>
              <a:rPr lang="tr-TR" altLang="tr-TR" sz="1600" dirty="0" smtClean="0">
                <a:cs typeface="Arial" pitchFamily="34" charset="0"/>
              </a:rPr>
              <a:t>       </a:t>
            </a:r>
            <a:r>
              <a:rPr lang="tr-TR" altLang="tr-TR" sz="1600" dirty="0" err="1" smtClean="0">
                <a:cs typeface="Arial" pitchFamily="34" charset="0"/>
              </a:rPr>
              <a:t>surgical</a:t>
            </a:r>
            <a:r>
              <a:rPr lang="tr-TR" altLang="tr-TR" sz="1600" dirty="0" smtClean="0">
                <a:cs typeface="Arial" pitchFamily="34" charset="0"/>
              </a:rPr>
              <a:t> </a:t>
            </a:r>
            <a:r>
              <a:rPr lang="tr-TR" altLang="tr-TR" sz="1600" dirty="0" err="1">
                <a:cs typeface="Arial" pitchFamily="34" charset="0"/>
              </a:rPr>
              <a:t>treatment</a:t>
            </a:r>
            <a:endParaRPr lang="tr-TR" altLang="tr-TR" sz="1600" dirty="0">
              <a:cs typeface="Arial" pitchFamily="34" charset="0"/>
            </a:endParaRPr>
          </a:p>
        </p:txBody>
      </p:sp>
      <p:sp>
        <p:nvSpPr>
          <p:cNvPr id="68612" name="object 4"/>
          <p:cNvSpPr>
            <a:spLocks/>
          </p:cNvSpPr>
          <p:nvPr/>
        </p:nvSpPr>
        <p:spPr bwMode="auto">
          <a:xfrm>
            <a:off x="5373158" y="3946278"/>
            <a:ext cx="524933" cy="0"/>
          </a:xfrm>
          <a:custGeom>
            <a:avLst/>
            <a:gdLst>
              <a:gd name="T0" fmla="*/ 0 w 393700"/>
              <a:gd name="T1" fmla="*/ 393699 w 393700"/>
            </a:gdLst>
            <a:ahLst/>
            <a:cxnLst>
              <a:cxn ang="0">
                <a:pos x="T0" y="0"/>
              </a:cxn>
              <a:cxn ang="0">
                <a:pos x="T1" y="0"/>
              </a:cxn>
            </a:cxnLst>
            <a:rect l="0" t="0" r="r" b="b"/>
            <a:pathLst>
              <a:path w="393700">
                <a:moveTo>
                  <a:pt x="0" y="0"/>
                </a:moveTo>
                <a:lnTo>
                  <a:pt x="393699" y="0"/>
                </a:lnTo>
              </a:path>
            </a:pathLst>
          </a:custGeom>
          <a:noFill/>
          <a:ln w="38099">
            <a:solidFill>
              <a:srgbClr val="CE1C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lIns="0" tIns="0" rIns="0" bIns="0"/>
          <a:lstStyle/>
          <a:p>
            <a:endParaRPr lang="tr-TR"/>
          </a:p>
        </p:txBody>
      </p:sp>
      <p:sp>
        <p:nvSpPr>
          <p:cNvPr id="68613" name="object 5"/>
          <p:cNvSpPr>
            <a:spLocks/>
          </p:cNvSpPr>
          <p:nvPr/>
        </p:nvSpPr>
        <p:spPr bwMode="auto">
          <a:xfrm>
            <a:off x="5933425" y="3889128"/>
            <a:ext cx="182418" cy="114300"/>
          </a:xfrm>
          <a:custGeom>
            <a:avLst/>
            <a:gdLst>
              <a:gd name="T0" fmla="*/ 0 w 114300"/>
              <a:gd name="T1" fmla="*/ 0 h 114300"/>
              <a:gd name="T2" fmla="*/ 0 w 114300"/>
              <a:gd name="T3" fmla="*/ 114300 h 114300"/>
              <a:gd name="T4" fmla="*/ 114300 w 114300"/>
              <a:gd name="T5" fmla="*/ 57150 h 114300"/>
              <a:gd name="T6" fmla="*/ 0 w 114300"/>
              <a:gd name="T7" fmla="*/ 0 h 1143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14300" h="114300">
                <a:moveTo>
                  <a:pt x="0" y="0"/>
                </a:moveTo>
                <a:lnTo>
                  <a:pt x="0" y="114300"/>
                </a:lnTo>
                <a:lnTo>
                  <a:pt x="114300" y="57150"/>
                </a:lnTo>
                <a:lnTo>
                  <a:pt x="0" y="0"/>
                </a:lnTo>
                <a:close/>
              </a:path>
            </a:pathLst>
          </a:custGeom>
          <a:solidFill>
            <a:srgbClr val="CE1C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0" tIns="0" rIns="0" bIns="0"/>
          <a:lstStyle/>
          <a:p>
            <a:endParaRPr lang="tr-TR"/>
          </a:p>
        </p:txBody>
      </p:sp>
      <p:sp>
        <p:nvSpPr>
          <p:cNvPr id="68614" name="object 6"/>
          <p:cNvSpPr>
            <a:spLocks noChangeArrowheads="1"/>
          </p:cNvSpPr>
          <p:nvPr/>
        </p:nvSpPr>
        <p:spPr bwMode="auto">
          <a:xfrm>
            <a:off x="8446168" y="4076236"/>
            <a:ext cx="3613485" cy="2781764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/>
          </a:p>
        </p:txBody>
      </p:sp>
    </p:spTree>
    <p:extLst>
      <p:ext uri="{BB962C8B-B14F-4D97-AF65-F5344CB8AC3E}">
        <p14:creationId xmlns:p14="http://schemas.microsoft.com/office/powerpoint/2010/main" val="1292980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2"/>
          <p:cNvSpPr txBox="1">
            <a:spLocks noChangeArrowheads="1"/>
          </p:cNvSpPr>
          <p:nvPr/>
        </p:nvSpPr>
        <p:spPr bwMode="auto">
          <a:xfrm>
            <a:off x="812800" y="1057275"/>
            <a:ext cx="10466917" cy="642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buFontTx/>
              <a:buNone/>
            </a:pPr>
            <a:r>
              <a:rPr lang="tr-TR" altLang="en-US" sz="3600" b="1" dirty="0" smtClean="0"/>
              <a:t>Sonuç</a:t>
            </a:r>
            <a:endParaRPr lang="en-US" altLang="en-US" sz="2400" b="1" dirty="0"/>
          </a:p>
        </p:txBody>
      </p:sp>
      <p:sp>
        <p:nvSpPr>
          <p:cNvPr id="154627" name="Rectangle 4"/>
          <p:cNvSpPr txBox="1">
            <a:spLocks noChangeArrowheads="1"/>
          </p:cNvSpPr>
          <p:nvPr/>
        </p:nvSpPr>
        <p:spPr bwMode="auto">
          <a:xfrm>
            <a:off x="768351" y="2133600"/>
            <a:ext cx="10608733" cy="1150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itchFamily="34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pitchFamily="34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lnSpc>
                <a:spcPct val="120000"/>
              </a:lnSpc>
              <a:spcAft>
                <a:spcPct val="5000"/>
              </a:spcAft>
              <a:buFont typeface="Wingdings" pitchFamily="2" charset="2"/>
              <a:buChar char="§"/>
            </a:pPr>
            <a:r>
              <a:rPr lang="tr-TR" altLang="tr-TR" sz="2400" dirty="0">
                <a:solidFill>
                  <a:srgbClr val="FFC000"/>
                </a:solidFill>
                <a:cs typeface="Times New Roman" pitchFamily="18" charset="0"/>
              </a:rPr>
              <a:t>Her türlü </a:t>
            </a:r>
            <a:r>
              <a:rPr lang="tr-TR" altLang="tr-TR" sz="2400" dirty="0" err="1" smtClean="0">
                <a:solidFill>
                  <a:srgbClr val="FFC000"/>
                </a:solidFill>
                <a:cs typeface="Times New Roman" pitchFamily="18" charset="0"/>
              </a:rPr>
              <a:t>over</a:t>
            </a:r>
            <a:r>
              <a:rPr lang="tr-TR" altLang="tr-TR" sz="2400" dirty="0" smtClean="0">
                <a:solidFill>
                  <a:srgbClr val="FFC000"/>
                </a:solidFill>
                <a:cs typeface="Times New Roman" pitchFamily="18" charset="0"/>
              </a:rPr>
              <a:t> cerrahisi </a:t>
            </a:r>
            <a:r>
              <a:rPr lang="tr-TR" altLang="tr-TR" sz="2400" dirty="0" err="1" smtClean="0">
                <a:solidFill>
                  <a:srgbClr val="FFC000"/>
                </a:solidFill>
                <a:cs typeface="Times New Roman" pitchFamily="18" charset="0"/>
              </a:rPr>
              <a:t>over</a:t>
            </a:r>
            <a:r>
              <a:rPr lang="tr-TR" altLang="tr-TR" sz="2400" dirty="0" smtClean="0">
                <a:solidFill>
                  <a:srgbClr val="FFC000"/>
                </a:solidFill>
                <a:cs typeface="Times New Roman" pitchFamily="18" charset="0"/>
              </a:rPr>
              <a:t> rezervini </a:t>
            </a:r>
            <a:r>
              <a:rPr lang="tr-TR" altLang="tr-TR" sz="2400" dirty="0">
                <a:solidFill>
                  <a:srgbClr val="FFC000"/>
                </a:solidFill>
                <a:cs typeface="Times New Roman" pitchFamily="18" charset="0"/>
              </a:rPr>
              <a:t>azaltır</a:t>
            </a:r>
          </a:p>
          <a:p>
            <a:pPr eaLnBrk="1" hangingPunct="1">
              <a:lnSpc>
                <a:spcPct val="120000"/>
              </a:lnSpc>
              <a:spcAft>
                <a:spcPct val="5000"/>
              </a:spcAft>
              <a:buFont typeface="Wingdings" pitchFamily="2" charset="2"/>
              <a:buChar char="§"/>
            </a:pPr>
            <a:r>
              <a:rPr lang="tr-TR" altLang="tr-TR" sz="2400" dirty="0">
                <a:solidFill>
                  <a:srgbClr val="FFC000"/>
                </a:solidFill>
                <a:cs typeface="Times New Roman" pitchFamily="18" charset="0"/>
              </a:rPr>
              <a:t>Dikkatli bir </a:t>
            </a:r>
            <a:r>
              <a:rPr lang="tr-TR" altLang="tr-TR" sz="2400" dirty="0" err="1">
                <a:solidFill>
                  <a:srgbClr val="FFC000"/>
                </a:solidFill>
                <a:cs typeface="Times New Roman" pitchFamily="18" charset="0"/>
              </a:rPr>
              <a:t>over</a:t>
            </a:r>
            <a:r>
              <a:rPr lang="tr-TR" altLang="tr-TR" sz="2400" dirty="0">
                <a:solidFill>
                  <a:srgbClr val="FFC000"/>
                </a:solidFill>
                <a:cs typeface="Times New Roman" pitchFamily="18" charset="0"/>
              </a:rPr>
              <a:t> cerrahisi, cerrahi gerekliliğin belirlenmesi ve sağlam dokunun çıkarılmaması çok önemli</a:t>
            </a:r>
          </a:p>
          <a:p>
            <a:pPr eaLnBrk="1" hangingPunct="1">
              <a:lnSpc>
                <a:spcPct val="120000"/>
              </a:lnSpc>
              <a:spcAft>
                <a:spcPct val="5000"/>
              </a:spcAft>
              <a:buFont typeface="Wingdings" pitchFamily="2" charset="2"/>
              <a:buChar char="§"/>
            </a:pPr>
            <a:r>
              <a:rPr lang="tr-TR" altLang="tr-TR" sz="2400" dirty="0" err="1">
                <a:solidFill>
                  <a:srgbClr val="FFC000"/>
                </a:solidFill>
                <a:cs typeface="Times New Roman" pitchFamily="18" charset="0"/>
              </a:rPr>
              <a:t>Endometriotik</a:t>
            </a:r>
            <a:r>
              <a:rPr lang="tr-TR" altLang="tr-TR" sz="2400" dirty="0">
                <a:solidFill>
                  <a:srgbClr val="FFC000"/>
                </a:solidFill>
                <a:cs typeface="Times New Roman" pitchFamily="18" charset="0"/>
              </a:rPr>
              <a:t> kistlerde cerrahi hasar daha fazla</a:t>
            </a:r>
          </a:p>
          <a:p>
            <a:pPr eaLnBrk="1" hangingPunct="1">
              <a:lnSpc>
                <a:spcPct val="120000"/>
              </a:lnSpc>
              <a:spcAft>
                <a:spcPct val="5000"/>
              </a:spcAft>
              <a:buFont typeface="Wingdings" pitchFamily="2" charset="2"/>
              <a:buChar char="§"/>
            </a:pPr>
            <a:r>
              <a:rPr lang="tr-TR" altLang="tr-TR" sz="2400" dirty="0" err="1">
                <a:solidFill>
                  <a:srgbClr val="FFC000"/>
                </a:solidFill>
                <a:cs typeface="Times New Roman" pitchFamily="18" charset="0"/>
              </a:rPr>
              <a:t>Sütür</a:t>
            </a:r>
            <a:r>
              <a:rPr lang="tr-TR" altLang="tr-TR" sz="2400" dirty="0">
                <a:solidFill>
                  <a:srgbClr val="FFC000"/>
                </a:solidFill>
                <a:cs typeface="Times New Roman" pitchFamily="18" charset="0"/>
              </a:rPr>
              <a:t> ile daha az </a:t>
            </a:r>
            <a:r>
              <a:rPr lang="tr-TR" altLang="tr-TR" sz="2400" dirty="0" err="1" smtClean="0">
                <a:solidFill>
                  <a:srgbClr val="FFC000"/>
                </a:solidFill>
                <a:cs typeface="Times New Roman" pitchFamily="18" charset="0"/>
              </a:rPr>
              <a:t>over</a:t>
            </a:r>
            <a:r>
              <a:rPr lang="tr-TR" altLang="tr-TR" sz="2400" dirty="0" smtClean="0">
                <a:solidFill>
                  <a:srgbClr val="FFC000"/>
                </a:solidFill>
                <a:cs typeface="Times New Roman" pitchFamily="18" charset="0"/>
              </a:rPr>
              <a:t> hasarı </a:t>
            </a:r>
            <a:r>
              <a:rPr lang="tr-TR" altLang="tr-TR" sz="2400" dirty="0">
                <a:solidFill>
                  <a:srgbClr val="FFC000"/>
                </a:solidFill>
                <a:cs typeface="Times New Roman" pitchFamily="18" charset="0"/>
              </a:rPr>
              <a:t>?</a:t>
            </a:r>
          </a:p>
          <a:p>
            <a:pPr eaLnBrk="1" hangingPunct="1">
              <a:lnSpc>
                <a:spcPct val="120000"/>
              </a:lnSpc>
              <a:spcAft>
                <a:spcPct val="5000"/>
              </a:spcAft>
              <a:buFont typeface="Wingdings" pitchFamily="2" charset="2"/>
              <a:buChar char="§"/>
            </a:pPr>
            <a:r>
              <a:rPr lang="tr-TR" altLang="tr-TR" sz="2400" dirty="0" err="1">
                <a:solidFill>
                  <a:srgbClr val="FFC000"/>
                </a:solidFill>
                <a:cs typeface="Times New Roman" pitchFamily="18" charset="0"/>
              </a:rPr>
              <a:t>Hemostatik</a:t>
            </a:r>
            <a:r>
              <a:rPr lang="tr-TR" altLang="tr-TR" sz="2400" dirty="0">
                <a:solidFill>
                  <a:srgbClr val="FFC000"/>
                </a:solidFill>
                <a:cs typeface="Times New Roman" pitchFamily="18" charset="0"/>
              </a:rPr>
              <a:t> </a:t>
            </a:r>
            <a:r>
              <a:rPr lang="tr-TR" altLang="tr-TR" sz="2400" dirty="0" err="1">
                <a:solidFill>
                  <a:srgbClr val="FFC000"/>
                </a:solidFill>
                <a:cs typeface="Times New Roman" pitchFamily="18" charset="0"/>
              </a:rPr>
              <a:t>matrix</a:t>
            </a:r>
            <a:r>
              <a:rPr lang="tr-TR" altLang="tr-TR" sz="2400" dirty="0">
                <a:solidFill>
                  <a:srgbClr val="FFC000"/>
                </a:solidFill>
                <a:cs typeface="Times New Roman" pitchFamily="18" charset="0"/>
              </a:rPr>
              <a:t> </a:t>
            </a:r>
            <a:r>
              <a:rPr lang="tr-TR" altLang="tr-TR" sz="2400" dirty="0" err="1">
                <a:solidFill>
                  <a:srgbClr val="FFC000"/>
                </a:solidFill>
                <a:cs typeface="Times New Roman" pitchFamily="18" charset="0"/>
              </a:rPr>
              <a:t>elektrokoagulasyona</a:t>
            </a:r>
            <a:r>
              <a:rPr lang="tr-TR" altLang="tr-TR" sz="2400" dirty="0">
                <a:solidFill>
                  <a:srgbClr val="FFC000"/>
                </a:solidFill>
                <a:cs typeface="Times New Roman" pitchFamily="18" charset="0"/>
              </a:rPr>
              <a:t> alternatif olabilir</a:t>
            </a:r>
          </a:p>
          <a:p>
            <a:pPr eaLnBrk="1" hangingPunct="1">
              <a:lnSpc>
                <a:spcPct val="120000"/>
              </a:lnSpc>
              <a:spcAft>
                <a:spcPct val="5000"/>
              </a:spcAft>
              <a:buFont typeface="Wingdings" pitchFamily="2" charset="2"/>
              <a:buChar char="§"/>
            </a:pPr>
            <a:r>
              <a:rPr lang="tr-TR" altLang="tr-TR" sz="2400" dirty="0" err="1">
                <a:solidFill>
                  <a:srgbClr val="FFC000"/>
                </a:solidFill>
                <a:cs typeface="Times New Roman" pitchFamily="18" charset="0"/>
              </a:rPr>
              <a:t>Plasma</a:t>
            </a:r>
            <a:r>
              <a:rPr lang="tr-TR" altLang="tr-TR" sz="2400" dirty="0">
                <a:solidFill>
                  <a:srgbClr val="FFC000"/>
                </a:solidFill>
                <a:cs typeface="Times New Roman" pitchFamily="18" charset="0"/>
              </a:rPr>
              <a:t> enerjisi ile ilgili daha çok çalışmaya gereksinim var </a:t>
            </a:r>
          </a:p>
          <a:p>
            <a:pPr eaLnBrk="1" hangingPunct="1">
              <a:lnSpc>
                <a:spcPct val="120000"/>
              </a:lnSpc>
              <a:spcAft>
                <a:spcPct val="5000"/>
              </a:spcAft>
              <a:buFont typeface="Wingdings" pitchFamily="2" charset="2"/>
              <a:buChar char="§"/>
            </a:pPr>
            <a:endParaRPr lang="tr-TR" altLang="tr-TR" sz="2400" dirty="0">
              <a:solidFill>
                <a:srgbClr val="FFC000"/>
              </a:solidFill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6139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tr-TR" sz="3200" dirty="0" smtClean="0">
                <a:solidFill>
                  <a:srgbClr val="FF9900"/>
                </a:solidFill>
              </a:rPr>
              <a:t>Sonuç 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24417" y="1268413"/>
            <a:ext cx="10972800" cy="4525962"/>
          </a:xfrm>
        </p:spPr>
        <p:txBody>
          <a:bodyPr/>
          <a:lstStyle/>
          <a:p>
            <a:pPr algn="just" eaLnBrk="1" hangingPunct="1">
              <a:lnSpc>
                <a:spcPct val="80000"/>
              </a:lnSpc>
              <a:defRPr/>
            </a:pPr>
            <a:r>
              <a:rPr lang="tr-TR" sz="2400" b="1" dirty="0" err="1" smtClean="0">
                <a:solidFill>
                  <a:srgbClr val="FFFF99"/>
                </a:solidFill>
              </a:rPr>
              <a:t>Endometrioma</a:t>
            </a:r>
            <a:r>
              <a:rPr lang="tr-TR" sz="2400" b="1" dirty="0" smtClean="0">
                <a:solidFill>
                  <a:srgbClr val="FFFF99"/>
                </a:solidFill>
              </a:rPr>
              <a:t> </a:t>
            </a:r>
            <a:r>
              <a:rPr lang="tr-TR" sz="2400" b="1" dirty="0" err="1" smtClean="0">
                <a:solidFill>
                  <a:srgbClr val="FFFF99"/>
                </a:solidFill>
              </a:rPr>
              <a:t>eksizyonu</a:t>
            </a:r>
            <a:r>
              <a:rPr lang="tr-TR" sz="2400" b="1" dirty="0" smtClean="0">
                <a:solidFill>
                  <a:srgbClr val="FFFF99"/>
                </a:solidFill>
              </a:rPr>
              <a:t> IVF başarısını arttırmamaktadır.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tr-TR" sz="2400" dirty="0" err="1" smtClean="0">
                <a:solidFill>
                  <a:srgbClr val="FFFF99"/>
                </a:solidFill>
              </a:rPr>
              <a:t>Endometrioması</a:t>
            </a:r>
            <a:r>
              <a:rPr lang="tr-TR" sz="2400" dirty="0" smtClean="0">
                <a:solidFill>
                  <a:srgbClr val="FFFF99"/>
                </a:solidFill>
              </a:rPr>
              <a:t> çıkarılmayan hastalarda IVF başarısı çıkarılanlara göre değişmemektedir.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tr-TR" sz="2400" b="1" dirty="0" err="1" smtClean="0">
                <a:solidFill>
                  <a:srgbClr val="FFFF99"/>
                </a:solidFill>
              </a:rPr>
              <a:t>Endometrioması</a:t>
            </a:r>
            <a:r>
              <a:rPr lang="tr-TR" sz="2400" b="1" dirty="0" smtClean="0">
                <a:solidFill>
                  <a:srgbClr val="FFFF99"/>
                </a:solidFill>
              </a:rPr>
              <a:t> çıkarılan hastalarda </a:t>
            </a:r>
            <a:r>
              <a:rPr lang="tr-TR" sz="2400" b="1" dirty="0" err="1" smtClean="0">
                <a:solidFill>
                  <a:srgbClr val="FFFF99"/>
                </a:solidFill>
              </a:rPr>
              <a:t>over</a:t>
            </a:r>
            <a:r>
              <a:rPr lang="tr-TR" sz="2400" b="1" dirty="0" smtClean="0">
                <a:solidFill>
                  <a:srgbClr val="FFFF99"/>
                </a:solidFill>
              </a:rPr>
              <a:t> cevabının azaldığı veya değişmediğini gösteren çalışmalar mevcuttur.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tr-TR" sz="2400" dirty="0" err="1" smtClean="0">
                <a:solidFill>
                  <a:srgbClr val="FFFF99"/>
                </a:solidFill>
              </a:rPr>
              <a:t>Asemptomatik</a:t>
            </a:r>
            <a:r>
              <a:rPr lang="tr-TR" sz="2400" dirty="0" smtClean="0">
                <a:solidFill>
                  <a:srgbClr val="FFFF99"/>
                </a:solidFill>
              </a:rPr>
              <a:t> veya nüksetmiş </a:t>
            </a:r>
            <a:r>
              <a:rPr lang="tr-TR" sz="2400" dirty="0" err="1" smtClean="0">
                <a:solidFill>
                  <a:srgbClr val="FFFF99"/>
                </a:solidFill>
              </a:rPr>
              <a:t>endometrioması</a:t>
            </a:r>
            <a:r>
              <a:rPr lang="tr-TR" sz="2400" dirty="0" smtClean="0">
                <a:solidFill>
                  <a:srgbClr val="FFFF99"/>
                </a:solidFill>
              </a:rPr>
              <a:t> bulunan ve IVF planlanan hastalarda </a:t>
            </a:r>
            <a:r>
              <a:rPr lang="tr-TR" sz="2400" dirty="0" err="1" smtClean="0">
                <a:solidFill>
                  <a:srgbClr val="FFFF99"/>
                </a:solidFill>
              </a:rPr>
              <a:t>endometriomalar</a:t>
            </a:r>
            <a:r>
              <a:rPr lang="tr-TR" sz="2400" dirty="0" smtClean="0">
                <a:solidFill>
                  <a:srgbClr val="FFFF99"/>
                </a:solidFill>
              </a:rPr>
              <a:t> çıkarılmamalıdır.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tr-TR" sz="2400" b="1" dirty="0" err="1" smtClean="0">
                <a:solidFill>
                  <a:srgbClr val="FFFF99"/>
                </a:solidFill>
              </a:rPr>
              <a:t>Endometrioma</a:t>
            </a:r>
            <a:r>
              <a:rPr lang="tr-TR" sz="2400" b="1" dirty="0" smtClean="0">
                <a:solidFill>
                  <a:srgbClr val="FFFF99"/>
                </a:solidFill>
              </a:rPr>
              <a:t> varlığında IVF başarısının azalması, kitlenin varlığından çok, daha ziyade </a:t>
            </a:r>
            <a:r>
              <a:rPr lang="tr-TR" sz="2400" b="1" dirty="0" err="1" smtClean="0">
                <a:solidFill>
                  <a:srgbClr val="FFFF99"/>
                </a:solidFill>
              </a:rPr>
              <a:t>endometriosisin</a:t>
            </a:r>
            <a:r>
              <a:rPr lang="tr-TR" sz="2400" b="1" dirty="0" smtClean="0">
                <a:solidFill>
                  <a:srgbClr val="FFFF99"/>
                </a:solidFill>
              </a:rPr>
              <a:t> varlığı ile ilgili olabilir.</a:t>
            </a:r>
          </a:p>
          <a:p>
            <a:pPr algn="just" eaLnBrk="1" hangingPunct="1">
              <a:lnSpc>
                <a:spcPct val="80000"/>
              </a:lnSpc>
              <a:defRPr/>
            </a:pPr>
            <a:r>
              <a:rPr lang="tr-TR" sz="2400" dirty="0" err="1" smtClean="0">
                <a:solidFill>
                  <a:srgbClr val="FFFF99"/>
                </a:solidFill>
              </a:rPr>
              <a:t>Malignite</a:t>
            </a:r>
            <a:r>
              <a:rPr lang="tr-TR" sz="2400" dirty="0" smtClean="0">
                <a:solidFill>
                  <a:srgbClr val="FFFF99"/>
                </a:solidFill>
              </a:rPr>
              <a:t> şüphesinin ekarte edilemediği durumlarda, ağrıya yönelik yapılacak tedavilerde </a:t>
            </a:r>
            <a:r>
              <a:rPr lang="tr-TR" sz="2400" dirty="0" err="1" smtClean="0">
                <a:solidFill>
                  <a:srgbClr val="FFFF99"/>
                </a:solidFill>
              </a:rPr>
              <a:t>endometriomaların</a:t>
            </a:r>
            <a:r>
              <a:rPr lang="tr-TR" sz="2400" dirty="0" smtClean="0">
                <a:solidFill>
                  <a:srgbClr val="FFFF99"/>
                </a:solidFill>
              </a:rPr>
              <a:t> çıkarılması planlanabilir.</a:t>
            </a:r>
          </a:p>
        </p:txBody>
      </p:sp>
    </p:spTree>
    <p:extLst>
      <p:ext uri="{BB962C8B-B14F-4D97-AF65-F5344CB8AC3E}">
        <p14:creationId xmlns:p14="http://schemas.microsoft.com/office/powerpoint/2010/main" val="2085017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723900" y="3484563"/>
            <a:ext cx="10973295" cy="1825500"/>
          </a:xfrm>
          <a:prstGeom prst="rect">
            <a:avLst/>
          </a:prstGeom>
        </p:spPr>
        <p:txBody>
          <a:bodyPr wrap="square" lIns="0" tIns="9525" rIns="0" bIns="0">
            <a:spAutoFit/>
          </a:bodyPr>
          <a:lstStyle>
            <a:lvl1pPr marL="9525"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spcBef>
                <a:spcPts val="75"/>
              </a:spcBef>
            </a:pP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Specifically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,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two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main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aspects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require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optimization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:</a:t>
            </a:r>
            <a:endParaRPr lang="tr-TR" altLang="tr-TR" sz="18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pPr algn="just">
              <a:buSzPct val="96000"/>
              <a:buFontTx/>
              <a:buAutoNum type="arabicParenR"/>
            </a:pP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preventing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injury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to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the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follicular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reserve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that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follows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surgical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excision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of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ovarian</a:t>
            </a:r>
            <a:r>
              <a:rPr lang="tr-TR" altLang="tr-TR" sz="1800" b="1" dirty="0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FF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endometriomas</a:t>
            </a:r>
            <a:endParaRPr lang="tr-TR" altLang="tr-TR" sz="18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pPr>
              <a:buSzPct val="96000"/>
              <a:buFontTx/>
              <a:buAutoNum type="arabicParenR"/>
            </a:pP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preventing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post-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surgical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formation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and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 re-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formation</a:t>
            </a:r>
            <a:r>
              <a:rPr lang="tr-TR" altLang="tr-TR" sz="1800" b="1" dirty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	of </a:t>
            </a:r>
            <a:r>
              <a:rPr lang="tr-TR" altLang="tr-TR" sz="1800" b="1" dirty="0" err="1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adhesions</a:t>
            </a:r>
            <a:r>
              <a:rPr lang="tr-TR" altLang="tr-TR" sz="1800" b="1" dirty="0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.</a:t>
            </a:r>
          </a:p>
          <a:p>
            <a:pPr>
              <a:buSzPct val="96000"/>
              <a:buFontTx/>
              <a:buAutoNum type="arabicParenR"/>
            </a:pPr>
            <a:endParaRPr lang="tr-TR" altLang="tr-TR" sz="1800" b="1" dirty="0" smtClean="0">
              <a:solidFill>
                <a:srgbClr val="FFFF00"/>
              </a:solidFill>
              <a:latin typeface="Georgia" pitchFamily="18" charset="0"/>
              <a:ea typeface="Georgia" pitchFamily="18" charset="0"/>
              <a:cs typeface="Georgia" pitchFamily="18" charset="0"/>
            </a:endParaRPr>
          </a:p>
          <a:p>
            <a:pPr>
              <a:buSzPct val="96000"/>
            </a:pPr>
            <a:r>
              <a:rPr lang="tr-TR" altLang="tr-TR" sz="2800" b="1" i="1" dirty="0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EN AZ ZARARLI CERRAHİ YÖNTEM GELİŞTİRİLMELİDİR</a:t>
            </a:r>
            <a:r>
              <a:rPr lang="tr-TR" altLang="tr-TR" sz="1800" b="1" dirty="0" smtClean="0">
                <a:solidFill>
                  <a:srgbClr val="FFFF00"/>
                </a:solidFill>
                <a:latin typeface="Georgia" pitchFamily="18" charset="0"/>
                <a:ea typeface="Georgia" pitchFamily="18" charset="0"/>
                <a:cs typeface="Georgia" pitchFamily="18" charset="0"/>
              </a:rPr>
              <a:t>.</a:t>
            </a:r>
            <a:endParaRPr lang="tr-TR" altLang="tr-TR" sz="1800" dirty="0">
              <a:latin typeface="Georgia" pitchFamily="18" charset="0"/>
              <a:ea typeface="Georgia" pitchFamily="18" charset="0"/>
              <a:cs typeface="Georgia" pitchFamily="18" charset="0"/>
            </a:endParaRPr>
          </a:p>
        </p:txBody>
      </p:sp>
      <p:sp>
        <p:nvSpPr>
          <p:cNvPr id="36867" name="object 3"/>
          <p:cNvSpPr>
            <a:spLocks noChangeArrowheads="1"/>
          </p:cNvSpPr>
          <p:nvPr/>
        </p:nvSpPr>
        <p:spPr bwMode="auto">
          <a:xfrm>
            <a:off x="0" y="857250"/>
            <a:ext cx="6172200" cy="15430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36868" name="object 4"/>
          <p:cNvSpPr>
            <a:spLocks noChangeArrowheads="1"/>
          </p:cNvSpPr>
          <p:nvPr/>
        </p:nvSpPr>
        <p:spPr bwMode="auto">
          <a:xfrm>
            <a:off x="8555567" y="23813"/>
            <a:ext cx="3636433" cy="2376487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32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>
              <a:defRPr sz="32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>
              <a:defRPr sz="32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>
              <a:defRPr sz="32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>
              <a:defRPr sz="32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endParaRPr lang="tr-TR" altLang="tr-TR" sz="2400"/>
          </a:p>
        </p:txBody>
      </p:sp>
      <p:sp>
        <p:nvSpPr>
          <p:cNvPr id="5" name="object 5"/>
          <p:cNvSpPr txBox="1">
            <a:spLocks noGrp="1"/>
          </p:cNvSpPr>
          <p:nvPr>
            <p:ph type="title"/>
          </p:nvPr>
        </p:nvSpPr>
        <p:spPr>
          <a:xfrm>
            <a:off x="740834" y="2476500"/>
            <a:ext cx="10517717" cy="655638"/>
          </a:xfrm>
        </p:spPr>
        <p:txBody>
          <a:bodyPr wrap="square" lIns="0" tIns="9049" rIns="0" bIns="0" numCol="1" anchorCtr="0" compatLnSpc="1">
            <a:prstTxWarp prst="textNoShape">
              <a:avLst/>
            </a:prstTxWarp>
            <a:spAutoFit/>
          </a:bodyPr>
          <a:lstStyle/>
          <a:p>
            <a:pPr marL="9525">
              <a:spcBef>
                <a:spcPts val="75"/>
              </a:spcBef>
            </a:pPr>
            <a:r>
              <a:rPr lang="tr-TR" altLang="tr-TR" sz="2100" cap="none" smtClean="0">
                <a:ln>
                  <a:noFill/>
                </a:ln>
              </a:rPr>
              <a:t>IN FACT, THERE İS </a:t>
            </a:r>
            <a:r>
              <a:rPr lang="tr-TR" altLang="tr-TR" sz="2100" cap="none" smtClean="0">
                <a:ln>
                  <a:noFill/>
                </a:ln>
                <a:solidFill>
                  <a:srgbClr val="FF0000"/>
                </a:solidFill>
              </a:rPr>
              <a:t>UNQUESTİONABLY </a:t>
            </a:r>
            <a:r>
              <a:rPr lang="tr-TR" altLang="tr-TR" sz="2100" cap="none" smtClean="0">
                <a:ln>
                  <a:noFill/>
                </a:ln>
              </a:rPr>
              <a:t>THE NEED TO </a:t>
            </a:r>
            <a:r>
              <a:rPr lang="tr-TR" altLang="tr-TR" sz="2100" cap="none" smtClean="0">
                <a:ln>
                  <a:noFill/>
                </a:ln>
                <a:solidFill>
                  <a:srgbClr val="FFFF00"/>
                </a:solidFill>
              </a:rPr>
              <a:t>İMPROVE </a:t>
            </a:r>
            <a:r>
              <a:rPr lang="tr-TR" altLang="tr-TR" sz="2100" cap="none" smtClean="0">
                <a:ln>
                  <a:noFill/>
                </a:ln>
                <a:solidFill>
                  <a:srgbClr val="FF0000"/>
                </a:solidFill>
              </a:rPr>
              <a:t>SURGİCAL  TECHNİQUES </a:t>
            </a:r>
            <a:r>
              <a:rPr lang="tr-TR" altLang="tr-TR" sz="2100" cap="none" smtClean="0">
                <a:ln>
                  <a:noFill/>
                </a:ln>
              </a:rPr>
              <a:t>İN THİS AREA.</a:t>
            </a:r>
          </a:p>
        </p:txBody>
      </p:sp>
    </p:spTree>
    <p:extLst>
      <p:ext uri="{BB962C8B-B14F-4D97-AF65-F5344CB8AC3E}">
        <p14:creationId xmlns:p14="http://schemas.microsoft.com/office/powerpoint/2010/main" val="30557528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6259" y="936637"/>
            <a:ext cx="11661569" cy="4195481"/>
          </a:xfrm>
        </p:spPr>
        <p:txBody>
          <a:bodyPr>
            <a:normAutofit/>
          </a:bodyPr>
          <a:lstStyle/>
          <a:p>
            <a:r>
              <a:rPr lang="tr-TR" sz="3600" b="1" dirty="0" smtClean="0"/>
              <a:t>ÖZET:</a:t>
            </a:r>
          </a:p>
          <a:p>
            <a:r>
              <a:rPr lang="tr-TR" sz="3600" dirty="0" smtClean="0">
                <a:solidFill>
                  <a:schemeClr val="accent2">
                    <a:lumMod val="75000"/>
                  </a:schemeClr>
                </a:solidFill>
              </a:rPr>
              <a:t>ENDOMETRİOMA</a:t>
            </a:r>
            <a:r>
              <a:rPr lang="tr-TR" sz="3600" dirty="0" smtClean="0"/>
              <a:t> da</a:t>
            </a:r>
          </a:p>
          <a:p>
            <a:r>
              <a:rPr lang="tr-TR" sz="3600" dirty="0" smtClean="0">
                <a:solidFill>
                  <a:srgbClr val="FF0000"/>
                </a:solidFill>
              </a:rPr>
              <a:t>Cerrahi </a:t>
            </a:r>
            <a:r>
              <a:rPr lang="tr-TR" sz="3600" dirty="0" smtClean="0"/>
              <a:t>de masum değil</a:t>
            </a:r>
          </a:p>
          <a:p>
            <a:r>
              <a:rPr lang="tr-TR" sz="3600" dirty="0" smtClean="0"/>
              <a:t>Doğru zamanda doğru hastaya doğru karar vermeliyiz.</a:t>
            </a:r>
          </a:p>
          <a:p>
            <a:r>
              <a:rPr lang="tr-TR" sz="3600" dirty="0" smtClean="0">
                <a:solidFill>
                  <a:srgbClr val="FFFF00"/>
                </a:solidFill>
              </a:rPr>
              <a:t>Attığımız Taş Ürküttüğümüz Kurbağaya Değmeli</a:t>
            </a:r>
            <a:endParaRPr lang="tr-TR" sz="36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97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4949" y="723405"/>
            <a:ext cx="10981628" cy="1981200"/>
          </a:xfrm>
        </p:spPr>
        <p:txBody>
          <a:bodyPr/>
          <a:lstStyle/>
          <a:p>
            <a:r>
              <a:rPr lang="tr-TR" sz="3600" b="1" dirty="0" err="1"/>
              <a:t>Recommendations</a:t>
            </a:r>
            <a:r>
              <a:rPr lang="tr-TR" sz="3600" b="1" dirty="0"/>
              <a:t> </a:t>
            </a:r>
            <a:r>
              <a:rPr lang="tr-TR" sz="3600" b="1" dirty="0" err="1"/>
              <a:t>for</a:t>
            </a:r>
            <a:r>
              <a:rPr lang="tr-TR" sz="3600" b="1" dirty="0"/>
              <a:t> </a:t>
            </a:r>
            <a:r>
              <a:rPr lang="tr-TR" sz="3600" b="1" dirty="0" err="1"/>
              <a:t>the</a:t>
            </a:r>
            <a:r>
              <a:rPr lang="tr-TR" sz="3600" b="1" dirty="0"/>
              <a:t> </a:t>
            </a:r>
            <a:r>
              <a:rPr lang="tr-TR" sz="3600" b="1" dirty="0" err="1"/>
              <a:t>surgical</a:t>
            </a:r>
            <a:r>
              <a:rPr lang="tr-TR" sz="3600" b="1" dirty="0"/>
              <a:t> </a:t>
            </a:r>
            <a:r>
              <a:rPr lang="tr-TR" sz="3600" b="1" dirty="0" err="1"/>
              <a:t>treatment</a:t>
            </a:r>
            <a:r>
              <a:rPr lang="tr-TR" sz="3600" b="1" dirty="0"/>
              <a:t> of </a:t>
            </a:r>
            <a:r>
              <a:rPr lang="tr-TR" sz="3600" b="1" dirty="0" err="1"/>
              <a:t>endometriosis</a:t>
            </a:r>
            <a:r>
              <a:rPr lang="tr-TR" sz="3600" b="1" dirty="0"/>
              <a:t>—</a:t>
            </a:r>
            <a:r>
              <a:rPr lang="tr-TR" sz="3600" b="1" dirty="0" err="1"/>
              <a:t>part</a:t>
            </a:r>
            <a:r>
              <a:rPr lang="tr-TR" sz="3600" b="1" dirty="0"/>
              <a:t> 1: </a:t>
            </a:r>
            <a:r>
              <a:rPr lang="tr-TR" sz="3600" b="1" dirty="0" err="1"/>
              <a:t>ovarian</a:t>
            </a:r>
            <a:r>
              <a:rPr lang="tr-TR" sz="3600" b="1" dirty="0"/>
              <a:t> </a:t>
            </a:r>
            <a:r>
              <a:rPr lang="tr-TR" sz="3600" b="1" dirty="0" err="1"/>
              <a:t>endometrioma</a:t>
            </a:r>
            <a:r>
              <a:rPr lang="tr-TR" b="1" dirty="0"/>
              <a:t/>
            </a:r>
            <a:br>
              <a:rPr lang="tr-TR" b="1" dirty="0"/>
            </a:br>
            <a:endParaRPr lang="tr-TR" dirty="0"/>
          </a:p>
        </p:txBody>
      </p:sp>
      <p:sp>
        <p:nvSpPr>
          <p:cNvPr id="3" name="Metin Yer Tutucusu 2"/>
          <p:cNvSpPr>
            <a:spLocks noGrp="1"/>
          </p:cNvSpPr>
          <p:nvPr>
            <p:ph type="body" sz="half" idx="2"/>
          </p:nvPr>
        </p:nvSpPr>
        <p:spPr>
          <a:xfrm>
            <a:off x="1071827" y="3040083"/>
            <a:ext cx="8825659" cy="2362200"/>
          </a:xfrm>
        </p:spPr>
        <p:txBody>
          <a:bodyPr>
            <a:normAutofit/>
          </a:bodyPr>
          <a:lstStyle/>
          <a:p>
            <a:r>
              <a:rPr lang="tr-TR" dirty="0" err="1" smtClean="0"/>
              <a:t>Working</a:t>
            </a:r>
            <a:r>
              <a:rPr lang="tr-TR" dirty="0" smtClean="0"/>
              <a:t> </a:t>
            </a:r>
            <a:r>
              <a:rPr lang="tr-TR" dirty="0" err="1"/>
              <a:t>group</a:t>
            </a:r>
            <a:r>
              <a:rPr lang="tr-TR" dirty="0"/>
              <a:t> of ESGE, ESHRE, </a:t>
            </a:r>
            <a:r>
              <a:rPr lang="tr-TR" dirty="0" err="1"/>
              <a:t>and</a:t>
            </a:r>
            <a:r>
              <a:rPr lang="tr-TR" dirty="0"/>
              <a:t> WES,</a:t>
            </a:r>
            <a:r>
              <a:rPr lang="tr-TR" dirty="0">
                <a:solidFill>
                  <a:srgbClr val="FFFF00"/>
                </a:solidFill>
              </a:rPr>
              <a:t> </a:t>
            </a:r>
            <a:r>
              <a:rPr lang="tr-TR" b="1" i="1" dirty="0">
                <a:solidFill>
                  <a:srgbClr val="FFFF00"/>
                </a:solidFill>
                <a:hlinkClick r:id="rId2"/>
              </a:rPr>
              <a:t>Ertan Saridogan</a:t>
            </a:r>
            <a:r>
              <a:rPr lang="tr-TR" b="1" i="1" dirty="0">
                <a:solidFill>
                  <a:srgbClr val="FFFF00"/>
                </a:solidFill>
              </a:rPr>
              <a:t>,</a:t>
            </a:r>
            <a:r>
              <a:rPr lang="tr-TR" b="1" i="1" baseline="30000" dirty="0">
                <a:solidFill>
                  <a:srgbClr val="FFFF00"/>
                </a:solidFill>
              </a:rPr>
              <a:t>1</a:t>
            </a:r>
            <a:r>
              <a:rPr lang="tr-TR" dirty="0"/>
              <a:t> </a:t>
            </a:r>
            <a:r>
              <a:rPr lang="tr-TR" dirty="0" err="1">
                <a:hlinkClick r:id="rId3"/>
              </a:rPr>
              <a:t>Christian</a:t>
            </a:r>
            <a:r>
              <a:rPr lang="tr-TR" dirty="0">
                <a:hlinkClick r:id="rId3"/>
              </a:rPr>
              <a:t> M. Becker</a:t>
            </a:r>
            <a:r>
              <a:rPr lang="tr-TR" dirty="0"/>
              <a:t>,</a:t>
            </a:r>
            <a:r>
              <a:rPr lang="tr-TR" baseline="30000" dirty="0"/>
              <a:t>2</a:t>
            </a:r>
            <a:r>
              <a:rPr lang="tr-TR" dirty="0"/>
              <a:t> </a:t>
            </a:r>
            <a:r>
              <a:rPr lang="tr-TR" dirty="0" err="1">
                <a:hlinkClick r:id="rId4"/>
              </a:rPr>
              <a:t>Anis</a:t>
            </a:r>
            <a:r>
              <a:rPr lang="tr-TR" dirty="0">
                <a:hlinkClick r:id="rId4"/>
              </a:rPr>
              <a:t> Feki</a:t>
            </a:r>
            <a:r>
              <a:rPr lang="tr-TR" dirty="0"/>
              <a:t>,</a:t>
            </a:r>
            <a:r>
              <a:rPr lang="tr-TR" baseline="30000" dirty="0"/>
              <a:t>3</a:t>
            </a:r>
            <a:r>
              <a:rPr lang="tr-TR" dirty="0"/>
              <a:t> </a:t>
            </a:r>
            <a:r>
              <a:rPr lang="tr-TR" dirty="0" err="1">
                <a:hlinkClick r:id="rId5"/>
              </a:rPr>
              <a:t>Grigoris</a:t>
            </a:r>
            <a:r>
              <a:rPr lang="tr-TR" dirty="0">
                <a:hlinkClick r:id="rId5"/>
              </a:rPr>
              <a:t> F. Grimbizis</a:t>
            </a:r>
            <a:r>
              <a:rPr lang="tr-TR" dirty="0"/>
              <a:t>,</a:t>
            </a:r>
            <a:r>
              <a:rPr lang="tr-TR" baseline="30000" dirty="0"/>
              <a:t>4</a:t>
            </a:r>
            <a:r>
              <a:rPr lang="tr-TR" dirty="0"/>
              <a:t> </a:t>
            </a:r>
            <a:r>
              <a:rPr lang="tr-TR" dirty="0" err="1">
                <a:hlinkClick r:id="rId6"/>
              </a:rPr>
              <a:t>Lone</a:t>
            </a:r>
            <a:r>
              <a:rPr lang="tr-TR" dirty="0">
                <a:hlinkClick r:id="rId6"/>
              </a:rPr>
              <a:t> Hummelshoj</a:t>
            </a:r>
            <a:r>
              <a:rPr lang="tr-TR" dirty="0"/>
              <a:t>,</a:t>
            </a:r>
            <a:r>
              <a:rPr lang="tr-TR" baseline="30000" dirty="0"/>
              <a:t>5</a:t>
            </a:r>
            <a:r>
              <a:rPr lang="tr-TR" dirty="0"/>
              <a:t> </a:t>
            </a:r>
            <a:r>
              <a:rPr lang="tr-TR" dirty="0" err="1">
                <a:hlinkClick r:id="rId7"/>
              </a:rPr>
              <a:t>Joerg</a:t>
            </a:r>
            <a:r>
              <a:rPr lang="tr-TR" dirty="0">
                <a:hlinkClick r:id="rId7"/>
              </a:rPr>
              <a:t> Keckstein</a:t>
            </a:r>
            <a:r>
              <a:rPr lang="tr-TR" dirty="0"/>
              <a:t>,</a:t>
            </a:r>
            <a:r>
              <a:rPr lang="tr-TR" baseline="30000" dirty="0"/>
              <a:t>6</a:t>
            </a:r>
            <a:r>
              <a:rPr lang="tr-TR" dirty="0"/>
              <a:t> </a:t>
            </a:r>
            <a:r>
              <a:rPr lang="tr-TR" dirty="0">
                <a:hlinkClick r:id="rId8"/>
              </a:rPr>
              <a:t>Michelle Nisolle</a:t>
            </a:r>
            <a:r>
              <a:rPr lang="tr-TR" dirty="0"/>
              <a:t>,</a:t>
            </a:r>
            <a:r>
              <a:rPr lang="tr-TR" baseline="30000" dirty="0"/>
              <a:t>7</a:t>
            </a:r>
            <a:r>
              <a:rPr lang="tr-TR" dirty="0"/>
              <a:t> </a:t>
            </a:r>
            <a:r>
              <a:rPr lang="tr-TR" dirty="0" err="1">
                <a:hlinkClick r:id="rId9"/>
              </a:rPr>
              <a:t>Vasilios</a:t>
            </a:r>
            <a:r>
              <a:rPr lang="tr-TR" dirty="0">
                <a:hlinkClick r:id="rId9"/>
              </a:rPr>
              <a:t> Tanos</a:t>
            </a:r>
            <a:r>
              <a:rPr lang="tr-TR" dirty="0"/>
              <a:t>,</a:t>
            </a:r>
            <a:r>
              <a:rPr lang="tr-TR" baseline="30000" dirty="0"/>
              <a:t>8</a:t>
            </a:r>
            <a:r>
              <a:rPr lang="tr-TR" dirty="0"/>
              <a:t> </a:t>
            </a:r>
            <a:r>
              <a:rPr lang="tr-TR" dirty="0" err="1">
                <a:hlinkClick r:id="rId10"/>
              </a:rPr>
              <a:t>Uwe</a:t>
            </a:r>
            <a:r>
              <a:rPr lang="tr-TR" dirty="0">
                <a:hlinkClick r:id="rId10"/>
              </a:rPr>
              <a:t> A. Ulrich</a:t>
            </a:r>
            <a:r>
              <a:rPr lang="tr-TR" dirty="0"/>
              <a:t>,</a:t>
            </a:r>
            <a:r>
              <a:rPr lang="tr-TR" baseline="30000" dirty="0"/>
              <a:t>9</a:t>
            </a:r>
            <a:r>
              <a:rPr lang="tr-TR" dirty="0"/>
              <a:t> </a:t>
            </a:r>
            <a:r>
              <a:rPr lang="tr-TR" dirty="0" err="1">
                <a:hlinkClick r:id="rId11"/>
              </a:rPr>
              <a:t>Nathalie</a:t>
            </a:r>
            <a:r>
              <a:rPr lang="tr-TR" dirty="0">
                <a:hlinkClick r:id="rId11"/>
              </a:rPr>
              <a:t> Vermeulen</a:t>
            </a:r>
            <a:r>
              <a:rPr lang="tr-TR" dirty="0"/>
              <a:t>,</a:t>
            </a:r>
            <a:r>
              <a:rPr lang="tr-TR" baseline="30000" dirty="0"/>
              <a:t>10</a:t>
            </a:r>
            <a:r>
              <a:rPr lang="tr-TR" dirty="0"/>
              <a:t> </a:t>
            </a:r>
            <a:r>
              <a:rPr lang="tr-TR" dirty="0" err="1"/>
              <a:t>and</a:t>
            </a:r>
            <a:r>
              <a:rPr lang="tr-TR" dirty="0"/>
              <a:t> </a:t>
            </a:r>
            <a:r>
              <a:rPr lang="tr-TR" dirty="0" err="1">
                <a:hlinkClick r:id="rId12"/>
              </a:rPr>
              <a:t>Rudy</a:t>
            </a:r>
            <a:r>
              <a:rPr lang="tr-TR" dirty="0">
                <a:hlinkClick r:id="rId12"/>
              </a:rPr>
              <a:t> </a:t>
            </a:r>
            <a:r>
              <a:rPr lang="tr-TR" dirty="0" err="1">
                <a:hlinkClick r:id="rId12"/>
              </a:rPr>
              <a:t>Leon</a:t>
            </a:r>
            <a:r>
              <a:rPr lang="tr-TR" dirty="0">
                <a:hlinkClick r:id="rId12"/>
              </a:rPr>
              <a:t> De Wilde</a:t>
            </a:r>
            <a:r>
              <a:rPr lang="tr-TR" baseline="30000" dirty="0"/>
              <a:t>11</a:t>
            </a:r>
            <a:endParaRPr lang="tr-TR" dirty="0"/>
          </a:p>
          <a:p>
            <a:r>
              <a:rPr lang="en-US" dirty="0" err="1">
                <a:hlinkClick r:id="rId13"/>
              </a:rPr>
              <a:t>Gynecol</a:t>
            </a:r>
            <a:r>
              <a:rPr lang="en-US" dirty="0">
                <a:hlinkClick r:id="rId13"/>
              </a:rPr>
              <a:t> Surg</a:t>
            </a:r>
            <a:r>
              <a:rPr lang="en-US" dirty="0"/>
              <a:t>. 2017; 14(1): 27.</a:t>
            </a:r>
          </a:p>
          <a:p>
            <a:r>
              <a:rPr lang="en-US" dirty="0"/>
              <a:t>Published online 2017 Dec 19. </a:t>
            </a:r>
            <a:r>
              <a:rPr lang="en-US" dirty="0" err="1"/>
              <a:t>doi</a:t>
            </a:r>
            <a:r>
              <a:rPr lang="en-US" dirty="0"/>
              <a:t>:  </a:t>
            </a:r>
            <a:r>
              <a:rPr lang="en-US" dirty="0">
                <a:hlinkClick r:id="rId14"/>
              </a:rPr>
              <a:t>10.1186/s10397-017-1029-x</a:t>
            </a:r>
            <a:endParaRPr lang="en-US" dirty="0"/>
          </a:p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85880194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103312" y="2242923"/>
            <a:ext cx="8946541" cy="4195481"/>
          </a:xfrm>
        </p:spPr>
        <p:txBody>
          <a:bodyPr/>
          <a:lstStyle/>
          <a:p>
            <a:pPr algn="ctr"/>
            <a:r>
              <a:rPr lang="tr-TR" sz="6000" b="1" dirty="0" smtClean="0"/>
              <a:t>TEŞEKKÜR EDERİM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807077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3229</TotalTime>
  <Words>3011</Words>
  <Application>Microsoft Office PowerPoint</Application>
  <PresentationFormat>Özel</PresentationFormat>
  <Paragraphs>622</Paragraphs>
  <Slides>95</Slides>
  <Notes>28</Notes>
  <HiddenSlides>6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95</vt:i4>
      </vt:variant>
    </vt:vector>
  </HeadingPairs>
  <TitlesOfParts>
    <vt:vector size="96" baseType="lpstr">
      <vt:lpstr>Ion</vt:lpstr>
      <vt:lpstr>ENDOMETRİOMA CERRAHİSİ</vt:lpstr>
      <vt:lpstr>PowerPoint Sunusu</vt:lpstr>
      <vt:lpstr>PowerPoint Sunusu</vt:lpstr>
      <vt:lpstr>IVF öncesi endometriomanın Tedavisi</vt:lpstr>
      <vt:lpstr>Ovarian Endometrioma da Yönetim</vt:lpstr>
      <vt:lpstr>Endometrioma in patients with severe pain</vt:lpstr>
      <vt:lpstr>PowerPoint Sunusu</vt:lpstr>
      <vt:lpstr>Endometrioma in asymptomatic  young patients</vt:lpstr>
      <vt:lpstr>Endometrioma in asymptomatic  young patients</vt:lpstr>
      <vt:lpstr>Endometrioma in patients &gt; 40 – 45 years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SART 2014</vt:lpstr>
      <vt:lpstr>PowerPoint Sunusu</vt:lpstr>
      <vt:lpstr>Endometrioma’nın L/S eksizyonundan sonra gebelik oranı</vt:lpstr>
      <vt:lpstr>PowerPoint Sunusu</vt:lpstr>
      <vt:lpstr>Endometrioma  IVF-ICSI Siklusundan önce eksize edilmeli mi?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Endometrioma - endometriosis Azalmış overyan rezerv </vt:lpstr>
      <vt:lpstr>PowerPoint Sunusu</vt:lpstr>
      <vt:lpstr>PowerPoint Sunusu</vt:lpstr>
      <vt:lpstr>Endometriosis  Overyan rezerv</vt:lpstr>
      <vt:lpstr>Endometriomanın çıkarılmasından sonra hızlanmış follikül atrezisi anlamlı şekilde azalıyor</vt:lpstr>
      <vt:lpstr>PowerPoint Sunusu</vt:lpstr>
      <vt:lpstr>Endometrioma da  Nasıl bir Cerrahi?</vt:lpstr>
      <vt:lpstr>Ovarian endometrioma   tedavisinde Amacımız </vt:lpstr>
      <vt:lpstr>PowerPoint Sunusu</vt:lpstr>
      <vt:lpstr>Endometrioma’nın LT vs L/S tedaviler arasında istatistiksel anlamlı bir  fark yok</vt:lpstr>
      <vt:lpstr>PowerPoint Sunusu</vt:lpstr>
      <vt:lpstr>PowerPoint Sunusu</vt:lpstr>
      <vt:lpstr>Endometrioma  Cerrahi teknikler</vt:lpstr>
      <vt:lpstr>L/S  aspirasyon / drenaj endometrioma tedavisinde kullanılmamalıdır.</vt:lpstr>
      <vt:lpstr>Antibiotic prophylaxis for prevention of endometrioma abscess</vt:lpstr>
      <vt:lpstr>PowerPoint Sunusu</vt:lpstr>
      <vt:lpstr>Direct proportional relationship between endometrioma size and ovarian parenchyma removed during cystectomy  Roman  H et al, HR, 8 April 2010  </vt:lpstr>
      <vt:lpstr>PowerPoint Sunusu</vt:lpstr>
      <vt:lpstr>PowerPoint Sunusu</vt:lpstr>
      <vt:lpstr>PowerPoint Sunusu</vt:lpstr>
      <vt:lpstr>PowerPoint Sunusu</vt:lpstr>
      <vt:lpstr>PowerPoint Sunusu</vt:lpstr>
      <vt:lpstr>Endometrioma operasyonu Overyan rezerv - Metaanaliz</vt:lpstr>
      <vt:lpstr>PowerPoint Sunusu</vt:lpstr>
      <vt:lpstr>Endometrioma operasyonu Overyan rezerv iyileşebilir mi?</vt:lpstr>
      <vt:lpstr>Endometrioma operasyonu Over rezervi iyileşebilir mi?</vt:lpstr>
      <vt:lpstr>Ovarian surgery for bilateral endometriomas influences age at menopause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Post-op OC - Rekürrens</vt:lpstr>
      <vt:lpstr>Long-term cyclic and continuous OCP therapy and endometrioma recurrence: a randomized controlled trial  Seracchioli R  et al, F&amp;S (93), 2010, 52-56.   </vt:lpstr>
      <vt:lpstr>Score &lt;2: Follow up Score &gt;3: Surgery İf score of 3 is obtained with  2a :medical treatment 2b:IVF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Sonuç </vt:lpstr>
      <vt:lpstr>IN FACT, THERE İS UNQUESTİONABLY THE NEED TO İMPROVE SURGİCAL  TECHNİQUES İN THİS AREA.</vt:lpstr>
      <vt:lpstr>PowerPoint Sunusu</vt:lpstr>
      <vt:lpstr>Recommendations for the surgical treatment of endometriosis—part 1: ovarian endometrioma 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Kanser Belirteçleri ve Fertilite</dc:title>
  <dc:creator>Yahya Özgün ÖNER</dc:creator>
  <cp:lastModifiedBy>ismail çepni</cp:lastModifiedBy>
  <cp:revision>186</cp:revision>
  <dcterms:created xsi:type="dcterms:W3CDTF">2018-02-04T19:25:32Z</dcterms:created>
  <dcterms:modified xsi:type="dcterms:W3CDTF">2018-02-11T05:20:20Z</dcterms:modified>
</cp:coreProperties>
</file>