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5" r:id="rId1"/>
  </p:sldMasterIdLst>
  <p:notesMasterIdLst>
    <p:notesMasterId r:id="rId44"/>
  </p:notesMasterIdLst>
  <p:sldIdLst>
    <p:sldId id="256" r:id="rId2"/>
    <p:sldId id="342" r:id="rId3"/>
    <p:sldId id="343" r:id="rId4"/>
    <p:sldId id="344" r:id="rId5"/>
    <p:sldId id="361" r:id="rId6"/>
    <p:sldId id="360" r:id="rId7"/>
    <p:sldId id="362" r:id="rId8"/>
    <p:sldId id="345" r:id="rId9"/>
    <p:sldId id="346" r:id="rId10"/>
    <p:sldId id="370" r:id="rId11"/>
    <p:sldId id="371" r:id="rId12"/>
    <p:sldId id="372" r:id="rId13"/>
    <p:sldId id="357" r:id="rId14"/>
    <p:sldId id="375" r:id="rId15"/>
    <p:sldId id="373" r:id="rId16"/>
    <p:sldId id="374" r:id="rId17"/>
    <p:sldId id="376" r:id="rId18"/>
    <p:sldId id="377" r:id="rId19"/>
    <p:sldId id="379" r:id="rId20"/>
    <p:sldId id="380" r:id="rId21"/>
    <p:sldId id="381" r:id="rId22"/>
    <p:sldId id="356" r:id="rId23"/>
    <p:sldId id="347" r:id="rId24"/>
    <p:sldId id="348" r:id="rId25"/>
    <p:sldId id="349" r:id="rId26"/>
    <p:sldId id="260" r:id="rId27"/>
    <p:sldId id="280" r:id="rId28"/>
    <p:sldId id="368" r:id="rId29"/>
    <p:sldId id="369" r:id="rId30"/>
    <p:sldId id="332" r:id="rId31"/>
    <p:sldId id="333" r:id="rId32"/>
    <p:sldId id="351" r:id="rId33"/>
    <p:sldId id="290" r:id="rId34"/>
    <p:sldId id="291" r:id="rId35"/>
    <p:sldId id="352" r:id="rId36"/>
    <p:sldId id="281" r:id="rId37"/>
    <p:sldId id="270" r:id="rId38"/>
    <p:sldId id="321" r:id="rId39"/>
    <p:sldId id="263" r:id="rId40"/>
    <p:sldId id="259" r:id="rId41"/>
    <p:sldId id="295" r:id="rId42"/>
    <p:sldId id="382" r:id="rId4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432" autoAdjust="0"/>
    <p:restoredTop sz="94660"/>
  </p:normalViewPr>
  <p:slideViewPr>
    <p:cSldViewPr snapToGrid="0">
      <p:cViewPr varScale="1">
        <p:scale>
          <a:sx n="70" d="100"/>
          <a:sy n="70" d="100"/>
        </p:scale>
        <p:origin x="72" y="13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85760B-C105-274D-994C-3EFFE1A0D1F0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AACBFC-AA7A-CF4E-9F9F-A645A1768DC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48990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6563" name="Notes Placeholder 2"/>
          <p:cNvSpPr>
            <a:spLocks noGrp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xmlns="" val="1"/>
            </a:ex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tr-TR">
              <a:latin typeface="Arial" charset="0"/>
              <a:cs typeface="Arial" charset="0"/>
            </a:endParaRPr>
          </a:p>
        </p:txBody>
      </p:sp>
      <p:sp>
        <p:nvSpPr>
          <p:cNvPr id="6656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CF0EC0A4-13CB-F147-B8E1-1CD955B71F4A}" type="slidenum">
              <a:rPr lang="tr-TR" altLang="x-none" sz="1200" b="0">
                <a:latin typeface="Times New Roman" charset="0"/>
              </a:rPr>
              <a:pPr eaLnBrk="1" hangingPunct="1"/>
              <a:t>8</a:t>
            </a:fld>
            <a:endParaRPr lang="tr-TR" altLang="x-none" sz="1200" b="0">
              <a:latin typeface="Times New Roman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01090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0659" name="Not Yer Tutucusu 2"/>
          <p:cNvSpPr>
            <a:spLocks noGrp="1"/>
          </p:cNvSpPr>
          <p:nvPr>
            <p:ph type="body" idx="1"/>
          </p:nvPr>
        </p:nvSpPr>
        <p:spPr>
          <a:extLst>
            <a:ext uri="{FAA26D3D-D897-4be2-8F04-BA451C77F1D7}">
              <ma14:placeholderFlag xmlns:ma14="http://schemas.microsoft.com/office/mac/drawingml/2011/main" xmlns="" val="1"/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tr-TR">
              <a:latin typeface="Arial" charset="0"/>
              <a:cs typeface="Arial" charset="0"/>
            </a:endParaRPr>
          </a:p>
        </p:txBody>
      </p:sp>
      <p:sp>
        <p:nvSpPr>
          <p:cNvPr id="70660" name="Slayt Numarası Yer Tutucusu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356B6C0A-C588-5247-B317-79A6481B2F13}" type="slidenum">
              <a:rPr lang="en-US" altLang="x-none" sz="1200" b="0"/>
              <a:pPr eaLnBrk="1" hangingPunct="1"/>
              <a:t>23</a:t>
            </a:fld>
            <a:endParaRPr lang="en-US" altLang="x-none" sz="1200" b="0"/>
          </a:p>
        </p:txBody>
      </p:sp>
    </p:spTree>
    <p:extLst>
      <p:ext uri="{BB962C8B-B14F-4D97-AF65-F5344CB8AC3E}">
        <p14:creationId xmlns:p14="http://schemas.microsoft.com/office/powerpoint/2010/main" val="1881082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US" altLang="x-none">
                <a:latin typeface="Times New Roman" charset="0"/>
                <a:ea typeface="ＭＳ Ｐゴシック" charset="-128"/>
              </a:rPr>
              <a:t>Collectively the available data in the literature show that surgical management of endometriomas</a:t>
            </a:r>
            <a:r>
              <a:rPr lang="tr-TR" altLang="x-none">
                <a:latin typeface="Times New Roman" charset="0"/>
                <a:ea typeface="ＭＳ Ｐゴシック" charset="-128"/>
              </a:rPr>
              <a:t> </a:t>
            </a:r>
            <a:r>
              <a:rPr lang="en-US" altLang="x-none">
                <a:latin typeface="Times New Roman" charset="0"/>
                <a:ea typeface="ＭＳ Ｐゴシック" charset="-128"/>
              </a:rPr>
              <a:t>has no significant effect on IVF pregnancy rates and ovarian response to stimulation compared with no treatment.</a:t>
            </a:r>
          </a:p>
          <a:p>
            <a:r>
              <a:rPr lang="en-US" altLang="x-none">
                <a:latin typeface="Times New Roman" charset="0"/>
                <a:ea typeface="ＭＳ Ｐゴシック" charset="-128"/>
              </a:rPr>
              <a:t>Randomized controlled trials are needed before producing best-practice recommendations on this topic</a:t>
            </a:r>
            <a:endParaRPr lang="tr-TR" altLang="x-none">
              <a:latin typeface="Times New Roman" charset="0"/>
              <a:ea typeface="ＭＳ Ｐゴシック" charset="-128"/>
            </a:endParaRPr>
          </a:p>
          <a:p>
            <a:endParaRPr lang="tr-TR" altLang="x-none">
              <a:latin typeface="Times New Roman" charset="0"/>
              <a:ea typeface="ＭＳ Ｐゴシック" charset="-128"/>
            </a:endParaRPr>
          </a:p>
          <a:p>
            <a:r>
              <a:rPr lang="en-US" altLang="x-none">
                <a:latin typeface="Arial" charset="0"/>
                <a:ea typeface="ＭＳ Ｐゴシック" charset="-128"/>
              </a:rPr>
              <a:t>It has been reported that removing ovarian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cysts that have well-defined ovarian capsules (dermoids,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serous, and mucinous cysts) resulted in some ovarian tissue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being removed in 6% of cases (37). Conversely, a small rim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of tissue containing primordial follicles is removed in more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than 50% of endometriomas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One needs to be cautious when attributing the diminished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response of the postcystectomy ovaries solely to the surgical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injury to the ovary. It has been shown that ovaries with endometriotic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cysts already exhibited reduced number of follicles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and vascular activity compared with other types of benign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cysts (43, 67). Furthermore, it is difficult to identify the impact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of an isolated endometrioma per se on the cycle outcome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because the majority of cases are associated with concomitant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peritoneal disease, which is another confounding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variable.</a:t>
            </a:r>
          </a:p>
          <a:p>
            <a:endParaRPr lang="en-US" altLang="x-none">
              <a:latin typeface="Arial" charset="0"/>
              <a:ea typeface="ＭＳ Ｐゴシック" charset="-128"/>
            </a:endParaRPr>
          </a:p>
          <a:p>
            <a:endParaRPr lang="tr-TR" altLang="x-none">
              <a:latin typeface="Arial" charset="0"/>
              <a:ea typeface="ＭＳ Ｐゴシック" charset="-128"/>
            </a:endParaRPr>
          </a:p>
          <a:p>
            <a:r>
              <a:rPr lang="en-US" altLang="x-none">
                <a:latin typeface="Arial" charset="0"/>
                <a:ea typeface="ＭＳ Ｐゴシック" charset="-128"/>
              </a:rPr>
              <a:t>According to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this theory, an endometrioma would be a pseudocyst the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wall of which is the inverted ovarian cortex, and hence its removal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might involve removal of normal ovarian tissue with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possible adverse implications for future fertility</a:t>
            </a:r>
            <a:r>
              <a:rPr lang="tr-TR" altLang="x-none">
                <a:latin typeface="Arial" charset="0"/>
                <a:ea typeface="ＭＳ Ｐゴシック" charset="-128"/>
              </a:rPr>
              <a:t>.</a:t>
            </a:r>
            <a:r>
              <a:rPr lang="en-US" altLang="x-none">
                <a:latin typeface="Arial" charset="0"/>
                <a:ea typeface="ＭＳ Ｐゴシック" charset="-128"/>
              </a:rPr>
              <a:t> At present it is estimated that 10%–25% of all patients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undergoing IVF are diagnosed with endometriosis,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there is an increasing concern regarding the amount of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ovarian tissue that may be inadvertently removed or damaged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during surgery.</a:t>
            </a:r>
            <a:endParaRPr lang="tr-TR" altLang="x-none">
              <a:latin typeface="Arial" charset="0"/>
              <a:ea typeface="ＭＳ Ｐゴシック" charset="-128"/>
            </a:endParaRPr>
          </a:p>
          <a:p>
            <a:r>
              <a:rPr lang="en-US" altLang="x-none">
                <a:latin typeface="Arial" charset="0"/>
                <a:ea typeface="ＭＳ Ｐゴシック" charset="-128"/>
              </a:rPr>
              <a:t>We excluded studies in which women received any medical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therapy for endometriosis before or after surgery and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whenever the study group was treated by either aspiration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of the endometriotic cyst or by oophorectomy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There were no significant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differences in pregnancy and clinical pregnancy rate per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cycle between women who underwent surgery and those who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received no treatment for endometrioma (OR for pregnancy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rate per cycle 0.92 [95% CI 0.61, 1.38]; OR for clinical pregnancy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rate per cycle 1.34 [95% CI 0.82, 2.20]) (Fig. 2A and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B). No significant difference was shown in the number of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embryos available for transfer between the surgery group and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the control group (WMD 0.57 [95% CI 0.27, 1.41]) (Fig.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2C).</a:t>
            </a:r>
          </a:p>
          <a:p>
            <a:endParaRPr lang="tr-TR" altLang="x-none">
              <a:latin typeface="Arial" charset="0"/>
              <a:ea typeface="ＭＳ Ｐゴシック" charset="-128"/>
            </a:endParaRPr>
          </a:p>
          <a:p>
            <a:r>
              <a:rPr lang="en-US" altLang="x-none">
                <a:latin typeface="Arial" charset="0"/>
                <a:ea typeface="ＭＳ Ｐゴシック" charset="-128"/>
              </a:rPr>
              <a:t>Garcia-Velasco et al. (2004a) did not observe a significant difference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between the pregnancy rate of 133 women who underwent surgery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for endometriomas before IVF (25.4%) and that of 56 subjects who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proceeded directly to IVF without prior endometriotic cyst removal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(22.7%).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A prompt reply came from Demirol et al. (2006), who reported the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results of the first available RCT on this issue. A group of 99 patients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with endometriomas scheduled for an ICSI cycle were allocated to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conservative surgery before ICSI (n ¼ 49) or immediate ICSI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without prior surgery (n ¼ 50). No significant differences were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observed in fertilization (86 versus 88%), implantation (16.5 versus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18.5%) and pregnancy (34 versus 38%) rates.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There is general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agreement that an endometrioma with a diameter of .4 cm may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create difficulties during oocyte retrieval, as the cyst may be punctured,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with subsequent possible rupture, infection and follicular fluid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it-IT" altLang="x-none">
                <a:latin typeface="Arial" charset="0"/>
                <a:ea typeface="ＭＳ Ｐゴシック" charset="-128"/>
              </a:rPr>
              <a:t>contamination (Somigliana et al., 2006).</a:t>
            </a:r>
          </a:p>
          <a:p>
            <a:r>
              <a:rPr lang="en-US" altLang="x-none">
                <a:latin typeface="Arial" charset="0"/>
                <a:ea typeface="ＭＳ Ｐゴシック" charset="-128"/>
              </a:rPr>
              <a:t>the choice of a laparoscopy before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ART is based essentially on physical considerations (i.e. İnterference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with pick-up) more than on improvement of results. An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if laparoscopic surgery in experienced hands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does not improve ovarian function or enhance IVF outcomes,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then why perform the surgery at all? Clearly, if in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addition to infertility the endometrioma is associated with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pain, then surgery is the best means by which to treat both</a:t>
            </a:r>
            <a:r>
              <a:rPr lang="tr-TR" altLang="x-none">
                <a:latin typeface="Arial" charset="0"/>
                <a:ea typeface="ＭＳ Ｐゴシック" charset="-128"/>
              </a:rPr>
              <a:t>  </a:t>
            </a:r>
            <a:r>
              <a:rPr lang="en-US" altLang="x-none">
                <a:latin typeface="Arial" charset="0"/>
                <a:ea typeface="ＭＳ Ｐゴシック" charset="-128"/>
              </a:rPr>
              <a:t>problems simultaneously.</a:t>
            </a:r>
            <a:endParaRPr lang="tr-TR" altLang="x-none">
              <a:latin typeface="Arial" charset="0"/>
              <a:ea typeface="ＭＳ Ｐゴシック" charset="-128"/>
            </a:endParaRPr>
          </a:p>
          <a:p>
            <a:r>
              <a:rPr lang="en-US" altLang="x-none">
                <a:latin typeface="Arial" charset="0"/>
                <a:ea typeface="ＭＳ Ｐゴシック" charset="-128"/>
              </a:rPr>
              <a:t>Proceeding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directly to COH in asymptomatic women with ovarian endometriomas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might reduce the time to pregnancy, diminish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patient costs, and avoid the potential complications of surgery.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Alternatively, symptomatic women with ovarian endometriomas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might be advised that conservative ovarian surgery</a:t>
            </a:r>
            <a:r>
              <a:rPr lang="tr-TR" altLang="x-none">
                <a:latin typeface="Arial" charset="0"/>
                <a:ea typeface="ＭＳ Ｐゴシック" charset="-128"/>
              </a:rPr>
              <a:t> </a:t>
            </a:r>
            <a:r>
              <a:rPr lang="en-US" altLang="x-none">
                <a:latin typeface="Arial" charset="0"/>
                <a:ea typeface="ＭＳ Ｐゴシック" charset="-128"/>
              </a:rPr>
              <a:t>does not impair IVF success rates.</a:t>
            </a:r>
          </a:p>
          <a:p>
            <a:endParaRPr lang="en-US" altLang="x-none">
              <a:latin typeface="Arial" charset="0"/>
              <a:ea typeface="ＭＳ Ｐゴシック" charset="-128"/>
            </a:endParaRPr>
          </a:p>
          <a:p>
            <a:endParaRPr lang="tr-TR" altLang="x-none">
              <a:latin typeface="Arial" charset="0"/>
              <a:ea typeface="ＭＳ Ｐゴシック" charset="-128"/>
            </a:endParaRPr>
          </a:p>
        </p:txBody>
      </p:sp>
      <p:sp>
        <p:nvSpPr>
          <p:cNvPr id="98308" name="Footer Placeholder 3"/>
          <p:cNvSpPr>
            <a:spLocks noGrp="1"/>
          </p:cNvSpPr>
          <p:nvPr>
            <p:ph type="ftr" sz="quarter" idx="4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b="1">
                <a:solidFill>
                  <a:schemeClr val="tx1"/>
                </a:solidFill>
                <a:latin typeface="Arial" charset="0"/>
                <a:ea typeface="ＭＳ Ｐゴシック" charset="0"/>
                <a:cs typeface="Arial" charset="0"/>
              </a:defRPr>
            </a:lvl1pPr>
            <a:lvl2pPr marL="742950" indent="-285750" eaLnBrk="0" hangingPunct="0">
              <a:defRPr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 eaLnBrk="0" hangingPunct="0">
              <a:defRPr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 eaLnBrk="0" hangingPunct="0">
              <a:defRPr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4pPr>
            <a:lvl5pPr marL="2057400" indent="-228600" eaLnBrk="0" hangingPunct="0">
              <a:defRPr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b="1">
                <a:solidFill>
                  <a:schemeClr val="tx1"/>
                </a:solidFill>
                <a:latin typeface="Arial" charset="0"/>
                <a:ea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r>
              <a:rPr lang="en-US" b="0"/>
              <a:t>xxxxxsedcrtfvgb jnkml,</a:t>
            </a:r>
          </a:p>
        </p:txBody>
      </p:sp>
      <p:sp>
        <p:nvSpPr>
          <p:cNvPr id="98309" name="Slide Number Placeholder 4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fld id="{98F14320-F2B5-B94D-84AF-6C4372CAABCC}" type="slidenum">
              <a:rPr lang="en-US" altLang="x-none" sz="1200" b="0"/>
              <a:pPr eaLnBrk="1" hangingPunct="1"/>
              <a:t>38</a:t>
            </a:fld>
            <a:endParaRPr lang="en-US" altLang="x-none" sz="1200" b="0"/>
          </a:p>
        </p:txBody>
      </p:sp>
    </p:spTree>
    <p:extLst>
      <p:ext uri="{BB962C8B-B14F-4D97-AF65-F5344CB8AC3E}">
        <p14:creationId xmlns:p14="http://schemas.microsoft.com/office/powerpoint/2010/main" val="17392130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55425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0487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5086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589074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68259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8" y="1845734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5688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4183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8896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49019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1152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2579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91985" cy="66484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71BFD1FF-4973-49AD-A108-9E3E8228B3A9}" type="datetimeFigureOut">
              <a:rPr lang="en-US" smtClean="0"/>
              <a:pPr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A69E7C7D-38B5-4493-839B-5D976A946FB0}" type="slidenum">
              <a:rPr lang="en-US" smtClean="0"/>
              <a:pPr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99418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6" r:id="rId1"/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7200" dirty="0" err="1" smtClean="0"/>
              <a:t>Tekrarlayan</a:t>
            </a:r>
            <a:r>
              <a:rPr lang="en-US" sz="7200" dirty="0" smtClean="0"/>
              <a:t> </a:t>
            </a:r>
            <a:r>
              <a:rPr lang="en-US" sz="7200" dirty="0" err="1" smtClean="0"/>
              <a:t>Endometrioma</a:t>
            </a:r>
            <a:r>
              <a:rPr lang="tr-TR" sz="7200" dirty="0" smtClean="0"/>
              <a:t> </a:t>
            </a:r>
            <a:r>
              <a:rPr lang="tr-TR" sz="7200" smtClean="0"/>
              <a:t>Olgularında Yönetim</a:t>
            </a:r>
            <a:r>
              <a:rPr lang="en-US" sz="7200" dirty="0" smtClean="0"/>
              <a:t/>
            </a:r>
            <a:br>
              <a:rPr lang="en-US" sz="7200" dirty="0" smtClean="0"/>
            </a:br>
            <a:endParaRPr lang="en-US" sz="72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3200" b="1" dirty="0" err="1" smtClean="0"/>
              <a:t>Dr</a:t>
            </a:r>
            <a:r>
              <a:rPr lang="en-US" sz="3200" b="1" dirty="0" smtClean="0"/>
              <a:t> FARUK BUYRU</a:t>
            </a:r>
            <a:endParaRPr 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214977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ESHRE 2014 </a:t>
            </a:r>
            <a:r>
              <a:rPr lang="en-US" sz="4000" dirty="0" err="1" smtClean="0"/>
              <a:t>Revize</a:t>
            </a:r>
            <a:r>
              <a:rPr lang="en-US" sz="4000" dirty="0" smtClean="0"/>
              <a:t> Guideline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err="1" smtClean="0"/>
              <a:t>Rekürrens</a:t>
            </a:r>
            <a:r>
              <a:rPr lang="en-US" sz="2800" dirty="0"/>
              <a:t> </a:t>
            </a:r>
            <a:r>
              <a:rPr lang="en-US" sz="2800" dirty="0" err="1" smtClean="0"/>
              <a:t>riskini</a:t>
            </a:r>
            <a:r>
              <a:rPr lang="en-US" sz="2800" dirty="0" smtClean="0"/>
              <a:t> </a:t>
            </a:r>
            <a:r>
              <a:rPr lang="en-US" sz="2800" dirty="0" err="1" smtClean="0"/>
              <a:t>azaltmak</a:t>
            </a:r>
            <a:r>
              <a:rPr lang="en-US" sz="2800" dirty="0" smtClean="0"/>
              <a:t> </a:t>
            </a:r>
            <a:r>
              <a:rPr lang="en-US" sz="2800" dirty="0" err="1" smtClean="0"/>
              <a:t>için</a:t>
            </a:r>
            <a:r>
              <a:rPr lang="en-US" sz="2800" dirty="0" smtClean="0"/>
              <a:t> 6 ay </a:t>
            </a:r>
            <a:r>
              <a:rPr lang="en-US" sz="2800" dirty="0" err="1" smtClean="0"/>
              <a:t>postoperatif</a:t>
            </a:r>
            <a:r>
              <a:rPr lang="en-US" sz="2800" dirty="0" smtClean="0"/>
              <a:t> </a:t>
            </a:r>
            <a:r>
              <a:rPr lang="en-US" sz="2800" dirty="0" err="1" smtClean="0"/>
              <a:t>hormon</a:t>
            </a:r>
            <a:r>
              <a:rPr lang="en-US" sz="2800" dirty="0" smtClean="0"/>
              <a:t> </a:t>
            </a:r>
            <a:r>
              <a:rPr lang="en-US" sz="2800" dirty="0" err="1" smtClean="0"/>
              <a:t>bazlı</a:t>
            </a:r>
            <a:r>
              <a:rPr lang="en-US" sz="2800" dirty="0" smtClean="0"/>
              <a:t> </a:t>
            </a:r>
            <a:r>
              <a:rPr lang="en-US" sz="2800" dirty="0" err="1" smtClean="0"/>
              <a:t>kontrasepsiyon</a:t>
            </a:r>
            <a:endParaRPr lang="en-US" sz="2800" dirty="0" smtClean="0"/>
          </a:p>
          <a:p>
            <a:pPr marL="0" indent="0">
              <a:buNone/>
            </a:pPr>
            <a:r>
              <a:rPr lang="en-US" sz="2800" dirty="0" smtClean="0"/>
              <a:t>Postop </a:t>
            </a:r>
            <a:r>
              <a:rPr lang="en-US" sz="2800" dirty="0" err="1" smtClean="0"/>
              <a:t>medikal</a:t>
            </a:r>
            <a:r>
              <a:rPr lang="en-US" sz="2800" dirty="0" smtClean="0"/>
              <a:t> </a:t>
            </a:r>
            <a:r>
              <a:rPr lang="en-US" sz="2800" dirty="0" err="1" smtClean="0"/>
              <a:t>tedavi</a:t>
            </a:r>
            <a:r>
              <a:rPr lang="en-US" sz="2800" dirty="0" smtClean="0"/>
              <a:t>:</a:t>
            </a:r>
          </a:p>
          <a:p>
            <a:pPr marL="457200" lvl="1" indent="0">
              <a:buNone/>
            </a:pPr>
            <a:r>
              <a:rPr lang="en-US" sz="2400" dirty="0" smtClean="0"/>
              <a:t>OK</a:t>
            </a:r>
          </a:p>
          <a:p>
            <a:pPr marL="457200" lvl="1" indent="0">
              <a:buNone/>
            </a:pPr>
            <a:r>
              <a:rPr lang="en-US" sz="2400" dirty="0" err="1" smtClean="0"/>
              <a:t>Danazol</a:t>
            </a:r>
            <a:endParaRPr lang="en-US" sz="2400" dirty="0" smtClean="0"/>
          </a:p>
          <a:p>
            <a:pPr marL="457200" lvl="1" indent="0">
              <a:buNone/>
            </a:pPr>
            <a:r>
              <a:rPr lang="en-US" sz="2400" dirty="0" err="1" smtClean="0"/>
              <a:t>GnRHa</a:t>
            </a:r>
            <a:endParaRPr lang="en-US" sz="2400" dirty="0" smtClean="0"/>
          </a:p>
          <a:p>
            <a:pPr marL="457200" lvl="1" indent="0">
              <a:buNone/>
            </a:pPr>
            <a:r>
              <a:rPr lang="en-US" sz="2400" dirty="0" err="1" smtClean="0"/>
              <a:t>Dienogest</a:t>
            </a:r>
            <a:endParaRPr lang="en-US" sz="2400" dirty="0" smtClean="0"/>
          </a:p>
          <a:p>
            <a:pPr marL="457200" lvl="1" indent="0">
              <a:buNone/>
            </a:pPr>
            <a:endParaRPr lang="en-US" sz="2400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337183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Cochrane 2014</a:t>
            </a:r>
            <a:br>
              <a:rPr lang="en-US" dirty="0" smtClean="0"/>
            </a:br>
            <a:r>
              <a:rPr lang="en-US" sz="2400" dirty="0" smtClean="0"/>
              <a:t>Brown J, Farquhar C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Ağrı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endometrioziste</a:t>
            </a:r>
            <a:r>
              <a:rPr lang="en-US" sz="2400" dirty="0" smtClean="0"/>
              <a:t> </a:t>
            </a:r>
            <a:r>
              <a:rPr lang="en-US" sz="2400" dirty="0" err="1" smtClean="0"/>
              <a:t>GnRHa</a:t>
            </a:r>
            <a:r>
              <a:rPr lang="en-US" sz="2400" dirty="0" smtClean="0"/>
              <a:t>, LNG-IUS, </a:t>
            </a:r>
            <a:r>
              <a:rPr lang="en-US" sz="2400" dirty="0" err="1" smtClean="0"/>
              <a:t>Danazol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siklusun</a:t>
            </a:r>
            <a:r>
              <a:rPr lang="en-US" sz="2400" dirty="0" smtClean="0"/>
              <a:t> </a:t>
            </a:r>
            <a:r>
              <a:rPr lang="en-US" sz="2400" dirty="0" err="1" smtClean="0"/>
              <a:t>supresyonu</a:t>
            </a:r>
            <a:r>
              <a:rPr lang="en-US" sz="2400" dirty="0" smtClean="0"/>
              <a:t> </a:t>
            </a:r>
            <a:r>
              <a:rPr lang="en-US" sz="2400" dirty="0" err="1" smtClean="0"/>
              <a:t>yararlıdır</a:t>
            </a:r>
            <a:endParaRPr lang="en-US" sz="2400" dirty="0" smtClean="0"/>
          </a:p>
          <a:p>
            <a:r>
              <a:rPr lang="en-US" sz="2400" dirty="0" err="1" smtClean="0"/>
              <a:t>Laparoskopik</a:t>
            </a:r>
            <a:r>
              <a:rPr lang="en-US" sz="2400" dirty="0" smtClean="0"/>
              <a:t> </a:t>
            </a:r>
            <a:r>
              <a:rPr lang="en-US" sz="2400" dirty="0" err="1" smtClean="0"/>
              <a:t>eksizyon</a:t>
            </a:r>
            <a:r>
              <a:rPr lang="en-US" sz="2400" dirty="0" smtClean="0"/>
              <a:t> </a:t>
            </a:r>
            <a:r>
              <a:rPr lang="en-US" sz="2400" dirty="0" err="1" smtClean="0"/>
              <a:t>ağrıyı</a:t>
            </a:r>
            <a:r>
              <a:rPr lang="en-US" sz="2400" dirty="0" smtClean="0"/>
              <a:t> </a:t>
            </a:r>
            <a:r>
              <a:rPr lang="en-US" sz="2400" dirty="0" err="1" smtClean="0"/>
              <a:t>azaltır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NSAID </a:t>
            </a:r>
            <a:r>
              <a:rPr lang="en-US" sz="2400" dirty="0" err="1" smtClean="0"/>
              <a:t>etkisi</a:t>
            </a:r>
            <a:r>
              <a:rPr lang="en-US" sz="2400" dirty="0" smtClean="0"/>
              <a:t> </a:t>
            </a:r>
            <a:r>
              <a:rPr lang="en-US" sz="2400" dirty="0" err="1" smtClean="0"/>
              <a:t>belirsizdir</a:t>
            </a:r>
            <a:endParaRPr lang="en-US" sz="2400" dirty="0" smtClean="0"/>
          </a:p>
          <a:p>
            <a:r>
              <a:rPr lang="en-US" sz="2400" dirty="0" err="1" smtClean="0"/>
              <a:t>Cerrahi</a:t>
            </a:r>
            <a:r>
              <a:rPr lang="en-US" sz="2400" dirty="0" smtClean="0"/>
              <a:t> </a:t>
            </a:r>
            <a:r>
              <a:rPr lang="en-US" sz="2400" dirty="0" err="1" smtClean="0"/>
              <a:t>sonrası</a:t>
            </a:r>
            <a:r>
              <a:rPr lang="en-US" sz="2400" dirty="0" smtClean="0"/>
              <a:t> med</a:t>
            </a:r>
            <a:r>
              <a:rPr lang="tr-TR" sz="2400" dirty="0" smtClean="0"/>
              <a:t>ik</a:t>
            </a:r>
            <a:r>
              <a:rPr lang="en-US" sz="2400" dirty="0" smtClean="0"/>
              <a:t>al </a:t>
            </a:r>
            <a:r>
              <a:rPr lang="en-US" sz="2400" dirty="0" err="1" smtClean="0"/>
              <a:t>tedavinin</a:t>
            </a:r>
            <a:r>
              <a:rPr lang="en-US" sz="2400" dirty="0" smtClean="0"/>
              <a:t> </a:t>
            </a:r>
            <a:r>
              <a:rPr lang="en-US" sz="2400" dirty="0" err="1" smtClean="0"/>
              <a:t>yararı</a:t>
            </a:r>
            <a:r>
              <a:rPr lang="en-US" sz="2400" dirty="0" smtClean="0"/>
              <a:t> </a:t>
            </a:r>
            <a:r>
              <a:rPr lang="en-US" sz="2400" dirty="0" err="1"/>
              <a:t>k</a:t>
            </a:r>
            <a:r>
              <a:rPr lang="en-US" sz="2400" dirty="0" err="1" smtClean="0"/>
              <a:t>onusunda</a:t>
            </a:r>
            <a:r>
              <a:rPr lang="en-US" sz="2400" dirty="0" smtClean="0"/>
              <a:t> </a:t>
            </a:r>
            <a:r>
              <a:rPr lang="en-US" sz="2400" dirty="0" err="1" smtClean="0"/>
              <a:t>kanıt</a:t>
            </a:r>
            <a:r>
              <a:rPr lang="en-US" sz="2400" dirty="0" smtClean="0"/>
              <a:t> </a:t>
            </a:r>
            <a:r>
              <a:rPr lang="en-US" sz="2400" dirty="0" err="1" smtClean="0"/>
              <a:t>yoktur</a:t>
            </a:r>
            <a:r>
              <a:rPr lang="en-US" sz="2400" dirty="0" smtClean="0"/>
              <a:t>. </a:t>
            </a:r>
            <a:r>
              <a:rPr lang="en-US" sz="2400" dirty="0" err="1" smtClean="0"/>
              <a:t>Eksizyonel</a:t>
            </a:r>
            <a:r>
              <a:rPr lang="en-US" sz="2400" dirty="0" smtClean="0"/>
              <a:t> </a:t>
            </a:r>
            <a:r>
              <a:rPr lang="en-US" sz="2400" dirty="0" err="1" smtClean="0"/>
              <a:t>cerrahi</a:t>
            </a:r>
            <a:r>
              <a:rPr lang="en-US" sz="2400" dirty="0" smtClean="0"/>
              <a:t> </a:t>
            </a:r>
            <a:r>
              <a:rPr lang="en-US" sz="2400" dirty="0" err="1" smtClean="0"/>
              <a:t>sonrası</a:t>
            </a:r>
            <a:r>
              <a:rPr lang="en-US" sz="2400" dirty="0" smtClean="0"/>
              <a:t> 8-12 </a:t>
            </a:r>
            <a:r>
              <a:rPr lang="en-US" sz="2400" dirty="0" err="1" smtClean="0"/>
              <a:t>ayda</a:t>
            </a:r>
            <a:r>
              <a:rPr lang="en-US" sz="2400" dirty="0" smtClean="0"/>
              <a:t> </a:t>
            </a:r>
            <a:r>
              <a:rPr lang="en-US" sz="2400" dirty="0" err="1" smtClean="0"/>
              <a:t>gebelik</a:t>
            </a:r>
            <a:r>
              <a:rPr lang="en-US" sz="2400" dirty="0" smtClean="0"/>
              <a:t> </a:t>
            </a:r>
            <a:r>
              <a:rPr lang="en-US" sz="2400" dirty="0" err="1" smtClean="0"/>
              <a:t>oranları</a:t>
            </a:r>
            <a:r>
              <a:rPr lang="en-US" sz="2400" dirty="0" smtClean="0"/>
              <a:t>, </a:t>
            </a:r>
            <a:r>
              <a:rPr lang="en-US" sz="2400" dirty="0" err="1" smtClean="0"/>
              <a:t>ablasyona</a:t>
            </a:r>
            <a:r>
              <a:rPr lang="en-US" sz="2400" dirty="0" smtClean="0"/>
              <a:t> </a:t>
            </a:r>
            <a:r>
              <a:rPr lang="en-US" sz="2400" dirty="0" err="1" smtClean="0"/>
              <a:t>göre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iyidir</a:t>
            </a:r>
            <a:endParaRPr lang="en-US" sz="2400" dirty="0" smtClean="0"/>
          </a:p>
          <a:p>
            <a:r>
              <a:rPr lang="en-US" sz="2400" dirty="0" smtClean="0"/>
              <a:t>LSK </a:t>
            </a:r>
            <a:r>
              <a:rPr lang="en-US" sz="2400" dirty="0" err="1" smtClean="0"/>
              <a:t>cerrahi</a:t>
            </a:r>
            <a:r>
              <a:rPr lang="en-US" sz="2400" dirty="0" smtClean="0"/>
              <a:t> </a:t>
            </a:r>
            <a:r>
              <a:rPr lang="en-US" sz="2400" dirty="0" err="1" smtClean="0"/>
              <a:t>sonrası</a:t>
            </a:r>
            <a:r>
              <a:rPr lang="en-US" sz="2400" dirty="0" smtClean="0"/>
              <a:t> </a:t>
            </a:r>
            <a:r>
              <a:rPr lang="en-US" sz="2400" dirty="0" err="1" smtClean="0"/>
              <a:t>gebelik</a:t>
            </a:r>
            <a:r>
              <a:rPr lang="en-US" sz="2400" dirty="0" smtClean="0"/>
              <a:t> </a:t>
            </a:r>
            <a:r>
              <a:rPr lang="en-US" sz="2400" dirty="0" err="1" smtClean="0"/>
              <a:t>oranları</a:t>
            </a:r>
            <a:r>
              <a:rPr lang="en-US" sz="2400" dirty="0" smtClean="0"/>
              <a:t> </a:t>
            </a:r>
            <a:r>
              <a:rPr lang="en-US" sz="2400" dirty="0" err="1" smtClean="0"/>
              <a:t>diagnostik</a:t>
            </a:r>
            <a:r>
              <a:rPr lang="en-US" sz="2400" dirty="0" smtClean="0"/>
              <a:t> </a:t>
            </a:r>
            <a:r>
              <a:rPr lang="en-US" sz="2400" dirty="0" err="1" smtClean="0"/>
              <a:t>LSK’ya</a:t>
            </a:r>
            <a:r>
              <a:rPr lang="en-US" sz="2400" dirty="0" smtClean="0"/>
              <a:t> </a:t>
            </a:r>
            <a:r>
              <a:rPr lang="en-US" sz="2400" dirty="0" err="1" smtClean="0"/>
              <a:t>göre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iyidir</a:t>
            </a:r>
            <a:endParaRPr lang="en-US" sz="2400" dirty="0" smtClean="0"/>
          </a:p>
          <a:p>
            <a:r>
              <a:rPr lang="en-US" sz="2400" dirty="0" err="1" smtClean="0"/>
              <a:t>Medikal</a:t>
            </a:r>
            <a:r>
              <a:rPr lang="en-US" sz="2400" dirty="0" smtClean="0"/>
              <a:t> </a:t>
            </a:r>
            <a:r>
              <a:rPr lang="en-US" sz="2400" dirty="0" err="1" smtClean="0"/>
              <a:t>tedavi</a:t>
            </a:r>
            <a:r>
              <a:rPr lang="en-US" sz="2400" dirty="0" smtClean="0"/>
              <a:t> </a:t>
            </a:r>
            <a:r>
              <a:rPr lang="en-US" sz="2400" dirty="0" err="1" smtClean="0"/>
              <a:t>gebelik</a:t>
            </a:r>
            <a:r>
              <a:rPr lang="en-US" sz="2400" dirty="0" smtClean="0"/>
              <a:t> </a:t>
            </a:r>
            <a:r>
              <a:rPr lang="en-US" sz="2400" dirty="0" err="1" smtClean="0"/>
              <a:t>oranlarını</a:t>
            </a:r>
            <a:r>
              <a:rPr lang="en-US" sz="2400" dirty="0" smtClean="0"/>
              <a:t> </a:t>
            </a:r>
            <a:r>
              <a:rPr lang="en-US" sz="2400" dirty="0" err="1" smtClean="0"/>
              <a:t>arttırmaz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2284068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Hangi</a:t>
            </a:r>
            <a:r>
              <a:rPr lang="en-US" sz="4000" dirty="0" smtClean="0"/>
              <a:t> </a:t>
            </a:r>
            <a:r>
              <a:rPr lang="en-US" sz="4000" dirty="0" err="1" smtClean="0"/>
              <a:t>Hastalara</a:t>
            </a:r>
            <a:r>
              <a:rPr lang="en-US" sz="4000" dirty="0" smtClean="0"/>
              <a:t> Postop </a:t>
            </a:r>
            <a:r>
              <a:rPr lang="en-US" sz="4000" dirty="0" err="1" smtClean="0"/>
              <a:t>Tedavi</a:t>
            </a:r>
            <a:r>
              <a:rPr lang="en-US" sz="4000" dirty="0" smtClean="0"/>
              <a:t> </a:t>
            </a:r>
            <a:r>
              <a:rPr lang="en-US" sz="4000" dirty="0" err="1" smtClean="0"/>
              <a:t>Verelim</a:t>
            </a:r>
            <a:r>
              <a:rPr lang="en-US" sz="4000" dirty="0" smtClean="0"/>
              <a:t>?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352 hasta </a:t>
            </a:r>
            <a:r>
              <a:rPr lang="en-US" sz="2400" dirty="0" err="1" smtClean="0"/>
              <a:t>cerrahi</a:t>
            </a:r>
            <a:r>
              <a:rPr lang="en-US" sz="2400" dirty="0" smtClean="0"/>
              <a:t> </a:t>
            </a:r>
            <a:r>
              <a:rPr lang="en-US" sz="2400" dirty="0" err="1" smtClean="0"/>
              <a:t>tedavi</a:t>
            </a:r>
            <a:endParaRPr lang="en-US" sz="2400" dirty="0" smtClean="0"/>
          </a:p>
          <a:p>
            <a:r>
              <a:rPr lang="en-US" sz="2400" dirty="0" err="1" smtClean="0"/>
              <a:t>Kümülatif</a:t>
            </a:r>
            <a:r>
              <a:rPr lang="en-US" sz="2400" dirty="0" smtClean="0"/>
              <a:t> 5 </a:t>
            </a:r>
            <a:r>
              <a:rPr lang="en-US" sz="2400" dirty="0" err="1" smtClean="0"/>
              <a:t>yıllık</a:t>
            </a:r>
            <a:r>
              <a:rPr lang="en-US" sz="2400" dirty="0" smtClean="0"/>
              <a:t> </a:t>
            </a:r>
            <a:r>
              <a:rPr lang="en-US" sz="2400" dirty="0" err="1" smtClean="0"/>
              <a:t>rekürrens</a:t>
            </a:r>
            <a:r>
              <a:rPr lang="en-US" sz="2400" dirty="0" smtClean="0"/>
              <a:t> </a:t>
            </a:r>
            <a:r>
              <a:rPr lang="en-US" sz="2400" dirty="0" err="1" smtClean="0"/>
              <a:t>oranı</a:t>
            </a:r>
            <a:r>
              <a:rPr lang="en-US" sz="2400" dirty="0" smtClean="0"/>
              <a:t> % 28.7</a:t>
            </a:r>
          </a:p>
          <a:p>
            <a:endParaRPr lang="en-US" sz="2400" dirty="0" smtClean="0"/>
          </a:p>
          <a:p>
            <a:r>
              <a:rPr lang="en-US" sz="2400" dirty="0" err="1" smtClean="0"/>
              <a:t>Maksimum</a:t>
            </a:r>
            <a:r>
              <a:rPr lang="en-US" sz="2400" dirty="0" smtClean="0"/>
              <a:t> </a:t>
            </a:r>
            <a:r>
              <a:rPr lang="en-US" sz="2400" dirty="0" err="1" smtClean="0"/>
              <a:t>çap</a:t>
            </a:r>
            <a:endParaRPr lang="en-US" sz="2400" dirty="0" smtClean="0"/>
          </a:p>
          <a:p>
            <a:r>
              <a:rPr lang="en-US" sz="2400" dirty="0" err="1" smtClean="0"/>
              <a:t>rASRM</a:t>
            </a:r>
            <a:r>
              <a:rPr lang="en-US" sz="2400" dirty="0" smtClean="0"/>
              <a:t> </a:t>
            </a:r>
            <a:r>
              <a:rPr lang="en-US" sz="2400" dirty="0" err="1" smtClean="0"/>
              <a:t>skoru</a:t>
            </a:r>
            <a:endParaRPr lang="en-US" sz="2400" dirty="0" smtClean="0"/>
          </a:p>
          <a:p>
            <a:r>
              <a:rPr lang="en-US" sz="2400" dirty="0" err="1" smtClean="0"/>
              <a:t>Operasyon</a:t>
            </a:r>
            <a:r>
              <a:rPr lang="en-US" sz="2400" dirty="0" smtClean="0"/>
              <a:t> </a:t>
            </a:r>
            <a:r>
              <a:rPr lang="en-US" sz="2400" dirty="0" err="1" smtClean="0"/>
              <a:t>süresi</a:t>
            </a:r>
            <a:endParaRPr lang="en-US" sz="2400" dirty="0" smtClean="0"/>
          </a:p>
          <a:p>
            <a:r>
              <a:rPr lang="en-US" sz="2400" dirty="0" err="1" smtClean="0"/>
              <a:t>Kan</a:t>
            </a:r>
            <a:r>
              <a:rPr lang="en-US" sz="2400" dirty="0" smtClean="0"/>
              <a:t> </a:t>
            </a:r>
            <a:r>
              <a:rPr lang="en-US" sz="2400" dirty="0" err="1" smtClean="0"/>
              <a:t>kaybı</a:t>
            </a:r>
            <a:r>
              <a:rPr lang="en-US" sz="2400" dirty="0" smtClean="0"/>
              <a:t>   </a:t>
            </a:r>
            <a:r>
              <a:rPr lang="en-US" sz="2400" dirty="0" err="1" smtClean="0">
                <a:solidFill>
                  <a:srgbClr val="FF0000"/>
                </a:solidFill>
              </a:rPr>
              <a:t>rekürrensle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ilişkili</a:t>
            </a:r>
            <a:endParaRPr lang="en-US" sz="2400" dirty="0" smtClean="0">
              <a:solidFill>
                <a:srgbClr val="FF0000"/>
              </a:solidFill>
            </a:endParaRPr>
          </a:p>
          <a:p>
            <a:r>
              <a:rPr lang="en-US" sz="2400" dirty="0" smtClean="0"/>
              <a:t>Multivariate </a:t>
            </a:r>
            <a:r>
              <a:rPr lang="en-US" sz="2400" dirty="0" err="1" smtClean="0"/>
              <a:t>analiz</a:t>
            </a:r>
            <a:r>
              <a:rPr lang="en-US" sz="2400" dirty="0" smtClean="0"/>
              <a:t> </a:t>
            </a:r>
            <a:r>
              <a:rPr lang="en-US" sz="2400" dirty="0" err="1" smtClean="0"/>
              <a:t>sonrası</a:t>
            </a:r>
            <a:r>
              <a:rPr lang="en-US" sz="2400" dirty="0" smtClean="0"/>
              <a:t> </a:t>
            </a:r>
            <a:r>
              <a:rPr lang="en-US" sz="2400" dirty="0" err="1" smtClean="0"/>
              <a:t>sadece</a:t>
            </a:r>
            <a:r>
              <a:rPr lang="en-US" sz="2400" dirty="0" smtClean="0"/>
              <a:t> </a:t>
            </a:r>
            <a:r>
              <a:rPr lang="en-US" sz="2400" dirty="0" err="1" smtClean="0"/>
              <a:t>rASRM</a:t>
            </a:r>
            <a:r>
              <a:rPr lang="en-US" sz="2400" dirty="0" smtClean="0"/>
              <a:t> </a:t>
            </a:r>
            <a:r>
              <a:rPr lang="en-US" sz="2400" dirty="0" err="1" smtClean="0"/>
              <a:t>skorunun</a:t>
            </a:r>
            <a:r>
              <a:rPr lang="en-US" sz="2400" dirty="0" smtClean="0"/>
              <a:t> </a:t>
            </a:r>
            <a:r>
              <a:rPr lang="en-US" sz="2400" dirty="0" err="1" smtClean="0"/>
              <a:t>önemli</a:t>
            </a:r>
            <a:r>
              <a:rPr lang="en-US" sz="2400" dirty="0" smtClean="0"/>
              <a:t> </a:t>
            </a:r>
            <a:r>
              <a:rPr lang="en-US" sz="2400" dirty="0" err="1" smtClean="0"/>
              <a:t>olduğu</a:t>
            </a:r>
            <a:r>
              <a:rPr lang="en-US" sz="2400" dirty="0" smtClean="0"/>
              <a:t> </a:t>
            </a:r>
            <a:r>
              <a:rPr lang="en-US" sz="2400" dirty="0" err="1" smtClean="0"/>
              <a:t>görülmüş</a:t>
            </a:r>
            <a:endParaRPr lang="en-US" sz="2400" dirty="0" smtClean="0"/>
          </a:p>
          <a:p>
            <a:pPr marL="0" indent="0">
              <a:buNone/>
            </a:pPr>
            <a:endParaRPr lang="en-US" sz="2400" dirty="0" smtClean="0"/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2568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Cerrahi Esnasında Hasar</a:t>
            </a:r>
            <a:r>
              <a:rPr lang="en-US" dirty="0" smtClean="0"/>
              <a:t>-Risk </a:t>
            </a:r>
            <a:r>
              <a:rPr lang="en-US" dirty="0" err="1" smtClean="0"/>
              <a:t>Faktörleri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800" dirty="0" smtClean="0"/>
              <a:t>4 cm den büyük kist</a:t>
            </a:r>
          </a:p>
          <a:p>
            <a:r>
              <a:rPr lang="tr-TR" sz="2800" dirty="0" smtClean="0"/>
              <a:t>Bilateral kist</a:t>
            </a:r>
          </a:p>
          <a:p>
            <a:r>
              <a:rPr lang="tr-TR" sz="2800" dirty="0" smtClean="0"/>
              <a:t>Daha yaşlı hasta</a:t>
            </a:r>
          </a:p>
          <a:p>
            <a:r>
              <a:rPr lang="tr-TR" sz="2800" dirty="0" smtClean="0"/>
              <a:t>Deneyimsiz cerrah</a:t>
            </a:r>
          </a:p>
          <a:p>
            <a:r>
              <a:rPr lang="tr-TR" sz="2800" dirty="0" smtClean="0"/>
              <a:t>Elektrokoagulasyon veya sütür arasında fark yok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val="12427776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Ağrı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Ağrı </a:t>
            </a:r>
            <a:r>
              <a:rPr lang="en-US" sz="3200" dirty="0" err="1" smtClean="0"/>
              <a:t>rekürrensi</a:t>
            </a:r>
            <a:r>
              <a:rPr lang="en-US" sz="3200" dirty="0" smtClean="0"/>
              <a:t> </a:t>
            </a:r>
            <a:r>
              <a:rPr lang="en-US" sz="3200" dirty="0" err="1" smtClean="0"/>
              <a:t>için</a:t>
            </a:r>
            <a:r>
              <a:rPr lang="en-US" sz="3200" dirty="0" smtClean="0"/>
              <a:t> </a:t>
            </a:r>
            <a:r>
              <a:rPr lang="en-US" sz="3200" dirty="0" err="1" smtClean="0"/>
              <a:t>medikal</a:t>
            </a:r>
            <a:r>
              <a:rPr lang="en-US" sz="3200" dirty="0" smtClean="0"/>
              <a:t> </a:t>
            </a:r>
            <a:r>
              <a:rPr lang="en-US" sz="3200" dirty="0" err="1" smtClean="0"/>
              <a:t>tedavi</a:t>
            </a:r>
            <a:r>
              <a:rPr lang="en-US" sz="3200" dirty="0" smtClean="0"/>
              <a:t> (OK; Progestin, </a:t>
            </a:r>
            <a:r>
              <a:rPr lang="en-US" sz="3200" dirty="0" err="1" smtClean="0"/>
              <a:t>Aromataz</a:t>
            </a:r>
            <a:r>
              <a:rPr lang="en-US" sz="3200" dirty="0" smtClean="0"/>
              <a:t> </a:t>
            </a:r>
            <a:r>
              <a:rPr lang="en-US" sz="3200" dirty="0" err="1" smtClean="0"/>
              <a:t>inhibitörleri</a:t>
            </a:r>
            <a:r>
              <a:rPr lang="en-US" sz="3200" dirty="0" smtClean="0"/>
              <a:t>, </a:t>
            </a:r>
            <a:r>
              <a:rPr lang="en-US" sz="3200" dirty="0" err="1" smtClean="0"/>
              <a:t>Danazol</a:t>
            </a:r>
            <a:r>
              <a:rPr lang="en-US" sz="3200" dirty="0" smtClean="0"/>
              <a:t>, </a:t>
            </a:r>
            <a:r>
              <a:rPr lang="en-US" sz="3200" dirty="0" err="1" smtClean="0"/>
              <a:t>GnRHa</a:t>
            </a:r>
            <a:r>
              <a:rPr lang="en-US" sz="3200" dirty="0" smtClean="0"/>
              <a:t>) </a:t>
            </a:r>
            <a:r>
              <a:rPr lang="en-US" sz="3200" dirty="0" err="1" smtClean="0"/>
              <a:t>öncelikle</a:t>
            </a:r>
            <a:r>
              <a:rPr lang="en-US" sz="3200" dirty="0" smtClean="0"/>
              <a:t> </a:t>
            </a:r>
            <a:r>
              <a:rPr lang="en-US" sz="3200" dirty="0" err="1" smtClean="0"/>
              <a:t>düşünülmelidir</a:t>
            </a:r>
            <a:endParaRPr lang="en-US" sz="3200" dirty="0" smtClean="0"/>
          </a:p>
          <a:p>
            <a:endParaRPr lang="en-US" sz="3200" dirty="0" smtClean="0"/>
          </a:p>
          <a:p>
            <a:r>
              <a:rPr lang="en-US" sz="3200" dirty="0" err="1" smtClean="0"/>
              <a:t>Rekürrens</a:t>
            </a:r>
            <a:r>
              <a:rPr lang="en-US" sz="3200" dirty="0" smtClean="0"/>
              <a:t> </a:t>
            </a:r>
            <a:r>
              <a:rPr lang="en-US" sz="3200" dirty="0" err="1" smtClean="0"/>
              <a:t>riskini</a:t>
            </a:r>
            <a:r>
              <a:rPr lang="en-US" sz="3200" dirty="0" smtClean="0"/>
              <a:t> </a:t>
            </a:r>
            <a:r>
              <a:rPr lang="en-US" sz="3200" dirty="0" err="1" smtClean="0"/>
              <a:t>azaltmak</a:t>
            </a:r>
            <a:r>
              <a:rPr lang="en-US" sz="3200" dirty="0" smtClean="0"/>
              <a:t> </a:t>
            </a:r>
            <a:r>
              <a:rPr lang="en-US" sz="3200" dirty="0" err="1" smtClean="0"/>
              <a:t>için</a:t>
            </a:r>
            <a:r>
              <a:rPr lang="en-US" sz="3200" dirty="0" smtClean="0"/>
              <a:t> OK </a:t>
            </a:r>
            <a:r>
              <a:rPr lang="en-US" sz="3200" dirty="0" err="1" smtClean="0"/>
              <a:t>ile</a:t>
            </a:r>
            <a:r>
              <a:rPr lang="en-US" sz="3200" dirty="0" smtClean="0"/>
              <a:t> </a:t>
            </a:r>
            <a:r>
              <a:rPr lang="en-US" sz="3200" dirty="0" err="1" smtClean="0"/>
              <a:t>ovulasyonu</a:t>
            </a:r>
            <a:r>
              <a:rPr lang="en-US" sz="3200" dirty="0" smtClean="0"/>
              <a:t> </a:t>
            </a:r>
            <a:r>
              <a:rPr lang="en-US" sz="3200" dirty="0" err="1" smtClean="0"/>
              <a:t>baskılamak</a:t>
            </a:r>
            <a:r>
              <a:rPr lang="en-US" sz="3200" dirty="0" smtClean="0"/>
              <a:t> </a:t>
            </a:r>
            <a:r>
              <a:rPr lang="en-US" sz="3200" dirty="0" err="1" smtClean="0"/>
              <a:t>en</a:t>
            </a:r>
            <a:r>
              <a:rPr lang="en-US" sz="3200" dirty="0" smtClean="0"/>
              <a:t> </a:t>
            </a:r>
            <a:r>
              <a:rPr lang="en-US" sz="3200" dirty="0" err="1" smtClean="0"/>
              <a:t>uygun</a:t>
            </a:r>
            <a:r>
              <a:rPr lang="en-US" sz="3200" dirty="0" smtClean="0"/>
              <a:t> </a:t>
            </a:r>
            <a:r>
              <a:rPr lang="en-US" sz="3200" dirty="0" err="1" smtClean="0"/>
              <a:t>yöntemdir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2458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LSK </a:t>
            </a:r>
            <a:r>
              <a:rPr lang="en-US" dirty="0" err="1" smtClean="0"/>
              <a:t>Endometrioma</a:t>
            </a:r>
            <a:r>
              <a:rPr lang="en-US" dirty="0" smtClean="0"/>
              <a:t> </a:t>
            </a:r>
            <a:r>
              <a:rPr lang="en-US" dirty="0" err="1" smtClean="0"/>
              <a:t>Cerrahisi</a:t>
            </a:r>
            <a:r>
              <a:rPr lang="en-US" dirty="0" smtClean="0"/>
              <a:t> </a:t>
            </a:r>
            <a:r>
              <a:rPr lang="en-US" dirty="0" err="1" smtClean="0"/>
              <a:t>Sonrası</a:t>
            </a:r>
            <a:r>
              <a:rPr lang="en-US" dirty="0" smtClean="0"/>
              <a:t> Ağrı </a:t>
            </a:r>
            <a:r>
              <a:rPr lang="en-US" dirty="0" err="1" smtClean="0"/>
              <a:t>ve</a:t>
            </a:r>
            <a:r>
              <a:rPr lang="en-US" dirty="0" smtClean="0"/>
              <a:t> Ovarian </a:t>
            </a:r>
            <a:r>
              <a:rPr lang="en-US" dirty="0" err="1" smtClean="0"/>
              <a:t>Endometrioma</a:t>
            </a:r>
            <a:r>
              <a:rPr lang="en-US" dirty="0" smtClean="0"/>
              <a:t> </a:t>
            </a:r>
            <a:r>
              <a:rPr lang="en-US" dirty="0" err="1" smtClean="0"/>
              <a:t>Rekürrensi</a:t>
            </a:r>
            <a:r>
              <a:rPr lang="en-US" dirty="0"/>
              <a:t/>
            </a:r>
            <a:br>
              <a:rPr lang="en-US" dirty="0"/>
            </a:br>
            <a:r>
              <a:rPr lang="en-US" sz="2700" dirty="0" err="1" smtClean="0"/>
              <a:t>Porpora</a:t>
            </a:r>
            <a:r>
              <a:rPr lang="en-US" sz="2700" dirty="0"/>
              <a:t> </a:t>
            </a:r>
            <a:r>
              <a:rPr lang="en-US" sz="2700" dirty="0" smtClean="0"/>
              <a:t>MG et </a:t>
            </a:r>
            <a:r>
              <a:rPr lang="en-US" sz="2700" dirty="0" err="1" smtClean="0"/>
              <a:t>al.Fertil</a:t>
            </a:r>
            <a:r>
              <a:rPr lang="en-US" sz="2700" dirty="0" smtClean="0"/>
              <a:t> </a:t>
            </a:r>
            <a:r>
              <a:rPr lang="en-US" sz="2700" dirty="0" err="1" smtClean="0"/>
              <a:t>Steril</a:t>
            </a:r>
            <a:r>
              <a:rPr lang="en-US" sz="2700" dirty="0" smtClean="0"/>
              <a:t> 2010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 smtClean="0"/>
              <a:t>166 hasta – </a:t>
            </a:r>
            <a:r>
              <a:rPr lang="en-US" sz="2400" dirty="0" err="1" smtClean="0"/>
              <a:t>prospektif</a:t>
            </a:r>
            <a:r>
              <a:rPr lang="en-US" sz="2400" dirty="0" smtClean="0"/>
              <a:t> </a:t>
            </a:r>
            <a:r>
              <a:rPr lang="en-US" sz="2400" dirty="0" err="1" smtClean="0"/>
              <a:t>gözlemsel</a:t>
            </a:r>
            <a:r>
              <a:rPr lang="en-US" sz="2400" dirty="0" smtClean="0"/>
              <a:t> </a:t>
            </a:r>
            <a:r>
              <a:rPr lang="en-US" sz="2400" dirty="0" err="1" smtClean="0"/>
              <a:t>çalışma</a:t>
            </a:r>
            <a:endParaRPr lang="en-US" sz="2400" dirty="0" smtClean="0"/>
          </a:p>
          <a:p>
            <a:r>
              <a:rPr lang="en-US" sz="2400" dirty="0" smtClean="0"/>
              <a:t>3 ay </a:t>
            </a:r>
            <a:r>
              <a:rPr lang="en-US" sz="2400" dirty="0" err="1" smtClean="0"/>
              <a:t>ara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minimum 3 </a:t>
            </a:r>
            <a:r>
              <a:rPr lang="en-US" sz="2400" dirty="0" err="1" smtClean="0"/>
              <a:t>yıl</a:t>
            </a:r>
            <a:r>
              <a:rPr lang="en-US" sz="2400" dirty="0" smtClean="0"/>
              <a:t> </a:t>
            </a:r>
            <a:r>
              <a:rPr lang="en-US" sz="2400" dirty="0" err="1" smtClean="0"/>
              <a:t>takip</a:t>
            </a:r>
            <a:endParaRPr lang="en-US" sz="2400" dirty="0" smtClean="0"/>
          </a:p>
          <a:p>
            <a:r>
              <a:rPr lang="en-US" sz="2400" dirty="0" err="1" smtClean="0"/>
              <a:t>Dismenore</a:t>
            </a:r>
            <a:r>
              <a:rPr lang="en-US" sz="2400" dirty="0" smtClean="0"/>
              <a:t> % 14, </a:t>
            </a:r>
            <a:r>
              <a:rPr lang="en-US" sz="2400" dirty="0" err="1" smtClean="0"/>
              <a:t>disparoni</a:t>
            </a:r>
            <a:r>
              <a:rPr lang="en-US" sz="2400" dirty="0" smtClean="0"/>
              <a:t> % 6, </a:t>
            </a:r>
            <a:r>
              <a:rPr lang="en-US" sz="2400" dirty="0" err="1" smtClean="0"/>
              <a:t>kronik</a:t>
            </a:r>
            <a:r>
              <a:rPr lang="en-US" sz="2400" dirty="0" smtClean="0"/>
              <a:t> </a:t>
            </a:r>
            <a:r>
              <a:rPr lang="en-US" sz="2400" dirty="0" err="1" smtClean="0"/>
              <a:t>pelvik</a:t>
            </a:r>
            <a:r>
              <a:rPr lang="en-US" sz="2400" dirty="0" smtClean="0"/>
              <a:t> </a:t>
            </a:r>
            <a:r>
              <a:rPr lang="en-US" sz="2400" dirty="0" err="1" smtClean="0"/>
              <a:t>ağrı</a:t>
            </a:r>
            <a:r>
              <a:rPr lang="en-US" sz="2400" dirty="0" smtClean="0"/>
              <a:t> % 5 </a:t>
            </a:r>
            <a:r>
              <a:rPr lang="en-US" sz="2400" dirty="0" err="1" smtClean="0"/>
              <a:t>tekrarlamış</a:t>
            </a:r>
            <a:endParaRPr lang="en-US" sz="2400" dirty="0" smtClean="0"/>
          </a:p>
          <a:p>
            <a:r>
              <a:rPr lang="en-US" sz="2400" dirty="0" smtClean="0"/>
              <a:t>Ağrı </a:t>
            </a:r>
            <a:r>
              <a:rPr lang="en-US" sz="2400" dirty="0" err="1" smtClean="0"/>
              <a:t>rekürrensi</a:t>
            </a:r>
            <a:r>
              <a:rPr lang="en-US" sz="2400" dirty="0" smtClean="0"/>
              <a:t> %10-40, </a:t>
            </a:r>
            <a:r>
              <a:rPr lang="en-US" sz="2400" dirty="0" err="1" smtClean="0"/>
              <a:t>endometrioma</a:t>
            </a:r>
            <a:r>
              <a:rPr lang="en-US" sz="2400" dirty="0" smtClean="0"/>
              <a:t> </a:t>
            </a:r>
            <a:r>
              <a:rPr lang="en-US" sz="2400" dirty="0" err="1" smtClean="0"/>
              <a:t>rekürrensi</a:t>
            </a:r>
            <a:r>
              <a:rPr lang="en-US" sz="2400" dirty="0" smtClean="0"/>
              <a:t> % 8-32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Ağrı </a:t>
            </a:r>
            <a:r>
              <a:rPr lang="en-US" sz="2400" b="1" dirty="0" err="1" smtClean="0">
                <a:solidFill>
                  <a:srgbClr val="FF0000"/>
                </a:solidFill>
              </a:rPr>
              <a:t>ve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endometrioma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rekürrensi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için</a:t>
            </a:r>
            <a:r>
              <a:rPr lang="en-US" sz="2400" b="1" dirty="0" smtClean="0">
                <a:solidFill>
                  <a:srgbClr val="FF0000"/>
                </a:solidFill>
              </a:rPr>
              <a:t> risk </a:t>
            </a:r>
            <a:r>
              <a:rPr lang="en-US" sz="2400" b="1" dirty="0" err="1" smtClean="0">
                <a:solidFill>
                  <a:srgbClr val="FF0000"/>
                </a:solidFill>
              </a:rPr>
              <a:t>faktörleri</a:t>
            </a:r>
            <a:r>
              <a:rPr lang="en-US" sz="2400" dirty="0" smtClean="0"/>
              <a:t>:</a:t>
            </a:r>
          </a:p>
          <a:p>
            <a:pPr lvl="1"/>
            <a:r>
              <a:rPr lang="en-US" sz="2000" dirty="0" err="1" smtClean="0"/>
              <a:t>Önceki</a:t>
            </a:r>
            <a:r>
              <a:rPr lang="en-US" sz="2000" dirty="0" smtClean="0"/>
              <a:t> </a:t>
            </a:r>
            <a:r>
              <a:rPr lang="en-US" sz="2000" dirty="0" err="1" smtClean="0"/>
              <a:t>cerrahi</a:t>
            </a:r>
            <a:endParaRPr lang="en-US" sz="2000" dirty="0" smtClean="0"/>
          </a:p>
          <a:p>
            <a:pPr lvl="1"/>
            <a:r>
              <a:rPr lang="en-US" sz="2000" dirty="0" err="1" smtClean="0"/>
              <a:t>Adezyon</a:t>
            </a:r>
            <a:endParaRPr lang="en-US" sz="2000" dirty="0" smtClean="0"/>
          </a:p>
          <a:p>
            <a:pPr lvl="1"/>
            <a:r>
              <a:rPr lang="en-US" sz="2000" dirty="0" err="1" smtClean="0"/>
              <a:t>Ovulasyon</a:t>
            </a:r>
            <a:r>
              <a:rPr lang="en-US" sz="2000" dirty="0" smtClean="0"/>
              <a:t> </a:t>
            </a:r>
            <a:r>
              <a:rPr lang="en-US" sz="2000" dirty="0" err="1" smtClean="0"/>
              <a:t>indüksiyonu</a:t>
            </a:r>
            <a:r>
              <a:rPr lang="en-US" sz="2000" dirty="0" smtClean="0"/>
              <a:t> </a:t>
            </a:r>
            <a:r>
              <a:rPr lang="en-US" sz="2000" dirty="0" err="1" smtClean="0"/>
              <a:t>için</a:t>
            </a:r>
            <a:r>
              <a:rPr lang="en-US" sz="2000" dirty="0" smtClean="0"/>
              <a:t> </a:t>
            </a:r>
            <a:r>
              <a:rPr lang="en-US" sz="2000" dirty="0" err="1" smtClean="0"/>
              <a:t>ilaç</a:t>
            </a:r>
            <a:r>
              <a:rPr lang="en-US" sz="2000" dirty="0" smtClean="0"/>
              <a:t> </a:t>
            </a:r>
            <a:r>
              <a:rPr lang="en-US" sz="2000" dirty="0" err="1" smtClean="0"/>
              <a:t>kullanımı</a:t>
            </a:r>
            <a:endParaRPr lang="en-US" sz="2000" dirty="0" smtClean="0"/>
          </a:p>
          <a:p>
            <a:pPr lvl="1"/>
            <a:r>
              <a:rPr lang="en-US" sz="2000" dirty="0" smtClean="0"/>
              <a:t>Ağrı </a:t>
            </a:r>
            <a:r>
              <a:rPr lang="en-US" sz="2000" dirty="0" err="1" smtClean="0"/>
              <a:t>ve</a:t>
            </a:r>
            <a:r>
              <a:rPr lang="en-US" sz="2000" dirty="0" smtClean="0"/>
              <a:t> </a:t>
            </a:r>
            <a:r>
              <a:rPr lang="en-US" sz="2000" dirty="0" err="1" smtClean="0"/>
              <a:t>endometrioma</a:t>
            </a:r>
            <a:r>
              <a:rPr lang="en-US" sz="2000" dirty="0" smtClean="0"/>
              <a:t> </a:t>
            </a:r>
            <a:r>
              <a:rPr lang="en-US" sz="2000" dirty="0" err="1" smtClean="0"/>
              <a:t>rekürrensi</a:t>
            </a:r>
            <a:r>
              <a:rPr lang="en-US" sz="2000" dirty="0" smtClean="0"/>
              <a:t> </a:t>
            </a:r>
            <a:r>
              <a:rPr lang="en-US" sz="2000" dirty="0" err="1" smtClean="0"/>
              <a:t>açısından</a:t>
            </a:r>
            <a:r>
              <a:rPr lang="en-US" sz="2000" dirty="0" smtClean="0"/>
              <a:t> GEBELİK KORUYUCU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675849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err="1" smtClean="0"/>
              <a:t>Rekürrensi</a:t>
            </a:r>
            <a:r>
              <a:rPr lang="en-US" sz="4000" dirty="0" smtClean="0"/>
              <a:t> </a:t>
            </a:r>
            <a:r>
              <a:rPr lang="en-US" sz="4000" dirty="0" err="1" smtClean="0"/>
              <a:t>Önlemede</a:t>
            </a:r>
            <a:r>
              <a:rPr lang="en-US" sz="4000" dirty="0" smtClean="0"/>
              <a:t> </a:t>
            </a:r>
            <a:r>
              <a:rPr lang="en-US" sz="4000" dirty="0" err="1" smtClean="0"/>
              <a:t>GnRHa</a:t>
            </a:r>
            <a:r>
              <a:rPr lang="en-US" sz="4000" dirty="0" smtClean="0"/>
              <a:t> </a:t>
            </a:r>
            <a:r>
              <a:rPr lang="en-US" sz="4000" dirty="0" err="1" smtClean="0"/>
              <a:t>Sonrası</a:t>
            </a:r>
            <a:r>
              <a:rPr lang="en-US" sz="4000" dirty="0" smtClean="0"/>
              <a:t> OK </a:t>
            </a:r>
            <a:r>
              <a:rPr lang="en-US" sz="4000" dirty="0" err="1" smtClean="0"/>
              <a:t>Kullanımı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2800" dirty="0" smtClean="0"/>
              <a:t>Lee DY et al Hum </a:t>
            </a:r>
            <a:r>
              <a:rPr lang="en-US" sz="2800" dirty="0" err="1" smtClean="0"/>
              <a:t>Reprod</a:t>
            </a:r>
            <a:r>
              <a:rPr lang="en-US" sz="2800" dirty="0" smtClean="0"/>
              <a:t> 2010</a:t>
            </a:r>
            <a:endParaRPr lang="en-US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362 hasta </a:t>
            </a:r>
            <a:r>
              <a:rPr lang="en-US" sz="2400" dirty="0" err="1" smtClean="0"/>
              <a:t>retrospektif</a:t>
            </a:r>
            <a:r>
              <a:rPr lang="en-US" sz="2400" dirty="0" smtClean="0"/>
              <a:t> </a:t>
            </a:r>
            <a:r>
              <a:rPr lang="en-US" sz="2400" dirty="0" err="1" smtClean="0"/>
              <a:t>inceleme</a:t>
            </a:r>
            <a:endParaRPr lang="en-US" sz="2400" dirty="0" smtClean="0"/>
          </a:p>
          <a:p>
            <a:r>
              <a:rPr lang="en-US" sz="2400" dirty="0" smtClean="0"/>
              <a:t>175 OK, 187 </a:t>
            </a:r>
            <a:r>
              <a:rPr lang="en-US" sz="2400" dirty="0" err="1" smtClean="0"/>
              <a:t>kontrol</a:t>
            </a:r>
            <a:endParaRPr lang="en-US" sz="2400" dirty="0" smtClean="0"/>
          </a:p>
          <a:p>
            <a:r>
              <a:rPr lang="en-US" sz="2400" dirty="0" err="1" smtClean="0"/>
              <a:t>Ortalama</a:t>
            </a:r>
            <a:r>
              <a:rPr lang="en-US" sz="2400" dirty="0" smtClean="0"/>
              <a:t> 35 ay </a:t>
            </a:r>
            <a:r>
              <a:rPr lang="en-US" sz="2400" dirty="0" err="1" smtClean="0"/>
              <a:t>takip</a:t>
            </a:r>
            <a:r>
              <a:rPr lang="en-US" sz="2400" dirty="0"/>
              <a:t> </a:t>
            </a:r>
            <a:r>
              <a:rPr lang="en-US" sz="2400" dirty="0" smtClean="0"/>
              <a:t>(12-114 ay)</a:t>
            </a:r>
          </a:p>
          <a:p>
            <a:r>
              <a:rPr lang="en-US" sz="2400" dirty="0" smtClean="0"/>
              <a:t>% 18.5 </a:t>
            </a:r>
            <a:r>
              <a:rPr lang="en-US" sz="2400" dirty="0" err="1" smtClean="0"/>
              <a:t>rekürrens</a:t>
            </a:r>
            <a:r>
              <a:rPr lang="en-US" sz="2400" dirty="0" smtClean="0"/>
              <a:t> (67 hasta)</a:t>
            </a:r>
          </a:p>
          <a:p>
            <a:r>
              <a:rPr lang="en-US" sz="2400" b="1" dirty="0" smtClean="0">
                <a:solidFill>
                  <a:srgbClr val="FF0000"/>
                </a:solidFill>
              </a:rPr>
              <a:t>OK </a:t>
            </a:r>
            <a:r>
              <a:rPr lang="en-US" sz="2400" b="1" dirty="0" err="1" smtClean="0">
                <a:solidFill>
                  <a:srgbClr val="FF0000"/>
                </a:solidFill>
              </a:rPr>
              <a:t>kullananlarda</a:t>
            </a:r>
            <a:r>
              <a:rPr lang="en-US" sz="2400" b="1" dirty="0" smtClean="0">
                <a:solidFill>
                  <a:srgbClr val="FF0000"/>
                </a:solidFill>
              </a:rPr>
              <a:t> 60 ay </a:t>
            </a:r>
            <a:r>
              <a:rPr lang="en-US" sz="2400" b="1" dirty="0" err="1" smtClean="0">
                <a:solidFill>
                  <a:srgbClr val="FF0000"/>
                </a:solidFill>
              </a:rPr>
              <a:t>sonunda</a:t>
            </a:r>
            <a:r>
              <a:rPr lang="en-US" sz="2400" b="1" dirty="0" smtClean="0">
                <a:solidFill>
                  <a:srgbClr val="FF0000"/>
                </a:solidFill>
              </a:rPr>
              <a:t> % 6.1, </a:t>
            </a:r>
            <a:r>
              <a:rPr lang="en-US" sz="2400" b="1" dirty="0" err="1" smtClean="0">
                <a:solidFill>
                  <a:srgbClr val="FF0000"/>
                </a:solidFill>
              </a:rPr>
              <a:t>kontrol</a:t>
            </a:r>
            <a:r>
              <a:rPr lang="en-US" sz="2400" b="1" dirty="0" smtClean="0">
                <a:solidFill>
                  <a:srgbClr val="FF0000"/>
                </a:solidFill>
              </a:rPr>
              <a:t> % 43.3 p&lt; 0.001</a:t>
            </a:r>
          </a:p>
          <a:p>
            <a:r>
              <a:rPr lang="en-US" sz="2400" dirty="0" smtClean="0"/>
              <a:t>30 ay </a:t>
            </a:r>
            <a:r>
              <a:rPr lang="en-US" sz="2400" dirty="0" err="1" smtClean="0"/>
              <a:t>takipte</a:t>
            </a:r>
            <a:r>
              <a:rPr lang="en-US" sz="2400" dirty="0" smtClean="0"/>
              <a:t> % 5.1 -  % 17.1 p=0.018</a:t>
            </a:r>
          </a:p>
          <a:p>
            <a:r>
              <a:rPr lang="en-US" sz="2400" dirty="0" smtClean="0"/>
              <a:t>Postop 3 </a:t>
            </a:r>
            <a:r>
              <a:rPr lang="en-US" sz="2400" dirty="0" err="1" smtClean="0"/>
              <a:t>veya</a:t>
            </a:r>
            <a:r>
              <a:rPr lang="en-US" sz="2400" dirty="0" smtClean="0"/>
              <a:t> 6 ay </a:t>
            </a:r>
            <a:r>
              <a:rPr lang="en-US" sz="2400" dirty="0" err="1" smtClean="0"/>
              <a:t>GnRHa</a:t>
            </a:r>
            <a:r>
              <a:rPr lang="en-US" sz="2400" dirty="0" smtClean="0"/>
              <a:t> </a:t>
            </a:r>
            <a:r>
              <a:rPr lang="en-US" sz="2400" dirty="0" err="1" smtClean="0"/>
              <a:t>kullanımı</a:t>
            </a:r>
            <a:r>
              <a:rPr lang="en-US" sz="2400" dirty="0" smtClean="0"/>
              <a:t> </a:t>
            </a:r>
            <a:r>
              <a:rPr lang="en-US" sz="2400" dirty="0" err="1" smtClean="0"/>
              <a:t>rekürrensi</a:t>
            </a:r>
            <a:r>
              <a:rPr lang="en-US" sz="2400" dirty="0" smtClean="0"/>
              <a:t> </a:t>
            </a:r>
            <a:r>
              <a:rPr lang="en-US" sz="2400" dirty="0" err="1" smtClean="0"/>
              <a:t>etkilemiyor</a:t>
            </a:r>
            <a:endParaRPr lang="en-US" sz="2400" dirty="0" smtClean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745649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Cerrahi</a:t>
            </a:r>
            <a:r>
              <a:rPr lang="en-US" sz="3600" dirty="0" smtClean="0"/>
              <a:t> </a:t>
            </a:r>
            <a:r>
              <a:rPr lang="en-US" sz="3600" dirty="0" err="1" smtClean="0"/>
              <a:t>Sonrası</a:t>
            </a:r>
            <a:r>
              <a:rPr lang="en-US" sz="3600" dirty="0" smtClean="0"/>
              <a:t> </a:t>
            </a:r>
            <a:r>
              <a:rPr lang="en-US" sz="3600" dirty="0" err="1" smtClean="0"/>
              <a:t>Uzun</a:t>
            </a:r>
            <a:r>
              <a:rPr lang="en-US" sz="3600" dirty="0" smtClean="0"/>
              <a:t> </a:t>
            </a:r>
            <a:r>
              <a:rPr lang="en-US" sz="3600" dirty="0" err="1" smtClean="0"/>
              <a:t>Süre</a:t>
            </a:r>
            <a:r>
              <a:rPr lang="en-US" sz="3600" dirty="0" smtClean="0"/>
              <a:t> </a:t>
            </a:r>
            <a:r>
              <a:rPr lang="en-US" sz="3600" dirty="0" err="1" smtClean="0"/>
              <a:t>Dienogest</a:t>
            </a:r>
            <a:r>
              <a:rPr lang="en-US" sz="3600" dirty="0" smtClean="0"/>
              <a:t> </a:t>
            </a:r>
            <a:r>
              <a:rPr lang="en-US" sz="3600" dirty="0" err="1" smtClean="0"/>
              <a:t>Kullanımı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400" dirty="0" smtClean="0"/>
              <a:t>Chandra et al, </a:t>
            </a:r>
            <a:r>
              <a:rPr lang="en-US" sz="2400" dirty="0" err="1" smtClean="0"/>
              <a:t>Obstet</a:t>
            </a:r>
            <a:r>
              <a:rPr lang="en-US" sz="2400" dirty="0" smtClean="0"/>
              <a:t> </a:t>
            </a:r>
            <a:r>
              <a:rPr lang="en-US" sz="2400" dirty="0" err="1" smtClean="0"/>
              <a:t>Gynecol</a:t>
            </a:r>
            <a:r>
              <a:rPr lang="en-US" sz="2400" dirty="0" smtClean="0"/>
              <a:t> </a:t>
            </a:r>
            <a:r>
              <a:rPr lang="en-US" sz="2400" dirty="0" err="1" smtClean="0"/>
              <a:t>Scand</a:t>
            </a:r>
            <a:r>
              <a:rPr lang="en-US" sz="2400" dirty="0" smtClean="0"/>
              <a:t> 2018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203 hasta, LSK </a:t>
            </a:r>
            <a:r>
              <a:rPr lang="en-US" sz="2400" dirty="0" err="1" smtClean="0"/>
              <a:t>veya</a:t>
            </a:r>
            <a:r>
              <a:rPr lang="en-US" sz="2400" dirty="0" smtClean="0"/>
              <a:t> </a:t>
            </a:r>
            <a:r>
              <a:rPr lang="en-US" sz="2400" dirty="0" err="1" smtClean="0"/>
              <a:t>robotik</a:t>
            </a:r>
            <a:r>
              <a:rPr lang="en-US" sz="2400" dirty="0" smtClean="0"/>
              <a:t> </a:t>
            </a:r>
            <a:r>
              <a:rPr lang="en-US" sz="2400" dirty="0" err="1" smtClean="0"/>
              <a:t>cerrahi</a:t>
            </a:r>
            <a:r>
              <a:rPr lang="en-US" sz="2400" dirty="0" smtClean="0"/>
              <a:t> </a:t>
            </a:r>
            <a:r>
              <a:rPr lang="en-US" sz="2400" dirty="0" err="1" smtClean="0"/>
              <a:t>sonrası</a:t>
            </a:r>
            <a:r>
              <a:rPr lang="en-US" sz="2400" dirty="0" smtClean="0"/>
              <a:t> 2mg/g </a:t>
            </a:r>
            <a:r>
              <a:rPr lang="en-US" sz="2400" dirty="0" err="1" smtClean="0"/>
              <a:t>Dienogest</a:t>
            </a:r>
            <a:r>
              <a:rPr lang="en-US" sz="2400" dirty="0" smtClean="0"/>
              <a:t> </a:t>
            </a:r>
          </a:p>
          <a:p>
            <a:r>
              <a:rPr lang="en-US" sz="2400" dirty="0" smtClean="0"/>
              <a:t>6 ay </a:t>
            </a:r>
            <a:r>
              <a:rPr lang="en-US" sz="2400" dirty="0" err="1" smtClean="0"/>
              <a:t>ara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değerlendirme</a:t>
            </a:r>
            <a:r>
              <a:rPr lang="en-US" sz="2400" dirty="0" smtClean="0"/>
              <a:t>, ort 30.2 +-20.9 ay</a:t>
            </a:r>
          </a:p>
          <a:p>
            <a:r>
              <a:rPr lang="en-US" sz="2400" dirty="0" err="1" smtClean="0"/>
              <a:t>Preop</a:t>
            </a:r>
            <a:r>
              <a:rPr lang="en-US" sz="2400" dirty="0" smtClean="0"/>
              <a:t> </a:t>
            </a:r>
            <a:r>
              <a:rPr lang="en-US" sz="2400" dirty="0" err="1" smtClean="0"/>
              <a:t>ortalama</a:t>
            </a:r>
            <a:r>
              <a:rPr lang="en-US" sz="2400" dirty="0" smtClean="0"/>
              <a:t> </a:t>
            </a:r>
            <a:r>
              <a:rPr lang="en-US" sz="2400" dirty="0" err="1" smtClean="0"/>
              <a:t>çap</a:t>
            </a:r>
            <a:r>
              <a:rPr lang="en-US" sz="2400" dirty="0" smtClean="0"/>
              <a:t> 5.6 +-3 cm</a:t>
            </a:r>
          </a:p>
          <a:p>
            <a:r>
              <a:rPr lang="en-US" sz="2400" dirty="0" smtClean="0"/>
              <a:t>182 hasta (% 89.7) – 12 ay </a:t>
            </a:r>
            <a:r>
              <a:rPr lang="en-US" sz="2400" dirty="0" err="1" smtClean="0"/>
              <a:t>veya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uzun</a:t>
            </a:r>
            <a:r>
              <a:rPr lang="en-US" sz="2400" dirty="0" smtClean="0"/>
              <a:t> </a:t>
            </a:r>
            <a:r>
              <a:rPr lang="en-US" sz="2400" dirty="0" err="1" smtClean="0"/>
              <a:t>devam</a:t>
            </a:r>
            <a:r>
              <a:rPr lang="en-US" sz="2400" dirty="0" smtClean="0"/>
              <a:t> </a:t>
            </a:r>
            <a:r>
              <a:rPr lang="en-US" sz="2400" dirty="0" err="1" smtClean="0"/>
              <a:t>etmiş</a:t>
            </a:r>
            <a:endParaRPr lang="en-US" sz="2400" dirty="0" smtClean="0"/>
          </a:p>
          <a:p>
            <a:r>
              <a:rPr lang="en-US" sz="2400" dirty="0" smtClean="0"/>
              <a:t>21 hasta (% 10.3) – </a:t>
            </a:r>
            <a:r>
              <a:rPr lang="en-US" sz="2400" dirty="0" err="1" smtClean="0"/>
              <a:t>yan</a:t>
            </a:r>
            <a:r>
              <a:rPr lang="en-US" sz="2400" dirty="0" smtClean="0"/>
              <a:t> </a:t>
            </a:r>
            <a:r>
              <a:rPr lang="en-US" sz="2400" dirty="0" err="1" smtClean="0"/>
              <a:t>etkilerden</a:t>
            </a:r>
            <a:r>
              <a:rPr lang="en-US" sz="2400" dirty="0" smtClean="0"/>
              <a:t> </a:t>
            </a:r>
            <a:r>
              <a:rPr lang="en-US" sz="2400" dirty="0" err="1" smtClean="0"/>
              <a:t>dolayı</a:t>
            </a:r>
            <a:r>
              <a:rPr lang="en-US" sz="2400" dirty="0" smtClean="0"/>
              <a:t> 2.4 </a:t>
            </a:r>
            <a:r>
              <a:rPr lang="en-US" sz="2400" dirty="0" err="1" smtClean="0"/>
              <a:t>ayda</a:t>
            </a:r>
            <a:r>
              <a:rPr lang="en-US" sz="2400" dirty="0" smtClean="0"/>
              <a:t> </a:t>
            </a:r>
            <a:r>
              <a:rPr lang="en-US" sz="2400" dirty="0" err="1" smtClean="0"/>
              <a:t>bırakmış</a:t>
            </a:r>
            <a:endParaRPr lang="en-US" sz="2400" dirty="0" smtClean="0"/>
          </a:p>
          <a:p>
            <a:r>
              <a:rPr lang="en-US" sz="2400" dirty="0" err="1" smtClean="0"/>
              <a:t>En</a:t>
            </a:r>
            <a:r>
              <a:rPr lang="en-US" sz="2400" dirty="0" smtClean="0"/>
              <a:t> </a:t>
            </a:r>
            <a:r>
              <a:rPr lang="en-US" sz="2400" dirty="0" err="1" smtClean="0"/>
              <a:t>önemli</a:t>
            </a:r>
            <a:r>
              <a:rPr lang="en-US" sz="2400" dirty="0" smtClean="0"/>
              <a:t> </a:t>
            </a:r>
            <a:r>
              <a:rPr lang="en-US" sz="2400" dirty="0" err="1" smtClean="0"/>
              <a:t>yan</a:t>
            </a:r>
            <a:r>
              <a:rPr lang="en-US" sz="2400" dirty="0" smtClean="0"/>
              <a:t> </a:t>
            </a:r>
            <a:r>
              <a:rPr lang="en-US" sz="2400" dirty="0" err="1" smtClean="0"/>
              <a:t>etki</a:t>
            </a:r>
            <a:r>
              <a:rPr lang="en-US" sz="2400" dirty="0" smtClean="0"/>
              <a:t>: </a:t>
            </a:r>
            <a:r>
              <a:rPr lang="en-US" sz="2400" dirty="0" err="1" smtClean="0"/>
              <a:t>Anormal</a:t>
            </a:r>
            <a:r>
              <a:rPr lang="en-US" sz="2400" dirty="0" smtClean="0"/>
              <a:t> </a:t>
            </a:r>
            <a:r>
              <a:rPr lang="en-US" sz="2400" dirty="0" err="1" smtClean="0"/>
              <a:t>uterin</a:t>
            </a:r>
            <a:r>
              <a:rPr lang="en-US" sz="2400" dirty="0" smtClean="0"/>
              <a:t> </a:t>
            </a:r>
            <a:r>
              <a:rPr lang="en-US" sz="2400" dirty="0" err="1" smtClean="0"/>
              <a:t>kanama</a:t>
            </a:r>
            <a:endParaRPr lang="en-US" sz="2400" dirty="0" smtClean="0"/>
          </a:p>
          <a:p>
            <a:r>
              <a:rPr lang="en-US" sz="2400" dirty="0" err="1" smtClean="0"/>
              <a:t>Diğer</a:t>
            </a:r>
            <a:r>
              <a:rPr lang="en-US" sz="2400" dirty="0" smtClean="0"/>
              <a:t>: Gastrointestinal </a:t>
            </a:r>
            <a:r>
              <a:rPr lang="en-US" sz="2400" dirty="0" err="1" smtClean="0"/>
              <a:t>yan</a:t>
            </a:r>
            <a:r>
              <a:rPr lang="en-US" sz="2400" dirty="0" smtClean="0"/>
              <a:t> </a:t>
            </a:r>
            <a:r>
              <a:rPr lang="en-US" sz="2400" dirty="0" err="1" smtClean="0"/>
              <a:t>etkiler</a:t>
            </a:r>
            <a:r>
              <a:rPr lang="en-US" sz="2400" dirty="0" smtClean="0"/>
              <a:t>, </a:t>
            </a:r>
            <a:r>
              <a:rPr lang="en-US" sz="2400" dirty="0" err="1" smtClean="0"/>
              <a:t>akne</a:t>
            </a:r>
            <a:r>
              <a:rPr lang="en-US" sz="2400" dirty="0" smtClean="0"/>
              <a:t>, </a:t>
            </a:r>
            <a:r>
              <a:rPr lang="en-US" sz="2400" dirty="0" err="1" smtClean="0"/>
              <a:t>baş</a:t>
            </a:r>
            <a:r>
              <a:rPr lang="en-US" sz="2400" dirty="0" smtClean="0"/>
              <a:t> </a:t>
            </a:r>
            <a:r>
              <a:rPr lang="en-US" sz="2400" dirty="0" err="1" smtClean="0"/>
              <a:t>ağrısı</a:t>
            </a:r>
            <a:r>
              <a:rPr lang="en-US" sz="2400" dirty="0" smtClean="0"/>
              <a:t>, hot flush, </a:t>
            </a:r>
            <a:r>
              <a:rPr lang="en-US" sz="2400" dirty="0" err="1" smtClean="0"/>
              <a:t>baş</a:t>
            </a:r>
            <a:r>
              <a:rPr lang="en-US" sz="2400" dirty="0" smtClean="0"/>
              <a:t> </a:t>
            </a:r>
            <a:r>
              <a:rPr lang="en-US" sz="2400" dirty="0" err="1" smtClean="0"/>
              <a:t>ağrısı</a:t>
            </a:r>
            <a:r>
              <a:rPr lang="en-US" sz="2400" dirty="0" smtClean="0"/>
              <a:t>, kilo </a:t>
            </a:r>
            <a:r>
              <a:rPr lang="en-US" sz="2400" dirty="0" err="1" smtClean="0"/>
              <a:t>alımı</a:t>
            </a:r>
            <a:r>
              <a:rPr lang="en-US" sz="2400" dirty="0" smtClean="0"/>
              <a:t>, </a:t>
            </a:r>
            <a:r>
              <a:rPr lang="en-US" sz="2400" dirty="0" err="1" smtClean="0"/>
              <a:t>depresyon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ödem</a:t>
            </a:r>
            <a:endParaRPr lang="en-US" sz="2400" dirty="0" smtClean="0"/>
          </a:p>
          <a:p>
            <a:r>
              <a:rPr lang="en-US" sz="2400" dirty="0" smtClean="0"/>
              <a:t>REKÜRRENS: 3 hasta (%1.5)</a:t>
            </a:r>
          </a:p>
        </p:txBody>
      </p:sp>
    </p:spTree>
    <p:extLst>
      <p:ext uri="{BB962C8B-B14F-4D97-AF65-F5344CB8AC3E}">
        <p14:creationId xmlns:p14="http://schemas.microsoft.com/office/powerpoint/2010/main" val="1785727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3595" y="939114"/>
            <a:ext cx="7469389" cy="5107990"/>
          </a:xfrm>
        </p:spPr>
      </p:pic>
    </p:spTree>
    <p:extLst>
      <p:ext uri="{BB962C8B-B14F-4D97-AF65-F5344CB8AC3E}">
        <p14:creationId xmlns:p14="http://schemas.microsoft.com/office/powerpoint/2010/main" val="3791034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err="1" smtClean="0"/>
              <a:t>Adolesanlarda</a:t>
            </a:r>
            <a:r>
              <a:rPr lang="en-US" sz="4000" dirty="0" smtClean="0"/>
              <a:t> </a:t>
            </a:r>
            <a:r>
              <a:rPr lang="en-US" sz="4000" dirty="0" err="1" smtClean="0"/>
              <a:t>Rekürrensi</a:t>
            </a:r>
            <a:r>
              <a:rPr lang="en-US" sz="4000" dirty="0" smtClean="0"/>
              <a:t> </a:t>
            </a:r>
            <a:r>
              <a:rPr lang="en-US" sz="4000" dirty="0" err="1" smtClean="0"/>
              <a:t>Önlemede</a:t>
            </a:r>
            <a:r>
              <a:rPr lang="en-US" sz="4000" dirty="0" smtClean="0"/>
              <a:t> </a:t>
            </a:r>
            <a:r>
              <a:rPr lang="en-US" sz="4000" dirty="0" err="1" smtClean="0"/>
              <a:t>GnRHa</a:t>
            </a:r>
            <a:r>
              <a:rPr lang="en-US" sz="4000" dirty="0" smtClean="0"/>
              <a:t> </a:t>
            </a:r>
            <a:r>
              <a:rPr lang="en-US" sz="4000" dirty="0" err="1" smtClean="0"/>
              <a:t>Tedavisi</a:t>
            </a:r>
            <a:r>
              <a:rPr lang="en-US" sz="4000" dirty="0" smtClean="0"/>
              <a:t> </a:t>
            </a:r>
            <a:r>
              <a:rPr lang="en-US" sz="4000" dirty="0" err="1" smtClean="0"/>
              <a:t>Sonrası</a:t>
            </a:r>
            <a:r>
              <a:rPr lang="en-US" sz="4000" dirty="0" smtClean="0"/>
              <a:t> OK </a:t>
            </a:r>
            <a:r>
              <a:rPr lang="en-US" sz="4000" dirty="0" err="1" smtClean="0"/>
              <a:t>Kullanımı</a:t>
            </a:r>
            <a:r>
              <a:rPr lang="en-US" sz="4000" dirty="0" smtClean="0"/>
              <a:t> </a:t>
            </a:r>
            <a:br>
              <a:rPr lang="en-US" sz="4000" dirty="0" smtClean="0"/>
            </a:br>
            <a:r>
              <a:rPr lang="en-US" sz="2700" dirty="0" smtClean="0"/>
              <a:t>J </a:t>
            </a:r>
            <a:r>
              <a:rPr lang="en-US" sz="2700" dirty="0" err="1" smtClean="0"/>
              <a:t>Pediatr</a:t>
            </a:r>
            <a:r>
              <a:rPr lang="en-US" sz="2700" dirty="0" smtClean="0"/>
              <a:t> </a:t>
            </a:r>
            <a:r>
              <a:rPr lang="en-US" sz="2700" dirty="0" err="1" smtClean="0"/>
              <a:t>Adolesc</a:t>
            </a:r>
            <a:r>
              <a:rPr lang="en-US" sz="2700" dirty="0" smtClean="0"/>
              <a:t> </a:t>
            </a:r>
            <a:r>
              <a:rPr lang="en-US" sz="2700" dirty="0" err="1" smtClean="0"/>
              <a:t>Gynecol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400" dirty="0" smtClean="0"/>
              <a:t>176 </a:t>
            </a:r>
            <a:r>
              <a:rPr lang="en-US" sz="2400" dirty="0" err="1" smtClean="0"/>
              <a:t>konservatif</a:t>
            </a:r>
            <a:r>
              <a:rPr lang="en-US" sz="2400" dirty="0" smtClean="0"/>
              <a:t> LSK </a:t>
            </a:r>
            <a:r>
              <a:rPr lang="en-US" sz="2400" dirty="0" err="1" smtClean="0"/>
              <a:t>cerrahi</a:t>
            </a:r>
            <a:endParaRPr lang="en-US" sz="2400" dirty="0" smtClean="0"/>
          </a:p>
          <a:p>
            <a:r>
              <a:rPr lang="en-US" sz="2400" dirty="0" err="1" smtClean="0"/>
              <a:t>İki</a:t>
            </a:r>
            <a:r>
              <a:rPr lang="en-US" sz="2400" dirty="0" smtClean="0"/>
              <a:t> </a:t>
            </a:r>
            <a:r>
              <a:rPr lang="en-US" sz="2400" dirty="0" err="1" smtClean="0"/>
              <a:t>grup</a:t>
            </a:r>
            <a:r>
              <a:rPr lang="en-US" sz="2400" dirty="0" smtClean="0"/>
              <a:t>: </a:t>
            </a:r>
            <a:r>
              <a:rPr lang="en-US" sz="2400" dirty="0" err="1" smtClean="0"/>
              <a:t>Adolesan</a:t>
            </a:r>
            <a:r>
              <a:rPr lang="en-US" sz="2400" dirty="0" smtClean="0"/>
              <a:t> (20 </a:t>
            </a:r>
            <a:r>
              <a:rPr lang="en-US" sz="2400" dirty="0" err="1" smtClean="0"/>
              <a:t>yaş</a:t>
            </a:r>
            <a:r>
              <a:rPr lang="en-US" sz="2400" dirty="0" smtClean="0"/>
              <a:t> </a:t>
            </a:r>
            <a:r>
              <a:rPr lang="en-US" sz="2400" dirty="0" err="1" smtClean="0"/>
              <a:t>altı</a:t>
            </a:r>
            <a:r>
              <a:rPr lang="en-US" sz="2400" dirty="0" smtClean="0"/>
              <a:t>) 34 hasta </a:t>
            </a:r>
            <a:r>
              <a:rPr lang="en-US" sz="2400" dirty="0" err="1" smtClean="0"/>
              <a:t>ve</a:t>
            </a:r>
            <a:r>
              <a:rPr lang="en-US" sz="2400" dirty="0" smtClean="0"/>
              <a:t> 25-35 </a:t>
            </a:r>
            <a:r>
              <a:rPr lang="en-US" sz="2400" dirty="0" err="1" smtClean="0"/>
              <a:t>yaş</a:t>
            </a:r>
            <a:r>
              <a:rPr lang="en-US" sz="2400" dirty="0" smtClean="0"/>
              <a:t> 142 hasta</a:t>
            </a:r>
          </a:p>
          <a:p>
            <a:r>
              <a:rPr lang="en-US" sz="2400" dirty="0" smtClean="0"/>
              <a:t>Postop 3-6 ay </a:t>
            </a:r>
            <a:r>
              <a:rPr lang="en-US" sz="2400" dirty="0" err="1" smtClean="0"/>
              <a:t>GnRHa</a:t>
            </a:r>
            <a:r>
              <a:rPr lang="en-US" sz="2400" dirty="0" smtClean="0"/>
              <a:t>,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sonra</a:t>
            </a:r>
            <a:r>
              <a:rPr lang="en-US" sz="2400" dirty="0" smtClean="0"/>
              <a:t> </a:t>
            </a:r>
            <a:r>
              <a:rPr lang="en-US" sz="2400" dirty="0" err="1" smtClean="0"/>
              <a:t>siklik</a:t>
            </a:r>
            <a:r>
              <a:rPr lang="en-US" sz="2400" dirty="0" smtClean="0"/>
              <a:t> OK</a:t>
            </a:r>
          </a:p>
          <a:p>
            <a:r>
              <a:rPr lang="en-US" sz="2400" dirty="0" err="1" smtClean="0"/>
              <a:t>Rekürrens</a:t>
            </a:r>
            <a:r>
              <a:rPr lang="en-US" sz="2400" dirty="0" smtClean="0"/>
              <a:t> USG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kontrol</a:t>
            </a:r>
            <a:r>
              <a:rPr lang="en-US" sz="2400" dirty="0" smtClean="0"/>
              <a:t> </a:t>
            </a:r>
            <a:r>
              <a:rPr lang="en-US" sz="2400" dirty="0" err="1" smtClean="0"/>
              <a:t>ediliyor</a:t>
            </a:r>
            <a:endParaRPr lang="en-US" sz="2400" dirty="0" smtClean="0"/>
          </a:p>
          <a:p>
            <a:r>
              <a:rPr lang="en-US" sz="2400" dirty="0" err="1" smtClean="0"/>
              <a:t>Tedavi</a:t>
            </a:r>
            <a:r>
              <a:rPr lang="en-US" sz="2400" dirty="0" smtClean="0"/>
              <a:t> </a:t>
            </a:r>
            <a:r>
              <a:rPr lang="en-US" sz="2400" dirty="0" err="1" smtClean="0"/>
              <a:t>periyodu</a:t>
            </a:r>
            <a:r>
              <a:rPr lang="en-US" sz="2400" dirty="0" smtClean="0"/>
              <a:t> </a:t>
            </a:r>
            <a:r>
              <a:rPr lang="en-US" sz="2400" dirty="0" err="1" smtClean="0"/>
              <a:t>boyunca</a:t>
            </a:r>
            <a:r>
              <a:rPr lang="en-US" sz="2400" dirty="0" smtClean="0"/>
              <a:t> (ort 41 ay 6-159 ay)</a:t>
            </a:r>
          </a:p>
          <a:p>
            <a:r>
              <a:rPr lang="en-US" sz="2400" dirty="0" smtClean="0"/>
              <a:t>8 </a:t>
            </a:r>
            <a:r>
              <a:rPr lang="en-US" sz="2400" dirty="0" err="1" smtClean="0"/>
              <a:t>rekürrens</a:t>
            </a:r>
            <a:r>
              <a:rPr lang="en-US" sz="2400" dirty="0" smtClean="0"/>
              <a:t> (% 4.5)</a:t>
            </a:r>
          </a:p>
          <a:p>
            <a:r>
              <a:rPr lang="en-US" sz="2400" dirty="0" err="1"/>
              <a:t>İ</a:t>
            </a:r>
            <a:r>
              <a:rPr lang="en-US" sz="2400" dirty="0" err="1" smtClean="0"/>
              <a:t>ki</a:t>
            </a:r>
            <a:r>
              <a:rPr lang="en-US" sz="2400" dirty="0" smtClean="0"/>
              <a:t> </a:t>
            </a:r>
            <a:r>
              <a:rPr lang="en-US" sz="2400" dirty="0" err="1" smtClean="0"/>
              <a:t>grup</a:t>
            </a:r>
            <a:r>
              <a:rPr lang="en-US" sz="2400" dirty="0" smtClean="0"/>
              <a:t> </a:t>
            </a:r>
            <a:r>
              <a:rPr lang="en-US" sz="2400" dirty="0" err="1" smtClean="0"/>
              <a:t>arasında</a:t>
            </a:r>
            <a:r>
              <a:rPr lang="en-US" sz="2400" dirty="0" smtClean="0"/>
              <a:t> </a:t>
            </a:r>
            <a:r>
              <a:rPr lang="en-US" sz="2400" dirty="0" err="1" smtClean="0"/>
              <a:t>fark</a:t>
            </a:r>
            <a:r>
              <a:rPr lang="en-US" sz="2400" dirty="0" smtClean="0"/>
              <a:t> yok: </a:t>
            </a:r>
            <a:r>
              <a:rPr lang="en-US" sz="2400" dirty="0" err="1" smtClean="0"/>
              <a:t>Grup</a:t>
            </a:r>
            <a:r>
              <a:rPr lang="en-US" sz="2400" dirty="0" smtClean="0"/>
              <a:t> 1-% 5, </a:t>
            </a:r>
            <a:r>
              <a:rPr lang="en-US" sz="2400" dirty="0" err="1" smtClean="0"/>
              <a:t>grup</a:t>
            </a:r>
            <a:r>
              <a:rPr lang="en-US" sz="2400" dirty="0" smtClean="0"/>
              <a:t> 2-% 8.5</a:t>
            </a:r>
          </a:p>
          <a:p>
            <a:r>
              <a:rPr lang="en-US" sz="2400" dirty="0" smtClean="0"/>
              <a:t>SONUÇ: </a:t>
            </a:r>
            <a:r>
              <a:rPr lang="en-US" sz="2400" b="1" dirty="0" err="1" smtClean="0">
                <a:solidFill>
                  <a:srgbClr val="FF0000"/>
                </a:solidFill>
              </a:rPr>
              <a:t>Uzun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süre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siklik</a:t>
            </a:r>
            <a:r>
              <a:rPr lang="en-US" sz="2400" b="1" dirty="0" smtClean="0">
                <a:solidFill>
                  <a:srgbClr val="FF0000"/>
                </a:solidFill>
              </a:rPr>
              <a:t> OK </a:t>
            </a:r>
            <a:r>
              <a:rPr lang="en-US" sz="2400" b="1" dirty="0" err="1" smtClean="0">
                <a:solidFill>
                  <a:srgbClr val="FF0000"/>
                </a:solidFill>
              </a:rPr>
              <a:t>kullanımı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rekürrensi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önlemede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adolesanlarda</a:t>
            </a:r>
            <a:r>
              <a:rPr lang="en-US" sz="2400" b="1" dirty="0" smtClean="0">
                <a:solidFill>
                  <a:srgbClr val="FF0000"/>
                </a:solidFill>
              </a:rPr>
              <a:t> da </a:t>
            </a:r>
            <a:r>
              <a:rPr lang="en-US" sz="2400" b="1" dirty="0" err="1" smtClean="0">
                <a:solidFill>
                  <a:srgbClr val="FF0000"/>
                </a:solidFill>
              </a:rPr>
              <a:t>yetişkinler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kadar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etkili</a:t>
            </a:r>
            <a:endParaRPr 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8405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/>
              <a:t>Rekürrens</a:t>
            </a:r>
            <a:r>
              <a:rPr lang="en-US" sz="4000" b="1" dirty="0" smtClean="0"/>
              <a:t> </a:t>
            </a:r>
            <a:r>
              <a:rPr lang="en-US" sz="4000" b="1" dirty="0" err="1" smtClean="0"/>
              <a:t>Oranı</a:t>
            </a:r>
            <a:endParaRPr lang="en-US" sz="40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3200" dirty="0" err="1" smtClean="0"/>
              <a:t>Endometriomanın</a:t>
            </a:r>
            <a:r>
              <a:rPr lang="en-US" sz="3200" dirty="0" smtClean="0"/>
              <a:t> </a:t>
            </a:r>
            <a:r>
              <a:rPr lang="en-US" sz="3200" dirty="0" err="1" smtClean="0"/>
              <a:t>rekürrens</a:t>
            </a:r>
            <a:r>
              <a:rPr lang="en-US" sz="3200" dirty="0" smtClean="0"/>
              <a:t> </a:t>
            </a:r>
            <a:r>
              <a:rPr lang="en-US" sz="3200" dirty="0" err="1" smtClean="0"/>
              <a:t>oranı</a:t>
            </a:r>
            <a:r>
              <a:rPr lang="en-US" sz="3200" dirty="0" smtClean="0"/>
              <a:t> 2 </a:t>
            </a:r>
            <a:r>
              <a:rPr lang="en-US" sz="3200" dirty="0" err="1" smtClean="0"/>
              <a:t>yılda</a:t>
            </a:r>
            <a:r>
              <a:rPr lang="en-US" sz="3200" dirty="0" smtClean="0"/>
              <a:t> % 6-29 </a:t>
            </a:r>
            <a:r>
              <a:rPr lang="en-US" sz="3200" dirty="0" err="1" smtClean="0"/>
              <a:t>arasındadır</a:t>
            </a:r>
            <a:r>
              <a:rPr lang="en-US" sz="3200" dirty="0" smtClean="0"/>
              <a:t> </a:t>
            </a:r>
            <a:r>
              <a:rPr lang="en-US" sz="2400" dirty="0" smtClean="0"/>
              <a:t>(Roman et al </a:t>
            </a:r>
            <a:r>
              <a:rPr lang="en-US" sz="2400" dirty="0" err="1" smtClean="0"/>
              <a:t>Fertil</a:t>
            </a:r>
            <a:r>
              <a:rPr lang="en-US" sz="2400" dirty="0" smtClean="0"/>
              <a:t> </a:t>
            </a:r>
            <a:r>
              <a:rPr lang="en-US" sz="2400" dirty="0" err="1" smtClean="0"/>
              <a:t>Steril</a:t>
            </a:r>
            <a:r>
              <a:rPr lang="en-US" sz="2400" dirty="0" smtClean="0"/>
              <a:t> 2011)</a:t>
            </a:r>
          </a:p>
          <a:p>
            <a:pPr marL="0" indent="0">
              <a:buNone/>
            </a:pPr>
            <a:endParaRPr lang="en-US" sz="3200" dirty="0" smtClean="0"/>
          </a:p>
          <a:p>
            <a:pPr marL="0" indent="0">
              <a:buNone/>
            </a:pPr>
            <a:r>
              <a:rPr lang="en-US" sz="3200" dirty="0" err="1" smtClean="0"/>
              <a:t>Cerrahi</a:t>
            </a:r>
            <a:r>
              <a:rPr lang="en-US" sz="3200" dirty="0" smtClean="0"/>
              <a:t> </a:t>
            </a:r>
            <a:r>
              <a:rPr lang="en-US" sz="3200" dirty="0" err="1" smtClean="0"/>
              <a:t>sonrası</a:t>
            </a:r>
            <a:r>
              <a:rPr lang="en-US" sz="3200" dirty="0" smtClean="0"/>
              <a:t> </a:t>
            </a:r>
            <a:r>
              <a:rPr lang="en-US" sz="3200" dirty="0" err="1" smtClean="0"/>
              <a:t>rekürrens</a:t>
            </a:r>
            <a:r>
              <a:rPr lang="en-US" sz="3200" dirty="0" smtClean="0"/>
              <a:t> </a:t>
            </a:r>
            <a:r>
              <a:rPr lang="en-US" sz="3200" dirty="0" err="1" smtClean="0"/>
              <a:t>oranı</a:t>
            </a:r>
            <a:r>
              <a:rPr lang="en-US" sz="3200" dirty="0" smtClean="0"/>
              <a:t> % 6-67 </a:t>
            </a:r>
            <a:r>
              <a:rPr lang="en-US" sz="3200" dirty="0" err="1" smtClean="0"/>
              <a:t>olup</a:t>
            </a:r>
            <a:r>
              <a:rPr lang="en-US" sz="3200" dirty="0" smtClean="0"/>
              <a:t>, </a:t>
            </a:r>
            <a:r>
              <a:rPr lang="en-US" sz="3200" dirty="0" err="1" smtClean="0"/>
              <a:t>iki</a:t>
            </a:r>
            <a:r>
              <a:rPr lang="en-US" sz="3200" dirty="0" smtClean="0"/>
              <a:t> </a:t>
            </a:r>
            <a:r>
              <a:rPr lang="en-US" sz="3200" dirty="0" err="1" smtClean="0"/>
              <a:t>yılda</a:t>
            </a:r>
            <a:r>
              <a:rPr lang="en-US" sz="3200" dirty="0" smtClean="0"/>
              <a:t> % 21.5, 5 </a:t>
            </a:r>
            <a:r>
              <a:rPr lang="en-US" sz="3200" dirty="0" err="1" smtClean="0"/>
              <a:t>yılda</a:t>
            </a:r>
            <a:r>
              <a:rPr lang="en-US" sz="3200" dirty="0" smtClean="0"/>
              <a:t> % 40-50 </a:t>
            </a:r>
            <a:r>
              <a:rPr lang="en-US" sz="3200" dirty="0" err="1" smtClean="0"/>
              <a:t>civarındadır</a:t>
            </a:r>
            <a:r>
              <a:rPr lang="en-US" sz="3200" dirty="0" smtClean="0"/>
              <a:t> </a:t>
            </a:r>
            <a:r>
              <a:rPr lang="en-US" sz="2400" dirty="0" smtClean="0"/>
              <a:t>(</a:t>
            </a:r>
            <a:r>
              <a:rPr lang="en-US" sz="2400" dirty="0" err="1" smtClean="0"/>
              <a:t>Guo</a:t>
            </a:r>
            <a:r>
              <a:rPr lang="en-US" sz="2400" dirty="0" smtClean="0"/>
              <a:t> SW et al Hum </a:t>
            </a:r>
            <a:r>
              <a:rPr lang="en-US" sz="2400" dirty="0" err="1" smtClean="0"/>
              <a:t>Reprod</a:t>
            </a:r>
            <a:r>
              <a:rPr lang="en-US" sz="2400" dirty="0" smtClean="0"/>
              <a:t> Update 2009)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sz="3200" dirty="0" err="1" smtClean="0"/>
              <a:t>İkinci</a:t>
            </a:r>
            <a:r>
              <a:rPr lang="en-US" sz="3200" dirty="0" smtClean="0"/>
              <a:t> </a:t>
            </a:r>
            <a:r>
              <a:rPr lang="en-US" sz="3200" dirty="0" err="1" smtClean="0"/>
              <a:t>cerrahiden</a:t>
            </a:r>
            <a:r>
              <a:rPr lang="en-US" sz="3200" dirty="0" smtClean="0"/>
              <a:t> </a:t>
            </a:r>
            <a:r>
              <a:rPr lang="en-US" sz="3200" dirty="0" err="1" smtClean="0"/>
              <a:t>sonra</a:t>
            </a:r>
            <a:r>
              <a:rPr lang="en-US" sz="3200" dirty="0" smtClean="0"/>
              <a:t> </a:t>
            </a:r>
            <a:r>
              <a:rPr lang="en-US" sz="3200" dirty="0" err="1" smtClean="0"/>
              <a:t>rekürrens</a:t>
            </a:r>
            <a:r>
              <a:rPr lang="en-US" sz="3200" dirty="0" smtClean="0"/>
              <a:t> </a:t>
            </a:r>
            <a:r>
              <a:rPr lang="en-US" sz="3200" dirty="0" err="1" smtClean="0"/>
              <a:t>oranı</a:t>
            </a:r>
            <a:r>
              <a:rPr lang="en-US" sz="3200" dirty="0" smtClean="0"/>
              <a:t> ilk </a:t>
            </a:r>
            <a:r>
              <a:rPr lang="en-US" sz="3200" dirty="0" err="1" smtClean="0"/>
              <a:t>cerrahi</a:t>
            </a:r>
            <a:r>
              <a:rPr lang="en-US" sz="3200" dirty="0" smtClean="0"/>
              <a:t> </a:t>
            </a:r>
            <a:r>
              <a:rPr lang="en-US" sz="3200" dirty="0" err="1" smtClean="0"/>
              <a:t>sonrası</a:t>
            </a:r>
            <a:r>
              <a:rPr lang="en-US" sz="3200" dirty="0" smtClean="0"/>
              <a:t> </a:t>
            </a:r>
            <a:r>
              <a:rPr lang="en-US" sz="3200" dirty="0" err="1" smtClean="0"/>
              <a:t>gibidir</a:t>
            </a:r>
            <a:r>
              <a:rPr lang="en-US" sz="3200" dirty="0" smtClean="0"/>
              <a:t>  </a:t>
            </a:r>
            <a:r>
              <a:rPr lang="en-US" sz="2400" dirty="0" smtClean="0"/>
              <a:t>(</a:t>
            </a:r>
            <a:r>
              <a:rPr lang="en-US" sz="2400" dirty="0" err="1" smtClean="0"/>
              <a:t>Muzii</a:t>
            </a:r>
            <a:r>
              <a:rPr lang="en-US" sz="2400" dirty="0" smtClean="0"/>
              <a:t> et al </a:t>
            </a:r>
            <a:r>
              <a:rPr lang="en-US" sz="2400" dirty="0" err="1" smtClean="0"/>
              <a:t>Fertil</a:t>
            </a:r>
            <a:r>
              <a:rPr lang="en-US" sz="2400" dirty="0" smtClean="0"/>
              <a:t> </a:t>
            </a:r>
            <a:r>
              <a:rPr lang="en-US" sz="2400" dirty="0" err="1" smtClean="0"/>
              <a:t>Steril</a:t>
            </a:r>
            <a:r>
              <a:rPr lang="en-US" sz="2400" dirty="0" smtClean="0"/>
              <a:t> 2015)</a:t>
            </a:r>
            <a:endParaRPr lang="en-US" dirty="0" smtClean="0"/>
          </a:p>
          <a:p>
            <a:pPr marL="0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059736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Postoperatif</a:t>
            </a:r>
            <a:r>
              <a:rPr lang="en-US" sz="4000" dirty="0" smtClean="0"/>
              <a:t> LNG-IUS</a:t>
            </a:r>
            <a:br>
              <a:rPr lang="en-US" sz="4000" dirty="0" smtClean="0"/>
            </a:br>
            <a:r>
              <a:rPr lang="en-US" sz="2400" dirty="0" smtClean="0"/>
              <a:t>Chen YJ et al Am J </a:t>
            </a:r>
            <a:r>
              <a:rPr lang="en-US" sz="2400" dirty="0" err="1" smtClean="0"/>
              <a:t>Obstet</a:t>
            </a:r>
            <a:r>
              <a:rPr lang="en-US" sz="2400" dirty="0" smtClean="0"/>
              <a:t> </a:t>
            </a:r>
            <a:r>
              <a:rPr lang="en-US" sz="2400" dirty="0" err="1" smtClean="0"/>
              <a:t>Gynecol</a:t>
            </a:r>
            <a:r>
              <a:rPr lang="en-US" sz="2400" dirty="0" smtClean="0"/>
              <a:t>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3 RKÇ</a:t>
            </a:r>
          </a:p>
          <a:p>
            <a:r>
              <a:rPr lang="en-US" sz="2400" dirty="0" smtClean="0"/>
              <a:t>Postop LNG </a:t>
            </a:r>
            <a:r>
              <a:rPr lang="en-US" sz="2400" dirty="0" err="1" smtClean="0"/>
              <a:t>endometriozise</a:t>
            </a:r>
            <a:r>
              <a:rPr lang="en-US" sz="2400" dirty="0" smtClean="0"/>
              <a:t> </a:t>
            </a:r>
            <a:r>
              <a:rPr lang="en-US" sz="2400" dirty="0" err="1" smtClean="0"/>
              <a:t>bağlı</a:t>
            </a:r>
            <a:r>
              <a:rPr lang="en-US" sz="2400" dirty="0" smtClean="0"/>
              <a:t> </a:t>
            </a:r>
            <a:r>
              <a:rPr lang="en-US" sz="2400" dirty="0" err="1" smtClean="0"/>
              <a:t>pelvik</a:t>
            </a:r>
            <a:r>
              <a:rPr lang="en-US" sz="2400" dirty="0" smtClean="0"/>
              <a:t> </a:t>
            </a:r>
            <a:r>
              <a:rPr lang="en-US" sz="2400" dirty="0" err="1" smtClean="0"/>
              <a:t>ağrıyı</a:t>
            </a:r>
            <a:r>
              <a:rPr lang="en-US" sz="2400" dirty="0" smtClean="0"/>
              <a:t> </a:t>
            </a:r>
            <a:r>
              <a:rPr lang="en-US" sz="2400" dirty="0" err="1" smtClean="0"/>
              <a:t>önemli</a:t>
            </a:r>
            <a:r>
              <a:rPr lang="en-US" sz="2400" dirty="0" smtClean="0"/>
              <a:t> </a:t>
            </a:r>
            <a:r>
              <a:rPr lang="en-US" sz="2400" dirty="0" err="1" smtClean="0"/>
              <a:t>ölçüde</a:t>
            </a:r>
            <a:r>
              <a:rPr lang="en-US" sz="2400" dirty="0" smtClean="0"/>
              <a:t> </a:t>
            </a:r>
            <a:r>
              <a:rPr lang="en-US" sz="2400" dirty="0" err="1" smtClean="0"/>
              <a:t>azaltmaktadır</a:t>
            </a:r>
            <a:endParaRPr lang="en-US" sz="2400" dirty="0" smtClean="0"/>
          </a:p>
          <a:p>
            <a:r>
              <a:rPr lang="en-US" sz="2400" dirty="0" smtClean="0"/>
              <a:t>80 hasta 2011-2012</a:t>
            </a:r>
          </a:p>
          <a:p>
            <a:r>
              <a:rPr lang="en-US" sz="2400" dirty="0" smtClean="0"/>
              <a:t>Postop 6 ay </a:t>
            </a:r>
            <a:r>
              <a:rPr lang="en-US" sz="2400" dirty="0" err="1" smtClean="0"/>
              <a:t>GnRHa</a:t>
            </a:r>
            <a:endParaRPr lang="en-US" sz="2400" dirty="0" smtClean="0"/>
          </a:p>
          <a:p>
            <a:r>
              <a:rPr lang="en-US" sz="2400" dirty="0" smtClean="0"/>
              <a:t>40 hasta LNG-IUS, 40 </a:t>
            </a:r>
            <a:r>
              <a:rPr lang="en-US" sz="2400" dirty="0" err="1" smtClean="0"/>
              <a:t>hasta</a:t>
            </a:r>
            <a:r>
              <a:rPr lang="en-US" sz="2400" dirty="0" smtClean="0"/>
              <a:t> </a:t>
            </a:r>
            <a:r>
              <a:rPr lang="tr-TR" sz="2400" dirty="0" smtClean="0"/>
              <a:t>k</a:t>
            </a:r>
            <a:r>
              <a:rPr lang="en-US" sz="2400" dirty="0" err="1" smtClean="0"/>
              <a:t>ontrol</a:t>
            </a:r>
            <a:endParaRPr lang="en-US" sz="2400" dirty="0" smtClean="0"/>
          </a:p>
          <a:p>
            <a:r>
              <a:rPr lang="en-US" sz="2400" dirty="0" smtClean="0"/>
              <a:t>Primer outcome: 30 </a:t>
            </a:r>
            <a:r>
              <a:rPr lang="en-US" sz="2400" dirty="0" err="1" smtClean="0"/>
              <a:t>ayda</a:t>
            </a:r>
            <a:r>
              <a:rPr lang="en-US" sz="2400" dirty="0" smtClean="0"/>
              <a:t> </a:t>
            </a:r>
            <a:r>
              <a:rPr lang="en-US" sz="2400" dirty="0" err="1" smtClean="0"/>
              <a:t>rekürrens</a:t>
            </a:r>
            <a:endParaRPr lang="en-US" sz="2400" dirty="0" smtClean="0"/>
          </a:p>
          <a:p>
            <a:r>
              <a:rPr lang="en-US" sz="2400" dirty="0" err="1" smtClean="0"/>
              <a:t>Sekonder</a:t>
            </a:r>
            <a:r>
              <a:rPr lang="en-US" sz="2400" dirty="0" smtClean="0"/>
              <a:t> outcome: </a:t>
            </a:r>
            <a:r>
              <a:rPr lang="en-US" sz="2400" dirty="0" err="1" smtClean="0"/>
              <a:t>dismenore</a:t>
            </a:r>
            <a:r>
              <a:rPr lang="en-US" sz="2400" dirty="0" smtClean="0"/>
              <a:t>, CA 125 </a:t>
            </a:r>
            <a:r>
              <a:rPr lang="en-US" sz="2400" dirty="0" err="1" smtClean="0"/>
              <a:t>düzeyi</a:t>
            </a:r>
            <a:r>
              <a:rPr lang="en-US" sz="2400" dirty="0" smtClean="0"/>
              <a:t>, </a:t>
            </a:r>
            <a:r>
              <a:rPr lang="en-US" sz="2400" dirty="0" err="1" smtClean="0"/>
              <a:t>nonsiklik</a:t>
            </a:r>
            <a:r>
              <a:rPr lang="en-US" sz="2400" dirty="0" smtClean="0"/>
              <a:t> </a:t>
            </a:r>
            <a:r>
              <a:rPr lang="en-US" sz="2400" dirty="0" err="1" smtClean="0"/>
              <a:t>pelvik</a:t>
            </a:r>
            <a:r>
              <a:rPr lang="en-US" sz="2400" dirty="0" smtClean="0"/>
              <a:t> </a:t>
            </a:r>
            <a:r>
              <a:rPr lang="en-US" sz="2400" dirty="0" err="1" smtClean="0"/>
              <a:t>ağrı</a:t>
            </a:r>
            <a:r>
              <a:rPr lang="en-US" sz="2400" dirty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yan</a:t>
            </a:r>
            <a:r>
              <a:rPr lang="en-US" sz="2400" dirty="0" smtClean="0"/>
              <a:t> </a:t>
            </a:r>
            <a:r>
              <a:rPr lang="en-US" sz="2400" dirty="0" err="1" smtClean="0"/>
              <a:t>etkiler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04314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err="1" smtClean="0"/>
              <a:t>Postoperatif</a:t>
            </a:r>
            <a:r>
              <a:rPr lang="en-US" sz="4000" dirty="0" smtClean="0"/>
              <a:t> LNG-IUS</a:t>
            </a:r>
            <a:br>
              <a:rPr lang="en-US" sz="4000" dirty="0" smtClean="0"/>
            </a:br>
            <a:r>
              <a:rPr lang="en-US" sz="2400" dirty="0" smtClean="0"/>
              <a:t>Chen YJ et al Am J </a:t>
            </a:r>
            <a:r>
              <a:rPr lang="en-US" sz="2400" dirty="0" err="1" smtClean="0"/>
              <a:t>Obstet</a:t>
            </a:r>
            <a:r>
              <a:rPr lang="en-US" sz="2400" dirty="0" smtClean="0"/>
              <a:t> </a:t>
            </a:r>
            <a:r>
              <a:rPr lang="en-US" sz="2400" dirty="0" err="1" smtClean="0"/>
              <a:t>Gynecol</a:t>
            </a:r>
            <a:r>
              <a:rPr lang="en-US" sz="2400" dirty="0" smtClean="0"/>
              <a:t> 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Sonuç</a:t>
            </a:r>
            <a:r>
              <a:rPr lang="en-US" sz="2400" dirty="0" smtClean="0"/>
              <a:t>: 30 </a:t>
            </a:r>
            <a:r>
              <a:rPr lang="en-US" sz="2400" dirty="0" err="1" smtClean="0"/>
              <a:t>ayda</a:t>
            </a:r>
            <a:r>
              <a:rPr lang="en-US" sz="2400" dirty="0" smtClean="0"/>
              <a:t> </a:t>
            </a:r>
            <a:r>
              <a:rPr lang="en-US" sz="2400" dirty="0" err="1" smtClean="0"/>
              <a:t>rekürrens</a:t>
            </a:r>
            <a:r>
              <a:rPr lang="en-US" sz="2400" dirty="0" smtClean="0"/>
              <a:t> </a:t>
            </a:r>
            <a:r>
              <a:rPr lang="en-US" sz="2400" dirty="0" err="1" smtClean="0"/>
              <a:t>farklı</a:t>
            </a:r>
            <a:r>
              <a:rPr lang="en-US" sz="2400" dirty="0" smtClean="0"/>
              <a:t> </a:t>
            </a:r>
            <a:r>
              <a:rPr lang="en-US" sz="2400" dirty="0" err="1" smtClean="0"/>
              <a:t>değil</a:t>
            </a:r>
            <a:r>
              <a:rPr lang="en-US" sz="2400" dirty="0" smtClean="0"/>
              <a:t>: </a:t>
            </a:r>
            <a:r>
              <a:rPr lang="en-US" sz="2400" dirty="0" err="1" smtClean="0"/>
              <a:t>çalışma</a:t>
            </a:r>
            <a:r>
              <a:rPr lang="en-US" sz="2400" dirty="0" smtClean="0"/>
              <a:t> </a:t>
            </a:r>
            <a:r>
              <a:rPr lang="en-US" sz="2400" dirty="0" err="1" smtClean="0"/>
              <a:t>grubu</a:t>
            </a:r>
            <a:r>
              <a:rPr lang="en-US" sz="2400" dirty="0" smtClean="0"/>
              <a:t> % 25 , </a:t>
            </a:r>
            <a:r>
              <a:rPr lang="en-US" sz="2400" dirty="0" err="1" smtClean="0"/>
              <a:t>kontrol</a:t>
            </a:r>
            <a:r>
              <a:rPr lang="en-US" sz="2400" dirty="0" smtClean="0"/>
              <a:t> % 37.5</a:t>
            </a:r>
          </a:p>
          <a:p>
            <a:r>
              <a:rPr lang="en-US" sz="2400" dirty="0" err="1" smtClean="0"/>
              <a:t>Çalışma</a:t>
            </a:r>
            <a:r>
              <a:rPr lang="en-US" sz="2400" dirty="0" smtClean="0"/>
              <a:t> </a:t>
            </a:r>
            <a:r>
              <a:rPr lang="en-US" sz="2400" dirty="0" err="1" smtClean="0"/>
              <a:t>grubunda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az</a:t>
            </a:r>
            <a:r>
              <a:rPr lang="en-US" sz="2400" dirty="0" smtClean="0"/>
              <a:t> </a:t>
            </a:r>
            <a:r>
              <a:rPr lang="en-US" sz="2400" dirty="0" err="1" smtClean="0"/>
              <a:t>dismenore</a:t>
            </a:r>
            <a:endParaRPr lang="en-US" sz="2400" dirty="0" smtClean="0"/>
          </a:p>
          <a:p>
            <a:r>
              <a:rPr lang="en-US" sz="2400" b="1" dirty="0" err="1" smtClean="0">
                <a:solidFill>
                  <a:srgbClr val="FF0000"/>
                </a:solidFill>
              </a:rPr>
              <a:t>Daha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az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nonsiklik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pelvik</a:t>
            </a:r>
            <a:r>
              <a:rPr lang="en-US" sz="2400" b="1" dirty="0" smtClean="0">
                <a:solidFill>
                  <a:srgbClr val="FF0000"/>
                </a:solidFill>
              </a:rPr>
              <a:t> </a:t>
            </a:r>
            <a:r>
              <a:rPr lang="en-US" sz="2400" b="1" dirty="0" err="1" smtClean="0">
                <a:solidFill>
                  <a:srgbClr val="FF0000"/>
                </a:solidFill>
              </a:rPr>
              <a:t>ağrı</a:t>
            </a:r>
            <a:endParaRPr lang="en-US" sz="2400" b="1" dirty="0" smtClean="0">
              <a:solidFill>
                <a:srgbClr val="FF0000"/>
              </a:solidFill>
            </a:endParaRPr>
          </a:p>
          <a:p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düşü</a:t>
            </a:r>
            <a:r>
              <a:rPr lang="tr-TR" sz="2400" dirty="0" smtClean="0"/>
              <a:t>k</a:t>
            </a:r>
            <a:r>
              <a:rPr lang="en-US" sz="2400" dirty="0" smtClean="0"/>
              <a:t> CA 125 </a:t>
            </a:r>
            <a:r>
              <a:rPr lang="en-US" sz="2400" dirty="0" err="1" smtClean="0"/>
              <a:t>değerleri</a:t>
            </a:r>
            <a:endParaRPr lang="en-US" sz="2400" dirty="0" smtClean="0"/>
          </a:p>
          <a:p>
            <a:r>
              <a:rPr lang="en-US" sz="2400" dirty="0" err="1" smtClean="0"/>
              <a:t>Cerrahi</a:t>
            </a:r>
            <a:r>
              <a:rPr lang="en-US" sz="2400" dirty="0" smtClean="0"/>
              <a:t> </a:t>
            </a:r>
            <a:r>
              <a:rPr lang="en-US" sz="2400" dirty="0" err="1" smtClean="0"/>
              <a:t>veya</a:t>
            </a:r>
            <a:r>
              <a:rPr lang="en-US" sz="2400" dirty="0" smtClean="0"/>
              <a:t> </a:t>
            </a:r>
            <a:r>
              <a:rPr lang="en-US" sz="2400" dirty="0" err="1" smtClean="0"/>
              <a:t>hormon</a:t>
            </a:r>
            <a:r>
              <a:rPr lang="en-US" sz="2400" dirty="0" smtClean="0"/>
              <a:t> </a:t>
            </a:r>
            <a:r>
              <a:rPr lang="en-US" sz="2400" dirty="0" err="1" smtClean="0"/>
              <a:t>tedavisi</a:t>
            </a:r>
            <a:r>
              <a:rPr lang="en-US" sz="2400" dirty="0" smtClean="0"/>
              <a:t> </a:t>
            </a:r>
            <a:r>
              <a:rPr lang="en-US" sz="2400" dirty="0" err="1" smtClean="0"/>
              <a:t>gerektiren</a:t>
            </a:r>
            <a:r>
              <a:rPr lang="en-US" sz="2400" dirty="0" smtClean="0"/>
              <a:t> </a:t>
            </a:r>
            <a:r>
              <a:rPr lang="en-US" sz="2400" dirty="0" err="1" smtClean="0"/>
              <a:t>rekürrens</a:t>
            </a:r>
            <a:r>
              <a:rPr lang="tr-TR" sz="2400" dirty="0" smtClean="0"/>
              <a:t>;</a:t>
            </a:r>
            <a:r>
              <a:rPr lang="en-US" sz="2400" dirty="0" smtClean="0"/>
              <a:t> </a:t>
            </a:r>
            <a:r>
              <a:rPr lang="en-US" sz="2400" dirty="0" err="1" smtClean="0"/>
              <a:t>çalışma</a:t>
            </a:r>
            <a:r>
              <a:rPr lang="en-US" sz="2400" dirty="0" smtClean="0"/>
              <a:t> </a:t>
            </a:r>
            <a:r>
              <a:rPr lang="en-US" sz="2400" dirty="0" err="1" smtClean="0"/>
              <a:t>grubunda</a:t>
            </a:r>
            <a:r>
              <a:rPr lang="en-US" sz="2400" dirty="0" smtClean="0"/>
              <a:t> 1 (%3.5), </a:t>
            </a:r>
            <a:r>
              <a:rPr lang="en-US" sz="2400" dirty="0" err="1"/>
              <a:t>k</a:t>
            </a:r>
            <a:r>
              <a:rPr lang="en-US" sz="2400" dirty="0" err="1" smtClean="0"/>
              <a:t>ontrol</a:t>
            </a:r>
            <a:r>
              <a:rPr lang="en-US" sz="2400" dirty="0" smtClean="0"/>
              <a:t> </a:t>
            </a:r>
            <a:r>
              <a:rPr lang="en-US" sz="2400" dirty="0" err="1" smtClean="0"/>
              <a:t>grubunda</a:t>
            </a:r>
            <a:r>
              <a:rPr lang="en-US" sz="2400" dirty="0" smtClean="0"/>
              <a:t> 8 (%20)</a:t>
            </a:r>
          </a:p>
          <a:p>
            <a:endParaRPr lang="en-US" dirty="0" smtClean="0"/>
          </a:p>
          <a:p>
            <a:r>
              <a:rPr lang="en-US" dirty="0" smtClean="0"/>
              <a:t>SONUÇ: LNG-IUS </a:t>
            </a:r>
            <a:r>
              <a:rPr lang="en-US" dirty="0" err="1" smtClean="0"/>
              <a:t>rekürrens</a:t>
            </a:r>
            <a:r>
              <a:rPr lang="en-US" dirty="0" smtClean="0"/>
              <a:t> </a:t>
            </a:r>
            <a:r>
              <a:rPr lang="en-US" dirty="0" err="1" smtClean="0"/>
              <a:t>oranına</a:t>
            </a:r>
            <a:r>
              <a:rPr lang="en-US" dirty="0" smtClean="0"/>
              <a:t> </a:t>
            </a:r>
            <a:r>
              <a:rPr lang="en-US" dirty="0" err="1" smtClean="0"/>
              <a:t>önemli</a:t>
            </a:r>
            <a:r>
              <a:rPr lang="en-US" dirty="0" smtClean="0"/>
              <a:t> </a:t>
            </a:r>
            <a:r>
              <a:rPr lang="en-US" dirty="0" err="1" smtClean="0"/>
              <a:t>etkisi</a:t>
            </a:r>
            <a:r>
              <a:rPr lang="en-US" dirty="0" smtClean="0"/>
              <a:t> yok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636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dirty="0" smtClean="0"/>
              <a:t>ESHRE 2014 – Sekonder Önleme</a:t>
            </a:r>
            <a:endParaRPr lang="tr-TR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Ce</a:t>
            </a:r>
            <a:r>
              <a:rPr lang="en-US" sz="2400" dirty="0" smtClean="0"/>
              <a:t>r</a:t>
            </a:r>
            <a:r>
              <a:rPr lang="tr-TR" sz="2400" dirty="0" err="1" smtClean="0"/>
              <a:t>rahi</a:t>
            </a:r>
            <a:r>
              <a:rPr lang="tr-TR" sz="2400" dirty="0" smtClean="0"/>
              <a:t> sonrası ağrı ve hastalık </a:t>
            </a:r>
            <a:r>
              <a:rPr lang="tr-TR" sz="2400" dirty="0" err="1" smtClean="0"/>
              <a:t>rekürrensini</a:t>
            </a:r>
            <a:r>
              <a:rPr lang="tr-TR" sz="2400" dirty="0" smtClean="0"/>
              <a:t> önleme </a:t>
            </a:r>
          </a:p>
          <a:p>
            <a:r>
              <a:rPr lang="tr-TR" sz="2400" dirty="0" smtClean="0"/>
              <a:t>Hasta tercihi, yan etkiler, maliyet, eldeki olanaklara göre karar verilmeli</a:t>
            </a:r>
          </a:p>
          <a:p>
            <a:r>
              <a:rPr lang="tr-TR" sz="2400" dirty="0" err="1" smtClean="0"/>
              <a:t>Ovarian</a:t>
            </a:r>
            <a:r>
              <a:rPr lang="tr-TR" sz="2400" dirty="0" smtClean="0"/>
              <a:t> k</a:t>
            </a:r>
            <a:r>
              <a:rPr lang="en-US" sz="2400" dirty="0" smtClean="0"/>
              <a:t>is</a:t>
            </a:r>
            <a:r>
              <a:rPr lang="tr-TR" sz="2400" dirty="0" err="1" smtClean="0"/>
              <a:t>tektomi</a:t>
            </a:r>
            <a:r>
              <a:rPr lang="tr-TR" sz="2400" dirty="0" smtClean="0"/>
              <a:t>, drenaj ve </a:t>
            </a:r>
            <a:r>
              <a:rPr lang="tr-TR" sz="2400" dirty="0" err="1" smtClean="0"/>
              <a:t>koagulasyon</a:t>
            </a:r>
            <a:r>
              <a:rPr lang="tr-TR" sz="2400" dirty="0" smtClean="0"/>
              <a:t> tercih edilmeli</a:t>
            </a:r>
          </a:p>
          <a:p>
            <a:r>
              <a:rPr lang="tr-TR" sz="2400" dirty="0" smtClean="0"/>
              <a:t>Fertilite isteği olmayanlarda, hastalık rekürrensini önlemede hormonal kontraseptifler tercih edilmeli</a:t>
            </a:r>
          </a:p>
          <a:p>
            <a:r>
              <a:rPr lang="tr-TR" sz="2400" dirty="0" smtClean="0"/>
              <a:t>Dismenore rekürrensini önlemede LNG-IUS veya kombine OK’lar en az 18-24 ay verilmeli. Nonsiklik ağrı ve disparonide etkili değil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385718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dirty="0" err="1" smtClean="0">
                <a:ea typeface="ＭＳ Ｐゴシック" charset="-128"/>
              </a:rPr>
              <a:t>Rekürrense</a:t>
            </a:r>
            <a:r>
              <a:rPr lang="en-US" altLang="x-none" dirty="0" smtClean="0">
                <a:ea typeface="ＭＳ Ｐゴシック" charset="-128"/>
              </a:rPr>
              <a:t> </a:t>
            </a:r>
            <a:r>
              <a:rPr lang="en-US" altLang="x-none" dirty="0" err="1" smtClean="0">
                <a:ea typeface="ＭＳ Ｐゴシック" charset="-128"/>
              </a:rPr>
              <a:t>Bağlı</a:t>
            </a:r>
            <a:r>
              <a:rPr lang="en-US" altLang="x-none" dirty="0" smtClean="0">
                <a:ea typeface="ＭＳ Ｐゴシック" charset="-128"/>
              </a:rPr>
              <a:t> </a:t>
            </a:r>
            <a:r>
              <a:rPr lang="en-US" altLang="x-none" dirty="0" err="1" smtClean="0">
                <a:ea typeface="ＭＳ Ｐゴシック" charset="-128"/>
              </a:rPr>
              <a:t>Problemler</a:t>
            </a:r>
            <a:endParaRPr lang="en-US" altLang="x-none" dirty="0">
              <a:ea typeface="ＭＳ Ｐゴシック" charset="-128"/>
            </a:endParaRPr>
          </a:p>
        </p:txBody>
      </p:sp>
      <p:sp>
        <p:nvSpPr>
          <p:cNvPr id="31746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Calibri" charset="0"/>
              <a:buAutoNum type="arabicPeriod"/>
            </a:pPr>
            <a:r>
              <a:rPr lang="en-US" altLang="x-none" sz="3600" dirty="0" err="1" smtClean="0">
                <a:solidFill>
                  <a:schemeClr val="tx1"/>
                </a:solidFill>
                <a:ea typeface="ＭＳ Ｐゴシック" charset="-128"/>
              </a:rPr>
              <a:t>Yaşam</a:t>
            </a:r>
            <a:r>
              <a:rPr lang="en-US" altLang="x-none" sz="3600" dirty="0" smtClean="0">
                <a:solidFill>
                  <a:schemeClr val="tx1"/>
                </a:solidFill>
                <a:ea typeface="ＭＳ Ｐゴシック" charset="-128"/>
              </a:rPr>
              <a:t> </a:t>
            </a:r>
            <a:r>
              <a:rPr lang="en-US" altLang="x-none" sz="3600" dirty="0" err="1" smtClean="0">
                <a:solidFill>
                  <a:schemeClr val="tx1"/>
                </a:solidFill>
                <a:ea typeface="ＭＳ Ｐゴシック" charset="-128"/>
              </a:rPr>
              <a:t>kalitesi</a:t>
            </a:r>
            <a:r>
              <a:rPr lang="en-US" altLang="x-none" sz="3600" dirty="0" smtClean="0">
                <a:solidFill>
                  <a:schemeClr val="tx1"/>
                </a:solidFill>
                <a:ea typeface="ＭＳ Ｐゴシック" charset="-128"/>
              </a:rPr>
              <a:t>- </a:t>
            </a:r>
            <a:r>
              <a:rPr lang="en-US" altLang="x-none" sz="3600" dirty="0" err="1" smtClean="0">
                <a:solidFill>
                  <a:schemeClr val="tx1"/>
                </a:solidFill>
                <a:ea typeface="ＭＳ Ｐゴシック" charset="-128"/>
              </a:rPr>
              <a:t>ağrı</a:t>
            </a:r>
            <a:r>
              <a:rPr lang="tr-TR" altLang="x-none" sz="3600" dirty="0" smtClean="0">
                <a:solidFill>
                  <a:schemeClr val="tx1"/>
                </a:solidFill>
                <a:ea typeface="ＭＳ Ｐゴシック" charset="-128"/>
              </a:rPr>
              <a:t> </a:t>
            </a:r>
            <a:endParaRPr lang="en-US" altLang="x-none" sz="3600" dirty="0" smtClean="0">
              <a:solidFill>
                <a:schemeClr val="tx1"/>
              </a:solidFill>
              <a:ea typeface="ＭＳ Ｐゴシック" charset="-128"/>
            </a:endParaRPr>
          </a:p>
          <a:p>
            <a:pPr marL="514350" indent="-514350">
              <a:buFont typeface="Calibri" charset="0"/>
              <a:buAutoNum type="arabicPeriod"/>
            </a:pPr>
            <a:r>
              <a:rPr lang="en-US" altLang="x-none" sz="3600" dirty="0" err="1" smtClean="0">
                <a:ea typeface="ＭＳ Ｐゴシック" charset="-128"/>
              </a:rPr>
              <a:t>İnfertilite</a:t>
            </a:r>
            <a:endParaRPr lang="en-US" altLang="x-none" sz="3600" dirty="0">
              <a:ea typeface="ＭＳ Ｐゴシック" charset="-128"/>
            </a:endParaRPr>
          </a:p>
          <a:p>
            <a:pPr marL="514350" indent="-514350">
              <a:buFont typeface="Calibri" charset="0"/>
              <a:buAutoNum type="arabicPeriod"/>
            </a:pPr>
            <a:r>
              <a:rPr lang="en-US" altLang="x-none" sz="3600" dirty="0" err="1" smtClean="0">
                <a:ea typeface="ＭＳ Ｐゴシック" charset="-128"/>
              </a:rPr>
              <a:t>Endometrioma</a:t>
            </a:r>
            <a:endParaRPr lang="en-US" altLang="x-none" sz="3600" dirty="0">
              <a:ea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90894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Rekürrensde</a:t>
            </a:r>
            <a:r>
              <a:rPr lang="en-US" dirty="0" smtClean="0"/>
              <a:t> Ne </a:t>
            </a:r>
            <a:r>
              <a:rPr lang="en-US" dirty="0" err="1" smtClean="0"/>
              <a:t>Yapalım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ESHRE </a:t>
            </a:r>
            <a:r>
              <a:rPr lang="en-US" sz="2800" dirty="0" err="1" smtClean="0"/>
              <a:t>guidelineda</a:t>
            </a:r>
            <a:r>
              <a:rPr lang="en-US" sz="2800" dirty="0" smtClean="0"/>
              <a:t> </a:t>
            </a:r>
            <a:r>
              <a:rPr lang="en-US" sz="2800" dirty="0" err="1" smtClean="0"/>
              <a:t>bilgi</a:t>
            </a:r>
            <a:r>
              <a:rPr lang="en-US" sz="2800" dirty="0" smtClean="0"/>
              <a:t> yok</a:t>
            </a:r>
          </a:p>
          <a:p>
            <a:r>
              <a:rPr lang="en-US" sz="2800" dirty="0" err="1" smtClean="0"/>
              <a:t>Bekleme</a:t>
            </a:r>
            <a:endParaRPr lang="en-US" sz="2800" dirty="0"/>
          </a:p>
          <a:p>
            <a:r>
              <a:rPr lang="en-US" sz="2800" dirty="0" err="1" smtClean="0"/>
              <a:t>Medikal</a:t>
            </a:r>
            <a:r>
              <a:rPr lang="en-US" sz="2800" dirty="0" smtClean="0"/>
              <a:t> </a:t>
            </a:r>
            <a:r>
              <a:rPr lang="en-US" sz="2800" dirty="0" err="1" smtClean="0"/>
              <a:t>Tedavi</a:t>
            </a:r>
            <a:r>
              <a:rPr lang="en-US" sz="2800" dirty="0" smtClean="0"/>
              <a:t> mi?</a:t>
            </a:r>
            <a:endParaRPr lang="en-US" sz="2800" dirty="0"/>
          </a:p>
          <a:p>
            <a:r>
              <a:rPr lang="en-US" sz="2800" dirty="0" err="1" smtClean="0"/>
              <a:t>Cerrahi</a:t>
            </a:r>
            <a:r>
              <a:rPr lang="en-US" sz="2800" dirty="0" smtClean="0"/>
              <a:t> </a:t>
            </a:r>
            <a:r>
              <a:rPr lang="en-US" sz="2800" dirty="0" err="1" smtClean="0"/>
              <a:t>Tedavi</a:t>
            </a:r>
            <a:r>
              <a:rPr lang="en-US" sz="2800" dirty="0" smtClean="0"/>
              <a:t> mi?</a:t>
            </a:r>
            <a:endParaRPr lang="en-US" sz="2800" dirty="0"/>
          </a:p>
          <a:p>
            <a:r>
              <a:rPr lang="en-US" sz="2800" dirty="0" smtClean="0"/>
              <a:t>IVF mi?</a:t>
            </a:r>
            <a:endParaRPr lang="en-US" sz="2800" dirty="0"/>
          </a:p>
          <a:p>
            <a:r>
              <a:rPr lang="en-US" sz="2800" dirty="0" smtClean="0"/>
              <a:t>TV USG </a:t>
            </a:r>
            <a:r>
              <a:rPr lang="en-US" sz="2800" dirty="0" err="1" smtClean="0"/>
              <a:t>eşliğinde</a:t>
            </a:r>
            <a:r>
              <a:rPr lang="en-US" sz="2800" dirty="0" smtClean="0"/>
              <a:t> </a:t>
            </a:r>
            <a:r>
              <a:rPr lang="en-US" sz="2800" dirty="0" err="1" smtClean="0"/>
              <a:t>Aspirasyon</a:t>
            </a:r>
            <a:r>
              <a:rPr lang="en-US" sz="2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2700059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TV USG </a:t>
            </a:r>
            <a:r>
              <a:rPr lang="en-US" sz="4000" dirty="0" err="1" smtClean="0"/>
              <a:t>rehberliğinde</a:t>
            </a:r>
            <a:r>
              <a:rPr lang="en-US" sz="4000" dirty="0" smtClean="0"/>
              <a:t> </a:t>
            </a:r>
            <a:r>
              <a:rPr lang="en-US" sz="4000" dirty="0" err="1" smtClean="0"/>
              <a:t>aspirasyon</a:t>
            </a:r>
            <a:endParaRPr lang="en-US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Sorunlar</a:t>
            </a:r>
            <a:r>
              <a:rPr lang="en-US" sz="3600" dirty="0" smtClean="0"/>
              <a:t>:</a:t>
            </a:r>
          </a:p>
          <a:p>
            <a:endParaRPr lang="en-US" sz="3600" dirty="0" smtClean="0"/>
          </a:p>
          <a:p>
            <a:pPr lvl="1"/>
            <a:r>
              <a:rPr lang="en-US" sz="3200" dirty="0" err="1" smtClean="0"/>
              <a:t>Rekürrens</a:t>
            </a:r>
            <a:endParaRPr lang="en-US" sz="3200" dirty="0" smtClean="0"/>
          </a:p>
          <a:p>
            <a:pPr lvl="1"/>
            <a:r>
              <a:rPr lang="en-US" sz="3200" dirty="0" err="1" smtClean="0"/>
              <a:t>Komplikasyon</a:t>
            </a:r>
            <a:r>
              <a:rPr lang="en-US" sz="3200" dirty="0" smtClean="0"/>
              <a:t> : </a:t>
            </a:r>
            <a:r>
              <a:rPr lang="en-US" sz="3200" dirty="0" err="1" smtClean="0"/>
              <a:t>abse</a:t>
            </a:r>
            <a:endParaRPr lang="en-US" sz="3200" dirty="0" smtClean="0"/>
          </a:p>
          <a:p>
            <a:pPr lvl="1"/>
            <a:r>
              <a:rPr lang="en-US" sz="3200" dirty="0" err="1" smtClean="0"/>
              <a:t>Yetersiz</a:t>
            </a:r>
            <a:r>
              <a:rPr lang="en-US" sz="3200" dirty="0" smtClean="0"/>
              <a:t> </a:t>
            </a:r>
            <a:r>
              <a:rPr lang="en-US" sz="3200" dirty="0" err="1" smtClean="0"/>
              <a:t>sitoloji</a:t>
            </a:r>
            <a:endParaRPr lang="en-US" sz="3200" dirty="0" smtClean="0"/>
          </a:p>
          <a:p>
            <a:pPr lvl="1"/>
            <a:r>
              <a:rPr lang="en-US" sz="3200" dirty="0" err="1" smtClean="0"/>
              <a:t>Adezyon</a:t>
            </a:r>
            <a:r>
              <a:rPr lang="en-US" sz="3200" dirty="0" smtClean="0"/>
              <a:t> </a:t>
            </a:r>
            <a:r>
              <a:rPr lang="en-US" sz="3200" dirty="0" err="1" smtClean="0"/>
              <a:t>oluşumu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5508228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000" dirty="0" err="1" smtClean="0"/>
              <a:t>Rekürrent</a:t>
            </a:r>
            <a:r>
              <a:rPr lang="en-US" sz="4000" dirty="0" smtClean="0"/>
              <a:t> Ovarian </a:t>
            </a:r>
            <a:r>
              <a:rPr lang="en-US" sz="4000" dirty="0" err="1" smtClean="0"/>
              <a:t>Endometriomalarda</a:t>
            </a:r>
            <a:r>
              <a:rPr lang="en-US" sz="4000" dirty="0" smtClean="0"/>
              <a:t> TV USG </a:t>
            </a:r>
            <a:r>
              <a:rPr lang="en-US" sz="4000" dirty="0" err="1" smtClean="0"/>
              <a:t>Rehberliğinde</a:t>
            </a:r>
            <a:r>
              <a:rPr lang="en-US" sz="4000" dirty="0" smtClean="0"/>
              <a:t> </a:t>
            </a:r>
            <a:r>
              <a:rPr lang="en-US" sz="4000" dirty="0" err="1" smtClean="0"/>
              <a:t>Aspirasyon</a:t>
            </a:r>
            <a:r>
              <a:rPr lang="en-US" sz="4000" dirty="0" smtClean="0"/>
              <a:t/>
            </a:r>
            <a:br>
              <a:rPr lang="en-US" sz="4000" dirty="0" smtClean="0"/>
            </a:br>
            <a:r>
              <a:rPr lang="en-US" sz="2700" dirty="0" err="1" smtClean="0"/>
              <a:t>Int</a:t>
            </a:r>
            <a:r>
              <a:rPr lang="en-US" sz="2700" dirty="0" smtClean="0"/>
              <a:t> J </a:t>
            </a:r>
            <a:r>
              <a:rPr lang="en-US" sz="2700" dirty="0" err="1" smtClean="0"/>
              <a:t>Obstet</a:t>
            </a:r>
            <a:r>
              <a:rPr lang="en-US" sz="2700" dirty="0" smtClean="0"/>
              <a:t> </a:t>
            </a:r>
            <a:r>
              <a:rPr lang="en-US" sz="2700" dirty="0" err="1" smtClean="0"/>
              <a:t>Gynecol</a:t>
            </a:r>
            <a:r>
              <a:rPr lang="en-US" sz="2700" dirty="0" smtClean="0"/>
              <a:t> 2016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8 </a:t>
            </a:r>
            <a:r>
              <a:rPr lang="en-US" sz="2800" dirty="0" err="1" smtClean="0"/>
              <a:t>çalışma</a:t>
            </a:r>
            <a:endParaRPr lang="en-US" sz="2800" dirty="0" smtClean="0"/>
          </a:p>
          <a:p>
            <a:r>
              <a:rPr lang="en-US" sz="2800" dirty="0" smtClean="0"/>
              <a:t>USG </a:t>
            </a:r>
            <a:r>
              <a:rPr lang="en-US" sz="2800" dirty="0" err="1" smtClean="0"/>
              <a:t>rehberliğinde</a:t>
            </a:r>
            <a:r>
              <a:rPr lang="en-US" sz="2800" dirty="0" smtClean="0"/>
              <a:t> </a:t>
            </a:r>
            <a:r>
              <a:rPr lang="en-US" sz="2800" dirty="0" err="1" smtClean="0"/>
              <a:t>aspirasyon</a:t>
            </a:r>
            <a:r>
              <a:rPr lang="en-US" sz="2800" dirty="0" smtClean="0"/>
              <a:t> </a:t>
            </a:r>
            <a:r>
              <a:rPr lang="en-US" sz="2800" dirty="0" err="1" smtClean="0"/>
              <a:t>sonrası</a:t>
            </a:r>
            <a:r>
              <a:rPr lang="en-US" sz="2800" dirty="0" smtClean="0"/>
              <a:t> %28.9-91.5 </a:t>
            </a:r>
            <a:r>
              <a:rPr lang="en-US" sz="2800" dirty="0" err="1" smtClean="0"/>
              <a:t>rekürrens</a:t>
            </a:r>
            <a:endParaRPr lang="en-US" sz="2800" dirty="0" smtClean="0"/>
          </a:p>
          <a:p>
            <a:r>
              <a:rPr lang="en-US" sz="2800" dirty="0" err="1" smtClean="0"/>
              <a:t>Sklerozan</a:t>
            </a:r>
            <a:r>
              <a:rPr lang="en-US" sz="2800" dirty="0" smtClean="0"/>
              <a:t> </a:t>
            </a:r>
            <a:r>
              <a:rPr lang="en-US" sz="2800" dirty="0" err="1" smtClean="0"/>
              <a:t>madde</a:t>
            </a:r>
            <a:r>
              <a:rPr lang="en-US" sz="2800" dirty="0" smtClean="0"/>
              <a:t> </a:t>
            </a:r>
            <a:r>
              <a:rPr lang="en-US" sz="2800" dirty="0" err="1" smtClean="0"/>
              <a:t>verilmesi</a:t>
            </a:r>
            <a:r>
              <a:rPr lang="en-US" sz="2800" dirty="0" smtClean="0"/>
              <a:t> de </a:t>
            </a:r>
            <a:r>
              <a:rPr lang="en-US" sz="2800" dirty="0" err="1" smtClean="0"/>
              <a:t>rekürrens</a:t>
            </a:r>
            <a:r>
              <a:rPr lang="en-US" sz="2800" dirty="0" smtClean="0"/>
              <a:t> </a:t>
            </a:r>
            <a:r>
              <a:rPr lang="en-US" sz="2800" dirty="0" err="1" smtClean="0"/>
              <a:t>riskini</a:t>
            </a:r>
            <a:r>
              <a:rPr lang="en-US" sz="2800" dirty="0" smtClean="0"/>
              <a:t> </a:t>
            </a:r>
            <a:r>
              <a:rPr lang="en-US" sz="2800" dirty="0" err="1" smtClean="0"/>
              <a:t>azaltmıyor</a:t>
            </a:r>
            <a:r>
              <a:rPr lang="en-US" sz="2800" dirty="0" smtClean="0"/>
              <a:t> (%13.3-75)</a:t>
            </a:r>
          </a:p>
          <a:p>
            <a:r>
              <a:rPr lang="en-US" sz="2800" dirty="0" err="1" smtClean="0"/>
              <a:t>Tekrarlayan</a:t>
            </a:r>
            <a:r>
              <a:rPr lang="en-US" sz="2800" dirty="0" smtClean="0"/>
              <a:t>  </a:t>
            </a:r>
            <a:r>
              <a:rPr lang="en-US" sz="2800" dirty="0" err="1" smtClean="0"/>
              <a:t>aspirasyon</a:t>
            </a:r>
            <a:r>
              <a:rPr lang="en-US" sz="2800" dirty="0" smtClean="0"/>
              <a:t> </a:t>
            </a:r>
            <a:r>
              <a:rPr lang="en-US" sz="2800" dirty="0" err="1" smtClean="0"/>
              <a:t>sonrası</a:t>
            </a:r>
            <a:r>
              <a:rPr lang="en-US" sz="2800" dirty="0" smtClean="0"/>
              <a:t> </a:t>
            </a:r>
            <a:r>
              <a:rPr lang="en-US" sz="2800" dirty="0" err="1" smtClean="0"/>
              <a:t>rekürrens</a:t>
            </a:r>
            <a:r>
              <a:rPr lang="en-US" sz="2800" dirty="0" smtClean="0"/>
              <a:t> </a:t>
            </a:r>
            <a:r>
              <a:rPr lang="en-US" sz="2800" dirty="0" err="1" smtClean="0"/>
              <a:t>rekürrens</a:t>
            </a:r>
            <a:r>
              <a:rPr lang="en-US" sz="2800" dirty="0" smtClean="0"/>
              <a:t> </a:t>
            </a:r>
            <a:r>
              <a:rPr lang="en-US" sz="2800" dirty="0" err="1" smtClean="0"/>
              <a:t>oranı</a:t>
            </a:r>
            <a:r>
              <a:rPr lang="en-US" sz="2800" dirty="0" smtClean="0"/>
              <a:t> % 5.4’e </a:t>
            </a:r>
            <a:r>
              <a:rPr lang="en-US" sz="2800" dirty="0" err="1" smtClean="0"/>
              <a:t>kadar</a:t>
            </a:r>
            <a:r>
              <a:rPr lang="en-US" sz="2800" dirty="0" smtClean="0"/>
              <a:t> </a:t>
            </a:r>
            <a:r>
              <a:rPr lang="en-US" sz="2800" dirty="0" err="1" smtClean="0"/>
              <a:t>azalabilir</a:t>
            </a:r>
            <a:r>
              <a:rPr lang="en-US" sz="2800" dirty="0" smtClean="0"/>
              <a:t> (6 </a:t>
            </a:r>
            <a:r>
              <a:rPr lang="en-US" sz="2800" dirty="0" err="1" smtClean="0"/>
              <a:t>aspirasyon</a:t>
            </a:r>
            <a:r>
              <a:rPr lang="en-US" sz="2800" dirty="0" smtClean="0"/>
              <a:t>)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23269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Cerrahi</a:t>
            </a:r>
            <a:r>
              <a:rPr lang="en-US" dirty="0" smtClean="0"/>
              <a:t> </a:t>
            </a:r>
            <a:r>
              <a:rPr lang="en-US" dirty="0" err="1" smtClean="0"/>
              <a:t>Sonrası</a:t>
            </a:r>
            <a:r>
              <a:rPr lang="en-US" dirty="0" smtClean="0"/>
              <a:t> Over </a:t>
            </a:r>
            <a:r>
              <a:rPr lang="en-US" dirty="0" err="1" smtClean="0"/>
              <a:t>Rezervinde</a:t>
            </a:r>
            <a:r>
              <a:rPr lang="en-US" dirty="0" smtClean="0"/>
              <a:t> </a:t>
            </a:r>
            <a:r>
              <a:rPr lang="en-US" dirty="0" err="1" smtClean="0"/>
              <a:t>Azalma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Postop antral </a:t>
            </a:r>
            <a:r>
              <a:rPr lang="en-US" sz="2400" dirty="0" err="1" smtClean="0"/>
              <a:t>follikül</a:t>
            </a:r>
            <a:r>
              <a:rPr lang="en-US" sz="2400" dirty="0" smtClean="0"/>
              <a:t> </a:t>
            </a:r>
            <a:r>
              <a:rPr lang="en-US" sz="2400" dirty="0" err="1" smtClean="0"/>
              <a:t>sayısında</a:t>
            </a:r>
            <a:r>
              <a:rPr lang="en-US" sz="2400" dirty="0" smtClean="0"/>
              <a:t> </a:t>
            </a:r>
            <a:r>
              <a:rPr lang="en-US" sz="2400" dirty="0" err="1" smtClean="0"/>
              <a:t>azalma</a:t>
            </a:r>
            <a:r>
              <a:rPr lang="en-US" sz="2400" dirty="0" smtClean="0"/>
              <a:t> </a:t>
            </a:r>
            <a:r>
              <a:rPr lang="en-US" sz="2400" dirty="0" err="1" smtClean="0"/>
              <a:t>olmasa</a:t>
            </a:r>
            <a:r>
              <a:rPr lang="en-US" sz="2400" dirty="0" smtClean="0"/>
              <a:t> bile AMH </a:t>
            </a:r>
            <a:r>
              <a:rPr lang="en-US" sz="2400" dirty="0" err="1" smtClean="0"/>
              <a:t>düzeyleri</a:t>
            </a:r>
            <a:r>
              <a:rPr lang="en-US" sz="2400" dirty="0" smtClean="0"/>
              <a:t> </a:t>
            </a:r>
            <a:r>
              <a:rPr lang="en-US" sz="2400" dirty="0" err="1" smtClean="0"/>
              <a:t>azalıyor</a:t>
            </a:r>
            <a:r>
              <a:rPr lang="en-US" sz="2400" dirty="0" smtClean="0"/>
              <a:t>  </a:t>
            </a:r>
            <a:r>
              <a:rPr lang="en-US" sz="2800" dirty="0" smtClean="0"/>
              <a:t>(</a:t>
            </a:r>
            <a:r>
              <a:rPr lang="en-US" sz="2800" dirty="0" err="1" smtClean="0"/>
              <a:t>Rizk</a:t>
            </a:r>
            <a:r>
              <a:rPr lang="en-US" sz="2800" dirty="0" smtClean="0"/>
              <a:t> B et al </a:t>
            </a:r>
            <a:r>
              <a:rPr lang="en-US" sz="2800" dirty="0" err="1" smtClean="0"/>
              <a:t>Fertil</a:t>
            </a:r>
            <a:r>
              <a:rPr lang="en-US" sz="2800" dirty="0" smtClean="0"/>
              <a:t> </a:t>
            </a:r>
            <a:r>
              <a:rPr lang="en-US" sz="2800" dirty="0" err="1" smtClean="0"/>
              <a:t>Steril</a:t>
            </a:r>
            <a:r>
              <a:rPr lang="en-US" sz="2800" dirty="0" smtClean="0"/>
              <a:t> 2015)</a:t>
            </a:r>
          </a:p>
          <a:p>
            <a:r>
              <a:rPr lang="en-US" sz="2400" dirty="0" err="1" smtClean="0"/>
              <a:t>Tekrar</a:t>
            </a:r>
            <a:r>
              <a:rPr lang="en-US" sz="2400" dirty="0" smtClean="0"/>
              <a:t> </a:t>
            </a:r>
            <a:r>
              <a:rPr lang="en-US" sz="2400" dirty="0" err="1" smtClean="0"/>
              <a:t>cerrahi</a:t>
            </a:r>
            <a:r>
              <a:rPr lang="en-US" sz="2400" dirty="0" smtClean="0"/>
              <a:t> </a:t>
            </a:r>
            <a:r>
              <a:rPr lang="en-US" sz="2400" dirty="0" err="1" smtClean="0"/>
              <a:t>sonrası</a:t>
            </a:r>
            <a:r>
              <a:rPr lang="en-US" sz="2400" dirty="0" smtClean="0"/>
              <a:t> antral </a:t>
            </a:r>
            <a:r>
              <a:rPr lang="en-US" sz="2400" dirty="0" err="1" smtClean="0"/>
              <a:t>follikül</a:t>
            </a:r>
            <a:r>
              <a:rPr lang="en-US" sz="2400" dirty="0" smtClean="0"/>
              <a:t> </a:t>
            </a:r>
            <a:r>
              <a:rPr lang="en-US" sz="2400" dirty="0" err="1" smtClean="0"/>
              <a:t>sayısı</a:t>
            </a:r>
            <a:r>
              <a:rPr lang="en-US" sz="2400" dirty="0" smtClean="0"/>
              <a:t> </a:t>
            </a:r>
            <a:r>
              <a:rPr lang="en-US" sz="2400" dirty="0" err="1" smtClean="0"/>
              <a:t>azalıyor</a:t>
            </a:r>
            <a:r>
              <a:rPr lang="en-US" sz="2400" dirty="0" smtClean="0"/>
              <a:t> </a:t>
            </a:r>
            <a:r>
              <a:rPr lang="en-US" sz="2800" dirty="0" smtClean="0"/>
              <a:t>(Ferrero et al </a:t>
            </a:r>
            <a:r>
              <a:rPr lang="en-US" sz="2800" dirty="0" err="1" smtClean="0"/>
              <a:t>Fertil</a:t>
            </a:r>
            <a:r>
              <a:rPr lang="en-US" sz="2800" dirty="0" smtClean="0"/>
              <a:t> </a:t>
            </a:r>
            <a:r>
              <a:rPr lang="en-US" sz="2800" dirty="0" err="1" smtClean="0"/>
              <a:t>Steril</a:t>
            </a:r>
            <a:r>
              <a:rPr lang="en-US" sz="2800" dirty="0" smtClean="0"/>
              <a:t> 2015)</a:t>
            </a:r>
          </a:p>
          <a:p>
            <a:r>
              <a:rPr lang="en-US" sz="2400" dirty="0" err="1" smtClean="0"/>
              <a:t>Azalmış</a:t>
            </a:r>
            <a:r>
              <a:rPr lang="en-US" sz="2400" dirty="0" smtClean="0"/>
              <a:t> over </a:t>
            </a:r>
            <a:r>
              <a:rPr lang="en-US" sz="2400" dirty="0" err="1" smtClean="0"/>
              <a:t>rezervinden</a:t>
            </a:r>
            <a:r>
              <a:rPr lang="en-US" sz="2400" dirty="0" smtClean="0"/>
              <a:t> </a:t>
            </a:r>
            <a:r>
              <a:rPr lang="en-US" sz="2400" dirty="0" err="1" smtClean="0"/>
              <a:t>dolayı</a:t>
            </a:r>
            <a:r>
              <a:rPr lang="en-US" sz="2400" dirty="0" smtClean="0"/>
              <a:t> </a:t>
            </a:r>
            <a:r>
              <a:rPr lang="en-US" sz="2400" dirty="0" err="1" smtClean="0"/>
              <a:t>implantasyon</a:t>
            </a:r>
            <a:r>
              <a:rPr lang="en-US" sz="2400" dirty="0" smtClean="0"/>
              <a:t> </a:t>
            </a:r>
            <a:r>
              <a:rPr lang="en-US" sz="2400" dirty="0" err="1" smtClean="0"/>
              <a:t>oranları</a:t>
            </a:r>
            <a:r>
              <a:rPr lang="en-US" sz="2400" dirty="0" smtClean="0"/>
              <a:t>, </a:t>
            </a:r>
            <a:r>
              <a:rPr lang="en-US" sz="2400" dirty="0" err="1" smtClean="0"/>
              <a:t>gebelik</a:t>
            </a:r>
            <a:r>
              <a:rPr lang="en-US" sz="2400" dirty="0" smtClean="0"/>
              <a:t> </a:t>
            </a:r>
            <a:r>
              <a:rPr lang="en-US" sz="2400" dirty="0" err="1" smtClean="0"/>
              <a:t>oranları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canlı</a:t>
            </a:r>
            <a:r>
              <a:rPr lang="en-US" sz="2400" dirty="0" smtClean="0"/>
              <a:t> </a:t>
            </a:r>
            <a:r>
              <a:rPr lang="en-US" sz="2400" dirty="0" err="1" smtClean="0"/>
              <a:t>doğum</a:t>
            </a:r>
            <a:r>
              <a:rPr lang="en-US" sz="2400" dirty="0" smtClean="0"/>
              <a:t> </a:t>
            </a:r>
            <a:r>
              <a:rPr lang="en-US" sz="2400" dirty="0" err="1" smtClean="0"/>
              <a:t>oranları</a:t>
            </a:r>
            <a:r>
              <a:rPr lang="en-US" sz="2400" dirty="0" smtClean="0"/>
              <a:t> </a:t>
            </a:r>
            <a:r>
              <a:rPr lang="en-US" sz="2400" dirty="0" err="1" smtClean="0"/>
              <a:t>azalıyor</a:t>
            </a:r>
            <a:r>
              <a:rPr lang="en-US" sz="2400" dirty="0" smtClean="0"/>
              <a:t> </a:t>
            </a:r>
          </a:p>
          <a:p>
            <a:r>
              <a:rPr lang="en-US" sz="2400" dirty="0" err="1" smtClean="0"/>
              <a:t>Bazı</a:t>
            </a:r>
            <a:r>
              <a:rPr lang="en-US" sz="2400" dirty="0" smtClean="0"/>
              <a:t> </a:t>
            </a:r>
            <a:r>
              <a:rPr lang="en-US" sz="2400" dirty="0" err="1" smtClean="0"/>
              <a:t>olgularda</a:t>
            </a:r>
            <a:r>
              <a:rPr lang="en-US" sz="2400" dirty="0" smtClean="0"/>
              <a:t> IVF </a:t>
            </a:r>
            <a:r>
              <a:rPr lang="en-US" sz="2400" dirty="0" err="1" smtClean="0"/>
              <a:t>başarı</a:t>
            </a:r>
            <a:r>
              <a:rPr lang="en-US" sz="2400" dirty="0" smtClean="0"/>
              <a:t> </a:t>
            </a:r>
            <a:r>
              <a:rPr lang="en-US" sz="2400" dirty="0" err="1" smtClean="0"/>
              <a:t>oranı</a:t>
            </a:r>
            <a:r>
              <a:rPr lang="en-US" sz="2400" dirty="0" smtClean="0"/>
              <a:t> </a:t>
            </a:r>
            <a:r>
              <a:rPr lang="en-US" sz="2400" dirty="0" err="1" smtClean="0"/>
              <a:t>düşüyor</a:t>
            </a:r>
            <a:r>
              <a:rPr lang="en-US" sz="2400" dirty="0" smtClean="0"/>
              <a:t> </a:t>
            </a:r>
            <a:r>
              <a:rPr lang="en-US" sz="2800" dirty="0" smtClean="0"/>
              <a:t>(</a:t>
            </a:r>
            <a:r>
              <a:rPr lang="en-US" sz="2800" dirty="0" err="1" smtClean="0"/>
              <a:t>Roustan</a:t>
            </a:r>
            <a:r>
              <a:rPr lang="en-US" sz="2800" dirty="0" smtClean="0"/>
              <a:t> A et al </a:t>
            </a:r>
            <a:r>
              <a:rPr lang="en-US" sz="2800" dirty="0" err="1" smtClean="0"/>
              <a:t>Fertil</a:t>
            </a:r>
            <a:r>
              <a:rPr lang="en-US" sz="2800" dirty="0" smtClean="0"/>
              <a:t> </a:t>
            </a:r>
            <a:r>
              <a:rPr lang="en-US" sz="2800" dirty="0" err="1" smtClean="0"/>
              <a:t>Steril</a:t>
            </a:r>
            <a:r>
              <a:rPr lang="en-US" sz="2800" dirty="0" smtClean="0"/>
              <a:t> 2015)</a:t>
            </a:r>
          </a:p>
          <a:p>
            <a:pPr marL="0" indent="0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170738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Geçirilmiş</a:t>
            </a:r>
            <a:r>
              <a:rPr lang="en-US" sz="3600" dirty="0" smtClean="0"/>
              <a:t> Over </a:t>
            </a:r>
            <a:r>
              <a:rPr lang="en-US" sz="3600" dirty="0" err="1" smtClean="0"/>
              <a:t>Cerrahisinin</a:t>
            </a:r>
            <a:r>
              <a:rPr lang="en-US" sz="3600" dirty="0" smtClean="0"/>
              <a:t> </a:t>
            </a:r>
            <a:r>
              <a:rPr lang="en-US" sz="3600" dirty="0" err="1" smtClean="0"/>
              <a:t>Rezerve</a:t>
            </a:r>
            <a:r>
              <a:rPr lang="en-US" sz="3600" dirty="0" smtClean="0"/>
              <a:t> </a:t>
            </a:r>
            <a:r>
              <a:rPr lang="en-US" sz="3600" dirty="0" err="1" smtClean="0"/>
              <a:t>Etkisi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400" dirty="0" smtClean="0"/>
              <a:t>Chiang HJ et al BMC </a:t>
            </a:r>
            <a:r>
              <a:rPr lang="en-US" sz="2400" dirty="0" err="1" smtClean="0"/>
              <a:t>Womens</a:t>
            </a:r>
            <a:r>
              <a:rPr lang="en-US" sz="2400" dirty="0" smtClean="0"/>
              <a:t> Health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829 hasta</a:t>
            </a:r>
          </a:p>
          <a:p>
            <a:r>
              <a:rPr lang="en-US" dirty="0" err="1" smtClean="0"/>
              <a:t>Grup</a:t>
            </a:r>
            <a:r>
              <a:rPr lang="en-US" dirty="0" smtClean="0"/>
              <a:t> I:  </a:t>
            </a:r>
            <a:r>
              <a:rPr lang="en-US" dirty="0" err="1" smtClean="0"/>
              <a:t>Kontrol</a:t>
            </a:r>
            <a:r>
              <a:rPr lang="en-US" dirty="0" smtClean="0"/>
              <a:t>, </a:t>
            </a:r>
            <a:r>
              <a:rPr lang="en-US" dirty="0" err="1" smtClean="0"/>
              <a:t>cerrahi</a:t>
            </a:r>
            <a:r>
              <a:rPr lang="en-US" dirty="0" smtClean="0"/>
              <a:t> yok</a:t>
            </a:r>
          </a:p>
          <a:p>
            <a:r>
              <a:rPr lang="en-US" dirty="0" err="1" smtClean="0"/>
              <a:t>Grup</a:t>
            </a:r>
            <a:r>
              <a:rPr lang="en-US" dirty="0" smtClean="0"/>
              <a:t> 2: </a:t>
            </a:r>
            <a:r>
              <a:rPr lang="en-US" dirty="0" err="1" smtClean="0"/>
              <a:t>Daha</a:t>
            </a:r>
            <a:r>
              <a:rPr lang="en-US" dirty="0" smtClean="0"/>
              <a:t> </a:t>
            </a:r>
            <a:r>
              <a:rPr lang="en-US" dirty="0" err="1" smtClean="0"/>
              <a:t>önce</a:t>
            </a:r>
            <a:r>
              <a:rPr lang="en-US" dirty="0" smtClean="0"/>
              <a:t> over </a:t>
            </a:r>
            <a:r>
              <a:rPr lang="en-US" dirty="0" err="1" smtClean="0"/>
              <a:t>cerrahisi</a:t>
            </a:r>
            <a:r>
              <a:rPr lang="en-US" dirty="0" smtClean="0"/>
              <a:t> </a:t>
            </a:r>
            <a:r>
              <a:rPr lang="en-US" dirty="0" err="1" smtClean="0"/>
              <a:t>geçirmiş</a:t>
            </a:r>
            <a:endParaRPr lang="en-US" dirty="0" smtClean="0"/>
          </a:p>
          <a:p>
            <a:r>
              <a:rPr lang="en-US" dirty="0" err="1" smtClean="0"/>
              <a:t>Grup</a:t>
            </a:r>
            <a:r>
              <a:rPr lang="en-US" dirty="0" smtClean="0"/>
              <a:t> 3: </a:t>
            </a:r>
            <a:r>
              <a:rPr lang="en-US" dirty="0" err="1" smtClean="0"/>
              <a:t>Endometriozis</a:t>
            </a:r>
            <a:r>
              <a:rPr lang="en-US" dirty="0" smtClean="0"/>
              <a:t>- </a:t>
            </a:r>
            <a:r>
              <a:rPr lang="en-US" dirty="0" err="1" smtClean="0"/>
              <a:t>cerrahi</a:t>
            </a:r>
            <a:r>
              <a:rPr lang="en-US" dirty="0" smtClean="0"/>
              <a:t> </a:t>
            </a:r>
            <a:r>
              <a:rPr lang="en-US" dirty="0" err="1" smtClean="0"/>
              <a:t>geçirmemiş</a:t>
            </a:r>
            <a:endParaRPr lang="en-US" dirty="0" smtClean="0"/>
          </a:p>
          <a:p>
            <a:r>
              <a:rPr lang="en-US" dirty="0" err="1" smtClean="0"/>
              <a:t>Grup</a:t>
            </a:r>
            <a:r>
              <a:rPr lang="en-US" dirty="0" smtClean="0"/>
              <a:t> 4: </a:t>
            </a:r>
            <a:r>
              <a:rPr lang="en-US" dirty="0" err="1" smtClean="0"/>
              <a:t>Endometriozis</a:t>
            </a:r>
            <a:r>
              <a:rPr lang="en-US" dirty="0" smtClean="0"/>
              <a:t> </a:t>
            </a:r>
            <a:r>
              <a:rPr lang="en-US" dirty="0" err="1" smtClean="0"/>
              <a:t>cerrahisi</a:t>
            </a:r>
            <a:r>
              <a:rPr lang="en-US" dirty="0" smtClean="0"/>
              <a:t> </a:t>
            </a:r>
            <a:r>
              <a:rPr lang="en-US" dirty="0" err="1" smtClean="0"/>
              <a:t>geçirmiş</a:t>
            </a:r>
            <a:endParaRPr lang="en-US" dirty="0" smtClean="0"/>
          </a:p>
          <a:p>
            <a:endParaRPr lang="en-US" dirty="0"/>
          </a:p>
          <a:p>
            <a:r>
              <a:rPr lang="en-US" dirty="0" smtClean="0"/>
              <a:t>AMH </a:t>
            </a:r>
            <a:r>
              <a:rPr lang="en-US" dirty="0" err="1" smtClean="0"/>
              <a:t>grup</a:t>
            </a:r>
            <a:r>
              <a:rPr lang="en-US" dirty="0" smtClean="0"/>
              <a:t> 1’de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yüksek</a:t>
            </a:r>
            <a:r>
              <a:rPr lang="en-US" dirty="0" smtClean="0"/>
              <a:t>, </a:t>
            </a:r>
            <a:r>
              <a:rPr lang="en-US" dirty="0" err="1" smtClean="0"/>
              <a:t>grup</a:t>
            </a:r>
            <a:r>
              <a:rPr lang="en-US" dirty="0" smtClean="0"/>
              <a:t> 4’de </a:t>
            </a:r>
            <a:r>
              <a:rPr lang="en-US" dirty="0" err="1" smtClean="0"/>
              <a:t>en</a:t>
            </a:r>
            <a:r>
              <a:rPr lang="en-US" dirty="0" smtClean="0"/>
              <a:t> </a:t>
            </a:r>
            <a:r>
              <a:rPr lang="en-US" dirty="0" err="1" smtClean="0"/>
              <a:t>düşük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75916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Impact of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64064" y="2326025"/>
            <a:ext cx="10058400" cy="4023360"/>
          </a:xfrm>
        </p:spPr>
        <p:txBody>
          <a:bodyPr>
            <a:normAutofit/>
          </a:bodyPr>
          <a:lstStyle/>
          <a:p>
            <a:r>
              <a:rPr lang="en-US" sz="2400" dirty="0" smtClean="0"/>
              <a:t>2010-2012 </a:t>
            </a:r>
            <a:r>
              <a:rPr lang="en-US" sz="2400" dirty="0" err="1" smtClean="0"/>
              <a:t>arası</a:t>
            </a:r>
            <a:r>
              <a:rPr lang="en-US" sz="2400" dirty="0" smtClean="0"/>
              <a:t> 957 hasta- 829’u </a:t>
            </a:r>
            <a:r>
              <a:rPr lang="en-US" sz="2400" dirty="0" err="1" smtClean="0"/>
              <a:t>uygun</a:t>
            </a:r>
            <a:endParaRPr lang="en-US" sz="2400" dirty="0" smtClean="0"/>
          </a:p>
          <a:p>
            <a:r>
              <a:rPr lang="en-US" sz="2400" dirty="0" err="1" smtClean="0"/>
              <a:t>Cerrahlar</a:t>
            </a:r>
            <a:r>
              <a:rPr lang="en-US" sz="2400" dirty="0" smtClean="0"/>
              <a:t> </a:t>
            </a:r>
            <a:r>
              <a:rPr lang="en-US" sz="2400" dirty="0" err="1" smtClean="0"/>
              <a:t>arasındaki</a:t>
            </a:r>
            <a:r>
              <a:rPr lang="en-US" sz="2400" dirty="0" smtClean="0"/>
              <a:t> </a:t>
            </a:r>
            <a:r>
              <a:rPr lang="en-US" sz="2400" dirty="0" err="1" smtClean="0"/>
              <a:t>farka</a:t>
            </a:r>
            <a:r>
              <a:rPr lang="en-US" sz="2400" dirty="0" smtClean="0"/>
              <a:t> </a:t>
            </a:r>
            <a:r>
              <a:rPr lang="en-US" sz="2400" dirty="0" err="1" smtClean="0"/>
              <a:t>bakılmaksızın</a:t>
            </a:r>
            <a:r>
              <a:rPr lang="en-US" sz="2400" dirty="0" smtClean="0"/>
              <a:t> over </a:t>
            </a:r>
            <a:r>
              <a:rPr lang="en-US" sz="2400" dirty="0" err="1" smtClean="0"/>
              <a:t>cerrahisi</a:t>
            </a:r>
            <a:r>
              <a:rPr lang="en-US" sz="2400" dirty="0" smtClean="0"/>
              <a:t> </a:t>
            </a:r>
            <a:r>
              <a:rPr lang="en-US" sz="2400" dirty="0" err="1" smtClean="0"/>
              <a:t>endometrioziste</a:t>
            </a:r>
            <a:r>
              <a:rPr lang="en-US" sz="2400" dirty="0" smtClean="0"/>
              <a:t> over </a:t>
            </a:r>
            <a:r>
              <a:rPr lang="en-US" sz="2400" dirty="0" err="1" smtClean="0"/>
              <a:t>rezervini</a:t>
            </a:r>
            <a:r>
              <a:rPr lang="en-US" sz="2400" dirty="0" smtClean="0"/>
              <a:t> </a:t>
            </a:r>
            <a:r>
              <a:rPr lang="en-US" sz="2400" dirty="0" err="1" smtClean="0"/>
              <a:t>azaltmaktadır</a:t>
            </a:r>
            <a:endParaRPr lang="en-US" sz="2400" dirty="0" smtClean="0"/>
          </a:p>
          <a:p>
            <a:r>
              <a:rPr lang="en-US" sz="2400" dirty="0" smtClean="0"/>
              <a:t>AMH </a:t>
            </a:r>
            <a:r>
              <a:rPr lang="en-US" sz="2400" dirty="0" err="1" smtClean="0"/>
              <a:t>düzeyi</a:t>
            </a:r>
            <a:r>
              <a:rPr lang="en-US" sz="2400" dirty="0" smtClean="0"/>
              <a:t> </a:t>
            </a:r>
            <a:r>
              <a:rPr lang="en-US" sz="2400" dirty="0" err="1" smtClean="0"/>
              <a:t>cerrahi</a:t>
            </a:r>
            <a:r>
              <a:rPr lang="en-US" sz="2400" dirty="0" smtClean="0"/>
              <a:t> </a:t>
            </a:r>
            <a:r>
              <a:rPr lang="en-US" sz="2400" dirty="0" err="1" smtClean="0"/>
              <a:t>sonrası</a:t>
            </a:r>
            <a:r>
              <a:rPr lang="en-US" sz="2400" dirty="0" smtClean="0"/>
              <a:t> </a:t>
            </a:r>
            <a:r>
              <a:rPr lang="en-US" sz="2400" dirty="0" err="1" smtClean="0"/>
              <a:t>azalmakta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takiplerde</a:t>
            </a:r>
            <a:r>
              <a:rPr lang="en-US" sz="2400" dirty="0" smtClean="0"/>
              <a:t> </a:t>
            </a:r>
            <a:r>
              <a:rPr lang="en-US" sz="2400" dirty="0" err="1" smtClean="0"/>
              <a:t>düşük</a:t>
            </a:r>
            <a:r>
              <a:rPr lang="en-US" sz="2400" dirty="0" smtClean="0"/>
              <a:t> </a:t>
            </a:r>
            <a:r>
              <a:rPr lang="en-US" sz="2400" dirty="0" err="1" smtClean="0"/>
              <a:t>olarak</a:t>
            </a:r>
            <a:r>
              <a:rPr lang="en-US" sz="2400" dirty="0" smtClean="0"/>
              <a:t> </a:t>
            </a:r>
            <a:r>
              <a:rPr lang="en-US" sz="2400" dirty="0" err="1" smtClean="0"/>
              <a:t>devam</a:t>
            </a:r>
            <a:r>
              <a:rPr lang="en-US" sz="2400" dirty="0" smtClean="0"/>
              <a:t> </a:t>
            </a:r>
            <a:r>
              <a:rPr lang="en-US" sz="2400" dirty="0" err="1" smtClean="0"/>
              <a:t>etmektedir</a:t>
            </a:r>
            <a:endParaRPr lang="en-US" sz="2400" dirty="0" smtClean="0"/>
          </a:p>
          <a:p>
            <a:r>
              <a:rPr lang="en-US" sz="2400" dirty="0" err="1" smtClean="0"/>
              <a:t>Fertilite</a:t>
            </a:r>
            <a:r>
              <a:rPr lang="en-US" sz="2400" dirty="0" smtClean="0"/>
              <a:t> </a:t>
            </a:r>
            <a:r>
              <a:rPr lang="en-US" sz="2400" dirty="0" err="1" smtClean="0"/>
              <a:t>isteği</a:t>
            </a:r>
            <a:r>
              <a:rPr lang="en-US" sz="2400" dirty="0" smtClean="0"/>
              <a:t> </a:t>
            </a:r>
            <a:r>
              <a:rPr lang="en-US" sz="2400" dirty="0" err="1" smtClean="0"/>
              <a:t>olan</a:t>
            </a:r>
            <a:r>
              <a:rPr lang="en-US" sz="2400" dirty="0" smtClean="0"/>
              <a:t> </a:t>
            </a:r>
            <a:r>
              <a:rPr lang="en-US" sz="2400" dirty="0" err="1" smtClean="0"/>
              <a:t>endometriozisli</a:t>
            </a:r>
            <a:r>
              <a:rPr lang="en-US" sz="2400" dirty="0" smtClean="0"/>
              <a:t> </a:t>
            </a:r>
            <a:r>
              <a:rPr lang="en-US" sz="2400" dirty="0" err="1" smtClean="0"/>
              <a:t>hastalarda</a:t>
            </a:r>
            <a:r>
              <a:rPr lang="en-US" sz="2400" dirty="0" smtClean="0"/>
              <a:t> </a:t>
            </a:r>
            <a:r>
              <a:rPr lang="en-US" sz="2400" dirty="0" err="1" smtClean="0"/>
              <a:t>tedavi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konservatif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bireysel</a:t>
            </a:r>
            <a:r>
              <a:rPr lang="en-US" sz="2400" dirty="0" smtClean="0"/>
              <a:t> </a:t>
            </a:r>
            <a:r>
              <a:rPr lang="en-US" sz="2400" dirty="0" err="1" smtClean="0"/>
              <a:t>olmalıdır</a:t>
            </a:r>
            <a:endParaRPr lang="en-US" sz="2400" dirty="0"/>
          </a:p>
        </p:txBody>
      </p:sp>
      <p:pic>
        <p:nvPicPr>
          <p:cNvPr id="4" name="Content Placeholder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064" y="1"/>
            <a:ext cx="9873391" cy="20874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5448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1876" y="1142657"/>
            <a:ext cx="8382000" cy="450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2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825" y="2003425"/>
            <a:ext cx="5422900" cy="26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3" name="Title 3"/>
          <p:cNvSpPr>
            <a:spLocks noGrp="1"/>
          </p:cNvSpPr>
          <p:nvPr>
            <p:ph type="title"/>
          </p:nvPr>
        </p:nvSpPr>
        <p:spPr>
          <a:xfrm>
            <a:off x="1108478" y="187068"/>
            <a:ext cx="10058400" cy="759460"/>
          </a:xfrm>
        </p:spPr>
        <p:txBody>
          <a:bodyPr/>
          <a:lstStyle/>
          <a:p>
            <a:r>
              <a:rPr lang="en-US" altLang="x-none" sz="3600" b="1" dirty="0" err="1">
                <a:ea typeface="ＭＳ Ｐゴシック" charset="-128"/>
              </a:rPr>
              <a:t>Evreye</a:t>
            </a:r>
            <a:r>
              <a:rPr lang="en-US" altLang="x-none" sz="3600" b="1" dirty="0">
                <a:ea typeface="ＭＳ Ｐゴシック" charset="-128"/>
              </a:rPr>
              <a:t> </a:t>
            </a:r>
            <a:r>
              <a:rPr lang="en-US" altLang="x-none" sz="3600" b="1" dirty="0" err="1">
                <a:ea typeface="ＭＳ Ｐゴシック" charset="-128"/>
              </a:rPr>
              <a:t>Göre</a:t>
            </a:r>
            <a:r>
              <a:rPr lang="en-US" altLang="x-none" sz="3600" b="1" dirty="0">
                <a:ea typeface="ＭＳ Ｐゴシック" charset="-128"/>
              </a:rPr>
              <a:t> 36 ay </a:t>
            </a:r>
            <a:r>
              <a:rPr lang="en-US" altLang="x-none" sz="3600" b="1" dirty="0" err="1">
                <a:ea typeface="ＭＳ Ｐゴシック" charset="-128"/>
              </a:rPr>
              <a:t>kümülatif</a:t>
            </a:r>
            <a:r>
              <a:rPr lang="en-US" altLang="x-none" sz="3600" b="1" dirty="0">
                <a:ea typeface="ＭＳ Ｐゴシック" charset="-128"/>
              </a:rPr>
              <a:t> </a:t>
            </a:r>
            <a:r>
              <a:rPr lang="en-US" altLang="x-none" sz="3600" b="1" dirty="0" err="1">
                <a:ea typeface="ＭＳ Ｐゴシック" charset="-128"/>
              </a:rPr>
              <a:t>rekürrens</a:t>
            </a:r>
            <a:r>
              <a:rPr lang="en-US" altLang="x-none" sz="3600" b="1" dirty="0">
                <a:ea typeface="ＭＳ Ｐゴシック" charset="-128"/>
              </a:rPr>
              <a:t> </a:t>
            </a:r>
            <a:r>
              <a:rPr lang="en-US" altLang="x-none" sz="3600" b="1" dirty="0" err="1">
                <a:ea typeface="ＭＳ Ｐゴシック" charset="-128"/>
              </a:rPr>
              <a:t>oranları</a:t>
            </a:r>
            <a:endParaRPr lang="en-US" altLang="x-none" sz="3600" b="1" dirty="0">
              <a:ea typeface="ＭＳ Ｐゴシック" charset="-128"/>
            </a:endParaRPr>
          </a:p>
        </p:txBody>
      </p:sp>
      <p:sp>
        <p:nvSpPr>
          <p:cNvPr id="20484" name="TextBox 4"/>
          <p:cNvSpPr txBox="1">
            <a:spLocks noChangeArrowheads="1"/>
          </p:cNvSpPr>
          <p:nvPr/>
        </p:nvSpPr>
        <p:spPr bwMode="auto">
          <a:xfrm>
            <a:off x="4064001" y="5800725"/>
            <a:ext cx="4147354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800" dirty="0" err="1" smtClean="0"/>
              <a:t>Vercellini</a:t>
            </a:r>
            <a:r>
              <a:rPr lang="en-US" altLang="x-none" sz="1800" dirty="0" smtClean="0"/>
              <a:t> </a:t>
            </a:r>
            <a:r>
              <a:rPr lang="en-US" altLang="x-none" sz="1800" dirty="0"/>
              <a:t>et al.  Human </a:t>
            </a:r>
            <a:r>
              <a:rPr lang="en-US" altLang="x-none" sz="1800" dirty="0" err="1"/>
              <a:t>Reprod</a:t>
            </a:r>
            <a:r>
              <a:rPr lang="en-US" altLang="x-none" sz="1800" dirty="0"/>
              <a:t> 2006</a:t>
            </a:r>
          </a:p>
        </p:txBody>
      </p:sp>
    </p:spTree>
    <p:extLst>
      <p:ext uri="{BB962C8B-B14F-4D97-AF65-F5344CB8AC3E}">
        <p14:creationId xmlns:p14="http://schemas.microsoft.com/office/powerpoint/2010/main" val="3323479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charset="-128"/>
            </a:endParaRPr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>
              <a:ea typeface="ＭＳ Ｐゴシック" charset="-128"/>
            </a:endParaRPr>
          </a:p>
        </p:txBody>
      </p:sp>
      <p:pic>
        <p:nvPicPr>
          <p:cNvPr id="1843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38100"/>
            <a:ext cx="8458200" cy="2598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6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281364"/>
            <a:ext cx="8991600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87531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altLang="en-US">
              <a:ea typeface="ＭＳ Ｐゴシック" charset="-128"/>
            </a:endParaRPr>
          </a:p>
        </p:txBody>
      </p:sp>
      <p:sp>
        <p:nvSpPr>
          <p:cNvPr id="19458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altLang="en-US">
              <a:ea typeface="ＭＳ Ｐゴシック" charset="-128"/>
            </a:endParaRPr>
          </a:p>
        </p:txBody>
      </p:sp>
      <p:pic>
        <p:nvPicPr>
          <p:cNvPr id="19459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6021388" cy="33528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460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7400" y="3308350"/>
            <a:ext cx="8153400" cy="3303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1" name="Rectangle 1"/>
          <p:cNvSpPr>
            <a:spLocks noChangeArrowheads="1"/>
          </p:cNvSpPr>
          <p:nvPr/>
        </p:nvSpPr>
        <p:spPr bwMode="auto">
          <a:xfrm>
            <a:off x="3429000" y="2276475"/>
            <a:ext cx="2514600" cy="38100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charset="0"/>
              <a:buNone/>
            </a:pPr>
            <a:endParaRPr lang="en-US" altLang="x-none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590800" y="5554663"/>
            <a:ext cx="6948488" cy="381000"/>
          </a:xfrm>
          <a:prstGeom prst="rect">
            <a:avLst/>
          </a:prstGeom>
          <a:noFill/>
          <a:ln w="57150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>
              <a:buClr>
                <a:srgbClr val="000000"/>
              </a:buClr>
              <a:buSzPct val="100000"/>
              <a:buFont typeface="Times New Roman" charset="0"/>
              <a:buNone/>
            </a:pPr>
            <a:endParaRPr lang="en-US" altLang="x-none"/>
          </a:p>
        </p:txBody>
      </p:sp>
    </p:spTree>
    <p:extLst>
      <p:ext uri="{BB962C8B-B14F-4D97-AF65-F5344CB8AC3E}">
        <p14:creationId xmlns:p14="http://schemas.microsoft.com/office/powerpoint/2010/main" val="110334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err="1" smtClean="0"/>
              <a:t>Rekürren</a:t>
            </a:r>
            <a:r>
              <a:rPr lang="tr-TR" sz="3200" dirty="0" smtClean="0"/>
              <a:t> Endometrioma Cerrahisinin Over Rezervine Etkisi</a:t>
            </a:r>
            <a:br>
              <a:rPr lang="tr-TR" sz="3200" dirty="0" smtClean="0"/>
            </a:br>
            <a:r>
              <a:rPr lang="tr-TR" sz="2700" dirty="0" smtClean="0"/>
              <a:t>Muzii et al. Fertil Steril 2015</a:t>
            </a:r>
            <a:endParaRPr lang="tr-T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17 hasta ilk cerrahi, 11 hasta rekürrens</a:t>
            </a:r>
          </a:p>
          <a:p>
            <a:r>
              <a:rPr lang="tr-TR" sz="2400" dirty="0" smtClean="0"/>
              <a:t>LSK eksizyon, 3 ay sonra USG kontrolü</a:t>
            </a:r>
          </a:p>
          <a:p>
            <a:r>
              <a:rPr lang="tr-TR" sz="2400" dirty="0" err="1" smtClean="0"/>
              <a:t>Rekürren</a:t>
            </a:r>
            <a:r>
              <a:rPr lang="tr-TR" sz="2400" dirty="0" smtClean="0"/>
              <a:t> endometrioma grubunda kist cidarı daha kalın 1.7+-0.3mm vs 1.1+-0.3 mm</a:t>
            </a:r>
          </a:p>
          <a:p>
            <a:r>
              <a:rPr lang="tr-TR" sz="2400" dirty="0" err="1" smtClean="0"/>
              <a:t>Rekürren</a:t>
            </a:r>
            <a:r>
              <a:rPr lang="tr-TR" sz="2400" dirty="0" smtClean="0"/>
              <a:t> endometrioma grubunda sonografi takipte diğer overe göre daha az AF ve over volümü. Primer cerrahide iki over arasında fark yok</a:t>
            </a:r>
          </a:p>
          <a:p>
            <a:r>
              <a:rPr lang="tr-TR" sz="2800" dirty="0" smtClean="0"/>
              <a:t>SONUÇ: </a:t>
            </a:r>
            <a:r>
              <a:rPr lang="tr-TR" sz="2800" dirty="0" err="1" smtClean="0"/>
              <a:t>Rekürren</a:t>
            </a:r>
            <a:r>
              <a:rPr lang="tr-TR" sz="2800" dirty="0" smtClean="0"/>
              <a:t> endometrioma cerrahisi daha fazla over dokusu kaybına neden olmaktadır. AF ve over volümü azalmaktadır</a:t>
            </a:r>
          </a:p>
        </p:txBody>
      </p:sp>
    </p:spTree>
    <p:extLst>
      <p:ext uri="{BB962C8B-B14F-4D97-AF65-F5344CB8AC3E}">
        <p14:creationId xmlns:p14="http://schemas.microsoft.com/office/powerpoint/2010/main" val="2890915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Muzii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Rekürren</a:t>
            </a:r>
            <a:r>
              <a:rPr lang="en-US" sz="2800" dirty="0" smtClean="0"/>
              <a:t> </a:t>
            </a:r>
            <a:r>
              <a:rPr lang="en-US" sz="2800" dirty="0" err="1" smtClean="0"/>
              <a:t>endometrioma</a:t>
            </a:r>
            <a:r>
              <a:rPr lang="en-US" sz="2800" dirty="0" smtClean="0"/>
              <a:t> </a:t>
            </a:r>
            <a:r>
              <a:rPr lang="en-US" sz="2800" dirty="0" err="1" smtClean="0"/>
              <a:t>cerrahisi</a:t>
            </a:r>
            <a:r>
              <a:rPr lang="en-US" sz="2800" dirty="0" smtClean="0"/>
              <a:t> primer </a:t>
            </a:r>
            <a:r>
              <a:rPr lang="en-US" sz="2800" dirty="0" err="1" smtClean="0"/>
              <a:t>cerrahiye</a:t>
            </a:r>
            <a:r>
              <a:rPr lang="en-US" sz="2800" dirty="0" smtClean="0"/>
              <a:t> </a:t>
            </a:r>
            <a:r>
              <a:rPr lang="en-US" sz="2800" dirty="0" err="1" smtClean="0"/>
              <a:t>göre</a:t>
            </a:r>
            <a:r>
              <a:rPr lang="en-US" sz="2800" dirty="0" smtClean="0"/>
              <a:t> </a:t>
            </a:r>
            <a:r>
              <a:rPr lang="en-US" sz="2800" dirty="0" err="1" smtClean="0"/>
              <a:t>daha</a:t>
            </a:r>
            <a:r>
              <a:rPr lang="en-US" sz="2800" dirty="0" smtClean="0"/>
              <a:t> </a:t>
            </a:r>
            <a:r>
              <a:rPr lang="en-US" sz="2800" dirty="0" err="1" smtClean="0"/>
              <a:t>zararlı</a:t>
            </a:r>
            <a:r>
              <a:rPr lang="en-US" sz="2800" dirty="0" smtClean="0"/>
              <a:t>:</a:t>
            </a:r>
          </a:p>
          <a:p>
            <a:r>
              <a:rPr lang="en-US" sz="2800" dirty="0" err="1" smtClean="0"/>
              <a:t>Rekürren</a:t>
            </a:r>
            <a:r>
              <a:rPr lang="en-US" sz="2800" dirty="0" smtClean="0"/>
              <a:t> </a:t>
            </a:r>
            <a:r>
              <a:rPr lang="en-US" sz="2800" dirty="0" err="1" smtClean="0"/>
              <a:t>endometrioma</a:t>
            </a:r>
            <a:r>
              <a:rPr lang="en-US" sz="2800" dirty="0" smtClean="0"/>
              <a:t> </a:t>
            </a:r>
            <a:r>
              <a:rPr lang="en-US" sz="2800" dirty="0" err="1" smtClean="0"/>
              <a:t>sağlıklı</a:t>
            </a:r>
            <a:r>
              <a:rPr lang="en-US" sz="2800" dirty="0" smtClean="0"/>
              <a:t> over </a:t>
            </a:r>
            <a:r>
              <a:rPr lang="en-US" sz="2800" dirty="0" err="1" smtClean="0"/>
              <a:t>dokusuna</a:t>
            </a:r>
            <a:r>
              <a:rPr lang="en-US" sz="2800" dirty="0" smtClean="0"/>
              <a:t> </a:t>
            </a:r>
            <a:r>
              <a:rPr lang="en-US" sz="2800" dirty="0" err="1" smtClean="0"/>
              <a:t>karşı</a:t>
            </a:r>
            <a:r>
              <a:rPr lang="en-US" sz="2800" dirty="0" smtClean="0"/>
              <a:t> </a:t>
            </a:r>
            <a:r>
              <a:rPr lang="en-US" sz="2800" dirty="0" err="1" smtClean="0"/>
              <a:t>daha</a:t>
            </a:r>
            <a:r>
              <a:rPr lang="en-US" sz="2800" dirty="0" smtClean="0"/>
              <a:t> </a:t>
            </a:r>
            <a:r>
              <a:rPr lang="en-US" sz="2800" dirty="0" err="1" smtClean="0"/>
              <a:t>agressif</a:t>
            </a:r>
            <a:endParaRPr lang="en-US" sz="2800" dirty="0" smtClean="0"/>
          </a:p>
          <a:p>
            <a:r>
              <a:rPr lang="en-US" sz="2800" dirty="0" smtClean="0"/>
              <a:t>Over,  </a:t>
            </a:r>
            <a:r>
              <a:rPr lang="en-US" sz="2800" dirty="0" err="1" smtClean="0"/>
              <a:t>endometrioma</a:t>
            </a:r>
            <a:r>
              <a:rPr lang="en-US" sz="2800" dirty="0" smtClean="0"/>
              <a:t> </a:t>
            </a:r>
            <a:r>
              <a:rPr lang="en-US" sz="2800" dirty="0" err="1" smtClean="0"/>
              <a:t>veya</a:t>
            </a:r>
            <a:r>
              <a:rPr lang="en-US" sz="2800" dirty="0" smtClean="0"/>
              <a:t> primer </a:t>
            </a:r>
            <a:r>
              <a:rPr lang="en-US" sz="2800" dirty="0" err="1" smtClean="0"/>
              <a:t>cerrahi</a:t>
            </a:r>
            <a:r>
              <a:rPr lang="en-US" sz="2800" dirty="0" smtClean="0"/>
              <a:t> </a:t>
            </a:r>
            <a:r>
              <a:rPr lang="en-US" sz="2800" dirty="0" err="1" smtClean="0"/>
              <a:t>nedeniyle</a:t>
            </a:r>
            <a:r>
              <a:rPr lang="en-US" sz="2800" dirty="0" smtClean="0"/>
              <a:t> </a:t>
            </a:r>
            <a:r>
              <a:rPr lang="en-US" sz="2800" dirty="0" err="1" smtClean="0"/>
              <a:t>tahrip</a:t>
            </a:r>
            <a:r>
              <a:rPr lang="en-US" sz="2800" dirty="0" smtClean="0"/>
              <a:t> </a:t>
            </a:r>
            <a:r>
              <a:rPr lang="en-US" sz="2800" dirty="0" err="1" smtClean="0"/>
              <a:t>olmuş</a:t>
            </a:r>
            <a:r>
              <a:rPr lang="en-US" sz="2800" dirty="0" smtClean="0"/>
              <a:t> </a:t>
            </a:r>
            <a:r>
              <a:rPr lang="en-US" sz="2800" dirty="0" err="1" smtClean="0"/>
              <a:t>olabilir</a:t>
            </a:r>
            <a:endParaRPr lang="en-US" sz="2800" dirty="0" smtClean="0"/>
          </a:p>
          <a:p>
            <a:r>
              <a:rPr lang="en-US" sz="2800" dirty="0" smtClean="0"/>
              <a:t>İlk </a:t>
            </a:r>
            <a:r>
              <a:rPr lang="en-US" sz="2800" dirty="0" err="1" smtClean="0"/>
              <a:t>cerrahiye</a:t>
            </a:r>
            <a:r>
              <a:rPr lang="en-US" sz="2800" dirty="0" smtClean="0"/>
              <a:t> </a:t>
            </a:r>
            <a:r>
              <a:rPr lang="en-US" sz="2800" dirty="0" err="1" smtClean="0"/>
              <a:t>bağlı</a:t>
            </a:r>
            <a:r>
              <a:rPr lang="en-US" sz="2800" dirty="0" smtClean="0"/>
              <a:t> </a:t>
            </a:r>
            <a:r>
              <a:rPr lang="en-US" sz="2800" dirty="0" err="1" smtClean="0"/>
              <a:t>fibrozis</a:t>
            </a:r>
            <a:r>
              <a:rPr lang="en-US" sz="2800" dirty="0" smtClean="0"/>
              <a:t>, </a:t>
            </a:r>
            <a:r>
              <a:rPr lang="en-US" sz="2800" dirty="0" err="1" smtClean="0"/>
              <a:t>ikinci</a:t>
            </a:r>
            <a:r>
              <a:rPr lang="en-US" sz="2800" dirty="0" smtClean="0"/>
              <a:t> </a:t>
            </a:r>
            <a:r>
              <a:rPr lang="en-US" sz="2800" dirty="0" err="1" smtClean="0"/>
              <a:t>cerrahide</a:t>
            </a:r>
            <a:r>
              <a:rPr lang="en-US" sz="2800" dirty="0" smtClean="0"/>
              <a:t> </a:t>
            </a:r>
            <a:r>
              <a:rPr lang="en-US" sz="2800" dirty="0" err="1" smtClean="0"/>
              <a:t>klivaj</a:t>
            </a:r>
            <a:r>
              <a:rPr lang="en-US" sz="2800" dirty="0" smtClean="0"/>
              <a:t> </a:t>
            </a:r>
            <a:r>
              <a:rPr lang="en-US" sz="2800" dirty="0" err="1" smtClean="0"/>
              <a:t>planının</a:t>
            </a:r>
            <a:r>
              <a:rPr lang="en-US" sz="2800" dirty="0" smtClean="0"/>
              <a:t> </a:t>
            </a:r>
            <a:r>
              <a:rPr lang="en-US" sz="2800" dirty="0" err="1" smtClean="0"/>
              <a:t>bulunmasını</a:t>
            </a:r>
            <a:r>
              <a:rPr lang="en-US" sz="2800" dirty="0" smtClean="0"/>
              <a:t> </a:t>
            </a:r>
            <a:r>
              <a:rPr lang="en-US" sz="2800" dirty="0" err="1" smtClean="0"/>
              <a:t>zorlaştırabilir</a:t>
            </a:r>
            <a:endParaRPr lang="en-US" sz="2800" dirty="0" smtClean="0"/>
          </a:p>
          <a:p>
            <a:endParaRPr lang="en-US" sz="2800" dirty="0" smtClean="0"/>
          </a:p>
          <a:p>
            <a:endParaRPr lang="en-US" sz="2800" dirty="0" smtClean="0"/>
          </a:p>
          <a:p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09307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Muzii</a:t>
            </a:r>
            <a:r>
              <a:rPr lang="en-US" dirty="0" smtClean="0"/>
              <a:t>- </a:t>
            </a:r>
            <a:r>
              <a:rPr lang="en-US" dirty="0" err="1" smtClean="0"/>
              <a:t>devam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200" dirty="0" err="1" smtClean="0"/>
              <a:t>Endometrioma</a:t>
            </a:r>
            <a:r>
              <a:rPr lang="en-US" sz="3200" dirty="0" smtClean="0"/>
              <a:t> </a:t>
            </a:r>
            <a:r>
              <a:rPr lang="en-US" sz="3200" dirty="0" err="1" smtClean="0"/>
              <a:t>uzun</a:t>
            </a:r>
            <a:r>
              <a:rPr lang="en-US" sz="3200" dirty="0" smtClean="0"/>
              <a:t> </a:t>
            </a:r>
            <a:r>
              <a:rPr lang="en-US" sz="3200" dirty="0" err="1" smtClean="0"/>
              <a:t>sürede</a:t>
            </a:r>
            <a:r>
              <a:rPr lang="en-US" sz="3200" dirty="0" smtClean="0"/>
              <a:t>:</a:t>
            </a:r>
          </a:p>
          <a:p>
            <a:pPr lvl="1"/>
            <a:r>
              <a:rPr lang="en-US" sz="2800" dirty="0" err="1" smtClean="0"/>
              <a:t>Serbest</a:t>
            </a:r>
            <a:r>
              <a:rPr lang="en-US" sz="2800" dirty="0" smtClean="0"/>
              <a:t> </a:t>
            </a:r>
            <a:r>
              <a:rPr lang="en-US" sz="2800" dirty="0" err="1" smtClean="0"/>
              <a:t>demirin</a:t>
            </a:r>
            <a:r>
              <a:rPr lang="en-US" sz="2800" dirty="0" smtClean="0"/>
              <a:t> </a:t>
            </a:r>
            <a:r>
              <a:rPr lang="en-US" sz="2800" dirty="0" err="1" smtClean="0"/>
              <a:t>yüksek</a:t>
            </a:r>
            <a:r>
              <a:rPr lang="en-US" sz="2800" dirty="0" smtClean="0"/>
              <a:t> </a:t>
            </a:r>
            <a:r>
              <a:rPr lang="en-US" sz="2800" dirty="0" err="1" smtClean="0"/>
              <a:t>konsantrasyonu</a:t>
            </a:r>
            <a:endParaRPr lang="en-US" sz="2800" dirty="0" smtClean="0"/>
          </a:p>
          <a:p>
            <a:pPr lvl="1"/>
            <a:r>
              <a:rPr lang="en-US" sz="2800" dirty="0" err="1" smtClean="0"/>
              <a:t>Reaktif</a:t>
            </a:r>
            <a:r>
              <a:rPr lang="en-US" sz="2800" dirty="0" smtClean="0"/>
              <a:t> </a:t>
            </a:r>
            <a:r>
              <a:rPr lang="en-US" sz="2800" dirty="0" err="1" smtClean="0"/>
              <a:t>oksijen</a:t>
            </a:r>
            <a:r>
              <a:rPr lang="en-US" sz="2800" dirty="0" smtClean="0"/>
              <a:t> </a:t>
            </a:r>
            <a:r>
              <a:rPr lang="en-US" sz="2800" dirty="0" err="1" smtClean="0"/>
              <a:t>birleşenleri</a:t>
            </a:r>
            <a:endParaRPr lang="en-US" sz="2800" dirty="0" smtClean="0"/>
          </a:p>
          <a:p>
            <a:pPr lvl="1"/>
            <a:r>
              <a:rPr lang="en-US" sz="2800" dirty="0" err="1" smtClean="0"/>
              <a:t>Proteolitik</a:t>
            </a:r>
            <a:r>
              <a:rPr lang="en-US" sz="2800" dirty="0" smtClean="0"/>
              <a:t> </a:t>
            </a:r>
            <a:r>
              <a:rPr lang="en-US" sz="2800" dirty="0" err="1" smtClean="0"/>
              <a:t>enzimler</a:t>
            </a:r>
            <a:endParaRPr lang="en-US" sz="2800" dirty="0" smtClean="0"/>
          </a:p>
          <a:p>
            <a:pPr lvl="1"/>
            <a:r>
              <a:rPr lang="en-US" sz="2800" dirty="0" err="1" smtClean="0"/>
              <a:t>Inflamatuar</a:t>
            </a:r>
            <a:r>
              <a:rPr lang="en-US" sz="2800" dirty="0" smtClean="0"/>
              <a:t> </a:t>
            </a:r>
            <a:r>
              <a:rPr lang="en-US" sz="2800" dirty="0" err="1" smtClean="0"/>
              <a:t>moleküller</a:t>
            </a:r>
            <a:r>
              <a:rPr lang="en-US" sz="2800" dirty="0" smtClean="0"/>
              <a:t> </a:t>
            </a:r>
            <a:r>
              <a:rPr lang="en-US" sz="2800" dirty="0" err="1" smtClean="0"/>
              <a:t>komşu</a:t>
            </a:r>
            <a:r>
              <a:rPr lang="en-US" sz="2800" dirty="0" smtClean="0"/>
              <a:t> over </a:t>
            </a:r>
            <a:r>
              <a:rPr lang="en-US" sz="2800" dirty="0" err="1" smtClean="0"/>
              <a:t>korteksinde</a:t>
            </a:r>
            <a:r>
              <a:rPr lang="en-US" sz="2800" dirty="0" smtClean="0"/>
              <a:t> </a:t>
            </a:r>
            <a:r>
              <a:rPr lang="en-US" sz="2800" dirty="0" err="1" smtClean="0"/>
              <a:t>daha</a:t>
            </a:r>
            <a:r>
              <a:rPr lang="en-US" sz="2800" dirty="0" smtClean="0"/>
              <a:t> </a:t>
            </a:r>
            <a:r>
              <a:rPr lang="en-US" sz="2800" dirty="0" err="1" smtClean="0"/>
              <a:t>fazla</a:t>
            </a:r>
            <a:r>
              <a:rPr lang="en-US" sz="2800" dirty="0" smtClean="0"/>
              <a:t> </a:t>
            </a:r>
            <a:r>
              <a:rPr lang="en-US" sz="2800" dirty="0" err="1" smtClean="0"/>
              <a:t>tahribata</a:t>
            </a:r>
            <a:r>
              <a:rPr lang="en-US" sz="2800" dirty="0" smtClean="0"/>
              <a:t> </a:t>
            </a:r>
            <a:r>
              <a:rPr lang="en-US" sz="2800" dirty="0" err="1" smtClean="0"/>
              <a:t>neden</a:t>
            </a:r>
            <a:r>
              <a:rPr lang="en-US" sz="2800" dirty="0" smtClean="0"/>
              <a:t> </a:t>
            </a:r>
            <a:r>
              <a:rPr lang="en-US" sz="2800" dirty="0" err="1" smtClean="0"/>
              <a:t>olabilir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480061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200" dirty="0" smtClean="0"/>
              <a:t>İkinci Cerrahinin Over Rezervine Etkisi</a:t>
            </a:r>
            <a:br>
              <a:rPr lang="tr-TR" sz="3200" dirty="0" smtClean="0"/>
            </a:br>
            <a:r>
              <a:rPr lang="tr-TR" sz="2400" dirty="0" smtClean="0"/>
              <a:t>Ferrero et al. Fertil Steril 2015</a:t>
            </a:r>
            <a:endParaRPr lang="tr-TR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2400" dirty="0" smtClean="0"/>
              <a:t>Vaka kontrollü çalışma</a:t>
            </a:r>
          </a:p>
          <a:p>
            <a:r>
              <a:rPr lang="tr-TR" sz="2400" dirty="0" smtClean="0"/>
              <a:t>18 hasta rekürrens nedeni ile cerrahi, 18 hasta rekürrens ve yeni cerrahi yok</a:t>
            </a:r>
          </a:p>
          <a:p>
            <a:r>
              <a:rPr lang="tr-TR" sz="2400" dirty="0" smtClean="0"/>
              <a:t>AMH düzeylerine etki</a:t>
            </a:r>
          </a:p>
          <a:p>
            <a:r>
              <a:rPr lang="tr-TR" sz="2400" dirty="0" smtClean="0"/>
              <a:t>AFC, bazal FSH ve over volümü de değerlendirilmiş</a:t>
            </a:r>
          </a:p>
          <a:p>
            <a:r>
              <a:rPr lang="tr-TR" sz="2400" dirty="0" smtClean="0"/>
              <a:t>İki grupta da AMH düzeyleri ve AFC ilk cerrahi sonrası azalmış, FSH düzeyi artmış</a:t>
            </a:r>
          </a:p>
          <a:p>
            <a:r>
              <a:rPr lang="tr-TR" sz="2400" dirty="0" smtClean="0"/>
              <a:t>İkinci cerrahi sonrası AMH daha düşük, FSH daha yüksek, AF sayısı daha az</a:t>
            </a:r>
          </a:p>
          <a:p>
            <a:r>
              <a:rPr lang="tr-TR" sz="2400" dirty="0" smtClean="0"/>
              <a:t>SONUÇ: </a:t>
            </a:r>
            <a:r>
              <a:rPr lang="tr-TR" sz="2400" dirty="0" err="1" smtClean="0"/>
              <a:t>Rekürren</a:t>
            </a:r>
            <a:r>
              <a:rPr lang="tr-TR" sz="2400" dirty="0" smtClean="0"/>
              <a:t> endometrioma strippingi over rezervindehasara ve over yetmezliğine neden olabilir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74145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Tekrarlayan</a:t>
            </a:r>
            <a:r>
              <a:rPr lang="en-US" dirty="0" smtClean="0"/>
              <a:t> </a:t>
            </a:r>
            <a:r>
              <a:rPr lang="en-US" dirty="0" err="1" smtClean="0"/>
              <a:t>Cerrahi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İlk </a:t>
            </a:r>
            <a:r>
              <a:rPr lang="en-US" sz="2800" dirty="0" err="1" smtClean="0"/>
              <a:t>cerrahiye</a:t>
            </a:r>
            <a:r>
              <a:rPr lang="en-US" sz="2800" dirty="0" smtClean="0"/>
              <a:t> </a:t>
            </a:r>
            <a:r>
              <a:rPr lang="en-US" sz="2800" dirty="0" err="1" smtClean="0"/>
              <a:t>göre</a:t>
            </a:r>
            <a:r>
              <a:rPr lang="en-US" sz="2800" dirty="0" smtClean="0"/>
              <a:t> </a:t>
            </a:r>
            <a:r>
              <a:rPr lang="en-US" sz="2800" dirty="0" err="1" smtClean="0"/>
              <a:t>daha</a:t>
            </a:r>
            <a:r>
              <a:rPr lang="en-US" sz="2800" dirty="0" smtClean="0"/>
              <a:t> </a:t>
            </a:r>
            <a:r>
              <a:rPr lang="en-US" sz="2800" dirty="0" err="1" smtClean="0"/>
              <a:t>zararlı</a:t>
            </a:r>
            <a:endParaRPr lang="en-US" sz="2800" dirty="0" smtClean="0"/>
          </a:p>
          <a:p>
            <a:r>
              <a:rPr lang="en-US" sz="2800" dirty="0" smtClean="0"/>
              <a:t>AFC </a:t>
            </a:r>
            <a:r>
              <a:rPr lang="en-US" sz="2800" dirty="0" err="1" smtClean="0"/>
              <a:t>ve</a:t>
            </a:r>
            <a:r>
              <a:rPr lang="en-US" sz="2800" dirty="0" smtClean="0"/>
              <a:t> antral </a:t>
            </a:r>
            <a:r>
              <a:rPr lang="en-US" sz="2800" dirty="0" err="1" smtClean="0"/>
              <a:t>follikül</a:t>
            </a:r>
            <a:r>
              <a:rPr lang="en-US" sz="2800" dirty="0" smtClean="0"/>
              <a:t> </a:t>
            </a:r>
            <a:r>
              <a:rPr lang="en-US" sz="2800" dirty="0" err="1" smtClean="0"/>
              <a:t>sayısı</a:t>
            </a:r>
            <a:r>
              <a:rPr lang="en-US" sz="2800" dirty="0" smtClean="0"/>
              <a:t> </a:t>
            </a:r>
            <a:r>
              <a:rPr lang="en-US" sz="2800" dirty="0" err="1" smtClean="0"/>
              <a:t>azalıyor</a:t>
            </a:r>
            <a:endParaRPr lang="en-US" sz="2800" dirty="0" smtClean="0"/>
          </a:p>
          <a:p>
            <a:r>
              <a:rPr lang="en-US" sz="2800" dirty="0" smtClean="0">
                <a:solidFill>
                  <a:srgbClr val="FF0000"/>
                </a:solidFill>
              </a:rPr>
              <a:t>CERRAHİ GİRİŞİM:</a:t>
            </a:r>
            <a:br>
              <a:rPr lang="en-US" sz="2800" dirty="0" smtClean="0">
                <a:solidFill>
                  <a:srgbClr val="FF0000"/>
                </a:solidFill>
              </a:rPr>
            </a:br>
            <a:endParaRPr lang="en-US" sz="2800" dirty="0" smtClean="0">
              <a:solidFill>
                <a:srgbClr val="FF0000"/>
              </a:solidFill>
            </a:endParaRPr>
          </a:p>
          <a:p>
            <a:pPr lvl="1"/>
            <a:r>
              <a:rPr lang="en-US" sz="2800" dirty="0" err="1" smtClean="0"/>
              <a:t>Konservatif</a:t>
            </a:r>
            <a:r>
              <a:rPr lang="en-US" sz="2800" dirty="0" smtClean="0"/>
              <a:t> </a:t>
            </a:r>
            <a:r>
              <a:rPr lang="en-US" sz="2800" dirty="0" err="1" smtClean="0"/>
              <a:t>tedaviler</a:t>
            </a:r>
            <a:r>
              <a:rPr lang="en-US" sz="2800" dirty="0" smtClean="0"/>
              <a:t> </a:t>
            </a:r>
            <a:r>
              <a:rPr lang="en-US" sz="2800" dirty="0" err="1" smtClean="0"/>
              <a:t>yarar</a:t>
            </a:r>
            <a:r>
              <a:rPr lang="en-US" sz="2800" dirty="0" smtClean="0"/>
              <a:t> </a:t>
            </a:r>
            <a:r>
              <a:rPr lang="en-US" sz="2800" dirty="0" err="1" smtClean="0"/>
              <a:t>sağlamazsa</a:t>
            </a:r>
            <a:endParaRPr lang="en-US" sz="2800" dirty="0" smtClean="0"/>
          </a:p>
          <a:p>
            <a:pPr lvl="1"/>
            <a:r>
              <a:rPr lang="en-US" sz="2800" dirty="0" err="1" smtClean="0"/>
              <a:t>Cerrahi</a:t>
            </a:r>
            <a:r>
              <a:rPr lang="en-US" sz="2800" dirty="0" smtClean="0"/>
              <a:t> </a:t>
            </a:r>
            <a:r>
              <a:rPr lang="en-US" sz="2800" dirty="0" err="1" smtClean="0"/>
              <a:t>öncesi</a:t>
            </a:r>
            <a:r>
              <a:rPr lang="en-US" sz="2800" dirty="0" smtClean="0"/>
              <a:t> over </a:t>
            </a:r>
            <a:r>
              <a:rPr lang="en-US" sz="2800" dirty="0" err="1" smtClean="0"/>
              <a:t>yetmezliği</a:t>
            </a:r>
            <a:r>
              <a:rPr lang="en-US" sz="2800" dirty="0" smtClean="0"/>
              <a:t> </a:t>
            </a:r>
            <a:r>
              <a:rPr lang="en-US" sz="2800" dirty="0" err="1" smtClean="0"/>
              <a:t>riski</a:t>
            </a:r>
            <a:r>
              <a:rPr lang="en-US" sz="2800" dirty="0" smtClean="0"/>
              <a:t> </a:t>
            </a:r>
            <a:r>
              <a:rPr lang="en-US" sz="2800" dirty="0" err="1" smtClean="0"/>
              <a:t>ile</a:t>
            </a:r>
            <a:r>
              <a:rPr lang="en-US" sz="2800" dirty="0" smtClean="0"/>
              <a:t> </a:t>
            </a:r>
            <a:r>
              <a:rPr lang="en-US" sz="2800" dirty="0" err="1" smtClean="0"/>
              <a:t>ilgili</a:t>
            </a:r>
            <a:r>
              <a:rPr lang="en-US" sz="2800" dirty="0" smtClean="0"/>
              <a:t> hasta </a:t>
            </a:r>
            <a:r>
              <a:rPr lang="en-US" sz="2800" dirty="0" err="1" smtClean="0"/>
              <a:t>bilgilendirilmeli</a:t>
            </a:r>
            <a:endParaRPr lang="en-US" sz="2800" dirty="0" smtClean="0"/>
          </a:p>
          <a:p>
            <a:pPr lvl="1"/>
            <a:r>
              <a:rPr lang="en-US" sz="2800" dirty="0" err="1" smtClean="0"/>
              <a:t>Infertilite</a:t>
            </a:r>
            <a:r>
              <a:rPr lang="en-US" sz="2800" dirty="0" smtClean="0"/>
              <a:t> </a:t>
            </a:r>
            <a:r>
              <a:rPr lang="en-US" sz="2800" dirty="0" err="1" smtClean="0"/>
              <a:t>olgularında</a:t>
            </a:r>
            <a:r>
              <a:rPr lang="en-US" sz="2800" dirty="0" smtClean="0"/>
              <a:t> IVF </a:t>
            </a:r>
            <a:r>
              <a:rPr lang="en-US" sz="2800" dirty="0" err="1" smtClean="0"/>
              <a:t>tercih</a:t>
            </a:r>
            <a:r>
              <a:rPr lang="en-US" sz="2800" dirty="0" smtClean="0"/>
              <a:t> </a:t>
            </a:r>
            <a:r>
              <a:rPr lang="en-US" sz="2800" dirty="0" err="1" smtClean="0"/>
              <a:t>edilmeli</a:t>
            </a:r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1226567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0"/>
            <a:ext cx="10058400" cy="1450757"/>
          </a:xfrm>
        </p:spPr>
        <p:txBody>
          <a:bodyPr/>
          <a:lstStyle/>
          <a:p>
            <a:r>
              <a:rPr lang="en-US" dirty="0" smtClean="0"/>
              <a:t>IVF </a:t>
            </a:r>
            <a:r>
              <a:rPr lang="en-US" dirty="0" err="1" smtClean="0"/>
              <a:t>Sonuçlarına</a:t>
            </a:r>
            <a:r>
              <a:rPr lang="en-US" dirty="0" smtClean="0"/>
              <a:t> </a:t>
            </a:r>
            <a:r>
              <a:rPr lang="en-US" dirty="0" err="1" smtClean="0"/>
              <a:t>Etki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642534"/>
            <a:ext cx="10058400" cy="4023360"/>
          </a:xfrm>
        </p:spPr>
        <p:txBody>
          <a:bodyPr>
            <a:noAutofit/>
          </a:bodyPr>
          <a:lstStyle/>
          <a:p>
            <a:r>
              <a:rPr lang="en-US" sz="2400" dirty="0" err="1" smtClean="0"/>
              <a:t>Pelvik</a:t>
            </a:r>
            <a:r>
              <a:rPr lang="en-US" sz="2400" dirty="0" smtClean="0"/>
              <a:t> </a:t>
            </a:r>
            <a:r>
              <a:rPr lang="en-US" sz="2400" dirty="0" err="1" smtClean="0"/>
              <a:t>endometriozis</a:t>
            </a:r>
            <a:r>
              <a:rPr lang="en-US" sz="2400" dirty="0" smtClean="0"/>
              <a:t> 176 hasta</a:t>
            </a:r>
          </a:p>
          <a:p>
            <a:r>
              <a:rPr lang="en-US" sz="2400" dirty="0" err="1" smtClean="0"/>
              <a:t>Opere</a:t>
            </a:r>
            <a:r>
              <a:rPr lang="en-US" sz="2400" dirty="0" smtClean="0"/>
              <a:t> </a:t>
            </a:r>
            <a:r>
              <a:rPr lang="en-US" sz="2400" dirty="0" err="1" smtClean="0"/>
              <a:t>endometrioma</a:t>
            </a:r>
            <a:r>
              <a:rPr lang="en-US" sz="2400" dirty="0" smtClean="0"/>
              <a:t> 125 hasta</a:t>
            </a:r>
          </a:p>
          <a:p>
            <a:r>
              <a:rPr lang="en-US" sz="2400" dirty="0" err="1" smtClean="0"/>
              <a:t>Rekürrens</a:t>
            </a:r>
            <a:r>
              <a:rPr lang="en-US" sz="2400" dirty="0" smtClean="0"/>
              <a:t>- Kist </a:t>
            </a:r>
            <a:r>
              <a:rPr lang="en-US" sz="2400" dirty="0" err="1" smtClean="0"/>
              <a:t>aspirasyonu</a:t>
            </a:r>
            <a:r>
              <a:rPr lang="en-US" sz="2400" dirty="0" smtClean="0"/>
              <a:t> yok 39 hasta</a:t>
            </a:r>
          </a:p>
          <a:p>
            <a:r>
              <a:rPr lang="en-US" sz="2400" dirty="0" err="1" smtClean="0"/>
              <a:t>Rekürrens</a:t>
            </a:r>
            <a:r>
              <a:rPr lang="en-US" sz="2400" dirty="0" smtClean="0"/>
              <a:t>- Kist </a:t>
            </a:r>
            <a:r>
              <a:rPr lang="en-US" sz="2400" dirty="0" err="1" smtClean="0"/>
              <a:t>aspirasyonu</a:t>
            </a:r>
            <a:r>
              <a:rPr lang="en-US" sz="2400" dirty="0" smtClean="0"/>
              <a:t> 41 hasta</a:t>
            </a:r>
            <a:endParaRPr lang="en-US" sz="2400" dirty="0"/>
          </a:p>
          <a:p>
            <a:r>
              <a:rPr lang="en-US" sz="2400" dirty="0" err="1" smtClean="0"/>
              <a:t>Grup</a:t>
            </a:r>
            <a:r>
              <a:rPr lang="en-US" sz="2400" dirty="0" smtClean="0"/>
              <a:t> A: FSH </a:t>
            </a:r>
            <a:r>
              <a:rPr lang="en-US" sz="2400" dirty="0" err="1" smtClean="0"/>
              <a:t>ve</a:t>
            </a:r>
            <a:r>
              <a:rPr lang="en-US" sz="2400" dirty="0" smtClean="0"/>
              <a:t> GN </a:t>
            </a:r>
            <a:r>
              <a:rPr lang="en-US" sz="2400" dirty="0" err="1" smtClean="0"/>
              <a:t>dozu</a:t>
            </a:r>
            <a:r>
              <a:rPr lang="en-US" sz="2400" dirty="0" smtClean="0"/>
              <a:t> </a:t>
            </a:r>
            <a:r>
              <a:rPr lang="en-US" sz="2400" dirty="0" err="1" smtClean="0"/>
              <a:t>en</a:t>
            </a:r>
            <a:r>
              <a:rPr lang="en-US" sz="2400" dirty="0" smtClean="0"/>
              <a:t> </a:t>
            </a:r>
            <a:r>
              <a:rPr lang="en-US" sz="2400" dirty="0" err="1" smtClean="0"/>
              <a:t>düşük</a:t>
            </a:r>
            <a:endParaRPr lang="en-US" sz="2400" dirty="0" smtClean="0"/>
          </a:p>
          <a:p>
            <a:r>
              <a:rPr lang="en-US" sz="2400" dirty="0" err="1" smtClean="0"/>
              <a:t>Grup</a:t>
            </a:r>
            <a:r>
              <a:rPr lang="en-US" sz="2400" dirty="0" smtClean="0"/>
              <a:t> B: </a:t>
            </a:r>
            <a:r>
              <a:rPr lang="en-US" sz="2400" dirty="0" err="1" smtClean="0"/>
              <a:t>En</a:t>
            </a:r>
            <a:r>
              <a:rPr lang="en-US" sz="2400" dirty="0" smtClean="0"/>
              <a:t> </a:t>
            </a:r>
            <a:r>
              <a:rPr lang="en-US" sz="2400" dirty="0" err="1" smtClean="0"/>
              <a:t>az</a:t>
            </a:r>
            <a:r>
              <a:rPr lang="en-US" sz="2400" dirty="0" smtClean="0"/>
              <a:t> </a:t>
            </a:r>
            <a:r>
              <a:rPr lang="en-US" sz="2400" dirty="0" err="1" smtClean="0"/>
              <a:t>oosit</a:t>
            </a:r>
            <a:endParaRPr lang="en-US" sz="2400" dirty="0" smtClean="0"/>
          </a:p>
          <a:p>
            <a:r>
              <a:rPr lang="en-US" sz="2400" dirty="0" err="1" smtClean="0"/>
              <a:t>Grup</a:t>
            </a:r>
            <a:r>
              <a:rPr lang="en-US" sz="2400" dirty="0" smtClean="0"/>
              <a:t> C </a:t>
            </a:r>
            <a:r>
              <a:rPr lang="en-US" sz="2400" dirty="0" err="1" smtClean="0"/>
              <a:t>ve</a:t>
            </a:r>
            <a:r>
              <a:rPr lang="en-US" sz="2400" dirty="0" smtClean="0"/>
              <a:t> D: </a:t>
            </a:r>
            <a:r>
              <a:rPr lang="en-US" sz="2400" dirty="0" err="1" smtClean="0"/>
              <a:t>Oosit</a:t>
            </a:r>
            <a:r>
              <a:rPr lang="en-US" sz="2400" dirty="0" smtClean="0"/>
              <a:t>, embryo </a:t>
            </a:r>
            <a:r>
              <a:rPr lang="en-US" sz="2400" dirty="0" err="1" smtClean="0"/>
              <a:t>kalitesi</a:t>
            </a:r>
            <a:r>
              <a:rPr lang="en-US" sz="2400" dirty="0" smtClean="0"/>
              <a:t>, </a:t>
            </a:r>
            <a:r>
              <a:rPr lang="en-US" sz="2400" dirty="0" err="1" smtClean="0"/>
              <a:t>implantasyon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gebelik</a:t>
            </a:r>
            <a:r>
              <a:rPr lang="en-US" sz="2400" dirty="0" smtClean="0"/>
              <a:t> </a:t>
            </a:r>
            <a:r>
              <a:rPr lang="en-US" sz="2400" dirty="0" err="1" smtClean="0"/>
              <a:t>oranları</a:t>
            </a:r>
            <a:r>
              <a:rPr lang="en-US" sz="2400" dirty="0" smtClean="0"/>
              <a:t> </a:t>
            </a:r>
            <a:r>
              <a:rPr lang="en-US" sz="2400" dirty="0" err="1" smtClean="0"/>
              <a:t>benzer</a:t>
            </a:r>
            <a:endParaRPr lang="en-US" sz="2400" dirty="0" smtClean="0"/>
          </a:p>
          <a:p>
            <a:r>
              <a:rPr lang="en-US" sz="2400" dirty="0" smtClean="0"/>
              <a:t>SONUÇ: </a:t>
            </a:r>
            <a:r>
              <a:rPr lang="en-US" sz="2400" dirty="0" err="1" smtClean="0">
                <a:solidFill>
                  <a:srgbClr val="FF0000"/>
                </a:solidFill>
              </a:rPr>
              <a:t>Pelvik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endometriozisin</a:t>
            </a:r>
            <a:r>
              <a:rPr lang="en-US" sz="2400" dirty="0" smtClean="0">
                <a:solidFill>
                  <a:srgbClr val="FF0000"/>
                </a:solidFill>
              </a:rPr>
              <a:t> over </a:t>
            </a:r>
            <a:r>
              <a:rPr lang="en-US" sz="2400" dirty="0" err="1" smtClean="0">
                <a:solidFill>
                  <a:srgbClr val="FF0000"/>
                </a:solidFill>
              </a:rPr>
              <a:t>rezervine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etkisi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daha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az</a:t>
            </a:r>
            <a:endParaRPr lang="en-US" sz="1800" dirty="0">
              <a:solidFill>
                <a:srgbClr val="FF0000"/>
              </a:solidFill>
            </a:endParaRPr>
          </a:p>
          <a:p>
            <a:r>
              <a:rPr lang="en-US" sz="2400" dirty="0" smtClean="0">
                <a:solidFill>
                  <a:srgbClr val="FF0000"/>
                </a:solidFill>
              </a:rPr>
              <a:t>TV </a:t>
            </a:r>
            <a:r>
              <a:rPr lang="en-US" sz="2400" dirty="0" err="1" smtClean="0">
                <a:solidFill>
                  <a:srgbClr val="FF0000"/>
                </a:solidFill>
              </a:rPr>
              <a:t>aspirasyonun</a:t>
            </a:r>
            <a:r>
              <a:rPr lang="en-US" sz="2400" dirty="0" smtClean="0">
                <a:solidFill>
                  <a:srgbClr val="FF0000"/>
                </a:solidFill>
              </a:rPr>
              <a:t> </a:t>
            </a:r>
            <a:r>
              <a:rPr lang="en-US" sz="2400" dirty="0" err="1" smtClean="0">
                <a:solidFill>
                  <a:srgbClr val="FF0000"/>
                </a:solidFill>
              </a:rPr>
              <a:t>avantajı</a:t>
            </a:r>
            <a:r>
              <a:rPr lang="en-US" sz="2400" dirty="0" smtClean="0">
                <a:solidFill>
                  <a:srgbClr val="FF0000"/>
                </a:solidFill>
              </a:rPr>
              <a:t> yok</a:t>
            </a:r>
            <a:endParaRPr lang="en-US" sz="1800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587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le 1"/>
          <p:cNvSpPr>
            <a:spLocks noGrp="1"/>
          </p:cNvSpPr>
          <p:nvPr>
            <p:ph type="title"/>
          </p:nvPr>
        </p:nvSpPr>
        <p:spPr>
          <a:xfrm>
            <a:off x="1097280" y="-6130"/>
            <a:ext cx="10058400" cy="1450757"/>
          </a:xfrm>
        </p:spPr>
        <p:txBody>
          <a:bodyPr/>
          <a:lstStyle/>
          <a:p>
            <a:r>
              <a:rPr lang="en-US" altLang="x-none" sz="2800" dirty="0" err="1" smtClean="0">
                <a:ea typeface="ＭＳ Ｐゴシック" charset="-128"/>
              </a:rPr>
              <a:t>Endometriomalı</a:t>
            </a:r>
            <a:r>
              <a:rPr lang="en-US" altLang="x-none" sz="2800" dirty="0" smtClean="0">
                <a:ea typeface="ＭＳ Ｐゴシック" charset="-128"/>
              </a:rPr>
              <a:t> </a:t>
            </a:r>
            <a:r>
              <a:rPr lang="en-US" altLang="x-none" sz="2800" dirty="0" err="1" smtClean="0">
                <a:ea typeface="ＭＳ Ｐゴシック" charset="-128"/>
              </a:rPr>
              <a:t>hastalarda</a:t>
            </a:r>
            <a:r>
              <a:rPr lang="en-US" altLang="x-none" sz="2800" dirty="0" smtClean="0">
                <a:ea typeface="ＭＳ Ｐゴシック" charset="-128"/>
              </a:rPr>
              <a:t> IVF </a:t>
            </a:r>
            <a:r>
              <a:rPr lang="en-US" altLang="x-none" sz="2800" dirty="0" err="1" smtClean="0">
                <a:ea typeface="ＭＳ Ｐゴシック" charset="-128"/>
              </a:rPr>
              <a:t>öncesi</a:t>
            </a:r>
            <a:r>
              <a:rPr lang="en-US" altLang="x-none" sz="2800" dirty="0" smtClean="0">
                <a:ea typeface="ＭＳ Ｐゴシック" charset="-128"/>
              </a:rPr>
              <a:t> </a:t>
            </a:r>
            <a:r>
              <a:rPr lang="en-US" altLang="x-none" sz="2800" dirty="0" err="1" smtClean="0">
                <a:ea typeface="ＭＳ Ｐゴシック" charset="-128"/>
              </a:rPr>
              <a:t>cerrahi</a:t>
            </a:r>
            <a:r>
              <a:rPr lang="en-US" altLang="x-none" sz="2800" dirty="0" smtClean="0">
                <a:ea typeface="ＭＳ Ｐゴシック" charset="-128"/>
              </a:rPr>
              <a:t> </a:t>
            </a:r>
            <a:r>
              <a:rPr lang="en-US" altLang="x-none" sz="2800" dirty="0" err="1" smtClean="0">
                <a:ea typeface="ＭＳ Ｐゴシック" charset="-128"/>
              </a:rPr>
              <a:t>yapılan</a:t>
            </a:r>
            <a:r>
              <a:rPr lang="en-US" altLang="x-none" sz="2800" dirty="0" smtClean="0">
                <a:ea typeface="ＭＳ Ｐゴシック" charset="-128"/>
              </a:rPr>
              <a:t> </a:t>
            </a:r>
            <a:r>
              <a:rPr lang="en-US" altLang="x-none" sz="2800" dirty="0" err="1" smtClean="0">
                <a:ea typeface="ＭＳ Ｐゴシック" charset="-128"/>
              </a:rPr>
              <a:t>ve</a:t>
            </a:r>
            <a:r>
              <a:rPr lang="en-US" altLang="x-none" sz="2800" dirty="0" smtClean="0">
                <a:ea typeface="ＭＳ Ｐゴシック" charset="-128"/>
              </a:rPr>
              <a:t> </a:t>
            </a:r>
            <a:r>
              <a:rPr lang="en-US" altLang="x-none" sz="2800" dirty="0" err="1" smtClean="0">
                <a:ea typeface="ＭＳ Ｐゴシック" charset="-128"/>
              </a:rPr>
              <a:t>yapılmayan</a:t>
            </a:r>
            <a:r>
              <a:rPr lang="en-US" altLang="x-none" sz="2800" dirty="0" smtClean="0">
                <a:ea typeface="ＭＳ Ｐゴシック" charset="-128"/>
              </a:rPr>
              <a:t> </a:t>
            </a:r>
            <a:r>
              <a:rPr lang="en-US" altLang="x-none" sz="2800" dirty="0" err="1" smtClean="0">
                <a:ea typeface="ＭＳ Ｐゴシック" charset="-128"/>
              </a:rPr>
              <a:t>hastalar</a:t>
            </a:r>
            <a:r>
              <a:rPr lang="en-US" altLang="x-none" sz="2800" dirty="0" smtClean="0">
                <a:ea typeface="ＭＳ Ｐゴシック" charset="-128"/>
              </a:rPr>
              <a:t>- Meta-</a:t>
            </a:r>
            <a:r>
              <a:rPr lang="en-US" altLang="x-none" sz="2800" dirty="0" err="1" smtClean="0">
                <a:ea typeface="ＭＳ Ｐゴシック" charset="-128"/>
              </a:rPr>
              <a:t>analiz</a:t>
            </a:r>
            <a:endParaRPr lang="tr-TR" altLang="x-none" sz="2800" dirty="0">
              <a:ea typeface="ＭＳ Ｐゴシック" charset="-128"/>
            </a:endParaRPr>
          </a:p>
        </p:txBody>
      </p:sp>
      <p:sp>
        <p:nvSpPr>
          <p:cNvPr id="99330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altLang="x-none">
              <a:ea typeface="ＭＳ Ｐゴシック" charset="-128"/>
            </a:endParaRPr>
          </a:p>
        </p:txBody>
      </p:sp>
      <p:pic>
        <p:nvPicPr>
          <p:cNvPr id="52228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1797051"/>
            <a:ext cx="9137650" cy="3355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  <p:sp>
        <p:nvSpPr>
          <p:cNvPr id="99332" name="TextBox 3"/>
          <p:cNvSpPr txBox="1">
            <a:spLocks noChangeArrowheads="1"/>
          </p:cNvSpPr>
          <p:nvPr/>
        </p:nvSpPr>
        <p:spPr bwMode="auto">
          <a:xfrm>
            <a:off x="5676900" y="5505450"/>
            <a:ext cx="440055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tr-TR" altLang="x-none" sz="1800"/>
              <a:t>Tsoumpou et al, FS 2009</a:t>
            </a:r>
          </a:p>
        </p:txBody>
      </p:sp>
    </p:spTree>
    <p:extLst>
      <p:ext uri="{BB962C8B-B14F-4D97-AF65-F5344CB8AC3E}">
        <p14:creationId xmlns:p14="http://schemas.microsoft.com/office/powerpoint/2010/main" val="1738329669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solidFill>
                  <a:srgbClr val="FF0000"/>
                </a:solidFill>
              </a:rPr>
              <a:t>Primer  </a:t>
            </a:r>
            <a:r>
              <a:rPr lang="en-US" sz="3600" b="1" dirty="0" err="1" smtClean="0">
                <a:solidFill>
                  <a:srgbClr val="FF0000"/>
                </a:solidFill>
              </a:rPr>
              <a:t>veya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Rekürren</a:t>
            </a:r>
            <a:r>
              <a:rPr lang="en-US" sz="3600" b="1" dirty="0" smtClean="0">
                <a:solidFill>
                  <a:srgbClr val="FF0000"/>
                </a:solidFill>
              </a:rPr>
              <a:t> </a:t>
            </a:r>
            <a:r>
              <a:rPr lang="en-US" sz="3600" b="1" dirty="0" err="1" smtClean="0">
                <a:solidFill>
                  <a:srgbClr val="FF0000"/>
                </a:solidFill>
              </a:rPr>
              <a:t>Endometriomalarda</a:t>
            </a:r>
            <a:r>
              <a:rPr lang="en-US" sz="3600" b="1" dirty="0" smtClean="0">
                <a:solidFill>
                  <a:srgbClr val="FF0000"/>
                </a:solidFill>
              </a:rPr>
              <a:t> ART </a:t>
            </a:r>
            <a:r>
              <a:rPr lang="en-US" sz="3600" b="1" dirty="0" err="1" smtClean="0">
                <a:solidFill>
                  <a:srgbClr val="FF0000"/>
                </a:solidFill>
              </a:rPr>
              <a:t>Sonuçları</a:t>
            </a:r>
            <a:r>
              <a:rPr lang="en-US" sz="3600" b="1" dirty="0" smtClean="0">
                <a:solidFill>
                  <a:srgbClr val="FF0000"/>
                </a:solidFill>
              </a:rPr>
              <a:t/>
            </a:r>
            <a:br>
              <a:rPr lang="en-US" sz="3600" b="1" dirty="0" smtClean="0">
                <a:solidFill>
                  <a:srgbClr val="FF0000"/>
                </a:solidFill>
              </a:rPr>
            </a:br>
            <a:r>
              <a:rPr lang="en-US" sz="2700" dirty="0" smtClean="0"/>
              <a:t>B Ata </a:t>
            </a:r>
            <a:r>
              <a:rPr lang="en-US" sz="2700" dirty="0" err="1" smtClean="0"/>
              <a:t>ve</a:t>
            </a:r>
            <a:r>
              <a:rPr lang="en-US" sz="2700" dirty="0" smtClean="0"/>
              <a:t> ark. Hum </a:t>
            </a:r>
            <a:r>
              <a:rPr lang="en-US" sz="2700" dirty="0" err="1" smtClean="0"/>
              <a:t>Reprod</a:t>
            </a:r>
            <a:r>
              <a:rPr lang="en-US" sz="2700" dirty="0" smtClean="0"/>
              <a:t> 2017</a:t>
            </a:r>
            <a:endParaRPr lang="en-US" sz="27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err="1" smtClean="0"/>
              <a:t>Retrospektif</a:t>
            </a:r>
            <a:r>
              <a:rPr lang="en-US" sz="2800" dirty="0" smtClean="0"/>
              <a:t>, </a:t>
            </a:r>
            <a:r>
              <a:rPr lang="en-US" sz="2800" dirty="0" err="1" smtClean="0"/>
              <a:t>çok</a:t>
            </a:r>
            <a:r>
              <a:rPr lang="en-US" sz="2800" dirty="0" smtClean="0"/>
              <a:t> </a:t>
            </a:r>
            <a:r>
              <a:rPr lang="en-US" sz="2800" dirty="0" err="1" smtClean="0"/>
              <a:t>merkezli</a:t>
            </a:r>
            <a:r>
              <a:rPr lang="en-US" sz="2800" dirty="0" smtClean="0"/>
              <a:t> </a:t>
            </a:r>
            <a:r>
              <a:rPr lang="en-US" sz="2800" dirty="0" err="1" smtClean="0"/>
              <a:t>çalışma</a:t>
            </a:r>
            <a:endParaRPr lang="en-US" sz="2800" dirty="0" smtClean="0"/>
          </a:p>
          <a:p>
            <a:r>
              <a:rPr lang="en-US" sz="2800" dirty="0" smtClean="0"/>
              <a:t>76 primer </a:t>
            </a:r>
            <a:r>
              <a:rPr lang="en-US" sz="2800" dirty="0" err="1" smtClean="0"/>
              <a:t>endometriozis</a:t>
            </a:r>
            <a:r>
              <a:rPr lang="en-US" sz="2800" dirty="0" smtClean="0"/>
              <a:t>, 82 </a:t>
            </a:r>
            <a:r>
              <a:rPr lang="en-US" sz="2800" dirty="0" err="1" smtClean="0"/>
              <a:t>rekürren</a:t>
            </a:r>
            <a:endParaRPr lang="en-US" sz="2800" dirty="0" smtClean="0"/>
          </a:p>
          <a:p>
            <a:r>
              <a:rPr lang="en-US" sz="2800" dirty="0" err="1" smtClean="0"/>
              <a:t>Klinik</a:t>
            </a:r>
            <a:r>
              <a:rPr lang="en-US" sz="2800" dirty="0" smtClean="0"/>
              <a:t> </a:t>
            </a:r>
            <a:r>
              <a:rPr lang="en-US" sz="2800" dirty="0" err="1" smtClean="0"/>
              <a:t>gebelik</a:t>
            </a:r>
            <a:r>
              <a:rPr lang="en-US" sz="2800" dirty="0" smtClean="0"/>
              <a:t> </a:t>
            </a:r>
            <a:r>
              <a:rPr lang="en-US" sz="2800" dirty="0" err="1" smtClean="0"/>
              <a:t>oranları</a:t>
            </a:r>
            <a:r>
              <a:rPr lang="en-US" sz="2800" dirty="0" smtClean="0"/>
              <a:t>		% 36.6	% 34.2</a:t>
            </a:r>
          </a:p>
          <a:p>
            <a:r>
              <a:rPr lang="en-US" sz="2800" dirty="0" err="1" smtClean="0"/>
              <a:t>Canlı</a:t>
            </a:r>
            <a:r>
              <a:rPr lang="en-US" sz="2800" dirty="0" smtClean="0"/>
              <a:t> </a:t>
            </a:r>
            <a:r>
              <a:rPr lang="en-US" sz="2800" dirty="0" err="1" smtClean="0"/>
              <a:t>doğum</a:t>
            </a:r>
            <a:r>
              <a:rPr lang="en-US" sz="2800" dirty="0"/>
              <a:t> </a:t>
            </a:r>
            <a:r>
              <a:rPr lang="en-US" sz="2800" dirty="0" err="1" smtClean="0"/>
              <a:t>oranları</a:t>
            </a:r>
            <a:r>
              <a:rPr lang="en-US" sz="2800" dirty="0" smtClean="0"/>
              <a:t>		% 35.4	% 30.3</a:t>
            </a:r>
          </a:p>
          <a:p>
            <a:endParaRPr lang="en-US" sz="2800" dirty="0"/>
          </a:p>
          <a:p>
            <a:r>
              <a:rPr lang="en-US" sz="2800" dirty="0" err="1" smtClean="0"/>
              <a:t>Rekürren</a:t>
            </a:r>
            <a:r>
              <a:rPr lang="en-US" sz="2800" dirty="0" smtClean="0"/>
              <a:t> </a:t>
            </a:r>
            <a:r>
              <a:rPr lang="en-US" sz="2800" dirty="0" err="1" smtClean="0"/>
              <a:t>Endometriomalarda</a:t>
            </a:r>
            <a:r>
              <a:rPr lang="en-US" sz="2800" dirty="0" smtClean="0"/>
              <a:t> </a:t>
            </a:r>
            <a:r>
              <a:rPr lang="en-US" sz="2800" dirty="0" err="1" smtClean="0"/>
              <a:t>cerrahi</a:t>
            </a:r>
            <a:r>
              <a:rPr lang="en-US" sz="2800" dirty="0" smtClean="0"/>
              <a:t> </a:t>
            </a:r>
            <a:r>
              <a:rPr lang="en-US" sz="2800" dirty="0" err="1" smtClean="0"/>
              <a:t>tedavi</a:t>
            </a:r>
            <a:r>
              <a:rPr lang="en-US" sz="2800" dirty="0" smtClean="0"/>
              <a:t> </a:t>
            </a:r>
            <a:r>
              <a:rPr lang="en-US" sz="2800" dirty="0" err="1" smtClean="0"/>
              <a:t>yerine</a:t>
            </a:r>
            <a:r>
              <a:rPr lang="en-US" sz="2800" dirty="0" smtClean="0"/>
              <a:t> ART </a:t>
            </a:r>
            <a:r>
              <a:rPr lang="en-US" sz="2800" dirty="0" err="1" smtClean="0"/>
              <a:t>yapılması</a:t>
            </a:r>
            <a:r>
              <a:rPr lang="en-US" sz="2800" dirty="0" smtClean="0"/>
              <a:t> </a:t>
            </a:r>
            <a:r>
              <a:rPr lang="en-US" sz="2800" dirty="0" err="1" smtClean="0"/>
              <a:t>uygundur</a:t>
            </a:r>
            <a:endParaRPr lang="en-US" sz="2800" dirty="0" smtClean="0"/>
          </a:p>
          <a:p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017361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276225"/>
            <a:ext cx="7340600" cy="5907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6" name="TextBox 4"/>
          <p:cNvSpPr txBox="1">
            <a:spLocks noChangeArrowheads="1"/>
          </p:cNvSpPr>
          <p:nvPr/>
        </p:nvSpPr>
        <p:spPr bwMode="auto">
          <a:xfrm>
            <a:off x="4243388" y="6365875"/>
            <a:ext cx="44423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800">
                <a:solidFill>
                  <a:srgbClr val="FF0000"/>
                </a:solidFill>
              </a:rPr>
              <a:t>From Vercellini et al.  RBM Online 2010</a:t>
            </a:r>
          </a:p>
        </p:txBody>
      </p:sp>
    </p:spTree>
    <p:extLst>
      <p:ext uri="{BB962C8B-B14F-4D97-AF65-F5344CB8AC3E}">
        <p14:creationId xmlns:p14="http://schemas.microsoft.com/office/powerpoint/2010/main" val="393290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err="1" smtClean="0"/>
              <a:t>Endometriozisli</a:t>
            </a:r>
            <a:r>
              <a:rPr lang="en-US" sz="3600" dirty="0" smtClean="0"/>
              <a:t> </a:t>
            </a:r>
            <a:r>
              <a:rPr lang="en-US" sz="3600" dirty="0" err="1" smtClean="0"/>
              <a:t>Hastalarda</a:t>
            </a:r>
            <a:r>
              <a:rPr lang="en-US" sz="3600" dirty="0" smtClean="0"/>
              <a:t> </a:t>
            </a:r>
            <a:r>
              <a:rPr lang="en-US" sz="3600" dirty="0" err="1" smtClean="0"/>
              <a:t>Epitelyal</a:t>
            </a:r>
            <a:r>
              <a:rPr lang="en-US" sz="3600" dirty="0" smtClean="0"/>
              <a:t> Over </a:t>
            </a:r>
            <a:r>
              <a:rPr lang="en-US" sz="3600" dirty="0" err="1" smtClean="0"/>
              <a:t>Kanseri</a:t>
            </a:r>
            <a:r>
              <a:rPr lang="en-US" sz="3600" dirty="0" smtClean="0"/>
              <a:t> </a:t>
            </a:r>
            <a:r>
              <a:rPr lang="en-US" sz="3600" dirty="0" err="1" smtClean="0"/>
              <a:t>Riski</a:t>
            </a:r>
            <a:r>
              <a:rPr lang="en-US" sz="3600" dirty="0" smtClean="0"/>
              <a:t/>
            </a:r>
            <a:br>
              <a:rPr lang="en-US" sz="3600" dirty="0" smtClean="0"/>
            </a:br>
            <a:r>
              <a:rPr lang="en-US" sz="2000" dirty="0" smtClean="0"/>
              <a:t>Thomsen at al </a:t>
            </a:r>
            <a:r>
              <a:rPr lang="en-US" sz="2000" dirty="0" err="1" smtClean="0"/>
              <a:t>Acta</a:t>
            </a:r>
            <a:r>
              <a:rPr lang="en-US" sz="2000" dirty="0" smtClean="0"/>
              <a:t> </a:t>
            </a:r>
            <a:r>
              <a:rPr lang="en-US" sz="2000" dirty="0" err="1" smtClean="0"/>
              <a:t>Obstet</a:t>
            </a:r>
            <a:r>
              <a:rPr lang="en-US" sz="2000" dirty="0" smtClean="0"/>
              <a:t> et </a:t>
            </a:r>
            <a:r>
              <a:rPr lang="en-US" sz="2000" dirty="0" err="1" smtClean="0"/>
              <a:t>Gynecol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/>
              <a:t>Endometriozis</a:t>
            </a:r>
            <a:r>
              <a:rPr lang="en-US" sz="2400" dirty="0" smtClean="0"/>
              <a:t> clear cell, </a:t>
            </a:r>
            <a:r>
              <a:rPr lang="en-US" sz="2400" dirty="0" err="1" smtClean="0"/>
              <a:t>düşük</a:t>
            </a:r>
            <a:r>
              <a:rPr lang="en-US" sz="2400" dirty="0" smtClean="0"/>
              <a:t> </a:t>
            </a:r>
            <a:r>
              <a:rPr lang="en-US" sz="2400" dirty="0" err="1" smtClean="0"/>
              <a:t>gradeli</a:t>
            </a:r>
            <a:r>
              <a:rPr lang="en-US" sz="2400" dirty="0" smtClean="0"/>
              <a:t> </a:t>
            </a:r>
            <a:r>
              <a:rPr lang="en-US" sz="2400" dirty="0" err="1" smtClean="0"/>
              <a:t>seröz</a:t>
            </a:r>
            <a:r>
              <a:rPr lang="en-US" sz="2400" dirty="0" smtClean="0"/>
              <a:t> </a:t>
            </a:r>
            <a:r>
              <a:rPr lang="en-US" sz="2400" dirty="0" err="1" smtClean="0"/>
              <a:t>kanser</a:t>
            </a:r>
            <a:r>
              <a:rPr lang="en-US" sz="2400" dirty="0" smtClean="0"/>
              <a:t> </a:t>
            </a:r>
            <a:r>
              <a:rPr lang="en-US" sz="2400" dirty="0" err="1" smtClean="0"/>
              <a:t>ve</a:t>
            </a:r>
            <a:r>
              <a:rPr lang="en-US" sz="2400" dirty="0" smtClean="0"/>
              <a:t> </a:t>
            </a:r>
            <a:r>
              <a:rPr lang="en-US" sz="2400" dirty="0" err="1" smtClean="0"/>
              <a:t>endometrioid</a:t>
            </a:r>
            <a:r>
              <a:rPr lang="en-US" sz="2400" dirty="0" smtClean="0"/>
              <a:t> </a:t>
            </a:r>
            <a:r>
              <a:rPr lang="en-US" sz="2400" dirty="0" err="1" smtClean="0"/>
              <a:t>karsinom</a:t>
            </a:r>
            <a:r>
              <a:rPr lang="en-US" sz="2400" dirty="0" smtClean="0"/>
              <a:t> </a:t>
            </a:r>
            <a:r>
              <a:rPr lang="en-US" sz="2400" dirty="0" err="1" smtClean="0"/>
              <a:t>ile</a:t>
            </a:r>
            <a:r>
              <a:rPr lang="en-US" sz="2400" dirty="0" smtClean="0"/>
              <a:t> </a:t>
            </a:r>
            <a:r>
              <a:rPr lang="en-US" sz="2400" dirty="0" err="1" smtClean="0"/>
              <a:t>ilişkili</a:t>
            </a:r>
            <a:endParaRPr lang="en-US" sz="2400" dirty="0" smtClean="0"/>
          </a:p>
          <a:p>
            <a:r>
              <a:rPr lang="en-US" sz="2400" dirty="0" smtClean="0"/>
              <a:t>% 46 risk </a:t>
            </a:r>
            <a:r>
              <a:rPr lang="en-US" sz="2400" dirty="0" err="1" smtClean="0"/>
              <a:t>artışı</a:t>
            </a:r>
            <a:r>
              <a:rPr lang="en-US" sz="2400" dirty="0" smtClean="0"/>
              <a:t> (OR:1.46, CI:1.31-1.63) p&lt;0.0001</a:t>
            </a:r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r>
              <a:rPr lang="en-US" sz="2400" dirty="0" smtClean="0"/>
              <a:t>45 </a:t>
            </a:r>
            <a:r>
              <a:rPr lang="en-US" sz="2400" dirty="0" err="1" smtClean="0"/>
              <a:t>yaş</a:t>
            </a:r>
            <a:r>
              <a:rPr lang="en-US" sz="2400" dirty="0" smtClean="0"/>
              <a:t> </a:t>
            </a:r>
            <a:r>
              <a:rPr lang="en-US" sz="2400" dirty="0" err="1" smtClean="0"/>
              <a:t>üstü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err="1" smtClean="0"/>
              <a:t>Tanı</a:t>
            </a:r>
            <a:r>
              <a:rPr lang="en-US" sz="2400" dirty="0" smtClean="0"/>
              <a:t> </a:t>
            </a:r>
            <a:r>
              <a:rPr lang="en-US" sz="2400" dirty="0" err="1" smtClean="0"/>
              <a:t>esnasında</a:t>
            </a:r>
            <a:r>
              <a:rPr lang="en-US" sz="2400" dirty="0" smtClean="0"/>
              <a:t> 9 </a:t>
            </a:r>
            <a:r>
              <a:rPr lang="en-US" sz="2400" dirty="0" err="1" smtClean="0"/>
              <a:t>cm.den</a:t>
            </a:r>
            <a:r>
              <a:rPr lang="en-US" sz="2400" dirty="0" smtClean="0"/>
              <a:t> </a:t>
            </a:r>
            <a:r>
              <a:rPr lang="en-US" sz="2400" dirty="0" err="1" smtClean="0"/>
              <a:t>büyük</a:t>
            </a:r>
            <a:r>
              <a:rPr lang="en-US" sz="2400" dirty="0" smtClean="0"/>
              <a:t> </a:t>
            </a:r>
            <a:r>
              <a:rPr lang="en-US" sz="2400" dirty="0" err="1" smtClean="0"/>
              <a:t>olması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Endogen </a:t>
            </a:r>
            <a:r>
              <a:rPr lang="en-US" sz="2400" dirty="0" err="1" smtClean="0"/>
              <a:t>veya</a:t>
            </a:r>
            <a:r>
              <a:rPr lang="en-US" sz="2400" dirty="0" smtClean="0"/>
              <a:t> </a:t>
            </a:r>
            <a:r>
              <a:rPr lang="en-US" sz="2400" dirty="0" err="1" smtClean="0"/>
              <a:t>eksogen</a:t>
            </a:r>
            <a:r>
              <a:rPr lang="en-US" sz="2400" dirty="0" smtClean="0"/>
              <a:t> </a:t>
            </a:r>
            <a:r>
              <a:rPr lang="en-US" sz="2400" dirty="0" err="1" smtClean="0"/>
              <a:t>hiperestrojenizm</a:t>
            </a:r>
            <a:endParaRPr lang="en-US" sz="2400" dirty="0" smtClean="0"/>
          </a:p>
          <a:p>
            <a:pPr marL="0" indent="0">
              <a:buNone/>
            </a:pPr>
            <a:r>
              <a:rPr lang="en-US" sz="2400" dirty="0" smtClean="0"/>
              <a:t>Solid </a:t>
            </a:r>
            <a:r>
              <a:rPr lang="en-US" sz="2400" dirty="0" err="1" smtClean="0"/>
              <a:t>kısımların</a:t>
            </a:r>
            <a:r>
              <a:rPr lang="en-US" sz="2400" dirty="0" smtClean="0"/>
              <a:t> </a:t>
            </a:r>
            <a:r>
              <a:rPr lang="en-US" sz="2400" dirty="0" err="1" smtClean="0"/>
              <a:t>bulunması</a:t>
            </a:r>
            <a:endParaRPr lang="en-US" sz="2400" dirty="0" smtClean="0"/>
          </a:p>
        </p:txBody>
      </p:sp>
    </p:spTree>
    <p:extLst>
      <p:ext uri="{BB962C8B-B14F-4D97-AF65-F5344CB8AC3E}">
        <p14:creationId xmlns:p14="http://schemas.microsoft.com/office/powerpoint/2010/main" val="3380535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7030A0"/>
                </a:solidFill>
              </a:rPr>
              <a:t>SONUÇ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chemeClr val="tx1"/>
                </a:solidFill>
              </a:rPr>
              <a:t>AĞRI REKÜRRENSİ: UZUN SÜRELİ SUPRESYON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AĞRI VE ENDOMETRİOMA : UZUN SÜRELİ SUPRESYON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İNFERTİLİTE: ART- IVF: </a:t>
            </a:r>
            <a:r>
              <a:rPr lang="en-US" sz="2400" dirty="0" err="1">
                <a:solidFill>
                  <a:schemeClr val="tx1"/>
                </a:solidFill>
              </a:rPr>
              <a:t>A</a:t>
            </a:r>
            <a:r>
              <a:rPr lang="en-US" sz="2400" dirty="0" err="1" smtClean="0">
                <a:solidFill>
                  <a:schemeClr val="tx1"/>
                </a:solidFill>
              </a:rPr>
              <a:t>ğrı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ve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malignite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kuşkusu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yoksa</a:t>
            </a:r>
            <a:r>
              <a:rPr lang="en-US" sz="2400" dirty="0" smtClean="0">
                <a:solidFill>
                  <a:schemeClr val="tx1"/>
                </a:solidFill>
              </a:rPr>
              <a:t> IVF </a:t>
            </a:r>
            <a:r>
              <a:rPr lang="en-US" sz="2400" dirty="0" err="1" smtClean="0">
                <a:solidFill>
                  <a:schemeClr val="tx1"/>
                </a:solidFill>
              </a:rPr>
              <a:t>tercih</a:t>
            </a:r>
            <a:r>
              <a:rPr lang="en-US" sz="2400" dirty="0" smtClean="0">
                <a:solidFill>
                  <a:schemeClr val="tx1"/>
                </a:solidFill>
              </a:rPr>
              <a:t> </a:t>
            </a:r>
            <a:r>
              <a:rPr lang="en-US" sz="2400" dirty="0" err="1" smtClean="0">
                <a:solidFill>
                  <a:schemeClr val="tx1"/>
                </a:solidFill>
              </a:rPr>
              <a:t>edilmeli</a:t>
            </a:r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ASEMPTOMATİK: BEKLEME</a:t>
            </a:r>
          </a:p>
          <a:p>
            <a:r>
              <a:rPr lang="en-US" sz="2400" dirty="0" smtClean="0">
                <a:solidFill>
                  <a:schemeClr val="tx1"/>
                </a:solidFill>
              </a:rPr>
              <a:t>MEDİKAL TEDAVİYE YANIT ALINAMADIĞINDA VEYA MALİGNİTE ŞÜPHESİNDE CERRAHİ</a:t>
            </a:r>
          </a:p>
          <a:p>
            <a:endParaRPr lang="en-US" sz="2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7416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Char char="•"/>
            </a:pPr>
            <a:endParaRPr lang="en-US" altLang="en-US" sz="2800">
              <a:ea typeface="ＭＳ Ｐゴシック" charset="-128"/>
            </a:endParaRPr>
          </a:p>
          <a:p>
            <a:pPr>
              <a:buFont typeface="Arial" charset="0"/>
              <a:buChar char="•"/>
            </a:pPr>
            <a:endParaRPr lang="en-US" altLang="en-US" sz="2800">
              <a:ea typeface="ＭＳ Ｐゴシック" charset="-128"/>
            </a:endParaRPr>
          </a:p>
          <a:p>
            <a:pPr>
              <a:buFont typeface="Arial" charset="0"/>
              <a:buChar char="•"/>
            </a:pPr>
            <a:endParaRPr lang="en-US" altLang="en-US" sz="2800">
              <a:ea typeface="ＭＳ Ｐゴシック" charset="-128"/>
            </a:endParaRPr>
          </a:p>
        </p:txBody>
      </p:sp>
      <p:pic>
        <p:nvPicPr>
          <p:cNvPr id="47106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2101" y="334963"/>
            <a:ext cx="4100513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7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114" y="4076701"/>
            <a:ext cx="9132887" cy="265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8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0113" y="3200400"/>
            <a:ext cx="7593012" cy="679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7109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0451" y="130175"/>
            <a:ext cx="4144963" cy="3163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380495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Cerrahi</a:t>
            </a:r>
            <a:r>
              <a:rPr lang="en-US" dirty="0" smtClean="0"/>
              <a:t> </a:t>
            </a:r>
            <a:r>
              <a:rPr lang="en-US" dirty="0" err="1" smtClean="0"/>
              <a:t>Tedavi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Kist </a:t>
            </a:r>
            <a:r>
              <a:rPr lang="en-US" sz="2800" dirty="0" err="1" smtClean="0"/>
              <a:t>kapsülünün</a:t>
            </a:r>
            <a:r>
              <a:rPr lang="en-US" sz="2800" dirty="0" smtClean="0"/>
              <a:t> </a:t>
            </a:r>
            <a:r>
              <a:rPr lang="en-US" sz="2800" dirty="0" err="1" smtClean="0"/>
              <a:t>eksizyonu</a:t>
            </a:r>
            <a:endParaRPr lang="en-US" sz="2800" dirty="0" smtClean="0"/>
          </a:p>
          <a:p>
            <a:r>
              <a:rPr lang="en-US" sz="2800" dirty="0" err="1" smtClean="0"/>
              <a:t>Drenaj</a:t>
            </a:r>
            <a:r>
              <a:rPr lang="en-US" sz="2800" dirty="0" smtClean="0"/>
              <a:t> </a:t>
            </a:r>
            <a:r>
              <a:rPr lang="en-US" sz="2800" dirty="0" err="1" smtClean="0"/>
              <a:t>ve</a:t>
            </a:r>
            <a:r>
              <a:rPr lang="en-US" sz="2800" dirty="0" smtClean="0"/>
              <a:t> </a:t>
            </a:r>
            <a:r>
              <a:rPr lang="en-US" sz="2800" dirty="0" err="1" smtClean="0"/>
              <a:t>elektrokoagulasyon</a:t>
            </a:r>
            <a:endParaRPr lang="en-US" sz="2800" dirty="0" smtClean="0"/>
          </a:p>
          <a:p>
            <a:endParaRPr lang="en-US" sz="2800" dirty="0"/>
          </a:p>
          <a:p>
            <a:r>
              <a:rPr lang="en-US" sz="2800" dirty="0" err="1" smtClean="0"/>
              <a:t>Ağrının</a:t>
            </a:r>
            <a:r>
              <a:rPr lang="en-US" sz="2800" dirty="0" smtClean="0"/>
              <a:t> </a:t>
            </a:r>
            <a:r>
              <a:rPr lang="en-US" sz="2800" dirty="0" err="1" smtClean="0"/>
              <a:t>rahatlatılması</a:t>
            </a:r>
            <a:endParaRPr lang="en-US" sz="2800" dirty="0" smtClean="0"/>
          </a:p>
          <a:p>
            <a:r>
              <a:rPr lang="en-US" sz="2800" dirty="0" err="1" smtClean="0"/>
              <a:t>Endometrioma</a:t>
            </a:r>
            <a:r>
              <a:rPr lang="en-US" sz="2800" dirty="0" smtClean="0"/>
              <a:t> </a:t>
            </a:r>
            <a:r>
              <a:rPr lang="en-US" sz="2800" dirty="0" err="1" smtClean="0"/>
              <a:t>rekürrensi</a:t>
            </a:r>
            <a:endParaRPr lang="en-US" sz="2800" dirty="0" smtClean="0"/>
          </a:p>
          <a:p>
            <a:r>
              <a:rPr lang="en-US" sz="2800" dirty="0" err="1" smtClean="0"/>
              <a:t>Semptomların</a:t>
            </a:r>
            <a:r>
              <a:rPr lang="en-US" sz="2800" dirty="0" smtClean="0"/>
              <a:t> </a:t>
            </a:r>
            <a:r>
              <a:rPr lang="en-US" sz="2800" dirty="0" err="1" smtClean="0"/>
              <a:t>tekrarlaması</a:t>
            </a:r>
            <a:endParaRPr lang="en-US" sz="2800" dirty="0" smtClean="0"/>
          </a:p>
          <a:p>
            <a:r>
              <a:rPr lang="en-US" sz="2800" dirty="0" err="1" smtClean="0"/>
              <a:t>Çocuk</a:t>
            </a:r>
            <a:r>
              <a:rPr lang="en-US" sz="2800" dirty="0" smtClean="0"/>
              <a:t> </a:t>
            </a:r>
            <a:r>
              <a:rPr lang="en-US" sz="2800" dirty="0" err="1" smtClean="0"/>
              <a:t>isteyenlerde</a:t>
            </a:r>
            <a:r>
              <a:rPr lang="en-US" sz="2800" dirty="0" smtClean="0"/>
              <a:t> </a:t>
            </a:r>
            <a:r>
              <a:rPr lang="en-US" sz="2800" dirty="0" err="1" smtClean="0"/>
              <a:t>gebelik</a:t>
            </a:r>
            <a:r>
              <a:rPr lang="en-US" sz="2800" dirty="0" smtClean="0"/>
              <a:t> </a:t>
            </a:r>
            <a:r>
              <a:rPr lang="en-US" sz="2800" dirty="0" err="1" smtClean="0"/>
              <a:t>oranları</a:t>
            </a:r>
            <a:r>
              <a:rPr lang="en-US" sz="2800" dirty="0" smtClean="0"/>
              <a:t> (</a:t>
            </a:r>
            <a:r>
              <a:rPr lang="en-US" sz="2800" dirty="0" err="1" smtClean="0"/>
              <a:t>Spontan</a:t>
            </a:r>
            <a:r>
              <a:rPr lang="en-US" sz="2800" dirty="0" smtClean="0"/>
              <a:t> </a:t>
            </a:r>
            <a:r>
              <a:rPr lang="en-US" sz="2800" dirty="0" err="1" smtClean="0"/>
              <a:t>veya</a:t>
            </a:r>
            <a:r>
              <a:rPr lang="en-US" sz="2800" dirty="0" smtClean="0"/>
              <a:t> </a:t>
            </a:r>
            <a:r>
              <a:rPr lang="en-US" sz="2800" dirty="0" err="1" smtClean="0"/>
              <a:t>Tedavi</a:t>
            </a:r>
            <a:r>
              <a:rPr lang="en-US" sz="2800" dirty="0" smtClean="0"/>
              <a:t> </a:t>
            </a:r>
            <a:r>
              <a:rPr lang="en-US" sz="2800" dirty="0" err="1" smtClean="0"/>
              <a:t>sonrası</a:t>
            </a:r>
            <a:r>
              <a:rPr lang="en-US" sz="2800" dirty="0" smtClean="0"/>
              <a:t>)</a:t>
            </a:r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65664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ESHRE-</a:t>
            </a:r>
            <a:r>
              <a:rPr lang="en-US" dirty="0" err="1" smtClean="0"/>
              <a:t>Endometriozis</a:t>
            </a:r>
            <a:r>
              <a:rPr lang="en-US" dirty="0" smtClean="0"/>
              <a:t> </a:t>
            </a:r>
            <a:r>
              <a:rPr lang="en-US" dirty="0" err="1" smtClean="0"/>
              <a:t>Tedavisi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3 </a:t>
            </a:r>
            <a:r>
              <a:rPr lang="en-US" sz="2800" dirty="0" err="1" smtClean="0"/>
              <a:t>cm.den</a:t>
            </a:r>
            <a:r>
              <a:rPr lang="en-US" sz="2800" dirty="0" smtClean="0"/>
              <a:t> </a:t>
            </a:r>
            <a:r>
              <a:rPr lang="en-US" sz="2800" dirty="0" err="1" smtClean="0"/>
              <a:t>büyük</a:t>
            </a:r>
            <a:r>
              <a:rPr lang="en-US" sz="2800" dirty="0" smtClean="0"/>
              <a:t> </a:t>
            </a:r>
            <a:r>
              <a:rPr lang="en-US" sz="2800" dirty="0" err="1" smtClean="0"/>
              <a:t>endometiromalarda</a:t>
            </a:r>
            <a:r>
              <a:rPr lang="en-US" sz="2800" dirty="0" smtClean="0"/>
              <a:t> LSK stripping – gold standard</a:t>
            </a:r>
          </a:p>
          <a:p>
            <a:r>
              <a:rPr lang="en-US" sz="2800" dirty="0" err="1" smtClean="0"/>
              <a:t>Rekürrens</a:t>
            </a:r>
            <a:r>
              <a:rPr lang="en-US" sz="2800" dirty="0"/>
              <a:t> </a:t>
            </a:r>
            <a:r>
              <a:rPr lang="en-US" sz="2800" dirty="0" err="1" smtClean="0"/>
              <a:t>daha</a:t>
            </a:r>
            <a:r>
              <a:rPr lang="en-US" sz="2800" dirty="0" smtClean="0"/>
              <a:t> </a:t>
            </a:r>
            <a:r>
              <a:rPr lang="en-US" sz="2800" dirty="0" err="1" smtClean="0"/>
              <a:t>az</a:t>
            </a:r>
            <a:endParaRPr lang="en-US" sz="2800" dirty="0" smtClean="0"/>
          </a:p>
          <a:p>
            <a:r>
              <a:rPr lang="en-US" sz="2800" dirty="0" err="1" smtClean="0"/>
              <a:t>Bulgu</a:t>
            </a:r>
            <a:r>
              <a:rPr lang="en-US" sz="2800" dirty="0" smtClean="0"/>
              <a:t> </a:t>
            </a:r>
            <a:r>
              <a:rPr lang="en-US" sz="2800" dirty="0" err="1" smtClean="0"/>
              <a:t>ve</a:t>
            </a:r>
            <a:r>
              <a:rPr lang="en-US" sz="2800" dirty="0" smtClean="0"/>
              <a:t> </a:t>
            </a:r>
            <a:r>
              <a:rPr lang="en-US" sz="2800" dirty="0" err="1" smtClean="0"/>
              <a:t>semptomları</a:t>
            </a:r>
            <a:r>
              <a:rPr lang="en-US" sz="2800" dirty="0" smtClean="0"/>
              <a:t> </a:t>
            </a:r>
            <a:r>
              <a:rPr lang="en-US" sz="2800" dirty="0" err="1" smtClean="0"/>
              <a:t>azaltır</a:t>
            </a:r>
            <a:endParaRPr lang="en-US" sz="2800" dirty="0" smtClean="0"/>
          </a:p>
          <a:p>
            <a:r>
              <a:rPr lang="en-US" sz="2800" dirty="0" err="1" smtClean="0"/>
              <a:t>Spontan</a:t>
            </a:r>
            <a:r>
              <a:rPr lang="en-US" sz="2800" dirty="0" smtClean="0"/>
              <a:t> </a:t>
            </a:r>
            <a:r>
              <a:rPr lang="en-US" sz="2800" dirty="0" err="1" smtClean="0"/>
              <a:t>gebelik</a:t>
            </a:r>
            <a:r>
              <a:rPr lang="en-US" sz="2800" dirty="0" smtClean="0"/>
              <a:t> </a:t>
            </a:r>
            <a:r>
              <a:rPr lang="en-US" sz="2800" dirty="0" err="1" smtClean="0"/>
              <a:t>oranları</a:t>
            </a:r>
            <a:r>
              <a:rPr lang="en-US" sz="2800" dirty="0" smtClean="0"/>
              <a:t> </a:t>
            </a:r>
            <a:r>
              <a:rPr lang="en-US" sz="2800" dirty="0" err="1" smtClean="0"/>
              <a:t>artar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880797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Cochrane Database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800" dirty="0" smtClean="0"/>
              <a:t>Kist </a:t>
            </a:r>
            <a:r>
              <a:rPr lang="en-US" sz="2800" dirty="0" err="1" smtClean="0"/>
              <a:t>duvarının</a:t>
            </a:r>
            <a:r>
              <a:rPr lang="en-US" sz="2800" dirty="0" smtClean="0"/>
              <a:t> </a:t>
            </a:r>
            <a:r>
              <a:rPr lang="en-US" sz="2800" dirty="0" err="1" smtClean="0"/>
              <a:t>eksizyonu</a:t>
            </a:r>
            <a:r>
              <a:rPr lang="en-US" sz="2800" dirty="0" smtClean="0"/>
              <a:t>:</a:t>
            </a:r>
          </a:p>
          <a:p>
            <a:pPr lvl="1"/>
            <a:r>
              <a:rPr lang="en-US" sz="2400" dirty="0" err="1" smtClean="0"/>
              <a:t>Dismenore</a:t>
            </a:r>
            <a:r>
              <a:rPr lang="en-US" sz="2400" dirty="0" smtClean="0"/>
              <a:t> </a:t>
            </a:r>
            <a:r>
              <a:rPr lang="en-US" sz="2400" dirty="0" err="1" smtClean="0"/>
              <a:t>rekürrensi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düşük</a:t>
            </a:r>
            <a:r>
              <a:rPr lang="en-US" sz="2400" dirty="0" smtClean="0"/>
              <a:t> (OR=0.15, CI:0.06-0.38)</a:t>
            </a:r>
          </a:p>
          <a:p>
            <a:pPr lvl="1"/>
            <a:r>
              <a:rPr lang="en-US" sz="2400" dirty="0" err="1" smtClean="0"/>
              <a:t>Disparoni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az</a:t>
            </a:r>
            <a:r>
              <a:rPr lang="en-US" sz="2400" dirty="0" smtClean="0"/>
              <a:t> (OR=0.08, CI: 0.01- 0.51)</a:t>
            </a:r>
          </a:p>
          <a:p>
            <a:pPr lvl="1"/>
            <a:r>
              <a:rPr lang="en-US" sz="2400" dirty="0" err="1" smtClean="0"/>
              <a:t>Menstruasyon</a:t>
            </a:r>
            <a:r>
              <a:rPr lang="en-US" sz="2400" dirty="0" smtClean="0"/>
              <a:t> </a:t>
            </a:r>
            <a:r>
              <a:rPr lang="en-US" sz="2400" dirty="0" err="1" smtClean="0"/>
              <a:t>dışı</a:t>
            </a:r>
            <a:r>
              <a:rPr lang="en-US" sz="2400" dirty="0" smtClean="0"/>
              <a:t> </a:t>
            </a:r>
            <a:r>
              <a:rPr lang="en-US" sz="2400" dirty="0" err="1" smtClean="0"/>
              <a:t>ağrı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az</a:t>
            </a:r>
            <a:r>
              <a:rPr lang="en-US" sz="2400" dirty="0" smtClean="0"/>
              <a:t>(OR=0.10, CI: 0.02-0.56)</a:t>
            </a:r>
          </a:p>
          <a:p>
            <a:pPr lvl="1"/>
            <a:r>
              <a:rPr lang="en-US" sz="2400" dirty="0" err="1" smtClean="0"/>
              <a:t>Endometrioma</a:t>
            </a:r>
            <a:r>
              <a:rPr lang="en-US" sz="2400" dirty="0" smtClean="0"/>
              <a:t> </a:t>
            </a:r>
            <a:r>
              <a:rPr lang="en-US" sz="2400" dirty="0" err="1" smtClean="0"/>
              <a:t>rekürrensi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az</a:t>
            </a:r>
            <a:r>
              <a:rPr lang="en-US" sz="2400" dirty="0" smtClean="0"/>
              <a:t> OR=0.41 CI: 0.18-0.93</a:t>
            </a:r>
          </a:p>
          <a:p>
            <a:pPr lvl="1"/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sonra</a:t>
            </a:r>
            <a:r>
              <a:rPr lang="en-US" sz="2400" dirty="0" smtClean="0"/>
              <a:t> </a:t>
            </a:r>
            <a:r>
              <a:rPr lang="en-US" sz="2400" dirty="0" err="1" smtClean="0"/>
              <a:t>cerrahi</a:t>
            </a:r>
            <a:r>
              <a:rPr lang="en-US" sz="2400" dirty="0" smtClean="0"/>
              <a:t> </a:t>
            </a:r>
            <a:r>
              <a:rPr lang="en-US" sz="2400" dirty="0" err="1" smtClean="0"/>
              <a:t>gereksinimi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az</a:t>
            </a:r>
            <a:r>
              <a:rPr lang="en-US" sz="2400" dirty="0" smtClean="0"/>
              <a:t> OR=0.21 CI: 0.05-0.79</a:t>
            </a:r>
          </a:p>
          <a:p>
            <a:pPr lvl="1"/>
            <a:r>
              <a:rPr lang="en-US" sz="2400" dirty="0" err="1" smtClean="0"/>
              <a:t>Spontan</a:t>
            </a:r>
            <a:r>
              <a:rPr lang="en-US" sz="2400" dirty="0" smtClean="0"/>
              <a:t> </a:t>
            </a:r>
            <a:r>
              <a:rPr lang="en-US" sz="2400" dirty="0" err="1" smtClean="0"/>
              <a:t>gebelik</a:t>
            </a:r>
            <a:r>
              <a:rPr lang="en-US" sz="2400" dirty="0" smtClean="0"/>
              <a:t> </a:t>
            </a:r>
            <a:r>
              <a:rPr lang="en-US" sz="2400" dirty="0" err="1" smtClean="0"/>
              <a:t>oranı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fazla</a:t>
            </a:r>
            <a:r>
              <a:rPr lang="en-US" sz="2400" dirty="0" smtClean="0"/>
              <a:t> OR=5.21 CI:2.04-13.29</a:t>
            </a:r>
          </a:p>
          <a:p>
            <a:pPr lvl="1"/>
            <a:r>
              <a:rPr lang="en-US" sz="2400" dirty="0" err="1" smtClean="0"/>
              <a:t>Sonraki</a:t>
            </a:r>
            <a:r>
              <a:rPr lang="en-US" sz="2400" dirty="0" smtClean="0"/>
              <a:t> </a:t>
            </a:r>
            <a:r>
              <a:rPr lang="en-US" sz="2400" dirty="0" err="1" smtClean="0"/>
              <a:t>infertilite</a:t>
            </a:r>
            <a:r>
              <a:rPr lang="en-US" sz="2400" dirty="0" smtClean="0"/>
              <a:t> </a:t>
            </a:r>
            <a:r>
              <a:rPr lang="en-US" sz="2400" dirty="0" err="1" smtClean="0"/>
              <a:t>tedavilerinde</a:t>
            </a:r>
            <a:r>
              <a:rPr lang="en-US" sz="2400" dirty="0" smtClean="0"/>
              <a:t> </a:t>
            </a:r>
            <a:r>
              <a:rPr lang="en-US" sz="2400" dirty="0" err="1" smtClean="0"/>
              <a:t>Gonadotropinlere</a:t>
            </a:r>
            <a:r>
              <a:rPr lang="en-US" sz="2400" dirty="0" smtClean="0"/>
              <a:t> </a:t>
            </a:r>
            <a:r>
              <a:rPr lang="en-US" sz="2400" dirty="0" err="1" smtClean="0"/>
              <a:t>daha</a:t>
            </a:r>
            <a:r>
              <a:rPr lang="en-US" sz="2400" dirty="0" smtClean="0"/>
              <a:t> </a:t>
            </a:r>
            <a:r>
              <a:rPr lang="en-US" sz="2400" dirty="0" err="1" smtClean="0"/>
              <a:t>iyi</a:t>
            </a:r>
            <a:r>
              <a:rPr lang="en-US" sz="2400" dirty="0" smtClean="0"/>
              <a:t> </a:t>
            </a:r>
            <a:r>
              <a:rPr lang="en-US" sz="2400" dirty="0" err="1" smtClean="0"/>
              <a:t>yanıt</a:t>
            </a:r>
            <a:endParaRPr lang="en-US" sz="2400" dirty="0" smtClean="0"/>
          </a:p>
          <a:p>
            <a:pPr lvl="1"/>
            <a:r>
              <a:rPr lang="en-US" sz="2400" dirty="0" smtClean="0"/>
              <a:t>KOH </a:t>
            </a:r>
            <a:r>
              <a:rPr lang="en-US" sz="2400" dirty="0" err="1" smtClean="0"/>
              <a:t>ve</a:t>
            </a:r>
            <a:r>
              <a:rPr lang="en-US" sz="2400" dirty="0" smtClean="0"/>
              <a:t> IUI </a:t>
            </a:r>
            <a:r>
              <a:rPr lang="en-US" sz="2400" dirty="0" err="1" smtClean="0"/>
              <a:t>tedavilerinde</a:t>
            </a:r>
            <a:r>
              <a:rPr lang="en-US" sz="2400" dirty="0" smtClean="0"/>
              <a:t> </a:t>
            </a:r>
            <a:r>
              <a:rPr lang="en-US" sz="2400" dirty="0" err="1" smtClean="0"/>
              <a:t>eksizyonel</a:t>
            </a:r>
            <a:r>
              <a:rPr lang="en-US" sz="2400" dirty="0" smtClean="0"/>
              <a:t> </a:t>
            </a:r>
            <a:r>
              <a:rPr lang="en-US" sz="2400" dirty="0" err="1" smtClean="0"/>
              <a:t>tedavinin</a:t>
            </a:r>
            <a:r>
              <a:rPr lang="en-US" sz="2400" dirty="0" smtClean="0"/>
              <a:t> </a:t>
            </a:r>
            <a:r>
              <a:rPr lang="en-US" sz="2400" dirty="0" err="1" smtClean="0"/>
              <a:t>ablasyona</a:t>
            </a:r>
            <a:r>
              <a:rPr lang="en-US" sz="2400" dirty="0" smtClean="0"/>
              <a:t> </a:t>
            </a:r>
            <a:r>
              <a:rPr lang="en-US" sz="2400" dirty="0" err="1" smtClean="0"/>
              <a:t>üstünlüğü</a:t>
            </a:r>
            <a:r>
              <a:rPr lang="en-US" sz="2400" dirty="0" smtClean="0"/>
              <a:t> </a:t>
            </a:r>
            <a:r>
              <a:rPr lang="en-US" sz="2400" dirty="0" err="1" smtClean="0"/>
              <a:t>konusunda</a:t>
            </a:r>
            <a:r>
              <a:rPr lang="en-US" sz="2400" dirty="0" smtClean="0"/>
              <a:t> </a:t>
            </a:r>
            <a:r>
              <a:rPr lang="en-US" sz="2400" dirty="0" err="1" smtClean="0"/>
              <a:t>yetersiz</a:t>
            </a:r>
            <a:r>
              <a:rPr lang="en-US" sz="2400" dirty="0" smtClean="0"/>
              <a:t> </a:t>
            </a:r>
            <a:r>
              <a:rPr lang="en-US" sz="2400" dirty="0" err="1" smtClean="0"/>
              <a:t>veri</a:t>
            </a:r>
            <a:endParaRPr lang="en-US" sz="2400" dirty="0" smtClean="0"/>
          </a:p>
          <a:p>
            <a:pPr lvl="1"/>
            <a:endParaRPr lang="en-US" sz="2400" dirty="0" smtClean="0"/>
          </a:p>
          <a:p>
            <a:pPr lvl="1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66942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Up Arrow 6"/>
          <p:cNvSpPr/>
          <p:nvPr/>
        </p:nvSpPr>
        <p:spPr>
          <a:xfrm>
            <a:off x="2564022" y="172996"/>
            <a:ext cx="2715768" cy="3169482"/>
          </a:xfrm>
          <a:prstGeom prst="upArrow">
            <a:avLst/>
          </a:prstGeom>
          <a:solidFill>
            <a:schemeClr val="tx2">
              <a:lumMod val="60000"/>
              <a:lumOff val="40000"/>
            </a:schemeClr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270"/>
          <a:lstStyle/>
          <a:p>
            <a:pPr algn="ctr">
              <a:defRPr/>
            </a:pPr>
            <a:endParaRPr lang="tr-TR" sz="2400" dirty="0">
              <a:solidFill>
                <a:srgbClr val="FF0000"/>
              </a:solidFill>
            </a:endParaRPr>
          </a:p>
          <a:p>
            <a:pPr algn="ctr">
              <a:defRPr/>
            </a:pPr>
            <a:r>
              <a:rPr lang="tr-TR" sz="2400" dirty="0">
                <a:solidFill>
                  <a:schemeClr val="bg1">
                    <a:lumMod val="95000"/>
                  </a:schemeClr>
                </a:solidFill>
              </a:rPr>
              <a:t>Radikal </a:t>
            </a:r>
            <a:r>
              <a:rPr lang="tr-TR" sz="2400" dirty="0" smtClean="0">
                <a:solidFill>
                  <a:schemeClr val="bg1">
                    <a:lumMod val="95000"/>
                  </a:schemeClr>
                </a:solidFill>
              </a:rPr>
              <a:t>o</a:t>
            </a:r>
            <a:r>
              <a:rPr lang="en-US" sz="2400" dirty="0" smtClean="0">
                <a:solidFill>
                  <a:schemeClr val="bg1">
                    <a:lumMod val="95000"/>
                  </a:schemeClr>
                </a:solidFill>
              </a:rPr>
              <a:t>p</a:t>
            </a:r>
            <a:r>
              <a:rPr lang="tr-TR" sz="2400" dirty="0" err="1" smtClean="0">
                <a:solidFill>
                  <a:schemeClr val="bg1">
                    <a:lumMod val="95000"/>
                  </a:schemeClr>
                </a:solidFill>
              </a:rPr>
              <a:t>erasyon</a:t>
            </a:r>
            <a:endParaRPr lang="en-US" sz="2400" dirty="0">
              <a:solidFill>
                <a:schemeClr val="bg1">
                  <a:lumMod val="95000"/>
                </a:schemeClr>
              </a:solidFill>
            </a:endParaRPr>
          </a:p>
          <a:p>
            <a:pPr algn="ctr">
              <a:defRPr/>
            </a:pPr>
            <a:r>
              <a:rPr lang="en-US" sz="2400" dirty="0" err="1">
                <a:solidFill>
                  <a:schemeClr val="bg1">
                    <a:lumMod val="95000"/>
                  </a:schemeClr>
                </a:solidFill>
              </a:rPr>
              <a:t>Fazla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</a:rPr>
              <a:t>sayıda</a:t>
            </a:r>
            <a:r>
              <a:rPr lang="en-US" sz="2400" dirty="0">
                <a:solidFill>
                  <a:schemeClr val="bg1">
                    <a:lumMod val="95000"/>
                  </a:schemeClr>
                </a:solidFill>
              </a:rPr>
              <a:t> </a:t>
            </a:r>
            <a:r>
              <a:rPr lang="en-US" sz="2400" dirty="0" err="1">
                <a:solidFill>
                  <a:schemeClr val="bg1">
                    <a:lumMod val="95000"/>
                  </a:schemeClr>
                </a:solidFill>
              </a:rPr>
              <a:t>girişim</a:t>
            </a:r>
            <a:endParaRPr lang="tr-TR" sz="2400" dirty="0">
              <a:solidFill>
                <a:schemeClr val="bg1">
                  <a:lumMod val="95000"/>
                </a:schemeClr>
              </a:solidFill>
            </a:endParaRPr>
          </a:p>
        </p:txBody>
      </p:sp>
      <p:grpSp>
        <p:nvGrpSpPr>
          <p:cNvPr id="22530" name="Group 7"/>
          <p:cNvGrpSpPr>
            <a:grpSpLocks/>
          </p:cNvGrpSpPr>
          <p:nvPr/>
        </p:nvGrpSpPr>
        <p:grpSpPr bwMode="auto">
          <a:xfrm>
            <a:off x="5418138" y="879475"/>
            <a:ext cx="5599112" cy="2719388"/>
            <a:chOff x="2859766" y="0"/>
            <a:chExt cx="5119739" cy="2720342"/>
          </a:xfrm>
        </p:grpSpPr>
        <p:sp>
          <p:nvSpPr>
            <p:cNvPr id="13" name="Rectangle 12"/>
            <p:cNvSpPr/>
            <p:nvPr/>
          </p:nvSpPr>
          <p:spPr>
            <a:xfrm>
              <a:off x="2859766" y="0"/>
              <a:ext cx="4492654" cy="217246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4" name="Rectangle 13"/>
            <p:cNvSpPr/>
            <p:nvPr/>
          </p:nvSpPr>
          <p:spPr>
            <a:xfrm>
              <a:off x="2859766" y="547880"/>
              <a:ext cx="5119739" cy="21724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0688" tIns="0" rIns="170688" bIns="170688" spcCol="1270" anchor="ctr"/>
            <a:lstStyle/>
            <a:p>
              <a:pPr marL="342900" indent="-342900" defTabSz="1066800">
                <a:lnSpc>
                  <a:spcPct val="90000"/>
                </a:lnSpc>
                <a:spcAft>
                  <a:spcPct val="35000"/>
                </a:spcAft>
                <a:buFont typeface="Arial" pitchFamily="34" charset="0"/>
                <a:buChar char="•"/>
                <a:defRPr/>
              </a:pPr>
              <a:r>
                <a:rPr lang="en-US" sz="3200" dirty="0">
                  <a:solidFill>
                    <a:srgbClr val="FF0000"/>
                  </a:solidFill>
                </a:rPr>
                <a:t>Over </a:t>
              </a:r>
              <a:r>
                <a:rPr lang="en-US" sz="3200" dirty="0" err="1">
                  <a:solidFill>
                    <a:srgbClr val="FF0000"/>
                  </a:solidFill>
                </a:rPr>
                <a:t>rezervinde</a:t>
              </a:r>
              <a:r>
                <a:rPr lang="en-US" sz="3200" dirty="0">
                  <a:solidFill>
                    <a:srgbClr val="FF0000"/>
                  </a:solidFill>
                </a:rPr>
                <a:t> </a:t>
              </a:r>
              <a:r>
                <a:rPr lang="en-US" sz="3200" dirty="0" err="1">
                  <a:solidFill>
                    <a:srgbClr val="FF0000"/>
                  </a:solidFill>
                </a:rPr>
                <a:t>azalma</a:t>
              </a:r>
              <a:endParaRPr lang="tr-TR" sz="3200" dirty="0">
                <a:solidFill>
                  <a:srgbClr val="FF0000"/>
                </a:solidFill>
              </a:endParaRPr>
            </a:p>
          </p:txBody>
        </p:sp>
      </p:grpSp>
      <p:sp>
        <p:nvSpPr>
          <p:cNvPr id="9" name="Down Arrow 8"/>
          <p:cNvSpPr/>
          <p:nvPr/>
        </p:nvSpPr>
        <p:spPr>
          <a:xfrm>
            <a:off x="2589657" y="3454400"/>
            <a:ext cx="2715768" cy="2880497"/>
          </a:xfrm>
          <a:prstGeom prst="downArrow">
            <a:avLst/>
          </a:prstGeom>
          <a:solidFill>
            <a:srgbClr val="00B050"/>
          </a:solidFill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vert="vert270"/>
          <a:lstStyle/>
          <a:p>
            <a:pPr>
              <a:defRPr/>
            </a:pPr>
            <a:endParaRPr lang="tr-TR" sz="2400" dirty="0">
              <a:solidFill>
                <a:schemeClr val="bg1">
                  <a:lumMod val="95000"/>
                </a:schemeClr>
              </a:solidFill>
            </a:endParaRPr>
          </a:p>
          <a:p>
            <a:pPr>
              <a:defRPr/>
            </a:pPr>
            <a:r>
              <a:rPr lang="tr-TR" sz="2400" dirty="0">
                <a:solidFill>
                  <a:schemeClr val="bg1">
                    <a:lumMod val="95000"/>
                  </a:schemeClr>
                </a:solidFill>
              </a:rPr>
              <a:t>Daha az radikal</a:t>
            </a:r>
          </a:p>
        </p:txBody>
      </p:sp>
      <p:grpSp>
        <p:nvGrpSpPr>
          <p:cNvPr id="22532" name="Group 9"/>
          <p:cNvGrpSpPr>
            <a:grpSpLocks/>
          </p:cNvGrpSpPr>
          <p:nvPr/>
        </p:nvGrpSpPr>
        <p:grpSpPr bwMode="auto">
          <a:xfrm>
            <a:off x="4953000" y="4895850"/>
            <a:ext cx="5253038" cy="1271588"/>
            <a:chOff x="3616497" y="2353500"/>
            <a:chExt cx="4608576" cy="2172462"/>
          </a:xfrm>
        </p:grpSpPr>
        <p:sp>
          <p:nvSpPr>
            <p:cNvPr id="11" name="Rectangle 10"/>
            <p:cNvSpPr/>
            <p:nvPr/>
          </p:nvSpPr>
          <p:spPr>
            <a:xfrm>
              <a:off x="3616497" y="2353500"/>
              <a:ext cx="4608576" cy="2172462"/>
            </a:xfrm>
            <a:prstGeom prst="rect">
              <a:avLst/>
            </a:prstGeom>
          </p:spPr>
          <p:style>
            <a:lnRef idx="0">
              <a:schemeClr val="dk1">
                <a:alpha val="0"/>
                <a:hueOff val="0"/>
                <a:satOff val="0"/>
                <a:lumOff val="0"/>
                <a:alphaOff val="0"/>
              </a:schemeClr>
            </a:lnRef>
            <a:fillRef idx="0">
              <a:schemeClr val="lt1">
                <a:alpha val="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0"/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2" name="Rectangle 11"/>
            <p:cNvSpPr/>
            <p:nvPr/>
          </p:nvSpPr>
          <p:spPr>
            <a:xfrm>
              <a:off x="3616497" y="2353500"/>
              <a:ext cx="4608576" cy="217246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  <p:txBody>
            <a:bodyPr lIns="170688" tIns="0" rIns="170688" bIns="170688" spcCol="1270" anchor="ctr"/>
            <a:lstStyle/>
            <a:p>
              <a:pPr defTabSz="1066800">
                <a:lnSpc>
                  <a:spcPct val="90000"/>
                </a:lnSpc>
                <a:spcAft>
                  <a:spcPct val="35000"/>
                </a:spcAft>
                <a:defRPr/>
              </a:pPr>
              <a:endParaRPr lang="tr-TR"/>
            </a:p>
          </p:txBody>
        </p:sp>
      </p:grpSp>
      <p:sp>
        <p:nvSpPr>
          <p:cNvPr id="15" name="Rectangle 14"/>
          <p:cNvSpPr/>
          <p:nvPr/>
        </p:nvSpPr>
        <p:spPr>
          <a:xfrm>
            <a:off x="5465763" y="4108450"/>
            <a:ext cx="5599112" cy="190500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  <p:txBody>
          <a:bodyPr lIns="170688" tIns="0" rIns="170688" bIns="170688" spcCol="1270" anchor="ctr"/>
          <a:lstStyle/>
          <a:p>
            <a:pPr marL="457200" indent="-457200" defTabSz="1066800">
              <a:lnSpc>
                <a:spcPct val="90000"/>
              </a:lnSpc>
              <a:spcAft>
                <a:spcPct val="35000"/>
              </a:spcAft>
              <a:buFont typeface="Arial" pitchFamily="34" charset="0"/>
              <a:buChar char="•"/>
              <a:defRPr/>
            </a:pPr>
            <a:r>
              <a:rPr lang="tr-TR" sz="3200" dirty="0" err="1">
                <a:solidFill>
                  <a:srgbClr val="7030A0"/>
                </a:solidFill>
              </a:rPr>
              <a:t>Rekürrens</a:t>
            </a:r>
            <a:endParaRPr lang="tr-TR" sz="3200" dirty="0">
              <a:solidFill>
                <a:srgbClr val="7030A0"/>
              </a:solidFill>
            </a:endParaRPr>
          </a:p>
        </p:txBody>
      </p:sp>
      <p:cxnSp>
        <p:nvCxnSpPr>
          <p:cNvPr id="3" name="Düz Bağlayıcı 2"/>
          <p:cNvCxnSpPr/>
          <p:nvPr/>
        </p:nvCxnSpPr>
        <p:spPr>
          <a:xfrm>
            <a:off x="2563814" y="3454400"/>
            <a:ext cx="8220075" cy="0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22535" name="Rectangle 2"/>
          <p:cNvSpPr txBox="1">
            <a:spLocks noChangeArrowheads="1"/>
          </p:cNvSpPr>
          <p:nvPr/>
        </p:nvSpPr>
        <p:spPr bwMode="auto">
          <a:xfrm rot="-5400000">
            <a:off x="-900113" y="2998788"/>
            <a:ext cx="577056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algn="ctr" eaLnBrk="1" hangingPunct="1"/>
            <a:r>
              <a:rPr lang="tr-TR" altLang="x-none" sz="4000" u="sng" dirty="0" err="1">
                <a:solidFill>
                  <a:srgbClr val="FF0000"/>
                </a:solidFill>
                <a:latin typeface="Calibri" charset="0"/>
              </a:rPr>
              <a:t>Endometrioma</a:t>
            </a:r>
            <a:r>
              <a:rPr lang="en-US" altLang="x-none" sz="4000" u="sng" dirty="0">
                <a:solidFill>
                  <a:srgbClr val="FF0000"/>
                </a:solidFill>
                <a:latin typeface="Calibri" charset="0"/>
              </a:rPr>
              <a:t> </a:t>
            </a:r>
            <a:r>
              <a:rPr lang="en-US" altLang="x-none" sz="4000" u="sng" dirty="0" err="1">
                <a:solidFill>
                  <a:srgbClr val="FF0000"/>
                </a:solidFill>
                <a:latin typeface="Calibri" charset="0"/>
              </a:rPr>
              <a:t>cerahisi</a:t>
            </a:r>
            <a:endParaRPr lang="tr-TR" altLang="x-none" sz="4000" u="sng" dirty="0">
              <a:solidFill>
                <a:srgbClr val="FF0000"/>
              </a:solidFill>
              <a:latin typeface="Calibri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667738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x-none" b="1" dirty="0" err="1">
                <a:ea typeface="ＭＳ Ｐゴシック" charset="-128"/>
              </a:rPr>
              <a:t>Endometrioma</a:t>
            </a:r>
            <a:r>
              <a:rPr lang="en-US" altLang="x-none" b="1" dirty="0">
                <a:ea typeface="ＭＳ Ｐゴシック" charset="-128"/>
              </a:rPr>
              <a:t> </a:t>
            </a:r>
            <a:r>
              <a:rPr lang="en-US" altLang="x-none" b="1" dirty="0" err="1" smtClean="0">
                <a:ea typeface="ＭＳ Ｐゴシック" charset="-128"/>
              </a:rPr>
              <a:t>rekürrensi</a:t>
            </a:r>
            <a:endParaRPr lang="en-US" altLang="x-none" b="1" dirty="0">
              <a:ea typeface="ＭＳ Ｐゴシック" charset="-12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Arial" pitchFamily="34" charset="0"/>
              <a:buChar char="•"/>
              <a:defRPr/>
            </a:pPr>
            <a:r>
              <a:rPr lang="en-US" sz="2800" dirty="0" smtClean="0">
                <a:ea typeface="+mn-ea"/>
              </a:rPr>
              <a:t>Kist </a:t>
            </a:r>
            <a:r>
              <a:rPr lang="en-US" sz="2800" dirty="0" err="1" smtClean="0">
                <a:ea typeface="+mn-ea"/>
              </a:rPr>
              <a:t>parça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parça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çıkartıldıysa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ve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fazla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skar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oluştuysa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daha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fazla</a:t>
            </a:r>
            <a:endParaRPr lang="en-US" sz="2800" dirty="0" smtClean="0">
              <a:ea typeface="+mn-ea"/>
            </a:endParaRPr>
          </a:p>
          <a:p>
            <a:pPr>
              <a:buFont typeface="Arial" pitchFamily="34" charset="0"/>
              <a:buChar char="•"/>
              <a:defRPr/>
            </a:pPr>
            <a:r>
              <a:rPr lang="en-US" sz="2800" dirty="0" smtClean="0">
                <a:ea typeface="+mn-ea"/>
              </a:rPr>
              <a:t>Over </a:t>
            </a:r>
            <a:r>
              <a:rPr lang="en-US" sz="2800" dirty="0" err="1" smtClean="0">
                <a:ea typeface="+mn-ea"/>
              </a:rPr>
              <a:t>rezervi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iyiyse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daha</a:t>
            </a:r>
            <a:r>
              <a:rPr lang="en-US" sz="2800" dirty="0" smtClean="0">
                <a:ea typeface="+mn-ea"/>
              </a:rPr>
              <a:t> </a:t>
            </a:r>
            <a:r>
              <a:rPr lang="en-US" sz="2800" dirty="0" err="1" smtClean="0">
                <a:ea typeface="+mn-ea"/>
              </a:rPr>
              <a:t>fazla</a:t>
            </a:r>
            <a:endParaRPr lang="en-US" sz="2800" dirty="0" smtClean="0">
              <a:ea typeface="+mn-ea"/>
            </a:endParaRPr>
          </a:p>
          <a:p>
            <a:pPr marL="0" indent="0">
              <a:buNone/>
              <a:defRPr/>
            </a:pPr>
            <a:endParaRPr lang="en-US" sz="2800" dirty="0">
              <a:ea typeface="+mn-ea"/>
            </a:endParaRPr>
          </a:p>
        </p:txBody>
      </p:sp>
      <p:pic>
        <p:nvPicPr>
          <p:cNvPr id="24579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0832" y="2951269"/>
            <a:ext cx="2886075" cy="291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80" name="TextBox 4"/>
          <p:cNvSpPr txBox="1">
            <a:spLocks noChangeArrowheads="1"/>
          </p:cNvSpPr>
          <p:nvPr/>
        </p:nvSpPr>
        <p:spPr bwMode="auto">
          <a:xfrm>
            <a:off x="5884863" y="6294439"/>
            <a:ext cx="346551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-128"/>
              </a:defRPr>
            </a:lvl9pPr>
          </a:lstStyle>
          <a:p>
            <a:pPr eaLnBrk="1" hangingPunct="1"/>
            <a:r>
              <a:rPr lang="en-US" altLang="x-none" sz="1800" dirty="0" err="1"/>
              <a:t>Somigliana</a:t>
            </a:r>
            <a:r>
              <a:rPr lang="en-US" altLang="x-none" sz="1800" dirty="0"/>
              <a:t> et al.  AJOG 2011</a:t>
            </a:r>
          </a:p>
        </p:txBody>
      </p:sp>
    </p:spTree>
    <p:extLst>
      <p:ext uri="{BB962C8B-B14F-4D97-AF65-F5344CB8AC3E}">
        <p14:creationId xmlns:p14="http://schemas.microsoft.com/office/powerpoint/2010/main" val="72633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etrospect">
  <a:themeElements>
    <a:clrScheme name="Retrospect">
      <a:dk1>
        <a:sysClr val="windowText" lastClr="000000"/>
      </a:dk1>
      <a:lt1>
        <a:sysClr val="window" lastClr="FFFFFF"/>
      </a:lt1>
      <a:dk2>
        <a:srgbClr val="514949"/>
      </a:dk2>
      <a:lt2>
        <a:srgbClr val="E1E1DB"/>
      </a:lt2>
      <a:accent1>
        <a:srgbClr val="9DBFBE"/>
      </a:accent1>
      <a:accent2>
        <a:srgbClr val="DB8631"/>
      </a:accent2>
      <a:accent3>
        <a:srgbClr val="E3CC5A"/>
      </a:accent3>
      <a:accent4>
        <a:srgbClr val="ACADA8"/>
      </a:accent4>
      <a:accent5>
        <a:srgbClr val="927C61"/>
      </a:accent5>
      <a:accent6>
        <a:srgbClr val="B3B435"/>
      </a:accent6>
      <a:hlink>
        <a:srgbClr val="0000FF"/>
      </a:hlink>
      <a:folHlink>
        <a:srgbClr val="800080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1723</TotalTime>
  <Words>2296</Words>
  <Application>Microsoft Office PowerPoint</Application>
  <PresentationFormat>Geniş ekran</PresentationFormat>
  <Paragraphs>274</Paragraphs>
  <Slides>42</Slides>
  <Notes>3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5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42</vt:i4>
      </vt:variant>
    </vt:vector>
  </HeadingPairs>
  <TitlesOfParts>
    <vt:vector size="48" baseType="lpstr">
      <vt:lpstr>ＭＳ Ｐゴシック</vt:lpstr>
      <vt:lpstr>Arial</vt:lpstr>
      <vt:lpstr>Calibri</vt:lpstr>
      <vt:lpstr>Calibri Light</vt:lpstr>
      <vt:lpstr>Times New Roman</vt:lpstr>
      <vt:lpstr>Retrospect</vt:lpstr>
      <vt:lpstr>Tekrarlayan Endometrioma Olgularında Yönetim </vt:lpstr>
      <vt:lpstr>Rekürrens Oranı</vt:lpstr>
      <vt:lpstr>Evreye Göre 36 ay kümülatif rekürrens oranları</vt:lpstr>
      <vt:lpstr>PowerPoint Sunusu</vt:lpstr>
      <vt:lpstr>Cerrahi Tedavi</vt:lpstr>
      <vt:lpstr>ESHRE-Endometriozis Tedavisi</vt:lpstr>
      <vt:lpstr>Cochrane Database</vt:lpstr>
      <vt:lpstr>PowerPoint Sunusu</vt:lpstr>
      <vt:lpstr>Endometrioma rekürrensi</vt:lpstr>
      <vt:lpstr>ESHRE 2014 Revize Guideline</vt:lpstr>
      <vt:lpstr>Cochrane 2014 Brown J, Farquhar C</vt:lpstr>
      <vt:lpstr>Hangi Hastalara Postop Tedavi Verelim?</vt:lpstr>
      <vt:lpstr>Cerrahi Esnasında Hasar-Risk Faktörleri</vt:lpstr>
      <vt:lpstr>Ağrı</vt:lpstr>
      <vt:lpstr>LSK Endometrioma Cerrahisi Sonrası Ağrı ve Ovarian Endometrioma Rekürrensi Porpora MG et al.Fertil Steril 2010</vt:lpstr>
      <vt:lpstr>Rekürrensi Önlemede GnRHa Sonrası OK Kullanımı Lee DY et al Hum Reprod 2010</vt:lpstr>
      <vt:lpstr>Cerrahi Sonrası Uzun Süre Dienogest Kullanımı Chandra et al, Obstet Gynecol Scand 2018</vt:lpstr>
      <vt:lpstr>PowerPoint Sunusu</vt:lpstr>
      <vt:lpstr>Adolesanlarda Rekürrensi Önlemede GnRHa Tedavisi Sonrası OK Kullanımı  J Pediatr Adolesc Gynecol</vt:lpstr>
      <vt:lpstr>Postoperatif LNG-IUS Chen YJ et al Am J Obstet Gynecol </vt:lpstr>
      <vt:lpstr>Postoperatif LNG-IUS Chen YJ et al Am J Obstet Gynecol </vt:lpstr>
      <vt:lpstr>ESHRE 2014 – Sekonder Önleme</vt:lpstr>
      <vt:lpstr>Rekürrense Bağlı Problemler</vt:lpstr>
      <vt:lpstr>Rekürrensde Ne Yapalım</vt:lpstr>
      <vt:lpstr>TV USG rehberliğinde aspirasyon</vt:lpstr>
      <vt:lpstr>Rekürrent Ovarian Endometriomalarda TV USG Rehberliğinde Aspirasyon Int J Obstet Gynecol 2016</vt:lpstr>
      <vt:lpstr>Cerrahi Sonrası Over Rezervinde Azalma</vt:lpstr>
      <vt:lpstr>Geçirilmiş Over Cerrahisinin Rezerve Etkisi Chiang HJ et al BMC Womens Health</vt:lpstr>
      <vt:lpstr>The Impact of</vt:lpstr>
      <vt:lpstr>PowerPoint Sunusu</vt:lpstr>
      <vt:lpstr>PowerPoint Sunusu</vt:lpstr>
      <vt:lpstr>Rekürren Endometrioma Cerrahisinin Over Rezervine Etkisi Muzii et al. Fertil Steril 2015</vt:lpstr>
      <vt:lpstr>Muzii</vt:lpstr>
      <vt:lpstr>Muzii- devam</vt:lpstr>
      <vt:lpstr>İkinci Cerrahinin Over Rezervine Etkisi Ferrero et al. Fertil Steril 2015</vt:lpstr>
      <vt:lpstr>Tekrarlayan Cerrahi </vt:lpstr>
      <vt:lpstr>IVF Sonuçlarına Etki</vt:lpstr>
      <vt:lpstr>Endometriomalı hastalarda IVF öncesi cerrahi yapılan ve yapılmayan hastalar- Meta-analiz</vt:lpstr>
      <vt:lpstr>Primer  veya Rekürren Endometriomalarda ART Sonuçları B Ata ve ark. Hum Reprod 2017</vt:lpstr>
      <vt:lpstr>Endometriozisli Hastalarda Epitelyal Over Kanseri Riski Thomsen at al Acta Obstet et Gynecol</vt:lpstr>
      <vt:lpstr>SONUÇ</vt:lpstr>
      <vt:lpstr>PowerPoint Sunusu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Rekürren Endometrioziste Tedavi</dc:title>
  <dc:creator>User</dc:creator>
  <cp:lastModifiedBy>PiTeknik</cp:lastModifiedBy>
  <cp:revision>49</cp:revision>
  <dcterms:created xsi:type="dcterms:W3CDTF">2018-02-08T18:20:53Z</dcterms:created>
  <dcterms:modified xsi:type="dcterms:W3CDTF">2018-02-11T08:57:47Z</dcterms:modified>
</cp:coreProperties>
</file>