
<file path=[Content_Types].xml><?xml version="1.0" encoding="utf-8"?>
<Types xmlns="http://schemas.openxmlformats.org/package/2006/content-types">
  <Default Extension="png" ContentType="image/png"/>
  <Default Extension="tmp"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00"/>
  </p:notesMasterIdLst>
  <p:sldIdLst>
    <p:sldId id="256" r:id="rId3"/>
    <p:sldId id="257" r:id="rId4"/>
    <p:sldId id="258" r:id="rId5"/>
    <p:sldId id="261" r:id="rId6"/>
    <p:sldId id="259" r:id="rId7"/>
    <p:sldId id="260" r:id="rId8"/>
    <p:sldId id="262" r:id="rId9"/>
    <p:sldId id="263" r:id="rId10"/>
    <p:sldId id="264" r:id="rId11"/>
    <p:sldId id="265" r:id="rId12"/>
    <p:sldId id="266" r:id="rId13"/>
    <p:sldId id="267" r:id="rId14"/>
    <p:sldId id="268" r:id="rId15"/>
    <p:sldId id="269" r:id="rId16"/>
    <p:sldId id="273" r:id="rId17"/>
    <p:sldId id="270" r:id="rId18"/>
    <p:sldId id="291" r:id="rId19"/>
    <p:sldId id="293" r:id="rId20"/>
    <p:sldId id="271" r:id="rId21"/>
    <p:sldId id="292" r:id="rId22"/>
    <p:sldId id="274" r:id="rId23"/>
    <p:sldId id="275" r:id="rId24"/>
    <p:sldId id="276" r:id="rId25"/>
    <p:sldId id="277" r:id="rId26"/>
    <p:sldId id="281" r:id="rId27"/>
    <p:sldId id="282" r:id="rId28"/>
    <p:sldId id="278" r:id="rId29"/>
    <p:sldId id="279" r:id="rId30"/>
    <p:sldId id="280" r:id="rId31"/>
    <p:sldId id="283" r:id="rId32"/>
    <p:sldId id="284" r:id="rId33"/>
    <p:sldId id="285" r:id="rId34"/>
    <p:sldId id="286" r:id="rId35"/>
    <p:sldId id="287" r:id="rId36"/>
    <p:sldId id="288" r:id="rId37"/>
    <p:sldId id="289" r:id="rId38"/>
    <p:sldId id="272" r:id="rId39"/>
    <p:sldId id="290" r:id="rId40"/>
    <p:sldId id="313" r:id="rId41"/>
    <p:sldId id="314" r:id="rId42"/>
    <p:sldId id="342" r:id="rId43"/>
    <p:sldId id="294" r:id="rId44"/>
    <p:sldId id="295" r:id="rId45"/>
    <p:sldId id="296" r:id="rId46"/>
    <p:sldId id="297" r:id="rId47"/>
    <p:sldId id="298" r:id="rId48"/>
    <p:sldId id="299" r:id="rId49"/>
    <p:sldId id="300" r:id="rId50"/>
    <p:sldId id="301" r:id="rId51"/>
    <p:sldId id="302" r:id="rId52"/>
    <p:sldId id="303" r:id="rId53"/>
    <p:sldId id="308" r:id="rId54"/>
    <p:sldId id="304" r:id="rId55"/>
    <p:sldId id="305" r:id="rId56"/>
    <p:sldId id="306" r:id="rId57"/>
    <p:sldId id="309" r:id="rId58"/>
    <p:sldId id="310" r:id="rId59"/>
    <p:sldId id="311" r:id="rId60"/>
    <p:sldId id="312" r:id="rId61"/>
    <p:sldId id="315" r:id="rId62"/>
    <p:sldId id="316" r:id="rId63"/>
    <p:sldId id="317" r:id="rId64"/>
    <p:sldId id="318" r:id="rId65"/>
    <p:sldId id="319" r:id="rId66"/>
    <p:sldId id="320" r:id="rId67"/>
    <p:sldId id="321" r:id="rId68"/>
    <p:sldId id="322" r:id="rId69"/>
    <p:sldId id="326" r:id="rId70"/>
    <p:sldId id="323" r:id="rId71"/>
    <p:sldId id="324" r:id="rId72"/>
    <p:sldId id="325" r:id="rId73"/>
    <p:sldId id="327" r:id="rId74"/>
    <p:sldId id="328" r:id="rId75"/>
    <p:sldId id="329" r:id="rId76"/>
    <p:sldId id="330" r:id="rId77"/>
    <p:sldId id="332" r:id="rId78"/>
    <p:sldId id="331" r:id="rId79"/>
    <p:sldId id="333" r:id="rId80"/>
    <p:sldId id="334" r:id="rId81"/>
    <p:sldId id="335" r:id="rId82"/>
    <p:sldId id="336" r:id="rId83"/>
    <p:sldId id="337" r:id="rId84"/>
    <p:sldId id="338" r:id="rId85"/>
    <p:sldId id="339" r:id="rId86"/>
    <p:sldId id="340" r:id="rId87"/>
    <p:sldId id="341" r:id="rId88"/>
    <p:sldId id="343" r:id="rId89"/>
    <p:sldId id="344" r:id="rId90"/>
    <p:sldId id="345" r:id="rId91"/>
    <p:sldId id="346" r:id="rId92"/>
    <p:sldId id="347" r:id="rId93"/>
    <p:sldId id="349" r:id="rId94"/>
    <p:sldId id="351" r:id="rId95"/>
    <p:sldId id="350" r:id="rId96"/>
    <p:sldId id="352" r:id="rId97"/>
    <p:sldId id="353" r:id="rId98"/>
    <p:sldId id="348" r:id="rId99"/>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364" autoAdjust="0"/>
    <p:restoredTop sz="94660"/>
  </p:normalViewPr>
  <p:slideViewPr>
    <p:cSldViewPr>
      <p:cViewPr varScale="1">
        <p:scale>
          <a:sx n="62" d="100"/>
          <a:sy n="62" d="100"/>
        </p:scale>
        <p:origin x="-1422"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slide" Target="slides/slide87.xml"/><Relationship Id="rId7" Type="http://schemas.openxmlformats.org/officeDocument/2006/relationships/slide" Target="slides/slide5.xml"/><Relationship Id="rId71" Type="http://schemas.openxmlformats.org/officeDocument/2006/relationships/slide" Target="slides/slide69.xml"/><Relationship Id="rId92" Type="http://schemas.openxmlformats.org/officeDocument/2006/relationships/slide" Target="slides/slide90.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slide" Target="slides/slide56.xml"/><Relationship Id="rId66" Type="http://schemas.openxmlformats.org/officeDocument/2006/relationships/slide" Target="slides/slide64.xml"/><Relationship Id="rId74" Type="http://schemas.openxmlformats.org/officeDocument/2006/relationships/slide" Target="slides/slide72.xml"/><Relationship Id="rId79" Type="http://schemas.openxmlformats.org/officeDocument/2006/relationships/slide" Target="slides/slide77.xml"/><Relationship Id="rId87" Type="http://schemas.openxmlformats.org/officeDocument/2006/relationships/slide" Target="slides/slide85.xml"/><Relationship Id="rId102" Type="http://schemas.openxmlformats.org/officeDocument/2006/relationships/viewProps" Target="viewProps.xml"/><Relationship Id="rId5" Type="http://schemas.openxmlformats.org/officeDocument/2006/relationships/slide" Target="slides/slide3.xml"/><Relationship Id="rId61" Type="http://schemas.openxmlformats.org/officeDocument/2006/relationships/slide" Target="slides/slide59.xml"/><Relationship Id="rId82" Type="http://schemas.openxmlformats.org/officeDocument/2006/relationships/slide" Target="slides/slide80.xml"/><Relationship Id="rId90" Type="http://schemas.openxmlformats.org/officeDocument/2006/relationships/slide" Target="slides/slide88.xml"/><Relationship Id="rId95" Type="http://schemas.openxmlformats.org/officeDocument/2006/relationships/slide" Target="slides/slide93.xml"/><Relationship Id="rId19" Type="http://schemas.openxmlformats.org/officeDocument/2006/relationships/slide" Target="slides/slide1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100" Type="http://schemas.openxmlformats.org/officeDocument/2006/relationships/notesMaster" Target="notesMasters/notesMaster1.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slide" Target="slides/slide83.xml"/><Relationship Id="rId93" Type="http://schemas.openxmlformats.org/officeDocument/2006/relationships/slide" Target="slides/slide91.xml"/><Relationship Id="rId98" Type="http://schemas.openxmlformats.org/officeDocument/2006/relationships/slide" Target="slides/slide9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103" Type="http://schemas.openxmlformats.org/officeDocument/2006/relationships/theme" Target="theme/theme1.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slide" Target="slides/slide86.xml"/><Relationship Id="rId91" Type="http://schemas.openxmlformats.org/officeDocument/2006/relationships/slide" Target="slides/slide89.xml"/><Relationship Id="rId96" Type="http://schemas.openxmlformats.org/officeDocument/2006/relationships/slide" Target="slides/slide94.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slide" Target="slides/slide84.xml"/><Relationship Id="rId94" Type="http://schemas.openxmlformats.org/officeDocument/2006/relationships/slide" Target="slides/slide92.xml"/><Relationship Id="rId99" Type="http://schemas.openxmlformats.org/officeDocument/2006/relationships/slide" Target="slides/slide97.xml"/><Relationship Id="rId101"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97" Type="http://schemas.openxmlformats.org/officeDocument/2006/relationships/slide" Target="slides/slide95.xml"/><Relationship Id="rId10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Üstbilgi Yer Tutucusu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tr-TR"/>
          </a:p>
        </p:txBody>
      </p:sp>
      <p:sp>
        <p:nvSpPr>
          <p:cNvPr id="3" name="Veri Yer Tutucusu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4C00C31-759C-4DA8-8A2F-89443D1F0935}" type="datetimeFigureOut">
              <a:rPr lang="tr-TR" smtClean="0"/>
              <a:t>10.02.2018</a:t>
            </a:fld>
            <a:endParaRPr lang="tr-TR"/>
          </a:p>
        </p:txBody>
      </p:sp>
      <p:sp>
        <p:nvSpPr>
          <p:cNvPr id="4" name="Slayt Görüntüsü Yer Tutucusu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tr-TR"/>
          </a:p>
        </p:txBody>
      </p:sp>
      <p:sp>
        <p:nvSpPr>
          <p:cNvPr id="5" name="Not Yer Tutucusu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6" name="Altbilgi Yer Tutucusu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tr-TR"/>
          </a:p>
        </p:txBody>
      </p:sp>
      <p:sp>
        <p:nvSpPr>
          <p:cNvPr id="7" name="Slayt Numarası Yer Tutucusu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D507069-CABB-4665-83AE-0565411CFB4D}" type="slidenum">
              <a:rPr lang="tr-TR" smtClean="0"/>
              <a:t>‹#›</a:t>
            </a:fld>
            <a:endParaRPr lang="tr-TR"/>
          </a:p>
        </p:txBody>
      </p:sp>
    </p:spTree>
    <p:extLst>
      <p:ext uri="{BB962C8B-B14F-4D97-AF65-F5344CB8AC3E}">
        <p14:creationId xmlns:p14="http://schemas.microsoft.com/office/powerpoint/2010/main" val="19618210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D507069-CABB-4665-83AE-0565411CFB4D}" type="slidenum">
              <a:rPr lang="tr-TR" smtClean="0"/>
              <a:t>81</a:t>
            </a:fld>
            <a:endParaRPr lang="tr-TR"/>
          </a:p>
        </p:txBody>
      </p:sp>
    </p:spTree>
    <p:extLst>
      <p:ext uri="{BB962C8B-B14F-4D97-AF65-F5344CB8AC3E}">
        <p14:creationId xmlns:p14="http://schemas.microsoft.com/office/powerpoint/2010/main" val="45273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endParaRPr lang="tr-TR" dirty="0"/>
          </a:p>
        </p:txBody>
      </p:sp>
      <p:sp>
        <p:nvSpPr>
          <p:cNvPr id="4" name="Slayt Numarası Yer Tutucusu 3"/>
          <p:cNvSpPr>
            <a:spLocks noGrp="1"/>
          </p:cNvSpPr>
          <p:nvPr>
            <p:ph type="sldNum" sz="quarter" idx="10"/>
          </p:nvPr>
        </p:nvSpPr>
        <p:spPr/>
        <p:txBody>
          <a:bodyPr/>
          <a:lstStyle/>
          <a:p>
            <a:fld id="{BD507069-CABB-4665-83AE-0565411CFB4D}" type="slidenum">
              <a:rPr lang="tr-TR" smtClean="0"/>
              <a:t>84</a:t>
            </a:fld>
            <a:endParaRPr lang="tr-TR"/>
          </a:p>
        </p:txBody>
      </p:sp>
    </p:spTree>
    <p:extLst>
      <p:ext uri="{BB962C8B-B14F-4D97-AF65-F5344CB8AC3E}">
        <p14:creationId xmlns:p14="http://schemas.microsoft.com/office/powerpoint/2010/main" val="6715881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Başlık 1"/>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Alt Başlık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Veri Yer Tutucusu 3"/>
          <p:cNvSpPr>
            <a:spLocks noGrp="1"/>
          </p:cNvSpPr>
          <p:nvPr>
            <p:ph type="dt" sz="half" idx="10"/>
          </p:nvPr>
        </p:nvSpPr>
        <p:spPr/>
        <p:txBody>
          <a:bodyPr/>
          <a:lstStyle/>
          <a:p>
            <a:fld id="{61F59E3E-012A-4E9C-B99B-C8B02D79521F}" type="datetimeFigureOut">
              <a:rPr lang="tr-TR" smtClean="0"/>
              <a:t>10.02.2018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326913613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Dikey Metin Yer Tutucusu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1F59E3E-012A-4E9C-B99B-C8B02D79521F}" type="datetimeFigureOut">
              <a:rPr lang="tr-TR" smtClean="0"/>
              <a:t>10.02.2018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25745294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Dikey Başlık 1"/>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Dikey Metin Yer Tutucusu 2"/>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1F59E3E-012A-4E9C-B99B-C8B02D79521F}" type="datetimeFigureOut">
              <a:rPr lang="tr-TR" smtClean="0"/>
              <a:t>10.02.2018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428927009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Tree>
    <p:extLst>
      <p:ext uri="{BB962C8B-B14F-4D97-AF65-F5344CB8AC3E}">
        <p14:creationId xmlns:p14="http://schemas.microsoft.com/office/powerpoint/2010/main" val="1454266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10"/>
          </p:nvPr>
        </p:nvSpPr>
        <p:spPr/>
        <p:txBody>
          <a:bodyPr/>
          <a:lstStyle/>
          <a:p>
            <a:fld id="{61F59E3E-012A-4E9C-B99B-C8B02D79521F}" type="datetimeFigureOut">
              <a:rPr lang="tr-TR" smtClean="0"/>
              <a:t>10.02.2018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25232704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Başlık 1"/>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Metin Yer Tutucusu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Veri Yer Tutucusu 3"/>
          <p:cNvSpPr>
            <a:spLocks noGrp="1"/>
          </p:cNvSpPr>
          <p:nvPr>
            <p:ph type="dt" sz="half" idx="10"/>
          </p:nvPr>
        </p:nvSpPr>
        <p:spPr/>
        <p:txBody>
          <a:bodyPr/>
          <a:lstStyle/>
          <a:p>
            <a:fld id="{61F59E3E-012A-4E9C-B99B-C8B02D79521F}" type="datetimeFigureOut">
              <a:rPr lang="tr-TR" smtClean="0"/>
              <a:t>10.02.2018</a:t>
            </a:fld>
            <a:endParaRPr lang="tr-TR"/>
          </a:p>
        </p:txBody>
      </p:sp>
      <p:sp>
        <p:nvSpPr>
          <p:cNvPr id="5" name="Altbilgi Yer Tutucusu 4"/>
          <p:cNvSpPr>
            <a:spLocks noGrp="1"/>
          </p:cNvSpPr>
          <p:nvPr>
            <p:ph type="ftr" sz="quarter" idx="11"/>
          </p:nvPr>
        </p:nvSpPr>
        <p:spPr/>
        <p:txBody>
          <a:bodyPr/>
          <a:lstStyle/>
          <a:p>
            <a:endParaRPr lang="tr-TR"/>
          </a:p>
        </p:txBody>
      </p:sp>
      <p:sp>
        <p:nvSpPr>
          <p:cNvPr id="6" name="Slayt Numarası Yer Tutucusu 5"/>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31184567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İçerik Yer Tutucusu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İçerik Yer Tutucusu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Veri Yer Tutucusu 4"/>
          <p:cNvSpPr>
            <a:spLocks noGrp="1"/>
          </p:cNvSpPr>
          <p:nvPr>
            <p:ph type="dt" sz="half" idx="10"/>
          </p:nvPr>
        </p:nvSpPr>
        <p:spPr/>
        <p:txBody>
          <a:bodyPr/>
          <a:lstStyle/>
          <a:p>
            <a:fld id="{61F59E3E-012A-4E9C-B99B-C8B02D79521F}" type="datetimeFigureOut">
              <a:rPr lang="tr-TR" smtClean="0"/>
              <a:t>10.02.2018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3593201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lvl1pPr>
              <a:defRPr/>
            </a:lvl1pPr>
          </a:lstStyle>
          <a:p>
            <a:r>
              <a:rPr lang="tr-TR" smtClean="0"/>
              <a:t>Asıl başlık stili için tıklatın</a:t>
            </a:r>
            <a:endParaRPr lang="tr-TR"/>
          </a:p>
        </p:txBody>
      </p:sp>
      <p:sp>
        <p:nvSpPr>
          <p:cNvPr id="3" name="Metin Yer Tutucusu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İçerik Yer Tutucus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Metin Yer Tutucusu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İçerik Yer Tutucus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Veri Yer Tutucusu 6"/>
          <p:cNvSpPr>
            <a:spLocks noGrp="1"/>
          </p:cNvSpPr>
          <p:nvPr>
            <p:ph type="dt" sz="half" idx="10"/>
          </p:nvPr>
        </p:nvSpPr>
        <p:spPr/>
        <p:txBody>
          <a:bodyPr/>
          <a:lstStyle/>
          <a:p>
            <a:fld id="{61F59E3E-012A-4E9C-B99B-C8B02D79521F}" type="datetimeFigureOut">
              <a:rPr lang="tr-TR" smtClean="0"/>
              <a:t>10.02.2018</a:t>
            </a:fld>
            <a:endParaRPr lang="tr-TR"/>
          </a:p>
        </p:txBody>
      </p:sp>
      <p:sp>
        <p:nvSpPr>
          <p:cNvPr id="8" name="Altbilgi Yer Tutucusu 7"/>
          <p:cNvSpPr>
            <a:spLocks noGrp="1"/>
          </p:cNvSpPr>
          <p:nvPr>
            <p:ph type="ftr" sz="quarter" idx="11"/>
          </p:nvPr>
        </p:nvSpPr>
        <p:spPr/>
        <p:txBody>
          <a:bodyPr/>
          <a:lstStyle/>
          <a:p>
            <a:endParaRPr lang="tr-TR"/>
          </a:p>
        </p:txBody>
      </p:sp>
      <p:sp>
        <p:nvSpPr>
          <p:cNvPr id="9" name="Slayt Numarası Yer Tutucusu 8"/>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13084064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mtClean="0"/>
              <a:t>Asıl başlık stili için tıklatın</a:t>
            </a:r>
            <a:endParaRPr lang="tr-TR"/>
          </a:p>
        </p:txBody>
      </p:sp>
      <p:sp>
        <p:nvSpPr>
          <p:cNvPr id="3" name="Veri Yer Tutucusu 2"/>
          <p:cNvSpPr>
            <a:spLocks noGrp="1"/>
          </p:cNvSpPr>
          <p:nvPr>
            <p:ph type="dt" sz="half" idx="10"/>
          </p:nvPr>
        </p:nvSpPr>
        <p:spPr/>
        <p:txBody>
          <a:bodyPr/>
          <a:lstStyle/>
          <a:p>
            <a:fld id="{61F59E3E-012A-4E9C-B99B-C8B02D79521F}" type="datetimeFigureOut">
              <a:rPr lang="tr-TR" smtClean="0"/>
              <a:t>10.02.2018</a:t>
            </a:fld>
            <a:endParaRPr lang="tr-TR"/>
          </a:p>
        </p:txBody>
      </p:sp>
      <p:sp>
        <p:nvSpPr>
          <p:cNvPr id="4" name="Altbilgi Yer Tutucusu 3"/>
          <p:cNvSpPr>
            <a:spLocks noGrp="1"/>
          </p:cNvSpPr>
          <p:nvPr>
            <p:ph type="ftr" sz="quarter" idx="11"/>
          </p:nvPr>
        </p:nvSpPr>
        <p:spPr/>
        <p:txBody>
          <a:bodyPr/>
          <a:lstStyle/>
          <a:p>
            <a:endParaRPr lang="tr-TR"/>
          </a:p>
        </p:txBody>
      </p:sp>
      <p:sp>
        <p:nvSpPr>
          <p:cNvPr id="5" name="Slayt Numarası Yer Tutucusu 4"/>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772740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Veri Yer Tutucusu 1"/>
          <p:cNvSpPr>
            <a:spLocks noGrp="1"/>
          </p:cNvSpPr>
          <p:nvPr>
            <p:ph type="dt" sz="half" idx="10"/>
          </p:nvPr>
        </p:nvSpPr>
        <p:spPr/>
        <p:txBody>
          <a:bodyPr/>
          <a:lstStyle/>
          <a:p>
            <a:fld id="{61F59E3E-012A-4E9C-B99B-C8B02D79521F}" type="datetimeFigureOut">
              <a:rPr lang="tr-TR" smtClean="0"/>
              <a:t>10.02.2018</a:t>
            </a:fld>
            <a:endParaRPr lang="tr-TR"/>
          </a:p>
        </p:txBody>
      </p:sp>
      <p:sp>
        <p:nvSpPr>
          <p:cNvPr id="3" name="Altbilgi Yer Tutucusu 2"/>
          <p:cNvSpPr>
            <a:spLocks noGrp="1"/>
          </p:cNvSpPr>
          <p:nvPr>
            <p:ph type="ftr" sz="quarter" idx="11"/>
          </p:nvPr>
        </p:nvSpPr>
        <p:spPr/>
        <p:txBody>
          <a:bodyPr/>
          <a:lstStyle/>
          <a:p>
            <a:endParaRPr lang="tr-TR"/>
          </a:p>
        </p:txBody>
      </p:sp>
      <p:sp>
        <p:nvSpPr>
          <p:cNvPr id="4" name="Slayt Numarası Yer Tutucusu 3"/>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309013045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İçerik Yer Tutucus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Metin Yer Tutucusu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1F59E3E-012A-4E9C-B99B-C8B02D79521F}" type="datetimeFigureOut">
              <a:rPr lang="tr-TR" smtClean="0"/>
              <a:t>10.02.2018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14031941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Başlık 1"/>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Resim Yer Tutucusu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Metin Yer Tutucusu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Veri Yer Tutucusu 4"/>
          <p:cNvSpPr>
            <a:spLocks noGrp="1"/>
          </p:cNvSpPr>
          <p:nvPr>
            <p:ph type="dt" sz="half" idx="10"/>
          </p:nvPr>
        </p:nvSpPr>
        <p:spPr/>
        <p:txBody>
          <a:bodyPr/>
          <a:lstStyle/>
          <a:p>
            <a:fld id="{61F59E3E-012A-4E9C-B99B-C8B02D79521F}" type="datetimeFigureOut">
              <a:rPr lang="tr-TR" smtClean="0"/>
              <a:t>10.02.2018</a:t>
            </a:fld>
            <a:endParaRPr lang="tr-TR"/>
          </a:p>
        </p:txBody>
      </p:sp>
      <p:sp>
        <p:nvSpPr>
          <p:cNvPr id="6" name="Altbilgi Yer Tutucusu 5"/>
          <p:cNvSpPr>
            <a:spLocks noGrp="1"/>
          </p:cNvSpPr>
          <p:nvPr>
            <p:ph type="ftr" sz="quarter" idx="11"/>
          </p:nvPr>
        </p:nvSpPr>
        <p:spPr/>
        <p:txBody>
          <a:bodyPr/>
          <a:lstStyle/>
          <a:p>
            <a:endParaRPr lang="tr-TR"/>
          </a:p>
        </p:txBody>
      </p:sp>
      <p:sp>
        <p:nvSpPr>
          <p:cNvPr id="7" name="Slayt Numarası Yer Tutucusu 6"/>
          <p:cNvSpPr>
            <a:spLocks noGrp="1"/>
          </p:cNvSpPr>
          <p:nvPr>
            <p:ph type="sldNum" sz="quarter" idx="12"/>
          </p:nvPr>
        </p:nvSpPr>
        <p:spPr/>
        <p:txBody>
          <a:bodyPr/>
          <a:lstStyle/>
          <a:p>
            <a:fld id="{F4724662-BC5C-442E-9876-32052DC4D696}" type="slidenum">
              <a:rPr lang="tr-TR" smtClean="0"/>
              <a:t>‹#›</a:t>
            </a:fld>
            <a:endParaRPr lang="tr-TR"/>
          </a:p>
        </p:txBody>
      </p:sp>
    </p:spTree>
    <p:extLst>
      <p:ext uri="{BB962C8B-B14F-4D97-AF65-F5344CB8AC3E}">
        <p14:creationId xmlns:p14="http://schemas.microsoft.com/office/powerpoint/2010/main" val="133160002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 name="Başlık Yer Tutucusu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Metin Yer Tutucusu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Veri Yer Tutucusu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1F59E3E-012A-4E9C-B99B-C8B02D79521F}" type="datetimeFigureOut">
              <a:rPr lang="tr-TR" smtClean="0"/>
              <a:t>10.02.2018</a:t>
            </a:fld>
            <a:endParaRPr lang="tr-TR"/>
          </a:p>
        </p:txBody>
      </p:sp>
      <p:sp>
        <p:nvSpPr>
          <p:cNvPr id="5" name="Altbilgi Yer Tutucusu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Slayt Numarası Yer Tutucusu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4724662-BC5C-442E-9876-32052DC4D696}" type="slidenum">
              <a:rPr lang="tr-TR" smtClean="0"/>
              <a:t>‹#›</a:t>
            </a:fld>
            <a:endParaRPr lang="tr-TR"/>
          </a:p>
        </p:txBody>
      </p:sp>
    </p:spTree>
    <p:extLst>
      <p:ext uri="{BB962C8B-B14F-4D97-AF65-F5344CB8AC3E}">
        <p14:creationId xmlns:p14="http://schemas.microsoft.com/office/powerpoint/2010/main" val="1421077782"/>
      </p:ext>
    </p:extLst>
  </p:cSld>
  <p:clrMap bg1="dk1" tx1="lt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1026" name="Picture 2" descr="copyright.gif"/>
          <p:cNvPicPr>
            <a:picLocks noChangeAspect="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76200" y="6619875"/>
            <a:ext cx="1038225" cy="161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5726597"/>
      </p:ext>
    </p:extLst>
  </p:cSld>
  <p:clrMap bg1="lt1" tx1="dk1" bg2="lt2" tx2="dk2" accent1="accent1" accent2="accent2" accent3="accent3" accent4="accent4" accent5="accent5" accent6="accent6" hlink="hlink" folHlink="folHlink"/>
  <p:sldLayoutIdLst>
    <p:sldLayoutId id="2147483661" r:id="rId1"/>
  </p:sldLayoutIdLst>
  <p:hf sldNum="0" hd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9.tmp"/><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2.xml"/><Relationship Id="rId4" Type="http://schemas.openxmlformats.org/officeDocument/2006/relationships/image" Target="../media/image12.emf"/></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e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3" Type="http://schemas.openxmlformats.org/officeDocument/2006/relationships/image" Target="../media/image19.emf"/><Relationship Id="rId2" Type="http://schemas.openxmlformats.org/officeDocument/2006/relationships/image" Target="../media/image18.emf"/><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23.emf"/><Relationship Id="rId2" Type="http://schemas.openxmlformats.org/officeDocument/2006/relationships/image" Target="../media/image22.em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3" Type="http://schemas.openxmlformats.org/officeDocument/2006/relationships/image" Target="../media/image25.emf"/><Relationship Id="rId2" Type="http://schemas.openxmlformats.org/officeDocument/2006/relationships/image" Target="../media/image24.emf"/><Relationship Id="rId1" Type="http://schemas.openxmlformats.org/officeDocument/2006/relationships/slideLayout" Target="../slideLayouts/slideLayout2.xml"/><Relationship Id="rId4" Type="http://schemas.openxmlformats.org/officeDocument/2006/relationships/image" Target="../media/image26.emf"/></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30.emf"/><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35.emf"/><Relationship Id="rId2" Type="http://schemas.openxmlformats.org/officeDocument/2006/relationships/image" Target="../media/image33.emf"/><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37.emf"/><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39.emf"/><Relationship Id="rId2" Type="http://schemas.openxmlformats.org/officeDocument/2006/relationships/image" Target="../media/image38.emf"/><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41.emf"/><Relationship Id="rId2" Type="http://schemas.openxmlformats.org/officeDocument/2006/relationships/image" Target="../media/image40.emf"/><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image" Target="../media/image42.emf"/><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emf"/><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image" Target="../media/image46.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p:txBody>
          <a:bodyPr/>
          <a:lstStyle/>
          <a:p>
            <a:r>
              <a:rPr lang="tr-TR" dirty="0" err="1" smtClean="0">
                <a:solidFill>
                  <a:srgbClr val="FFC000"/>
                </a:solidFill>
              </a:rPr>
              <a:t>Endometr</a:t>
            </a:r>
            <a:r>
              <a:rPr lang="en-US" dirty="0" err="1" smtClean="0">
                <a:solidFill>
                  <a:srgbClr val="FFC000"/>
                </a:solidFill>
              </a:rPr>
              <a:t>iosis</a:t>
            </a:r>
            <a:r>
              <a:rPr lang="en-US" dirty="0" err="1">
                <a:solidFill>
                  <a:srgbClr val="FFC000"/>
                </a:solidFill>
              </a:rPr>
              <a:t>d</a:t>
            </a:r>
            <a:r>
              <a:rPr lang="en-US" dirty="0" err="1" smtClean="0">
                <a:solidFill>
                  <a:srgbClr val="FFC000"/>
                </a:solidFill>
              </a:rPr>
              <a:t>e</a:t>
            </a:r>
            <a:r>
              <a:rPr lang="en-US" dirty="0" smtClean="0">
                <a:solidFill>
                  <a:srgbClr val="FFC000"/>
                </a:solidFill>
              </a:rPr>
              <a:t> </a:t>
            </a:r>
            <a:r>
              <a:rPr lang="en-US" dirty="0" err="1" smtClean="0">
                <a:solidFill>
                  <a:srgbClr val="FFC000"/>
                </a:solidFill>
              </a:rPr>
              <a:t>medikal</a:t>
            </a:r>
            <a:r>
              <a:rPr lang="en-US" dirty="0" smtClean="0">
                <a:solidFill>
                  <a:srgbClr val="FFC000"/>
                </a:solidFill>
              </a:rPr>
              <a:t> </a:t>
            </a:r>
            <a:r>
              <a:rPr lang="en-US" dirty="0" err="1" smtClean="0">
                <a:solidFill>
                  <a:srgbClr val="FFC000"/>
                </a:solidFill>
              </a:rPr>
              <a:t>tedavi</a:t>
            </a:r>
            <a:r>
              <a:rPr lang="en-US" dirty="0" smtClean="0">
                <a:solidFill>
                  <a:srgbClr val="FFC000"/>
                </a:solidFill>
              </a:rPr>
              <a:t/>
            </a:r>
            <a:br>
              <a:rPr lang="en-US" dirty="0" smtClean="0">
                <a:solidFill>
                  <a:srgbClr val="FFC000"/>
                </a:solidFill>
              </a:rPr>
            </a:br>
            <a:r>
              <a:rPr lang="en-US" sz="3600" i="1" dirty="0" smtClean="0">
                <a:solidFill>
                  <a:srgbClr val="FFC000"/>
                </a:solidFill>
              </a:rPr>
              <a:t>OKS, </a:t>
            </a:r>
            <a:r>
              <a:rPr lang="en-US" sz="3600" i="1" dirty="0" err="1" smtClean="0">
                <a:solidFill>
                  <a:srgbClr val="FFC000"/>
                </a:solidFill>
              </a:rPr>
              <a:t>progesteron</a:t>
            </a:r>
            <a:r>
              <a:rPr lang="en-US" sz="3600" i="1" dirty="0" smtClean="0">
                <a:solidFill>
                  <a:srgbClr val="FFC000"/>
                </a:solidFill>
              </a:rPr>
              <a:t>, GnRH</a:t>
            </a:r>
            <a:endParaRPr lang="tr-TR" sz="3600" i="1" dirty="0">
              <a:solidFill>
                <a:srgbClr val="FFC000"/>
              </a:solidFill>
            </a:endParaRPr>
          </a:p>
        </p:txBody>
      </p:sp>
      <p:sp>
        <p:nvSpPr>
          <p:cNvPr id="3" name="Alt Başlık 2"/>
          <p:cNvSpPr>
            <a:spLocks noGrp="1"/>
          </p:cNvSpPr>
          <p:nvPr>
            <p:ph type="subTitle" idx="1"/>
          </p:nvPr>
        </p:nvSpPr>
        <p:spPr/>
        <p:txBody>
          <a:bodyPr/>
          <a:lstStyle/>
          <a:p>
            <a:pPr lvl="0"/>
            <a:r>
              <a:rPr lang="tr-TR" sz="2700" dirty="0" err="1">
                <a:solidFill>
                  <a:prstClr val="white">
                    <a:tint val="75000"/>
                  </a:prstClr>
                </a:solidFill>
              </a:rPr>
              <a:t>Prof.Dr</a:t>
            </a:r>
            <a:r>
              <a:rPr lang="tr-TR" sz="2700" dirty="0">
                <a:solidFill>
                  <a:prstClr val="white">
                    <a:tint val="75000"/>
                  </a:prstClr>
                </a:solidFill>
              </a:rPr>
              <a:t>. Fatma Ferda Verit</a:t>
            </a:r>
          </a:p>
          <a:p>
            <a:pPr lvl="0"/>
            <a:r>
              <a:rPr lang="tr-TR" sz="2700" dirty="0">
                <a:solidFill>
                  <a:prstClr val="white">
                    <a:tint val="75000"/>
                  </a:prstClr>
                </a:solidFill>
              </a:rPr>
              <a:t>Sağlık Bilimleri Üniversitesi</a:t>
            </a:r>
            <a:r>
              <a:rPr lang="en-US" sz="2700" dirty="0">
                <a:solidFill>
                  <a:prstClr val="white">
                    <a:tint val="75000"/>
                  </a:prstClr>
                </a:solidFill>
              </a:rPr>
              <a:t>,</a:t>
            </a:r>
            <a:r>
              <a:rPr lang="tr-TR" sz="2700" dirty="0">
                <a:solidFill>
                  <a:prstClr val="white">
                    <a:tint val="75000"/>
                  </a:prstClr>
                </a:solidFill>
              </a:rPr>
              <a:t> Süleymaniye Kadın Hastalıkları ve Doğum EAH </a:t>
            </a:r>
            <a:endParaRPr lang="tr-TR" sz="2700" dirty="0">
              <a:solidFill>
                <a:prstClr val="white">
                  <a:tint val="75000"/>
                </a:prstClr>
              </a:solidFill>
            </a:endParaRPr>
          </a:p>
        </p:txBody>
      </p:sp>
    </p:spTree>
    <p:extLst>
      <p:ext uri="{BB962C8B-B14F-4D97-AF65-F5344CB8AC3E}">
        <p14:creationId xmlns:p14="http://schemas.microsoft.com/office/powerpoint/2010/main" val="403579261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Tedav</a:t>
            </a:r>
            <a:r>
              <a:rPr lang="en-US" dirty="0" err="1" smtClean="0">
                <a:solidFill>
                  <a:srgbClr val="FFC000"/>
                </a:solidFill>
              </a:rPr>
              <a:t>i</a:t>
            </a:r>
            <a:endParaRPr lang="tr-TR" dirty="0">
              <a:solidFill>
                <a:srgbClr val="FFC000"/>
              </a:solidFill>
            </a:endParaRPr>
          </a:p>
        </p:txBody>
      </p:sp>
      <p:sp>
        <p:nvSpPr>
          <p:cNvPr id="3" name="İçerik Yer Tutucusu 2"/>
          <p:cNvSpPr>
            <a:spLocks noGrp="1"/>
          </p:cNvSpPr>
          <p:nvPr>
            <p:ph idx="1"/>
          </p:nvPr>
        </p:nvSpPr>
        <p:spPr>
          <a:xfrm>
            <a:off x="457200" y="2060848"/>
            <a:ext cx="8229600" cy="4065315"/>
          </a:xfrm>
        </p:spPr>
        <p:txBody>
          <a:bodyPr/>
          <a:lstStyle/>
          <a:p>
            <a:r>
              <a:rPr lang="en-US" dirty="0" err="1" smtClean="0"/>
              <a:t>Endometriozis</a:t>
            </a:r>
            <a:r>
              <a:rPr lang="en-US" dirty="0" smtClean="0"/>
              <a:t> </a:t>
            </a:r>
            <a:r>
              <a:rPr lang="en-US" dirty="0" err="1" smtClean="0"/>
              <a:t>tedavisi</a:t>
            </a:r>
            <a:r>
              <a:rPr lang="en-US" dirty="0" smtClean="0"/>
              <a:t> </a:t>
            </a:r>
            <a:r>
              <a:rPr lang="en-US" dirty="0" err="1" smtClean="0"/>
              <a:t>bireysel</a:t>
            </a:r>
            <a:r>
              <a:rPr lang="en-US" dirty="0" smtClean="0"/>
              <a:t> </a:t>
            </a:r>
            <a:r>
              <a:rPr lang="en-US" dirty="0" err="1" smtClean="0"/>
              <a:t>olmal</a:t>
            </a:r>
            <a:r>
              <a:rPr lang="tr-TR" dirty="0" smtClean="0"/>
              <a:t>ı</a:t>
            </a:r>
            <a:r>
              <a:rPr lang="en-US" dirty="0" smtClean="0"/>
              <a:t>…</a:t>
            </a:r>
            <a:endParaRPr lang="tr-TR" dirty="0"/>
          </a:p>
        </p:txBody>
      </p:sp>
    </p:spTree>
    <p:extLst>
      <p:ext uri="{BB962C8B-B14F-4D97-AF65-F5344CB8AC3E}">
        <p14:creationId xmlns:p14="http://schemas.microsoft.com/office/powerpoint/2010/main" val="218806217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Tedav</a:t>
            </a:r>
            <a:r>
              <a:rPr lang="en-US" dirty="0" err="1">
                <a:solidFill>
                  <a:srgbClr val="FFC000"/>
                </a:solidFill>
              </a:rPr>
              <a:t>i</a:t>
            </a:r>
            <a:endParaRPr lang="tr-TR" dirty="0">
              <a:solidFill>
                <a:srgbClr val="FFC000"/>
              </a:solidFill>
            </a:endParaRPr>
          </a:p>
        </p:txBody>
      </p:sp>
      <p:sp>
        <p:nvSpPr>
          <p:cNvPr id="3" name="İçerik Yer Tutucusu 2"/>
          <p:cNvSpPr>
            <a:spLocks noGrp="1"/>
          </p:cNvSpPr>
          <p:nvPr>
            <p:ph idx="1"/>
          </p:nvPr>
        </p:nvSpPr>
        <p:spPr/>
        <p:txBody>
          <a:bodyPr/>
          <a:lstStyle/>
          <a:p>
            <a:pPr>
              <a:lnSpc>
                <a:spcPct val="200000"/>
              </a:lnSpc>
            </a:pPr>
            <a:r>
              <a:rPr lang="en-US" dirty="0" err="1" smtClean="0"/>
              <a:t>Tedavi</a:t>
            </a:r>
            <a:r>
              <a:rPr lang="en-US" dirty="0" smtClean="0"/>
              <a:t> </a:t>
            </a:r>
            <a:r>
              <a:rPr lang="en-US" dirty="0" err="1" smtClean="0"/>
              <a:t>hastan</a:t>
            </a:r>
            <a:r>
              <a:rPr lang="tr-TR" dirty="0" smtClean="0"/>
              <a:t>ı</a:t>
            </a:r>
            <a:r>
              <a:rPr lang="en-US" dirty="0" smtClean="0"/>
              <a:t>n  </a:t>
            </a:r>
            <a:r>
              <a:rPr lang="en-US" dirty="0" err="1" smtClean="0"/>
              <a:t>semptomlar</a:t>
            </a:r>
            <a:r>
              <a:rPr lang="tr-TR" dirty="0" smtClean="0"/>
              <a:t>ı</a:t>
            </a:r>
            <a:r>
              <a:rPr lang="en-US" dirty="0" smtClean="0"/>
              <a:t> (</a:t>
            </a:r>
            <a:r>
              <a:rPr lang="en-US" dirty="0" err="1" smtClean="0"/>
              <a:t>a</a:t>
            </a:r>
            <a:r>
              <a:rPr lang="en-US" dirty="0" err="1" smtClean="0">
                <a:latin typeface="Calibri"/>
              </a:rPr>
              <a:t>ǧ</a:t>
            </a:r>
            <a:r>
              <a:rPr lang="en-US" dirty="0" err="1" smtClean="0"/>
              <a:t>r</a:t>
            </a:r>
            <a:r>
              <a:rPr lang="tr-TR" dirty="0" smtClean="0"/>
              <a:t>ı</a:t>
            </a:r>
            <a:r>
              <a:rPr lang="en-US" dirty="0" smtClean="0"/>
              <a:t>, </a:t>
            </a:r>
            <a:r>
              <a:rPr lang="en-US" dirty="0" err="1" smtClean="0"/>
              <a:t>pelvik</a:t>
            </a:r>
            <a:r>
              <a:rPr lang="en-US" dirty="0" smtClean="0"/>
              <a:t> </a:t>
            </a:r>
            <a:r>
              <a:rPr lang="en-US" dirty="0" err="1" smtClean="0"/>
              <a:t>kitle</a:t>
            </a:r>
            <a:r>
              <a:rPr lang="en-US" dirty="0" smtClean="0"/>
              <a:t>, </a:t>
            </a:r>
            <a:r>
              <a:rPr lang="en-US" dirty="0" err="1" smtClean="0"/>
              <a:t>infertilite</a:t>
            </a:r>
            <a:r>
              <a:rPr lang="en-US" dirty="0" smtClean="0"/>
              <a:t>) </a:t>
            </a:r>
            <a:r>
              <a:rPr lang="en-US" dirty="0" err="1" smtClean="0"/>
              <a:t>ve</a:t>
            </a:r>
            <a:r>
              <a:rPr lang="en-US" dirty="0" smtClean="0"/>
              <a:t> </a:t>
            </a:r>
            <a:r>
              <a:rPr lang="en-US" dirty="0" err="1" smtClean="0"/>
              <a:t>beklentisine</a:t>
            </a:r>
            <a:r>
              <a:rPr lang="en-US" dirty="0" smtClean="0"/>
              <a:t> </a:t>
            </a:r>
            <a:r>
              <a:rPr lang="en-US" dirty="0" err="1" smtClean="0"/>
              <a:t>göre</a:t>
            </a:r>
            <a:r>
              <a:rPr lang="en-US" dirty="0" smtClean="0"/>
              <a:t> yap</a:t>
            </a:r>
            <a:r>
              <a:rPr lang="tr-TR" dirty="0" smtClean="0"/>
              <a:t>ı</a:t>
            </a:r>
            <a:r>
              <a:rPr lang="en-US" dirty="0" err="1" smtClean="0"/>
              <a:t>lmal</a:t>
            </a:r>
            <a:r>
              <a:rPr lang="tr-TR" dirty="0" smtClean="0"/>
              <a:t>ı</a:t>
            </a:r>
            <a:r>
              <a:rPr lang="en-US" dirty="0" smtClean="0"/>
              <a:t>d</a:t>
            </a:r>
            <a:r>
              <a:rPr lang="tr-TR" dirty="0" smtClean="0"/>
              <a:t>ı</a:t>
            </a:r>
            <a:r>
              <a:rPr lang="en-US" dirty="0" smtClean="0"/>
              <a:t>r.</a:t>
            </a:r>
            <a:endParaRPr lang="tr-TR" dirty="0"/>
          </a:p>
        </p:txBody>
      </p:sp>
    </p:spTree>
    <p:extLst>
      <p:ext uri="{BB962C8B-B14F-4D97-AF65-F5344CB8AC3E}">
        <p14:creationId xmlns:p14="http://schemas.microsoft.com/office/powerpoint/2010/main" val="175768314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Tedavi</a:t>
            </a:r>
            <a:endParaRPr lang="tr-TR" dirty="0">
              <a:solidFill>
                <a:srgbClr val="FFC000"/>
              </a:solidFill>
            </a:endParaRPr>
          </a:p>
        </p:txBody>
      </p:sp>
      <p:sp>
        <p:nvSpPr>
          <p:cNvPr id="3" name="İçerik Yer Tutucusu 2"/>
          <p:cNvSpPr>
            <a:spLocks noGrp="1"/>
          </p:cNvSpPr>
          <p:nvPr>
            <p:ph idx="1"/>
          </p:nvPr>
        </p:nvSpPr>
        <p:spPr>
          <a:xfrm>
            <a:off x="457200" y="1484784"/>
            <a:ext cx="8229600" cy="4641379"/>
          </a:xfrm>
        </p:spPr>
        <p:txBody>
          <a:bodyPr/>
          <a:lstStyle/>
          <a:p>
            <a:pPr>
              <a:lnSpc>
                <a:spcPct val="200000"/>
              </a:lnSpc>
            </a:pPr>
            <a:r>
              <a:rPr lang="en-US" dirty="0" err="1" smtClean="0"/>
              <a:t>Hastan</a:t>
            </a:r>
            <a:r>
              <a:rPr lang="tr-TR" dirty="0" smtClean="0"/>
              <a:t>ı</a:t>
            </a:r>
            <a:r>
              <a:rPr lang="en-US" dirty="0" smtClean="0"/>
              <a:t>n </a:t>
            </a:r>
            <a:r>
              <a:rPr lang="en-US" dirty="0" err="1" smtClean="0"/>
              <a:t>yaș</a:t>
            </a:r>
            <a:r>
              <a:rPr lang="tr-TR" dirty="0" smtClean="0"/>
              <a:t>ı</a:t>
            </a:r>
            <a:r>
              <a:rPr lang="en-US" dirty="0" smtClean="0"/>
              <a:t> </a:t>
            </a:r>
            <a:r>
              <a:rPr lang="en-US" dirty="0" err="1" smtClean="0"/>
              <a:t>ve</a:t>
            </a:r>
            <a:r>
              <a:rPr lang="en-US" dirty="0" smtClean="0"/>
              <a:t> </a:t>
            </a:r>
            <a:r>
              <a:rPr lang="en-US" dirty="0" err="1" smtClean="0"/>
              <a:t>daha</a:t>
            </a:r>
            <a:r>
              <a:rPr lang="en-US" dirty="0" smtClean="0"/>
              <a:t> </a:t>
            </a:r>
            <a:r>
              <a:rPr lang="en-US" dirty="0" err="1"/>
              <a:t>ö</a:t>
            </a:r>
            <a:r>
              <a:rPr lang="en-US" dirty="0" err="1" smtClean="0"/>
              <a:t>nceki</a:t>
            </a:r>
            <a:r>
              <a:rPr lang="en-US" dirty="0" smtClean="0"/>
              <a:t> </a:t>
            </a:r>
            <a:r>
              <a:rPr lang="en-US" dirty="0" err="1" smtClean="0"/>
              <a:t>tedavisinde</a:t>
            </a:r>
            <a:r>
              <a:rPr lang="en-US" dirty="0" smtClean="0"/>
              <a:t> </a:t>
            </a:r>
            <a:r>
              <a:rPr lang="en-US" dirty="0" err="1" smtClean="0"/>
              <a:t>gelișen</a:t>
            </a:r>
            <a:r>
              <a:rPr lang="en-US" dirty="0" smtClean="0"/>
              <a:t> </a:t>
            </a:r>
            <a:r>
              <a:rPr lang="en-US" dirty="0" err="1" smtClean="0"/>
              <a:t>sorunlar</a:t>
            </a:r>
            <a:r>
              <a:rPr lang="en-US" dirty="0" smtClean="0"/>
              <a:t> (</a:t>
            </a:r>
            <a:r>
              <a:rPr lang="en-US" dirty="0" err="1" smtClean="0"/>
              <a:t>rekurens</a:t>
            </a:r>
            <a:r>
              <a:rPr lang="en-US" dirty="0" smtClean="0"/>
              <a:t> </a:t>
            </a:r>
            <a:r>
              <a:rPr lang="en-US" dirty="0" err="1" smtClean="0"/>
              <a:t>veya</a:t>
            </a:r>
            <a:r>
              <a:rPr lang="en-US" dirty="0" smtClean="0"/>
              <a:t> </a:t>
            </a:r>
            <a:r>
              <a:rPr lang="en-US" dirty="0" err="1" smtClean="0"/>
              <a:t>komplikasyonlar</a:t>
            </a:r>
            <a:r>
              <a:rPr lang="en-US" dirty="0" smtClean="0"/>
              <a:t> </a:t>
            </a:r>
            <a:r>
              <a:rPr lang="en-US" dirty="0" err="1" smtClean="0"/>
              <a:t>v.b</a:t>
            </a:r>
            <a:r>
              <a:rPr lang="en-US" dirty="0" smtClean="0"/>
              <a:t>.) </a:t>
            </a:r>
            <a:r>
              <a:rPr lang="tr-TR" dirty="0" err="1" smtClean="0"/>
              <a:t>tedav</a:t>
            </a:r>
            <a:r>
              <a:rPr lang="en-US" dirty="0" err="1" smtClean="0"/>
              <a:t>i</a:t>
            </a:r>
            <a:r>
              <a:rPr lang="en-US" dirty="0" smtClean="0"/>
              <a:t> </a:t>
            </a:r>
            <a:r>
              <a:rPr lang="en-US" dirty="0" err="1" smtClean="0"/>
              <a:t>seçiminde</a:t>
            </a:r>
            <a:r>
              <a:rPr lang="en-US" dirty="0" smtClean="0"/>
              <a:t> </a:t>
            </a:r>
            <a:r>
              <a:rPr lang="en-US" dirty="0" err="1" smtClean="0"/>
              <a:t>önemli</a:t>
            </a:r>
            <a:r>
              <a:rPr lang="en-US" dirty="0" smtClean="0"/>
              <a:t>….</a:t>
            </a:r>
            <a:endParaRPr lang="tr-TR" dirty="0"/>
          </a:p>
        </p:txBody>
      </p:sp>
    </p:spTree>
    <p:extLst>
      <p:ext uri="{BB962C8B-B14F-4D97-AF65-F5344CB8AC3E}">
        <p14:creationId xmlns:p14="http://schemas.microsoft.com/office/powerpoint/2010/main" val="307592113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Tedavi</a:t>
            </a:r>
            <a:endParaRPr lang="tr-TR" dirty="0">
              <a:solidFill>
                <a:srgbClr val="FFC000"/>
              </a:solidFill>
            </a:endParaRPr>
          </a:p>
        </p:txBody>
      </p:sp>
      <p:sp>
        <p:nvSpPr>
          <p:cNvPr id="3" name="İçerik Yer Tutucusu 2"/>
          <p:cNvSpPr>
            <a:spLocks noGrp="1"/>
          </p:cNvSpPr>
          <p:nvPr>
            <p:ph idx="1"/>
          </p:nvPr>
        </p:nvSpPr>
        <p:spPr>
          <a:xfrm>
            <a:off x="457200" y="1772816"/>
            <a:ext cx="8229600" cy="4353347"/>
          </a:xfrm>
        </p:spPr>
        <p:txBody>
          <a:bodyPr/>
          <a:lstStyle/>
          <a:p>
            <a:pPr>
              <a:lnSpc>
                <a:spcPct val="150000"/>
              </a:lnSpc>
            </a:pPr>
            <a:endParaRPr lang="tr-TR" dirty="0" smtClean="0"/>
          </a:p>
          <a:p>
            <a:pPr>
              <a:lnSpc>
                <a:spcPct val="150000"/>
              </a:lnSpc>
            </a:pPr>
            <a:r>
              <a:rPr lang="tr-TR" dirty="0" smtClean="0"/>
              <a:t>ASRM der k</a:t>
            </a:r>
            <a:r>
              <a:rPr lang="en-US" dirty="0" err="1" smtClean="0"/>
              <a:t>i</a:t>
            </a:r>
            <a:r>
              <a:rPr lang="en-US" dirty="0" smtClean="0"/>
              <a:t> “ </a:t>
            </a:r>
            <a:r>
              <a:rPr lang="en-US" dirty="0" err="1" smtClean="0"/>
              <a:t>Endometriozis</a:t>
            </a:r>
            <a:r>
              <a:rPr lang="en-US" dirty="0" smtClean="0"/>
              <a:t> </a:t>
            </a:r>
            <a:r>
              <a:rPr lang="en-US" dirty="0" err="1" smtClean="0"/>
              <a:t>ömür</a:t>
            </a:r>
            <a:r>
              <a:rPr lang="en-US" dirty="0" smtClean="0"/>
              <a:t> </a:t>
            </a:r>
            <a:r>
              <a:rPr lang="en-US" dirty="0" err="1" smtClean="0"/>
              <a:t>boyu</a:t>
            </a:r>
            <a:r>
              <a:rPr lang="en-US" dirty="0" smtClean="0"/>
              <a:t> </a:t>
            </a:r>
            <a:r>
              <a:rPr lang="en-US" dirty="0" err="1" smtClean="0"/>
              <a:t>tedavi</a:t>
            </a:r>
            <a:r>
              <a:rPr lang="en-US" dirty="0" smtClean="0"/>
              <a:t> </a:t>
            </a:r>
            <a:r>
              <a:rPr lang="en-US" dirty="0" err="1" smtClean="0"/>
              <a:t>gerektiren</a:t>
            </a:r>
            <a:r>
              <a:rPr lang="en-US" dirty="0" smtClean="0"/>
              <a:t> </a:t>
            </a:r>
            <a:r>
              <a:rPr lang="en-US" dirty="0" err="1" smtClean="0"/>
              <a:t>kronik</a:t>
            </a:r>
            <a:r>
              <a:rPr lang="en-US" dirty="0" smtClean="0"/>
              <a:t> </a:t>
            </a:r>
            <a:r>
              <a:rPr lang="en-US" dirty="0" err="1" smtClean="0"/>
              <a:t>bir</a:t>
            </a:r>
            <a:r>
              <a:rPr lang="en-US" dirty="0" smtClean="0"/>
              <a:t> </a:t>
            </a:r>
            <a:r>
              <a:rPr lang="en-US" dirty="0" err="1" smtClean="0"/>
              <a:t>hastal</a:t>
            </a:r>
            <a:r>
              <a:rPr lang="tr-TR" dirty="0" smtClean="0"/>
              <a:t>ı</a:t>
            </a:r>
            <a:r>
              <a:rPr lang="en-US" dirty="0" err="1" smtClean="0"/>
              <a:t>kt</a:t>
            </a:r>
            <a:r>
              <a:rPr lang="tr-TR" dirty="0" smtClean="0"/>
              <a:t>ı</a:t>
            </a:r>
            <a:r>
              <a:rPr lang="en-US" dirty="0" smtClean="0"/>
              <a:t>r, </a:t>
            </a:r>
            <a:endParaRPr lang="tr-TR" dirty="0" smtClean="0"/>
          </a:p>
        </p:txBody>
      </p:sp>
    </p:spTree>
    <p:extLst>
      <p:ext uri="{BB962C8B-B14F-4D97-AF65-F5344CB8AC3E}">
        <p14:creationId xmlns:p14="http://schemas.microsoft.com/office/powerpoint/2010/main" val="351238236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Tedavi</a:t>
            </a:r>
            <a:endParaRPr lang="tr-TR" dirty="0">
              <a:solidFill>
                <a:srgbClr val="FFC000"/>
              </a:solidFill>
            </a:endParaRPr>
          </a:p>
        </p:txBody>
      </p:sp>
      <p:sp>
        <p:nvSpPr>
          <p:cNvPr id="3" name="İçerik Yer Tutucusu 2"/>
          <p:cNvSpPr>
            <a:spLocks noGrp="1"/>
          </p:cNvSpPr>
          <p:nvPr>
            <p:ph idx="1"/>
          </p:nvPr>
        </p:nvSpPr>
        <p:spPr>
          <a:xfrm>
            <a:off x="457200" y="1556793"/>
            <a:ext cx="8229600" cy="4176463"/>
          </a:xfrm>
        </p:spPr>
        <p:txBody>
          <a:bodyPr/>
          <a:lstStyle/>
          <a:p>
            <a:pPr lvl="0">
              <a:lnSpc>
                <a:spcPct val="150000"/>
              </a:lnSpc>
            </a:pPr>
            <a:r>
              <a:rPr lang="en-US" dirty="0" err="1"/>
              <a:t>Ve</a:t>
            </a:r>
            <a:r>
              <a:rPr lang="en-US" dirty="0"/>
              <a:t> </a:t>
            </a:r>
            <a:r>
              <a:rPr lang="en-US" dirty="0" err="1" smtClean="0"/>
              <a:t>yüksek</a:t>
            </a:r>
            <a:r>
              <a:rPr lang="en-US" dirty="0" smtClean="0"/>
              <a:t> </a:t>
            </a:r>
            <a:r>
              <a:rPr lang="en-US" dirty="0" err="1"/>
              <a:t>rekurens</a:t>
            </a:r>
            <a:r>
              <a:rPr lang="en-US" dirty="0"/>
              <a:t> </a:t>
            </a:r>
            <a:r>
              <a:rPr lang="en-US" dirty="0" err="1" smtClean="0"/>
              <a:t>oranlar</a:t>
            </a:r>
            <a:r>
              <a:rPr lang="tr-TR" dirty="0" smtClean="0"/>
              <a:t>ı</a:t>
            </a:r>
            <a:r>
              <a:rPr lang="en-US" dirty="0" err="1" smtClean="0"/>
              <a:t>ndan</a:t>
            </a:r>
            <a:r>
              <a:rPr lang="en-US" dirty="0" smtClean="0"/>
              <a:t> </a:t>
            </a:r>
            <a:r>
              <a:rPr lang="en-US" dirty="0" err="1" smtClean="0"/>
              <a:t>dolay</a:t>
            </a:r>
            <a:r>
              <a:rPr lang="tr-TR" dirty="0" smtClean="0"/>
              <a:t>ı</a:t>
            </a:r>
            <a:r>
              <a:rPr lang="en-US" dirty="0" smtClean="0"/>
              <a:t> </a:t>
            </a:r>
            <a:r>
              <a:rPr lang="en-US" dirty="0" err="1" smtClean="0"/>
              <a:t>hastan</a:t>
            </a:r>
            <a:r>
              <a:rPr lang="tr-TR" dirty="0" smtClean="0"/>
              <a:t>ı</a:t>
            </a:r>
            <a:r>
              <a:rPr lang="en-US" dirty="0" smtClean="0"/>
              <a:t>n </a:t>
            </a:r>
            <a:r>
              <a:rPr lang="en-US" dirty="0" err="1"/>
              <a:t>birden</a:t>
            </a:r>
            <a:r>
              <a:rPr lang="en-US" dirty="0"/>
              <a:t> </a:t>
            </a:r>
            <a:r>
              <a:rPr lang="en-US" dirty="0" err="1"/>
              <a:t>fazla</a:t>
            </a:r>
            <a:r>
              <a:rPr lang="en-US" dirty="0"/>
              <a:t> </a:t>
            </a:r>
            <a:r>
              <a:rPr lang="en-US" dirty="0" err="1"/>
              <a:t>cerrahi</a:t>
            </a:r>
            <a:r>
              <a:rPr lang="en-US" dirty="0"/>
              <a:t> </a:t>
            </a:r>
            <a:r>
              <a:rPr lang="en-US" dirty="0" err="1"/>
              <a:t>gecirmesinin</a:t>
            </a:r>
            <a:r>
              <a:rPr lang="en-US" dirty="0"/>
              <a:t> </a:t>
            </a:r>
            <a:r>
              <a:rPr lang="en-US" dirty="0" err="1" smtClean="0"/>
              <a:t>önlemenin</a:t>
            </a:r>
            <a:r>
              <a:rPr lang="en-US" dirty="0" smtClean="0"/>
              <a:t> </a:t>
            </a:r>
            <a:r>
              <a:rPr lang="tr-TR" dirty="0"/>
              <a:t>tek </a:t>
            </a:r>
            <a:r>
              <a:rPr lang="en-US" dirty="0" err="1"/>
              <a:t>yolu</a:t>
            </a:r>
            <a:r>
              <a:rPr lang="en-US" dirty="0"/>
              <a:t> </a:t>
            </a:r>
            <a:r>
              <a:rPr lang="tr-TR" dirty="0"/>
              <a:t>da </a:t>
            </a:r>
            <a:r>
              <a:rPr lang="tr-TR" dirty="0" err="1" smtClean="0"/>
              <a:t>med</a:t>
            </a:r>
            <a:r>
              <a:rPr lang="en-US" dirty="0" err="1" smtClean="0"/>
              <a:t>i</a:t>
            </a:r>
            <a:r>
              <a:rPr lang="tr-TR" dirty="0" smtClean="0"/>
              <a:t>kal </a:t>
            </a:r>
            <a:r>
              <a:rPr lang="tr-TR" dirty="0" err="1" smtClean="0"/>
              <a:t>tedav</a:t>
            </a:r>
            <a:r>
              <a:rPr lang="en-US" dirty="0" err="1" smtClean="0"/>
              <a:t>i</a:t>
            </a:r>
            <a:r>
              <a:rPr lang="tr-TR" dirty="0" smtClean="0"/>
              <a:t>n</a:t>
            </a:r>
            <a:r>
              <a:rPr lang="en-US" dirty="0" err="1" smtClean="0"/>
              <a:t>i</a:t>
            </a:r>
            <a:r>
              <a:rPr lang="tr-TR" dirty="0" smtClean="0"/>
              <a:t>n </a:t>
            </a:r>
            <a:r>
              <a:rPr lang="tr-TR" dirty="0"/>
              <a:t>elden </a:t>
            </a:r>
            <a:r>
              <a:rPr lang="tr-TR" dirty="0" err="1" smtClean="0"/>
              <a:t>geld</a:t>
            </a:r>
            <a:r>
              <a:rPr lang="en-US" dirty="0" err="1" smtClean="0"/>
              <a:t>i</a:t>
            </a:r>
            <a:r>
              <a:rPr lang="tr-TR" dirty="0">
                <a:latin typeface="Calibri"/>
              </a:rPr>
              <a:t>ǧ</a:t>
            </a:r>
            <a:r>
              <a:rPr lang="en-US" dirty="0" err="1" smtClean="0"/>
              <a:t>i</a:t>
            </a:r>
            <a:r>
              <a:rPr lang="tr-TR" dirty="0" err="1" smtClean="0"/>
              <a:t>nce</a:t>
            </a:r>
            <a:r>
              <a:rPr lang="tr-TR" dirty="0" smtClean="0"/>
              <a:t> ön </a:t>
            </a:r>
            <a:r>
              <a:rPr lang="tr-TR" dirty="0"/>
              <a:t>planda tutulması </a:t>
            </a:r>
            <a:r>
              <a:rPr lang="tr-TR" dirty="0" smtClean="0"/>
              <a:t>olacaktır</a:t>
            </a:r>
            <a:r>
              <a:rPr lang="en-US" dirty="0" smtClean="0"/>
              <a:t>…..</a:t>
            </a:r>
            <a:endParaRPr lang="tr-TR" dirty="0"/>
          </a:p>
          <a:p>
            <a:pPr marL="0" indent="0">
              <a:buNone/>
            </a:pPr>
            <a:endParaRPr lang="tr-TR" dirty="0"/>
          </a:p>
        </p:txBody>
      </p:sp>
      <p:sp>
        <p:nvSpPr>
          <p:cNvPr id="4" name="Metin kutusu 3"/>
          <p:cNvSpPr txBox="1"/>
          <p:nvPr/>
        </p:nvSpPr>
        <p:spPr>
          <a:xfrm>
            <a:off x="6588224" y="6078487"/>
            <a:ext cx="2376264" cy="461665"/>
          </a:xfrm>
          <a:prstGeom prst="rect">
            <a:avLst/>
          </a:prstGeom>
          <a:noFill/>
        </p:spPr>
        <p:txBody>
          <a:bodyPr wrap="square" rtlCol="0">
            <a:spAutoFit/>
          </a:bodyPr>
          <a:lstStyle/>
          <a:p>
            <a:r>
              <a:rPr lang="en-US" sz="2400" dirty="0" smtClean="0">
                <a:solidFill>
                  <a:srgbClr val="FF0000"/>
                </a:solidFill>
              </a:rPr>
              <a:t>  </a:t>
            </a:r>
            <a:r>
              <a:rPr lang="en-US" sz="2400" dirty="0" smtClean="0"/>
              <a:t>ASRM, 2014</a:t>
            </a:r>
            <a:endParaRPr lang="tr-TR" sz="2400" dirty="0"/>
          </a:p>
        </p:txBody>
      </p:sp>
    </p:spTree>
    <p:extLst>
      <p:ext uri="{BB962C8B-B14F-4D97-AF65-F5344CB8AC3E}">
        <p14:creationId xmlns:p14="http://schemas.microsoft.com/office/powerpoint/2010/main" val="14479881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Medikal</a:t>
            </a:r>
            <a:r>
              <a:rPr lang="en-US" dirty="0">
                <a:solidFill>
                  <a:srgbClr val="FFC000"/>
                </a:solidFill>
              </a:rPr>
              <a:t> </a:t>
            </a:r>
            <a:r>
              <a:rPr lang="en-US" dirty="0" err="1">
                <a:solidFill>
                  <a:srgbClr val="FFC000"/>
                </a:solidFill>
              </a:rPr>
              <a:t>tedavi</a:t>
            </a:r>
            <a:r>
              <a:rPr lang="en-US" dirty="0">
                <a:solidFill>
                  <a:srgbClr val="FFC000"/>
                </a:solidFill>
              </a:rPr>
              <a:t> </a:t>
            </a:r>
            <a:r>
              <a:rPr lang="en-US" dirty="0" err="1">
                <a:solidFill>
                  <a:srgbClr val="FFC000"/>
                </a:solidFill>
              </a:rPr>
              <a:t>kime</a:t>
            </a:r>
            <a:r>
              <a:rPr lang="en-US" dirty="0">
                <a:solidFill>
                  <a:srgbClr val="FFC000"/>
                </a:solidFill>
              </a:rPr>
              <a:t> </a:t>
            </a:r>
            <a:r>
              <a:rPr lang="en-US" dirty="0" err="1">
                <a:solidFill>
                  <a:srgbClr val="FFC000"/>
                </a:solidFill>
              </a:rPr>
              <a:t>uygulan</a:t>
            </a:r>
            <a:r>
              <a:rPr lang="tr-TR" dirty="0">
                <a:solidFill>
                  <a:srgbClr val="FFC000"/>
                </a:solidFill>
              </a:rPr>
              <a:t>ı</a:t>
            </a:r>
            <a:r>
              <a:rPr lang="en-US" dirty="0" err="1">
                <a:solidFill>
                  <a:srgbClr val="FFC000"/>
                </a:solidFill>
              </a:rPr>
              <a:t>yor</a:t>
            </a:r>
            <a:r>
              <a:rPr lang="en-US" dirty="0">
                <a:solidFill>
                  <a:srgbClr val="FFC000"/>
                </a:solidFill>
              </a:rPr>
              <a:t>?</a:t>
            </a:r>
            <a:endParaRPr lang="tr-TR" dirty="0"/>
          </a:p>
        </p:txBody>
      </p:sp>
      <p:sp>
        <p:nvSpPr>
          <p:cNvPr id="3" name="İçerik Yer Tutucusu 2"/>
          <p:cNvSpPr>
            <a:spLocks noGrp="1"/>
          </p:cNvSpPr>
          <p:nvPr>
            <p:ph idx="1"/>
          </p:nvPr>
        </p:nvSpPr>
        <p:spPr>
          <a:xfrm>
            <a:off x="457200" y="1484784"/>
            <a:ext cx="8229600" cy="4641379"/>
          </a:xfrm>
        </p:spPr>
        <p:txBody>
          <a:bodyPr>
            <a:normAutofit fontScale="92500"/>
          </a:bodyPr>
          <a:lstStyle/>
          <a:p>
            <a:pPr>
              <a:lnSpc>
                <a:spcPct val="200000"/>
              </a:lnSpc>
            </a:pPr>
            <a:r>
              <a:rPr lang="tr-TR" dirty="0" err="1" smtClean="0"/>
              <a:t>Med</a:t>
            </a:r>
            <a:r>
              <a:rPr lang="en-US" dirty="0" err="1" smtClean="0"/>
              <a:t>ikal</a:t>
            </a:r>
            <a:r>
              <a:rPr lang="en-US" dirty="0" smtClean="0"/>
              <a:t> </a:t>
            </a:r>
            <a:r>
              <a:rPr lang="en-US" dirty="0" err="1" smtClean="0"/>
              <a:t>tedavinin</a:t>
            </a:r>
            <a:r>
              <a:rPr lang="en-US" dirty="0" smtClean="0"/>
              <a:t> </a:t>
            </a:r>
            <a:r>
              <a:rPr lang="en-US" dirty="0" err="1" smtClean="0"/>
              <a:t>asl</a:t>
            </a:r>
            <a:r>
              <a:rPr lang="tr-TR" dirty="0" err="1" smtClean="0"/>
              <a:t>ında</a:t>
            </a:r>
            <a:r>
              <a:rPr lang="tr-TR" dirty="0" smtClean="0"/>
              <a:t> asıl </a:t>
            </a:r>
            <a:r>
              <a:rPr lang="en-US" dirty="0" err="1" smtClean="0"/>
              <a:t>ilgi</a:t>
            </a:r>
            <a:r>
              <a:rPr lang="en-US" dirty="0" smtClean="0"/>
              <a:t> </a:t>
            </a:r>
            <a:r>
              <a:rPr lang="en-US" dirty="0" err="1" smtClean="0"/>
              <a:t>gördü</a:t>
            </a:r>
            <a:r>
              <a:rPr lang="en-US" dirty="0" err="1" smtClean="0">
                <a:latin typeface="Calibri"/>
              </a:rPr>
              <a:t>ǧü</a:t>
            </a:r>
            <a:r>
              <a:rPr lang="tr-TR" dirty="0"/>
              <a:t> </a:t>
            </a:r>
            <a:r>
              <a:rPr lang="en-US" dirty="0" err="1" smtClean="0"/>
              <a:t>alan</a:t>
            </a:r>
            <a:r>
              <a:rPr lang="en-US" dirty="0" smtClean="0"/>
              <a:t> </a:t>
            </a:r>
            <a:r>
              <a:rPr lang="en-US" dirty="0" err="1" smtClean="0"/>
              <a:t>endometriozise</a:t>
            </a:r>
            <a:r>
              <a:rPr lang="en-US" dirty="0" smtClean="0"/>
              <a:t> </a:t>
            </a:r>
            <a:r>
              <a:rPr lang="en-US" dirty="0" err="1" smtClean="0"/>
              <a:t>ba</a:t>
            </a:r>
            <a:r>
              <a:rPr lang="en-US" dirty="0" err="1" smtClean="0">
                <a:latin typeface="Calibri"/>
              </a:rPr>
              <a:t>ğ</a:t>
            </a:r>
            <a:r>
              <a:rPr lang="en-US" dirty="0" err="1" smtClean="0"/>
              <a:t>l</a:t>
            </a:r>
            <a:r>
              <a:rPr lang="tr-TR" dirty="0" smtClean="0"/>
              <a:t>ı</a:t>
            </a:r>
            <a:r>
              <a:rPr lang="en-US" dirty="0" smtClean="0"/>
              <a:t> </a:t>
            </a:r>
            <a:r>
              <a:rPr lang="en-US" dirty="0" err="1" smtClean="0"/>
              <a:t>a</a:t>
            </a:r>
            <a:r>
              <a:rPr lang="en-US" dirty="0" err="1" smtClean="0">
                <a:latin typeface="Calibri"/>
              </a:rPr>
              <a:t>ğ</a:t>
            </a:r>
            <a:r>
              <a:rPr lang="en-US" dirty="0" err="1" smtClean="0"/>
              <a:t>r</a:t>
            </a:r>
            <a:r>
              <a:rPr lang="tr-TR" dirty="0" smtClean="0"/>
              <a:t>ı hastaları</a:t>
            </a:r>
            <a:r>
              <a:rPr lang="en-US" dirty="0" smtClean="0"/>
              <a:t>….</a:t>
            </a:r>
          </a:p>
          <a:p>
            <a:pPr>
              <a:lnSpc>
                <a:spcPct val="200000"/>
              </a:lnSpc>
            </a:pPr>
            <a:r>
              <a:rPr lang="en-US" dirty="0" err="1" smtClean="0"/>
              <a:t>Medikal</a:t>
            </a:r>
            <a:r>
              <a:rPr lang="en-US" dirty="0" smtClean="0"/>
              <a:t> </a:t>
            </a:r>
            <a:r>
              <a:rPr lang="en-US" dirty="0" err="1" smtClean="0"/>
              <a:t>tedavi</a:t>
            </a:r>
            <a:r>
              <a:rPr lang="en-US" dirty="0" smtClean="0"/>
              <a:t> </a:t>
            </a:r>
            <a:r>
              <a:rPr lang="en-US" dirty="0" err="1" smtClean="0"/>
              <a:t>endometriotik</a:t>
            </a:r>
            <a:r>
              <a:rPr lang="en-US" dirty="0" smtClean="0"/>
              <a:t> </a:t>
            </a:r>
            <a:r>
              <a:rPr lang="en-US" dirty="0" err="1" smtClean="0"/>
              <a:t>odaklar</a:t>
            </a:r>
            <a:r>
              <a:rPr lang="tr-TR" dirty="0" smtClean="0"/>
              <a:t>ı</a:t>
            </a:r>
            <a:r>
              <a:rPr lang="en-US" dirty="0" smtClean="0"/>
              <a:t> yok </a:t>
            </a:r>
            <a:r>
              <a:rPr lang="en-US" dirty="0" err="1" smtClean="0"/>
              <a:t>etmez</a:t>
            </a:r>
            <a:r>
              <a:rPr lang="en-US" dirty="0" smtClean="0"/>
              <a:t>, </a:t>
            </a:r>
            <a:r>
              <a:rPr lang="tr-TR" dirty="0" smtClean="0"/>
              <a:t>sadece </a:t>
            </a:r>
            <a:r>
              <a:rPr lang="en-US" dirty="0" err="1" smtClean="0"/>
              <a:t>kontrol</a:t>
            </a:r>
            <a:r>
              <a:rPr lang="en-US" dirty="0" smtClean="0"/>
              <a:t> </a:t>
            </a:r>
            <a:r>
              <a:rPr lang="en-US" dirty="0" err="1" smtClean="0"/>
              <a:t>eder</a:t>
            </a:r>
            <a:r>
              <a:rPr lang="en-US" dirty="0" smtClean="0"/>
              <a:t> (</a:t>
            </a:r>
            <a:r>
              <a:rPr lang="en-US" dirty="0" err="1" smtClean="0"/>
              <a:t>semptomatik</a:t>
            </a:r>
            <a:r>
              <a:rPr lang="en-US" dirty="0" smtClean="0"/>
              <a:t> </a:t>
            </a:r>
            <a:r>
              <a:rPr lang="en-US" dirty="0" err="1" smtClean="0"/>
              <a:t>tedavi</a:t>
            </a:r>
            <a:r>
              <a:rPr lang="en-US" dirty="0" smtClean="0"/>
              <a:t>)</a:t>
            </a:r>
            <a:endParaRPr lang="tr-TR" dirty="0"/>
          </a:p>
        </p:txBody>
      </p:sp>
    </p:spTree>
    <p:extLst>
      <p:ext uri="{BB962C8B-B14F-4D97-AF65-F5344CB8AC3E}">
        <p14:creationId xmlns:p14="http://schemas.microsoft.com/office/powerpoint/2010/main" val="1982527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Medikal</a:t>
            </a:r>
            <a:r>
              <a:rPr lang="en-US" dirty="0" smtClean="0">
                <a:solidFill>
                  <a:srgbClr val="FFC000"/>
                </a:solidFill>
              </a:rPr>
              <a:t> </a:t>
            </a:r>
            <a:r>
              <a:rPr lang="en-US" dirty="0" err="1" smtClean="0">
                <a:solidFill>
                  <a:srgbClr val="FFC000"/>
                </a:solidFill>
              </a:rPr>
              <a:t>tedavi</a:t>
            </a:r>
            <a:r>
              <a:rPr lang="en-US" dirty="0" smtClean="0">
                <a:solidFill>
                  <a:srgbClr val="FFC000"/>
                </a:solidFill>
              </a:rPr>
              <a:t> </a:t>
            </a:r>
            <a:r>
              <a:rPr lang="en-US" dirty="0" err="1" smtClean="0">
                <a:solidFill>
                  <a:srgbClr val="FFC000"/>
                </a:solidFill>
              </a:rPr>
              <a:t>kime</a:t>
            </a:r>
            <a:r>
              <a:rPr lang="en-US" dirty="0" smtClean="0">
                <a:solidFill>
                  <a:srgbClr val="FFC000"/>
                </a:solidFill>
              </a:rPr>
              <a:t> </a:t>
            </a:r>
            <a:r>
              <a:rPr lang="en-US" dirty="0" err="1" smtClean="0">
                <a:solidFill>
                  <a:srgbClr val="FFC000"/>
                </a:solidFill>
              </a:rPr>
              <a:t>uygulan</a:t>
            </a:r>
            <a:r>
              <a:rPr lang="tr-TR" dirty="0" smtClean="0">
                <a:solidFill>
                  <a:srgbClr val="FFC000"/>
                </a:solidFill>
              </a:rPr>
              <a:t>ı</a:t>
            </a:r>
            <a:r>
              <a:rPr lang="en-US" dirty="0" err="1" smtClean="0">
                <a:solidFill>
                  <a:srgbClr val="FFC000"/>
                </a:solidFill>
              </a:rPr>
              <a:t>yor</a:t>
            </a:r>
            <a:r>
              <a:rPr lang="en-US" dirty="0" smtClean="0">
                <a:solidFill>
                  <a:srgbClr val="FFC000"/>
                </a:solidFill>
              </a:rPr>
              <a:t>?</a:t>
            </a:r>
            <a:endParaRPr lang="tr-TR" dirty="0">
              <a:solidFill>
                <a:srgbClr val="FFC000"/>
              </a:solidFill>
            </a:endParaRPr>
          </a:p>
        </p:txBody>
      </p:sp>
      <p:sp>
        <p:nvSpPr>
          <p:cNvPr id="3" name="İçerik Yer Tutucusu 2"/>
          <p:cNvSpPr>
            <a:spLocks noGrp="1"/>
          </p:cNvSpPr>
          <p:nvPr>
            <p:ph idx="1"/>
          </p:nvPr>
        </p:nvSpPr>
        <p:spPr>
          <a:xfrm>
            <a:off x="457200" y="1916832"/>
            <a:ext cx="8229600" cy="4209331"/>
          </a:xfrm>
        </p:spPr>
        <p:txBody>
          <a:bodyPr>
            <a:normAutofit/>
          </a:bodyPr>
          <a:lstStyle/>
          <a:p>
            <a:r>
              <a:rPr lang="tr-TR" dirty="0" err="1" smtClean="0"/>
              <a:t>Endometr</a:t>
            </a:r>
            <a:r>
              <a:rPr lang="en-US" dirty="0" err="1" smtClean="0"/>
              <a:t>iozis</a:t>
            </a:r>
            <a:r>
              <a:rPr lang="en-US" dirty="0" smtClean="0"/>
              <a:t> + </a:t>
            </a:r>
            <a:r>
              <a:rPr lang="en-US" dirty="0" err="1" smtClean="0"/>
              <a:t>pelvik</a:t>
            </a:r>
            <a:r>
              <a:rPr lang="en-US" dirty="0" smtClean="0"/>
              <a:t> </a:t>
            </a:r>
            <a:r>
              <a:rPr lang="en-US" dirty="0" err="1" smtClean="0"/>
              <a:t>a</a:t>
            </a:r>
            <a:r>
              <a:rPr lang="en-US" dirty="0" err="1" smtClean="0">
                <a:latin typeface="Calibri"/>
              </a:rPr>
              <a:t>ǧ</a:t>
            </a:r>
            <a:r>
              <a:rPr lang="en-US" dirty="0" err="1" smtClean="0"/>
              <a:t>r</a:t>
            </a:r>
            <a:r>
              <a:rPr lang="tr-TR" dirty="0" smtClean="0"/>
              <a:t>ı</a:t>
            </a:r>
            <a:endParaRPr lang="en-US" dirty="0" smtClean="0"/>
          </a:p>
          <a:p>
            <a:endParaRPr lang="en-US" dirty="0"/>
          </a:p>
          <a:p>
            <a:pPr>
              <a:lnSpc>
                <a:spcPct val="150000"/>
              </a:lnSpc>
            </a:pPr>
            <a:r>
              <a:rPr lang="en-US" dirty="0" smtClean="0"/>
              <a:t>Deep </a:t>
            </a:r>
            <a:r>
              <a:rPr lang="en-US" dirty="0" err="1" smtClean="0"/>
              <a:t>endometriozisin</a:t>
            </a:r>
            <a:r>
              <a:rPr lang="en-US" dirty="0" smtClean="0"/>
              <a:t> </a:t>
            </a:r>
            <a:r>
              <a:rPr lang="en-US" dirty="0" err="1" smtClean="0"/>
              <a:t>bir</a:t>
            </a:r>
            <a:r>
              <a:rPr lang="en-US" dirty="0" smtClean="0"/>
              <a:t> </a:t>
            </a:r>
            <a:r>
              <a:rPr lang="en-US" dirty="0" err="1"/>
              <a:t>ç</a:t>
            </a:r>
            <a:r>
              <a:rPr lang="en-US" dirty="0" err="1" smtClean="0"/>
              <a:t>o</a:t>
            </a:r>
            <a:r>
              <a:rPr lang="en-US" dirty="0" err="1" smtClean="0">
                <a:latin typeface="Calibri"/>
              </a:rPr>
              <a:t>ğ</a:t>
            </a:r>
            <a:r>
              <a:rPr lang="en-US" dirty="0" err="1" smtClean="0"/>
              <a:t>unda</a:t>
            </a:r>
            <a:r>
              <a:rPr lang="en-US" dirty="0" smtClean="0"/>
              <a:t> (ureter </a:t>
            </a:r>
            <a:r>
              <a:rPr lang="en-US" dirty="0" err="1" smtClean="0"/>
              <a:t>veya</a:t>
            </a:r>
            <a:r>
              <a:rPr lang="en-US" dirty="0" smtClean="0"/>
              <a:t> </a:t>
            </a:r>
            <a:r>
              <a:rPr lang="en-US" dirty="0" err="1" smtClean="0"/>
              <a:t>barsak</a:t>
            </a:r>
            <a:r>
              <a:rPr lang="en-US" dirty="0" smtClean="0"/>
              <a:t> </a:t>
            </a:r>
            <a:r>
              <a:rPr lang="en-US" dirty="0" err="1" smtClean="0"/>
              <a:t>obstruksiyonlar</a:t>
            </a:r>
            <a:r>
              <a:rPr lang="tr-TR" dirty="0" smtClean="0"/>
              <a:t>ı</a:t>
            </a:r>
            <a:r>
              <a:rPr lang="en-US" dirty="0" smtClean="0"/>
              <a:t> </a:t>
            </a:r>
            <a:r>
              <a:rPr lang="en-US" dirty="0" err="1" smtClean="0"/>
              <a:t>gelișen</a:t>
            </a:r>
            <a:r>
              <a:rPr lang="en-US" dirty="0" smtClean="0"/>
              <a:t> </a:t>
            </a:r>
            <a:r>
              <a:rPr lang="en-US" dirty="0" err="1" smtClean="0"/>
              <a:t>vakalar</a:t>
            </a:r>
            <a:r>
              <a:rPr lang="en-US" dirty="0" smtClean="0"/>
              <a:t> </a:t>
            </a:r>
            <a:r>
              <a:rPr lang="en-US" dirty="0" err="1" smtClean="0"/>
              <a:t>hariç</a:t>
            </a:r>
            <a:r>
              <a:rPr lang="en-US" dirty="0" smtClean="0"/>
              <a:t>)</a:t>
            </a:r>
            <a:endParaRPr lang="tr-TR" dirty="0"/>
          </a:p>
        </p:txBody>
      </p:sp>
    </p:spTree>
    <p:extLst>
      <p:ext uri="{BB962C8B-B14F-4D97-AF65-F5344CB8AC3E}">
        <p14:creationId xmlns:p14="http://schemas.microsoft.com/office/powerpoint/2010/main" val="2802865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Medikal</a:t>
            </a:r>
            <a:r>
              <a:rPr lang="en-US" dirty="0">
                <a:solidFill>
                  <a:srgbClr val="FFC000"/>
                </a:solidFill>
              </a:rPr>
              <a:t> </a:t>
            </a:r>
            <a:r>
              <a:rPr lang="en-US" dirty="0" err="1">
                <a:solidFill>
                  <a:srgbClr val="FFC000"/>
                </a:solidFill>
              </a:rPr>
              <a:t>tedavi</a:t>
            </a:r>
            <a:r>
              <a:rPr lang="en-US" dirty="0">
                <a:solidFill>
                  <a:srgbClr val="FFC000"/>
                </a:solidFill>
              </a:rPr>
              <a:t> </a:t>
            </a:r>
            <a:r>
              <a:rPr lang="en-US" dirty="0" err="1">
                <a:solidFill>
                  <a:srgbClr val="FFC000"/>
                </a:solidFill>
              </a:rPr>
              <a:t>kime</a:t>
            </a:r>
            <a:r>
              <a:rPr lang="en-US" dirty="0">
                <a:solidFill>
                  <a:srgbClr val="FFC000"/>
                </a:solidFill>
              </a:rPr>
              <a:t> </a:t>
            </a:r>
            <a:r>
              <a:rPr lang="en-US" dirty="0" err="1">
                <a:solidFill>
                  <a:srgbClr val="FFC000"/>
                </a:solidFill>
              </a:rPr>
              <a:t>uygulan</a:t>
            </a:r>
            <a:r>
              <a:rPr lang="tr-TR" dirty="0">
                <a:solidFill>
                  <a:srgbClr val="FFC000"/>
                </a:solidFill>
              </a:rPr>
              <a:t>ı</a:t>
            </a:r>
            <a:r>
              <a:rPr lang="en-US" dirty="0" err="1">
                <a:solidFill>
                  <a:srgbClr val="FFC000"/>
                </a:solidFill>
              </a:rPr>
              <a:t>yor</a:t>
            </a:r>
            <a:r>
              <a:rPr lang="en-US" dirty="0">
                <a:solidFill>
                  <a:srgbClr val="FFC000"/>
                </a:solidFill>
              </a:rPr>
              <a:t>?</a:t>
            </a:r>
            <a:endParaRPr lang="tr-TR" dirty="0"/>
          </a:p>
        </p:txBody>
      </p:sp>
      <p:sp>
        <p:nvSpPr>
          <p:cNvPr id="3" name="İçerik Yer Tutucusu 2"/>
          <p:cNvSpPr>
            <a:spLocks noGrp="1"/>
          </p:cNvSpPr>
          <p:nvPr>
            <p:ph idx="1"/>
          </p:nvPr>
        </p:nvSpPr>
        <p:spPr/>
        <p:txBody>
          <a:bodyPr>
            <a:normAutofit/>
          </a:bodyPr>
          <a:lstStyle/>
          <a:p>
            <a:pPr lvl="0">
              <a:lnSpc>
                <a:spcPct val="150000"/>
              </a:lnSpc>
            </a:pPr>
            <a:r>
              <a:rPr lang="tr-TR" dirty="0" err="1">
                <a:solidFill>
                  <a:prstClr val="white"/>
                </a:solidFill>
              </a:rPr>
              <a:t>Endometr</a:t>
            </a:r>
            <a:r>
              <a:rPr lang="en-US" dirty="0" err="1">
                <a:solidFill>
                  <a:prstClr val="white"/>
                </a:solidFill>
              </a:rPr>
              <a:t>iomalarda</a:t>
            </a:r>
            <a:r>
              <a:rPr lang="en-US" dirty="0">
                <a:solidFill>
                  <a:prstClr val="white"/>
                </a:solidFill>
              </a:rPr>
              <a:t> </a:t>
            </a:r>
            <a:r>
              <a:rPr lang="en-US" dirty="0" err="1">
                <a:solidFill>
                  <a:prstClr val="white"/>
                </a:solidFill>
              </a:rPr>
              <a:t>kisti</a:t>
            </a:r>
            <a:r>
              <a:rPr lang="en-US" dirty="0">
                <a:solidFill>
                  <a:prstClr val="white"/>
                </a:solidFill>
              </a:rPr>
              <a:t> </a:t>
            </a:r>
            <a:r>
              <a:rPr lang="en-US" dirty="0" err="1">
                <a:solidFill>
                  <a:prstClr val="white"/>
                </a:solidFill>
              </a:rPr>
              <a:t>kucultmek</a:t>
            </a:r>
            <a:r>
              <a:rPr lang="en-US" dirty="0">
                <a:solidFill>
                  <a:prstClr val="white"/>
                </a:solidFill>
              </a:rPr>
              <a:t> </a:t>
            </a:r>
            <a:r>
              <a:rPr lang="en-US" dirty="0" err="1">
                <a:solidFill>
                  <a:prstClr val="white"/>
                </a:solidFill>
              </a:rPr>
              <a:t>icin</a:t>
            </a:r>
            <a:r>
              <a:rPr lang="en-US" dirty="0">
                <a:solidFill>
                  <a:prstClr val="white"/>
                </a:solidFill>
              </a:rPr>
              <a:t> </a:t>
            </a:r>
            <a:r>
              <a:rPr lang="en-US" dirty="0" err="1">
                <a:solidFill>
                  <a:prstClr val="white"/>
                </a:solidFill>
              </a:rPr>
              <a:t>medikal</a:t>
            </a:r>
            <a:r>
              <a:rPr lang="en-US" dirty="0">
                <a:solidFill>
                  <a:prstClr val="white"/>
                </a:solidFill>
              </a:rPr>
              <a:t> </a:t>
            </a:r>
            <a:r>
              <a:rPr lang="en-US" dirty="0" err="1">
                <a:solidFill>
                  <a:prstClr val="white"/>
                </a:solidFill>
              </a:rPr>
              <a:t>tedavinin</a:t>
            </a:r>
            <a:r>
              <a:rPr lang="en-US" dirty="0">
                <a:solidFill>
                  <a:prstClr val="white"/>
                </a:solidFill>
              </a:rPr>
              <a:t> </a:t>
            </a:r>
            <a:r>
              <a:rPr lang="en-US" dirty="0" err="1">
                <a:solidFill>
                  <a:prstClr val="white"/>
                </a:solidFill>
              </a:rPr>
              <a:t>yeri</a:t>
            </a:r>
            <a:r>
              <a:rPr lang="en-US" dirty="0">
                <a:solidFill>
                  <a:prstClr val="white"/>
                </a:solidFill>
              </a:rPr>
              <a:t> </a:t>
            </a:r>
            <a:r>
              <a:rPr lang="en-US" dirty="0" err="1" smtClean="0">
                <a:solidFill>
                  <a:prstClr val="white"/>
                </a:solidFill>
              </a:rPr>
              <a:t>yoktur</a:t>
            </a:r>
            <a:r>
              <a:rPr lang="en-US" dirty="0" smtClean="0">
                <a:solidFill>
                  <a:prstClr val="white"/>
                </a:solidFill>
              </a:rPr>
              <a:t>.</a:t>
            </a:r>
          </a:p>
          <a:p>
            <a:pPr lvl="0">
              <a:lnSpc>
                <a:spcPct val="150000"/>
              </a:lnSpc>
            </a:pPr>
            <a:r>
              <a:rPr lang="en-US" dirty="0" err="1" smtClean="0"/>
              <a:t>Endometriomalarda</a:t>
            </a:r>
            <a:r>
              <a:rPr lang="en-US" dirty="0" smtClean="0"/>
              <a:t> </a:t>
            </a:r>
            <a:r>
              <a:rPr lang="en-US" dirty="0" err="1" smtClean="0"/>
              <a:t>hastalarda</a:t>
            </a:r>
            <a:r>
              <a:rPr lang="en-US" dirty="0" smtClean="0"/>
              <a:t> </a:t>
            </a:r>
            <a:r>
              <a:rPr lang="en-US" dirty="0" err="1" smtClean="0"/>
              <a:t>ancak</a:t>
            </a:r>
            <a:r>
              <a:rPr lang="en-US" dirty="0" smtClean="0"/>
              <a:t> </a:t>
            </a:r>
            <a:r>
              <a:rPr lang="en-US" dirty="0" err="1" smtClean="0"/>
              <a:t>kronik</a:t>
            </a:r>
            <a:r>
              <a:rPr lang="en-US" dirty="0" smtClean="0"/>
              <a:t> </a:t>
            </a:r>
            <a:r>
              <a:rPr lang="en-US" dirty="0" err="1" smtClean="0"/>
              <a:t>pelvik</a:t>
            </a:r>
            <a:r>
              <a:rPr lang="en-US" dirty="0" smtClean="0"/>
              <a:t> </a:t>
            </a:r>
            <a:r>
              <a:rPr lang="en-US" dirty="0" err="1" smtClean="0"/>
              <a:t>a</a:t>
            </a:r>
            <a:r>
              <a:rPr lang="en-US" dirty="0" err="1" smtClean="0">
                <a:latin typeface="Calibri"/>
              </a:rPr>
              <a:t>ğ</a:t>
            </a:r>
            <a:r>
              <a:rPr lang="en-US" dirty="0" err="1" smtClean="0"/>
              <a:t>r</a:t>
            </a:r>
            <a:r>
              <a:rPr lang="tr-TR" dirty="0" smtClean="0"/>
              <a:t>ı</a:t>
            </a:r>
            <a:r>
              <a:rPr lang="en-US" dirty="0" smtClean="0"/>
              <a:t> </a:t>
            </a:r>
            <a:r>
              <a:rPr lang="en-US" dirty="0" err="1" smtClean="0"/>
              <a:t>varsa</a:t>
            </a:r>
            <a:r>
              <a:rPr lang="en-US" dirty="0"/>
              <a:t> </a:t>
            </a:r>
            <a:r>
              <a:rPr lang="en-US" dirty="0" err="1" smtClean="0"/>
              <a:t>medikal</a:t>
            </a:r>
            <a:r>
              <a:rPr lang="en-US" dirty="0" smtClean="0"/>
              <a:t> </a:t>
            </a:r>
            <a:r>
              <a:rPr lang="en-US" dirty="0" err="1" smtClean="0"/>
              <a:t>tedavi</a:t>
            </a:r>
            <a:r>
              <a:rPr lang="en-US" dirty="0" smtClean="0"/>
              <a:t> </a:t>
            </a:r>
            <a:r>
              <a:rPr lang="en-US" dirty="0" err="1" smtClean="0"/>
              <a:t>uygulan</a:t>
            </a:r>
            <a:r>
              <a:rPr lang="tr-TR" dirty="0" smtClean="0"/>
              <a:t>ı</a:t>
            </a:r>
            <a:r>
              <a:rPr lang="en-US" dirty="0" smtClean="0"/>
              <a:t>r…. </a:t>
            </a:r>
            <a:endParaRPr lang="tr-TR" dirty="0" smtClean="0"/>
          </a:p>
        </p:txBody>
      </p:sp>
    </p:spTree>
    <p:extLst>
      <p:ext uri="{BB962C8B-B14F-4D97-AF65-F5344CB8AC3E}">
        <p14:creationId xmlns:p14="http://schemas.microsoft.com/office/powerpoint/2010/main" val="794885141"/>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32657"/>
            <a:ext cx="8424936" cy="1080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23528" y="2204864"/>
            <a:ext cx="8280920" cy="28803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5940152" y="5877272"/>
            <a:ext cx="2880320" cy="400110"/>
          </a:xfrm>
          <a:prstGeom prst="rect">
            <a:avLst/>
          </a:prstGeom>
          <a:noFill/>
        </p:spPr>
        <p:txBody>
          <a:bodyPr wrap="square" rtlCol="0">
            <a:spAutoFit/>
          </a:bodyPr>
          <a:lstStyle/>
          <a:p>
            <a:r>
              <a:rPr lang="en-US" sz="2000" dirty="0" smtClean="0"/>
              <a:t>      </a:t>
            </a:r>
            <a:r>
              <a:rPr lang="tr-TR" sz="2000" dirty="0" err="1" smtClean="0"/>
              <a:t>Chapron</a:t>
            </a:r>
            <a:r>
              <a:rPr lang="tr-TR" sz="2000" dirty="0" smtClean="0"/>
              <a:t> et al</a:t>
            </a:r>
            <a:r>
              <a:rPr lang="en-US" sz="2000" dirty="0" smtClean="0"/>
              <a:t>., </a:t>
            </a:r>
            <a:r>
              <a:rPr lang="tr-TR" sz="2000" dirty="0" smtClean="0"/>
              <a:t> 2002</a:t>
            </a:r>
            <a:endParaRPr lang="tr-TR" sz="2000" dirty="0"/>
          </a:p>
        </p:txBody>
      </p:sp>
    </p:spTree>
    <p:extLst>
      <p:ext uri="{BB962C8B-B14F-4D97-AF65-F5344CB8AC3E}">
        <p14:creationId xmlns:p14="http://schemas.microsoft.com/office/powerpoint/2010/main" val="110384274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Medikal</a:t>
            </a:r>
            <a:r>
              <a:rPr lang="en-US" dirty="0">
                <a:solidFill>
                  <a:srgbClr val="FFC000"/>
                </a:solidFill>
              </a:rPr>
              <a:t> </a:t>
            </a:r>
            <a:r>
              <a:rPr lang="en-US" dirty="0" err="1">
                <a:solidFill>
                  <a:srgbClr val="FFC000"/>
                </a:solidFill>
              </a:rPr>
              <a:t>tedavi</a:t>
            </a:r>
            <a:r>
              <a:rPr lang="en-US" dirty="0">
                <a:solidFill>
                  <a:srgbClr val="FFC000"/>
                </a:solidFill>
              </a:rPr>
              <a:t> </a:t>
            </a:r>
            <a:r>
              <a:rPr lang="en-US" dirty="0" err="1">
                <a:solidFill>
                  <a:srgbClr val="FFC000"/>
                </a:solidFill>
              </a:rPr>
              <a:t>kime</a:t>
            </a:r>
            <a:r>
              <a:rPr lang="en-US" dirty="0">
                <a:solidFill>
                  <a:srgbClr val="FFC000"/>
                </a:solidFill>
              </a:rPr>
              <a:t> </a:t>
            </a:r>
            <a:r>
              <a:rPr lang="en-US" dirty="0" err="1">
                <a:solidFill>
                  <a:srgbClr val="FFC000"/>
                </a:solidFill>
              </a:rPr>
              <a:t>uygulan</a:t>
            </a:r>
            <a:r>
              <a:rPr lang="tr-TR" dirty="0">
                <a:solidFill>
                  <a:srgbClr val="FFC000"/>
                </a:solidFill>
              </a:rPr>
              <a:t>ı</a:t>
            </a:r>
            <a:r>
              <a:rPr lang="en-US" dirty="0" err="1">
                <a:solidFill>
                  <a:srgbClr val="FFC000"/>
                </a:solidFill>
              </a:rPr>
              <a:t>yor</a:t>
            </a:r>
            <a:r>
              <a:rPr lang="en-US" dirty="0">
                <a:solidFill>
                  <a:srgbClr val="FFC000"/>
                </a:solidFill>
              </a:rPr>
              <a:t>?</a:t>
            </a:r>
            <a:endParaRPr lang="tr-TR" dirty="0"/>
          </a:p>
        </p:txBody>
      </p:sp>
      <p:sp>
        <p:nvSpPr>
          <p:cNvPr id="3" name="İçerik Yer Tutucusu 2"/>
          <p:cNvSpPr>
            <a:spLocks noGrp="1"/>
          </p:cNvSpPr>
          <p:nvPr>
            <p:ph idx="1"/>
          </p:nvPr>
        </p:nvSpPr>
        <p:spPr>
          <a:xfrm>
            <a:off x="457200" y="1412776"/>
            <a:ext cx="8229600" cy="4713387"/>
          </a:xfrm>
        </p:spPr>
        <p:txBody>
          <a:bodyPr>
            <a:normAutofit/>
          </a:bodyPr>
          <a:lstStyle/>
          <a:p>
            <a:pPr>
              <a:lnSpc>
                <a:spcPct val="200000"/>
              </a:lnSpc>
            </a:pPr>
            <a:r>
              <a:rPr lang="en-US" dirty="0" smtClean="0"/>
              <a:t>Ayn</a:t>
            </a:r>
            <a:r>
              <a:rPr lang="tr-TR" dirty="0" smtClean="0"/>
              <a:t>ı</a:t>
            </a:r>
            <a:r>
              <a:rPr lang="en-US" dirty="0" smtClean="0"/>
              <a:t> </a:t>
            </a:r>
            <a:r>
              <a:rPr lang="en-US" dirty="0" err="1" smtClean="0"/>
              <a:t>zamanda</a:t>
            </a:r>
            <a:r>
              <a:rPr lang="en-US" dirty="0" smtClean="0"/>
              <a:t> </a:t>
            </a:r>
            <a:r>
              <a:rPr lang="tr-TR" dirty="0"/>
              <a:t>c</a:t>
            </a:r>
            <a:r>
              <a:rPr lang="tr-TR" dirty="0" smtClean="0"/>
              <a:t>errah</a:t>
            </a:r>
            <a:r>
              <a:rPr lang="en-US" dirty="0" err="1" smtClean="0"/>
              <a:t>i</a:t>
            </a:r>
            <a:r>
              <a:rPr lang="en-US" dirty="0" smtClean="0"/>
              <a:t> </a:t>
            </a:r>
            <a:r>
              <a:rPr lang="en-US" dirty="0" err="1" smtClean="0"/>
              <a:t>geçiren</a:t>
            </a:r>
            <a:r>
              <a:rPr lang="en-US" dirty="0" smtClean="0"/>
              <a:t> </a:t>
            </a:r>
            <a:r>
              <a:rPr lang="en-US" dirty="0" err="1" smtClean="0"/>
              <a:t>endometrioma</a:t>
            </a:r>
            <a:r>
              <a:rPr lang="en-US" dirty="0" smtClean="0"/>
              <a:t> </a:t>
            </a:r>
            <a:r>
              <a:rPr lang="en-US" dirty="0" err="1" smtClean="0"/>
              <a:t>vakalar</a:t>
            </a:r>
            <a:r>
              <a:rPr lang="tr-TR" dirty="0" err="1" smtClean="0"/>
              <a:t>ın</a:t>
            </a:r>
            <a:r>
              <a:rPr lang="en-US" dirty="0" smtClean="0"/>
              <a:t>da </a:t>
            </a:r>
            <a:r>
              <a:rPr lang="tr-TR" dirty="0" smtClean="0"/>
              <a:t>operasyondan sonra </a:t>
            </a:r>
            <a:r>
              <a:rPr lang="en-US" dirty="0" err="1" smtClean="0"/>
              <a:t>rekurensi</a:t>
            </a:r>
            <a:r>
              <a:rPr lang="en-US" dirty="0" smtClean="0"/>
              <a:t> </a:t>
            </a:r>
            <a:r>
              <a:rPr lang="en-US" dirty="0" err="1" smtClean="0"/>
              <a:t>azaltmak</a:t>
            </a:r>
            <a:r>
              <a:rPr lang="en-US" dirty="0" smtClean="0"/>
              <a:t> </a:t>
            </a:r>
            <a:r>
              <a:rPr lang="en-US" dirty="0" err="1" smtClean="0"/>
              <a:t>amac</a:t>
            </a:r>
            <a:r>
              <a:rPr lang="tr-TR" dirty="0" smtClean="0"/>
              <a:t>ı</a:t>
            </a:r>
            <a:r>
              <a:rPr lang="en-US" dirty="0" err="1" smtClean="0"/>
              <a:t>yla</a:t>
            </a:r>
            <a:r>
              <a:rPr lang="en-US" dirty="0" smtClean="0"/>
              <a:t> </a:t>
            </a:r>
            <a:r>
              <a:rPr lang="tr-TR" dirty="0" smtClean="0"/>
              <a:t>uygulanır </a:t>
            </a:r>
            <a:r>
              <a:rPr lang="en-US" dirty="0" smtClean="0"/>
              <a:t>(</a:t>
            </a:r>
            <a:r>
              <a:rPr lang="tr-TR" dirty="0" err="1" smtClean="0"/>
              <a:t>özell</a:t>
            </a:r>
            <a:r>
              <a:rPr lang="en-US" dirty="0" err="1" smtClean="0"/>
              <a:t>i</a:t>
            </a:r>
            <a:r>
              <a:rPr lang="tr-TR" dirty="0" err="1" smtClean="0"/>
              <a:t>kle</a:t>
            </a:r>
            <a:r>
              <a:rPr lang="tr-TR" dirty="0" smtClean="0"/>
              <a:t> </a:t>
            </a:r>
            <a:r>
              <a:rPr lang="tr-TR" dirty="0" err="1" smtClean="0"/>
              <a:t>endometr</a:t>
            </a:r>
            <a:r>
              <a:rPr lang="en-US" dirty="0" err="1" smtClean="0"/>
              <a:t>iomalarda</a:t>
            </a:r>
            <a:r>
              <a:rPr lang="en-US" dirty="0" smtClean="0"/>
              <a:t>)</a:t>
            </a:r>
          </a:p>
          <a:p>
            <a:pPr>
              <a:lnSpc>
                <a:spcPct val="150000"/>
              </a:lnSpc>
            </a:pPr>
            <a:endParaRPr lang="en-US" dirty="0"/>
          </a:p>
        </p:txBody>
      </p:sp>
    </p:spTree>
    <p:extLst>
      <p:ext uri="{BB962C8B-B14F-4D97-AF65-F5344CB8AC3E}">
        <p14:creationId xmlns:p14="http://schemas.microsoft.com/office/powerpoint/2010/main" val="384149779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Endometriozis</a:t>
            </a:r>
            <a:endParaRPr lang="tr-TR" dirty="0">
              <a:solidFill>
                <a:srgbClr val="FFC000"/>
              </a:solidFill>
            </a:endParaRPr>
          </a:p>
        </p:txBody>
      </p:sp>
      <p:sp>
        <p:nvSpPr>
          <p:cNvPr id="3" name="İçerik Yer Tutucusu 2"/>
          <p:cNvSpPr>
            <a:spLocks noGrp="1"/>
          </p:cNvSpPr>
          <p:nvPr>
            <p:ph idx="1"/>
          </p:nvPr>
        </p:nvSpPr>
        <p:spPr>
          <a:xfrm>
            <a:off x="457200" y="1772816"/>
            <a:ext cx="8229600" cy="4353347"/>
          </a:xfrm>
        </p:spPr>
        <p:txBody>
          <a:bodyPr/>
          <a:lstStyle/>
          <a:p>
            <a:pPr>
              <a:lnSpc>
                <a:spcPct val="200000"/>
              </a:lnSpc>
            </a:pPr>
            <a:r>
              <a:rPr lang="en-US" dirty="0" smtClean="0"/>
              <a:t>Endometrial gland </a:t>
            </a:r>
            <a:r>
              <a:rPr lang="en-US" dirty="0" err="1" smtClean="0"/>
              <a:t>ve</a:t>
            </a:r>
            <a:r>
              <a:rPr lang="en-US" dirty="0" smtClean="0"/>
              <a:t> </a:t>
            </a:r>
            <a:r>
              <a:rPr lang="en-US" dirty="0" err="1" smtClean="0"/>
              <a:t>stroman</a:t>
            </a:r>
            <a:r>
              <a:rPr lang="tr-TR" dirty="0" smtClean="0"/>
              <a:t>ı</a:t>
            </a:r>
            <a:r>
              <a:rPr lang="en-US" dirty="0" smtClean="0"/>
              <a:t>n uterus </a:t>
            </a:r>
            <a:r>
              <a:rPr lang="en-US" dirty="0" err="1" smtClean="0"/>
              <a:t>kavitesi</a:t>
            </a:r>
            <a:r>
              <a:rPr lang="en-US" dirty="0" smtClean="0"/>
              <a:t> d</a:t>
            </a:r>
            <a:r>
              <a:rPr lang="tr-TR" dirty="0" smtClean="0"/>
              <a:t>ı</a:t>
            </a:r>
            <a:r>
              <a:rPr lang="en-US" dirty="0"/>
              <a:t>ș</a:t>
            </a:r>
            <a:r>
              <a:rPr lang="tr-TR" dirty="0" smtClean="0"/>
              <a:t>ı</a:t>
            </a:r>
            <a:r>
              <a:rPr lang="en-US" dirty="0" err="1" smtClean="0"/>
              <a:t>nda</a:t>
            </a:r>
            <a:r>
              <a:rPr lang="en-US" dirty="0" smtClean="0"/>
              <a:t> </a:t>
            </a:r>
            <a:r>
              <a:rPr lang="en-US" dirty="0" err="1" smtClean="0"/>
              <a:t>olmas</a:t>
            </a:r>
            <a:r>
              <a:rPr lang="tr-TR" dirty="0" smtClean="0"/>
              <a:t>ı</a:t>
            </a:r>
            <a:r>
              <a:rPr lang="en-US" dirty="0" smtClean="0"/>
              <a:t>…..</a:t>
            </a:r>
            <a:endParaRPr lang="tr-TR" dirty="0"/>
          </a:p>
        </p:txBody>
      </p:sp>
    </p:spTree>
    <p:extLst>
      <p:ext uri="{BB962C8B-B14F-4D97-AF65-F5344CB8AC3E}">
        <p14:creationId xmlns:p14="http://schemas.microsoft.com/office/powerpoint/2010/main" val="41102204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Medikal</a:t>
            </a:r>
            <a:r>
              <a:rPr lang="en-US" dirty="0">
                <a:solidFill>
                  <a:srgbClr val="FFC000"/>
                </a:solidFill>
              </a:rPr>
              <a:t> </a:t>
            </a:r>
            <a:r>
              <a:rPr lang="en-US" dirty="0" err="1">
                <a:solidFill>
                  <a:srgbClr val="FFC000"/>
                </a:solidFill>
              </a:rPr>
              <a:t>tedavi</a:t>
            </a:r>
            <a:r>
              <a:rPr lang="en-US" dirty="0">
                <a:solidFill>
                  <a:srgbClr val="FFC000"/>
                </a:solidFill>
              </a:rPr>
              <a:t> </a:t>
            </a:r>
            <a:r>
              <a:rPr lang="en-US" dirty="0" err="1">
                <a:solidFill>
                  <a:srgbClr val="FFC000"/>
                </a:solidFill>
              </a:rPr>
              <a:t>kime</a:t>
            </a:r>
            <a:r>
              <a:rPr lang="en-US" dirty="0">
                <a:solidFill>
                  <a:srgbClr val="FFC000"/>
                </a:solidFill>
              </a:rPr>
              <a:t> </a:t>
            </a:r>
            <a:r>
              <a:rPr lang="en-US" dirty="0" err="1">
                <a:solidFill>
                  <a:srgbClr val="FFC000"/>
                </a:solidFill>
              </a:rPr>
              <a:t>uygulan</a:t>
            </a:r>
            <a:r>
              <a:rPr lang="tr-TR" dirty="0">
                <a:solidFill>
                  <a:srgbClr val="FFC000"/>
                </a:solidFill>
              </a:rPr>
              <a:t>ı</a:t>
            </a:r>
            <a:r>
              <a:rPr lang="en-US" dirty="0" err="1">
                <a:solidFill>
                  <a:srgbClr val="FFC000"/>
                </a:solidFill>
              </a:rPr>
              <a:t>yor</a:t>
            </a:r>
            <a:r>
              <a:rPr lang="en-US" dirty="0">
                <a:solidFill>
                  <a:srgbClr val="FFC000"/>
                </a:solidFill>
              </a:rPr>
              <a:t>?</a:t>
            </a:r>
            <a:endParaRPr lang="tr-TR" dirty="0"/>
          </a:p>
        </p:txBody>
      </p:sp>
      <p:sp>
        <p:nvSpPr>
          <p:cNvPr id="3" name="İçerik Yer Tutucusu 2"/>
          <p:cNvSpPr>
            <a:spLocks noGrp="1"/>
          </p:cNvSpPr>
          <p:nvPr>
            <p:ph idx="1"/>
          </p:nvPr>
        </p:nvSpPr>
        <p:spPr>
          <a:xfrm>
            <a:off x="457200" y="1916832"/>
            <a:ext cx="8229600" cy="4209331"/>
          </a:xfrm>
        </p:spPr>
        <p:txBody>
          <a:bodyPr/>
          <a:lstStyle/>
          <a:p>
            <a:pPr lvl="0">
              <a:lnSpc>
                <a:spcPct val="150000"/>
              </a:lnSpc>
            </a:pPr>
            <a:r>
              <a:rPr lang="en-US" sz="3000" dirty="0" err="1">
                <a:solidFill>
                  <a:prstClr val="white"/>
                </a:solidFill>
              </a:rPr>
              <a:t>Endometriozis</a:t>
            </a:r>
            <a:r>
              <a:rPr lang="en-US" sz="3000" dirty="0">
                <a:solidFill>
                  <a:prstClr val="white"/>
                </a:solidFill>
              </a:rPr>
              <a:t>+ </a:t>
            </a:r>
            <a:r>
              <a:rPr lang="en-US" sz="3000" dirty="0" err="1">
                <a:solidFill>
                  <a:prstClr val="white"/>
                </a:solidFill>
              </a:rPr>
              <a:t>infertilite</a:t>
            </a:r>
            <a:r>
              <a:rPr lang="en-US" sz="3000" dirty="0">
                <a:solidFill>
                  <a:prstClr val="white"/>
                </a:solidFill>
              </a:rPr>
              <a:t> </a:t>
            </a:r>
            <a:r>
              <a:rPr lang="en-US" sz="3000" dirty="0" err="1">
                <a:solidFill>
                  <a:prstClr val="white"/>
                </a:solidFill>
              </a:rPr>
              <a:t>hastalar</a:t>
            </a:r>
            <a:r>
              <a:rPr lang="tr-TR" sz="3000" dirty="0">
                <a:solidFill>
                  <a:prstClr val="white"/>
                </a:solidFill>
              </a:rPr>
              <a:t>ı</a:t>
            </a:r>
            <a:r>
              <a:rPr lang="en-US" sz="3000" dirty="0" err="1">
                <a:solidFill>
                  <a:prstClr val="white"/>
                </a:solidFill>
              </a:rPr>
              <a:t>nda</a:t>
            </a:r>
            <a:r>
              <a:rPr lang="en-US" sz="3000" dirty="0">
                <a:solidFill>
                  <a:prstClr val="white"/>
                </a:solidFill>
              </a:rPr>
              <a:t> </a:t>
            </a:r>
            <a:r>
              <a:rPr lang="en-US" sz="3000" dirty="0" err="1">
                <a:solidFill>
                  <a:prstClr val="white"/>
                </a:solidFill>
              </a:rPr>
              <a:t>yeri</a:t>
            </a:r>
            <a:r>
              <a:rPr lang="en-US" sz="3000" dirty="0">
                <a:solidFill>
                  <a:prstClr val="white"/>
                </a:solidFill>
              </a:rPr>
              <a:t> </a:t>
            </a:r>
            <a:r>
              <a:rPr lang="tr-TR" sz="3000" dirty="0">
                <a:solidFill>
                  <a:prstClr val="white"/>
                </a:solidFill>
              </a:rPr>
              <a:t>YOKTUR</a:t>
            </a:r>
            <a:r>
              <a:rPr lang="en-US" sz="3000" dirty="0" smtClean="0">
                <a:solidFill>
                  <a:prstClr val="white"/>
                </a:solidFill>
              </a:rPr>
              <a:t>……</a:t>
            </a:r>
          </a:p>
          <a:p>
            <a:pPr lvl="0">
              <a:lnSpc>
                <a:spcPct val="150000"/>
              </a:lnSpc>
            </a:pPr>
            <a:r>
              <a:rPr lang="en-US" sz="3000" dirty="0" err="1" smtClean="0">
                <a:solidFill>
                  <a:prstClr val="white"/>
                </a:solidFill>
              </a:rPr>
              <a:t>Sadece</a:t>
            </a:r>
            <a:r>
              <a:rPr lang="en-US" sz="3000" dirty="0" smtClean="0">
                <a:solidFill>
                  <a:prstClr val="white"/>
                </a:solidFill>
              </a:rPr>
              <a:t> </a:t>
            </a:r>
            <a:r>
              <a:rPr lang="en-US" sz="3000" dirty="0" err="1" smtClean="0">
                <a:solidFill>
                  <a:prstClr val="white"/>
                </a:solidFill>
              </a:rPr>
              <a:t>endometriomal</a:t>
            </a:r>
            <a:r>
              <a:rPr lang="tr-TR" sz="3000" dirty="0" smtClean="0">
                <a:solidFill>
                  <a:prstClr val="white"/>
                </a:solidFill>
              </a:rPr>
              <a:t>ı</a:t>
            </a:r>
            <a:r>
              <a:rPr lang="en-US" sz="3000" dirty="0" smtClean="0">
                <a:solidFill>
                  <a:prstClr val="white"/>
                </a:solidFill>
              </a:rPr>
              <a:t> </a:t>
            </a:r>
            <a:r>
              <a:rPr lang="en-US" sz="3000" dirty="0" err="1" smtClean="0">
                <a:solidFill>
                  <a:prstClr val="white"/>
                </a:solidFill>
              </a:rPr>
              <a:t>hastalarda</a:t>
            </a:r>
            <a:r>
              <a:rPr lang="en-US" sz="3000" dirty="0" smtClean="0">
                <a:solidFill>
                  <a:prstClr val="white"/>
                </a:solidFill>
              </a:rPr>
              <a:t> IVF ten 3-6 ay </a:t>
            </a:r>
            <a:r>
              <a:rPr lang="en-US" sz="3000" dirty="0" err="1" smtClean="0">
                <a:solidFill>
                  <a:prstClr val="white"/>
                </a:solidFill>
              </a:rPr>
              <a:t>önce</a:t>
            </a:r>
            <a:r>
              <a:rPr lang="en-US" sz="3000" dirty="0" smtClean="0">
                <a:solidFill>
                  <a:prstClr val="white"/>
                </a:solidFill>
              </a:rPr>
              <a:t> GnRH </a:t>
            </a:r>
            <a:r>
              <a:rPr lang="en-US" sz="3000" dirty="0" err="1" smtClean="0">
                <a:solidFill>
                  <a:prstClr val="white"/>
                </a:solidFill>
              </a:rPr>
              <a:t>analoglar</a:t>
            </a:r>
            <a:r>
              <a:rPr lang="tr-TR" sz="3000" dirty="0" smtClean="0">
                <a:solidFill>
                  <a:prstClr val="white"/>
                </a:solidFill>
              </a:rPr>
              <a:t>ı </a:t>
            </a:r>
            <a:r>
              <a:rPr lang="en-US" sz="3000" dirty="0" err="1" smtClean="0">
                <a:solidFill>
                  <a:prstClr val="white"/>
                </a:solidFill>
              </a:rPr>
              <a:t>verilebilir</a:t>
            </a:r>
            <a:r>
              <a:rPr lang="en-US" sz="3000" dirty="0" smtClean="0">
                <a:solidFill>
                  <a:prstClr val="white"/>
                </a:solidFill>
              </a:rPr>
              <a:t>….</a:t>
            </a:r>
            <a:endParaRPr lang="tr-TR" sz="3000" dirty="0">
              <a:solidFill>
                <a:prstClr val="white"/>
              </a:solidFill>
            </a:endParaRPr>
          </a:p>
          <a:p>
            <a:endParaRPr lang="tr-TR" dirty="0"/>
          </a:p>
        </p:txBody>
      </p:sp>
    </p:spTree>
    <p:extLst>
      <p:ext uri="{BB962C8B-B14F-4D97-AF65-F5344CB8AC3E}">
        <p14:creationId xmlns:p14="http://schemas.microsoft.com/office/powerpoint/2010/main" val="400617939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C000"/>
                </a:solidFill>
              </a:rPr>
              <a:t>A</a:t>
            </a:r>
            <a:r>
              <a:rPr lang="tr-TR" dirty="0" smtClean="0">
                <a:solidFill>
                  <a:srgbClr val="FFC000"/>
                </a:solidFill>
                <a:latin typeface="Calibri"/>
              </a:rPr>
              <a:t>ğ</a:t>
            </a:r>
            <a:r>
              <a:rPr lang="tr-TR" dirty="0" smtClean="0">
                <a:solidFill>
                  <a:srgbClr val="FFC000"/>
                </a:solidFill>
              </a:rPr>
              <a:t>rının </a:t>
            </a:r>
            <a:r>
              <a:rPr lang="tr-TR" dirty="0" err="1" smtClean="0">
                <a:solidFill>
                  <a:srgbClr val="FFC000"/>
                </a:solidFill>
              </a:rPr>
              <a:t>meka</a:t>
            </a:r>
            <a:r>
              <a:rPr lang="en-US" dirty="0" err="1" smtClean="0">
                <a:solidFill>
                  <a:srgbClr val="FFC000"/>
                </a:solidFill>
              </a:rPr>
              <a:t>nizmas</a:t>
            </a:r>
            <a:r>
              <a:rPr lang="tr-TR" dirty="0" smtClean="0">
                <a:solidFill>
                  <a:srgbClr val="FFC000"/>
                </a:solidFill>
              </a:rPr>
              <a:t>ı </a:t>
            </a:r>
            <a:r>
              <a:rPr lang="tr-TR" dirty="0" err="1" smtClean="0">
                <a:solidFill>
                  <a:srgbClr val="FFC000"/>
                </a:solidFill>
              </a:rPr>
              <a:t>ned</a:t>
            </a:r>
            <a:r>
              <a:rPr lang="en-US" dirty="0" err="1" smtClean="0">
                <a:solidFill>
                  <a:srgbClr val="FFC000"/>
                </a:solidFill>
              </a:rPr>
              <a:t>ir</a:t>
            </a:r>
            <a:r>
              <a:rPr lang="en-US" dirty="0" smtClean="0">
                <a:solidFill>
                  <a:srgbClr val="FFC000"/>
                </a:solidFill>
              </a:rPr>
              <a:t>?</a:t>
            </a:r>
            <a:endParaRPr lang="tr-TR" dirty="0">
              <a:solidFill>
                <a:srgbClr val="FFC000"/>
              </a:solidFill>
            </a:endParaRPr>
          </a:p>
        </p:txBody>
      </p:sp>
      <p:sp>
        <p:nvSpPr>
          <p:cNvPr id="3" name="İçerik Yer Tutucusu 2"/>
          <p:cNvSpPr>
            <a:spLocks noGrp="1"/>
          </p:cNvSpPr>
          <p:nvPr>
            <p:ph idx="1"/>
          </p:nvPr>
        </p:nvSpPr>
        <p:spPr/>
        <p:txBody>
          <a:bodyPr/>
          <a:lstStyle/>
          <a:p>
            <a:pPr>
              <a:lnSpc>
                <a:spcPct val="200000"/>
              </a:lnSpc>
            </a:pPr>
            <a:r>
              <a:rPr lang="tr-TR" dirty="0" smtClean="0"/>
              <a:t>Öncel</a:t>
            </a:r>
            <a:r>
              <a:rPr lang="en-US" dirty="0" err="1" smtClean="0"/>
              <a:t>i</a:t>
            </a:r>
            <a:r>
              <a:rPr lang="tr-TR" dirty="0" err="1" smtClean="0"/>
              <a:t>kle</a:t>
            </a:r>
            <a:r>
              <a:rPr lang="tr-TR" dirty="0" smtClean="0"/>
              <a:t> </a:t>
            </a:r>
            <a:r>
              <a:rPr lang="en-US" dirty="0" err="1"/>
              <a:t>ș</a:t>
            </a:r>
            <a:r>
              <a:rPr lang="en-US" dirty="0" err="1" smtClean="0"/>
              <a:t>unu</a:t>
            </a:r>
            <a:r>
              <a:rPr lang="en-US" dirty="0" smtClean="0"/>
              <a:t> </a:t>
            </a:r>
            <a:r>
              <a:rPr lang="en-US" dirty="0" err="1" smtClean="0"/>
              <a:t>bilmek</a:t>
            </a:r>
            <a:r>
              <a:rPr lang="en-US" dirty="0" smtClean="0"/>
              <a:t> </a:t>
            </a:r>
            <a:r>
              <a:rPr lang="en-US" dirty="0" err="1" smtClean="0"/>
              <a:t>gerekiyor</a:t>
            </a:r>
            <a:r>
              <a:rPr lang="en-US" dirty="0" smtClean="0"/>
              <a:t>; </a:t>
            </a:r>
            <a:r>
              <a:rPr lang="en-US" dirty="0" err="1" smtClean="0"/>
              <a:t>a</a:t>
            </a:r>
            <a:r>
              <a:rPr lang="en-US" dirty="0" err="1" smtClean="0">
                <a:latin typeface="Calibri"/>
              </a:rPr>
              <a:t>ğ</a:t>
            </a:r>
            <a:r>
              <a:rPr lang="en-US" dirty="0" err="1" smtClean="0"/>
              <a:t>r</a:t>
            </a:r>
            <a:r>
              <a:rPr lang="tr-TR" dirty="0" smtClean="0"/>
              <a:t>ı veya semptomlar </a:t>
            </a:r>
            <a:r>
              <a:rPr lang="en-US" dirty="0" err="1" smtClean="0"/>
              <a:t>hastal</a:t>
            </a:r>
            <a:r>
              <a:rPr lang="tr-TR" dirty="0" smtClean="0"/>
              <a:t>ı</a:t>
            </a:r>
            <a:r>
              <a:rPr lang="en-US" dirty="0">
                <a:latin typeface="Calibri"/>
              </a:rPr>
              <a:t>ğ</a:t>
            </a:r>
            <a:r>
              <a:rPr lang="tr-TR" dirty="0" smtClean="0"/>
              <a:t>ı</a:t>
            </a:r>
            <a:r>
              <a:rPr lang="en-US" dirty="0" smtClean="0"/>
              <a:t>n </a:t>
            </a:r>
            <a:r>
              <a:rPr lang="en-US" dirty="0" err="1" smtClean="0"/>
              <a:t>evresi</a:t>
            </a:r>
            <a:r>
              <a:rPr lang="en-US" dirty="0" smtClean="0"/>
              <a:t> </a:t>
            </a:r>
            <a:r>
              <a:rPr lang="en-US" dirty="0" err="1" smtClean="0"/>
              <a:t>veya</a:t>
            </a:r>
            <a:r>
              <a:rPr lang="en-US" dirty="0" smtClean="0"/>
              <a:t> </a:t>
            </a:r>
            <a:r>
              <a:rPr lang="en-US" dirty="0" err="1"/>
              <a:t>ș</a:t>
            </a:r>
            <a:r>
              <a:rPr lang="en-US" dirty="0" err="1" smtClean="0"/>
              <a:t>iddeti</a:t>
            </a:r>
            <a:r>
              <a:rPr lang="en-US" dirty="0" smtClean="0"/>
              <a:t> </a:t>
            </a:r>
            <a:r>
              <a:rPr lang="en-US" dirty="0" err="1" smtClean="0"/>
              <a:t>ile</a:t>
            </a:r>
            <a:r>
              <a:rPr lang="en-US" dirty="0" smtClean="0"/>
              <a:t> </a:t>
            </a:r>
            <a:r>
              <a:rPr lang="en-US" dirty="0" err="1" smtClean="0"/>
              <a:t>korele</a:t>
            </a:r>
            <a:r>
              <a:rPr lang="en-US" dirty="0" smtClean="0"/>
              <a:t> </a:t>
            </a:r>
            <a:r>
              <a:rPr lang="en-US" dirty="0" err="1" smtClean="0"/>
              <a:t>olmayabilir</a:t>
            </a:r>
            <a:r>
              <a:rPr lang="en-US" dirty="0" smtClean="0"/>
              <a:t>…..</a:t>
            </a:r>
            <a:endParaRPr lang="tr-TR" dirty="0"/>
          </a:p>
        </p:txBody>
      </p:sp>
    </p:spTree>
    <p:extLst>
      <p:ext uri="{BB962C8B-B14F-4D97-AF65-F5344CB8AC3E}">
        <p14:creationId xmlns:p14="http://schemas.microsoft.com/office/powerpoint/2010/main" val="121808537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Ağrının </a:t>
            </a:r>
            <a:r>
              <a:rPr lang="tr-TR" dirty="0" err="1">
                <a:solidFill>
                  <a:srgbClr val="FFC000"/>
                </a:solidFill>
              </a:rPr>
              <a:t>meka</a:t>
            </a:r>
            <a:r>
              <a:rPr lang="en-US" dirty="0" err="1">
                <a:solidFill>
                  <a:srgbClr val="FFC000"/>
                </a:solidFill>
              </a:rPr>
              <a:t>nizmas</a:t>
            </a:r>
            <a:r>
              <a:rPr lang="tr-TR" dirty="0">
                <a:solidFill>
                  <a:srgbClr val="FFC000"/>
                </a:solidFill>
              </a:rPr>
              <a:t>ı </a:t>
            </a:r>
            <a:r>
              <a:rPr lang="tr-TR" dirty="0" err="1">
                <a:solidFill>
                  <a:srgbClr val="FFC000"/>
                </a:solidFill>
              </a:rPr>
              <a:t>ned</a:t>
            </a:r>
            <a:r>
              <a:rPr lang="en-US" dirty="0" err="1">
                <a:solidFill>
                  <a:srgbClr val="FFC000"/>
                </a:solidFill>
              </a:rPr>
              <a:t>ir</a:t>
            </a:r>
            <a:r>
              <a:rPr lang="en-US" dirty="0">
                <a:solidFill>
                  <a:srgbClr val="FFC000"/>
                </a:solidFill>
              </a:rPr>
              <a:t>?</a:t>
            </a:r>
            <a:endParaRPr lang="tr-TR" dirty="0"/>
          </a:p>
        </p:txBody>
      </p:sp>
      <p:sp>
        <p:nvSpPr>
          <p:cNvPr id="3" name="İçerik Yer Tutucusu 2"/>
          <p:cNvSpPr>
            <a:spLocks noGrp="1"/>
          </p:cNvSpPr>
          <p:nvPr>
            <p:ph idx="1"/>
          </p:nvPr>
        </p:nvSpPr>
        <p:spPr/>
        <p:txBody>
          <a:bodyPr/>
          <a:lstStyle/>
          <a:p>
            <a:pPr>
              <a:lnSpc>
                <a:spcPct val="150000"/>
              </a:lnSpc>
            </a:pPr>
            <a:r>
              <a:rPr lang="tr-TR" dirty="0" err="1" smtClean="0"/>
              <a:t>Endometr</a:t>
            </a:r>
            <a:r>
              <a:rPr lang="en-US" dirty="0" err="1" smtClean="0"/>
              <a:t>iotik</a:t>
            </a:r>
            <a:r>
              <a:rPr lang="en-US" dirty="0" smtClean="0"/>
              <a:t> </a:t>
            </a:r>
            <a:r>
              <a:rPr lang="en-US" dirty="0" err="1" smtClean="0"/>
              <a:t>odaklardan</a:t>
            </a:r>
            <a:r>
              <a:rPr lang="en-US" dirty="0" smtClean="0"/>
              <a:t> </a:t>
            </a:r>
            <a:r>
              <a:rPr lang="en-US" dirty="0" err="1" smtClean="0"/>
              <a:t>ve</a:t>
            </a:r>
            <a:r>
              <a:rPr lang="en-US" dirty="0" smtClean="0"/>
              <a:t> </a:t>
            </a:r>
            <a:r>
              <a:rPr lang="en-US" dirty="0" err="1" smtClean="0"/>
              <a:t>aktive</a:t>
            </a:r>
            <a:r>
              <a:rPr lang="en-US" dirty="0" smtClean="0"/>
              <a:t> </a:t>
            </a:r>
            <a:r>
              <a:rPr lang="en-US" dirty="0" err="1" smtClean="0"/>
              <a:t>olan</a:t>
            </a:r>
            <a:r>
              <a:rPr lang="en-US" dirty="0" smtClean="0"/>
              <a:t> </a:t>
            </a:r>
            <a:r>
              <a:rPr lang="en-US" dirty="0" err="1" smtClean="0"/>
              <a:t>makrofajlardan</a:t>
            </a:r>
            <a:r>
              <a:rPr lang="en-US" dirty="0" smtClean="0"/>
              <a:t> </a:t>
            </a:r>
            <a:r>
              <a:rPr lang="en-US" dirty="0" err="1" smtClean="0"/>
              <a:t>salg</a:t>
            </a:r>
            <a:r>
              <a:rPr lang="tr-TR" dirty="0" smtClean="0"/>
              <a:t>ı</a:t>
            </a:r>
            <a:r>
              <a:rPr lang="en-US" dirty="0" err="1" smtClean="0"/>
              <a:t>lanan</a:t>
            </a:r>
            <a:r>
              <a:rPr lang="en-US" dirty="0" smtClean="0"/>
              <a:t> </a:t>
            </a:r>
            <a:r>
              <a:rPr lang="en-US" dirty="0" err="1" smtClean="0"/>
              <a:t>sitokinler</a:t>
            </a:r>
            <a:r>
              <a:rPr lang="en-US" dirty="0" smtClean="0"/>
              <a:t> </a:t>
            </a:r>
            <a:r>
              <a:rPr lang="en-US" dirty="0" err="1" smtClean="0"/>
              <a:t>ve</a:t>
            </a:r>
            <a:r>
              <a:rPr lang="en-US" dirty="0" smtClean="0"/>
              <a:t> growth </a:t>
            </a:r>
            <a:r>
              <a:rPr lang="tr-TR" dirty="0" smtClean="0"/>
              <a:t>faktörler</a:t>
            </a:r>
          </a:p>
          <a:p>
            <a:pPr>
              <a:lnSpc>
                <a:spcPct val="150000"/>
              </a:lnSpc>
            </a:pPr>
            <a:r>
              <a:rPr lang="en-US" dirty="0" err="1" smtClean="0"/>
              <a:t>Kronik</a:t>
            </a:r>
            <a:r>
              <a:rPr lang="en-US" dirty="0" smtClean="0"/>
              <a:t> </a:t>
            </a:r>
            <a:r>
              <a:rPr lang="en-US" dirty="0" err="1" smtClean="0"/>
              <a:t>inflamasyonun</a:t>
            </a:r>
            <a:r>
              <a:rPr lang="en-US" dirty="0" smtClean="0"/>
              <a:t> prostaglandin </a:t>
            </a:r>
            <a:r>
              <a:rPr lang="tr-TR" dirty="0" smtClean="0"/>
              <a:t>artışına</a:t>
            </a:r>
            <a:r>
              <a:rPr lang="en-US" dirty="0" smtClean="0"/>
              <a:t> </a:t>
            </a:r>
            <a:r>
              <a:rPr lang="en-US" dirty="0" err="1" smtClean="0"/>
              <a:t>neden</a:t>
            </a:r>
            <a:r>
              <a:rPr lang="en-US" dirty="0" smtClean="0"/>
              <a:t> </a:t>
            </a:r>
            <a:r>
              <a:rPr lang="en-US" dirty="0" err="1" smtClean="0"/>
              <a:t>olmas</a:t>
            </a:r>
            <a:r>
              <a:rPr lang="tr-TR" dirty="0" smtClean="0"/>
              <a:t>ı</a:t>
            </a:r>
            <a:endParaRPr lang="tr-TR" dirty="0"/>
          </a:p>
        </p:txBody>
      </p:sp>
    </p:spTree>
    <p:extLst>
      <p:ext uri="{BB962C8B-B14F-4D97-AF65-F5344CB8AC3E}">
        <p14:creationId xmlns:p14="http://schemas.microsoft.com/office/powerpoint/2010/main" val="4245608429"/>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Ağrının </a:t>
            </a:r>
            <a:r>
              <a:rPr lang="tr-TR" dirty="0" err="1">
                <a:solidFill>
                  <a:srgbClr val="FFC000"/>
                </a:solidFill>
              </a:rPr>
              <a:t>meka</a:t>
            </a:r>
            <a:r>
              <a:rPr lang="en-US" dirty="0" err="1">
                <a:solidFill>
                  <a:srgbClr val="FFC000"/>
                </a:solidFill>
              </a:rPr>
              <a:t>nizmas</a:t>
            </a:r>
            <a:r>
              <a:rPr lang="tr-TR" dirty="0">
                <a:solidFill>
                  <a:srgbClr val="FFC000"/>
                </a:solidFill>
              </a:rPr>
              <a:t>ı </a:t>
            </a:r>
            <a:r>
              <a:rPr lang="tr-TR" dirty="0" err="1">
                <a:solidFill>
                  <a:srgbClr val="FFC000"/>
                </a:solidFill>
              </a:rPr>
              <a:t>ned</a:t>
            </a:r>
            <a:r>
              <a:rPr lang="en-US" dirty="0" err="1">
                <a:solidFill>
                  <a:srgbClr val="FFC000"/>
                </a:solidFill>
              </a:rPr>
              <a:t>ir</a:t>
            </a:r>
            <a:r>
              <a:rPr lang="en-US" dirty="0">
                <a:solidFill>
                  <a:srgbClr val="FFC000"/>
                </a:solidFill>
              </a:rPr>
              <a:t>?</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Endometriotik</a:t>
            </a:r>
            <a:r>
              <a:rPr lang="en-US" dirty="0" smtClean="0"/>
              <a:t> </a:t>
            </a:r>
            <a:r>
              <a:rPr lang="en-US" dirty="0" err="1" smtClean="0"/>
              <a:t>odaklardan</a:t>
            </a:r>
            <a:r>
              <a:rPr lang="en-US" dirty="0" smtClean="0"/>
              <a:t> </a:t>
            </a:r>
            <a:r>
              <a:rPr lang="en-US" dirty="0" err="1" smtClean="0"/>
              <a:t>olan</a:t>
            </a:r>
            <a:r>
              <a:rPr lang="en-US" dirty="0" smtClean="0"/>
              <a:t> </a:t>
            </a:r>
            <a:r>
              <a:rPr lang="tr-TR" dirty="0" smtClean="0"/>
              <a:t>kanamanın</a:t>
            </a:r>
            <a:r>
              <a:rPr lang="en-US" dirty="0" smtClean="0"/>
              <a:t> </a:t>
            </a:r>
            <a:r>
              <a:rPr lang="en-US" dirty="0" err="1" smtClean="0"/>
              <a:t>direkt</a:t>
            </a:r>
            <a:r>
              <a:rPr lang="en-US" dirty="0" smtClean="0"/>
              <a:t> </a:t>
            </a:r>
            <a:r>
              <a:rPr lang="en-US" dirty="0" err="1" smtClean="0"/>
              <a:t>veya</a:t>
            </a:r>
            <a:r>
              <a:rPr lang="en-US" dirty="0" smtClean="0"/>
              <a:t> </a:t>
            </a:r>
            <a:r>
              <a:rPr lang="en-US" dirty="0" err="1" smtClean="0"/>
              <a:t>indirekt</a:t>
            </a:r>
            <a:r>
              <a:rPr lang="en-US" dirty="0" smtClean="0"/>
              <a:t> </a:t>
            </a:r>
            <a:r>
              <a:rPr lang="en-US" dirty="0" err="1" smtClean="0"/>
              <a:t>etkileri</a:t>
            </a:r>
            <a:r>
              <a:rPr lang="en-US" dirty="0" smtClean="0"/>
              <a:t>…..</a:t>
            </a:r>
          </a:p>
          <a:p>
            <a:pPr>
              <a:lnSpc>
                <a:spcPct val="150000"/>
              </a:lnSpc>
            </a:pPr>
            <a:endParaRPr lang="en-US" dirty="0"/>
          </a:p>
          <a:p>
            <a:pPr>
              <a:lnSpc>
                <a:spcPct val="150000"/>
              </a:lnSpc>
            </a:pPr>
            <a:r>
              <a:rPr lang="en-US" dirty="0" err="1" smtClean="0"/>
              <a:t>Implantlar</a:t>
            </a:r>
            <a:r>
              <a:rPr lang="tr-TR" dirty="0" smtClean="0"/>
              <a:t>ı</a:t>
            </a:r>
            <a:r>
              <a:rPr lang="en-US" dirty="0" smtClean="0"/>
              <a:t>n </a:t>
            </a:r>
            <a:r>
              <a:rPr lang="en-US" dirty="0" err="1" smtClean="0"/>
              <a:t>pelvik</a:t>
            </a:r>
            <a:r>
              <a:rPr lang="en-US" dirty="0" smtClean="0"/>
              <a:t> </a:t>
            </a:r>
            <a:r>
              <a:rPr lang="en-US" dirty="0" err="1" smtClean="0"/>
              <a:t>taban</a:t>
            </a:r>
            <a:r>
              <a:rPr lang="en-US" dirty="0" smtClean="0"/>
              <a:t> </a:t>
            </a:r>
            <a:r>
              <a:rPr lang="en-US" dirty="0" err="1" smtClean="0"/>
              <a:t>veya</a:t>
            </a:r>
            <a:r>
              <a:rPr lang="en-US" dirty="0" smtClean="0"/>
              <a:t> </a:t>
            </a:r>
            <a:r>
              <a:rPr lang="en-US" dirty="0" err="1" smtClean="0"/>
              <a:t>di</a:t>
            </a:r>
            <a:r>
              <a:rPr lang="en-US" dirty="0" err="1" smtClean="0">
                <a:latin typeface="Calibri"/>
              </a:rPr>
              <a:t>ğ</a:t>
            </a:r>
            <a:r>
              <a:rPr lang="en-US" dirty="0" err="1" smtClean="0"/>
              <a:t>er</a:t>
            </a:r>
            <a:r>
              <a:rPr lang="en-US" dirty="0" smtClean="0"/>
              <a:t> </a:t>
            </a:r>
            <a:r>
              <a:rPr lang="en-US" dirty="0" err="1" smtClean="0"/>
              <a:t>sinirlere</a:t>
            </a:r>
            <a:r>
              <a:rPr lang="en-US" dirty="0" smtClean="0"/>
              <a:t> bas</a:t>
            </a:r>
            <a:r>
              <a:rPr lang="tr-TR" dirty="0" smtClean="0"/>
              <a:t>ı</a:t>
            </a:r>
            <a:r>
              <a:rPr lang="en-US" dirty="0" smtClean="0"/>
              <a:t> </a:t>
            </a:r>
            <a:r>
              <a:rPr lang="en-US" dirty="0" err="1" smtClean="0"/>
              <a:t>yapmas</a:t>
            </a:r>
            <a:r>
              <a:rPr lang="tr-TR" dirty="0" smtClean="0"/>
              <a:t>ı</a:t>
            </a:r>
            <a:r>
              <a:rPr lang="en-US" dirty="0" smtClean="0"/>
              <a:t> </a:t>
            </a:r>
            <a:r>
              <a:rPr lang="en-US" dirty="0" err="1" smtClean="0"/>
              <a:t>veya</a:t>
            </a:r>
            <a:r>
              <a:rPr lang="en-US" dirty="0" smtClean="0"/>
              <a:t> </a:t>
            </a:r>
            <a:r>
              <a:rPr lang="en-US" dirty="0" err="1" smtClean="0"/>
              <a:t>invaze</a:t>
            </a:r>
            <a:r>
              <a:rPr lang="en-US" dirty="0" smtClean="0"/>
              <a:t> </a:t>
            </a:r>
            <a:r>
              <a:rPr lang="en-US" dirty="0" err="1" smtClean="0"/>
              <a:t>etmesi</a:t>
            </a:r>
            <a:r>
              <a:rPr lang="en-US" dirty="0" smtClean="0"/>
              <a:t>…. </a:t>
            </a:r>
            <a:endParaRPr lang="tr-TR" dirty="0"/>
          </a:p>
        </p:txBody>
      </p:sp>
    </p:spTree>
    <p:extLst>
      <p:ext uri="{BB962C8B-B14F-4D97-AF65-F5344CB8AC3E}">
        <p14:creationId xmlns:p14="http://schemas.microsoft.com/office/powerpoint/2010/main" val="125631210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Ağrının </a:t>
            </a:r>
            <a:r>
              <a:rPr lang="tr-TR" dirty="0" err="1">
                <a:solidFill>
                  <a:srgbClr val="FFC000"/>
                </a:solidFill>
              </a:rPr>
              <a:t>meka</a:t>
            </a:r>
            <a:r>
              <a:rPr lang="en-US" dirty="0" err="1">
                <a:solidFill>
                  <a:srgbClr val="FFC000"/>
                </a:solidFill>
              </a:rPr>
              <a:t>nizmas</a:t>
            </a:r>
            <a:r>
              <a:rPr lang="tr-TR" dirty="0">
                <a:solidFill>
                  <a:srgbClr val="FFC000"/>
                </a:solidFill>
              </a:rPr>
              <a:t>ı </a:t>
            </a:r>
            <a:r>
              <a:rPr lang="tr-TR" dirty="0" err="1">
                <a:solidFill>
                  <a:srgbClr val="FFC000"/>
                </a:solidFill>
              </a:rPr>
              <a:t>ned</a:t>
            </a:r>
            <a:r>
              <a:rPr lang="en-US" dirty="0" err="1">
                <a:solidFill>
                  <a:srgbClr val="FFC000"/>
                </a:solidFill>
              </a:rPr>
              <a:t>ir</a:t>
            </a:r>
            <a:r>
              <a:rPr lang="en-US" dirty="0">
                <a:solidFill>
                  <a:srgbClr val="FFC000"/>
                </a:solidFill>
              </a:rPr>
              <a:t>?</a:t>
            </a:r>
            <a:endParaRPr lang="tr-TR" dirty="0"/>
          </a:p>
        </p:txBody>
      </p:sp>
      <p:sp>
        <p:nvSpPr>
          <p:cNvPr id="3" name="İçerik Yer Tutucusu 2"/>
          <p:cNvSpPr>
            <a:spLocks noGrp="1"/>
          </p:cNvSpPr>
          <p:nvPr>
            <p:ph idx="1"/>
          </p:nvPr>
        </p:nvSpPr>
        <p:spPr/>
        <p:txBody>
          <a:bodyPr/>
          <a:lstStyle/>
          <a:p>
            <a:pPr>
              <a:lnSpc>
                <a:spcPct val="200000"/>
              </a:lnSpc>
            </a:pPr>
            <a:r>
              <a:rPr lang="en-US" dirty="0" err="1" smtClean="0"/>
              <a:t>Endometriotik</a:t>
            </a:r>
            <a:r>
              <a:rPr lang="en-US" dirty="0" smtClean="0"/>
              <a:t> </a:t>
            </a:r>
            <a:r>
              <a:rPr lang="en-US" dirty="0" err="1" smtClean="0"/>
              <a:t>implantlarda</a:t>
            </a:r>
            <a:r>
              <a:rPr lang="en-US" dirty="0" smtClean="0"/>
              <a:t> </a:t>
            </a:r>
            <a:r>
              <a:rPr lang="en-US" dirty="0" err="1" smtClean="0"/>
              <a:t>fibrozis</a:t>
            </a:r>
            <a:r>
              <a:rPr lang="en-US" dirty="0" smtClean="0"/>
              <a:t>  </a:t>
            </a:r>
            <a:r>
              <a:rPr lang="tr-TR" dirty="0" smtClean="0"/>
              <a:t>olması</a:t>
            </a:r>
            <a:r>
              <a:rPr lang="en-US" dirty="0" smtClean="0"/>
              <a:t>, </a:t>
            </a:r>
            <a:r>
              <a:rPr lang="en-US" dirty="0" err="1" smtClean="0"/>
              <a:t>ligamentler</a:t>
            </a:r>
            <a:r>
              <a:rPr lang="en-US" dirty="0" smtClean="0"/>
              <a:t> </a:t>
            </a:r>
            <a:r>
              <a:rPr lang="en-US" dirty="0" err="1" smtClean="0"/>
              <a:t>veya</a:t>
            </a:r>
            <a:r>
              <a:rPr lang="en-US" dirty="0" smtClean="0"/>
              <a:t> </a:t>
            </a:r>
            <a:r>
              <a:rPr lang="en-US" dirty="0" err="1" smtClean="0"/>
              <a:t>organlarda</a:t>
            </a:r>
            <a:r>
              <a:rPr lang="en-US" dirty="0" smtClean="0"/>
              <a:t> </a:t>
            </a:r>
            <a:r>
              <a:rPr lang="en-US" dirty="0" err="1" smtClean="0"/>
              <a:t>adezyona</a:t>
            </a:r>
            <a:r>
              <a:rPr lang="en-US" dirty="0" smtClean="0"/>
              <a:t> </a:t>
            </a:r>
            <a:r>
              <a:rPr lang="tr-TR" dirty="0" smtClean="0"/>
              <a:t>bağlı</a:t>
            </a:r>
            <a:r>
              <a:rPr lang="en-US" dirty="0" smtClean="0"/>
              <a:t> </a:t>
            </a:r>
            <a:r>
              <a:rPr lang="en-US" dirty="0" err="1" smtClean="0"/>
              <a:t>gerilme</a:t>
            </a:r>
            <a:r>
              <a:rPr lang="en-US" dirty="0" smtClean="0"/>
              <a:t> </a:t>
            </a:r>
            <a:r>
              <a:rPr lang="en-US" dirty="0" err="1" smtClean="0"/>
              <a:t>ve</a:t>
            </a:r>
            <a:r>
              <a:rPr lang="en-US" dirty="0" smtClean="0"/>
              <a:t> </a:t>
            </a:r>
            <a:r>
              <a:rPr lang="tr-TR" dirty="0" smtClean="0"/>
              <a:t>ağrı</a:t>
            </a:r>
            <a:r>
              <a:rPr lang="en-US" dirty="0" smtClean="0"/>
              <a:t> </a:t>
            </a:r>
            <a:r>
              <a:rPr lang="en-US" dirty="0" err="1" smtClean="0"/>
              <a:t>gelișmesi</a:t>
            </a:r>
            <a:r>
              <a:rPr lang="en-US" dirty="0" smtClean="0"/>
              <a:t> (</a:t>
            </a:r>
            <a:r>
              <a:rPr lang="en-US" dirty="0" err="1" smtClean="0"/>
              <a:t>ozellikle</a:t>
            </a:r>
            <a:r>
              <a:rPr lang="en-US" dirty="0" smtClean="0"/>
              <a:t> deep endo da)</a:t>
            </a:r>
            <a:endParaRPr lang="tr-TR" dirty="0"/>
          </a:p>
        </p:txBody>
      </p:sp>
    </p:spTree>
    <p:extLst>
      <p:ext uri="{BB962C8B-B14F-4D97-AF65-F5344CB8AC3E}">
        <p14:creationId xmlns:p14="http://schemas.microsoft.com/office/powerpoint/2010/main" val="2195951132"/>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Ağrının </a:t>
            </a:r>
            <a:r>
              <a:rPr lang="tr-TR" dirty="0" err="1">
                <a:solidFill>
                  <a:srgbClr val="FFC000"/>
                </a:solidFill>
              </a:rPr>
              <a:t>meka</a:t>
            </a:r>
            <a:r>
              <a:rPr lang="en-US" dirty="0" err="1">
                <a:solidFill>
                  <a:srgbClr val="FFC000"/>
                </a:solidFill>
              </a:rPr>
              <a:t>nizmas</a:t>
            </a:r>
            <a:r>
              <a:rPr lang="tr-TR" dirty="0">
                <a:solidFill>
                  <a:srgbClr val="FFC000"/>
                </a:solidFill>
              </a:rPr>
              <a:t>ı </a:t>
            </a:r>
            <a:r>
              <a:rPr lang="tr-TR" dirty="0" err="1">
                <a:solidFill>
                  <a:srgbClr val="FFC000"/>
                </a:solidFill>
              </a:rPr>
              <a:t>ned</a:t>
            </a:r>
            <a:r>
              <a:rPr lang="en-US" dirty="0" err="1">
                <a:solidFill>
                  <a:srgbClr val="FFC000"/>
                </a:solidFill>
              </a:rPr>
              <a:t>ir</a:t>
            </a:r>
            <a:r>
              <a:rPr lang="en-US" dirty="0">
                <a:solidFill>
                  <a:srgbClr val="FFC000"/>
                </a:solidFill>
              </a:rPr>
              <a:t>?</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Endometrioziste</a:t>
            </a:r>
            <a:r>
              <a:rPr lang="en-US" dirty="0" smtClean="0"/>
              <a:t> </a:t>
            </a:r>
            <a:r>
              <a:rPr lang="en-US" dirty="0" err="1" smtClean="0"/>
              <a:t>neoanjiogenezisin</a:t>
            </a:r>
            <a:r>
              <a:rPr lang="en-US" dirty="0" smtClean="0"/>
              <a:t> </a:t>
            </a:r>
            <a:r>
              <a:rPr lang="en-US" dirty="0" err="1" smtClean="0"/>
              <a:t>olmas</a:t>
            </a:r>
            <a:r>
              <a:rPr lang="tr-TR" dirty="0" smtClean="0"/>
              <a:t>ı</a:t>
            </a:r>
            <a:r>
              <a:rPr lang="en-US" dirty="0" smtClean="0"/>
              <a:t> </a:t>
            </a:r>
            <a:r>
              <a:rPr lang="en-US" dirty="0" err="1" smtClean="0"/>
              <a:t>yan</a:t>
            </a:r>
            <a:r>
              <a:rPr lang="tr-TR" dirty="0" smtClean="0"/>
              <a:t>ı</a:t>
            </a:r>
            <a:r>
              <a:rPr lang="en-US" dirty="0" err="1" smtClean="0"/>
              <a:t>nda</a:t>
            </a:r>
            <a:r>
              <a:rPr lang="en-US" dirty="0" smtClean="0"/>
              <a:t> </a:t>
            </a:r>
            <a:r>
              <a:rPr lang="en-US" dirty="0" err="1" smtClean="0"/>
              <a:t>neoneurogenezis</a:t>
            </a:r>
            <a:r>
              <a:rPr lang="en-US" dirty="0" smtClean="0"/>
              <a:t> </a:t>
            </a:r>
            <a:r>
              <a:rPr lang="en-US" dirty="0" err="1" smtClean="0"/>
              <a:t>vard</a:t>
            </a:r>
            <a:r>
              <a:rPr lang="tr-TR" dirty="0" smtClean="0"/>
              <a:t>ı</a:t>
            </a:r>
            <a:r>
              <a:rPr lang="en-US" dirty="0" smtClean="0"/>
              <a:t>r….</a:t>
            </a:r>
          </a:p>
          <a:p>
            <a:endParaRPr lang="en-US" dirty="0"/>
          </a:p>
          <a:p>
            <a:pPr>
              <a:lnSpc>
                <a:spcPct val="150000"/>
              </a:lnSpc>
            </a:pPr>
            <a:r>
              <a:rPr lang="en-US" dirty="0" err="1" smtClean="0"/>
              <a:t>Yani</a:t>
            </a:r>
            <a:r>
              <a:rPr lang="en-US" dirty="0" smtClean="0"/>
              <a:t> </a:t>
            </a:r>
            <a:r>
              <a:rPr lang="en-US" dirty="0" err="1" smtClean="0"/>
              <a:t>inflamasyon</a:t>
            </a:r>
            <a:r>
              <a:rPr lang="en-US" dirty="0" smtClean="0"/>
              <a:t> </a:t>
            </a:r>
            <a:r>
              <a:rPr lang="en-US" dirty="0" err="1" smtClean="0"/>
              <a:t>sinir</a:t>
            </a:r>
            <a:r>
              <a:rPr lang="en-US" dirty="0" smtClean="0"/>
              <a:t> </a:t>
            </a:r>
            <a:r>
              <a:rPr lang="en-US" dirty="0" err="1" smtClean="0"/>
              <a:t>koklerinin</a:t>
            </a:r>
            <a:r>
              <a:rPr lang="en-US" dirty="0"/>
              <a:t> </a:t>
            </a:r>
            <a:r>
              <a:rPr lang="en-US" dirty="0" err="1" smtClean="0"/>
              <a:t>ve</a:t>
            </a:r>
            <a:r>
              <a:rPr lang="en-US" dirty="0" smtClean="0"/>
              <a:t> sensory </a:t>
            </a:r>
            <a:r>
              <a:rPr lang="en-US" dirty="0" err="1" smtClean="0"/>
              <a:t>sinir</a:t>
            </a:r>
            <a:r>
              <a:rPr lang="en-US" dirty="0" smtClean="0"/>
              <a:t> </a:t>
            </a:r>
            <a:r>
              <a:rPr lang="en-US" dirty="0" err="1" smtClean="0"/>
              <a:t>pakelerinin</a:t>
            </a:r>
            <a:r>
              <a:rPr lang="en-US" dirty="0" smtClean="0"/>
              <a:t> </a:t>
            </a:r>
            <a:r>
              <a:rPr lang="en-US" dirty="0" err="1" smtClean="0"/>
              <a:t>gelismesine</a:t>
            </a:r>
            <a:r>
              <a:rPr lang="en-US" dirty="0" smtClean="0"/>
              <a:t> </a:t>
            </a:r>
            <a:r>
              <a:rPr lang="en-US" dirty="0" err="1" smtClean="0"/>
              <a:t>yol</a:t>
            </a:r>
            <a:r>
              <a:rPr lang="en-US" dirty="0" smtClean="0"/>
              <a:t> </a:t>
            </a:r>
            <a:r>
              <a:rPr lang="en-US" dirty="0" err="1" smtClean="0"/>
              <a:t>açar</a:t>
            </a:r>
            <a:r>
              <a:rPr lang="en-US" dirty="0" smtClean="0"/>
              <a:t>….</a:t>
            </a:r>
            <a:endParaRPr lang="tr-TR" dirty="0"/>
          </a:p>
        </p:txBody>
      </p:sp>
    </p:spTree>
    <p:extLst>
      <p:ext uri="{BB962C8B-B14F-4D97-AF65-F5344CB8AC3E}">
        <p14:creationId xmlns:p14="http://schemas.microsoft.com/office/powerpoint/2010/main" val="104094635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Ağrının </a:t>
            </a:r>
            <a:r>
              <a:rPr lang="tr-TR" dirty="0" err="1">
                <a:solidFill>
                  <a:srgbClr val="FFC000"/>
                </a:solidFill>
              </a:rPr>
              <a:t>meka</a:t>
            </a:r>
            <a:r>
              <a:rPr lang="en-US" dirty="0" err="1">
                <a:solidFill>
                  <a:srgbClr val="FFC000"/>
                </a:solidFill>
              </a:rPr>
              <a:t>nizmas</a:t>
            </a:r>
            <a:r>
              <a:rPr lang="tr-TR" dirty="0">
                <a:solidFill>
                  <a:srgbClr val="FFC000"/>
                </a:solidFill>
              </a:rPr>
              <a:t>ı </a:t>
            </a:r>
            <a:r>
              <a:rPr lang="tr-TR" dirty="0" err="1">
                <a:solidFill>
                  <a:srgbClr val="FFC000"/>
                </a:solidFill>
              </a:rPr>
              <a:t>ned</a:t>
            </a:r>
            <a:r>
              <a:rPr lang="en-US" dirty="0" err="1">
                <a:solidFill>
                  <a:srgbClr val="FFC000"/>
                </a:solidFill>
              </a:rPr>
              <a:t>ir</a:t>
            </a:r>
            <a:r>
              <a:rPr lang="en-US" dirty="0">
                <a:solidFill>
                  <a:srgbClr val="FFC000"/>
                </a:solidFill>
              </a:rPr>
              <a:t>?</a:t>
            </a:r>
            <a:endParaRPr lang="tr-TR" dirty="0"/>
          </a:p>
        </p:txBody>
      </p:sp>
      <p:sp>
        <p:nvSpPr>
          <p:cNvPr id="3" name="İçerik Yer Tutucusu 2"/>
          <p:cNvSpPr>
            <a:spLocks noGrp="1"/>
          </p:cNvSpPr>
          <p:nvPr>
            <p:ph idx="1"/>
          </p:nvPr>
        </p:nvSpPr>
        <p:spPr/>
        <p:txBody>
          <a:bodyPr/>
          <a:lstStyle/>
          <a:p>
            <a:r>
              <a:rPr lang="tr-TR" dirty="0" err="1" smtClean="0"/>
              <a:t>Endometr</a:t>
            </a:r>
            <a:r>
              <a:rPr lang="en-US" dirty="0" err="1" smtClean="0"/>
              <a:t>iozis</a:t>
            </a:r>
            <a:r>
              <a:rPr lang="en-US" dirty="0" smtClean="0"/>
              <a:t>, </a:t>
            </a:r>
            <a:r>
              <a:rPr lang="en-US" dirty="0" err="1" smtClean="0"/>
              <a:t>hiperaljesiye</a:t>
            </a:r>
            <a:r>
              <a:rPr lang="en-US" dirty="0" smtClean="0"/>
              <a:t> </a:t>
            </a:r>
            <a:r>
              <a:rPr lang="en-US" dirty="0" err="1" smtClean="0"/>
              <a:t>neden</a:t>
            </a:r>
            <a:r>
              <a:rPr lang="en-US" dirty="0" smtClean="0"/>
              <a:t> </a:t>
            </a:r>
            <a:r>
              <a:rPr lang="en-US" dirty="0" err="1" smtClean="0"/>
              <a:t>olur</a:t>
            </a:r>
            <a:r>
              <a:rPr lang="en-US" dirty="0" smtClean="0"/>
              <a:t>.</a:t>
            </a:r>
          </a:p>
          <a:p>
            <a:endParaRPr lang="en-US" dirty="0"/>
          </a:p>
          <a:p>
            <a:pPr>
              <a:lnSpc>
                <a:spcPct val="150000"/>
              </a:lnSpc>
            </a:pPr>
            <a:r>
              <a:rPr lang="en-US" dirty="0" err="1" smtClean="0"/>
              <a:t>Tirozin</a:t>
            </a:r>
            <a:r>
              <a:rPr lang="en-US" dirty="0" smtClean="0"/>
              <a:t> </a:t>
            </a:r>
            <a:r>
              <a:rPr lang="en-US" dirty="0" err="1" smtClean="0"/>
              <a:t>kinaz</a:t>
            </a:r>
            <a:r>
              <a:rPr lang="en-US" dirty="0" smtClean="0"/>
              <a:t> </a:t>
            </a:r>
            <a:r>
              <a:rPr lang="en-US" dirty="0" err="1" smtClean="0"/>
              <a:t>reseptor</a:t>
            </a:r>
            <a:r>
              <a:rPr lang="en-US" dirty="0" smtClean="0"/>
              <a:t> B </a:t>
            </a:r>
            <a:r>
              <a:rPr lang="en-US" dirty="0" err="1" smtClean="0"/>
              <a:t>ve</a:t>
            </a:r>
            <a:r>
              <a:rPr lang="en-US" dirty="0" smtClean="0"/>
              <a:t> mu-</a:t>
            </a:r>
            <a:r>
              <a:rPr lang="en-US" dirty="0" err="1" smtClean="0"/>
              <a:t>opiod</a:t>
            </a:r>
            <a:r>
              <a:rPr lang="en-US" dirty="0" smtClean="0"/>
              <a:t> </a:t>
            </a:r>
            <a:r>
              <a:rPr lang="en-US" dirty="0" err="1" smtClean="0"/>
              <a:t>receptorde</a:t>
            </a:r>
            <a:r>
              <a:rPr lang="en-US" dirty="0" smtClean="0"/>
              <a:t> </a:t>
            </a:r>
            <a:r>
              <a:rPr lang="en-US" dirty="0" err="1" smtClean="0"/>
              <a:t>transcripsiyonlara</a:t>
            </a:r>
            <a:r>
              <a:rPr lang="en-US" dirty="0" smtClean="0"/>
              <a:t> </a:t>
            </a:r>
            <a:r>
              <a:rPr lang="en-US" dirty="0" err="1" smtClean="0"/>
              <a:t>yol</a:t>
            </a:r>
            <a:r>
              <a:rPr lang="en-US" dirty="0" smtClean="0"/>
              <a:t> </a:t>
            </a:r>
            <a:r>
              <a:rPr lang="tr-TR" dirty="0" smtClean="0"/>
              <a:t>açıp</a:t>
            </a:r>
            <a:r>
              <a:rPr lang="en-US" dirty="0" smtClean="0"/>
              <a:t> </a:t>
            </a:r>
            <a:r>
              <a:rPr lang="en-US" dirty="0" err="1" smtClean="0"/>
              <a:t>hiperaljeziyi</a:t>
            </a:r>
            <a:r>
              <a:rPr lang="en-US" dirty="0" smtClean="0"/>
              <a:t> art</a:t>
            </a:r>
            <a:r>
              <a:rPr lang="tr-TR" dirty="0" smtClean="0"/>
              <a:t>ı</a:t>
            </a:r>
            <a:r>
              <a:rPr lang="en-US" dirty="0" smtClean="0"/>
              <a:t>r</a:t>
            </a:r>
            <a:r>
              <a:rPr lang="tr-TR" dirty="0" smtClean="0"/>
              <a:t>ı</a:t>
            </a:r>
            <a:r>
              <a:rPr lang="en-US" dirty="0" smtClean="0"/>
              <a:t>r…..</a:t>
            </a:r>
            <a:endParaRPr lang="tr-TR" dirty="0"/>
          </a:p>
        </p:txBody>
      </p:sp>
      <p:sp>
        <p:nvSpPr>
          <p:cNvPr id="4" name="Metin kutusu 3"/>
          <p:cNvSpPr txBox="1"/>
          <p:nvPr/>
        </p:nvSpPr>
        <p:spPr>
          <a:xfrm>
            <a:off x="5796136" y="6165304"/>
            <a:ext cx="2736304" cy="369332"/>
          </a:xfrm>
          <a:prstGeom prst="rect">
            <a:avLst/>
          </a:prstGeom>
          <a:noFill/>
        </p:spPr>
        <p:txBody>
          <a:bodyPr wrap="square" rtlCol="0">
            <a:spAutoFit/>
          </a:bodyPr>
          <a:lstStyle/>
          <a:p>
            <a:r>
              <a:rPr lang="en-US" dirty="0" smtClean="0"/>
              <a:t>         </a:t>
            </a:r>
            <a:r>
              <a:rPr lang="en-US" dirty="0" err="1" smtClean="0"/>
              <a:t>Vercellini</a:t>
            </a:r>
            <a:r>
              <a:rPr lang="en-US" dirty="0" smtClean="0"/>
              <a:t> et al., 2017</a:t>
            </a:r>
            <a:endParaRPr lang="tr-TR" dirty="0"/>
          </a:p>
        </p:txBody>
      </p:sp>
    </p:spTree>
    <p:extLst>
      <p:ext uri="{BB962C8B-B14F-4D97-AF65-F5344CB8AC3E}">
        <p14:creationId xmlns:p14="http://schemas.microsoft.com/office/powerpoint/2010/main" val="3897030983"/>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4000" dirty="0" err="1">
                <a:solidFill>
                  <a:srgbClr val="FFC000"/>
                </a:solidFill>
              </a:rPr>
              <a:t>Med</a:t>
            </a:r>
            <a:r>
              <a:rPr lang="en-US" sz="4000" dirty="0" err="1">
                <a:solidFill>
                  <a:srgbClr val="FFC000"/>
                </a:solidFill>
              </a:rPr>
              <a:t>ikal</a:t>
            </a:r>
            <a:r>
              <a:rPr lang="en-US" sz="4000" dirty="0">
                <a:solidFill>
                  <a:srgbClr val="FFC000"/>
                </a:solidFill>
              </a:rPr>
              <a:t> </a:t>
            </a:r>
            <a:r>
              <a:rPr lang="en-US" sz="4000" dirty="0" err="1">
                <a:solidFill>
                  <a:srgbClr val="FFC000"/>
                </a:solidFill>
              </a:rPr>
              <a:t>tedavide</a:t>
            </a:r>
            <a:r>
              <a:rPr lang="en-US" sz="4000" dirty="0">
                <a:solidFill>
                  <a:srgbClr val="FFC000"/>
                </a:solidFill>
              </a:rPr>
              <a:t> </a:t>
            </a:r>
            <a:r>
              <a:rPr lang="en-US" sz="4000" dirty="0" err="1" smtClean="0">
                <a:solidFill>
                  <a:srgbClr val="FFC000"/>
                </a:solidFill>
              </a:rPr>
              <a:t>hangi</a:t>
            </a:r>
            <a:r>
              <a:rPr lang="en-US" sz="4000" dirty="0" smtClean="0">
                <a:solidFill>
                  <a:srgbClr val="FFC000"/>
                </a:solidFill>
              </a:rPr>
              <a:t> </a:t>
            </a:r>
            <a:r>
              <a:rPr lang="en-US" sz="4000" dirty="0" err="1" smtClean="0">
                <a:solidFill>
                  <a:srgbClr val="FFC000"/>
                </a:solidFill>
              </a:rPr>
              <a:t>mekanizmalarla</a:t>
            </a:r>
            <a:r>
              <a:rPr lang="en-US" sz="4000" dirty="0" smtClean="0">
                <a:solidFill>
                  <a:srgbClr val="FFC000"/>
                </a:solidFill>
              </a:rPr>
              <a:t> </a:t>
            </a:r>
            <a:r>
              <a:rPr lang="tr-TR" sz="4000" dirty="0" err="1" smtClean="0">
                <a:solidFill>
                  <a:srgbClr val="FFC000"/>
                </a:solidFill>
              </a:rPr>
              <a:t>ișimize</a:t>
            </a:r>
            <a:r>
              <a:rPr lang="en-US" sz="4000" dirty="0" smtClean="0">
                <a:solidFill>
                  <a:srgbClr val="FFC000"/>
                </a:solidFill>
              </a:rPr>
              <a:t> </a:t>
            </a:r>
            <a:r>
              <a:rPr lang="en-US" sz="4000" dirty="0" err="1" smtClean="0">
                <a:solidFill>
                  <a:srgbClr val="FFC000"/>
                </a:solidFill>
              </a:rPr>
              <a:t>yarar</a:t>
            </a:r>
            <a:r>
              <a:rPr lang="en-US" sz="4000" dirty="0" smtClean="0">
                <a:solidFill>
                  <a:srgbClr val="FFC000"/>
                </a:solidFill>
              </a:rPr>
              <a:t>?</a:t>
            </a:r>
            <a:endParaRPr lang="tr-TR" dirty="0"/>
          </a:p>
        </p:txBody>
      </p:sp>
      <p:sp>
        <p:nvSpPr>
          <p:cNvPr id="3" name="İçerik Yer Tutucusu 2"/>
          <p:cNvSpPr>
            <a:spLocks noGrp="1"/>
          </p:cNvSpPr>
          <p:nvPr>
            <p:ph idx="1"/>
          </p:nvPr>
        </p:nvSpPr>
        <p:spPr>
          <a:xfrm>
            <a:off x="457200" y="1844824"/>
            <a:ext cx="8229600" cy="4281339"/>
          </a:xfrm>
        </p:spPr>
        <p:txBody>
          <a:bodyPr/>
          <a:lstStyle/>
          <a:p>
            <a:r>
              <a:rPr lang="tr-TR" dirty="0" err="1" smtClean="0"/>
              <a:t>Inflamasyonu</a:t>
            </a:r>
            <a:r>
              <a:rPr lang="tr-TR" dirty="0" smtClean="0"/>
              <a:t> azaltır…</a:t>
            </a:r>
          </a:p>
          <a:p>
            <a:pPr marL="0" indent="0">
              <a:buNone/>
            </a:pPr>
            <a:r>
              <a:rPr lang="en-US" dirty="0" smtClean="0"/>
              <a:t> </a:t>
            </a:r>
            <a:endParaRPr lang="tr-TR" dirty="0"/>
          </a:p>
          <a:p>
            <a:pPr>
              <a:lnSpc>
                <a:spcPct val="150000"/>
              </a:lnSpc>
            </a:pPr>
            <a:r>
              <a:rPr lang="en-US" dirty="0" smtClean="0"/>
              <a:t>Hormonal </a:t>
            </a:r>
            <a:r>
              <a:rPr lang="en-US" dirty="0" err="1" smtClean="0"/>
              <a:t>supresyona</a:t>
            </a:r>
            <a:r>
              <a:rPr lang="en-US" dirty="0" smtClean="0"/>
              <a:t> </a:t>
            </a:r>
            <a:r>
              <a:rPr lang="en-US" dirty="0" err="1" smtClean="0"/>
              <a:t>neden</a:t>
            </a:r>
            <a:r>
              <a:rPr lang="en-US" dirty="0" smtClean="0"/>
              <a:t> </a:t>
            </a:r>
            <a:r>
              <a:rPr lang="en-US" dirty="0" err="1" smtClean="0"/>
              <a:t>olur</a:t>
            </a:r>
            <a:r>
              <a:rPr lang="en-US" dirty="0" smtClean="0"/>
              <a:t> </a:t>
            </a:r>
            <a:r>
              <a:rPr lang="en-US" dirty="0" err="1" smtClean="0"/>
              <a:t>ve</a:t>
            </a:r>
            <a:r>
              <a:rPr lang="en-US" dirty="0" smtClean="0"/>
              <a:t> </a:t>
            </a:r>
            <a:r>
              <a:rPr lang="en-US" dirty="0"/>
              <a:t>e</a:t>
            </a:r>
            <a:r>
              <a:rPr lang="tr-TR" dirty="0" err="1" smtClean="0"/>
              <a:t>ndometr</a:t>
            </a:r>
            <a:r>
              <a:rPr lang="en-US" dirty="0" err="1" smtClean="0"/>
              <a:t>i</a:t>
            </a:r>
            <a:r>
              <a:rPr lang="tr-TR" dirty="0" smtClean="0"/>
              <a:t>ot</a:t>
            </a:r>
            <a:r>
              <a:rPr lang="en-US" dirty="0" err="1" smtClean="0"/>
              <a:t>i</a:t>
            </a:r>
            <a:r>
              <a:rPr lang="tr-TR" dirty="0" smtClean="0"/>
              <a:t>k odaklarda </a:t>
            </a:r>
            <a:r>
              <a:rPr lang="tr-TR" dirty="0" err="1" smtClean="0"/>
              <a:t>des</a:t>
            </a:r>
            <a:r>
              <a:rPr lang="en-US" dirty="0" err="1" smtClean="0"/>
              <a:t>i</a:t>
            </a:r>
            <a:r>
              <a:rPr lang="tr-TR" dirty="0" err="1" smtClean="0"/>
              <a:t>dual</a:t>
            </a:r>
            <a:r>
              <a:rPr lang="en-US" dirty="0" err="1" smtClean="0"/>
              <a:t>i</a:t>
            </a:r>
            <a:r>
              <a:rPr lang="tr-TR" dirty="0" err="1" smtClean="0"/>
              <a:t>zasyona</a:t>
            </a:r>
            <a:r>
              <a:rPr lang="tr-TR" dirty="0" smtClean="0"/>
              <a:t> yol açar</a:t>
            </a:r>
            <a:r>
              <a:rPr lang="en-US" dirty="0" smtClean="0"/>
              <a:t>…..</a:t>
            </a:r>
            <a:endParaRPr lang="tr-TR" dirty="0"/>
          </a:p>
        </p:txBody>
      </p:sp>
    </p:spTree>
    <p:extLst>
      <p:ext uri="{BB962C8B-B14F-4D97-AF65-F5344CB8AC3E}">
        <p14:creationId xmlns:p14="http://schemas.microsoft.com/office/powerpoint/2010/main" val="210733349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3600" dirty="0" err="1">
                <a:solidFill>
                  <a:srgbClr val="FFC000"/>
                </a:solidFill>
              </a:rPr>
              <a:t>Med</a:t>
            </a:r>
            <a:r>
              <a:rPr lang="en-US" sz="3600" dirty="0" err="1">
                <a:solidFill>
                  <a:srgbClr val="FFC000"/>
                </a:solidFill>
              </a:rPr>
              <a:t>ikal</a:t>
            </a:r>
            <a:r>
              <a:rPr lang="en-US" sz="3600" dirty="0">
                <a:solidFill>
                  <a:srgbClr val="FFC000"/>
                </a:solidFill>
              </a:rPr>
              <a:t> </a:t>
            </a:r>
            <a:r>
              <a:rPr lang="en-US" sz="3600" dirty="0" err="1">
                <a:solidFill>
                  <a:srgbClr val="FFC000"/>
                </a:solidFill>
              </a:rPr>
              <a:t>tedavide</a:t>
            </a:r>
            <a:r>
              <a:rPr lang="en-US" sz="3600" dirty="0">
                <a:solidFill>
                  <a:srgbClr val="FFC000"/>
                </a:solidFill>
              </a:rPr>
              <a:t> </a:t>
            </a:r>
            <a:r>
              <a:rPr lang="en-US" sz="3600" dirty="0" err="1">
                <a:solidFill>
                  <a:srgbClr val="FFC000"/>
                </a:solidFill>
              </a:rPr>
              <a:t>hangi</a:t>
            </a:r>
            <a:r>
              <a:rPr lang="en-US" sz="3600" dirty="0">
                <a:solidFill>
                  <a:srgbClr val="FFC000"/>
                </a:solidFill>
              </a:rPr>
              <a:t> </a:t>
            </a:r>
            <a:r>
              <a:rPr lang="en-US" sz="3600" dirty="0" err="1">
                <a:solidFill>
                  <a:srgbClr val="FFC000"/>
                </a:solidFill>
              </a:rPr>
              <a:t>mekanizmalarla</a:t>
            </a:r>
            <a:r>
              <a:rPr lang="en-US" sz="3600" dirty="0">
                <a:solidFill>
                  <a:srgbClr val="FFC000"/>
                </a:solidFill>
              </a:rPr>
              <a:t> </a:t>
            </a:r>
            <a:r>
              <a:rPr lang="tr-TR" sz="3600" dirty="0" err="1">
                <a:solidFill>
                  <a:srgbClr val="FFC000"/>
                </a:solidFill>
              </a:rPr>
              <a:t>ișimize</a:t>
            </a:r>
            <a:r>
              <a:rPr lang="en-US" sz="3600" dirty="0">
                <a:solidFill>
                  <a:srgbClr val="FFC000"/>
                </a:solidFill>
              </a:rPr>
              <a:t> </a:t>
            </a:r>
            <a:r>
              <a:rPr lang="en-US" sz="3600" dirty="0" err="1">
                <a:solidFill>
                  <a:srgbClr val="FFC000"/>
                </a:solidFill>
              </a:rPr>
              <a:t>yarar</a:t>
            </a:r>
            <a:r>
              <a:rPr lang="en-US" sz="3600" dirty="0">
                <a:solidFill>
                  <a:srgbClr val="FFC000"/>
                </a:solidFill>
              </a:rPr>
              <a:t>?</a:t>
            </a:r>
            <a:endParaRPr lang="tr-TR" dirty="0"/>
          </a:p>
        </p:txBody>
      </p:sp>
      <p:sp>
        <p:nvSpPr>
          <p:cNvPr id="3" name="İçerik Yer Tutucusu 2"/>
          <p:cNvSpPr>
            <a:spLocks noGrp="1"/>
          </p:cNvSpPr>
          <p:nvPr>
            <p:ph idx="1"/>
          </p:nvPr>
        </p:nvSpPr>
        <p:spPr/>
        <p:txBody>
          <a:bodyPr/>
          <a:lstStyle/>
          <a:p>
            <a:pPr>
              <a:lnSpc>
                <a:spcPct val="200000"/>
              </a:lnSpc>
            </a:pPr>
            <a:r>
              <a:rPr lang="en-US" dirty="0" smtClean="0"/>
              <a:t>GnRH </a:t>
            </a:r>
            <a:r>
              <a:rPr lang="en-US" dirty="0" err="1" smtClean="0"/>
              <a:t>reseptorlerlerine</a:t>
            </a:r>
            <a:r>
              <a:rPr lang="en-US" dirty="0" smtClean="0"/>
              <a:t> </a:t>
            </a:r>
            <a:r>
              <a:rPr lang="en-US" dirty="0" err="1" smtClean="0"/>
              <a:t>ba</a:t>
            </a:r>
            <a:r>
              <a:rPr lang="en-US" dirty="0" err="1" smtClean="0">
                <a:latin typeface="Calibri"/>
              </a:rPr>
              <a:t>ǧ</a:t>
            </a:r>
            <a:r>
              <a:rPr lang="en-US" dirty="0" err="1" smtClean="0"/>
              <a:t>lanarak</a:t>
            </a:r>
            <a:r>
              <a:rPr lang="en-US" dirty="0" smtClean="0"/>
              <a:t> gonadotropin </a:t>
            </a:r>
            <a:r>
              <a:rPr lang="en-US" dirty="0" err="1" smtClean="0"/>
              <a:t>sal</a:t>
            </a:r>
            <a:r>
              <a:rPr lang="tr-TR" dirty="0" smtClean="0"/>
              <a:t>ı</a:t>
            </a:r>
            <a:r>
              <a:rPr lang="en-US" dirty="0" smtClean="0"/>
              <a:t>n</a:t>
            </a:r>
            <a:r>
              <a:rPr lang="tr-TR" dirty="0" smtClean="0"/>
              <a:t>ı</a:t>
            </a:r>
            <a:r>
              <a:rPr lang="en-US" dirty="0" smtClean="0"/>
              <a:t>m</a:t>
            </a:r>
            <a:r>
              <a:rPr lang="tr-TR" dirty="0" smtClean="0"/>
              <a:t>ı</a:t>
            </a:r>
            <a:r>
              <a:rPr lang="en-US" dirty="0" err="1" smtClean="0"/>
              <a:t>na</a:t>
            </a:r>
            <a:r>
              <a:rPr lang="en-US" dirty="0" smtClean="0"/>
              <a:t> </a:t>
            </a:r>
            <a:r>
              <a:rPr lang="en-US" dirty="0" err="1" smtClean="0"/>
              <a:t>engel</a:t>
            </a:r>
            <a:r>
              <a:rPr lang="en-US" dirty="0" smtClean="0"/>
              <a:t> </a:t>
            </a:r>
            <a:r>
              <a:rPr lang="en-US" dirty="0" err="1" smtClean="0"/>
              <a:t>olur</a:t>
            </a:r>
            <a:r>
              <a:rPr lang="en-US" dirty="0" smtClean="0"/>
              <a:t>….</a:t>
            </a:r>
            <a:endParaRPr lang="tr-TR" dirty="0" smtClean="0"/>
          </a:p>
          <a:p>
            <a:pPr>
              <a:lnSpc>
                <a:spcPct val="200000"/>
              </a:lnSpc>
            </a:pPr>
            <a:r>
              <a:rPr lang="tr-TR" dirty="0" err="1" smtClean="0"/>
              <a:t>Endometr</a:t>
            </a:r>
            <a:r>
              <a:rPr lang="en-US" dirty="0" err="1"/>
              <a:t>i</a:t>
            </a:r>
            <a:r>
              <a:rPr lang="en-US" dirty="0" err="1" smtClean="0"/>
              <a:t>oziste</a:t>
            </a:r>
            <a:r>
              <a:rPr lang="en-US" dirty="0" smtClean="0"/>
              <a:t> </a:t>
            </a:r>
            <a:r>
              <a:rPr lang="en-US" dirty="0" err="1" smtClean="0"/>
              <a:t>progesteron</a:t>
            </a:r>
            <a:r>
              <a:rPr lang="en-US" dirty="0" smtClean="0"/>
              <a:t> </a:t>
            </a:r>
            <a:r>
              <a:rPr lang="en-US" dirty="0" err="1" smtClean="0"/>
              <a:t>direnci</a:t>
            </a:r>
            <a:r>
              <a:rPr lang="en-US" dirty="0" smtClean="0"/>
              <a:t> </a:t>
            </a:r>
            <a:r>
              <a:rPr lang="en-US" dirty="0" err="1" smtClean="0"/>
              <a:t>vard</a:t>
            </a:r>
            <a:r>
              <a:rPr lang="tr-TR" dirty="0" smtClean="0"/>
              <a:t>ı</a:t>
            </a:r>
            <a:r>
              <a:rPr lang="en-US" dirty="0" smtClean="0"/>
              <a:t>r (PR-B mRNA </a:t>
            </a:r>
            <a:r>
              <a:rPr lang="en-US" dirty="0" err="1" smtClean="0"/>
              <a:t>azalmas</a:t>
            </a:r>
            <a:r>
              <a:rPr lang="tr-TR" dirty="0" smtClean="0"/>
              <a:t>ı</a:t>
            </a:r>
            <a:r>
              <a:rPr lang="en-US" dirty="0" smtClean="0"/>
              <a:t>, PR gen </a:t>
            </a:r>
            <a:r>
              <a:rPr lang="en-US" dirty="0" err="1" smtClean="0"/>
              <a:t>polimorfizmi</a:t>
            </a:r>
            <a:r>
              <a:rPr lang="en-US" dirty="0" smtClean="0"/>
              <a:t>, </a:t>
            </a:r>
            <a:endParaRPr lang="tr-TR" dirty="0"/>
          </a:p>
        </p:txBody>
      </p:sp>
    </p:spTree>
    <p:extLst>
      <p:ext uri="{BB962C8B-B14F-4D97-AF65-F5344CB8AC3E}">
        <p14:creationId xmlns:p14="http://schemas.microsoft.com/office/powerpoint/2010/main" val="71961135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C000"/>
                </a:solidFill>
              </a:rPr>
              <a:t>Med</a:t>
            </a:r>
            <a:r>
              <a:rPr lang="en-US" sz="3200" dirty="0" err="1">
                <a:solidFill>
                  <a:srgbClr val="FFC000"/>
                </a:solidFill>
              </a:rPr>
              <a:t>ikal</a:t>
            </a:r>
            <a:r>
              <a:rPr lang="en-US" sz="3200" dirty="0">
                <a:solidFill>
                  <a:srgbClr val="FFC000"/>
                </a:solidFill>
              </a:rPr>
              <a:t> </a:t>
            </a:r>
            <a:r>
              <a:rPr lang="en-US" sz="3200" dirty="0" err="1">
                <a:solidFill>
                  <a:srgbClr val="FFC000"/>
                </a:solidFill>
              </a:rPr>
              <a:t>tedavide</a:t>
            </a:r>
            <a:r>
              <a:rPr lang="en-US" sz="3200" dirty="0">
                <a:solidFill>
                  <a:srgbClr val="FFC000"/>
                </a:solidFill>
              </a:rPr>
              <a:t> </a:t>
            </a:r>
            <a:r>
              <a:rPr lang="en-US" sz="3200" dirty="0" err="1">
                <a:solidFill>
                  <a:srgbClr val="FFC000"/>
                </a:solidFill>
              </a:rPr>
              <a:t>hangi</a:t>
            </a:r>
            <a:r>
              <a:rPr lang="en-US" sz="3200" dirty="0">
                <a:solidFill>
                  <a:srgbClr val="FFC000"/>
                </a:solidFill>
              </a:rPr>
              <a:t> </a:t>
            </a:r>
            <a:r>
              <a:rPr lang="en-US" sz="3200" dirty="0" err="1">
                <a:solidFill>
                  <a:srgbClr val="FFC000"/>
                </a:solidFill>
              </a:rPr>
              <a:t>mekanizmalarla</a:t>
            </a:r>
            <a:r>
              <a:rPr lang="en-US" sz="3200" dirty="0">
                <a:solidFill>
                  <a:srgbClr val="FFC000"/>
                </a:solidFill>
              </a:rPr>
              <a:t> </a:t>
            </a:r>
            <a:r>
              <a:rPr lang="tr-TR" sz="3200" dirty="0" err="1">
                <a:solidFill>
                  <a:srgbClr val="FFC000"/>
                </a:solidFill>
              </a:rPr>
              <a:t>ișimize</a:t>
            </a:r>
            <a:r>
              <a:rPr lang="en-US" sz="3200" dirty="0">
                <a:solidFill>
                  <a:srgbClr val="FFC000"/>
                </a:solidFill>
              </a:rPr>
              <a:t> </a:t>
            </a:r>
            <a:r>
              <a:rPr lang="en-US" sz="3200" dirty="0" err="1">
                <a:solidFill>
                  <a:srgbClr val="FFC000"/>
                </a:solidFill>
              </a:rPr>
              <a:t>yarar</a:t>
            </a:r>
            <a:r>
              <a:rPr lang="en-US" sz="3200" dirty="0">
                <a:solidFill>
                  <a:srgbClr val="FFC000"/>
                </a:solidFill>
              </a:rPr>
              <a:t>?</a:t>
            </a:r>
            <a:endParaRPr lang="tr-TR" dirty="0"/>
          </a:p>
        </p:txBody>
      </p:sp>
      <p:sp>
        <p:nvSpPr>
          <p:cNvPr id="3" name="İçerik Yer Tutucusu 2"/>
          <p:cNvSpPr>
            <a:spLocks noGrp="1"/>
          </p:cNvSpPr>
          <p:nvPr>
            <p:ph idx="1"/>
          </p:nvPr>
        </p:nvSpPr>
        <p:spPr/>
        <p:txBody>
          <a:bodyPr/>
          <a:lstStyle/>
          <a:p>
            <a:pPr>
              <a:lnSpc>
                <a:spcPct val="150000"/>
              </a:lnSpc>
            </a:pPr>
            <a:r>
              <a:rPr lang="en-US" dirty="0" smtClean="0"/>
              <a:t>17 beta </a:t>
            </a:r>
            <a:r>
              <a:rPr lang="en-US" dirty="0" err="1" smtClean="0"/>
              <a:t>hidroksisteroid</a:t>
            </a:r>
            <a:r>
              <a:rPr lang="en-US" dirty="0" smtClean="0"/>
              <a:t> </a:t>
            </a:r>
            <a:r>
              <a:rPr lang="en-US" dirty="0" err="1" smtClean="0"/>
              <a:t>dehidrojenaz</a:t>
            </a:r>
            <a:r>
              <a:rPr lang="en-US" dirty="0" smtClean="0"/>
              <a:t> 2 </a:t>
            </a:r>
            <a:r>
              <a:rPr lang="en-US" dirty="0" err="1" smtClean="0"/>
              <a:t>downregulasyonu</a:t>
            </a:r>
            <a:r>
              <a:rPr lang="en-US" dirty="0" smtClean="0"/>
              <a:t>, </a:t>
            </a:r>
            <a:r>
              <a:rPr lang="en-US" dirty="0" err="1" smtClean="0"/>
              <a:t>epigenetik</a:t>
            </a:r>
            <a:r>
              <a:rPr lang="en-US" dirty="0" smtClean="0"/>
              <a:t> </a:t>
            </a:r>
            <a:r>
              <a:rPr lang="en-US" dirty="0" err="1" smtClean="0"/>
              <a:t>degisiklikler</a:t>
            </a:r>
            <a:r>
              <a:rPr lang="en-US" dirty="0" smtClean="0"/>
              <a:t>, </a:t>
            </a:r>
            <a:r>
              <a:rPr lang="en-US" dirty="0" err="1" smtClean="0"/>
              <a:t>inflamasyon</a:t>
            </a:r>
            <a:r>
              <a:rPr lang="en-US" dirty="0" smtClean="0"/>
              <a:t>, retinoid </a:t>
            </a:r>
            <a:r>
              <a:rPr lang="en-US" dirty="0" err="1" smtClean="0"/>
              <a:t>direnci</a:t>
            </a:r>
            <a:r>
              <a:rPr lang="en-US" dirty="0" smtClean="0"/>
              <a:t> </a:t>
            </a:r>
            <a:r>
              <a:rPr lang="en-US" dirty="0" err="1" smtClean="0"/>
              <a:t>v.s</a:t>
            </a:r>
            <a:r>
              <a:rPr lang="en-US" dirty="0" smtClean="0"/>
              <a:t>) ; </a:t>
            </a:r>
            <a:r>
              <a:rPr lang="en-US" dirty="0" err="1" smtClean="0"/>
              <a:t>medikal</a:t>
            </a:r>
            <a:r>
              <a:rPr lang="en-US" dirty="0" smtClean="0"/>
              <a:t> </a:t>
            </a:r>
            <a:r>
              <a:rPr lang="en-US" dirty="0" err="1" smtClean="0"/>
              <a:t>tedavi</a:t>
            </a:r>
            <a:r>
              <a:rPr lang="en-US" dirty="0" smtClean="0"/>
              <a:t> progesterone </a:t>
            </a:r>
            <a:r>
              <a:rPr lang="en-US" dirty="0" err="1" smtClean="0"/>
              <a:t>direncini</a:t>
            </a:r>
            <a:r>
              <a:rPr lang="en-US" dirty="0" smtClean="0"/>
              <a:t> k</a:t>
            </a:r>
            <a:r>
              <a:rPr lang="tr-TR" dirty="0" smtClean="0"/>
              <a:t>ı</a:t>
            </a:r>
            <a:r>
              <a:rPr lang="en-US" dirty="0" err="1" smtClean="0"/>
              <a:t>rmaya</a:t>
            </a:r>
            <a:r>
              <a:rPr lang="en-US" dirty="0" smtClean="0"/>
              <a:t> </a:t>
            </a:r>
            <a:r>
              <a:rPr lang="en-US" dirty="0" err="1" smtClean="0"/>
              <a:t>cal</a:t>
            </a:r>
            <a:r>
              <a:rPr lang="tr-TR" dirty="0" smtClean="0"/>
              <a:t>ı</a:t>
            </a:r>
            <a:r>
              <a:rPr lang="en-US" dirty="0" err="1" smtClean="0"/>
              <a:t>șır</a:t>
            </a:r>
            <a:r>
              <a:rPr lang="en-US" dirty="0" smtClean="0"/>
              <a:t>….</a:t>
            </a:r>
            <a:endParaRPr lang="tr-TR" dirty="0"/>
          </a:p>
        </p:txBody>
      </p:sp>
      <p:sp>
        <p:nvSpPr>
          <p:cNvPr id="4" name="Metin kutusu 3"/>
          <p:cNvSpPr txBox="1"/>
          <p:nvPr/>
        </p:nvSpPr>
        <p:spPr>
          <a:xfrm>
            <a:off x="6300192" y="5805264"/>
            <a:ext cx="2376264" cy="400110"/>
          </a:xfrm>
          <a:prstGeom prst="rect">
            <a:avLst/>
          </a:prstGeom>
          <a:noFill/>
        </p:spPr>
        <p:txBody>
          <a:bodyPr wrap="square" rtlCol="0">
            <a:spAutoFit/>
          </a:bodyPr>
          <a:lstStyle/>
          <a:p>
            <a:r>
              <a:rPr lang="en-US" dirty="0" smtClean="0"/>
              <a:t>         </a:t>
            </a:r>
            <a:r>
              <a:rPr lang="en-US" sz="2000" dirty="0" smtClean="0"/>
              <a:t>Patel et al, 2017</a:t>
            </a:r>
            <a:endParaRPr lang="tr-TR" sz="2000" dirty="0"/>
          </a:p>
        </p:txBody>
      </p:sp>
    </p:spTree>
    <p:extLst>
      <p:ext uri="{BB962C8B-B14F-4D97-AF65-F5344CB8AC3E}">
        <p14:creationId xmlns:p14="http://schemas.microsoft.com/office/powerpoint/2010/main" val="37709198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Endometriozis</a:t>
            </a:r>
            <a:endParaRPr lang="tr-TR" dirty="0">
              <a:solidFill>
                <a:srgbClr val="FFC000"/>
              </a:solidFill>
            </a:endParaRPr>
          </a:p>
        </p:txBody>
      </p:sp>
      <p:sp>
        <p:nvSpPr>
          <p:cNvPr id="3" name="İçerik Yer Tutucusu 2"/>
          <p:cNvSpPr>
            <a:spLocks noGrp="1"/>
          </p:cNvSpPr>
          <p:nvPr>
            <p:ph idx="1"/>
          </p:nvPr>
        </p:nvSpPr>
        <p:spPr/>
        <p:txBody>
          <a:bodyPr/>
          <a:lstStyle/>
          <a:p>
            <a:pPr>
              <a:lnSpc>
                <a:spcPct val="150000"/>
              </a:lnSpc>
            </a:pPr>
            <a:r>
              <a:rPr lang="en-US" dirty="0" err="1" smtClean="0"/>
              <a:t>Hormona</a:t>
            </a:r>
            <a:r>
              <a:rPr lang="en-US" dirty="0" smtClean="0"/>
              <a:t> </a:t>
            </a:r>
            <a:r>
              <a:rPr lang="en-US" dirty="0" err="1" smtClean="0"/>
              <a:t>ba</a:t>
            </a:r>
            <a:r>
              <a:rPr lang="en-US" dirty="0" err="1" smtClean="0">
                <a:latin typeface="Calibri"/>
              </a:rPr>
              <a:t>ǧ</a:t>
            </a:r>
            <a:r>
              <a:rPr lang="tr-TR" dirty="0" smtClean="0"/>
              <a:t>ı</a:t>
            </a:r>
            <a:r>
              <a:rPr lang="en-US" dirty="0" smtClean="0"/>
              <a:t>ml</a:t>
            </a:r>
            <a:r>
              <a:rPr lang="tr-TR" dirty="0" smtClean="0"/>
              <a:t>ı</a:t>
            </a:r>
            <a:r>
              <a:rPr lang="en-US" dirty="0" smtClean="0"/>
              <a:t> , </a:t>
            </a:r>
            <a:r>
              <a:rPr lang="en-US" dirty="0" err="1" smtClean="0"/>
              <a:t>inflamatuar</a:t>
            </a:r>
            <a:r>
              <a:rPr lang="en-US" dirty="0" smtClean="0"/>
              <a:t>, </a:t>
            </a:r>
            <a:r>
              <a:rPr lang="en-US" dirty="0" err="1" smtClean="0"/>
              <a:t>kronik</a:t>
            </a:r>
            <a:r>
              <a:rPr lang="en-US" dirty="0" smtClean="0"/>
              <a:t> </a:t>
            </a:r>
            <a:r>
              <a:rPr lang="en-US" dirty="0" err="1" smtClean="0"/>
              <a:t>bir</a:t>
            </a:r>
            <a:r>
              <a:rPr lang="en-US" dirty="0" smtClean="0"/>
              <a:t> </a:t>
            </a:r>
            <a:r>
              <a:rPr lang="en-US" dirty="0" err="1" smtClean="0"/>
              <a:t>hastal</a:t>
            </a:r>
            <a:r>
              <a:rPr lang="tr-TR" dirty="0" smtClean="0"/>
              <a:t>ı</a:t>
            </a:r>
            <a:r>
              <a:rPr lang="en-US" dirty="0" smtClean="0"/>
              <a:t>k….</a:t>
            </a:r>
          </a:p>
          <a:p>
            <a:pPr>
              <a:lnSpc>
                <a:spcPct val="150000"/>
              </a:lnSpc>
            </a:pPr>
            <a:r>
              <a:rPr lang="en-US" dirty="0" smtClean="0"/>
              <a:t>Peritoneal, ovarian </a:t>
            </a:r>
            <a:r>
              <a:rPr lang="en-US" dirty="0" err="1" smtClean="0"/>
              <a:t>ve</a:t>
            </a:r>
            <a:r>
              <a:rPr lang="en-US" dirty="0" smtClean="0"/>
              <a:t> </a:t>
            </a:r>
            <a:r>
              <a:rPr lang="en-US" dirty="0" err="1" smtClean="0"/>
              <a:t>derin</a:t>
            </a:r>
            <a:r>
              <a:rPr lang="en-US" dirty="0" smtClean="0"/>
              <a:t> </a:t>
            </a:r>
            <a:r>
              <a:rPr lang="en-US" dirty="0" err="1" smtClean="0"/>
              <a:t>infiltran</a:t>
            </a:r>
            <a:r>
              <a:rPr lang="en-US" dirty="0" smtClean="0"/>
              <a:t> (deep endo) </a:t>
            </a:r>
            <a:r>
              <a:rPr lang="en-US" dirty="0" err="1" smtClean="0"/>
              <a:t>gibi</a:t>
            </a:r>
            <a:r>
              <a:rPr lang="en-US" dirty="0" smtClean="0"/>
              <a:t> </a:t>
            </a:r>
            <a:r>
              <a:rPr lang="en-US" dirty="0" err="1" smtClean="0"/>
              <a:t>tipleri</a:t>
            </a:r>
            <a:r>
              <a:rPr lang="en-US" dirty="0" smtClean="0"/>
              <a:t>  </a:t>
            </a:r>
            <a:r>
              <a:rPr lang="en-US" dirty="0" err="1" smtClean="0"/>
              <a:t>var</a:t>
            </a:r>
            <a:r>
              <a:rPr lang="en-US" dirty="0" smtClean="0"/>
              <a:t>….</a:t>
            </a:r>
          </a:p>
        </p:txBody>
      </p:sp>
    </p:spTree>
    <p:extLst>
      <p:ext uri="{BB962C8B-B14F-4D97-AF65-F5344CB8AC3E}">
        <p14:creationId xmlns:p14="http://schemas.microsoft.com/office/powerpoint/2010/main" val="4153590602"/>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C000"/>
                </a:solidFill>
              </a:rPr>
              <a:t>Med</a:t>
            </a:r>
            <a:r>
              <a:rPr lang="en-US" sz="3200" dirty="0" err="1">
                <a:solidFill>
                  <a:srgbClr val="FFC000"/>
                </a:solidFill>
              </a:rPr>
              <a:t>ikal</a:t>
            </a:r>
            <a:r>
              <a:rPr lang="en-US" sz="3200" dirty="0">
                <a:solidFill>
                  <a:srgbClr val="FFC000"/>
                </a:solidFill>
              </a:rPr>
              <a:t> </a:t>
            </a:r>
            <a:r>
              <a:rPr lang="en-US" sz="3200" dirty="0" err="1">
                <a:solidFill>
                  <a:srgbClr val="FFC000"/>
                </a:solidFill>
              </a:rPr>
              <a:t>tedavide</a:t>
            </a:r>
            <a:r>
              <a:rPr lang="en-US" sz="3200" dirty="0">
                <a:solidFill>
                  <a:srgbClr val="FFC000"/>
                </a:solidFill>
              </a:rPr>
              <a:t> </a:t>
            </a:r>
            <a:r>
              <a:rPr lang="en-US" sz="3200" dirty="0" err="1">
                <a:solidFill>
                  <a:srgbClr val="FFC000"/>
                </a:solidFill>
              </a:rPr>
              <a:t>hangi</a:t>
            </a:r>
            <a:r>
              <a:rPr lang="en-US" sz="3200" dirty="0">
                <a:solidFill>
                  <a:srgbClr val="FFC000"/>
                </a:solidFill>
              </a:rPr>
              <a:t> </a:t>
            </a:r>
            <a:r>
              <a:rPr lang="en-US" sz="3200" dirty="0" err="1">
                <a:solidFill>
                  <a:srgbClr val="FFC000"/>
                </a:solidFill>
              </a:rPr>
              <a:t>mekanizmalarla</a:t>
            </a:r>
            <a:r>
              <a:rPr lang="en-US" sz="3200" dirty="0">
                <a:solidFill>
                  <a:srgbClr val="FFC000"/>
                </a:solidFill>
              </a:rPr>
              <a:t> </a:t>
            </a:r>
            <a:r>
              <a:rPr lang="tr-TR" sz="3200" dirty="0" err="1">
                <a:solidFill>
                  <a:srgbClr val="FFC000"/>
                </a:solidFill>
              </a:rPr>
              <a:t>ișimize</a:t>
            </a:r>
            <a:r>
              <a:rPr lang="en-US" sz="3200" dirty="0">
                <a:solidFill>
                  <a:srgbClr val="FFC000"/>
                </a:solidFill>
              </a:rPr>
              <a:t> </a:t>
            </a:r>
            <a:r>
              <a:rPr lang="en-US" sz="3200" dirty="0" err="1">
                <a:solidFill>
                  <a:srgbClr val="FFC000"/>
                </a:solidFill>
              </a:rPr>
              <a:t>yarar</a:t>
            </a:r>
            <a:r>
              <a:rPr lang="en-US" sz="3200" dirty="0">
                <a:solidFill>
                  <a:srgbClr val="FFC000"/>
                </a:solidFill>
              </a:rPr>
              <a:t>?</a:t>
            </a:r>
            <a:endParaRPr lang="tr-TR" dirty="0"/>
          </a:p>
        </p:txBody>
      </p:sp>
      <p:sp>
        <p:nvSpPr>
          <p:cNvPr id="3" name="İçerik Yer Tutucusu 2"/>
          <p:cNvSpPr>
            <a:spLocks noGrp="1"/>
          </p:cNvSpPr>
          <p:nvPr>
            <p:ph idx="1"/>
          </p:nvPr>
        </p:nvSpPr>
        <p:spPr>
          <a:xfrm>
            <a:off x="457200" y="1484784"/>
            <a:ext cx="8229600" cy="4641379"/>
          </a:xfrm>
        </p:spPr>
        <p:txBody>
          <a:bodyPr/>
          <a:lstStyle/>
          <a:p>
            <a:pPr>
              <a:lnSpc>
                <a:spcPct val="150000"/>
              </a:lnSpc>
            </a:pPr>
            <a:r>
              <a:rPr lang="tr-TR" dirty="0" err="1" smtClean="0"/>
              <a:t>Hormonal</a:t>
            </a:r>
            <a:r>
              <a:rPr lang="tr-TR" dirty="0" smtClean="0"/>
              <a:t>  </a:t>
            </a:r>
            <a:r>
              <a:rPr lang="tr-TR" dirty="0" err="1" smtClean="0"/>
              <a:t>tedav</a:t>
            </a:r>
            <a:r>
              <a:rPr lang="en-US" dirty="0" err="1" smtClean="0"/>
              <a:t>i</a:t>
            </a:r>
            <a:r>
              <a:rPr lang="en-US" dirty="0" smtClean="0"/>
              <a:t> </a:t>
            </a:r>
            <a:r>
              <a:rPr lang="tr-TR" dirty="0" err="1" smtClean="0"/>
              <a:t>deep</a:t>
            </a:r>
            <a:r>
              <a:rPr lang="tr-TR" dirty="0" smtClean="0"/>
              <a:t> </a:t>
            </a:r>
            <a:r>
              <a:rPr lang="tr-TR" dirty="0" err="1" smtClean="0"/>
              <a:t>endonun</a:t>
            </a:r>
            <a:r>
              <a:rPr lang="tr-TR" dirty="0" smtClean="0"/>
              <a:t> </a:t>
            </a:r>
            <a:r>
              <a:rPr lang="en-US" dirty="0" err="1" smtClean="0"/>
              <a:t>ektopik</a:t>
            </a:r>
            <a:r>
              <a:rPr lang="en-US" dirty="0" smtClean="0"/>
              <a:t> </a:t>
            </a:r>
            <a:r>
              <a:rPr lang="tr-TR" dirty="0" err="1" smtClean="0"/>
              <a:t>endometr</a:t>
            </a:r>
            <a:r>
              <a:rPr lang="en-US" dirty="0" err="1" smtClean="0"/>
              <a:t>i</a:t>
            </a:r>
            <a:r>
              <a:rPr lang="tr-TR" dirty="0" smtClean="0"/>
              <a:t>al </a:t>
            </a:r>
            <a:r>
              <a:rPr lang="en-US" dirty="0" err="1" smtClean="0"/>
              <a:t>mukoza</a:t>
            </a:r>
            <a:r>
              <a:rPr lang="en-US" dirty="0" smtClean="0"/>
              <a:t>, </a:t>
            </a:r>
            <a:r>
              <a:rPr lang="en-US" dirty="0" err="1" smtClean="0"/>
              <a:t>düz</a:t>
            </a:r>
            <a:r>
              <a:rPr lang="en-US" dirty="0" smtClean="0"/>
              <a:t> </a:t>
            </a:r>
            <a:r>
              <a:rPr lang="en-US" dirty="0" err="1" smtClean="0"/>
              <a:t>kas</a:t>
            </a:r>
            <a:r>
              <a:rPr lang="en-US" dirty="0" smtClean="0"/>
              <a:t> </a:t>
            </a:r>
            <a:r>
              <a:rPr lang="en-US" dirty="0" err="1" smtClean="0"/>
              <a:t>liflerine</a:t>
            </a:r>
            <a:r>
              <a:rPr lang="en-US" dirty="0" smtClean="0"/>
              <a:t> </a:t>
            </a:r>
            <a:r>
              <a:rPr lang="en-US" dirty="0" err="1" smtClean="0"/>
              <a:t>etki</a:t>
            </a:r>
            <a:r>
              <a:rPr lang="en-US" dirty="0" smtClean="0"/>
              <a:t> </a:t>
            </a:r>
            <a:r>
              <a:rPr lang="en-US" dirty="0" err="1" smtClean="0"/>
              <a:t>eder</a:t>
            </a:r>
            <a:r>
              <a:rPr lang="en-US" dirty="0" smtClean="0"/>
              <a:t>.</a:t>
            </a:r>
          </a:p>
          <a:p>
            <a:pPr>
              <a:lnSpc>
                <a:spcPct val="150000"/>
              </a:lnSpc>
            </a:pPr>
            <a:r>
              <a:rPr lang="en-US" dirty="0" smtClean="0"/>
              <a:t>Deep </a:t>
            </a:r>
            <a:r>
              <a:rPr lang="en-US" dirty="0" err="1" smtClean="0"/>
              <a:t>endonun</a:t>
            </a:r>
            <a:r>
              <a:rPr lang="en-US" dirty="0" smtClean="0"/>
              <a:t> </a:t>
            </a:r>
            <a:r>
              <a:rPr lang="en-US" dirty="0" err="1" smtClean="0"/>
              <a:t>fibrotik</a:t>
            </a:r>
            <a:r>
              <a:rPr lang="en-US" dirty="0" smtClean="0"/>
              <a:t> k</a:t>
            </a:r>
            <a:r>
              <a:rPr lang="tr-TR" dirty="0" err="1" smtClean="0"/>
              <a:t>ısmına</a:t>
            </a:r>
            <a:r>
              <a:rPr lang="tr-TR" dirty="0" smtClean="0"/>
              <a:t> </a:t>
            </a:r>
            <a:r>
              <a:rPr lang="tr-TR" dirty="0" err="1" smtClean="0"/>
              <a:t>etk</a:t>
            </a:r>
            <a:r>
              <a:rPr lang="en-US" dirty="0" err="1" smtClean="0"/>
              <a:t>i</a:t>
            </a:r>
            <a:r>
              <a:rPr lang="tr-TR" dirty="0" smtClean="0"/>
              <a:t> edemez</a:t>
            </a:r>
            <a:r>
              <a:rPr lang="tr-TR" dirty="0"/>
              <a:t> </a:t>
            </a:r>
            <a:r>
              <a:rPr lang="en-US" dirty="0"/>
              <a:t> </a:t>
            </a:r>
            <a:r>
              <a:rPr lang="en-US" dirty="0" smtClean="0"/>
              <a:t>(</a:t>
            </a:r>
            <a:r>
              <a:rPr lang="en-US" dirty="0" err="1" smtClean="0"/>
              <a:t>yetersiz</a:t>
            </a:r>
            <a:r>
              <a:rPr lang="en-US" dirty="0" smtClean="0"/>
              <a:t> </a:t>
            </a:r>
            <a:r>
              <a:rPr lang="en-US" dirty="0" err="1" smtClean="0"/>
              <a:t>vaskularizasyon</a:t>
            </a:r>
            <a:r>
              <a:rPr lang="en-US" dirty="0" smtClean="0"/>
              <a:t>, </a:t>
            </a:r>
            <a:r>
              <a:rPr lang="en-US" dirty="0" err="1" smtClean="0"/>
              <a:t>hormon</a:t>
            </a:r>
            <a:r>
              <a:rPr lang="en-US" dirty="0" smtClean="0"/>
              <a:t> </a:t>
            </a:r>
            <a:r>
              <a:rPr lang="en-US" dirty="0" err="1" smtClean="0"/>
              <a:t>reseptor</a:t>
            </a:r>
            <a:r>
              <a:rPr lang="en-US" dirty="0" smtClean="0"/>
              <a:t> </a:t>
            </a:r>
            <a:r>
              <a:rPr lang="en-US" dirty="0" err="1" smtClean="0"/>
              <a:t>negatifli</a:t>
            </a:r>
            <a:r>
              <a:rPr lang="en-US" dirty="0" err="1" smtClean="0">
                <a:latin typeface="Calibri"/>
              </a:rPr>
              <a:t>ǧ</a:t>
            </a:r>
            <a:r>
              <a:rPr lang="en-US" dirty="0" err="1" smtClean="0"/>
              <a:t>i</a:t>
            </a:r>
            <a:r>
              <a:rPr lang="en-US" dirty="0" smtClean="0"/>
              <a:t> </a:t>
            </a:r>
            <a:r>
              <a:rPr lang="en-US" dirty="0" err="1" smtClean="0"/>
              <a:t>v.s</a:t>
            </a:r>
            <a:r>
              <a:rPr lang="en-US" dirty="0" smtClean="0"/>
              <a:t>)</a:t>
            </a:r>
            <a:endParaRPr lang="tr-TR" dirty="0"/>
          </a:p>
        </p:txBody>
      </p:sp>
    </p:spTree>
    <p:extLst>
      <p:ext uri="{BB962C8B-B14F-4D97-AF65-F5344CB8AC3E}">
        <p14:creationId xmlns:p14="http://schemas.microsoft.com/office/powerpoint/2010/main" val="2968841048"/>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C000"/>
                </a:solidFill>
              </a:rPr>
              <a:t>Med</a:t>
            </a:r>
            <a:r>
              <a:rPr lang="en-US" sz="3200" dirty="0" err="1">
                <a:solidFill>
                  <a:srgbClr val="FFC000"/>
                </a:solidFill>
              </a:rPr>
              <a:t>ikal</a:t>
            </a:r>
            <a:r>
              <a:rPr lang="en-US" sz="3200" dirty="0">
                <a:solidFill>
                  <a:srgbClr val="FFC000"/>
                </a:solidFill>
              </a:rPr>
              <a:t> </a:t>
            </a:r>
            <a:r>
              <a:rPr lang="en-US" sz="3200" dirty="0" err="1">
                <a:solidFill>
                  <a:srgbClr val="FFC000"/>
                </a:solidFill>
              </a:rPr>
              <a:t>tedavide</a:t>
            </a:r>
            <a:r>
              <a:rPr lang="en-US" sz="3200" dirty="0">
                <a:solidFill>
                  <a:srgbClr val="FFC000"/>
                </a:solidFill>
              </a:rPr>
              <a:t> </a:t>
            </a:r>
            <a:r>
              <a:rPr lang="en-US" sz="3200" dirty="0" err="1">
                <a:solidFill>
                  <a:srgbClr val="FFC000"/>
                </a:solidFill>
              </a:rPr>
              <a:t>hangi</a:t>
            </a:r>
            <a:r>
              <a:rPr lang="en-US" sz="3200" dirty="0">
                <a:solidFill>
                  <a:srgbClr val="FFC000"/>
                </a:solidFill>
              </a:rPr>
              <a:t> </a:t>
            </a:r>
            <a:r>
              <a:rPr lang="en-US" sz="3200" dirty="0" err="1">
                <a:solidFill>
                  <a:srgbClr val="FFC000"/>
                </a:solidFill>
              </a:rPr>
              <a:t>mekanizmalarla</a:t>
            </a:r>
            <a:r>
              <a:rPr lang="en-US" sz="3200" dirty="0">
                <a:solidFill>
                  <a:srgbClr val="FFC000"/>
                </a:solidFill>
              </a:rPr>
              <a:t> </a:t>
            </a:r>
            <a:r>
              <a:rPr lang="tr-TR" sz="3200" dirty="0" err="1">
                <a:solidFill>
                  <a:srgbClr val="FFC000"/>
                </a:solidFill>
              </a:rPr>
              <a:t>ișimize</a:t>
            </a:r>
            <a:r>
              <a:rPr lang="en-US" sz="3200" dirty="0">
                <a:solidFill>
                  <a:srgbClr val="FFC000"/>
                </a:solidFill>
              </a:rPr>
              <a:t> </a:t>
            </a:r>
            <a:r>
              <a:rPr lang="en-US" sz="3200" dirty="0" err="1">
                <a:solidFill>
                  <a:srgbClr val="FFC000"/>
                </a:solidFill>
              </a:rPr>
              <a:t>yarar</a:t>
            </a:r>
            <a:r>
              <a:rPr lang="en-US" sz="3200" dirty="0">
                <a:solidFill>
                  <a:srgbClr val="FFC000"/>
                </a:solidFill>
              </a:rPr>
              <a:t>?</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A</a:t>
            </a:r>
            <a:r>
              <a:rPr lang="en-US" dirty="0" err="1" smtClean="0">
                <a:latin typeface="Calibri"/>
              </a:rPr>
              <a:t>ğ</a:t>
            </a:r>
            <a:r>
              <a:rPr lang="en-US" dirty="0" err="1" smtClean="0"/>
              <a:t>r</a:t>
            </a:r>
            <a:r>
              <a:rPr lang="tr-TR" dirty="0" smtClean="0"/>
              <a:t>ı</a:t>
            </a:r>
            <a:r>
              <a:rPr lang="en-US" dirty="0" smtClean="0"/>
              <a:t> </a:t>
            </a:r>
            <a:r>
              <a:rPr lang="en-US" dirty="0" err="1" smtClean="0"/>
              <a:t>receptorleri</a:t>
            </a:r>
            <a:r>
              <a:rPr lang="en-US" dirty="0" smtClean="0"/>
              <a:t> </a:t>
            </a:r>
            <a:r>
              <a:rPr lang="en-US" dirty="0" err="1" smtClean="0"/>
              <a:t>olan</a:t>
            </a:r>
            <a:r>
              <a:rPr lang="en-US" dirty="0" smtClean="0"/>
              <a:t> </a:t>
            </a:r>
            <a:r>
              <a:rPr lang="en-US" dirty="0" err="1" smtClean="0">
                <a:solidFill>
                  <a:prstClr val="white"/>
                </a:solidFill>
              </a:rPr>
              <a:t>tirozin</a:t>
            </a:r>
            <a:r>
              <a:rPr lang="en-US" dirty="0" smtClean="0">
                <a:solidFill>
                  <a:prstClr val="white"/>
                </a:solidFill>
              </a:rPr>
              <a:t> </a:t>
            </a:r>
            <a:r>
              <a:rPr lang="en-US" dirty="0" err="1">
                <a:solidFill>
                  <a:prstClr val="white"/>
                </a:solidFill>
              </a:rPr>
              <a:t>kinaz</a:t>
            </a:r>
            <a:r>
              <a:rPr lang="en-US" dirty="0">
                <a:solidFill>
                  <a:prstClr val="white"/>
                </a:solidFill>
              </a:rPr>
              <a:t> </a:t>
            </a:r>
            <a:r>
              <a:rPr lang="en-US" dirty="0" err="1">
                <a:solidFill>
                  <a:prstClr val="white"/>
                </a:solidFill>
              </a:rPr>
              <a:t>reseptor</a:t>
            </a:r>
            <a:r>
              <a:rPr lang="en-US" dirty="0">
                <a:solidFill>
                  <a:prstClr val="white"/>
                </a:solidFill>
              </a:rPr>
              <a:t> B </a:t>
            </a:r>
            <a:r>
              <a:rPr lang="en-US" dirty="0" err="1">
                <a:solidFill>
                  <a:prstClr val="white"/>
                </a:solidFill>
              </a:rPr>
              <a:t>ve</a:t>
            </a:r>
            <a:r>
              <a:rPr lang="en-US" dirty="0">
                <a:solidFill>
                  <a:prstClr val="white"/>
                </a:solidFill>
              </a:rPr>
              <a:t> mu-</a:t>
            </a:r>
            <a:r>
              <a:rPr lang="en-US" dirty="0" err="1">
                <a:solidFill>
                  <a:prstClr val="white"/>
                </a:solidFill>
              </a:rPr>
              <a:t>opiod</a:t>
            </a:r>
            <a:r>
              <a:rPr lang="en-US" dirty="0">
                <a:solidFill>
                  <a:prstClr val="white"/>
                </a:solidFill>
              </a:rPr>
              <a:t> </a:t>
            </a:r>
            <a:r>
              <a:rPr lang="en-US" dirty="0" err="1" smtClean="0">
                <a:solidFill>
                  <a:prstClr val="white"/>
                </a:solidFill>
              </a:rPr>
              <a:t>receptoründeki</a:t>
            </a:r>
            <a:r>
              <a:rPr lang="en-US" dirty="0" smtClean="0">
                <a:solidFill>
                  <a:prstClr val="white"/>
                </a:solidFill>
              </a:rPr>
              <a:t> </a:t>
            </a:r>
            <a:r>
              <a:rPr lang="en-US" dirty="0" err="1" smtClean="0">
                <a:solidFill>
                  <a:prstClr val="white"/>
                </a:solidFill>
              </a:rPr>
              <a:t>transcripsiyonlar</a:t>
            </a:r>
            <a:r>
              <a:rPr lang="tr-TR" dirty="0" smtClean="0">
                <a:solidFill>
                  <a:prstClr val="white"/>
                </a:solidFill>
              </a:rPr>
              <a:t>ı azaltır</a:t>
            </a:r>
            <a:r>
              <a:rPr lang="en-US" dirty="0" smtClean="0">
                <a:solidFill>
                  <a:prstClr val="white"/>
                </a:solidFill>
              </a:rPr>
              <a:t>……</a:t>
            </a:r>
          </a:p>
          <a:p>
            <a:pPr>
              <a:lnSpc>
                <a:spcPct val="150000"/>
              </a:lnSpc>
            </a:pPr>
            <a:r>
              <a:rPr lang="en-US" dirty="0" err="1" smtClean="0">
                <a:solidFill>
                  <a:prstClr val="white"/>
                </a:solidFill>
              </a:rPr>
              <a:t>Androjenin</a:t>
            </a:r>
            <a:r>
              <a:rPr lang="en-US" dirty="0" smtClean="0">
                <a:solidFill>
                  <a:prstClr val="white"/>
                </a:solidFill>
              </a:rPr>
              <a:t> </a:t>
            </a:r>
            <a:r>
              <a:rPr lang="en-US" dirty="0" err="1" smtClean="0">
                <a:solidFill>
                  <a:prstClr val="white"/>
                </a:solidFill>
              </a:rPr>
              <a:t>estrojene</a:t>
            </a:r>
            <a:r>
              <a:rPr lang="en-US" dirty="0" smtClean="0">
                <a:solidFill>
                  <a:prstClr val="white"/>
                </a:solidFill>
              </a:rPr>
              <a:t> </a:t>
            </a:r>
            <a:r>
              <a:rPr lang="en-US" dirty="0" err="1" smtClean="0">
                <a:solidFill>
                  <a:prstClr val="white"/>
                </a:solidFill>
              </a:rPr>
              <a:t>donusmesini</a:t>
            </a:r>
            <a:r>
              <a:rPr lang="en-US" dirty="0" smtClean="0">
                <a:solidFill>
                  <a:prstClr val="white"/>
                </a:solidFill>
              </a:rPr>
              <a:t> </a:t>
            </a:r>
            <a:r>
              <a:rPr lang="en-US" dirty="0" err="1" smtClean="0">
                <a:solidFill>
                  <a:prstClr val="white"/>
                </a:solidFill>
              </a:rPr>
              <a:t>engeller</a:t>
            </a:r>
            <a:r>
              <a:rPr lang="en-US" dirty="0" smtClean="0">
                <a:solidFill>
                  <a:prstClr val="white"/>
                </a:solidFill>
              </a:rPr>
              <a:t> (</a:t>
            </a:r>
            <a:r>
              <a:rPr lang="en-US" dirty="0" err="1" smtClean="0">
                <a:solidFill>
                  <a:prstClr val="white"/>
                </a:solidFill>
              </a:rPr>
              <a:t>Aromataz</a:t>
            </a:r>
            <a:r>
              <a:rPr lang="en-US" dirty="0" smtClean="0">
                <a:solidFill>
                  <a:prstClr val="white"/>
                </a:solidFill>
              </a:rPr>
              <a:t> </a:t>
            </a:r>
            <a:r>
              <a:rPr lang="en-US" dirty="0" err="1" smtClean="0">
                <a:solidFill>
                  <a:prstClr val="white"/>
                </a:solidFill>
              </a:rPr>
              <a:t>enzim</a:t>
            </a:r>
            <a:r>
              <a:rPr lang="en-US" dirty="0" smtClean="0">
                <a:solidFill>
                  <a:prstClr val="white"/>
                </a:solidFill>
              </a:rPr>
              <a:t> </a:t>
            </a:r>
            <a:r>
              <a:rPr lang="en-US" dirty="0" err="1" smtClean="0">
                <a:solidFill>
                  <a:prstClr val="white"/>
                </a:solidFill>
              </a:rPr>
              <a:t>inhibisyonu</a:t>
            </a:r>
            <a:r>
              <a:rPr lang="en-US" dirty="0" smtClean="0">
                <a:solidFill>
                  <a:prstClr val="white"/>
                </a:solidFill>
              </a:rPr>
              <a:t>)</a:t>
            </a:r>
            <a:endParaRPr lang="tr-TR" dirty="0"/>
          </a:p>
        </p:txBody>
      </p:sp>
    </p:spTree>
    <p:extLst>
      <p:ext uri="{BB962C8B-B14F-4D97-AF65-F5344CB8AC3E}">
        <p14:creationId xmlns:p14="http://schemas.microsoft.com/office/powerpoint/2010/main" val="334846380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C000"/>
                </a:solidFill>
              </a:rPr>
              <a:t>Med</a:t>
            </a:r>
            <a:r>
              <a:rPr lang="en-US" sz="3200" dirty="0" err="1">
                <a:solidFill>
                  <a:srgbClr val="FFC000"/>
                </a:solidFill>
              </a:rPr>
              <a:t>ikal</a:t>
            </a:r>
            <a:r>
              <a:rPr lang="en-US" sz="3200" dirty="0">
                <a:solidFill>
                  <a:srgbClr val="FFC000"/>
                </a:solidFill>
              </a:rPr>
              <a:t> </a:t>
            </a:r>
            <a:r>
              <a:rPr lang="en-US" sz="3200" dirty="0" err="1">
                <a:solidFill>
                  <a:srgbClr val="FFC000"/>
                </a:solidFill>
              </a:rPr>
              <a:t>tedavide</a:t>
            </a:r>
            <a:r>
              <a:rPr lang="en-US" sz="3200" dirty="0">
                <a:solidFill>
                  <a:srgbClr val="FFC000"/>
                </a:solidFill>
              </a:rPr>
              <a:t> </a:t>
            </a:r>
            <a:r>
              <a:rPr lang="en-US" sz="3200" dirty="0" err="1">
                <a:solidFill>
                  <a:srgbClr val="FFC000"/>
                </a:solidFill>
              </a:rPr>
              <a:t>hangi</a:t>
            </a:r>
            <a:r>
              <a:rPr lang="en-US" sz="3200" dirty="0">
                <a:solidFill>
                  <a:srgbClr val="FFC000"/>
                </a:solidFill>
              </a:rPr>
              <a:t> </a:t>
            </a:r>
            <a:r>
              <a:rPr lang="en-US" sz="3200" dirty="0" err="1">
                <a:solidFill>
                  <a:srgbClr val="FFC000"/>
                </a:solidFill>
              </a:rPr>
              <a:t>mekanizmalarla</a:t>
            </a:r>
            <a:r>
              <a:rPr lang="en-US" sz="3200" dirty="0">
                <a:solidFill>
                  <a:srgbClr val="FFC000"/>
                </a:solidFill>
              </a:rPr>
              <a:t> </a:t>
            </a:r>
            <a:r>
              <a:rPr lang="tr-TR" sz="3200" dirty="0" err="1">
                <a:solidFill>
                  <a:srgbClr val="FFC000"/>
                </a:solidFill>
              </a:rPr>
              <a:t>ișimize</a:t>
            </a:r>
            <a:r>
              <a:rPr lang="en-US" sz="3200" dirty="0">
                <a:solidFill>
                  <a:srgbClr val="FFC000"/>
                </a:solidFill>
              </a:rPr>
              <a:t> </a:t>
            </a:r>
            <a:r>
              <a:rPr lang="en-US" sz="3200" dirty="0" err="1">
                <a:solidFill>
                  <a:srgbClr val="FFC000"/>
                </a:solidFill>
              </a:rPr>
              <a:t>yarar</a:t>
            </a:r>
            <a:r>
              <a:rPr lang="en-US" sz="3200" dirty="0">
                <a:solidFill>
                  <a:srgbClr val="FFC000"/>
                </a:solidFill>
              </a:rPr>
              <a:t>?</a:t>
            </a:r>
            <a:endParaRPr lang="tr-TR" dirty="0"/>
          </a:p>
        </p:txBody>
      </p:sp>
      <p:sp>
        <p:nvSpPr>
          <p:cNvPr id="3" name="İçerik Yer Tutucusu 2"/>
          <p:cNvSpPr>
            <a:spLocks noGrp="1"/>
          </p:cNvSpPr>
          <p:nvPr>
            <p:ph idx="1"/>
          </p:nvPr>
        </p:nvSpPr>
        <p:spPr/>
        <p:txBody>
          <a:bodyPr>
            <a:normAutofit/>
          </a:bodyPr>
          <a:lstStyle/>
          <a:p>
            <a:pPr>
              <a:lnSpc>
                <a:spcPct val="150000"/>
              </a:lnSpc>
            </a:pPr>
            <a:r>
              <a:rPr lang="en-US" dirty="0" err="1" smtClean="0"/>
              <a:t>Ektopik</a:t>
            </a:r>
            <a:r>
              <a:rPr lang="en-US" dirty="0" smtClean="0"/>
              <a:t> endometrial </a:t>
            </a:r>
            <a:r>
              <a:rPr lang="en-US" dirty="0" err="1" smtClean="0"/>
              <a:t>dokunun</a:t>
            </a:r>
            <a:r>
              <a:rPr lang="en-US" dirty="0" smtClean="0"/>
              <a:t> </a:t>
            </a:r>
            <a:r>
              <a:rPr lang="en-US" dirty="0" err="1" smtClean="0"/>
              <a:t>büyümesi</a:t>
            </a:r>
            <a:r>
              <a:rPr lang="en-US" dirty="0" smtClean="0"/>
              <a:t> </a:t>
            </a:r>
            <a:r>
              <a:rPr lang="en-US" dirty="0" err="1" smtClean="0"/>
              <a:t>ve</a:t>
            </a:r>
            <a:r>
              <a:rPr lang="en-US" dirty="0" smtClean="0"/>
              <a:t> </a:t>
            </a:r>
            <a:r>
              <a:rPr lang="en-US" dirty="0" err="1" smtClean="0"/>
              <a:t>implantasyonu</a:t>
            </a:r>
            <a:r>
              <a:rPr lang="en-US" dirty="0" smtClean="0"/>
              <a:t> </a:t>
            </a:r>
            <a:r>
              <a:rPr lang="en-US" dirty="0" err="1" smtClean="0"/>
              <a:t>için</a:t>
            </a:r>
            <a:r>
              <a:rPr lang="en-US" dirty="0" smtClean="0"/>
              <a:t> </a:t>
            </a:r>
            <a:r>
              <a:rPr lang="en-US" dirty="0" err="1" smtClean="0"/>
              <a:t>gerekli</a:t>
            </a:r>
            <a:r>
              <a:rPr lang="en-US" dirty="0" smtClean="0"/>
              <a:t> </a:t>
            </a:r>
            <a:r>
              <a:rPr lang="en-US" dirty="0" err="1" smtClean="0"/>
              <a:t>olan</a:t>
            </a:r>
            <a:r>
              <a:rPr lang="en-US" dirty="0" smtClean="0"/>
              <a:t> </a:t>
            </a:r>
            <a:r>
              <a:rPr lang="en-US" dirty="0" err="1" smtClean="0"/>
              <a:t>matriks</a:t>
            </a:r>
            <a:r>
              <a:rPr lang="en-US" dirty="0" smtClean="0"/>
              <a:t> </a:t>
            </a:r>
            <a:r>
              <a:rPr lang="en-US" dirty="0" err="1" smtClean="0"/>
              <a:t>metalloproteinazlarin</a:t>
            </a:r>
            <a:r>
              <a:rPr lang="en-US" dirty="0" smtClean="0"/>
              <a:t> </a:t>
            </a:r>
            <a:r>
              <a:rPr lang="en-US" dirty="0" err="1" smtClean="0"/>
              <a:t>sal</a:t>
            </a:r>
            <a:r>
              <a:rPr lang="tr-TR" dirty="0" smtClean="0"/>
              <a:t>ı</a:t>
            </a:r>
            <a:r>
              <a:rPr lang="en-US" dirty="0" smtClean="0"/>
              <a:t>n</a:t>
            </a:r>
            <a:r>
              <a:rPr lang="tr-TR" dirty="0" smtClean="0"/>
              <a:t>ı</a:t>
            </a:r>
            <a:r>
              <a:rPr lang="en-US" dirty="0" smtClean="0"/>
              <a:t>m</a:t>
            </a:r>
            <a:r>
              <a:rPr lang="tr-TR" dirty="0" smtClean="0"/>
              <a:t>ı</a:t>
            </a:r>
            <a:r>
              <a:rPr lang="en-US" dirty="0" smtClean="0"/>
              <a:t>n</a:t>
            </a:r>
            <a:r>
              <a:rPr lang="tr-TR" dirty="0" smtClean="0"/>
              <a:t>ı</a:t>
            </a:r>
            <a:r>
              <a:rPr lang="en-US" dirty="0" smtClean="0"/>
              <a:t> </a:t>
            </a:r>
            <a:r>
              <a:rPr lang="en-US" dirty="0" err="1" smtClean="0"/>
              <a:t>azalt</a:t>
            </a:r>
            <a:r>
              <a:rPr lang="tr-TR" dirty="0" smtClean="0"/>
              <a:t>ı</a:t>
            </a:r>
            <a:r>
              <a:rPr lang="en-US" dirty="0" smtClean="0"/>
              <a:t>r.</a:t>
            </a:r>
            <a:endParaRPr lang="tr-TR" dirty="0" smtClean="0"/>
          </a:p>
          <a:p>
            <a:pPr>
              <a:lnSpc>
                <a:spcPct val="150000"/>
              </a:lnSpc>
            </a:pPr>
            <a:r>
              <a:rPr lang="en-US" dirty="0" smtClean="0"/>
              <a:t>Ayn</a:t>
            </a:r>
            <a:r>
              <a:rPr lang="tr-TR" dirty="0" smtClean="0"/>
              <a:t>ı </a:t>
            </a:r>
            <a:r>
              <a:rPr lang="en-US" dirty="0" err="1" smtClean="0"/>
              <a:t>zamanda</a:t>
            </a:r>
            <a:r>
              <a:rPr lang="en-US" dirty="0" smtClean="0"/>
              <a:t> </a:t>
            </a:r>
            <a:r>
              <a:rPr lang="en-US" dirty="0" err="1" smtClean="0"/>
              <a:t>medikal</a:t>
            </a:r>
            <a:r>
              <a:rPr lang="en-US" dirty="0" smtClean="0"/>
              <a:t> </a:t>
            </a:r>
            <a:r>
              <a:rPr lang="en-US" dirty="0" err="1" smtClean="0"/>
              <a:t>tedavi</a:t>
            </a:r>
            <a:r>
              <a:rPr lang="en-US" dirty="0" smtClean="0"/>
              <a:t> </a:t>
            </a:r>
            <a:r>
              <a:rPr lang="en-US" dirty="0" err="1" smtClean="0"/>
              <a:t>anjiogenezi</a:t>
            </a:r>
            <a:r>
              <a:rPr lang="en-US" dirty="0" smtClean="0"/>
              <a:t> </a:t>
            </a:r>
            <a:r>
              <a:rPr lang="en-US" dirty="0" err="1" smtClean="0"/>
              <a:t>azalt</a:t>
            </a:r>
            <a:r>
              <a:rPr lang="tr-TR" dirty="0" smtClean="0"/>
              <a:t>ı</a:t>
            </a:r>
            <a:r>
              <a:rPr lang="en-US" dirty="0" smtClean="0"/>
              <a:t>r.</a:t>
            </a:r>
            <a:endParaRPr lang="tr-TR" dirty="0"/>
          </a:p>
        </p:txBody>
      </p:sp>
    </p:spTree>
    <p:extLst>
      <p:ext uri="{BB962C8B-B14F-4D97-AF65-F5344CB8AC3E}">
        <p14:creationId xmlns:p14="http://schemas.microsoft.com/office/powerpoint/2010/main" val="308669076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3200" dirty="0" err="1">
                <a:solidFill>
                  <a:srgbClr val="FFC000"/>
                </a:solidFill>
              </a:rPr>
              <a:t>Med</a:t>
            </a:r>
            <a:r>
              <a:rPr lang="en-US" sz="3200" dirty="0" err="1">
                <a:solidFill>
                  <a:srgbClr val="FFC000"/>
                </a:solidFill>
              </a:rPr>
              <a:t>ikal</a:t>
            </a:r>
            <a:r>
              <a:rPr lang="en-US" sz="3200" dirty="0">
                <a:solidFill>
                  <a:srgbClr val="FFC000"/>
                </a:solidFill>
              </a:rPr>
              <a:t> </a:t>
            </a:r>
            <a:r>
              <a:rPr lang="en-US" sz="3200" dirty="0" err="1">
                <a:solidFill>
                  <a:srgbClr val="FFC000"/>
                </a:solidFill>
              </a:rPr>
              <a:t>tedavide</a:t>
            </a:r>
            <a:r>
              <a:rPr lang="en-US" sz="3200" dirty="0">
                <a:solidFill>
                  <a:srgbClr val="FFC000"/>
                </a:solidFill>
              </a:rPr>
              <a:t> </a:t>
            </a:r>
            <a:r>
              <a:rPr lang="en-US" sz="3200" dirty="0" err="1">
                <a:solidFill>
                  <a:srgbClr val="FFC000"/>
                </a:solidFill>
              </a:rPr>
              <a:t>hangi</a:t>
            </a:r>
            <a:r>
              <a:rPr lang="en-US" sz="3200" dirty="0">
                <a:solidFill>
                  <a:srgbClr val="FFC000"/>
                </a:solidFill>
              </a:rPr>
              <a:t> </a:t>
            </a:r>
            <a:r>
              <a:rPr lang="en-US" sz="3200" dirty="0" err="1">
                <a:solidFill>
                  <a:srgbClr val="FFC000"/>
                </a:solidFill>
              </a:rPr>
              <a:t>mekanizmalarla</a:t>
            </a:r>
            <a:r>
              <a:rPr lang="en-US" sz="3200" dirty="0">
                <a:solidFill>
                  <a:srgbClr val="FFC000"/>
                </a:solidFill>
              </a:rPr>
              <a:t> </a:t>
            </a:r>
            <a:r>
              <a:rPr lang="tr-TR" sz="3200" dirty="0" err="1">
                <a:solidFill>
                  <a:srgbClr val="FFC000"/>
                </a:solidFill>
              </a:rPr>
              <a:t>ișimize</a:t>
            </a:r>
            <a:r>
              <a:rPr lang="en-US" sz="3200" dirty="0">
                <a:solidFill>
                  <a:srgbClr val="FFC000"/>
                </a:solidFill>
              </a:rPr>
              <a:t> </a:t>
            </a:r>
            <a:r>
              <a:rPr lang="en-US" sz="3200" dirty="0" err="1">
                <a:solidFill>
                  <a:srgbClr val="FFC000"/>
                </a:solidFill>
              </a:rPr>
              <a:t>yarar</a:t>
            </a:r>
            <a:r>
              <a:rPr lang="en-US" sz="3200" dirty="0">
                <a:solidFill>
                  <a:srgbClr val="FFC000"/>
                </a:solidFill>
              </a:rPr>
              <a:t>?</a:t>
            </a:r>
            <a:endParaRPr lang="tr-TR" dirty="0"/>
          </a:p>
        </p:txBody>
      </p:sp>
      <p:sp>
        <p:nvSpPr>
          <p:cNvPr id="3" name="İçerik Yer Tutucusu 2"/>
          <p:cNvSpPr>
            <a:spLocks noGrp="1"/>
          </p:cNvSpPr>
          <p:nvPr>
            <p:ph idx="1"/>
          </p:nvPr>
        </p:nvSpPr>
        <p:spPr/>
        <p:txBody>
          <a:bodyPr/>
          <a:lstStyle/>
          <a:p>
            <a:r>
              <a:rPr lang="tr-TR" dirty="0" smtClean="0"/>
              <a:t>LH </a:t>
            </a:r>
            <a:r>
              <a:rPr lang="tr-TR" dirty="0" err="1" smtClean="0"/>
              <a:t>surge</a:t>
            </a:r>
            <a:r>
              <a:rPr lang="tr-TR" dirty="0" smtClean="0"/>
              <a:t> ve </a:t>
            </a:r>
            <a:r>
              <a:rPr lang="tr-TR" dirty="0" err="1" smtClean="0"/>
              <a:t>stero</a:t>
            </a:r>
            <a:r>
              <a:rPr lang="en-US" dirty="0" err="1" smtClean="0"/>
              <a:t>i</a:t>
            </a:r>
            <a:r>
              <a:rPr lang="tr-TR" dirty="0" err="1" smtClean="0"/>
              <a:t>dogenez</a:t>
            </a:r>
            <a:r>
              <a:rPr lang="en-US" dirty="0" err="1" smtClean="0"/>
              <a:t>i</a:t>
            </a:r>
            <a:r>
              <a:rPr lang="tr-TR" dirty="0" smtClean="0"/>
              <a:t> engeller</a:t>
            </a:r>
            <a:r>
              <a:rPr lang="en-US" dirty="0" smtClean="0"/>
              <a:t>…..</a:t>
            </a:r>
          </a:p>
          <a:p>
            <a:endParaRPr lang="en-US" dirty="0"/>
          </a:p>
          <a:p>
            <a:pPr>
              <a:lnSpc>
                <a:spcPct val="150000"/>
              </a:lnSpc>
            </a:pPr>
            <a:r>
              <a:rPr lang="en-US" dirty="0" err="1" smtClean="0"/>
              <a:t>Medikal</a:t>
            </a:r>
            <a:r>
              <a:rPr lang="en-US" dirty="0" smtClean="0"/>
              <a:t> </a:t>
            </a:r>
            <a:r>
              <a:rPr lang="en-US" dirty="0" err="1" smtClean="0"/>
              <a:t>tedavi</a:t>
            </a:r>
            <a:r>
              <a:rPr lang="en-US" dirty="0" smtClean="0"/>
              <a:t>, </a:t>
            </a:r>
            <a:r>
              <a:rPr lang="en-US" dirty="0" err="1" smtClean="0"/>
              <a:t>endometrioziste</a:t>
            </a:r>
            <a:r>
              <a:rPr lang="en-US" dirty="0" smtClean="0"/>
              <a:t> </a:t>
            </a:r>
            <a:r>
              <a:rPr lang="en-US" dirty="0" err="1" smtClean="0"/>
              <a:t>hucre</a:t>
            </a:r>
            <a:r>
              <a:rPr lang="en-US" dirty="0" smtClean="0"/>
              <a:t> </a:t>
            </a:r>
            <a:r>
              <a:rPr lang="en-US" dirty="0" err="1" smtClean="0"/>
              <a:t>invazyonu,ve</a:t>
            </a:r>
            <a:r>
              <a:rPr lang="en-US" dirty="0" smtClean="0"/>
              <a:t> </a:t>
            </a:r>
            <a:r>
              <a:rPr lang="en-US" dirty="0" err="1">
                <a:solidFill>
                  <a:prstClr val="white"/>
                </a:solidFill>
              </a:rPr>
              <a:t>fibroblastik</a:t>
            </a:r>
            <a:r>
              <a:rPr lang="en-US" dirty="0">
                <a:solidFill>
                  <a:prstClr val="white"/>
                </a:solidFill>
              </a:rPr>
              <a:t> </a:t>
            </a:r>
            <a:r>
              <a:rPr lang="en-US" dirty="0" err="1" smtClean="0">
                <a:solidFill>
                  <a:prstClr val="white"/>
                </a:solidFill>
              </a:rPr>
              <a:t>aktiviteyi</a:t>
            </a:r>
            <a:r>
              <a:rPr lang="en-US" dirty="0" smtClean="0">
                <a:solidFill>
                  <a:prstClr val="white"/>
                </a:solidFill>
              </a:rPr>
              <a:t> </a:t>
            </a:r>
            <a:r>
              <a:rPr lang="en-US" dirty="0" err="1" smtClean="0">
                <a:solidFill>
                  <a:prstClr val="white"/>
                </a:solidFill>
              </a:rPr>
              <a:t>artiran</a:t>
            </a:r>
            <a:r>
              <a:rPr lang="en-US" dirty="0" smtClean="0">
                <a:solidFill>
                  <a:prstClr val="white"/>
                </a:solidFill>
              </a:rPr>
              <a:t> </a:t>
            </a:r>
            <a:r>
              <a:rPr lang="en-US" dirty="0" err="1" smtClean="0"/>
              <a:t>apoptosizi</a:t>
            </a:r>
            <a:r>
              <a:rPr lang="en-US" dirty="0" smtClean="0"/>
              <a:t> </a:t>
            </a:r>
            <a:r>
              <a:rPr lang="en-US" dirty="0" err="1" smtClean="0"/>
              <a:t>engelleyen</a:t>
            </a:r>
            <a:r>
              <a:rPr lang="en-US" dirty="0" smtClean="0"/>
              <a:t> , epithelial </a:t>
            </a:r>
            <a:r>
              <a:rPr lang="en-US" dirty="0" err="1" smtClean="0"/>
              <a:t>mezenkimal</a:t>
            </a:r>
            <a:r>
              <a:rPr lang="en-US" dirty="0" smtClean="0"/>
              <a:t> </a:t>
            </a:r>
            <a:r>
              <a:rPr lang="en-US" dirty="0" err="1" smtClean="0"/>
              <a:t>dönüșümü</a:t>
            </a:r>
            <a:r>
              <a:rPr lang="en-US" dirty="0" smtClean="0"/>
              <a:t> </a:t>
            </a:r>
            <a:r>
              <a:rPr lang="en-US" dirty="0" err="1" smtClean="0"/>
              <a:t>inhibe</a:t>
            </a:r>
            <a:r>
              <a:rPr lang="en-US" dirty="0" smtClean="0"/>
              <a:t> </a:t>
            </a:r>
            <a:r>
              <a:rPr lang="en-US" dirty="0" err="1" smtClean="0"/>
              <a:t>eder</a:t>
            </a:r>
            <a:r>
              <a:rPr lang="en-US" dirty="0" smtClean="0"/>
              <a:t>……</a:t>
            </a:r>
          </a:p>
          <a:p>
            <a:endParaRPr lang="en-US" dirty="0"/>
          </a:p>
          <a:p>
            <a:endParaRPr lang="en-US" dirty="0" smtClean="0"/>
          </a:p>
          <a:p>
            <a:pPr marL="0" indent="0">
              <a:buNone/>
            </a:pPr>
            <a:endParaRPr lang="tr-TR" dirty="0"/>
          </a:p>
        </p:txBody>
      </p:sp>
    </p:spTree>
    <p:extLst>
      <p:ext uri="{BB962C8B-B14F-4D97-AF65-F5344CB8AC3E}">
        <p14:creationId xmlns:p14="http://schemas.microsoft.com/office/powerpoint/2010/main" val="4023473525"/>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smtClean="0">
                <a:solidFill>
                  <a:srgbClr val="FFC000"/>
                </a:solidFill>
              </a:rPr>
              <a:t>Epithelial </a:t>
            </a:r>
            <a:r>
              <a:rPr lang="en-US" dirty="0" err="1">
                <a:solidFill>
                  <a:srgbClr val="FFC000"/>
                </a:solidFill>
              </a:rPr>
              <a:t>M</a:t>
            </a:r>
            <a:r>
              <a:rPr lang="en-US" dirty="0" err="1" smtClean="0">
                <a:solidFill>
                  <a:srgbClr val="FFC000"/>
                </a:solidFill>
              </a:rPr>
              <a:t>ezenkimal</a:t>
            </a:r>
            <a:r>
              <a:rPr lang="en-US" dirty="0" smtClean="0">
                <a:solidFill>
                  <a:srgbClr val="FFC000"/>
                </a:solidFill>
              </a:rPr>
              <a:t> </a:t>
            </a:r>
            <a:r>
              <a:rPr lang="en-US" dirty="0" err="1">
                <a:solidFill>
                  <a:srgbClr val="FFC000"/>
                </a:solidFill>
              </a:rPr>
              <a:t>D</a:t>
            </a:r>
            <a:r>
              <a:rPr lang="en-US" dirty="0" err="1" smtClean="0">
                <a:solidFill>
                  <a:srgbClr val="FFC000"/>
                </a:solidFill>
              </a:rPr>
              <a:t>önüșüm</a:t>
            </a:r>
            <a:endParaRPr lang="tr-TR" dirty="0">
              <a:solidFill>
                <a:srgbClr val="FFC000"/>
              </a:solidFill>
            </a:endParaRPr>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54664" y="1600200"/>
            <a:ext cx="8034671" cy="463711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18272023"/>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solidFill>
                  <a:srgbClr val="FFC000"/>
                </a:solidFill>
              </a:rPr>
              <a:t>Epithelial </a:t>
            </a:r>
            <a:r>
              <a:rPr lang="en-US" dirty="0" err="1">
                <a:solidFill>
                  <a:srgbClr val="FFC000"/>
                </a:solidFill>
              </a:rPr>
              <a:t>Mezenkimal</a:t>
            </a:r>
            <a:r>
              <a:rPr lang="en-US" dirty="0">
                <a:solidFill>
                  <a:srgbClr val="FFC000"/>
                </a:solidFill>
              </a:rPr>
              <a:t> </a:t>
            </a:r>
            <a:r>
              <a:rPr lang="en-US" dirty="0" err="1">
                <a:solidFill>
                  <a:srgbClr val="FFC000"/>
                </a:solidFill>
              </a:rPr>
              <a:t>Dönüșüm</a:t>
            </a:r>
            <a:endParaRPr lang="tr-TR" dirty="0"/>
          </a:p>
        </p:txBody>
      </p:sp>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755576" y="1484784"/>
            <a:ext cx="7632847" cy="475252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587534526"/>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208912" cy="122413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11560" y="1700808"/>
            <a:ext cx="7992888" cy="43204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516216" y="6381328"/>
            <a:ext cx="2304256" cy="369332"/>
          </a:xfrm>
          <a:prstGeom prst="rect">
            <a:avLst/>
          </a:prstGeom>
          <a:noFill/>
        </p:spPr>
        <p:txBody>
          <a:bodyPr wrap="square" rtlCol="0">
            <a:spAutoFit/>
          </a:bodyPr>
          <a:lstStyle/>
          <a:p>
            <a:r>
              <a:rPr lang="en-US" dirty="0" smtClean="0"/>
              <a:t>          Jeon et al., 2016</a:t>
            </a:r>
            <a:endParaRPr lang="tr-TR" dirty="0"/>
          </a:p>
        </p:txBody>
      </p:sp>
    </p:spTree>
    <p:extLst>
      <p:ext uri="{BB962C8B-B14F-4D97-AF65-F5344CB8AC3E}">
        <p14:creationId xmlns:p14="http://schemas.microsoft.com/office/powerpoint/2010/main" val="2068767560"/>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smtClean="0">
                <a:solidFill>
                  <a:srgbClr val="FFC000"/>
                </a:solidFill>
              </a:rPr>
              <a:t>Med</a:t>
            </a:r>
            <a:r>
              <a:rPr lang="en-US" dirty="0" err="1" smtClean="0">
                <a:solidFill>
                  <a:srgbClr val="FFC000"/>
                </a:solidFill>
              </a:rPr>
              <a:t>ikal</a:t>
            </a:r>
            <a:r>
              <a:rPr lang="en-US" dirty="0" smtClean="0">
                <a:solidFill>
                  <a:srgbClr val="FFC000"/>
                </a:solidFill>
              </a:rPr>
              <a:t> </a:t>
            </a:r>
            <a:r>
              <a:rPr lang="en-US" dirty="0" err="1" smtClean="0">
                <a:solidFill>
                  <a:srgbClr val="FFC000"/>
                </a:solidFill>
              </a:rPr>
              <a:t>tedavide</a:t>
            </a:r>
            <a:r>
              <a:rPr lang="en-US" dirty="0" smtClean="0">
                <a:solidFill>
                  <a:srgbClr val="FFC000"/>
                </a:solidFill>
              </a:rPr>
              <a:t> </a:t>
            </a:r>
            <a:r>
              <a:rPr lang="en-US" dirty="0" err="1" smtClean="0">
                <a:solidFill>
                  <a:srgbClr val="FFC000"/>
                </a:solidFill>
              </a:rPr>
              <a:t>hangi</a:t>
            </a:r>
            <a:r>
              <a:rPr lang="en-US" dirty="0" smtClean="0">
                <a:solidFill>
                  <a:srgbClr val="FFC000"/>
                </a:solidFill>
              </a:rPr>
              <a:t> </a:t>
            </a:r>
            <a:r>
              <a:rPr lang="en-US" dirty="0" err="1" smtClean="0">
                <a:solidFill>
                  <a:srgbClr val="FFC000"/>
                </a:solidFill>
              </a:rPr>
              <a:t>ajanlar</a:t>
            </a:r>
            <a:r>
              <a:rPr lang="en-US" dirty="0" smtClean="0">
                <a:solidFill>
                  <a:srgbClr val="FFC000"/>
                </a:solidFill>
              </a:rPr>
              <a:t> </a:t>
            </a:r>
            <a:r>
              <a:rPr lang="en-US" dirty="0" err="1" smtClean="0">
                <a:solidFill>
                  <a:srgbClr val="FFC000"/>
                </a:solidFill>
              </a:rPr>
              <a:t>kullan</a:t>
            </a:r>
            <a:r>
              <a:rPr lang="tr-TR" dirty="0" smtClean="0">
                <a:solidFill>
                  <a:srgbClr val="FFC000"/>
                </a:solidFill>
              </a:rPr>
              <a:t>ı</a:t>
            </a:r>
            <a:r>
              <a:rPr lang="en-US" dirty="0" smtClean="0">
                <a:solidFill>
                  <a:srgbClr val="FFC000"/>
                </a:solidFill>
              </a:rPr>
              <a:t>l</a:t>
            </a:r>
            <a:r>
              <a:rPr lang="tr-TR" dirty="0" smtClean="0">
                <a:solidFill>
                  <a:srgbClr val="FFC000"/>
                </a:solidFill>
              </a:rPr>
              <a:t>ı</a:t>
            </a:r>
            <a:r>
              <a:rPr lang="en-US" dirty="0" smtClean="0">
                <a:solidFill>
                  <a:srgbClr val="FFC000"/>
                </a:solidFill>
              </a:rPr>
              <a:t>r?</a:t>
            </a:r>
            <a:endParaRPr lang="tr-TR" dirty="0">
              <a:solidFill>
                <a:srgbClr val="FFC000"/>
              </a:solidFill>
            </a:endParaRPr>
          </a:p>
        </p:txBody>
      </p:sp>
      <p:sp>
        <p:nvSpPr>
          <p:cNvPr id="3" name="İçerik Yer Tutucusu 2"/>
          <p:cNvSpPr>
            <a:spLocks noGrp="1"/>
          </p:cNvSpPr>
          <p:nvPr>
            <p:ph idx="1"/>
          </p:nvPr>
        </p:nvSpPr>
        <p:spPr>
          <a:xfrm>
            <a:off x="457200" y="1700808"/>
            <a:ext cx="8229600" cy="4425355"/>
          </a:xfrm>
        </p:spPr>
        <p:txBody>
          <a:bodyPr/>
          <a:lstStyle/>
          <a:p>
            <a:pPr>
              <a:lnSpc>
                <a:spcPct val="150000"/>
              </a:lnSpc>
            </a:pPr>
            <a:r>
              <a:rPr lang="en-US" dirty="0" smtClean="0"/>
              <a:t>Non steroid </a:t>
            </a:r>
            <a:r>
              <a:rPr lang="en-US" dirty="0" err="1" smtClean="0"/>
              <a:t>antiinflamatuarlar</a:t>
            </a:r>
            <a:endParaRPr lang="en-US" dirty="0" smtClean="0"/>
          </a:p>
          <a:p>
            <a:pPr>
              <a:lnSpc>
                <a:spcPct val="150000"/>
              </a:lnSpc>
            </a:pPr>
            <a:r>
              <a:rPr lang="en-US" dirty="0" err="1" smtClean="0"/>
              <a:t>Estrojen-progesteron</a:t>
            </a:r>
            <a:r>
              <a:rPr lang="en-US" dirty="0" smtClean="0"/>
              <a:t> OKS</a:t>
            </a:r>
          </a:p>
          <a:p>
            <a:pPr>
              <a:lnSpc>
                <a:spcPct val="150000"/>
              </a:lnSpc>
            </a:pPr>
            <a:r>
              <a:rPr lang="en-US" dirty="0" err="1" smtClean="0"/>
              <a:t>Progesteron</a:t>
            </a:r>
            <a:endParaRPr lang="en-US" dirty="0" smtClean="0"/>
          </a:p>
          <a:p>
            <a:pPr>
              <a:lnSpc>
                <a:spcPct val="150000"/>
              </a:lnSpc>
            </a:pPr>
            <a:r>
              <a:rPr lang="en-US" dirty="0" err="1" smtClean="0"/>
              <a:t>Progesteron</a:t>
            </a:r>
            <a:r>
              <a:rPr lang="en-US" dirty="0" smtClean="0"/>
              <a:t> </a:t>
            </a:r>
            <a:r>
              <a:rPr lang="en-US" dirty="0" err="1" smtClean="0"/>
              <a:t>alternatifleri</a:t>
            </a:r>
            <a:r>
              <a:rPr lang="en-US" dirty="0" smtClean="0"/>
              <a:t> (</a:t>
            </a:r>
            <a:r>
              <a:rPr lang="en-US" dirty="0" err="1" smtClean="0"/>
              <a:t>levonorgestrel</a:t>
            </a:r>
            <a:r>
              <a:rPr lang="en-US" dirty="0" smtClean="0"/>
              <a:t>, </a:t>
            </a:r>
            <a:r>
              <a:rPr lang="en-US" dirty="0" err="1" smtClean="0"/>
              <a:t>gestrinone</a:t>
            </a:r>
            <a:r>
              <a:rPr lang="en-US" dirty="0" smtClean="0"/>
              <a:t> </a:t>
            </a:r>
            <a:r>
              <a:rPr lang="en-US" dirty="0" err="1" smtClean="0"/>
              <a:t>v.s</a:t>
            </a:r>
            <a:r>
              <a:rPr lang="en-US" dirty="0" smtClean="0"/>
              <a:t>)</a:t>
            </a:r>
          </a:p>
          <a:p>
            <a:pPr>
              <a:lnSpc>
                <a:spcPct val="150000"/>
              </a:lnSpc>
            </a:pPr>
            <a:endParaRPr lang="en-US" dirty="0"/>
          </a:p>
          <a:p>
            <a:pPr marL="0" indent="0">
              <a:lnSpc>
                <a:spcPct val="150000"/>
              </a:lnSpc>
              <a:buNone/>
            </a:pPr>
            <a:endParaRPr lang="en-US" dirty="0" smtClean="0"/>
          </a:p>
          <a:p>
            <a:pPr>
              <a:lnSpc>
                <a:spcPct val="150000"/>
              </a:lnSpc>
            </a:pPr>
            <a:endParaRPr lang="tr-TR" dirty="0"/>
          </a:p>
        </p:txBody>
      </p:sp>
    </p:spTree>
    <p:extLst>
      <p:ext uri="{BB962C8B-B14F-4D97-AF65-F5344CB8AC3E}">
        <p14:creationId xmlns:p14="http://schemas.microsoft.com/office/powerpoint/2010/main" val="261326752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4000" dirty="0" err="1">
                <a:solidFill>
                  <a:srgbClr val="FFC000"/>
                </a:solidFill>
              </a:rPr>
              <a:t>Med</a:t>
            </a:r>
            <a:r>
              <a:rPr lang="en-US" sz="4000" dirty="0" err="1">
                <a:solidFill>
                  <a:srgbClr val="FFC000"/>
                </a:solidFill>
              </a:rPr>
              <a:t>ikal</a:t>
            </a:r>
            <a:r>
              <a:rPr lang="en-US" sz="4000" dirty="0">
                <a:solidFill>
                  <a:srgbClr val="FFC000"/>
                </a:solidFill>
              </a:rPr>
              <a:t> </a:t>
            </a:r>
            <a:r>
              <a:rPr lang="en-US" sz="4000" dirty="0" err="1">
                <a:solidFill>
                  <a:srgbClr val="FFC000"/>
                </a:solidFill>
              </a:rPr>
              <a:t>tedavide</a:t>
            </a:r>
            <a:r>
              <a:rPr lang="en-US" sz="4000" dirty="0">
                <a:solidFill>
                  <a:srgbClr val="FFC000"/>
                </a:solidFill>
              </a:rPr>
              <a:t> </a:t>
            </a:r>
            <a:r>
              <a:rPr lang="en-US" sz="4000" dirty="0" err="1">
                <a:solidFill>
                  <a:srgbClr val="FFC000"/>
                </a:solidFill>
              </a:rPr>
              <a:t>hangi</a:t>
            </a:r>
            <a:r>
              <a:rPr lang="en-US" sz="4000" dirty="0">
                <a:solidFill>
                  <a:srgbClr val="FFC000"/>
                </a:solidFill>
              </a:rPr>
              <a:t> </a:t>
            </a:r>
            <a:r>
              <a:rPr lang="en-US" sz="4000" dirty="0" err="1">
                <a:solidFill>
                  <a:srgbClr val="FFC000"/>
                </a:solidFill>
              </a:rPr>
              <a:t>ajanlar</a:t>
            </a:r>
            <a:r>
              <a:rPr lang="en-US" sz="4000" dirty="0">
                <a:solidFill>
                  <a:srgbClr val="FFC000"/>
                </a:solidFill>
              </a:rPr>
              <a:t> </a:t>
            </a:r>
            <a:r>
              <a:rPr lang="en-US" sz="4000" dirty="0" err="1">
                <a:solidFill>
                  <a:srgbClr val="FFC000"/>
                </a:solidFill>
              </a:rPr>
              <a:t>kullan</a:t>
            </a:r>
            <a:r>
              <a:rPr lang="tr-TR" sz="4000" dirty="0">
                <a:solidFill>
                  <a:srgbClr val="FFC000"/>
                </a:solidFill>
              </a:rPr>
              <a:t>ı</a:t>
            </a:r>
            <a:r>
              <a:rPr lang="en-US" sz="4000" dirty="0">
                <a:solidFill>
                  <a:srgbClr val="FFC000"/>
                </a:solidFill>
              </a:rPr>
              <a:t>l</a:t>
            </a:r>
            <a:r>
              <a:rPr lang="tr-TR" sz="4000" dirty="0">
                <a:solidFill>
                  <a:srgbClr val="FFC000"/>
                </a:solidFill>
              </a:rPr>
              <a:t>ı</a:t>
            </a:r>
            <a:r>
              <a:rPr lang="en-US" sz="4000" dirty="0">
                <a:solidFill>
                  <a:srgbClr val="FFC000"/>
                </a:solidFill>
              </a:rPr>
              <a:t>r?</a:t>
            </a:r>
            <a:endParaRPr lang="tr-TR" dirty="0"/>
          </a:p>
        </p:txBody>
      </p:sp>
      <p:sp>
        <p:nvSpPr>
          <p:cNvPr id="3" name="İçerik Yer Tutucusu 2"/>
          <p:cNvSpPr>
            <a:spLocks noGrp="1"/>
          </p:cNvSpPr>
          <p:nvPr>
            <p:ph idx="1"/>
          </p:nvPr>
        </p:nvSpPr>
        <p:spPr/>
        <p:txBody>
          <a:bodyPr/>
          <a:lstStyle/>
          <a:p>
            <a:pPr>
              <a:lnSpc>
                <a:spcPct val="150000"/>
              </a:lnSpc>
            </a:pPr>
            <a:r>
              <a:rPr lang="en-US" dirty="0" smtClean="0"/>
              <a:t>GnRH </a:t>
            </a:r>
            <a:r>
              <a:rPr lang="en-US" dirty="0" err="1" smtClean="0"/>
              <a:t>analoglar</a:t>
            </a:r>
            <a:r>
              <a:rPr lang="tr-TR" dirty="0" smtClean="0"/>
              <a:t>ı</a:t>
            </a:r>
            <a:endParaRPr lang="en-US" dirty="0"/>
          </a:p>
          <a:p>
            <a:pPr>
              <a:lnSpc>
                <a:spcPct val="150000"/>
              </a:lnSpc>
            </a:pPr>
            <a:r>
              <a:rPr lang="en-US" dirty="0" smtClean="0"/>
              <a:t>GnRH </a:t>
            </a:r>
            <a:r>
              <a:rPr lang="en-US" dirty="0" err="1" smtClean="0"/>
              <a:t>antagonistleri</a:t>
            </a:r>
            <a:r>
              <a:rPr lang="en-US" dirty="0" smtClean="0"/>
              <a:t> (</a:t>
            </a:r>
            <a:r>
              <a:rPr lang="en-US" dirty="0" err="1" smtClean="0"/>
              <a:t>Elagolix</a:t>
            </a:r>
            <a:r>
              <a:rPr lang="en-US" dirty="0" smtClean="0"/>
              <a:t>)</a:t>
            </a:r>
          </a:p>
          <a:p>
            <a:pPr>
              <a:lnSpc>
                <a:spcPct val="150000"/>
              </a:lnSpc>
            </a:pPr>
            <a:r>
              <a:rPr lang="en-US" dirty="0" err="1" smtClean="0"/>
              <a:t>Danazol</a:t>
            </a:r>
            <a:endParaRPr lang="en-US" dirty="0" smtClean="0"/>
          </a:p>
          <a:p>
            <a:pPr>
              <a:lnSpc>
                <a:spcPct val="150000"/>
              </a:lnSpc>
            </a:pPr>
            <a:r>
              <a:rPr lang="en-US" dirty="0" err="1" smtClean="0"/>
              <a:t>Aromataz</a:t>
            </a:r>
            <a:r>
              <a:rPr lang="en-US" dirty="0" smtClean="0"/>
              <a:t> </a:t>
            </a:r>
            <a:r>
              <a:rPr lang="en-US" dirty="0" err="1" smtClean="0"/>
              <a:t>inhibitorleri</a:t>
            </a:r>
            <a:endParaRPr lang="en-US" dirty="0" smtClean="0"/>
          </a:p>
          <a:p>
            <a:pPr>
              <a:lnSpc>
                <a:spcPct val="150000"/>
              </a:lnSpc>
            </a:pPr>
            <a:endParaRPr lang="en-US" dirty="0"/>
          </a:p>
          <a:p>
            <a:pPr>
              <a:lnSpc>
                <a:spcPct val="150000"/>
              </a:lnSpc>
            </a:pPr>
            <a:endParaRPr lang="tr-TR" dirty="0"/>
          </a:p>
        </p:txBody>
      </p:sp>
    </p:spTree>
    <p:extLst>
      <p:ext uri="{BB962C8B-B14F-4D97-AF65-F5344CB8AC3E}">
        <p14:creationId xmlns:p14="http://schemas.microsoft.com/office/powerpoint/2010/main" val="3713488382"/>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smtClean="0">
                <a:solidFill>
                  <a:srgbClr val="FFC000"/>
                </a:solidFill>
              </a:rPr>
              <a:t>Gelecekte kullanılması düşünülen ajanlar</a:t>
            </a:r>
            <a:endParaRPr lang="tr-TR" dirty="0">
              <a:solidFill>
                <a:srgbClr val="FFC000"/>
              </a:solidFill>
            </a:endParaRPr>
          </a:p>
        </p:txBody>
      </p:sp>
      <p:sp>
        <p:nvSpPr>
          <p:cNvPr id="3" name="İçerik Yer Tutucusu 2"/>
          <p:cNvSpPr>
            <a:spLocks noGrp="1"/>
          </p:cNvSpPr>
          <p:nvPr>
            <p:ph idx="1"/>
          </p:nvPr>
        </p:nvSpPr>
        <p:spPr>
          <a:xfrm>
            <a:off x="457200" y="1412776"/>
            <a:ext cx="8229600" cy="4713387"/>
          </a:xfrm>
        </p:spPr>
        <p:txBody>
          <a:bodyPr/>
          <a:lstStyle/>
          <a:p>
            <a:pPr>
              <a:lnSpc>
                <a:spcPct val="150000"/>
              </a:lnSpc>
            </a:pPr>
            <a:r>
              <a:rPr lang="tr-TR" dirty="0" smtClean="0"/>
              <a:t>Selek</a:t>
            </a:r>
            <a:r>
              <a:rPr lang="en-US" dirty="0" err="1" smtClean="0"/>
              <a:t>tif</a:t>
            </a:r>
            <a:r>
              <a:rPr lang="en-US" dirty="0" smtClean="0"/>
              <a:t> </a:t>
            </a:r>
            <a:r>
              <a:rPr lang="en-US" dirty="0" err="1" smtClean="0"/>
              <a:t>progesteron</a:t>
            </a:r>
            <a:r>
              <a:rPr lang="en-US" dirty="0" smtClean="0"/>
              <a:t> </a:t>
            </a:r>
            <a:r>
              <a:rPr lang="en-US" dirty="0" err="1" smtClean="0"/>
              <a:t>reseptor</a:t>
            </a:r>
            <a:r>
              <a:rPr lang="en-US" dirty="0" smtClean="0"/>
              <a:t> </a:t>
            </a:r>
            <a:r>
              <a:rPr lang="en-US" dirty="0" err="1" smtClean="0"/>
              <a:t>modulatorleri</a:t>
            </a:r>
            <a:r>
              <a:rPr lang="en-US" dirty="0" smtClean="0"/>
              <a:t> (</a:t>
            </a:r>
            <a:r>
              <a:rPr lang="en-US" dirty="0" err="1" smtClean="0"/>
              <a:t>mifepriston</a:t>
            </a:r>
            <a:r>
              <a:rPr lang="en-US" dirty="0" smtClean="0"/>
              <a:t>, </a:t>
            </a:r>
            <a:r>
              <a:rPr lang="en-US" dirty="0" err="1" smtClean="0"/>
              <a:t>ulipristal</a:t>
            </a:r>
            <a:r>
              <a:rPr lang="en-US" dirty="0" smtClean="0"/>
              <a:t> </a:t>
            </a:r>
            <a:r>
              <a:rPr lang="en-US" dirty="0" err="1" smtClean="0"/>
              <a:t>asetat</a:t>
            </a:r>
            <a:r>
              <a:rPr lang="en-US" dirty="0" smtClean="0"/>
              <a:t>)</a:t>
            </a:r>
          </a:p>
          <a:p>
            <a:endParaRPr lang="en-US" dirty="0"/>
          </a:p>
          <a:p>
            <a:r>
              <a:rPr lang="en-US" dirty="0" smtClean="0"/>
              <a:t>Antitumor </a:t>
            </a:r>
            <a:r>
              <a:rPr lang="en-US" dirty="0" err="1" smtClean="0"/>
              <a:t>nekroz</a:t>
            </a:r>
            <a:r>
              <a:rPr lang="en-US" dirty="0" smtClean="0"/>
              <a:t> alfa (infliximab)</a:t>
            </a:r>
          </a:p>
          <a:p>
            <a:r>
              <a:rPr lang="en-US" dirty="0" smtClean="0"/>
              <a:t> </a:t>
            </a:r>
          </a:p>
          <a:p>
            <a:r>
              <a:rPr lang="en-US" dirty="0" err="1" smtClean="0"/>
              <a:t>Antivaskuler</a:t>
            </a:r>
            <a:r>
              <a:rPr lang="en-US" dirty="0" smtClean="0"/>
              <a:t> </a:t>
            </a:r>
            <a:r>
              <a:rPr lang="en-US" dirty="0" err="1" smtClean="0"/>
              <a:t>endotelial</a:t>
            </a:r>
            <a:r>
              <a:rPr lang="en-US" dirty="0" smtClean="0"/>
              <a:t> growth </a:t>
            </a:r>
            <a:r>
              <a:rPr lang="en-US" dirty="0" err="1" smtClean="0"/>
              <a:t>faktor</a:t>
            </a:r>
            <a:r>
              <a:rPr lang="en-US" dirty="0" smtClean="0"/>
              <a:t> (bevacizumab???)</a:t>
            </a:r>
          </a:p>
          <a:p>
            <a:endParaRPr lang="tr-TR" dirty="0"/>
          </a:p>
        </p:txBody>
      </p:sp>
    </p:spTree>
    <p:extLst>
      <p:ext uri="{BB962C8B-B14F-4D97-AF65-F5344CB8AC3E}">
        <p14:creationId xmlns:p14="http://schemas.microsoft.com/office/powerpoint/2010/main" val="21923010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Endometriozis</a:t>
            </a:r>
            <a:endParaRPr lang="tr-TR" dirty="0">
              <a:solidFill>
                <a:srgbClr val="FFC000"/>
              </a:solidFill>
            </a:endParaRPr>
          </a:p>
        </p:txBody>
      </p:sp>
      <p:sp>
        <p:nvSpPr>
          <p:cNvPr id="3" name="İçerik Yer Tutucusu 2"/>
          <p:cNvSpPr>
            <a:spLocks noGrp="1"/>
          </p:cNvSpPr>
          <p:nvPr>
            <p:ph idx="1"/>
          </p:nvPr>
        </p:nvSpPr>
        <p:spPr>
          <a:xfrm>
            <a:off x="457200" y="1844824"/>
            <a:ext cx="8229600" cy="4281339"/>
          </a:xfrm>
        </p:spPr>
        <p:txBody>
          <a:bodyPr/>
          <a:lstStyle/>
          <a:p>
            <a:r>
              <a:rPr lang="en-US" dirty="0" err="1" smtClean="0"/>
              <a:t>Medikal</a:t>
            </a:r>
            <a:r>
              <a:rPr lang="en-US" dirty="0" smtClean="0"/>
              <a:t> </a:t>
            </a:r>
          </a:p>
          <a:p>
            <a:endParaRPr lang="en-US" dirty="0"/>
          </a:p>
          <a:p>
            <a:r>
              <a:rPr lang="en-US" dirty="0" err="1" smtClean="0"/>
              <a:t>Cerrahi</a:t>
            </a:r>
            <a:r>
              <a:rPr lang="en-US" dirty="0" smtClean="0"/>
              <a:t> </a:t>
            </a:r>
            <a:r>
              <a:rPr lang="en-US" dirty="0" err="1" smtClean="0"/>
              <a:t>tedavi</a:t>
            </a:r>
            <a:r>
              <a:rPr lang="en-US" dirty="0" smtClean="0"/>
              <a:t> </a:t>
            </a:r>
            <a:r>
              <a:rPr lang="en-US" dirty="0" err="1" smtClean="0"/>
              <a:t>secenekleri</a:t>
            </a:r>
            <a:r>
              <a:rPr lang="en-US" dirty="0" smtClean="0"/>
              <a:t> </a:t>
            </a:r>
            <a:r>
              <a:rPr lang="en-US" dirty="0" err="1" smtClean="0"/>
              <a:t>mevcut</a:t>
            </a:r>
            <a:r>
              <a:rPr lang="en-US" dirty="0" smtClean="0"/>
              <a:t>…</a:t>
            </a:r>
            <a:endParaRPr lang="tr-TR" dirty="0"/>
          </a:p>
        </p:txBody>
      </p:sp>
    </p:spTree>
    <p:extLst>
      <p:ext uri="{BB962C8B-B14F-4D97-AF65-F5344CB8AC3E}">
        <p14:creationId xmlns:p14="http://schemas.microsoft.com/office/powerpoint/2010/main" val="4040986853"/>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Autofit/>
          </a:bodyPr>
          <a:lstStyle/>
          <a:p>
            <a:r>
              <a:rPr lang="tr-TR" sz="4000" dirty="0">
                <a:solidFill>
                  <a:srgbClr val="FFC000"/>
                </a:solidFill>
              </a:rPr>
              <a:t>Gelecekte kullanılması düşünülen ajanlar</a:t>
            </a:r>
            <a:endParaRPr lang="tr-TR" sz="4000" dirty="0"/>
          </a:p>
        </p:txBody>
      </p:sp>
      <p:sp>
        <p:nvSpPr>
          <p:cNvPr id="3" name="İçerik Yer Tutucusu 2"/>
          <p:cNvSpPr>
            <a:spLocks noGrp="1"/>
          </p:cNvSpPr>
          <p:nvPr>
            <p:ph idx="1"/>
          </p:nvPr>
        </p:nvSpPr>
        <p:spPr>
          <a:xfrm>
            <a:off x="457200" y="1484784"/>
            <a:ext cx="8229600" cy="4641379"/>
          </a:xfrm>
        </p:spPr>
        <p:txBody>
          <a:bodyPr/>
          <a:lstStyle/>
          <a:p>
            <a:pPr>
              <a:lnSpc>
                <a:spcPct val="150000"/>
              </a:lnSpc>
            </a:pPr>
            <a:r>
              <a:rPr lang="en-US" dirty="0" err="1" smtClean="0"/>
              <a:t>Anjiogenesis</a:t>
            </a:r>
            <a:r>
              <a:rPr lang="en-US" dirty="0" smtClean="0"/>
              <a:t> </a:t>
            </a:r>
            <a:r>
              <a:rPr lang="en-US" dirty="0" err="1" smtClean="0"/>
              <a:t>inhibitorleri</a:t>
            </a:r>
            <a:r>
              <a:rPr lang="en-US" dirty="0" smtClean="0"/>
              <a:t> (</a:t>
            </a:r>
            <a:r>
              <a:rPr lang="en-US" dirty="0" err="1" smtClean="0"/>
              <a:t>anjiostatin</a:t>
            </a:r>
            <a:r>
              <a:rPr lang="en-US" dirty="0" smtClean="0"/>
              <a:t>, </a:t>
            </a:r>
            <a:r>
              <a:rPr lang="en-US" dirty="0" err="1" smtClean="0"/>
              <a:t>fumagillin</a:t>
            </a:r>
            <a:r>
              <a:rPr lang="en-US" dirty="0" smtClean="0"/>
              <a:t>)</a:t>
            </a:r>
          </a:p>
          <a:p>
            <a:pPr>
              <a:lnSpc>
                <a:spcPct val="150000"/>
              </a:lnSpc>
            </a:pPr>
            <a:r>
              <a:rPr lang="en-US" dirty="0" err="1" smtClean="0"/>
              <a:t>Statinler</a:t>
            </a:r>
            <a:r>
              <a:rPr lang="en-US" dirty="0" smtClean="0"/>
              <a:t> (</a:t>
            </a:r>
            <a:r>
              <a:rPr lang="en-US" dirty="0" err="1" smtClean="0"/>
              <a:t>antianjiogenetik</a:t>
            </a:r>
            <a:r>
              <a:rPr lang="en-US" dirty="0" smtClean="0"/>
              <a:t> </a:t>
            </a:r>
            <a:r>
              <a:rPr lang="en-US" dirty="0" err="1" smtClean="0"/>
              <a:t>aktivite</a:t>
            </a:r>
            <a:r>
              <a:rPr lang="en-US" dirty="0" smtClean="0"/>
              <a:t>)</a:t>
            </a:r>
          </a:p>
          <a:p>
            <a:pPr>
              <a:lnSpc>
                <a:spcPct val="150000"/>
              </a:lnSpc>
            </a:pPr>
            <a:endParaRPr lang="en-US" dirty="0" smtClean="0"/>
          </a:p>
          <a:p>
            <a:pPr>
              <a:lnSpc>
                <a:spcPct val="150000"/>
              </a:lnSpc>
            </a:pPr>
            <a:endParaRPr lang="tr-TR" dirty="0"/>
          </a:p>
        </p:txBody>
      </p:sp>
    </p:spTree>
    <p:extLst>
      <p:ext uri="{BB962C8B-B14F-4D97-AF65-F5344CB8AC3E}">
        <p14:creationId xmlns:p14="http://schemas.microsoft.com/office/powerpoint/2010/main" val="3107433679"/>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sz="4000" dirty="0">
                <a:solidFill>
                  <a:srgbClr val="FFC000"/>
                </a:solidFill>
              </a:rPr>
              <a:t>Gelecekte kullanılması düşünülen ajanlar</a:t>
            </a:r>
            <a:endParaRPr lang="tr-TR" dirty="0"/>
          </a:p>
        </p:txBody>
      </p:sp>
      <p:sp>
        <p:nvSpPr>
          <p:cNvPr id="3" name="İçerik Yer Tutucusu 2"/>
          <p:cNvSpPr>
            <a:spLocks noGrp="1"/>
          </p:cNvSpPr>
          <p:nvPr>
            <p:ph idx="1"/>
          </p:nvPr>
        </p:nvSpPr>
        <p:spPr/>
        <p:txBody>
          <a:bodyPr/>
          <a:lstStyle/>
          <a:p>
            <a:pPr lvl="0">
              <a:lnSpc>
                <a:spcPct val="150000"/>
              </a:lnSpc>
            </a:pPr>
            <a:r>
              <a:rPr lang="en-US" dirty="0">
                <a:solidFill>
                  <a:prstClr val="white"/>
                </a:solidFill>
              </a:rPr>
              <a:t>COX-2 </a:t>
            </a:r>
            <a:r>
              <a:rPr lang="en-US" dirty="0" err="1">
                <a:solidFill>
                  <a:prstClr val="white"/>
                </a:solidFill>
              </a:rPr>
              <a:t>inhibitorleri</a:t>
            </a:r>
            <a:r>
              <a:rPr lang="en-US" dirty="0">
                <a:solidFill>
                  <a:prstClr val="white"/>
                </a:solidFill>
              </a:rPr>
              <a:t>?????</a:t>
            </a:r>
          </a:p>
          <a:p>
            <a:pPr lvl="0">
              <a:lnSpc>
                <a:spcPct val="150000"/>
              </a:lnSpc>
            </a:pPr>
            <a:r>
              <a:rPr lang="en-US" dirty="0" err="1">
                <a:solidFill>
                  <a:prstClr val="white"/>
                </a:solidFill>
              </a:rPr>
              <a:t>Immunomodulatorler</a:t>
            </a:r>
            <a:r>
              <a:rPr lang="en-US" dirty="0">
                <a:solidFill>
                  <a:prstClr val="white"/>
                </a:solidFill>
              </a:rPr>
              <a:t> (</a:t>
            </a:r>
            <a:r>
              <a:rPr lang="en-US" dirty="0" err="1">
                <a:solidFill>
                  <a:prstClr val="white"/>
                </a:solidFill>
              </a:rPr>
              <a:t>pentoksifilin</a:t>
            </a:r>
            <a:r>
              <a:rPr lang="en-US" dirty="0" smtClean="0">
                <a:solidFill>
                  <a:prstClr val="white"/>
                </a:solidFill>
              </a:rPr>
              <a:t>)</a:t>
            </a:r>
          </a:p>
          <a:p>
            <a:pPr lvl="0">
              <a:lnSpc>
                <a:spcPct val="150000"/>
              </a:lnSpc>
            </a:pPr>
            <a:r>
              <a:rPr lang="en-US" dirty="0" err="1" smtClean="0">
                <a:solidFill>
                  <a:prstClr val="white"/>
                </a:solidFill>
              </a:rPr>
              <a:t>Retinonidler</a:t>
            </a:r>
            <a:r>
              <a:rPr lang="en-US" dirty="0" smtClean="0">
                <a:solidFill>
                  <a:prstClr val="white"/>
                </a:solidFill>
              </a:rPr>
              <a:t> (</a:t>
            </a:r>
            <a:r>
              <a:rPr lang="en-US" dirty="0" err="1" smtClean="0">
                <a:solidFill>
                  <a:prstClr val="white"/>
                </a:solidFill>
              </a:rPr>
              <a:t>Fenretinide</a:t>
            </a:r>
            <a:r>
              <a:rPr lang="en-US" dirty="0" smtClean="0">
                <a:solidFill>
                  <a:prstClr val="white"/>
                </a:solidFill>
              </a:rPr>
              <a:t>- STRA6) </a:t>
            </a:r>
          </a:p>
          <a:p>
            <a:pPr marL="0" lvl="0" indent="0">
              <a:lnSpc>
                <a:spcPct val="150000"/>
              </a:lnSpc>
              <a:buNone/>
            </a:pPr>
            <a:endParaRPr lang="en-US" dirty="0">
              <a:solidFill>
                <a:prstClr val="white"/>
              </a:solidFill>
            </a:endParaRPr>
          </a:p>
        </p:txBody>
      </p:sp>
    </p:spTree>
    <p:extLst>
      <p:ext uri="{BB962C8B-B14F-4D97-AF65-F5344CB8AC3E}">
        <p14:creationId xmlns:p14="http://schemas.microsoft.com/office/powerpoint/2010/main" val="2708949018"/>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tr-TR" dirty="0" err="1">
                <a:solidFill>
                  <a:srgbClr val="FFC000"/>
                </a:solidFill>
              </a:rPr>
              <a:t>Non</a:t>
            </a:r>
            <a:r>
              <a:rPr lang="tr-TR" dirty="0">
                <a:solidFill>
                  <a:srgbClr val="FFC000"/>
                </a:solidFill>
              </a:rPr>
              <a:t> </a:t>
            </a:r>
            <a:r>
              <a:rPr lang="tr-TR" dirty="0" err="1">
                <a:solidFill>
                  <a:srgbClr val="FFC000"/>
                </a:solidFill>
              </a:rPr>
              <a:t>steroid</a:t>
            </a:r>
            <a:r>
              <a:rPr lang="tr-TR" dirty="0">
                <a:solidFill>
                  <a:srgbClr val="FFC000"/>
                </a:solidFill>
              </a:rPr>
              <a:t> </a:t>
            </a:r>
            <a:r>
              <a:rPr lang="tr-TR" dirty="0" err="1" smtClean="0">
                <a:solidFill>
                  <a:srgbClr val="FFC000"/>
                </a:solidFill>
              </a:rPr>
              <a:t>antiinflamatuarlar</a:t>
            </a:r>
            <a:r>
              <a:rPr lang="tr-TR" dirty="0">
                <a:solidFill>
                  <a:srgbClr val="FFC000"/>
                </a:solidFill>
              </a:rPr>
              <a:t/>
            </a:r>
            <a:br>
              <a:rPr lang="tr-TR" dirty="0">
                <a:solidFill>
                  <a:srgbClr val="FFC000"/>
                </a:solidFill>
              </a:rPr>
            </a:br>
            <a:endParaRPr lang="tr-TR" dirty="0">
              <a:solidFill>
                <a:srgbClr val="FFC000"/>
              </a:solidFill>
            </a:endParaRPr>
          </a:p>
        </p:txBody>
      </p:sp>
      <p:sp>
        <p:nvSpPr>
          <p:cNvPr id="3" name="İçerik Yer Tutucusu 2"/>
          <p:cNvSpPr>
            <a:spLocks noGrp="1"/>
          </p:cNvSpPr>
          <p:nvPr>
            <p:ph idx="1"/>
          </p:nvPr>
        </p:nvSpPr>
        <p:spPr/>
        <p:txBody>
          <a:bodyPr/>
          <a:lstStyle/>
          <a:p>
            <a:r>
              <a:rPr lang="en-US" dirty="0" err="1" smtClean="0"/>
              <a:t>Bir</a:t>
            </a:r>
            <a:r>
              <a:rPr lang="en-US" dirty="0" smtClean="0"/>
              <a:t> </a:t>
            </a:r>
            <a:r>
              <a:rPr lang="en-US" dirty="0" err="1"/>
              <a:t>ç</a:t>
            </a:r>
            <a:r>
              <a:rPr lang="en-US" dirty="0" err="1" smtClean="0"/>
              <a:t>ok</a:t>
            </a:r>
            <a:r>
              <a:rPr lang="en-US" dirty="0" smtClean="0"/>
              <a:t> k</a:t>
            </a:r>
            <a:r>
              <a:rPr lang="tr-TR" dirty="0" smtClean="0"/>
              <a:t>ı</a:t>
            </a:r>
            <a:r>
              <a:rPr lang="en-US" dirty="0" err="1" smtClean="0"/>
              <a:t>lavuz</a:t>
            </a:r>
            <a:r>
              <a:rPr lang="en-US" dirty="0" smtClean="0"/>
              <a:t> </a:t>
            </a:r>
            <a:r>
              <a:rPr lang="en-US" dirty="0" err="1" smtClean="0"/>
              <a:t>taraf</a:t>
            </a:r>
            <a:r>
              <a:rPr lang="tr-TR" dirty="0" smtClean="0"/>
              <a:t>ı</a:t>
            </a:r>
            <a:r>
              <a:rPr lang="en-US" dirty="0" err="1" smtClean="0"/>
              <a:t>ndan</a:t>
            </a:r>
            <a:r>
              <a:rPr lang="en-US" dirty="0" smtClean="0"/>
              <a:t> </a:t>
            </a:r>
            <a:r>
              <a:rPr lang="en-US" dirty="0" err="1" smtClean="0"/>
              <a:t>önerilmiş</a:t>
            </a:r>
            <a:r>
              <a:rPr lang="en-US" dirty="0" smtClean="0"/>
              <a:t>…..</a:t>
            </a:r>
            <a:endParaRPr lang="tr-TR" dirty="0" smtClean="0"/>
          </a:p>
          <a:p>
            <a:endParaRPr lang="tr-TR" dirty="0"/>
          </a:p>
          <a:p>
            <a:pPr marL="0" indent="0">
              <a:buNone/>
            </a:pPr>
            <a:r>
              <a:rPr lang="tr-TR" sz="2000" dirty="0" smtClean="0"/>
              <a:t>                                                                                                          ASRM 2014</a:t>
            </a:r>
          </a:p>
          <a:p>
            <a:pPr marL="0" indent="0">
              <a:buNone/>
            </a:pPr>
            <a:r>
              <a:rPr lang="tr-TR" sz="2000" dirty="0" smtClean="0"/>
              <a:t>                                                                                                          ESHRE  2014</a:t>
            </a:r>
          </a:p>
          <a:p>
            <a:pPr marL="0" indent="0">
              <a:buNone/>
            </a:pPr>
            <a:r>
              <a:rPr lang="tr-TR" sz="2000" dirty="0"/>
              <a:t> </a:t>
            </a:r>
            <a:r>
              <a:rPr lang="tr-TR" sz="2000" dirty="0" smtClean="0"/>
              <a:t>                                                                                                          NICE   2018</a:t>
            </a:r>
          </a:p>
          <a:p>
            <a:pPr marL="0" indent="0">
              <a:buNone/>
            </a:pPr>
            <a:endParaRPr lang="tr-TR" sz="2000" dirty="0"/>
          </a:p>
          <a:p>
            <a:r>
              <a:rPr lang="tr-TR" dirty="0" smtClean="0"/>
              <a:t>Genel</a:t>
            </a:r>
            <a:r>
              <a:rPr lang="en-US" dirty="0" err="1" smtClean="0"/>
              <a:t>ikle</a:t>
            </a:r>
            <a:r>
              <a:rPr lang="en-US" dirty="0" smtClean="0"/>
              <a:t> OKS </a:t>
            </a:r>
            <a:r>
              <a:rPr lang="en-US" dirty="0" err="1" smtClean="0"/>
              <a:t>veya</a:t>
            </a:r>
            <a:r>
              <a:rPr lang="en-US" dirty="0" smtClean="0"/>
              <a:t> </a:t>
            </a:r>
            <a:r>
              <a:rPr lang="en-US" dirty="0" err="1" smtClean="0"/>
              <a:t>progesteronlarla</a:t>
            </a:r>
            <a:r>
              <a:rPr lang="en-US" dirty="0" smtClean="0"/>
              <a:t> </a:t>
            </a:r>
            <a:r>
              <a:rPr lang="en-US" dirty="0" err="1" smtClean="0"/>
              <a:t>kombine</a:t>
            </a:r>
            <a:r>
              <a:rPr lang="en-US" dirty="0" smtClean="0"/>
              <a:t> </a:t>
            </a:r>
            <a:r>
              <a:rPr lang="en-US" dirty="0" err="1" smtClean="0"/>
              <a:t>edilir</a:t>
            </a:r>
            <a:r>
              <a:rPr lang="en-US" dirty="0" smtClean="0"/>
              <a:t>…</a:t>
            </a:r>
            <a:endParaRPr lang="tr-TR" dirty="0"/>
          </a:p>
        </p:txBody>
      </p:sp>
    </p:spTree>
    <p:extLst>
      <p:ext uri="{BB962C8B-B14F-4D97-AF65-F5344CB8AC3E}">
        <p14:creationId xmlns:p14="http://schemas.microsoft.com/office/powerpoint/2010/main" val="1590788112"/>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706090"/>
          </a:xfrm>
        </p:spPr>
        <p:txBody>
          <a:bodyPr>
            <a:normAutofit fontScale="90000"/>
          </a:bodyPr>
          <a:lstStyle/>
          <a:p>
            <a:r>
              <a:rPr lang="tr-TR" sz="4000" dirty="0" err="1">
                <a:solidFill>
                  <a:srgbClr val="FFC000"/>
                </a:solidFill>
              </a:rPr>
              <a:t>Non</a:t>
            </a:r>
            <a:r>
              <a:rPr lang="tr-TR" sz="4000" dirty="0">
                <a:solidFill>
                  <a:srgbClr val="FFC000"/>
                </a:solidFill>
              </a:rPr>
              <a:t> </a:t>
            </a:r>
            <a:r>
              <a:rPr lang="tr-TR" sz="4000" dirty="0" err="1">
                <a:solidFill>
                  <a:srgbClr val="FFC000"/>
                </a:solidFill>
              </a:rPr>
              <a:t>steroid</a:t>
            </a:r>
            <a:r>
              <a:rPr lang="tr-TR" sz="4000" dirty="0">
                <a:solidFill>
                  <a:srgbClr val="FFC000"/>
                </a:solidFill>
              </a:rPr>
              <a:t> </a:t>
            </a:r>
            <a:r>
              <a:rPr lang="tr-TR" sz="4000" dirty="0" err="1">
                <a:solidFill>
                  <a:srgbClr val="FFC000"/>
                </a:solidFill>
              </a:rPr>
              <a:t>antiinflamatuarlar</a:t>
            </a:r>
            <a:r>
              <a:rPr lang="tr-TR" sz="4000" dirty="0">
                <a:solidFill>
                  <a:srgbClr val="FFC000"/>
                </a:solidFill>
              </a:rPr>
              <a:t/>
            </a:r>
            <a:br>
              <a:rPr lang="tr-TR" sz="4000" dirty="0">
                <a:solidFill>
                  <a:srgbClr val="FFC000"/>
                </a:solidFill>
              </a:rPr>
            </a:br>
            <a:endParaRPr lang="tr-T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323528" y="764704"/>
            <a:ext cx="8496944" cy="583264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Resim 3" descr="Ekran Kırpma"/>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00192" y="4869160"/>
            <a:ext cx="76211" cy="362001"/>
          </a:xfrm>
          <a:prstGeom prst="rect">
            <a:avLst/>
          </a:prstGeom>
        </p:spPr>
      </p:pic>
    </p:spTree>
    <p:extLst>
      <p:ext uri="{BB962C8B-B14F-4D97-AF65-F5344CB8AC3E}">
        <p14:creationId xmlns:p14="http://schemas.microsoft.com/office/powerpoint/2010/main" val="340914658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4000" dirty="0" err="1">
                <a:solidFill>
                  <a:srgbClr val="FFC000"/>
                </a:solidFill>
              </a:rPr>
              <a:t>Non</a:t>
            </a:r>
            <a:r>
              <a:rPr lang="tr-TR" sz="4000" dirty="0">
                <a:solidFill>
                  <a:srgbClr val="FFC000"/>
                </a:solidFill>
              </a:rPr>
              <a:t> </a:t>
            </a:r>
            <a:r>
              <a:rPr lang="tr-TR" sz="4000" dirty="0" err="1">
                <a:solidFill>
                  <a:srgbClr val="FFC000"/>
                </a:solidFill>
              </a:rPr>
              <a:t>steroid</a:t>
            </a:r>
            <a:r>
              <a:rPr lang="tr-TR" sz="4000" dirty="0">
                <a:solidFill>
                  <a:srgbClr val="FFC000"/>
                </a:solidFill>
              </a:rPr>
              <a:t> </a:t>
            </a:r>
            <a:r>
              <a:rPr lang="tr-TR" sz="4000" dirty="0" err="1">
                <a:solidFill>
                  <a:srgbClr val="FFC000"/>
                </a:solidFill>
              </a:rPr>
              <a:t>antiinflamatuarlar</a:t>
            </a:r>
            <a:endParaRPr lang="tr-TR" dirty="0"/>
          </a:p>
        </p:txBody>
      </p:sp>
      <p:sp>
        <p:nvSpPr>
          <p:cNvPr id="3" name="İçerik Yer Tutucusu 2"/>
          <p:cNvSpPr>
            <a:spLocks noGrp="1"/>
          </p:cNvSpPr>
          <p:nvPr>
            <p:ph idx="1"/>
          </p:nvPr>
        </p:nvSpPr>
        <p:spPr/>
        <p:txBody>
          <a:bodyPr/>
          <a:lstStyle/>
          <a:p>
            <a:pPr>
              <a:lnSpc>
                <a:spcPct val="200000"/>
              </a:lnSpc>
            </a:pPr>
            <a:r>
              <a:rPr lang="en-US" dirty="0" smtClean="0"/>
              <a:t>Primer </a:t>
            </a:r>
            <a:r>
              <a:rPr lang="en-US" dirty="0" err="1" smtClean="0"/>
              <a:t>dismenorede</a:t>
            </a:r>
            <a:r>
              <a:rPr lang="en-US" dirty="0" smtClean="0"/>
              <a:t> </a:t>
            </a:r>
            <a:r>
              <a:rPr lang="en-US" dirty="0" err="1" smtClean="0"/>
              <a:t>etkili</a:t>
            </a:r>
            <a:r>
              <a:rPr lang="en-US" dirty="0" smtClean="0"/>
              <a:t> </a:t>
            </a:r>
            <a:r>
              <a:rPr lang="en-US" dirty="0" err="1" smtClean="0"/>
              <a:t>ancak</a:t>
            </a:r>
            <a:r>
              <a:rPr lang="en-US" dirty="0" smtClean="0"/>
              <a:t> </a:t>
            </a:r>
            <a:r>
              <a:rPr lang="en-US" dirty="0" err="1" smtClean="0"/>
              <a:t>endometriozise</a:t>
            </a:r>
            <a:r>
              <a:rPr lang="en-US" dirty="0" smtClean="0"/>
              <a:t> </a:t>
            </a:r>
            <a:r>
              <a:rPr lang="tr-TR" dirty="0" smtClean="0"/>
              <a:t>bağlı</a:t>
            </a:r>
            <a:r>
              <a:rPr lang="en-US" dirty="0" smtClean="0"/>
              <a:t> </a:t>
            </a:r>
            <a:r>
              <a:rPr lang="en-US" dirty="0" err="1" smtClean="0"/>
              <a:t>a</a:t>
            </a:r>
            <a:r>
              <a:rPr lang="en-US" dirty="0" err="1" smtClean="0">
                <a:latin typeface="Calibri"/>
              </a:rPr>
              <a:t>ğr</a:t>
            </a:r>
            <a:r>
              <a:rPr lang="tr-TR" dirty="0" smtClean="0">
                <a:latin typeface="Calibri"/>
              </a:rPr>
              <a:t>ı</a:t>
            </a:r>
            <a:r>
              <a:rPr lang="en-US" dirty="0" smtClean="0"/>
              <a:t>da </a:t>
            </a:r>
            <a:r>
              <a:rPr lang="en-US" dirty="0" err="1" smtClean="0"/>
              <a:t>etkinli</a:t>
            </a:r>
            <a:r>
              <a:rPr lang="en-US" dirty="0" err="1" smtClean="0">
                <a:latin typeface="Calibri"/>
              </a:rPr>
              <a:t>ǧ</a:t>
            </a:r>
            <a:r>
              <a:rPr lang="en-US" dirty="0" err="1" smtClean="0"/>
              <a:t>i</a:t>
            </a:r>
            <a:r>
              <a:rPr lang="en-US" dirty="0" smtClean="0"/>
              <a:t> net </a:t>
            </a:r>
            <a:r>
              <a:rPr lang="en-US" dirty="0" err="1" smtClean="0"/>
              <a:t>olarak</a:t>
            </a:r>
            <a:r>
              <a:rPr lang="en-US" dirty="0" smtClean="0"/>
              <a:t> </a:t>
            </a:r>
            <a:r>
              <a:rPr lang="en-US" dirty="0" err="1" smtClean="0"/>
              <a:t>gösterilmemiș</a:t>
            </a:r>
            <a:r>
              <a:rPr lang="en-US" dirty="0" smtClean="0"/>
              <a:t>….</a:t>
            </a:r>
            <a:endParaRPr lang="tr-TR" dirty="0"/>
          </a:p>
        </p:txBody>
      </p:sp>
    </p:spTree>
    <p:extLst>
      <p:ext uri="{BB962C8B-B14F-4D97-AF65-F5344CB8AC3E}">
        <p14:creationId xmlns:p14="http://schemas.microsoft.com/office/powerpoint/2010/main" val="3461166127"/>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21196" y="224881"/>
            <a:ext cx="8229600" cy="1143000"/>
          </a:xfrm>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9"/>
            <a:ext cx="8280920" cy="1296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32040" y="1556792"/>
            <a:ext cx="3744416" cy="1296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2"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27896" y="3573016"/>
            <a:ext cx="8229600" cy="208823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948264" y="6237312"/>
            <a:ext cx="1944216" cy="369332"/>
          </a:xfrm>
          <a:prstGeom prst="rect">
            <a:avLst/>
          </a:prstGeom>
          <a:noFill/>
        </p:spPr>
        <p:txBody>
          <a:bodyPr wrap="square" rtlCol="0">
            <a:spAutoFit/>
          </a:bodyPr>
          <a:lstStyle/>
          <a:p>
            <a:r>
              <a:rPr lang="tr-TR" dirty="0" smtClean="0"/>
              <a:t>Brown et al</a:t>
            </a:r>
            <a:r>
              <a:rPr lang="en-US" dirty="0" smtClean="0"/>
              <a:t>., 2017</a:t>
            </a:r>
            <a:endParaRPr lang="tr-TR" dirty="0"/>
          </a:p>
        </p:txBody>
      </p:sp>
    </p:spTree>
    <p:extLst>
      <p:ext uri="{BB962C8B-B14F-4D97-AF65-F5344CB8AC3E}">
        <p14:creationId xmlns:p14="http://schemas.microsoft.com/office/powerpoint/2010/main" val="2115399309"/>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Progesteronlar</a:t>
            </a:r>
            <a:endParaRPr lang="tr-TR" dirty="0">
              <a:solidFill>
                <a:srgbClr val="FFC000"/>
              </a:solidFill>
            </a:endParaRPr>
          </a:p>
        </p:txBody>
      </p:sp>
      <p:sp>
        <p:nvSpPr>
          <p:cNvPr id="5" name="İçerik Yer Tutucusu 2"/>
          <p:cNvSpPr>
            <a:spLocks noGrp="1"/>
          </p:cNvSpPr>
          <p:nvPr>
            <p:ph idx="1"/>
          </p:nvPr>
        </p:nvSpPr>
        <p:spPr>
          <a:ln>
            <a:noFill/>
          </a:ln>
        </p:spPr>
        <p:txBody>
          <a:bodyPr/>
          <a:lstStyle/>
          <a:p>
            <a:r>
              <a:rPr lang="tr-TR" dirty="0" err="1" smtClean="0"/>
              <a:t>Medrok</a:t>
            </a:r>
            <a:r>
              <a:rPr lang="en-US" dirty="0" err="1" smtClean="0"/>
              <a:t>siprogesteron</a:t>
            </a:r>
            <a:r>
              <a:rPr lang="en-US" dirty="0" smtClean="0"/>
              <a:t> </a:t>
            </a:r>
            <a:r>
              <a:rPr lang="en-US" dirty="0" err="1" smtClean="0"/>
              <a:t>asetat</a:t>
            </a:r>
            <a:endParaRPr lang="en-US" dirty="0" smtClean="0"/>
          </a:p>
          <a:p>
            <a:endParaRPr lang="en-US" dirty="0"/>
          </a:p>
          <a:p>
            <a:pPr>
              <a:lnSpc>
                <a:spcPct val="150000"/>
              </a:lnSpc>
            </a:pPr>
            <a:r>
              <a:rPr lang="en-US" dirty="0" smtClean="0"/>
              <a:t>19-nortestosteron </a:t>
            </a:r>
            <a:r>
              <a:rPr lang="en-US" dirty="0" err="1" smtClean="0"/>
              <a:t>deriveleri</a:t>
            </a:r>
            <a:r>
              <a:rPr lang="en-US" dirty="0" smtClean="0"/>
              <a:t> (</a:t>
            </a:r>
            <a:r>
              <a:rPr lang="en-US" dirty="0" err="1" smtClean="0"/>
              <a:t>norethindrone</a:t>
            </a:r>
            <a:r>
              <a:rPr lang="en-US" dirty="0"/>
              <a:t> </a:t>
            </a:r>
            <a:r>
              <a:rPr lang="en-US" dirty="0" smtClean="0"/>
              <a:t>acetate, </a:t>
            </a:r>
            <a:r>
              <a:rPr lang="en-US" dirty="0" err="1" smtClean="0"/>
              <a:t>dienogest</a:t>
            </a:r>
            <a:r>
              <a:rPr lang="en-US" dirty="0"/>
              <a:t>,</a:t>
            </a:r>
            <a:r>
              <a:rPr lang="tr-TR" dirty="0" smtClean="0"/>
              <a:t> </a:t>
            </a:r>
            <a:r>
              <a:rPr lang="tr-TR" dirty="0" err="1" smtClean="0"/>
              <a:t>levo</a:t>
            </a:r>
            <a:r>
              <a:rPr lang="en-US" dirty="0" err="1" smtClean="0"/>
              <a:t>norgestrel</a:t>
            </a:r>
            <a:r>
              <a:rPr lang="en-US" dirty="0" smtClean="0"/>
              <a:t>)</a:t>
            </a:r>
            <a:endParaRPr lang="tr-TR" dirty="0"/>
          </a:p>
        </p:txBody>
      </p:sp>
    </p:spTree>
    <p:extLst>
      <p:ext uri="{BB962C8B-B14F-4D97-AF65-F5344CB8AC3E}">
        <p14:creationId xmlns:p14="http://schemas.microsoft.com/office/powerpoint/2010/main" val="2053718876"/>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Progesteronlar</a:t>
            </a:r>
            <a:endParaRPr lang="tr-TR" dirty="0">
              <a:solidFill>
                <a:srgbClr val="FFC000"/>
              </a:solidFill>
            </a:endParaRPr>
          </a:p>
        </p:txBody>
      </p:sp>
      <p:sp>
        <p:nvSpPr>
          <p:cNvPr id="3" name="İçerik Yer Tutucusu 2"/>
          <p:cNvSpPr>
            <a:spLocks noGrp="1"/>
          </p:cNvSpPr>
          <p:nvPr>
            <p:ph idx="1"/>
          </p:nvPr>
        </p:nvSpPr>
        <p:spPr>
          <a:xfrm>
            <a:off x="457200" y="1988840"/>
            <a:ext cx="8229600" cy="4137323"/>
          </a:xfrm>
        </p:spPr>
        <p:txBody>
          <a:bodyPr/>
          <a:lstStyle/>
          <a:p>
            <a:pPr>
              <a:lnSpc>
                <a:spcPct val="200000"/>
              </a:lnSpc>
            </a:pPr>
            <a:r>
              <a:rPr lang="en-US" dirty="0" smtClean="0"/>
              <a:t>Parenteral, oral , intrauterine </a:t>
            </a:r>
            <a:r>
              <a:rPr lang="en-US" dirty="0" err="1" smtClean="0"/>
              <a:t>araç</a:t>
            </a:r>
            <a:r>
              <a:rPr lang="en-US" dirty="0" smtClean="0"/>
              <a:t> </a:t>
            </a:r>
            <a:r>
              <a:rPr lang="en-US" dirty="0" err="1" smtClean="0"/>
              <a:t>formlar</a:t>
            </a:r>
            <a:r>
              <a:rPr lang="tr-TR" dirty="0" smtClean="0"/>
              <a:t>ı</a:t>
            </a:r>
            <a:r>
              <a:rPr lang="en-US" dirty="0" smtClean="0"/>
              <a:t> </a:t>
            </a:r>
            <a:r>
              <a:rPr lang="en-US" dirty="0" err="1" smtClean="0"/>
              <a:t>mevcut</a:t>
            </a:r>
            <a:r>
              <a:rPr lang="en-US" dirty="0" smtClean="0"/>
              <a:t>….</a:t>
            </a:r>
            <a:endParaRPr lang="tr-TR" dirty="0"/>
          </a:p>
        </p:txBody>
      </p:sp>
    </p:spTree>
    <p:extLst>
      <p:ext uri="{BB962C8B-B14F-4D97-AF65-F5344CB8AC3E}">
        <p14:creationId xmlns:p14="http://schemas.microsoft.com/office/powerpoint/2010/main" val="13580835"/>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346050"/>
          </a:xfrm>
        </p:spPr>
        <p:txBody>
          <a:bodyPr>
            <a:normAutofit fontScale="90000"/>
          </a:bodyPr>
          <a:lstStyle/>
          <a:p>
            <a:endParaRPr lang="tr-TR" dirty="0"/>
          </a:p>
        </p:txBody>
      </p:sp>
      <p:pic>
        <p:nvPicPr>
          <p:cNvPr id="102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692696"/>
            <a:ext cx="8229600" cy="561662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1741726018"/>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Etk</a:t>
            </a:r>
            <a:r>
              <a:rPr lang="en-US" dirty="0" err="1" smtClean="0">
                <a:solidFill>
                  <a:srgbClr val="FFC000"/>
                </a:solidFill>
              </a:rPr>
              <a:t>i</a:t>
            </a:r>
            <a:r>
              <a:rPr lang="en-US" dirty="0" smtClean="0">
                <a:solidFill>
                  <a:srgbClr val="FFC000"/>
                </a:solidFill>
              </a:rPr>
              <a:t> </a:t>
            </a:r>
            <a:r>
              <a:rPr lang="en-US" dirty="0" err="1" smtClean="0">
                <a:solidFill>
                  <a:srgbClr val="FFC000"/>
                </a:solidFill>
              </a:rPr>
              <a:t>mekanizmas</a:t>
            </a:r>
            <a:r>
              <a:rPr lang="tr-TR" dirty="0" smtClean="0">
                <a:solidFill>
                  <a:srgbClr val="FFC000"/>
                </a:solidFill>
              </a:rPr>
              <a:t>ı</a:t>
            </a:r>
            <a:endParaRPr lang="tr-TR" dirty="0">
              <a:solidFill>
                <a:srgbClr val="FFC000"/>
              </a:solidFill>
            </a:endParaRPr>
          </a:p>
        </p:txBody>
      </p:sp>
      <p:sp>
        <p:nvSpPr>
          <p:cNvPr id="3" name="İçerik Yer Tutucusu 2"/>
          <p:cNvSpPr>
            <a:spLocks noGrp="1"/>
          </p:cNvSpPr>
          <p:nvPr>
            <p:ph idx="1"/>
          </p:nvPr>
        </p:nvSpPr>
        <p:spPr>
          <a:xfrm>
            <a:off x="457200" y="1412776"/>
            <a:ext cx="8229600" cy="4713387"/>
          </a:xfrm>
        </p:spPr>
        <p:txBody>
          <a:bodyPr/>
          <a:lstStyle/>
          <a:p>
            <a:pPr>
              <a:lnSpc>
                <a:spcPct val="150000"/>
              </a:lnSpc>
            </a:pPr>
            <a:r>
              <a:rPr lang="tr-TR" dirty="0" err="1" smtClean="0"/>
              <a:t>Endometr</a:t>
            </a:r>
            <a:r>
              <a:rPr lang="en-US" dirty="0" err="1" smtClean="0"/>
              <a:t>ial</a:t>
            </a:r>
            <a:r>
              <a:rPr lang="en-US" dirty="0" smtClean="0"/>
              <a:t> </a:t>
            </a:r>
            <a:r>
              <a:rPr lang="en-US" dirty="0" err="1" smtClean="0"/>
              <a:t>dokunun</a:t>
            </a:r>
            <a:r>
              <a:rPr lang="en-US" dirty="0" smtClean="0"/>
              <a:t> </a:t>
            </a:r>
            <a:r>
              <a:rPr lang="en-US" dirty="0" err="1" smtClean="0"/>
              <a:t>büyümesi</a:t>
            </a:r>
            <a:r>
              <a:rPr lang="en-US" dirty="0" smtClean="0"/>
              <a:t> </a:t>
            </a:r>
            <a:r>
              <a:rPr lang="en-US" dirty="0" err="1" smtClean="0"/>
              <a:t>engeller</a:t>
            </a:r>
            <a:r>
              <a:rPr lang="en-US" dirty="0" smtClean="0"/>
              <a:t>, </a:t>
            </a:r>
            <a:r>
              <a:rPr lang="en-US" dirty="0" err="1" smtClean="0"/>
              <a:t>desidualizasyon</a:t>
            </a:r>
            <a:r>
              <a:rPr lang="en-US" dirty="0" smtClean="0"/>
              <a:t> </a:t>
            </a:r>
            <a:r>
              <a:rPr lang="en-US" dirty="0" err="1" smtClean="0"/>
              <a:t>ve</a:t>
            </a:r>
            <a:r>
              <a:rPr lang="en-US" dirty="0" smtClean="0"/>
              <a:t> </a:t>
            </a:r>
            <a:r>
              <a:rPr lang="en-US" dirty="0" err="1" smtClean="0"/>
              <a:t>atrofiye</a:t>
            </a:r>
            <a:r>
              <a:rPr lang="en-US" dirty="0" smtClean="0"/>
              <a:t> </a:t>
            </a:r>
            <a:r>
              <a:rPr lang="en-US" dirty="0" err="1" smtClean="0"/>
              <a:t>neden</a:t>
            </a:r>
            <a:r>
              <a:rPr lang="en-US" dirty="0" smtClean="0"/>
              <a:t> </a:t>
            </a:r>
            <a:r>
              <a:rPr lang="en-US" dirty="0" err="1" smtClean="0"/>
              <a:t>olur</a:t>
            </a:r>
            <a:r>
              <a:rPr lang="en-US" dirty="0" smtClean="0"/>
              <a:t>.</a:t>
            </a:r>
          </a:p>
          <a:p>
            <a:pPr>
              <a:lnSpc>
                <a:spcPct val="150000"/>
              </a:lnSpc>
            </a:pPr>
            <a:r>
              <a:rPr lang="en-US" dirty="0" err="1" smtClean="0"/>
              <a:t>Matriks</a:t>
            </a:r>
            <a:r>
              <a:rPr lang="en-US" dirty="0" smtClean="0"/>
              <a:t> </a:t>
            </a:r>
            <a:r>
              <a:rPr lang="en-US" dirty="0" err="1" smtClean="0"/>
              <a:t>metalloproteinazlar</a:t>
            </a:r>
            <a:r>
              <a:rPr lang="tr-TR" dirty="0" smtClean="0"/>
              <a:t>ı</a:t>
            </a:r>
            <a:r>
              <a:rPr lang="en-US" dirty="0" smtClean="0"/>
              <a:t> </a:t>
            </a:r>
            <a:r>
              <a:rPr lang="en-US" dirty="0" err="1" smtClean="0"/>
              <a:t>suprese</a:t>
            </a:r>
            <a:r>
              <a:rPr lang="en-US" dirty="0" smtClean="0"/>
              <a:t> </a:t>
            </a:r>
            <a:r>
              <a:rPr lang="en-US" dirty="0" err="1" smtClean="0"/>
              <a:t>eder</a:t>
            </a:r>
            <a:r>
              <a:rPr lang="en-US" dirty="0" smtClean="0"/>
              <a:t>, </a:t>
            </a:r>
            <a:r>
              <a:rPr lang="en-US" dirty="0" err="1" smtClean="0"/>
              <a:t>böylelikle</a:t>
            </a:r>
            <a:r>
              <a:rPr lang="en-US" dirty="0" smtClean="0"/>
              <a:t> </a:t>
            </a:r>
            <a:r>
              <a:rPr lang="en-US" dirty="0" err="1" smtClean="0"/>
              <a:t>ektopik</a:t>
            </a:r>
            <a:r>
              <a:rPr lang="en-US" dirty="0" smtClean="0"/>
              <a:t> </a:t>
            </a:r>
            <a:r>
              <a:rPr lang="en-US" dirty="0" err="1" smtClean="0"/>
              <a:t>implantlar</a:t>
            </a:r>
            <a:r>
              <a:rPr lang="tr-TR" dirty="0" smtClean="0"/>
              <a:t>ı</a:t>
            </a:r>
            <a:r>
              <a:rPr lang="en-US" dirty="0" smtClean="0"/>
              <a:t>n </a:t>
            </a:r>
            <a:r>
              <a:rPr lang="en-US" dirty="0" err="1" smtClean="0"/>
              <a:t>implantasyon</a:t>
            </a:r>
            <a:r>
              <a:rPr lang="en-US" dirty="0" smtClean="0"/>
              <a:t> </a:t>
            </a:r>
            <a:r>
              <a:rPr lang="en-US" dirty="0" err="1" smtClean="0"/>
              <a:t>ve</a:t>
            </a:r>
            <a:r>
              <a:rPr lang="en-US" dirty="0" smtClean="0"/>
              <a:t> </a:t>
            </a:r>
            <a:r>
              <a:rPr lang="en-US" dirty="0" err="1" smtClean="0"/>
              <a:t>büyümesini</a:t>
            </a:r>
            <a:r>
              <a:rPr lang="en-US" dirty="0" smtClean="0"/>
              <a:t> </a:t>
            </a:r>
            <a:r>
              <a:rPr lang="en-US" dirty="0" err="1" smtClean="0"/>
              <a:t>engeller</a:t>
            </a:r>
            <a:r>
              <a:rPr lang="en-US" dirty="0" smtClean="0"/>
              <a:t>.</a:t>
            </a:r>
            <a:endParaRPr lang="tr-TR" dirty="0"/>
          </a:p>
        </p:txBody>
      </p:sp>
    </p:spTree>
    <p:extLst>
      <p:ext uri="{BB962C8B-B14F-4D97-AF65-F5344CB8AC3E}">
        <p14:creationId xmlns:p14="http://schemas.microsoft.com/office/powerpoint/2010/main" val="36210426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Endometriozis</a:t>
            </a:r>
            <a:endParaRPr lang="tr-TR" dirty="0">
              <a:solidFill>
                <a:srgbClr val="FFC000"/>
              </a:solidFill>
            </a:endParaRPr>
          </a:p>
        </p:txBody>
      </p:sp>
      <p:sp>
        <p:nvSpPr>
          <p:cNvPr id="3" name="İçerik Yer Tutucusu 2"/>
          <p:cNvSpPr>
            <a:spLocks noGrp="1"/>
          </p:cNvSpPr>
          <p:nvPr>
            <p:ph idx="1"/>
          </p:nvPr>
        </p:nvSpPr>
        <p:spPr/>
        <p:txBody>
          <a:bodyPr/>
          <a:lstStyle/>
          <a:p>
            <a:pPr>
              <a:lnSpc>
                <a:spcPct val="200000"/>
              </a:lnSpc>
            </a:pPr>
            <a:r>
              <a:rPr lang="en-US" dirty="0" err="1" smtClean="0"/>
              <a:t>Ancak</a:t>
            </a:r>
            <a:r>
              <a:rPr lang="en-US" dirty="0" smtClean="0"/>
              <a:t> </a:t>
            </a:r>
            <a:r>
              <a:rPr lang="en-US" dirty="0" err="1" smtClean="0"/>
              <a:t>hastal</a:t>
            </a:r>
            <a:r>
              <a:rPr lang="tr-TR" dirty="0" smtClean="0"/>
              <a:t>ı</a:t>
            </a:r>
            <a:r>
              <a:rPr lang="en-US" dirty="0">
                <a:latin typeface="Calibri"/>
              </a:rPr>
              <a:t>ǧ</a:t>
            </a:r>
            <a:r>
              <a:rPr lang="tr-TR" dirty="0" smtClean="0"/>
              <a:t>ı</a:t>
            </a:r>
            <a:r>
              <a:rPr lang="en-US" dirty="0" smtClean="0"/>
              <a:t>n </a:t>
            </a:r>
            <a:r>
              <a:rPr lang="en-US" dirty="0"/>
              <a:t>o</a:t>
            </a:r>
            <a:r>
              <a:rPr lang="tr-TR" dirty="0" err="1" smtClean="0"/>
              <a:t>pt</a:t>
            </a:r>
            <a:r>
              <a:rPr lang="en-US" dirty="0" err="1" smtClean="0"/>
              <a:t>imal</a:t>
            </a:r>
            <a:r>
              <a:rPr lang="en-US" dirty="0" smtClean="0"/>
              <a:t> </a:t>
            </a:r>
            <a:r>
              <a:rPr lang="en-US" dirty="0" err="1" smtClean="0"/>
              <a:t>tedavisi</a:t>
            </a:r>
            <a:r>
              <a:rPr lang="en-US" dirty="0" smtClean="0"/>
              <a:t> </a:t>
            </a:r>
            <a:r>
              <a:rPr lang="en-US" dirty="0" err="1" smtClean="0"/>
              <a:t>hakk</a:t>
            </a:r>
            <a:r>
              <a:rPr lang="tr-TR" dirty="0" smtClean="0"/>
              <a:t>ı</a:t>
            </a:r>
            <a:r>
              <a:rPr lang="en-US" dirty="0" err="1" smtClean="0"/>
              <a:t>nda</a:t>
            </a:r>
            <a:r>
              <a:rPr lang="en-US" dirty="0" smtClean="0"/>
              <a:t> </a:t>
            </a:r>
            <a:r>
              <a:rPr lang="en-US" dirty="0" smtClean="0"/>
              <a:t>net </a:t>
            </a:r>
            <a:r>
              <a:rPr lang="en-US" dirty="0" err="1" smtClean="0"/>
              <a:t>bir</a:t>
            </a:r>
            <a:r>
              <a:rPr lang="en-US" dirty="0" smtClean="0"/>
              <a:t> </a:t>
            </a:r>
            <a:r>
              <a:rPr lang="en-US" dirty="0" err="1" smtClean="0"/>
              <a:t>görüș</a:t>
            </a:r>
            <a:r>
              <a:rPr lang="en-US" dirty="0" smtClean="0"/>
              <a:t> </a:t>
            </a:r>
            <a:r>
              <a:rPr lang="en-US" dirty="0" err="1" smtClean="0"/>
              <a:t>birli</a:t>
            </a:r>
            <a:r>
              <a:rPr lang="en-US" dirty="0" err="1" smtClean="0">
                <a:latin typeface="Calibri"/>
              </a:rPr>
              <a:t>ğ</a:t>
            </a:r>
            <a:r>
              <a:rPr lang="en-US" dirty="0" err="1" smtClean="0"/>
              <a:t>i</a:t>
            </a:r>
            <a:r>
              <a:rPr lang="en-US" dirty="0" smtClean="0"/>
              <a:t> </a:t>
            </a:r>
            <a:r>
              <a:rPr lang="en-US" dirty="0" err="1" smtClean="0"/>
              <a:t>henüz</a:t>
            </a:r>
            <a:r>
              <a:rPr lang="en-US" dirty="0" smtClean="0"/>
              <a:t> </a:t>
            </a:r>
            <a:r>
              <a:rPr lang="en-US" dirty="0" err="1" smtClean="0"/>
              <a:t>bulunmamakta</a:t>
            </a:r>
            <a:r>
              <a:rPr lang="en-US" dirty="0" smtClean="0"/>
              <a:t>….</a:t>
            </a:r>
            <a:endParaRPr lang="tr-TR" dirty="0"/>
          </a:p>
        </p:txBody>
      </p:sp>
    </p:spTree>
    <p:extLst>
      <p:ext uri="{BB962C8B-B14F-4D97-AF65-F5344CB8AC3E}">
        <p14:creationId xmlns:p14="http://schemas.microsoft.com/office/powerpoint/2010/main" val="2958863712"/>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Etk</a:t>
            </a:r>
            <a:r>
              <a:rPr lang="en-US" dirty="0" err="1">
                <a:solidFill>
                  <a:srgbClr val="FFC000"/>
                </a:solidFill>
              </a:rPr>
              <a:t>i</a:t>
            </a:r>
            <a:r>
              <a:rPr lang="en-US" dirty="0">
                <a:solidFill>
                  <a:srgbClr val="FFC000"/>
                </a:solidFill>
              </a:rPr>
              <a:t> </a:t>
            </a:r>
            <a:r>
              <a:rPr lang="en-US" dirty="0" err="1">
                <a:solidFill>
                  <a:srgbClr val="FFC000"/>
                </a:solidFill>
              </a:rPr>
              <a:t>mekanizmas</a:t>
            </a:r>
            <a:r>
              <a:rPr lang="tr-TR" dirty="0">
                <a:solidFill>
                  <a:srgbClr val="FFC000"/>
                </a:solidFill>
              </a:rPr>
              <a:t>ı</a:t>
            </a:r>
            <a:endParaRPr lang="tr-TR" dirty="0"/>
          </a:p>
        </p:txBody>
      </p:sp>
      <p:sp>
        <p:nvSpPr>
          <p:cNvPr id="3" name="İçerik Yer Tutucusu 2"/>
          <p:cNvSpPr>
            <a:spLocks noGrp="1"/>
          </p:cNvSpPr>
          <p:nvPr>
            <p:ph idx="1"/>
          </p:nvPr>
        </p:nvSpPr>
        <p:spPr>
          <a:xfrm>
            <a:off x="457200" y="1412777"/>
            <a:ext cx="8229600" cy="4248471"/>
          </a:xfrm>
        </p:spPr>
        <p:txBody>
          <a:bodyPr/>
          <a:lstStyle/>
          <a:p>
            <a:endParaRPr lang="en-US" dirty="0" smtClean="0"/>
          </a:p>
          <a:p>
            <a:pPr>
              <a:lnSpc>
                <a:spcPct val="200000"/>
              </a:lnSpc>
            </a:pPr>
            <a:r>
              <a:rPr lang="en-US" dirty="0" err="1" smtClean="0"/>
              <a:t>Anjiogenezi</a:t>
            </a:r>
            <a:r>
              <a:rPr lang="en-US" dirty="0" smtClean="0"/>
              <a:t> </a:t>
            </a:r>
            <a:r>
              <a:rPr lang="en-US" dirty="0" err="1" smtClean="0"/>
              <a:t>engeller</a:t>
            </a:r>
            <a:r>
              <a:rPr lang="en-US" dirty="0" smtClean="0"/>
              <a:t>…..</a:t>
            </a:r>
            <a:endParaRPr lang="tr-TR" dirty="0"/>
          </a:p>
          <a:p>
            <a:pPr>
              <a:lnSpc>
                <a:spcPct val="200000"/>
              </a:lnSpc>
            </a:pPr>
            <a:r>
              <a:rPr lang="tr-TR" dirty="0" smtClean="0"/>
              <a:t>Ant</a:t>
            </a:r>
            <a:r>
              <a:rPr lang="en-US" dirty="0" err="1" smtClean="0"/>
              <a:t>iinflamatuar</a:t>
            </a:r>
            <a:r>
              <a:rPr lang="en-US" dirty="0" smtClean="0"/>
              <a:t> </a:t>
            </a:r>
            <a:r>
              <a:rPr lang="en-US" dirty="0" err="1" smtClean="0"/>
              <a:t>etkileri</a:t>
            </a:r>
            <a:r>
              <a:rPr lang="en-US" dirty="0" smtClean="0"/>
              <a:t> </a:t>
            </a:r>
            <a:r>
              <a:rPr lang="en-US" dirty="0" err="1" smtClean="0"/>
              <a:t>vard</a:t>
            </a:r>
            <a:r>
              <a:rPr lang="tr-TR" dirty="0" smtClean="0"/>
              <a:t>ı</a:t>
            </a:r>
            <a:r>
              <a:rPr lang="en-US" dirty="0" smtClean="0"/>
              <a:t>r.</a:t>
            </a:r>
            <a:endParaRPr lang="tr-TR" dirty="0" smtClean="0"/>
          </a:p>
          <a:p>
            <a:pPr>
              <a:lnSpc>
                <a:spcPct val="200000"/>
              </a:lnSpc>
            </a:pPr>
            <a:r>
              <a:rPr lang="tr-TR" dirty="0" err="1" smtClean="0"/>
              <a:t>Apoptoz</a:t>
            </a:r>
            <a:r>
              <a:rPr lang="en-US" dirty="0" err="1" smtClean="0"/>
              <a:t>i</a:t>
            </a:r>
            <a:r>
              <a:rPr lang="tr-TR" dirty="0" smtClean="0"/>
              <a:t>s</a:t>
            </a:r>
            <a:r>
              <a:rPr lang="en-US" dirty="0" err="1" smtClean="0"/>
              <a:t>i</a:t>
            </a:r>
            <a:r>
              <a:rPr lang="en-US" dirty="0" smtClean="0"/>
              <a:t>  </a:t>
            </a:r>
            <a:r>
              <a:rPr lang="tr-TR" dirty="0" smtClean="0"/>
              <a:t>sağlar</a:t>
            </a:r>
            <a:r>
              <a:rPr lang="en-US" dirty="0" smtClean="0"/>
              <a:t>….</a:t>
            </a:r>
            <a:endParaRPr lang="tr-TR" dirty="0"/>
          </a:p>
        </p:txBody>
      </p:sp>
    </p:spTree>
    <p:extLst>
      <p:ext uri="{BB962C8B-B14F-4D97-AF65-F5344CB8AC3E}">
        <p14:creationId xmlns:p14="http://schemas.microsoft.com/office/powerpoint/2010/main" val="2981318589"/>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6633"/>
            <a:ext cx="8280920" cy="1152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1556792"/>
            <a:ext cx="8280920" cy="432048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372200" y="6309320"/>
            <a:ext cx="2304256" cy="369332"/>
          </a:xfrm>
          <a:prstGeom prst="rect">
            <a:avLst/>
          </a:prstGeom>
          <a:noFill/>
        </p:spPr>
        <p:txBody>
          <a:bodyPr wrap="square" rtlCol="0">
            <a:spAutoFit/>
          </a:bodyPr>
          <a:lstStyle/>
          <a:p>
            <a:r>
              <a:rPr lang="en-US" dirty="0" err="1" smtClean="0"/>
              <a:t>Laschke</a:t>
            </a:r>
            <a:r>
              <a:rPr lang="en-US" dirty="0" smtClean="0"/>
              <a:t> et al., 2012</a:t>
            </a:r>
            <a:endParaRPr lang="tr-TR" dirty="0"/>
          </a:p>
        </p:txBody>
      </p:sp>
    </p:spTree>
    <p:extLst>
      <p:ext uri="{BB962C8B-B14F-4D97-AF65-F5344CB8AC3E}">
        <p14:creationId xmlns:p14="http://schemas.microsoft.com/office/powerpoint/2010/main" val="423449242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92127" y="332656"/>
            <a:ext cx="8064895" cy="129614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92127" y="2060848"/>
            <a:ext cx="8064895" cy="35985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516216" y="6237312"/>
            <a:ext cx="2448272" cy="369332"/>
          </a:xfrm>
          <a:prstGeom prst="rect">
            <a:avLst/>
          </a:prstGeom>
          <a:noFill/>
        </p:spPr>
        <p:txBody>
          <a:bodyPr wrap="square" rtlCol="0">
            <a:spAutoFit/>
          </a:bodyPr>
          <a:lstStyle/>
          <a:p>
            <a:r>
              <a:rPr lang="en-US" dirty="0" smtClean="0">
                <a:solidFill>
                  <a:prstClr val="white"/>
                </a:solidFill>
              </a:rPr>
              <a:t>          Syed et al., 2007</a:t>
            </a:r>
            <a:endParaRPr lang="tr-TR" dirty="0">
              <a:solidFill>
                <a:prstClr val="white"/>
              </a:solidFill>
            </a:endParaRPr>
          </a:p>
        </p:txBody>
      </p:sp>
    </p:spTree>
    <p:extLst>
      <p:ext uri="{BB962C8B-B14F-4D97-AF65-F5344CB8AC3E}">
        <p14:creationId xmlns:p14="http://schemas.microsoft.com/office/powerpoint/2010/main" val="633194901"/>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Progesteronlar</a:t>
            </a:r>
            <a:endParaRPr lang="tr-TR" dirty="0"/>
          </a:p>
        </p:txBody>
      </p:sp>
      <p:sp>
        <p:nvSpPr>
          <p:cNvPr id="3" name="İçerik Yer Tutucusu 2"/>
          <p:cNvSpPr>
            <a:spLocks noGrp="1"/>
          </p:cNvSpPr>
          <p:nvPr>
            <p:ph idx="1"/>
          </p:nvPr>
        </p:nvSpPr>
        <p:spPr/>
        <p:txBody>
          <a:bodyPr/>
          <a:lstStyle/>
          <a:p>
            <a:r>
              <a:rPr lang="en-US" dirty="0" err="1" smtClean="0"/>
              <a:t>Endometriozis</a:t>
            </a:r>
            <a:r>
              <a:rPr lang="en-US" dirty="0" smtClean="0"/>
              <a:t> de </a:t>
            </a:r>
            <a:r>
              <a:rPr lang="en-US" dirty="0" err="1" smtClean="0"/>
              <a:t>progesteron</a:t>
            </a:r>
            <a:r>
              <a:rPr lang="en-US" dirty="0" smtClean="0"/>
              <a:t> </a:t>
            </a:r>
            <a:r>
              <a:rPr lang="en-US" dirty="0" err="1" smtClean="0"/>
              <a:t>direnci</a:t>
            </a:r>
            <a:r>
              <a:rPr lang="en-US" dirty="0" smtClean="0"/>
              <a:t> </a:t>
            </a:r>
            <a:r>
              <a:rPr lang="en-US" dirty="0" err="1" smtClean="0"/>
              <a:t>vard</a:t>
            </a:r>
            <a:r>
              <a:rPr lang="tr-TR" dirty="0" smtClean="0"/>
              <a:t>ı</a:t>
            </a:r>
            <a:r>
              <a:rPr lang="en-US" dirty="0" smtClean="0"/>
              <a:t>r.</a:t>
            </a:r>
          </a:p>
          <a:p>
            <a:endParaRPr lang="en-US" dirty="0"/>
          </a:p>
          <a:p>
            <a:pPr>
              <a:lnSpc>
                <a:spcPct val="150000"/>
              </a:lnSpc>
            </a:pPr>
            <a:r>
              <a:rPr lang="en-US" dirty="0" err="1" smtClean="0"/>
              <a:t>Progesteron</a:t>
            </a:r>
            <a:r>
              <a:rPr lang="en-US" dirty="0" smtClean="0"/>
              <a:t> </a:t>
            </a:r>
            <a:r>
              <a:rPr lang="en-US" dirty="0" err="1" smtClean="0"/>
              <a:t>tedavisi</a:t>
            </a:r>
            <a:r>
              <a:rPr lang="en-US" dirty="0" smtClean="0"/>
              <a:t> </a:t>
            </a:r>
            <a:r>
              <a:rPr lang="en-US" dirty="0" err="1" smtClean="0"/>
              <a:t>ile</a:t>
            </a:r>
            <a:r>
              <a:rPr lang="en-US" dirty="0" smtClean="0"/>
              <a:t> </a:t>
            </a:r>
            <a:r>
              <a:rPr lang="en-US" dirty="0" err="1" smtClean="0"/>
              <a:t>bu</a:t>
            </a:r>
            <a:r>
              <a:rPr lang="en-US" dirty="0" smtClean="0"/>
              <a:t> durum k</a:t>
            </a:r>
            <a:r>
              <a:rPr lang="tr-TR" dirty="0" smtClean="0"/>
              <a:t>ı</a:t>
            </a:r>
            <a:r>
              <a:rPr lang="en-US" dirty="0" smtClean="0"/>
              <a:t>r</a:t>
            </a:r>
            <a:r>
              <a:rPr lang="tr-TR" dirty="0" smtClean="0"/>
              <a:t>ı</a:t>
            </a:r>
            <a:r>
              <a:rPr lang="en-US" dirty="0" err="1" smtClean="0"/>
              <a:t>lmaya</a:t>
            </a:r>
            <a:r>
              <a:rPr lang="en-US" dirty="0" smtClean="0"/>
              <a:t> </a:t>
            </a:r>
            <a:r>
              <a:rPr lang="en-US" dirty="0" err="1" smtClean="0"/>
              <a:t>çal</a:t>
            </a:r>
            <a:r>
              <a:rPr lang="tr-TR" dirty="0" smtClean="0"/>
              <a:t>ı</a:t>
            </a:r>
            <a:r>
              <a:rPr lang="en-US" dirty="0" smtClean="0"/>
              <a:t>ş</a:t>
            </a:r>
            <a:r>
              <a:rPr lang="tr-TR" dirty="0" smtClean="0"/>
              <a:t>ı</a:t>
            </a:r>
            <a:r>
              <a:rPr lang="en-US" dirty="0" smtClean="0"/>
              <a:t>l</a:t>
            </a:r>
            <a:r>
              <a:rPr lang="tr-TR" dirty="0" smtClean="0"/>
              <a:t>ı</a:t>
            </a:r>
            <a:r>
              <a:rPr lang="en-US" dirty="0" smtClean="0"/>
              <a:t>r.</a:t>
            </a:r>
          </a:p>
        </p:txBody>
      </p:sp>
    </p:spTree>
    <p:extLst>
      <p:ext uri="{BB962C8B-B14F-4D97-AF65-F5344CB8AC3E}">
        <p14:creationId xmlns:p14="http://schemas.microsoft.com/office/powerpoint/2010/main" val="4206411819"/>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Progesteronlar</a:t>
            </a:r>
            <a:endParaRPr lang="tr-TR" dirty="0"/>
          </a:p>
        </p:txBody>
      </p:sp>
      <p:sp>
        <p:nvSpPr>
          <p:cNvPr id="3" name="İçerik Yer Tutucusu 2"/>
          <p:cNvSpPr>
            <a:spLocks noGrp="1"/>
          </p:cNvSpPr>
          <p:nvPr>
            <p:ph idx="1"/>
          </p:nvPr>
        </p:nvSpPr>
        <p:spPr/>
        <p:txBody>
          <a:bodyPr/>
          <a:lstStyle/>
          <a:p>
            <a:pPr lvl="0">
              <a:lnSpc>
                <a:spcPct val="150000"/>
              </a:lnSpc>
            </a:pPr>
            <a:r>
              <a:rPr lang="en-US" dirty="0" err="1" smtClean="0">
                <a:solidFill>
                  <a:prstClr val="white"/>
                </a:solidFill>
              </a:rPr>
              <a:t>Progeste</a:t>
            </a:r>
            <a:r>
              <a:rPr lang="tr-TR" dirty="0" smtClean="0">
                <a:solidFill>
                  <a:prstClr val="white"/>
                </a:solidFill>
              </a:rPr>
              <a:t>r</a:t>
            </a:r>
            <a:r>
              <a:rPr lang="en-US" dirty="0" smtClean="0">
                <a:solidFill>
                  <a:prstClr val="white"/>
                </a:solidFill>
              </a:rPr>
              <a:t>on </a:t>
            </a:r>
            <a:r>
              <a:rPr lang="en-US" dirty="0" err="1">
                <a:solidFill>
                  <a:prstClr val="white"/>
                </a:solidFill>
              </a:rPr>
              <a:t>tedavisi</a:t>
            </a:r>
            <a:r>
              <a:rPr lang="en-US" dirty="0">
                <a:solidFill>
                  <a:prstClr val="white"/>
                </a:solidFill>
              </a:rPr>
              <a:t> </a:t>
            </a:r>
            <a:r>
              <a:rPr lang="en-US" dirty="0" err="1">
                <a:solidFill>
                  <a:prstClr val="white"/>
                </a:solidFill>
              </a:rPr>
              <a:t>ile</a:t>
            </a:r>
            <a:r>
              <a:rPr lang="en-US" dirty="0">
                <a:solidFill>
                  <a:prstClr val="white"/>
                </a:solidFill>
              </a:rPr>
              <a:t> </a:t>
            </a:r>
            <a:r>
              <a:rPr lang="en-US" dirty="0" err="1">
                <a:solidFill>
                  <a:prstClr val="white"/>
                </a:solidFill>
              </a:rPr>
              <a:t>progesteron</a:t>
            </a:r>
            <a:r>
              <a:rPr lang="en-US" dirty="0">
                <a:solidFill>
                  <a:prstClr val="white"/>
                </a:solidFill>
              </a:rPr>
              <a:t> </a:t>
            </a:r>
            <a:r>
              <a:rPr lang="en-US" dirty="0" err="1">
                <a:solidFill>
                  <a:prstClr val="white"/>
                </a:solidFill>
              </a:rPr>
              <a:t>receptörlerinin</a:t>
            </a:r>
            <a:r>
              <a:rPr lang="en-US" dirty="0">
                <a:solidFill>
                  <a:prstClr val="white"/>
                </a:solidFill>
              </a:rPr>
              <a:t> </a:t>
            </a:r>
            <a:r>
              <a:rPr lang="en-US" dirty="0" smtClean="0">
                <a:solidFill>
                  <a:prstClr val="white"/>
                </a:solidFill>
              </a:rPr>
              <a:t>say</a:t>
            </a:r>
            <a:r>
              <a:rPr lang="tr-TR" dirty="0" smtClean="0">
                <a:solidFill>
                  <a:prstClr val="white"/>
                </a:solidFill>
              </a:rPr>
              <a:t>ı</a:t>
            </a:r>
            <a:r>
              <a:rPr lang="en-US" dirty="0" smtClean="0">
                <a:solidFill>
                  <a:prstClr val="white"/>
                </a:solidFill>
              </a:rPr>
              <a:t>s</a:t>
            </a:r>
            <a:r>
              <a:rPr lang="tr-TR" dirty="0" smtClean="0">
                <a:solidFill>
                  <a:prstClr val="white"/>
                </a:solidFill>
              </a:rPr>
              <a:t>ı</a:t>
            </a:r>
            <a:r>
              <a:rPr lang="en-US" dirty="0" smtClean="0">
                <a:solidFill>
                  <a:prstClr val="white"/>
                </a:solidFill>
              </a:rPr>
              <a:t> art</a:t>
            </a:r>
            <a:r>
              <a:rPr lang="tr-TR" dirty="0" smtClean="0">
                <a:solidFill>
                  <a:prstClr val="white"/>
                </a:solidFill>
              </a:rPr>
              <a:t>ı</a:t>
            </a:r>
            <a:r>
              <a:rPr lang="en-US" dirty="0" smtClean="0">
                <a:solidFill>
                  <a:prstClr val="white"/>
                </a:solidFill>
              </a:rPr>
              <a:t>r</a:t>
            </a:r>
            <a:r>
              <a:rPr lang="tr-TR" dirty="0" smtClean="0">
                <a:solidFill>
                  <a:prstClr val="white"/>
                </a:solidFill>
              </a:rPr>
              <a:t>ı</a:t>
            </a:r>
            <a:r>
              <a:rPr lang="en-US" dirty="0" err="1" smtClean="0">
                <a:solidFill>
                  <a:prstClr val="white"/>
                </a:solidFill>
              </a:rPr>
              <a:t>labilir</a:t>
            </a:r>
            <a:r>
              <a:rPr lang="en-US" dirty="0">
                <a:solidFill>
                  <a:prstClr val="white"/>
                </a:solidFill>
              </a:rPr>
              <a:t>…..</a:t>
            </a:r>
            <a:endParaRPr lang="tr-TR" dirty="0">
              <a:solidFill>
                <a:prstClr val="white"/>
              </a:solidFill>
            </a:endParaRPr>
          </a:p>
          <a:p>
            <a:endParaRPr lang="tr-TR" dirty="0"/>
          </a:p>
        </p:txBody>
      </p:sp>
    </p:spTree>
    <p:extLst>
      <p:ext uri="{BB962C8B-B14F-4D97-AF65-F5344CB8AC3E}">
        <p14:creationId xmlns:p14="http://schemas.microsoft.com/office/powerpoint/2010/main" val="1008994655"/>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59080"/>
            <a:ext cx="8208911" cy="12257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7" y="1772816"/>
            <a:ext cx="8208910" cy="40523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660232" y="6309320"/>
            <a:ext cx="2088232" cy="369332"/>
          </a:xfrm>
          <a:prstGeom prst="rect">
            <a:avLst/>
          </a:prstGeom>
          <a:noFill/>
        </p:spPr>
        <p:txBody>
          <a:bodyPr wrap="square" rtlCol="0">
            <a:spAutoFit/>
          </a:bodyPr>
          <a:lstStyle/>
          <a:p>
            <a:r>
              <a:rPr lang="en-US" dirty="0" err="1" smtClean="0"/>
              <a:t>Ichioka</a:t>
            </a:r>
            <a:r>
              <a:rPr lang="en-US" dirty="0" smtClean="0"/>
              <a:t> et al., 2015</a:t>
            </a:r>
            <a:endParaRPr lang="tr-TR" dirty="0"/>
          </a:p>
        </p:txBody>
      </p:sp>
    </p:spTree>
    <p:extLst>
      <p:ext uri="{BB962C8B-B14F-4D97-AF65-F5344CB8AC3E}">
        <p14:creationId xmlns:p14="http://schemas.microsoft.com/office/powerpoint/2010/main" val="2605458637"/>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Proges</a:t>
            </a:r>
            <a:r>
              <a:rPr lang="tr-TR" dirty="0" err="1" smtClean="0">
                <a:solidFill>
                  <a:srgbClr val="FFC000"/>
                </a:solidFill>
              </a:rPr>
              <a:t>teron</a:t>
            </a:r>
            <a:endParaRPr lang="tr-TR" dirty="0">
              <a:solidFill>
                <a:srgbClr val="FFC000"/>
              </a:solidFill>
            </a:endParaRPr>
          </a:p>
        </p:txBody>
      </p:sp>
      <p:sp>
        <p:nvSpPr>
          <p:cNvPr id="3" name="İçerik Yer Tutucusu 2"/>
          <p:cNvSpPr>
            <a:spLocks noGrp="1"/>
          </p:cNvSpPr>
          <p:nvPr>
            <p:ph idx="1"/>
          </p:nvPr>
        </p:nvSpPr>
        <p:spPr>
          <a:xfrm>
            <a:off x="457200" y="1700808"/>
            <a:ext cx="8229600" cy="4425355"/>
          </a:xfrm>
        </p:spPr>
        <p:txBody>
          <a:bodyPr/>
          <a:lstStyle/>
          <a:p>
            <a:pPr>
              <a:lnSpc>
                <a:spcPct val="150000"/>
              </a:lnSpc>
            </a:pPr>
            <a:r>
              <a:rPr lang="en-US" dirty="0" err="1">
                <a:solidFill>
                  <a:prstClr val="white"/>
                </a:solidFill>
              </a:rPr>
              <a:t>Ağr</a:t>
            </a:r>
            <a:r>
              <a:rPr lang="tr-TR" dirty="0">
                <a:solidFill>
                  <a:prstClr val="white"/>
                </a:solidFill>
              </a:rPr>
              <a:t>ı</a:t>
            </a:r>
            <a:r>
              <a:rPr lang="en-US" dirty="0">
                <a:solidFill>
                  <a:prstClr val="white"/>
                </a:solidFill>
              </a:rPr>
              <a:t> </a:t>
            </a:r>
            <a:r>
              <a:rPr lang="en-US" dirty="0" err="1">
                <a:solidFill>
                  <a:prstClr val="white"/>
                </a:solidFill>
              </a:rPr>
              <a:t>receptorleri</a:t>
            </a:r>
            <a:r>
              <a:rPr lang="en-US" dirty="0">
                <a:solidFill>
                  <a:prstClr val="white"/>
                </a:solidFill>
              </a:rPr>
              <a:t> </a:t>
            </a:r>
            <a:r>
              <a:rPr lang="en-US" dirty="0" err="1">
                <a:solidFill>
                  <a:prstClr val="white"/>
                </a:solidFill>
              </a:rPr>
              <a:t>olan</a:t>
            </a:r>
            <a:r>
              <a:rPr lang="en-US" dirty="0">
                <a:solidFill>
                  <a:prstClr val="white"/>
                </a:solidFill>
              </a:rPr>
              <a:t> </a:t>
            </a:r>
            <a:r>
              <a:rPr lang="en-US" dirty="0" err="1">
                <a:solidFill>
                  <a:prstClr val="white"/>
                </a:solidFill>
              </a:rPr>
              <a:t>tirozin</a:t>
            </a:r>
            <a:r>
              <a:rPr lang="en-US" dirty="0">
                <a:solidFill>
                  <a:prstClr val="white"/>
                </a:solidFill>
              </a:rPr>
              <a:t> </a:t>
            </a:r>
            <a:r>
              <a:rPr lang="en-US" dirty="0" err="1">
                <a:solidFill>
                  <a:prstClr val="white"/>
                </a:solidFill>
              </a:rPr>
              <a:t>kinaz</a:t>
            </a:r>
            <a:r>
              <a:rPr lang="en-US" dirty="0">
                <a:solidFill>
                  <a:prstClr val="white"/>
                </a:solidFill>
              </a:rPr>
              <a:t> </a:t>
            </a:r>
            <a:r>
              <a:rPr lang="en-US" dirty="0" err="1">
                <a:solidFill>
                  <a:prstClr val="white"/>
                </a:solidFill>
              </a:rPr>
              <a:t>reseptor</a:t>
            </a:r>
            <a:r>
              <a:rPr lang="en-US" dirty="0">
                <a:solidFill>
                  <a:prstClr val="white"/>
                </a:solidFill>
              </a:rPr>
              <a:t> B </a:t>
            </a:r>
            <a:r>
              <a:rPr lang="en-US" dirty="0" err="1">
                <a:solidFill>
                  <a:prstClr val="white"/>
                </a:solidFill>
              </a:rPr>
              <a:t>ve</a:t>
            </a:r>
            <a:r>
              <a:rPr lang="en-US" dirty="0">
                <a:solidFill>
                  <a:prstClr val="white"/>
                </a:solidFill>
              </a:rPr>
              <a:t> mu-</a:t>
            </a:r>
            <a:r>
              <a:rPr lang="en-US" dirty="0" err="1">
                <a:solidFill>
                  <a:prstClr val="white"/>
                </a:solidFill>
              </a:rPr>
              <a:t>opiod</a:t>
            </a:r>
            <a:r>
              <a:rPr lang="en-US" dirty="0">
                <a:solidFill>
                  <a:prstClr val="white"/>
                </a:solidFill>
              </a:rPr>
              <a:t> </a:t>
            </a:r>
            <a:r>
              <a:rPr lang="en-US" dirty="0" err="1">
                <a:solidFill>
                  <a:prstClr val="white"/>
                </a:solidFill>
              </a:rPr>
              <a:t>receptoründeki</a:t>
            </a:r>
            <a:r>
              <a:rPr lang="en-US" dirty="0">
                <a:solidFill>
                  <a:prstClr val="white"/>
                </a:solidFill>
              </a:rPr>
              <a:t> </a:t>
            </a:r>
            <a:r>
              <a:rPr lang="en-US" dirty="0" smtClean="0">
                <a:solidFill>
                  <a:prstClr val="white"/>
                </a:solidFill>
              </a:rPr>
              <a:t>trans</a:t>
            </a:r>
            <a:r>
              <a:rPr lang="tr-TR" dirty="0" smtClean="0">
                <a:solidFill>
                  <a:prstClr val="white"/>
                </a:solidFill>
              </a:rPr>
              <a:t>k</a:t>
            </a:r>
            <a:r>
              <a:rPr lang="en-US" dirty="0" err="1" smtClean="0">
                <a:solidFill>
                  <a:prstClr val="white"/>
                </a:solidFill>
              </a:rPr>
              <a:t>ripsiyonlar</a:t>
            </a:r>
            <a:r>
              <a:rPr lang="tr-TR" dirty="0" err="1" smtClean="0">
                <a:solidFill>
                  <a:prstClr val="white"/>
                </a:solidFill>
              </a:rPr>
              <a:t>ını</a:t>
            </a:r>
            <a:r>
              <a:rPr lang="tr-TR" dirty="0" smtClean="0">
                <a:solidFill>
                  <a:prstClr val="white"/>
                </a:solidFill>
              </a:rPr>
              <a:t> azaltır</a:t>
            </a:r>
            <a:r>
              <a:rPr lang="en-US" dirty="0" smtClean="0">
                <a:solidFill>
                  <a:prstClr val="white"/>
                </a:solidFill>
              </a:rPr>
              <a:t>……</a:t>
            </a:r>
            <a:endParaRPr lang="tr-TR" dirty="0" smtClean="0">
              <a:solidFill>
                <a:prstClr val="white"/>
              </a:solidFill>
            </a:endParaRPr>
          </a:p>
          <a:p>
            <a:pPr>
              <a:lnSpc>
                <a:spcPct val="150000"/>
              </a:lnSpc>
            </a:pPr>
            <a:r>
              <a:rPr lang="tr-TR" dirty="0" err="1" smtClean="0">
                <a:solidFill>
                  <a:prstClr val="white"/>
                </a:solidFill>
              </a:rPr>
              <a:t>Nerve</a:t>
            </a:r>
            <a:r>
              <a:rPr lang="tr-TR" dirty="0" smtClean="0">
                <a:solidFill>
                  <a:prstClr val="white"/>
                </a:solidFill>
              </a:rPr>
              <a:t> </a:t>
            </a:r>
            <a:r>
              <a:rPr lang="tr-TR" dirty="0" err="1" smtClean="0">
                <a:solidFill>
                  <a:prstClr val="white"/>
                </a:solidFill>
              </a:rPr>
              <a:t>growth</a:t>
            </a:r>
            <a:r>
              <a:rPr lang="tr-TR" dirty="0" smtClean="0">
                <a:solidFill>
                  <a:prstClr val="white"/>
                </a:solidFill>
              </a:rPr>
              <a:t> </a:t>
            </a:r>
            <a:r>
              <a:rPr lang="tr-TR" dirty="0" err="1" smtClean="0">
                <a:solidFill>
                  <a:prstClr val="white"/>
                </a:solidFill>
              </a:rPr>
              <a:t>factor</a:t>
            </a:r>
            <a:r>
              <a:rPr lang="tr-TR" dirty="0" smtClean="0">
                <a:solidFill>
                  <a:prstClr val="white"/>
                </a:solidFill>
              </a:rPr>
              <a:t> </a:t>
            </a:r>
            <a:r>
              <a:rPr lang="tr-TR" dirty="0" err="1" smtClean="0">
                <a:solidFill>
                  <a:prstClr val="white"/>
                </a:solidFill>
              </a:rPr>
              <a:t>expres</a:t>
            </a:r>
            <a:r>
              <a:rPr lang="en-US" dirty="0" err="1" smtClean="0">
                <a:solidFill>
                  <a:prstClr val="white"/>
                </a:solidFill>
              </a:rPr>
              <a:t>iyonunu</a:t>
            </a:r>
            <a:r>
              <a:rPr lang="en-US" dirty="0" smtClean="0">
                <a:solidFill>
                  <a:prstClr val="white"/>
                </a:solidFill>
              </a:rPr>
              <a:t> da </a:t>
            </a:r>
            <a:r>
              <a:rPr lang="en-US" dirty="0" err="1" smtClean="0">
                <a:solidFill>
                  <a:prstClr val="white"/>
                </a:solidFill>
              </a:rPr>
              <a:t>inhibe</a:t>
            </a:r>
            <a:r>
              <a:rPr lang="en-US" dirty="0" smtClean="0">
                <a:solidFill>
                  <a:prstClr val="white"/>
                </a:solidFill>
              </a:rPr>
              <a:t> </a:t>
            </a:r>
            <a:r>
              <a:rPr lang="en-US" dirty="0" err="1" smtClean="0">
                <a:solidFill>
                  <a:prstClr val="white"/>
                </a:solidFill>
              </a:rPr>
              <a:t>eder</a:t>
            </a:r>
            <a:r>
              <a:rPr lang="en-US" dirty="0" smtClean="0">
                <a:solidFill>
                  <a:prstClr val="white"/>
                </a:solidFill>
              </a:rPr>
              <a:t>.</a:t>
            </a:r>
            <a:endParaRPr lang="tr-TR" dirty="0"/>
          </a:p>
        </p:txBody>
      </p:sp>
    </p:spTree>
    <p:extLst>
      <p:ext uri="{BB962C8B-B14F-4D97-AF65-F5344CB8AC3E}">
        <p14:creationId xmlns:p14="http://schemas.microsoft.com/office/powerpoint/2010/main" val="5315627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1463" y="332656"/>
            <a:ext cx="8601075" cy="15121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2276872"/>
            <a:ext cx="8229600" cy="352839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516216" y="6237312"/>
            <a:ext cx="2356322" cy="369332"/>
          </a:xfrm>
          <a:prstGeom prst="rect">
            <a:avLst/>
          </a:prstGeom>
          <a:noFill/>
        </p:spPr>
        <p:txBody>
          <a:bodyPr wrap="square" rtlCol="0">
            <a:spAutoFit/>
          </a:bodyPr>
          <a:lstStyle/>
          <a:p>
            <a:r>
              <a:rPr lang="tr-TR" dirty="0" err="1" smtClean="0"/>
              <a:t>Matsuzak</a:t>
            </a:r>
            <a:r>
              <a:rPr lang="en-US" dirty="0" err="1" smtClean="0"/>
              <a:t>i</a:t>
            </a:r>
            <a:r>
              <a:rPr lang="en-US" dirty="0" smtClean="0"/>
              <a:t> et al., 2007</a:t>
            </a:r>
            <a:endParaRPr lang="tr-TR" dirty="0"/>
          </a:p>
        </p:txBody>
      </p:sp>
    </p:spTree>
    <p:extLst>
      <p:ext uri="{BB962C8B-B14F-4D97-AF65-F5344CB8AC3E}">
        <p14:creationId xmlns:p14="http://schemas.microsoft.com/office/powerpoint/2010/main" val="110869863"/>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32657"/>
            <a:ext cx="8064895" cy="1152127"/>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57200" y="1772816"/>
            <a:ext cx="8229600" cy="424847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732240" y="6381328"/>
            <a:ext cx="2088232" cy="369332"/>
          </a:xfrm>
          <a:prstGeom prst="rect">
            <a:avLst/>
          </a:prstGeom>
          <a:noFill/>
        </p:spPr>
        <p:txBody>
          <a:bodyPr wrap="square" rtlCol="0">
            <a:spAutoFit/>
          </a:bodyPr>
          <a:lstStyle/>
          <a:p>
            <a:r>
              <a:rPr lang="en-US" dirty="0" err="1" smtClean="0"/>
              <a:t>Mita</a:t>
            </a:r>
            <a:r>
              <a:rPr lang="en-US" dirty="0" smtClean="0"/>
              <a:t> et al., 2014</a:t>
            </a:r>
            <a:endParaRPr lang="tr-TR" dirty="0"/>
          </a:p>
        </p:txBody>
      </p:sp>
    </p:spTree>
    <p:extLst>
      <p:ext uri="{BB962C8B-B14F-4D97-AF65-F5344CB8AC3E}">
        <p14:creationId xmlns:p14="http://schemas.microsoft.com/office/powerpoint/2010/main" val="1240100143"/>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C000"/>
                </a:solidFill>
              </a:rPr>
              <a:t>Yan </a:t>
            </a:r>
            <a:r>
              <a:rPr lang="tr-TR" dirty="0" err="1" smtClean="0">
                <a:solidFill>
                  <a:srgbClr val="FFC000"/>
                </a:solidFill>
              </a:rPr>
              <a:t>etk</a:t>
            </a:r>
            <a:r>
              <a:rPr lang="en-US" dirty="0" err="1" smtClean="0">
                <a:solidFill>
                  <a:srgbClr val="FFC000"/>
                </a:solidFill>
              </a:rPr>
              <a:t>iler</a:t>
            </a:r>
            <a:endParaRPr lang="tr-TR" dirty="0">
              <a:solidFill>
                <a:srgbClr val="FFC000"/>
              </a:solidFill>
            </a:endParaRPr>
          </a:p>
        </p:txBody>
      </p:sp>
      <p:sp>
        <p:nvSpPr>
          <p:cNvPr id="3" name="İçerik Yer Tutucusu 2"/>
          <p:cNvSpPr>
            <a:spLocks noGrp="1"/>
          </p:cNvSpPr>
          <p:nvPr>
            <p:ph idx="1"/>
          </p:nvPr>
        </p:nvSpPr>
        <p:spPr/>
        <p:txBody>
          <a:bodyPr/>
          <a:lstStyle/>
          <a:p>
            <a:r>
              <a:rPr lang="en-US" dirty="0" err="1" smtClean="0"/>
              <a:t>Düzensiz</a:t>
            </a:r>
            <a:r>
              <a:rPr lang="en-US" dirty="0" smtClean="0"/>
              <a:t> </a:t>
            </a:r>
            <a:r>
              <a:rPr lang="en-US" dirty="0" err="1" smtClean="0"/>
              <a:t>kanama</a:t>
            </a:r>
            <a:r>
              <a:rPr lang="en-US" dirty="0" smtClean="0"/>
              <a:t>, </a:t>
            </a:r>
            <a:r>
              <a:rPr lang="en-US" dirty="0" err="1" smtClean="0"/>
              <a:t>amenore</a:t>
            </a:r>
            <a:endParaRPr lang="en-US" dirty="0" smtClean="0"/>
          </a:p>
          <a:p>
            <a:endParaRPr lang="en-US" dirty="0"/>
          </a:p>
          <a:p>
            <a:pPr>
              <a:lnSpc>
                <a:spcPct val="150000"/>
              </a:lnSpc>
            </a:pPr>
            <a:r>
              <a:rPr lang="en-US" dirty="0" err="1" smtClean="0"/>
              <a:t>Kemik</a:t>
            </a:r>
            <a:r>
              <a:rPr lang="en-US" dirty="0" smtClean="0"/>
              <a:t> </a:t>
            </a:r>
            <a:r>
              <a:rPr lang="en-US" dirty="0" err="1" smtClean="0"/>
              <a:t>dansitometresinde</a:t>
            </a:r>
            <a:r>
              <a:rPr lang="en-US" dirty="0" smtClean="0"/>
              <a:t> </a:t>
            </a:r>
            <a:r>
              <a:rPr lang="en-US" dirty="0" err="1" smtClean="0"/>
              <a:t>azalma</a:t>
            </a:r>
            <a:r>
              <a:rPr lang="en-US" dirty="0" smtClean="0"/>
              <a:t>, lipid </a:t>
            </a:r>
            <a:r>
              <a:rPr lang="en-US" dirty="0" err="1" smtClean="0"/>
              <a:t>bozuklu</a:t>
            </a:r>
            <a:r>
              <a:rPr lang="en-US" dirty="0" err="1" smtClean="0">
                <a:latin typeface="Calibri"/>
              </a:rPr>
              <a:t>ǧ</a:t>
            </a:r>
            <a:r>
              <a:rPr lang="en-US" dirty="0" err="1" smtClean="0"/>
              <a:t>u</a:t>
            </a:r>
            <a:r>
              <a:rPr lang="en-US" dirty="0" smtClean="0"/>
              <a:t>, kilo al</a:t>
            </a:r>
            <a:r>
              <a:rPr lang="tr-TR" dirty="0" smtClean="0"/>
              <a:t>ı</a:t>
            </a:r>
            <a:r>
              <a:rPr lang="en-US" dirty="0" smtClean="0"/>
              <a:t>m</a:t>
            </a:r>
            <a:r>
              <a:rPr lang="tr-TR" dirty="0" smtClean="0"/>
              <a:t>ı</a:t>
            </a:r>
            <a:r>
              <a:rPr lang="en-US" dirty="0" smtClean="0"/>
              <a:t>, </a:t>
            </a:r>
            <a:r>
              <a:rPr lang="en-US" dirty="0" err="1" smtClean="0"/>
              <a:t>depresyon</a:t>
            </a:r>
            <a:r>
              <a:rPr lang="en-US" dirty="0" smtClean="0"/>
              <a:t> </a:t>
            </a:r>
            <a:r>
              <a:rPr lang="en-US" dirty="0" err="1" smtClean="0"/>
              <a:t>v.s</a:t>
            </a:r>
            <a:endParaRPr lang="tr-TR" dirty="0"/>
          </a:p>
        </p:txBody>
      </p:sp>
    </p:spTree>
    <p:extLst>
      <p:ext uri="{BB962C8B-B14F-4D97-AF65-F5344CB8AC3E}">
        <p14:creationId xmlns:p14="http://schemas.microsoft.com/office/powerpoint/2010/main" val="136598569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Endometriozis</a:t>
            </a:r>
            <a:endParaRPr lang="tr-TR" dirty="0">
              <a:solidFill>
                <a:srgbClr val="FFC000"/>
              </a:solidFill>
            </a:endParaRPr>
          </a:p>
        </p:txBody>
      </p:sp>
      <p:sp>
        <p:nvSpPr>
          <p:cNvPr id="3" name="İçerik Yer Tutucusu 2"/>
          <p:cNvSpPr>
            <a:spLocks noGrp="1"/>
          </p:cNvSpPr>
          <p:nvPr>
            <p:ph idx="1"/>
          </p:nvPr>
        </p:nvSpPr>
        <p:spPr/>
        <p:txBody>
          <a:bodyPr/>
          <a:lstStyle/>
          <a:p>
            <a:pPr>
              <a:lnSpc>
                <a:spcPct val="200000"/>
              </a:lnSpc>
            </a:pPr>
            <a:r>
              <a:rPr lang="tr-TR" dirty="0" smtClean="0"/>
              <a:t>Tedavi planının  ömür boyu sürmesi ideal tedavi</a:t>
            </a:r>
            <a:r>
              <a:rPr lang="en-US" dirty="0" smtClean="0"/>
              <a:t> </a:t>
            </a:r>
            <a:r>
              <a:rPr lang="en-US" dirty="0" err="1" smtClean="0"/>
              <a:t>gibi</a:t>
            </a:r>
            <a:r>
              <a:rPr lang="en-US" dirty="0" smtClean="0"/>
              <a:t> </a:t>
            </a:r>
            <a:r>
              <a:rPr lang="en-US" dirty="0" err="1" smtClean="0"/>
              <a:t>görünmekte</a:t>
            </a:r>
            <a:r>
              <a:rPr lang="en-US" dirty="0" smtClean="0"/>
              <a:t>…</a:t>
            </a:r>
            <a:endParaRPr lang="tr-TR" dirty="0"/>
          </a:p>
        </p:txBody>
      </p:sp>
    </p:spTree>
    <p:extLst>
      <p:ext uri="{BB962C8B-B14F-4D97-AF65-F5344CB8AC3E}">
        <p14:creationId xmlns:p14="http://schemas.microsoft.com/office/powerpoint/2010/main" val="3753070923"/>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C000"/>
                </a:solidFill>
              </a:rPr>
              <a:t>D</a:t>
            </a:r>
            <a:r>
              <a:rPr lang="en-US" dirty="0" err="1" smtClean="0">
                <a:solidFill>
                  <a:srgbClr val="FFC000"/>
                </a:solidFill>
              </a:rPr>
              <a:t>i</a:t>
            </a:r>
            <a:r>
              <a:rPr lang="en-US" dirty="0" err="1" smtClean="0">
                <a:solidFill>
                  <a:srgbClr val="FFC000"/>
                </a:solidFill>
                <a:latin typeface="Calibri"/>
              </a:rPr>
              <a:t>ğ</a:t>
            </a:r>
            <a:r>
              <a:rPr lang="en-US" dirty="0" err="1" smtClean="0">
                <a:solidFill>
                  <a:srgbClr val="FFC000"/>
                </a:solidFill>
              </a:rPr>
              <a:t>er</a:t>
            </a:r>
            <a:r>
              <a:rPr lang="en-US" dirty="0" smtClean="0">
                <a:solidFill>
                  <a:srgbClr val="FFC000"/>
                </a:solidFill>
              </a:rPr>
              <a:t> </a:t>
            </a:r>
            <a:r>
              <a:rPr lang="en-US" dirty="0" err="1" smtClean="0">
                <a:solidFill>
                  <a:srgbClr val="FFC000"/>
                </a:solidFill>
              </a:rPr>
              <a:t>progesteronlar</a:t>
            </a:r>
            <a:endParaRPr lang="tr-TR" dirty="0">
              <a:solidFill>
                <a:srgbClr val="FFC000"/>
              </a:solidFill>
            </a:endParaRPr>
          </a:p>
        </p:txBody>
      </p:sp>
      <p:sp>
        <p:nvSpPr>
          <p:cNvPr id="3" name="İçerik Yer Tutucusu 2"/>
          <p:cNvSpPr>
            <a:spLocks noGrp="1"/>
          </p:cNvSpPr>
          <p:nvPr>
            <p:ph idx="1"/>
          </p:nvPr>
        </p:nvSpPr>
        <p:spPr/>
        <p:txBody>
          <a:bodyPr/>
          <a:lstStyle/>
          <a:p>
            <a:pPr>
              <a:lnSpc>
                <a:spcPct val="150000"/>
              </a:lnSpc>
            </a:pPr>
            <a:r>
              <a:rPr lang="en-US" dirty="0" err="1" smtClean="0"/>
              <a:t>Gestrinone</a:t>
            </a:r>
            <a:r>
              <a:rPr lang="en-US" dirty="0" smtClean="0"/>
              <a:t> (</a:t>
            </a:r>
            <a:r>
              <a:rPr lang="en-US" dirty="0" err="1" smtClean="0"/>
              <a:t>progesteron</a:t>
            </a:r>
            <a:r>
              <a:rPr lang="en-US" dirty="0" smtClean="0"/>
              <a:t> agonist/antagonist  </a:t>
            </a:r>
            <a:r>
              <a:rPr lang="en-US" dirty="0" err="1" smtClean="0"/>
              <a:t>aktivitesi</a:t>
            </a:r>
            <a:r>
              <a:rPr lang="en-US" dirty="0" smtClean="0"/>
              <a:t>)</a:t>
            </a:r>
          </a:p>
          <a:p>
            <a:pPr>
              <a:lnSpc>
                <a:spcPct val="150000"/>
              </a:lnSpc>
            </a:pPr>
            <a:r>
              <a:rPr lang="en-US" dirty="0" err="1" smtClean="0"/>
              <a:t>Etonogestrel</a:t>
            </a:r>
            <a:r>
              <a:rPr lang="en-US" dirty="0" smtClean="0"/>
              <a:t> implant</a:t>
            </a:r>
          </a:p>
          <a:p>
            <a:pPr>
              <a:lnSpc>
                <a:spcPct val="150000"/>
              </a:lnSpc>
            </a:pPr>
            <a:r>
              <a:rPr lang="en-US" dirty="0" err="1" smtClean="0"/>
              <a:t>Levonorgestrelli</a:t>
            </a:r>
            <a:r>
              <a:rPr lang="en-US" dirty="0" smtClean="0"/>
              <a:t> RIA</a:t>
            </a:r>
            <a:endParaRPr lang="tr-TR" dirty="0"/>
          </a:p>
        </p:txBody>
      </p:sp>
    </p:spTree>
    <p:extLst>
      <p:ext uri="{BB962C8B-B14F-4D97-AF65-F5344CB8AC3E}">
        <p14:creationId xmlns:p14="http://schemas.microsoft.com/office/powerpoint/2010/main" val="3789822728"/>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a:bodyPr>
          <a:lstStyle/>
          <a:p>
            <a:r>
              <a:rPr lang="en-US" sz="4000" dirty="0" err="1">
                <a:solidFill>
                  <a:srgbClr val="FFC000"/>
                </a:solidFill>
                <a:ea typeface="+mn-ea"/>
                <a:cs typeface="+mn-cs"/>
              </a:rPr>
              <a:t>Gestrinone</a:t>
            </a:r>
            <a:endParaRPr lang="tr-TR" sz="4000" dirty="0">
              <a:solidFill>
                <a:srgbClr val="FFC000"/>
              </a:solidFill>
            </a:endParaRPr>
          </a:p>
        </p:txBody>
      </p:sp>
      <p:sp>
        <p:nvSpPr>
          <p:cNvPr id="3" name="İçerik Yer Tutucusu 2"/>
          <p:cNvSpPr>
            <a:spLocks noGrp="1"/>
          </p:cNvSpPr>
          <p:nvPr>
            <p:ph idx="1"/>
          </p:nvPr>
        </p:nvSpPr>
        <p:spPr>
          <a:xfrm>
            <a:off x="457200" y="1916832"/>
            <a:ext cx="8229600" cy="4209331"/>
          </a:xfrm>
        </p:spPr>
        <p:txBody>
          <a:bodyPr/>
          <a:lstStyle/>
          <a:p>
            <a:r>
              <a:rPr lang="tr-TR" dirty="0" smtClean="0"/>
              <a:t>Ağrıda</a:t>
            </a:r>
            <a:r>
              <a:rPr lang="en-US" dirty="0" smtClean="0"/>
              <a:t> </a:t>
            </a:r>
            <a:r>
              <a:rPr lang="en-US" dirty="0" err="1" smtClean="0"/>
              <a:t>danazol</a:t>
            </a:r>
            <a:r>
              <a:rPr lang="en-US" dirty="0" smtClean="0"/>
              <a:t> </a:t>
            </a:r>
            <a:r>
              <a:rPr lang="en-US" dirty="0" err="1" smtClean="0"/>
              <a:t>kadar</a:t>
            </a:r>
            <a:r>
              <a:rPr lang="en-US" dirty="0" smtClean="0"/>
              <a:t> </a:t>
            </a:r>
            <a:r>
              <a:rPr lang="en-US" dirty="0" err="1" smtClean="0"/>
              <a:t>etkin</a:t>
            </a:r>
            <a:r>
              <a:rPr lang="en-US" dirty="0" smtClean="0"/>
              <a:t>…..</a:t>
            </a:r>
          </a:p>
          <a:p>
            <a:endParaRPr lang="en-US" dirty="0"/>
          </a:p>
          <a:p>
            <a:pPr marL="0" indent="0">
              <a:buNone/>
            </a:pPr>
            <a:r>
              <a:rPr lang="en-US" dirty="0" smtClean="0"/>
              <a:t>                                             </a:t>
            </a:r>
            <a:r>
              <a:rPr lang="tr-TR" sz="2000" dirty="0" err="1" smtClean="0"/>
              <a:t>Cochrane</a:t>
            </a:r>
            <a:r>
              <a:rPr lang="tr-TR" sz="2000" dirty="0" smtClean="0"/>
              <a:t> </a:t>
            </a:r>
            <a:r>
              <a:rPr lang="tr-TR" sz="2000" dirty="0"/>
              <a:t>Database </a:t>
            </a:r>
            <a:r>
              <a:rPr lang="tr-TR" sz="2000" dirty="0" err="1"/>
              <a:t>Syst</a:t>
            </a:r>
            <a:r>
              <a:rPr lang="tr-TR" sz="2000" dirty="0"/>
              <a:t> </a:t>
            </a:r>
            <a:r>
              <a:rPr lang="tr-TR" sz="2000" dirty="0" err="1"/>
              <a:t>Rev</a:t>
            </a:r>
            <a:r>
              <a:rPr lang="tr-TR" sz="2000" dirty="0"/>
              <a:t>. </a:t>
            </a:r>
            <a:r>
              <a:rPr lang="tr-TR" sz="2000" dirty="0" smtClean="0"/>
              <a:t>2012</a:t>
            </a:r>
            <a:r>
              <a:rPr lang="tr-TR" sz="2000" dirty="0"/>
              <a:t> </a:t>
            </a:r>
            <a:endParaRPr lang="en-US" sz="2000" dirty="0" smtClean="0"/>
          </a:p>
        </p:txBody>
      </p:sp>
    </p:spTree>
    <p:extLst>
      <p:ext uri="{BB962C8B-B14F-4D97-AF65-F5344CB8AC3E}">
        <p14:creationId xmlns:p14="http://schemas.microsoft.com/office/powerpoint/2010/main" val="438074607"/>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90560" y="176081"/>
            <a:ext cx="8773928" cy="1164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72200" y="1484784"/>
            <a:ext cx="2376264" cy="165618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028" name="Picture 4"/>
          <p:cNvPicPr>
            <a:picLocks noGrp="1" noChangeAspect="1" noChangeArrowheads="1"/>
          </p:cNvPicPr>
          <p:nvPr>
            <p:ph idx="1"/>
          </p:nvPr>
        </p:nvPicPr>
        <p:blipFill>
          <a:blip r:embed="rId4">
            <a:extLst>
              <a:ext uri="{28A0092B-C50C-407E-A947-70E740481C1C}">
                <a14:useLocalDpi xmlns:a14="http://schemas.microsoft.com/office/drawing/2010/main" val="0"/>
              </a:ext>
            </a:extLst>
          </a:blip>
          <a:srcRect/>
          <a:stretch>
            <a:fillRect/>
          </a:stretch>
        </p:blipFill>
        <p:spPr bwMode="auto">
          <a:xfrm>
            <a:off x="437064" y="3284984"/>
            <a:ext cx="8280920" cy="266496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5796136" y="6165304"/>
            <a:ext cx="2952328" cy="369332"/>
          </a:xfrm>
          <a:prstGeom prst="rect">
            <a:avLst/>
          </a:prstGeom>
          <a:noFill/>
        </p:spPr>
        <p:txBody>
          <a:bodyPr wrap="square" rtlCol="0">
            <a:spAutoFit/>
          </a:bodyPr>
          <a:lstStyle/>
          <a:p>
            <a:r>
              <a:rPr lang="en-US" dirty="0" smtClean="0"/>
              <a:t>                 Brown et al., 2012</a:t>
            </a:r>
            <a:endParaRPr lang="tr-TR" dirty="0"/>
          </a:p>
        </p:txBody>
      </p:sp>
    </p:spTree>
    <p:extLst>
      <p:ext uri="{BB962C8B-B14F-4D97-AF65-F5344CB8AC3E}">
        <p14:creationId xmlns:p14="http://schemas.microsoft.com/office/powerpoint/2010/main" val="442544943"/>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Levonogestrelli</a:t>
            </a:r>
            <a:r>
              <a:rPr lang="en-US" dirty="0" smtClean="0">
                <a:solidFill>
                  <a:srgbClr val="FFC000"/>
                </a:solidFill>
              </a:rPr>
              <a:t> RIA</a:t>
            </a:r>
            <a:endParaRPr lang="tr-TR" dirty="0">
              <a:solidFill>
                <a:srgbClr val="FFC000"/>
              </a:solidFill>
            </a:endParaRPr>
          </a:p>
        </p:txBody>
      </p:sp>
      <p:sp>
        <p:nvSpPr>
          <p:cNvPr id="3" name="İçerik Yer Tutucusu 2"/>
          <p:cNvSpPr>
            <a:spLocks noGrp="1"/>
          </p:cNvSpPr>
          <p:nvPr>
            <p:ph idx="1"/>
          </p:nvPr>
        </p:nvSpPr>
        <p:spPr/>
        <p:txBody>
          <a:bodyPr/>
          <a:lstStyle/>
          <a:p>
            <a:endParaRPr lang="en-US" dirty="0" smtClean="0"/>
          </a:p>
          <a:p>
            <a:r>
              <a:rPr lang="en-US" dirty="0" smtClean="0"/>
              <a:t>Net </a:t>
            </a:r>
            <a:r>
              <a:rPr lang="en-US" dirty="0" err="1" smtClean="0"/>
              <a:t>bir</a:t>
            </a:r>
            <a:r>
              <a:rPr lang="en-US" dirty="0" smtClean="0"/>
              <a:t> </a:t>
            </a:r>
            <a:r>
              <a:rPr lang="en-US" dirty="0" err="1" smtClean="0"/>
              <a:t>bilgi</a:t>
            </a:r>
            <a:r>
              <a:rPr lang="en-US" dirty="0" smtClean="0"/>
              <a:t> yok ….</a:t>
            </a:r>
          </a:p>
          <a:p>
            <a:endParaRPr lang="en-US" dirty="0"/>
          </a:p>
          <a:p>
            <a:r>
              <a:rPr lang="en-US" dirty="0" err="1" smtClean="0"/>
              <a:t>Daha</a:t>
            </a:r>
            <a:r>
              <a:rPr lang="en-US" dirty="0" smtClean="0"/>
              <a:t> </a:t>
            </a:r>
            <a:r>
              <a:rPr lang="en-US" dirty="0" err="1" smtClean="0"/>
              <a:t>fazla</a:t>
            </a:r>
            <a:r>
              <a:rPr lang="en-US" dirty="0" smtClean="0"/>
              <a:t> </a:t>
            </a:r>
            <a:r>
              <a:rPr lang="en-US" dirty="0" err="1" smtClean="0"/>
              <a:t>cal</a:t>
            </a:r>
            <a:r>
              <a:rPr lang="tr-TR" dirty="0" smtClean="0"/>
              <a:t>ı</a:t>
            </a:r>
            <a:r>
              <a:rPr lang="en-US" dirty="0" err="1" smtClean="0"/>
              <a:t>șmaya</a:t>
            </a:r>
            <a:r>
              <a:rPr lang="en-US" dirty="0" smtClean="0"/>
              <a:t> </a:t>
            </a:r>
            <a:r>
              <a:rPr lang="en-US" dirty="0" err="1" smtClean="0"/>
              <a:t>ihtiyaç</a:t>
            </a:r>
            <a:r>
              <a:rPr lang="en-US" dirty="0" smtClean="0"/>
              <a:t> </a:t>
            </a:r>
            <a:r>
              <a:rPr lang="en-US" dirty="0" err="1" smtClean="0"/>
              <a:t>var</a:t>
            </a:r>
            <a:r>
              <a:rPr lang="en-US" dirty="0" smtClean="0"/>
              <a:t>….</a:t>
            </a:r>
            <a:endParaRPr lang="tr-TR" dirty="0"/>
          </a:p>
        </p:txBody>
      </p:sp>
    </p:spTree>
    <p:extLst>
      <p:ext uri="{BB962C8B-B14F-4D97-AF65-F5344CB8AC3E}">
        <p14:creationId xmlns:p14="http://schemas.microsoft.com/office/powerpoint/2010/main" val="1334080005"/>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208912" cy="16561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467544" y="2133600"/>
            <a:ext cx="8208911" cy="360045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228184" y="6165304"/>
            <a:ext cx="2664296" cy="369332"/>
          </a:xfrm>
          <a:prstGeom prst="rect">
            <a:avLst/>
          </a:prstGeom>
          <a:noFill/>
        </p:spPr>
        <p:txBody>
          <a:bodyPr wrap="square" rtlCol="0">
            <a:spAutoFit/>
          </a:bodyPr>
          <a:lstStyle/>
          <a:p>
            <a:r>
              <a:rPr lang="en-US" dirty="0" err="1" smtClean="0"/>
              <a:t>Vercellini</a:t>
            </a:r>
            <a:r>
              <a:rPr lang="en-US" dirty="0" smtClean="0"/>
              <a:t> et al., 2003</a:t>
            </a:r>
            <a:endParaRPr lang="tr-TR" dirty="0"/>
          </a:p>
        </p:txBody>
      </p:sp>
    </p:spTree>
    <p:extLst>
      <p:ext uri="{BB962C8B-B14F-4D97-AF65-F5344CB8AC3E}">
        <p14:creationId xmlns:p14="http://schemas.microsoft.com/office/powerpoint/2010/main" val="302053341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260649"/>
            <a:ext cx="8712968" cy="122413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1628800"/>
            <a:ext cx="7488832" cy="45365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300192" y="6165304"/>
            <a:ext cx="2448272" cy="369332"/>
          </a:xfrm>
          <a:prstGeom prst="rect">
            <a:avLst/>
          </a:prstGeom>
          <a:noFill/>
        </p:spPr>
        <p:txBody>
          <a:bodyPr wrap="square" rtlCol="0">
            <a:spAutoFit/>
          </a:bodyPr>
          <a:lstStyle/>
          <a:p>
            <a:r>
              <a:rPr lang="en-US" dirty="0" smtClean="0"/>
              <a:t>    Houston et al., 2013</a:t>
            </a:r>
            <a:endParaRPr lang="tr-TR" dirty="0"/>
          </a:p>
        </p:txBody>
      </p:sp>
    </p:spTree>
    <p:extLst>
      <p:ext uri="{BB962C8B-B14F-4D97-AF65-F5344CB8AC3E}">
        <p14:creationId xmlns:p14="http://schemas.microsoft.com/office/powerpoint/2010/main" val="1042566296"/>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en-US" dirty="0">
                <a:solidFill>
                  <a:srgbClr val="FFC000"/>
                </a:solidFill>
              </a:rPr>
              <a:t>E</a:t>
            </a:r>
            <a:r>
              <a:rPr lang="tr-TR" dirty="0" err="1" smtClean="0">
                <a:solidFill>
                  <a:srgbClr val="FFC000"/>
                </a:solidFill>
              </a:rPr>
              <a:t>strogen</a:t>
            </a:r>
            <a:r>
              <a:rPr lang="en-US" dirty="0" smtClean="0">
                <a:solidFill>
                  <a:srgbClr val="FFC000"/>
                </a:solidFill>
              </a:rPr>
              <a:t>-</a:t>
            </a:r>
            <a:r>
              <a:rPr lang="en-US" dirty="0" err="1" smtClean="0">
                <a:solidFill>
                  <a:srgbClr val="FFC000"/>
                </a:solidFill>
              </a:rPr>
              <a:t>progesteronlu</a:t>
            </a:r>
            <a:r>
              <a:rPr lang="en-US" dirty="0" smtClean="0">
                <a:solidFill>
                  <a:srgbClr val="FFC000"/>
                </a:solidFill>
              </a:rPr>
              <a:t> </a:t>
            </a:r>
            <a:r>
              <a:rPr lang="en-US" dirty="0" err="1" smtClean="0">
                <a:solidFill>
                  <a:srgbClr val="FFC000"/>
                </a:solidFill>
              </a:rPr>
              <a:t>kontraseptifler</a:t>
            </a:r>
            <a:endParaRPr lang="tr-TR" dirty="0">
              <a:solidFill>
                <a:srgbClr val="FFC000"/>
              </a:solidFill>
            </a:endParaRPr>
          </a:p>
        </p:txBody>
      </p:sp>
      <p:sp>
        <p:nvSpPr>
          <p:cNvPr id="3" name="İçerik Yer Tutucusu 2"/>
          <p:cNvSpPr>
            <a:spLocks noGrp="1"/>
          </p:cNvSpPr>
          <p:nvPr>
            <p:ph idx="1"/>
          </p:nvPr>
        </p:nvSpPr>
        <p:spPr/>
        <p:txBody>
          <a:bodyPr/>
          <a:lstStyle/>
          <a:p>
            <a:r>
              <a:rPr lang="en-US" dirty="0" err="1" smtClean="0"/>
              <a:t>Bir</a:t>
            </a:r>
            <a:r>
              <a:rPr lang="en-US" dirty="0" smtClean="0"/>
              <a:t> </a:t>
            </a:r>
            <a:r>
              <a:rPr lang="tr-TR" dirty="0" smtClean="0"/>
              <a:t>çok</a:t>
            </a:r>
            <a:r>
              <a:rPr lang="en-US" dirty="0" smtClean="0"/>
              <a:t> k</a:t>
            </a:r>
            <a:r>
              <a:rPr lang="tr-TR" dirty="0" smtClean="0"/>
              <a:t>ı</a:t>
            </a:r>
            <a:r>
              <a:rPr lang="en-US" dirty="0" err="1" smtClean="0"/>
              <a:t>lavuzda</a:t>
            </a:r>
            <a:r>
              <a:rPr lang="en-US" dirty="0" smtClean="0"/>
              <a:t> ilk </a:t>
            </a:r>
            <a:r>
              <a:rPr lang="en-US" dirty="0" err="1" smtClean="0"/>
              <a:t>basamak</a:t>
            </a:r>
            <a:r>
              <a:rPr lang="en-US" dirty="0" smtClean="0"/>
              <a:t> </a:t>
            </a:r>
            <a:r>
              <a:rPr lang="en-US" dirty="0" err="1" smtClean="0"/>
              <a:t>tedavi</a:t>
            </a:r>
            <a:r>
              <a:rPr lang="en-US" dirty="0" smtClean="0"/>
              <a:t>????</a:t>
            </a:r>
          </a:p>
          <a:p>
            <a:endParaRPr lang="en-US" dirty="0"/>
          </a:p>
          <a:p>
            <a:r>
              <a:rPr lang="en-US" dirty="0" err="1" smtClean="0"/>
              <a:t>Ucuz</a:t>
            </a:r>
            <a:r>
              <a:rPr lang="en-US" dirty="0" smtClean="0"/>
              <a:t>, </a:t>
            </a:r>
            <a:r>
              <a:rPr lang="en-US" dirty="0" err="1" smtClean="0"/>
              <a:t>kontrasepsiyon</a:t>
            </a:r>
            <a:r>
              <a:rPr lang="en-US" dirty="0" smtClean="0"/>
              <a:t> </a:t>
            </a:r>
            <a:r>
              <a:rPr lang="tr-TR" dirty="0" smtClean="0"/>
              <a:t>sağlar</a:t>
            </a:r>
          </a:p>
          <a:p>
            <a:endParaRPr lang="en-US" dirty="0"/>
          </a:p>
          <a:p>
            <a:r>
              <a:rPr lang="en-US" dirty="0" err="1" smtClean="0"/>
              <a:t>Kulla</a:t>
            </a:r>
            <a:r>
              <a:rPr lang="tr-TR" dirty="0" err="1" smtClean="0"/>
              <a:t>nımı</a:t>
            </a:r>
            <a:r>
              <a:rPr lang="tr-TR" dirty="0" smtClean="0"/>
              <a:t> kolay</a:t>
            </a:r>
            <a:r>
              <a:rPr lang="en-US" dirty="0" smtClean="0"/>
              <a:t>…..</a:t>
            </a:r>
            <a:endParaRPr lang="tr-TR" dirty="0"/>
          </a:p>
        </p:txBody>
      </p:sp>
    </p:spTree>
    <p:extLst>
      <p:ext uri="{BB962C8B-B14F-4D97-AF65-F5344CB8AC3E}">
        <p14:creationId xmlns:p14="http://schemas.microsoft.com/office/powerpoint/2010/main" val="3395772238"/>
      </p:ext>
    </p:extLst>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4000" dirty="0">
                <a:solidFill>
                  <a:srgbClr val="FFC000"/>
                </a:solidFill>
              </a:rPr>
              <a:t>E</a:t>
            </a:r>
            <a:r>
              <a:rPr lang="tr-TR" sz="4000" dirty="0" err="1">
                <a:solidFill>
                  <a:srgbClr val="FFC000"/>
                </a:solidFill>
              </a:rPr>
              <a:t>strogen</a:t>
            </a:r>
            <a:r>
              <a:rPr lang="en-US" sz="4000" dirty="0">
                <a:solidFill>
                  <a:srgbClr val="FFC000"/>
                </a:solidFill>
              </a:rPr>
              <a:t>-</a:t>
            </a:r>
            <a:r>
              <a:rPr lang="en-US" sz="4000" dirty="0" err="1">
                <a:solidFill>
                  <a:srgbClr val="FFC000"/>
                </a:solidFill>
              </a:rPr>
              <a:t>progesteronlu</a:t>
            </a:r>
            <a:r>
              <a:rPr lang="en-US" sz="4000" dirty="0">
                <a:solidFill>
                  <a:srgbClr val="FFC000"/>
                </a:solidFill>
              </a:rPr>
              <a:t> </a:t>
            </a:r>
            <a:r>
              <a:rPr lang="en-US" sz="4000" dirty="0" err="1">
                <a:solidFill>
                  <a:srgbClr val="FFC000"/>
                </a:solidFill>
              </a:rPr>
              <a:t>kontraseptifler</a:t>
            </a:r>
            <a:endParaRPr lang="tr-TR" dirty="0"/>
          </a:p>
        </p:txBody>
      </p:sp>
      <p:sp>
        <p:nvSpPr>
          <p:cNvPr id="3" name="İçerik Yer Tutucusu 2"/>
          <p:cNvSpPr>
            <a:spLocks noGrp="1"/>
          </p:cNvSpPr>
          <p:nvPr>
            <p:ph idx="1"/>
          </p:nvPr>
        </p:nvSpPr>
        <p:spPr/>
        <p:txBody>
          <a:bodyPr/>
          <a:lstStyle/>
          <a:p>
            <a:r>
              <a:rPr lang="en-US" dirty="0" err="1" smtClean="0"/>
              <a:t>Kombine</a:t>
            </a:r>
            <a:r>
              <a:rPr lang="en-US" dirty="0" smtClean="0"/>
              <a:t> oral </a:t>
            </a:r>
            <a:r>
              <a:rPr lang="en-US" dirty="0" err="1" smtClean="0"/>
              <a:t>konraseptifler</a:t>
            </a:r>
            <a:r>
              <a:rPr lang="en-US" dirty="0" smtClean="0"/>
              <a:t> (OKS)</a:t>
            </a:r>
          </a:p>
          <a:p>
            <a:endParaRPr lang="en-US" dirty="0"/>
          </a:p>
          <a:p>
            <a:r>
              <a:rPr lang="en-US" dirty="0" smtClean="0"/>
              <a:t>Transdermal </a:t>
            </a:r>
            <a:r>
              <a:rPr lang="en-US" dirty="0" err="1" smtClean="0"/>
              <a:t>patchler</a:t>
            </a:r>
            <a:endParaRPr lang="en-US" dirty="0" smtClean="0"/>
          </a:p>
          <a:p>
            <a:endParaRPr lang="en-US" dirty="0"/>
          </a:p>
          <a:p>
            <a:r>
              <a:rPr lang="en-US" dirty="0" smtClean="0"/>
              <a:t>Vaginal </a:t>
            </a:r>
            <a:r>
              <a:rPr lang="en-US" dirty="0" err="1" smtClean="0"/>
              <a:t>ringler</a:t>
            </a:r>
            <a:r>
              <a:rPr lang="en-US" dirty="0" smtClean="0"/>
              <a:t> </a:t>
            </a:r>
            <a:r>
              <a:rPr lang="en-US" dirty="0" err="1" smtClean="0"/>
              <a:t>mevcut</a:t>
            </a:r>
            <a:r>
              <a:rPr lang="en-US" dirty="0" smtClean="0"/>
              <a:t>…..</a:t>
            </a:r>
            <a:endParaRPr lang="tr-TR" dirty="0"/>
          </a:p>
        </p:txBody>
      </p:sp>
    </p:spTree>
    <p:extLst>
      <p:ext uri="{BB962C8B-B14F-4D97-AF65-F5344CB8AC3E}">
        <p14:creationId xmlns:p14="http://schemas.microsoft.com/office/powerpoint/2010/main" val="1120505095"/>
      </p:ext>
    </p:extLst>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Etk</a:t>
            </a:r>
            <a:r>
              <a:rPr lang="en-US" dirty="0" err="1">
                <a:solidFill>
                  <a:srgbClr val="FFC000"/>
                </a:solidFill>
              </a:rPr>
              <a:t>i</a:t>
            </a:r>
            <a:r>
              <a:rPr lang="en-US" dirty="0">
                <a:solidFill>
                  <a:srgbClr val="FFC000"/>
                </a:solidFill>
              </a:rPr>
              <a:t> </a:t>
            </a:r>
            <a:r>
              <a:rPr lang="en-US" dirty="0" err="1">
                <a:solidFill>
                  <a:srgbClr val="FFC000"/>
                </a:solidFill>
              </a:rPr>
              <a:t>mekanizmas</a:t>
            </a:r>
            <a:r>
              <a:rPr lang="tr-TR" dirty="0">
                <a:solidFill>
                  <a:srgbClr val="FFC000"/>
                </a:solidFill>
              </a:rPr>
              <a:t>ı</a:t>
            </a:r>
            <a:endParaRPr lang="tr-TR" dirty="0"/>
          </a:p>
        </p:txBody>
      </p:sp>
      <p:sp>
        <p:nvSpPr>
          <p:cNvPr id="3" name="İçerik Yer Tutucusu 2"/>
          <p:cNvSpPr>
            <a:spLocks noGrp="1"/>
          </p:cNvSpPr>
          <p:nvPr>
            <p:ph idx="1"/>
          </p:nvPr>
        </p:nvSpPr>
        <p:spPr/>
        <p:txBody>
          <a:bodyPr/>
          <a:lstStyle/>
          <a:p>
            <a:r>
              <a:rPr lang="en-US" dirty="0" err="1" smtClean="0"/>
              <a:t>Ovulasyonu</a:t>
            </a:r>
            <a:r>
              <a:rPr lang="en-US" dirty="0" smtClean="0"/>
              <a:t> </a:t>
            </a:r>
            <a:r>
              <a:rPr lang="en-US" dirty="0" err="1" smtClean="0"/>
              <a:t>suprese</a:t>
            </a:r>
            <a:r>
              <a:rPr lang="en-US" dirty="0" smtClean="0"/>
              <a:t> </a:t>
            </a:r>
            <a:r>
              <a:rPr lang="en-US" dirty="0" err="1" smtClean="0"/>
              <a:t>eder</a:t>
            </a:r>
            <a:r>
              <a:rPr lang="en-US" dirty="0" smtClean="0"/>
              <a:t>…..</a:t>
            </a:r>
          </a:p>
          <a:p>
            <a:endParaRPr lang="en-US" dirty="0"/>
          </a:p>
          <a:p>
            <a:pPr>
              <a:lnSpc>
                <a:spcPct val="150000"/>
              </a:lnSpc>
            </a:pPr>
            <a:r>
              <a:rPr lang="en-US" dirty="0" err="1" smtClean="0"/>
              <a:t>Desidualizasyonu</a:t>
            </a:r>
            <a:r>
              <a:rPr lang="en-US" dirty="0" smtClean="0"/>
              <a:t> </a:t>
            </a:r>
            <a:r>
              <a:rPr lang="en-US" dirty="0" err="1" smtClean="0"/>
              <a:t>sa</a:t>
            </a:r>
            <a:r>
              <a:rPr lang="en-US" dirty="0" err="1" smtClean="0">
                <a:latin typeface="Calibri"/>
              </a:rPr>
              <a:t>ğ</a:t>
            </a:r>
            <a:r>
              <a:rPr lang="en-US" dirty="0" err="1" smtClean="0"/>
              <a:t>lar</a:t>
            </a:r>
            <a:r>
              <a:rPr lang="en-US" dirty="0" smtClean="0"/>
              <a:t>  </a:t>
            </a:r>
            <a:r>
              <a:rPr lang="en-US" dirty="0" err="1" smtClean="0"/>
              <a:t>ve</a:t>
            </a:r>
            <a:r>
              <a:rPr lang="en-US" dirty="0" smtClean="0"/>
              <a:t> endometrial </a:t>
            </a:r>
            <a:r>
              <a:rPr lang="en-US" dirty="0" err="1" smtClean="0"/>
              <a:t>doku</a:t>
            </a:r>
            <a:r>
              <a:rPr lang="en-US" dirty="0" smtClean="0"/>
              <a:t> </a:t>
            </a:r>
            <a:r>
              <a:rPr lang="en-US" dirty="0" err="1" smtClean="0"/>
              <a:t>atrofiye</a:t>
            </a:r>
            <a:r>
              <a:rPr lang="en-US" dirty="0" smtClean="0"/>
              <a:t> </a:t>
            </a:r>
            <a:r>
              <a:rPr lang="en-US" dirty="0" err="1" smtClean="0"/>
              <a:t>u</a:t>
            </a:r>
            <a:r>
              <a:rPr lang="en-US" dirty="0" err="1" smtClean="0">
                <a:latin typeface="Calibri"/>
              </a:rPr>
              <a:t>ǧ</a:t>
            </a:r>
            <a:r>
              <a:rPr lang="en-US" dirty="0" err="1" smtClean="0"/>
              <a:t>rar</a:t>
            </a:r>
            <a:r>
              <a:rPr lang="en-US" dirty="0" smtClean="0"/>
              <a:t>…….</a:t>
            </a:r>
            <a:endParaRPr lang="tr-TR" dirty="0"/>
          </a:p>
        </p:txBody>
      </p:sp>
    </p:spTree>
    <p:extLst>
      <p:ext uri="{BB962C8B-B14F-4D97-AF65-F5344CB8AC3E}">
        <p14:creationId xmlns:p14="http://schemas.microsoft.com/office/powerpoint/2010/main" val="39530134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4000" dirty="0">
                <a:solidFill>
                  <a:srgbClr val="FFC000"/>
                </a:solidFill>
              </a:rPr>
              <a:t>E</a:t>
            </a:r>
            <a:r>
              <a:rPr lang="tr-TR" sz="4000" dirty="0" err="1">
                <a:solidFill>
                  <a:srgbClr val="FFC000"/>
                </a:solidFill>
              </a:rPr>
              <a:t>strogen</a:t>
            </a:r>
            <a:r>
              <a:rPr lang="en-US" sz="4000" dirty="0">
                <a:solidFill>
                  <a:srgbClr val="FFC000"/>
                </a:solidFill>
              </a:rPr>
              <a:t>-</a:t>
            </a:r>
            <a:r>
              <a:rPr lang="en-US" sz="4000" dirty="0" err="1">
                <a:solidFill>
                  <a:srgbClr val="FFC000"/>
                </a:solidFill>
              </a:rPr>
              <a:t>progesteronlu</a:t>
            </a:r>
            <a:r>
              <a:rPr lang="en-US" sz="4000" dirty="0">
                <a:solidFill>
                  <a:srgbClr val="FFC000"/>
                </a:solidFill>
              </a:rPr>
              <a:t> </a:t>
            </a:r>
            <a:r>
              <a:rPr lang="en-US" sz="4000" dirty="0" err="1">
                <a:solidFill>
                  <a:srgbClr val="FFC000"/>
                </a:solidFill>
              </a:rPr>
              <a:t>kontraseptifler</a:t>
            </a:r>
            <a:endParaRPr lang="tr-TR" dirty="0"/>
          </a:p>
        </p:txBody>
      </p:sp>
      <p:sp>
        <p:nvSpPr>
          <p:cNvPr id="3" name="İçerik Yer Tutucusu 2"/>
          <p:cNvSpPr>
            <a:spLocks noGrp="1"/>
          </p:cNvSpPr>
          <p:nvPr>
            <p:ph idx="1"/>
          </p:nvPr>
        </p:nvSpPr>
        <p:spPr>
          <a:xfrm>
            <a:off x="457200" y="2060848"/>
            <a:ext cx="8229600" cy="4065315"/>
          </a:xfrm>
        </p:spPr>
        <p:txBody>
          <a:bodyPr/>
          <a:lstStyle/>
          <a:p>
            <a:r>
              <a:rPr lang="en-US" dirty="0" err="1" smtClean="0"/>
              <a:t>Endometriozise</a:t>
            </a:r>
            <a:r>
              <a:rPr lang="en-US" dirty="0" smtClean="0"/>
              <a:t> </a:t>
            </a:r>
            <a:r>
              <a:rPr lang="en-US" dirty="0" err="1" smtClean="0"/>
              <a:t>ba</a:t>
            </a:r>
            <a:r>
              <a:rPr lang="en-US" dirty="0" err="1" smtClean="0">
                <a:latin typeface="Calibri"/>
              </a:rPr>
              <a:t>ǧ</a:t>
            </a:r>
            <a:r>
              <a:rPr lang="en-US" dirty="0" err="1" smtClean="0"/>
              <a:t>l</a:t>
            </a:r>
            <a:r>
              <a:rPr lang="tr-TR" dirty="0" smtClean="0"/>
              <a:t>ı</a:t>
            </a:r>
            <a:r>
              <a:rPr lang="en-US" dirty="0" smtClean="0"/>
              <a:t> </a:t>
            </a:r>
            <a:r>
              <a:rPr lang="en-US" dirty="0" err="1" smtClean="0"/>
              <a:t>a</a:t>
            </a:r>
            <a:r>
              <a:rPr lang="en-US" dirty="0" err="1" smtClean="0">
                <a:latin typeface="Calibri"/>
              </a:rPr>
              <a:t>ğ</a:t>
            </a:r>
            <a:r>
              <a:rPr lang="en-US" dirty="0" err="1" smtClean="0"/>
              <a:t>r</a:t>
            </a:r>
            <a:r>
              <a:rPr lang="tr-TR" dirty="0" smtClean="0"/>
              <a:t>ı</a:t>
            </a:r>
            <a:r>
              <a:rPr lang="en-US" dirty="0" smtClean="0"/>
              <a:t>da </a:t>
            </a:r>
            <a:r>
              <a:rPr lang="en-US" dirty="0" err="1" smtClean="0"/>
              <a:t>etkili</a:t>
            </a:r>
            <a:r>
              <a:rPr lang="en-US" dirty="0" smtClean="0"/>
              <a:t>…..</a:t>
            </a:r>
            <a:endParaRPr lang="tr-TR" dirty="0"/>
          </a:p>
        </p:txBody>
      </p:sp>
    </p:spTree>
    <p:extLst>
      <p:ext uri="{BB962C8B-B14F-4D97-AF65-F5344CB8AC3E}">
        <p14:creationId xmlns:p14="http://schemas.microsoft.com/office/powerpoint/2010/main" val="109695411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Konușma</a:t>
            </a:r>
            <a:r>
              <a:rPr lang="en-US" dirty="0" smtClean="0">
                <a:solidFill>
                  <a:srgbClr val="FFC000"/>
                </a:solidFill>
              </a:rPr>
              <a:t> plan</a:t>
            </a:r>
            <a:r>
              <a:rPr lang="tr-TR" dirty="0">
                <a:solidFill>
                  <a:srgbClr val="FFC000"/>
                </a:solidFill>
              </a:rPr>
              <a:t>ı</a:t>
            </a:r>
          </a:p>
        </p:txBody>
      </p:sp>
      <p:sp>
        <p:nvSpPr>
          <p:cNvPr id="3" name="İçerik Yer Tutucusu 2"/>
          <p:cNvSpPr>
            <a:spLocks noGrp="1"/>
          </p:cNvSpPr>
          <p:nvPr>
            <p:ph idx="1"/>
          </p:nvPr>
        </p:nvSpPr>
        <p:spPr>
          <a:xfrm>
            <a:off x="457200" y="1268760"/>
            <a:ext cx="8229600" cy="4857403"/>
          </a:xfrm>
        </p:spPr>
        <p:txBody>
          <a:bodyPr>
            <a:normAutofit lnSpcReduction="10000"/>
          </a:bodyPr>
          <a:lstStyle/>
          <a:p>
            <a:pPr>
              <a:lnSpc>
                <a:spcPct val="150000"/>
              </a:lnSpc>
            </a:pPr>
            <a:r>
              <a:rPr lang="en-US" dirty="0" smtClean="0"/>
              <a:t>ASRM 2014</a:t>
            </a:r>
          </a:p>
          <a:p>
            <a:pPr>
              <a:lnSpc>
                <a:spcPct val="150000"/>
              </a:lnSpc>
            </a:pPr>
            <a:r>
              <a:rPr lang="en-US" dirty="0" smtClean="0"/>
              <a:t>ESHRE 2014</a:t>
            </a:r>
          </a:p>
          <a:p>
            <a:pPr>
              <a:lnSpc>
                <a:spcPct val="150000"/>
              </a:lnSpc>
            </a:pPr>
            <a:r>
              <a:rPr lang="en-US" dirty="0" smtClean="0"/>
              <a:t>NICE 2017</a:t>
            </a:r>
          </a:p>
          <a:p>
            <a:pPr>
              <a:lnSpc>
                <a:spcPct val="150000"/>
              </a:lnSpc>
            </a:pPr>
            <a:r>
              <a:rPr lang="en-US" dirty="0" smtClean="0"/>
              <a:t>UP TO DATE 2018</a:t>
            </a:r>
          </a:p>
          <a:p>
            <a:pPr>
              <a:lnSpc>
                <a:spcPct val="150000"/>
              </a:lnSpc>
            </a:pPr>
            <a:r>
              <a:rPr lang="en-US" dirty="0" smtClean="0"/>
              <a:t>COCHRANE </a:t>
            </a:r>
            <a:r>
              <a:rPr lang="en-US" dirty="0" smtClean="0"/>
              <a:t>DATABASE</a:t>
            </a:r>
          </a:p>
          <a:p>
            <a:pPr>
              <a:lnSpc>
                <a:spcPct val="150000"/>
              </a:lnSpc>
            </a:pPr>
            <a:r>
              <a:rPr lang="en-US" dirty="0" smtClean="0"/>
              <a:t>ACOG  2010</a:t>
            </a:r>
            <a:endParaRPr lang="en-US" dirty="0" smtClean="0"/>
          </a:p>
          <a:p>
            <a:pPr>
              <a:lnSpc>
                <a:spcPct val="150000"/>
              </a:lnSpc>
            </a:pPr>
            <a:endParaRPr lang="en-US" dirty="0"/>
          </a:p>
          <a:p>
            <a:pPr marL="0" indent="0">
              <a:buNone/>
            </a:pPr>
            <a:endParaRPr lang="tr-TR" dirty="0"/>
          </a:p>
        </p:txBody>
      </p:sp>
    </p:spTree>
    <p:extLst>
      <p:ext uri="{BB962C8B-B14F-4D97-AF65-F5344CB8AC3E}">
        <p14:creationId xmlns:p14="http://schemas.microsoft.com/office/powerpoint/2010/main" val="3521187119"/>
      </p:ext>
    </p:extLst>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0513" y="116633"/>
            <a:ext cx="8562975" cy="129614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395536" y="1600200"/>
            <a:ext cx="8352928" cy="4525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4" name="Metin kutusu 3"/>
          <p:cNvSpPr txBox="1"/>
          <p:nvPr/>
        </p:nvSpPr>
        <p:spPr>
          <a:xfrm>
            <a:off x="6588224" y="6453336"/>
            <a:ext cx="2265264" cy="369332"/>
          </a:xfrm>
          <a:prstGeom prst="rect">
            <a:avLst/>
          </a:prstGeom>
          <a:noFill/>
        </p:spPr>
        <p:txBody>
          <a:bodyPr wrap="square" rtlCol="0">
            <a:spAutoFit/>
          </a:bodyPr>
          <a:lstStyle/>
          <a:p>
            <a:r>
              <a:rPr lang="tr-TR" dirty="0" smtClean="0"/>
              <a:t>Harada et al</a:t>
            </a:r>
            <a:r>
              <a:rPr lang="en-US" dirty="0" smtClean="0"/>
              <a:t>., 2008</a:t>
            </a:r>
            <a:endParaRPr lang="tr-TR" dirty="0"/>
          </a:p>
        </p:txBody>
      </p:sp>
    </p:spTree>
    <p:extLst>
      <p:ext uri="{BB962C8B-B14F-4D97-AF65-F5344CB8AC3E}">
        <p14:creationId xmlns:p14="http://schemas.microsoft.com/office/powerpoint/2010/main" val="2375505787"/>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sz="4000" dirty="0">
                <a:solidFill>
                  <a:srgbClr val="FFC000"/>
                </a:solidFill>
              </a:rPr>
              <a:t>E</a:t>
            </a:r>
            <a:r>
              <a:rPr lang="tr-TR" sz="4000" dirty="0" err="1">
                <a:solidFill>
                  <a:srgbClr val="FFC000"/>
                </a:solidFill>
              </a:rPr>
              <a:t>strogen</a:t>
            </a:r>
            <a:r>
              <a:rPr lang="en-US" sz="4000" dirty="0">
                <a:solidFill>
                  <a:srgbClr val="FFC000"/>
                </a:solidFill>
              </a:rPr>
              <a:t>-</a:t>
            </a:r>
            <a:r>
              <a:rPr lang="en-US" sz="4000" dirty="0" err="1">
                <a:solidFill>
                  <a:srgbClr val="FFC000"/>
                </a:solidFill>
              </a:rPr>
              <a:t>progesteronlu</a:t>
            </a:r>
            <a:r>
              <a:rPr lang="en-US" sz="4000" dirty="0">
                <a:solidFill>
                  <a:srgbClr val="FFC000"/>
                </a:solidFill>
              </a:rPr>
              <a:t> </a:t>
            </a:r>
            <a:r>
              <a:rPr lang="en-US" sz="4000" dirty="0" err="1">
                <a:solidFill>
                  <a:srgbClr val="FFC000"/>
                </a:solidFill>
              </a:rPr>
              <a:t>kontraseptifler</a:t>
            </a:r>
            <a:endParaRPr lang="tr-TR" dirty="0"/>
          </a:p>
        </p:txBody>
      </p:sp>
      <p:sp>
        <p:nvSpPr>
          <p:cNvPr id="3" name="İçerik Yer Tutucusu 2"/>
          <p:cNvSpPr>
            <a:spLocks noGrp="1"/>
          </p:cNvSpPr>
          <p:nvPr>
            <p:ph idx="1"/>
          </p:nvPr>
        </p:nvSpPr>
        <p:spPr/>
        <p:txBody>
          <a:bodyPr/>
          <a:lstStyle/>
          <a:p>
            <a:pPr>
              <a:lnSpc>
                <a:spcPct val="150000"/>
              </a:lnSpc>
            </a:pPr>
            <a:r>
              <a:rPr lang="en-US" dirty="0" smtClean="0"/>
              <a:t>Deep endo da </a:t>
            </a:r>
            <a:r>
              <a:rPr lang="en-US" dirty="0" err="1" smtClean="0"/>
              <a:t>endometriotik</a:t>
            </a:r>
            <a:r>
              <a:rPr lang="en-US" dirty="0" smtClean="0"/>
              <a:t> </a:t>
            </a:r>
            <a:r>
              <a:rPr lang="en-US" dirty="0" err="1" smtClean="0"/>
              <a:t>odaklar</a:t>
            </a:r>
            <a:r>
              <a:rPr lang="tr-TR" dirty="0" smtClean="0"/>
              <a:t>ı</a:t>
            </a:r>
            <a:r>
              <a:rPr lang="en-US" dirty="0" smtClean="0"/>
              <a:t>n </a:t>
            </a:r>
            <a:r>
              <a:rPr lang="en-US" dirty="0" err="1" smtClean="0"/>
              <a:t>küçülmesini</a:t>
            </a:r>
            <a:r>
              <a:rPr lang="en-US" dirty="0" smtClean="0"/>
              <a:t> </a:t>
            </a:r>
            <a:r>
              <a:rPr lang="en-US" dirty="0" err="1" smtClean="0"/>
              <a:t>sa</a:t>
            </a:r>
            <a:r>
              <a:rPr lang="en-US" dirty="0" err="1" smtClean="0">
                <a:latin typeface="Calibri"/>
              </a:rPr>
              <a:t>ǧ</a:t>
            </a:r>
            <a:r>
              <a:rPr lang="en-US" dirty="0" err="1" smtClean="0"/>
              <a:t>lar</a:t>
            </a:r>
            <a:r>
              <a:rPr lang="en-US" dirty="0" smtClean="0"/>
              <a:t>……</a:t>
            </a:r>
            <a:endParaRPr lang="tr-TR" dirty="0"/>
          </a:p>
        </p:txBody>
      </p:sp>
    </p:spTree>
    <p:extLst>
      <p:ext uri="{BB962C8B-B14F-4D97-AF65-F5344CB8AC3E}">
        <p14:creationId xmlns:p14="http://schemas.microsoft.com/office/powerpoint/2010/main" val="2513964407"/>
      </p:ext>
    </p:extLst>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7"/>
            <a:ext cx="8435280" cy="1138139"/>
          </a:xfrm>
        </p:spPr>
        <p:txBody>
          <a:bodyPr/>
          <a:lstStyle/>
          <a:p>
            <a:endParaRPr lang="tr-TR" dirty="0"/>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064895" cy="12961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259632" y="1700808"/>
            <a:ext cx="6480720" cy="432047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588224" y="6237312"/>
            <a:ext cx="2088232" cy="369332"/>
          </a:xfrm>
          <a:prstGeom prst="rect">
            <a:avLst/>
          </a:prstGeom>
          <a:noFill/>
        </p:spPr>
        <p:txBody>
          <a:bodyPr wrap="square" rtlCol="0">
            <a:spAutoFit/>
          </a:bodyPr>
          <a:lstStyle/>
          <a:p>
            <a:r>
              <a:rPr lang="tr-TR" dirty="0" err="1" smtClean="0"/>
              <a:t>Ferrero</a:t>
            </a:r>
            <a:r>
              <a:rPr lang="tr-TR" dirty="0" smtClean="0"/>
              <a:t> et al</a:t>
            </a:r>
            <a:r>
              <a:rPr lang="en-US" dirty="0" smtClean="0"/>
              <a:t>., 2013</a:t>
            </a:r>
            <a:endParaRPr lang="tr-TR" dirty="0"/>
          </a:p>
        </p:txBody>
      </p:sp>
    </p:spTree>
    <p:extLst>
      <p:ext uri="{BB962C8B-B14F-4D97-AF65-F5344CB8AC3E}">
        <p14:creationId xmlns:p14="http://schemas.microsoft.com/office/powerpoint/2010/main" val="763306233"/>
      </p:ext>
    </p:extLst>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260648"/>
            <a:ext cx="8064895" cy="129614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0" name="Picture 2"/>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971600" y="1600200"/>
            <a:ext cx="7128792" cy="45259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Metin kutusu 4"/>
          <p:cNvSpPr txBox="1"/>
          <p:nvPr/>
        </p:nvSpPr>
        <p:spPr>
          <a:xfrm>
            <a:off x="6804248" y="6381328"/>
            <a:ext cx="2016224" cy="369332"/>
          </a:xfrm>
          <a:prstGeom prst="rect">
            <a:avLst/>
          </a:prstGeom>
          <a:noFill/>
        </p:spPr>
        <p:txBody>
          <a:bodyPr wrap="square" rtlCol="0">
            <a:spAutoFit/>
          </a:bodyPr>
          <a:lstStyle/>
          <a:p>
            <a:r>
              <a:rPr lang="en-US" dirty="0" smtClean="0"/>
              <a:t>Ferrero et al., 2013 </a:t>
            </a:r>
            <a:endParaRPr lang="tr-TR" dirty="0"/>
          </a:p>
        </p:txBody>
      </p:sp>
    </p:spTree>
    <p:extLst>
      <p:ext uri="{BB962C8B-B14F-4D97-AF65-F5344CB8AC3E}">
        <p14:creationId xmlns:p14="http://schemas.microsoft.com/office/powerpoint/2010/main" val="3351660632"/>
      </p:ext>
    </p:extLst>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normAutofit fontScale="90000"/>
          </a:bodyPr>
          <a:lstStyle/>
          <a:p>
            <a:r>
              <a:rPr lang="en-US" dirty="0" err="1" smtClean="0">
                <a:solidFill>
                  <a:srgbClr val="FFC000"/>
                </a:solidFill>
              </a:rPr>
              <a:t>Kontinue</a:t>
            </a:r>
            <a:r>
              <a:rPr lang="en-US" dirty="0" smtClean="0">
                <a:solidFill>
                  <a:srgbClr val="FFC000"/>
                </a:solidFill>
              </a:rPr>
              <a:t> </a:t>
            </a:r>
            <a:r>
              <a:rPr lang="en-US" dirty="0" err="1" smtClean="0">
                <a:solidFill>
                  <a:srgbClr val="FFC000"/>
                </a:solidFill>
              </a:rPr>
              <a:t>yoksa</a:t>
            </a:r>
            <a:r>
              <a:rPr lang="en-US" dirty="0" smtClean="0">
                <a:solidFill>
                  <a:srgbClr val="FFC000"/>
                </a:solidFill>
              </a:rPr>
              <a:t> </a:t>
            </a:r>
            <a:r>
              <a:rPr lang="en-US" dirty="0" err="1" smtClean="0">
                <a:solidFill>
                  <a:srgbClr val="FFC000"/>
                </a:solidFill>
              </a:rPr>
              <a:t>siklik</a:t>
            </a:r>
            <a:r>
              <a:rPr lang="en-US" dirty="0" smtClean="0">
                <a:solidFill>
                  <a:srgbClr val="FFC000"/>
                </a:solidFill>
              </a:rPr>
              <a:t> mi </a:t>
            </a:r>
            <a:r>
              <a:rPr lang="en-US" dirty="0" err="1" smtClean="0">
                <a:solidFill>
                  <a:srgbClr val="FFC000"/>
                </a:solidFill>
              </a:rPr>
              <a:t>kullanal</a:t>
            </a:r>
            <a:r>
              <a:rPr lang="tr-TR" dirty="0" err="1" smtClean="0">
                <a:solidFill>
                  <a:srgbClr val="FFC000"/>
                </a:solidFill>
              </a:rPr>
              <a:t>ım</a:t>
            </a:r>
            <a:r>
              <a:rPr lang="en-US" dirty="0">
                <a:solidFill>
                  <a:srgbClr val="FFC000"/>
                </a:solidFill>
              </a:rPr>
              <a:t>?</a:t>
            </a:r>
            <a:endParaRPr lang="tr-TR" dirty="0">
              <a:solidFill>
                <a:srgbClr val="FFC000"/>
              </a:solidFill>
            </a:endParaRPr>
          </a:p>
        </p:txBody>
      </p:sp>
      <p:sp>
        <p:nvSpPr>
          <p:cNvPr id="3" name="İçerik Yer Tutucusu 2"/>
          <p:cNvSpPr>
            <a:spLocks noGrp="1"/>
          </p:cNvSpPr>
          <p:nvPr>
            <p:ph idx="1"/>
          </p:nvPr>
        </p:nvSpPr>
        <p:spPr/>
        <p:txBody>
          <a:bodyPr/>
          <a:lstStyle/>
          <a:p>
            <a:pPr>
              <a:lnSpc>
                <a:spcPct val="150000"/>
              </a:lnSpc>
            </a:pPr>
            <a:r>
              <a:rPr lang="en-US" dirty="0" err="1" smtClean="0"/>
              <a:t>A</a:t>
            </a:r>
            <a:r>
              <a:rPr lang="en-US" dirty="0" err="1" smtClean="0">
                <a:latin typeface="Calibri"/>
              </a:rPr>
              <a:t>ǧ</a:t>
            </a:r>
            <a:r>
              <a:rPr lang="en-US" dirty="0" err="1" smtClean="0"/>
              <a:t>r</a:t>
            </a:r>
            <a:r>
              <a:rPr lang="tr-TR" dirty="0" smtClean="0"/>
              <a:t>ı</a:t>
            </a:r>
            <a:r>
              <a:rPr lang="en-US" dirty="0" smtClean="0"/>
              <a:t> </a:t>
            </a:r>
            <a:r>
              <a:rPr lang="en-US" dirty="0" err="1" smtClean="0"/>
              <a:t>semptomlar</a:t>
            </a:r>
            <a:r>
              <a:rPr lang="tr-TR" dirty="0" smtClean="0"/>
              <a:t>ı</a:t>
            </a:r>
            <a:r>
              <a:rPr lang="en-US" dirty="0" err="1" smtClean="0"/>
              <a:t>nda</a:t>
            </a:r>
            <a:r>
              <a:rPr lang="en-US" dirty="0" smtClean="0"/>
              <a:t> </a:t>
            </a:r>
            <a:r>
              <a:rPr lang="en-US" dirty="0" err="1" smtClean="0"/>
              <a:t>ve</a:t>
            </a:r>
            <a:r>
              <a:rPr lang="en-US" dirty="0" smtClean="0"/>
              <a:t> postop </a:t>
            </a:r>
            <a:r>
              <a:rPr lang="en-US" dirty="0" err="1" smtClean="0"/>
              <a:t>endometrioma</a:t>
            </a:r>
            <a:r>
              <a:rPr lang="en-US" dirty="0" smtClean="0"/>
              <a:t> </a:t>
            </a:r>
            <a:r>
              <a:rPr lang="en-US" dirty="0" err="1" smtClean="0"/>
              <a:t>cerrahisinde</a:t>
            </a:r>
            <a:r>
              <a:rPr lang="en-US" dirty="0" smtClean="0"/>
              <a:t> </a:t>
            </a:r>
            <a:r>
              <a:rPr lang="en-US" dirty="0" err="1" smtClean="0"/>
              <a:t>rekurrensi</a:t>
            </a:r>
            <a:r>
              <a:rPr lang="en-US" dirty="0" smtClean="0"/>
              <a:t> </a:t>
            </a:r>
            <a:r>
              <a:rPr lang="en-US" dirty="0" err="1" smtClean="0"/>
              <a:t>azaltmak</a:t>
            </a:r>
            <a:r>
              <a:rPr lang="en-US" dirty="0" smtClean="0"/>
              <a:t> </a:t>
            </a:r>
            <a:r>
              <a:rPr lang="tr-TR" dirty="0" smtClean="0"/>
              <a:t>için</a:t>
            </a:r>
            <a:r>
              <a:rPr lang="en-US" dirty="0" smtClean="0"/>
              <a:t> </a:t>
            </a:r>
            <a:r>
              <a:rPr lang="tr-TR" dirty="0" smtClean="0"/>
              <a:t>mümkünse</a:t>
            </a:r>
            <a:r>
              <a:rPr lang="en-US" dirty="0" smtClean="0"/>
              <a:t> </a:t>
            </a:r>
            <a:r>
              <a:rPr lang="en-US" dirty="0" err="1" smtClean="0"/>
              <a:t>kontinue</a:t>
            </a:r>
            <a:r>
              <a:rPr lang="en-US" dirty="0" smtClean="0"/>
              <a:t> </a:t>
            </a:r>
            <a:r>
              <a:rPr lang="en-US" dirty="0" err="1" smtClean="0"/>
              <a:t>kullanal</a:t>
            </a:r>
            <a:r>
              <a:rPr lang="tr-TR" dirty="0" smtClean="0"/>
              <a:t>ı</a:t>
            </a:r>
            <a:r>
              <a:rPr lang="en-US" dirty="0" smtClean="0"/>
              <a:t>m….. </a:t>
            </a:r>
            <a:endParaRPr lang="tr-TR" dirty="0"/>
          </a:p>
        </p:txBody>
      </p:sp>
    </p:spTree>
    <p:extLst>
      <p:ext uri="{BB962C8B-B14F-4D97-AF65-F5344CB8AC3E}">
        <p14:creationId xmlns:p14="http://schemas.microsoft.com/office/powerpoint/2010/main" val="53585330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8280920" cy="1080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827584" y="1700808"/>
            <a:ext cx="7560840" cy="417646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372200" y="6165304"/>
            <a:ext cx="2520280" cy="369332"/>
          </a:xfrm>
          <a:prstGeom prst="rect">
            <a:avLst/>
          </a:prstGeom>
          <a:noFill/>
        </p:spPr>
        <p:txBody>
          <a:bodyPr wrap="square" rtlCol="0">
            <a:spAutoFit/>
          </a:bodyPr>
          <a:lstStyle/>
          <a:p>
            <a:r>
              <a:rPr lang="en-US" dirty="0" smtClean="0"/>
              <a:t>       </a:t>
            </a:r>
            <a:r>
              <a:rPr lang="tr-TR" dirty="0" err="1" smtClean="0"/>
              <a:t>Zorbas</a:t>
            </a:r>
            <a:r>
              <a:rPr lang="tr-TR" dirty="0" smtClean="0"/>
              <a:t> et al</a:t>
            </a:r>
            <a:r>
              <a:rPr lang="en-US" dirty="0" smtClean="0"/>
              <a:t>., 2015</a:t>
            </a:r>
            <a:endParaRPr lang="tr-TR" dirty="0"/>
          </a:p>
        </p:txBody>
      </p:sp>
    </p:spTree>
    <p:extLst>
      <p:ext uri="{BB962C8B-B14F-4D97-AF65-F5344CB8AC3E}">
        <p14:creationId xmlns:p14="http://schemas.microsoft.com/office/powerpoint/2010/main" val="3259286952"/>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354162"/>
          </a:xfrm>
        </p:spPr>
        <p:txBody>
          <a:bodyPr/>
          <a:lstStyle/>
          <a:p>
            <a:endParaRPr lang="tr-TR"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88640"/>
            <a:ext cx="8424936" cy="151216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9"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331640" y="1844825"/>
            <a:ext cx="6480720" cy="396044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300192" y="6165304"/>
            <a:ext cx="2376264" cy="369332"/>
          </a:xfrm>
          <a:prstGeom prst="rect">
            <a:avLst/>
          </a:prstGeom>
          <a:noFill/>
        </p:spPr>
        <p:txBody>
          <a:bodyPr wrap="square" rtlCol="0">
            <a:spAutoFit/>
          </a:bodyPr>
          <a:lstStyle/>
          <a:p>
            <a:r>
              <a:rPr lang="en-US" dirty="0" smtClean="0"/>
              <a:t>        </a:t>
            </a:r>
            <a:r>
              <a:rPr lang="en-US" dirty="0" err="1" smtClean="0"/>
              <a:t>Muzii</a:t>
            </a:r>
            <a:r>
              <a:rPr lang="en-US" dirty="0" smtClean="0"/>
              <a:t> et al., 2015</a:t>
            </a:r>
            <a:endParaRPr lang="tr-TR" dirty="0"/>
          </a:p>
        </p:txBody>
      </p:sp>
    </p:spTree>
    <p:extLst>
      <p:ext uri="{BB962C8B-B14F-4D97-AF65-F5344CB8AC3E}">
        <p14:creationId xmlns:p14="http://schemas.microsoft.com/office/powerpoint/2010/main" val="1808883990"/>
      </p:ext>
    </p:extLst>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Yan </a:t>
            </a:r>
            <a:r>
              <a:rPr lang="tr-TR" dirty="0" err="1">
                <a:solidFill>
                  <a:srgbClr val="FFC000"/>
                </a:solidFill>
              </a:rPr>
              <a:t>etk</a:t>
            </a:r>
            <a:r>
              <a:rPr lang="en-US" dirty="0" err="1">
                <a:solidFill>
                  <a:srgbClr val="FFC000"/>
                </a:solidFill>
              </a:rPr>
              <a:t>iler</a:t>
            </a:r>
            <a:endParaRPr lang="tr-TR" dirty="0"/>
          </a:p>
        </p:txBody>
      </p:sp>
      <p:sp>
        <p:nvSpPr>
          <p:cNvPr id="3" name="İçerik Yer Tutucusu 2"/>
          <p:cNvSpPr>
            <a:spLocks noGrp="1"/>
          </p:cNvSpPr>
          <p:nvPr>
            <p:ph idx="1"/>
          </p:nvPr>
        </p:nvSpPr>
        <p:spPr/>
        <p:txBody>
          <a:bodyPr/>
          <a:lstStyle/>
          <a:p>
            <a:r>
              <a:rPr lang="en-US" dirty="0" err="1" smtClean="0"/>
              <a:t>Bulant</a:t>
            </a:r>
            <a:r>
              <a:rPr lang="tr-TR" dirty="0" smtClean="0"/>
              <a:t>ı</a:t>
            </a:r>
            <a:r>
              <a:rPr lang="en-US" dirty="0" smtClean="0"/>
              <a:t>, </a:t>
            </a:r>
            <a:r>
              <a:rPr lang="en-US" dirty="0" err="1" smtClean="0"/>
              <a:t>kusma</a:t>
            </a:r>
            <a:r>
              <a:rPr lang="en-US" dirty="0" smtClean="0"/>
              <a:t>, </a:t>
            </a:r>
            <a:r>
              <a:rPr lang="tr-TR" dirty="0" smtClean="0"/>
              <a:t>göğüste</a:t>
            </a:r>
            <a:r>
              <a:rPr lang="en-US" dirty="0" smtClean="0"/>
              <a:t> </a:t>
            </a:r>
            <a:r>
              <a:rPr lang="en-US" dirty="0" err="1" smtClean="0"/>
              <a:t>hassasiyet</a:t>
            </a:r>
            <a:endParaRPr lang="en-US" dirty="0" smtClean="0"/>
          </a:p>
          <a:p>
            <a:endParaRPr lang="en-US" dirty="0"/>
          </a:p>
          <a:p>
            <a:r>
              <a:rPr lang="en-US" dirty="0" err="1" smtClean="0"/>
              <a:t>Irreguler</a:t>
            </a:r>
            <a:r>
              <a:rPr lang="en-US" dirty="0" smtClean="0"/>
              <a:t> </a:t>
            </a:r>
            <a:r>
              <a:rPr lang="en-US" dirty="0" err="1" smtClean="0"/>
              <a:t>kanama</a:t>
            </a:r>
            <a:r>
              <a:rPr lang="en-US" dirty="0" smtClean="0"/>
              <a:t>, </a:t>
            </a:r>
            <a:r>
              <a:rPr lang="en-US" dirty="0" err="1" smtClean="0"/>
              <a:t>amenore</a:t>
            </a:r>
            <a:endParaRPr lang="en-US" dirty="0" smtClean="0"/>
          </a:p>
          <a:p>
            <a:endParaRPr lang="en-US" dirty="0"/>
          </a:p>
          <a:p>
            <a:r>
              <a:rPr lang="en-US" dirty="0" err="1" smtClean="0"/>
              <a:t>Tromboz</a:t>
            </a:r>
            <a:r>
              <a:rPr lang="en-US" dirty="0" smtClean="0"/>
              <a:t> </a:t>
            </a:r>
            <a:r>
              <a:rPr lang="en-US" dirty="0" err="1" smtClean="0"/>
              <a:t>riski</a:t>
            </a:r>
            <a:r>
              <a:rPr lang="en-US" dirty="0" smtClean="0"/>
              <a:t> </a:t>
            </a:r>
            <a:r>
              <a:rPr lang="tr-TR" dirty="0" smtClean="0"/>
              <a:t>v</a:t>
            </a:r>
            <a:r>
              <a:rPr lang="en-US" dirty="0" smtClean="0"/>
              <a:t>.s</a:t>
            </a:r>
            <a:endParaRPr lang="tr-TR" dirty="0"/>
          </a:p>
        </p:txBody>
      </p:sp>
    </p:spTree>
    <p:extLst>
      <p:ext uri="{BB962C8B-B14F-4D97-AF65-F5344CB8AC3E}">
        <p14:creationId xmlns:p14="http://schemas.microsoft.com/office/powerpoint/2010/main" val="3892883408"/>
      </p:ext>
    </p:extLst>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smtClean="0">
                <a:solidFill>
                  <a:srgbClr val="FFC000"/>
                </a:solidFill>
              </a:rPr>
              <a:t>GnRH </a:t>
            </a:r>
            <a:r>
              <a:rPr lang="en-US" dirty="0" err="1" smtClean="0">
                <a:solidFill>
                  <a:srgbClr val="FFC000"/>
                </a:solidFill>
              </a:rPr>
              <a:t>analoglar</a:t>
            </a:r>
            <a:r>
              <a:rPr lang="tr-TR" dirty="0" smtClean="0">
                <a:solidFill>
                  <a:srgbClr val="FFC000"/>
                </a:solidFill>
              </a:rPr>
              <a:t>ı</a:t>
            </a:r>
            <a:endParaRPr lang="tr-TR" dirty="0">
              <a:solidFill>
                <a:srgbClr val="FFC000"/>
              </a:solidFill>
            </a:endParaRPr>
          </a:p>
        </p:txBody>
      </p:sp>
      <p:sp>
        <p:nvSpPr>
          <p:cNvPr id="3" name="İçerik Yer Tutucusu 2"/>
          <p:cNvSpPr>
            <a:spLocks noGrp="1"/>
          </p:cNvSpPr>
          <p:nvPr>
            <p:ph idx="1"/>
          </p:nvPr>
        </p:nvSpPr>
        <p:spPr/>
        <p:txBody>
          <a:bodyPr/>
          <a:lstStyle/>
          <a:p>
            <a:pPr>
              <a:lnSpc>
                <a:spcPct val="150000"/>
              </a:lnSpc>
            </a:pPr>
            <a:r>
              <a:rPr lang="tr-TR" dirty="0" err="1" smtClean="0"/>
              <a:t>Nafarel</a:t>
            </a:r>
            <a:r>
              <a:rPr lang="en-US" dirty="0" err="1" smtClean="0"/>
              <a:t>i</a:t>
            </a:r>
            <a:r>
              <a:rPr lang="tr-TR" dirty="0" smtClean="0"/>
              <a:t>n</a:t>
            </a:r>
          </a:p>
          <a:p>
            <a:pPr>
              <a:lnSpc>
                <a:spcPct val="150000"/>
              </a:lnSpc>
            </a:pPr>
            <a:r>
              <a:rPr lang="tr-TR" dirty="0" err="1" smtClean="0"/>
              <a:t>Leuprol</a:t>
            </a:r>
            <a:r>
              <a:rPr lang="en-US" dirty="0" err="1" smtClean="0"/>
              <a:t>i</a:t>
            </a:r>
            <a:r>
              <a:rPr lang="tr-TR" dirty="0" smtClean="0"/>
              <a:t>de</a:t>
            </a:r>
            <a:endParaRPr lang="en-US" dirty="0" smtClean="0"/>
          </a:p>
          <a:p>
            <a:pPr>
              <a:lnSpc>
                <a:spcPct val="150000"/>
              </a:lnSpc>
            </a:pPr>
            <a:r>
              <a:rPr lang="en-US" dirty="0" err="1" smtClean="0"/>
              <a:t>Buserelin</a:t>
            </a:r>
            <a:endParaRPr lang="en-US" dirty="0" smtClean="0"/>
          </a:p>
          <a:p>
            <a:pPr>
              <a:lnSpc>
                <a:spcPct val="150000"/>
              </a:lnSpc>
            </a:pPr>
            <a:r>
              <a:rPr lang="en-US" dirty="0" err="1" smtClean="0"/>
              <a:t>Goserelin</a:t>
            </a:r>
            <a:endParaRPr lang="en-US" dirty="0" smtClean="0"/>
          </a:p>
          <a:p>
            <a:pPr>
              <a:lnSpc>
                <a:spcPct val="150000"/>
              </a:lnSpc>
            </a:pPr>
            <a:r>
              <a:rPr lang="en-US" dirty="0" err="1" smtClean="0"/>
              <a:t>Triptorelin</a:t>
            </a:r>
            <a:endParaRPr lang="tr-TR" dirty="0"/>
          </a:p>
        </p:txBody>
      </p:sp>
    </p:spTree>
    <p:extLst>
      <p:ext uri="{BB962C8B-B14F-4D97-AF65-F5344CB8AC3E}">
        <p14:creationId xmlns:p14="http://schemas.microsoft.com/office/powerpoint/2010/main" val="2101957417"/>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a:solidFill>
                  <a:srgbClr val="FFC000"/>
                </a:solidFill>
              </a:rPr>
              <a:t>GnRH </a:t>
            </a:r>
            <a:r>
              <a:rPr lang="en-US" dirty="0" err="1">
                <a:solidFill>
                  <a:srgbClr val="FFC000"/>
                </a:solidFill>
              </a:rPr>
              <a:t>analoglar</a:t>
            </a:r>
            <a:r>
              <a:rPr lang="tr-TR" dirty="0">
                <a:solidFill>
                  <a:srgbClr val="FFC000"/>
                </a:solidFill>
              </a:rPr>
              <a:t>ı</a:t>
            </a:r>
            <a:endParaRPr lang="tr-TR" dirty="0"/>
          </a:p>
        </p:txBody>
      </p:sp>
      <p:sp>
        <p:nvSpPr>
          <p:cNvPr id="3" name="İçerik Yer Tutucusu 2"/>
          <p:cNvSpPr>
            <a:spLocks noGrp="1"/>
          </p:cNvSpPr>
          <p:nvPr>
            <p:ph idx="1"/>
          </p:nvPr>
        </p:nvSpPr>
        <p:spPr/>
        <p:txBody>
          <a:bodyPr/>
          <a:lstStyle/>
          <a:p>
            <a:pPr>
              <a:lnSpc>
                <a:spcPct val="150000"/>
              </a:lnSpc>
            </a:pPr>
            <a:r>
              <a:rPr lang="en-US" dirty="0" smtClean="0"/>
              <a:t>Endo</a:t>
            </a:r>
            <a:r>
              <a:rPr lang="tr-TR" dirty="0" smtClean="0"/>
              <a:t>m</a:t>
            </a:r>
            <a:r>
              <a:rPr lang="en-US" dirty="0" err="1" smtClean="0"/>
              <a:t>etriozise</a:t>
            </a:r>
            <a:r>
              <a:rPr lang="en-US" dirty="0" smtClean="0"/>
              <a:t> </a:t>
            </a:r>
            <a:r>
              <a:rPr lang="en-US" dirty="0" err="1" smtClean="0"/>
              <a:t>ba</a:t>
            </a:r>
            <a:r>
              <a:rPr lang="en-US" dirty="0" err="1" smtClean="0">
                <a:latin typeface="Calibri"/>
              </a:rPr>
              <a:t>ğ</a:t>
            </a:r>
            <a:r>
              <a:rPr lang="en-US" dirty="0" err="1" smtClean="0"/>
              <a:t>l</a:t>
            </a:r>
            <a:r>
              <a:rPr lang="tr-TR" dirty="0" smtClean="0"/>
              <a:t>ı</a:t>
            </a:r>
            <a:r>
              <a:rPr lang="en-US" dirty="0" smtClean="0"/>
              <a:t> </a:t>
            </a:r>
            <a:r>
              <a:rPr lang="en-US" dirty="0" err="1" smtClean="0"/>
              <a:t>a</a:t>
            </a:r>
            <a:r>
              <a:rPr lang="en-US" dirty="0" err="1" smtClean="0">
                <a:latin typeface="Calibri"/>
              </a:rPr>
              <a:t>ǧ</a:t>
            </a:r>
            <a:r>
              <a:rPr lang="en-US" dirty="0" err="1" smtClean="0"/>
              <a:t>r</a:t>
            </a:r>
            <a:r>
              <a:rPr lang="tr-TR" dirty="0" smtClean="0"/>
              <a:t>ı</a:t>
            </a:r>
            <a:r>
              <a:rPr lang="en-US" dirty="0" smtClean="0"/>
              <a:t>da </a:t>
            </a:r>
            <a:r>
              <a:rPr lang="en-US" dirty="0" err="1" smtClean="0"/>
              <a:t>di</a:t>
            </a:r>
            <a:r>
              <a:rPr lang="en-US" dirty="0" err="1" smtClean="0">
                <a:latin typeface="Calibri"/>
              </a:rPr>
              <a:t>ǧ</a:t>
            </a:r>
            <a:r>
              <a:rPr lang="en-US" dirty="0" err="1" smtClean="0"/>
              <a:t>er</a:t>
            </a:r>
            <a:r>
              <a:rPr lang="en-US" dirty="0" smtClean="0"/>
              <a:t> </a:t>
            </a:r>
            <a:r>
              <a:rPr lang="en-US" dirty="0" err="1" smtClean="0"/>
              <a:t>ajanlar</a:t>
            </a:r>
            <a:r>
              <a:rPr lang="en-US" dirty="0" smtClean="0"/>
              <a:t> (</a:t>
            </a:r>
            <a:r>
              <a:rPr lang="en-US" dirty="0" err="1" smtClean="0"/>
              <a:t>danazol</a:t>
            </a:r>
            <a:r>
              <a:rPr lang="en-US" dirty="0" smtClean="0"/>
              <a:t>, </a:t>
            </a:r>
            <a:r>
              <a:rPr lang="en-US" dirty="0" err="1" smtClean="0"/>
              <a:t>progesteron</a:t>
            </a:r>
            <a:r>
              <a:rPr lang="en-US" dirty="0" smtClean="0"/>
              <a:t> </a:t>
            </a:r>
            <a:r>
              <a:rPr lang="en-US" dirty="0" err="1" smtClean="0"/>
              <a:t>ve</a:t>
            </a:r>
            <a:r>
              <a:rPr lang="en-US" dirty="0" smtClean="0"/>
              <a:t> OKS) </a:t>
            </a:r>
            <a:r>
              <a:rPr lang="en-US" dirty="0" err="1" smtClean="0"/>
              <a:t>kadar</a:t>
            </a:r>
            <a:r>
              <a:rPr lang="en-US" dirty="0" smtClean="0"/>
              <a:t> </a:t>
            </a:r>
            <a:r>
              <a:rPr lang="en-US" dirty="0" err="1" smtClean="0"/>
              <a:t>etkin</a:t>
            </a:r>
            <a:endParaRPr lang="en-US" dirty="0" smtClean="0"/>
          </a:p>
          <a:p>
            <a:pPr marL="0" indent="0">
              <a:buNone/>
            </a:pPr>
            <a:endParaRPr lang="en-US" dirty="0"/>
          </a:p>
          <a:p>
            <a:r>
              <a:rPr lang="en-US" dirty="0" err="1" smtClean="0"/>
              <a:t>Plasebodan</a:t>
            </a:r>
            <a:r>
              <a:rPr lang="en-US" dirty="0" smtClean="0"/>
              <a:t> </a:t>
            </a:r>
            <a:r>
              <a:rPr lang="en-US" dirty="0" err="1" smtClean="0"/>
              <a:t>üstün</a:t>
            </a:r>
            <a:endParaRPr lang="en-US" dirty="0" smtClean="0"/>
          </a:p>
          <a:p>
            <a:pPr marL="0" lvl="0" indent="0">
              <a:spcBef>
                <a:spcPts val="0"/>
              </a:spcBef>
              <a:buNone/>
            </a:pPr>
            <a:r>
              <a:rPr lang="en-US" dirty="0"/>
              <a:t> </a:t>
            </a:r>
            <a:r>
              <a:rPr lang="en-US" dirty="0" smtClean="0"/>
              <a:t>                                                     </a:t>
            </a:r>
            <a:r>
              <a:rPr lang="tr-TR" sz="2400" dirty="0" err="1" smtClean="0"/>
              <a:t>Cochrane</a:t>
            </a:r>
            <a:r>
              <a:rPr lang="tr-TR" sz="2400" dirty="0" smtClean="0"/>
              <a:t> </a:t>
            </a:r>
            <a:r>
              <a:rPr lang="tr-TR" sz="2400" dirty="0"/>
              <a:t>Update</a:t>
            </a:r>
            <a:r>
              <a:rPr lang="en-US" sz="2400" dirty="0"/>
              <a:t>, 2011</a:t>
            </a:r>
            <a:endParaRPr lang="tr-TR" sz="2400" dirty="0"/>
          </a:p>
          <a:p>
            <a:pPr marL="0" indent="0">
              <a:buNone/>
            </a:pPr>
            <a:r>
              <a:rPr lang="en-US" dirty="0" smtClean="0"/>
              <a:t> </a:t>
            </a:r>
            <a:endParaRPr lang="tr-TR" dirty="0"/>
          </a:p>
        </p:txBody>
      </p:sp>
    </p:spTree>
    <p:extLst>
      <p:ext uri="{BB962C8B-B14F-4D97-AF65-F5344CB8AC3E}">
        <p14:creationId xmlns:p14="http://schemas.microsoft.com/office/powerpoint/2010/main" val="21422853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smtClean="0">
                <a:solidFill>
                  <a:srgbClr val="FFC000"/>
                </a:solidFill>
              </a:rPr>
              <a:t>Sorunlar</a:t>
            </a:r>
            <a:endParaRPr lang="tr-TR" dirty="0">
              <a:solidFill>
                <a:srgbClr val="FFC000"/>
              </a:solidFill>
            </a:endParaRPr>
          </a:p>
        </p:txBody>
      </p:sp>
      <p:sp>
        <p:nvSpPr>
          <p:cNvPr id="3" name="İçerik Yer Tutucusu 2"/>
          <p:cNvSpPr>
            <a:spLocks noGrp="1"/>
          </p:cNvSpPr>
          <p:nvPr>
            <p:ph idx="1"/>
          </p:nvPr>
        </p:nvSpPr>
        <p:spPr/>
        <p:txBody>
          <a:bodyPr/>
          <a:lstStyle/>
          <a:p>
            <a:pPr>
              <a:lnSpc>
                <a:spcPct val="150000"/>
              </a:lnSpc>
            </a:pPr>
            <a:r>
              <a:rPr lang="en-US" dirty="0" smtClean="0"/>
              <a:t>K</a:t>
            </a:r>
            <a:r>
              <a:rPr lang="tr-TR" dirty="0" smtClean="0"/>
              <a:t>ı</a:t>
            </a:r>
            <a:r>
              <a:rPr lang="en-US" dirty="0" err="1" smtClean="0"/>
              <a:t>lavuzlar</a:t>
            </a:r>
            <a:r>
              <a:rPr lang="tr-TR" dirty="0" smtClean="0"/>
              <a:t>ı</a:t>
            </a:r>
            <a:r>
              <a:rPr lang="en-US" dirty="0" smtClean="0"/>
              <a:t>n (</a:t>
            </a:r>
            <a:r>
              <a:rPr lang="tr-TR" dirty="0" err="1" smtClean="0"/>
              <a:t>Gu</a:t>
            </a:r>
            <a:r>
              <a:rPr lang="en-US" dirty="0" err="1" smtClean="0"/>
              <a:t>ideline</a:t>
            </a:r>
            <a:r>
              <a:rPr lang="en-US" dirty="0" smtClean="0"/>
              <a:t>) </a:t>
            </a:r>
            <a:r>
              <a:rPr lang="en-US" dirty="0" err="1" smtClean="0"/>
              <a:t>güncelleșmesi</a:t>
            </a:r>
            <a:r>
              <a:rPr lang="en-US" dirty="0" smtClean="0"/>
              <a:t> </a:t>
            </a:r>
            <a:r>
              <a:rPr lang="en-US" dirty="0" err="1" smtClean="0"/>
              <a:t>gerekiyor</a:t>
            </a:r>
            <a:r>
              <a:rPr lang="en-US" dirty="0" smtClean="0"/>
              <a:t>…</a:t>
            </a:r>
            <a:endParaRPr lang="tr-TR" dirty="0" smtClean="0"/>
          </a:p>
          <a:p>
            <a:pPr>
              <a:lnSpc>
                <a:spcPct val="150000"/>
              </a:lnSpc>
            </a:pPr>
            <a:r>
              <a:rPr lang="tr-TR" dirty="0" smtClean="0"/>
              <a:t>Kılavuzlar arasında bazı konularda tutarlılık bulunmamakta</a:t>
            </a:r>
            <a:r>
              <a:rPr lang="en-US" dirty="0" smtClean="0"/>
              <a:t>……</a:t>
            </a:r>
            <a:endParaRPr lang="tr-TR" dirty="0" smtClean="0"/>
          </a:p>
          <a:p>
            <a:pPr>
              <a:lnSpc>
                <a:spcPct val="150000"/>
              </a:lnSpc>
            </a:pPr>
            <a:r>
              <a:rPr lang="tr-TR" dirty="0" smtClean="0"/>
              <a:t>Daha fazla </a:t>
            </a:r>
            <a:r>
              <a:rPr lang="tr-TR" dirty="0" err="1" smtClean="0"/>
              <a:t>calısmaya</a:t>
            </a:r>
            <a:r>
              <a:rPr lang="tr-TR" dirty="0" smtClean="0"/>
              <a:t> </a:t>
            </a:r>
            <a:r>
              <a:rPr lang="en-US" dirty="0" err="1"/>
              <a:t>i</a:t>
            </a:r>
            <a:r>
              <a:rPr lang="tr-TR" dirty="0" err="1" smtClean="0"/>
              <a:t>ht</a:t>
            </a:r>
            <a:r>
              <a:rPr lang="en-US" dirty="0" err="1" smtClean="0"/>
              <a:t>i</a:t>
            </a:r>
            <a:r>
              <a:rPr lang="tr-TR" dirty="0" err="1" smtClean="0"/>
              <a:t>yac</a:t>
            </a:r>
            <a:r>
              <a:rPr lang="tr-TR" dirty="0" smtClean="0"/>
              <a:t> var</a:t>
            </a:r>
            <a:r>
              <a:rPr lang="en-US" dirty="0" smtClean="0"/>
              <a:t>……</a:t>
            </a:r>
            <a:endParaRPr lang="en-US" dirty="0" smtClean="0"/>
          </a:p>
          <a:p>
            <a:endParaRPr lang="en-US" dirty="0"/>
          </a:p>
          <a:p>
            <a:endParaRPr lang="tr-TR" dirty="0"/>
          </a:p>
        </p:txBody>
      </p:sp>
    </p:spTree>
    <p:extLst>
      <p:ext uri="{BB962C8B-B14F-4D97-AF65-F5344CB8AC3E}">
        <p14:creationId xmlns:p14="http://schemas.microsoft.com/office/powerpoint/2010/main" val="2230412747"/>
      </p:ext>
    </p:extLst>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67544" y="332656"/>
            <a:ext cx="8136903" cy="9361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123"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43609" y="1484785"/>
            <a:ext cx="7056784" cy="453650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372200" y="6381328"/>
            <a:ext cx="2376264" cy="369332"/>
          </a:xfrm>
          <a:prstGeom prst="rect">
            <a:avLst/>
          </a:prstGeom>
          <a:noFill/>
        </p:spPr>
        <p:txBody>
          <a:bodyPr wrap="square" rtlCol="0">
            <a:spAutoFit/>
          </a:bodyPr>
          <a:lstStyle/>
          <a:p>
            <a:r>
              <a:rPr lang="tr-TR" dirty="0" err="1" smtClean="0"/>
              <a:t>Cochrane</a:t>
            </a:r>
            <a:r>
              <a:rPr lang="tr-TR" dirty="0" smtClean="0"/>
              <a:t> Update</a:t>
            </a:r>
            <a:r>
              <a:rPr lang="en-US" dirty="0" smtClean="0"/>
              <a:t>, 2011</a:t>
            </a:r>
            <a:endParaRPr lang="tr-TR" dirty="0"/>
          </a:p>
        </p:txBody>
      </p:sp>
    </p:spTree>
    <p:extLst>
      <p:ext uri="{BB962C8B-B14F-4D97-AF65-F5344CB8AC3E}">
        <p14:creationId xmlns:p14="http://schemas.microsoft.com/office/powerpoint/2010/main" val="3092987667"/>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Etk</a:t>
            </a:r>
            <a:r>
              <a:rPr lang="en-US" dirty="0" err="1">
                <a:solidFill>
                  <a:srgbClr val="FFC000"/>
                </a:solidFill>
              </a:rPr>
              <a:t>i</a:t>
            </a:r>
            <a:r>
              <a:rPr lang="en-US" dirty="0">
                <a:solidFill>
                  <a:srgbClr val="FFC000"/>
                </a:solidFill>
              </a:rPr>
              <a:t> </a:t>
            </a:r>
            <a:r>
              <a:rPr lang="en-US" dirty="0" err="1">
                <a:solidFill>
                  <a:srgbClr val="FFC000"/>
                </a:solidFill>
              </a:rPr>
              <a:t>mekanizmas</a:t>
            </a:r>
            <a:r>
              <a:rPr lang="tr-TR" dirty="0">
                <a:solidFill>
                  <a:srgbClr val="FFC000"/>
                </a:solidFill>
              </a:rPr>
              <a:t>ı</a:t>
            </a:r>
            <a:endParaRPr lang="tr-TR" dirty="0"/>
          </a:p>
        </p:txBody>
      </p:sp>
      <p:sp>
        <p:nvSpPr>
          <p:cNvPr id="3" name="İçerik Yer Tutucusu 2"/>
          <p:cNvSpPr>
            <a:spLocks noGrp="1"/>
          </p:cNvSpPr>
          <p:nvPr>
            <p:ph idx="1"/>
          </p:nvPr>
        </p:nvSpPr>
        <p:spPr/>
        <p:txBody>
          <a:bodyPr/>
          <a:lstStyle/>
          <a:p>
            <a:r>
              <a:rPr lang="tr-TR" dirty="0" smtClean="0"/>
              <a:t>H</a:t>
            </a:r>
            <a:r>
              <a:rPr lang="en-US" dirty="0" err="1" smtClean="0"/>
              <a:t>ipofizdeki</a:t>
            </a:r>
            <a:r>
              <a:rPr lang="en-US" dirty="0" smtClean="0"/>
              <a:t> </a:t>
            </a:r>
            <a:r>
              <a:rPr lang="en-US" dirty="0" err="1" smtClean="0"/>
              <a:t>reseptorlerine</a:t>
            </a:r>
            <a:r>
              <a:rPr lang="en-US" dirty="0" smtClean="0"/>
              <a:t> </a:t>
            </a:r>
            <a:r>
              <a:rPr lang="en-US" dirty="0" err="1" smtClean="0"/>
              <a:t>baglan</a:t>
            </a:r>
            <a:r>
              <a:rPr lang="tr-TR" dirty="0" smtClean="0"/>
              <a:t>ı</a:t>
            </a:r>
            <a:r>
              <a:rPr lang="en-US" dirty="0" smtClean="0"/>
              <a:t>r….</a:t>
            </a:r>
            <a:endParaRPr lang="tr-TR" dirty="0" smtClean="0"/>
          </a:p>
          <a:p>
            <a:endParaRPr lang="tr-TR" dirty="0"/>
          </a:p>
          <a:p>
            <a:r>
              <a:rPr lang="en-US" dirty="0" err="1" smtClean="0"/>
              <a:t>Hipofizer</a:t>
            </a:r>
            <a:r>
              <a:rPr lang="en-US" dirty="0" smtClean="0"/>
              <a:t>-ovarian </a:t>
            </a:r>
            <a:r>
              <a:rPr lang="en-US" dirty="0" err="1" smtClean="0"/>
              <a:t>aks</a:t>
            </a:r>
            <a:r>
              <a:rPr lang="tr-TR" dirty="0" smtClean="0"/>
              <a:t>ı</a:t>
            </a:r>
            <a:r>
              <a:rPr lang="en-US" dirty="0" smtClean="0"/>
              <a:t> down </a:t>
            </a:r>
            <a:r>
              <a:rPr lang="en-US" dirty="0" err="1" smtClean="0"/>
              <a:t>regule</a:t>
            </a:r>
            <a:r>
              <a:rPr lang="en-US" dirty="0" smtClean="0"/>
              <a:t> </a:t>
            </a:r>
            <a:r>
              <a:rPr lang="en-US" dirty="0" err="1" smtClean="0"/>
              <a:t>eder</a:t>
            </a:r>
            <a:r>
              <a:rPr lang="en-US" dirty="0" smtClean="0"/>
              <a:t>..</a:t>
            </a:r>
            <a:endParaRPr lang="tr-TR" dirty="0" smtClean="0"/>
          </a:p>
          <a:p>
            <a:endParaRPr lang="tr-TR" dirty="0"/>
          </a:p>
          <a:p>
            <a:pPr>
              <a:lnSpc>
                <a:spcPct val="150000"/>
              </a:lnSpc>
            </a:pPr>
            <a:r>
              <a:rPr lang="tr-TR" dirty="0" smtClean="0"/>
              <a:t>H</a:t>
            </a:r>
            <a:r>
              <a:rPr lang="en-US" dirty="0" err="1" smtClean="0"/>
              <a:t>ipoestrojenizme</a:t>
            </a:r>
            <a:r>
              <a:rPr lang="en-US" dirty="0" smtClean="0"/>
              <a:t> </a:t>
            </a:r>
            <a:r>
              <a:rPr lang="en-US" dirty="0" err="1" smtClean="0"/>
              <a:t>bagl</a:t>
            </a:r>
            <a:r>
              <a:rPr lang="tr-TR" dirty="0" smtClean="0"/>
              <a:t>ı</a:t>
            </a:r>
            <a:r>
              <a:rPr lang="en-US" dirty="0" smtClean="0"/>
              <a:t> </a:t>
            </a:r>
            <a:r>
              <a:rPr lang="en-US" dirty="0" err="1" smtClean="0"/>
              <a:t>amenore</a:t>
            </a:r>
            <a:r>
              <a:rPr lang="en-US" dirty="0" smtClean="0"/>
              <a:t> </a:t>
            </a:r>
            <a:r>
              <a:rPr lang="en-US" dirty="0" err="1" smtClean="0"/>
              <a:t>ve</a:t>
            </a:r>
            <a:r>
              <a:rPr lang="en-US" dirty="0" smtClean="0"/>
              <a:t> endometrial </a:t>
            </a:r>
            <a:r>
              <a:rPr lang="en-US" dirty="0" err="1" smtClean="0"/>
              <a:t>odaklarda</a:t>
            </a:r>
            <a:r>
              <a:rPr lang="en-US" dirty="0" smtClean="0"/>
              <a:t> </a:t>
            </a:r>
            <a:r>
              <a:rPr lang="en-US" dirty="0" err="1" smtClean="0"/>
              <a:t>atrofi</a:t>
            </a:r>
            <a:r>
              <a:rPr lang="en-US" dirty="0" smtClean="0"/>
              <a:t> </a:t>
            </a:r>
            <a:r>
              <a:rPr lang="en-US" dirty="0" err="1" smtClean="0"/>
              <a:t>gelisir</a:t>
            </a:r>
            <a:r>
              <a:rPr lang="en-US" dirty="0" smtClean="0"/>
              <a:t>…..</a:t>
            </a:r>
            <a:endParaRPr lang="tr-TR" dirty="0"/>
          </a:p>
        </p:txBody>
      </p:sp>
    </p:spTree>
    <p:extLst>
      <p:ext uri="{BB962C8B-B14F-4D97-AF65-F5344CB8AC3E}">
        <p14:creationId xmlns:p14="http://schemas.microsoft.com/office/powerpoint/2010/main" val="2765824312"/>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Kullan</a:t>
            </a:r>
            <a:r>
              <a:rPr lang="tr-TR" dirty="0" smtClean="0">
                <a:solidFill>
                  <a:srgbClr val="FFC000"/>
                </a:solidFill>
              </a:rPr>
              <a:t>ı</a:t>
            </a:r>
            <a:r>
              <a:rPr lang="en-US" dirty="0" smtClean="0">
                <a:solidFill>
                  <a:srgbClr val="FFC000"/>
                </a:solidFill>
              </a:rPr>
              <a:t>m </a:t>
            </a:r>
            <a:r>
              <a:rPr lang="en-US" dirty="0" err="1">
                <a:solidFill>
                  <a:srgbClr val="FFC000"/>
                </a:solidFill>
              </a:rPr>
              <a:t>ș</a:t>
            </a:r>
            <a:r>
              <a:rPr lang="en-US" dirty="0" err="1" smtClean="0">
                <a:solidFill>
                  <a:srgbClr val="FFC000"/>
                </a:solidFill>
              </a:rPr>
              <a:t>ekli</a:t>
            </a:r>
            <a:endParaRPr lang="tr-TR" dirty="0">
              <a:solidFill>
                <a:srgbClr val="FFC000"/>
              </a:solidFill>
            </a:endParaRPr>
          </a:p>
        </p:txBody>
      </p:sp>
      <p:sp>
        <p:nvSpPr>
          <p:cNvPr id="3" name="İçerik Yer Tutucusu 2"/>
          <p:cNvSpPr>
            <a:spLocks noGrp="1"/>
          </p:cNvSpPr>
          <p:nvPr>
            <p:ph idx="1"/>
          </p:nvPr>
        </p:nvSpPr>
        <p:spPr>
          <a:xfrm>
            <a:off x="539552" y="1484784"/>
            <a:ext cx="8229600" cy="4525963"/>
          </a:xfrm>
        </p:spPr>
        <p:txBody>
          <a:bodyPr/>
          <a:lstStyle/>
          <a:p>
            <a:r>
              <a:rPr lang="tr-TR" dirty="0" err="1" smtClean="0"/>
              <a:t>Leuprol</a:t>
            </a:r>
            <a:r>
              <a:rPr lang="en-US" dirty="0" smtClean="0"/>
              <a:t>ide </a:t>
            </a:r>
            <a:r>
              <a:rPr lang="en-US" dirty="0" err="1" smtClean="0"/>
              <a:t>asetat</a:t>
            </a:r>
            <a:r>
              <a:rPr lang="en-US" dirty="0" smtClean="0"/>
              <a:t>  3.75 mg </a:t>
            </a:r>
            <a:r>
              <a:rPr lang="en-US" dirty="0" err="1" smtClean="0"/>
              <a:t>i.m</a:t>
            </a:r>
            <a:r>
              <a:rPr lang="en-US" dirty="0" smtClean="0"/>
              <a:t> </a:t>
            </a:r>
            <a:r>
              <a:rPr lang="en-US" dirty="0" err="1" smtClean="0"/>
              <a:t>ayl</a:t>
            </a:r>
            <a:r>
              <a:rPr lang="tr-TR" dirty="0" err="1" smtClean="0"/>
              <a:t>ık</a:t>
            </a:r>
            <a:endParaRPr lang="tr-TR" dirty="0" smtClean="0"/>
          </a:p>
          <a:p>
            <a:endParaRPr lang="tr-TR" dirty="0"/>
          </a:p>
          <a:p>
            <a:pPr lvl="0"/>
            <a:r>
              <a:rPr lang="tr-TR" dirty="0" err="1">
                <a:solidFill>
                  <a:prstClr val="white"/>
                </a:solidFill>
              </a:rPr>
              <a:t>Leuprol</a:t>
            </a:r>
            <a:r>
              <a:rPr lang="en-US" dirty="0">
                <a:solidFill>
                  <a:prstClr val="white"/>
                </a:solidFill>
              </a:rPr>
              <a:t>ide </a:t>
            </a:r>
            <a:r>
              <a:rPr lang="en-US" dirty="0" err="1" smtClean="0">
                <a:solidFill>
                  <a:prstClr val="white"/>
                </a:solidFill>
              </a:rPr>
              <a:t>asetat</a:t>
            </a:r>
            <a:r>
              <a:rPr lang="tr-TR" dirty="0" smtClean="0">
                <a:solidFill>
                  <a:prstClr val="white"/>
                </a:solidFill>
              </a:rPr>
              <a:t>  11</a:t>
            </a:r>
            <a:r>
              <a:rPr lang="en-US" dirty="0" smtClean="0">
                <a:solidFill>
                  <a:prstClr val="white"/>
                </a:solidFill>
              </a:rPr>
              <a:t>.</a:t>
            </a:r>
            <a:r>
              <a:rPr lang="tr-TR" dirty="0" smtClean="0">
                <a:solidFill>
                  <a:prstClr val="white"/>
                </a:solidFill>
              </a:rPr>
              <a:t>25mg </a:t>
            </a:r>
            <a:r>
              <a:rPr lang="en-US" dirty="0" smtClean="0">
                <a:solidFill>
                  <a:prstClr val="white"/>
                </a:solidFill>
              </a:rPr>
              <a:t> </a:t>
            </a:r>
            <a:r>
              <a:rPr lang="en-US" dirty="0" err="1" smtClean="0">
                <a:solidFill>
                  <a:prstClr val="white"/>
                </a:solidFill>
              </a:rPr>
              <a:t>i.m</a:t>
            </a:r>
            <a:r>
              <a:rPr lang="en-US" dirty="0" smtClean="0">
                <a:solidFill>
                  <a:prstClr val="white"/>
                </a:solidFill>
              </a:rPr>
              <a:t> 3 </a:t>
            </a:r>
            <a:r>
              <a:rPr lang="en-US" dirty="0" err="1">
                <a:solidFill>
                  <a:prstClr val="white"/>
                </a:solidFill>
              </a:rPr>
              <a:t>ayl</a:t>
            </a:r>
            <a:r>
              <a:rPr lang="tr-TR" dirty="0" err="1" smtClean="0">
                <a:solidFill>
                  <a:prstClr val="white"/>
                </a:solidFill>
              </a:rPr>
              <a:t>ık</a:t>
            </a:r>
            <a:endParaRPr lang="en-US" dirty="0" smtClean="0">
              <a:solidFill>
                <a:prstClr val="white"/>
              </a:solidFill>
            </a:endParaRPr>
          </a:p>
          <a:p>
            <a:pPr lvl="0"/>
            <a:endParaRPr lang="en-US" dirty="0">
              <a:solidFill>
                <a:prstClr val="white"/>
              </a:solidFill>
            </a:endParaRPr>
          </a:p>
          <a:p>
            <a:pPr lvl="0"/>
            <a:r>
              <a:rPr lang="en-US" dirty="0" err="1" smtClean="0">
                <a:solidFill>
                  <a:prstClr val="white"/>
                </a:solidFill>
              </a:rPr>
              <a:t>Naferalin</a:t>
            </a:r>
            <a:r>
              <a:rPr lang="en-US" dirty="0" smtClean="0">
                <a:solidFill>
                  <a:prstClr val="white"/>
                </a:solidFill>
              </a:rPr>
              <a:t> </a:t>
            </a:r>
            <a:r>
              <a:rPr lang="en-US" dirty="0" err="1" smtClean="0">
                <a:solidFill>
                  <a:prstClr val="white"/>
                </a:solidFill>
              </a:rPr>
              <a:t>asetat</a:t>
            </a:r>
            <a:r>
              <a:rPr lang="en-US" dirty="0" smtClean="0">
                <a:solidFill>
                  <a:prstClr val="white"/>
                </a:solidFill>
              </a:rPr>
              <a:t> 5 mg </a:t>
            </a:r>
            <a:r>
              <a:rPr lang="en-US" dirty="0" err="1" smtClean="0">
                <a:solidFill>
                  <a:prstClr val="white"/>
                </a:solidFill>
              </a:rPr>
              <a:t>günlük</a:t>
            </a:r>
            <a:endParaRPr lang="en-US" dirty="0" smtClean="0"/>
          </a:p>
          <a:p>
            <a:endParaRPr lang="en-US" dirty="0"/>
          </a:p>
          <a:p>
            <a:endParaRPr lang="tr-TR" dirty="0"/>
          </a:p>
        </p:txBody>
      </p:sp>
    </p:spTree>
    <p:extLst>
      <p:ext uri="{BB962C8B-B14F-4D97-AF65-F5344CB8AC3E}">
        <p14:creationId xmlns:p14="http://schemas.microsoft.com/office/powerpoint/2010/main" val="1154014484"/>
      </p:ext>
    </p:extLst>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a:solidFill>
                  <a:srgbClr val="FFC000"/>
                </a:solidFill>
              </a:rPr>
              <a:t>Yan </a:t>
            </a:r>
            <a:r>
              <a:rPr lang="tr-TR" dirty="0" err="1">
                <a:solidFill>
                  <a:srgbClr val="FFC000"/>
                </a:solidFill>
              </a:rPr>
              <a:t>etk</a:t>
            </a:r>
            <a:r>
              <a:rPr lang="en-US" dirty="0" err="1">
                <a:solidFill>
                  <a:srgbClr val="FFC000"/>
                </a:solidFill>
              </a:rPr>
              <a:t>iler</a:t>
            </a:r>
            <a:endParaRPr lang="tr-TR" dirty="0"/>
          </a:p>
        </p:txBody>
      </p:sp>
      <p:sp>
        <p:nvSpPr>
          <p:cNvPr id="3" name="İçerik Yer Tutucusu 2"/>
          <p:cNvSpPr>
            <a:spLocks noGrp="1"/>
          </p:cNvSpPr>
          <p:nvPr>
            <p:ph idx="1"/>
          </p:nvPr>
        </p:nvSpPr>
        <p:spPr/>
        <p:txBody>
          <a:bodyPr/>
          <a:lstStyle/>
          <a:p>
            <a:r>
              <a:rPr lang="tr-TR" dirty="0">
                <a:solidFill>
                  <a:prstClr val="white"/>
                </a:solidFill>
              </a:rPr>
              <a:t>H</a:t>
            </a:r>
            <a:r>
              <a:rPr lang="en-US" dirty="0" err="1">
                <a:solidFill>
                  <a:prstClr val="white"/>
                </a:solidFill>
              </a:rPr>
              <a:t>ipoestrojenizme</a:t>
            </a:r>
            <a:r>
              <a:rPr lang="en-US" dirty="0">
                <a:solidFill>
                  <a:prstClr val="white"/>
                </a:solidFill>
              </a:rPr>
              <a:t> </a:t>
            </a:r>
            <a:r>
              <a:rPr lang="en-US" dirty="0" err="1" smtClean="0">
                <a:solidFill>
                  <a:prstClr val="white"/>
                </a:solidFill>
              </a:rPr>
              <a:t>bagl</a:t>
            </a:r>
            <a:r>
              <a:rPr lang="tr-TR" dirty="0" smtClean="0">
                <a:solidFill>
                  <a:prstClr val="white"/>
                </a:solidFill>
              </a:rPr>
              <a:t>ı</a:t>
            </a:r>
            <a:r>
              <a:rPr lang="en-US" dirty="0" smtClean="0">
                <a:solidFill>
                  <a:prstClr val="white"/>
                </a:solidFill>
              </a:rPr>
              <a:t> </a:t>
            </a:r>
            <a:r>
              <a:rPr lang="en-US" dirty="0" err="1" smtClean="0">
                <a:solidFill>
                  <a:prstClr val="white"/>
                </a:solidFill>
              </a:rPr>
              <a:t>ciddi</a:t>
            </a:r>
            <a:r>
              <a:rPr lang="en-US" dirty="0" smtClean="0">
                <a:solidFill>
                  <a:prstClr val="white"/>
                </a:solidFill>
              </a:rPr>
              <a:t> </a:t>
            </a:r>
            <a:r>
              <a:rPr lang="en-US" dirty="0" err="1" smtClean="0">
                <a:solidFill>
                  <a:prstClr val="white"/>
                </a:solidFill>
              </a:rPr>
              <a:t>yan</a:t>
            </a:r>
            <a:r>
              <a:rPr lang="en-US" dirty="0" smtClean="0">
                <a:solidFill>
                  <a:prstClr val="white"/>
                </a:solidFill>
              </a:rPr>
              <a:t> </a:t>
            </a:r>
            <a:r>
              <a:rPr lang="en-US" dirty="0" err="1" smtClean="0">
                <a:solidFill>
                  <a:prstClr val="white"/>
                </a:solidFill>
              </a:rPr>
              <a:t>etkiler</a:t>
            </a:r>
            <a:r>
              <a:rPr lang="en-US" dirty="0" smtClean="0">
                <a:solidFill>
                  <a:prstClr val="white"/>
                </a:solidFill>
              </a:rPr>
              <a:t>…</a:t>
            </a:r>
          </a:p>
          <a:p>
            <a:endParaRPr lang="en-US" dirty="0">
              <a:solidFill>
                <a:prstClr val="white"/>
              </a:solidFill>
            </a:endParaRPr>
          </a:p>
          <a:p>
            <a:pPr>
              <a:lnSpc>
                <a:spcPct val="150000"/>
              </a:lnSpc>
            </a:pPr>
            <a:r>
              <a:rPr lang="tr-TR" dirty="0" smtClean="0"/>
              <a:t>Sıcak basması</a:t>
            </a:r>
            <a:r>
              <a:rPr lang="en-US" dirty="0" smtClean="0"/>
              <a:t>, vaginal </a:t>
            </a:r>
            <a:r>
              <a:rPr lang="en-US" dirty="0" err="1" smtClean="0"/>
              <a:t>kuruluk</a:t>
            </a:r>
            <a:r>
              <a:rPr lang="en-US" dirty="0" smtClean="0"/>
              <a:t>, </a:t>
            </a:r>
            <a:r>
              <a:rPr lang="en-US" dirty="0" err="1" smtClean="0"/>
              <a:t>kemik</a:t>
            </a:r>
            <a:r>
              <a:rPr lang="en-US" dirty="0" smtClean="0"/>
              <a:t> </a:t>
            </a:r>
            <a:r>
              <a:rPr lang="en-US" dirty="0" err="1" smtClean="0"/>
              <a:t>erimesi</a:t>
            </a:r>
            <a:r>
              <a:rPr lang="en-US" dirty="0" smtClean="0"/>
              <a:t>, mood </a:t>
            </a:r>
            <a:r>
              <a:rPr lang="en-US" dirty="0" err="1" smtClean="0"/>
              <a:t>degisiklikleri</a:t>
            </a:r>
            <a:r>
              <a:rPr lang="en-US" dirty="0" smtClean="0"/>
              <a:t>……..</a:t>
            </a:r>
          </a:p>
          <a:p>
            <a:pPr>
              <a:lnSpc>
                <a:spcPct val="150000"/>
              </a:lnSpc>
            </a:pPr>
            <a:r>
              <a:rPr lang="en-US" dirty="0" smtClean="0"/>
              <a:t>Yan </a:t>
            </a:r>
            <a:r>
              <a:rPr lang="en-US" dirty="0" err="1" smtClean="0"/>
              <a:t>etkileri</a:t>
            </a:r>
            <a:r>
              <a:rPr lang="en-US" dirty="0" smtClean="0"/>
              <a:t> </a:t>
            </a:r>
            <a:r>
              <a:rPr lang="en-US" dirty="0" err="1" smtClean="0"/>
              <a:t>azaltmak</a:t>
            </a:r>
            <a:r>
              <a:rPr lang="en-US" dirty="0" smtClean="0"/>
              <a:t> </a:t>
            </a:r>
            <a:r>
              <a:rPr lang="en-US" dirty="0" err="1" smtClean="0"/>
              <a:t>icin</a:t>
            </a:r>
            <a:r>
              <a:rPr lang="en-US" dirty="0" smtClean="0"/>
              <a:t> </a:t>
            </a:r>
            <a:r>
              <a:rPr lang="en-US" dirty="0" err="1" smtClean="0"/>
              <a:t>progesteron</a:t>
            </a:r>
            <a:r>
              <a:rPr lang="en-US" dirty="0" smtClean="0"/>
              <a:t> </a:t>
            </a:r>
            <a:r>
              <a:rPr lang="en-US" dirty="0" err="1" smtClean="0"/>
              <a:t>veya</a:t>
            </a:r>
            <a:r>
              <a:rPr lang="en-US" dirty="0" smtClean="0"/>
              <a:t> OKS </a:t>
            </a:r>
            <a:r>
              <a:rPr lang="en-US" dirty="0" err="1" smtClean="0"/>
              <a:t>yi</a:t>
            </a:r>
            <a:r>
              <a:rPr lang="en-US" dirty="0" smtClean="0"/>
              <a:t> </a:t>
            </a:r>
            <a:r>
              <a:rPr lang="en-US" dirty="0" err="1" smtClean="0"/>
              <a:t>ekleriz</a:t>
            </a:r>
            <a:r>
              <a:rPr lang="en-US" dirty="0" smtClean="0"/>
              <a:t> (addback therapy)</a:t>
            </a:r>
            <a:endParaRPr lang="tr-TR" dirty="0"/>
          </a:p>
        </p:txBody>
      </p:sp>
    </p:spTree>
    <p:extLst>
      <p:ext uri="{BB962C8B-B14F-4D97-AF65-F5344CB8AC3E}">
        <p14:creationId xmlns:p14="http://schemas.microsoft.com/office/powerpoint/2010/main" val="3912070006"/>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Danazol</a:t>
            </a:r>
            <a:endParaRPr lang="tr-TR" dirty="0">
              <a:solidFill>
                <a:srgbClr val="FFC000"/>
              </a:solidFill>
            </a:endParaRPr>
          </a:p>
        </p:txBody>
      </p:sp>
      <p:sp>
        <p:nvSpPr>
          <p:cNvPr id="3" name="İçerik Yer Tutucusu 2"/>
          <p:cNvSpPr>
            <a:spLocks noGrp="1"/>
          </p:cNvSpPr>
          <p:nvPr>
            <p:ph idx="1"/>
          </p:nvPr>
        </p:nvSpPr>
        <p:spPr/>
        <p:txBody>
          <a:bodyPr/>
          <a:lstStyle/>
          <a:p>
            <a:r>
              <a:rPr lang="en-US" dirty="0" smtClean="0"/>
              <a:t>17 alpha </a:t>
            </a:r>
            <a:r>
              <a:rPr lang="en-US" dirty="0" err="1" smtClean="0"/>
              <a:t>etiniltestosteron</a:t>
            </a:r>
            <a:r>
              <a:rPr lang="en-US" dirty="0" smtClean="0"/>
              <a:t> </a:t>
            </a:r>
            <a:r>
              <a:rPr lang="en-US" dirty="0" err="1" smtClean="0"/>
              <a:t>turevi</a:t>
            </a:r>
            <a:r>
              <a:rPr lang="en-US" dirty="0" smtClean="0"/>
              <a:t>……</a:t>
            </a:r>
          </a:p>
          <a:p>
            <a:endParaRPr lang="en-US" dirty="0"/>
          </a:p>
          <a:p>
            <a:r>
              <a:rPr lang="en-US" dirty="0" smtClean="0"/>
              <a:t>LH </a:t>
            </a:r>
            <a:r>
              <a:rPr lang="en-US" dirty="0" err="1" smtClean="0"/>
              <a:t>piki</a:t>
            </a:r>
            <a:r>
              <a:rPr lang="en-US" dirty="0" smtClean="0"/>
              <a:t> </a:t>
            </a:r>
            <a:r>
              <a:rPr lang="en-US" dirty="0" err="1" smtClean="0"/>
              <a:t>ve</a:t>
            </a:r>
            <a:r>
              <a:rPr lang="en-US" dirty="0" smtClean="0"/>
              <a:t> </a:t>
            </a:r>
            <a:r>
              <a:rPr lang="en-US" dirty="0" err="1" smtClean="0"/>
              <a:t>steroidogenezi</a:t>
            </a:r>
            <a:r>
              <a:rPr lang="en-US" dirty="0" smtClean="0"/>
              <a:t> </a:t>
            </a:r>
            <a:r>
              <a:rPr lang="en-US" dirty="0" err="1" smtClean="0"/>
              <a:t>inhibe</a:t>
            </a:r>
            <a:r>
              <a:rPr lang="en-US" dirty="0" smtClean="0"/>
              <a:t> </a:t>
            </a:r>
            <a:r>
              <a:rPr lang="en-US" dirty="0" err="1" smtClean="0"/>
              <a:t>eder</a:t>
            </a:r>
            <a:r>
              <a:rPr lang="en-US" dirty="0" smtClean="0"/>
              <a:t>….</a:t>
            </a:r>
          </a:p>
          <a:p>
            <a:endParaRPr lang="en-US" dirty="0"/>
          </a:p>
          <a:p>
            <a:r>
              <a:rPr lang="en-US" dirty="0" err="1" smtClean="0"/>
              <a:t>Serbest</a:t>
            </a:r>
            <a:r>
              <a:rPr lang="en-US" dirty="0" smtClean="0"/>
              <a:t> </a:t>
            </a:r>
            <a:r>
              <a:rPr lang="en-US" dirty="0" err="1" smtClean="0"/>
              <a:t>testosteron</a:t>
            </a:r>
            <a:r>
              <a:rPr lang="en-US" dirty="0" smtClean="0"/>
              <a:t> </a:t>
            </a:r>
            <a:r>
              <a:rPr lang="en-US" dirty="0" err="1" smtClean="0"/>
              <a:t>duzeyleri</a:t>
            </a:r>
            <a:r>
              <a:rPr lang="en-US" dirty="0" smtClean="0"/>
              <a:t> </a:t>
            </a:r>
            <a:r>
              <a:rPr lang="en-US" dirty="0" err="1" smtClean="0"/>
              <a:t>artar</a:t>
            </a:r>
            <a:r>
              <a:rPr lang="en-US" dirty="0" smtClean="0"/>
              <a:t>…</a:t>
            </a:r>
            <a:endParaRPr lang="tr-TR" dirty="0"/>
          </a:p>
        </p:txBody>
      </p:sp>
    </p:spTree>
    <p:extLst>
      <p:ext uri="{BB962C8B-B14F-4D97-AF65-F5344CB8AC3E}">
        <p14:creationId xmlns:p14="http://schemas.microsoft.com/office/powerpoint/2010/main" val="2256406685"/>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Danazol</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Endometrozise</a:t>
            </a:r>
            <a:r>
              <a:rPr lang="en-US" dirty="0" smtClean="0"/>
              <a:t> </a:t>
            </a:r>
            <a:r>
              <a:rPr lang="en-US" dirty="0" err="1" smtClean="0"/>
              <a:t>ba</a:t>
            </a:r>
            <a:r>
              <a:rPr lang="en-US" dirty="0" err="1" smtClean="0">
                <a:latin typeface="Calibri"/>
              </a:rPr>
              <a:t>ğ</a:t>
            </a:r>
            <a:r>
              <a:rPr lang="en-US" dirty="0" err="1" smtClean="0"/>
              <a:t>l</a:t>
            </a:r>
            <a:r>
              <a:rPr lang="tr-TR" dirty="0" smtClean="0"/>
              <a:t>ı</a:t>
            </a:r>
            <a:r>
              <a:rPr lang="en-US" dirty="0" smtClean="0"/>
              <a:t> </a:t>
            </a:r>
            <a:r>
              <a:rPr lang="en-US" dirty="0" err="1" smtClean="0"/>
              <a:t>a</a:t>
            </a:r>
            <a:r>
              <a:rPr lang="en-US" dirty="0" err="1" smtClean="0">
                <a:latin typeface="Calibri"/>
              </a:rPr>
              <a:t>ǧ</a:t>
            </a:r>
            <a:r>
              <a:rPr lang="en-US" dirty="0" err="1" smtClean="0"/>
              <a:t>r</a:t>
            </a:r>
            <a:r>
              <a:rPr lang="tr-TR" dirty="0" smtClean="0"/>
              <a:t>ı</a:t>
            </a:r>
            <a:r>
              <a:rPr lang="en-US" dirty="0" smtClean="0"/>
              <a:t>da </a:t>
            </a:r>
            <a:r>
              <a:rPr lang="en-US" dirty="0" err="1" smtClean="0"/>
              <a:t>etkili</a:t>
            </a:r>
            <a:r>
              <a:rPr lang="en-US" dirty="0" smtClean="0"/>
              <a:t> </a:t>
            </a:r>
            <a:r>
              <a:rPr lang="en-US" dirty="0" err="1" smtClean="0"/>
              <a:t>ancak</a:t>
            </a:r>
            <a:r>
              <a:rPr lang="en-US" dirty="0" smtClean="0"/>
              <a:t> </a:t>
            </a:r>
            <a:r>
              <a:rPr lang="en-US" dirty="0" err="1" smtClean="0"/>
              <a:t>androjenik</a:t>
            </a:r>
            <a:r>
              <a:rPr lang="en-US" dirty="0" smtClean="0"/>
              <a:t> </a:t>
            </a:r>
            <a:r>
              <a:rPr lang="en-US" dirty="0" err="1" smtClean="0"/>
              <a:t>yan</a:t>
            </a:r>
            <a:r>
              <a:rPr lang="en-US" dirty="0" smtClean="0"/>
              <a:t> </a:t>
            </a:r>
            <a:r>
              <a:rPr lang="en-US" dirty="0" err="1" smtClean="0"/>
              <a:t>etkileri</a:t>
            </a:r>
            <a:r>
              <a:rPr lang="en-US" dirty="0" smtClean="0"/>
              <a:t> </a:t>
            </a:r>
            <a:r>
              <a:rPr lang="en-US" dirty="0" err="1" smtClean="0"/>
              <a:t>fazla</a:t>
            </a:r>
            <a:r>
              <a:rPr lang="en-US" dirty="0" smtClean="0"/>
              <a:t> (</a:t>
            </a:r>
            <a:r>
              <a:rPr lang="en-US" dirty="0" err="1" smtClean="0"/>
              <a:t>akne</a:t>
            </a:r>
            <a:r>
              <a:rPr lang="en-US" dirty="0" smtClean="0"/>
              <a:t>, kilo art</a:t>
            </a:r>
            <a:r>
              <a:rPr lang="tr-TR" dirty="0" smtClean="0"/>
              <a:t>ı</a:t>
            </a:r>
            <a:r>
              <a:rPr lang="en-US" dirty="0"/>
              <a:t>ș</a:t>
            </a:r>
            <a:r>
              <a:rPr lang="tr-TR" dirty="0" smtClean="0"/>
              <a:t>ı</a:t>
            </a:r>
            <a:r>
              <a:rPr lang="en-US" dirty="0" smtClean="0"/>
              <a:t>, </a:t>
            </a:r>
            <a:r>
              <a:rPr lang="en-US" dirty="0" err="1" smtClean="0"/>
              <a:t>ses</a:t>
            </a:r>
            <a:r>
              <a:rPr lang="en-US" dirty="0" smtClean="0"/>
              <a:t> </a:t>
            </a:r>
            <a:r>
              <a:rPr lang="en-US" dirty="0" err="1" smtClean="0"/>
              <a:t>kal</a:t>
            </a:r>
            <a:r>
              <a:rPr lang="tr-TR" dirty="0" smtClean="0"/>
              <a:t>ı</a:t>
            </a:r>
            <a:r>
              <a:rPr lang="en-US" dirty="0" err="1" smtClean="0"/>
              <a:t>nlasmas</a:t>
            </a:r>
            <a:r>
              <a:rPr lang="tr-TR" dirty="0" smtClean="0"/>
              <a:t>ı</a:t>
            </a:r>
            <a:r>
              <a:rPr lang="en-US" dirty="0" smtClean="0"/>
              <a:t>, k</a:t>
            </a:r>
            <a:r>
              <a:rPr lang="tr-TR" dirty="0" smtClean="0"/>
              <a:t>ı</a:t>
            </a:r>
            <a:r>
              <a:rPr lang="en-US" dirty="0" err="1" smtClean="0"/>
              <a:t>llanma</a:t>
            </a:r>
            <a:r>
              <a:rPr lang="en-US" dirty="0" smtClean="0"/>
              <a:t> </a:t>
            </a:r>
            <a:r>
              <a:rPr lang="en-US" dirty="0" err="1" smtClean="0"/>
              <a:t>gibi</a:t>
            </a:r>
            <a:r>
              <a:rPr lang="en-US" dirty="0" smtClean="0"/>
              <a:t>)</a:t>
            </a:r>
            <a:endParaRPr lang="tr-TR" dirty="0"/>
          </a:p>
        </p:txBody>
      </p:sp>
    </p:spTree>
    <p:extLst>
      <p:ext uri="{BB962C8B-B14F-4D97-AF65-F5344CB8AC3E}">
        <p14:creationId xmlns:p14="http://schemas.microsoft.com/office/powerpoint/2010/main" val="313432060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smtClean="0">
                <a:solidFill>
                  <a:srgbClr val="FFC000"/>
                </a:solidFill>
              </a:rPr>
              <a:t>Aromataz</a:t>
            </a:r>
            <a:r>
              <a:rPr lang="tr-TR" dirty="0" smtClean="0">
                <a:solidFill>
                  <a:srgbClr val="FFC000"/>
                </a:solidFill>
              </a:rPr>
              <a:t> </a:t>
            </a:r>
            <a:r>
              <a:rPr lang="en-US" dirty="0" err="1" smtClean="0">
                <a:solidFill>
                  <a:srgbClr val="FFC000"/>
                </a:solidFill>
              </a:rPr>
              <a:t>inhibitorleri</a:t>
            </a:r>
            <a:endParaRPr lang="tr-TR" dirty="0">
              <a:solidFill>
                <a:srgbClr val="FFC000"/>
              </a:solidFill>
            </a:endParaRPr>
          </a:p>
        </p:txBody>
      </p:sp>
      <p:sp>
        <p:nvSpPr>
          <p:cNvPr id="3" name="İçerik Yer Tutucusu 2"/>
          <p:cNvSpPr>
            <a:spLocks noGrp="1"/>
          </p:cNvSpPr>
          <p:nvPr>
            <p:ph idx="1"/>
          </p:nvPr>
        </p:nvSpPr>
        <p:spPr/>
        <p:txBody>
          <a:bodyPr/>
          <a:lstStyle/>
          <a:p>
            <a:r>
              <a:rPr lang="en-US" dirty="0" smtClean="0"/>
              <a:t>AI, </a:t>
            </a:r>
            <a:r>
              <a:rPr lang="en-US" dirty="0" err="1" smtClean="0"/>
              <a:t>hiç</a:t>
            </a:r>
            <a:r>
              <a:rPr lang="en-US" dirty="0" smtClean="0"/>
              <a:t> </a:t>
            </a:r>
            <a:r>
              <a:rPr lang="en-US" dirty="0" err="1" smtClean="0"/>
              <a:t>bir</a:t>
            </a:r>
            <a:r>
              <a:rPr lang="en-US" dirty="0" smtClean="0"/>
              <a:t> </a:t>
            </a:r>
            <a:r>
              <a:rPr lang="en-US" dirty="0" err="1" smtClean="0"/>
              <a:t>sekilde</a:t>
            </a:r>
            <a:r>
              <a:rPr lang="en-US" dirty="0" smtClean="0"/>
              <a:t> </a:t>
            </a:r>
            <a:r>
              <a:rPr lang="en-US" dirty="0" err="1" smtClean="0"/>
              <a:t>medikal</a:t>
            </a:r>
            <a:r>
              <a:rPr lang="en-US" dirty="0" smtClean="0"/>
              <a:t> </a:t>
            </a:r>
            <a:r>
              <a:rPr lang="en-US" dirty="0" err="1" smtClean="0"/>
              <a:t>tedaviye</a:t>
            </a:r>
            <a:r>
              <a:rPr lang="en-US" dirty="0" smtClean="0"/>
              <a:t> </a:t>
            </a:r>
            <a:r>
              <a:rPr lang="en-US" dirty="0" err="1" smtClean="0"/>
              <a:t>cevap</a:t>
            </a:r>
            <a:r>
              <a:rPr lang="en-US" dirty="0" smtClean="0"/>
              <a:t> </a:t>
            </a:r>
            <a:r>
              <a:rPr lang="en-US" dirty="0" err="1" smtClean="0"/>
              <a:t>vermeyen</a:t>
            </a:r>
            <a:r>
              <a:rPr lang="en-US" dirty="0" smtClean="0"/>
              <a:t> </a:t>
            </a:r>
            <a:r>
              <a:rPr lang="en-US" dirty="0" err="1" smtClean="0"/>
              <a:t>vakalarda</a:t>
            </a:r>
            <a:r>
              <a:rPr lang="en-US" dirty="0" smtClean="0"/>
              <a:t> </a:t>
            </a:r>
            <a:r>
              <a:rPr lang="en-US" dirty="0" err="1" smtClean="0"/>
              <a:t>denenebilir</a:t>
            </a:r>
            <a:r>
              <a:rPr lang="en-US" dirty="0" smtClean="0"/>
              <a:t>…..</a:t>
            </a:r>
          </a:p>
          <a:p>
            <a:endParaRPr lang="en-US" dirty="0"/>
          </a:p>
          <a:p>
            <a:r>
              <a:rPr lang="en-US" dirty="0" err="1" smtClean="0"/>
              <a:t>Kullan</a:t>
            </a:r>
            <a:r>
              <a:rPr lang="tr-TR" dirty="0" smtClean="0"/>
              <a:t>ı</a:t>
            </a:r>
            <a:r>
              <a:rPr lang="en-US" dirty="0" smtClean="0"/>
              <a:t>m</a:t>
            </a:r>
            <a:r>
              <a:rPr lang="tr-TR" dirty="0" smtClean="0"/>
              <a:t>ı</a:t>
            </a:r>
            <a:r>
              <a:rPr lang="en-US" dirty="0" smtClean="0"/>
              <a:t> </a:t>
            </a:r>
            <a:r>
              <a:rPr lang="en-US" dirty="0" err="1" smtClean="0"/>
              <a:t>endometrioziste</a:t>
            </a:r>
            <a:r>
              <a:rPr lang="en-US" dirty="0" smtClean="0"/>
              <a:t> off label……</a:t>
            </a:r>
          </a:p>
          <a:p>
            <a:endParaRPr lang="en-US" dirty="0"/>
          </a:p>
          <a:p>
            <a:r>
              <a:rPr lang="en-US" dirty="0" err="1" smtClean="0"/>
              <a:t>Estrojen</a:t>
            </a:r>
            <a:r>
              <a:rPr lang="en-US" dirty="0" smtClean="0"/>
              <a:t> </a:t>
            </a:r>
            <a:r>
              <a:rPr lang="en-US" dirty="0" err="1"/>
              <a:t>ü</a:t>
            </a:r>
            <a:r>
              <a:rPr lang="en-US" dirty="0" err="1" smtClean="0"/>
              <a:t>retimini</a:t>
            </a:r>
            <a:r>
              <a:rPr lang="en-US" dirty="0" smtClean="0"/>
              <a:t> </a:t>
            </a:r>
            <a:r>
              <a:rPr lang="en-US" dirty="0" err="1" smtClean="0"/>
              <a:t>inhibe</a:t>
            </a:r>
            <a:r>
              <a:rPr lang="en-US" dirty="0" smtClean="0"/>
              <a:t> </a:t>
            </a:r>
            <a:r>
              <a:rPr lang="en-US" dirty="0" err="1" smtClean="0"/>
              <a:t>eder</a:t>
            </a:r>
            <a:r>
              <a:rPr lang="en-US" dirty="0" smtClean="0"/>
              <a:t>.</a:t>
            </a:r>
            <a:endParaRPr lang="tr-TR" dirty="0"/>
          </a:p>
        </p:txBody>
      </p:sp>
    </p:spTree>
    <p:extLst>
      <p:ext uri="{BB962C8B-B14F-4D97-AF65-F5344CB8AC3E}">
        <p14:creationId xmlns:p14="http://schemas.microsoft.com/office/powerpoint/2010/main" val="2017491697"/>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dirty="0" err="1">
                <a:solidFill>
                  <a:srgbClr val="FFC000"/>
                </a:solidFill>
              </a:rPr>
              <a:t>Aromataz</a:t>
            </a:r>
            <a:r>
              <a:rPr lang="tr-TR" dirty="0">
                <a:solidFill>
                  <a:srgbClr val="FFC000"/>
                </a:solidFill>
              </a:rPr>
              <a:t> </a:t>
            </a:r>
            <a:r>
              <a:rPr lang="en-US" dirty="0" err="1">
                <a:solidFill>
                  <a:srgbClr val="FFC000"/>
                </a:solidFill>
              </a:rPr>
              <a:t>inhibitorleri</a:t>
            </a:r>
            <a:endParaRPr lang="tr-TR" dirty="0"/>
          </a:p>
        </p:txBody>
      </p:sp>
      <p:sp>
        <p:nvSpPr>
          <p:cNvPr id="3" name="İçerik Yer Tutucusu 2"/>
          <p:cNvSpPr>
            <a:spLocks noGrp="1"/>
          </p:cNvSpPr>
          <p:nvPr>
            <p:ph idx="1"/>
          </p:nvPr>
        </p:nvSpPr>
        <p:spPr/>
        <p:txBody>
          <a:bodyPr/>
          <a:lstStyle/>
          <a:p>
            <a:pPr>
              <a:lnSpc>
                <a:spcPct val="150000"/>
              </a:lnSpc>
            </a:pPr>
            <a:r>
              <a:rPr lang="tr-TR" dirty="0" err="1" smtClean="0"/>
              <a:t>Foll</a:t>
            </a:r>
            <a:r>
              <a:rPr lang="en-US" dirty="0" err="1" smtClean="0"/>
              <a:t>i</a:t>
            </a:r>
            <a:r>
              <a:rPr lang="tr-TR" dirty="0" err="1" smtClean="0"/>
              <a:t>kuler</a:t>
            </a:r>
            <a:r>
              <a:rPr lang="tr-TR" dirty="0" smtClean="0"/>
              <a:t> </a:t>
            </a:r>
            <a:r>
              <a:rPr lang="en-US" dirty="0" err="1" smtClean="0"/>
              <a:t>kist</a:t>
            </a:r>
            <a:r>
              <a:rPr lang="en-US" dirty="0" smtClean="0"/>
              <a:t> </a:t>
            </a:r>
            <a:r>
              <a:rPr lang="en-US" dirty="0" err="1" smtClean="0"/>
              <a:t>gelistirebilir</a:t>
            </a:r>
            <a:r>
              <a:rPr lang="en-US" dirty="0" smtClean="0"/>
              <a:t> add back therapy yap</a:t>
            </a:r>
            <a:r>
              <a:rPr lang="tr-TR" dirty="0" smtClean="0"/>
              <a:t>ılır</a:t>
            </a:r>
            <a:r>
              <a:rPr lang="en-US" dirty="0" smtClean="0"/>
              <a:t>.</a:t>
            </a:r>
          </a:p>
          <a:p>
            <a:pPr>
              <a:lnSpc>
                <a:spcPct val="150000"/>
              </a:lnSpc>
            </a:pPr>
            <a:endParaRPr lang="en-US" dirty="0"/>
          </a:p>
          <a:p>
            <a:pPr>
              <a:lnSpc>
                <a:spcPct val="150000"/>
              </a:lnSpc>
            </a:pPr>
            <a:r>
              <a:rPr lang="en-US" dirty="0" err="1" smtClean="0"/>
              <a:t>Kemik</a:t>
            </a:r>
            <a:r>
              <a:rPr lang="en-US" dirty="0" smtClean="0"/>
              <a:t> </a:t>
            </a:r>
            <a:r>
              <a:rPr lang="en-US" dirty="0" err="1" smtClean="0"/>
              <a:t>dansitometresinde</a:t>
            </a:r>
            <a:r>
              <a:rPr lang="en-US" dirty="0" smtClean="0"/>
              <a:t> </a:t>
            </a:r>
            <a:r>
              <a:rPr lang="en-US" dirty="0" err="1" smtClean="0"/>
              <a:t>azalma</a:t>
            </a:r>
            <a:r>
              <a:rPr lang="en-US" dirty="0" smtClean="0"/>
              <a:t> </a:t>
            </a:r>
            <a:r>
              <a:rPr lang="en-US" dirty="0" err="1" smtClean="0"/>
              <a:t>yapabilir</a:t>
            </a:r>
            <a:r>
              <a:rPr lang="en-US" dirty="0" smtClean="0"/>
              <a:t>….</a:t>
            </a:r>
            <a:endParaRPr lang="tr-TR" dirty="0"/>
          </a:p>
        </p:txBody>
      </p:sp>
    </p:spTree>
    <p:extLst>
      <p:ext uri="{BB962C8B-B14F-4D97-AF65-F5344CB8AC3E}">
        <p14:creationId xmlns:p14="http://schemas.microsoft.com/office/powerpoint/2010/main" val="67612752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smtClean="0">
                <a:solidFill>
                  <a:srgbClr val="FFC000"/>
                </a:solidFill>
              </a:rPr>
              <a:t>Sonuçlar</a:t>
            </a:r>
            <a:endParaRPr lang="tr-TR" dirty="0">
              <a:solidFill>
                <a:srgbClr val="FFC000"/>
              </a:solidFill>
            </a:endParaRPr>
          </a:p>
        </p:txBody>
      </p:sp>
      <p:sp>
        <p:nvSpPr>
          <p:cNvPr id="3" name="İçerik Yer Tutucusu 2"/>
          <p:cNvSpPr>
            <a:spLocks noGrp="1"/>
          </p:cNvSpPr>
          <p:nvPr>
            <p:ph idx="1"/>
          </p:nvPr>
        </p:nvSpPr>
        <p:spPr>
          <a:xfrm>
            <a:off x="457200" y="1412776"/>
            <a:ext cx="8229600" cy="4713387"/>
          </a:xfrm>
        </p:spPr>
        <p:txBody>
          <a:bodyPr>
            <a:normAutofit lnSpcReduction="10000"/>
          </a:bodyPr>
          <a:lstStyle/>
          <a:p>
            <a:r>
              <a:rPr lang="en-US" dirty="0" err="1" smtClean="0"/>
              <a:t>Tedavi</a:t>
            </a:r>
            <a:r>
              <a:rPr lang="en-US" dirty="0" smtClean="0"/>
              <a:t> </a:t>
            </a:r>
            <a:r>
              <a:rPr lang="en-US" dirty="0" err="1" smtClean="0"/>
              <a:t>bireyseldir</a:t>
            </a:r>
            <a:r>
              <a:rPr lang="en-US" dirty="0" smtClean="0"/>
              <a:t>….</a:t>
            </a:r>
          </a:p>
          <a:p>
            <a:endParaRPr lang="en-US" dirty="0"/>
          </a:p>
          <a:p>
            <a:pPr>
              <a:lnSpc>
                <a:spcPct val="150000"/>
              </a:lnSpc>
            </a:pPr>
            <a:r>
              <a:rPr lang="en-US" dirty="0" err="1" smtClean="0"/>
              <a:t>Semptomlari</a:t>
            </a:r>
            <a:r>
              <a:rPr lang="en-US" dirty="0" smtClean="0"/>
              <a:t> </a:t>
            </a:r>
            <a:r>
              <a:rPr lang="en-US" dirty="0" err="1" smtClean="0"/>
              <a:t>hafif</a:t>
            </a:r>
            <a:r>
              <a:rPr lang="en-US" dirty="0" smtClean="0"/>
              <a:t> </a:t>
            </a:r>
            <a:r>
              <a:rPr lang="en-US" dirty="0" err="1" smtClean="0"/>
              <a:t>olan</a:t>
            </a:r>
            <a:r>
              <a:rPr lang="en-US" dirty="0" smtClean="0"/>
              <a:t> </a:t>
            </a:r>
            <a:r>
              <a:rPr lang="en-US" dirty="0" err="1" smtClean="0"/>
              <a:t>hastalarda</a:t>
            </a:r>
            <a:r>
              <a:rPr lang="en-US" dirty="0" smtClean="0"/>
              <a:t> </a:t>
            </a:r>
            <a:r>
              <a:rPr lang="en-US" dirty="0" err="1" smtClean="0"/>
              <a:t>nonsteroid</a:t>
            </a:r>
            <a:r>
              <a:rPr lang="en-US" dirty="0" smtClean="0"/>
              <a:t> </a:t>
            </a:r>
            <a:r>
              <a:rPr lang="en-US" dirty="0" err="1" smtClean="0"/>
              <a:t>antiinflamatuarlar</a:t>
            </a:r>
            <a:r>
              <a:rPr lang="en-US" dirty="0" smtClean="0"/>
              <a:t> + OKS </a:t>
            </a:r>
            <a:r>
              <a:rPr lang="en-US" dirty="0" err="1" smtClean="0"/>
              <a:t>kullan</a:t>
            </a:r>
            <a:r>
              <a:rPr lang="tr-TR" dirty="0" smtClean="0"/>
              <a:t>ı</a:t>
            </a:r>
            <a:r>
              <a:rPr lang="en-US" dirty="0" err="1" smtClean="0"/>
              <a:t>labilir</a:t>
            </a:r>
            <a:r>
              <a:rPr lang="en-US" dirty="0" smtClean="0"/>
              <a:t>.</a:t>
            </a:r>
          </a:p>
          <a:p>
            <a:endParaRPr lang="en-US" dirty="0"/>
          </a:p>
          <a:p>
            <a:pPr>
              <a:lnSpc>
                <a:spcPct val="150000"/>
              </a:lnSpc>
            </a:pPr>
            <a:r>
              <a:rPr lang="en-US" dirty="0" err="1" smtClean="0"/>
              <a:t>Daha</a:t>
            </a:r>
            <a:r>
              <a:rPr lang="en-US" dirty="0" smtClean="0"/>
              <a:t> </a:t>
            </a:r>
            <a:r>
              <a:rPr lang="en-US" dirty="0" err="1" smtClean="0"/>
              <a:t>ciddi</a:t>
            </a:r>
            <a:r>
              <a:rPr lang="en-US" dirty="0" smtClean="0"/>
              <a:t> </a:t>
            </a:r>
            <a:r>
              <a:rPr lang="en-US" dirty="0" err="1" smtClean="0"/>
              <a:t>vakalarda</a:t>
            </a:r>
            <a:r>
              <a:rPr lang="en-US" dirty="0" smtClean="0"/>
              <a:t> OKS </a:t>
            </a:r>
            <a:r>
              <a:rPr lang="en-US" dirty="0" err="1" smtClean="0"/>
              <a:t>yerine</a:t>
            </a:r>
            <a:r>
              <a:rPr lang="en-US" dirty="0" smtClean="0"/>
              <a:t> </a:t>
            </a:r>
            <a:r>
              <a:rPr lang="en-US" dirty="0" err="1" smtClean="0"/>
              <a:t>progesteronlar</a:t>
            </a:r>
            <a:r>
              <a:rPr lang="en-US" dirty="0" smtClean="0"/>
              <a:t> </a:t>
            </a:r>
            <a:r>
              <a:rPr lang="en-US" dirty="0" err="1" smtClean="0"/>
              <a:t>tercih</a:t>
            </a:r>
            <a:r>
              <a:rPr lang="en-US" dirty="0" smtClean="0"/>
              <a:t> </a:t>
            </a:r>
            <a:r>
              <a:rPr lang="en-US" dirty="0" err="1" smtClean="0"/>
              <a:t>edilebilir</a:t>
            </a:r>
            <a:r>
              <a:rPr lang="en-US" dirty="0" smtClean="0"/>
              <a:t>.</a:t>
            </a:r>
            <a:endParaRPr lang="tr-TR" dirty="0"/>
          </a:p>
        </p:txBody>
      </p:sp>
    </p:spTree>
    <p:extLst>
      <p:ext uri="{BB962C8B-B14F-4D97-AF65-F5344CB8AC3E}">
        <p14:creationId xmlns:p14="http://schemas.microsoft.com/office/powerpoint/2010/main" val="3253226480"/>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Sonuçlar</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Hastalar</a:t>
            </a:r>
            <a:r>
              <a:rPr lang="en-US" dirty="0" smtClean="0"/>
              <a:t> </a:t>
            </a:r>
            <a:r>
              <a:rPr lang="en-US" dirty="0" err="1" smtClean="0"/>
              <a:t>bu</a:t>
            </a:r>
            <a:r>
              <a:rPr lang="en-US" dirty="0" smtClean="0"/>
              <a:t> </a:t>
            </a:r>
            <a:r>
              <a:rPr lang="en-US" dirty="0" err="1" smtClean="0"/>
              <a:t>tedaviye</a:t>
            </a:r>
            <a:r>
              <a:rPr lang="en-US" dirty="0" smtClean="0"/>
              <a:t> </a:t>
            </a:r>
            <a:r>
              <a:rPr lang="en-US" dirty="0" err="1" smtClean="0"/>
              <a:t>cevap</a:t>
            </a:r>
            <a:r>
              <a:rPr lang="en-US" dirty="0" smtClean="0"/>
              <a:t> </a:t>
            </a:r>
            <a:r>
              <a:rPr lang="en-US" dirty="0" err="1" smtClean="0"/>
              <a:t>vermiyorsa</a:t>
            </a:r>
            <a:r>
              <a:rPr lang="en-US" dirty="0" smtClean="0"/>
              <a:t> GnRH </a:t>
            </a:r>
            <a:r>
              <a:rPr lang="en-US" dirty="0" err="1" smtClean="0"/>
              <a:t>analoglar</a:t>
            </a:r>
            <a:r>
              <a:rPr lang="tr-TR" dirty="0" smtClean="0"/>
              <a:t>ı</a:t>
            </a:r>
            <a:r>
              <a:rPr lang="en-US" dirty="0" smtClean="0"/>
              <a:t> add back therapy </a:t>
            </a:r>
            <a:r>
              <a:rPr lang="en-US" dirty="0" err="1" smtClean="0"/>
              <a:t>ile</a:t>
            </a:r>
            <a:r>
              <a:rPr lang="en-US" dirty="0" smtClean="0"/>
              <a:t> </a:t>
            </a:r>
            <a:r>
              <a:rPr lang="en-US" dirty="0" err="1" smtClean="0"/>
              <a:t>verilebilir</a:t>
            </a:r>
            <a:r>
              <a:rPr lang="en-US" dirty="0" smtClean="0"/>
              <a:t>…..</a:t>
            </a:r>
            <a:endParaRPr lang="tr-TR" dirty="0" smtClean="0"/>
          </a:p>
          <a:p>
            <a:pPr>
              <a:lnSpc>
                <a:spcPct val="150000"/>
              </a:lnSpc>
            </a:pPr>
            <a:endParaRPr lang="tr-TR" dirty="0"/>
          </a:p>
          <a:p>
            <a:pPr>
              <a:lnSpc>
                <a:spcPct val="150000"/>
              </a:lnSpc>
            </a:pPr>
            <a:r>
              <a:rPr lang="tr-TR" dirty="0" err="1" smtClean="0"/>
              <a:t>Hormonal</a:t>
            </a:r>
            <a:r>
              <a:rPr lang="tr-TR" dirty="0" smtClean="0"/>
              <a:t> </a:t>
            </a:r>
            <a:r>
              <a:rPr lang="tr-TR" dirty="0" err="1" smtClean="0"/>
              <a:t>tedav</a:t>
            </a:r>
            <a:r>
              <a:rPr lang="en-US" dirty="0" err="1" smtClean="0"/>
              <a:t>i</a:t>
            </a:r>
            <a:r>
              <a:rPr lang="tr-TR" dirty="0" smtClean="0"/>
              <a:t>de </a:t>
            </a:r>
            <a:r>
              <a:rPr lang="tr-TR" dirty="0" err="1" smtClean="0"/>
              <a:t>gunumuzdek</a:t>
            </a:r>
            <a:r>
              <a:rPr lang="en-US" dirty="0" err="1" smtClean="0"/>
              <a:t>i</a:t>
            </a:r>
            <a:r>
              <a:rPr lang="en-US" dirty="0" smtClean="0"/>
              <a:t> son </a:t>
            </a:r>
            <a:r>
              <a:rPr lang="en-US" dirty="0" err="1" smtClean="0"/>
              <a:t>basamak</a:t>
            </a:r>
            <a:r>
              <a:rPr lang="en-US" dirty="0" smtClean="0"/>
              <a:t> AI…</a:t>
            </a:r>
            <a:endParaRPr lang="tr-TR" dirty="0"/>
          </a:p>
        </p:txBody>
      </p:sp>
    </p:spTree>
    <p:extLst>
      <p:ext uri="{BB962C8B-B14F-4D97-AF65-F5344CB8AC3E}">
        <p14:creationId xmlns:p14="http://schemas.microsoft.com/office/powerpoint/2010/main" val="162542833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1066130"/>
          </a:xfrm>
        </p:spPr>
        <p:txBody>
          <a:bodyPr>
            <a:normAutofit fontScale="90000"/>
          </a:bodyPr>
          <a:lstStyle/>
          <a:p>
            <a:r>
              <a:rPr lang="en-US" sz="3100" b="1" dirty="0" smtClean="0">
                <a:solidFill>
                  <a:srgbClr val="FFC000"/>
                </a:solidFill>
              </a:rPr>
              <a:t>Diagnosis and management of endometriosis: a systematic review of international and national guidelines</a:t>
            </a:r>
            <a:r>
              <a:rPr lang="en-US" b="1" dirty="0" smtClean="0">
                <a:solidFill>
                  <a:srgbClr val="FFC000"/>
                </a:solidFill>
              </a:rPr>
              <a:t>.</a:t>
            </a:r>
            <a:endParaRPr lang="tr-TR" dirty="0">
              <a:solidFill>
                <a:srgbClr val="FFC000"/>
              </a:solidFill>
            </a:endParaRPr>
          </a:p>
        </p:txBody>
      </p:sp>
      <p:sp>
        <p:nvSpPr>
          <p:cNvPr id="3" name="İçerik Yer Tutucusu 2"/>
          <p:cNvSpPr>
            <a:spLocks noGrp="1"/>
          </p:cNvSpPr>
          <p:nvPr>
            <p:ph idx="1"/>
          </p:nvPr>
        </p:nvSpPr>
        <p:spPr>
          <a:xfrm>
            <a:off x="457200" y="1700808"/>
            <a:ext cx="8229600" cy="4536504"/>
          </a:xfrm>
        </p:spPr>
        <p:style>
          <a:lnRef idx="2">
            <a:schemeClr val="accent4"/>
          </a:lnRef>
          <a:fillRef idx="1">
            <a:schemeClr val="lt1"/>
          </a:fillRef>
          <a:effectRef idx="0">
            <a:schemeClr val="accent4"/>
          </a:effectRef>
          <a:fontRef idx="minor">
            <a:schemeClr val="dk1"/>
          </a:fontRef>
        </p:style>
        <p:txBody>
          <a:bodyPr>
            <a:normAutofit fontScale="32500" lnSpcReduction="20000"/>
          </a:bodyPr>
          <a:lstStyle/>
          <a:p>
            <a:r>
              <a:rPr lang="en-US" sz="4300" b="1" dirty="0" smtClean="0"/>
              <a:t>BACKGROUND: </a:t>
            </a:r>
            <a:r>
              <a:rPr lang="en-US" sz="4300" dirty="0" smtClean="0"/>
              <a:t>The development of clinical guidelines requires </a:t>
            </a:r>
            <a:r>
              <a:rPr lang="en-US" sz="4300" dirty="0" err="1" smtClean="0"/>
              <a:t>standardised</a:t>
            </a:r>
            <a:r>
              <a:rPr lang="en-US" sz="4300" dirty="0" smtClean="0"/>
              <a:t> methods informed by robust evidence </a:t>
            </a:r>
            <a:r>
              <a:rPr lang="en-US" sz="4300" dirty="0" err="1" smtClean="0"/>
              <a:t>syntheis</a:t>
            </a:r>
            <a:r>
              <a:rPr lang="en-US" sz="4300" dirty="0" smtClean="0"/>
              <a:t>.</a:t>
            </a:r>
          </a:p>
          <a:p>
            <a:r>
              <a:rPr lang="en-US" sz="4300" b="1" dirty="0" smtClean="0"/>
              <a:t>OBJECTIVES: </a:t>
            </a:r>
            <a:r>
              <a:rPr lang="en-US" sz="4300" dirty="0" smtClean="0"/>
              <a:t>We evaluated the methodological quality of endometriosis guidelines, mapped their recommendations, and explored the relationships between recommendations and research evidence.</a:t>
            </a:r>
          </a:p>
          <a:p>
            <a:r>
              <a:rPr lang="en-US" sz="4300" b="1" dirty="0" smtClean="0"/>
              <a:t>SEARCH STRATEGY: </a:t>
            </a:r>
            <a:r>
              <a:rPr lang="en-US" sz="4300" dirty="0" smtClean="0"/>
              <a:t>We searched EMBASE, MEDLINE, and PubMed from inception to February 2016.</a:t>
            </a:r>
          </a:p>
          <a:p>
            <a:r>
              <a:rPr lang="en-US" sz="4300" b="1" dirty="0" smtClean="0"/>
              <a:t>SELECTION CRITERIA: </a:t>
            </a:r>
            <a:r>
              <a:rPr lang="en-US" sz="4300" dirty="0" smtClean="0"/>
              <a:t>We included guidelines related to the diagnosis and management of endometriosis.</a:t>
            </a:r>
          </a:p>
          <a:p>
            <a:r>
              <a:rPr lang="en-US" sz="4300" b="1" dirty="0" smtClean="0"/>
              <a:t>DATA COLLECTION AND ANALYSIS: </a:t>
            </a:r>
            <a:r>
              <a:rPr lang="en-US" sz="4300" dirty="0" smtClean="0"/>
              <a:t>The search strategy identified 879 titles and abstracts. We include two international and five national guidelines. Four independent authors assessed the methodological quality of the included guidelines, using the Appraisal of Guidelines for Research &amp; Evaluation (AGREE-II) instrument, and systematically extracted the guideline recommendations and supporting research evidence.</a:t>
            </a:r>
          </a:p>
          <a:p>
            <a:r>
              <a:rPr lang="en-US" sz="4300" b="1" dirty="0" smtClean="0"/>
              <a:t>MAIN RESULTS: </a:t>
            </a:r>
            <a:r>
              <a:rPr lang="en-US" sz="4300" dirty="0" smtClean="0"/>
              <a:t>One hundred and fifty-two different recommendations were made. Ten recommendations (7%) were comparable across guidelines. The European Society of Human Reproduction and Embryology was objectively evaluated as the highest quality guideline (methodological quality score: 88/100). There was substantial variation between the supporting evidence presented by individual guidelines for comparable recommendations. Forty-two recommendations (28%) were not supported by research evidence. No guideline followed the </a:t>
            </a:r>
            <a:r>
              <a:rPr lang="en-US" sz="4300" dirty="0" err="1" smtClean="0"/>
              <a:t>standardised</a:t>
            </a:r>
            <a:r>
              <a:rPr lang="en-US" sz="4300" dirty="0" smtClean="0"/>
              <a:t> guideline development methods (AGREE-II).</a:t>
            </a:r>
          </a:p>
          <a:p>
            <a:r>
              <a:rPr lang="en-US" sz="4300" b="1" dirty="0" smtClean="0"/>
              <a:t>CONCLUSIONS: </a:t>
            </a:r>
            <a:r>
              <a:rPr lang="en-US" sz="4300" dirty="0" smtClean="0"/>
              <a:t>There is substantial variation in the recommendations and methodological quality of endometriosis guidelines. Future guidelines should be developed with reference to high-quality methods in consultation with key stakeholders, including women with endometriosis, ensuring that their scope can truly inform clinical practice and eliminate unwarranted and unjustified variations in clinical practice. TWEETABLE ABSTRACT: #Endometriosis guidelines vary in recommendations and quality</a:t>
            </a:r>
          </a:p>
          <a:p>
            <a:endParaRPr lang="tr-TR" dirty="0"/>
          </a:p>
        </p:txBody>
      </p:sp>
      <p:sp>
        <p:nvSpPr>
          <p:cNvPr id="4" name="Metin kutusu 3"/>
          <p:cNvSpPr txBox="1"/>
          <p:nvPr/>
        </p:nvSpPr>
        <p:spPr>
          <a:xfrm>
            <a:off x="6372200" y="6381328"/>
            <a:ext cx="2376264" cy="369332"/>
          </a:xfrm>
          <a:prstGeom prst="rect">
            <a:avLst/>
          </a:prstGeom>
          <a:noFill/>
        </p:spPr>
        <p:txBody>
          <a:bodyPr wrap="square" rtlCol="0">
            <a:spAutoFit/>
          </a:bodyPr>
          <a:lstStyle/>
          <a:p>
            <a:r>
              <a:rPr lang="en-US" dirty="0" smtClean="0"/>
              <a:t>     Hirsch et al., 2017</a:t>
            </a:r>
            <a:endParaRPr lang="tr-TR" dirty="0"/>
          </a:p>
        </p:txBody>
      </p:sp>
    </p:spTree>
    <p:extLst>
      <p:ext uri="{BB962C8B-B14F-4D97-AF65-F5344CB8AC3E}">
        <p14:creationId xmlns:p14="http://schemas.microsoft.com/office/powerpoint/2010/main" val="1122785891"/>
      </p:ext>
    </p:extLst>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Sonuçlar</a:t>
            </a:r>
            <a:endParaRPr lang="tr-TR" dirty="0"/>
          </a:p>
        </p:txBody>
      </p:sp>
      <p:sp>
        <p:nvSpPr>
          <p:cNvPr id="3" name="İçerik Yer Tutucusu 2"/>
          <p:cNvSpPr>
            <a:spLocks noGrp="1"/>
          </p:cNvSpPr>
          <p:nvPr>
            <p:ph idx="1"/>
          </p:nvPr>
        </p:nvSpPr>
        <p:spPr>
          <a:xfrm>
            <a:off x="457200" y="1412776"/>
            <a:ext cx="8229600" cy="4713387"/>
          </a:xfrm>
        </p:spPr>
        <p:txBody>
          <a:bodyPr/>
          <a:lstStyle/>
          <a:p>
            <a:pPr>
              <a:lnSpc>
                <a:spcPct val="150000"/>
              </a:lnSpc>
            </a:pPr>
            <a:r>
              <a:rPr lang="en-US" dirty="0" err="1" smtClean="0"/>
              <a:t>Medikal</a:t>
            </a:r>
            <a:r>
              <a:rPr lang="en-US" dirty="0" smtClean="0"/>
              <a:t> </a:t>
            </a:r>
            <a:r>
              <a:rPr lang="en-US" dirty="0" err="1" smtClean="0"/>
              <a:t>tedavi</a:t>
            </a:r>
            <a:r>
              <a:rPr lang="en-US" dirty="0" smtClean="0"/>
              <a:t> </a:t>
            </a:r>
            <a:r>
              <a:rPr lang="en-US" dirty="0" err="1" smtClean="0"/>
              <a:t>gebelik</a:t>
            </a:r>
            <a:r>
              <a:rPr lang="en-US" dirty="0" smtClean="0"/>
              <a:t> </a:t>
            </a:r>
            <a:r>
              <a:rPr lang="en-US" dirty="0" err="1" smtClean="0"/>
              <a:t>istemine</a:t>
            </a:r>
            <a:r>
              <a:rPr lang="en-US" dirty="0" smtClean="0"/>
              <a:t> </a:t>
            </a:r>
            <a:r>
              <a:rPr lang="en-US" dirty="0" err="1" smtClean="0"/>
              <a:t>kadar</a:t>
            </a:r>
            <a:r>
              <a:rPr lang="en-US" dirty="0" smtClean="0"/>
              <a:t>, </a:t>
            </a:r>
            <a:r>
              <a:rPr lang="en-US" dirty="0" err="1" smtClean="0"/>
              <a:t>eger</a:t>
            </a:r>
            <a:r>
              <a:rPr lang="en-US" dirty="0" smtClean="0"/>
              <a:t> </a:t>
            </a:r>
            <a:r>
              <a:rPr lang="en-US" dirty="0" err="1" smtClean="0"/>
              <a:t>gebelik</a:t>
            </a:r>
            <a:r>
              <a:rPr lang="en-US" dirty="0" smtClean="0"/>
              <a:t> </a:t>
            </a:r>
            <a:r>
              <a:rPr lang="en-US" dirty="0" err="1" smtClean="0"/>
              <a:t>istemiyorsa</a:t>
            </a:r>
            <a:r>
              <a:rPr lang="en-US" dirty="0" smtClean="0"/>
              <a:t> da </a:t>
            </a:r>
            <a:r>
              <a:rPr lang="en-US" dirty="0" err="1" smtClean="0"/>
              <a:t>menopoza</a:t>
            </a:r>
            <a:r>
              <a:rPr lang="en-US" dirty="0" smtClean="0"/>
              <a:t> </a:t>
            </a:r>
            <a:r>
              <a:rPr lang="en-US" dirty="0" err="1" smtClean="0"/>
              <a:t>kadar</a:t>
            </a:r>
            <a:r>
              <a:rPr lang="en-US" dirty="0" smtClean="0"/>
              <a:t> </a:t>
            </a:r>
            <a:r>
              <a:rPr lang="en-US" dirty="0" err="1" smtClean="0"/>
              <a:t>devam</a:t>
            </a:r>
            <a:r>
              <a:rPr lang="en-US" dirty="0" smtClean="0"/>
              <a:t> </a:t>
            </a:r>
            <a:r>
              <a:rPr lang="en-US" dirty="0" err="1" smtClean="0"/>
              <a:t>etmelidir</a:t>
            </a:r>
            <a:r>
              <a:rPr lang="en-US" dirty="0" smtClean="0"/>
              <a:t>.</a:t>
            </a:r>
          </a:p>
          <a:p>
            <a:pPr>
              <a:lnSpc>
                <a:spcPct val="150000"/>
              </a:lnSpc>
            </a:pPr>
            <a:r>
              <a:rPr lang="en-US" dirty="0" err="1" smtClean="0"/>
              <a:t>Endometriomalarda</a:t>
            </a:r>
            <a:r>
              <a:rPr lang="en-US" dirty="0" smtClean="0"/>
              <a:t> </a:t>
            </a:r>
            <a:r>
              <a:rPr lang="en-US" dirty="0" err="1" smtClean="0"/>
              <a:t>medikal</a:t>
            </a:r>
            <a:r>
              <a:rPr lang="en-US" dirty="0" smtClean="0"/>
              <a:t> </a:t>
            </a:r>
            <a:r>
              <a:rPr lang="en-US" dirty="0" err="1" smtClean="0"/>
              <a:t>tedavi</a:t>
            </a:r>
            <a:r>
              <a:rPr lang="en-US" dirty="0" smtClean="0"/>
              <a:t> </a:t>
            </a:r>
            <a:r>
              <a:rPr lang="en-US" dirty="0" err="1" smtClean="0"/>
              <a:t>hafif</a:t>
            </a:r>
            <a:r>
              <a:rPr lang="en-US" dirty="0" smtClean="0"/>
              <a:t> </a:t>
            </a:r>
            <a:r>
              <a:rPr lang="en-US" dirty="0" err="1" smtClean="0"/>
              <a:t>semptomlarda</a:t>
            </a:r>
            <a:r>
              <a:rPr lang="en-US" dirty="0" smtClean="0"/>
              <a:t> </a:t>
            </a:r>
            <a:r>
              <a:rPr lang="en-US" dirty="0" err="1" smtClean="0"/>
              <a:t>veya</a:t>
            </a:r>
            <a:r>
              <a:rPr lang="en-US" dirty="0" smtClean="0"/>
              <a:t> </a:t>
            </a:r>
            <a:r>
              <a:rPr lang="en-US" dirty="0" err="1" smtClean="0"/>
              <a:t>cerrahiden</a:t>
            </a:r>
            <a:r>
              <a:rPr lang="en-US" dirty="0" smtClean="0"/>
              <a:t> </a:t>
            </a:r>
            <a:r>
              <a:rPr lang="en-US" dirty="0" err="1" smtClean="0"/>
              <a:t>sonra</a:t>
            </a:r>
            <a:r>
              <a:rPr lang="en-US" dirty="0" smtClean="0"/>
              <a:t> </a:t>
            </a:r>
            <a:r>
              <a:rPr lang="en-US" dirty="0" err="1" smtClean="0"/>
              <a:t>rekurensi</a:t>
            </a:r>
            <a:r>
              <a:rPr lang="en-US" dirty="0" smtClean="0"/>
              <a:t> </a:t>
            </a:r>
            <a:r>
              <a:rPr lang="en-US" dirty="0" err="1" smtClean="0"/>
              <a:t>azaltmak</a:t>
            </a:r>
            <a:r>
              <a:rPr lang="en-US" dirty="0" smtClean="0"/>
              <a:t> </a:t>
            </a:r>
            <a:r>
              <a:rPr lang="en-US" dirty="0" err="1" smtClean="0"/>
              <a:t>icin</a:t>
            </a:r>
            <a:r>
              <a:rPr lang="en-US" dirty="0" smtClean="0"/>
              <a:t> </a:t>
            </a:r>
            <a:r>
              <a:rPr lang="en-US" dirty="0" err="1" smtClean="0"/>
              <a:t>kullan</a:t>
            </a:r>
            <a:r>
              <a:rPr lang="tr-TR" dirty="0" smtClean="0"/>
              <a:t>ı</a:t>
            </a:r>
            <a:r>
              <a:rPr lang="en-US" dirty="0" smtClean="0"/>
              <a:t>l</a:t>
            </a:r>
            <a:r>
              <a:rPr lang="tr-TR" dirty="0" smtClean="0"/>
              <a:t>ı</a:t>
            </a:r>
            <a:r>
              <a:rPr lang="en-US" dirty="0" smtClean="0"/>
              <a:t>r….</a:t>
            </a:r>
            <a:endParaRPr lang="tr-TR" dirty="0"/>
          </a:p>
        </p:txBody>
      </p:sp>
    </p:spTree>
    <p:extLst>
      <p:ext uri="{BB962C8B-B14F-4D97-AF65-F5344CB8AC3E}">
        <p14:creationId xmlns:p14="http://schemas.microsoft.com/office/powerpoint/2010/main" val="2462496024"/>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Sonuçlar</a:t>
            </a:r>
            <a:endParaRPr lang="tr-TR" dirty="0"/>
          </a:p>
        </p:txBody>
      </p:sp>
      <p:sp>
        <p:nvSpPr>
          <p:cNvPr id="3" name="İçerik Yer Tutucusu 2"/>
          <p:cNvSpPr>
            <a:spLocks noGrp="1"/>
          </p:cNvSpPr>
          <p:nvPr>
            <p:ph idx="1"/>
          </p:nvPr>
        </p:nvSpPr>
        <p:spPr/>
        <p:txBody>
          <a:bodyPr/>
          <a:lstStyle/>
          <a:p>
            <a:pPr>
              <a:lnSpc>
                <a:spcPct val="150000"/>
              </a:lnSpc>
            </a:pPr>
            <a:r>
              <a:rPr lang="tr-TR" dirty="0" err="1" smtClean="0"/>
              <a:t>Deep</a:t>
            </a:r>
            <a:r>
              <a:rPr lang="tr-TR" dirty="0" smtClean="0"/>
              <a:t> </a:t>
            </a:r>
            <a:r>
              <a:rPr lang="tr-TR" dirty="0" err="1" smtClean="0"/>
              <a:t>endoda</a:t>
            </a:r>
            <a:r>
              <a:rPr lang="tr-TR" dirty="0" smtClean="0"/>
              <a:t> </a:t>
            </a:r>
            <a:r>
              <a:rPr lang="tr-TR" dirty="0" err="1" smtClean="0"/>
              <a:t>bagırsak</a:t>
            </a:r>
            <a:r>
              <a:rPr lang="tr-TR" dirty="0" smtClean="0"/>
              <a:t> veya </a:t>
            </a:r>
            <a:r>
              <a:rPr lang="tr-TR" dirty="0" err="1" smtClean="0"/>
              <a:t>ureter</a:t>
            </a:r>
            <a:r>
              <a:rPr lang="tr-TR" dirty="0" smtClean="0"/>
              <a:t> </a:t>
            </a:r>
            <a:r>
              <a:rPr lang="tr-TR" dirty="0" err="1" smtClean="0"/>
              <a:t>obstruks</a:t>
            </a:r>
            <a:r>
              <a:rPr lang="en-US" dirty="0" err="1" smtClean="0"/>
              <a:t>i</a:t>
            </a:r>
            <a:r>
              <a:rPr lang="tr-TR" dirty="0" err="1" smtClean="0"/>
              <a:t>yonu</a:t>
            </a:r>
            <a:r>
              <a:rPr lang="tr-TR" dirty="0" smtClean="0"/>
              <a:t> olmayan </a:t>
            </a:r>
            <a:r>
              <a:rPr lang="en-US" dirty="0" err="1" smtClean="0"/>
              <a:t>vakalarda</a:t>
            </a:r>
            <a:r>
              <a:rPr lang="en-US" dirty="0" smtClean="0"/>
              <a:t> </a:t>
            </a:r>
            <a:r>
              <a:rPr lang="en-US" dirty="0" err="1" smtClean="0"/>
              <a:t>önce</a:t>
            </a:r>
            <a:r>
              <a:rPr lang="en-US" dirty="0" smtClean="0"/>
              <a:t> </a:t>
            </a:r>
            <a:r>
              <a:rPr lang="en-US" dirty="0" err="1" smtClean="0"/>
              <a:t>medikal</a:t>
            </a:r>
            <a:r>
              <a:rPr lang="en-US" dirty="0" smtClean="0"/>
              <a:t> </a:t>
            </a:r>
            <a:r>
              <a:rPr lang="en-US" dirty="0" err="1" smtClean="0"/>
              <a:t>tedavi</a:t>
            </a:r>
            <a:r>
              <a:rPr lang="en-US" dirty="0" smtClean="0"/>
              <a:t> </a:t>
            </a:r>
            <a:r>
              <a:rPr lang="en-US" dirty="0" err="1" smtClean="0"/>
              <a:t>denenmelidir</a:t>
            </a:r>
            <a:r>
              <a:rPr lang="en-US" dirty="0" smtClean="0"/>
              <a:t>…..</a:t>
            </a:r>
          </a:p>
          <a:p>
            <a:pPr>
              <a:lnSpc>
                <a:spcPct val="150000"/>
              </a:lnSpc>
            </a:pPr>
            <a:r>
              <a:rPr lang="tr-TR" dirty="0" smtClean="0"/>
              <a:t>Kron</a:t>
            </a:r>
            <a:r>
              <a:rPr lang="en-US" dirty="0" err="1" smtClean="0"/>
              <a:t>i</a:t>
            </a:r>
            <a:r>
              <a:rPr lang="tr-TR" dirty="0" smtClean="0"/>
              <a:t>k </a:t>
            </a:r>
            <a:r>
              <a:rPr lang="tr-TR" dirty="0" err="1" smtClean="0"/>
              <a:t>pelv</a:t>
            </a:r>
            <a:r>
              <a:rPr lang="en-US" dirty="0" err="1" smtClean="0"/>
              <a:t>i</a:t>
            </a:r>
            <a:r>
              <a:rPr lang="tr-TR" dirty="0" smtClean="0"/>
              <a:t>k a</a:t>
            </a:r>
            <a:r>
              <a:rPr lang="tr-TR" dirty="0" smtClean="0">
                <a:latin typeface="Calibri"/>
              </a:rPr>
              <a:t>ğ</a:t>
            </a:r>
            <a:r>
              <a:rPr lang="tr-TR" dirty="0" smtClean="0"/>
              <a:t>rıda </a:t>
            </a:r>
            <a:r>
              <a:rPr lang="en-US" dirty="0" err="1"/>
              <a:t>m</a:t>
            </a:r>
            <a:r>
              <a:rPr lang="en-US" dirty="0" err="1" smtClean="0"/>
              <a:t>edikal</a:t>
            </a:r>
            <a:r>
              <a:rPr lang="en-US" dirty="0" smtClean="0"/>
              <a:t> </a:t>
            </a:r>
            <a:r>
              <a:rPr lang="en-US" dirty="0" err="1" smtClean="0"/>
              <a:t>tedaviye</a:t>
            </a:r>
            <a:r>
              <a:rPr lang="en-US" dirty="0" smtClean="0"/>
              <a:t> </a:t>
            </a:r>
            <a:r>
              <a:rPr lang="en-US" dirty="0" err="1" smtClean="0"/>
              <a:t>cevap</a:t>
            </a:r>
            <a:r>
              <a:rPr lang="en-US" dirty="0" smtClean="0"/>
              <a:t> al</a:t>
            </a:r>
            <a:r>
              <a:rPr lang="tr-TR" dirty="0" smtClean="0"/>
              <a:t>ı</a:t>
            </a:r>
            <a:r>
              <a:rPr lang="en-US" dirty="0" err="1" smtClean="0"/>
              <a:t>nam</a:t>
            </a:r>
            <a:r>
              <a:rPr lang="tr-TR" dirty="0" smtClean="0"/>
              <a:t>ı</a:t>
            </a:r>
            <a:r>
              <a:rPr lang="en-US" dirty="0" err="1" smtClean="0"/>
              <a:t>yorsa</a:t>
            </a:r>
            <a:r>
              <a:rPr lang="en-US" dirty="0" smtClean="0"/>
              <a:t> </a:t>
            </a:r>
            <a:r>
              <a:rPr lang="en-US" dirty="0" err="1" smtClean="0"/>
              <a:t>tedavi</a:t>
            </a:r>
            <a:r>
              <a:rPr lang="en-US" dirty="0" smtClean="0"/>
              <a:t> CERRAH</a:t>
            </a:r>
            <a:r>
              <a:rPr lang="tr-TR" dirty="0" smtClean="0"/>
              <a:t>I olmalıdır</a:t>
            </a:r>
            <a:r>
              <a:rPr lang="en-US" dirty="0" smtClean="0"/>
              <a:t>…..</a:t>
            </a:r>
            <a:endParaRPr lang="tr-TR" dirty="0"/>
          </a:p>
        </p:txBody>
      </p:sp>
    </p:spTree>
    <p:extLst>
      <p:ext uri="{BB962C8B-B14F-4D97-AF65-F5344CB8AC3E}">
        <p14:creationId xmlns:p14="http://schemas.microsoft.com/office/powerpoint/2010/main" val="1658898195"/>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Sonuçlar</a:t>
            </a:r>
            <a:endParaRPr lang="tr-TR" dirty="0"/>
          </a:p>
        </p:txBody>
      </p:sp>
      <p:sp>
        <p:nvSpPr>
          <p:cNvPr id="3" name="İçerik Yer Tutucusu 2"/>
          <p:cNvSpPr>
            <a:spLocks noGrp="1"/>
          </p:cNvSpPr>
          <p:nvPr>
            <p:ph idx="1"/>
          </p:nvPr>
        </p:nvSpPr>
        <p:spPr/>
        <p:txBody>
          <a:bodyPr/>
          <a:lstStyle/>
          <a:p>
            <a:pPr>
              <a:lnSpc>
                <a:spcPct val="150000"/>
              </a:lnSpc>
            </a:pPr>
            <a:r>
              <a:rPr lang="en-US" dirty="0" err="1" smtClean="0"/>
              <a:t>Endometrioziste</a:t>
            </a:r>
            <a:r>
              <a:rPr lang="en-US" dirty="0" smtClean="0"/>
              <a:t> </a:t>
            </a:r>
            <a:r>
              <a:rPr lang="en-US" dirty="0" err="1" smtClean="0"/>
              <a:t>progesteron</a:t>
            </a:r>
            <a:r>
              <a:rPr lang="en-US" dirty="0" smtClean="0"/>
              <a:t> </a:t>
            </a:r>
            <a:r>
              <a:rPr lang="en-US" dirty="0" err="1" smtClean="0"/>
              <a:t>direncini</a:t>
            </a:r>
            <a:r>
              <a:rPr lang="en-US" dirty="0" smtClean="0"/>
              <a:t> her zaman </a:t>
            </a:r>
            <a:r>
              <a:rPr lang="en-US" dirty="0" err="1" smtClean="0"/>
              <a:t>akl</a:t>
            </a:r>
            <a:r>
              <a:rPr lang="tr-TR" dirty="0" smtClean="0"/>
              <a:t>ı</a:t>
            </a:r>
            <a:r>
              <a:rPr lang="en-US" dirty="0" smtClean="0"/>
              <a:t>m</a:t>
            </a:r>
            <a:r>
              <a:rPr lang="tr-TR" dirty="0" smtClean="0"/>
              <a:t>ı</a:t>
            </a:r>
            <a:r>
              <a:rPr lang="en-US" dirty="0" err="1" smtClean="0"/>
              <a:t>zda</a:t>
            </a:r>
            <a:r>
              <a:rPr lang="en-US" dirty="0" smtClean="0"/>
              <a:t> </a:t>
            </a:r>
            <a:r>
              <a:rPr lang="en-US" dirty="0" err="1" smtClean="0"/>
              <a:t>tutmam</a:t>
            </a:r>
            <a:r>
              <a:rPr lang="tr-TR" dirty="0" smtClean="0"/>
              <a:t>ı</a:t>
            </a:r>
            <a:r>
              <a:rPr lang="en-US" dirty="0" smtClean="0"/>
              <a:t>z </a:t>
            </a:r>
            <a:r>
              <a:rPr lang="en-US" dirty="0" err="1" smtClean="0"/>
              <a:t>gerekmekte</a:t>
            </a:r>
            <a:r>
              <a:rPr lang="en-US" dirty="0" smtClean="0"/>
              <a:t>……</a:t>
            </a:r>
            <a:endParaRPr lang="tr-TR" dirty="0" smtClean="0"/>
          </a:p>
          <a:p>
            <a:pPr>
              <a:lnSpc>
                <a:spcPct val="150000"/>
              </a:lnSpc>
            </a:pPr>
            <a:r>
              <a:rPr lang="tr-TR" dirty="0" err="1" smtClean="0"/>
              <a:t>Progesteronlar</a:t>
            </a:r>
            <a:r>
              <a:rPr lang="tr-TR" dirty="0" smtClean="0"/>
              <a:t> </a:t>
            </a:r>
            <a:r>
              <a:rPr lang="tr-TR" dirty="0" err="1" smtClean="0"/>
              <a:t>tedav</a:t>
            </a:r>
            <a:r>
              <a:rPr lang="en-US" dirty="0" smtClean="0"/>
              <a:t>ide </a:t>
            </a:r>
            <a:r>
              <a:rPr lang="en-US" dirty="0" err="1" smtClean="0"/>
              <a:t>daha</a:t>
            </a:r>
            <a:r>
              <a:rPr lang="en-US" dirty="0" smtClean="0"/>
              <a:t> </a:t>
            </a:r>
            <a:r>
              <a:rPr lang="en-US" dirty="0" err="1" smtClean="0"/>
              <a:t>etkili</a:t>
            </a:r>
            <a:r>
              <a:rPr lang="en-US" dirty="0" smtClean="0"/>
              <a:t> </a:t>
            </a:r>
            <a:r>
              <a:rPr lang="en-US" dirty="0" err="1" smtClean="0"/>
              <a:t>gozukmekte</a:t>
            </a:r>
            <a:r>
              <a:rPr lang="en-US" dirty="0" smtClean="0"/>
              <a:t>….</a:t>
            </a:r>
            <a:endParaRPr lang="tr-TR" dirty="0"/>
          </a:p>
        </p:txBody>
      </p:sp>
    </p:spTree>
    <p:extLst>
      <p:ext uri="{BB962C8B-B14F-4D97-AF65-F5344CB8AC3E}">
        <p14:creationId xmlns:p14="http://schemas.microsoft.com/office/powerpoint/2010/main" val="3872710312"/>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39552" y="332657"/>
            <a:ext cx="8136903" cy="1080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539553" y="1844824"/>
            <a:ext cx="8136902" cy="266429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5940152" y="5517232"/>
            <a:ext cx="2592288" cy="369332"/>
          </a:xfrm>
          <a:prstGeom prst="rect">
            <a:avLst/>
          </a:prstGeom>
          <a:noFill/>
        </p:spPr>
        <p:txBody>
          <a:bodyPr wrap="square" rtlCol="0">
            <a:spAutoFit/>
          </a:bodyPr>
          <a:lstStyle/>
          <a:p>
            <a:r>
              <a:rPr lang="en-US" dirty="0" smtClean="0"/>
              <a:t>          Casper et al., 2017</a:t>
            </a:r>
            <a:endParaRPr lang="tr-TR" dirty="0"/>
          </a:p>
        </p:txBody>
      </p:sp>
    </p:spTree>
    <p:extLst>
      <p:ext uri="{BB962C8B-B14F-4D97-AF65-F5344CB8AC3E}">
        <p14:creationId xmlns:p14="http://schemas.microsoft.com/office/powerpoint/2010/main" val="27667170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smtClean="0">
                <a:solidFill>
                  <a:srgbClr val="FFC000"/>
                </a:solidFill>
              </a:rPr>
              <a:t>So</a:t>
            </a:r>
            <a:r>
              <a:rPr lang="tr-TR" dirty="0" err="1" smtClean="0">
                <a:solidFill>
                  <a:srgbClr val="FFC000"/>
                </a:solidFill>
              </a:rPr>
              <a:t>run</a:t>
            </a:r>
            <a:r>
              <a:rPr lang="en-US" dirty="0" smtClean="0">
                <a:solidFill>
                  <a:srgbClr val="FFC000"/>
                </a:solidFill>
              </a:rPr>
              <a:t>lar</a:t>
            </a:r>
            <a:endParaRPr lang="tr-TR" dirty="0"/>
          </a:p>
        </p:txBody>
      </p:sp>
      <p:sp>
        <p:nvSpPr>
          <p:cNvPr id="3" name="İçerik Yer Tutucusu 2"/>
          <p:cNvSpPr>
            <a:spLocks noGrp="1"/>
          </p:cNvSpPr>
          <p:nvPr>
            <p:ph idx="1"/>
          </p:nvPr>
        </p:nvSpPr>
        <p:spPr/>
        <p:txBody>
          <a:bodyPr/>
          <a:lstStyle/>
          <a:p>
            <a:pPr>
              <a:lnSpc>
                <a:spcPct val="200000"/>
              </a:lnSpc>
            </a:pPr>
            <a:r>
              <a:rPr lang="en-US" dirty="0" err="1" smtClean="0"/>
              <a:t>Bazen</a:t>
            </a:r>
            <a:r>
              <a:rPr lang="en-US" dirty="0" smtClean="0"/>
              <a:t> </a:t>
            </a:r>
            <a:r>
              <a:rPr lang="en-US" dirty="0" err="1"/>
              <a:t>k</a:t>
            </a:r>
            <a:r>
              <a:rPr lang="en-US" dirty="0" err="1" smtClean="0"/>
              <a:t>ullandigimiz</a:t>
            </a:r>
            <a:r>
              <a:rPr lang="en-US" dirty="0" smtClean="0"/>
              <a:t> hormonal </a:t>
            </a:r>
            <a:r>
              <a:rPr lang="en-US" dirty="0" err="1" smtClean="0"/>
              <a:t>tedaviye</a:t>
            </a:r>
            <a:r>
              <a:rPr lang="en-US" dirty="0" smtClean="0"/>
              <a:t> de </a:t>
            </a:r>
            <a:r>
              <a:rPr lang="en-US" dirty="0" err="1" smtClean="0"/>
              <a:t>direnc</a:t>
            </a:r>
            <a:r>
              <a:rPr lang="en-US" dirty="0" smtClean="0"/>
              <a:t> </a:t>
            </a:r>
            <a:r>
              <a:rPr lang="en-US" dirty="0" err="1" smtClean="0"/>
              <a:t>söz</a:t>
            </a:r>
            <a:r>
              <a:rPr lang="en-US" dirty="0" smtClean="0"/>
              <a:t> </a:t>
            </a:r>
            <a:r>
              <a:rPr lang="en-US" dirty="0" err="1" smtClean="0"/>
              <a:t>konusudur</a:t>
            </a:r>
            <a:r>
              <a:rPr lang="en-US" dirty="0" smtClean="0"/>
              <a:t>. </a:t>
            </a:r>
          </a:p>
          <a:p>
            <a:pPr>
              <a:lnSpc>
                <a:spcPct val="200000"/>
              </a:lnSpc>
            </a:pPr>
            <a:r>
              <a:rPr lang="en-US" dirty="0" smtClean="0"/>
              <a:t>O </a:t>
            </a:r>
            <a:r>
              <a:rPr lang="en-US" dirty="0" err="1" smtClean="0"/>
              <a:t>yüzden</a:t>
            </a:r>
            <a:r>
              <a:rPr lang="en-US" dirty="0" smtClean="0"/>
              <a:t> </a:t>
            </a:r>
            <a:r>
              <a:rPr lang="en-US" dirty="0" err="1" smtClean="0"/>
              <a:t>yeni</a:t>
            </a:r>
            <a:r>
              <a:rPr lang="en-US" dirty="0" smtClean="0"/>
              <a:t> </a:t>
            </a:r>
            <a:r>
              <a:rPr lang="en-US" dirty="0" err="1" smtClean="0"/>
              <a:t>tedaviler</a:t>
            </a:r>
            <a:r>
              <a:rPr lang="en-US" dirty="0" smtClean="0"/>
              <a:t> </a:t>
            </a:r>
            <a:r>
              <a:rPr lang="en-US" dirty="0" err="1" smtClean="0"/>
              <a:t>devreye</a:t>
            </a:r>
            <a:r>
              <a:rPr lang="en-US" dirty="0" smtClean="0"/>
              <a:t> </a:t>
            </a:r>
            <a:r>
              <a:rPr lang="en-US" dirty="0" err="1" smtClean="0"/>
              <a:t>girecektir</a:t>
            </a:r>
            <a:r>
              <a:rPr lang="en-US" dirty="0" smtClean="0"/>
              <a:t>…</a:t>
            </a:r>
            <a:endParaRPr lang="tr-TR" dirty="0"/>
          </a:p>
        </p:txBody>
      </p:sp>
    </p:spTree>
    <p:extLst>
      <p:ext uri="{BB962C8B-B14F-4D97-AF65-F5344CB8AC3E}">
        <p14:creationId xmlns:p14="http://schemas.microsoft.com/office/powerpoint/2010/main" val="2326231367"/>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endParaRPr lang="tr-TR" dirty="0"/>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3" y="188640"/>
            <a:ext cx="8143875" cy="1584175"/>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Picture 3"/>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683568" y="2204864"/>
            <a:ext cx="7960370" cy="374873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444208" y="6021288"/>
            <a:ext cx="2376264" cy="369332"/>
          </a:xfrm>
          <a:prstGeom prst="rect">
            <a:avLst/>
          </a:prstGeom>
          <a:noFill/>
        </p:spPr>
        <p:txBody>
          <a:bodyPr wrap="square" rtlCol="0">
            <a:spAutoFit/>
          </a:bodyPr>
          <a:lstStyle/>
          <a:p>
            <a:r>
              <a:rPr lang="en-US" dirty="0" err="1" smtClean="0"/>
              <a:t>Brichant</a:t>
            </a:r>
            <a:r>
              <a:rPr lang="en-US" dirty="0" smtClean="0"/>
              <a:t> et al., 2018</a:t>
            </a:r>
            <a:endParaRPr lang="tr-TR" dirty="0"/>
          </a:p>
        </p:txBody>
      </p:sp>
    </p:spTree>
    <p:extLst>
      <p:ext uri="{BB962C8B-B14F-4D97-AF65-F5344CB8AC3E}">
        <p14:creationId xmlns:p14="http://schemas.microsoft.com/office/powerpoint/2010/main" val="3860884578"/>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en-US" dirty="0" err="1">
                <a:solidFill>
                  <a:srgbClr val="FFC000"/>
                </a:solidFill>
              </a:rPr>
              <a:t>Sonuçlar</a:t>
            </a:r>
            <a:endParaRPr lang="tr-TR" dirty="0"/>
          </a:p>
        </p:txBody>
      </p:sp>
      <p:sp>
        <p:nvSpPr>
          <p:cNvPr id="3" name="İçerik Yer Tutucusu 2"/>
          <p:cNvSpPr>
            <a:spLocks noGrp="1"/>
          </p:cNvSpPr>
          <p:nvPr>
            <p:ph idx="1"/>
          </p:nvPr>
        </p:nvSpPr>
        <p:spPr/>
        <p:txBody>
          <a:bodyPr/>
          <a:lstStyle/>
          <a:p>
            <a:pPr lvl="0">
              <a:lnSpc>
                <a:spcPct val="200000"/>
              </a:lnSpc>
            </a:pPr>
            <a:r>
              <a:rPr lang="en-US" dirty="0" err="1">
                <a:solidFill>
                  <a:prstClr val="white"/>
                </a:solidFill>
              </a:rPr>
              <a:t>Ancak</a:t>
            </a:r>
            <a:r>
              <a:rPr lang="en-US" dirty="0">
                <a:solidFill>
                  <a:prstClr val="white"/>
                </a:solidFill>
              </a:rPr>
              <a:t> </a:t>
            </a:r>
            <a:r>
              <a:rPr lang="en-US" dirty="0" err="1">
                <a:solidFill>
                  <a:prstClr val="white"/>
                </a:solidFill>
              </a:rPr>
              <a:t>hafif</a:t>
            </a:r>
            <a:r>
              <a:rPr lang="en-US" dirty="0">
                <a:solidFill>
                  <a:prstClr val="white"/>
                </a:solidFill>
              </a:rPr>
              <a:t> </a:t>
            </a:r>
            <a:r>
              <a:rPr lang="en-US" dirty="0" err="1">
                <a:solidFill>
                  <a:prstClr val="white"/>
                </a:solidFill>
              </a:rPr>
              <a:t>vakalarda</a:t>
            </a:r>
            <a:r>
              <a:rPr lang="en-US" dirty="0">
                <a:solidFill>
                  <a:prstClr val="white"/>
                </a:solidFill>
              </a:rPr>
              <a:t> OKS </a:t>
            </a:r>
            <a:r>
              <a:rPr lang="en-US" dirty="0" err="1">
                <a:solidFill>
                  <a:prstClr val="white"/>
                </a:solidFill>
              </a:rPr>
              <a:t>kullanmakta</a:t>
            </a:r>
            <a:r>
              <a:rPr lang="en-US" dirty="0">
                <a:solidFill>
                  <a:prstClr val="white"/>
                </a:solidFill>
              </a:rPr>
              <a:t> </a:t>
            </a:r>
            <a:r>
              <a:rPr lang="en-US" dirty="0" err="1" smtClean="0">
                <a:solidFill>
                  <a:prstClr val="white"/>
                </a:solidFill>
              </a:rPr>
              <a:t>yanl</a:t>
            </a:r>
            <a:r>
              <a:rPr lang="tr-TR" dirty="0" smtClean="0">
                <a:solidFill>
                  <a:prstClr val="white"/>
                </a:solidFill>
              </a:rPr>
              <a:t>ı</a:t>
            </a:r>
            <a:r>
              <a:rPr lang="en-US" dirty="0" smtClean="0">
                <a:solidFill>
                  <a:prstClr val="white"/>
                </a:solidFill>
              </a:rPr>
              <a:t>ş</a:t>
            </a:r>
            <a:r>
              <a:rPr lang="tr-TR" dirty="0" smtClean="0">
                <a:solidFill>
                  <a:prstClr val="white"/>
                </a:solidFill>
              </a:rPr>
              <a:t> </a:t>
            </a:r>
            <a:r>
              <a:rPr lang="en-US" dirty="0" err="1" smtClean="0">
                <a:solidFill>
                  <a:prstClr val="white"/>
                </a:solidFill>
              </a:rPr>
              <a:t>bir</a:t>
            </a:r>
            <a:r>
              <a:rPr lang="en-US" dirty="0" smtClean="0">
                <a:solidFill>
                  <a:prstClr val="white"/>
                </a:solidFill>
              </a:rPr>
              <a:t> </a:t>
            </a:r>
            <a:r>
              <a:rPr lang="en-US" dirty="0" err="1" smtClean="0">
                <a:solidFill>
                  <a:prstClr val="white"/>
                </a:solidFill>
              </a:rPr>
              <a:t>seçenek</a:t>
            </a:r>
            <a:r>
              <a:rPr lang="en-US" dirty="0" smtClean="0">
                <a:solidFill>
                  <a:prstClr val="white"/>
                </a:solidFill>
              </a:rPr>
              <a:t> </a:t>
            </a:r>
            <a:r>
              <a:rPr lang="en-US" dirty="0" err="1" smtClean="0">
                <a:solidFill>
                  <a:prstClr val="white"/>
                </a:solidFill>
              </a:rPr>
              <a:t>de</a:t>
            </a:r>
            <a:r>
              <a:rPr lang="en-US" dirty="0" err="1" smtClean="0">
                <a:solidFill>
                  <a:prstClr val="white"/>
                </a:solidFill>
                <a:latin typeface="Calibri"/>
              </a:rPr>
              <a:t>ğ</a:t>
            </a:r>
            <a:r>
              <a:rPr lang="en-US" dirty="0" err="1" smtClean="0">
                <a:solidFill>
                  <a:prstClr val="white"/>
                </a:solidFill>
              </a:rPr>
              <a:t>ildir</a:t>
            </a:r>
            <a:r>
              <a:rPr lang="en-US" dirty="0">
                <a:solidFill>
                  <a:prstClr val="white"/>
                </a:solidFill>
              </a:rPr>
              <a:t>.</a:t>
            </a:r>
          </a:p>
        </p:txBody>
      </p:sp>
    </p:spTree>
    <p:extLst>
      <p:ext uri="{BB962C8B-B14F-4D97-AF65-F5344CB8AC3E}">
        <p14:creationId xmlns:p14="http://schemas.microsoft.com/office/powerpoint/2010/main" val="2852443100"/>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457200" y="274638"/>
            <a:ext cx="8229600" cy="346050"/>
          </a:xfrm>
        </p:spPr>
        <p:txBody>
          <a:bodyPr>
            <a:normAutofit fontScale="90000"/>
          </a:bodyPr>
          <a:lstStyle/>
          <a:p>
            <a:endParaRPr lang="tr-TR" dirty="0"/>
          </a:p>
        </p:txBody>
      </p:sp>
      <p:pic>
        <p:nvPicPr>
          <p:cNvPr id="6146"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475656" y="116632"/>
            <a:ext cx="6480720" cy="6192688"/>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Metin kutusu 3"/>
          <p:cNvSpPr txBox="1"/>
          <p:nvPr/>
        </p:nvSpPr>
        <p:spPr>
          <a:xfrm>
            <a:off x="6876256" y="6525344"/>
            <a:ext cx="2160240" cy="369332"/>
          </a:xfrm>
          <a:prstGeom prst="rect">
            <a:avLst/>
          </a:prstGeom>
          <a:noFill/>
        </p:spPr>
        <p:txBody>
          <a:bodyPr wrap="square" rtlCol="0">
            <a:spAutoFit/>
          </a:bodyPr>
          <a:lstStyle/>
          <a:p>
            <a:r>
              <a:rPr lang="en-US" dirty="0" err="1" smtClean="0"/>
              <a:t>Vercellini</a:t>
            </a:r>
            <a:r>
              <a:rPr lang="en-US" dirty="0" smtClean="0"/>
              <a:t> et al., 2017</a:t>
            </a:r>
            <a:endParaRPr lang="tr-TR" dirty="0"/>
          </a:p>
        </p:txBody>
      </p:sp>
    </p:spTree>
    <p:extLst>
      <p:ext uri="{BB962C8B-B14F-4D97-AF65-F5344CB8AC3E}">
        <p14:creationId xmlns:p14="http://schemas.microsoft.com/office/powerpoint/2010/main" val="406725278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3589</TotalTime>
  <Words>2196</Words>
  <Application>Microsoft Office PowerPoint</Application>
  <PresentationFormat>Ekran Gösterisi (4:3)</PresentationFormat>
  <Paragraphs>305</Paragraphs>
  <Slides>97</Slides>
  <Notes>2</Notes>
  <HiddenSlides>0</HiddenSlides>
  <MMClips>0</MMClips>
  <ScaleCrop>false</ScaleCrop>
  <HeadingPairs>
    <vt:vector size="4" baseType="variant">
      <vt:variant>
        <vt:lpstr>Tema</vt:lpstr>
      </vt:variant>
      <vt:variant>
        <vt:i4>2</vt:i4>
      </vt:variant>
      <vt:variant>
        <vt:lpstr>Slayt Başlıkları</vt:lpstr>
      </vt:variant>
      <vt:variant>
        <vt:i4>97</vt:i4>
      </vt:variant>
    </vt:vector>
  </HeadingPairs>
  <TitlesOfParts>
    <vt:vector size="99" baseType="lpstr">
      <vt:lpstr>Ofis Teması</vt:lpstr>
      <vt:lpstr>Custom Design</vt:lpstr>
      <vt:lpstr>Endometriosisde medikal tedavi OKS, progesteron, GnRH</vt:lpstr>
      <vt:lpstr>Endometriozis</vt:lpstr>
      <vt:lpstr>Endometriozis</vt:lpstr>
      <vt:lpstr>Endometriozis</vt:lpstr>
      <vt:lpstr>Endometriozis</vt:lpstr>
      <vt:lpstr>Endometriozis</vt:lpstr>
      <vt:lpstr>Konușma planı</vt:lpstr>
      <vt:lpstr>Sorunlar</vt:lpstr>
      <vt:lpstr>Diagnosis and management of endometriosis: a systematic review of international and national guidelines.</vt:lpstr>
      <vt:lpstr>Tedavi</vt:lpstr>
      <vt:lpstr>Tedavi</vt:lpstr>
      <vt:lpstr>Tedavi</vt:lpstr>
      <vt:lpstr>Tedavi</vt:lpstr>
      <vt:lpstr>Tedavi</vt:lpstr>
      <vt:lpstr>Medikal tedavi kime uygulanıyor?</vt:lpstr>
      <vt:lpstr>Medikal tedavi kime uygulanıyor?</vt:lpstr>
      <vt:lpstr>Medikal tedavi kime uygulanıyor?</vt:lpstr>
      <vt:lpstr>PowerPoint Sunusu</vt:lpstr>
      <vt:lpstr>Medikal tedavi kime uygulanıyor?</vt:lpstr>
      <vt:lpstr>Medikal tedavi kime uygulanıyor?</vt:lpstr>
      <vt:lpstr>Ağrının mekanizması nedir?</vt:lpstr>
      <vt:lpstr>Ağrının mekanizması nedir?</vt:lpstr>
      <vt:lpstr>Ağrının mekanizması nedir?</vt:lpstr>
      <vt:lpstr>Ağrının mekanizması nedir?</vt:lpstr>
      <vt:lpstr>Ağrının mekanizması nedir?</vt:lpstr>
      <vt:lpstr>Ağrının mekanizması nedir?</vt:lpstr>
      <vt:lpstr>Medikal tedavide hangi mekanizmalarla ișimize yarar?</vt:lpstr>
      <vt:lpstr>Medikal tedavide hangi mekanizmalarla ișimize yarar?</vt:lpstr>
      <vt:lpstr>Medikal tedavide hangi mekanizmalarla ișimize yarar?</vt:lpstr>
      <vt:lpstr>Medikal tedavide hangi mekanizmalarla ișimize yarar?</vt:lpstr>
      <vt:lpstr>Medikal tedavide hangi mekanizmalarla ișimize yarar?</vt:lpstr>
      <vt:lpstr>Medikal tedavide hangi mekanizmalarla ișimize yarar?</vt:lpstr>
      <vt:lpstr>Medikal tedavide hangi mekanizmalarla ișimize yarar?</vt:lpstr>
      <vt:lpstr>Epithelial Mezenkimal Dönüșüm</vt:lpstr>
      <vt:lpstr>Epithelial Mezenkimal Dönüșüm</vt:lpstr>
      <vt:lpstr>PowerPoint Sunusu</vt:lpstr>
      <vt:lpstr>Medikal tedavide hangi ajanlar kullanılır?</vt:lpstr>
      <vt:lpstr>Medikal tedavide hangi ajanlar kullanılır?</vt:lpstr>
      <vt:lpstr>Gelecekte kullanılması düşünülen ajanlar</vt:lpstr>
      <vt:lpstr>Gelecekte kullanılması düşünülen ajanlar</vt:lpstr>
      <vt:lpstr>Gelecekte kullanılması düşünülen ajanlar</vt:lpstr>
      <vt:lpstr>Non steroid antiinflamatuarlar </vt:lpstr>
      <vt:lpstr>Non steroid antiinflamatuarlar </vt:lpstr>
      <vt:lpstr>Non steroid antiinflamatuarlar</vt:lpstr>
      <vt:lpstr>PowerPoint Sunusu</vt:lpstr>
      <vt:lpstr>Progesteronlar</vt:lpstr>
      <vt:lpstr>Progesteronlar</vt:lpstr>
      <vt:lpstr>PowerPoint Sunusu</vt:lpstr>
      <vt:lpstr>Etki mekanizması</vt:lpstr>
      <vt:lpstr>Etki mekanizması</vt:lpstr>
      <vt:lpstr>PowerPoint Sunusu</vt:lpstr>
      <vt:lpstr>PowerPoint Sunusu</vt:lpstr>
      <vt:lpstr>Progesteronlar</vt:lpstr>
      <vt:lpstr>Progesteronlar</vt:lpstr>
      <vt:lpstr>PowerPoint Sunusu</vt:lpstr>
      <vt:lpstr>Progesteron</vt:lpstr>
      <vt:lpstr>PowerPoint Sunusu</vt:lpstr>
      <vt:lpstr>PowerPoint Sunusu</vt:lpstr>
      <vt:lpstr>Yan etkiler</vt:lpstr>
      <vt:lpstr>Diğer progesteronlar</vt:lpstr>
      <vt:lpstr>Gestrinone</vt:lpstr>
      <vt:lpstr>PowerPoint Sunusu</vt:lpstr>
      <vt:lpstr>Levonogestrelli RIA</vt:lpstr>
      <vt:lpstr>PowerPoint Sunusu</vt:lpstr>
      <vt:lpstr>PowerPoint Sunusu</vt:lpstr>
      <vt:lpstr>Estrogen-progesteronlu kontraseptifler</vt:lpstr>
      <vt:lpstr>Estrogen-progesteronlu kontraseptifler</vt:lpstr>
      <vt:lpstr>Etki mekanizması</vt:lpstr>
      <vt:lpstr>Estrogen-progesteronlu kontraseptifler</vt:lpstr>
      <vt:lpstr>PowerPoint Sunusu</vt:lpstr>
      <vt:lpstr>Estrogen-progesteronlu kontraseptifler</vt:lpstr>
      <vt:lpstr>PowerPoint Sunusu</vt:lpstr>
      <vt:lpstr>PowerPoint Sunusu</vt:lpstr>
      <vt:lpstr>Kontinue yoksa siklik mi kullanalım?</vt:lpstr>
      <vt:lpstr>PowerPoint Sunusu</vt:lpstr>
      <vt:lpstr>PowerPoint Sunusu</vt:lpstr>
      <vt:lpstr>Yan etkiler</vt:lpstr>
      <vt:lpstr>GnRH analogları</vt:lpstr>
      <vt:lpstr>GnRH analogları</vt:lpstr>
      <vt:lpstr>PowerPoint Sunusu</vt:lpstr>
      <vt:lpstr>Etki mekanizması</vt:lpstr>
      <vt:lpstr>Kullanım șekli</vt:lpstr>
      <vt:lpstr>Yan etkiler</vt:lpstr>
      <vt:lpstr>Danazol</vt:lpstr>
      <vt:lpstr>Danazol</vt:lpstr>
      <vt:lpstr>Aromataz inhibitorleri</vt:lpstr>
      <vt:lpstr>Aromataz inhibitorleri</vt:lpstr>
      <vt:lpstr>Sonuçlar</vt:lpstr>
      <vt:lpstr>Sonuçlar</vt:lpstr>
      <vt:lpstr>Sonuçlar</vt:lpstr>
      <vt:lpstr>Sonuçlar</vt:lpstr>
      <vt:lpstr>Sonuçlar</vt:lpstr>
      <vt:lpstr>PowerPoint Sunusu</vt:lpstr>
      <vt:lpstr>Sorunlar</vt:lpstr>
      <vt:lpstr>PowerPoint Sunusu</vt:lpstr>
      <vt:lpstr>Sonuçlar</vt:lpstr>
      <vt:lpstr>PowerPoint Sunusu</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Endometriosisde medikal tedavi</dc:title>
  <dc:creator>fatma ferit</dc:creator>
  <cp:lastModifiedBy>fatma ferit</cp:lastModifiedBy>
  <cp:revision>176</cp:revision>
  <dcterms:created xsi:type="dcterms:W3CDTF">2018-02-02T09:52:24Z</dcterms:created>
  <dcterms:modified xsi:type="dcterms:W3CDTF">2018-02-10T19:36:53Z</dcterms:modified>
</cp:coreProperties>
</file>