
<file path=[Content_Types].xml><?xml version="1.0" encoding="utf-8"?>
<Types xmlns="http://schemas.openxmlformats.org/package/2006/content-types">
  <Default Extension="jpeg" ContentType="image/jpeg"/>
  <Default Extension="MOV" ContentType="video/quicktime"/>
  <Default Extension="png" ContentType="image/png"/>
  <Default Extension="rels" ContentType="application/vnd.openxmlformats-package.relationships+xml"/>
  <Default Extension="tif" ContentType="image/ti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1"/>
  </p:notesMasterIdLst>
  <p:sldIdLst>
    <p:sldId id="256" r:id="rId2"/>
    <p:sldId id="566" r:id="rId3"/>
    <p:sldId id="619" r:id="rId4"/>
    <p:sldId id="633" r:id="rId5"/>
    <p:sldId id="610" r:id="rId6"/>
    <p:sldId id="269" r:id="rId7"/>
    <p:sldId id="640" r:id="rId8"/>
    <p:sldId id="271" r:id="rId9"/>
    <p:sldId id="632" r:id="rId10"/>
    <p:sldId id="568" r:id="rId11"/>
    <p:sldId id="268" r:id="rId12"/>
    <p:sldId id="270" r:id="rId13"/>
    <p:sldId id="613" r:id="rId14"/>
    <p:sldId id="611" r:id="rId15"/>
    <p:sldId id="612" r:id="rId16"/>
    <p:sldId id="601" r:id="rId17"/>
    <p:sldId id="310" r:id="rId18"/>
    <p:sldId id="331" r:id="rId19"/>
    <p:sldId id="327" r:id="rId20"/>
    <p:sldId id="337" r:id="rId21"/>
    <p:sldId id="295" r:id="rId22"/>
    <p:sldId id="266" r:id="rId23"/>
    <p:sldId id="596" r:id="rId24"/>
    <p:sldId id="508" r:id="rId25"/>
    <p:sldId id="602" r:id="rId26"/>
    <p:sldId id="603" r:id="rId27"/>
    <p:sldId id="604" r:id="rId28"/>
    <p:sldId id="605" r:id="rId29"/>
    <p:sldId id="606" r:id="rId30"/>
    <p:sldId id="607" r:id="rId31"/>
    <p:sldId id="608" r:id="rId32"/>
    <p:sldId id="319" r:id="rId33"/>
    <p:sldId id="332" r:id="rId34"/>
    <p:sldId id="609" r:id="rId35"/>
    <p:sldId id="261" r:id="rId36"/>
    <p:sldId id="272" r:id="rId37"/>
    <p:sldId id="263" r:id="rId38"/>
    <p:sldId id="598" r:id="rId39"/>
    <p:sldId id="600" r:id="rId40"/>
    <p:sldId id="273" r:id="rId41"/>
    <p:sldId id="567" r:id="rId42"/>
    <p:sldId id="625" r:id="rId43"/>
    <p:sldId id="626" r:id="rId44"/>
    <p:sldId id="569" r:id="rId45"/>
    <p:sldId id="597" r:id="rId46"/>
    <p:sldId id="621" r:id="rId47"/>
    <p:sldId id="262" r:id="rId48"/>
    <p:sldId id="627" r:id="rId49"/>
    <p:sldId id="628" r:id="rId50"/>
    <p:sldId id="629" r:id="rId51"/>
    <p:sldId id="630" r:id="rId52"/>
    <p:sldId id="344" r:id="rId53"/>
    <p:sldId id="624" r:id="rId54"/>
    <p:sldId id="622" r:id="rId55"/>
    <p:sldId id="634" r:id="rId56"/>
    <p:sldId id="623" r:id="rId57"/>
    <p:sldId id="620" r:id="rId58"/>
    <p:sldId id="258" r:id="rId59"/>
    <p:sldId id="616" r:id="rId60"/>
    <p:sldId id="267" r:id="rId61"/>
    <p:sldId id="617" r:id="rId62"/>
    <p:sldId id="618" r:id="rId63"/>
    <p:sldId id="614" r:id="rId64"/>
    <p:sldId id="631" r:id="rId65"/>
    <p:sldId id="635" r:id="rId66"/>
    <p:sldId id="636" r:id="rId67"/>
    <p:sldId id="637" r:id="rId68"/>
    <p:sldId id="638" r:id="rId69"/>
    <p:sldId id="639"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2800"/>
    <a:srgbClr val="4472C4"/>
    <a:srgbClr val="00C21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3146"/>
  </p:normalViewPr>
  <p:slideViewPr>
    <p:cSldViewPr snapToGrid="0" snapToObjects="1">
      <p:cViewPr varScale="1">
        <p:scale>
          <a:sx n="90" d="100"/>
          <a:sy n="90" d="100"/>
        </p:scale>
        <p:origin x="896"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3E0B87-0316-984A-AFC1-68814A4A23C2}" type="datetimeFigureOut">
              <a:rPr lang="en-US" smtClean="0"/>
              <a:t>5/15/22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725658-73E9-6D49-AB10-F40A4566EBB3}" type="slidenum">
              <a:rPr lang="en-US" smtClean="0"/>
              <a:t>‹#›</a:t>
            </a:fld>
            <a:endParaRPr lang="en-US"/>
          </a:p>
        </p:txBody>
      </p:sp>
    </p:spTree>
    <p:extLst>
      <p:ext uri="{BB962C8B-B14F-4D97-AF65-F5344CB8AC3E}">
        <p14:creationId xmlns:p14="http://schemas.microsoft.com/office/powerpoint/2010/main" val="2562255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725658-73E9-6D49-AB10-F40A4566EBB3}" type="slidenum">
              <a:rPr lang="en-US" smtClean="0"/>
              <a:t>13</a:t>
            </a:fld>
            <a:endParaRPr lang="en-US"/>
          </a:p>
        </p:txBody>
      </p:sp>
    </p:spTree>
    <p:extLst>
      <p:ext uri="{BB962C8B-B14F-4D97-AF65-F5344CB8AC3E}">
        <p14:creationId xmlns:p14="http://schemas.microsoft.com/office/powerpoint/2010/main" val="114035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of all whether the presence of an endometrioma</a:t>
            </a:r>
            <a:r>
              <a:rPr lang="en-US" baseline="0" dirty="0"/>
              <a:t> alone hampers ART outcome is doubtful. Based on this most recent meta-analysis in HRU LBR, CP, MR are the same where as they are more likely to have the cycle cancelled.</a:t>
            </a:r>
            <a:endParaRPr lang="en-US" dirty="0"/>
          </a:p>
        </p:txBody>
      </p:sp>
    </p:spTree>
    <p:extLst>
      <p:ext uri="{BB962C8B-B14F-4D97-AF65-F5344CB8AC3E}">
        <p14:creationId xmlns:p14="http://schemas.microsoft.com/office/powerpoint/2010/main" val="1828679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kern="1200" dirty="0">
                <a:solidFill>
                  <a:schemeClr val="tx1"/>
                </a:solidFill>
                <a:effectLst/>
                <a:latin typeface="+mn-lt"/>
                <a:ea typeface="+mn-ea"/>
                <a:cs typeface="+mn-cs"/>
              </a:rPr>
              <a:t>Increased oxidative stress, cell cycle dysregulation, inflammation, and impaired angiogenesis in women with endometriosis promote a decrease in oocyte quality that contributes to infertility in these patients. </a:t>
            </a:r>
            <a:r>
              <a:rPr lang="en-US" sz="1200" kern="1200" dirty="0">
                <a:solidFill>
                  <a:schemeClr val="tx1"/>
                </a:solidFill>
                <a:effectLst/>
                <a:latin typeface="+mn-lt"/>
                <a:ea typeface="+mn-ea"/>
                <a:cs typeface="+mn-cs"/>
              </a:rPr>
              <a:t>8-OHdG, 8-hydroxy-2-deoxyguanosine; ADM, adrenomedullin; BMP4, bone morphogenetic protein 4; Cdc2, cyclin-dependent ki- </a:t>
            </a:r>
            <a:r>
              <a:rPr lang="en-US" sz="1200" kern="1200" dirty="0" err="1">
                <a:solidFill>
                  <a:schemeClr val="tx1"/>
                </a:solidFill>
                <a:effectLst/>
                <a:latin typeface="+mn-lt"/>
                <a:ea typeface="+mn-ea"/>
                <a:cs typeface="+mn-cs"/>
              </a:rPr>
              <a:t>nase</a:t>
            </a:r>
            <a:r>
              <a:rPr lang="en-US" sz="1200" kern="1200" dirty="0">
                <a:solidFill>
                  <a:schemeClr val="tx1"/>
                </a:solidFill>
                <a:effectLst/>
                <a:latin typeface="+mn-lt"/>
                <a:ea typeface="+mn-ea"/>
                <a:cs typeface="+mn-cs"/>
              </a:rPr>
              <a:t>; DUSP1, dual-specificity phosphatase 1; G0S2, G0/G1 switch gene 2; </a:t>
            </a:r>
            <a:r>
              <a:rPr lang="en-US" sz="1200" kern="1200" dirty="0" err="1">
                <a:solidFill>
                  <a:schemeClr val="tx1"/>
                </a:solidFill>
                <a:effectLst/>
                <a:latin typeface="+mn-lt"/>
                <a:ea typeface="+mn-ea"/>
                <a:cs typeface="+mn-cs"/>
              </a:rPr>
              <a:t>GPx</a:t>
            </a:r>
            <a:r>
              <a:rPr lang="en-US" sz="1200" kern="1200" dirty="0">
                <a:solidFill>
                  <a:schemeClr val="tx1"/>
                </a:solidFill>
                <a:effectLst/>
                <a:latin typeface="+mn-lt"/>
                <a:ea typeface="+mn-ea"/>
                <a:cs typeface="+mn-cs"/>
              </a:rPr>
              <a:t>, glutathione peroxidase; GR, glutathione reductase; GSH, antioxidant glutathione; ID4, inhibitor of DNA binding 4; </a:t>
            </a:r>
            <a:r>
              <a:rPr lang="en-US" sz="1200" kern="1200" dirty="0" err="1">
                <a:solidFill>
                  <a:schemeClr val="tx1"/>
                </a:solidFill>
                <a:effectLst/>
                <a:latin typeface="+mn-lt"/>
                <a:ea typeface="+mn-ea"/>
                <a:cs typeface="+mn-cs"/>
              </a:rPr>
              <a:t>IFNc</a:t>
            </a:r>
            <a:r>
              <a:rPr lang="en-US" sz="1200" kern="1200" dirty="0">
                <a:solidFill>
                  <a:schemeClr val="tx1"/>
                </a:solidFill>
                <a:effectLst/>
                <a:latin typeface="+mn-lt"/>
                <a:ea typeface="+mn-ea"/>
                <a:cs typeface="+mn-cs"/>
              </a:rPr>
              <a:t>, interferon gamma; IL, interleukin; MCP1, monocyte chemoattractant protein-1; MDA, </a:t>
            </a:r>
            <a:r>
              <a:rPr lang="en-US" sz="1200" kern="1200" dirty="0" err="1">
                <a:solidFill>
                  <a:schemeClr val="tx1"/>
                </a:solidFill>
                <a:effectLst/>
                <a:latin typeface="+mn-lt"/>
                <a:ea typeface="+mn-ea"/>
                <a:cs typeface="+mn-cs"/>
              </a:rPr>
              <a:t>malonalde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hyde</a:t>
            </a:r>
            <a:r>
              <a:rPr lang="en-US" sz="1200" kern="1200" dirty="0">
                <a:solidFill>
                  <a:schemeClr val="tx1"/>
                </a:solidFill>
                <a:effectLst/>
                <a:latin typeface="+mn-lt"/>
                <a:ea typeface="+mn-ea"/>
                <a:cs typeface="+mn-cs"/>
              </a:rPr>
              <a:t>; NO, nitric oxide; ROS, reactive oxygen species; SOD, superoxide dismutase; TAC, total antioxidant capacity; </a:t>
            </a:r>
            <a:r>
              <a:rPr lang="en-US" sz="1200" kern="1200" dirty="0" err="1">
                <a:solidFill>
                  <a:schemeClr val="tx1"/>
                </a:solidFill>
                <a:effectLst/>
                <a:latin typeface="+mn-lt"/>
                <a:ea typeface="+mn-ea"/>
                <a:cs typeface="+mn-cs"/>
              </a:rPr>
              <a:t>TNFa</a:t>
            </a:r>
            <a:r>
              <a:rPr lang="en-US" sz="1200" kern="1200" dirty="0">
                <a:solidFill>
                  <a:schemeClr val="tx1"/>
                </a:solidFill>
                <a:effectLst/>
                <a:latin typeface="+mn-lt"/>
                <a:ea typeface="+mn-ea"/>
                <a:cs typeface="+mn-cs"/>
              </a:rPr>
              <a:t>, tumor necrosis factor; VEGF, vascular endothelial growth factor; VIT, vitamin; WEE1, WEE1 G2 checkpoint kinase. </a:t>
            </a:r>
            <a:endParaRPr lang="en-US" dirty="0"/>
          </a:p>
          <a:p>
            <a:endParaRPr lang="en-US" dirty="0"/>
          </a:p>
        </p:txBody>
      </p:sp>
      <p:sp>
        <p:nvSpPr>
          <p:cNvPr id="4" name="Slide Number Placeholder 3"/>
          <p:cNvSpPr>
            <a:spLocks noGrp="1"/>
          </p:cNvSpPr>
          <p:nvPr>
            <p:ph type="sldNum" sz="quarter" idx="5"/>
          </p:nvPr>
        </p:nvSpPr>
        <p:spPr/>
        <p:txBody>
          <a:bodyPr/>
          <a:lstStyle/>
          <a:p>
            <a:fld id="{FC725658-73E9-6D49-AB10-F40A4566EBB3}" type="slidenum">
              <a:rPr lang="en-US" smtClean="0"/>
              <a:t>39</a:t>
            </a:fld>
            <a:endParaRPr lang="en-US"/>
          </a:p>
        </p:txBody>
      </p:sp>
    </p:spTree>
    <p:extLst>
      <p:ext uri="{BB962C8B-B14F-4D97-AF65-F5344CB8AC3E}">
        <p14:creationId xmlns:p14="http://schemas.microsoft.com/office/powerpoint/2010/main" val="19132078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Expression levels of genes related to functional groups of steroid metabolism, response to oxidative stress, mitochondrion and cell growth regulation in oocytes from OE patients (</a:t>
            </a:r>
            <a:r>
              <a:rPr lang="en-US" sz="1200" i="1" kern="1200" dirty="0">
                <a:solidFill>
                  <a:schemeClr val="tx1"/>
                </a:solidFill>
                <a:effectLst/>
                <a:latin typeface="+mn-lt"/>
                <a:ea typeface="+mn-ea"/>
                <a:cs typeface="+mn-cs"/>
              </a:rPr>
              <a:t>n </a:t>
            </a:r>
            <a:r>
              <a:rPr lang="en-US" sz="1200" kern="1200" dirty="0">
                <a:solidFill>
                  <a:schemeClr val="tx1"/>
                </a:solidFill>
                <a:effectLst/>
                <a:latin typeface="+mn-lt"/>
                <a:ea typeface="+mn-ea"/>
                <a:cs typeface="+mn-cs"/>
              </a:rPr>
              <a:t>= 16) and healthy donors (</a:t>
            </a:r>
            <a:r>
              <a:rPr lang="en-US" sz="1200" i="1" kern="1200" dirty="0">
                <a:solidFill>
                  <a:schemeClr val="tx1"/>
                </a:solidFill>
                <a:effectLst/>
                <a:latin typeface="+mn-lt"/>
                <a:ea typeface="+mn-ea"/>
                <a:cs typeface="+mn-cs"/>
              </a:rPr>
              <a:t>n </a:t>
            </a:r>
            <a:r>
              <a:rPr lang="en-US" sz="1200" kern="1200" dirty="0">
                <a:solidFill>
                  <a:schemeClr val="tx1"/>
                </a:solidFill>
                <a:effectLst/>
                <a:latin typeface="+mn-lt"/>
                <a:ea typeface="+mn-ea"/>
                <a:cs typeface="+mn-cs"/>
              </a:rPr>
              <a:t>= 16) </a:t>
            </a:r>
            <a:endParaRPr lang="en-US" dirty="0">
              <a:effectLst/>
            </a:endParaRPr>
          </a:p>
          <a:p>
            <a:endParaRPr lang="en-US" dirty="0"/>
          </a:p>
        </p:txBody>
      </p:sp>
      <p:sp>
        <p:nvSpPr>
          <p:cNvPr id="4" name="Slide Number Placeholder 3"/>
          <p:cNvSpPr>
            <a:spLocks noGrp="1"/>
          </p:cNvSpPr>
          <p:nvPr>
            <p:ph type="sldNum" sz="quarter" idx="5"/>
          </p:nvPr>
        </p:nvSpPr>
        <p:spPr/>
        <p:txBody>
          <a:bodyPr/>
          <a:lstStyle/>
          <a:p>
            <a:fld id="{FC725658-73E9-6D49-AB10-F40A4566EBB3}" type="slidenum">
              <a:rPr lang="en-US" smtClean="0"/>
              <a:t>42</a:t>
            </a:fld>
            <a:endParaRPr lang="en-US"/>
          </a:p>
        </p:txBody>
      </p:sp>
    </p:spTree>
    <p:extLst>
      <p:ext uri="{BB962C8B-B14F-4D97-AF65-F5344CB8AC3E}">
        <p14:creationId xmlns:p14="http://schemas.microsoft.com/office/powerpoint/2010/main" val="1367440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Of the 11 studies on IVF outcome, five were prospective</a:t>
            </a:r>
            <a:r>
              <a:rPr lang="tr-TR" sz="1200" b="0" i="0" u="none" strike="noStrike" kern="1200" baseline="0" dirty="0">
                <a:solidFill>
                  <a:schemeClr val="tx1"/>
                </a:solidFill>
                <a:latin typeface="+mn-lt"/>
                <a:ea typeface="+mn-ea"/>
                <a:cs typeface="+mn-cs"/>
              </a:rPr>
              <a:t> c</a:t>
            </a:r>
            <a:r>
              <a:rPr lang="en-US" sz="1200" b="0" i="0" u="none" strike="noStrike" kern="1200" baseline="0" dirty="0" err="1">
                <a:solidFill>
                  <a:schemeClr val="tx1"/>
                </a:solidFill>
                <a:latin typeface="+mn-lt"/>
                <a:ea typeface="+mn-ea"/>
                <a:cs typeface="+mn-cs"/>
              </a:rPr>
              <a:t>ohort</a:t>
            </a:r>
            <a:r>
              <a:rPr lang="en-US" sz="1200" b="0" i="0" u="none" strike="noStrike" kern="1200" baseline="0" dirty="0">
                <a:solidFill>
                  <a:schemeClr val="tx1"/>
                </a:solidFill>
                <a:latin typeface="+mn-lt"/>
                <a:ea typeface="+mn-ea"/>
                <a:cs typeface="+mn-cs"/>
              </a:rPr>
              <a:t> studies and six were retrospective</a:t>
            </a:r>
            <a:r>
              <a:rPr lang="tr-TR" sz="1200" b="0" i="0" u="none" strike="noStrike" kern="1200" baseline="0" dirty="0">
                <a:solidFill>
                  <a:schemeClr val="tx1"/>
                </a:solidFill>
                <a:latin typeface="+mn-lt"/>
                <a:ea typeface="+mn-ea"/>
                <a:cs typeface="+mn-cs"/>
              </a:rPr>
              <a:t> </a:t>
            </a:r>
            <a:r>
              <a:rPr lang="tr-TR" sz="1200" b="0" i="0" u="none" strike="noStrike" kern="1200" baseline="0" dirty="0" err="1">
                <a:solidFill>
                  <a:schemeClr val="tx1"/>
                </a:solidFill>
                <a:latin typeface="+mn-lt"/>
                <a:ea typeface="+mn-ea"/>
                <a:cs typeface="+mn-cs"/>
              </a:rPr>
              <a:t>cohort</a:t>
            </a:r>
            <a:r>
              <a:rPr lang="tr-TR" sz="1200" b="0" i="0" u="none" strike="noStrike" kern="1200" baseline="0" dirty="0">
                <a:solidFill>
                  <a:schemeClr val="tx1"/>
                </a:solidFill>
                <a:latin typeface="+mn-lt"/>
                <a:ea typeface="+mn-ea"/>
                <a:cs typeface="+mn-cs"/>
              </a:rPr>
              <a:t> </a:t>
            </a:r>
            <a:r>
              <a:rPr lang="tr-TR" sz="1200" b="0" i="0" u="none" strike="noStrike" kern="1200" baseline="0" dirty="0" err="1">
                <a:solidFill>
                  <a:schemeClr val="tx1"/>
                </a:solidFill>
                <a:latin typeface="+mn-lt"/>
                <a:ea typeface="+mn-ea"/>
                <a:cs typeface="+mn-cs"/>
              </a:rPr>
              <a:t>studies</a:t>
            </a:r>
            <a:r>
              <a:rPr lang="tr-TR" sz="1200" b="0" i="0" u="none" strike="noStrike" kern="1200" baseline="0" dirty="0">
                <a:solidFill>
                  <a:schemeClr val="tx1"/>
                </a:solidFill>
                <a:latin typeface="+mn-lt"/>
                <a:ea typeface="+mn-ea"/>
                <a:cs typeface="+mn-cs"/>
              </a:rPr>
              <a:t>. </a:t>
            </a:r>
          </a:p>
          <a:p>
            <a:endParaRPr lang="tr-TR"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rates of </a:t>
            </a:r>
            <a:r>
              <a:rPr lang="en-US" sz="1200" b="0" i="0" u="none" strike="noStrike" kern="1200" baseline="0" dirty="0" err="1">
                <a:solidFill>
                  <a:schemeClr val="tx1"/>
                </a:solidFill>
                <a:latin typeface="+mn-lt"/>
                <a:ea typeface="+mn-ea"/>
                <a:cs typeface="+mn-cs"/>
              </a:rPr>
              <a:t>impl</a:t>
            </a:r>
            <a:r>
              <a:rPr lang="tr-TR" sz="1200" b="0" i="0" u="none" strike="noStrike" kern="1200" baseline="0" dirty="0" err="1">
                <a:solidFill>
                  <a:schemeClr val="tx1"/>
                </a:solidFill>
                <a:latin typeface="+mn-lt"/>
                <a:ea typeface="+mn-ea"/>
                <a:cs typeface="+mn-cs"/>
              </a:rPr>
              <a:t>antation</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clinical pregnancy per cycle, clinical pregnancy per embryo transfer, ongoing pregnancy, and live</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birth among women with </a:t>
            </a:r>
            <a:r>
              <a:rPr lang="en-US" sz="1200" b="0" i="0" u="none" strike="noStrike" kern="1200" baseline="0" dirty="0" err="1">
                <a:solidFill>
                  <a:schemeClr val="tx1"/>
                </a:solidFill>
                <a:latin typeface="+mn-lt"/>
                <a:ea typeface="+mn-ea"/>
                <a:cs typeface="+mn-cs"/>
              </a:rPr>
              <a:t>adenomyosis</a:t>
            </a:r>
            <a:r>
              <a:rPr lang="en-US" sz="1200" b="0" i="0" u="none" strike="noStrike" kern="1200" baseline="0" dirty="0">
                <a:solidFill>
                  <a:schemeClr val="tx1"/>
                </a:solidFill>
                <a:latin typeface="+mn-lt"/>
                <a:ea typeface="+mn-ea"/>
                <a:cs typeface="+mn-cs"/>
              </a:rPr>
              <a:t> were significantly lower than in those without </a:t>
            </a:r>
            <a:r>
              <a:rPr lang="en-US" sz="1200" b="0" i="0" u="none" strike="noStrike" kern="1200" baseline="0" dirty="0" err="1">
                <a:solidFill>
                  <a:schemeClr val="tx1"/>
                </a:solidFill>
                <a:latin typeface="+mn-lt"/>
                <a:ea typeface="+mn-ea"/>
                <a:cs typeface="+mn-cs"/>
              </a:rPr>
              <a:t>adenomyosis</a:t>
            </a:r>
            <a:r>
              <a:rPr lang="en-US" sz="1200" b="0" i="0" u="none" strike="noStrike" kern="1200" baseline="0" dirty="0">
                <a:solidFill>
                  <a:schemeClr val="tx1"/>
                </a:solidFill>
                <a:latin typeface="+mn-lt"/>
                <a:ea typeface="+mn-ea"/>
                <a:cs typeface="+mn-cs"/>
              </a:rPr>
              <a:t>. The miscarriage rate in women</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with </a:t>
            </a:r>
            <a:r>
              <a:rPr lang="en-US" sz="1200" b="0" i="0" u="none" strike="noStrike" kern="1200" baseline="0" dirty="0" err="1">
                <a:solidFill>
                  <a:schemeClr val="tx1"/>
                </a:solidFill>
                <a:latin typeface="+mn-lt"/>
                <a:ea typeface="+mn-ea"/>
                <a:cs typeface="+mn-cs"/>
              </a:rPr>
              <a:t>adenomyosis</a:t>
            </a:r>
            <a:r>
              <a:rPr lang="en-US" sz="1200" b="0" i="0" u="none" strike="noStrike" kern="1200" baseline="0" dirty="0">
                <a:solidFill>
                  <a:schemeClr val="tx1"/>
                </a:solidFill>
                <a:latin typeface="+mn-lt"/>
                <a:ea typeface="+mn-ea"/>
                <a:cs typeface="+mn-cs"/>
              </a:rPr>
              <a:t> was higher than in those without </a:t>
            </a:r>
            <a:r>
              <a:rPr lang="en-US" sz="1200" b="0" i="0" u="none" strike="noStrike" kern="1200" baseline="0" dirty="0" err="1">
                <a:solidFill>
                  <a:schemeClr val="tx1"/>
                </a:solidFill>
                <a:latin typeface="+mn-lt"/>
                <a:ea typeface="+mn-ea"/>
                <a:cs typeface="+mn-cs"/>
              </a:rPr>
              <a:t>adenomyosis</a:t>
            </a:r>
            <a:r>
              <a:rPr lang="en-US" sz="1200" b="0" i="0" u="none" strike="noStrike" kern="1200" baseline="0" dirty="0">
                <a:solidFill>
                  <a:schemeClr val="tx1"/>
                </a:solidFill>
                <a:latin typeface="+mn-lt"/>
                <a:ea typeface="+mn-ea"/>
                <a:cs typeface="+mn-cs"/>
              </a:rPr>
              <a:t>.</a:t>
            </a:r>
            <a:endParaRPr lang="tr-TR" dirty="0"/>
          </a:p>
        </p:txBody>
      </p:sp>
      <p:sp>
        <p:nvSpPr>
          <p:cNvPr id="4" name="Slayt Numarası Yer Tutucusu 3"/>
          <p:cNvSpPr>
            <a:spLocks noGrp="1"/>
          </p:cNvSpPr>
          <p:nvPr>
            <p:ph type="sldNum" sz="quarter" idx="10"/>
          </p:nvPr>
        </p:nvSpPr>
        <p:spPr/>
        <p:txBody>
          <a:bodyPr/>
          <a:lstStyle/>
          <a:p>
            <a:fld id="{805B57FD-3484-4C0B-B77A-D5EDEF7327F6}" type="slidenum">
              <a:rPr lang="tr-TR" smtClean="0"/>
              <a:t>58</a:t>
            </a:fld>
            <a:endParaRPr lang="tr-TR"/>
          </a:p>
        </p:txBody>
      </p:sp>
    </p:spTree>
    <p:extLst>
      <p:ext uri="{BB962C8B-B14F-4D97-AF65-F5344CB8AC3E}">
        <p14:creationId xmlns:p14="http://schemas.microsoft.com/office/powerpoint/2010/main" val="261210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Two studies compared the effects of focal versus diffuse </a:t>
            </a:r>
            <a:r>
              <a:rPr lang="en-US" sz="1200" b="0" i="0" u="none" strike="noStrike" kern="1200" baseline="0" dirty="0" err="1">
                <a:solidFill>
                  <a:schemeClr val="tx1"/>
                </a:solidFill>
                <a:latin typeface="+mn-lt"/>
                <a:ea typeface="+mn-ea"/>
                <a:cs typeface="+mn-cs"/>
              </a:rPr>
              <a:t>adenomyosis</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on IVF outcome (26, 39). The pooled results gave</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an OR of 1.36 favoring focal </a:t>
            </a:r>
            <a:r>
              <a:rPr lang="en-US" sz="1200" b="0" i="0" u="none" strike="noStrike" kern="1200" baseline="0" dirty="0" err="1">
                <a:solidFill>
                  <a:schemeClr val="tx1"/>
                </a:solidFill>
                <a:latin typeface="+mn-lt"/>
                <a:ea typeface="+mn-ea"/>
                <a:cs typeface="+mn-cs"/>
              </a:rPr>
              <a:t>adenomyosis</a:t>
            </a:r>
            <a:r>
              <a:rPr lang="en-US" sz="1200" b="0" i="0" u="none" strike="noStrike" kern="1200" baseline="0" dirty="0">
                <a:solidFill>
                  <a:schemeClr val="tx1"/>
                </a:solidFill>
                <a:latin typeface="+mn-lt"/>
                <a:ea typeface="+mn-ea"/>
                <a:cs typeface="+mn-cs"/>
              </a:rPr>
              <a:t>; however, the C</a:t>
            </a:r>
            <a:r>
              <a:rPr lang="tr-TR" sz="1200" b="0" i="0" u="none" strike="noStrike" kern="1200" baseline="0" dirty="0">
                <a:solidFill>
                  <a:schemeClr val="tx1"/>
                </a:solidFill>
                <a:latin typeface="+mn-lt"/>
                <a:ea typeface="+mn-ea"/>
                <a:cs typeface="+mn-cs"/>
              </a:rPr>
              <a:t>Is </a:t>
            </a:r>
            <a:r>
              <a:rPr lang="tr-TR" sz="1200" b="0" i="0" u="none" strike="noStrike" kern="1200" baseline="0" dirty="0" err="1">
                <a:solidFill>
                  <a:schemeClr val="tx1"/>
                </a:solidFill>
                <a:latin typeface="+mn-lt"/>
                <a:ea typeface="+mn-ea"/>
                <a:cs typeface="+mn-cs"/>
              </a:rPr>
              <a:t>were</a:t>
            </a:r>
            <a:r>
              <a:rPr lang="tr-TR" sz="1200" b="0" i="0" u="none" strike="noStrike" kern="1200" baseline="0" dirty="0">
                <a:solidFill>
                  <a:schemeClr val="tx1"/>
                </a:solidFill>
                <a:latin typeface="+mn-lt"/>
                <a:ea typeface="+mn-ea"/>
                <a:cs typeface="+mn-cs"/>
              </a:rPr>
              <a:t> 0.67–2.75</a:t>
            </a:r>
            <a:endParaRPr lang="tr-TR" dirty="0"/>
          </a:p>
        </p:txBody>
      </p:sp>
      <p:sp>
        <p:nvSpPr>
          <p:cNvPr id="4" name="Slayt Numarası Yer Tutucusu 3"/>
          <p:cNvSpPr>
            <a:spLocks noGrp="1"/>
          </p:cNvSpPr>
          <p:nvPr>
            <p:ph type="sldNum" sz="quarter" idx="10"/>
          </p:nvPr>
        </p:nvSpPr>
        <p:spPr/>
        <p:txBody>
          <a:bodyPr/>
          <a:lstStyle/>
          <a:p>
            <a:fld id="{805B57FD-3484-4C0B-B77A-D5EDEF7327F6}" type="slidenum">
              <a:rPr lang="tr-TR" smtClean="0"/>
              <a:t>59</a:t>
            </a:fld>
            <a:endParaRPr lang="tr-TR"/>
          </a:p>
        </p:txBody>
      </p:sp>
    </p:spTree>
    <p:extLst>
      <p:ext uri="{BB962C8B-B14F-4D97-AF65-F5344CB8AC3E}">
        <p14:creationId xmlns:p14="http://schemas.microsoft.com/office/powerpoint/2010/main" val="20640483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Calculated probability of clinical pregnancy at each</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level of </a:t>
            </a:r>
            <a:r>
              <a:rPr lang="en-US" sz="1200" b="0" i="0" u="none" strike="noStrike" kern="1200" baseline="0" dirty="0" err="1">
                <a:solidFill>
                  <a:schemeClr val="tx1"/>
                </a:solidFill>
                <a:latin typeface="+mn-lt"/>
                <a:ea typeface="+mn-ea"/>
                <a:cs typeface="+mn-cs"/>
              </a:rPr>
              <a:t>adenomyosis</a:t>
            </a:r>
            <a:r>
              <a:rPr lang="en-US" sz="1200" b="0" i="0" u="none" strike="noStrike" kern="1200" baseline="0" dirty="0">
                <a:solidFill>
                  <a:schemeClr val="tx1"/>
                </a:solidFill>
                <a:latin typeface="+mn-lt"/>
                <a:ea typeface="+mn-ea"/>
                <a:cs typeface="+mn-cs"/>
              </a:rPr>
              <a:t> score based on a logistic regression</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model with clinical pregnancy as dependent variable and</a:t>
            </a:r>
            <a:r>
              <a:rPr lang="tr-TR"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adenomyosis</a:t>
            </a:r>
            <a:r>
              <a:rPr lang="en-US" sz="1200" b="0" i="0" u="none" strike="noStrike" kern="1200" baseline="0" dirty="0">
                <a:solidFill>
                  <a:schemeClr val="tx1"/>
                </a:solidFill>
                <a:latin typeface="+mn-lt"/>
                <a:ea typeface="+mn-ea"/>
                <a:cs typeface="+mn-cs"/>
              </a:rPr>
              <a:t> score as a continuous independent variable</a:t>
            </a:r>
            <a:endParaRPr lang="tr-TR" sz="1200" b="0" i="0" u="none" strike="noStrike" kern="1200" baseline="0" dirty="0">
              <a:solidFill>
                <a:schemeClr val="tx1"/>
              </a:solidFill>
              <a:latin typeface="+mn-lt"/>
              <a:ea typeface="+mn-ea"/>
              <a:cs typeface="+mn-cs"/>
            </a:endParaRPr>
          </a:p>
          <a:p>
            <a:endParaRPr lang="tr-TR"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Specifically, we documented the presence of any of the following</a:t>
            </a:r>
            <a:r>
              <a:rPr lang="tr-TR" sz="1200" b="0" i="0" u="none" strike="noStrike" kern="1200" baseline="0" dirty="0">
                <a:solidFill>
                  <a:schemeClr val="tx1"/>
                </a:solidFill>
                <a:latin typeface="+mn-lt"/>
                <a:ea typeface="+mn-ea"/>
                <a:cs typeface="+mn-cs"/>
              </a:rPr>
              <a:t> </a:t>
            </a:r>
            <a:r>
              <a:rPr lang="tr-TR" sz="1200" b="0" i="0" u="none" strike="noStrike" kern="1200" baseline="0" dirty="0" err="1">
                <a:solidFill>
                  <a:schemeClr val="tx1"/>
                </a:solidFill>
                <a:latin typeface="+mn-lt"/>
                <a:ea typeface="+mn-ea"/>
                <a:cs typeface="+mn-cs"/>
              </a:rPr>
              <a:t>ultrasonic</a:t>
            </a:r>
            <a:r>
              <a:rPr lang="tr-TR" sz="1200" b="0" i="0" u="none" strike="noStrike" kern="1200" baseline="0" dirty="0">
                <a:solidFill>
                  <a:schemeClr val="tx1"/>
                </a:solidFill>
                <a:latin typeface="+mn-lt"/>
                <a:ea typeface="+mn-ea"/>
                <a:cs typeface="+mn-cs"/>
              </a:rPr>
              <a:t> </a:t>
            </a:r>
            <a:r>
              <a:rPr lang="tr-TR" sz="1200" b="0" i="0" u="none" strike="noStrike" kern="1200" baseline="0" dirty="0" err="1">
                <a:solidFill>
                  <a:schemeClr val="tx1"/>
                </a:solidFill>
                <a:latin typeface="+mn-lt"/>
                <a:ea typeface="+mn-ea"/>
                <a:cs typeface="+mn-cs"/>
              </a:rPr>
              <a:t>characteristics</a:t>
            </a:r>
            <a:r>
              <a:rPr lang="tr-TR" sz="1200" b="0" i="0" u="none" strike="noStrike" kern="1200" baseline="0" dirty="0">
                <a:solidFill>
                  <a:schemeClr val="tx1"/>
                </a:solidFill>
                <a:latin typeface="+mn-lt"/>
                <a:ea typeface="+mn-ea"/>
                <a:cs typeface="+mn-cs"/>
              </a:rPr>
              <a:t>: (i) </a:t>
            </a:r>
            <a:r>
              <a:rPr lang="tr-TR" sz="1200" b="0" i="0" u="none" strike="noStrike" kern="1200" baseline="0" dirty="0" err="1">
                <a:solidFill>
                  <a:schemeClr val="tx1"/>
                </a:solidFill>
                <a:latin typeface="+mn-lt"/>
                <a:ea typeface="+mn-ea"/>
                <a:cs typeface="+mn-cs"/>
              </a:rPr>
              <a:t>asymmetrical</a:t>
            </a:r>
            <a:r>
              <a:rPr lang="tr-TR" sz="1200" b="0" i="0" u="none" strike="noStrike" kern="1200" baseline="0" dirty="0">
                <a:solidFill>
                  <a:schemeClr val="tx1"/>
                </a:solidFill>
                <a:latin typeface="+mn-lt"/>
                <a:ea typeface="+mn-ea"/>
                <a:cs typeface="+mn-cs"/>
              </a:rPr>
              <a:t> </a:t>
            </a:r>
            <a:r>
              <a:rPr lang="tr-TR" sz="1200" b="0" i="0" u="none" strike="noStrike" kern="1200" baseline="0" dirty="0" err="1">
                <a:solidFill>
                  <a:schemeClr val="tx1"/>
                </a:solidFill>
                <a:latin typeface="+mn-lt"/>
                <a:ea typeface="+mn-ea"/>
                <a:cs typeface="+mn-cs"/>
              </a:rPr>
              <a:t>myometrial</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thickening; (ii) parallel shadowing; (iii) linear striations; (iv) </a:t>
            </a:r>
            <a:r>
              <a:rPr lang="en-US" sz="1200" b="0" i="0" u="none" strike="noStrike" kern="1200" baseline="0" dirty="0" err="1">
                <a:solidFill>
                  <a:schemeClr val="tx1"/>
                </a:solidFill>
                <a:latin typeface="+mn-lt"/>
                <a:ea typeface="+mn-ea"/>
                <a:cs typeface="+mn-cs"/>
              </a:rPr>
              <a:t>myometrial</a:t>
            </a:r>
            <a:r>
              <a:rPr lang="tr-TR" sz="1200" b="0" i="0" u="none" strike="noStrike" kern="1200" baseline="0" dirty="0">
                <a:solidFill>
                  <a:schemeClr val="tx1"/>
                </a:solidFill>
                <a:latin typeface="+mn-lt"/>
                <a:ea typeface="+mn-ea"/>
                <a:cs typeface="+mn-cs"/>
              </a:rPr>
              <a:t> </a:t>
            </a:r>
            <a:r>
              <a:rPr lang="tr-TR" sz="1200" b="0" i="0" u="none" strike="noStrike" kern="1200" baseline="0" dirty="0" err="1">
                <a:solidFill>
                  <a:schemeClr val="tx1"/>
                </a:solidFill>
                <a:latin typeface="+mn-lt"/>
                <a:ea typeface="+mn-ea"/>
                <a:cs typeface="+mn-cs"/>
              </a:rPr>
              <a:t>cysts</a:t>
            </a:r>
            <a:r>
              <a:rPr lang="tr-TR" sz="1200" b="0" i="0" u="none" strike="noStrike" kern="1200" baseline="0" dirty="0">
                <a:solidFill>
                  <a:schemeClr val="tx1"/>
                </a:solidFill>
                <a:latin typeface="+mn-lt"/>
                <a:ea typeface="+mn-ea"/>
                <a:cs typeface="+mn-cs"/>
              </a:rPr>
              <a:t>; (v) </a:t>
            </a:r>
            <a:r>
              <a:rPr lang="tr-TR" sz="1200" b="0" i="0" u="none" strike="noStrike" kern="1200" baseline="0" dirty="0" err="1">
                <a:solidFill>
                  <a:schemeClr val="tx1"/>
                </a:solidFill>
                <a:latin typeface="+mn-lt"/>
                <a:ea typeface="+mn-ea"/>
                <a:cs typeface="+mn-cs"/>
              </a:rPr>
              <a:t>hyperechoic</a:t>
            </a:r>
            <a:r>
              <a:rPr lang="tr-TR" sz="1200" b="0" i="0" u="none" strike="noStrike" kern="1200" baseline="0" dirty="0">
                <a:solidFill>
                  <a:schemeClr val="tx1"/>
                </a:solidFill>
                <a:latin typeface="+mn-lt"/>
                <a:ea typeface="+mn-ea"/>
                <a:cs typeface="+mn-cs"/>
              </a:rPr>
              <a:t> </a:t>
            </a:r>
            <a:r>
              <a:rPr lang="tr-TR" sz="1200" b="0" i="0" u="none" strike="noStrike" kern="1200" baseline="0" dirty="0" err="1">
                <a:solidFill>
                  <a:schemeClr val="tx1"/>
                </a:solidFill>
                <a:latin typeface="+mn-lt"/>
                <a:ea typeface="+mn-ea"/>
                <a:cs typeface="+mn-cs"/>
              </a:rPr>
              <a:t>islands</a:t>
            </a:r>
            <a:r>
              <a:rPr lang="tr-TR" sz="1200" b="0" i="0" u="none" strike="noStrike" kern="1200" baseline="0" dirty="0">
                <a:solidFill>
                  <a:schemeClr val="tx1"/>
                </a:solidFill>
                <a:latin typeface="+mn-lt"/>
                <a:ea typeface="+mn-ea"/>
                <a:cs typeface="+mn-cs"/>
              </a:rPr>
              <a:t>; (vi) </a:t>
            </a:r>
            <a:r>
              <a:rPr lang="tr-TR" sz="1200" b="0" i="0" u="none" strike="noStrike" kern="1200" baseline="0" dirty="0" err="1">
                <a:solidFill>
                  <a:schemeClr val="tx1"/>
                </a:solidFill>
                <a:latin typeface="+mn-lt"/>
                <a:ea typeface="+mn-ea"/>
                <a:cs typeface="+mn-cs"/>
              </a:rPr>
              <a:t>adenomyomas</a:t>
            </a:r>
            <a:r>
              <a:rPr lang="tr-TR" sz="1200" b="0" i="0" u="none" strike="noStrike" kern="1200" baseline="0" dirty="0">
                <a:solidFill>
                  <a:schemeClr val="tx1"/>
                </a:solidFill>
                <a:latin typeface="+mn-lt"/>
                <a:ea typeface="+mn-ea"/>
                <a:cs typeface="+mn-cs"/>
              </a:rPr>
              <a:t>; (vii) </a:t>
            </a:r>
            <a:r>
              <a:rPr lang="tr-TR" sz="1200" b="0" i="0" u="none" strike="noStrike" kern="1200" baseline="0" dirty="0" err="1">
                <a:solidFill>
                  <a:schemeClr val="tx1"/>
                </a:solidFill>
                <a:latin typeface="+mn-lt"/>
                <a:ea typeface="+mn-ea"/>
                <a:cs typeface="+mn-cs"/>
              </a:rPr>
              <a:t>irregular</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EMJ. No clinical decision was made based on the presence or absence</a:t>
            </a:r>
            <a:r>
              <a:rPr lang="tr-TR" sz="1200" b="0" i="0" u="none" strike="noStrike" kern="1200" baseline="0" dirty="0">
                <a:solidFill>
                  <a:schemeClr val="tx1"/>
                </a:solidFill>
                <a:latin typeface="+mn-lt"/>
                <a:ea typeface="+mn-ea"/>
                <a:cs typeface="+mn-cs"/>
              </a:rPr>
              <a:t> of </a:t>
            </a:r>
            <a:r>
              <a:rPr lang="tr-TR" sz="1200" b="0" i="0" u="none" strike="noStrike" kern="1200" baseline="0" dirty="0" err="1">
                <a:solidFill>
                  <a:schemeClr val="tx1"/>
                </a:solidFill>
                <a:latin typeface="+mn-lt"/>
                <a:ea typeface="+mn-ea"/>
                <a:cs typeface="+mn-cs"/>
              </a:rPr>
              <a:t>adenomyosis</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 order to stratify women with </a:t>
            </a:r>
            <a:r>
              <a:rPr lang="en-US" sz="1200" b="0" i="0" u="none" strike="noStrike" kern="1200" baseline="0" dirty="0" err="1">
                <a:solidFill>
                  <a:schemeClr val="tx1"/>
                </a:solidFill>
                <a:latin typeface="+mn-lt"/>
                <a:ea typeface="+mn-ea"/>
                <a:cs typeface="+mn-cs"/>
              </a:rPr>
              <a:t>adenomyosis</a:t>
            </a:r>
            <a:r>
              <a:rPr lang="en-US" sz="1200" b="0" i="0" u="none" strike="noStrike" kern="1200" baseline="0" dirty="0">
                <a:solidFill>
                  <a:schemeClr val="tx1"/>
                </a:solidFill>
                <a:latin typeface="+mn-lt"/>
                <a:ea typeface="+mn-ea"/>
                <a:cs typeface="+mn-cs"/>
              </a:rPr>
              <a:t> we calculated an</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t>
            </a:r>
            <a:r>
              <a:rPr lang="en-US" sz="1200" b="0" i="0" u="none" strike="noStrike" kern="1200" baseline="0" dirty="0" err="1">
                <a:solidFill>
                  <a:schemeClr val="tx1"/>
                </a:solidFill>
                <a:latin typeface="+mn-lt"/>
                <a:ea typeface="+mn-ea"/>
                <a:cs typeface="+mn-cs"/>
              </a:rPr>
              <a:t>adenomyosis</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score’. To calculate the score, we assigned each ultrasonic</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feature of </a:t>
            </a:r>
            <a:r>
              <a:rPr lang="en-US" sz="1200" b="0" i="0" u="none" strike="noStrike" kern="1200" baseline="0" dirty="0" err="1">
                <a:solidFill>
                  <a:schemeClr val="tx1"/>
                </a:solidFill>
                <a:latin typeface="+mn-lt"/>
                <a:ea typeface="+mn-ea"/>
                <a:cs typeface="+mn-cs"/>
              </a:rPr>
              <a:t>adenomyosis</a:t>
            </a:r>
            <a:r>
              <a:rPr lang="en-US" sz="1200" b="0" i="0" u="none" strike="noStrike" kern="1200" baseline="0" dirty="0">
                <a:solidFill>
                  <a:schemeClr val="tx1"/>
                </a:solidFill>
                <a:latin typeface="+mn-lt"/>
                <a:ea typeface="+mn-ea"/>
                <a:cs typeface="+mn-cs"/>
              </a:rPr>
              <a:t> value 0 when absent or 1 when present, giving</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 minimum score of 0 when no feature of </a:t>
            </a:r>
            <a:r>
              <a:rPr lang="en-US" sz="1200" b="0" i="0" u="none" strike="noStrike" kern="1200" baseline="0" dirty="0" err="1">
                <a:solidFill>
                  <a:schemeClr val="tx1"/>
                </a:solidFill>
                <a:latin typeface="+mn-lt"/>
                <a:ea typeface="+mn-ea"/>
                <a:cs typeface="+mn-cs"/>
              </a:rPr>
              <a:t>adenomyosis</a:t>
            </a:r>
            <a:r>
              <a:rPr lang="en-US" sz="1200" b="0" i="0" u="none" strike="noStrike" kern="1200" baseline="0" dirty="0">
                <a:solidFill>
                  <a:schemeClr val="tx1"/>
                </a:solidFill>
                <a:latin typeface="+mn-lt"/>
                <a:ea typeface="+mn-ea"/>
                <a:cs typeface="+mn-cs"/>
              </a:rPr>
              <a:t> was seen, 1</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when a single feature was seen, up to 7 when all seven features were</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present. In calculating the score, we assumed that each feature had</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equal weight and that the effect on the outcome was similar for each</a:t>
            </a:r>
            <a:r>
              <a:rPr lang="tr-TR" sz="1200" b="0" i="0" u="none" strike="noStrike" kern="1200" baseline="0" dirty="0">
                <a:solidFill>
                  <a:schemeClr val="tx1"/>
                </a:solidFill>
                <a:latin typeface="+mn-lt"/>
                <a:ea typeface="+mn-ea"/>
                <a:cs typeface="+mn-cs"/>
              </a:rPr>
              <a:t> </a:t>
            </a:r>
            <a:r>
              <a:rPr lang="tr-TR" sz="1200" b="0" i="0" u="none" strike="noStrike" kern="1200" baseline="0" dirty="0" err="1">
                <a:solidFill>
                  <a:schemeClr val="tx1"/>
                </a:solidFill>
                <a:latin typeface="+mn-lt"/>
                <a:ea typeface="+mn-ea"/>
                <a:cs typeface="+mn-cs"/>
              </a:rPr>
              <a:t>feature</a:t>
            </a:r>
            <a:r>
              <a:rPr lang="tr-TR" sz="1200" b="0" i="0" u="none" strike="noStrike" kern="1200" baseline="0" dirty="0">
                <a:solidFill>
                  <a:schemeClr val="tx1"/>
                </a:solidFill>
                <a:latin typeface="+mn-lt"/>
                <a:ea typeface="+mn-ea"/>
                <a:cs typeface="+mn-cs"/>
              </a:rPr>
              <a:t>.</a:t>
            </a:r>
            <a:endParaRPr lang="tr-TR" dirty="0"/>
          </a:p>
        </p:txBody>
      </p:sp>
      <p:sp>
        <p:nvSpPr>
          <p:cNvPr id="4" name="Slayt Numarası Yer Tutucusu 3"/>
          <p:cNvSpPr>
            <a:spLocks noGrp="1"/>
          </p:cNvSpPr>
          <p:nvPr>
            <p:ph type="sldNum" sz="quarter" idx="10"/>
          </p:nvPr>
        </p:nvSpPr>
        <p:spPr/>
        <p:txBody>
          <a:bodyPr/>
          <a:lstStyle/>
          <a:p>
            <a:fld id="{805B57FD-3484-4C0B-B77A-D5EDEF7327F6}" type="slidenum">
              <a:rPr lang="tr-TR" smtClean="0"/>
              <a:t>60</a:t>
            </a:fld>
            <a:endParaRPr lang="tr-TR"/>
          </a:p>
        </p:txBody>
      </p:sp>
    </p:spTree>
    <p:extLst>
      <p:ext uri="{BB962C8B-B14F-4D97-AF65-F5344CB8AC3E}">
        <p14:creationId xmlns:p14="http://schemas.microsoft.com/office/powerpoint/2010/main" val="3278847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Even if adenomyosis is usually diagnosed in the fourth and fifth decades, the recent improvement of diagnostic tools and a better understanding of the pathology allowed </a:t>
            </a:r>
            <a:r>
              <a:rPr lang="en-US" sz="1200" kern="1200" dirty="0" err="1">
                <a:solidFill>
                  <a:schemeClr val="tx1"/>
                </a:solidFill>
                <a:effectLst/>
                <a:latin typeface="+mn-lt"/>
                <a:ea typeface="+mn-ea"/>
                <a:cs typeface="+mn-cs"/>
              </a:rPr>
              <a:t>clini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cians</a:t>
            </a:r>
            <a:r>
              <a:rPr lang="en-US" sz="1200" kern="1200" dirty="0">
                <a:solidFill>
                  <a:schemeClr val="tx1"/>
                </a:solidFill>
                <a:effectLst/>
                <a:latin typeface="+mn-lt"/>
                <a:ea typeface="+mn-ea"/>
                <a:cs typeface="+mn-cs"/>
              </a:rPr>
              <a:t> to postulate a possible relationship between adeno- </a:t>
            </a:r>
            <a:r>
              <a:rPr lang="en-US" sz="1200" kern="1200" dirty="0" err="1">
                <a:solidFill>
                  <a:schemeClr val="tx1"/>
                </a:solidFill>
                <a:effectLst/>
                <a:latin typeface="+mn-lt"/>
                <a:ea typeface="+mn-ea"/>
                <a:cs typeface="+mn-cs"/>
              </a:rPr>
              <a:t>myosis</a:t>
            </a:r>
            <a:r>
              <a:rPr lang="en-US" sz="1200" kern="1200" dirty="0">
                <a:solidFill>
                  <a:schemeClr val="tx1"/>
                </a:solidFill>
                <a:effectLst/>
                <a:latin typeface="+mn-lt"/>
                <a:ea typeface="+mn-ea"/>
                <a:cs typeface="+mn-cs"/>
              </a:rPr>
              <a:t> and infertility and to diagnose it in younger asymptomatic women during infertility work-up, making its treatment even more challenging </a:t>
            </a:r>
            <a:endParaRPr lang="en-US" dirty="0"/>
          </a:p>
          <a:p>
            <a:endParaRPr lang="en-US" dirty="0"/>
          </a:p>
        </p:txBody>
      </p:sp>
      <p:sp>
        <p:nvSpPr>
          <p:cNvPr id="4" name="Slide Number Placeholder 3"/>
          <p:cNvSpPr>
            <a:spLocks noGrp="1"/>
          </p:cNvSpPr>
          <p:nvPr>
            <p:ph type="sldNum" sz="quarter" idx="5"/>
          </p:nvPr>
        </p:nvSpPr>
        <p:spPr/>
        <p:txBody>
          <a:bodyPr/>
          <a:lstStyle/>
          <a:p>
            <a:fld id="{805B57FD-3484-4C0B-B77A-D5EDEF7327F6}" type="slidenum">
              <a:rPr lang="tr-TR" smtClean="0"/>
              <a:t>61</a:t>
            </a:fld>
            <a:endParaRPr lang="tr-TR"/>
          </a:p>
        </p:txBody>
      </p:sp>
    </p:spTree>
    <p:extLst>
      <p:ext uri="{BB962C8B-B14F-4D97-AF65-F5344CB8AC3E}">
        <p14:creationId xmlns:p14="http://schemas.microsoft.com/office/powerpoint/2010/main" val="8358741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AFEA7-7A71-A5A8-8FD0-BCA63B1949C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E4929BB-DFF5-58E0-1140-DE3EFB27C57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FA048DD-3D73-02F7-FCC7-7AB6532C4B3C}"/>
              </a:ext>
            </a:extLst>
          </p:cNvPr>
          <p:cNvSpPr>
            <a:spLocks noGrp="1"/>
          </p:cNvSpPr>
          <p:nvPr>
            <p:ph type="dt" sz="half" idx="10"/>
          </p:nvPr>
        </p:nvSpPr>
        <p:spPr/>
        <p:txBody>
          <a:bodyPr/>
          <a:lstStyle/>
          <a:p>
            <a:fld id="{1FB10FAA-D747-1841-840A-EB2F84A0E8BD}" type="datetimeFigureOut">
              <a:rPr lang="en-US" smtClean="0"/>
              <a:t>5/15/22</a:t>
            </a:fld>
            <a:endParaRPr lang="en-US"/>
          </a:p>
        </p:txBody>
      </p:sp>
      <p:sp>
        <p:nvSpPr>
          <p:cNvPr id="5" name="Footer Placeholder 4">
            <a:extLst>
              <a:ext uri="{FF2B5EF4-FFF2-40B4-BE49-F238E27FC236}">
                <a16:creationId xmlns:a16="http://schemas.microsoft.com/office/drawing/2014/main" id="{9EDE5B9E-8F2D-0F52-6B19-C1403BD834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5F17EE-D7B8-2321-0287-43297B26E00E}"/>
              </a:ext>
            </a:extLst>
          </p:cNvPr>
          <p:cNvSpPr>
            <a:spLocks noGrp="1"/>
          </p:cNvSpPr>
          <p:nvPr>
            <p:ph type="sldNum" sz="quarter" idx="12"/>
          </p:nvPr>
        </p:nvSpPr>
        <p:spPr/>
        <p:txBody>
          <a:bodyPr/>
          <a:lstStyle/>
          <a:p>
            <a:fld id="{D9BEF8C2-77DE-E44D-B7A2-353B629DF387}" type="slidenum">
              <a:rPr lang="en-US" smtClean="0"/>
              <a:t>‹#›</a:t>
            </a:fld>
            <a:endParaRPr lang="en-US"/>
          </a:p>
        </p:txBody>
      </p:sp>
    </p:spTree>
    <p:extLst>
      <p:ext uri="{BB962C8B-B14F-4D97-AF65-F5344CB8AC3E}">
        <p14:creationId xmlns:p14="http://schemas.microsoft.com/office/powerpoint/2010/main" val="10948622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EBF9-D3A7-35EE-FD08-16FFA176CC5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5A6A689-261D-A83A-A1E9-0DA6E6881B0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72E922-E527-EE33-965E-A406C40793E3}"/>
              </a:ext>
            </a:extLst>
          </p:cNvPr>
          <p:cNvSpPr>
            <a:spLocks noGrp="1"/>
          </p:cNvSpPr>
          <p:nvPr>
            <p:ph type="dt" sz="half" idx="10"/>
          </p:nvPr>
        </p:nvSpPr>
        <p:spPr/>
        <p:txBody>
          <a:bodyPr/>
          <a:lstStyle/>
          <a:p>
            <a:fld id="{1FB10FAA-D747-1841-840A-EB2F84A0E8BD}" type="datetimeFigureOut">
              <a:rPr lang="en-US" smtClean="0"/>
              <a:t>5/15/22</a:t>
            </a:fld>
            <a:endParaRPr lang="en-US"/>
          </a:p>
        </p:txBody>
      </p:sp>
      <p:sp>
        <p:nvSpPr>
          <p:cNvPr id="5" name="Footer Placeholder 4">
            <a:extLst>
              <a:ext uri="{FF2B5EF4-FFF2-40B4-BE49-F238E27FC236}">
                <a16:creationId xmlns:a16="http://schemas.microsoft.com/office/drawing/2014/main" id="{5EC4C885-518F-9960-B4AF-52547F21FE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9F85B1-EC31-0564-198F-C36B46669EA6}"/>
              </a:ext>
            </a:extLst>
          </p:cNvPr>
          <p:cNvSpPr>
            <a:spLocks noGrp="1"/>
          </p:cNvSpPr>
          <p:nvPr>
            <p:ph type="sldNum" sz="quarter" idx="12"/>
          </p:nvPr>
        </p:nvSpPr>
        <p:spPr/>
        <p:txBody>
          <a:bodyPr/>
          <a:lstStyle/>
          <a:p>
            <a:fld id="{D9BEF8C2-77DE-E44D-B7A2-353B629DF387}" type="slidenum">
              <a:rPr lang="en-US" smtClean="0"/>
              <a:t>‹#›</a:t>
            </a:fld>
            <a:endParaRPr lang="en-US"/>
          </a:p>
        </p:txBody>
      </p:sp>
    </p:spTree>
    <p:extLst>
      <p:ext uri="{BB962C8B-B14F-4D97-AF65-F5344CB8AC3E}">
        <p14:creationId xmlns:p14="http://schemas.microsoft.com/office/powerpoint/2010/main" val="5289628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02BE918-C51C-102E-EE00-F73045B2529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32AB2B-C8A1-9F40-D4CC-AFC6BAC1598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6491CA-99F8-371B-692D-946D2DAE78DA}"/>
              </a:ext>
            </a:extLst>
          </p:cNvPr>
          <p:cNvSpPr>
            <a:spLocks noGrp="1"/>
          </p:cNvSpPr>
          <p:nvPr>
            <p:ph type="dt" sz="half" idx="10"/>
          </p:nvPr>
        </p:nvSpPr>
        <p:spPr/>
        <p:txBody>
          <a:bodyPr/>
          <a:lstStyle/>
          <a:p>
            <a:fld id="{1FB10FAA-D747-1841-840A-EB2F84A0E8BD}" type="datetimeFigureOut">
              <a:rPr lang="en-US" smtClean="0"/>
              <a:t>5/15/22</a:t>
            </a:fld>
            <a:endParaRPr lang="en-US"/>
          </a:p>
        </p:txBody>
      </p:sp>
      <p:sp>
        <p:nvSpPr>
          <p:cNvPr id="5" name="Footer Placeholder 4">
            <a:extLst>
              <a:ext uri="{FF2B5EF4-FFF2-40B4-BE49-F238E27FC236}">
                <a16:creationId xmlns:a16="http://schemas.microsoft.com/office/drawing/2014/main" id="{5AD50632-1A79-A5B2-9268-33285AF34A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5B98E1-D190-293E-A9D1-4392D7E27A18}"/>
              </a:ext>
            </a:extLst>
          </p:cNvPr>
          <p:cNvSpPr>
            <a:spLocks noGrp="1"/>
          </p:cNvSpPr>
          <p:nvPr>
            <p:ph type="sldNum" sz="quarter" idx="12"/>
          </p:nvPr>
        </p:nvSpPr>
        <p:spPr/>
        <p:txBody>
          <a:bodyPr/>
          <a:lstStyle/>
          <a:p>
            <a:fld id="{D9BEF8C2-77DE-E44D-B7A2-353B629DF387}" type="slidenum">
              <a:rPr lang="en-US" smtClean="0"/>
              <a:t>‹#›</a:t>
            </a:fld>
            <a:endParaRPr lang="en-US"/>
          </a:p>
        </p:txBody>
      </p:sp>
    </p:spTree>
    <p:extLst>
      <p:ext uri="{BB962C8B-B14F-4D97-AF65-F5344CB8AC3E}">
        <p14:creationId xmlns:p14="http://schemas.microsoft.com/office/powerpoint/2010/main" val="33320483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itle &amp; Bullets">
    <p:spTree>
      <p:nvGrpSpPr>
        <p:cNvPr id="1" name=""/>
        <p:cNvGrpSpPr/>
        <p:nvPr/>
      </p:nvGrpSpPr>
      <p:grpSpPr>
        <a:xfrm>
          <a:off x="0" y="0"/>
          <a:ext cx="0" cy="0"/>
          <a:chOff x="0" y="0"/>
          <a:chExt cx="0" cy="0"/>
        </a:xfrm>
      </p:grpSpPr>
      <p:sp>
        <p:nvSpPr>
          <p:cNvPr id="60" name="Shape 60"/>
          <p:cNvSpPr>
            <a:spLocks noGrp="1"/>
          </p:cNvSpPr>
          <p:nvPr>
            <p:ph type="title"/>
          </p:nvPr>
        </p:nvSpPr>
        <p:spPr>
          <a:xfrm>
            <a:off x="1146969" y="174687"/>
            <a:ext cx="10406063" cy="834368"/>
          </a:xfrm>
          <a:prstGeom prst="rect">
            <a:avLst/>
          </a:prstGeom>
        </p:spPr>
        <p:txBody>
          <a:bodyPr/>
          <a:lstStyle>
            <a:lvl1pPr>
              <a:defRPr b="1">
                <a:solidFill>
                  <a:srgbClr val="CF1F00"/>
                </a:solidFill>
                <a:latin typeface="Calibri"/>
                <a:ea typeface="Calibri"/>
                <a:cs typeface="Calibri"/>
                <a:sym typeface="Calibri"/>
              </a:defRPr>
            </a:lvl1pPr>
          </a:lstStyle>
          <a:p>
            <a:r>
              <a:t>Title Text</a:t>
            </a:r>
          </a:p>
        </p:txBody>
      </p:sp>
      <p:sp>
        <p:nvSpPr>
          <p:cNvPr id="61" name="Shape 61"/>
          <p:cNvSpPr>
            <a:spLocks noGrp="1"/>
          </p:cNvSpPr>
          <p:nvPr>
            <p:ph type="body" idx="1"/>
          </p:nvPr>
        </p:nvSpPr>
        <p:spPr>
          <a:prstGeom prst="rect">
            <a:avLst/>
          </a:prstGeom>
        </p:spPr>
        <p:txBody>
          <a:bodyPr/>
          <a:lstStyle>
            <a:lvl1pPr>
              <a:buClr>
                <a:schemeClr val="accent5"/>
              </a:buClr>
            </a:lvl1pPr>
            <a:lvl2pPr>
              <a:buClr>
                <a:schemeClr val="accent5"/>
              </a:buClr>
            </a:lvl2pPr>
            <a:lvl3pPr>
              <a:buClr>
                <a:schemeClr val="accent5"/>
              </a:buClr>
            </a:lvl3pPr>
            <a:lvl4pPr>
              <a:buClr>
                <a:schemeClr val="accent5"/>
              </a:buClr>
            </a:lvl4pPr>
            <a:lvl5pPr>
              <a:buClr>
                <a:schemeClr val="accent5"/>
              </a:buClr>
            </a:lvl5pPr>
          </a:lstStyle>
          <a:p>
            <a:r>
              <a:t>Body Level One</a:t>
            </a:r>
          </a:p>
          <a:p>
            <a:pPr lvl="1"/>
            <a:r>
              <a:t>Body Level Two</a:t>
            </a:r>
          </a:p>
          <a:p>
            <a:pPr lvl="2"/>
            <a:r>
              <a:t>Body Level Three</a:t>
            </a:r>
          </a:p>
          <a:p>
            <a:pPr lvl="3"/>
            <a:r>
              <a:t>Body Level Four</a:t>
            </a:r>
          </a:p>
          <a:p>
            <a:pPr lvl="4"/>
            <a:r>
              <a:t>Body Level Five</a:t>
            </a:r>
          </a:p>
        </p:txBody>
      </p:sp>
      <p:sp>
        <p:nvSpPr>
          <p:cNvPr id="62" name="Shape 62"/>
          <p:cNvSpPr/>
          <p:nvPr/>
        </p:nvSpPr>
        <p:spPr>
          <a:xfrm>
            <a:off x="35284" y="1041704"/>
            <a:ext cx="12121432" cy="1"/>
          </a:xfrm>
          <a:prstGeom prst="line">
            <a:avLst/>
          </a:prstGeom>
          <a:ln w="101600">
            <a:solidFill>
              <a:srgbClr val="C10B25"/>
            </a:solidFill>
            <a:miter lim="400000"/>
          </a:ln>
        </p:spPr>
        <p:txBody>
          <a:bodyPr lIns="35719" tIns="35719" rIns="35719" bIns="35719" anchor="ctr"/>
          <a:lstStyle/>
          <a:p>
            <a:pPr>
              <a:defRPr sz="2400"/>
            </a:pPr>
            <a:endParaRPr sz="1687"/>
          </a:p>
        </p:txBody>
      </p:sp>
      <p:pic>
        <p:nvPicPr>
          <p:cNvPr id="63" name="Untitled1.png"/>
          <p:cNvPicPr>
            <a:picLocks noChangeAspect="1"/>
          </p:cNvPicPr>
          <p:nvPr/>
        </p:nvPicPr>
        <p:blipFill>
          <a:blip r:embed="rId2"/>
          <a:stretch>
            <a:fillRect/>
          </a:stretch>
        </p:blipFill>
        <p:spPr>
          <a:xfrm>
            <a:off x="9652666" y="6054782"/>
            <a:ext cx="2512220" cy="750094"/>
          </a:xfrm>
          <a:prstGeom prst="rect">
            <a:avLst/>
          </a:prstGeom>
          <a:ln w="12700">
            <a:miter lim="400000"/>
          </a:ln>
        </p:spPr>
      </p:pic>
      <p:sp>
        <p:nvSpPr>
          <p:cNvPr id="64" name="Shape 6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1108332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43AF8-B061-D3F4-2A95-63FFE7FD1C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A705EB3-2C66-C536-013A-667E9D18612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9639FB-6CEB-0AC4-3935-CD61B14E3FCB}"/>
              </a:ext>
            </a:extLst>
          </p:cNvPr>
          <p:cNvSpPr>
            <a:spLocks noGrp="1"/>
          </p:cNvSpPr>
          <p:nvPr>
            <p:ph type="dt" sz="half" idx="10"/>
          </p:nvPr>
        </p:nvSpPr>
        <p:spPr/>
        <p:txBody>
          <a:bodyPr/>
          <a:lstStyle/>
          <a:p>
            <a:fld id="{1FB10FAA-D747-1841-840A-EB2F84A0E8BD}" type="datetimeFigureOut">
              <a:rPr lang="en-US" smtClean="0"/>
              <a:t>5/15/22</a:t>
            </a:fld>
            <a:endParaRPr lang="en-US"/>
          </a:p>
        </p:txBody>
      </p:sp>
      <p:sp>
        <p:nvSpPr>
          <p:cNvPr id="5" name="Footer Placeholder 4">
            <a:extLst>
              <a:ext uri="{FF2B5EF4-FFF2-40B4-BE49-F238E27FC236}">
                <a16:creationId xmlns:a16="http://schemas.microsoft.com/office/drawing/2014/main" id="{C25C7FC0-CABD-0DDF-2D27-045231E4A6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DD5B2E-CBBC-D610-8987-C31ED772E30F}"/>
              </a:ext>
            </a:extLst>
          </p:cNvPr>
          <p:cNvSpPr>
            <a:spLocks noGrp="1"/>
          </p:cNvSpPr>
          <p:nvPr>
            <p:ph type="sldNum" sz="quarter" idx="12"/>
          </p:nvPr>
        </p:nvSpPr>
        <p:spPr/>
        <p:txBody>
          <a:bodyPr/>
          <a:lstStyle/>
          <a:p>
            <a:fld id="{D9BEF8C2-77DE-E44D-B7A2-353B629DF387}" type="slidenum">
              <a:rPr lang="en-US" smtClean="0"/>
              <a:t>‹#›</a:t>
            </a:fld>
            <a:endParaRPr lang="en-US"/>
          </a:p>
        </p:txBody>
      </p:sp>
    </p:spTree>
    <p:extLst>
      <p:ext uri="{BB962C8B-B14F-4D97-AF65-F5344CB8AC3E}">
        <p14:creationId xmlns:p14="http://schemas.microsoft.com/office/powerpoint/2010/main" val="4046349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DCD9C-138C-E346-00CD-2FAE7683580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C7B7DB0-E4D2-3339-55E6-BE5659E78A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2ACB8A2-7FB2-CC76-71E9-07E3CFBC46FF}"/>
              </a:ext>
            </a:extLst>
          </p:cNvPr>
          <p:cNvSpPr>
            <a:spLocks noGrp="1"/>
          </p:cNvSpPr>
          <p:nvPr>
            <p:ph type="dt" sz="half" idx="10"/>
          </p:nvPr>
        </p:nvSpPr>
        <p:spPr/>
        <p:txBody>
          <a:bodyPr/>
          <a:lstStyle/>
          <a:p>
            <a:fld id="{1FB10FAA-D747-1841-840A-EB2F84A0E8BD}" type="datetimeFigureOut">
              <a:rPr lang="en-US" smtClean="0"/>
              <a:t>5/15/22</a:t>
            </a:fld>
            <a:endParaRPr lang="en-US"/>
          </a:p>
        </p:txBody>
      </p:sp>
      <p:sp>
        <p:nvSpPr>
          <p:cNvPr id="5" name="Footer Placeholder 4">
            <a:extLst>
              <a:ext uri="{FF2B5EF4-FFF2-40B4-BE49-F238E27FC236}">
                <a16:creationId xmlns:a16="http://schemas.microsoft.com/office/drawing/2014/main" id="{2E768427-D1A1-9DC3-5ABD-6FE6925049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B911CF-85D9-39B7-FA7D-7778A67A5B81}"/>
              </a:ext>
            </a:extLst>
          </p:cNvPr>
          <p:cNvSpPr>
            <a:spLocks noGrp="1"/>
          </p:cNvSpPr>
          <p:nvPr>
            <p:ph type="sldNum" sz="quarter" idx="12"/>
          </p:nvPr>
        </p:nvSpPr>
        <p:spPr/>
        <p:txBody>
          <a:bodyPr/>
          <a:lstStyle/>
          <a:p>
            <a:fld id="{D9BEF8C2-77DE-E44D-B7A2-353B629DF387}" type="slidenum">
              <a:rPr lang="en-US" smtClean="0"/>
              <a:t>‹#›</a:t>
            </a:fld>
            <a:endParaRPr lang="en-US"/>
          </a:p>
        </p:txBody>
      </p:sp>
    </p:spTree>
    <p:extLst>
      <p:ext uri="{BB962C8B-B14F-4D97-AF65-F5344CB8AC3E}">
        <p14:creationId xmlns:p14="http://schemas.microsoft.com/office/powerpoint/2010/main" val="3837409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806A8-52B2-A70C-433F-71595D5FE0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542DDF4-8D2E-F1B7-4A5F-0F5AC5F4737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2CD7140-4A74-7254-0CBB-CBA139CCA56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E465763-2ECA-8610-2D49-43F8C2DD8E1F}"/>
              </a:ext>
            </a:extLst>
          </p:cNvPr>
          <p:cNvSpPr>
            <a:spLocks noGrp="1"/>
          </p:cNvSpPr>
          <p:nvPr>
            <p:ph type="dt" sz="half" idx="10"/>
          </p:nvPr>
        </p:nvSpPr>
        <p:spPr/>
        <p:txBody>
          <a:bodyPr/>
          <a:lstStyle/>
          <a:p>
            <a:fld id="{1FB10FAA-D747-1841-840A-EB2F84A0E8BD}" type="datetimeFigureOut">
              <a:rPr lang="en-US" smtClean="0"/>
              <a:t>5/15/22</a:t>
            </a:fld>
            <a:endParaRPr lang="en-US"/>
          </a:p>
        </p:txBody>
      </p:sp>
      <p:sp>
        <p:nvSpPr>
          <p:cNvPr id="6" name="Footer Placeholder 5">
            <a:extLst>
              <a:ext uri="{FF2B5EF4-FFF2-40B4-BE49-F238E27FC236}">
                <a16:creationId xmlns:a16="http://schemas.microsoft.com/office/drawing/2014/main" id="{EA940841-B089-33FC-42A8-7A576877907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F04B1D-416E-6929-4340-7F8DA45D1AE0}"/>
              </a:ext>
            </a:extLst>
          </p:cNvPr>
          <p:cNvSpPr>
            <a:spLocks noGrp="1"/>
          </p:cNvSpPr>
          <p:nvPr>
            <p:ph type="sldNum" sz="quarter" idx="12"/>
          </p:nvPr>
        </p:nvSpPr>
        <p:spPr/>
        <p:txBody>
          <a:bodyPr/>
          <a:lstStyle/>
          <a:p>
            <a:fld id="{D9BEF8C2-77DE-E44D-B7A2-353B629DF387}" type="slidenum">
              <a:rPr lang="en-US" smtClean="0"/>
              <a:t>‹#›</a:t>
            </a:fld>
            <a:endParaRPr lang="en-US"/>
          </a:p>
        </p:txBody>
      </p:sp>
    </p:spTree>
    <p:extLst>
      <p:ext uri="{BB962C8B-B14F-4D97-AF65-F5344CB8AC3E}">
        <p14:creationId xmlns:p14="http://schemas.microsoft.com/office/powerpoint/2010/main" val="39330075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A34B13-2989-70A6-EC6F-89AEC90A31A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5B595B5-9380-F62C-5612-E5C43760D57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893BF60-E8CD-1371-FD53-1546DB2B8FE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AF5D784-F0ED-6A37-5401-A9FB181084C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C17AD17-17FA-36EA-3FE6-B5CDB5C860F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0955039-C736-ABD4-8073-98FEED64232A}"/>
              </a:ext>
            </a:extLst>
          </p:cNvPr>
          <p:cNvSpPr>
            <a:spLocks noGrp="1"/>
          </p:cNvSpPr>
          <p:nvPr>
            <p:ph type="dt" sz="half" idx="10"/>
          </p:nvPr>
        </p:nvSpPr>
        <p:spPr/>
        <p:txBody>
          <a:bodyPr/>
          <a:lstStyle/>
          <a:p>
            <a:fld id="{1FB10FAA-D747-1841-840A-EB2F84A0E8BD}" type="datetimeFigureOut">
              <a:rPr lang="en-US" smtClean="0"/>
              <a:t>5/15/22</a:t>
            </a:fld>
            <a:endParaRPr lang="en-US"/>
          </a:p>
        </p:txBody>
      </p:sp>
      <p:sp>
        <p:nvSpPr>
          <p:cNvPr id="8" name="Footer Placeholder 7">
            <a:extLst>
              <a:ext uri="{FF2B5EF4-FFF2-40B4-BE49-F238E27FC236}">
                <a16:creationId xmlns:a16="http://schemas.microsoft.com/office/drawing/2014/main" id="{DADB35FC-D2AF-803F-D25C-6019A233FDD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2E2AF49-DB84-4F0B-02F1-0D6A700C0BFB}"/>
              </a:ext>
            </a:extLst>
          </p:cNvPr>
          <p:cNvSpPr>
            <a:spLocks noGrp="1"/>
          </p:cNvSpPr>
          <p:nvPr>
            <p:ph type="sldNum" sz="quarter" idx="12"/>
          </p:nvPr>
        </p:nvSpPr>
        <p:spPr/>
        <p:txBody>
          <a:bodyPr/>
          <a:lstStyle/>
          <a:p>
            <a:fld id="{D9BEF8C2-77DE-E44D-B7A2-353B629DF387}" type="slidenum">
              <a:rPr lang="en-US" smtClean="0"/>
              <a:t>‹#›</a:t>
            </a:fld>
            <a:endParaRPr lang="en-US"/>
          </a:p>
        </p:txBody>
      </p:sp>
    </p:spTree>
    <p:extLst>
      <p:ext uri="{BB962C8B-B14F-4D97-AF65-F5344CB8AC3E}">
        <p14:creationId xmlns:p14="http://schemas.microsoft.com/office/powerpoint/2010/main" val="35243619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12030-306B-A03D-F111-C8A3CEC8F66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F116982-3F82-AA76-1D9D-53E288484F8C}"/>
              </a:ext>
            </a:extLst>
          </p:cNvPr>
          <p:cNvSpPr>
            <a:spLocks noGrp="1"/>
          </p:cNvSpPr>
          <p:nvPr>
            <p:ph type="dt" sz="half" idx="10"/>
          </p:nvPr>
        </p:nvSpPr>
        <p:spPr/>
        <p:txBody>
          <a:bodyPr/>
          <a:lstStyle/>
          <a:p>
            <a:fld id="{1FB10FAA-D747-1841-840A-EB2F84A0E8BD}" type="datetimeFigureOut">
              <a:rPr lang="en-US" smtClean="0"/>
              <a:t>5/15/22</a:t>
            </a:fld>
            <a:endParaRPr lang="en-US"/>
          </a:p>
        </p:txBody>
      </p:sp>
      <p:sp>
        <p:nvSpPr>
          <p:cNvPr id="4" name="Footer Placeholder 3">
            <a:extLst>
              <a:ext uri="{FF2B5EF4-FFF2-40B4-BE49-F238E27FC236}">
                <a16:creationId xmlns:a16="http://schemas.microsoft.com/office/drawing/2014/main" id="{413CC6EE-97B0-6F66-91FB-A3DD5A8CD41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167F89E-CAE8-A83A-F482-2A59F46FDFA9}"/>
              </a:ext>
            </a:extLst>
          </p:cNvPr>
          <p:cNvSpPr>
            <a:spLocks noGrp="1"/>
          </p:cNvSpPr>
          <p:nvPr>
            <p:ph type="sldNum" sz="quarter" idx="12"/>
          </p:nvPr>
        </p:nvSpPr>
        <p:spPr/>
        <p:txBody>
          <a:bodyPr/>
          <a:lstStyle/>
          <a:p>
            <a:fld id="{D9BEF8C2-77DE-E44D-B7A2-353B629DF387}" type="slidenum">
              <a:rPr lang="en-US" smtClean="0"/>
              <a:t>‹#›</a:t>
            </a:fld>
            <a:endParaRPr lang="en-US"/>
          </a:p>
        </p:txBody>
      </p:sp>
    </p:spTree>
    <p:extLst>
      <p:ext uri="{BB962C8B-B14F-4D97-AF65-F5344CB8AC3E}">
        <p14:creationId xmlns:p14="http://schemas.microsoft.com/office/powerpoint/2010/main" val="1029463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6EB69F-43FD-D458-627F-CBFDA09B4FCF}"/>
              </a:ext>
            </a:extLst>
          </p:cNvPr>
          <p:cNvSpPr>
            <a:spLocks noGrp="1"/>
          </p:cNvSpPr>
          <p:nvPr>
            <p:ph type="dt" sz="half" idx="10"/>
          </p:nvPr>
        </p:nvSpPr>
        <p:spPr/>
        <p:txBody>
          <a:bodyPr/>
          <a:lstStyle/>
          <a:p>
            <a:fld id="{1FB10FAA-D747-1841-840A-EB2F84A0E8BD}" type="datetimeFigureOut">
              <a:rPr lang="en-US" smtClean="0"/>
              <a:t>5/15/22</a:t>
            </a:fld>
            <a:endParaRPr lang="en-US"/>
          </a:p>
        </p:txBody>
      </p:sp>
      <p:sp>
        <p:nvSpPr>
          <p:cNvPr id="3" name="Footer Placeholder 2">
            <a:extLst>
              <a:ext uri="{FF2B5EF4-FFF2-40B4-BE49-F238E27FC236}">
                <a16:creationId xmlns:a16="http://schemas.microsoft.com/office/drawing/2014/main" id="{27E2F31B-2EDE-E2BE-1C82-273AB3A6A2B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45FC875-C2E9-46E8-8476-86213F43D452}"/>
              </a:ext>
            </a:extLst>
          </p:cNvPr>
          <p:cNvSpPr>
            <a:spLocks noGrp="1"/>
          </p:cNvSpPr>
          <p:nvPr>
            <p:ph type="sldNum" sz="quarter" idx="12"/>
          </p:nvPr>
        </p:nvSpPr>
        <p:spPr/>
        <p:txBody>
          <a:bodyPr/>
          <a:lstStyle/>
          <a:p>
            <a:fld id="{D9BEF8C2-77DE-E44D-B7A2-353B629DF387}" type="slidenum">
              <a:rPr lang="en-US" smtClean="0"/>
              <a:t>‹#›</a:t>
            </a:fld>
            <a:endParaRPr lang="en-US"/>
          </a:p>
        </p:txBody>
      </p:sp>
    </p:spTree>
    <p:extLst>
      <p:ext uri="{BB962C8B-B14F-4D97-AF65-F5344CB8AC3E}">
        <p14:creationId xmlns:p14="http://schemas.microsoft.com/office/powerpoint/2010/main" val="1788839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72A20-0C80-1FB1-EBE9-CA02A9775C4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B09617A-57AC-18CC-CBB7-A65FBA9D311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D6E646C-B985-2FE0-D459-704A55D4EF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F87F78A-BD83-2792-61A3-4693584C0D47}"/>
              </a:ext>
            </a:extLst>
          </p:cNvPr>
          <p:cNvSpPr>
            <a:spLocks noGrp="1"/>
          </p:cNvSpPr>
          <p:nvPr>
            <p:ph type="dt" sz="half" idx="10"/>
          </p:nvPr>
        </p:nvSpPr>
        <p:spPr/>
        <p:txBody>
          <a:bodyPr/>
          <a:lstStyle/>
          <a:p>
            <a:fld id="{1FB10FAA-D747-1841-840A-EB2F84A0E8BD}" type="datetimeFigureOut">
              <a:rPr lang="en-US" smtClean="0"/>
              <a:t>5/15/22</a:t>
            </a:fld>
            <a:endParaRPr lang="en-US"/>
          </a:p>
        </p:txBody>
      </p:sp>
      <p:sp>
        <p:nvSpPr>
          <p:cNvPr id="6" name="Footer Placeholder 5">
            <a:extLst>
              <a:ext uri="{FF2B5EF4-FFF2-40B4-BE49-F238E27FC236}">
                <a16:creationId xmlns:a16="http://schemas.microsoft.com/office/drawing/2014/main" id="{D5087C9D-83FB-B803-6FD4-2402670317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CCA3F2-BCEF-1A6F-E8C6-678659908A1B}"/>
              </a:ext>
            </a:extLst>
          </p:cNvPr>
          <p:cNvSpPr>
            <a:spLocks noGrp="1"/>
          </p:cNvSpPr>
          <p:nvPr>
            <p:ph type="sldNum" sz="quarter" idx="12"/>
          </p:nvPr>
        </p:nvSpPr>
        <p:spPr/>
        <p:txBody>
          <a:bodyPr/>
          <a:lstStyle/>
          <a:p>
            <a:fld id="{D9BEF8C2-77DE-E44D-B7A2-353B629DF387}" type="slidenum">
              <a:rPr lang="en-US" smtClean="0"/>
              <a:t>‹#›</a:t>
            </a:fld>
            <a:endParaRPr lang="en-US"/>
          </a:p>
        </p:txBody>
      </p:sp>
    </p:spTree>
    <p:extLst>
      <p:ext uri="{BB962C8B-B14F-4D97-AF65-F5344CB8AC3E}">
        <p14:creationId xmlns:p14="http://schemas.microsoft.com/office/powerpoint/2010/main" val="40906341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5D5E0-FAE2-D36F-0D3F-B8E70E71F8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B1410F1-0F81-F75E-8596-F123451F8A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DA2AC98-1EFF-E642-597A-86975FCDB6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3D0C47-7E14-D14C-9AF4-C38E5828E187}"/>
              </a:ext>
            </a:extLst>
          </p:cNvPr>
          <p:cNvSpPr>
            <a:spLocks noGrp="1"/>
          </p:cNvSpPr>
          <p:nvPr>
            <p:ph type="dt" sz="half" idx="10"/>
          </p:nvPr>
        </p:nvSpPr>
        <p:spPr/>
        <p:txBody>
          <a:bodyPr/>
          <a:lstStyle/>
          <a:p>
            <a:fld id="{1FB10FAA-D747-1841-840A-EB2F84A0E8BD}" type="datetimeFigureOut">
              <a:rPr lang="en-US" smtClean="0"/>
              <a:t>5/15/22</a:t>
            </a:fld>
            <a:endParaRPr lang="en-US"/>
          </a:p>
        </p:txBody>
      </p:sp>
      <p:sp>
        <p:nvSpPr>
          <p:cNvPr id="6" name="Footer Placeholder 5">
            <a:extLst>
              <a:ext uri="{FF2B5EF4-FFF2-40B4-BE49-F238E27FC236}">
                <a16:creationId xmlns:a16="http://schemas.microsoft.com/office/drawing/2014/main" id="{3590DFF6-A412-D277-4B13-BFC4B413AF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1650FD-4459-00AC-59D5-B723C86C7B80}"/>
              </a:ext>
            </a:extLst>
          </p:cNvPr>
          <p:cNvSpPr>
            <a:spLocks noGrp="1"/>
          </p:cNvSpPr>
          <p:nvPr>
            <p:ph type="sldNum" sz="quarter" idx="12"/>
          </p:nvPr>
        </p:nvSpPr>
        <p:spPr/>
        <p:txBody>
          <a:bodyPr/>
          <a:lstStyle/>
          <a:p>
            <a:fld id="{D9BEF8C2-77DE-E44D-B7A2-353B629DF387}" type="slidenum">
              <a:rPr lang="en-US" smtClean="0"/>
              <a:t>‹#›</a:t>
            </a:fld>
            <a:endParaRPr lang="en-US"/>
          </a:p>
        </p:txBody>
      </p:sp>
    </p:spTree>
    <p:extLst>
      <p:ext uri="{BB962C8B-B14F-4D97-AF65-F5344CB8AC3E}">
        <p14:creationId xmlns:p14="http://schemas.microsoft.com/office/powerpoint/2010/main" val="40792950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65A4413-9496-B1BC-9AD7-95655D6459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4D8786A-C62E-145D-4DD5-94611D7531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BE8991-567E-D2BA-FDF2-E988AE21CEC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B10FAA-D747-1841-840A-EB2F84A0E8BD}" type="datetimeFigureOut">
              <a:rPr lang="en-US" smtClean="0"/>
              <a:t>5/15/22</a:t>
            </a:fld>
            <a:endParaRPr lang="en-US"/>
          </a:p>
        </p:txBody>
      </p:sp>
      <p:sp>
        <p:nvSpPr>
          <p:cNvPr id="5" name="Footer Placeholder 4">
            <a:extLst>
              <a:ext uri="{FF2B5EF4-FFF2-40B4-BE49-F238E27FC236}">
                <a16:creationId xmlns:a16="http://schemas.microsoft.com/office/drawing/2014/main" id="{008C7A55-6B38-ADE2-3DF5-199C282F244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AED89E9-9377-5E3E-196D-439CD5C774B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BEF8C2-77DE-E44D-B7A2-353B629DF387}" type="slidenum">
              <a:rPr lang="en-US" smtClean="0"/>
              <a:t>‹#›</a:t>
            </a:fld>
            <a:endParaRPr lang="en-US"/>
          </a:p>
        </p:txBody>
      </p:sp>
    </p:spTree>
    <p:extLst>
      <p:ext uri="{BB962C8B-B14F-4D97-AF65-F5344CB8AC3E}">
        <p14:creationId xmlns:p14="http://schemas.microsoft.com/office/powerpoint/2010/main" val="2040137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tif"/><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7.png"/><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6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6A567-8AB2-658C-252A-31ECFCB4EAF9}"/>
              </a:ext>
            </a:extLst>
          </p:cNvPr>
          <p:cNvSpPr>
            <a:spLocks noGrp="1"/>
          </p:cNvSpPr>
          <p:nvPr>
            <p:ph type="ctrTitle"/>
          </p:nvPr>
        </p:nvSpPr>
        <p:spPr>
          <a:xfrm>
            <a:off x="1524000" y="2073339"/>
            <a:ext cx="9144000" cy="2387600"/>
          </a:xfrm>
        </p:spPr>
        <p:txBody>
          <a:bodyPr>
            <a:normAutofit fontScale="90000"/>
          </a:bodyPr>
          <a:lstStyle/>
          <a:p>
            <a:r>
              <a:rPr lang="en-US" b="1" dirty="0" err="1"/>
              <a:t>Endometriozis</a:t>
            </a:r>
            <a:r>
              <a:rPr lang="en-US" b="1" dirty="0"/>
              <a:t> </a:t>
            </a:r>
            <a:r>
              <a:rPr lang="en-US" b="1" dirty="0" err="1"/>
              <a:t>ile</a:t>
            </a:r>
            <a:r>
              <a:rPr lang="en-US" b="1" dirty="0"/>
              <a:t> </a:t>
            </a:r>
            <a:r>
              <a:rPr lang="en-US" b="1" dirty="0" err="1"/>
              <a:t>ilişkili</a:t>
            </a:r>
            <a:r>
              <a:rPr lang="en-US" b="1" dirty="0"/>
              <a:t> </a:t>
            </a:r>
            <a:r>
              <a:rPr lang="en-US" b="1" dirty="0" err="1"/>
              <a:t>infertilite</a:t>
            </a:r>
            <a:r>
              <a:rPr lang="en-US" b="1" dirty="0"/>
              <a:t>: </a:t>
            </a:r>
            <a:r>
              <a:rPr lang="en-US" b="1" dirty="0" err="1"/>
              <a:t>yardımla</a:t>
            </a:r>
            <a:r>
              <a:rPr lang="en-US" b="1" dirty="0"/>
              <a:t> </a:t>
            </a:r>
            <a:r>
              <a:rPr lang="en-US" b="1" dirty="0" err="1"/>
              <a:t>üreme</a:t>
            </a:r>
            <a:r>
              <a:rPr lang="en-US" b="1" dirty="0"/>
              <a:t> </a:t>
            </a:r>
            <a:r>
              <a:rPr lang="en-US" b="1" dirty="0" err="1"/>
              <a:t>tekniklerinin</a:t>
            </a:r>
            <a:r>
              <a:rPr lang="en-US" b="1" dirty="0"/>
              <a:t> </a:t>
            </a:r>
            <a:r>
              <a:rPr lang="en-US" b="1" dirty="0" err="1"/>
              <a:t>yeri</a:t>
            </a:r>
            <a:endParaRPr lang="en-US" b="1" dirty="0"/>
          </a:p>
        </p:txBody>
      </p:sp>
      <p:sp>
        <p:nvSpPr>
          <p:cNvPr id="3" name="Subtitle 2">
            <a:extLst>
              <a:ext uri="{FF2B5EF4-FFF2-40B4-BE49-F238E27FC236}">
                <a16:creationId xmlns:a16="http://schemas.microsoft.com/office/drawing/2014/main" id="{F6EEF391-F30F-3DA4-553A-10AE9E647E72}"/>
              </a:ext>
            </a:extLst>
          </p:cNvPr>
          <p:cNvSpPr>
            <a:spLocks noGrp="1"/>
          </p:cNvSpPr>
          <p:nvPr>
            <p:ph type="subTitle" idx="1"/>
          </p:nvPr>
        </p:nvSpPr>
        <p:spPr>
          <a:xfrm>
            <a:off x="1524000" y="5055235"/>
            <a:ext cx="9144000" cy="1655762"/>
          </a:xfrm>
        </p:spPr>
        <p:txBody>
          <a:bodyPr/>
          <a:lstStyle/>
          <a:p>
            <a:r>
              <a:rPr lang="en-US" dirty="0"/>
              <a:t>Dr. </a:t>
            </a:r>
            <a:r>
              <a:rPr lang="en-US" dirty="0" err="1"/>
              <a:t>Bülent</a:t>
            </a:r>
            <a:r>
              <a:rPr lang="en-US" dirty="0"/>
              <a:t> </a:t>
            </a:r>
            <a:r>
              <a:rPr lang="en-US" dirty="0" err="1"/>
              <a:t>Urman</a:t>
            </a:r>
            <a:endParaRPr lang="en-US" dirty="0"/>
          </a:p>
          <a:p>
            <a:r>
              <a:rPr lang="en-US" dirty="0" err="1"/>
              <a:t>Amerikan</a:t>
            </a:r>
            <a:r>
              <a:rPr lang="en-US" dirty="0"/>
              <a:t> </a:t>
            </a:r>
            <a:r>
              <a:rPr lang="en-US" dirty="0" err="1"/>
              <a:t>Hastanesi</a:t>
            </a:r>
            <a:endParaRPr lang="en-US" dirty="0"/>
          </a:p>
          <a:p>
            <a:r>
              <a:rPr lang="en-US" dirty="0" err="1"/>
              <a:t>Koç</a:t>
            </a:r>
            <a:r>
              <a:rPr lang="en-US" dirty="0"/>
              <a:t> </a:t>
            </a:r>
            <a:r>
              <a:rPr lang="en-US" dirty="0" err="1"/>
              <a:t>Üniversitesi</a:t>
            </a:r>
            <a:endParaRPr lang="en-US" dirty="0"/>
          </a:p>
        </p:txBody>
      </p:sp>
      <p:sp>
        <p:nvSpPr>
          <p:cNvPr id="4" name="Rectangle 3">
            <a:extLst>
              <a:ext uri="{FF2B5EF4-FFF2-40B4-BE49-F238E27FC236}">
                <a16:creationId xmlns:a16="http://schemas.microsoft.com/office/drawing/2014/main" id="{7D2BD468-5D63-6D61-665D-FA49DCB88732}"/>
              </a:ext>
            </a:extLst>
          </p:cNvPr>
          <p:cNvSpPr/>
          <p:nvPr/>
        </p:nvSpPr>
        <p:spPr>
          <a:xfrm>
            <a:off x="3075" y="0"/>
            <a:ext cx="41801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D484520-BC44-76A6-676F-84D8DC26E971}"/>
              </a:ext>
            </a:extLst>
          </p:cNvPr>
          <p:cNvSpPr/>
          <p:nvPr/>
        </p:nvSpPr>
        <p:spPr>
          <a:xfrm>
            <a:off x="11775674" y="0"/>
            <a:ext cx="418011" cy="685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1BFC74C2-61BA-02E3-18CC-792C5E159D8B}"/>
              </a:ext>
            </a:extLst>
          </p:cNvPr>
          <p:cNvPicPr>
            <a:picLocks noChangeAspect="1"/>
          </p:cNvPicPr>
          <p:nvPr/>
        </p:nvPicPr>
        <p:blipFill>
          <a:blip r:embed="rId2"/>
          <a:stretch>
            <a:fillRect/>
          </a:stretch>
        </p:blipFill>
        <p:spPr>
          <a:xfrm>
            <a:off x="4419118" y="241418"/>
            <a:ext cx="3144757" cy="1599964"/>
          </a:xfrm>
          <a:prstGeom prst="rect">
            <a:avLst/>
          </a:prstGeom>
        </p:spPr>
      </p:pic>
    </p:spTree>
    <p:extLst>
      <p:ext uri="{BB962C8B-B14F-4D97-AF65-F5344CB8AC3E}">
        <p14:creationId xmlns:p14="http://schemas.microsoft.com/office/powerpoint/2010/main" val="14227813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522CF-C647-D92B-EC18-E5D6A09F4884}"/>
              </a:ext>
            </a:extLst>
          </p:cNvPr>
          <p:cNvSpPr>
            <a:spLocks noGrp="1"/>
          </p:cNvSpPr>
          <p:nvPr>
            <p:ph type="title"/>
          </p:nvPr>
        </p:nvSpPr>
        <p:spPr>
          <a:xfrm>
            <a:off x="444844" y="145978"/>
            <a:ext cx="11281718" cy="1325563"/>
          </a:xfrm>
        </p:spPr>
        <p:txBody>
          <a:bodyPr/>
          <a:lstStyle/>
          <a:p>
            <a:r>
              <a:rPr lang="en-US" b="1" dirty="0"/>
              <a:t>Effect of endometriosis stage on ART outcomes-all systematic reviews</a:t>
            </a:r>
            <a:endParaRPr lang="en-US" dirty="0"/>
          </a:p>
        </p:txBody>
      </p:sp>
      <p:pic>
        <p:nvPicPr>
          <p:cNvPr id="4" name="Picture 3">
            <a:extLst>
              <a:ext uri="{FF2B5EF4-FFF2-40B4-BE49-F238E27FC236}">
                <a16:creationId xmlns:a16="http://schemas.microsoft.com/office/drawing/2014/main" id="{B7E0458F-6D5C-776C-B62C-A87ECB704E3A}"/>
              </a:ext>
            </a:extLst>
          </p:cNvPr>
          <p:cNvPicPr>
            <a:picLocks noChangeAspect="1"/>
          </p:cNvPicPr>
          <p:nvPr/>
        </p:nvPicPr>
        <p:blipFill>
          <a:blip r:embed="rId2"/>
          <a:stretch>
            <a:fillRect/>
          </a:stretch>
        </p:blipFill>
        <p:spPr>
          <a:xfrm>
            <a:off x="167269" y="1403365"/>
            <a:ext cx="11697629" cy="4256028"/>
          </a:xfrm>
          <a:prstGeom prst="rect">
            <a:avLst/>
          </a:prstGeom>
        </p:spPr>
      </p:pic>
      <p:sp>
        <p:nvSpPr>
          <p:cNvPr id="5" name="TextBox 4">
            <a:extLst>
              <a:ext uri="{FF2B5EF4-FFF2-40B4-BE49-F238E27FC236}">
                <a16:creationId xmlns:a16="http://schemas.microsoft.com/office/drawing/2014/main" id="{3C38AA3C-4D10-2BED-EB97-D3C55477DDED}"/>
              </a:ext>
            </a:extLst>
          </p:cNvPr>
          <p:cNvSpPr txBox="1"/>
          <p:nvPr/>
        </p:nvSpPr>
        <p:spPr>
          <a:xfrm>
            <a:off x="1250795" y="5547634"/>
            <a:ext cx="9690409" cy="1200329"/>
          </a:xfrm>
          <a:prstGeom prst="rect">
            <a:avLst/>
          </a:prstGeom>
          <a:noFill/>
        </p:spPr>
        <p:txBody>
          <a:bodyPr wrap="square" rtlCol="0">
            <a:spAutoFit/>
          </a:bodyPr>
          <a:lstStyle/>
          <a:p>
            <a:r>
              <a:rPr lang="en-US" dirty="0">
                <a:solidFill>
                  <a:srgbClr val="FF0000"/>
                </a:solidFill>
              </a:rPr>
              <a:t>From Rossi and </a:t>
            </a:r>
            <a:r>
              <a:rPr lang="en-US" dirty="0" err="1">
                <a:solidFill>
                  <a:srgbClr val="FF0000"/>
                </a:solidFill>
              </a:rPr>
              <a:t>Prefumo</a:t>
            </a:r>
            <a:r>
              <a:rPr lang="en-US" dirty="0">
                <a:solidFill>
                  <a:srgbClr val="FF0000"/>
                </a:solidFill>
              </a:rPr>
              <a:t> 2018.  Endometriosis, endometrioma, and ART results: Current understanding and recommended practices.  Best Practice &amp; Research Clinical Obstetrics and </a:t>
            </a:r>
            <a:r>
              <a:rPr lang="en-US" dirty="0" err="1">
                <a:solidFill>
                  <a:srgbClr val="FF0000"/>
                </a:solidFill>
              </a:rPr>
              <a:t>Gynaecology</a:t>
            </a:r>
            <a:r>
              <a:rPr lang="en-US" dirty="0">
                <a:solidFill>
                  <a:srgbClr val="FF0000"/>
                </a:solidFill>
              </a:rPr>
              <a:t> 2018</a:t>
            </a:r>
          </a:p>
          <a:p>
            <a:endParaRPr lang="en-US" dirty="0">
              <a:solidFill>
                <a:srgbClr val="FF0000"/>
              </a:solidFill>
            </a:endParaRPr>
          </a:p>
        </p:txBody>
      </p:sp>
    </p:spTree>
    <p:extLst>
      <p:ext uri="{BB962C8B-B14F-4D97-AF65-F5344CB8AC3E}">
        <p14:creationId xmlns:p14="http://schemas.microsoft.com/office/powerpoint/2010/main" val="3498518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02A572-8F9C-75F8-D320-474C368010CD}"/>
              </a:ext>
            </a:extLst>
          </p:cNvPr>
          <p:cNvSpPr>
            <a:spLocks noGrp="1"/>
          </p:cNvSpPr>
          <p:nvPr>
            <p:ph type="title"/>
          </p:nvPr>
        </p:nvSpPr>
        <p:spPr>
          <a:xfrm>
            <a:off x="838199" y="133477"/>
            <a:ext cx="10515600" cy="1325563"/>
          </a:xfrm>
        </p:spPr>
        <p:txBody>
          <a:bodyPr/>
          <a:lstStyle/>
          <a:p>
            <a:r>
              <a:rPr lang="en-US" dirty="0"/>
              <a:t>Endometriosis disease severity and outcome of IVF</a:t>
            </a:r>
          </a:p>
        </p:txBody>
      </p:sp>
      <p:pic>
        <p:nvPicPr>
          <p:cNvPr id="5" name="Picture 4">
            <a:extLst>
              <a:ext uri="{FF2B5EF4-FFF2-40B4-BE49-F238E27FC236}">
                <a16:creationId xmlns:a16="http://schemas.microsoft.com/office/drawing/2014/main" id="{FD319A8C-112F-8EF6-40B7-6B42C6904033}"/>
              </a:ext>
            </a:extLst>
          </p:cNvPr>
          <p:cNvPicPr>
            <a:picLocks noChangeAspect="1"/>
          </p:cNvPicPr>
          <p:nvPr/>
        </p:nvPicPr>
        <p:blipFill>
          <a:blip r:embed="rId2"/>
          <a:stretch>
            <a:fillRect/>
          </a:stretch>
        </p:blipFill>
        <p:spPr>
          <a:xfrm>
            <a:off x="2534293" y="1047595"/>
            <a:ext cx="7123413" cy="5455013"/>
          </a:xfrm>
          <a:prstGeom prst="rect">
            <a:avLst/>
          </a:prstGeom>
        </p:spPr>
      </p:pic>
      <p:sp>
        <p:nvSpPr>
          <p:cNvPr id="6" name="TextBox 5">
            <a:extLst>
              <a:ext uri="{FF2B5EF4-FFF2-40B4-BE49-F238E27FC236}">
                <a16:creationId xmlns:a16="http://schemas.microsoft.com/office/drawing/2014/main" id="{4A1BB5A4-599D-F52E-9216-910BF6F88C47}"/>
              </a:ext>
            </a:extLst>
          </p:cNvPr>
          <p:cNvSpPr txBox="1"/>
          <p:nvPr/>
        </p:nvSpPr>
        <p:spPr>
          <a:xfrm>
            <a:off x="4683657" y="6502608"/>
            <a:ext cx="2824684" cy="369332"/>
          </a:xfrm>
          <a:prstGeom prst="rect">
            <a:avLst/>
          </a:prstGeom>
          <a:noFill/>
        </p:spPr>
        <p:txBody>
          <a:bodyPr wrap="none" rtlCol="0">
            <a:spAutoFit/>
          </a:bodyPr>
          <a:lstStyle/>
          <a:p>
            <a:r>
              <a:rPr lang="en-US" dirty="0"/>
              <a:t>From </a:t>
            </a:r>
            <a:r>
              <a:rPr lang="en-US" dirty="0" err="1"/>
              <a:t>Harb</a:t>
            </a:r>
            <a:r>
              <a:rPr lang="en-US" dirty="0"/>
              <a:t> et al.  BJOG 2013</a:t>
            </a:r>
          </a:p>
        </p:txBody>
      </p:sp>
      <p:sp>
        <p:nvSpPr>
          <p:cNvPr id="7" name="TextBox 6">
            <a:extLst>
              <a:ext uri="{FF2B5EF4-FFF2-40B4-BE49-F238E27FC236}">
                <a16:creationId xmlns:a16="http://schemas.microsoft.com/office/drawing/2014/main" id="{A2802123-FC46-2EAD-B35F-1739E1BFBB6E}"/>
              </a:ext>
            </a:extLst>
          </p:cNvPr>
          <p:cNvSpPr txBox="1"/>
          <p:nvPr/>
        </p:nvSpPr>
        <p:spPr>
          <a:xfrm>
            <a:off x="5157344" y="3590435"/>
            <a:ext cx="1908792" cy="369332"/>
          </a:xfrm>
          <a:prstGeom prst="rect">
            <a:avLst/>
          </a:prstGeom>
          <a:noFill/>
        </p:spPr>
        <p:txBody>
          <a:bodyPr wrap="none" rtlCol="0">
            <a:spAutoFit/>
          </a:bodyPr>
          <a:lstStyle/>
          <a:p>
            <a:r>
              <a:rPr lang="en-US" b="1" dirty="0">
                <a:solidFill>
                  <a:srgbClr val="FF0000"/>
                </a:solidFill>
              </a:rPr>
              <a:t>Clinical Pregnancy</a:t>
            </a:r>
          </a:p>
        </p:txBody>
      </p:sp>
    </p:spTree>
    <p:extLst>
      <p:ext uri="{BB962C8B-B14F-4D97-AF65-F5344CB8AC3E}">
        <p14:creationId xmlns:p14="http://schemas.microsoft.com/office/powerpoint/2010/main" val="1939579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6976651-8EF2-083D-7EFA-9D40C7D716CA}"/>
              </a:ext>
            </a:extLst>
          </p:cNvPr>
          <p:cNvPicPr>
            <a:picLocks noChangeAspect="1"/>
          </p:cNvPicPr>
          <p:nvPr/>
        </p:nvPicPr>
        <p:blipFill>
          <a:blip r:embed="rId2"/>
          <a:stretch>
            <a:fillRect/>
          </a:stretch>
        </p:blipFill>
        <p:spPr>
          <a:xfrm>
            <a:off x="1328057" y="0"/>
            <a:ext cx="9535886" cy="6858000"/>
          </a:xfrm>
          <a:prstGeom prst="rect">
            <a:avLst/>
          </a:prstGeom>
        </p:spPr>
      </p:pic>
      <p:sp>
        <p:nvSpPr>
          <p:cNvPr id="6" name="TextBox 5">
            <a:extLst>
              <a:ext uri="{FF2B5EF4-FFF2-40B4-BE49-F238E27FC236}">
                <a16:creationId xmlns:a16="http://schemas.microsoft.com/office/drawing/2014/main" id="{1E3CA071-FC46-4DD7-8166-4F63AFC90967}"/>
              </a:ext>
            </a:extLst>
          </p:cNvPr>
          <p:cNvSpPr txBox="1"/>
          <p:nvPr/>
        </p:nvSpPr>
        <p:spPr>
          <a:xfrm>
            <a:off x="5352288" y="3059668"/>
            <a:ext cx="1078629" cy="369332"/>
          </a:xfrm>
          <a:prstGeom prst="rect">
            <a:avLst/>
          </a:prstGeom>
          <a:noFill/>
        </p:spPr>
        <p:txBody>
          <a:bodyPr wrap="none" rtlCol="0">
            <a:spAutoFit/>
          </a:bodyPr>
          <a:lstStyle/>
          <a:p>
            <a:r>
              <a:rPr lang="en-US" b="1" dirty="0">
                <a:solidFill>
                  <a:srgbClr val="FF0000"/>
                </a:solidFill>
              </a:rPr>
              <a:t>Live birth</a:t>
            </a:r>
          </a:p>
        </p:txBody>
      </p:sp>
    </p:spTree>
    <p:extLst>
      <p:ext uri="{BB962C8B-B14F-4D97-AF65-F5344CB8AC3E}">
        <p14:creationId xmlns:p14="http://schemas.microsoft.com/office/powerpoint/2010/main" val="955825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BC0DE7-1DD6-6E56-67FB-85E509323DA5}"/>
              </a:ext>
            </a:extLst>
          </p:cNvPr>
          <p:cNvPicPr>
            <a:picLocks noChangeAspect="1"/>
          </p:cNvPicPr>
          <p:nvPr/>
        </p:nvPicPr>
        <p:blipFill>
          <a:blip r:embed="rId3"/>
          <a:stretch>
            <a:fillRect/>
          </a:stretch>
        </p:blipFill>
        <p:spPr>
          <a:xfrm>
            <a:off x="495300" y="971550"/>
            <a:ext cx="11201400" cy="4914900"/>
          </a:xfrm>
          <a:prstGeom prst="rect">
            <a:avLst/>
          </a:prstGeom>
        </p:spPr>
      </p:pic>
      <p:sp>
        <p:nvSpPr>
          <p:cNvPr id="5" name="TextBox 4">
            <a:extLst>
              <a:ext uri="{FF2B5EF4-FFF2-40B4-BE49-F238E27FC236}">
                <a16:creationId xmlns:a16="http://schemas.microsoft.com/office/drawing/2014/main" id="{B3309571-95A8-6576-8815-34EC2FF6029A}"/>
              </a:ext>
            </a:extLst>
          </p:cNvPr>
          <p:cNvSpPr txBox="1"/>
          <p:nvPr/>
        </p:nvSpPr>
        <p:spPr>
          <a:xfrm>
            <a:off x="5235572" y="6052705"/>
            <a:ext cx="1746184" cy="369332"/>
          </a:xfrm>
          <a:prstGeom prst="rect">
            <a:avLst/>
          </a:prstGeom>
          <a:noFill/>
        </p:spPr>
        <p:txBody>
          <a:bodyPr wrap="none" rtlCol="0">
            <a:spAutoFit/>
          </a:bodyPr>
          <a:lstStyle/>
          <a:p>
            <a:r>
              <a:rPr lang="en-US" b="1" dirty="0" err="1"/>
              <a:t>Fertil</a:t>
            </a:r>
            <a:r>
              <a:rPr lang="en-US" b="1" dirty="0"/>
              <a:t> </a:t>
            </a:r>
            <a:r>
              <a:rPr lang="en-US" b="1" dirty="0" err="1"/>
              <a:t>Steril</a:t>
            </a:r>
            <a:r>
              <a:rPr lang="en-US" b="1" dirty="0"/>
              <a:t> 2016</a:t>
            </a:r>
          </a:p>
        </p:txBody>
      </p:sp>
    </p:spTree>
    <p:extLst>
      <p:ext uri="{BB962C8B-B14F-4D97-AF65-F5344CB8AC3E}">
        <p14:creationId xmlns:p14="http://schemas.microsoft.com/office/powerpoint/2010/main" val="19363481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C1CC668-4506-73FA-89E3-DF389458B515}"/>
              </a:ext>
            </a:extLst>
          </p:cNvPr>
          <p:cNvPicPr>
            <a:picLocks noChangeAspect="1"/>
          </p:cNvPicPr>
          <p:nvPr/>
        </p:nvPicPr>
        <p:blipFill>
          <a:blip r:embed="rId2"/>
          <a:stretch>
            <a:fillRect/>
          </a:stretch>
        </p:blipFill>
        <p:spPr>
          <a:xfrm>
            <a:off x="667261" y="0"/>
            <a:ext cx="10857478" cy="6858000"/>
          </a:xfrm>
          <a:prstGeom prst="rect">
            <a:avLst/>
          </a:prstGeom>
        </p:spPr>
      </p:pic>
      <p:sp>
        <p:nvSpPr>
          <p:cNvPr id="9" name="Rectangle 8">
            <a:extLst>
              <a:ext uri="{FF2B5EF4-FFF2-40B4-BE49-F238E27FC236}">
                <a16:creationId xmlns:a16="http://schemas.microsoft.com/office/drawing/2014/main" id="{4F5AE775-9B7D-B20D-D388-C23C56D44127}"/>
              </a:ext>
            </a:extLst>
          </p:cNvPr>
          <p:cNvSpPr/>
          <p:nvPr/>
        </p:nvSpPr>
        <p:spPr>
          <a:xfrm>
            <a:off x="4170218" y="845127"/>
            <a:ext cx="1343891" cy="5126182"/>
          </a:xfrm>
          <a:prstGeom prst="rect">
            <a:avLst/>
          </a:prstGeom>
          <a:solidFill>
            <a:schemeClr val="accent4">
              <a:alpha val="36078"/>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DE59ED3-1B26-A9EE-E9AE-AE9E17B234E6}"/>
              </a:ext>
            </a:extLst>
          </p:cNvPr>
          <p:cNvSpPr/>
          <p:nvPr/>
        </p:nvSpPr>
        <p:spPr>
          <a:xfrm>
            <a:off x="7065818" y="845127"/>
            <a:ext cx="1343891" cy="5126182"/>
          </a:xfrm>
          <a:prstGeom prst="rect">
            <a:avLst/>
          </a:prstGeom>
          <a:solidFill>
            <a:schemeClr val="accent4">
              <a:alpha val="36078"/>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BFDC79A-F23F-7C9F-516C-AC659A74EE64}"/>
              </a:ext>
            </a:extLst>
          </p:cNvPr>
          <p:cNvSpPr/>
          <p:nvPr/>
        </p:nvSpPr>
        <p:spPr>
          <a:xfrm>
            <a:off x="10058404" y="845127"/>
            <a:ext cx="1343891" cy="5126182"/>
          </a:xfrm>
          <a:prstGeom prst="rect">
            <a:avLst/>
          </a:prstGeom>
          <a:solidFill>
            <a:schemeClr val="accent4">
              <a:alpha val="36078"/>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a:extLst>
              <a:ext uri="{FF2B5EF4-FFF2-40B4-BE49-F238E27FC236}">
                <a16:creationId xmlns:a16="http://schemas.microsoft.com/office/drawing/2014/main" id="{47A59C15-C633-B523-8963-07A7E00E509B}"/>
              </a:ext>
            </a:extLst>
          </p:cNvPr>
          <p:cNvSpPr/>
          <p:nvPr/>
        </p:nvSpPr>
        <p:spPr>
          <a:xfrm>
            <a:off x="5514109" y="1767016"/>
            <a:ext cx="169999" cy="333633"/>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a:extLst>
              <a:ext uri="{FF2B5EF4-FFF2-40B4-BE49-F238E27FC236}">
                <a16:creationId xmlns:a16="http://schemas.microsoft.com/office/drawing/2014/main" id="{DAABBDA0-7192-FBCF-CDB8-1EEDB9CA04B4}"/>
              </a:ext>
            </a:extLst>
          </p:cNvPr>
          <p:cNvSpPr/>
          <p:nvPr/>
        </p:nvSpPr>
        <p:spPr>
          <a:xfrm>
            <a:off x="5251622" y="2408070"/>
            <a:ext cx="432486" cy="1606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a:extLst>
              <a:ext uri="{FF2B5EF4-FFF2-40B4-BE49-F238E27FC236}">
                <a16:creationId xmlns:a16="http://schemas.microsoft.com/office/drawing/2014/main" id="{68DCC6B2-D372-528E-9786-AD9351F9998D}"/>
              </a:ext>
            </a:extLst>
          </p:cNvPr>
          <p:cNvSpPr/>
          <p:nvPr/>
        </p:nvSpPr>
        <p:spPr>
          <a:xfrm>
            <a:off x="5251622" y="2812848"/>
            <a:ext cx="432486" cy="1606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extLst>
              <a:ext uri="{FF2B5EF4-FFF2-40B4-BE49-F238E27FC236}">
                <a16:creationId xmlns:a16="http://schemas.microsoft.com/office/drawing/2014/main" id="{DDEBFA7B-EEA7-87C7-27E3-D2EF79B54DE3}"/>
              </a:ext>
            </a:extLst>
          </p:cNvPr>
          <p:cNvSpPr/>
          <p:nvPr/>
        </p:nvSpPr>
        <p:spPr>
          <a:xfrm>
            <a:off x="5251622" y="3222866"/>
            <a:ext cx="432486" cy="1606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a:extLst>
              <a:ext uri="{FF2B5EF4-FFF2-40B4-BE49-F238E27FC236}">
                <a16:creationId xmlns:a16="http://schemas.microsoft.com/office/drawing/2014/main" id="{2B8A04A3-E51D-BA74-B0DC-C41EB1CAAD49}"/>
              </a:ext>
            </a:extLst>
          </p:cNvPr>
          <p:cNvSpPr/>
          <p:nvPr/>
        </p:nvSpPr>
        <p:spPr>
          <a:xfrm>
            <a:off x="5251622" y="3609296"/>
            <a:ext cx="432486" cy="1606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Arrow 16">
            <a:extLst>
              <a:ext uri="{FF2B5EF4-FFF2-40B4-BE49-F238E27FC236}">
                <a16:creationId xmlns:a16="http://schemas.microsoft.com/office/drawing/2014/main" id="{E98D2EE9-18A2-9F7A-3F71-139BB43CAA17}"/>
              </a:ext>
            </a:extLst>
          </p:cNvPr>
          <p:cNvSpPr/>
          <p:nvPr/>
        </p:nvSpPr>
        <p:spPr>
          <a:xfrm>
            <a:off x="5251622" y="3993854"/>
            <a:ext cx="432486" cy="1606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50526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7A96B21-D370-A8F7-6CDE-FA04866E4C9A}"/>
              </a:ext>
            </a:extLst>
          </p:cNvPr>
          <p:cNvPicPr>
            <a:picLocks noChangeAspect="1"/>
          </p:cNvPicPr>
          <p:nvPr/>
        </p:nvPicPr>
        <p:blipFill>
          <a:blip r:embed="rId2"/>
          <a:stretch>
            <a:fillRect/>
          </a:stretch>
        </p:blipFill>
        <p:spPr>
          <a:xfrm>
            <a:off x="821075" y="0"/>
            <a:ext cx="10549850" cy="6858000"/>
          </a:xfrm>
          <a:prstGeom prst="rect">
            <a:avLst/>
          </a:prstGeom>
        </p:spPr>
      </p:pic>
      <p:sp>
        <p:nvSpPr>
          <p:cNvPr id="4" name="Rectangle 3">
            <a:extLst>
              <a:ext uri="{FF2B5EF4-FFF2-40B4-BE49-F238E27FC236}">
                <a16:creationId xmlns:a16="http://schemas.microsoft.com/office/drawing/2014/main" id="{8B9D0E53-7905-150F-3E7D-79C19C5643C2}"/>
              </a:ext>
            </a:extLst>
          </p:cNvPr>
          <p:cNvSpPr/>
          <p:nvPr/>
        </p:nvSpPr>
        <p:spPr>
          <a:xfrm>
            <a:off x="4186694" y="1018122"/>
            <a:ext cx="1343891" cy="5011975"/>
          </a:xfrm>
          <a:prstGeom prst="rect">
            <a:avLst/>
          </a:prstGeom>
          <a:solidFill>
            <a:schemeClr val="accent4">
              <a:alpha val="36078"/>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own Arrow 4">
            <a:extLst>
              <a:ext uri="{FF2B5EF4-FFF2-40B4-BE49-F238E27FC236}">
                <a16:creationId xmlns:a16="http://schemas.microsoft.com/office/drawing/2014/main" id="{523F8514-05F6-9152-99FF-C66B971C58AE}"/>
              </a:ext>
            </a:extLst>
          </p:cNvPr>
          <p:cNvSpPr/>
          <p:nvPr/>
        </p:nvSpPr>
        <p:spPr>
          <a:xfrm>
            <a:off x="5555299" y="1902942"/>
            <a:ext cx="91739" cy="3039762"/>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5">
            <a:extLst>
              <a:ext uri="{FF2B5EF4-FFF2-40B4-BE49-F238E27FC236}">
                <a16:creationId xmlns:a16="http://schemas.microsoft.com/office/drawing/2014/main" id="{C23ADFD1-FF4B-AC29-AD27-02BF3B4DD9AE}"/>
              </a:ext>
            </a:extLst>
          </p:cNvPr>
          <p:cNvSpPr/>
          <p:nvPr/>
        </p:nvSpPr>
        <p:spPr>
          <a:xfrm>
            <a:off x="5555299" y="5558480"/>
            <a:ext cx="134427" cy="54575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a:extLst>
              <a:ext uri="{FF2B5EF4-FFF2-40B4-BE49-F238E27FC236}">
                <a16:creationId xmlns:a16="http://schemas.microsoft.com/office/drawing/2014/main" id="{9458F59F-9146-E063-4EC1-EB17CEAA8DEE}"/>
              </a:ext>
            </a:extLst>
          </p:cNvPr>
          <p:cNvSpPr/>
          <p:nvPr/>
        </p:nvSpPr>
        <p:spPr>
          <a:xfrm>
            <a:off x="5430795" y="5196017"/>
            <a:ext cx="432486" cy="1606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53600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93C10-2B2A-B81D-37D9-639318E87EEB}"/>
              </a:ext>
            </a:extLst>
          </p:cNvPr>
          <p:cNvSpPr>
            <a:spLocks noGrp="1"/>
          </p:cNvSpPr>
          <p:nvPr>
            <p:ph type="title"/>
          </p:nvPr>
        </p:nvSpPr>
        <p:spPr/>
        <p:txBody>
          <a:bodyPr/>
          <a:lstStyle/>
          <a:p>
            <a:r>
              <a:rPr lang="en-US" dirty="0"/>
              <a:t>Endometrioma</a:t>
            </a:r>
          </a:p>
        </p:txBody>
      </p:sp>
      <p:sp>
        <p:nvSpPr>
          <p:cNvPr id="3" name="Content Placeholder 2">
            <a:extLst>
              <a:ext uri="{FF2B5EF4-FFF2-40B4-BE49-F238E27FC236}">
                <a16:creationId xmlns:a16="http://schemas.microsoft.com/office/drawing/2014/main" id="{6241DD5C-273F-D09D-5B83-AF2851EDA8BF}"/>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40869150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 name="Shape 358"/>
          <p:cNvSpPr>
            <a:spLocks noGrp="1"/>
          </p:cNvSpPr>
          <p:nvPr>
            <p:ph type="title"/>
          </p:nvPr>
        </p:nvSpPr>
        <p:spPr>
          <a:xfrm>
            <a:off x="688181" y="253741"/>
            <a:ext cx="10815638" cy="834368"/>
          </a:xfrm>
          <a:prstGeom prst="rect">
            <a:avLst/>
          </a:prstGeom>
        </p:spPr>
        <p:txBody>
          <a:bodyPr>
            <a:normAutofit/>
          </a:bodyPr>
          <a:lstStyle>
            <a:lvl1pPr defTabSz="350520">
              <a:defRPr sz="4800"/>
            </a:lvl1pPr>
          </a:lstStyle>
          <a:p>
            <a:pPr algn="ctr"/>
            <a:r>
              <a:rPr sz="4000" dirty="0">
                <a:solidFill>
                  <a:srgbClr val="C10B25"/>
                </a:solidFill>
              </a:rPr>
              <a:t>Does endometrioma </a:t>
            </a:r>
            <a:r>
              <a:rPr lang="en-US" sz="4000" dirty="0">
                <a:solidFill>
                  <a:srgbClr val="C10B25"/>
                </a:solidFill>
              </a:rPr>
              <a:t>decrease</a:t>
            </a:r>
            <a:r>
              <a:rPr sz="4000" dirty="0">
                <a:solidFill>
                  <a:srgbClr val="C10B25"/>
                </a:solidFill>
              </a:rPr>
              <a:t> ART success ?</a:t>
            </a:r>
          </a:p>
        </p:txBody>
      </p:sp>
      <p:sp>
        <p:nvSpPr>
          <p:cNvPr id="359" name="Shape 359"/>
          <p:cNvSpPr/>
          <p:nvPr/>
        </p:nvSpPr>
        <p:spPr>
          <a:xfrm>
            <a:off x="4761564" y="6410084"/>
            <a:ext cx="2668872" cy="379912"/>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r>
              <a:rPr sz="2000" b="1" dirty="0"/>
              <a:t>Hamdan et al. HRU 2015</a:t>
            </a:r>
          </a:p>
        </p:txBody>
      </p:sp>
      <p:pic>
        <p:nvPicPr>
          <p:cNvPr id="360" name="pasted-image.tiff"/>
          <p:cNvPicPr>
            <a:picLocks noChangeAspect="1"/>
          </p:cNvPicPr>
          <p:nvPr/>
        </p:nvPicPr>
        <p:blipFill>
          <a:blip r:embed="rId3"/>
          <a:stretch>
            <a:fillRect/>
          </a:stretch>
        </p:blipFill>
        <p:spPr>
          <a:xfrm>
            <a:off x="2689324" y="1193037"/>
            <a:ext cx="6813352" cy="5000626"/>
          </a:xfrm>
          <a:prstGeom prst="rect">
            <a:avLst/>
          </a:prstGeom>
          <a:ln w="25400">
            <a:solidFill>
              <a:srgbClr val="000000"/>
            </a:solidFill>
            <a:miter lim="400000"/>
          </a:ln>
        </p:spPr>
      </p:pic>
    </p:spTree>
    <p:extLst>
      <p:ext uri="{BB962C8B-B14F-4D97-AF65-F5344CB8AC3E}">
        <p14:creationId xmlns:p14="http://schemas.microsoft.com/office/powerpoint/2010/main" val="338648863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6678DFB-CC91-0D41-A98F-20C05B6AFCC3}"/>
              </a:ext>
            </a:extLst>
          </p:cNvPr>
          <p:cNvPicPr>
            <a:picLocks noChangeAspect="1"/>
          </p:cNvPicPr>
          <p:nvPr/>
        </p:nvPicPr>
        <p:blipFill>
          <a:blip r:embed="rId2"/>
          <a:stretch>
            <a:fillRect/>
          </a:stretch>
        </p:blipFill>
        <p:spPr>
          <a:xfrm>
            <a:off x="1747672" y="1009055"/>
            <a:ext cx="8696653" cy="5249616"/>
          </a:xfrm>
          <a:prstGeom prst="rect">
            <a:avLst/>
          </a:prstGeom>
        </p:spPr>
      </p:pic>
      <p:sp>
        <p:nvSpPr>
          <p:cNvPr id="5" name="TextBox 4">
            <a:extLst>
              <a:ext uri="{FF2B5EF4-FFF2-40B4-BE49-F238E27FC236}">
                <a16:creationId xmlns:a16="http://schemas.microsoft.com/office/drawing/2014/main" id="{D811C764-850E-8E4C-B388-9A0BB14E648B}"/>
              </a:ext>
            </a:extLst>
          </p:cNvPr>
          <p:cNvSpPr txBox="1"/>
          <p:nvPr/>
        </p:nvSpPr>
        <p:spPr>
          <a:xfrm>
            <a:off x="2958661" y="6340364"/>
            <a:ext cx="6274676" cy="400110"/>
          </a:xfrm>
          <a:prstGeom prst="rect">
            <a:avLst/>
          </a:prstGeom>
          <a:noFill/>
        </p:spPr>
        <p:txBody>
          <a:bodyPr wrap="square" rtlCol="0">
            <a:spAutoFit/>
          </a:bodyPr>
          <a:lstStyle/>
          <a:p>
            <a:pPr algn="ctr"/>
            <a:r>
              <a:rPr lang="en-US" sz="2000" b="1" dirty="0"/>
              <a:t>From </a:t>
            </a:r>
            <a:r>
              <a:rPr lang="en-US" sz="2000" b="1" dirty="0" err="1"/>
              <a:t>Laursen</a:t>
            </a:r>
            <a:r>
              <a:rPr lang="en-US" sz="2000" b="1" dirty="0"/>
              <a:t> et al.  Acta </a:t>
            </a:r>
            <a:r>
              <a:rPr lang="en-US" sz="2000" b="1" dirty="0" err="1"/>
              <a:t>Obstet</a:t>
            </a:r>
            <a:r>
              <a:rPr lang="en-US" sz="2000" b="1" dirty="0"/>
              <a:t> </a:t>
            </a:r>
            <a:r>
              <a:rPr lang="en-US" sz="2000" b="1" dirty="0" err="1"/>
              <a:t>Gynecol</a:t>
            </a:r>
            <a:r>
              <a:rPr lang="en-US" sz="2000" b="1" dirty="0"/>
              <a:t> 2018</a:t>
            </a:r>
          </a:p>
        </p:txBody>
      </p:sp>
      <p:sp>
        <p:nvSpPr>
          <p:cNvPr id="6" name="Shape 362">
            <a:extLst>
              <a:ext uri="{FF2B5EF4-FFF2-40B4-BE49-F238E27FC236}">
                <a16:creationId xmlns:a16="http://schemas.microsoft.com/office/drawing/2014/main" id="{83050715-EAE3-844A-9391-C39621F4A242}"/>
              </a:ext>
            </a:extLst>
          </p:cNvPr>
          <p:cNvSpPr txBox="1">
            <a:spLocks/>
          </p:cNvSpPr>
          <p:nvPr/>
        </p:nvSpPr>
        <p:spPr>
          <a:xfrm>
            <a:off x="892966" y="322096"/>
            <a:ext cx="10406063" cy="834368"/>
          </a:xfrm>
          <a:prstGeom prst="rect">
            <a:avLst/>
          </a:prstGeom>
        </p:spPr>
        <p:txBody>
          <a:bodyPr>
            <a:normAutofit/>
          </a:bodyPr>
          <a:lstStyle>
            <a:lvl1pPr algn="l" defTabSz="426466" rtl="0" eaLnBrk="1" latinLnBrk="0" hangingPunct="1">
              <a:lnSpc>
                <a:spcPct val="90000"/>
              </a:lnSpc>
              <a:spcBef>
                <a:spcPct val="0"/>
              </a:spcBef>
              <a:buNone/>
              <a:defRPr sz="5840" kern="1200">
                <a:solidFill>
                  <a:schemeClr val="tx1"/>
                </a:solidFill>
                <a:latin typeface="+mj-lt"/>
                <a:ea typeface="+mj-ea"/>
                <a:cs typeface="+mj-cs"/>
              </a:defRPr>
            </a:lvl1pPr>
          </a:lstStyle>
          <a:p>
            <a:pPr algn="ctr"/>
            <a:r>
              <a:rPr lang="en-US" sz="4000" b="1" dirty="0">
                <a:solidFill>
                  <a:srgbClr val="C10B25"/>
                </a:solidFill>
              </a:rPr>
              <a:t>Does surgery improve ART success?</a:t>
            </a:r>
          </a:p>
        </p:txBody>
      </p:sp>
    </p:spTree>
    <p:extLst>
      <p:ext uri="{BB962C8B-B14F-4D97-AF65-F5344CB8AC3E}">
        <p14:creationId xmlns:p14="http://schemas.microsoft.com/office/powerpoint/2010/main" val="16130523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FF3F8B1-6B49-5E44-94BA-D5E0D0FDC885}"/>
              </a:ext>
            </a:extLst>
          </p:cNvPr>
          <p:cNvPicPr>
            <a:picLocks noChangeAspect="1"/>
          </p:cNvPicPr>
          <p:nvPr/>
        </p:nvPicPr>
        <p:blipFill>
          <a:blip r:embed="rId2"/>
          <a:stretch>
            <a:fillRect/>
          </a:stretch>
        </p:blipFill>
        <p:spPr>
          <a:xfrm>
            <a:off x="589311" y="1269938"/>
            <a:ext cx="11013373" cy="5281448"/>
          </a:xfrm>
          <a:prstGeom prst="rect">
            <a:avLst/>
          </a:prstGeom>
        </p:spPr>
      </p:pic>
      <p:sp>
        <p:nvSpPr>
          <p:cNvPr id="5" name="Title 4">
            <a:extLst>
              <a:ext uri="{FF2B5EF4-FFF2-40B4-BE49-F238E27FC236}">
                <a16:creationId xmlns:a16="http://schemas.microsoft.com/office/drawing/2014/main" id="{02029497-0F97-5F48-BFC2-5EECB4FCCC97}"/>
              </a:ext>
            </a:extLst>
          </p:cNvPr>
          <p:cNvSpPr>
            <a:spLocks noGrp="1"/>
          </p:cNvSpPr>
          <p:nvPr>
            <p:ph type="title"/>
          </p:nvPr>
        </p:nvSpPr>
        <p:spPr/>
        <p:txBody>
          <a:bodyPr/>
          <a:lstStyle/>
          <a:p>
            <a:r>
              <a:rPr lang="en-US" b="1" dirty="0"/>
              <a:t>Surgery vs no treatment for endometriomas in </a:t>
            </a:r>
            <a:r>
              <a:rPr lang="en-US" b="1" dirty="0" err="1"/>
              <a:t>subfertile</a:t>
            </a:r>
            <a:r>
              <a:rPr lang="en-US" b="1" dirty="0"/>
              <a:t> women-CPR</a:t>
            </a:r>
          </a:p>
        </p:txBody>
      </p:sp>
      <p:sp>
        <p:nvSpPr>
          <p:cNvPr id="6" name="TextBox 5">
            <a:extLst>
              <a:ext uri="{FF2B5EF4-FFF2-40B4-BE49-F238E27FC236}">
                <a16:creationId xmlns:a16="http://schemas.microsoft.com/office/drawing/2014/main" id="{EA141C7A-C4AA-194E-907A-C653BF835BA1}"/>
              </a:ext>
            </a:extLst>
          </p:cNvPr>
          <p:cNvSpPr txBox="1"/>
          <p:nvPr/>
        </p:nvSpPr>
        <p:spPr>
          <a:xfrm>
            <a:off x="3137336" y="6457890"/>
            <a:ext cx="5917325" cy="400110"/>
          </a:xfrm>
          <a:prstGeom prst="rect">
            <a:avLst/>
          </a:prstGeom>
          <a:noFill/>
        </p:spPr>
        <p:txBody>
          <a:bodyPr wrap="square" rtlCol="0">
            <a:spAutoFit/>
          </a:bodyPr>
          <a:lstStyle/>
          <a:p>
            <a:pPr algn="ctr"/>
            <a:r>
              <a:rPr lang="en-US" sz="2000" dirty="0"/>
              <a:t>From </a:t>
            </a:r>
            <a:r>
              <a:rPr lang="en-US" sz="2000" dirty="0" err="1"/>
              <a:t>Laursen</a:t>
            </a:r>
            <a:r>
              <a:rPr lang="en-US" sz="2000" dirty="0"/>
              <a:t> et al.  Acta </a:t>
            </a:r>
            <a:r>
              <a:rPr lang="en-US" sz="2000" dirty="0" err="1"/>
              <a:t>Obstet</a:t>
            </a:r>
            <a:r>
              <a:rPr lang="en-US" sz="2000" dirty="0"/>
              <a:t> </a:t>
            </a:r>
            <a:r>
              <a:rPr lang="en-US" sz="2000" dirty="0" err="1"/>
              <a:t>Gynecol</a:t>
            </a:r>
            <a:r>
              <a:rPr lang="en-US" sz="2000" dirty="0"/>
              <a:t> </a:t>
            </a:r>
            <a:r>
              <a:rPr lang="en-US" sz="2000" dirty="0" err="1"/>
              <a:t>Scand</a:t>
            </a:r>
            <a:r>
              <a:rPr lang="en-US" sz="2000" dirty="0"/>
              <a:t> 2017</a:t>
            </a:r>
          </a:p>
        </p:txBody>
      </p:sp>
    </p:spTree>
    <p:extLst>
      <p:ext uri="{BB962C8B-B14F-4D97-AF65-F5344CB8AC3E}">
        <p14:creationId xmlns:p14="http://schemas.microsoft.com/office/powerpoint/2010/main" val="15871391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NDOMETRIOSIS ANIMATION.MOV" descr="ENDOMETRIOSIS ANIMATION.MOV">
            <a:hlinkClick r:id="" action="ppaction://media"/>
            <a:extLst>
              <a:ext uri="{FF2B5EF4-FFF2-40B4-BE49-F238E27FC236}">
                <a16:creationId xmlns:a16="http://schemas.microsoft.com/office/drawing/2014/main" id="{2D9E81FB-E397-76EF-FE23-EA1598095F35}"/>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917563" y="516195"/>
            <a:ext cx="10356874" cy="5825610"/>
          </a:xfrm>
        </p:spPr>
      </p:pic>
    </p:spTree>
    <p:extLst>
      <p:ext uri="{BB962C8B-B14F-4D97-AF65-F5344CB8AC3E}">
        <p14:creationId xmlns:p14="http://schemas.microsoft.com/office/powerpoint/2010/main" val="1256641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88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349A686-B68C-1B44-8169-B3C3A3F564EF}"/>
              </a:ext>
            </a:extLst>
          </p:cNvPr>
          <p:cNvPicPr>
            <a:picLocks noChangeAspect="1"/>
          </p:cNvPicPr>
          <p:nvPr/>
        </p:nvPicPr>
        <p:blipFill>
          <a:blip r:embed="rId2"/>
          <a:stretch>
            <a:fillRect/>
          </a:stretch>
        </p:blipFill>
        <p:spPr>
          <a:xfrm>
            <a:off x="139699" y="731975"/>
            <a:ext cx="11912600" cy="5689600"/>
          </a:xfrm>
          <a:prstGeom prst="rect">
            <a:avLst/>
          </a:prstGeom>
        </p:spPr>
      </p:pic>
      <p:sp>
        <p:nvSpPr>
          <p:cNvPr id="3" name="Shape 362">
            <a:extLst>
              <a:ext uri="{FF2B5EF4-FFF2-40B4-BE49-F238E27FC236}">
                <a16:creationId xmlns:a16="http://schemas.microsoft.com/office/drawing/2014/main" id="{C5071E8E-AB12-5D4E-A341-DA72AF65608E}"/>
              </a:ext>
            </a:extLst>
          </p:cNvPr>
          <p:cNvSpPr txBox="1">
            <a:spLocks/>
          </p:cNvSpPr>
          <p:nvPr/>
        </p:nvSpPr>
        <p:spPr>
          <a:xfrm>
            <a:off x="892968" y="199004"/>
            <a:ext cx="10406063" cy="834368"/>
          </a:xfrm>
          <a:prstGeom prst="rect">
            <a:avLst/>
          </a:prstGeom>
        </p:spPr>
        <p:txBody>
          <a:bodyPr>
            <a:normAutofit/>
          </a:bodyPr>
          <a:lstStyle>
            <a:lvl1pPr algn="l" defTabSz="426466" rtl="0" eaLnBrk="1" latinLnBrk="0" hangingPunct="1">
              <a:lnSpc>
                <a:spcPct val="90000"/>
              </a:lnSpc>
              <a:spcBef>
                <a:spcPct val="0"/>
              </a:spcBef>
              <a:buNone/>
              <a:defRPr sz="5840" kern="1200">
                <a:solidFill>
                  <a:schemeClr val="tx1"/>
                </a:solidFill>
                <a:latin typeface="+mj-lt"/>
                <a:ea typeface="+mj-ea"/>
                <a:cs typeface="+mj-cs"/>
              </a:defRPr>
            </a:lvl1pPr>
          </a:lstStyle>
          <a:p>
            <a:pPr algn="ctr"/>
            <a:r>
              <a:rPr lang="en-US" sz="4000" b="1" dirty="0">
                <a:solidFill>
                  <a:srgbClr val="C10B25"/>
                </a:solidFill>
              </a:rPr>
              <a:t>Does surgery improve ART success?</a:t>
            </a:r>
          </a:p>
        </p:txBody>
      </p:sp>
      <p:sp>
        <p:nvSpPr>
          <p:cNvPr id="4" name="TextBox 3">
            <a:extLst>
              <a:ext uri="{FF2B5EF4-FFF2-40B4-BE49-F238E27FC236}">
                <a16:creationId xmlns:a16="http://schemas.microsoft.com/office/drawing/2014/main" id="{C4433DBF-A2A1-3C42-853E-F6799DA7CDD5}"/>
              </a:ext>
            </a:extLst>
          </p:cNvPr>
          <p:cNvSpPr txBox="1"/>
          <p:nvPr/>
        </p:nvSpPr>
        <p:spPr>
          <a:xfrm>
            <a:off x="3282460" y="6421575"/>
            <a:ext cx="5627077" cy="461665"/>
          </a:xfrm>
          <a:prstGeom prst="rect">
            <a:avLst/>
          </a:prstGeom>
          <a:noFill/>
        </p:spPr>
        <p:txBody>
          <a:bodyPr wrap="square" rtlCol="0">
            <a:spAutoFit/>
          </a:bodyPr>
          <a:lstStyle/>
          <a:p>
            <a:pPr algn="ctr"/>
            <a:r>
              <a:rPr lang="en-US" sz="2400" b="1" dirty="0"/>
              <a:t>From Wu et al.  JMIG 2019</a:t>
            </a:r>
          </a:p>
        </p:txBody>
      </p:sp>
    </p:spTree>
    <p:extLst>
      <p:ext uri="{BB962C8B-B14F-4D97-AF65-F5344CB8AC3E}">
        <p14:creationId xmlns:p14="http://schemas.microsoft.com/office/powerpoint/2010/main" val="36628102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Surgery for endometrioma</a:t>
            </a:r>
          </a:p>
        </p:txBody>
      </p:sp>
      <p:sp>
        <p:nvSpPr>
          <p:cNvPr id="3" name="Content Placeholder 2"/>
          <p:cNvSpPr>
            <a:spLocks noGrp="1"/>
          </p:cNvSpPr>
          <p:nvPr>
            <p:ph idx="1"/>
          </p:nvPr>
        </p:nvSpPr>
        <p:spPr/>
        <p:txBody>
          <a:bodyPr/>
          <a:lstStyle/>
          <a:p>
            <a:pPr lvl="1"/>
            <a:r>
              <a:rPr lang="en-US" dirty="0"/>
              <a:t>Stripping vs vaporization/coagulation vs combined</a:t>
            </a:r>
          </a:p>
          <a:p>
            <a:pPr lvl="1"/>
            <a:r>
              <a:rPr lang="en-US" dirty="0"/>
              <a:t>Energy modality</a:t>
            </a:r>
          </a:p>
          <a:p>
            <a:pPr lvl="1"/>
            <a:r>
              <a:rPr lang="en-US" dirty="0"/>
              <a:t>Bipolar vs suture vs hemostatic agents</a:t>
            </a:r>
          </a:p>
        </p:txBody>
      </p:sp>
      <p:pic>
        <p:nvPicPr>
          <p:cNvPr id="4" name="Picture 3"/>
          <p:cNvPicPr>
            <a:picLocks noChangeAspect="1"/>
          </p:cNvPicPr>
          <p:nvPr/>
        </p:nvPicPr>
        <p:blipFill>
          <a:blip r:embed="rId2"/>
          <a:stretch>
            <a:fillRect/>
          </a:stretch>
        </p:blipFill>
        <p:spPr>
          <a:xfrm>
            <a:off x="1798544" y="3543791"/>
            <a:ext cx="4297456" cy="3151468"/>
          </a:xfrm>
          <a:prstGeom prst="rect">
            <a:avLst/>
          </a:prstGeom>
        </p:spPr>
      </p:pic>
      <p:pic>
        <p:nvPicPr>
          <p:cNvPr id="5" name="Picture 4" descr="DSCN13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0890" y="3540137"/>
            <a:ext cx="4029262" cy="28959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5034413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B218E-B3F2-4BBB-E0FF-09935FF84259}"/>
              </a:ext>
            </a:extLst>
          </p:cNvPr>
          <p:cNvSpPr>
            <a:spLocks noGrp="1"/>
          </p:cNvSpPr>
          <p:nvPr>
            <p:ph type="title"/>
          </p:nvPr>
        </p:nvSpPr>
        <p:spPr/>
        <p:txBody>
          <a:bodyPr/>
          <a:lstStyle/>
          <a:p>
            <a:r>
              <a:rPr lang="en-US" dirty="0"/>
              <a:t>Intact endometrioma vs surgically treated endometrioma</a:t>
            </a:r>
          </a:p>
        </p:txBody>
      </p:sp>
      <p:pic>
        <p:nvPicPr>
          <p:cNvPr id="6" name="Picture 5">
            <a:extLst>
              <a:ext uri="{FF2B5EF4-FFF2-40B4-BE49-F238E27FC236}">
                <a16:creationId xmlns:a16="http://schemas.microsoft.com/office/drawing/2014/main" id="{6E3276E0-05E4-9E3F-520F-2AC9E6E585B9}"/>
              </a:ext>
            </a:extLst>
          </p:cNvPr>
          <p:cNvPicPr>
            <a:picLocks noChangeAspect="1"/>
          </p:cNvPicPr>
          <p:nvPr/>
        </p:nvPicPr>
        <p:blipFill>
          <a:blip r:embed="rId2"/>
          <a:stretch>
            <a:fillRect/>
          </a:stretch>
        </p:blipFill>
        <p:spPr>
          <a:xfrm>
            <a:off x="1174750" y="1943354"/>
            <a:ext cx="9842500" cy="2654300"/>
          </a:xfrm>
          <a:prstGeom prst="rect">
            <a:avLst/>
          </a:prstGeom>
        </p:spPr>
      </p:pic>
    </p:spTree>
    <p:extLst>
      <p:ext uri="{BB962C8B-B14F-4D97-AF65-F5344CB8AC3E}">
        <p14:creationId xmlns:p14="http://schemas.microsoft.com/office/powerpoint/2010/main" val="15027998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48866" y="1814715"/>
            <a:ext cx="11343938" cy="3485705"/>
          </a:xfrm>
          <a:prstGeom prst="rect">
            <a:avLst/>
          </a:prstGeom>
        </p:spPr>
      </p:pic>
      <p:sp>
        <p:nvSpPr>
          <p:cNvPr id="5" name="TextBox 4"/>
          <p:cNvSpPr txBox="1"/>
          <p:nvPr/>
        </p:nvSpPr>
        <p:spPr>
          <a:xfrm>
            <a:off x="4473870" y="5889941"/>
            <a:ext cx="2849626" cy="369332"/>
          </a:xfrm>
          <a:prstGeom prst="rect">
            <a:avLst/>
          </a:prstGeom>
          <a:noFill/>
        </p:spPr>
        <p:txBody>
          <a:bodyPr wrap="none" rtlCol="0">
            <a:spAutoFit/>
          </a:bodyPr>
          <a:lstStyle/>
          <a:p>
            <a:r>
              <a:rPr lang="en-US" b="1" dirty="0"/>
              <a:t>From </a:t>
            </a:r>
            <a:r>
              <a:rPr lang="en-US" b="1" dirty="0" err="1"/>
              <a:t>Raffi</a:t>
            </a:r>
            <a:r>
              <a:rPr lang="en-US" b="1" dirty="0"/>
              <a:t> et al.  JCEM 2012</a:t>
            </a:r>
          </a:p>
        </p:txBody>
      </p:sp>
      <p:sp>
        <p:nvSpPr>
          <p:cNvPr id="6" name="Title 1">
            <a:extLst>
              <a:ext uri="{FF2B5EF4-FFF2-40B4-BE49-F238E27FC236}">
                <a16:creationId xmlns:a16="http://schemas.microsoft.com/office/drawing/2014/main" id="{267B6344-413A-EB4C-9375-6162BFD5312A}"/>
              </a:ext>
            </a:extLst>
          </p:cNvPr>
          <p:cNvSpPr txBox="1">
            <a:spLocks/>
          </p:cNvSpPr>
          <p:nvPr/>
        </p:nvSpPr>
        <p:spPr>
          <a:xfrm>
            <a:off x="499196" y="469028"/>
            <a:ext cx="11174252" cy="1512332"/>
          </a:xfrm>
          <a:prstGeom prst="rect">
            <a:avLst/>
          </a:prstGeom>
        </p:spPr>
        <p:txBody>
          <a:bodyPr/>
          <a:lstStyle>
            <a:lvl1pPr algn="l" defTabSz="914400" rtl="0" eaLnBrk="1" latinLnBrk="0" hangingPunct="1">
              <a:spcBef>
                <a:spcPct val="0"/>
              </a:spcBef>
              <a:buNone/>
              <a:defRPr sz="3600" kern="1200" cap="none"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dirty="0"/>
              <a:t>The effect of </a:t>
            </a:r>
            <a:r>
              <a:rPr lang="en-US" b="1" dirty="0" err="1"/>
              <a:t>endometrioma</a:t>
            </a:r>
            <a:r>
              <a:rPr lang="en-US" b="1" dirty="0"/>
              <a:t> removal on ovarian reserve-pre and postoperative AMH</a:t>
            </a:r>
          </a:p>
        </p:txBody>
      </p:sp>
    </p:spTree>
    <p:extLst>
      <p:ext uri="{BB962C8B-B14F-4D97-AF65-F5344CB8AC3E}">
        <p14:creationId xmlns:p14="http://schemas.microsoft.com/office/powerpoint/2010/main" val="28404156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5 Metin kutusu">
            <a:extLst>
              <a:ext uri="{FF2B5EF4-FFF2-40B4-BE49-F238E27FC236}">
                <a16:creationId xmlns:a16="http://schemas.microsoft.com/office/drawing/2014/main" id="{831CD396-F1A7-EC48-A4B8-4DB5C56D13A0}"/>
              </a:ext>
            </a:extLst>
          </p:cNvPr>
          <p:cNvSpPr txBox="1">
            <a:spLocks noChangeArrowheads="1"/>
          </p:cNvSpPr>
          <p:nvPr/>
        </p:nvSpPr>
        <p:spPr bwMode="auto">
          <a:xfrm>
            <a:off x="188537" y="606305"/>
            <a:ext cx="1141367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3200" b="1" dirty="0">
                <a:solidFill>
                  <a:srgbClr val="FF612A"/>
                </a:solidFill>
              </a:rPr>
              <a:t>The effect of endometrioma removal on ovarian reserve</a:t>
            </a:r>
            <a:endParaRPr lang="tr-TR" altLang="en-US" sz="3200" b="1" dirty="0">
              <a:solidFill>
                <a:srgbClr val="FF612A"/>
              </a:solidFill>
            </a:endParaRPr>
          </a:p>
        </p:txBody>
      </p:sp>
      <p:pic>
        <p:nvPicPr>
          <p:cNvPr id="52226" name="Picture 1">
            <a:extLst>
              <a:ext uri="{FF2B5EF4-FFF2-40B4-BE49-F238E27FC236}">
                <a16:creationId xmlns:a16="http://schemas.microsoft.com/office/drawing/2014/main" id="{01F27756-8B65-574B-B51A-2D5BDC648DC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8537" y="1907041"/>
            <a:ext cx="11814926" cy="382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6 Metin kutusu">
            <a:extLst>
              <a:ext uri="{FF2B5EF4-FFF2-40B4-BE49-F238E27FC236}">
                <a16:creationId xmlns:a16="http://schemas.microsoft.com/office/drawing/2014/main" id="{E2CAC4AE-FC1E-EA42-8867-00198B27B753}"/>
              </a:ext>
            </a:extLst>
          </p:cNvPr>
          <p:cNvSpPr txBox="1">
            <a:spLocks noChangeArrowheads="1"/>
          </p:cNvSpPr>
          <p:nvPr/>
        </p:nvSpPr>
        <p:spPr bwMode="auto">
          <a:xfrm>
            <a:off x="3694112" y="6216308"/>
            <a:ext cx="48037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b="1" dirty="0" err="1"/>
              <a:t>Somigliana</a:t>
            </a:r>
            <a:r>
              <a:rPr lang="en-US" altLang="en-US" b="1" dirty="0"/>
              <a:t> et al.  Placenta 2011</a:t>
            </a:r>
            <a:endParaRPr lang="tr-TR" altLang="en-US" b="1" dirty="0"/>
          </a:p>
        </p:txBody>
      </p:sp>
    </p:spTree>
    <p:extLst>
      <p:ext uri="{BB962C8B-B14F-4D97-AF65-F5344CB8AC3E}">
        <p14:creationId xmlns:p14="http://schemas.microsoft.com/office/powerpoint/2010/main" val="38938549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3CB717E-B8ED-9933-117D-364831B11BB3}"/>
              </a:ext>
            </a:extLst>
          </p:cNvPr>
          <p:cNvPicPr>
            <a:picLocks noChangeAspect="1"/>
          </p:cNvPicPr>
          <p:nvPr/>
        </p:nvPicPr>
        <p:blipFill>
          <a:blip r:embed="rId2"/>
          <a:stretch>
            <a:fillRect/>
          </a:stretch>
        </p:blipFill>
        <p:spPr>
          <a:xfrm>
            <a:off x="1551323" y="138546"/>
            <a:ext cx="9089353" cy="6062741"/>
          </a:xfrm>
          <a:prstGeom prst="rect">
            <a:avLst/>
          </a:prstGeom>
        </p:spPr>
      </p:pic>
      <p:sp>
        <p:nvSpPr>
          <p:cNvPr id="5" name="TextBox 4">
            <a:extLst>
              <a:ext uri="{FF2B5EF4-FFF2-40B4-BE49-F238E27FC236}">
                <a16:creationId xmlns:a16="http://schemas.microsoft.com/office/drawing/2014/main" id="{77E54F7B-D082-51FD-5806-EE0501CCE253}"/>
              </a:ext>
            </a:extLst>
          </p:cNvPr>
          <p:cNvSpPr txBox="1"/>
          <p:nvPr/>
        </p:nvSpPr>
        <p:spPr>
          <a:xfrm>
            <a:off x="4491842" y="6201287"/>
            <a:ext cx="3208314" cy="369332"/>
          </a:xfrm>
          <a:prstGeom prst="rect">
            <a:avLst/>
          </a:prstGeom>
          <a:noFill/>
        </p:spPr>
        <p:txBody>
          <a:bodyPr wrap="none" rtlCol="0">
            <a:spAutoFit/>
          </a:bodyPr>
          <a:lstStyle/>
          <a:p>
            <a:r>
              <a:rPr lang="en-US" b="1" dirty="0" err="1"/>
              <a:t>Urman</a:t>
            </a:r>
            <a:r>
              <a:rPr lang="en-US" b="1" dirty="0"/>
              <a:t> et al.  RBM Online 2013</a:t>
            </a:r>
          </a:p>
        </p:txBody>
      </p:sp>
    </p:spTree>
    <p:extLst>
      <p:ext uri="{BB962C8B-B14F-4D97-AF65-F5344CB8AC3E}">
        <p14:creationId xmlns:p14="http://schemas.microsoft.com/office/powerpoint/2010/main" val="32757198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185F547-CA4B-F411-AB41-75126BB7BE91}"/>
              </a:ext>
            </a:extLst>
          </p:cNvPr>
          <p:cNvPicPr>
            <a:picLocks noChangeAspect="1"/>
          </p:cNvPicPr>
          <p:nvPr/>
        </p:nvPicPr>
        <p:blipFill>
          <a:blip r:embed="rId2"/>
          <a:stretch>
            <a:fillRect/>
          </a:stretch>
        </p:blipFill>
        <p:spPr>
          <a:xfrm>
            <a:off x="124688" y="1017549"/>
            <a:ext cx="6471458" cy="4822902"/>
          </a:xfrm>
          <a:prstGeom prst="rect">
            <a:avLst/>
          </a:prstGeom>
        </p:spPr>
      </p:pic>
      <p:pic>
        <p:nvPicPr>
          <p:cNvPr id="4" name="Picture 3">
            <a:extLst>
              <a:ext uri="{FF2B5EF4-FFF2-40B4-BE49-F238E27FC236}">
                <a16:creationId xmlns:a16="http://schemas.microsoft.com/office/drawing/2014/main" id="{92D787E9-AE7A-17B3-843A-77431BE6D117}"/>
              </a:ext>
            </a:extLst>
          </p:cNvPr>
          <p:cNvPicPr>
            <a:picLocks noChangeAspect="1"/>
          </p:cNvPicPr>
          <p:nvPr/>
        </p:nvPicPr>
        <p:blipFill>
          <a:blip r:embed="rId3"/>
          <a:stretch>
            <a:fillRect/>
          </a:stretch>
        </p:blipFill>
        <p:spPr>
          <a:xfrm>
            <a:off x="6554581" y="953261"/>
            <a:ext cx="5575300" cy="4914900"/>
          </a:xfrm>
          <a:prstGeom prst="rect">
            <a:avLst/>
          </a:prstGeom>
        </p:spPr>
      </p:pic>
      <p:sp>
        <p:nvSpPr>
          <p:cNvPr id="5" name="TextBox 4">
            <a:extLst>
              <a:ext uri="{FF2B5EF4-FFF2-40B4-BE49-F238E27FC236}">
                <a16:creationId xmlns:a16="http://schemas.microsoft.com/office/drawing/2014/main" id="{49218814-6C0D-6BA0-9A2E-00B52D8E8E27}"/>
              </a:ext>
            </a:extLst>
          </p:cNvPr>
          <p:cNvSpPr txBox="1"/>
          <p:nvPr/>
        </p:nvSpPr>
        <p:spPr>
          <a:xfrm>
            <a:off x="4262806" y="6082145"/>
            <a:ext cx="3727174" cy="369332"/>
          </a:xfrm>
          <a:prstGeom prst="rect">
            <a:avLst/>
          </a:prstGeom>
          <a:noFill/>
        </p:spPr>
        <p:txBody>
          <a:bodyPr wrap="none" rtlCol="0">
            <a:spAutoFit/>
          </a:bodyPr>
          <a:lstStyle/>
          <a:p>
            <a:r>
              <a:rPr lang="en-US" b="1" dirty="0"/>
              <a:t>From </a:t>
            </a:r>
            <a:r>
              <a:rPr lang="en-US" b="1" dirty="0" err="1"/>
              <a:t>Seyhan</a:t>
            </a:r>
            <a:r>
              <a:rPr lang="en-US" b="1" dirty="0"/>
              <a:t> et al.  RBM Online 2018</a:t>
            </a:r>
          </a:p>
        </p:txBody>
      </p:sp>
      <p:sp>
        <p:nvSpPr>
          <p:cNvPr id="6" name="TextBox 5">
            <a:extLst>
              <a:ext uri="{FF2B5EF4-FFF2-40B4-BE49-F238E27FC236}">
                <a16:creationId xmlns:a16="http://schemas.microsoft.com/office/drawing/2014/main" id="{B8542DA2-6E8A-6B7C-5EC3-1D77E41ABC03}"/>
              </a:ext>
            </a:extLst>
          </p:cNvPr>
          <p:cNvSpPr txBox="1"/>
          <p:nvPr/>
        </p:nvSpPr>
        <p:spPr>
          <a:xfrm>
            <a:off x="2147291" y="185886"/>
            <a:ext cx="8087150" cy="523220"/>
          </a:xfrm>
          <a:prstGeom prst="rect">
            <a:avLst/>
          </a:prstGeom>
          <a:noFill/>
        </p:spPr>
        <p:txBody>
          <a:bodyPr wrap="none" rtlCol="0">
            <a:spAutoFit/>
          </a:bodyPr>
          <a:lstStyle/>
          <a:p>
            <a:r>
              <a:rPr lang="en-US" sz="2800" b="1" dirty="0"/>
              <a:t>Do endometriomas grow during ovarian stimulation?</a:t>
            </a:r>
          </a:p>
        </p:txBody>
      </p:sp>
    </p:spTree>
    <p:extLst>
      <p:ext uri="{BB962C8B-B14F-4D97-AF65-F5344CB8AC3E}">
        <p14:creationId xmlns:p14="http://schemas.microsoft.com/office/powerpoint/2010/main" val="21245679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45F5F-A324-D982-BA8D-FC5DE56438A4}"/>
              </a:ext>
            </a:extLst>
          </p:cNvPr>
          <p:cNvSpPr>
            <a:spLocks noGrp="1"/>
          </p:cNvSpPr>
          <p:nvPr>
            <p:ph type="title"/>
          </p:nvPr>
        </p:nvSpPr>
        <p:spPr/>
        <p:txBody>
          <a:bodyPr/>
          <a:lstStyle/>
          <a:p>
            <a:r>
              <a:rPr lang="en-US" dirty="0"/>
              <a:t>Endometrioma and ART-conclusions</a:t>
            </a:r>
          </a:p>
        </p:txBody>
      </p:sp>
      <p:sp>
        <p:nvSpPr>
          <p:cNvPr id="3" name="Content Placeholder 2">
            <a:extLst>
              <a:ext uri="{FF2B5EF4-FFF2-40B4-BE49-F238E27FC236}">
                <a16:creationId xmlns:a16="http://schemas.microsoft.com/office/drawing/2014/main" id="{2C8D69C5-A09F-2396-BF53-687CBFC9EF94}"/>
              </a:ext>
            </a:extLst>
          </p:cNvPr>
          <p:cNvSpPr>
            <a:spLocks noGrp="1"/>
          </p:cNvSpPr>
          <p:nvPr>
            <p:ph idx="1"/>
          </p:nvPr>
        </p:nvSpPr>
        <p:spPr/>
        <p:txBody>
          <a:bodyPr>
            <a:normAutofit fontScale="92500" lnSpcReduction="10000"/>
          </a:bodyPr>
          <a:lstStyle/>
          <a:p>
            <a:r>
              <a:rPr lang="en-US" dirty="0"/>
              <a:t>Similar PRs when removed vs when left intact</a:t>
            </a:r>
          </a:p>
          <a:p>
            <a:r>
              <a:rPr lang="en-US" dirty="0"/>
              <a:t>Do not grow during OS</a:t>
            </a:r>
          </a:p>
          <a:p>
            <a:r>
              <a:rPr lang="en-US" dirty="0"/>
              <a:t>Cycle cancellation is increased</a:t>
            </a:r>
          </a:p>
          <a:p>
            <a:r>
              <a:rPr lang="en-US" dirty="0"/>
              <a:t>Removal is associated with a diminished reserve</a:t>
            </a:r>
          </a:p>
          <a:p>
            <a:r>
              <a:rPr lang="en-US" dirty="0"/>
              <a:t>Surgery prior to ET indicated:</a:t>
            </a:r>
          </a:p>
          <a:p>
            <a:pPr lvl="1"/>
            <a:r>
              <a:rPr lang="en-US" dirty="0"/>
              <a:t>Difficult to access ovaries</a:t>
            </a:r>
          </a:p>
          <a:p>
            <a:pPr lvl="1"/>
            <a:r>
              <a:rPr lang="en-US" dirty="0"/>
              <a:t>Follicles behind the endometrioma</a:t>
            </a:r>
          </a:p>
          <a:p>
            <a:pPr lvl="1"/>
            <a:r>
              <a:rPr lang="en-US" dirty="0"/>
              <a:t>Hydrosalpinx and prior failed ET</a:t>
            </a:r>
          </a:p>
          <a:p>
            <a:pPr lvl="1"/>
            <a:r>
              <a:rPr lang="en-US" dirty="0"/>
              <a:t>Co-existing occlusive DIE</a:t>
            </a:r>
          </a:p>
          <a:p>
            <a:pPr marL="457200" lvl="1" indent="0">
              <a:buNone/>
            </a:pPr>
            <a:r>
              <a:rPr lang="en-US" b="1" dirty="0">
                <a:solidFill>
                  <a:srgbClr val="FF0000"/>
                </a:solidFill>
              </a:rPr>
              <a:t>When surgery is indicated consideration should be given to preoperative fertility preservation</a:t>
            </a:r>
          </a:p>
          <a:p>
            <a:endParaRPr lang="en-US" dirty="0"/>
          </a:p>
        </p:txBody>
      </p:sp>
    </p:spTree>
    <p:extLst>
      <p:ext uri="{BB962C8B-B14F-4D97-AF65-F5344CB8AC3E}">
        <p14:creationId xmlns:p14="http://schemas.microsoft.com/office/powerpoint/2010/main" val="37300621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04D7-BAE3-CE40-173C-D45C5EFBE896}"/>
              </a:ext>
            </a:extLst>
          </p:cNvPr>
          <p:cNvSpPr>
            <a:spLocks noGrp="1"/>
          </p:cNvSpPr>
          <p:nvPr>
            <p:ph type="title"/>
          </p:nvPr>
        </p:nvSpPr>
        <p:spPr>
          <a:xfrm>
            <a:off x="838200" y="960871"/>
            <a:ext cx="10515600" cy="1325563"/>
          </a:xfrm>
        </p:spPr>
        <p:txBody>
          <a:bodyPr/>
          <a:lstStyle/>
          <a:p>
            <a:r>
              <a:rPr lang="en-US" b="1" dirty="0"/>
              <a:t>DIE and ART</a:t>
            </a:r>
          </a:p>
        </p:txBody>
      </p:sp>
    </p:spTree>
    <p:extLst>
      <p:ext uri="{BB962C8B-B14F-4D97-AF65-F5344CB8AC3E}">
        <p14:creationId xmlns:p14="http://schemas.microsoft.com/office/powerpoint/2010/main" val="12935699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82F6B24-AFA9-E8CB-9A6B-F1D3AFAAD21A}"/>
              </a:ext>
            </a:extLst>
          </p:cNvPr>
          <p:cNvPicPr>
            <a:picLocks noChangeAspect="1"/>
          </p:cNvPicPr>
          <p:nvPr/>
        </p:nvPicPr>
        <p:blipFill>
          <a:blip r:embed="rId2"/>
          <a:stretch>
            <a:fillRect/>
          </a:stretch>
        </p:blipFill>
        <p:spPr>
          <a:xfrm>
            <a:off x="44450" y="213591"/>
            <a:ext cx="12103100" cy="6070600"/>
          </a:xfrm>
          <a:prstGeom prst="rect">
            <a:avLst/>
          </a:prstGeom>
        </p:spPr>
      </p:pic>
      <p:sp>
        <p:nvSpPr>
          <p:cNvPr id="4" name="TextBox 3">
            <a:extLst>
              <a:ext uri="{FF2B5EF4-FFF2-40B4-BE49-F238E27FC236}">
                <a16:creationId xmlns:a16="http://schemas.microsoft.com/office/drawing/2014/main" id="{F5232F91-00D3-7788-F15A-68549CE9D7B6}"/>
              </a:ext>
            </a:extLst>
          </p:cNvPr>
          <p:cNvSpPr txBox="1"/>
          <p:nvPr/>
        </p:nvSpPr>
        <p:spPr>
          <a:xfrm>
            <a:off x="10335491" y="6099525"/>
            <a:ext cx="652743" cy="369332"/>
          </a:xfrm>
          <a:prstGeom prst="rect">
            <a:avLst/>
          </a:prstGeom>
          <a:noFill/>
        </p:spPr>
        <p:txBody>
          <a:bodyPr wrap="none" rtlCol="0">
            <a:spAutoFit/>
          </a:bodyPr>
          <a:lstStyle/>
          <a:p>
            <a:r>
              <a:rPr lang="en-US" b="1" dirty="0"/>
              <a:t>2021</a:t>
            </a:r>
          </a:p>
        </p:txBody>
      </p:sp>
    </p:spTree>
    <p:extLst>
      <p:ext uri="{BB962C8B-B14F-4D97-AF65-F5344CB8AC3E}">
        <p14:creationId xmlns:p14="http://schemas.microsoft.com/office/powerpoint/2010/main" val="15421757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433596-10E8-4CE9-6FDE-D58237C5A7FA}"/>
              </a:ext>
            </a:extLst>
          </p:cNvPr>
          <p:cNvPicPr>
            <a:picLocks noChangeAspect="1"/>
          </p:cNvPicPr>
          <p:nvPr/>
        </p:nvPicPr>
        <p:blipFill>
          <a:blip r:embed="rId2"/>
          <a:stretch>
            <a:fillRect/>
          </a:stretch>
        </p:blipFill>
        <p:spPr>
          <a:xfrm>
            <a:off x="152899" y="383059"/>
            <a:ext cx="11886202" cy="5498757"/>
          </a:xfrm>
          <a:prstGeom prst="rect">
            <a:avLst/>
          </a:prstGeom>
        </p:spPr>
      </p:pic>
      <p:sp>
        <p:nvSpPr>
          <p:cNvPr id="4" name="TextBox 3">
            <a:extLst>
              <a:ext uri="{FF2B5EF4-FFF2-40B4-BE49-F238E27FC236}">
                <a16:creationId xmlns:a16="http://schemas.microsoft.com/office/drawing/2014/main" id="{C078A1EF-19D7-912A-2DA2-99C2E1646F62}"/>
              </a:ext>
            </a:extLst>
          </p:cNvPr>
          <p:cNvSpPr txBox="1"/>
          <p:nvPr/>
        </p:nvSpPr>
        <p:spPr>
          <a:xfrm>
            <a:off x="4400023" y="6105609"/>
            <a:ext cx="3428503" cy="369332"/>
          </a:xfrm>
          <a:prstGeom prst="rect">
            <a:avLst/>
          </a:prstGeom>
          <a:noFill/>
        </p:spPr>
        <p:txBody>
          <a:bodyPr wrap="none" rtlCol="0">
            <a:spAutoFit/>
          </a:bodyPr>
          <a:lstStyle/>
          <a:p>
            <a:r>
              <a:rPr lang="en-US" b="1" dirty="0"/>
              <a:t>From Fernandez and Velasco 2020</a:t>
            </a:r>
          </a:p>
        </p:txBody>
      </p:sp>
    </p:spTree>
    <p:extLst>
      <p:ext uri="{BB962C8B-B14F-4D97-AF65-F5344CB8AC3E}">
        <p14:creationId xmlns:p14="http://schemas.microsoft.com/office/powerpoint/2010/main" val="2826588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8F7A9B5-526A-C4F2-ED49-5411FAF8D279}"/>
              </a:ext>
            </a:extLst>
          </p:cNvPr>
          <p:cNvPicPr>
            <a:picLocks noChangeAspect="1"/>
          </p:cNvPicPr>
          <p:nvPr/>
        </p:nvPicPr>
        <p:blipFill>
          <a:blip r:embed="rId2"/>
          <a:stretch>
            <a:fillRect/>
          </a:stretch>
        </p:blipFill>
        <p:spPr>
          <a:xfrm>
            <a:off x="219272" y="0"/>
            <a:ext cx="11753456" cy="6858000"/>
          </a:xfrm>
          <a:prstGeom prst="rect">
            <a:avLst/>
          </a:prstGeom>
        </p:spPr>
      </p:pic>
      <p:sp>
        <p:nvSpPr>
          <p:cNvPr id="2" name="Rectangle 1">
            <a:extLst>
              <a:ext uri="{FF2B5EF4-FFF2-40B4-BE49-F238E27FC236}">
                <a16:creationId xmlns:a16="http://schemas.microsoft.com/office/drawing/2014/main" id="{F5B07BC1-1E3B-7FB9-0F35-57885D70A201}"/>
              </a:ext>
            </a:extLst>
          </p:cNvPr>
          <p:cNvSpPr/>
          <p:nvPr/>
        </p:nvSpPr>
        <p:spPr>
          <a:xfrm>
            <a:off x="3039762" y="741405"/>
            <a:ext cx="1161535" cy="1050325"/>
          </a:xfrm>
          <a:prstGeom prst="rect">
            <a:avLst/>
          </a:prstGeom>
          <a:solidFill>
            <a:srgbClr val="CF2800">
              <a:alpha val="4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C6A92448-657C-F877-2B52-1C990A3EE452}"/>
              </a:ext>
            </a:extLst>
          </p:cNvPr>
          <p:cNvSpPr/>
          <p:nvPr/>
        </p:nvSpPr>
        <p:spPr>
          <a:xfrm>
            <a:off x="4267201" y="1791730"/>
            <a:ext cx="1367480" cy="2817340"/>
          </a:xfrm>
          <a:prstGeom prst="rect">
            <a:avLst/>
          </a:prstGeom>
          <a:solidFill>
            <a:schemeClr val="accent5">
              <a:alpha val="43922"/>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D86841A2-D14B-4C74-8B6E-E5B7353B471B}"/>
              </a:ext>
            </a:extLst>
          </p:cNvPr>
          <p:cNvSpPr/>
          <p:nvPr/>
        </p:nvSpPr>
        <p:spPr>
          <a:xfrm>
            <a:off x="7924800" y="1622854"/>
            <a:ext cx="1421027" cy="2281881"/>
          </a:xfrm>
          <a:prstGeom prst="rect">
            <a:avLst/>
          </a:prstGeom>
          <a:solidFill>
            <a:schemeClr val="accent5">
              <a:alpha val="43922"/>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6021EBA-0F6C-82FB-2051-DFF7853049C9}"/>
              </a:ext>
            </a:extLst>
          </p:cNvPr>
          <p:cNvSpPr/>
          <p:nvPr/>
        </p:nvSpPr>
        <p:spPr>
          <a:xfrm>
            <a:off x="10589741" y="1622854"/>
            <a:ext cx="1239794" cy="1552832"/>
          </a:xfrm>
          <a:prstGeom prst="rect">
            <a:avLst/>
          </a:prstGeom>
          <a:solidFill>
            <a:schemeClr val="accent2">
              <a:lumMod val="60000"/>
              <a:lumOff val="40000"/>
              <a:alpha val="43922"/>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45CD3E6-22DD-A875-7DA6-7FE3D4987BE7}"/>
              </a:ext>
            </a:extLst>
          </p:cNvPr>
          <p:cNvSpPr/>
          <p:nvPr/>
        </p:nvSpPr>
        <p:spPr>
          <a:xfrm>
            <a:off x="10589741" y="3245708"/>
            <a:ext cx="1239794" cy="1552832"/>
          </a:xfrm>
          <a:prstGeom prst="rect">
            <a:avLst/>
          </a:prstGeom>
          <a:solidFill>
            <a:schemeClr val="accent5">
              <a:alpha val="43922"/>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35881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17090-825D-EAC0-B815-C0FDF353D832}"/>
              </a:ext>
            </a:extLst>
          </p:cNvPr>
          <p:cNvSpPr>
            <a:spLocks noGrp="1"/>
          </p:cNvSpPr>
          <p:nvPr>
            <p:ph type="title"/>
          </p:nvPr>
        </p:nvSpPr>
        <p:spPr>
          <a:xfrm>
            <a:off x="838200" y="503670"/>
            <a:ext cx="10515600" cy="1325563"/>
          </a:xfrm>
        </p:spPr>
        <p:txBody>
          <a:bodyPr/>
          <a:lstStyle/>
          <a:p>
            <a:r>
              <a:rPr lang="en-US" dirty="0"/>
              <a:t>Outcome of IVF (PR/patient):  IVF after DIE surgery vs IVF without surgery</a:t>
            </a:r>
          </a:p>
        </p:txBody>
      </p:sp>
      <p:pic>
        <p:nvPicPr>
          <p:cNvPr id="4" name="Picture 3">
            <a:extLst>
              <a:ext uri="{FF2B5EF4-FFF2-40B4-BE49-F238E27FC236}">
                <a16:creationId xmlns:a16="http://schemas.microsoft.com/office/drawing/2014/main" id="{AD334666-4218-1624-7231-14CBD5596D17}"/>
              </a:ext>
            </a:extLst>
          </p:cNvPr>
          <p:cNvPicPr>
            <a:picLocks noChangeAspect="1"/>
          </p:cNvPicPr>
          <p:nvPr/>
        </p:nvPicPr>
        <p:blipFill>
          <a:blip r:embed="rId2"/>
          <a:stretch>
            <a:fillRect/>
          </a:stretch>
        </p:blipFill>
        <p:spPr>
          <a:xfrm>
            <a:off x="1619250" y="2178627"/>
            <a:ext cx="8953500" cy="3276600"/>
          </a:xfrm>
          <a:prstGeom prst="rect">
            <a:avLst/>
          </a:prstGeom>
        </p:spPr>
      </p:pic>
    </p:spTree>
    <p:extLst>
      <p:ext uri="{BB962C8B-B14F-4D97-AF65-F5344CB8AC3E}">
        <p14:creationId xmlns:p14="http://schemas.microsoft.com/office/powerpoint/2010/main" val="38784996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E7C225-1EF8-DC4E-95B8-A7F095795AA8}"/>
              </a:ext>
            </a:extLst>
          </p:cNvPr>
          <p:cNvPicPr>
            <a:picLocks noChangeAspect="1"/>
          </p:cNvPicPr>
          <p:nvPr/>
        </p:nvPicPr>
        <p:blipFill>
          <a:blip r:embed="rId2"/>
          <a:stretch>
            <a:fillRect/>
          </a:stretch>
        </p:blipFill>
        <p:spPr>
          <a:xfrm>
            <a:off x="2161310" y="162215"/>
            <a:ext cx="7320138" cy="3692968"/>
          </a:xfrm>
          <a:prstGeom prst="rect">
            <a:avLst/>
          </a:prstGeom>
        </p:spPr>
      </p:pic>
      <p:pic>
        <p:nvPicPr>
          <p:cNvPr id="7" name="Picture 6">
            <a:extLst>
              <a:ext uri="{FF2B5EF4-FFF2-40B4-BE49-F238E27FC236}">
                <a16:creationId xmlns:a16="http://schemas.microsoft.com/office/drawing/2014/main" id="{D61724B1-7004-2E45-9A2A-D7B1C58183BC}"/>
              </a:ext>
            </a:extLst>
          </p:cNvPr>
          <p:cNvPicPr>
            <a:picLocks noChangeAspect="1"/>
          </p:cNvPicPr>
          <p:nvPr/>
        </p:nvPicPr>
        <p:blipFill>
          <a:blip r:embed="rId3"/>
          <a:stretch>
            <a:fillRect/>
          </a:stretch>
        </p:blipFill>
        <p:spPr>
          <a:xfrm>
            <a:off x="454025" y="1227761"/>
            <a:ext cx="11283950" cy="5254843"/>
          </a:xfrm>
          <a:prstGeom prst="rect">
            <a:avLst/>
          </a:prstGeom>
        </p:spPr>
      </p:pic>
      <p:sp>
        <p:nvSpPr>
          <p:cNvPr id="2" name="TextBox 1">
            <a:extLst>
              <a:ext uri="{FF2B5EF4-FFF2-40B4-BE49-F238E27FC236}">
                <a16:creationId xmlns:a16="http://schemas.microsoft.com/office/drawing/2014/main" id="{D39E3B9F-1CFB-2FF0-BD50-787E483845AB}"/>
              </a:ext>
            </a:extLst>
          </p:cNvPr>
          <p:cNvSpPr txBox="1"/>
          <p:nvPr/>
        </p:nvSpPr>
        <p:spPr>
          <a:xfrm>
            <a:off x="3852378" y="6482604"/>
            <a:ext cx="4012702" cy="369332"/>
          </a:xfrm>
          <a:prstGeom prst="rect">
            <a:avLst/>
          </a:prstGeom>
          <a:noFill/>
        </p:spPr>
        <p:txBody>
          <a:bodyPr wrap="none" rtlCol="0">
            <a:spAutoFit/>
          </a:bodyPr>
          <a:lstStyle/>
          <a:p>
            <a:r>
              <a:rPr lang="en-US" b="1" dirty="0"/>
              <a:t>From </a:t>
            </a:r>
            <a:r>
              <a:rPr lang="en-US" b="1" dirty="0" err="1"/>
              <a:t>Bendifallah</a:t>
            </a:r>
            <a:r>
              <a:rPr lang="en-US" b="1" dirty="0"/>
              <a:t> et al.  </a:t>
            </a:r>
            <a:r>
              <a:rPr lang="en-US" b="1" dirty="0" err="1"/>
              <a:t>Fertil</a:t>
            </a:r>
            <a:r>
              <a:rPr lang="en-US" b="1" dirty="0"/>
              <a:t> </a:t>
            </a:r>
            <a:r>
              <a:rPr lang="en-US" b="1" dirty="0" err="1"/>
              <a:t>Steril</a:t>
            </a:r>
            <a:r>
              <a:rPr lang="en-US" b="1" dirty="0"/>
              <a:t> 2017</a:t>
            </a:r>
          </a:p>
        </p:txBody>
      </p:sp>
    </p:spTree>
    <p:extLst>
      <p:ext uri="{BB962C8B-B14F-4D97-AF65-F5344CB8AC3E}">
        <p14:creationId xmlns:p14="http://schemas.microsoft.com/office/powerpoint/2010/main" val="1007769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63D9AE9-9C54-2541-802A-CD4DEF7C876E}"/>
              </a:ext>
            </a:extLst>
          </p:cNvPr>
          <p:cNvPicPr>
            <a:picLocks noChangeAspect="1"/>
          </p:cNvPicPr>
          <p:nvPr/>
        </p:nvPicPr>
        <p:blipFill>
          <a:blip r:embed="rId2"/>
          <a:stretch>
            <a:fillRect/>
          </a:stretch>
        </p:blipFill>
        <p:spPr>
          <a:xfrm>
            <a:off x="427580" y="1915504"/>
            <a:ext cx="11336839" cy="3940171"/>
          </a:xfrm>
          <a:prstGeom prst="rect">
            <a:avLst/>
          </a:prstGeom>
        </p:spPr>
      </p:pic>
      <p:sp>
        <p:nvSpPr>
          <p:cNvPr id="5" name="Title 4">
            <a:extLst>
              <a:ext uri="{FF2B5EF4-FFF2-40B4-BE49-F238E27FC236}">
                <a16:creationId xmlns:a16="http://schemas.microsoft.com/office/drawing/2014/main" id="{6CC26049-5F7C-9940-9DF9-F5F7BCFE5CDF}"/>
              </a:ext>
            </a:extLst>
          </p:cNvPr>
          <p:cNvSpPr>
            <a:spLocks noGrp="1"/>
          </p:cNvSpPr>
          <p:nvPr>
            <p:ph type="title"/>
          </p:nvPr>
        </p:nvSpPr>
        <p:spPr/>
        <p:txBody>
          <a:bodyPr/>
          <a:lstStyle/>
          <a:p>
            <a:r>
              <a:rPr lang="en-US" b="1" dirty="0"/>
              <a:t>The impact of IVF on deep endometriosis</a:t>
            </a:r>
          </a:p>
        </p:txBody>
      </p:sp>
    </p:spTree>
    <p:extLst>
      <p:ext uri="{BB962C8B-B14F-4D97-AF65-F5344CB8AC3E}">
        <p14:creationId xmlns:p14="http://schemas.microsoft.com/office/powerpoint/2010/main" val="24231335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62CB609-1710-7A4D-2D68-15A2B0DBC8B2}"/>
              </a:ext>
            </a:extLst>
          </p:cNvPr>
          <p:cNvSpPr>
            <a:spLocks noGrp="1"/>
          </p:cNvSpPr>
          <p:nvPr>
            <p:ph type="title"/>
          </p:nvPr>
        </p:nvSpPr>
        <p:spPr/>
        <p:txBody>
          <a:bodyPr/>
          <a:lstStyle/>
          <a:p>
            <a:r>
              <a:rPr lang="en-US" b="1" dirty="0"/>
              <a:t>Deep endometriosis and pregnancy outcome</a:t>
            </a:r>
          </a:p>
        </p:txBody>
      </p:sp>
      <p:sp>
        <p:nvSpPr>
          <p:cNvPr id="4" name="Content Placeholder 3">
            <a:extLst>
              <a:ext uri="{FF2B5EF4-FFF2-40B4-BE49-F238E27FC236}">
                <a16:creationId xmlns:a16="http://schemas.microsoft.com/office/drawing/2014/main" id="{CA516311-D2FC-AE65-79DB-BCEB5DD20C38}"/>
              </a:ext>
            </a:extLst>
          </p:cNvPr>
          <p:cNvSpPr>
            <a:spLocks noGrp="1"/>
          </p:cNvSpPr>
          <p:nvPr>
            <p:ph idx="1"/>
          </p:nvPr>
        </p:nvSpPr>
        <p:spPr>
          <a:xfrm>
            <a:off x="838200" y="1699202"/>
            <a:ext cx="10515600" cy="4351338"/>
          </a:xfrm>
        </p:spPr>
        <p:txBody>
          <a:bodyPr>
            <a:normAutofit/>
          </a:bodyPr>
          <a:lstStyle/>
          <a:p>
            <a:r>
              <a:rPr lang="en-US" dirty="0"/>
              <a:t>Preterm birth, caesarean section delivery (CS) and placental abnormalities are associated with the diagnosis of DIE and adenomyosis.</a:t>
            </a:r>
          </a:p>
          <a:p>
            <a:r>
              <a:rPr lang="en-US" dirty="0"/>
              <a:t>Women with adenomyosis seem to experience more often hypertensive pregnancy disorders, premature rupture of membranes and LGA</a:t>
            </a:r>
          </a:p>
          <a:p>
            <a:r>
              <a:rPr lang="en-US" dirty="0"/>
              <a:t>However, many of the studies tried to evaluate adenomyosis, endometriosis and DIE as separate risk factors. They did not adjust for important confounders such as multiple pregnancies, parity, mode of conception and maternal age</a:t>
            </a:r>
          </a:p>
        </p:txBody>
      </p:sp>
      <p:sp>
        <p:nvSpPr>
          <p:cNvPr id="5" name="TextBox 4">
            <a:extLst>
              <a:ext uri="{FF2B5EF4-FFF2-40B4-BE49-F238E27FC236}">
                <a16:creationId xmlns:a16="http://schemas.microsoft.com/office/drawing/2014/main" id="{7F4D0BD8-2811-EFA1-D0A0-85D1E760461C}"/>
              </a:ext>
            </a:extLst>
          </p:cNvPr>
          <p:cNvSpPr txBox="1"/>
          <p:nvPr/>
        </p:nvSpPr>
        <p:spPr>
          <a:xfrm>
            <a:off x="3939480" y="6188653"/>
            <a:ext cx="4313040" cy="369332"/>
          </a:xfrm>
          <a:prstGeom prst="rect">
            <a:avLst/>
          </a:prstGeom>
          <a:noFill/>
        </p:spPr>
        <p:txBody>
          <a:bodyPr wrap="none" rtlCol="0">
            <a:spAutoFit/>
          </a:bodyPr>
          <a:lstStyle/>
          <a:p>
            <a:r>
              <a:rPr lang="en-US" b="1" dirty="0"/>
              <a:t>From Gruber et al.  J Clinical Medicine 2021</a:t>
            </a:r>
          </a:p>
        </p:txBody>
      </p:sp>
    </p:spTree>
    <p:extLst>
      <p:ext uri="{BB962C8B-B14F-4D97-AF65-F5344CB8AC3E}">
        <p14:creationId xmlns:p14="http://schemas.microsoft.com/office/powerpoint/2010/main" val="27026614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720AD-3F49-8E9E-6E60-666BBE912EA4}"/>
              </a:ext>
            </a:extLst>
          </p:cNvPr>
          <p:cNvSpPr>
            <a:spLocks noGrp="1"/>
          </p:cNvSpPr>
          <p:nvPr>
            <p:ph type="title"/>
          </p:nvPr>
        </p:nvSpPr>
        <p:spPr/>
        <p:txBody>
          <a:bodyPr/>
          <a:lstStyle/>
          <a:p>
            <a:r>
              <a:rPr lang="en-US" dirty="0"/>
              <a:t>Endometriosis and the oocyte</a:t>
            </a:r>
          </a:p>
        </p:txBody>
      </p:sp>
      <p:sp>
        <p:nvSpPr>
          <p:cNvPr id="3" name="Content Placeholder 2">
            <a:extLst>
              <a:ext uri="{FF2B5EF4-FFF2-40B4-BE49-F238E27FC236}">
                <a16:creationId xmlns:a16="http://schemas.microsoft.com/office/drawing/2014/main" id="{BEEE0F9A-1689-2F42-1C31-69EDDE106CED}"/>
              </a:ext>
            </a:extLst>
          </p:cNvPr>
          <p:cNvSpPr>
            <a:spLocks noGrp="1"/>
          </p:cNvSpPr>
          <p:nvPr>
            <p:ph idx="1"/>
          </p:nvPr>
        </p:nvSpPr>
        <p:spPr/>
        <p:txBody>
          <a:bodyPr/>
          <a:lstStyle/>
          <a:p>
            <a:r>
              <a:rPr lang="en-US" dirty="0"/>
              <a:t>Quantity</a:t>
            </a:r>
          </a:p>
        </p:txBody>
      </p:sp>
    </p:spTree>
    <p:extLst>
      <p:ext uri="{BB962C8B-B14F-4D97-AF65-F5344CB8AC3E}">
        <p14:creationId xmlns:p14="http://schemas.microsoft.com/office/powerpoint/2010/main" val="15850753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30301-5795-8AA6-C91E-D2EFAAC4352E}"/>
              </a:ext>
            </a:extLst>
          </p:cNvPr>
          <p:cNvSpPr>
            <a:spLocks noGrp="1"/>
          </p:cNvSpPr>
          <p:nvPr>
            <p:ph type="title"/>
          </p:nvPr>
        </p:nvSpPr>
        <p:spPr>
          <a:xfrm>
            <a:off x="838200" y="182245"/>
            <a:ext cx="10515600" cy="1325563"/>
          </a:xfrm>
        </p:spPr>
        <p:txBody>
          <a:bodyPr/>
          <a:lstStyle/>
          <a:p>
            <a:r>
              <a:rPr lang="en-US" b="1" dirty="0"/>
              <a:t>Presence of endometriomas may diminish ovarian reserve-burnout</a:t>
            </a:r>
          </a:p>
        </p:txBody>
      </p:sp>
      <p:pic>
        <p:nvPicPr>
          <p:cNvPr id="4" name="Picture 3">
            <a:extLst>
              <a:ext uri="{FF2B5EF4-FFF2-40B4-BE49-F238E27FC236}">
                <a16:creationId xmlns:a16="http://schemas.microsoft.com/office/drawing/2014/main" id="{D1129517-B80E-01A3-BE3C-CCCFDD0E8BDE}"/>
              </a:ext>
            </a:extLst>
          </p:cNvPr>
          <p:cNvPicPr>
            <a:picLocks noChangeAspect="1"/>
          </p:cNvPicPr>
          <p:nvPr/>
        </p:nvPicPr>
        <p:blipFill>
          <a:blip r:embed="rId2"/>
          <a:stretch>
            <a:fillRect/>
          </a:stretch>
        </p:blipFill>
        <p:spPr>
          <a:xfrm>
            <a:off x="3170237" y="1507808"/>
            <a:ext cx="5851525" cy="3406211"/>
          </a:xfrm>
          <a:prstGeom prst="rect">
            <a:avLst/>
          </a:prstGeom>
        </p:spPr>
      </p:pic>
      <p:pic>
        <p:nvPicPr>
          <p:cNvPr id="5" name="Content Placeholder 4">
            <a:extLst>
              <a:ext uri="{FF2B5EF4-FFF2-40B4-BE49-F238E27FC236}">
                <a16:creationId xmlns:a16="http://schemas.microsoft.com/office/drawing/2014/main" id="{D3113C7B-FFA8-5DBC-8209-3067E9CB48EC}"/>
              </a:ext>
            </a:extLst>
          </p:cNvPr>
          <p:cNvPicPr>
            <a:picLocks noGrp="1" noChangeAspect="1"/>
          </p:cNvPicPr>
          <p:nvPr>
            <p:ph idx="1"/>
          </p:nvPr>
        </p:nvPicPr>
        <p:blipFill>
          <a:blip r:embed="rId3"/>
          <a:stretch>
            <a:fillRect/>
          </a:stretch>
        </p:blipFill>
        <p:spPr>
          <a:xfrm>
            <a:off x="1656588" y="4107166"/>
            <a:ext cx="8878824" cy="2568589"/>
          </a:xfrm>
        </p:spPr>
      </p:pic>
    </p:spTree>
    <p:extLst>
      <p:ext uri="{BB962C8B-B14F-4D97-AF65-F5344CB8AC3E}">
        <p14:creationId xmlns:p14="http://schemas.microsoft.com/office/powerpoint/2010/main" val="19834456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1AE96-8209-8773-E48D-05FE716749A1}"/>
              </a:ext>
            </a:extLst>
          </p:cNvPr>
          <p:cNvSpPr>
            <a:spLocks noGrp="1"/>
          </p:cNvSpPr>
          <p:nvPr>
            <p:ph type="title"/>
          </p:nvPr>
        </p:nvSpPr>
        <p:spPr/>
        <p:txBody>
          <a:bodyPr/>
          <a:lstStyle/>
          <a:p>
            <a:r>
              <a:rPr lang="en-US" b="1" dirty="0"/>
              <a:t>Endometrioma vs no endometrioma</a:t>
            </a:r>
          </a:p>
        </p:txBody>
      </p:sp>
      <p:pic>
        <p:nvPicPr>
          <p:cNvPr id="4" name="Picture 3">
            <a:extLst>
              <a:ext uri="{FF2B5EF4-FFF2-40B4-BE49-F238E27FC236}">
                <a16:creationId xmlns:a16="http://schemas.microsoft.com/office/drawing/2014/main" id="{356A42D2-B80D-63F5-29C2-A9CB5E668FA9}"/>
              </a:ext>
            </a:extLst>
          </p:cNvPr>
          <p:cNvPicPr>
            <a:picLocks noChangeAspect="1"/>
          </p:cNvPicPr>
          <p:nvPr/>
        </p:nvPicPr>
        <p:blipFill>
          <a:blip r:embed="rId2"/>
          <a:stretch>
            <a:fillRect/>
          </a:stretch>
        </p:blipFill>
        <p:spPr>
          <a:xfrm>
            <a:off x="1079500" y="2091182"/>
            <a:ext cx="10033000" cy="1968500"/>
          </a:xfrm>
          <a:prstGeom prst="rect">
            <a:avLst/>
          </a:prstGeom>
        </p:spPr>
      </p:pic>
    </p:spTree>
    <p:extLst>
      <p:ext uri="{BB962C8B-B14F-4D97-AF65-F5344CB8AC3E}">
        <p14:creationId xmlns:p14="http://schemas.microsoft.com/office/powerpoint/2010/main" val="35812918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720AD-3F49-8E9E-6E60-666BBE912EA4}"/>
              </a:ext>
            </a:extLst>
          </p:cNvPr>
          <p:cNvSpPr>
            <a:spLocks noGrp="1"/>
          </p:cNvSpPr>
          <p:nvPr>
            <p:ph type="title"/>
          </p:nvPr>
        </p:nvSpPr>
        <p:spPr/>
        <p:txBody>
          <a:bodyPr/>
          <a:lstStyle/>
          <a:p>
            <a:r>
              <a:rPr lang="en-US" dirty="0"/>
              <a:t>Endometriosis and the oocyte</a:t>
            </a:r>
          </a:p>
        </p:txBody>
      </p:sp>
      <p:sp>
        <p:nvSpPr>
          <p:cNvPr id="3" name="Content Placeholder 2">
            <a:extLst>
              <a:ext uri="{FF2B5EF4-FFF2-40B4-BE49-F238E27FC236}">
                <a16:creationId xmlns:a16="http://schemas.microsoft.com/office/drawing/2014/main" id="{BEEE0F9A-1689-2F42-1C31-69EDDE106CED}"/>
              </a:ext>
            </a:extLst>
          </p:cNvPr>
          <p:cNvSpPr>
            <a:spLocks noGrp="1"/>
          </p:cNvSpPr>
          <p:nvPr>
            <p:ph idx="1"/>
          </p:nvPr>
        </p:nvSpPr>
        <p:spPr/>
        <p:txBody>
          <a:bodyPr/>
          <a:lstStyle/>
          <a:p>
            <a:r>
              <a:rPr lang="en-US" dirty="0"/>
              <a:t>Quality</a:t>
            </a:r>
          </a:p>
        </p:txBody>
      </p:sp>
    </p:spTree>
    <p:extLst>
      <p:ext uri="{BB962C8B-B14F-4D97-AF65-F5344CB8AC3E}">
        <p14:creationId xmlns:p14="http://schemas.microsoft.com/office/powerpoint/2010/main" val="31944612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60ED6FC-004D-0B6B-F723-0034B2F8DDBA}"/>
              </a:ext>
            </a:extLst>
          </p:cNvPr>
          <p:cNvPicPr>
            <a:picLocks noChangeAspect="1"/>
          </p:cNvPicPr>
          <p:nvPr/>
        </p:nvPicPr>
        <p:blipFill>
          <a:blip r:embed="rId3"/>
          <a:stretch>
            <a:fillRect/>
          </a:stretch>
        </p:blipFill>
        <p:spPr>
          <a:xfrm>
            <a:off x="2682998" y="0"/>
            <a:ext cx="6826003" cy="6858000"/>
          </a:xfrm>
          <a:prstGeom prst="rect">
            <a:avLst/>
          </a:prstGeom>
        </p:spPr>
      </p:pic>
    </p:spTree>
    <p:extLst>
      <p:ext uri="{BB962C8B-B14F-4D97-AF65-F5344CB8AC3E}">
        <p14:creationId xmlns:p14="http://schemas.microsoft.com/office/powerpoint/2010/main" val="4013569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514035E-7599-D21D-2D78-9A274240924E}"/>
              </a:ext>
            </a:extLst>
          </p:cNvPr>
          <p:cNvPicPr>
            <a:picLocks noChangeAspect="1"/>
          </p:cNvPicPr>
          <p:nvPr/>
        </p:nvPicPr>
        <p:blipFill>
          <a:blip r:embed="rId2"/>
          <a:stretch>
            <a:fillRect/>
          </a:stretch>
        </p:blipFill>
        <p:spPr>
          <a:xfrm>
            <a:off x="1420091" y="0"/>
            <a:ext cx="9351818" cy="6858000"/>
          </a:xfrm>
          <a:prstGeom prst="rect">
            <a:avLst/>
          </a:prstGeom>
        </p:spPr>
      </p:pic>
    </p:spTree>
    <p:extLst>
      <p:ext uri="{BB962C8B-B14F-4D97-AF65-F5344CB8AC3E}">
        <p14:creationId xmlns:p14="http://schemas.microsoft.com/office/powerpoint/2010/main" val="18164591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E7C96D3-FDB0-235C-28A7-53CFD70D7EC9}"/>
              </a:ext>
            </a:extLst>
          </p:cNvPr>
          <p:cNvPicPr>
            <a:picLocks noChangeAspect="1"/>
          </p:cNvPicPr>
          <p:nvPr/>
        </p:nvPicPr>
        <p:blipFill>
          <a:blip r:embed="rId2"/>
          <a:stretch>
            <a:fillRect/>
          </a:stretch>
        </p:blipFill>
        <p:spPr>
          <a:xfrm>
            <a:off x="1515371" y="880110"/>
            <a:ext cx="9161257" cy="4825746"/>
          </a:xfrm>
          <a:prstGeom prst="rect">
            <a:avLst/>
          </a:prstGeom>
        </p:spPr>
      </p:pic>
      <p:sp>
        <p:nvSpPr>
          <p:cNvPr id="9" name="TextBox 8">
            <a:extLst>
              <a:ext uri="{FF2B5EF4-FFF2-40B4-BE49-F238E27FC236}">
                <a16:creationId xmlns:a16="http://schemas.microsoft.com/office/drawing/2014/main" id="{7D5B6E5F-B7AF-100B-68C9-FE1ED16DA5B0}"/>
              </a:ext>
            </a:extLst>
          </p:cNvPr>
          <p:cNvSpPr txBox="1"/>
          <p:nvPr/>
        </p:nvSpPr>
        <p:spPr>
          <a:xfrm>
            <a:off x="3900398" y="6125029"/>
            <a:ext cx="4456605" cy="369332"/>
          </a:xfrm>
          <a:prstGeom prst="rect">
            <a:avLst/>
          </a:prstGeom>
          <a:noFill/>
        </p:spPr>
        <p:txBody>
          <a:bodyPr wrap="none" rtlCol="0">
            <a:spAutoFit/>
          </a:bodyPr>
          <a:lstStyle/>
          <a:p>
            <a:r>
              <a:rPr lang="en-US" b="1" dirty="0"/>
              <a:t>From </a:t>
            </a:r>
            <a:r>
              <a:rPr lang="en-US" b="1" dirty="0" err="1"/>
              <a:t>Sanches</a:t>
            </a:r>
            <a:r>
              <a:rPr lang="en-US" b="1" dirty="0"/>
              <a:t> et al.  J Ovarian Research 2017</a:t>
            </a:r>
          </a:p>
        </p:txBody>
      </p:sp>
    </p:spTree>
    <p:extLst>
      <p:ext uri="{BB962C8B-B14F-4D97-AF65-F5344CB8AC3E}">
        <p14:creationId xmlns:p14="http://schemas.microsoft.com/office/powerpoint/2010/main" val="19604262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114435-0CDC-4CDE-51DA-1BD40F1F6455}"/>
              </a:ext>
            </a:extLst>
          </p:cNvPr>
          <p:cNvSpPr>
            <a:spLocks noGrp="1"/>
          </p:cNvSpPr>
          <p:nvPr>
            <p:ph type="title"/>
          </p:nvPr>
        </p:nvSpPr>
        <p:spPr>
          <a:xfrm>
            <a:off x="838200" y="224853"/>
            <a:ext cx="10515600" cy="1325563"/>
          </a:xfrm>
        </p:spPr>
        <p:txBody>
          <a:bodyPr/>
          <a:lstStyle/>
          <a:p>
            <a:r>
              <a:rPr lang="en-US" b="1" dirty="0"/>
              <a:t>Endometriosis and oocyte quality-studies</a:t>
            </a:r>
          </a:p>
        </p:txBody>
      </p:sp>
      <p:pic>
        <p:nvPicPr>
          <p:cNvPr id="5" name="Picture 4">
            <a:extLst>
              <a:ext uri="{FF2B5EF4-FFF2-40B4-BE49-F238E27FC236}">
                <a16:creationId xmlns:a16="http://schemas.microsoft.com/office/drawing/2014/main" id="{265DBD95-AA12-B581-916B-7F48E03FC4A9}"/>
              </a:ext>
            </a:extLst>
          </p:cNvPr>
          <p:cNvPicPr>
            <a:picLocks noChangeAspect="1"/>
          </p:cNvPicPr>
          <p:nvPr/>
        </p:nvPicPr>
        <p:blipFill>
          <a:blip r:embed="rId2"/>
          <a:stretch>
            <a:fillRect/>
          </a:stretch>
        </p:blipFill>
        <p:spPr>
          <a:xfrm>
            <a:off x="431800" y="1690688"/>
            <a:ext cx="11328400" cy="4978400"/>
          </a:xfrm>
          <a:prstGeom prst="rect">
            <a:avLst/>
          </a:prstGeom>
        </p:spPr>
      </p:pic>
    </p:spTree>
    <p:extLst>
      <p:ext uri="{BB962C8B-B14F-4D97-AF65-F5344CB8AC3E}">
        <p14:creationId xmlns:p14="http://schemas.microsoft.com/office/powerpoint/2010/main" val="21396605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E3355-A782-4F23-D8CD-B56A23D760B6}"/>
              </a:ext>
            </a:extLst>
          </p:cNvPr>
          <p:cNvSpPr>
            <a:spLocks noGrp="1"/>
          </p:cNvSpPr>
          <p:nvPr>
            <p:ph type="title"/>
          </p:nvPr>
        </p:nvSpPr>
        <p:spPr>
          <a:xfrm>
            <a:off x="628135" y="280814"/>
            <a:ext cx="11184924" cy="1325563"/>
          </a:xfrm>
        </p:spPr>
        <p:txBody>
          <a:bodyPr>
            <a:noAutofit/>
          </a:bodyPr>
          <a:lstStyle/>
          <a:p>
            <a:r>
              <a:rPr lang="en-US" sz="2800" b="1" dirty="0"/>
              <a:t>Expression levels of genes related to functional groups of steroid metabolism, response to oxidative stress, mitochondrion and cell growth regulation in oocytes from endometrioma patients (</a:t>
            </a:r>
            <a:r>
              <a:rPr lang="en-US" sz="2800" b="1" i="1" dirty="0"/>
              <a:t>n </a:t>
            </a:r>
            <a:r>
              <a:rPr lang="en-US" sz="2800" b="1" dirty="0"/>
              <a:t>= 16) and healthy donors (</a:t>
            </a:r>
            <a:r>
              <a:rPr lang="en-US" sz="2800" b="1" i="1" dirty="0"/>
              <a:t>n </a:t>
            </a:r>
            <a:r>
              <a:rPr lang="en-US" sz="2800" b="1" dirty="0"/>
              <a:t>= 16) </a:t>
            </a:r>
          </a:p>
        </p:txBody>
      </p:sp>
      <p:pic>
        <p:nvPicPr>
          <p:cNvPr id="5" name="Picture 4">
            <a:extLst>
              <a:ext uri="{FF2B5EF4-FFF2-40B4-BE49-F238E27FC236}">
                <a16:creationId xmlns:a16="http://schemas.microsoft.com/office/drawing/2014/main" id="{8720B253-F291-17DE-8AAB-DD4163CAC4D2}"/>
              </a:ext>
            </a:extLst>
          </p:cNvPr>
          <p:cNvPicPr>
            <a:picLocks noChangeAspect="1"/>
          </p:cNvPicPr>
          <p:nvPr/>
        </p:nvPicPr>
        <p:blipFill>
          <a:blip r:embed="rId3"/>
          <a:stretch>
            <a:fillRect/>
          </a:stretch>
        </p:blipFill>
        <p:spPr>
          <a:xfrm>
            <a:off x="6440765" y="1436775"/>
            <a:ext cx="3682314" cy="5140411"/>
          </a:xfrm>
          <a:prstGeom prst="rect">
            <a:avLst/>
          </a:prstGeom>
        </p:spPr>
      </p:pic>
      <p:pic>
        <p:nvPicPr>
          <p:cNvPr id="7" name="Picture 6">
            <a:extLst>
              <a:ext uri="{FF2B5EF4-FFF2-40B4-BE49-F238E27FC236}">
                <a16:creationId xmlns:a16="http://schemas.microsoft.com/office/drawing/2014/main" id="{84B0FCAF-44C1-B253-89A5-AF806E9D2D80}"/>
              </a:ext>
            </a:extLst>
          </p:cNvPr>
          <p:cNvPicPr>
            <a:picLocks noChangeAspect="1"/>
          </p:cNvPicPr>
          <p:nvPr/>
        </p:nvPicPr>
        <p:blipFill>
          <a:blip r:embed="rId4"/>
          <a:stretch>
            <a:fillRect/>
          </a:stretch>
        </p:blipFill>
        <p:spPr>
          <a:xfrm>
            <a:off x="628135" y="1860893"/>
            <a:ext cx="5798117" cy="1747280"/>
          </a:xfrm>
          <a:prstGeom prst="rect">
            <a:avLst/>
          </a:prstGeom>
        </p:spPr>
      </p:pic>
      <p:sp>
        <p:nvSpPr>
          <p:cNvPr id="8" name="TextBox 7">
            <a:extLst>
              <a:ext uri="{FF2B5EF4-FFF2-40B4-BE49-F238E27FC236}">
                <a16:creationId xmlns:a16="http://schemas.microsoft.com/office/drawing/2014/main" id="{BF60DAB5-6583-C03E-706F-F71C7C6EB355}"/>
              </a:ext>
            </a:extLst>
          </p:cNvPr>
          <p:cNvSpPr txBox="1"/>
          <p:nvPr/>
        </p:nvSpPr>
        <p:spPr>
          <a:xfrm>
            <a:off x="1576071" y="3855308"/>
            <a:ext cx="3056029" cy="1200329"/>
          </a:xfrm>
          <a:prstGeom prst="rect">
            <a:avLst/>
          </a:prstGeom>
          <a:noFill/>
        </p:spPr>
        <p:txBody>
          <a:bodyPr wrap="none" rtlCol="0">
            <a:spAutoFit/>
          </a:bodyPr>
          <a:lstStyle/>
          <a:p>
            <a:r>
              <a:rPr lang="en-US" dirty="0"/>
              <a:t>HD:  Healthy donor</a:t>
            </a:r>
          </a:p>
          <a:p>
            <a:r>
              <a:rPr lang="en-US" dirty="0"/>
              <a:t>Gonad with endometrioma</a:t>
            </a:r>
          </a:p>
          <a:p>
            <a:r>
              <a:rPr lang="en-US" dirty="0"/>
              <a:t>Gonad without endometrioma</a:t>
            </a:r>
          </a:p>
          <a:p>
            <a:endParaRPr lang="en-US" dirty="0"/>
          </a:p>
        </p:txBody>
      </p:sp>
      <p:sp>
        <p:nvSpPr>
          <p:cNvPr id="9" name="TextBox 8">
            <a:extLst>
              <a:ext uri="{FF2B5EF4-FFF2-40B4-BE49-F238E27FC236}">
                <a16:creationId xmlns:a16="http://schemas.microsoft.com/office/drawing/2014/main" id="{08E927A5-2BF4-4480-5279-1A4D08CB2E89}"/>
              </a:ext>
            </a:extLst>
          </p:cNvPr>
          <p:cNvSpPr txBox="1"/>
          <p:nvPr/>
        </p:nvSpPr>
        <p:spPr>
          <a:xfrm>
            <a:off x="1117195" y="5597611"/>
            <a:ext cx="4025269" cy="369332"/>
          </a:xfrm>
          <a:prstGeom prst="rect">
            <a:avLst/>
          </a:prstGeom>
          <a:noFill/>
        </p:spPr>
        <p:txBody>
          <a:bodyPr wrap="none" rtlCol="0">
            <a:spAutoFit/>
          </a:bodyPr>
          <a:lstStyle/>
          <a:p>
            <a:r>
              <a:rPr lang="en-US" b="1" dirty="0"/>
              <a:t>From Ferrero et al.  Human </a:t>
            </a:r>
            <a:r>
              <a:rPr lang="en-US" b="1" dirty="0" err="1"/>
              <a:t>Reprod</a:t>
            </a:r>
            <a:r>
              <a:rPr lang="en-US" b="1" dirty="0"/>
              <a:t> 2019</a:t>
            </a:r>
          </a:p>
        </p:txBody>
      </p:sp>
      <p:sp>
        <p:nvSpPr>
          <p:cNvPr id="10" name="TextBox 9">
            <a:extLst>
              <a:ext uri="{FF2B5EF4-FFF2-40B4-BE49-F238E27FC236}">
                <a16:creationId xmlns:a16="http://schemas.microsoft.com/office/drawing/2014/main" id="{19CC47D9-5F12-62EC-7DB0-EAB2D2AFFA1F}"/>
              </a:ext>
            </a:extLst>
          </p:cNvPr>
          <p:cNvSpPr txBox="1"/>
          <p:nvPr/>
        </p:nvSpPr>
        <p:spPr>
          <a:xfrm>
            <a:off x="10123079" y="1936052"/>
            <a:ext cx="2011630" cy="4524315"/>
          </a:xfrm>
          <a:prstGeom prst="rect">
            <a:avLst/>
          </a:prstGeom>
          <a:noFill/>
        </p:spPr>
        <p:txBody>
          <a:bodyPr wrap="square" rtlCol="0">
            <a:spAutoFit/>
          </a:bodyPr>
          <a:lstStyle/>
          <a:p>
            <a:r>
              <a:rPr lang="en-US" b="1" dirty="0">
                <a:solidFill>
                  <a:srgbClr val="FF0000"/>
                </a:solidFill>
              </a:rPr>
              <a:t>Steroid Met</a:t>
            </a:r>
          </a:p>
          <a:p>
            <a:endParaRPr lang="en-US" b="1" dirty="0">
              <a:solidFill>
                <a:srgbClr val="FF0000"/>
              </a:solidFill>
            </a:endParaRPr>
          </a:p>
          <a:p>
            <a:endParaRPr lang="en-US" b="1" dirty="0">
              <a:solidFill>
                <a:srgbClr val="FF0000"/>
              </a:solidFill>
            </a:endParaRPr>
          </a:p>
          <a:p>
            <a:endParaRPr lang="en-US" b="1" dirty="0">
              <a:solidFill>
                <a:srgbClr val="FF0000"/>
              </a:solidFill>
            </a:endParaRPr>
          </a:p>
          <a:p>
            <a:endParaRPr lang="en-US" b="1" dirty="0">
              <a:solidFill>
                <a:srgbClr val="FF0000"/>
              </a:solidFill>
            </a:endParaRPr>
          </a:p>
          <a:p>
            <a:r>
              <a:rPr lang="en-US" b="1" dirty="0">
                <a:solidFill>
                  <a:srgbClr val="FF0000"/>
                </a:solidFill>
              </a:rPr>
              <a:t>Oxidative stress</a:t>
            </a:r>
          </a:p>
          <a:p>
            <a:endParaRPr lang="en-US" b="1" dirty="0">
              <a:solidFill>
                <a:srgbClr val="FF0000"/>
              </a:solidFill>
            </a:endParaRPr>
          </a:p>
          <a:p>
            <a:endParaRPr lang="en-US" b="1" dirty="0">
              <a:solidFill>
                <a:srgbClr val="FF0000"/>
              </a:solidFill>
            </a:endParaRPr>
          </a:p>
          <a:p>
            <a:endParaRPr lang="en-US" b="1" dirty="0">
              <a:solidFill>
                <a:srgbClr val="FF0000"/>
              </a:solidFill>
            </a:endParaRPr>
          </a:p>
          <a:p>
            <a:endParaRPr lang="en-US" b="1" dirty="0">
              <a:solidFill>
                <a:srgbClr val="FF0000"/>
              </a:solidFill>
            </a:endParaRPr>
          </a:p>
          <a:p>
            <a:r>
              <a:rPr lang="en-US" b="1" dirty="0">
                <a:solidFill>
                  <a:srgbClr val="FF0000"/>
                </a:solidFill>
              </a:rPr>
              <a:t>Mitochondria</a:t>
            </a:r>
          </a:p>
          <a:p>
            <a:endParaRPr lang="en-US" b="1" dirty="0">
              <a:solidFill>
                <a:srgbClr val="FF0000"/>
              </a:solidFill>
            </a:endParaRPr>
          </a:p>
          <a:p>
            <a:endParaRPr lang="en-US" b="1" dirty="0">
              <a:solidFill>
                <a:srgbClr val="FF0000"/>
              </a:solidFill>
            </a:endParaRPr>
          </a:p>
          <a:p>
            <a:endParaRPr lang="en-US" b="1" dirty="0">
              <a:solidFill>
                <a:srgbClr val="FF0000"/>
              </a:solidFill>
            </a:endParaRPr>
          </a:p>
          <a:p>
            <a:r>
              <a:rPr lang="en-US" b="1" dirty="0">
                <a:solidFill>
                  <a:srgbClr val="FF0000"/>
                </a:solidFill>
              </a:rPr>
              <a:t>Cell cycle regulation</a:t>
            </a:r>
          </a:p>
        </p:txBody>
      </p:sp>
    </p:spTree>
    <p:extLst>
      <p:ext uri="{BB962C8B-B14F-4D97-AF65-F5344CB8AC3E}">
        <p14:creationId xmlns:p14="http://schemas.microsoft.com/office/powerpoint/2010/main" val="8210822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7F50733-2390-A045-9B12-588F1BC00552}"/>
              </a:ext>
            </a:extLst>
          </p:cNvPr>
          <p:cNvPicPr>
            <a:picLocks noChangeAspect="1"/>
          </p:cNvPicPr>
          <p:nvPr/>
        </p:nvPicPr>
        <p:blipFill>
          <a:blip r:embed="rId2"/>
          <a:stretch>
            <a:fillRect/>
          </a:stretch>
        </p:blipFill>
        <p:spPr>
          <a:xfrm>
            <a:off x="1662700" y="322729"/>
            <a:ext cx="8866600" cy="5656640"/>
          </a:xfrm>
          <a:prstGeom prst="rect">
            <a:avLst/>
          </a:prstGeom>
        </p:spPr>
      </p:pic>
      <p:sp>
        <p:nvSpPr>
          <p:cNvPr id="3" name="TextBox 2">
            <a:extLst>
              <a:ext uri="{FF2B5EF4-FFF2-40B4-BE49-F238E27FC236}">
                <a16:creationId xmlns:a16="http://schemas.microsoft.com/office/drawing/2014/main" id="{2994CE38-42E1-3E45-9F30-D004A0BD82F4}"/>
              </a:ext>
            </a:extLst>
          </p:cNvPr>
          <p:cNvSpPr txBox="1"/>
          <p:nvPr/>
        </p:nvSpPr>
        <p:spPr>
          <a:xfrm>
            <a:off x="2689412" y="5979369"/>
            <a:ext cx="6333564" cy="400110"/>
          </a:xfrm>
          <a:prstGeom prst="rect">
            <a:avLst/>
          </a:prstGeom>
          <a:noFill/>
        </p:spPr>
        <p:txBody>
          <a:bodyPr wrap="square" rtlCol="0">
            <a:spAutoFit/>
          </a:bodyPr>
          <a:lstStyle/>
          <a:p>
            <a:pPr algn="ctr"/>
            <a:r>
              <a:rPr lang="en-US" sz="2000" b="1" dirty="0"/>
              <a:t>Juneau et al.  </a:t>
            </a:r>
            <a:r>
              <a:rPr lang="en-US" sz="2000" b="1" dirty="0" err="1"/>
              <a:t>Fertil</a:t>
            </a:r>
            <a:r>
              <a:rPr lang="en-US" sz="2000" b="1" dirty="0"/>
              <a:t> </a:t>
            </a:r>
            <a:r>
              <a:rPr lang="en-US" sz="2000" b="1" dirty="0" err="1"/>
              <a:t>Steril</a:t>
            </a:r>
            <a:r>
              <a:rPr lang="en-US" sz="2000" b="1" dirty="0"/>
              <a:t> 2017</a:t>
            </a:r>
          </a:p>
        </p:txBody>
      </p:sp>
    </p:spTree>
    <p:extLst>
      <p:ext uri="{BB962C8B-B14F-4D97-AF65-F5344CB8AC3E}">
        <p14:creationId xmlns:p14="http://schemas.microsoft.com/office/powerpoint/2010/main" val="11462630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AAFDB-6835-C8C3-FA48-93BFFBBB9A0D}"/>
              </a:ext>
            </a:extLst>
          </p:cNvPr>
          <p:cNvSpPr>
            <a:spLocks noGrp="1"/>
          </p:cNvSpPr>
          <p:nvPr>
            <p:ph type="title"/>
          </p:nvPr>
        </p:nvSpPr>
        <p:spPr/>
        <p:txBody>
          <a:bodyPr/>
          <a:lstStyle/>
          <a:p>
            <a:r>
              <a:rPr lang="en-US" b="1" dirty="0"/>
              <a:t>Endometriosis and oocyte quality-conclusions</a:t>
            </a:r>
          </a:p>
        </p:txBody>
      </p:sp>
      <p:sp>
        <p:nvSpPr>
          <p:cNvPr id="3" name="Content Placeholder 2">
            <a:extLst>
              <a:ext uri="{FF2B5EF4-FFF2-40B4-BE49-F238E27FC236}">
                <a16:creationId xmlns:a16="http://schemas.microsoft.com/office/drawing/2014/main" id="{6C5F021F-0FB9-D12F-D017-7D1EB0CFE896}"/>
              </a:ext>
            </a:extLst>
          </p:cNvPr>
          <p:cNvSpPr>
            <a:spLocks noGrp="1"/>
          </p:cNvSpPr>
          <p:nvPr>
            <p:ph idx="1"/>
          </p:nvPr>
        </p:nvSpPr>
        <p:spPr>
          <a:xfrm>
            <a:off x="838200" y="1851252"/>
            <a:ext cx="10515600" cy="4351338"/>
          </a:xfrm>
        </p:spPr>
        <p:txBody>
          <a:bodyPr/>
          <a:lstStyle/>
          <a:p>
            <a:r>
              <a:rPr lang="en-US" dirty="0"/>
              <a:t>The best clinical markers of oocyte competence are represented by number of MII (mature) oocytes retrieved and fertilization rates observed in IVF/ICSI outcomes. </a:t>
            </a:r>
          </a:p>
          <a:p>
            <a:r>
              <a:rPr lang="en-US" dirty="0"/>
              <a:t>Available evidence seems to suggest that a reduction in the number of mature oocytes retrieved is consistently associated with endometriosis, compared to other causes of infertility while a reduction in fertilization rates is likely to be associated more with minimal/mild rather than with moderate/severe endometriosis. </a:t>
            </a:r>
          </a:p>
        </p:txBody>
      </p:sp>
    </p:spTree>
    <p:extLst>
      <p:ext uri="{BB962C8B-B14F-4D97-AF65-F5344CB8AC3E}">
        <p14:creationId xmlns:p14="http://schemas.microsoft.com/office/powerpoint/2010/main" val="13752280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07F3C9C-E68C-E374-9109-086B0A63E515}"/>
              </a:ext>
            </a:extLst>
          </p:cNvPr>
          <p:cNvSpPr txBox="1">
            <a:spLocks/>
          </p:cNvSpPr>
          <p:nvPr/>
        </p:nvSpPr>
        <p:spPr>
          <a:xfrm>
            <a:off x="838200" y="510268"/>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t>Endometriosis and oocyte quality-shortcomings of the findings</a:t>
            </a:r>
          </a:p>
        </p:txBody>
      </p:sp>
      <p:sp>
        <p:nvSpPr>
          <p:cNvPr id="6" name="Content Placeholder 5">
            <a:extLst>
              <a:ext uri="{FF2B5EF4-FFF2-40B4-BE49-F238E27FC236}">
                <a16:creationId xmlns:a16="http://schemas.microsoft.com/office/drawing/2014/main" id="{2018A2EB-D0DE-FC46-44ED-36EA0DD35834}"/>
              </a:ext>
            </a:extLst>
          </p:cNvPr>
          <p:cNvSpPr>
            <a:spLocks noGrp="1"/>
          </p:cNvSpPr>
          <p:nvPr>
            <p:ph idx="1"/>
          </p:nvPr>
        </p:nvSpPr>
        <p:spPr>
          <a:xfrm>
            <a:off x="838200" y="2141537"/>
            <a:ext cx="10515600" cy="4351338"/>
          </a:xfrm>
        </p:spPr>
        <p:txBody>
          <a:bodyPr/>
          <a:lstStyle/>
          <a:p>
            <a:r>
              <a:rPr lang="en-US" dirty="0"/>
              <a:t>Conflicting results have been reported for all the measured outcomes</a:t>
            </a:r>
          </a:p>
          <a:p>
            <a:r>
              <a:rPr lang="en-US" dirty="0"/>
              <a:t>Patient treated medically or surgically prior to ART have not been segregated</a:t>
            </a:r>
          </a:p>
          <a:p>
            <a:r>
              <a:rPr lang="en-US" dirty="0"/>
              <a:t>Different studies have failed to find a significant impairment in oocyte quality between patients with endometriosis and controls, especially in the context of biological investigations based on spindle visualization</a:t>
            </a:r>
          </a:p>
          <a:p>
            <a:r>
              <a:rPr lang="en-US" dirty="0"/>
              <a:t>Most of them lack the statistical power to exclude an effect of endometriosis on oocyte quality, due to insufficient sample size</a:t>
            </a:r>
          </a:p>
        </p:txBody>
      </p:sp>
    </p:spTree>
    <p:extLst>
      <p:ext uri="{BB962C8B-B14F-4D97-AF65-F5344CB8AC3E}">
        <p14:creationId xmlns:p14="http://schemas.microsoft.com/office/powerpoint/2010/main" val="26852327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ECA15-F7A1-4F3E-6490-79E3C37DC062}"/>
              </a:ext>
            </a:extLst>
          </p:cNvPr>
          <p:cNvSpPr>
            <a:spLocks noGrp="1"/>
          </p:cNvSpPr>
          <p:nvPr>
            <p:ph type="title"/>
          </p:nvPr>
        </p:nvSpPr>
        <p:spPr/>
        <p:txBody>
          <a:bodyPr/>
          <a:lstStyle/>
          <a:p>
            <a:r>
              <a:rPr lang="en-US" b="1" dirty="0"/>
              <a:t>Embryo and implantation</a:t>
            </a:r>
          </a:p>
        </p:txBody>
      </p:sp>
    </p:spTree>
    <p:extLst>
      <p:ext uri="{BB962C8B-B14F-4D97-AF65-F5344CB8AC3E}">
        <p14:creationId xmlns:p14="http://schemas.microsoft.com/office/powerpoint/2010/main" val="26427145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D7A5C-E649-9150-1781-805C3CFA9103}"/>
              </a:ext>
            </a:extLst>
          </p:cNvPr>
          <p:cNvSpPr>
            <a:spLocks noGrp="1"/>
          </p:cNvSpPr>
          <p:nvPr>
            <p:ph type="title"/>
          </p:nvPr>
        </p:nvSpPr>
        <p:spPr>
          <a:xfrm>
            <a:off x="838200" y="4907"/>
            <a:ext cx="10515600" cy="1325563"/>
          </a:xfrm>
        </p:spPr>
        <p:txBody>
          <a:bodyPr/>
          <a:lstStyle/>
          <a:p>
            <a:r>
              <a:rPr lang="en-US" b="1" dirty="0"/>
              <a:t>Endometriosis and the embryo</a:t>
            </a:r>
          </a:p>
        </p:txBody>
      </p:sp>
      <p:pic>
        <p:nvPicPr>
          <p:cNvPr id="5" name="Content Placeholder 4">
            <a:extLst>
              <a:ext uri="{FF2B5EF4-FFF2-40B4-BE49-F238E27FC236}">
                <a16:creationId xmlns:a16="http://schemas.microsoft.com/office/drawing/2014/main" id="{6DE73CCE-963E-4A3E-027B-155FE1FE38D1}"/>
              </a:ext>
            </a:extLst>
          </p:cNvPr>
          <p:cNvPicPr>
            <a:picLocks noGrp="1" noChangeAspect="1"/>
          </p:cNvPicPr>
          <p:nvPr>
            <p:ph idx="1"/>
          </p:nvPr>
        </p:nvPicPr>
        <p:blipFill>
          <a:blip r:embed="rId2"/>
          <a:stretch>
            <a:fillRect/>
          </a:stretch>
        </p:blipFill>
        <p:spPr>
          <a:xfrm>
            <a:off x="2403251" y="987400"/>
            <a:ext cx="7163826" cy="5380783"/>
          </a:xfrm>
        </p:spPr>
      </p:pic>
      <p:sp>
        <p:nvSpPr>
          <p:cNvPr id="8" name="TextBox 7">
            <a:extLst>
              <a:ext uri="{FF2B5EF4-FFF2-40B4-BE49-F238E27FC236}">
                <a16:creationId xmlns:a16="http://schemas.microsoft.com/office/drawing/2014/main" id="{E8444E7B-825D-5835-F24B-26CF510D181B}"/>
              </a:ext>
            </a:extLst>
          </p:cNvPr>
          <p:cNvSpPr txBox="1"/>
          <p:nvPr/>
        </p:nvSpPr>
        <p:spPr>
          <a:xfrm>
            <a:off x="3920475" y="6368183"/>
            <a:ext cx="4359976" cy="369332"/>
          </a:xfrm>
          <a:prstGeom prst="rect">
            <a:avLst/>
          </a:prstGeom>
          <a:noFill/>
        </p:spPr>
        <p:txBody>
          <a:bodyPr wrap="none" rtlCol="0">
            <a:spAutoFit/>
          </a:bodyPr>
          <a:lstStyle/>
          <a:p>
            <a:r>
              <a:rPr lang="en-US" b="1" dirty="0"/>
              <a:t>From </a:t>
            </a:r>
            <a:r>
              <a:rPr lang="en-US" b="1" dirty="0" err="1"/>
              <a:t>Simopoulou</a:t>
            </a:r>
            <a:r>
              <a:rPr lang="en-US" b="1" dirty="0"/>
              <a:t>  et al.  Biomedicines 2021</a:t>
            </a:r>
          </a:p>
        </p:txBody>
      </p:sp>
    </p:spTree>
    <p:extLst>
      <p:ext uri="{BB962C8B-B14F-4D97-AF65-F5344CB8AC3E}">
        <p14:creationId xmlns:p14="http://schemas.microsoft.com/office/powerpoint/2010/main" val="37877192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1A976B3-0D04-1CA8-68E6-7E0E39CE9035}"/>
              </a:ext>
            </a:extLst>
          </p:cNvPr>
          <p:cNvPicPr>
            <a:picLocks noChangeAspect="1"/>
          </p:cNvPicPr>
          <p:nvPr/>
        </p:nvPicPr>
        <p:blipFill>
          <a:blip r:embed="rId2"/>
          <a:stretch>
            <a:fillRect/>
          </a:stretch>
        </p:blipFill>
        <p:spPr>
          <a:xfrm>
            <a:off x="1853722" y="735284"/>
            <a:ext cx="8484555" cy="5387431"/>
          </a:xfrm>
          <a:prstGeom prst="rect">
            <a:avLst/>
          </a:prstGeom>
        </p:spPr>
      </p:pic>
      <p:sp>
        <p:nvSpPr>
          <p:cNvPr id="7" name="TextBox 6">
            <a:extLst>
              <a:ext uri="{FF2B5EF4-FFF2-40B4-BE49-F238E27FC236}">
                <a16:creationId xmlns:a16="http://schemas.microsoft.com/office/drawing/2014/main" id="{7D6D614A-9B1C-9041-84AA-E6F21E3688DC}"/>
              </a:ext>
            </a:extLst>
          </p:cNvPr>
          <p:cNvSpPr txBox="1"/>
          <p:nvPr/>
        </p:nvSpPr>
        <p:spPr>
          <a:xfrm>
            <a:off x="10206681" y="6289589"/>
            <a:ext cx="652743" cy="369332"/>
          </a:xfrm>
          <a:prstGeom prst="rect">
            <a:avLst/>
          </a:prstGeom>
          <a:noFill/>
        </p:spPr>
        <p:txBody>
          <a:bodyPr wrap="none" rtlCol="0">
            <a:spAutoFit/>
          </a:bodyPr>
          <a:lstStyle/>
          <a:p>
            <a:r>
              <a:rPr lang="en-US" b="1" dirty="0"/>
              <a:t>2021</a:t>
            </a:r>
          </a:p>
        </p:txBody>
      </p:sp>
    </p:spTree>
    <p:extLst>
      <p:ext uri="{BB962C8B-B14F-4D97-AF65-F5344CB8AC3E}">
        <p14:creationId xmlns:p14="http://schemas.microsoft.com/office/powerpoint/2010/main" val="35946741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F3429C9-C411-4912-BBEC-C4AC661277C5}"/>
              </a:ext>
            </a:extLst>
          </p:cNvPr>
          <p:cNvPicPr>
            <a:picLocks noChangeAspect="1"/>
          </p:cNvPicPr>
          <p:nvPr/>
        </p:nvPicPr>
        <p:blipFill>
          <a:blip r:embed="rId2"/>
          <a:stretch>
            <a:fillRect/>
          </a:stretch>
        </p:blipFill>
        <p:spPr>
          <a:xfrm>
            <a:off x="1644410" y="605484"/>
            <a:ext cx="9087839" cy="6194401"/>
          </a:xfrm>
          <a:prstGeom prst="rect">
            <a:avLst/>
          </a:prstGeom>
        </p:spPr>
      </p:pic>
      <p:sp>
        <p:nvSpPr>
          <p:cNvPr id="5" name="TextBox 4">
            <a:extLst>
              <a:ext uri="{FF2B5EF4-FFF2-40B4-BE49-F238E27FC236}">
                <a16:creationId xmlns:a16="http://schemas.microsoft.com/office/drawing/2014/main" id="{CD15E051-0B1A-6F5D-678F-8B248497FBC4}"/>
              </a:ext>
            </a:extLst>
          </p:cNvPr>
          <p:cNvSpPr txBox="1"/>
          <p:nvPr/>
        </p:nvSpPr>
        <p:spPr>
          <a:xfrm>
            <a:off x="3497849" y="78366"/>
            <a:ext cx="5380960" cy="461665"/>
          </a:xfrm>
          <a:prstGeom prst="rect">
            <a:avLst/>
          </a:prstGeom>
          <a:noFill/>
        </p:spPr>
        <p:txBody>
          <a:bodyPr wrap="none" rtlCol="0">
            <a:spAutoFit/>
          </a:bodyPr>
          <a:lstStyle/>
          <a:p>
            <a:r>
              <a:rPr lang="en-US" sz="2400" b="1" dirty="0"/>
              <a:t>Embryo quality according to morphology</a:t>
            </a:r>
          </a:p>
        </p:txBody>
      </p:sp>
    </p:spTree>
    <p:extLst>
      <p:ext uri="{BB962C8B-B14F-4D97-AF65-F5344CB8AC3E}">
        <p14:creationId xmlns:p14="http://schemas.microsoft.com/office/powerpoint/2010/main" val="11432912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B3D3190-8FB1-AA95-2011-B3519AFD2366}"/>
              </a:ext>
            </a:extLst>
          </p:cNvPr>
          <p:cNvPicPr>
            <a:picLocks noChangeAspect="1"/>
          </p:cNvPicPr>
          <p:nvPr/>
        </p:nvPicPr>
        <p:blipFill>
          <a:blip r:embed="rId2"/>
          <a:stretch>
            <a:fillRect/>
          </a:stretch>
        </p:blipFill>
        <p:spPr>
          <a:xfrm>
            <a:off x="688074" y="0"/>
            <a:ext cx="10815851" cy="6858000"/>
          </a:xfrm>
          <a:prstGeom prst="rect">
            <a:avLst/>
          </a:prstGeom>
        </p:spPr>
      </p:pic>
      <p:sp>
        <p:nvSpPr>
          <p:cNvPr id="5" name="Rectangle 4">
            <a:extLst>
              <a:ext uri="{FF2B5EF4-FFF2-40B4-BE49-F238E27FC236}">
                <a16:creationId xmlns:a16="http://schemas.microsoft.com/office/drawing/2014/main" id="{61EC01D8-47C7-E397-47C9-ECB91188E3E9}"/>
              </a:ext>
            </a:extLst>
          </p:cNvPr>
          <p:cNvSpPr/>
          <p:nvPr/>
        </p:nvSpPr>
        <p:spPr>
          <a:xfrm>
            <a:off x="8562109" y="1025236"/>
            <a:ext cx="2826327" cy="4904509"/>
          </a:xfrm>
          <a:prstGeom prst="rect">
            <a:avLst/>
          </a:prstGeom>
          <a:solidFill>
            <a:srgbClr val="00C21A">
              <a:alpha val="21961"/>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34269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7427DEA-7DE7-8149-6B29-0BF151A82654}"/>
              </a:ext>
            </a:extLst>
          </p:cNvPr>
          <p:cNvPicPr>
            <a:picLocks noChangeAspect="1"/>
          </p:cNvPicPr>
          <p:nvPr/>
        </p:nvPicPr>
        <p:blipFill>
          <a:blip r:embed="rId2"/>
          <a:stretch>
            <a:fillRect/>
          </a:stretch>
        </p:blipFill>
        <p:spPr>
          <a:xfrm>
            <a:off x="807203" y="0"/>
            <a:ext cx="10577593" cy="6858000"/>
          </a:xfrm>
          <a:prstGeom prst="rect">
            <a:avLst/>
          </a:prstGeom>
        </p:spPr>
      </p:pic>
    </p:spTree>
    <p:extLst>
      <p:ext uri="{BB962C8B-B14F-4D97-AF65-F5344CB8AC3E}">
        <p14:creationId xmlns:p14="http://schemas.microsoft.com/office/powerpoint/2010/main" val="17089540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437DBB-21F3-D027-BD77-0E7D09AC802D}"/>
              </a:ext>
            </a:extLst>
          </p:cNvPr>
          <p:cNvPicPr>
            <a:picLocks noChangeAspect="1"/>
          </p:cNvPicPr>
          <p:nvPr/>
        </p:nvPicPr>
        <p:blipFill>
          <a:blip r:embed="rId2"/>
          <a:stretch>
            <a:fillRect/>
          </a:stretch>
        </p:blipFill>
        <p:spPr>
          <a:xfrm>
            <a:off x="2011844" y="0"/>
            <a:ext cx="8168311" cy="6858000"/>
          </a:xfrm>
          <a:prstGeom prst="rect">
            <a:avLst/>
          </a:prstGeom>
        </p:spPr>
      </p:pic>
    </p:spTree>
    <p:extLst>
      <p:ext uri="{BB962C8B-B14F-4D97-AF65-F5344CB8AC3E}">
        <p14:creationId xmlns:p14="http://schemas.microsoft.com/office/powerpoint/2010/main" val="35638651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7F50733-2390-A045-9B12-588F1BC00552}"/>
              </a:ext>
            </a:extLst>
          </p:cNvPr>
          <p:cNvPicPr>
            <a:picLocks noChangeAspect="1"/>
          </p:cNvPicPr>
          <p:nvPr/>
        </p:nvPicPr>
        <p:blipFill>
          <a:blip r:embed="rId2"/>
          <a:stretch>
            <a:fillRect/>
          </a:stretch>
        </p:blipFill>
        <p:spPr>
          <a:xfrm>
            <a:off x="1662700" y="322729"/>
            <a:ext cx="8866600" cy="5656640"/>
          </a:xfrm>
          <a:prstGeom prst="rect">
            <a:avLst/>
          </a:prstGeom>
        </p:spPr>
      </p:pic>
      <p:sp>
        <p:nvSpPr>
          <p:cNvPr id="3" name="TextBox 2">
            <a:extLst>
              <a:ext uri="{FF2B5EF4-FFF2-40B4-BE49-F238E27FC236}">
                <a16:creationId xmlns:a16="http://schemas.microsoft.com/office/drawing/2014/main" id="{2994CE38-42E1-3E45-9F30-D004A0BD82F4}"/>
              </a:ext>
            </a:extLst>
          </p:cNvPr>
          <p:cNvSpPr txBox="1"/>
          <p:nvPr/>
        </p:nvSpPr>
        <p:spPr>
          <a:xfrm>
            <a:off x="2689412" y="5979369"/>
            <a:ext cx="6333564" cy="400110"/>
          </a:xfrm>
          <a:prstGeom prst="rect">
            <a:avLst/>
          </a:prstGeom>
          <a:noFill/>
        </p:spPr>
        <p:txBody>
          <a:bodyPr wrap="square" rtlCol="0">
            <a:spAutoFit/>
          </a:bodyPr>
          <a:lstStyle/>
          <a:p>
            <a:pPr algn="ctr"/>
            <a:r>
              <a:rPr lang="en-US" sz="2000" b="1" dirty="0"/>
              <a:t>Juneau et al.  </a:t>
            </a:r>
            <a:r>
              <a:rPr lang="en-US" sz="2000" b="1" dirty="0" err="1"/>
              <a:t>Fertil</a:t>
            </a:r>
            <a:r>
              <a:rPr lang="en-US" sz="2000" b="1" dirty="0"/>
              <a:t> </a:t>
            </a:r>
            <a:r>
              <a:rPr lang="en-US" sz="2000" b="1" dirty="0" err="1"/>
              <a:t>Steril</a:t>
            </a:r>
            <a:r>
              <a:rPr lang="en-US" sz="2000" b="1" dirty="0"/>
              <a:t> 2017</a:t>
            </a:r>
          </a:p>
        </p:txBody>
      </p:sp>
    </p:spTree>
    <p:extLst>
      <p:ext uri="{BB962C8B-B14F-4D97-AF65-F5344CB8AC3E}">
        <p14:creationId xmlns:p14="http://schemas.microsoft.com/office/powerpoint/2010/main" val="26412715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B3B13-340B-7CF9-8FB0-9BC64ADEBDC6}"/>
              </a:ext>
            </a:extLst>
          </p:cNvPr>
          <p:cNvSpPr>
            <a:spLocks noGrp="1"/>
          </p:cNvSpPr>
          <p:nvPr>
            <p:ph type="title"/>
          </p:nvPr>
        </p:nvSpPr>
        <p:spPr/>
        <p:txBody>
          <a:bodyPr/>
          <a:lstStyle/>
          <a:p>
            <a:r>
              <a:rPr lang="en-US" b="1" dirty="0"/>
              <a:t>Implantation</a:t>
            </a:r>
          </a:p>
        </p:txBody>
      </p:sp>
    </p:spTree>
    <p:extLst>
      <p:ext uri="{BB962C8B-B14F-4D97-AF65-F5344CB8AC3E}">
        <p14:creationId xmlns:p14="http://schemas.microsoft.com/office/powerpoint/2010/main" val="32672725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BCD07DE-3630-2CB9-0A0C-951188B34D19}"/>
              </a:ext>
            </a:extLst>
          </p:cNvPr>
          <p:cNvPicPr>
            <a:picLocks noChangeAspect="1"/>
          </p:cNvPicPr>
          <p:nvPr/>
        </p:nvPicPr>
        <p:blipFill>
          <a:blip r:embed="rId2"/>
          <a:stretch>
            <a:fillRect/>
          </a:stretch>
        </p:blipFill>
        <p:spPr>
          <a:xfrm>
            <a:off x="916887" y="1357355"/>
            <a:ext cx="10358225" cy="4143290"/>
          </a:xfrm>
          <a:prstGeom prst="rect">
            <a:avLst/>
          </a:prstGeom>
        </p:spPr>
      </p:pic>
    </p:spTree>
    <p:extLst>
      <p:ext uri="{BB962C8B-B14F-4D97-AF65-F5344CB8AC3E}">
        <p14:creationId xmlns:p14="http://schemas.microsoft.com/office/powerpoint/2010/main" val="19844786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2BAC7D3-20C7-B0E6-9A7A-EE047BE55CB7}"/>
              </a:ext>
            </a:extLst>
          </p:cNvPr>
          <p:cNvPicPr>
            <a:picLocks noChangeAspect="1"/>
          </p:cNvPicPr>
          <p:nvPr/>
        </p:nvPicPr>
        <p:blipFill>
          <a:blip r:embed="rId2"/>
          <a:stretch>
            <a:fillRect/>
          </a:stretch>
        </p:blipFill>
        <p:spPr>
          <a:xfrm>
            <a:off x="4132022" y="247135"/>
            <a:ext cx="3927956" cy="5868720"/>
          </a:xfrm>
          <a:prstGeom prst="rect">
            <a:avLst/>
          </a:prstGeom>
        </p:spPr>
      </p:pic>
      <p:sp>
        <p:nvSpPr>
          <p:cNvPr id="3" name="TextBox 2">
            <a:extLst>
              <a:ext uri="{FF2B5EF4-FFF2-40B4-BE49-F238E27FC236}">
                <a16:creationId xmlns:a16="http://schemas.microsoft.com/office/drawing/2014/main" id="{B9D3F015-269A-167F-5EA3-096D97D82077}"/>
              </a:ext>
            </a:extLst>
          </p:cNvPr>
          <p:cNvSpPr txBox="1"/>
          <p:nvPr/>
        </p:nvSpPr>
        <p:spPr>
          <a:xfrm>
            <a:off x="3567006" y="6376087"/>
            <a:ext cx="5057988" cy="369332"/>
          </a:xfrm>
          <a:prstGeom prst="rect">
            <a:avLst/>
          </a:prstGeom>
          <a:noFill/>
        </p:spPr>
        <p:txBody>
          <a:bodyPr wrap="none" rtlCol="0">
            <a:spAutoFit/>
          </a:bodyPr>
          <a:lstStyle/>
          <a:p>
            <a:r>
              <a:rPr lang="en-US" b="1" dirty="0"/>
              <a:t>From </a:t>
            </a:r>
            <a:r>
              <a:rPr lang="en-US" b="1" dirty="0" err="1"/>
              <a:t>Corachan</a:t>
            </a:r>
            <a:r>
              <a:rPr lang="en-US" b="1" dirty="0"/>
              <a:t> et al.  Human </a:t>
            </a:r>
            <a:r>
              <a:rPr lang="en-US" b="1" dirty="0" err="1"/>
              <a:t>Rerprod</a:t>
            </a:r>
            <a:r>
              <a:rPr lang="en-US" b="1" dirty="0"/>
              <a:t> Update 2021</a:t>
            </a:r>
          </a:p>
        </p:txBody>
      </p:sp>
    </p:spTree>
    <p:extLst>
      <p:ext uri="{BB962C8B-B14F-4D97-AF65-F5344CB8AC3E}">
        <p14:creationId xmlns:p14="http://schemas.microsoft.com/office/powerpoint/2010/main" val="260287369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5094A-6E60-2A48-353F-48C00B78956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2D5E5DD-921C-2EF8-7CDC-9FB87817E48C}"/>
              </a:ext>
            </a:extLst>
          </p:cNvPr>
          <p:cNvSpPr>
            <a:spLocks noGrp="1"/>
          </p:cNvSpPr>
          <p:nvPr>
            <p:ph idx="1"/>
          </p:nvPr>
        </p:nvSpPr>
        <p:spPr/>
        <p:txBody>
          <a:bodyPr/>
          <a:lstStyle/>
          <a:p>
            <a:r>
              <a:rPr lang="en-US" dirty="0"/>
              <a:t>In women with endometriosis, there is down- regulation of gene expression for some of the known secretory proteins as well as other gene families. </a:t>
            </a:r>
          </a:p>
          <a:p>
            <a:r>
              <a:rPr lang="en-US" dirty="0"/>
              <a:t>These observations are consistent with reports on women with endometriosis failing to respond to progestins, possibly resulting from an insensitivity to progesterone via altered progesterone receptor isoforms or from modification of progesterone action by cytokines or other factors </a:t>
            </a:r>
          </a:p>
          <a:p>
            <a:endParaRPr lang="en-US" dirty="0"/>
          </a:p>
        </p:txBody>
      </p:sp>
    </p:spTree>
    <p:extLst>
      <p:ext uri="{BB962C8B-B14F-4D97-AF65-F5344CB8AC3E}">
        <p14:creationId xmlns:p14="http://schemas.microsoft.com/office/powerpoint/2010/main" val="19533102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263984F-3CA5-8001-2246-CF8FCBC911AF}"/>
              </a:ext>
            </a:extLst>
          </p:cNvPr>
          <p:cNvSpPr>
            <a:spLocks noGrp="1"/>
          </p:cNvSpPr>
          <p:nvPr>
            <p:ph type="title"/>
          </p:nvPr>
        </p:nvSpPr>
        <p:spPr/>
        <p:txBody>
          <a:bodyPr/>
          <a:lstStyle/>
          <a:p>
            <a:r>
              <a:rPr lang="en-US" b="1" dirty="0"/>
              <a:t>Adenomyosis and ART</a:t>
            </a:r>
          </a:p>
        </p:txBody>
      </p:sp>
    </p:spTree>
    <p:extLst>
      <p:ext uri="{BB962C8B-B14F-4D97-AF65-F5344CB8AC3E}">
        <p14:creationId xmlns:p14="http://schemas.microsoft.com/office/powerpoint/2010/main" val="60264184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742122" y="166189"/>
            <a:ext cx="10880035" cy="523220"/>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tr-TR" sz="2800" b="1" dirty="0" err="1">
                <a:solidFill>
                  <a:schemeClr val="tx1"/>
                </a:solidFill>
                <a:latin typeface="Aharoni" pitchFamily="2" charset="-79"/>
                <a:cs typeface="Aharoni" pitchFamily="2" charset="-79"/>
              </a:rPr>
              <a:t>Effect</a:t>
            </a:r>
            <a:r>
              <a:rPr lang="tr-TR" sz="2800" b="1" dirty="0">
                <a:solidFill>
                  <a:schemeClr val="tx1"/>
                </a:solidFill>
                <a:latin typeface="Aharoni" pitchFamily="2" charset="-79"/>
                <a:cs typeface="Aharoni" pitchFamily="2" charset="-79"/>
              </a:rPr>
              <a:t> of </a:t>
            </a:r>
            <a:r>
              <a:rPr lang="tr-TR" sz="2800" b="1" dirty="0" err="1">
                <a:solidFill>
                  <a:schemeClr val="tx1"/>
                </a:solidFill>
                <a:latin typeface="Aharoni" pitchFamily="2" charset="-79"/>
                <a:cs typeface="Aharoni" pitchFamily="2" charset="-79"/>
              </a:rPr>
              <a:t>adenomyosis</a:t>
            </a:r>
            <a:r>
              <a:rPr lang="tr-TR" sz="2800" b="1" dirty="0">
                <a:solidFill>
                  <a:schemeClr val="tx1"/>
                </a:solidFill>
                <a:latin typeface="Aharoni" pitchFamily="2" charset="-79"/>
                <a:cs typeface="Aharoni" pitchFamily="2" charset="-79"/>
              </a:rPr>
              <a:t> on IVF </a:t>
            </a:r>
            <a:r>
              <a:rPr lang="tr-TR" sz="2800" b="1" dirty="0" err="1">
                <a:solidFill>
                  <a:schemeClr val="tx1"/>
                </a:solidFill>
                <a:latin typeface="Aharoni" pitchFamily="2" charset="-79"/>
                <a:cs typeface="Aharoni" pitchFamily="2" charset="-79"/>
              </a:rPr>
              <a:t>outcome</a:t>
            </a:r>
            <a:endParaRPr lang="tr-TR" sz="2800" b="1" dirty="0">
              <a:solidFill>
                <a:schemeClr val="tx1"/>
              </a:solidFill>
              <a:latin typeface="Aharoni" pitchFamily="2" charset="-79"/>
              <a:cs typeface="Aharoni" pitchFamily="2" charset="-79"/>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1963" y="784389"/>
            <a:ext cx="10098157" cy="5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2114797" y="1175682"/>
            <a:ext cx="1908313" cy="307777"/>
          </a:xfrm>
          <a:prstGeom prst="rect">
            <a:avLst/>
          </a:prstGeom>
          <a:solidFill>
            <a:srgbClr val="0070C0"/>
          </a:solidFill>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tr-TR" sz="1400" b="1" dirty="0" err="1"/>
              <a:t>Clinical</a:t>
            </a:r>
            <a:r>
              <a:rPr lang="tr-TR" sz="1400" b="1" dirty="0"/>
              <a:t> </a:t>
            </a:r>
            <a:r>
              <a:rPr lang="tr-TR" sz="1400" b="1" dirty="0" err="1"/>
              <a:t>pregnancy</a:t>
            </a:r>
            <a:r>
              <a:rPr lang="tr-TR" sz="1400" b="1" dirty="0"/>
              <a:t> rate</a:t>
            </a:r>
          </a:p>
        </p:txBody>
      </p:sp>
      <p:sp>
        <p:nvSpPr>
          <p:cNvPr id="8" name="Metin kutusu 7"/>
          <p:cNvSpPr txBox="1"/>
          <p:nvPr/>
        </p:nvSpPr>
        <p:spPr>
          <a:xfrm>
            <a:off x="7120178" y="1175682"/>
            <a:ext cx="1908313" cy="523220"/>
          </a:xfrm>
          <a:prstGeom prst="rect">
            <a:avLst/>
          </a:prstGeom>
          <a:solidFill>
            <a:srgbClr val="0070C0"/>
          </a:solidFill>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tr-TR" sz="1400" b="1" dirty="0" err="1"/>
              <a:t>Ongoing</a:t>
            </a:r>
            <a:r>
              <a:rPr lang="tr-TR" sz="1400" b="1" dirty="0"/>
              <a:t> </a:t>
            </a:r>
            <a:r>
              <a:rPr lang="tr-TR" sz="1400" b="1" dirty="0" err="1"/>
              <a:t>pregnancy</a:t>
            </a:r>
            <a:r>
              <a:rPr lang="tr-TR" sz="1400" b="1" dirty="0"/>
              <a:t> rate</a:t>
            </a:r>
          </a:p>
        </p:txBody>
      </p:sp>
      <p:sp>
        <p:nvSpPr>
          <p:cNvPr id="9" name="Metin kutusu 8"/>
          <p:cNvSpPr txBox="1"/>
          <p:nvPr/>
        </p:nvSpPr>
        <p:spPr>
          <a:xfrm>
            <a:off x="2114797" y="4004401"/>
            <a:ext cx="1510518" cy="307777"/>
          </a:xfrm>
          <a:prstGeom prst="rect">
            <a:avLst/>
          </a:prstGeom>
          <a:solidFill>
            <a:srgbClr val="0070C0"/>
          </a:solidFill>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tr-TR" sz="1400" b="1" dirty="0"/>
              <a:t>Live </a:t>
            </a:r>
            <a:r>
              <a:rPr lang="tr-TR" sz="1400" b="1" dirty="0" err="1"/>
              <a:t>birth</a:t>
            </a:r>
            <a:r>
              <a:rPr lang="tr-TR" sz="1400" b="1" dirty="0"/>
              <a:t> rate</a:t>
            </a:r>
          </a:p>
        </p:txBody>
      </p:sp>
      <p:sp>
        <p:nvSpPr>
          <p:cNvPr id="6" name="Metin kutusu 5"/>
          <p:cNvSpPr txBox="1"/>
          <p:nvPr/>
        </p:nvSpPr>
        <p:spPr>
          <a:xfrm>
            <a:off x="465859" y="6430061"/>
            <a:ext cx="2612638" cy="369332"/>
          </a:xfrm>
          <a:prstGeom prst="rect">
            <a:avLst/>
          </a:prstGeom>
          <a:noFill/>
        </p:spPr>
        <p:txBody>
          <a:bodyPr wrap="none" rtlCol="0">
            <a:spAutoFit/>
          </a:bodyPr>
          <a:lstStyle/>
          <a:p>
            <a:r>
              <a:rPr lang="tr-TR" b="1" dirty="0" err="1"/>
              <a:t>From</a:t>
            </a:r>
            <a:r>
              <a:rPr lang="tr-TR" b="1" dirty="0"/>
              <a:t> </a:t>
            </a:r>
            <a:r>
              <a:rPr lang="tr-TR" b="1" dirty="0" err="1"/>
              <a:t>Younes</a:t>
            </a:r>
            <a:r>
              <a:rPr lang="tr-TR" b="1" dirty="0"/>
              <a:t> G, FNS 2017</a:t>
            </a:r>
          </a:p>
        </p:txBody>
      </p:sp>
      <p:sp>
        <p:nvSpPr>
          <p:cNvPr id="11" name="Metin kutusu 9">
            <a:extLst>
              <a:ext uri="{FF2B5EF4-FFF2-40B4-BE49-F238E27FC236}">
                <a16:creationId xmlns:a16="http://schemas.microsoft.com/office/drawing/2014/main" id="{F81CD827-6BC5-0BBE-6800-49955119B9D1}"/>
              </a:ext>
            </a:extLst>
          </p:cNvPr>
          <p:cNvSpPr txBox="1"/>
          <p:nvPr/>
        </p:nvSpPr>
        <p:spPr>
          <a:xfrm>
            <a:off x="7647644" y="6316116"/>
            <a:ext cx="1908313" cy="307777"/>
          </a:xfrm>
          <a:prstGeom prst="rect">
            <a:avLst/>
          </a:prstGeom>
          <a:solidFill>
            <a:srgbClr val="0070C0"/>
          </a:solidFill>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tr-TR" sz="1400" b="1" dirty="0" err="1"/>
              <a:t>Miscarriage</a:t>
            </a:r>
            <a:r>
              <a:rPr lang="tr-TR" sz="1400" b="1" dirty="0"/>
              <a:t> rate</a:t>
            </a:r>
          </a:p>
        </p:txBody>
      </p:sp>
    </p:spTree>
    <p:extLst>
      <p:ext uri="{BB962C8B-B14F-4D97-AF65-F5344CB8AC3E}">
        <p14:creationId xmlns:p14="http://schemas.microsoft.com/office/powerpoint/2010/main" val="17379100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877786" y="1254611"/>
            <a:ext cx="8719457" cy="464958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p:nvPr/>
        </p:nvSpPr>
        <p:spPr>
          <a:xfrm>
            <a:off x="742122" y="410817"/>
            <a:ext cx="10880035" cy="523220"/>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tr-TR" sz="2800" b="1" dirty="0" err="1">
                <a:solidFill>
                  <a:schemeClr val="tx1"/>
                </a:solidFill>
                <a:latin typeface="Aharoni" pitchFamily="2" charset="-79"/>
                <a:cs typeface="Aharoni" pitchFamily="2" charset="-79"/>
              </a:rPr>
              <a:t>Focal</a:t>
            </a:r>
            <a:r>
              <a:rPr lang="tr-TR" sz="2800" b="1" dirty="0">
                <a:solidFill>
                  <a:schemeClr val="tx1"/>
                </a:solidFill>
                <a:latin typeface="Aharoni" pitchFamily="2" charset="-79"/>
                <a:cs typeface="Aharoni" pitchFamily="2" charset="-79"/>
              </a:rPr>
              <a:t> </a:t>
            </a:r>
            <a:r>
              <a:rPr lang="tr-TR" sz="2800" b="1" dirty="0" err="1">
                <a:solidFill>
                  <a:schemeClr val="tx1"/>
                </a:solidFill>
                <a:latin typeface="Aharoni" pitchFamily="2" charset="-79"/>
                <a:cs typeface="Aharoni" pitchFamily="2" charset="-79"/>
              </a:rPr>
              <a:t>vs</a:t>
            </a:r>
            <a:r>
              <a:rPr lang="tr-TR" sz="2800" b="1" dirty="0">
                <a:solidFill>
                  <a:schemeClr val="tx1"/>
                </a:solidFill>
                <a:latin typeface="Aharoni" pitchFamily="2" charset="-79"/>
                <a:cs typeface="Aharoni" pitchFamily="2" charset="-79"/>
              </a:rPr>
              <a:t> </a:t>
            </a:r>
            <a:r>
              <a:rPr lang="tr-TR" sz="2800" b="1" dirty="0" err="1">
                <a:solidFill>
                  <a:schemeClr val="tx1"/>
                </a:solidFill>
                <a:latin typeface="Aharoni" pitchFamily="2" charset="-79"/>
                <a:cs typeface="Aharoni" pitchFamily="2" charset="-79"/>
              </a:rPr>
              <a:t>diffuse</a:t>
            </a:r>
            <a:r>
              <a:rPr lang="tr-TR" sz="2800" b="1" dirty="0">
                <a:solidFill>
                  <a:schemeClr val="tx1"/>
                </a:solidFill>
                <a:latin typeface="Aharoni" pitchFamily="2" charset="-79"/>
                <a:cs typeface="Aharoni" pitchFamily="2" charset="-79"/>
              </a:rPr>
              <a:t> </a:t>
            </a:r>
            <a:r>
              <a:rPr lang="tr-TR" sz="2800" b="1" dirty="0" err="1">
                <a:solidFill>
                  <a:schemeClr val="tx1"/>
                </a:solidFill>
                <a:latin typeface="Aharoni" pitchFamily="2" charset="-79"/>
                <a:cs typeface="Aharoni" pitchFamily="2" charset="-79"/>
              </a:rPr>
              <a:t>adenomyosis</a:t>
            </a:r>
            <a:r>
              <a:rPr lang="tr-TR" sz="2800" b="1" dirty="0">
                <a:solidFill>
                  <a:schemeClr val="tx1"/>
                </a:solidFill>
                <a:latin typeface="Aharoni" pitchFamily="2" charset="-79"/>
                <a:cs typeface="Aharoni" pitchFamily="2" charset="-79"/>
              </a:rPr>
              <a:t> on IVF </a:t>
            </a:r>
            <a:r>
              <a:rPr lang="tr-TR" sz="2800" b="1" dirty="0" err="1">
                <a:solidFill>
                  <a:schemeClr val="tx1"/>
                </a:solidFill>
                <a:latin typeface="Aharoni" pitchFamily="2" charset="-79"/>
                <a:cs typeface="Aharoni" pitchFamily="2" charset="-79"/>
              </a:rPr>
              <a:t>outcome</a:t>
            </a:r>
            <a:endParaRPr lang="tr-TR" sz="2800" b="1" dirty="0">
              <a:solidFill>
                <a:schemeClr val="tx1"/>
              </a:solidFill>
              <a:latin typeface="Aharoni" pitchFamily="2" charset="-79"/>
              <a:cs typeface="Aharoni" pitchFamily="2" charset="-79"/>
            </a:endParaRPr>
          </a:p>
        </p:txBody>
      </p:sp>
      <p:sp>
        <p:nvSpPr>
          <p:cNvPr id="7" name="Metin kutusu 6"/>
          <p:cNvSpPr txBox="1"/>
          <p:nvPr/>
        </p:nvSpPr>
        <p:spPr>
          <a:xfrm>
            <a:off x="9432390" y="6263001"/>
            <a:ext cx="2582630" cy="369332"/>
          </a:xfrm>
          <a:prstGeom prst="rect">
            <a:avLst/>
          </a:prstGeom>
          <a:noFill/>
        </p:spPr>
        <p:txBody>
          <a:bodyPr wrap="none" rtlCol="0">
            <a:spAutoFit/>
          </a:bodyPr>
          <a:lstStyle/>
          <a:p>
            <a:r>
              <a:rPr lang="tr-TR" b="1" i="1" dirty="0" err="1"/>
              <a:t>From</a:t>
            </a:r>
            <a:r>
              <a:rPr lang="tr-TR" b="1" i="1" dirty="0"/>
              <a:t> </a:t>
            </a:r>
            <a:r>
              <a:rPr lang="tr-TR" b="1" i="1" dirty="0" err="1"/>
              <a:t>Younes</a:t>
            </a:r>
            <a:r>
              <a:rPr lang="tr-TR" b="1" i="1" dirty="0"/>
              <a:t> G, FNS 2017</a:t>
            </a:r>
          </a:p>
        </p:txBody>
      </p:sp>
    </p:spTree>
    <p:extLst>
      <p:ext uri="{BB962C8B-B14F-4D97-AF65-F5344CB8AC3E}">
        <p14:creationId xmlns:p14="http://schemas.microsoft.com/office/powerpoint/2010/main" val="3132011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7269D-E273-F69A-BEBF-5EE3FF432D04}"/>
              </a:ext>
            </a:extLst>
          </p:cNvPr>
          <p:cNvSpPr>
            <a:spLocks noGrp="1"/>
          </p:cNvSpPr>
          <p:nvPr>
            <p:ph type="title"/>
          </p:nvPr>
        </p:nvSpPr>
        <p:spPr/>
        <p:txBody>
          <a:bodyPr/>
          <a:lstStyle/>
          <a:p>
            <a:r>
              <a:rPr lang="en-US" b="1" dirty="0"/>
              <a:t>ART for treatment of endometriosis</a:t>
            </a:r>
          </a:p>
        </p:txBody>
      </p:sp>
      <p:sp>
        <p:nvSpPr>
          <p:cNvPr id="3" name="Content Placeholder 2">
            <a:extLst>
              <a:ext uri="{FF2B5EF4-FFF2-40B4-BE49-F238E27FC236}">
                <a16:creationId xmlns:a16="http://schemas.microsoft.com/office/drawing/2014/main" id="{ED6FA45A-54CA-C613-B8B4-16D6E8F41EED}"/>
              </a:ext>
            </a:extLst>
          </p:cNvPr>
          <p:cNvSpPr>
            <a:spLocks noGrp="1"/>
          </p:cNvSpPr>
          <p:nvPr>
            <p:ph idx="1"/>
          </p:nvPr>
        </p:nvSpPr>
        <p:spPr/>
        <p:txBody>
          <a:bodyPr/>
          <a:lstStyle/>
          <a:p>
            <a:r>
              <a:rPr lang="en-US" dirty="0"/>
              <a:t>First line treatment</a:t>
            </a:r>
          </a:p>
          <a:p>
            <a:r>
              <a:rPr lang="en-US" dirty="0"/>
              <a:t>Treatment after failed spontaneous conception</a:t>
            </a:r>
          </a:p>
          <a:p>
            <a:r>
              <a:rPr lang="en-US" dirty="0"/>
              <a:t>Treatment after failed IUI</a:t>
            </a:r>
          </a:p>
          <a:p>
            <a:r>
              <a:rPr lang="en-US" dirty="0"/>
              <a:t>Treatment after surgery</a:t>
            </a:r>
          </a:p>
          <a:p>
            <a:endParaRPr lang="en-US" dirty="0"/>
          </a:p>
          <a:p>
            <a:r>
              <a:rPr lang="en-US" dirty="0"/>
              <a:t>Fresh ET</a:t>
            </a:r>
          </a:p>
          <a:p>
            <a:r>
              <a:rPr lang="en-US" dirty="0"/>
              <a:t>ET after ovarian suppression</a:t>
            </a:r>
          </a:p>
          <a:p>
            <a:r>
              <a:rPr lang="en-US" dirty="0"/>
              <a:t>ET after fertility preservation</a:t>
            </a:r>
          </a:p>
        </p:txBody>
      </p:sp>
    </p:spTree>
    <p:extLst>
      <p:ext uri="{BB962C8B-B14F-4D97-AF65-F5344CB8AC3E}">
        <p14:creationId xmlns:p14="http://schemas.microsoft.com/office/powerpoint/2010/main" val="292829564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742122" y="410817"/>
            <a:ext cx="10880035" cy="954107"/>
          </a:xfrm>
          <a:prstGeom prst="rect">
            <a:avLst/>
          </a:prstGeom>
          <a:solidFill>
            <a:srgbClr val="C00000"/>
          </a:solidFill>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tr-TR" sz="2800" b="1" dirty="0" err="1">
                <a:latin typeface="Aharoni" pitchFamily="2" charset="-79"/>
                <a:cs typeface="Aharoni" pitchFamily="2" charset="-79"/>
              </a:rPr>
              <a:t>More</a:t>
            </a:r>
            <a:r>
              <a:rPr lang="tr-TR" sz="2800" b="1" dirty="0">
                <a:latin typeface="Aharoni" pitchFamily="2" charset="-79"/>
                <a:cs typeface="Aharoni" pitchFamily="2" charset="-79"/>
              </a:rPr>
              <a:t> </a:t>
            </a:r>
            <a:r>
              <a:rPr lang="tr-TR" sz="2800" b="1" dirty="0" err="1">
                <a:latin typeface="Aharoni" pitchFamily="2" charset="-79"/>
                <a:cs typeface="Aharoni" pitchFamily="2" charset="-79"/>
              </a:rPr>
              <a:t>adenomyosis</a:t>
            </a:r>
            <a:r>
              <a:rPr lang="tr-TR" sz="2800" b="1" dirty="0">
                <a:latin typeface="Aharoni" pitchFamily="2" charset="-79"/>
                <a:cs typeface="Aharoni" pitchFamily="2" charset="-79"/>
              </a:rPr>
              <a:t> </a:t>
            </a:r>
            <a:r>
              <a:rPr lang="tr-TR" sz="2800" b="1" dirty="0" err="1">
                <a:latin typeface="Aharoni" pitchFamily="2" charset="-79"/>
                <a:cs typeface="Aharoni" pitchFamily="2" charset="-79"/>
              </a:rPr>
              <a:t>feature</a:t>
            </a:r>
            <a:r>
              <a:rPr lang="tr-TR" sz="2800" b="1" dirty="0">
                <a:latin typeface="Aharoni" pitchFamily="2" charset="-79"/>
                <a:cs typeface="Aharoni" pitchFamily="2" charset="-79"/>
              </a:rPr>
              <a:t> on USG ~</a:t>
            </a:r>
          </a:p>
          <a:p>
            <a:pPr algn="ctr"/>
            <a:r>
              <a:rPr lang="tr-TR" sz="2800" b="1" dirty="0" err="1">
                <a:latin typeface="Aharoni" pitchFamily="2" charset="-79"/>
                <a:cs typeface="Aharoni" pitchFamily="2" charset="-79"/>
              </a:rPr>
              <a:t>Less</a:t>
            </a:r>
            <a:r>
              <a:rPr lang="tr-TR" sz="2800" b="1" dirty="0">
                <a:latin typeface="Aharoni" pitchFamily="2" charset="-79"/>
                <a:cs typeface="Aharoni" pitchFamily="2" charset="-79"/>
              </a:rPr>
              <a:t>  </a:t>
            </a:r>
            <a:r>
              <a:rPr lang="tr-TR" sz="2800" b="1" dirty="0" err="1">
                <a:latin typeface="Aharoni" pitchFamily="2" charset="-79"/>
                <a:cs typeface="Aharoni" pitchFamily="2" charset="-79"/>
              </a:rPr>
              <a:t>Clinical</a:t>
            </a:r>
            <a:r>
              <a:rPr lang="tr-TR" sz="2800" b="1" dirty="0">
                <a:latin typeface="Aharoni" pitchFamily="2" charset="-79"/>
                <a:cs typeface="Aharoni" pitchFamily="2" charset="-79"/>
              </a:rPr>
              <a:t> </a:t>
            </a:r>
            <a:r>
              <a:rPr lang="tr-TR" sz="2800" b="1" dirty="0" err="1">
                <a:latin typeface="Aharoni" pitchFamily="2" charset="-79"/>
                <a:cs typeface="Aharoni" pitchFamily="2" charset="-79"/>
              </a:rPr>
              <a:t>Pregnancy</a:t>
            </a:r>
            <a:r>
              <a:rPr lang="tr-TR" sz="2800" b="1" dirty="0">
                <a:latin typeface="Aharoni" pitchFamily="2" charset="-79"/>
                <a:cs typeface="Aharoni" pitchFamily="2" charset="-79"/>
              </a:rPr>
              <a:t> </a:t>
            </a:r>
            <a:r>
              <a:rPr lang="tr-TR" sz="2800" b="1" dirty="0" err="1">
                <a:latin typeface="Aharoni" pitchFamily="2" charset="-79"/>
                <a:cs typeface="Aharoni" pitchFamily="2" charset="-79"/>
              </a:rPr>
              <a:t>following</a:t>
            </a:r>
            <a:r>
              <a:rPr lang="tr-TR" sz="2800" b="1" dirty="0">
                <a:latin typeface="Aharoni" pitchFamily="2" charset="-79"/>
                <a:cs typeface="Aharoni" pitchFamily="2" charset="-79"/>
              </a:rPr>
              <a:t> IVF</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121" y="1665514"/>
            <a:ext cx="4940221" cy="4294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Metin kutusu 5"/>
          <p:cNvSpPr txBox="1"/>
          <p:nvPr/>
        </p:nvSpPr>
        <p:spPr>
          <a:xfrm>
            <a:off x="8289391" y="6272159"/>
            <a:ext cx="3566489" cy="369332"/>
          </a:xfrm>
          <a:prstGeom prst="rect">
            <a:avLst/>
          </a:prstGeom>
          <a:noFill/>
        </p:spPr>
        <p:txBody>
          <a:bodyPr wrap="none" rtlCol="0">
            <a:spAutoFit/>
          </a:bodyPr>
          <a:lstStyle/>
          <a:p>
            <a:r>
              <a:rPr lang="tr-TR" b="1" i="1" dirty="0" err="1"/>
              <a:t>From</a:t>
            </a:r>
            <a:r>
              <a:rPr lang="tr-TR" b="1" i="1" dirty="0"/>
              <a:t> </a:t>
            </a:r>
            <a:r>
              <a:rPr lang="tr-TR" b="1" i="1" dirty="0" err="1"/>
              <a:t>Mavrelos</a:t>
            </a:r>
            <a:r>
              <a:rPr lang="tr-TR" b="1" i="1" dirty="0"/>
              <a:t> D, RBM Online 2017</a:t>
            </a:r>
          </a:p>
        </p:txBody>
      </p:sp>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1957" y="1665514"/>
            <a:ext cx="5760200" cy="4294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82033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pPr>
              <a:lnSpc>
                <a:spcPct val="150000"/>
              </a:lnSpc>
            </a:pPr>
            <a:r>
              <a:rPr lang="tr-TR" sz="3200" dirty="0" err="1"/>
              <a:t>Anatomical</a:t>
            </a:r>
            <a:r>
              <a:rPr lang="tr-TR" sz="3200" dirty="0"/>
              <a:t> </a:t>
            </a:r>
            <a:r>
              <a:rPr lang="tr-TR" sz="3200" dirty="0" err="1"/>
              <a:t>distortion</a:t>
            </a:r>
            <a:endParaRPr lang="tr-TR" sz="3200" dirty="0"/>
          </a:p>
          <a:p>
            <a:pPr>
              <a:lnSpc>
                <a:spcPct val="150000"/>
              </a:lnSpc>
            </a:pPr>
            <a:r>
              <a:rPr lang="tr-TR" sz="3200" dirty="0" err="1"/>
              <a:t>Uterine</a:t>
            </a:r>
            <a:r>
              <a:rPr lang="tr-TR" sz="3200" dirty="0"/>
              <a:t> </a:t>
            </a:r>
            <a:r>
              <a:rPr lang="tr-TR" sz="3200" dirty="0" err="1"/>
              <a:t>dysperistalsis</a:t>
            </a:r>
            <a:r>
              <a:rPr lang="tr-TR" sz="3200" dirty="0"/>
              <a:t> </a:t>
            </a:r>
          </a:p>
          <a:p>
            <a:pPr>
              <a:lnSpc>
                <a:spcPct val="150000"/>
              </a:lnSpc>
            </a:pPr>
            <a:r>
              <a:rPr lang="tr-TR" sz="3200" dirty="0" err="1"/>
              <a:t>Altered</a:t>
            </a:r>
            <a:r>
              <a:rPr lang="tr-TR" sz="3200" dirty="0"/>
              <a:t> </a:t>
            </a:r>
            <a:r>
              <a:rPr lang="tr-TR" sz="3200" dirty="0" err="1"/>
              <a:t>implantation</a:t>
            </a:r>
            <a:endParaRPr lang="tr-TR" sz="3200" dirty="0"/>
          </a:p>
        </p:txBody>
      </p:sp>
      <p:sp>
        <p:nvSpPr>
          <p:cNvPr id="4" name="Metin kutusu 3"/>
          <p:cNvSpPr txBox="1"/>
          <p:nvPr/>
        </p:nvSpPr>
        <p:spPr>
          <a:xfrm>
            <a:off x="655982" y="681037"/>
            <a:ext cx="10880035" cy="584775"/>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tr-TR" sz="3200" b="1" dirty="0" err="1">
                <a:solidFill>
                  <a:schemeClr val="tx1"/>
                </a:solidFill>
                <a:cs typeface="Aharoni" pitchFamily="2" charset="-79"/>
              </a:rPr>
              <a:t>Proposed</a:t>
            </a:r>
            <a:r>
              <a:rPr lang="tr-TR" sz="3200" b="1" dirty="0">
                <a:solidFill>
                  <a:schemeClr val="tx1"/>
                </a:solidFill>
                <a:cs typeface="Aharoni" pitchFamily="2" charset="-79"/>
              </a:rPr>
              <a:t> </a:t>
            </a:r>
            <a:r>
              <a:rPr lang="tr-TR" sz="3200" b="1" dirty="0" err="1">
                <a:solidFill>
                  <a:schemeClr val="tx1"/>
                </a:solidFill>
                <a:cs typeface="Aharoni" pitchFamily="2" charset="-79"/>
              </a:rPr>
              <a:t>mechanism</a:t>
            </a:r>
            <a:r>
              <a:rPr lang="tr-TR" sz="3200" b="1" dirty="0">
                <a:solidFill>
                  <a:schemeClr val="tx1"/>
                </a:solidFill>
                <a:cs typeface="Aharoni" pitchFamily="2" charset="-79"/>
              </a:rPr>
              <a:t> </a:t>
            </a:r>
            <a:r>
              <a:rPr lang="tr-TR" sz="3200" b="1" dirty="0" err="1">
                <a:solidFill>
                  <a:schemeClr val="tx1"/>
                </a:solidFill>
                <a:cs typeface="Aharoni" pitchFamily="2" charset="-79"/>
              </a:rPr>
              <a:t>for</a:t>
            </a:r>
            <a:r>
              <a:rPr lang="tr-TR" sz="3200" b="1" dirty="0">
                <a:solidFill>
                  <a:schemeClr val="tx1"/>
                </a:solidFill>
                <a:cs typeface="Aharoni" pitchFamily="2" charset="-79"/>
              </a:rPr>
              <a:t> </a:t>
            </a:r>
            <a:r>
              <a:rPr lang="tr-TR" sz="3200" b="1" dirty="0" err="1">
                <a:solidFill>
                  <a:schemeClr val="tx1"/>
                </a:solidFill>
                <a:cs typeface="Aharoni" pitchFamily="2" charset="-79"/>
              </a:rPr>
              <a:t>deterioration</a:t>
            </a:r>
            <a:r>
              <a:rPr lang="tr-TR" sz="3200" b="1" dirty="0">
                <a:solidFill>
                  <a:schemeClr val="tx1"/>
                </a:solidFill>
                <a:cs typeface="Aharoni" pitchFamily="2" charset="-79"/>
              </a:rPr>
              <a:t> of IVF </a:t>
            </a:r>
            <a:r>
              <a:rPr lang="tr-TR" sz="3200" b="1" dirty="0" err="1">
                <a:solidFill>
                  <a:schemeClr val="tx1"/>
                </a:solidFill>
                <a:cs typeface="Aharoni" pitchFamily="2" charset="-79"/>
              </a:rPr>
              <a:t>outcomes</a:t>
            </a:r>
            <a:endParaRPr lang="tr-TR" sz="3200" b="1" dirty="0">
              <a:solidFill>
                <a:schemeClr val="tx1"/>
              </a:solidFill>
              <a:cs typeface="Aharoni" pitchFamily="2" charset="-79"/>
            </a:endParaRPr>
          </a:p>
        </p:txBody>
      </p:sp>
    </p:spTree>
    <p:extLst>
      <p:ext uri="{BB962C8B-B14F-4D97-AF65-F5344CB8AC3E}">
        <p14:creationId xmlns:p14="http://schemas.microsoft.com/office/powerpoint/2010/main" val="16671999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B78B9-AF9E-F3A0-4299-7019DD800E9D}"/>
              </a:ext>
            </a:extLst>
          </p:cNvPr>
          <p:cNvSpPr>
            <a:spLocks noGrp="1"/>
          </p:cNvSpPr>
          <p:nvPr>
            <p:ph type="title"/>
          </p:nvPr>
        </p:nvSpPr>
        <p:spPr/>
        <p:txBody>
          <a:bodyPr/>
          <a:lstStyle/>
          <a:p>
            <a:r>
              <a:rPr lang="en-US" dirty="0"/>
              <a:t>Management</a:t>
            </a:r>
          </a:p>
        </p:txBody>
      </p:sp>
      <p:sp>
        <p:nvSpPr>
          <p:cNvPr id="3" name="Content Placeholder 2">
            <a:extLst>
              <a:ext uri="{FF2B5EF4-FFF2-40B4-BE49-F238E27FC236}">
                <a16:creationId xmlns:a16="http://schemas.microsoft.com/office/drawing/2014/main" id="{03805E63-6C8B-5A26-DE1E-95D556D7960E}"/>
              </a:ext>
            </a:extLst>
          </p:cNvPr>
          <p:cNvSpPr>
            <a:spLocks noGrp="1"/>
          </p:cNvSpPr>
          <p:nvPr>
            <p:ph idx="1"/>
          </p:nvPr>
        </p:nvSpPr>
        <p:spPr/>
        <p:txBody>
          <a:bodyPr/>
          <a:lstStyle/>
          <a:p>
            <a:r>
              <a:rPr lang="en-US" dirty="0"/>
              <a:t>Medical treatment prior to or after failed ART?</a:t>
            </a:r>
          </a:p>
          <a:p>
            <a:r>
              <a:rPr lang="en-US" dirty="0"/>
              <a:t>Surgical treatment prior to or after failed ART?</a:t>
            </a:r>
          </a:p>
          <a:p>
            <a:r>
              <a:rPr lang="en-US" dirty="0"/>
              <a:t>Fresh vs Frozen ET?</a:t>
            </a:r>
          </a:p>
          <a:p>
            <a:r>
              <a:rPr lang="en-US" dirty="0"/>
              <a:t>Down regulated vs non down regulated ET?</a:t>
            </a:r>
          </a:p>
        </p:txBody>
      </p:sp>
    </p:spTree>
    <p:extLst>
      <p:ext uri="{BB962C8B-B14F-4D97-AF65-F5344CB8AC3E}">
        <p14:creationId xmlns:p14="http://schemas.microsoft.com/office/powerpoint/2010/main" val="229752634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36982-5FA6-2446-DE3B-D41F2E795F7D}"/>
              </a:ext>
            </a:extLst>
          </p:cNvPr>
          <p:cNvSpPr>
            <a:spLocks noGrp="1"/>
          </p:cNvSpPr>
          <p:nvPr>
            <p:ph type="title"/>
          </p:nvPr>
        </p:nvSpPr>
        <p:spPr/>
        <p:txBody>
          <a:bodyPr/>
          <a:lstStyle/>
          <a:p>
            <a:r>
              <a:rPr lang="en-US" b="1" dirty="0"/>
              <a:t>CONCLUSIONS</a:t>
            </a:r>
          </a:p>
        </p:txBody>
      </p:sp>
      <p:sp>
        <p:nvSpPr>
          <p:cNvPr id="3" name="Content Placeholder 2">
            <a:extLst>
              <a:ext uri="{FF2B5EF4-FFF2-40B4-BE49-F238E27FC236}">
                <a16:creationId xmlns:a16="http://schemas.microsoft.com/office/drawing/2014/main" id="{C954E88D-5A8D-D948-8C65-5B8252D69A3A}"/>
              </a:ext>
            </a:extLst>
          </p:cNvPr>
          <p:cNvSpPr>
            <a:spLocks noGrp="1"/>
          </p:cNvSpPr>
          <p:nvPr>
            <p:ph idx="1"/>
          </p:nvPr>
        </p:nvSpPr>
        <p:spPr/>
        <p:txBody>
          <a:bodyPr/>
          <a:lstStyle/>
          <a:p>
            <a:r>
              <a:rPr lang="en-US" dirty="0"/>
              <a:t>Endometriosis severity decreases success of IVF</a:t>
            </a:r>
          </a:p>
          <a:p>
            <a:r>
              <a:rPr lang="en-US" dirty="0"/>
              <a:t>Endometriomas should best be left intact</a:t>
            </a:r>
          </a:p>
          <a:p>
            <a:r>
              <a:rPr lang="en-US" dirty="0"/>
              <a:t>Surgery should be delayed as much as possible</a:t>
            </a:r>
          </a:p>
          <a:p>
            <a:r>
              <a:rPr lang="en-US" dirty="0"/>
              <a:t>Fertility preservation should be considered prior to surgery</a:t>
            </a:r>
          </a:p>
          <a:p>
            <a:r>
              <a:rPr lang="en-US" dirty="0"/>
              <a:t>The impact of DIE on IVF outcomes is debatable</a:t>
            </a:r>
          </a:p>
          <a:p>
            <a:r>
              <a:rPr lang="en-US" dirty="0"/>
              <a:t>Adenomyosis seems to decrease implantation and OPRs</a:t>
            </a:r>
          </a:p>
        </p:txBody>
      </p:sp>
    </p:spTree>
    <p:extLst>
      <p:ext uri="{BB962C8B-B14F-4D97-AF65-F5344CB8AC3E}">
        <p14:creationId xmlns:p14="http://schemas.microsoft.com/office/powerpoint/2010/main" val="252705720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720601A-6EEB-1176-B77E-5423DFA26A7D}"/>
              </a:ext>
            </a:extLst>
          </p:cNvPr>
          <p:cNvPicPr>
            <a:picLocks noChangeAspect="1"/>
          </p:cNvPicPr>
          <p:nvPr/>
        </p:nvPicPr>
        <p:blipFill>
          <a:blip r:embed="rId2"/>
          <a:stretch>
            <a:fillRect/>
          </a:stretch>
        </p:blipFill>
        <p:spPr>
          <a:xfrm>
            <a:off x="762000" y="400050"/>
            <a:ext cx="10668000" cy="6057900"/>
          </a:xfrm>
          <a:prstGeom prst="rect">
            <a:avLst/>
          </a:prstGeom>
        </p:spPr>
      </p:pic>
    </p:spTree>
    <p:extLst>
      <p:ext uri="{BB962C8B-B14F-4D97-AF65-F5344CB8AC3E}">
        <p14:creationId xmlns:p14="http://schemas.microsoft.com/office/powerpoint/2010/main" val="343858260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A3FEC09-1945-6D08-65D0-D16C6DFC6E51}"/>
              </a:ext>
            </a:extLst>
          </p:cNvPr>
          <p:cNvPicPr>
            <a:picLocks noChangeAspect="1"/>
          </p:cNvPicPr>
          <p:nvPr/>
        </p:nvPicPr>
        <p:blipFill>
          <a:blip r:embed="rId2"/>
          <a:stretch>
            <a:fillRect/>
          </a:stretch>
        </p:blipFill>
        <p:spPr>
          <a:xfrm>
            <a:off x="0" y="32567"/>
            <a:ext cx="12192000" cy="6792865"/>
          </a:xfrm>
          <a:prstGeom prst="rect">
            <a:avLst/>
          </a:prstGeom>
        </p:spPr>
      </p:pic>
    </p:spTree>
    <p:extLst>
      <p:ext uri="{BB962C8B-B14F-4D97-AF65-F5344CB8AC3E}">
        <p14:creationId xmlns:p14="http://schemas.microsoft.com/office/powerpoint/2010/main" val="35703627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E5E5045-ADC0-B122-19B9-899484F70DCE}"/>
              </a:ext>
            </a:extLst>
          </p:cNvPr>
          <p:cNvPicPr>
            <a:picLocks noChangeAspect="1"/>
          </p:cNvPicPr>
          <p:nvPr/>
        </p:nvPicPr>
        <p:blipFill>
          <a:blip r:embed="rId2"/>
          <a:stretch>
            <a:fillRect/>
          </a:stretch>
        </p:blipFill>
        <p:spPr>
          <a:xfrm>
            <a:off x="0" y="92956"/>
            <a:ext cx="12192000" cy="691418"/>
          </a:xfrm>
          <a:prstGeom prst="rect">
            <a:avLst/>
          </a:prstGeom>
        </p:spPr>
      </p:pic>
      <p:pic>
        <p:nvPicPr>
          <p:cNvPr id="5" name="Picture 4">
            <a:extLst>
              <a:ext uri="{FF2B5EF4-FFF2-40B4-BE49-F238E27FC236}">
                <a16:creationId xmlns:a16="http://schemas.microsoft.com/office/drawing/2014/main" id="{6321A169-F7F6-25EC-D1E5-A8B137A9E2A2}"/>
              </a:ext>
            </a:extLst>
          </p:cNvPr>
          <p:cNvPicPr>
            <a:picLocks noChangeAspect="1"/>
          </p:cNvPicPr>
          <p:nvPr/>
        </p:nvPicPr>
        <p:blipFill>
          <a:blip r:embed="rId3"/>
          <a:stretch>
            <a:fillRect/>
          </a:stretch>
        </p:blipFill>
        <p:spPr>
          <a:xfrm>
            <a:off x="0" y="784374"/>
            <a:ext cx="12192000" cy="5938496"/>
          </a:xfrm>
          <a:prstGeom prst="rect">
            <a:avLst/>
          </a:prstGeom>
        </p:spPr>
      </p:pic>
    </p:spTree>
    <p:extLst>
      <p:ext uri="{BB962C8B-B14F-4D97-AF65-F5344CB8AC3E}">
        <p14:creationId xmlns:p14="http://schemas.microsoft.com/office/powerpoint/2010/main" val="40857476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265E102-98E6-8195-F961-834A88C1352B}"/>
              </a:ext>
            </a:extLst>
          </p:cNvPr>
          <p:cNvPicPr>
            <a:picLocks noChangeAspect="1"/>
          </p:cNvPicPr>
          <p:nvPr/>
        </p:nvPicPr>
        <p:blipFill>
          <a:blip r:embed="rId2"/>
          <a:stretch>
            <a:fillRect/>
          </a:stretch>
        </p:blipFill>
        <p:spPr>
          <a:xfrm>
            <a:off x="0" y="0"/>
            <a:ext cx="12192000" cy="691418"/>
          </a:xfrm>
          <a:prstGeom prst="rect">
            <a:avLst/>
          </a:prstGeom>
        </p:spPr>
      </p:pic>
      <p:pic>
        <p:nvPicPr>
          <p:cNvPr id="4" name="Picture 3">
            <a:extLst>
              <a:ext uri="{FF2B5EF4-FFF2-40B4-BE49-F238E27FC236}">
                <a16:creationId xmlns:a16="http://schemas.microsoft.com/office/drawing/2014/main" id="{E9A95181-3974-CB72-4560-8B9C3B246354}"/>
              </a:ext>
            </a:extLst>
          </p:cNvPr>
          <p:cNvPicPr>
            <a:picLocks noChangeAspect="1"/>
          </p:cNvPicPr>
          <p:nvPr/>
        </p:nvPicPr>
        <p:blipFill>
          <a:blip r:embed="rId3"/>
          <a:stretch>
            <a:fillRect/>
          </a:stretch>
        </p:blipFill>
        <p:spPr>
          <a:xfrm>
            <a:off x="0" y="790512"/>
            <a:ext cx="12192000" cy="5647679"/>
          </a:xfrm>
          <a:prstGeom prst="rect">
            <a:avLst/>
          </a:prstGeom>
        </p:spPr>
      </p:pic>
    </p:spTree>
    <p:extLst>
      <p:ext uri="{BB962C8B-B14F-4D97-AF65-F5344CB8AC3E}">
        <p14:creationId xmlns:p14="http://schemas.microsoft.com/office/powerpoint/2010/main" val="12710911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6E459D-4F31-4E90-52C7-2D60992491B5}"/>
              </a:ext>
            </a:extLst>
          </p:cNvPr>
          <p:cNvPicPr>
            <a:picLocks noChangeAspect="1"/>
          </p:cNvPicPr>
          <p:nvPr/>
        </p:nvPicPr>
        <p:blipFill>
          <a:blip r:embed="rId2"/>
          <a:stretch>
            <a:fillRect/>
          </a:stretch>
        </p:blipFill>
        <p:spPr>
          <a:xfrm>
            <a:off x="0" y="603666"/>
            <a:ext cx="12192000" cy="2610906"/>
          </a:xfrm>
          <a:prstGeom prst="rect">
            <a:avLst/>
          </a:prstGeom>
        </p:spPr>
      </p:pic>
      <p:pic>
        <p:nvPicPr>
          <p:cNvPr id="4" name="Picture 3">
            <a:extLst>
              <a:ext uri="{FF2B5EF4-FFF2-40B4-BE49-F238E27FC236}">
                <a16:creationId xmlns:a16="http://schemas.microsoft.com/office/drawing/2014/main" id="{D533BF8E-AA34-9C05-A332-F4CF59321EED}"/>
              </a:ext>
            </a:extLst>
          </p:cNvPr>
          <p:cNvPicPr>
            <a:picLocks noChangeAspect="1"/>
          </p:cNvPicPr>
          <p:nvPr/>
        </p:nvPicPr>
        <p:blipFill>
          <a:blip r:embed="rId3"/>
          <a:stretch>
            <a:fillRect/>
          </a:stretch>
        </p:blipFill>
        <p:spPr>
          <a:xfrm>
            <a:off x="0" y="0"/>
            <a:ext cx="12192000" cy="691418"/>
          </a:xfrm>
          <a:prstGeom prst="rect">
            <a:avLst/>
          </a:prstGeom>
        </p:spPr>
      </p:pic>
      <p:pic>
        <p:nvPicPr>
          <p:cNvPr id="6" name="Picture 5">
            <a:extLst>
              <a:ext uri="{FF2B5EF4-FFF2-40B4-BE49-F238E27FC236}">
                <a16:creationId xmlns:a16="http://schemas.microsoft.com/office/drawing/2014/main" id="{BD3FFD6F-1DF8-5A5E-4846-536737730E6D}"/>
              </a:ext>
            </a:extLst>
          </p:cNvPr>
          <p:cNvPicPr>
            <a:picLocks noChangeAspect="1"/>
          </p:cNvPicPr>
          <p:nvPr/>
        </p:nvPicPr>
        <p:blipFill>
          <a:blip r:embed="rId4"/>
          <a:stretch>
            <a:fillRect/>
          </a:stretch>
        </p:blipFill>
        <p:spPr>
          <a:xfrm>
            <a:off x="0" y="3069331"/>
            <a:ext cx="12192000" cy="2696419"/>
          </a:xfrm>
          <a:prstGeom prst="rect">
            <a:avLst/>
          </a:prstGeom>
        </p:spPr>
      </p:pic>
    </p:spTree>
    <p:extLst>
      <p:ext uri="{BB962C8B-B14F-4D97-AF65-F5344CB8AC3E}">
        <p14:creationId xmlns:p14="http://schemas.microsoft.com/office/powerpoint/2010/main" val="102234081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0C4FB8-BA4E-4F7B-9A90-2639616B3489}"/>
              </a:ext>
            </a:extLst>
          </p:cNvPr>
          <p:cNvPicPr>
            <a:picLocks noChangeAspect="1"/>
          </p:cNvPicPr>
          <p:nvPr/>
        </p:nvPicPr>
        <p:blipFill>
          <a:blip r:embed="rId2"/>
          <a:stretch>
            <a:fillRect/>
          </a:stretch>
        </p:blipFill>
        <p:spPr>
          <a:xfrm>
            <a:off x="0" y="0"/>
            <a:ext cx="12192000" cy="691418"/>
          </a:xfrm>
          <a:prstGeom prst="rect">
            <a:avLst/>
          </a:prstGeom>
        </p:spPr>
      </p:pic>
      <p:pic>
        <p:nvPicPr>
          <p:cNvPr id="4" name="Picture 3">
            <a:extLst>
              <a:ext uri="{FF2B5EF4-FFF2-40B4-BE49-F238E27FC236}">
                <a16:creationId xmlns:a16="http://schemas.microsoft.com/office/drawing/2014/main" id="{B940A776-9B32-B526-7583-DA14089DAAE5}"/>
              </a:ext>
            </a:extLst>
          </p:cNvPr>
          <p:cNvPicPr>
            <a:picLocks noChangeAspect="1"/>
          </p:cNvPicPr>
          <p:nvPr/>
        </p:nvPicPr>
        <p:blipFill>
          <a:blip r:embed="rId3"/>
          <a:stretch>
            <a:fillRect/>
          </a:stretch>
        </p:blipFill>
        <p:spPr>
          <a:xfrm>
            <a:off x="1087023" y="691418"/>
            <a:ext cx="10017954" cy="6077878"/>
          </a:xfrm>
          <a:prstGeom prst="rect">
            <a:avLst/>
          </a:prstGeom>
        </p:spPr>
      </p:pic>
    </p:spTree>
    <p:extLst>
      <p:ext uri="{BB962C8B-B14F-4D97-AF65-F5344CB8AC3E}">
        <p14:creationId xmlns:p14="http://schemas.microsoft.com/office/powerpoint/2010/main" val="3716646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79A144-28B4-30B6-1F40-9248E11BFB9A}"/>
              </a:ext>
            </a:extLst>
          </p:cNvPr>
          <p:cNvSpPr>
            <a:spLocks noGrp="1"/>
          </p:cNvSpPr>
          <p:nvPr>
            <p:ph type="title"/>
          </p:nvPr>
        </p:nvSpPr>
        <p:spPr/>
        <p:txBody>
          <a:bodyPr/>
          <a:lstStyle/>
          <a:p>
            <a:r>
              <a:rPr lang="en-US" b="1" dirty="0"/>
              <a:t>Safety of ART in endometriosis</a:t>
            </a:r>
          </a:p>
        </p:txBody>
      </p:sp>
      <p:sp>
        <p:nvSpPr>
          <p:cNvPr id="3" name="Content Placeholder 2">
            <a:extLst>
              <a:ext uri="{FF2B5EF4-FFF2-40B4-BE49-F238E27FC236}">
                <a16:creationId xmlns:a16="http://schemas.microsoft.com/office/drawing/2014/main" id="{359E5338-5B9E-B1E1-C858-7FC0470FBB10}"/>
              </a:ext>
            </a:extLst>
          </p:cNvPr>
          <p:cNvSpPr>
            <a:spLocks noGrp="1"/>
          </p:cNvSpPr>
          <p:nvPr>
            <p:ph idx="1"/>
          </p:nvPr>
        </p:nvSpPr>
        <p:spPr/>
        <p:txBody>
          <a:bodyPr/>
          <a:lstStyle/>
          <a:p>
            <a:r>
              <a:rPr lang="en-US" dirty="0"/>
              <a:t>Oocyte retrieval may be more difficult</a:t>
            </a:r>
          </a:p>
          <a:p>
            <a:r>
              <a:rPr lang="en-US" dirty="0"/>
              <a:t>Low but consistent risk of infection and pelvic abscess development</a:t>
            </a:r>
          </a:p>
          <a:p>
            <a:r>
              <a:rPr lang="en-US" dirty="0"/>
              <a:t>Progression of DIE</a:t>
            </a:r>
          </a:p>
          <a:p>
            <a:r>
              <a:rPr lang="en-US" dirty="0"/>
              <a:t>Misdiagnosis of early ovarian cancer</a:t>
            </a:r>
          </a:p>
        </p:txBody>
      </p:sp>
      <p:sp>
        <p:nvSpPr>
          <p:cNvPr id="4" name="TextBox 3">
            <a:extLst>
              <a:ext uri="{FF2B5EF4-FFF2-40B4-BE49-F238E27FC236}">
                <a16:creationId xmlns:a16="http://schemas.microsoft.com/office/drawing/2014/main" id="{D0013406-BEEE-0AC5-AF29-80CA7AED0DF0}"/>
              </a:ext>
            </a:extLst>
          </p:cNvPr>
          <p:cNvSpPr txBox="1"/>
          <p:nvPr/>
        </p:nvSpPr>
        <p:spPr>
          <a:xfrm>
            <a:off x="3627888" y="5992297"/>
            <a:ext cx="5018490" cy="369332"/>
          </a:xfrm>
          <a:prstGeom prst="rect">
            <a:avLst/>
          </a:prstGeom>
          <a:noFill/>
        </p:spPr>
        <p:txBody>
          <a:bodyPr wrap="none" rtlCol="0">
            <a:spAutoFit/>
          </a:bodyPr>
          <a:lstStyle/>
          <a:p>
            <a:r>
              <a:rPr lang="en-US" b="1" dirty="0"/>
              <a:t>From </a:t>
            </a:r>
            <a:r>
              <a:rPr lang="en-US" b="1" dirty="0" err="1"/>
              <a:t>Benaglia</a:t>
            </a:r>
            <a:r>
              <a:rPr lang="en-US" b="1" dirty="0"/>
              <a:t> et al.  Minerva </a:t>
            </a:r>
            <a:r>
              <a:rPr lang="en-US" b="1" dirty="0" err="1"/>
              <a:t>Obstet</a:t>
            </a:r>
            <a:r>
              <a:rPr lang="en-US" b="1" dirty="0"/>
              <a:t> </a:t>
            </a:r>
            <a:r>
              <a:rPr lang="en-US" b="1" dirty="0" err="1"/>
              <a:t>Gynecol</a:t>
            </a:r>
            <a:r>
              <a:rPr lang="en-US" b="1" dirty="0"/>
              <a:t> 2021</a:t>
            </a:r>
          </a:p>
        </p:txBody>
      </p:sp>
    </p:spTree>
    <p:extLst>
      <p:ext uri="{BB962C8B-B14F-4D97-AF65-F5344CB8AC3E}">
        <p14:creationId xmlns:p14="http://schemas.microsoft.com/office/powerpoint/2010/main" val="39633850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7D9EBD-3416-1304-57B1-FFE9BA000A04}"/>
              </a:ext>
            </a:extLst>
          </p:cNvPr>
          <p:cNvSpPr>
            <a:spLocks noGrp="1"/>
          </p:cNvSpPr>
          <p:nvPr>
            <p:ph type="title"/>
          </p:nvPr>
        </p:nvSpPr>
        <p:spPr/>
        <p:txBody>
          <a:bodyPr/>
          <a:lstStyle/>
          <a:p>
            <a:r>
              <a:rPr lang="en-US" b="1" dirty="0"/>
              <a:t>Success in ART may be diminished due to:</a:t>
            </a:r>
          </a:p>
        </p:txBody>
      </p:sp>
      <p:sp>
        <p:nvSpPr>
          <p:cNvPr id="3" name="Content Placeholder 2">
            <a:extLst>
              <a:ext uri="{FF2B5EF4-FFF2-40B4-BE49-F238E27FC236}">
                <a16:creationId xmlns:a16="http://schemas.microsoft.com/office/drawing/2014/main" id="{EF8D2C47-074B-C100-45A6-381D2E5B5AF5}"/>
              </a:ext>
            </a:extLst>
          </p:cNvPr>
          <p:cNvSpPr>
            <a:spLocks noGrp="1"/>
          </p:cNvSpPr>
          <p:nvPr>
            <p:ph idx="1"/>
          </p:nvPr>
        </p:nvSpPr>
        <p:spPr/>
        <p:txBody>
          <a:bodyPr/>
          <a:lstStyle/>
          <a:p>
            <a:r>
              <a:rPr lang="en-US" dirty="0"/>
              <a:t>Severity of the disease</a:t>
            </a:r>
          </a:p>
          <a:p>
            <a:pPr lvl="1"/>
            <a:r>
              <a:rPr lang="en-US" dirty="0"/>
              <a:t>Presence of DIE</a:t>
            </a:r>
          </a:p>
          <a:p>
            <a:pPr lvl="1"/>
            <a:r>
              <a:rPr lang="en-US" dirty="0"/>
              <a:t>Presence of adenomyosis</a:t>
            </a:r>
          </a:p>
          <a:p>
            <a:pPr lvl="1"/>
            <a:r>
              <a:rPr lang="en-US" dirty="0"/>
              <a:t>Presence of severe pelvic adhesions resulting in:</a:t>
            </a:r>
          </a:p>
          <a:p>
            <a:pPr lvl="2"/>
            <a:r>
              <a:rPr lang="en-US" dirty="0"/>
              <a:t>Hydrosalpinx</a:t>
            </a:r>
          </a:p>
          <a:p>
            <a:pPr lvl="2"/>
            <a:r>
              <a:rPr lang="en-US" dirty="0"/>
              <a:t>Difficult to access ovaries</a:t>
            </a:r>
          </a:p>
          <a:p>
            <a:r>
              <a:rPr lang="en-US" dirty="0"/>
              <a:t>Decreased oocyte quantity/quality</a:t>
            </a:r>
          </a:p>
          <a:p>
            <a:r>
              <a:rPr lang="en-US" dirty="0"/>
              <a:t>Defective implantation</a:t>
            </a:r>
          </a:p>
          <a:p>
            <a:r>
              <a:rPr lang="en-US" dirty="0"/>
              <a:t>Increased miscarriage rates</a:t>
            </a:r>
          </a:p>
        </p:txBody>
      </p:sp>
    </p:spTree>
    <p:extLst>
      <p:ext uri="{BB962C8B-B14F-4D97-AF65-F5344CB8AC3E}">
        <p14:creationId xmlns:p14="http://schemas.microsoft.com/office/powerpoint/2010/main" val="3503706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F982A7F-595A-62CF-8164-C1CA2BD5A3DB}"/>
              </a:ext>
            </a:extLst>
          </p:cNvPr>
          <p:cNvPicPr>
            <a:picLocks noChangeAspect="1"/>
          </p:cNvPicPr>
          <p:nvPr/>
        </p:nvPicPr>
        <p:blipFill>
          <a:blip r:embed="rId2"/>
          <a:stretch>
            <a:fillRect/>
          </a:stretch>
        </p:blipFill>
        <p:spPr>
          <a:xfrm>
            <a:off x="633541" y="141291"/>
            <a:ext cx="10924918" cy="6229428"/>
          </a:xfrm>
          <a:prstGeom prst="rect">
            <a:avLst/>
          </a:prstGeom>
        </p:spPr>
      </p:pic>
      <p:sp>
        <p:nvSpPr>
          <p:cNvPr id="5" name="TextBox 4">
            <a:extLst>
              <a:ext uri="{FF2B5EF4-FFF2-40B4-BE49-F238E27FC236}">
                <a16:creationId xmlns:a16="http://schemas.microsoft.com/office/drawing/2014/main" id="{DCA14FA2-7AE6-2622-2CB5-33A478950366}"/>
              </a:ext>
            </a:extLst>
          </p:cNvPr>
          <p:cNvSpPr txBox="1"/>
          <p:nvPr/>
        </p:nvSpPr>
        <p:spPr>
          <a:xfrm>
            <a:off x="3600573" y="6370719"/>
            <a:ext cx="5057988" cy="369332"/>
          </a:xfrm>
          <a:prstGeom prst="rect">
            <a:avLst/>
          </a:prstGeom>
          <a:noFill/>
        </p:spPr>
        <p:txBody>
          <a:bodyPr wrap="none" rtlCol="0">
            <a:spAutoFit/>
          </a:bodyPr>
          <a:lstStyle/>
          <a:p>
            <a:r>
              <a:rPr lang="en-US" b="1" dirty="0"/>
              <a:t>From </a:t>
            </a:r>
            <a:r>
              <a:rPr lang="en-US" b="1" dirty="0" err="1"/>
              <a:t>Corachan</a:t>
            </a:r>
            <a:r>
              <a:rPr lang="en-US" b="1" dirty="0"/>
              <a:t> et al.  Human </a:t>
            </a:r>
            <a:r>
              <a:rPr lang="en-US" b="1" dirty="0" err="1"/>
              <a:t>Rerprod</a:t>
            </a:r>
            <a:r>
              <a:rPr lang="en-US" b="1" dirty="0"/>
              <a:t> Update 2021</a:t>
            </a:r>
          </a:p>
        </p:txBody>
      </p:sp>
    </p:spTree>
    <p:extLst>
      <p:ext uri="{BB962C8B-B14F-4D97-AF65-F5344CB8AC3E}">
        <p14:creationId xmlns:p14="http://schemas.microsoft.com/office/powerpoint/2010/main" val="12837046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2441</TotalTime>
  <Words>1654</Words>
  <Application>Microsoft Macintosh PowerPoint</Application>
  <PresentationFormat>Widescreen</PresentationFormat>
  <Paragraphs>173</Paragraphs>
  <Slides>69</Slides>
  <Notes>8</Notes>
  <HiddenSlides>7</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69</vt:i4>
      </vt:variant>
    </vt:vector>
  </HeadingPairs>
  <TitlesOfParts>
    <vt:vector size="74" baseType="lpstr">
      <vt:lpstr>Aharoni</vt:lpstr>
      <vt:lpstr>Arial</vt:lpstr>
      <vt:lpstr>Calibri</vt:lpstr>
      <vt:lpstr>Calibri Light</vt:lpstr>
      <vt:lpstr>Office Theme</vt:lpstr>
      <vt:lpstr>Endometriozis ile ilişkili infertilite: yardımla üreme tekniklerinin yeri</vt:lpstr>
      <vt:lpstr>PowerPoint Presentation</vt:lpstr>
      <vt:lpstr>PowerPoint Presentation</vt:lpstr>
      <vt:lpstr>PowerPoint Presentation</vt:lpstr>
      <vt:lpstr>PowerPoint Presentation</vt:lpstr>
      <vt:lpstr>ART for treatment of endometriosis</vt:lpstr>
      <vt:lpstr>Safety of ART in endometriosis</vt:lpstr>
      <vt:lpstr>Success in ART may be diminished due to:</vt:lpstr>
      <vt:lpstr>PowerPoint Presentation</vt:lpstr>
      <vt:lpstr>Effect of endometriosis stage on ART outcomes-all systematic reviews</vt:lpstr>
      <vt:lpstr>Endometriosis disease severity and outcome of IVF</vt:lpstr>
      <vt:lpstr>PowerPoint Presentation</vt:lpstr>
      <vt:lpstr>PowerPoint Presentation</vt:lpstr>
      <vt:lpstr>PowerPoint Presentation</vt:lpstr>
      <vt:lpstr>PowerPoint Presentation</vt:lpstr>
      <vt:lpstr>Endometrioma</vt:lpstr>
      <vt:lpstr>Does endometrioma decrease ART success ?</vt:lpstr>
      <vt:lpstr>PowerPoint Presentation</vt:lpstr>
      <vt:lpstr>Surgery vs no treatment for endometriomas in subfertile women-CPR</vt:lpstr>
      <vt:lpstr>PowerPoint Presentation</vt:lpstr>
      <vt:lpstr>Surgery for endometrioma</vt:lpstr>
      <vt:lpstr>Intact endometrioma vs surgically treated endometrioma</vt:lpstr>
      <vt:lpstr>PowerPoint Presentation</vt:lpstr>
      <vt:lpstr>PowerPoint Presentation</vt:lpstr>
      <vt:lpstr>PowerPoint Presentation</vt:lpstr>
      <vt:lpstr>PowerPoint Presentation</vt:lpstr>
      <vt:lpstr>Endometrioma and ART-conclusions</vt:lpstr>
      <vt:lpstr>DIE and ART</vt:lpstr>
      <vt:lpstr>PowerPoint Presentation</vt:lpstr>
      <vt:lpstr>PowerPoint Presentation</vt:lpstr>
      <vt:lpstr>Outcome of IVF (PR/patient):  IVF after DIE surgery vs IVF without surgery</vt:lpstr>
      <vt:lpstr>PowerPoint Presentation</vt:lpstr>
      <vt:lpstr>The impact of IVF on deep endometriosis</vt:lpstr>
      <vt:lpstr>Deep endometriosis and pregnancy outcome</vt:lpstr>
      <vt:lpstr>Endometriosis and the oocyte</vt:lpstr>
      <vt:lpstr>Presence of endometriomas may diminish ovarian reserve-burnout</vt:lpstr>
      <vt:lpstr>Endometrioma vs no endometrioma</vt:lpstr>
      <vt:lpstr>Endometriosis and the oocyte</vt:lpstr>
      <vt:lpstr>PowerPoint Presentation</vt:lpstr>
      <vt:lpstr>PowerPoint Presentation</vt:lpstr>
      <vt:lpstr>Endometriosis and oocyte quality-studies</vt:lpstr>
      <vt:lpstr>Expression levels of genes related to functional groups of steroid metabolism, response to oxidative stress, mitochondrion and cell growth regulation in oocytes from endometrioma patients (n = 16) and healthy donors (n = 16) </vt:lpstr>
      <vt:lpstr>PowerPoint Presentation</vt:lpstr>
      <vt:lpstr>Endometriosis and oocyte quality-conclusions</vt:lpstr>
      <vt:lpstr>PowerPoint Presentation</vt:lpstr>
      <vt:lpstr>Embryo and implantation</vt:lpstr>
      <vt:lpstr>Endometriosis and the embryo</vt:lpstr>
      <vt:lpstr>PowerPoint Presentation</vt:lpstr>
      <vt:lpstr>PowerPoint Presentation</vt:lpstr>
      <vt:lpstr>PowerPoint Presentation</vt:lpstr>
      <vt:lpstr>PowerPoint Presentation</vt:lpstr>
      <vt:lpstr>PowerPoint Presentation</vt:lpstr>
      <vt:lpstr>Implantation</vt:lpstr>
      <vt:lpstr>PowerPoint Presentation</vt:lpstr>
      <vt:lpstr>PowerPoint Presentation</vt:lpstr>
      <vt:lpstr>PowerPoint Presentation</vt:lpstr>
      <vt:lpstr>Adenomyosis and ART</vt:lpstr>
      <vt:lpstr>PowerPoint Presentation</vt:lpstr>
      <vt:lpstr>PowerPoint Presentation</vt:lpstr>
      <vt:lpstr>PowerPoint Presentation</vt:lpstr>
      <vt:lpstr>PowerPoint Presentation</vt:lpstr>
      <vt:lpstr>Management</vt:lpstr>
      <vt:lpstr>CONCLUSIONS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Endometriozis ile ilişkili infertilite: yardımla üreme tekniklerinin yeri</dc:title>
  <dc:creator>Bülent Urman</dc:creator>
  <cp:lastModifiedBy>Bülent Urman (Amerikan Hastanesi)</cp:lastModifiedBy>
  <cp:revision>16</cp:revision>
  <dcterms:created xsi:type="dcterms:W3CDTF">2022-05-04T17:10:25Z</dcterms:created>
  <dcterms:modified xsi:type="dcterms:W3CDTF">2022-05-15T05:43:13Z</dcterms:modified>
</cp:coreProperties>
</file>