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61" r:id="rId4"/>
    <p:sldId id="263" r:id="rId5"/>
    <p:sldId id="258" r:id="rId6"/>
    <p:sldId id="262" r:id="rId7"/>
    <p:sldId id="259" r:id="rId8"/>
    <p:sldId id="264" r:id="rId9"/>
    <p:sldId id="265" r:id="rId10"/>
    <p:sldId id="266" r:id="rId11"/>
    <p:sldId id="267" r:id="rId12"/>
    <p:sldId id="268" r:id="rId13"/>
    <p:sldId id="269" r:id="rId14"/>
    <p:sldId id="273" r:id="rId15"/>
    <p:sldId id="274" r:id="rId16"/>
    <p:sldId id="277" r:id="rId17"/>
    <p:sldId id="276" r:id="rId18"/>
    <p:sldId id="278" r:id="rId19"/>
    <p:sldId id="270" r:id="rId20"/>
    <p:sldId id="271" r:id="rId21"/>
    <p:sldId id="272" r:id="rId22"/>
    <p:sldId id="275" r:id="rId23"/>
    <p:sldId id="279" r:id="rId24"/>
    <p:sldId id="282" r:id="rId25"/>
    <p:sldId id="283" r:id="rId26"/>
    <p:sldId id="280" r:id="rId27"/>
    <p:sldId id="281" r:id="rId28"/>
    <p:sldId id="284" r:id="rId2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56"/>
    <p:restoredTop sz="94544"/>
  </p:normalViewPr>
  <p:slideViewPr>
    <p:cSldViewPr snapToGrid="0" snapToObjects="1" showGuides="1">
      <p:cViewPr varScale="1">
        <p:scale>
          <a:sx n="58" d="100"/>
          <a:sy n="58" d="100"/>
        </p:scale>
        <p:origin x="76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7E2769-5B87-C748-BEC9-E001074AD9D3}" type="datetimeFigureOut">
              <a:rPr lang="tr-TR" smtClean="0"/>
              <a:t>14.05.2022</a:t>
            </a:fld>
            <a:endParaRPr lang="tr-T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516203-9659-4241-9605-0B3830DC7BA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164405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/>
              <a:t>Esra Bekçi </a:t>
            </a:r>
            <a:r>
              <a:rPr lang="tr-TR" dirty="0" err="1"/>
              <a:t>Sey</a:t>
            </a:r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516203-9659-4241-9605-0B3830DC7BA8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47475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516203-9659-4241-9605-0B3830DC7BA8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579459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516203-9659-4241-9605-0B3830DC7BA8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35604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8FA593-5BEA-DC42-AC19-F0856D8B16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AB3139-03E8-BF44-A9AD-D894C6CA93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E0EAFC-54BE-0345-9044-CF149B4E8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199D9-D468-2F46-9783-E5C95107FCD7}" type="datetimeFigureOut">
              <a:rPr lang="tr-TR" smtClean="0"/>
              <a:t>14.05.2022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5194E2-4703-CC40-96F4-22D3AE407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72754C-322C-024A-90CD-ED6448043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2BB3-F1AA-7A4F-95E8-9B91619212F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09825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B365EE-4CFF-1348-A013-FBC225BBDC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CF3EAB1-760F-254C-BB3B-BFA05B35A6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728961-F417-E64C-80A2-591DCB58E2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199D9-D468-2F46-9783-E5C95107FCD7}" type="datetimeFigureOut">
              <a:rPr lang="tr-TR" smtClean="0"/>
              <a:t>14.05.2022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8F88F3-E47C-3A4B-A0BA-3243554EC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A94E13-8C6E-304E-A02C-03F421FFD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2BB3-F1AA-7A4F-95E8-9B91619212F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331794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10DF92-EF2B-834F-814B-B10673F70F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6B2EFC-189E-D443-9691-2E50A8DAA8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A62CFC-6797-A14E-A2FD-A002D9F193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199D9-D468-2F46-9783-E5C95107FCD7}" type="datetimeFigureOut">
              <a:rPr lang="tr-TR" smtClean="0"/>
              <a:t>14.05.2022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784874-D432-334C-84FF-2EB4E36FB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37EE12-3C24-8944-953F-9C00F0E1F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2BB3-F1AA-7A4F-95E8-9B91619212F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97244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F93440-A033-0040-B2C6-F36098DAD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AF6236-5377-7B4B-82FA-8300A8BCC0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8AA0C4-D28D-074A-A851-8B594D7684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199D9-D468-2F46-9783-E5C95107FCD7}" type="datetimeFigureOut">
              <a:rPr lang="tr-TR" smtClean="0"/>
              <a:t>14.05.2022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1E83B4-4AC7-2F48-BAE7-843E41E56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2942D9-F276-CD49-83F6-EA21CE7285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2BB3-F1AA-7A4F-95E8-9B91619212F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0669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ADD88F-E3C2-5B47-BDC1-3594ECCC47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82A463-BCDA-EA47-A323-78ABDCF42A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53A0DA-67B6-CB4F-99BB-5190834F7C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199D9-D468-2F46-9783-E5C95107FCD7}" type="datetimeFigureOut">
              <a:rPr lang="tr-TR" smtClean="0"/>
              <a:t>14.05.2022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AE87F8-BAE5-134E-A55B-F7014F6AC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9CFCA3-77DF-1B40-8230-58AE0FA5B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2BB3-F1AA-7A4F-95E8-9B91619212F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27339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1C5214-0278-5043-9928-449EFA2F9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E38862-FD59-804B-96C9-251BC6E2EB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CD8E03-54F3-5A4F-A2CD-E0CDA5AC4A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76806A-5003-214D-8C1F-E83B4D765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199D9-D468-2F46-9783-E5C95107FCD7}" type="datetimeFigureOut">
              <a:rPr lang="tr-TR" smtClean="0"/>
              <a:t>14.05.2022</a:t>
            </a:fld>
            <a:endParaRPr lang="tr-T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FBD014-861B-7246-B02B-AB6647C78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E97382-F24E-4147-9796-676DBECA5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2BB3-F1AA-7A4F-95E8-9B91619212F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26861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B2A80A-3E00-4341-9C65-279C00F40F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6EFBE6-EF73-1049-B7D8-686C32A09F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AEA253-A29D-D749-9B47-E589ADE855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E2D9EB5-078C-3545-B3D3-7A4B10164C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03B2E0-F3B9-874A-973D-FBD5C0B59D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E6A1C43-C164-B24F-9371-25C6EA40E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199D9-D468-2F46-9783-E5C95107FCD7}" type="datetimeFigureOut">
              <a:rPr lang="tr-TR" smtClean="0"/>
              <a:t>14.05.2022</a:t>
            </a:fld>
            <a:endParaRPr lang="tr-T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E8619B-190C-9648-9B70-B1A71F310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B9E4EF3-2287-D64D-B52B-A3575D5D0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2BB3-F1AA-7A4F-95E8-9B91619212F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47034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8329E7-1409-384B-8C7B-7A0BFEA5E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8ED935E-9484-7644-AFA0-99F654DD2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199D9-D468-2F46-9783-E5C95107FCD7}" type="datetimeFigureOut">
              <a:rPr lang="tr-TR" smtClean="0"/>
              <a:t>14.05.2022</a:t>
            </a:fld>
            <a:endParaRPr lang="tr-T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09DCDC-E809-8545-9A89-883362A0D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217C79-1B72-194A-BA83-0902E8F99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2BB3-F1AA-7A4F-95E8-9B91619212F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06353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0E03645-1A20-1044-BCBE-1FD2441FBB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199D9-D468-2F46-9783-E5C95107FCD7}" type="datetimeFigureOut">
              <a:rPr lang="tr-TR" smtClean="0"/>
              <a:t>14.05.2022</a:t>
            </a:fld>
            <a:endParaRPr lang="tr-T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A23B30D-923B-F940-A2AF-6502DD559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160CF6-C007-3049-8640-5F817E86B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2BB3-F1AA-7A4F-95E8-9B91619212F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86684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D96FC-56CF-8C49-9107-0BD59E4B11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4BBCEF-F80D-E44F-AA25-F0CF8E09F2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95A9F8-E629-F94F-B5AB-77D7E90F8E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24929C-AB13-3B49-A248-EA334EC1B5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199D9-D468-2F46-9783-E5C95107FCD7}" type="datetimeFigureOut">
              <a:rPr lang="tr-TR" smtClean="0"/>
              <a:t>14.05.2022</a:t>
            </a:fld>
            <a:endParaRPr lang="tr-T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A953E2-9BAE-8E41-ACF4-2A616D249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7E973F-4618-0F45-9EA2-D678DF6F92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2BB3-F1AA-7A4F-95E8-9B91619212F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37154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6BBE-F73B-CC44-A020-E3B57EC50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5FA7089-D0E6-9441-88A2-19EF9FCFF6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147C51-398B-3C4C-AA70-537655994D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B4D95D-8261-7943-8556-910D2A7883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199D9-D468-2F46-9783-E5C95107FCD7}" type="datetimeFigureOut">
              <a:rPr lang="tr-TR" smtClean="0"/>
              <a:t>14.05.2022</a:t>
            </a:fld>
            <a:endParaRPr lang="tr-T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6F2C50-BBE8-094F-8326-63F8849149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DBE6BD-AF9F-6449-8842-0084EFE91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2BB3-F1AA-7A4F-95E8-9B91619212F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00328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506864E-6589-9341-8B6F-E02673AEC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364CD3-142E-DE47-8191-61D64E42C8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E9247F-AED0-0949-B868-09765917DD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2199D9-D468-2F46-9783-E5C95107FCD7}" type="datetimeFigureOut">
              <a:rPr lang="tr-TR" smtClean="0"/>
              <a:t>14.05.2022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580D0A-795D-CB45-A57B-8D553FA43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5319A4-816E-1649-8D54-E7B5A65300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A42BB3-F1AA-7A4F-95E8-9B91619212F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04829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364B98-B07E-6A4E-B0EF-A3DC95B5B92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OLGU SUNUMU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A0F713-588D-694D-B52D-6B21D3E923D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63148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E4A2A5-C3ED-6A42-9177-B661C8558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Olgu-2  S.I.M.A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A4EFF3-F2DB-6240-ABE7-E4FC33C7B0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CA 125: 26.1 U/</a:t>
            </a:r>
            <a:r>
              <a:rPr lang="tr-TR" dirty="0" err="1"/>
              <a:t>mL</a:t>
            </a:r>
            <a:endParaRPr lang="tr-TR" dirty="0"/>
          </a:p>
          <a:p>
            <a:r>
              <a:rPr lang="tr-TR" dirty="0"/>
              <a:t>HE4: 31.10 </a:t>
            </a:r>
            <a:r>
              <a:rPr lang="tr-TR" dirty="0" err="1"/>
              <a:t>pmol</a:t>
            </a:r>
            <a:r>
              <a:rPr lang="tr-TR" dirty="0"/>
              <a:t>/L</a:t>
            </a:r>
          </a:p>
          <a:p>
            <a:r>
              <a:rPr lang="tr-TR" dirty="0"/>
              <a:t>ROMA: %2.6 (</a:t>
            </a:r>
            <a:r>
              <a:rPr lang="tr-TR" dirty="0" err="1"/>
              <a:t>Menapoz</a:t>
            </a:r>
            <a:r>
              <a:rPr lang="tr-TR" dirty="0"/>
              <a:t> öncesi)</a:t>
            </a:r>
          </a:p>
          <a:p>
            <a:r>
              <a:rPr lang="tr-TR" dirty="0"/>
              <a:t>AMH: 0.40 </a:t>
            </a:r>
            <a:r>
              <a:rPr lang="tr-TR" dirty="0" err="1"/>
              <a:t>ng</a:t>
            </a:r>
            <a:r>
              <a:rPr lang="tr-TR" dirty="0"/>
              <a:t>/</a:t>
            </a:r>
            <a:r>
              <a:rPr lang="tr-TR" dirty="0" err="1"/>
              <a:t>mL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10307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C8776C-FD4B-154A-BD95-AB6FB7910A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Olgu-2  S.I.M.A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BD7426-32A6-7D49-92D5-8ADDDCC5BA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" name="İçerik Yer Tutucusu 3">
            <a:extLst>
              <a:ext uri="{FF2B5EF4-FFF2-40B4-BE49-F238E27FC236}">
                <a16:creationId xmlns:a16="http://schemas.microsoft.com/office/drawing/2014/main" id="{1F9B4CC9-5B0E-2C43-87CC-27261DBC0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942" y="1690688"/>
            <a:ext cx="3141407" cy="4443262"/>
          </a:xfrm>
          <a:prstGeom prst="rect">
            <a:avLst/>
          </a:prstGeom>
        </p:spPr>
      </p:pic>
      <p:pic>
        <p:nvPicPr>
          <p:cNvPr id="8" name="İçerik Yer Tutucusu 6">
            <a:extLst>
              <a:ext uri="{FF2B5EF4-FFF2-40B4-BE49-F238E27FC236}">
                <a16:creationId xmlns:a16="http://schemas.microsoft.com/office/drawing/2014/main" id="{56368B6A-AD13-DE4E-9E15-353E4AD56E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9244" y="1690688"/>
            <a:ext cx="3444857" cy="4486275"/>
          </a:xfrm>
          <a:prstGeom prst="rect">
            <a:avLst/>
          </a:prstGeom>
        </p:spPr>
      </p:pic>
      <p:pic>
        <p:nvPicPr>
          <p:cNvPr id="9" name="Resim 7">
            <a:extLst>
              <a:ext uri="{FF2B5EF4-FFF2-40B4-BE49-F238E27FC236}">
                <a16:creationId xmlns:a16="http://schemas.microsoft.com/office/drawing/2014/main" id="{C8DC37BE-D344-974F-BF88-2A69A76F1E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235" y="1690688"/>
            <a:ext cx="3789762" cy="4503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8129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B7F0BB-1DEF-A443-A95B-4D76429B99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Olgu-2  S.I.M.A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D94CFB-791A-F649-B2ED-0C42B5E1B8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tr-TR" sz="3600" dirty="0"/>
              <a:t>IVF denemesi</a:t>
            </a:r>
          </a:p>
          <a:p>
            <a:r>
              <a:rPr lang="tr-TR" dirty="0"/>
              <a:t>300 </a:t>
            </a:r>
            <a:r>
              <a:rPr lang="tr-TR" dirty="0" err="1"/>
              <a:t>hMG+femara+duphaston</a:t>
            </a:r>
            <a:r>
              <a:rPr lang="tr-TR" dirty="0"/>
              <a:t> 10 mg 2*1(</a:t>
            </a:r>
            <a:r>
              <a:rPr lang="tr-TR" dirty="0" err="1"/>
              <a:t>ppos</a:t>
            </a:r>
            <a:r>
              <a:rPr lang="tr-TR" dirty="0"/>
              <a:t>)</a:t>
            </a:r>
          </a:p>
          <a:p>
            <a:r>
              <a:rPr lang="tr-TR" dirty="0"/>
              <a:t>11 gün indüksiyon</a:t>
            </a:r>
          </a:p>
          <a:p>
            <a:endParaRPr lang="tr-TR" dirty="0"/>
          </a:p>
          <a:p>
            <a:r>
              <a:rPr lang="tr-TR" dirty="0"/>
              <a:t>E2: 473 </a:t>
            </a:r>
            <a:r>
              <a:rPr lang="tr-TR" dirty="0" err="1"/>
              <a:t>pg</a:t>
            </a:r>
            <a:r>
              <a:rPr lang="tr-TR" dirty="0"/>
              <a:t>/</a:t>
            </a:r>
            <a:r>
              <a:rPr lang="tr-TR" dirty="0" err="1"/>
              <a:t>mL</a:t>
            </a:r>
            <a:endParaRPr lang="tr-TR" dirty="0"/>
          </a:p>
          <a:p>
            <a:r>
              <a:rPr lang="tr-TR" dirty="0"/>
              <a:t>Progesteron: 0.46 </a:t>
            </a:r>
            <a:r>
              <a:rPr lang="tr-TR" dirty="0" err="1"/>
              <a:t>ng</a:t>
            </a:r>
            <a:r>
              <a:rPr lang="tr-TR" dirty="0"/>
              <a:t>/ml</a:t>
            </a:r>
          </a:p>
          <a:p>
            <a:endParaRPr lang="tr-TR" dirty="0"/>
          </a:p>
          <a:p>
            <a:r>
              <a:rPr lang="tr-TR" dirty="0"/>
              <a:t>Olgun oosit yok </a:t>
            </a:r>
            <a:r>
              <a:rPr lang="mr-IN" dirty="0"/>
              <a:t>–</a:t>
            </a:r>
            <a:r>
              <a:rPr lang="tr-TR" dirty="0"/>
              <a:t> iptal</a:t>
            </a:r>
          </a:p>
          <a:p>
            <a:pPr marL="514350" indent="-514350">
              <a:buAutoNum type="arabicPeriod"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66634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A7E2E0-9984-6749-BC75-3EF94B963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Olgu-2  S.I.M.A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F01B3F-CFC8-3648-A699-1F52DF6DD3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09.02.2021 L/S</a:t>
            </a:r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305BEB05-843B-0046-B234-40C7E55D2E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491226"/>
            <a:ext cx="10515600" cy="3020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2365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736864-85F4-B344-BC18-2030B0A0F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Olgu-2  S.I.M.A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09006F-253B-4949-9CAA-B554EB1338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tr-TR" sz="4200" dirty="0"/>
              <a:t>2. IVF denemesi</a:t>
            </a:r>
          </a:p>
          <a:p>
            <a:r>
              <a:rPr lang="tr-TR" dirty="0"/>
              <a:t>300 </a:t>
            </a:r>
            <a:r>
              <a:rPr lang="tr-TR" dirty="0" err="1"/>
              <a:t>hMG+femara+duphaston</a:t>
            </a:r>
            <a:r>
              <a:rPr lang="tr-TR" dirty="0"/>
              <a:t> 10 mg 2*1(</a:t>
            </a:r>
            <a:r>
              <a:rPr lang="tr-TR" dirty="0" err="1"/>
              <a:t>ppos</a:t>
            </a:r>
            <a:r>
              <a:rPr lang="tr-TR" dirty="0"/>
              <a:t>)</a:t>
            </a:r>
          </a:p>
          <a:p>
            <a:r>
              <a:rPr lang="tr-TR" dirty="0"/>
              <a:t>9 gün indüksiyon</a:t>
            </a:r>
          </a:p>
          <a:p>
            <a:endParaRPr lang="tr-TR" dirty="0"/>
          </a:p>
          <a:p>
            <a:r>
              <a:rPr lang="tr-TR" dirty="0"/>
              <a:t>E2: 413 </a:t>
            </a:r>
            <a:r>
              <a:rPr lang="tr-TR" dirty="0" err="1"/>
              <a:t>pg</a:t>
            </a:r>
            <a:r>
              <a:rPr lang="tr-TR" dirty="0"/>
              <a:t>/</a:t>
            </a:r>
            <a:r>
              <a:rPr lang="tr-TR" dirty="0" err="1"/>
              <a:t>mL</a:t>
            </a:r>
            <a:endParaRPr lang="tr-TR" dirty="0"/>
          </a:p>
          <a:p>
            <a:r>
              <a:rPr lang="tr-TR" dirty="0"/>
              <a:t>Progesteron: 6.23 </a:t>
            </a:r>
            <a:r>
              <a:rPr lang="tr-TR" dirty="0" err="1"/>
              <a:t>ng</a:t>
            </a:r>
            <a:r>
              <a:rPr lang="tr-TR" dirty="0"/>
              <a:t>/ml</a:t>
            </a:r>
          </a:p>
          <a:p>
            <a:endParaRPr lang="tr-TR" dirty="0"/>
          </a:p>
          <a:p>
            <a:r>
              <a:rPr lang="tr-TR" dirty="0"/>
              <a:t>OPU: Oosit sayısı: 3 </a:t>
            </a:r>
          </a:p>
          <a:p>
            <a:r>
              <a:rPr lang="tr-TR" dirty="0"/>
              <a:t>M2 sayısı: 2 </a:t>
            </a:r>
          </a:p>
          <a:p>
            <a:r>
              <a:rPr lang="tr-TR" dirty="0" err="1"/>
              <a:t>Fertilize</a:t>
            </a:r>
            <a:r>
              <a:rPr lang="tr-TR" dirty="0"/>
              <a:t>: 2 </a:t>
            </a:r>
          </a:p>
          <a:p>
            <a:r>
              <a:rPr lang="tr-TR" dirty="0"/>
              <a:t>3. gün 2 embriyo donduruldu.</a:t>
            </a: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744491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96A7D1-894B-9C43-9357-3F55AA8DCA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Olgu-2  S.I.M.A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6AB666-9207-724C-AF47-F5F6F62DDE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686011"/>
          </a:xfrm>
        </p:spPr>
        <p:txBody>
          <a:bodyPr/>
          <a:lstStyle/>
          <a:p>
            <a:pPr marL="0" indent="0">
              <a:buNone/>
            </a:pPr>
            <a:r>
              <a:rPr lang="tr-TR" sz="3600" dirty="0"/>
              <a:t>3. IVF denemesi</a:t>
            </a:r>
          </a:p>
          <a:p>
            <a:r>
              <a:rPr lang="tr-TR" dirty="0"/>
              <a:t>300 </a:t>
            </a:r>
            <a:r>
              <a:rPr lang="tr-TR" dirty="0" err="1"/>
              <a:t>hMG+femara+duphaston</a:t>
            </a:r>
            <a:r>
              <a:rPr lang="tr-TR" dirty="0"/>
              <a:t> 10 mg 2*1(</a:t>
            </a:r>
            <a:r>
              <a:rPr lang="tr-TR" dirty="0" err="1"/>
              <a:t>ppos</a:t>
            </a:r>
            <a:r>
              <a:rPr lang="tr-TR" dirty="0"/>
              <a:t>)</a:t>
            </a:r>
          </a:p>
          <a:p>
            <a:r>
              <a:rPr lang="tr-TR" dirty="0"/>
              <a:t>10 gün indüksiyon   </a:t>
            </a:r>
          </a:p>
          <a:p>
            <a:endParaRPr lang="tr-TR" dirty="0"/>
          </a:p>
          <a:p>
            <a:r>
              <a:rPr lang="tr-TR" dirty="0"/>
              <a:t>OPU: Oosit sayısı: 4  </a:t>
            </a:r>
          </a:p>
          <a:p>
            <a:r>
              <a:rPr lang="tr-TR" dirty="0"/>
              <a:t>M2 sayısı: 4</a:t>
            </a:r>
          </a:p>
          <a:p>
            <a:r>
              <a:rPr lang="tr-TR" dirty="0" err="1"/>
              <a:t>Fertilize</a:t>
            </a:r>
            <a:r>
              <a:rPr lang="tr-TR" dirty="0"/>
              <a:t> sayısı: 4   </a:t>
            </a:r>
          </a:p>
          <a:p>
            <a:r>
              <a:rPr lang="tr-TR" dirty="0"/>
              <a:t>4 tane 5 ve 6. gün donduruldu.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646477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5143E-6887-5C4D-98BF-B4D9429E6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Olgu-2  S.I.M.A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A5436A-54C1-8F45-ACF2-7BE95D403B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tr-TR" dirty="0"/>
              <a:t>4. IVF denemesi</a:t>
            </a:r>
          </a:p>
          <a:p>
            <a:r>
              <a:rPr lang="tr-TR" dirty="0"/>
              <a:t>300 </a:t>
            </a:r>
            <a:r>
              <a:rPr lang="tr-TR" dirty="0" err="1"/>
              <a:t>hmg+femara+duphaston</a:t>
            </a:r>
            <a:r>
              <a:rPr lang="tr-TR" dirty="0"/>
              <a:t> 10 mg 2*1(</a:t>
            </a:r>
            <a:r>
              <a:rPr lang="tr-TR" dirty="0" err="1"/>
              <a:t>ppos</a:t>
            </a:r>
            <a:r>
              <a:rPr lang="tr-TR" dirty="0"/>
              <a:t>)</a:t>
            </a:r>
          </a:p>
          <a:p>
            <a:r>
              <a:rPr lang="tr-TR" dirty="0"/>
              <a:t>11 gün indüksiyon</a:t>
            </a:r>
          </a:p>
          <a:p>
            <a:endParaRPr lang="tr-TR" dirty="0"/>
          </a:p>
          <a:p>
            <a:r>
              <a:rPr lang="tr-TR" dirty="0"/>
              <a:t>E2: 1311 </a:t>
            </a:r>
            <a:r>
              <a:rPr lang="tr-TR" dirty="0" err="1"/>
              <a:t>pg</a:t>
            </a:r>
            <a:r>
              <a:rPr lang="tr-TR" dirty="0"/>
              <a:t>/</a:t>
            </a:r>
            <a:r>
              <a:rPr lang="tr-TR" dirty="0" err="1"/>
              <a:t>mL</a:t>
            </a:r>
            <a:endParaRPr lang="tr-TR" dirty="0"/>
          </a:p>
          <a:p>
            <a:r>
              <a:rPr lang="tr-TR" dirty="0"/>
              <a:t>Progesteron: 0.56 </a:t>
            </a:r>
            <a:r>
              <a:rPr lang="tr-TR" dirty="0" err="1"/>
              <a:t>ng</a:t>
            </a:r>
            <a:r>
              <a:rPr lang="tr-TR" dirty="0"/>
              <a:t>/ml</a:t>
            </a:r>
          </a:p>
          <a:p>
            <a:endParaRPr lang="tr-TR" dirty="0"/>
          </a:p>
          <a:p>
            <a:r>
              <a:rPr lang="tr-TR" dirty="0"/>
              <a:t>OPU: Oosit sayısı: 2  </a:t>
            </a:r>
          </a:p>
          <a:p>
            <a:r>
              <a:rPr lang="tr-TR" dirty="0"/>
              <a:t>M2 sayısı: 1   </a:t>
            </a:r>
          </a:p>
          <a:p>
            <a:r>
              <a:rPr lang="tr-TR" dirty="0" err="1"/>
              <a:t>Fertilize</a:t>
            </a:r>
            <a:r>
              <a:rPr lang="tr-TR" dirty="0"/>
              <a:t> sayısı: 1   </a:t>
            </a:r>
          </a:p>
          <a:p>
            <a:r>
              <a:rPr lang="tr-TR" dirty="0"/>
              <a:t>3. Gün tek embriyo donduruldu.</a:t>
            </a:r>
          </a:p>
        </p:txBody>
      </p:sp>
    </p:spTree>
    <p:extLst>
      <p:ext uri="{BB962C8B-B14F-4D97-AF65-F5344CB8AC3E}">
        <p14:creationId xmlns:p14="http://schemas.microsoft.com/office/powerpoint/2010/main" val="40814352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437974-98AF-1847-B74B-31430CB55C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Olgu-2  S.I.M.A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27E71D-29B5-8246-805C-61DE64D893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395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tr-TR" dirty="0"/>
              <a:t>Transfer öncesi HSG</a:t>
            </a:r>
          </a:p>
          <a:p>
            <a:r>
              <a:rPr lang="tr-TR" dirty="0"/>
              <a:t>16.09.2021 (transfer öncesi) </a:t>
            </a:r>
            <a:r>
              <a:rPr lang="tr-TR" dirty="0" err="1"/>
              <a:t>hsg</a:t>
            </a:r>
            <a:r>
              <a:rPr lang="tr-TR" dirty="0"/>
              <a:t>: solda </a:t>
            </a:r>
            <a:r>
              <a:rPr lang="tr-TR" dirty="0" err="1"/>
              <a:t>tubal</a:t>
            </a:r>
            <a:r>
              <a:rPr lang="tr-TR" dirty="0"/>
              <a:t> </a:t>
            </a:r>
            <a:r>
              <a:rPr lang="tr-TR" dirty="0" err="1"/>
              <a:t>oklüzyon</a:t>
            </a:r>
            <a:r>
              <a:rPr lang="tr-TR" dirty="0"/>
              <a:t>, uterin </a:t>
            </a:r>
            <a:r>
              <a:rPr lang="tr-TR" dirty="0" err="1"/>
              <a:t>kavitede</a:t>
            </a:r>
            <a:r>
              <a:rPr lang="tr-TR" dirty="0"/>
              <a:t> üst </a:t>
            </a:r>
            <a:r>
              <a:rPr lang="tr-TR" dirty="0" err="1"/>
              <a:t>segmentte</a:t>
            </a:r>
            <a:r>
              <a:rPr lang="tr-TR" dirty="0"/>
              <a:t> 6*8 mm polip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C171C0DA-2510-AB4D-832B-3381008A32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290" y="3047639"/>
            <a:ext cx="4395838" cy="3567303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B83CB38B-B40B-0E44-A973-E7754148D2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927" y="3191461"/>
            <a:ext cx="5605893" cy="3423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3735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70E683-26EA-EF47-A690-070D749449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Olgu-2  S.I.M.A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AC0AFE-1216-9948-BBB2-A3236AAD96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/>
              <a:t>Lucrin</a:t>
            </a:r>
            <a:r>
              <a:rPr lang="tr-TR" dirty="0"/>
              <a:t> 3 m den 2 ay sonra </a:t>
            </a:r>
            <a:r>
              <a:rPr lang="tr-TR" dirty="0" err="1"/>
              <a:t>frozen</a:t>
            </a:r>
            <a:r>
              <a:rPr lang="tr-TR" dirty="0"/>
              <a:t> siklus  </a:t>
            </a:r>
          </a:p>
          <a:p>
            <a:r>
              <a:rPr lang="tr-TR" dirty="0"/>
              <a:t>17. Gün transfer </a:t>
            </a:r>
          </a:p>
          <a:p>
            <a:r>
              <a:rPr lang="tr-TR" dirty="0"/>
              <a:t>2021 Aralık </a:t>
            </a:r>
            <a:r>
              <a:rPr lang="tr-TR" dirty="0" err="1"/>
              <a:t>frozen</a:t>
            </a:r>
            <a:r>
              <a:rPr lang="tr-TR" dirty="0"/>
              <a:t> siklus----- 5. Gün çözme, 2 embriyo Transfer edildi.</a:t>
            </a:r>
          </a:p>
          <a:p>
            <a:endParaRPr lang="tr-TR" dirty="0"/>
          </a:p>
          <a:p>
            <a:r>
              <a:rPr lang="tr-TR" dirty="0"/>
              <a:t>14.12.2021 Beta HCG: 447 </a:t>
            </a:r>
            <a:r>
              <a:rPr lang="tr-TR" dirty="0" err="1"/>
              <a:t>mIU</a:t>
            </a:r>
            <a:r>
              <a:rPr lang="tr-TR" dirty="0"/>
              <a:t>/ml</a:t>
            </a:r>
          </a:p>
          <a:p>
            <a:r>
              <a:rPr lang="tr-TR" dirty="0"/>
              <a:t> 17.12.2021 Beta HCG: 1413 </a:t>
            </a:r>
            <a:r>
              <a:rPr lang="tr-TR" dirty="0" err="1"/>
              <a:t>mIU</a:t>
            </a:r>
            <a:r>
              <a:rPr lang="tr-TR" dirty="0"/>
              <a:t>/ml</a:t>
            </a:r>
          </a:p>
          <a:p>
            <a:r>
              <a:rPr lang="tr-TR" dirty="0"/>
              <a:t>Takipte gebelik ( 21 hafta)</a:t>
            </a:r>
          </a:p>
        </p:txBody>
      </p:sp>
    </p:spTree>
    <p:extLst>
      <p:ext uri="{BB962C8B-B14F-4D97-AF65-F5344CB8AC3E}">
        <p14:creationId xmlns:p14="http://schemas.microsoft.com/office/powerpoint/2010/main" val="27984515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F5EA7-D12B-AB46-B051-05B73061B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Olgu-3  Ş.K.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0F3146-C375-3248-8DA1-EA8C890EE7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33 yaşında (17.05.1988) G0 P0</a:t>
            </a:r>
          </a:p>
          <a:p>
            <a:r>
              <a:rPr lang="tr-TR" dirty="0"/>
              <a:t>Dış merkezden </a:t>
            </a:r>
            <a:r>
              <a:rPr lang="tr-TR" dirty="0" err="1"/>
              <a:t>endometrioma</a:t>
            </a:r>
            <a:r>
              <a:rPr lang="tr-TR" dirty="0"/>
              <a:t> nedeniyle yönlendirilmiş</a:t>
            </a:r>
          </a:p>
          <a:p>
            <a:r>
              <a:rPr lang="tr-TR" dirty="0"/>
              <a:t>6 yıldır evli</a:t>
            </a:r>
          </a:p>
          <a:p>
            <a:r>
              <a:rPr lang="tr-TR" dirty="0"/>
              <a:t>72 kg</a:t>
            </a:r>
          </a:p>
          <a:p>
            <a:r>
              <a:rPr lang="tr-TR" dirty="0"/>
              <a:t>Batın op öyküsü yok</a:t>
            </a:r>
          </a:p>
          <a:p>
            <a:r>
              <a:rPr lang="tr-TR" dirty="0"/>
              <a:t>Kronik </a:t>
            </a:r>
            <a:r>
              <a:rPr lang="tr-TR" dirty="0" err="1"/>
              <a:t>Pelvik</a:t>
            </a:r>
            <a:r>
              <a:rPr lang="tr-TR" dirty="0"/>
              <a:t> Ağrı +</a:t>
            </a:r>
          </a:p>
        </p:txBody>
      </p:sp>
    </p:spTree>
    <p:extLst>
      <p:ext uri="{BB962C8B-B14F-4D97-AF65-F5344CB8AC3E}">
        <p14:creationId xmlns:p14="http://schemas.microsoft.com/office/powerpoint/2010/main" val="33997408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0672EC-8FF9-444E-BF10-FF4D7A539A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Olgu-1  E</a:t>
            </a:r>
            <a:r>
              <a:rPr lang="tr-TR" dirty="0"/>
              <a:t>.B.S.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8C70E8-29CA-1846-813B-AC7B8D2450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45 yaşında (14.04.1977)</a:t>
            </a:r>
          </a:p>
          <a:p>
            <a:r>
              <a:rPr lang="tr-TR" dirty="0"/>
              <a:t>Kilo: 65kg</a:t>
            </a:r>
          </a:p>
          <a:p>
            <a:r>
              <a:rPr lang="tr-TR" dirty="0"/>
              <a:t>15 yıldır evli</a:t>
            </a:r>
          </a:p>
          <a:p>
            <a:r>
              <a:rPr lang="tr-TR" dirty="0"/>
              <a:t>Ek hastalık: hipertansiyon</a:t>
            </a:r>
          </a:p>
          <a:p>
            <a:r>
              <a:rPr lang="tr-TR" dirty="0"/>
              <a:t>Geçirilmiş operasyon: </a:t>
            </a:r>
          </a:p>
          <a:p>
            <a:pPr lvl="1"/>
            <a:r>
              <a:rPr lang="tr-TR" dirty="0"/>
              <a:t>2002 L/S sol over 10 cm </a:t>
            </a:r>
            <a:r>
              <a:rPr lang="tr-TR" dirty="0" err="1"/>
              <a:t>endometrioma</a:t>
            </a:r>
            <a:r>
              <a:rPr lang="tr-TR" dirty="0"/>
              <a:t> kist </a:t>
            </a:r>
            <a:r>
              <a:rPr lang="tr-TR" dirty="0" err="1"/>
              <a:t>aspirasyonu</a:t>
            </a:r>
            <a:r>
              <a:rPr lang="tr-TR" dirty="0"/>
              <a:t> (Dış Merkez)</a:t>
            </a:r>
          </a:p>
          <a:p>
            <a:r>
              <a:rPr lang="tr-TR" dirty="0"/>
              <a:t>Kullandığı ilaçlar: demir, </a:t>
            </a:r>
            <a:r>
              <a:rPr lang="tr-TR" dirty="0" err="1"/>
              <a:t>antihipertansif</a:t>
            </a:r>
            <a:r>
              <a:rPr lang="tr-TR" dirty="0"/>
              <a:t> (</a:t>
            </a:r>
            <a:r>
              <a:rPr lang="tr-TR" strike="sngStrike" dirty="0" err="1"/>
              <a:t>Ator</a:t>
            </a:r>
            <a:r>
              <a:rPr lang="tr-TR" strike="sngStrike" dirty="0"/>
              <a:t> 20 mg, </a:t>
            </a:r>
            <a:r>
              <a:rPr lang="tr-TR" strike="sngStrike" dirty="0" err="1"/>
              <a:t>Diltizem</a:t>
            </a:r>
            <a:r>
              <a:rPr lang="tr-TR" strike="sngStrike" dirty="0"/>
              <a:t> 90 mg,</a:t>
            </a:r>
            <a:r>
              <a:rPr lang="tr-TR" dirty="0"/>
              <a:t> </a:t>
            </a:r>
            <a:r>
              <a:rPr lang="tr-TR" dirty="0" err="1"/>
              <a:t>Cozaar</a:t>
            </a:r>
            <a:r>
              <a:rPr lang="tr-TR" dirty="0"/>
              <a:t> 50 mg, </a:t>
            </a:r>
            <a:r>
              <a:rPr lang="tr-TR" strike="sngStrike" dirty="0" err="1"/>
              <a:t>Coraspin</a:t>
            </a:r>
            <a:r>
              <a:rPr lang="tr-TR" strike="sngStrike" dirty="0"/>
              <a:t> 100 mg</a:t>
            </a:r>
            <a:r>
              <a:rPr lang="tr-TR" dirty="0"/>
              <a:t>), </a:t>
            </a:r>
            <a:r>
              <a:rPr lang="tr-TR" dirty="0" err="1"/>
              <a:t>trisequens</a:t>
            </a:r>
            <a:r>
              <a:rPr lang="tr-TR" dirty="0"/>
              <a:t> (2015’ten beri)</a:t>
            </a:r>
          </a:p>
        </p:txBody>
      </p:sp>
    </p:spTree>
    <p:extLst>
      <p:ext uri="{BB962C8B-B14F-4D97-AF65-F5344CB8AC3E}">
        <p14:creationId xmlns:p14="http://schemas.microsoft.com/office/powerpoint/2010/main" val="4166900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4CFD9-AA94-BD4E-9989-36E08C6F21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Olgu-3  Ş.K.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602478-AFCC-A944-9C48-E7E599F606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58055"/>
          </a:xfrm>
        </p:spPr>
        <p:txBody>
          <a:bodyPr>
            <a:normAutofit fontScale="92500" lnSpcReduction="10000"/>
          </a:bodyPr>
          <a:lstStyle/>
          <a:p>
            <a:r>
              <a:rPr lang="tr-TR" dirty="0"/>
              <a:t>2012’de ilk kez </a:t>
            </a:r>
            <a:r>
              <a:rPr lang="tr-TR" dirty="0" err="1"/>
              <a:t>endometrioma</a:t>
            </a:r>
            <a:r>
              <a:rPr lang="tr-TR" dirty="0"/>
              <a:t> saptanmış, 2016’da 8 cm olduğunu ifade ediyor</a:t>
            </a:r>
          </a:p>
          <a:p>
            <a:endParaRPr lang="tr-TR" dirty="0"/>
          </a:p>
          <a:p>
            <a:r>
              <a:rPr lang="tr-TR" dirty="0"/>
              <a:t>14.02. 2022 IV Kontrastlı </a:t>
            </a:r>
            <a:r>
              <a:rPr lang="tr-TR" dirty="0" err="1"/>
              <a:t>Pelvik</a:t>
            </a:r>
            <a:r>
              <a:rPr lang="tr-TR" dirty="0"/>
              <a:t> MR</a:t>
            </a:r>
          </a:p>
          <a:p>
            <a:r>
              <a:rPr lang="tr-TR" dirty="0" err="1"/>
              <a:t>Uterusta</a:t>
            </a:r>
            <a:r>
              <a:rPr lang="tr-TR" dirty="0"/>
              <a:t> en büyüğü 12 mm çapında </a:t>
            </a:r>
            <a:r>
              <a:rPr lang="tr-TR" dirty="0" err="1"/>
              <a:t>leiomyom</a:t>
            </a:r>
            <a:r>
              <a:rPr lang="tr-TR" dirty="0"/>
              <a:t> odakları</a:t>
            </a:r>
          </a:p>
          <a:p>
            <a:r>
              <a:rPr lang="tr-TR" dirty="0"/>
              <a:t>Endometrial </a:t>
            </a:r>
            <a:r>
              <a:rPr lang="tr-TR" dirty="0" err="1"/>
              <a:t>kaviteyi</a:t>
            </a:r>
            <a:r>
              <a:rPr lang="tr-TR" dirty="0"/>
              <a:t> hafifçe </a:t>
            </a:r>
            <a:r>
              <a:rPr lang="tr-TR" dirty="0" err="1"/>
              <a:t>ekspanse</a:t>
            </a:r>
            <a:r>
              <a:rPr lang="tr-TR" dirty="0"/>
              <a:t> etmiş 39x34x17mm muhtemel endometrial polip </a:t>
            </a:r>
            <a:r>
              <a:rPr lang="tr-TR" dirty="0" err="1"/>
              <a:t>kistik</a:t>
            </a:r>
            <a:r>
              <a:rPr lang="tr-TR" dirty="0"/>
              <a:t> açıklıklar da bulunan </a:t>
            </a:r>
            <a:r>
              <a:rPr lang="tr-TR" dirty="0" err="1"/>
              <a:t>endometrium</a:t>
            </a:r>
            <a:r>
              <a:rPr lang="tr-TR" dirty="0"/>
              <a:t> ile </a:t>
            </a:r>
            <a:r>
              <a:rPr lang="tr-TR" dirty="0" err="1"/>
              <a:t>izointens</a:t>
            </a:r>
            <a:r>
              <a:rPr lang="tr-TR" dirty="0"/>
              <a:t> düzgün </a:t>
            </a:r>
            <a:r>
              <a:rPr lang="tr-TR" dirty="0" err="1"/>
              <a:t>kontürlü</a:t>
            </a:r>
            <a:r>
              <a:rPr lang="tr-TR" dirty="0"/>
              <a:t>, belirgin </a:t>
            </a:r>
            <a:r>
              <a:rPr lang="tr-TR" dirty="0" err="1"/>
              <a:t>myometrial</a:t>
            </a:r>
            <a:r>
              <a:rPr lang="tr-TR" dirty="0"/>
              <a:t> </a:t>
            </a:r>
            <a:r>
              <a:rPr lang="tr-TR" dirty="0" err="1"/>
              <a:t>invazyon</a:t>
            </a:r>
            <a:r>
              <a:rPr lang="tr-TR" dirty="0"/>
              <a:t> göstermeyen </a:t>
            </a:r>
            <a:r>
              <a:rPr lang="tr-TR" dirty="0" err="1"/>
              <a:t>solid</a:t>
            </a:r>
            <a:r>
              <a:rPr lang="tr-TR" dirty="0"/>
              <a:t> yapı</a:t>
            </a:r>
          </a:p>
          <a:p>
            <a:r>
              <a:rPr lang="tr-TR" dirty="0" err="1"/>
              <a:t>Bilateral</a:t>
            </a:r>
            <a:r>
              <a:rPr lang="tr-TR" dirty="0"/>
              <a:t> </a:t>
            </a:r>
            <a:r>
              <a:rPr lang="tr-TR" dirty="0" err="1"/>
              <a:t>overlerde</a:t>
            </a:r>
            <a:r>
              <a:rPr lang="tr-TR" dirty="0"/>
              <a:t> dev </a:t>
            </a:r>
            <a:r>
              <a:rPr lang="tr-TR" dirty="0" err="1"/>
              <a:t>endometrioma</a:t>
            </a:r>
            <a:endParaRPr lang="tr-TR" dirty="0"/>
          </a:p>
          <a:p>
            <a:endParaRPr lang="tr-TR" dirty="0"/>
          </a:p>
          <a:p>
            <a:r>
              <a:rPr lang="tr-TR" dirty="0"/>
              <a:t>CA 125: 40.6 U/</a:t>
            </a:r>
            <a:r>
              <a:rPr lang="tr-TR" dirty="0" err="1"/>
              <a:t>mL</a:t>
            </a:r>
            <a:r>
              <a:rPr lang="tr-TR" dirty="0"/>
              <a:t> (14.02.2022)</a:t>
            </a:r>
          </a:p>
          <a:p>
            <a:endParaRPr lang="tr-TR" dirty="0"/>
          </a:p>
          <a:p>
            <a:endParaRPr lang="tr-TR" dirty="0"/>
          </a:p>
          <a:p>
            <a:pPr marL="0" indent="0">
              <a:buNone/>
            </a:pP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130334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3ACE6-8D9C-0B46-9B2F-3E618B244C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Olgu-3  Ş.K.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BEED9E-8578-DB44-A7BB-5CFF8DE9D3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TVUSG:</a:t>
            </a:r>
          </a:p>
          <a:p>
            <a:r>
              <a:rPr lang="tr-TR" dirty="0" err="1"/>
              <a:t>Bilateral</a:t>
            </a:r>
            <a:r>
              <a:rPr lang="tr-TR" dirty="0"/>
              <a:t> </a:t>
            </a:r>
            <a:r>
              <a:rPr lang="tr-TR" dirty="0" err="1"/>
              <a:t>overler</a:t>
            </a:r>
            <a:r>
              <a:rPr lang="tr-TR" dirty="0"/>
              <a:t> </a:t>
            </a:r>
            <a:r>
              <a:rPr lang="tr-TR" b="1" dirty="0"/>
              <a:t>polikistik</a:t>
            </a:r>
            <a:r>
              <a:rPr lang="tr-TR" dirty="0"/>
              <a:t> görünümde</a:t>
            </a:r>
          </a:p>
          <a:p>
            <a:r>
              <a:rPr lang="tr-TR" b="1" dirty="0"/>
              <a:t>Sağ over: 5 cm </a:t>
            </a:r>
            <a:r>
              <a:rPr lang="tr-TR" b="1" dirty="0" err="1"/>
              <a:t>endometrioma</a:t>
            </a:r>
            <a:endParaRPr lang="tr-TR" b="1" dirty="0"/>
          </a:p>
          <a:p>
            <a:r>
              <a:rPr lang="tr-TR" b="1" dirty="0"/>
              <a:t>Sol over: 11 cm </a:t>
            </a:r>
            <a:r>
              <a:rPr lang="tr-TR" b="1" dirty="0" err="1"/>
              <a:t>endometrioma</a:t>
            </a:r>
            <a:endParaRPr lang="tr-TR" b="1" dirty="0"/>
          </a:p>
          <a:p>
            <a:r>
              <a:rPr lang="tr-TR" dirty="0" err="1"/>
              <a:t>Uterus</a:t>
            </a:r>
            <a:r>
              <a:rPr lang="tr-TR" dirty="0"/>
              <a:t> doğal </a:t>
            </a:r>
            <a:r>
              <a:rPr lang="tr-TR" dirty="0" err="1"/>
              <a:t>kavitede</a:t>
            </a:r>
            <a:r>
              <a:rPr lang="tr-TR" dirty="0"/>
              <a:t> </a:t>
            </a:r>
            <a:r>
              <a:rPr lang="tr-TR" b="1" dirty="0"/>
              <a:t>6.5 mm GS</a:t>
            </a: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19335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5CE51-E8EA-F14F-B93A-5251ADECBB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Olgu-3  Ş.K.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14A1104-1849-6F49-9A71-9001431A61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38906" y="2255472"/>
            <a:ext cx="3954966" cy="3114784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9431548-9584-6440-8249-1DBC15D267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7404" y="2252546"/>
            <a:ext cx="4166310" cy="311771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59E87D9F-B755-F845-9409-1C97C84B4A9D}"/>
              </a:ext>
            </a:extLst>
          </p:cNvPr>
          <p:cNvSpPr/>
          <p:nvPr/>
        </p:nvSpPr>
        <p:spPr>
          <a:xfrm>
            <a:off x="332590" y="2363586"/>
            <a:ext cx="1011219" cy="22591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028AD32-2CD8-0741-BEDE-899186CCB1E2}"/>
              </a:ext>
            </a:extLst>
          </p:cNvPr>
          <p:cNvSpPr/>
          <p:nvPr/>
        </p:nvSpPr>
        <p:spPr>
          <a:xfrm>
            <a:off x="1022509" y="4959275"/>
            <a:ext cx="2462969" cy="26894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2391CA0-91D5-5D41-BA7D-4CADCF5B21F4}"/>
              </a:ext>
            </a:extLst>
          </p:cNvPr>
          <p:cNvSpPr/>
          <p:nvPr/>
        </p:nvSpPr>
        <p:spPr>
          <a:xfrm>
            <a:off x="4231661" y="5024607"/>
            <a:ext cx="2462969" cy="26894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B80CDF-E1A6-6448-A073-441FA05C20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2179" y="2297814"/>
            <a:ext cx="4099821" cy="3072442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2E894E5-8FDC-6242-8556-956694BA04C2}"/>
              </a:ext>
            </a:extLst>
          </p:cNvPr>
          <p:cNvSpPr/>
          <p:nvPr/>
        </p:nvSpPr>
        <p:spPr>
          <a:xfrm>
            <a:off x="150487" y="5024607"/>
            <a:ext cx="1011219" cy="22591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3E99570-C9D7-0B4B-A24E-DD8747D6119F}"/>
              </a:ext>
            </a:extLst>
          </p:cNvPr>
          <p:cNvSpPr/>
          <p:nvPr/>
        </p:nvSpPr>
        <p:spPr>
          <a:xfrm>
            <a:off x="4321009" y="2333582"/>
            <a:ext cx="1011219" cy="23129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7E8D3D1-2C4A-044E-A588-341F1D401B25}"/>
              </a:ext>
            </a:extLst>
          </p:cNvPr>
          <p:cNvSpPr/>
          <p:nvPr/>
        </p:nvSpPr>
        <p:spPr>
          <a:xfrm>
            <a:off x="8491353" y="2460379"/>
            <a:ext cx="1011219" cy="14027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85DF8F9-7F60-BA4C-B478-C04893BB65FB}"/>
              </a:ext>
            </a:extLst>
          </p:cNvPr>
          <p:cNvSpPr/>
          <p:nvPr/>
        </p:nvSpPr>
        <p:spPr>
          <a:xfrm>
            <a:off x="8259936" y="5011749"/>
            <a:ext cx="2462969" cy="26894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562541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404EBB-E530-014F-A3CE-8C2DB388CB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Olgu-4  T.K.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5D10FE-AFCC-854D-847F-345F0F7040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29 yaşında (18.02.1993) G0 P0</a:t>
            </a:r>
          </a:p>
          <a:p>
            <a:r>
              <a:rPr lang="tr-TR" dirty="0"/>
              <a:t>Dış merkezden endometriozis nedeniyle yönlendiriliyor</a:t>
            </a:r>
          </a:p>
          <a:p>
            <a:r>
              <a:rPr lang="tr-TR" dirty="0"/>
              <a:t>1 yıldır evli</a:t>
            </a:r>
          </a:p>
          <a:p>
            <a:r>
              <a:rPr lang="tr-TR" dirty="0"/>
              <a:t>Kilo: 54 kg</a:t>
            </a:r>
          </a:p>
          <a:p>
            <a:r>
              <a:rPr lang="tr-TR" dirty="0"/>
              <a:t>Ek hastalık: yok</a:t>
            </a:r>
          </a:p>
          <a:p>
            <a:r>
              <a:rPr lang="tr-TR" dirty="0"/>
              <a:t>Geçirilmiş operasyon: yok</a:t>
            </a:r>
          </a:p>
          <a:p>
            <a:r>
              <a:rPr lang="tr-TR" dirty="0"/>
              <a:t>Dismenore +</a:t>
            </a:r>
          </a:p>
          <a:p>
            <a:r>
              <a:rPr lang="tr-TR" dirty="0"/>
              <a:t>Anneanne: </a:t>
            </a:r>
            <a:r>
              <a:rPr lang="tr-TR" dirty="0" err="1"/>
              <a:t>endometrium</a:t>
            </a:r>
            <a:r>
              <a:rPr lang="tr-TR" dirty="0"/>
              <a:t> </a:t>
            </a:r>
            <a:r>
              <a:rPr lang="tr-TR" dirty="0" err="1"/>
              <a:t>Ca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703386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12340-F6B6-ED4E-96A0-B8D6F6528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Olgu-4  T.K.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B89181A-1BC8-BA4B-9430-EC63CB3F8E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2082" y="1724257"/>
            <a:ext cx="3154996" cy="236624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3473609-C493-824F-BA81-38098A0552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082" y="4136230"/>
            <a:ext cx="3154996" cy="236624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B71525E-7D00-0140-8307-453B820127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2904" y="4136231"/>
            <a:ext cx="3154556" cy="236591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ACFEBDB-523E-2342-BB4D-A19F148E10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2904" y="1724587"/>
            <a:ext cx="3154556" cy="2365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9593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87D62-6B55-3149-9042-574D81FA82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Olgu-4  T.K.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D40D2-0EFB-B548-AB5E-DC6E8D6949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6209371" cy="4420045"/>
          </a:xfrm>
        </p:spPr>
        <p:txBody>
          <a:bodyPr/>
          <a:lstStyle/>
          <a:p>
            <a:r>
              <a:rPr lang="tr-TR" dirty="0"/>
              <a:t>TV USG:</a:t>
            </a:r>
          </a:p>
          <a:p>
            <a:r>
              <a:rPr lang="tr-TR" dirty="0" err="1"/>
              <a:t>Uterus</a:t>
            </a:r>
            <a:r>
              <a:rPr lang="tr-TR" dirty="0"/>
              <a:t> doğal</a:t>
            </a:r>
          </a:p>
          <a:p>
            <a:r>
              <a:rPr lang="tr-TR" dirty="0"/>
              <a:t>Sol over doğal</a:t>
            </a:r>
          </a:p>
          <a:p>
            <a:r>
              <a:rPr lang="tr-TR" dirty="0"/>
              <a:t>Sağ </a:t>
            </a:r>
            <a:r>
              <a:rPr lang="tr-TR" dirty="0" err="1"/>
              <a:t>overde</a:t>
            </a:r>
            <a:r>
              <a:rPr lang="tr-TR" dirty="0"/>
              <a:t> 3cm ve 32m </a:t>
            </a:r>
            <a:r>
              <a:rPr lang="tr-TR" dirty="0" err="1"/>
              <a:t>endometrioma</a:t>
            </a:r>
            <a:r>
              <a:rPr lang="tr-TR" dirty="0"/>
              <a:t>, her ikisinin içerisinde </a:t>
            </a:r>
            <a:r>
              <a:rPr lang="tr-TR" dirty="0" err="1"/>
              <a:t>papiller</a:t>
            </a:r>
            <a:r>
              <a:rPr lang="tr-TR" dirty="0"/>
              <a:t> projeksiyon, tabanında </a:t>
            </a:r>
            <a:r>
              <a:rPr lang="tr-TR" dirty="0" err="1"/>
              <a:t>vaskülerizasyon</a:t>
            </a:r>
            <a:r>
              <a:rPr lang="tr-TR" dirty="0"/>
              <a:t> mevcut. </a:t>
            </a:r>
            <a:r>
              <a:rPr lang="tr-TR" dirty="0" err="1"/>
              <a:t>Borderline</a:t>
            </a:r>
            <a:r>
              <a:rPr lang="tr-TR" dirty="0"/>
              <a:t> </a:t>
            </a:r>
            <a:r>
              <a:rPr lang="tr-TR" dirty="0" err="1"/>
              <a:t>tm</a:t>
            </a:r>
            <a:r>
              <a:rPr lang="tr-TR" dirty="0"/>
              <a:t>?</a:t>
            </a:r>
          </a:p>
          <a:p>
            <a:endParaRPr lang="tr-TR" dirty="0"/>
          </a:p>
          <a:p>
            <a:r>
              <a:rPr lang="tr-TR" dirty="0"/>
              <a:t>Onkoloji görüşü: </a:t>
            </a:r>
            <a:r>
              <a:rPr lang="tr-TR" dirty="0" err="1"/>
              <a:t>Borderline</a:t>
            </a:r>
            <a:r>
              <a:rPr lang="tr-TR" dirty="0"/>
              <a:t> </a:t>
            </a:r>
            <a:r>
              <a:rPr lang="tr-TR" dirty="0" err="1"/>
              <a:t>tm</a:t>
            </a:r>
            <a:r>
              <a:rPr lang="tr-TR" dirty="0"/>
              <a:t>?</a:t>
            </a:r>
          </a:p>
        </p:txBody>
      </p:sp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AEFF9877-EB0E-3A46-A5A9-5F6BC84EDA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9638" y="3879752"/>
            <a:ext cx="3154558" cy="236591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A60099F-DC1C-8842-9DD2-0D5DEC268E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9638" y="1467779"/>
            <a:ext cx="3154996" cy="236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9880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404EBB-E530-014F-A3CE-8C2DB388CB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Olgu-4  T.K.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5D10FE-AFCC-854D-847F-345F0F7040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2021 AMH: 0.97, 1.1</a:t>
            </a:r>
          </a:p>
          <a:p>
            <a:endParaRPr lang="tr-TR" dirty="0"/>
          </a:p>
          <a:p>
            <a:r>
              <a:rPr lang="tr-TR" dirty="0"/>
              <a:t>25.01.2022 </a:t>
            </a:r>
            <a:r>
              <a:rPr lang="tr-TR" dirty="0" err="1"/>
              <a:t>Tm</a:t>
            </a:r>
            <a:r>
              <a:rPr lang="tr-TR" dirty="0"/>
              <a:t> </a:t>
            </a:r>
            <a:r>
              <a:rPr lang="tr-TR" dirty="0" err="1"/>
              <a:t>markerları</a:t>
            </a:r>
            <a:r>
              <a:rPr lang="tr-TR" dirty="0"/>
              <a:t>:</a:t>
            </a:r>
          </a:p>
          <a:p>
            <a:r>
              <a:rPr lang="tr-TR" dirty="0"/>
              <a:t>CA 19-9: 5.38 U/</a:t>
            </a:r>
            <a:r>
              <a:rPr lang="tr-TR" dirty="0" err="1"/>
              <a:t>mL</a:t>
            </a:r>
            <a:endParaRPr lang="tr-TR" dirty="0"/>
          </a:p>
          <a:p>
            <a:r>
              <a:rPr lang="tr-TR" dirty="0" err="1"/>
              <a:t>Ca</a:t>
            </a:r>
            <a:r>
              <a:rPr lang="tr-TR" dirty="0"/>
              <a:t> 125: 7.33 U/</a:t>
            </a:r>
            <a:r>
              <a:rPr lang="tr-TR" dirty="0" err="1"/>
              <a:t>mL</a:t>
            </a:r>
            <a:endParaRPr lang="tr-TR" dirty="0"/>
          </a:p>
          <a:p>
            <a:r>
              <a:rPr lang="tr-TR" dirty="0"/>
              <a:t>HE4: 23</a:t>
            </a:r>
          </a:p>
          <a:p>
            <a:r>
              <a:rPr lang="tr-TR" dirty="0"/>
              <a:t>ROMA Değeri: 1.2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558930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404EBB-E530-014F-A3CE-8C2DB388CB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Olgu-4  T.K.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5D10FE-AFCC-854D-847F-345F0F7040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23.02.2022 </a:t>
            </a:r>
            <a:r>
              <a:rPr lang="tr-TR" dirty="0" err="1"/>
              <a:t>Embryo</a:t>
            </a:r>
            <a:r>
              <a:rPr lang="tr-TR" dirty="0"/>
              <a:t> </a:t>
            </a:r>
            <a:r>
              <a:rPr lang="tr-TR" dirty="0" err="1"/>
              <a:t>Freezing</a:t>
            </a:r>
            <a:endParaRPr lang="tr-TR" dirty="0"/>
          </a:p>
          <a:p>
            <a:r>
              <a:rPr lang="tr-TR" dirty="0"/>
              <a:t>150 </a:t>
            </a:r>
            <a:r>
              <a:rPr lang="tr-TR" dirty="0" err="1"/>
              <a:t>hMG</a:t>
            </a:r>
            <a:r>
              <a:rPr lang="tr-TR" dirty="0"/>
              <a:t> + 150 FSH + </a:t>
            </a:r>
            <a:r>
              <a:rPr lang="tr-TR" dirty="0" err="1"/>
              <a:t>femara</a:t>
            </a:r>
            <a:r>
              <a:rPr lang="tr-TR" dirty="0"/>
              <a:t> + </a:t>
            </a:r>
            <a:r>
              <a:rPr lang="tr-TR" dirty="0" err="1"/>
              <a:t>duphaston</a:t>
            </a:r>
            <a:r>
              <a:rPr lang="tr-TR" dirty="0"/>
              <a:t> 10mg (2*1 )</a:t>
            </a:r>
          </a:p>
          <a:p>
            <a:r>
              <a:rPr lang="tr-TR" dirty="0">
                <a:sym typeface="Wingdings" pitchFamily="2" charset="2"/>
              </a:rPr>
              <a:t>E2: 1214 </a:t>
            </a:r>
            <a:r>
              <a:rPr lang="tr-TR" dirty="0" err="1">
                <a:sym typeface="Wingdings" pitchFamily="2" charset="2"/>
              </a:rPr>
              <a:t>ng</a:t>
            </a:r>
            <a:r>
              <a:rPr lang="tr-TR" dirty="0">
                <a:sym typeface="Wingdings" pitchFamily="2" charset="2"/>
              </a:rPr>
              <a:t>/L Progesteron: 0.61 </a:t>
            </a:r>
            <a:r>
              <a:rPr lang="tr-TR" dirty="0" err="1">
                <a:sym typeface="Wingdings" pitchFamily="2" charset="2"/>
              </a:rPr>
              <a:t>ng</a:t>
            </a:r>
            <a:r>
              <a:rPr lang="tr-TR" dirty="0">
                <a:sym typeface="Wingdings" pitchFamily="2" charset="2"/>
              </a:rPr>
              <a:t>/</a:t>
            </a:r>
            <a:r>
              <a:rPr lang="tr-TR" dirty="0" err="1">
                <a:sym typeface="Wingdings" pitchFamily="2" charset="2"/>
              </a:rPr>
              <a:t>mL</a:t>
            </a:r>
            <a:endParaRPr lang="tr-TR" dirty="0">
              <a:sym typeface="Wingdings" pitchFamily="2" charset="2"/>
            </a:endParaRPr>
          </a:p>
          <a:p>
            <a:pPr marL="0" indent="0">
              <a:buNone/>
            </a:pPr>
            <a:endParaRPr lang="tr-TR" dirty="0">
              <a:sym typeface="Wingdings" pitchFamily="2" charset="2"/>
            </a:endParaRPr>
          </a:p>
          <a:p>
            <a:r>
              <a:rPr lang="tr-TR" dirty="0"/>
              <a:t>13 oosit</a:t>
            </a:r>
            <a:r>
              <a:rPr lang="tr-TR" dirty="0">
                <a:sym typeface="Wingdings" pitchFamily="2" charset="2"/>
              </a:rPr>
              <a:t> D5  4 </a:t>
            </a:r>
            <a:r>
              <a:rPr lang="tr-TR" dirty="0" err="1">
                <a:sym typeface="Wingdings" pitchFamily="2" charset="2"/>
              </a:rPr>
              <a:t>Embryo</a:t>
            </a:r>
            <a:r>
              <a:rPr lang="tr-TR" dirty="0">
                <a:sym typeface="Wingdings" pitchFamily="2" charset="2"/>
              </a:rPr>
              <a:t> donduruldu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420679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AC2AD6-A890-154A-A643-AAA1577E1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Olgu-4  T.K.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185E7A-66BF-E146-9AFE-F4B13C3A8D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2014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r-TR" dirty="0"/>
              <a:t>27.04.2022 L/S </a:t>
            </a:r>
            <a:r>
              <a:rPr lang="tr-TR" dirty="0" err="1"/>
              <a:t>Kistektomi</a:t>
            </a:r>
            <a:r>
              <a:rPr lang="tr-TR" dirty="0"/>
              <a:t> + </a:t>
            </a:r>
            <a:r>
              <a:rPr lang="tr-TR" dirty="0" err="1"/>
              <a:t>Frozen</a:t>
            </a:r>
            <a:r>
              <a:rPr lang="tr-TR" dirty="0"/>
              <a:t> </a:t>
            </a:r>
          </a:p>
          <a:p>
            <a:r>
              <a:rPr lang="tr-TR" dirty="0"/>
              <a:t>Sol over doğal sağda 3 adet kist</a:t>
            </a:r>
            <a:r>
              <a:rPr lang="tr-TR" dirty="0">
                <a:sym typeface="Wingdings" pitchFamily="2" charset="2"/>
              </a:rPr>
              <a:t> </a:t>
            </a:r>
            <a:r>
              <a:rPr lang="tr-TR" dirty="0" err="1">
                <a:sym typeface="Wingdings" pitchFamily="2" charset="2"/>
              </a:rPr>
              <a:t>kistektomi</a:t>
            </a:r>
            <a:endParaRPr lang="tr-TR" dirty="0"/>
          </a:p>
          <a:p>
            <a:r>
              <a:rPr lang="tr-TR" dirty="0" err="1"/>
              <a:t>Frozen</a:t>
            </a:r>
            <a:r>
              <a:rPr lang="tr-TR" dirty="0"/>
              <a:t>: 2 kist </a:t>
            </a:r>
            <a:r>
              <a:rPr lang="tr-TR" dirty="0" err="1"/>
              <a:t>seromusinoz</a:t>
            </a:r>
            <a:r>
              <a:rPr lang="tr-TR" dirty="0"/>
              <a:t> </a:t>
            </a:r>
            <a:r>
              <a:rPr lang="tr-TR" dirty="0" err="1"/>
              <a:t>borderline</a:t>
            </a:r>
            <a:r>
              <a:rPr lang="tr-TR" dirty="0"/>
              <a:t> </a:t>
            </a:r>
            <a:r>
              <a:rPr lang="tr-TR" dirty="0" err="1"/>
              <a:t>tm</a:t>
            </a:r>
            <a:r>
              <a:rPr lang="tr-TR" dirty="0"/>
              <a:t>, 1 folikül kisti</a:t>
            </a:r>
          </a:p>
          <a:p>
            <a:r>
              <a:rPr lang="tr-TR" dirty="0" err="1"/>
              <a:t>İnflame</a:t>
            </a:r>
            <a:r>
              <a:rPr lang="tr-TR" dirty="0"/>
              <a:t> görünümde </a:t>
            </a:r>
            <a:r>
              <a:rPr lang="tr-TR" dirty="0" err="1"/>
              <a:t>appendiks</a:t>
            </a:r>
            <a:r>
              <a:rPr lang="tr-TR" dirty="0">
                <a:sym typeface="Wingdings" pitchFamily="2" charset="2"/>
              </a:rPr>
              <a:t> </a:t>
            </a:r>
            <a:r>
              <a:rPr lang="tr-TR" dirty="0" err="1">
                <a:sym typeface="Wingdings" pitchFamily="2" charset="2"/>
              </a:rPr>
              <a:t>appendektomi</a:t>
            </a:r>
            <a:r>
              <a:rPr lang="tr-TR" dirty="0">
                <a:sym typeface="Wingdings" pitchFamily="2" charset="2"/>
              </a:rPr>
              <a:t> </a:t>
            </a:r>
          </a:p>
          <a:p>
            <a:pPr marL="0" indent="0">
              <a:buNone/>
            </a:pPr>
            <a:endParaRPr lang="tr-TR" dirty="0">
              <a:sym typeface="Wingdings" pitchFamily="2" charset="2"/>
            </a:endParaRPr>
          </a:p>
          <a:p>
            <a:pPr marL="0" indent="0">
              <a:buNone/>
            </a:pPr>
            <a:r>
              <a:rPr lang="tr-TR" dirty="0">
                <a:sym typeface="Wingdings" pitchFamily="2" charset="2"/>
              </a:rPr>
              <a:t>Nihai Patoloji:</a:t>
            </a:r>
          </a:p>
          <a:p>
            <a:r>
              <a:rPr lang="tr-TR" dirty="0" err="1">
                <a:sym typeface="Wingdings" pitchFamily="2" charset="2"/>
              </a:rPr>
              <a:t>Serömüsinöz</a:t>
            </a:r>
            <a:r>
              <a:rPr lang="tr-TR" dirty="0">
                <a:sym typeface="Wingdings" pitchFamily="2" charset="2"/>
              </a:rPr>
              <a:t> </a:t>
            </a:r>
            <a:r>
              <a:rPr lang="tr-TR" dirty="0" err="1">
                <a:sym typeface="Wingdings" pitchFamily="2" charset="2"/>
              </a:rPr>
              <a:t>borderline</a:t>
            </a:r>
            <a:r>
              <a:rPr lang="tr-TR" dirty="0">
                <a:sym typeface="Wingdings" pitchFamily="2" charset="2"/>
              </a:rPr>
              <a:t> tümör</a:t>
            </a:r>
          </a:p>
          <a:p>
            <a:r>
              <a:rPr lang="tr-TR" dirty="0" err="1">
                <a:sym typeface="Wingdings" pitchFamily="2" charset="2"/>
              </a:rPr>
              <a:t>Serömüsinöz</a:t>
            </a:r>
            <a:r>
              <a:rPr lang="tr-TR" dirty="0">
                <a:sym typeface="Wingdings" pitchFamily="2" charset="2"/>
              </a:rPr>
              <a:t> </a:t>
            </a:r>
            <a:r>
              <a:rPr lang="tr-TR" dirty="0" err="1">
                <a:sym typeface="Wingdings" pitchFamily="2" charset="2"/>
              </a:rPr>
              <a:t>borderline</a:t>
            </a:r>
            <a:r>
              <a:rPr lang="tr-TR" dirty="0">
                <a:sym typeface="Wingdings" pitchFamily="2" charset="2"/>
              </a:rPr>
              <a:t> Tümör</a:t>
            </a:r>
          </a:p>
          <a:p>
            <a:r>
              <a:rPr lang="tr-TR" dirty="0">
                <a:sym typeface="Wingdings" pitchFamily="2" charset="2"/>
              </a:rPr>
              <a:t>Folikül kisti</a:t>
            </a:r>
          </a:p>
          <a:p>
            <a:r>
              <a:rPr lang="tr-TR" dirty="0" err="1">
                <a:sym typeface="Wingdings" pitchFamily="2" charset="2"/>
              </a:rPr>
              <a:t>Appendiks</a:t>
            </a:r>
            <a:r>
              <a:rPr lang="tr-TR" dirty="0">
                <a:sym typeface="Wingdings" pitchFamily="2" charset="2"/>
              </a:rPr>
              <a:t>: özellik görülmedi</a:t>
            </a:r>
          </a:p>
          <a:p>
            <a:r>
              <a:rPr lang="tr-TR" dirty="0">
                <a:sym typeface="Wingdings" pitchFamily="2" charset="2"/>
              </a:rPr>
              <a:t>Batın içi yıkama sıvısı: benign </a:t>
            </a:r>
            <a:r>
              <a:rPr lang="tr-TR" dirty="0" err="1">
                <a:sym typeface="Wingdings" pitchFamily="2" charset="2"/>
              </a:rPr>
              <a:t>sitolojik</a:t>
            </a:r>
            <a:r>
              <a:rPr lang="tr-TR" dirty="0">
                <a:sym typeface="Wingdings" pitchFamily="2" charset="2"/>
              </a:rPr>
              <a:t> bulgular, </a:t>
            </a:r>
            <a:r>
              <a:rPr lang="tr-TR" dirty="0" err="1">
                <a:sym typeface="Wingdings" pitchFamily="2" charset="2"/>
              </a:rPr>
              <a:t>mezotel</a:t>
            </a:r>
            <a:r>
              <a:rPr lang="tr-TR" dirty="0">
                <a:sym typeface="Wingdings" pitchFamily="2" charset="2"/>
              </a:rPr>
              <a:t> hücreleri</a:t>
            </a:r>
            <a:endParaRPr lang="tr-TR" dirty="0"/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663105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BCBB17-5B0F-3542-931D-75E419441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Olgu-1  E.B.S.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B3F2AB-7635-7546-BDF2-3838AD19B5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AMH 2014: &lt;0.08 </a:t>
            </a:r>
            <a:r>
              <a:rPr lang="tr-TR" dirty="0" err="1"/>
              <a:t>ng</a:t>
            </a:r>
            <a:r>
              <a:rPr lang="tr-TR" dirty="0"/>
              <a:t>/</a:t>
            </a:r>
            <a:r>
              <a:rPr lang="tr-TR" dirty="0" err="1"/>
              <a:t>mL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188912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C9BF5A-ECAC-6249-A66F-D59F897FCE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Olgu-1  E.B.S.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FF1778-AE1F-3345-AD31-B0032889C8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09.09.2021:</a:t>
            </a:r>
          </a:p>
          <a:p>
            <a:pPr marL="0" indent="0">
              <a:buNone/>
            </a:pPr>
            <a:r>
              <a:rPr lang="tr-TR" dirty="0"/>
              <a:t>Kontrol</a:t>
            </a:r>
          </a:p>
          <a:p>
            <a:r>
              <a:rPr lang="tr-TR" dirty="0"/>
              <a:t>TV-USG:</a:t>
            </a:r>
          </a:p>
          <a:p>
            <a:r>
              <a:rPr lang="tr-TR" dirty="0" err="1"/>
              <a:t>Uterus</a:t>
            </a:r>
            <a:r>
              <a:rPr lang="tr-TR" dirty="0"/>
              <a:t> doğal, </a:t>
            </a:r>
            <a:r>
              <a:rPr lang="tr-TR" dirty="0" err="1"/>
              <a:t>endometrium</a:t>
            </a:r>
            <a:r>
              <a:rPr lang="tr-TR" dirty="0"/>
              <a:t> ince düzenli</a:t>
            </a:r>
          </a:p>
          <a:p>
            <a:r>
              <a:rPr lang="tr-TR" dirty="0" err="1"/>
              <a:t>Bilateral</a:t>
            </a:r>
            <a:r>
              <a:rPr lang="tr-TR" dirty="0"/>
              <a:t> </a:t>
            </a:r>
            <a:r>
              <a:rPr lang="tr-TR" dirty="0" err="1"/>
              <a:t>overler</a:t>
            </a:r>
            <a:r>
              <a:rPr lang="tr-TR" dirty="0"/>
              <a:t> </a:t>
            </a:r>
            <a:r>
              <a:rPr lang="tr-TR" dirty="0" err="1"/>
              <a:t>atrofik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97868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601192-8A21-CC4B-9D9C-4E71D74AD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Olgu-1  E.B.S.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ADDC80-2F1F-F74B-862E-0C05F0821B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7517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r-TR" dirty="0"/>
              <a:t>28.01.2022:</a:t>
            </a:r>
          </a:p>
          <a:p>
            <a:pPr marL="0" indent="0">
              <a:buNone/>
            </a:pPr>
            <a:r>
              <a:rPr lang="tr-TR" dirty="0"/>
              <a:t>Son 1-2 aydır kronik </a:t>
            </a:r>
            <a:r>
              <a:rPr lang="tr-TR" dirty="0" err="1"/>
              <a:t>pelvik</a:t>
            </a:r>
            <a:r>
              <a:rPr lang="tr-TR" dirty="0"/>
              <a:t> ağrı</a:t>
            </a:r>
          </a:p>
          <a:p>
            <a:r>
              <a:rPr lang="tr-TR" dirty="0"/>
              <a:t>TV-USG:</a:t>
            </a:r>
          </a:p>
          <a:p>
            <a:r>
              <a:rPr lang="tr-TR" b="1" dirty="0" err="1"/>
              <a:t>Uterus</a:t>
            </a:r>
            <a:r>
              <a:rPr lang="tr-TR" b="1" dirty="0"/>
              <a:t> </a:t>
            </a:r>
            <a:r>
              <a:rPr lang="tr-TR" b="1" dirty="0" err="1"/>
              <a:t>adenomyotik</a:t>
            </a:r>
            <a:r>
              <a:rPr lang="tr-TR" dirty="0"/>
              <a:t>, </a:t>
            </a:r>
            <a:r>
              <a:rPr lang="tr-TR" dirty="0" err="1"/>
              <a:t>endometrium</a:t>
            </a:r>
            <a:r>
              <a:rPr lang="tr-TR" dirty="0"/>
              <a:t> ince düzenli</a:t>
            </a:r>
          </a:p>
          <a:p>
            <a:r>
              <a:rPr lang="tr-TR" b="1" dirty="0"/>
              <a:t>Sağ </a:t>
            </a:r>
            <a:r>
              <a:rPr lang="tr-TR" b="1" dirty="0" err="1"/>
              <a:t>over’de</a:t>
            </a:r>
            <a:r>
              <a:rPr lang="tr-TR" b="1" dirty="0"/>
              <a:t> 5 cm </a:t>
            </a:r>
            <a:r>
              <a:rPr lang="tr-TR" b="1" dirty="0" err="1"/>
              <a:t>multilokule</a:t>
            </a:r>
            <a:r>
              <a:rPr lang="tr-TR" b="1" dirty="0"/>
              <a:t> </a:t>
            </a:r>
            <a:r>
              <a:rPr lang="tr-TR" b="1" dirty="0" err="1"/>
              <a:t>endometrioma</a:t>
            </a:r>
            <a:endParaRPr lang="tr-TR" b="1" dirty="0"/>
          </a:p>
          <a:p>
            <a:r>
              <a:rPr lang="tr-TR" dirty="0"/>
              <a:t>Sol over izlenmedi</a:t>
            </a:r>
          </a:p>
          <a:p>
            <a:endParaRPr lang="tr-TR" dirty="0"/>
          </a:p>
          <a:p>
            <a:r>
              <a:rPr lang="tr-TR" dirty="0"/>
              <a:t>CA 125: 16.2 U/</a:t>
            </a:r>
            <a:r>
              <a:rPr lang="tr-TR" dirty="0" err="1"/>
              <a:t>mL</a:t>
            </a:r>
            <a:endParaRPr lang="tr-TR" dirty="0"/>
          </a:p>
          <a:p>
            <a:r>
              <a:rPr lang="tr-TR" dirty="0"/>
              <a:t>CA 19-9: 12 U/</a:t>
            </a:r>
            <a:r>
              <a:rPr lang="tr-TR" dirty="0" err="1"/>
              <a:t>mL</a:t>
            </a:r>
            <a:endParaRPr lang="tr-TR" dirty="0"/>
          </a:p>
          <a:p>
            <a:r>
              <a:rPr lang="tr-TR" b="1" dirty="0"/>
              <a:t>HE 4: 73.30 </a:t>
            </a:r>
            <a:r>
              <a:rPr lang="tr-TR" b="1" dirty="0" err="1"/>
              <a:t>pmol</a:t>
            </a:r>
            <a:r>
              <a:rPr lang="tr-TR" b="1" dirty="0"/>
              <a:t>/L</a:t>
            </a:r>
          </a:p>
          <a:p>
            <a:r>
              <a:rPr lang="tr-TR" b="1" dirty="0"/>
              <a:t>ROMA: 16.8 % </a:t>
            </a:r>
            <a:r>
              <a:rPr lang="tr-TR" dirty="0"/>
              <a:t>(11.4&lt; yüksek risk)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949205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CC169C-749B-B74B-8C3D-0BCABC0483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Olgu-1  E.B.S.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37E05A1-2344-3E45-86CA-4533CB7D0D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6882" y="2002669"/>
            <a:ext cx="5946312" cy="4351338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651F120-439D-8C45-9050-A7494EFF20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3158" y="2078153"/>
            <a:ext cx="5789430" cy="427585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C0E5E41-AB17-5E42-8ACC-A5013BF7193D}"/>
              </a:ext>
            </a:extLst>
          </p:cNvPr>
          <p:cNvSpPr/>
          <p:nvPr/>
        </p:nvSpPr>
        <p:spPr>
          <a:xfrm>
            <a:off x="6685027" y="2292806"/>
            <a:ext cx="1011219" cy="23129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815384B-9B3B-824F-AF97-436A438A0E1A}"/>
              </a:ext>
            </a:extLst>
          </p:cNvPr>
          <p:cNvSpPr/>
          <p:nvPr/>
        </p:nvSpPr>
        <p:spPr>
          <a:xfrm>
            <a:off x="156882" y="5819897"/>
            <a:ext cx="11880925" cy="609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F878870-493F-A24A-9995-EB8C92D997EF}"/>
              </a:ext>
            </a:extLst>
          </p:cNvPr>
          <p:cNvSpPr/>
          <p:nvPr/>
        </p:nvSpPr>
        <p:spPr>
          <a:xfrm>
            <a:off x="720763" y="2182541"/>
            <a:ext cx="1011219" cy="22591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6464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8DB0B9-F293-624B-A2B4-A27823E9BE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Olgu-1  E.B.S.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C44191-88DC-8F49-9072-962B42DC23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639721"/>
          </a:xfrm>
        </p:spPr>
        <p:txBody>
          <a:bodyPr>
            <a:normAutofit fontScale="92500" lnSpcReduction="10000"/>
          </a:bodyPr>
          <a:lstStyle/>
          <a:p>
            <a:r>
              <a:rPr lang="tr-TR" dirty="0"/>
              <a:t>15.02.2022:    </a:t>
            </a:r>
            <a:r>
              <a:rPr lang="tr-TR" b="1" dirty="0"/>
              <a:t>L/S </a:t>
            </a:r>
            <a:r>
              <a:rPr lang="tr-TR" b="1" dirty="0" err="1"/>
              <a:t>Histerektomi</a:t>
            </a:r>
            <a:r>
              <a:rPr lang="tr-TR" b="1" dirty="0"/>
              <a:t> + </a:t>
            </a:r>
            <a:r>
              <a:rPr lang="tr-TR" b="1" dirty="0" err="1"/>
              <a:t>Bilateral</a:t>
            </a:r>
            <a:r>
              <a:rPr lang="tr-TR" b="1" dirty="0"/>
              <a:t> </a:t>
            </a:r>
            <a:r>
              <a:rPr lang="tr-TR" b="1" dirty="0" err="1"/>
              <a:t>Salpingooferektomi</a:t>
            </a:r>
            <a:endParaRPr lang="tr-TR" b="1" dirty="0"/>
          </a:p>
          <a:p>
            <a:r>
              <a:rPr lang="tr-TR" dirty="0" err="1"/>
              <a:t>Serviks</a:t>
            </a:r>
            <a:r>
              <a:rPr lang="tr-TR" dirty="0"/>
              <a:t>: Aktif Kronik </a:t>
            </a:r>
            <a:r>
              <a:rPr lang="tr-TR" dirty="0" err="1"/>
              <a:t>Endoservisit</a:t>
            </a:r>
            <a:endParaRPr lang="tr-TR" dirty="0"/>
          </a:p>
          <a:p>
            <a:r>
              <a:rPr lang="tr-TR" dirty="0" err="1"/>
              <a:t>Endometrium</a:t>
            </a:r>
            <a:r>
              <a:rPr lang="tr-TR" dirty="0"/>
              <a:t>: </a:t>
            </a:r>
            <a:r>
              <a:rPr lang="tr-TR" dirty="0" err="1"/>
              <a:t>Proliferatif</a:t>
            </a:r>
            <a:r>
              <a:rPr lang="tr-TR" dirty="0"/>
              <a:t> </a:t>
            </a:r>
            <a:r>
              <a:rPr lang="tr-TR" dirty="0" err="1"/>
              <a:t>Endometrium</a:t>
            </a:r>
            <a:endParaRPr lang="tr-TR" dirty="0"/>
          </a:p>
          <a:p>
            <a:r>
              <a:rPr lang="tr-TR" dirty="0" err="1"/>
              <a:t>Myometrium</a:t>
            </a:r>
            <a:r>
              <a:rPr lang="tr-TR" dirty="0"/>
              <a:t>: </a:t>
            </a:r>
            <a:r>
              <a:rPr lang="tr-TR" b="1" dirty="0" err="1"/>
              <a:t>Adenomyozis</a:t>
            </a:r>
            <a:endParaRPr lang="tr-TR" b="1" dirty="0"/>
          </a:p>
          <a:p>
            <a:r>
              <a:rPr lang="tr-TR" dirty="0"/>
              <a:t>Sağ tuba: </a:t>
            </a:r>
            <a:r>
              <a:rPr lang="tr-TR" b="1" dirty="0" err="1"/>
              <a:t>serozada</a:t>
            </a:r>
            <a:r>
              <a:rPr lang="tr-TR" b="1" dirty="0"/>
              <a:t> endometriozis </a:t>
            </a:r>
            <a:r>
              <a:rPr lang="tr-TR" b="1" dirty="0" err="1"/>
              <a:t>eksterna</a:t>
            </a:r>
            <a:r>
              <a:rPr lang="tr-TR" b="1" dirty="0"/>
              <a:t> odakları, </a:t>
            </a:r>
            <a:r>
              <a:rPr lang="tr-TR" b="1" dirty="0" err="1"/>
              <a:t>paratubal</a:t>
            </a:r>
            <a:r>
              <a:rPr lang="tr-TR" b="1" dirty="0"/>
              <a:t> kist</a:t>
            </a:r>
          </a:p>
          <a:p>
            <a:r>
              <a:rPr lang="tr-TR" dirty="0"/>
              <a:t>Sol tuba: </a:t>
            </a:r>
            <a:r>
              <a:rPr lang="tr-TR" dirty="0" err="1"/>
              <a:t>paratubal</a:t>
            </a:r>
            <a:r>
              <a:rPr lang="tr-TR" dirty="0"/>
              <a:t> kist</a:t>
            </a:r>
          </a:p>
          <a:p>
            <a:r>
              <a:rPr lang="tr-TR" dirty="0"/>
              <a:t>Sağ over: </a:t>
            </a:r>
            <a:r>
              <a:rPr lang="tr-TR" b="1" dirty="0"/>
              <a:t>endometriozis </a:t>
            </a:r>
            <a:r>
              <a:rPr lang="tr-TR" b="1" dirty="0" err="1"/>
              <a:t>eksterna</a:t>
            </a:r>
            <a:endParaRPr lang="tr-TR" b="1" dirty="0"/>
          </a:p>
          <a:p>
            <a:r>
              <a:rPr lang="tr-TR" dirty="0"/>
              <a:t>Sol over: yok</a:t>
            </a:r>
          </a:p>
          <a:p>
            <a:endParaRPr lang="tr-TR" dirty="0"/>
          </a:p>
          <a:p>
            <a:r>
              <a:rPr lang="tr-TR" dirty="0" err="1"/>
              <a:t>Postop</a:t>
            </a:r>
            <a:r>
              <a:rPr lang="tr-TR" dirty="0"/>
              <a:t> tedavi: </a:t>
            </a:r>
            <a:r>
              <a:rPr lang="tr-TR" dirty="0" err="1"/>
              <a:t>climara</a:t>
            </a:r>
            <a:r>
              <a:rPr lang="tr-TR" dirty="0"/>
              <a:t> forte  + </a:t>
            </a:r>
            <a:r>
              <a:rPr lang="tr-TR" dirty="0" err="1"/>
              <a:t>duphaston</a:t>
            </a:r>
            <a:r>
              <a:rPr lang="tr-TR" dirty="0"/>
              <a:t> 2x10mg (nisan 2022)</a:t>
            </a:r>
          </a:p>
        </p:txBody>
      </p:sp>
    </p:spTree>
    <p:extLst>
      <p:ext uri="{BB962C8B-B14F-4D97-AF65-F5344CB8AC3E}">
        <p14:creationId xmlns:p14="http://schemas.microsoft.com/office/powerpoint/2010/main" val="8312172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EF2D0D-0E7A-9843-81E8-678533685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Olgu-2  S.I.M.A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3236EA-5188-8746-833C-D61E62C47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39 yaşında  G0 P0</a:t>
            </a:r>
          </a:p>
          <a:p>
            <a:pPr marL="342900" indent="-342900"/>
            <a:r>
              <a:rPr lang="tr-TR" dirty="0"/>
              <a:t>Şikayeti: Çocuk istemi ( 4 yıldır ) </a:t>
            </a:r>
          </a:p>
          <a:p>
            <a:pPr marL="342900" indent="-342900"/>
            <a:r>
              <a:rPr lang="tr-TR" dirty="0"/>
              <a:t>Eşinin donmuş spermi mevcut. (GIST tümör nedeniyle </a:t>
            </a:r>
            <a:r>
              <a:rPr lang="tr-TR" dirty="0" err="1"/>
              <a:t>immunoterapi</a:t>
            </a:r>
            <a:r>
              <a:rPr lang="tr-TR" dirty="0"/>
              <a:t> 2016) (Sudan)</a:t>
            </a:r>
          </a:p>
          <a:p>
            <a:pPr marL="342900" indent="-342900"/>
            <a:r>
              <a:rPr lang="tr-TR" dirty="0"/>
              <a:t>2 kez IUI, 2 kez IVF (Sudan) --- başarısız </a:t>
            </a:r>
          </a:p>
          <a:p>
            <a:pPr marL="342900" indent="-342900"/>
            <a:r>
              <a:rPr lang="tr-TR" dirty="0"/>
              <a:t>Dismenore +</a:t>
            </a:r>
          </a:p>
          <a:p>
            <a:pPr marL="342900" indent="-342900"/>
            <a:r>
              <a:rPr lang="tr-TR" dirty="0" err="1"/>
              <a:t>Disparoni</a:t>
            </a:r>
            <a:r>
              <a:rPr lang="tr-TR" dirty="0"/>
              <a:t>+/-</a:t>
            </a:r>
          </a:p>
        </p:txBody>
      </p:sp>
    </p:spTree>
    <p:extLst>
      <p:ext uri="{BB962C8B-B14F-4D97-AF65-F5344CB8AC3E}">
        <p14:creationId xmlns:p14="http://schemas.microsoft.com/office/powerpoint/2010/main" val="9964538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B660FF-E84D-0D43-8B23-E07C8C3FC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Olgu-2  S.I.M.A</a:t>
            </a:r>
          </a:p>
        </p:txBody>
      </p:sp>
      <p:sp>
        <p:nvSpPr>
          <p:cNvPr id="4" name="İçerik Yer Tutucusu 2">
            <a:extLst>
              <a:ext uri="{FF2B5EF4-FFF2-40B4-BE49-F238E27FC236}">
                <a16:creationId xmlns:a16="http://schemas.microsoft.com/office/drawing/2014/main" id="{6AE301D4-F108-E148-BBF6-7B7C94B40E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5451764" cy="4630593"/>
          </a:xfrm>
        </p:spPr>
        <p:txBody>
          <a:bodyPr>
            <a:normAutofit/>
          </a:bodyPr>
          <a:lstStyle/>
          <a:p>
            <a:r>
              <a:rPr lang="tr-TR" b="1" dirty="0"/>
              <a:t>TV-USG: </a:t>
            </a:r>
          </a:p>
          <a:p>
            <a:r>
              <a:rPr lang="tr-TR" b="1" dirty="0"/>
              <a:t>Sol over 9-10 cm </a:t>
            </a:r>
            <a:r>
              <a:rPr lang="tr-TR" b="1" dirty="0" err="1"/>
              <a:t>endometrioma</a:t>
            </a:r>
            <a:r>
              <a:rPr lang="tr-TR" b="1" dirty="0"/>
              <a:t>, Sağ over 2-3 cm </a:t>
            </a:r>
            <a:r>
              <a:rPr lang="tr-TR" b="1" dirty="0" err="1"/>
              <a:t>endometrioma</a:t>
            </a:r>
            <a:endParaRPr lang="tr-TR" b="1" dirty="0"/>
          </a:p>
          <a:p>
            <a:r>
              <a:rPr lang="tr-TR" b="1" dirty="0"/>
              <a:t>Over rezervi çok azalmış </a:t>
            </a:r>
          </a:p>
          <a:p>
            <a:r>
              <a:rPr lang="tr-TR" dirty="0" err="1"/>
              <a:t>Adeno</a:t>
            </a:r>
            <a:r>
              <a:rPr lang="tr-TR" dirty="0"/>
              <a:t> yok</a:t>
            </a:r>
          </a:p>
          <a:p>
            <a:r>
              <a:rPr lang="tr-TR" dirty="0"/>
              <a:t>Nodül yok</a:t>
            </a:r>
          </a:p>
          <a:p>
            <a:r>
              <a:rPr lang="tr-TR" dirty="0" err="1"/>
              <a:t>Bilateral</a:t>
            </a:r>
            <a:r>
              <a:rPr lang="tr-TR" dirty="0"/>
              <a:t> böbrekler normal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id="{4B3347D9-8449-C345-92E2-EFE0A60AB5EA}"/>
              </a:ext>
            </a:extLst>
          </p:cNvPr>
          <p:cNvSpPr txBox="1">
            <a:spLocks/>
          </p:cNvSpPr>
          <p:nvPr/>
        </p:nvSpPr>
        <p:spPr>
          <a:xfrm>
            <a:off x="6754091" y="1825625"/>
            <a:ext cx="518160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b="1" dirty="0"/>
              <a:t>Vajinal muayene: </a:t>
            </a:r>
            <a:endParaRPr lang="tr-TR" dirty="0"/>
          </a:p>
          <a:p>
            <a:r>
              <a:rPr lang="tr-TR" dirty="0"/>
              <a:t>Nodül yok</a:t>
            </a:r>
          </a:p>
          <a:p>
            <a:r>
              <a:rPr lang="tr-TR" b="1" dirty="0"/>
              <a:t>Kadın sünneti +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9372078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1028</TotalTime>
  <Words>1047</Words>
  <Application>Microsoft Office PowerPoint</Application>
  <PresentationFormat>Widescreen</PresentationFormat>
  <Paragraphs>191</Paragraphs>
  <Slides>28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2" baseType="lpstr">
      <vt:lpstr>Arial</vt:lpstr>
      <vt:lpstr>Calibri</vt:lpstr>
      <vt:lpstr>Calibri Light</vt:lpstr>
      <vt:lpstr>Office Theme</vt:lpstr>
      <vt:lpstr>OLGU SUNUMU</vt:lpstr>
      <vt:lpstr>Olgu-1  E.B.S.</vt:lpstr>
      <vt:lpstr>Olgu-1  E.B.S.</vt:lpstr>
      <vt:lpstr>Olgu-1  E.B.S.</vt:lpstr>
      <vt:lpstr>Olgu-1  E.B.S.</vt:lpstr>
      <vt:lpstr>Olgu-1  E.B.S.</vt:lpstr>
      <vt:lpstr>Olgu-1  E.B.S.</vt:lpstr>
      <vt:lpstr>Olgu-2  S.I.M.A</vt:lpstr>
      <vt:lpstr>Olgu-2  S.I.M.A</vt:lpstr>
      <vt:lpstr>Olgu-2  S.I.M.A</vt:lpstr>
      <vt:lpstr>Olgu-2  S.I.M.A</vt:lpstr>
      <vt:lpstr>Olgu-2  S.I.M.A</vt:lpstr>
      <vt:lpstr>Olgu-2  S.I.M.A</vt:lpstr>
      <vt:lpstr>Olgu-2  S.I.M.A</vt:lpstr>
      <vt:lpstr>Olgu-2  S.I.M.A</vt:lpstr>
      <vt:lpstr>Olgu-2  S.I.M.A</vt:lpstr>
      <vt:lpstr>Olgu-2  S.I.M.A</vt:lpstr>
      <vt:lpstr>Olgu-2  S.I.M.A</vt:lpstr>
      <vt:lpstr>Olgu-3  Ş.K.</vt:lpstr>
      <vt:lpstr>Olgu-3  Ş.K.</vt:lpstr>
      <vt:lpstr>Olgu-3  Ş.K.</vt:lpstr>
      <vt:lpstr>Olgu-3  Ş.K.</vt:lpstr>
      <vt:lpstr>Olgu-4  T.K.</vt:lpstr>
      <vt:lpstr>Olgu-4  T.K.</vt:lpstr>
      <vt:lpstr>Olgu-4  T.K.</vt:lpstr>
      <vt:lpstr>Olgu-4  T.K.</vt:lpstr>
      <vt:lpstr>Olgu-4  T.K.</vt:lpstr>
      <vt:lpstr>Olgu-4  T.K.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OLGU SUNUMU</dc:title>
  <dc:creator>MIRAY NILUFER CIMSIT</dc:creator>
  <cp:lastModifiedBy>engin oral</cp:lastModifiedBy>
  <cp:revision>23</cp:revision>
  <dcterms:created xsi:type="dcterms:W3CDTF">2022-05-12T13:28:16Z</dcterms:created>
  <dcterms:modified xsi:type="dcterms:W3CDTF">2022-05-15T06:57:36Z</dcterms:modified>
</cp:coreProperties>
</file>