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2"/>
  </p:notesMasterIdLst>
  <p:sldIdLst>
    <p:sldId id="2656" r:id="rId2"/>
    <p:sldId id="1841" r:id="rId3"/>
    <p:sldId id="1954" r:id="rId4"/>
    <p:sldId id="1823" r:id="rId5"/>
    <p:sldId id="1719" r:id="rId6"/>
    <p:sldId id="1724" r:id="rId7"/>
    <p:sldId id="2237" r:id="rId8"/>
    <p:sldId id="2685" r:id="rId9"/>
    <p:sldId id="2247" r:id="rId10"/>
    <p:sldId id="2201" r:id="rId11"/>
    <p:sldId id="8655" r:id="rId12"/>
    <p:sldId id="1566" r:id="rId13"/>
    <p:sldId id="2645" r:id="rId14"/>
    <p:sldId id="8603" r:id="rId15"/>
    <p:sldId id="2230" r:id="rId16"/>
    <p:sldId id="2231" r:id="rId17"/>
    <p:sldId id="2203" r:id="rId18"/>
    <p:sldId id="1632" r:id="rId19"/>
    <p:sldId id="2030" r:id="rId20"/>
    <p:sldId id="2024" r:id="rId21"/>
    <p:sldId id="2198" r:id="rId22"/>
    <p:sldId id="2215" r:id="rId23"/>
    <p:sldId id="2043" r:id="rId24"/>
    <p:sldId id="2015" r:id="rId25"/>
    <p:sldId id="2037" r:id="rId26"/>
    <p:sldId id="2648" r:id="rId27"/>
    <p:sldId id="1291" r:id="rId28"/>
    <p:sldId id="450" r:id="rId29"/>
    <p:sldId id="8611" r:id="rId30"/>
    <p:sldId id="8660" r:id="rId31"/>
    <p:sldId id="8614" r:id="rId32"/>
    <p:sldId id="2079" r:id="rId33"/>
    <p:sldId id="2210" r:id="rId34"/>
    <p:sldId id="8612" r:id="rId35"/>
    <p:sldId id="8613" r:id="rId36"/>
    <p:sldId id="8615" r:id="rId37"/>
    <p:sldId id="2087" r:id="rId38"/>
    <p:sldId id="2088" r:id="rId39"/>
    <p:sldId id="2207" r:id="rId40"/>
    <p:sldId id="8616" r:id="rId41"/>
    <p:sldId id="8601" r:id="rId42"/>
    <p:sldId id="307" r:id="rId43"/>
    <p:sldId id="349" r:id="rId44"/>
    <p:sldId id="2073" r:id="rId45"/>
    <p:sldId id="2086" r:id="rId46"/>
    <p:sldId id="8651" r:id="rId47"/>
    <p:sldId id="8661" r:id="rId48"/>
    <p:sldId id="8649" r:id="rId49"/>
    <p:sldId id="2054" r:id="rId50"/>
    <p:sldId id="1955" r:id="rId51"/>
    <p:sldId id="2208" r:id="rId52"/>
    <p:sldId id="2223" r:id="rId53"/>
    <p:sldId id="2209" r:id="rId54"/>
    <p:sldId id="2218" r:id="rId55"/>
    <p:sldId id="2229" r:id="rId56"/>
    <p:sldId id="2225" r:id="rId57"/>
    <p:sldId id="2239" r:id="rId58"/>
    <p:sldId id="2240" r:id="rId59"/>
    <p:sldId id="8618" r:id="rId60"/>
    <p:sldId id="2238" r:id="rId61"/>
    <p:sldId id="8650" r:id="rId62"/>
    <p:sldId id="2243" r:id="rId63"/>
    <p:sldId id="8653" r:id="rId64"/>
    <p:sldId id="2233" r:id="rId65"/>
    <p:sldId id="2220" r:id="rId66"/>
    <p:sldId id="2226" r:id="rId67"/>
    <p:sldId id="8646" r:id="rId68"/>
    <p:sldId id="256" r:id="rId69"/>
    <p:sldId id="8654" r:id="rId70"/>
    <p:sldId id="258" r:id="rId71"/>
    <p:sldId id="257" r:id="rId72"/>
    <p:sldId id="263" r:id="rId73"/>
    <p:sldId id="275" r:id="rId74"/>
    <p:sldId id="264" r:id="rId75"/>
    <p:sldId id="277" r:id="rId76"/>
    <p:sldId id="265" r:id="rId77"/>
    <p:sldId id="259" r:id="rId78"/>
    <p:sldId id="266" r:id="rId79"/>
    <p:sldId id="8657" r:id="rId80"/>
    <p:sldId id="8659" r:id="rId81"/>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Pad" initials="i"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Orta Stil 4 - Vurgu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48" autoAdjust="0"/>
    <p:restoredTop sz="80836" autoAdjust="0"/>
  </p:normalViewPr>
  <p:slideViewPr>
    <p:cSldViewPr>
      <p:cViewPr varScale="1">
        <p:scale>
          <a:sx n="51" d="100"/>
          <a:sy n="51" d="100"/>
        </p:scale>
        <p:origin x="1716" y="52"/>
      </p:cViewPr>
      <p:guideLst>
        <p:guide orient="horz" pos="2160"/>
        <p:guide pos="2880"/>
      </p:guideLst>
    </p:cSldViewPr>
  </p:slideViewPr>
  <p:outlineViewPr>
    <p:cViewPr>
      <p:scale>
        <a:sx n="33" d="100"/>
        <a:sy n="33" d="100"/>
      </p:scale>
      <p:origin x="0" y="13476"/>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Chart%20in%20Microsoft%20PowerPoint"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900874384506587"/>
          <c:y val="5.5540072165773738E-2"/>
          <c:w val="0.80777696898993678"/>
          <c:h val="0.6647619563451227"/>
        </c:manualLayout>
      </c:layout>
      <c:barChart>
        <c:barDir val="col"/>
        <c:grouping val="clustered"/>
        <c:varyColors val="0"/>
        <c:ser>
          <c:idx val="0"/>
          <c:order val="0"/>
          <c:tx>
            <c:strRef>
              <c:f>Sheet1!$B$1</c:f>
              <c:strCache>
                <c:ptCount val="1"/>
                <c:pt idx="0">
                  <c:v>Prolonged cyclical regimen (n=198)</c:v>
                </c:pt>
              </c:strCache>
            </c:strRef>
          </c:tx>
          <c:spPr>
            <a:solidFill>
              <a:srgbClr val="7C2582"/>
            </a:solidFill>
            <a:ln>
              <a:noFill/>
            </a:ln>
            <a:effectLst/>
          </c:spPr>
          <c:invertIfNegative val="0"/>
          <c:dLbls>
            <c:dLbl>
              <c:idx val="1"/>
              <c:tx>
                <c:rich>
                  <a:bodyPr/>
                  <a:lstStyle/>
                  <a:p>
                    <a:r>
                      <a:rPr lang="en-US" dirty="0"/>
                      <a:t>***</a:t>
                    </a:r>
                    <a:br>
                      <a:rPr lang="en-US" dirty="0"/>
                    </a:br>
                    <a:fld id="{E7B9171D-85EF-4D93-AF16-E80229290D42}" type="VALUE">
                      <a:rPr lang="en-US" smtClean="0"/>
                      <a:pPr/>
                      <a:t>[VALUE]</a:t>
                    </a:fld>
                    <a:endParaRPr lang="en-US" dirty="0"/>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330-4954-B5E5-109C6D24116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Baseline</c:v>
                </c:pt>
                <c:pt idx="1">
                  <c:v>Month 6</c:v>
                </c:pt>
              </c:strCache>
            </c:strRef>
          </c:cat>
          <c:val>
            <c:numRef>
              <c:f>Sheet1!$B$2:$B$3</c:f>
              <c:numCache>
                <c:formatCode>General</c:formatCode>
                <c:ptCount val="2"/>
                <c:pt idx="0">
                  <c:v>5.7</c:v>
                </c:pt>
                <c:pt idx="1">
                  <c:v>2.5</c:v>
                </c:pt>
              </c:numCache>
            </c:numRef>
          </c:val>
          <c:extLst>
            <c:ext xmlns:c16="http://schemas.microsoft.com/office/drawing/2014/chart" uri="{C3380CC4-5D6E-409C-BE32-E72D297353CC}">
              <c16:uniqueId val="{00000001-1330-4954-B5E5-109C6D24116E}"/>
            </c:ext>
          </c:extLst>
        </c:ser>
        <c:ser>
          <c:idx val="1"/>
          <c:order val="1"/>
          <c:tx>
            <c:strRef>
              <c:f>Sheet1!$C$1</c:f>
              <c:strCache>
                <c:ptCount val="1"/>
                <c:pt idx="0">
                  <c:v>Continuous regimen (n=66)</c:v>
                </c:pt>
              </c:strCache>
            </c:strRef>
          </c:tx>
          <c:spPr>
            <a:solidFill>
              <a:srgbClr val="E985BA"/>
            </a:solidFill>
            <a:ln>
              <a:noFill/>
            </a:ln>
            <a:effectLst/>
          </c:spPr>
          <c:invertIfNegative val="0"/>
          <c:dLbls>
            <c:dLbl>
              <c:idx val="1"/>
              <c:tx>
                <c:rich>
                  <a:bodyPr/>
                  <a:lstStyle/>
                  <a:p>
                    <a:r>
                      <a:rPr lang="en-US" dirty="0"/>
                      <a:t>***</a:t>
                    </a:r>
                    <a:br>
                      <a:rPr lang="en-US" dirty="0"/>
                    </a:br>
                    <a:fld id="{66CD5D5C-ED30-42CF-9F1E-0BE2E35B0F8C}" type="VALUE">
                      <a:rPr lang="en-US" smtClean="0"/>
                      <a:pPr/>
                      <a:t>[VALUE]</a:t>
                    </a:fld>
                    <a:endParaRPr lang="en-US" dirty="0"/>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330-4954-B5E5-109C6D24116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Baseline</c:v>
                </c:pt>
                <c:pt idx="1">
                  <c:v>Month 6</c:v>
                </c:pt>
              </c:strCache>
            </c:strRef>
          </c:cat>
          <c:val>
            <c:numRef>
              <c:f>Sheet1!$C$2:$C$3</c:f>
              <c:numCache>
                <c:formatCode>General</c:formatCode>
                <c:ptCount val="2"/>
                <c:pt idx="0">
                  <c:v>5.8</c:v>
                </c:pt>
                <c:pt idx="1">
                  <c:v>2.8</c:v>
                </c:pt>
              </c:numCache>
            </c:numRef>
          </c:val>
          <c:extLst>
            <c:ext xmlns:c16="http://schemas.microsoft.com/office/drawing/2014/chart" uri="{C3380CC4-5D6E-409C-BE32-E72D297353CC}">
              <c16:uniqueId val="{00000003-1330-4954-B5E5-109C6D24116E}"/>
            </c:ext>
          </c:extLst>
        </c:ser>
        <c:dLbls>
          <c:showLegendKey val="0"/>
          <c:showVal val="0"/>
          <c:showCatName val="0"/>
          <c:showSerName val="0"/>
          <c:showPercent val="0"/>
          <c:showBubbleSize val="0"/>
        </c:dLbls>
        <c:gapWidth val="219"/>
        <c:overlap val="-27"/>
        <c:axId val="1573828831"/>
        <c:axId val="1773723599"/>
      </c:barChart>
      <c:catAx>
        <c:axId val="1573828831"/>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73723599"/>
        <c:crosses val="autoZero"/>
        <c:auto val="1"/>
        <c:lblAlgn val="ctr"/>
        <c:lblOffset val="100"/>
        <c:noMultiLvlLbl val="0"/>
      </c:catAx>
      <c:valAx>
        <c:axId val="177372359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GB" sz="1200" dirty="0">
                    <a:solidFill>
                      <a:schemeClr val="tx1"/>
                    </a:solidFill>
                  </a:rPr>
                  <a:t>Mean intensity</a:t>
                </a:r>
                <a:r>
                  <a:rPr lang="en-GB" sz="1200" baseline="0" dirty="0">
                    <a:solidFill>
                      <a:schemeClr val="tx1"/>
                    </a:solidFill>
                  </a:rPr>
                  <a:t> of </a:t>
                </a:r>
                <a:br>
                  <a:rPr lang="en-GB" sz="1200" baseline="0" dirty="0">
                    <a:solidFill>
                      <a:schemeClr val="tx1"/>
                    </a:solidFill>
                  </a:rPr>
                </a:br>
                <a:r>
                  <a:rPr lang="en-GB" sz="1200" baseline="0" dirty="0">
                    <a:solidFill>
                      <a:schemeClr val="tx1"/>
                    </a:solidFill>
                  </a:rPr>
                  <a:t>chronic pelvic pain, </a:t>
                </a:r>
                <a:r>
                  <a:rPr lang="en-GB" sz="1200" dirty="0">
                    <a:solidFill>
                      <a:schemeClr val="tx1"/>
                    </a:solidFill>
                  </a:rPr>
                  <a:t>NRS</a:t>
                </a:r>
              </a:p>
            </c:rich>
          </c:tx>
          <c:layout>
            <c:manualLayout>
              <c:xMode val="edge"/>
              <c:yMode val="edge"/>
              <c:x val="0"/>
              <c:y val="3.6886196758179529E-2"/>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573828831"/>
        <c:crosses val="autoZero"/>
        <c:crossBetween val="between"/>
      </c:valAx>
      <c:spPr>
        <a:noFill/>
        <a:ln>
          <a:noFill/>
        </a:ln>
        <a:effectLst/>
      </c:spPr>
    </c:plotArea>
    <c:legend>
      <c:legendPos val="b"/>
      <c:layout>
        <c:manualLayout>
          <c:xMode val="edge"/>
          <c:yMode val="edge"/>
          <c:x val="0.22956350640941797"/>
          <c:y val="0.850199794506318"/>
          <c:w val="0.66989202411523707"/>
          <c:h val="0.14807873108055564"/>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dLbls>
            <c:delete val="1"/>
          </c:dLbls>
          <c:val>
            <c:numRef>
              <c:f>'[Chart in Microsoft PowerPoint]Tabelle1'!$P$25:$P$27</c:f>
              <c:numCache>
                <c:formatCode>General</c:formatCode>
                <c:ptCount val="3"/>
                <c:pt idx="0" formatCode="0.00">
                  <c:v>0</c:v>
                </c:pt>
                <c:pt idx="1">
                  <c:v>0</c:v>
                </c:pt>
              </c:numCache>
            </c:numRef>
          </c:val>
          <c:extLst>
            <c:ext xmlns:c16="http://schemas.microsoft.com/office/drawing/2014/chart" uri="{C3380CC4-5D6E-409C-BE32-E72D297353CC}">
              <c16:uniqueId val="{00000000-D193-4FD3-A56C-C23BB61CFB74}"/>
            </c:ext>
          </c:extLst>
        </c:ser>
        <c:ser>
          <c:idx val="1"/>
          <c:order val="1"/>
          <c:invertIfNegative val="0"/>
          <c:dPt>
            <c:idx val="0"/>
            <c:invertIfNegative val="0"/>
            <c:bubble3D val="0"/>
            <c:spPr>
              <a:solidFill>
                <a:srgbClr val="008CCA"/>
              </a:solidFill>
            </c:spPr>
            <c:extLst>
              <c:ext xmlns:c16="http://schemas.microsoft.com/office/drawing/2014/chart" uri="{C3380CC4-5D6E-409C-BE32-E72D297353CC}">
                <c16:uniqueId val="{00000002-D193-4FD3-A56C-C23BB61CFB74}"/>
              </c:ext>
            </c:extLst>
          </c:dPt>
          <c:dPt>
            <c:idx val="1"/>
            <c:invertIfNegative val="0"/>
            <c:bubble3D val="0"/>
            <c:spPr>
              <a:solidFill>
                <a:srgbClr val="6BC200"/>
              </a:solidFill>
            </c:spPr>
            <c:extLst>
              <c:ext xmlns:c16="http://schemas.microsoft.com/office/drawing/2014/chart" uri="{C3380CC4-5D6E-409C-BE32-E72D297353CC}">
                <c16:uniqueId val="{00000004-D193-4FD3-A56C-C23BB61CFB74}"/>
              </c:ext>
            </c:extLst>
          </c:dPt>
          <c:dPt>
            <c:idx val="2"/>
            <c:invertIfNegative val="0"/>
            <c:bubble3D val="0"/>
            <c:spPr>
              <a:solidFill>
                <a:srgbClr val="6BC200"/>
              </a:solidFill>
            </c:spPr>
            <c:extLst>
              <c:ext xmlns:c16="http://schemas.microsoft.com/office/drawing/2014/chart" uri="{C3380CC4-5D6E-409C-BE32-E72D297353CC}">
                <c16:uniqueId val="{00000006-D193-4FD3-A56C-C23BB61CFB74}"/>
              </c:ext>
            </c:extLst>
          </c:dPt>
          <c:dLbls>
            <c:dLbl>
              <c:idx val="0"/>
              <c:layout>
                <c:manualLayout>
                  <c:x val="-2.680225653895921E-3"/>
                  <c:y val="9.1157071446745733E-3"/>
                </c:manualLayout>
              </c:layout>
              <c:tx>
                <c:rich>
                  <a:bodyPr/>
                  <a:lstStyle/>
                  <a:p>
                    <a:pPr>
                      <a:defRPr/>
                    </a:pPr>
                    <a:r>
                      <a:rPr lang="en-US"/>
                      <a:t>-1.2% </a:t>
                    </a:r>
                  </a:p>
                </c:rich>
              </c:tx>
              <c:spPr>
                <a:solidFill>
                  <a:schemeClr val="bg1"/>
                </a:solidFill>
              </c:spPr>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193-4FD3-A56C-C23BB61CFB74}"/>
                </c:ext>
              </c:extLst>
            </c:dLbl>
            <c:dLbl>
              <c:idx val="1"/>
              <c:layout>
                <c:manualLayout>
                  <c:x val="0"/>
                  <c:y val="9.3353367959694497E-3"/>
                </c:manualLayout>
              </c:layout>
              <c:tx>
                <c:rich>
                  <a:bodyPr/>
                  <a:lstStyle/>
                  <a:p>
                    <a:pPr>
                      <a:defRPr/>
                    </a:pPr>
                    <a:r>
                      <a:rPr lang="en-US"/>
                      <a:t>-2.3%</a:t>
                    </a:r>
                  </a:p>
                  <a:p>
                    <a:pPr>
                      <a:defRPr/>
                    </a:pPr>
                    <a:endParaRPr lang="en-US"/>
                  </a:p>
                </c:rich>
              </c:tx>
              <c:spPr>
                <a:solidFill>
                  <a:schemeClr val="bg1"/>
                </a:solidFill>
              </c:spPr>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D193-4FD3-A56C-C23BB61CFB74}"/>
                </c:ext>
              </c:extLst>
            </c:dLbl>
            <c:dLbl>
              <c:idx val="2"/>
              <c:delete val="1"/>
              <c:extLst>
                <c:ext xmlns:c15="http://schemas.microsoft.com/office/drawing/2012/chart" uri="{CE6537A1-D6FC-4f65-9D91-7224C49458BB}"/>
                <c:ext xmlns:c16="http://schemas.microsoft.com/office/drawing/2014/chart" uri="{C3380CC4-5D6E-409C-BE32-E72D297353CC}">
                  <c16:uniqueId val="{00000006-D193-4FD3-A56C-C23BB61CFB74}"/>
                </c:ext>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'[Chart in Microsoft PowerPoint]Tabelle1'!$Q$25:$Q$27</c:f>
              <c:numCache>
                <c:formatCode>General</c:formatCode>
                <c:ptCount val="3"/>
                <c:pt idx="0">
                  <c:v>-1.2</c:v>
                </c:pt>
                <c:pt idx="1">
                  <c:v>-2.2999999999999998</c:v>
                </c:pt>
                <c:pt idx="2">
                  <c:v>-0.60000000000000031</c:v>
                </c:pt>
              </c:numCache>
            </c:numRef>
          </c:val>
          <c:extLst>
            <c:ext xmlns:c16="http://schemas.microsoft.com/office/drawing/2014/chart" uri="{C3380CC4-5D6E-409C-BE32-E72D297353CC}">
              <c16:uniqueId val="{00000007-D193-4FD3-A56C-C23BB61CFB74}"/>
            </c:ext>
          </c:extLst>
        </c:ser>
        <c:dLbls>
          <c:showLegendKey val="0"/>
          <c:showVal val="1"/>
          <c:showCatName val="0"/>
          <c:showSerName val="0"/>
          <c:showPercent val="0"/>
          <c:showBubbleSize val="0"/>
        </c:dLbls>
        <c:gapWidth val="0"/>
        <c:overlap val="42"/>
        <c:axId val="317586944"/>
        <c:axId val="317054976"/>
      </c:barChart>
      <c:catAx>
        <c:axId val="317586944"/>
        <c:scaling>
          <c:orientation val="minMax"/>
        </c:scaling>
        <c:delete val="1"/>
        <c:axPos val="b"/>
        <c:majorTickMark val="out"/>
        <c:minorTickMark val="none"/>
        <c:tickLblPos val="none"/>
        <c:crossAx val="317054976"/>
        <c:crosses val="autoZero"/>
        <c:auto val="1"/>
        <c:lblAlgn val="ctr"/>
        <c:lblOffset val="100"/>
        <c:noMultiLvlLbl val="0"/>
      </c:catAx>
      <c:valAx>
        <c:axId val="317054976"/>
        <c:scaling>
          <c:orientation val="minMax"/>
          <c:min val="-3"/>
        </c:scaling>
        <c:delete val="0"/>
        <c:axPos val="l"/>
        <c:majorGridlines/>
        <c:numFmt formatCode="0.00" sourceLinked="1"/>
        <c:majorTickMark val="out"/>
        <c:minorTickMark val="none"/>
        <c:tickLblPos val="nextTo"/>
        <c:crossAx val="317586944"/>
        <c:crosses val="autoZero"/>
        <c:crossBetween val="between"/>
      </c:valAx>
    </c:plotArea>
    <c:plotVisOnly val="1"/>
    <c:dispBlanksAs val="gap"/>
    <c:showDLblsOverMax val="0"/>
  </c:chart>
  <c:txPr>
    <a:bodyPr/>
    <a:lstStyle/>
    <a:p>
      <a:pPr>
        <a:defRPr>
          <a:solidFill>
            <a:srgbClr val="FFC000"/>
          </a:solidFill>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35ED64D-16D6-417C-97FF-9268AF14E533}" type="datetimeFigureOut">
              <a:rPr lang="tr-TR"/>
              <a:pPr>
                <a:defRPr/>
              </a:pPr>
              <a:t>13.05.2022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a:t>Asıl metin stillerini düzenlemek için tıklatın</a:t>
            </a:r>
          </a:p>
          <a:p>
            <a:pPr lvl="1"/>
            <a:r>
              <a:rPr lang="tr-TR" noProof="0"/>
              <a:t>İkinci düzey</a:t>
            </a:r>
          </a:p>
          <a:p>
            <a:pPr lvl="2"/>
            <a:r>
              <a:rPr lang="tr-TR" noProof="0"/>
              <a:t>Üçüncü düzey</a:t>
            </a:r>
          </a:p>
          <a:p>
            <a:pPr lvl="3"/>
            <a:r>
              <a:rPr lang="tr-TR" noProof="0"/>
              <a:t>Dördüncü düzey</a:t>
            </a:r>
          </a:p>
          <a:p>
            <a:pPr lvl="4"/>
            <a:r>
              <a:rPr lang="tr-TR" noProof="0"/>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EB7F68A3-05D6-41F2-A999-958AE05F3943}" type="slidenum">
              <a:rPr lang="tr-TR"/>
              <a:pPr>
                <a:defRPr/>
              </a:pPr>
              <a:t>‹#›</a:t>
            </a:fld>
            <a:endParaRPr lang="tr-TR"/>
          </a:p>
        </p:txBody>
      </p:sp>
    </p:spTree>
    <p:extLst>
      <p:ext uri="{BB962C8B-B14F-4D97-AF65-F5344CB8AC3E}">
        <p14:creationId xmlns:p14="http://schemas.microsoft.com/office/powerpoint/2010/main" val="5844211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C9AE4951-A0BF-4CFC-BE73-2A1DDA20A757}" type="slidenum">
              <a:rPr lang="en-US" smtClean="0"/>
              <a:pPr/>
              <a:t>1</a:t>
            </a:fld>
            <a:endParaRPr lang="en-US"/>
          </a:p>
        </p:txBody>
      </p:sp>
      <p:sp>
        <p:nvSpPr>
          <p:cNvPr id="129027" name="Rectangle 2"/>
          <p:cNvSpPr>
            <a:spLocks noGrp="1" noRot="1" noChangeAspect="1" noChangeArrowheads="1" noTextEdit="1"/>
          </p:cNvSpPr>
          <p:nvPr>
            <p:ph type="sldImg"/>
          </p:nvPr>
        </p:nvSpPr>
        <p:spPr>
          <a:xfrm>
            <a:off x="1050925" y="768350"/>
            <a:ext cx="4757738" cy="3568700"/>
          </a:xfrm>
          <a:solidFill>
            <a:srgbClr val="FFFFFF"/>
          </a:solidFill>
          <a:ln/>
        </p:spPr>
      </p:sp>
      <p:sp>
        <p:nvSpPr>
          <p:cNvPr id="129028" name="Rectangle 3"/>
          <p:cNvSpPr>
            <a:spLocks noGrp="1" noChangeArrowheads="1"/>
          </p:cNvSpPr>
          <p:nvPr>
            <p:ph type="body" idx="1"/>
          </p:nvPr>
        </p:nvSpPr>
        <p:spPr>
          <a:xfrm>
            <a:off x="914400" y="4573588"/>
            <a:ext cx="5029200" cy="4341812"/>
          </a:xfrm>
          <a:solidFill>
            <a:srgbClr val="FFFFFF"/>
          </a:solidFill>
          <a:ln>
            <a:solidFill>
              <a:srgbClr val="000000"/>
            </a:solidFill>
          </a:ln>
        </p:spPr>
        <p:txBody>
          <a:bodyPr/>
          <a:lstStyle/>
          <a:p>
            <a:pPr eaLnBrk="1" hangingPunct="1"/>
            <a:endParaRPr lang="tr-T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25</a:t>
            </a:fld>
            <a:endParaRPr lang="tr-TR"/>
          </a:p>
        </p:txBody>
      </p:sp>
    </p:spTree>
    <p:extLst>
      <p:ext uri="{BB962C8B-B14F-4D97-AF65-F5344CB8AC3E}">
        <p14:creationId xmlns:p14="http://schemas.microsoft.com/office/powerpoint/2010/main" val="3332452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900" b="0" i="0" u="none" strike="noStrike" baseline="0" dirty="0">
                <a:latin typeface="Georgia" panose="02040502050405020303" pitchFamily="18" charset="0"/>
              </a:rPr>
              <a:t>All progestins have a progestogenic effect on the estrogen-primed endometrium (although the activity varies depending on the route and timing of the administration), but there is also a wide variation in their biological effects due to differences in their specificity for the progesterone receptor and other intracellular steroid receptors</a:t>
            </a:r>
          </a:p>
          <a:p>
            <a:pPr marL="171450" indent="-171450">
              <a:buFont typeface="Arial" panose="020B0604020202020204" pitchFamily="34" charset="0"/>
              <a:buChar char="•"/>
            </a:pPr>
            <a:r>
              <a:rPr lang="en-US" sz="900" b="0" i="0" u="none" strike="noStrike" baseline="0" dirty="0">
                <a:latin typeface="Georgia" panose="02040502050405020303" pitchFamily="18" charset="0"/>
              </a:rPr>
              <a:t>These differences need to be considered when selecting a medical treatment for endometriosis</a:t>
            </a:r>
            <a:endParaRPr lang="en-US" sz="900" b="0" baseline="30000" dirty="0">
              <a:latin typeface="Georgia" panose="02040502050405020303" pitchFamily="18" charset="0"/>
            </a:endParaRPr>
          </a:p>
          <a:p>
            <a:pPr marL="0" indent="0">
              <a:buFont typeface="Arial" panose="020B0604020202020204" pitchFamily="34" charset="0"/>
              <a:buNone/>
            </a:pPr>
            <a:endParaRPr lang="en-US" sz="900" b="1" dirty="0">
              <a:latin typeface="Georgia" panose="02040502050405020303" pitchFamily="18" charset="0"/>
            </a:endParaRPr>
          </a:p>
          <a:p>
            <a:pPr marL="0" indent="0">
              <a:buFont typeface="Arial" panose="020B0604020202020204" pitchFamily="34" charset="0"/>
              <a:buNone/>
            </a:pPr>
            <a:r>
              <a:rPr lang="en-US" sz="900" b="1" dirty="0">
                <a:latin typeface="Georgia" panose="02040502050405020303" pitchFamily="18" charset="0"/>
              </a:rPr>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latin typeface="Georgia" panose="02040502050405020303" pitchFamily="18" charset="0"/>
                <a:cs typeface="Calibri" panose="020F0502020204030204" pitchFamily="34" charset="0"/>
              </a:rPr>
              <a:t>Schindler AE, Campagnoli C, Druckmann R, </a:t>
            </a:r>
            <a:r>
              <a:rPr lang="en-US" sz="900" i="1" dirty="0">
                <a:latin typeface="Georgia" panose="02040502050405020303" pitchFamily="18" charset="0"/>
                <a:cs typeface="Calibri" panose="020F0502020204030204" pitchFamily="34" charset="0"/>
              </a:rPr>
              <a:t>et al</a:t>
            </a:r>
            <a:r>
              <a:rPr lang="en-US" sz="900" dirty="0">
                <a:latin typeface="Georgia" panose="02040502050405020303" pitchFamily="18" charset="0"/>
                <a:cs typeface="Calibri" panose="020F0502020204030204" pitchFamily="34" charset="0"/>
              </a:rPr>
              <a:t>. Classification and pharmacology of progestins. </a:t>
            </a:r>
            <a:r>
              <a:rPr lang="en-US" sz="900" i="1" dirty="0">
                <a:latin typeface="Georgia" panose="02040502050405020303" pitchFamily="18" charset="0"/>
                <a:cs typeface="Calibri" panose="020F0502020204030204" pitchFamily="34" charset="0"/>
              </a:rPr>
              <a:t>Maturitas</a:t>
            </a:r>
            <a:r>
              <a:rPr lang="en-US" sz="900" dirty="0">
                <a:latin typeface="Georgia" panose="02040502050405020303" pitchFamily="18" charset="0"/>
                <a:cs typeface="Calibri" panose="020F0502020204030204" pitchFamily="34" charset="0"/>
              </a:rPr>
              <a:t> 2003;46(Suppl 1):S7–S16</a:t>
            </a:r>
          </a:p>
        </p:txBody>
      </p:sp>
      <p:sp>
        <p:nvSpPr>
          <p:cNvPr id="4" name="Slide Number Placeholder 3"/>
          <p:cNvSpPr>
            <a:spLocks noGrp="1"/>
          </p:cNvSpPr>
          <p:nvPr>
            <p:ph type="sldNum" sz="quarter" idx="5"/>
          </p:nvPr>
        </p:nvSpPr>
        <p:spPr/>
        <p:txBody>
          <a:bodyPr/>
          <a:lstStyle/>
          <a:p>
            <a:fld id="{DE1EEE18-8F3D-4CB3-B090-6249C20A5AF8}" type="slidenum">
              <a:rPr lang="en-US" smtClean="0"/>
              <a:t>28</a:t>
            </a:fld>
            <a:endParaRPr lang="en-US" dirty="0"/>
          </a:p>
        </p:txBody>
      </p:sp>
    </p:spTree>
    <p:extLst>
      <p:ext uri="{BB962C8B-B14F-4D97-AF65-F5344CB8AC3E}">
        <p14:creationId xmlns:p14="http://schemas.microsoft.com/office/powerpoint/2010/main" val="2346908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a:extLst>
              <a:ext uri="{FF2B5EF4-FFF2-40B4-BE49-F238E27FC236}">
                <a16:creationId xmlns:a16="http://schemas.microsoft.com/office/drawing/2014/main" id="{6E3EA627-3030-48E4-A250-B98EC8DCF3FC}"/>
              </a:ext>
            </a:extLst>
          </p:cNvPr>
          <p:cNvSpPr>
            <a:spLocks noGrp="1" noRot="1" noChangeAspect="1" noChangeArrowheads="1" noTextEdit="1"/>
          </p:cNvSpPr>
          <p:nvPr>
            <p:ph type="sldImg"/>
          </p:nvPr>
        </p:nvSpPr>
        <p:spPr>
          <a:xfrm>
            <a:off x="776288" y="515938"/>
            <a:ext cx="2065337" cy="1549400"/>
          </a:xfrm>
          <a:ln/>
        </p:spPr>
      </p:sp>
      <p:sp>
        <p:nvSpPr>
          <p:cNvPr id="141315" name="Notes Placeholder 2">
            <a:extLst>
              <a:ext uri="{FF2B5EF4-FFF2-40B4-BE49-F238E27FC236}">
                <a16:creationId xmlns:a16="http://schemas.microsoft.com/office/drawing/2014/main" id="{DEB605FA-F23A-4703-AEB3-5A06080448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20000"/>
          </a:bodyPr>
          <a:lstStyle/>
          <a:p>
            <a:r>
              <a:rPr lang="en-GB" altLang="de-DE" b="1">
                <a:latin typeface="Arial" panose="020B0604020202020204" pitchFamily="34" charset="0"/>
              </a:rPr>
              <a:t>Speaker Notes:</a:t>
            </a:r>
          </a:p>
          <a:p>
            <a:endParaRPr lang="en-GB" altLang="de-DE">
              <a:latin typeface="Arial" panose="020B0604020202020204" pitchFamily="34" charset="0"/>
            </a:endParaRPr>
          </a:p>
          <a:p>
            <a:r>
              <a:rPr lang="en-GB" altLang="de-DE" b="1">
                <a:latin typeface="Arial" panose="020B0604020202020204" pitchFamily="34" charset="0"/>
              </a:rPr>
              <a:t>Pinto et al:</a:t>
            </a:r>
          </a:p>
          <a:p>
            <a:r>
              <a:rPr lang="en-GB" altLang="de-DE">
                <a:latin typeface="Arial" panose="020B0604020202020204" pitchFamily="34" charset="0"/>
              </a:rPr>
              <a:t>Evaluation of the effectiveness of dienogest in controlling pain caused by DIE, its </a:t>
            </a:r>
            <a:r>
              <a:rPr lang="en-GB" altLang="de-DE" b="1">
                <a:latin typeface="Arial" panose="020B0604020202020204" pitchFamily="34" charset="0"/>
              </a:rPr>
              <a:t>influence on the quality of live (QoL) </a:t>
            </a:r>
            <a:r>
              <a:rPr lang="en-GB" altLang="de-DE">
                <a:latin typeface="Arial" panose="020B0604020202020204" pitchFamily="34" charset="0"/>
              </a:rPr>
              <a:t>of women affected by the disease, and the effect of the drug on the volume of endometriotic lesions.</a:t>
            </a:r>
          </a:p>
          <a:p>
            <a:r>
              <a:rPr lang="en-GB" altLang="de-DE">
                <a:latin typeface="Arial" panose="020B0604020202020204" pitchFamily="34" charset="0"/>
              </a:rPr>
              <a:t>Prospective cohort study: 30 women with a sonographic diagnosis of DIE treated with dienogest 2 mg per day for 12 months. </a:t>
            </a:r>
          </a:p>
          <a:p>
            <a:r>
              <a:rPr lang="en-GB" altLang="de-DE">
                <a:latin typeface="Arial" panose="020B0604020202020204" pitchFamily="34" charset="0"/>
              </a:rPr>
              <a:t>Pain symptoms most commonly reported: dyspareunia </a:t>
            </a:r>
            <a:r>
              <a:rPr lang="en-GB" altLang="de-DE" b="1">
                <a:latin typeface="Arial" panose="020B0604020202020204" pitchFamily="34" charset="0"/>
              </a:rPr>
              <a:t>(83.3%), dysmenorrhea (73.3%), and pelvic pain (66.7%). </a:t>
            </a:r>
            <a:r>
              <a:rPr lang="en-GB" altLang="de-DE">
                <a:latin typeface="Arial" panose="020B0604020202020204" pitchFamily="34" charset="0"/>
              </a:rPr>
              <a:t>After 12 months of treatment with dienogest, there was significant </a:t>
            </a:r>
            <a:r>
              <a:rPr lang="en-GB" altLang="de-DE" b="1">
                <a:latin typeface="Arial" panose="020B0604020202020204" pitchFamily="34" charset="0"/>
              </a:rPr>
              <a:t>improvement of various symptoms </a:t>
            </a:r>
            <a:r>
              <a:rPr lang="en-GB" altLang="de-DE">
                <a:latin typeface="Arial" panose="020B0604020202020204" pitchFamily="34" charset="0"/>
              </a:rPr>
              <a:t>(dyspareunia p = 0.0093, dysmenorrhea p &lt; 0.0001; pelvic pain p = 0.0007; and bowel pain p &lt; 0.0001), </a:t>
            </a:r>
            <a:r>
              <a:rPr lang="en-GB" altLang="de-DE" u="sng">
                <a:latin typeface="Arial" panose="020B0604020202020204" pitchFamily="34" charset="0"/>
              </a:rPr>
              <a:t>without volume reduction of endometriotic nodules</a:t>
            </a:r>
            <a:r>
              <a:rPr lang="en-GB" altLang="de-DE">
                <a:latin typeface="Arial" panose="020B0604020202020204" pitchFamily="34" charset="0"/>
              </a:rPr>
              <a:t>. There were significant improvements in the parameters that comprise the QoL.</a:t>
            </a:r>
          </a:p>
          <a:p>
            <a:endParaRPr lang="en-GB" altLang="de-DE" b="1">
              <a:latin typeface="Arial" panose="020B0604020202020204" pitchFamily="34" charset="0"/>
            </a:endParaRPr>
          </a:p>
          <a:p>
            <a:r>
              <a:rPr lang="en-GB" altLang="de-DE" b="1">
                <a:latin typeface="Arial" panose="020B0604020202020204" pitchFamily="34" charset="0"/>
              </a:rPr>
              <a:t>Yela et al:</a:t>
            </a:r>
          </a:p>
          <a:p>
            <a:r>
              <a:rPr lang="en-GB" altLang="de-DE">
                <a:latin typeface="Arial" panose="020B0604020202020204" pitchFamily="34" charset="0"/>
              </a:rPr>
              <a:t>Evaluation of treatment with dienogest in women with DIE. The study included 16 women with DIE and pain which was </a:t>
            </a:r>
            <a:r>
              <a:rPr lang="en-GB" altLang="de-DE" b="1">
                <a:latin typeface="Arial" panose="020B0604020202020204" pitchFamily="34" charset="0"/>
              </a:rPr>
              <a:t>unresponsive to treatment with other progestins</a:t>
            </a:r>
            <a:r>
              <a:rPr lang="en-GB" altLang="de-DE">
                <a:latin typeface="Arial" panose="020B0604020202020204" pitchFamily="34" charset="0"/>
              </a:rPr>
              <a:t>, who were treated with dienogest, and who attend a hospital in 2013.</a:t>
            </a:r>
          </a:p>
          <a:p>
            <a:r>
              <a:rPr lang="en-GB" altLang="de-DE">
                <a:latin typeface="Arial" panose="020B0604020202020204" pitchFamily="34" charset="0"/>
              </a:rPr>
              <a:t>Scores for pain complaints, </a:t>
            </a:r>
            <a:r>
              <a:rPr lang="en-GB" altLang="de-DE" b="1">
                <a:latin typeface="Arial" panose="020B0604020202020204" pitchFamily="34" charset="0"/>
              </a:rPr>
              <a:t>quality of life</a:t>
            </a:r>
            <a:r>
              <a:rPr lang="en-GB" altLang="de-DE">
                <a:latin typeface="Arial" panose="020B0604020202020204" pitchFamily="34" charset="0"/>
              </a:rPr>
              <a:t>, sexuality and extent of endometriotic lesions were evaluated before and 6 months after treatment.</a:t>
            </a:r>
          </a:p>
          <a:p>
            <a:r>
              <a:rPr lang="en-GB" altLang="de-DE">
                <a:latin typeface="Arial" panose="020B0604020202020204" pitchFamily="34" charset="0"/>
              </a:rPr>
              <a:t>Women were a mean 36 ± 6.2 years old and reported onset of painful symptoms at a mean 29.9 ± 8.6 years of age.</a:t>
            </a:r>
          </a:p>
          <a:p>
            <a:r>
              <a:rPr lang="en-GB" altLang="de-DE">
                <a:latin typeface="Arial" panose="020B0604020202020204" pitchFamily="34" charset="0"/>
              </a:rPr>
              <a:t>A significant </a:t>
            </a:r>
            <a:r>
              <a:rPr lang="en-GB" altLang="de-DE" b="1">
                <a:latin typeface="Arial" panose="020B0604020202020204" pitchFamily="34" charset="0"/>
              </a:rPr>
              <a:t>reduction in dysmenorrhea, acyclic pelvic pain, dyspareunia and defecation pain was reported after treatment</a:t>
            </a:r>
            <a:r>
              <a:rPr lang="en-GB" altLang="de-DE">
                <a:latin typeface="Arial" panose="020B0604020202020204" pitchFamily="34" charset="0"/>
              </a:rPr>
              <a:t>. There was no significant change in the assessment of quality of life or the Female Sexual Function Index. There was </a:t>
            </a:r>
            <a:r>
              <a:rPr lang="en-GB" altLang="de-DE" b="1">
                <a:latin typeface="Arial" panose="020B0604020202020204" pitchFamily="34" charset="0"/>
              </a:rPr>
              <a:t>no statistically significant change in intestinal lesions size</a:t>
            </a:r>
            <a:r>
              <a:rPr lang="en-GB" altLang="de-DE">
                <a:latin typeface="Arial" panose="020B0604020202020204" pitchFamily="34" charset="0"/>
              </a:rPr>
              <a:t>. The most common side effects were headaches and acne</a:t>
            </a:r>
          </a:p>
        </p:txBody>
      </p:sp>
      <p:sp>
        <p:nvSpPr>
          <p:cNvPr id="141316" name="Slide Number Placeholder 3">
            <a:extLst>
              <a:ext uri="{FF2B5EF4-FFF2-40B4-BE49-F238E27FC236}">
                <a16:creationId xmlns:a16="http://schemas.microsoft.com/office/drawing/2014/main" id="{A637611E-FB7B-4BC2-81BF-E59CBFCF7FE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sz="2400">
                <a:solidFill>
                  <a:schemeClr val="tx1"/>
                </a:solidFill>
                <a:latin typeface="Arial" panose="020B0604020202020204" pitchFamily="34" charset="0"/>
                <a:ea typeface="MS PGothic" panose="020B0600070205080204" pitchFamily="34" charset="-128"/>
              </a:defRPr>
            </a:lvl1pPr>
            <a:lvl2pPr marL="742950" indent="-285750" defTabSz="457200">
              <a:defRPr sz="2400">
                <a:solidFill>
                  <a:schemeClr val="tx1"/>
                </a:solidFill>
                <a:latin typeface="Arial" panose="020B0604020202020204" pitchFamily="34" charset="0"/>
                <a:ea typeface="MS PGothic" panose="020B0600070205080204" pitchFamily="34" charset="-128"/>
              </a:defRPr>
            </a:lvl2pPr>
            <a:lvl3pPr marL="1143000" indent="-228600" defTabSz="457200">
              <a:defRPr sz="2400">
                <a:solidFill>
                  <a:schemeClr val="tx1"/>
                </a:solidFill>
                <a:latin typeface="Arial" panose="020B0604020202020204" pitchFamily="34" charset="0"/>
                <a:ea typeface="MS PGothic" panose="020B0600070205080204" pitchFamily="34" charset="-128"/>
              </a:defRPr>
            </a:lvl3pPr>
            <a:lvl4pPr marL="1600200" indent="-228600" defTabSz="457200">
              <a:defRPr sz="2400">
                <a:solidFill>
                  <a:schemeClr val="tx1"/>
                </a:solidFill>
                <a:latin typeface="Arial" panose="020B0604020202020204" pitchFamily="34" charset="0"/>
                <a:ea typeface="MS PGothic" panose="020B0600070205080204" pitchFamily="34" charset="-128"/>
              </a:defRPr>
            </a:lvl4pPr>
            <a:lvl5pPr marL="2057400" indent="-228600" defTabSz="4572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F2FAB8C6-656A-4D25-B4FE-1F4DF2BAC7E9}" type="slidenum">
              <a:rPr kumimoji="0" lang="en-GB" altLang="de-DE" sz="1200" b="0" i="0" u="none" strike="noStrike" kern="120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32</a:t>
            </a:fld>
            <a:endParaRPr kumimoji="0" lang="en-GB" altLang="de-DE" sz="12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19258374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Objective: To compare the effects of </a:t>
            </a:r>
            <a:r>
              <a:rPr lang="en-US" dirty="0" err="1"/>
              <a:t>Dienogest</a:t>
            </a:r>
            <a:r>
              <a:rPr lang="en-US" dirty="0"/>
              <a:t> (D) and </a:t>
            </a:r>
            <a:r>
              <a:rPr lang="en-US" dirty="0" err="1"/>
              <a:t>Norethindrone</a:t>
            </a:r>
            <a:r>
              <a:rPr lang="en-US" dirty="0"/>
              <a:t> acetate (N) in symptomatic women with ovarian </a:t>
            </a:r>
            <a:r>
              <a:rPr lang="en-US" dirty="0" err="1"/>
              <a:t>endometriomas</a:t>
            </a:r>
            <a:r>
              <a:rPr lang="en-US" dirty="0"/>
              <a:t>, analyzing the efficacy in reducing </a:t>
            </a:r>
            <a:r>
              <a:rPr lang="en-US" dirty="0" err="1"/>
              <a:t>endometrioma</a:t>
            </a:r>
            <a:r>
              <a:rPr lang="en-US" dirty="0"/>
              <a:t> size and symptom relief and drug tolerability. Study design: Retrospective study including 135 symptomatic women with </a:t>
            </a:r>
            <a:r>
              <a:rPr lang="en-US" dirty="0" err="1"/>
              <a:t>ultrasonographic</a:t>
            </a:r>
            <a:r>
              <a:rPr lang="en-US" dirty="0"/>
              <a:t> diagnosis of ovarian </a:t>
            </a:r>
            <a:r>
              <a:rPr lang="en-US" dirty="0" err="1"/>
              <a:t>endometrioma</a:t>
            </a:r>
            <a:r>
              <a:rPr lang="en-US" dirty="0"/>
              <a:t>. Women were divided into two groups: 1) women who received D 2 mg/day (group D); 2) women who received N 2.5 mg/day (group N). Women were evaluated at therapy prescription and after 6 and 12 months of treatment: transvaginal ultrasound was performed to assess the mean diameter of </a:t>
            </a:r>
            <a:r>
              <a:rPr lang="en-US" dirty="0" err="1"/>
              <a:t>endometriomas</a:t>
            </a:r>
            <a:r>
              <a:rPr lang="en-US" dirty="0"/>
              <a:t>, a Visual Analogue Scale was used to rank endometriosis related symptoms (dysmenorrhea, dyspareunia, chronic pelvic pain). The main outcome measure was the comparison between the 2 groups in terms of variations in </a:t>
            </a:r>
            <a:r>
              <a:rPr lang="en-US" dirty="0" err="1"/>
              <a:t>endometrioma</a:t>
            </a:r>
            <a:r>
              <a:rPr lang="en-US" dirty="0"/>
              <a:t> size and endometriosis related symptoms during the follow-up. Drug tolerability was also analyzed in terms of side effects. Results: A reduction in ovarian </a:t>
            </a:r>
            <a:r>
              <a:rPr lang="en-US" dirty="0" err="1"/>
              <a:t>endometrioma</a:t>
            </a:r>
            <a:r>
              <a:rPr lang="en-US" dirty="0"/>
              <a:t> size was observed during treatment in both groups, with no significant differences between groups D and N. Endometriosis related symptoms decreased in both groups, but the decrease was significantly higher in group D than in group N for all symptoms, both at 6 and 12 months of treatment. Regarding drug tolerability, uterine bleeding/spotting and weight gain were reported more frequently by women in the group N than women in the group D, both at 6 and 12 months of treatment. Conclusion: Progestin therapy with D or N appears to be effective in reducing the size of </a:t>
            </a:r>
            <a:r>
              <a:rPr lang="en-US" dirty="0" err="1"/>
              <a:t>endometriomas</a:t>
            </a:r>
            <a:r>
              <a:rPr lang="en-US" dirty="0"/>
              <a:t> and related symptoms, with a greater effect on symptoms relief and higher tolerability in women treated</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33</a:t>
            </a:fld>
            <a:endParaRPr lang="tr-TR"/>
          </a:p>
        </p:txBody>
      </p:sp>
    </p:spTree>
    <p:extLst>
      <p:ext uri="{BB962C8B-B14F-4D97-AF65-F5344CB8AC3E}">
        <p14:creationId xmlns:p14="http://schemas.microsoft.com/office/powerpoint/2010/main" val="31942162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fontScale="70000" lnSpcReduction="2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ja-JP" dirty="0"/>
              <a:t>This is a </a:t>
            </a:r>
            <a:r>
              <a:rPr lang="en-US" altLang="ja-JP" sz="1800" dirty="0">
                <a:latin typeface="+mn-lt"/>
              </a:rPr>
              <a:t>Phase III, randomized, double-blind, multicenter, placebo-controlled study.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sz="1800" dirty="0">
                <a:latin typeface="+mn-lt"/>
              </a:rPr>
              <a:t>This</a:t>
            </a:r>
            <a:r>
              <a:rPr lang="en-US" altLang="ja-JP" sz="1800" baseline="0" dirty="0">
                <a:latin typeface="+mn-lt"/>
              </a:rPr>
              <a:t> is inclusion criteria.</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sz="1800" baseline="0" dirty="0">
                <a:latin typeface="+mn-lt"/>
              </a:rPr>
              <a:t>As shown here, we excluded patients with endometriosis or uterine fibroid, with severe anemia, and with marked uterine enlargement. In cases of mild or moderate anemia, we included them after the treatment of anemia.</a:t>
            </a:r>
            <a:endParaRPr lang="en-US" altLang="ja-JP" sz="1800" dirty="0">
              <a:latin typeface="+mn-lt"/>
            </a:endParaRPr>
          </a:p>
          <a:p>
            <a:r>
              <a:rPr lang="en-US" b="1" dirty="0"/>
              <a:t>OBJECTIVE: </a:t>
            </a:r>
          </a:p>
          <a:p>
            <a:r>
              <a:rPr lang="en-US" dirty="0"/>
              <a:t>To evaluate the efficacy and safety of </a:t>
            </a:r>
            <a:r>
              <a:rPr lang="en-US" dirty="0" err="1"/>
              <a:t>dienogest</a:t>
            </a:r>
            <a:r>
              <a:rPr lang="en-US" dirty="0"/>
              <a:t> (DNG), a </a:t>
            </a:r>
            <a:r>
              <a:rPr lang="en-US" dirty="0" err="1"/>
              <a:t>progestational</a:t>
            </a:r>
            <a:r>
              <a:rPr lang="en-US" dirty="0"/>
              <a:t> 19-norsteroid, in patients with symptomatic </a:t>
            </a:r>
            <a:r>
              <a:rPr lang="en-US" dirty="0" err="1"/>
              <a:t>adenomyosis</a:t>
            </a:r>
            <a:r>
              <a:rPr lang="en-US" dirty="0"/>
              <a:t>.</a:t>
            </a:r>
          </a:p>
          <a:p>
            <a:r>
              <a:rPr lang="en-US" b="1" dirty="0"/>
              <a:t>DESIGN: </a:t>
            </a:r>
          </a:p>
          <a:p>
            <a:r>
              <a:rPr lang="en-US" dirty="0"/>
              <a:t>Phase III, randomized, double-blind, multicenter, placebo-controlled study.</a:t>
            </a:r>
          </a:p>
          <a:p>
            <a:r>
              <a:rPr lang="en-US" b="1" dirty="0"/>
              <a:t>SETTING: </a:t>
            </a:r>
          </a:p>
          <a:p>
            <a:r>
              <a:rPr lang="en-US" dirty="0"/>
              <a:t>Clinical study sites in Japan.</a:t>
            </a:r>
          </a:p>
          <a:p>
            <a:r>
              <a:rPr lang="en-US" b="1" dirty="0"/>
              <a:t>PATIENT(S): </a:t>
            </a:r>
          </a:p>
          <a:p>
            <a:r>
              <a:rPr lang="en-US" dirty="0"/>
              <a:t>Sixty-seven patients with </a:t>
            </a:r>
            <a:r>
              <a:rPr lang="en-US" dirty="0" err="1"/>
              <a:t>adenomyosis</a:t>
            </a:r>
            <a:r>
              <a:rPr lang="en-US" dirty="0"/>
              <a:t>.</a:t>
            </a:r>
          </a:p>
          <a:p>
            <a:r>
              <a:rPr lang="en-US" b="1" dirty="0"/>
              <a:t>INTERVENTION(S): </a:t>
            </a:r>
          </a:p>
          <a:p>
            <a:r>
              <a:rPr lang="en-US" dirty="0"/>
              <a:t>Patients were randomly assigned to receive DNG (2 mg/d, orally) or placebo for 16 weeks. In cases of complicated anemia, patients were treated for anemia before randomization.</a:t>
            </a:r>
          </a:p>
          <a:p>
            <a:r>
              <a:rPr lang="en-US" b="1" dirty="0"/>
              <a:t>MAIN OUTCOME MEASURE(S): </a:t>
            </a:r>
          </a:p>
          <a:p>
            <a:r>
              <a:rPr lang="en-US" dirty="0"/>
              <a:t>The primary end point was the change from baseline to after treatment pain score, using zero- to three-point verbal rating scales that defined pain severity according to limited ability to work and need for analgesics. The visual analogue scale was used as another pain parameter.</a:t>
            </a:r>
          </a:p>
          <a:p>
            <a:r>
              <a:rPr lang="en-US" b="1" dirty="0"/>
              <a:t>RESULT(S): </a:t>
            </a:r>
          </a:p>
          <a:p>
            <a:r>
              <a:rPr lang="en-US" dirty="0"/>
              <a:t>Decreases from baseline in the pain score and the visual analogue scale at the end of treatment were significantly more in the DNG group than in the placebo group (P&lt;.001). During the treatment period, almost all of the patients treated with DNG experienced irregular uterine bleeding and one patient had mild anemia. No severe cases of anemia were observed.</a:t>
            </a:r>
          </a:p>
          <a:p>
            <a:r>
              <a:rPr lang="en-US" b="1" dirty="0"/>
              <a:t>CONCLUSION(S): </a:t>
            </a:r>
          </a:p>
          <a:p>
            <a:r>
              <a:rPr lang="en-US" dirty="0"/>
              <a:t>These results suggest that DNG is effective and well tolerated in the treatment for painful symptoms associated with </a:t>
            </a:r>
            <a:r>
              <a:rPr lang="en-US" dirty="0" err="1"/>
              <a:t>adenomyosis</a:t>
            </a:r>
            <a:r>
              <a:rPr lang="en-US" dirty="0"/>
              <a:t> not complicated by severe uterine enlargement or severe anemia.</a:t>
            </a:r>
          </a:p>
          <a:p>
            <a:endParaRPr kumimoji="1" lang="ja-JP" altLang="en-US" dirty="0"/>
          </a:p>
        </p:txBody>
      </p:sp>
      <p:sp>
        <p:nvSpPr>
          <p:cNvPr id="4" name="スライド番号プレースホルダー 3"/>
          <p:cNvSpPr>
            <a:spLocks noGrp="1"/>
          </p:cNvSpPr>
          <p:nvPr>
            <p:ph type="sldNum" sz="quarter" idx="10"/>
          </p:nvPr>
        </p:nvSpPr>
        <p:spPr/>
        <p:txBody>
          <a:bodyPr/>
          <a:lstStyle/>
          <a:p>
            <a:fld id="{C0F4B811-6E39-420F-980D-5492A40AAA1D}" type="slidenum">
              <a:rPr lang="ja-JP" altLang="en-US" smtClean="0"/>
              <a:pPr/>
              <a:t>37</a:t>
            </a:fld>
            <a:endParaRPr lang="ja-JP" altLang="en-US"/>
          </a:p>
        </p:txBody>
      </p:sp>
    </p:spTree>
    <p:extLst>
      <p:ext uri="{BB962C8B-B14F-4D97-AF65-F5344CB8AC3E}">
        <p14:creationId xmlns:p14="http://schemas.microsoft.com/office/powerpoint/2010/main" val="852779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This is the result.</a:t>
            </a:r>
            <a:r>
              <a:rPr kumimoji="1" lang="en-US" altLang="ja-JP" baseline="0" dirty="0"/>
              <a:t> In all parameters, namely pain score, pain-severity score, analgesics-usage score, and visual analog scale, </a:t>
            </a:r>
            <a:r>
              <a:rPr kumimoji="1" lang="en-US" altLang="ja-JP" baseline="0" dirty="0" err="1"/>
              <a:t>dienogest</a:t>
            </a:r>
            <a:r>
              <a:rPr kumimoji="1" lang="en-US" altLang="ja-JP" baseline="0" dirty="0"/>
              <a:t> treatment decreased the values from baseline in four weeks, and the decrease was maintained up to 16 weeks. The values were significantly lower than those of controls.</a:t>
            </a:r>
            <a:endParaRPr kumimoji="1" lang="ja-JP" altLang="en-US" dirty="0"/>
          </a:p>
        </p:txBody>
      </p:sp>
      <p:sp>
        <p:nvSpPr>
          <p:cNvPr id="4" name="スライド番号プレースホルダー 3"/>
          <p:cNvSpPr>
            <a:spLocks noGrp="1"/>
          </p:cNvSpPr>
          <p:nvPr>
            <p:ph type="sldNum" sz="quarter" idx="10"/>
          </p:nvPr>
        </p:nvSpPr>
        <p:spPr/>
        <p:txBody>
          <a:bodyPr/>
          <a:lstStyle/>
          <a:p>
            <a:fld id="{C0F4B811-6E39-420F-980D-5492A40AAA1D}" type="slidenum">
              <a:rPr lang="ja-JP" altLang="en-US" smtClean="0"/>
              <a:pPr/>
              <a:t>38</a:t>
            </a:fld>
            <a:endParaRPr lang="ja-JP" altLang="en-US"/>
          </a:p>
        </p:txBody>
      </p:sp>
    </p:spTree>
    <p:extLst>
      <p:ext uri="{BB962C8B-B14F-4D97-AF65-F5344CB8AC3E}">
        <p14:creationId xmlns:p14="http://schemas.microsoft.com/office/powerpoint/2010/main" val="1212087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1" i="0" u="none" strike="noStrike" kern="1200" baseline="0" dirty="0">
                <a:solidFill>
                  <a:schemeClr val="tx1"/>
                </a:solidFill>
                <a:latin typeface="+mn-lt"/>
                <a:ea typeface="+mn-ea"/>
                <a:cs typeface="+mn-cs"/>
              </a:rPr>
              <a:t>Purpose: </a:t>
            </a:r>
            <a:r>
              <a:rPr lang="en-US" sz="1200" b="0" i="0" u="none" strike="noStrike" kern="1200" baseline="0" dirty="0">
                <a:solidFill>
                  <a:schemeClr val="tx1"/>
                </a:solidFill>
                <a:latin typeface="+mn-lt"/>
                <a:ea typeface="+mn-ea"/>
                <a:cs typeface="+mn-cs"/>
              </a:rPr>
              <a:t>To assess the efficacy and safety of </a:t>
            </a:r>
            <a:r>
              <a:rPr lang="en-US" sz="1200" b="0" i="0" u="none" strike="noStrike" kern="1200" baseline="0" dirty="0" err="1">
                <a:solidFill>
                  <a:schemeClr val="tx1"/>
                </a:solidFill>
                <a:latin typeface="+mn-lt"/>
                <a:ea typeface="+mn-ea"/>
                <a:cs typeface="+mn-cs"/>
              </a:rPr>
              <a:t>dydrogesterone</a:t>
            </a:r>
            <a:r>
              <a:rPr lang="en-US" sz="1200" b="0" i="0" u="none" strike="noStrike" kern="1200" baseline="0" dirty="0">
                <a:solidFill>
                  <a:schemeClr val="tx1"/>
                </a:solidFill>
                <a:latin typeface="+mn-lt"/>
                <a:ea typeface="+mn-ea"/>
                <a:cs typeface="+mn-cs"/>
              </a:rPr>
              <a:t> in Japanese women</a:t>
            </a:r>
          </a:p>
          <a:p>
            <a:r>
              <a:rPr lang="en-US" sz="1200" b="0" i="0" u="none" strike="noStrike" kern="1200" baseline="0" dirty="0">
                <a:solidFill>
                  <a:schemeClr val="tx1"/>
                </a:solidFill>
                <a:latin typeface="+mn-lt"/>
                <a:ea typeface="+mn-ea"/>
                <a:cs typeface="+mn-cs"/>
              </a:rPr>
              <a:t>with ovarian </a:t>
            </a:r>
            <a:r>
              <a:rPr lang="en-US" sz="1200" b="0" i="0" u="none" strike="noStrike" kern="1200" baseline="0" dirty="0" err="1">
                <a:solidFill>
                  <a:schemeClr val="tx1"/>
                </a:solidFill>
                <a:latin typeface="+mn-lt"/>
                <a:ea typeface="+mn-ea"/>
                <a:cs typeface="+mn-cs"/>
              </a:rPr>
              <a:t>endometrioma</a:t>
            </a:r>
            <a:r>
              <a:rPr lang="en-US" sz="1200" b="0" i="0" u="none" strike="noStrike" kern="1200" baseline="0" dirty="0">
                <a:solidFill>
                  <a:schemeClr val="tx1"/>
                </a:solidFill>
                <a:latin typeface="+mn-lt"/>
                <a:ea typeface="+mn-ea"/>
                <a:cs typeface="+mn-cs"/>
              </a:rPr>
              <a:t> in a real-world</a:t>
            </a:r>
          </a:p>
          <a:p>
            <a:r>
              <a:rPr lang="tr-TR" sz="1200" b="0" i="0" u="none" strike="noStrike" kern="1200" baseline="0" dirty="0">
                <a:solidFill>
                  <a:schemeClr val="tx1"/>
                </a:solidFill>
                <a:latin typeface="+mn-lt"/>
                <a:ea typeface="+mn-ea"/>
                <a:cs typeface="+mn-cs"/>
              </a:rPr>
              <a:t>setting.</a:t>
            </a:r>
          </a:p>
          <a:p>
            <a:r>
              <a:rPr lang="tr-TR" sz="1200" b="1" i="0" u="none" strike="noStrike" kern="1200" baseline="0" dirty="0">
                <a:solidFill>
                  <a:schemeClr val="tx1"/>
                </a:solidFill>
                <a:latin typeface="+mn-lt"/>
                <a:ea typeface="+mn-ea"/>
                <a:cs typeface="+mn-cs"/>
              </a:rPr>
              <a:t>Methods: </a:t>
            </a:r>
            <a:r>
              <a:rPr lang="tr-TR" sz="1200" b="0" i="0" u="none" strike="noStrike" kern="1200" baseline="0" dirty="0">
                <a:solidFill>
                  <a:schemeClr val="tx1"/>
                </a:solidFill>
                <a:latin typeface="+mn-lt"/>
                <a:ea typeface="+mn-ea"/>
                <a:cs typeface="+mn-cs"/>
              </a:rPr>
              <a:t>The post-marketing</a:t>
            </a:r>
          </a:p>
          <a:p>
            <a:r>
              <a:rPr lang="en-US" sz="1200" b="0" i="0" u="none" strike="noStrike" kern="1200" baseline="0" dirty="0">
                <a:solidFill>
                  <a:schemeClr val="tx1"/>
                </a:solidFill>
                <a:latin typeface="+mn-lt"/>
                <a:ea typeface="+mn-ea"/>
                <a:cs typeface="+mn-cs"/>
              </a:rPr>
              <a:t>study involved 15 sites in Japan. </a:t>
            </a:r>
            <a:r>
              <a:rPr lang="en-US" sz="1200" b="0" i="0" u="none" strike="noStrike" kern="1200" baseline="0" dirty="0" err="1">
                <a:solidFill>
                  <a:schemeClr val="tx1"/>
                </a:solidFill>
                <a:latin typeface="+mn-lt"/>
                <a:ea typeface="+mn-ea"/>
                <a:cs typeface="+mn-cs"/>
              </a:rPr>
              <a:t>Dydrogesterone</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10 mg twice daily orally was administered for 21 days (day 5-25</a:t>
            </a:r>
          </a:p>
          <a:p>
            <a:r>
              <a:rPr lang="tr-TR" sz="1200" b="0" i="0" u="none" strike="noStrike" kern="1200" baseline="0" dirty="0">
                <a:solidFill>
                  <a:schemeClr val="tx1"/>
                </a:solidFill>
                <a:latin typeface="+mn-lt"/>
                <a:ea typeface="+mn-ea"/>
                <a:cs typeface="+mn-cs"/>
              </a:rPr>
              <a:t>of each menstrual</a:t>
            </a:r>
          </a:p>
          <a:p>
            <a:r>
              <a:rPr lang="en-US" sz="1200" b="0" i="0" u="none" strike="noStrike" kern="1200" baseline="0" dirty="0">
                <a:solidFill>
                  <a:schemeClr val="tx1"/>
                </a:solidFill>
                <a:latin typeface="+mn-lt"/>
                <a:ea typeface="+mn-ea"/>
                <a:cs typeface="+mn-cs"/>
              </a:rPr>
              <a:t>cycle) for 4 cycles. The primary outcome measure was the change in ovarian </a:t>
            </a:r>
            <a:r>
              <a:rPr lang="en-US" sz="1200" b="0" i="0" u="none" strike="noStrike" kern="1200" baseline="0" dirty="0" err="1">
                <a:solidFill>
                  <a:schemeClr val="tx1"/>
                </a:solidFill>
                <a:latin typeface="+mn-lt"/>
                <a:ea typeface="+mn-ea"/>
                <a:cs typeface="+mn-cs"/>
              </a:rPr>
              <a:t>endometrioma</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volume from baseline. Secondary outcome measures included total dysmenorrhea</a:t>
            </a:r>
          </a:p>
          <a:p>
            <a:r>
              <a:rPr lang="en-US" sz="1200" b="0" i="0" u="none" strike="noStrike" kern="1200" baseline="0" dirty="0">
                <a:solidFill>
                  <a:schemeClr val="tx1"/>
                </a:solidFill>
                <a:latin typeface="+mn-lt"/>
                <a:ea typeface="+mn-ea"/>
                <a:cs typeface="+mn-cs"/>
              </a:rPr>
              <a:t>score (0 = absent to 3 = severe), severity of dysmenorrhea pain [0-10cm</a:t>
            </a:r>
          </a:p>
          <a:p>
            <a:r>
              <a:rPr lang="tr-TR" sz="1200" b="0" i="0" u="none" strike="noStrike" kern="1200" baseline="0" dirty="0">
                <a:solidFill>
                  <a:schemeClr val="tx1"/>
                </a:solidFill>
                <a:latin typeface="+mn-lt"/>
                <a:ea typeface="+mn-ea"/>
                <a:cs typeface="+mn-cs"/>
              </a:rPr>
              <a:t>visual</a:t>
            </a:r>
          </a:p>
          <a:p>
            <a:r>
              <a:rPr lang="tr-TR" sz="1200" b="0" i="0" u="none" strike="noStrike" kern="1200" baseline="0" dirty="0">
                <a:solidFill>
                  <a:schemeClr val="tx1"/>
                </a:solidFill>
                <a:latin typeface="+mn-lt"/>
                <a:ea typeface="+mn-ea"/>
                <a:cs typeface="+mn-cs"/>
              </a:rPr>
              <a:t>analog scale (VAS)], serum carbohydrate antigen 125 (CA-125)</a:t>
            </a:r>
          </a:p>
          <a:p>
            <a:r>
              <a:rPr lang="tr-TR" sz="1200" b="0" i="0" u="none" strike="noStrike" kern="1200" baseline="0" dirty="0">
                <a:solidFill>
                  <a:schemeClr val="tx1"/>
                </a:solidFill>
                <a:latin typeface="+mn-lt"/>
                <a:ea typeface="+mn-ea"/>
                <a:cs typeface="+mn-cs"/>
              </a:rPr>
              <a:t>levels, and safety.</a:t>
            </a:r>
          </a:p>
          <a:p>
            <a:r>
              <a:rPr lang="en-US" sz="1200" b="1" i="0" u="none" strike="noStrike" kern="1200" baseline="0" dirty="0">
                <a:solidFill>
                  <a:schemeClr val="tx1"/>
                </a:solidFill>
                <a:latin typeface="+mn-lt"/>
                <a:ea typeface="+mn-ea"/>
                <a:cs typeface="+mn-cs"/>
              </a:rPr>
              <a:t>Results: </a:t>
            </a:r>
            <a:r>
              <a:rPr lang="en-US" sz="1200" b="0" i="0" u="none" strike="noStrike" kern="1200" baseline="0" dirty="0">
                <a:solidFill>
                  <a:schemeClr val="tx1"/>
                </a:solidFill>
                <a:latin typeface="+mn-lt"/>
                <a:ea typeface="+mn-ea"/>
                <a:cs typeface="+mn-cs"/>
              </a:rPr>
              <a:t>The study group comprised women with an </a:t>
            </a:r>
            <a:r>
              <a:rPr lang="en-US" sz="1200" b="0" i="0" u="none" strike="noStrike" kern="1200" baseline="0" dirty="0" err="1">
                <a:solidFill>
                  <a:schemeClr val="tx1"/>
                </a:solidFill>
                <a:latin typeface="+mn-lt"/>
                <a:ea typeface="+mn-ea"/>
                <a:cs typeface="+mn-cs"/>
              </a:rPr>
              <a:t>endometrioma</a:t>
            </a:r>
            <a:r>
              <a:rPr lang="en-US" sz="1200" b="0" i="0" u="none" strike="noStrike" kern="1200" baseline="0" dirty="0">
                <a:solidFill>
                  <a:schemeClr val="tx1"/>
                </a:solidFill>
                <a:latin typeface="+mn-lt"/>
                <a:ea typeface="+mn-ea"/>
                <a:cs typeface="+mn-cs"/>
              </a:rPr>
              <a:t> aged 20 to 49</a:t>
            </a:r>
          </a:p>
          <a:p>
            <a:r>
              <a:rPr lang="en-US" sz="1200" b="0" i="0" u="none" strike="noStrike" kern="1200" baseline="0" dirty="0">
                <a:solidFill>
                  <a:schemeClr val="tx1"/>
                </a:solidFill>
                <a:latin typeface="+mn-lt"/>
                <a:ea typeface="+mn-ea"/>
                <a:cs typeface="+mn-cs"/>
              </a:rPr>
              <a:t>(47.4% cases aged ≥40 years). </a:t>
            </a:r>
            <a:r>
              <a:rPr lang="en-US" sz="1200" b="0" i="0" u="none" strike="noStrike" kern="1200" baseline="0" dirty="0" err="1">
                <a:solidFill>
                  <a:schemeClr val="tx1"/>
                </a:solidFill>
                <a:latin typeface="+mn-lt"/>
                <a:ea typeface="+mn-ea"/>
                <a:cs typeface="+mn-cs"/>
              </a:rPr>
              <a:t>Endometrioma</a:t>
            </a:r>
            <a:r>
              <a:rPr lang="en-US" sz="1200" b="0" i="0" u="none" strike="noStrike" kern="1200" baseline="0" dirty="0">
                <a:solidFill>
                  <a:schemeClr val="tx1"/>
                </a:solidFill>
                <a:latin typeface="+mn-lt"/>
                <a:ea typeface="+mn-ea"/>
                <a:cs typeface="+mn-cs"/>
              </a:rPr>
              <a:t> volume was reduced in 50% (26/52),</a:t>
            </a:r>
          </a:p>
          <a:p>
            <a:r>
              <a:rPr lang="en-US" sz="1200" b="0" i="0" u="none" strike="noStrike" kern="1200" baseline="0" dirty="0">
                <a:solidFill>
                  <a:schemeClr val="tx1"/>
                </a:solidFill>
                <a:latin typeface="+mn-lt"/>
                <a:ea typeface="+mn-ea"/>
                <a:cs typeface="+mn-cs"/>
              </a:rPr>
              <a:t>unchanged in 25% (13/52), and increased in 25% (13/52) of women from baseline to</a:t>
            </a:r>
          </a:p>
          <a:p>
            <a:r>
              <a:rPr lang="en-US" sz="1200" b="0" i="0" u="none" strike="noStrike" kern="1200" baseline="0" dirty="0">
                <a:solidFill>
                  <a:schemeClr val="tx1"/>
                </a:solidFill>
                <a:latin typeface="+mn-lt"/>
                <a:ea typeface="+mn-ea"/>
                <a:cs typeface="+mn-cs"/>
              </a:rPr>
              <a:t>the end of cycle 5; three-quarters</a:t>
            </a:r>
          </a:p>
          <a:p>
            <a:r>
              <a:rPr lang="en-US" sz="1200" b="0" i="0" u="none" strike="noStrike" kern="1200" baseline="0" dirty="0">
                <a:solidFill>
                  <a:schemeClr val="tx1"/>
                </a:solidFill>
                <a:latin typeface="+mn-lt"/>
                <a:ea typeface="+mn-ea"/>
                <a:cs typeface="+mn-cs"/>
              </a:rPr>
              <a:t>of patients thus had either reduced or unchanged</a:t>
            </a:r>
          </a:p>
          <a:p>
            <a:r>
              <a:rPr lang="tr-TR" sz="1200" b="0" i="0" u="none" strike="noStrike" kern="1200" baseline="0" dirty="0">
                <a:solidFill>
                  <a:schemeClr val="tx1"/>
                </a:solidFill>
                <a:latin typeface="+mn-lt"/>
                <a:ea typeface="+mn-ea"/>
                <a:cs typeface="+mn-cs"/>
              </a:rPr>
              <a:t>ovarian endometrioma volume. Dydrogesterone significantly reduced total dysmenorrhea</a:t>
            </a:r>
          </a:p>
          <a:p>
            <a:r>
              <a:rPr lang="en-US" sz="1200" b="0" i="0" u="none" strike="noStrike" kern="1200" baseline="0" dirty="0">
                <a:solidFill>
                  <a:schemeClr val="tx1"/>
                </a:solidFill>
                <a:latin typeface="+mn-lt"/>
                <a:ea typeface="+mn-ea"/>
                <a:cs typeface="+mn-cs"/>
              </a:rPr>
              <a:t>scores and severity of dysmenorrhea pain VAS during treatment compared</a:t>
            </a:r>
          </a:p>
          <a:p>
            <a:r>
              <a:rPr lang="tr-TR" sz="1200" b="0" i="0" u="none" strike="noStrike" kern="1200" baseline="0" dirty="0">
                <a:solidFill>
                  <a:schemeClr val="tx1"/>
                </a:solidFill>
                <a:latin typeface="+mn-lt"/>
                <a:ea typeface="+mn-ea"/>
                <a:cs typeface="+mn-cs"/>
              </a:rPr>
              <a:t>with baseline. CA-125</a:t>
            </a:r>
          </a:p>
          <a:p>
            <a:r>
              <a:rPr lang="en-US" sz="1200" b="0" i="0" u="none" strike="noStrike" kern="1200" baseline="0" dirty="0">
                <a:solidFill>
                  <a:schemeClr val="tx1"/>
                </a:solidFill>
                <a:latin typeface="+mn-lt"/>
                <a:ea typeface="+mn-ea"/>
                <a:cs typeface="+mn-cs"/>
              </a:rPr>
              <a:t>levels were not significantly changed during the study. The</a:t>
            </a:r>
          </a:p>
          <a:p>
            <a:r>
              <a:rPr lang="en-US" sz="1200" b="0" i="0" u="none" strike="noStrike" kern="1200" baseline="0" dirty="0">
                <a:solidFill>
                  <a:schemeClr val="tx1"/>
                </a:solidFill>
                <a:latin typeface="+mn-lt"/>
                <a:ea typeface="+mn-ea"/>
                <a:cs typeface="+mn-cs"/>
              </a:rPr>
              <a:t>incidence of adverse events and adverse drug reactions in 59 subjects was 13.6%</a:t>
            </a:r>
          </a:p>
          <a:p>
            <a:r>
              <a:rPr lang="tr-TR" sz="1200" b="0" i="0" u="none" strike="noStrike" kern="1200" baseline="0" dirty="0">
                <a:solidFill>
                  <a:schemeClr val="tx1"/>
                </a:solidFill>
                <a:latin typeface="+mn-lt"/>
                <a:ea typeface="+mn-ea"/>
                <a:cs typeface="+mn-cs"/>
              </a:rPr>
              <a:t>and 11.9%.</a:t>
            </a:r>
          </a:p>
          <a:p>
            <a:r>
              <a:rPr lang="tr-TR" sz="1200" b="1" i="0" u="none" strike="noStrike" kern="1200" baseline="0" dirty="0">
                <a:solidFill>
                  <a:schemeClr val="tx1"/>
                </a:solidFill>
                <a:latin typeface="+mn-lt"/>
                <a:ea typeface="+mn-ea"/>
                <a:cs typeface="+mn-cs"/>
              </a:rPr>
              <a:t>Conclusions: </a:t>
            </a:r>
            <a:r>
              <a:rPr lang="tr-TR" sz="1200" b="0" i="0" u="none" strike="noStrike" kern="1200" baseline="0" dirty="0">
                <a:solidFill>
                  <a:schemeClr val="tx1"/>
                </a:solidFill>
                <a:latin typeface="+mn-lt"/>
                <a:ea typeface="+mn-ea"/>
                <a:cs typeface="+mn-cs"/>
              </a:rPr>
              <a:t>Dydrogesterone prevented an increase in endometrioma size in many</a:t>
            </a:r>
          </a:p>
          <a:p>
            <a:r>
              <a:rPr lang="en-US" sz="1200" b="0" i="0" u="none" strike="noStrike" kern="1200" baseline="0" dirty="0">
                <a:solidFill>
                  <a:schemeClr val="tx1"/>
                </a:solidFill>
                <a:latin typeface="+mn-lt"/>
                <a:ea typeface="+mn-ea"/>
                <a:cs typeface="+mn-cs"/>
              </a:rPr>
              <a:t>women, and it also significantly improved total dysmenorrhea scores and severity of</a:t>
            </a:r>
          </a:p>
          <a:p>
            <a:r>
              <a:rPr lang="en-US" sz="1200" b="0" i="0" u="none" strike="noStrike" kern="1200" baseline="0" dirty="0">
                <a:solidFill>
                  <a:schemeClr val="tx1"/>
                </a:solidFill>
                <a:latin typeface="+mn-lt"/>
                <a:ea typeface="+mn-ea"/>
                <a:cs typeface="+mn-cs"/>
              </a:rPr>
              <a:t>dysmenorrhea pain, and was well tolerated. The ClinicalTrials.gov identifier of the</a:t>
            </a:r>
          </a:p>
          <a:p>
            <a:r>
              <a:rPr lang="tr-TR" sz="1200" b="0" i="0" u="none" strike="noStrike" kern="1200" baseline="0" dirty="0">
                <a:solidFill>
                  <a:schemeClr val="tx1"/>
                </a:solidFill>
                <a:latin typeface="+mn-lt"/>
                <a:ea typeface="+mn-ea"/>
                <a:cs typeface="+mn-cs"/>
              </a:rPr>
              <a:t>study was NCT02921763.</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40</a:t>
            </a:fld>
            <a:endParaRPr lang="tr-TR"/>
          </a:p>
        </p:txBody>
      </p:sp>
    </p:spTree>
    <p:extLst>
      <p:ext uri="{BB962C8B-B14F-4D97-AF65-F5344CB8AC3E}">
        <p14:creationId xmlns:p14="http://schemas.microsoft.com/office/powerpoint/2010/main" val="545342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Purpose: To assess the efficacy and safety of </a:t>
            </a:r>
            <a:r>
              <a:rPr lang="en-US" dirty="0" err="1"/>
              <a:t>dydrogesterone</a:t>
            </a:r>
            <a:r>
              <a:rPr lang="en-US" dirty="0"/>
              <a:t> in Japanese women with ovarian endometrioma in a real-world setting. Methods: The post-marketing study involved 15 sites in Japan. </a:t>
            </a:r>
            <a:r>
              <a:rPr lang="en-US" dirty="0" err="1"/>
              <a:t>Dydrogesterone</a:t>
            </a:r>
            <a:r>
              <a:rPr lang="en-US" dirty="0"/>
              <a:t> 10 mg twice daily orally was administered for 21 days (day 5-25 of each menstrual cycle) for 4 cycles. The primary outcome measure was the change in ovarian endometrioma volume from baseline. Secondary outcome measures included total dysmenorrhea score (0 = absent to 3 = severe), severity of dysmenorrhea pain [0-10cm visual analog scale (VAS)], serum carbohydrate antigen 125 (CA-125) levels, and safety. Results: The study group comprised women with an endometrioma aged 20 to 49 (47.4% cases aged ≥40 years). Endometrioma volume was reduced in 50% (26/52), unchanged in 25% (13/52), and increased in 25% (13/52) of women from baseline to the end of cycle 5; three-quarters of patients thus had either reduced or unchanged ovarian endometrioma volume. </a:t>
            </a:r>
            <a:r>
              <a:rPr lang="en-US" dirty="0" err="1"/>
              <a:t>Dydrogesterone</a:t>
            </a:r>
            <a:r>
              <a:rPr lang="en-US" dirty="0"/>
              <a:t> significantly reduced total dysmenorrhea scores and severity of dysmenorrhea pain VAS during treatment compared with baseline. CA-125 levels were not significantly changed during the study. The incidence of adverse events and adverse drug reactions in 59 subjects was 13.6% and 11.9%. Conclusions: </a:t>
            </a:r>
            <a:r>
              <a:rPr lang="en-US" dirty="0" err="1"/>
              <a:t>Dydrogesterone</a:t>
            </a:r>
            <a:r>
              <a:rPr lang="en-US" dirty="0"/>
              <a:t> prevented an increase in endometrioma size in many women, and it also significantly improved total dysmenorrhea scores and severity of dysmenorrhea pain, and was well tolerated. T</a:t>
            </a:r>
          </a:p>
        </p:txBody>
      </p:sp>
      <p:sp>
        <p:nvSpPr>
          <p:cNvPr id="4" name="Slide Number Placeholder 3"/>
          <p:cNvSpPr>
            <a:spLocks noGrp="1"/>
          </p:cNvSpPr>
          <p:nvPr>
            <p:ph type="sldNum" sz="quarter" idx="5"/>
          </p:nvPr>
        </p:nvSpPr>
        <p:spPr/>
        <p:txBody>
          <a:bodyPr/>
          <a:lstStyle/>
          <a:p>
            <a:pPr>
              <a:defRPr/>
            </a:pPr>
            <a:fld id="{EB7F68A3-05D6-41F2-A999-958AE05F3943}" type="slidenum">
              <a:rPr lang="tr-TR" smtClean="0"/>
              <a:pPr>
                <a:defRPr/>
              </a:pPr>
              <a:t>41</a:t>
            </a:fld>
            <a:endParaRPr lang="tr-TR"/>
          </a:p>
        </p:txBody>
      </p:sp>
    </p:spTree>
    <p:extLst>
      <p:ext uri="{BB962C8B-B14F-4D97-AF65-F5344CB8AC3E}">
        <p14:creationId xmlns:p14="http://schemas.microsoft.com/office/powerpoint/2010/main" val="29556426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900" dirty="0">
                <a:effectLst/>
                <a:latin typeface="Georgia" panose="02040502050405020303" pitchFamily="18" charset="0"/>
                <a:ea typeface="Calibri" panose="020F0502020204030204" pitchFamily="34" charset="0"/>
                <a:cs typeface="Arial" panose="020B0604020202020204" pitchFamily="34" charset="0"/>
              </a:rPr>
              <a:t>ORCHIDEA (NCT03690765) is an observational, open-label, multicenter study of real clinical </a:t>
            </a:r>
            <a:br>
              <a:rPr lang="en-GB" sz="900" dirty="0">
                <a:effectLst/>
                <a:latin typeface="Georgia" panose="02040502050405020303" pitchFamily="18" charset="0"/>
                <a:ea typeface="Calibri" panose="020F0502020204030204" pitchFamily="34" charset="0"/>
                <a:cs typeface="Arial" panose="020B0604020202020204" pitchFamily="34" charset="0"/>
              </a:rPr>
            </a:br>
            <a:r>
              <a:rPr lang="en-GB" sz="900" dirty="0">
                <a:effectLst/>
                <a:latin typeface="Georgia" panose="02040502050405020303" pitchFamily="18" charset="0"/>
                <a:ea typeface="Calibri" panose="020F0502020204030204" pitchFamily="34" charset="0"/>
                <a:cs typeface="Arial" panose="020B0604020202020204" pitchFamily="34" charset="0"/>
              </a:rPr>
              <a:t>practice evaluating the effects of oral dydrogesterone for the management of endometriosis with </a:t>
            </a:r>
            <a:br>
              <a:rPr lang="en-GB" sz="900" dirty="0">
                <a:effectLst/>
                <a:latin typeface="Georgia" panose="02040502050405020303" pitchFamily="18" charset="0"/>
                <a:ea typeface="Calibri" panose="020F0502020204030204" pitchFamily="34" charset="0"/>
                <a:cs typeface="Arial" panose="020B0604020202020204" pitchFamily="34" charset="0"/>
              </a:rPr>
            </a:br>
            <a:r>
              <a:rPr lang="en-GB" sz="900" dirty="0">
                <a:effectLst/>
                <a:latin typeface="Georgia" panose="02040502050405020303" pitchFamily="18" charset="0"/>
                <a:ea typeface="Calibri" panose="020F0502020204030204" pitchFamily="34" charset="0"/>
                <a:cs typeface="Arial" panose="020B0604020202020204" pitchFamily="34" charset="0"/>
              </a:rPr>
              <a:t>chronic pelvic pain.</a:t>
            </a:r>
          </a:p>
          <a:p>
            <a:pPr marL="171450" indent="-171450">
              <a:buFont typeface="Arial" panose="020B0604020202020204" pitchFamily="34" charset="0"/>
              <a:buChar char="•"/>
            </a:pPr>
            <a:r>
              <a:rPr lang="en-GB" sz="900" dirty="0">
                <a:effectLst/>
                <a:latin typeface="Georgia" panose="02040502050405020303" pitchFamily="18" charset="0"/>
                <a:ea typeface="Calibri" panose="020F0502020204030204" pitchFamily="34" charset="0"/>
                <a:cs typeface="Arial" panose="020B0604020202020204" pitchFamily="34" charset="0"/>
              </a:rPr>
              <a:t>Patients received dydrogesterone (10 mg, 2–3 times per day) either cyclically (on days 5–25 of each menstrual cycle) or continuously. Multiple aspects of pain and health-related quality of life were assessed over a 6-month treatment period.</a:t>
            </a:r>
          </a:p>
          <a:p>
            <a:endParaRPr lang="en-GB" sz="900" b="1" dirty="0">
              <a:effectLst/>
              <a:latin typeface="Georgia" panose="02040502050405020303" pitchFamily="18" charset="0"/>
              <a:ea typeface="Calibri" panose="020F0502020204030204" pitchFamily="34" charset="0"/>
              <a:cs typeface="Arial" panose="020B0604020202020204" pitchFamily="34" charset="0"/>
            </a:endParaRPr>
          </a:p>
          <a:p>
            <a:r>
              <a:rPr lang="en-US" sz="900" b="1" dirty="0">
                <a:effectLst/>
                <a:latin typeface="Georgia" panose="02040502050405020303" pitchFamily="18" charset="0"/>
                <a:ea typeface="Calibri" panose="020F0502020204030204" pitchFamily="34" charset="0"/>
                <a:cs typeface="Arial" panose="020B0604020202020204" pitchFamily="34" charset="0"/>
              </a:rPr>
              <a:t>Reference</a:t>
            </a:r>
            <a:endParaRPr lang="en-GB" sz="900" dirty="0">
              <a:latin typeface="Georgia" panose="02040502050405020303" pitchFamily="18" charset="0"/>
              <a:ea typeface="ＭＳ Ｐゴシック" charset="0"/>
              <a:cs typeface="Arial" panose="020B0604020202020204" pitchFamily="34" charset="0"/>
            </a:endParaRPr>
          </a:p>
          <a:p>
            <a:r>
              <a:rPr lang="en-GB" sz="900" dirty="0">
                <a:latin typeface="Georgia" panose="02040502050405020303" pitchFamily="18" charset="0"/>
                <a:ea typeface="ＭＳ Ｐゴシック" charset="0"/>
                <a:cs typeface="Arial" panose="020B0604020202020204" pitchFamily="34" charset="0"/>
              </a:rPr>
              <a:t>Sukhikh GT, </a:t>
            </a:r>
            <a:r>
              <a:rPr lang="en-GB" sz="900" i="1" dirty="0">
                <a:latin typeface="Georgia" panose="02040502050405020303" pitchFamily="18" charset="0"/>
                <a:ea typeface="ＭＳ Ｐゴシック" charset="0"/>
                <a:cs typeface="Arial" panose="020B0604020202020204" pitchFamily="34" charset="0"/>
              </a:rPr>
              <a:t>et al. </a:t>
            </a:r>
            <a:r>
              <a:rPr lang="en-GB" sz="900" dirty="0">
                <a:latin typeface="Georgia" panose="02040502050405020303" pitchFamily="18" charset="0"/>
                <a:ea typeface="ＭＳ Ｐゴシック" charset="0"/>
                <a:cs typeface="Arial" panose="020B0604020202020204" pitchFamily="34" charset="0"/>
              </a:rPr>
              <a:t>2021. Prolonged cyclical and continuous regimens of dydrogesterone are effective for reducing chronic pelvic pain in women with endometriosis: results of the ORCHIDEA study. </a:t>
            </a:r>
            <a:r>
              <a:rPr lang="en-GB" sz="900" dirty="0">
                <a:latin typeface="Georgia" panose="02040502050405020303" pitchFamily="18" charset="0"/>
                <a:ea typeface="ＭＳ Ｐゴシック" charset="0"/>
                <a:cs typeface="Calibri" panose="020F0502020204030204" pitchFamily="34" charset="0"/>
              </a:rPr>
              <a:t>Submitted manuscript</a:t>
            </a:r>
            <a:endParaRPr lang="en-GB" sz="900" dirty="0">
              <a:latin typeface="Georgia" panose="02040502050405020303"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E1EEE18-8F3D-4CB3-B090-6249C20A5AF8}" type="slidenum">
              <a:rPr lang="en-US" smtClean="0"/>
              <a:t>42</a:t>
            </a:fld>
            <a:endParaRPr lang="en-US" dirty="0"/>
          </a:p>
        </p:txBody>
      </p:sp>
    </p:spTree>
    <p:extLst>
      <p:ext uri="{BB962C8B-B14F-4D97-AF65-F5344CB8AC3E}">
        <p14:creationId xmlns:p14="http://schemas.microsoft.com/office/powerpoint/2010/main" val="968849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900" b="0" dirty="0">
                <a:effectLst/>
                <a:latin typeface="Georgia" panose="02040502050405020303" pitchFamily="18" charset="0"/>
                <a:ea typeface="Calibri" panose="020F0502020204030204" pitchFamily="34" charset="0"/>
                <a:cs typeface="Arial" panose="020B0604020202020204" pitchFamily="34" charset="0"/>
              </a:rPr>
              <a:t>The intensity of chronic pelvic pain </a:t>
            </a:r>
            <a:r>
              <a:rPr lang="en-US" sz="900" dirty="0">
                <a:latin typeface="Georgia" panose="02040502050405020303" pitchFamily="18" charset="0"/>
              </a:rPr>
              <a:t>assessed by patients using the 11-point </a:t>
            </a:r>
            <a:r>
              <a:rPr lang="en-US" sz="900" b="0" i="0" dirty="0">
                <a:solidFill>
                  <a:srgbClr val="000000"/>
                </a:solidFill>
                <a:effectLst/>
                <a:latin typeface="Georgia" panose="02040502050405020303" pitchFamily="18" charset="0"/>
              </a:rPr>
              <a:t>numerical rating scale was more than halved </a:t>
            </a:r>
            <a:r>
              <a:rPr lang="en-US" sz="900" b="0" dirty="0">
                <a:effectLst/>
                <a:latin typeface="Georgia" panose="02040502050405020303" pitchFamily="18" charset="0"/>
                <a:ea typeface="Calibri" panose="020F0502020204030204" pitchFamily="34" charset="0"/>
                <a:cs typeface="Arial" panose="020B0604020202020204" pitchFamily="34" charset="0"/>
              </a:rPr>
              <a:t>after 6 months of treatment with </a:t>
            </a:r>
            <a:r>
              <a:rPr lang="en-US" sz="900" dirty="0">
                <a:latin typeface="Georgia" panose="02040502050405020303" pitchFamily="18" charset="0"/>
              </a:rPr>
              <a:t>dydrogesterone, with no difference observed between the two dydrogesterone treatment regimens </a:t>
            </a:r>
            <a:r>
              <a:rPr lang="en-US" sz="900" b="0" i="0" dirty="0">
                <a:solidFill>
                  <a:srgbClr val="000000"/>
                </a:solidFill>
                <a:effectLst/>
                <a:latin typeface="Georgia" panose="02040502050405020303" pitchFamily="18" charset="0"/>
              </a:rPr>
              <a:t>(both p&lt;0.0001 </a:t>
            </a:r>
            <a:r>
              <a:rPr lang="en-US" sz="900" b="0" i="1" dirty="0">
                <a:solidFill>
                  <a:srgbClr val="000000"/>
                </a:solidFill>
                <a:effectLst/>
                <a:latin typeface="Georgia" panose="02040502050405020303" pitchFamily="18" charset="0"/>
              </a:rPr>
              <a:t>vs</a:t>
            </a:r>
            <a:r>
              <a:rPr lang="en-US" sz="900" b="0" i="0" dirty="0">
                <a:solidFill>
                  <a:srgbClr val="000000"/>
                </a:solidFill>
                <a:effectLst/>
                <a:latin typeface="Georgia" panose="02040502050405020303" pitchFamily="18" charset="0"/>
              </a:rPr>
              <a:t> baseline)</a:t>
            </a:r>
            <a:endParaRPr lang="en-US" sz="900" b="1" dirty="0">
              <a:effectLst/>
              <a:latin typeface="Georgia" panose="02040502050405020303" pitchFamily="18" charset="0"/>
              <a:ea typeface="Calibri" panose="020F0502020204030204" pitchFamily="34" charset="0"/>
              <a:cs typeface="Arial" panose="020B0604020202020204" pitchFamily="34" charset="0"/>
            </a:endParaRPr>
          </a:p>
          <a:p>
            <a:endParaRPr lang="en-US" sz="900" b="1" dirty="0">
              <a:effectLst/>
              <a:latin typeface="Georgia" panose="02040502050405020303" pitchFamily="18" charset="0"/>
              <a:ea typeface="Calibri" panose="020F0502020204030204" pitchFamily="34" charset="0"/>
              <a:cs typeface="Arial" panose="020B0604020202020204" pitchFamily="34" charset="0"/>
            </a:endParaRPr>
          </a:p>
          <a:p>
            <a:r>
              <a:rPr lang="en-US" sz="900" b="1" dirty="0">
                <a:effectLst/>
                <a:latin typeface="Georgia" panose="02040502050405020303" pitchFamily="18" charset="0"/>
                <a:ea typeface="Calibri" panose="020F0502020204030204" pitchFamily="34" charset="0"/>
                <a:cs typeface="Arial" panose="020B0604020202020204" pitchFamily="34" charset="0"/>
              </a:rPr>
              <a:t>Reference</a:t>
            </a:r>
            <a:endParaRPr lang="en-GB" sz="900" dirty="0">
              <a:latin typeface="Georgia" panose="02040502050405020303" pitchFamily="18" charset="0"/>
              <a:ea typeface="ＭＳ Ｐゴシック" charset="0"/>
              <a:cs typeface="Arial" panose="020B0604020202020204" pitchFamily="34" charset="0"/>
            </a:endParaRPr>
          </a:p>
          <a:p>
            <a:r>
              <a:rPr lang="en-GB" sz="900" dirty="0">
                <a:latin typeface="Georgia" panose="02040502050405020303" pitchFamily="18" charset="0"/>
                <a:ea typeface="ＭＳ Ｐゴシック" charset="0"/>
                <a:cs typeface="Arial" panose="020B0604020202020204" pitchFamily="34" charset="0"/>
              </a:rPr>
              <a:t>Sukhikh GT, </a:t>
            </a:r>
            <a:r>
              <a:rPr lang="en-GB" sz="900" i="1" dirty="0">
                <a:latin typeface="Georgia" panose="02040502050405020303" pitchFamily="18" charset="0"/>
                <a:ea typeface="ＭＳ Ｐゴシック" charset="0"/>
                <a:cs typeface="Arial" panose="020B0604020202020204" pitchFamily="34" charset="0"/>
              </a:rPr>
              <a:t>et al. </a:t>
            </a:r>
            <a:r>
              <a:rPr lang="en-GB" sz="900" dirty="0">
                <a:latin typeface="Georgia" panose="02040502050405020303" pitchFamily="18" charset="0"/>
                <a:ea typeface="ＭＳ Ｐゴシック" charset="0"/>
                <a:cs typeface="Arial" panose="020B0604020202020204" pitchFamily="34" charset="0"/>
              </a:rPr>
              <a:t>2021. Prolonged cyclical and continuous regimens of dydrogesterone are effective for reducing chronic pelvic pain in women with endometriosis: results of the ORCHIDEA study. </a:t>
            </a:r>
            <a:r>
              <a:rPr lang="en-GB" sz="900" dirty="0">
                <a:latin typeface="Georgia" panose="02040502050405020303" pitchFamily="18" charset="0"/>
                <a:ea typeface="ＭＳ Ｐゴシック" charset="0"/>
                <a:cs typeface="Calibri" panose="020F0502020204030204" pitchFamily="34" charset="0"/>
              </a:rPr>
              <a:t>Submitted manuscript</a:t>
            </a:r>
            <a:endParaRPr lang="en-GB" sz="900" dirty="0">
              <a:latin typeface="Georgia" panose="02040502050405020303"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E1EEE18-8F3D-4CB3-B090-6249C20A5AF8}" type="slidenum">
              <a:rPr lang="en-US" smtClean="0"/>
              <a:t>43</a:t>
            </a:fld>
            <a:endParaRPr lang="en-US" dirty="0"/>
          </a:p>
        </p:txBody>
      </p:sp>
    </p:spTree>
    <p:extLst>
      <p:ext uri="{BB962C8B-B14F-4D97-AF65-F5344CB8AC3E}">
        <p14:creationId xmlns:p14="http://schemas.microsoft.com/office/powerpoint/2010/main" val="3581678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Arial" charset="0"/>
                <a:ea typeface="Arial Unicode MS" pitchFamily="34" charset="-128"/>
                <a:cs typeface="Arial Unicode MS" pitchFamily="34" charset="-128"/>
              </a:rPr>
              <a:t>Gynecologists and patients believe that CPP associated with endometriosis</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is caused by the endometriosis lesions (</a:t>
            </a:r>
            <a:r>
              <a:rPr lang="en-US" sz="1000" b="0" i="0" u="none" strike="noStrike" kern="1200" baseline="0" dirty="0" err="1">
                <a:solidFill>
                  <a:schemeClr val="tx1"/>
                </a:solidFill>
                <a:latin typeface="Arial" charset="0"/>
                <a:ea typeface="Arial Unicode MS" pitchFamily="34" charset="-128"/>
                <a:cs typeface="Arial Unicode MS" pitchFamily="34" charset="-128"/>
              </a:rPr>
              <a:t>Fauconnier</a:t>
            </a:r>
            <a:r>
              <a:rPr lang="en-US" sz="1000" b="0" i="0" u="none" strike="noStrike" kern="1200" baseline="0" dirty="0">
                <a:solidFill>
                  <a:schemeClr val="tx1"/>
                </a:solidFill>
                <a:latin typeface="Arial" charset="0"/>
                <a:ea typeface="Arial Unicode MS" pitchFamily="34" charset="-128"/>
                <a:cs typeface="Arial Unicode MS" pitchFamily="34" charset="-128"/>
              </a:rPr>
              <a:t> and</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err="1">
                <a:solidFill>
                  <a:schemeClr val="tx1"/>
                </a:solidFill>
                <a:latin typeface="Arial" charset="0"/>
                <a:ea typeface="Arial Unicode MS" pitchFamily="34" charset="-128"/>
                <a:cs typeface="Arial Unicode MS" pitchFamily="34" charset="-128"/>
              </a:rPr>
              <a:t>Chapron</a:t>
            </a:r>
            <a:r>
              <a:rPr lang="en-US" sz="1000" b="0" i="0" u="none" strike="noStrike" kern="1200" baseline="0" dirty="0">
                <a:solidFill>
                  <a:schemeClr val="tx1"/>
                </a:solidFill>
                <a:latin typeface="Arial" charset="0"/>
                <a:ea typeface="Arial Unicode MS" pitchFamily="34" charset="-128"/>
                <a:cs typeface="Arial Unicode MS" pitchFamily="34" charset="-128"/>
              </a:rPr>
              <a:t>, 2005). Establishing how the lesions do so has proved difficult.</a:t>
            </a:r>
          </a:p>
          <a:p>
            <a:r>
              <a:rPr lang="en-US" sz="1000" b="0" i="0" u="none" strike="noStrike" kern="1200" baseline="0" dirty="0">
                <a:solidFill>
                  <a:schemeClr val="tx1"/>
                </a:solidFill>
                <a:latin typeface="Arial" charset="0"/>
                <a:ea typeface="Arial Unicode MS" pitchFamily="34" charset="-128"/>
                <a:cs typeface="Arial Unicode MS" pitchFamily="34" charset="-128"/>
              </a:rPr>
              <a:t>Persistence of lesions is proposed to explain why pain returns</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after medical therapy is stopped. Yet, beyond their effect on lesions,</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most agents suppress ovulation and alter endometrium, frequently</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causing amenorrhea. When ovulation and menstruation are restored,</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often symptoms return, suggesting that these reproductive functions</a:t>
            </a:r>
          </a:p>
          <a:p>
            <a:r>
              <a:rPr lang="en-US" sz="1000" b="0" i="0" u="none" strike="noStrike" kern="1200" baseline="0" dirty="0">
                <a:solidFill>
                  <a:schemeClr val="tx1"/>
                </a:solidFill>
                <a:latin typeface="Arial" charset="0"/>
                <a:ea typeface="Arial Unicode MS" pitchFamily="34" charset="-128"/>
                <a:cs typeface="Arial Unicode MS" pitchFamily="34" charset="-128"/>
              </a:rPr>
              <a:t>play a role in symptoms independent of lesions.</a:t>
            </a:r>
            <a:endParaRPr lang="tr-TR" sz="1000" b="0" i="0" u="none" strike="noStrike" kern="1200" baseline="0" dirty="0">
              <a:solidFill>
                <a:schemeClr val="tx1"/>
              </a:solidFill>
              <a:latin typeface="Arial" charset="0"/>
              <a:ea typeface="Arial Unicode MS" pitchFamily="34" charset="-128"/>
              <a:cs typeface="Arial Unicode MS" pitchFamily="34" charset="-128"/>
            </a:endParaRPr>
          </a:p>
          <a:p>
            <a:r>
              <a:rPr lang="en-US" sz="1000" b="0" i="0" u="none" strike="noStrike" kern="1200" baseline="0" dirty="0">
                <a:solidFill>
                  <a:schemeClr val="tx1"/>
                </a:solidFill>
                <a:latin typeface="Arial" charset="0"/>
                <a:ea typeface="Arial Unicode MS" pitchFamily="34" charset="-128"/>
                <a:cs typeface="Arial Unicode MS" pitchFamily="34" charset="-128"/>
              </a:rPr>
              <a:t>return of pain, estrogen or factors</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other than the lesions per se, likely caused their pelvic pain.</a:t>
            </a:r>
            <a:endParaRPr lang="tr-TR" dirty="0"/>
          </a:p>
        </p:txBody>
      </p:sp>
      <p:sp>
        <p:nvSpPr>
          <p:cNvPr id="4" name="Slide Number Placeholder 3"/>
          <p:cNvSpPr>
            <a:spLocks noGrp="1"/>
          </p:cNvSpPr>
          <p:nvPr>
            <p:ph type="sldNum" sz="quarter" idx="10"/>
          </p:nvPr>
        </p:nvSpPr>
        <p:spPr/>
        <p:txBody>
          <a:bodyPr/>
          <a:lstStyle/>
          <a:p>
            <a:fld id="{E202F5E9-732E-4330-A6A1-2DE496DDFB4C}" type="slidenum">
              <a:rPr lang="en-US" smtClean="0"/>
              <a:pPr/>
              <a:t>6</a:t>
            </a:fld>
            <a:endParaRPr lang="en-US"/>
          </a:p>
        </p:txBody>
      </p:sp>
    </p:spTree>
    <p:extLst>
      <p:ext uri="{BB962C8B-B14F-4D97-AF65-F5344CB8AC3E}">
        <p14:creationId xmlns:p14="http://schemas.microsoft.com/office/powerpoint/2010/main" val="38745030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B7F68A3-05D6-41F2-A999-958AE05F3943}" type="slidenum">
              <a:rPr lang="tr-TR" smtClean="0"/>
              <a:pPr>
                <a:defRPr/>
              </a:pPr>
              <a:t>46</a:t>
            </a:fld>
            <a:endParaRPr lang="tr-TR"/>
          </a:p>
        </p:txBody>
      </p:sp>
    </p:spTree>
    <p:extLst>
      <p:ext uri="{BB962C8B-B14F-4D97-AF65-F5344CB8AC3E}">
        <p14:creationId xmlns:p14="http://schemas.microsoft.com/office/powerpoint/2010/main" val="22139661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study aimed to investigate the efficacy of the </a:t>
            </a:r>
            <a:r>
              <a:rPr lang="en-US" dirty="0" err="1"/>
              <a:t>etonogestrel</a:t>
            </a:r>
            <a:r>
              <a:rPr lang="en-US" dirty="0"/>
              <a:t> (ENG)-releasing implant in treating patients with rectovaginal endometriosis. The study was based on the retrospective analysis of a prospectively collected database, including symptomatic women who had ultrasonographic diagnosis of rectovaginal endometriosis. Patients were follow-up at 6, 12 and 24 months from the insertion of the ENG-releasing implant. The intensity of pain symptoms was evaluated using a visual analog scale. The volume of the nodules was estimated by virtual organ computer-aided analysis. The Endometriosis Health Profile (EHP-30) was used to evaluate quality of life. Overall, 43 women were included in the study. The 2-year continuation rate for the ENG-releasing implant was 93.0%. The treatment quickly improved the intensity of non-menstrual pelvic pain, deep dyspareunia, dysmenorrhea, and </a:t>
            </a:r>
            <a:r>
              <a:rPr lang="en-US" dirty="0" err="1"/>
              <a:t>dyschezia</a:t>
            </a:r>
            <a:r>
              <a:rPr lang="en-US" dirty="0"/>
              <a:t>. At 6-month follow-up, there were improvements in all domains of the EHP-30 compared with baseline. Further improvements in the EHP-30 results were observed only in pain sub score at 12-month follow-up and in emotional well-being sub score at 24-month follow-up. At 6-month follow-up the volume of the rectovaginal nodules was significantly lower compared with baseline; a further decrease was observed at 12- and 24-month follow-up. The treatment was well tolerated</a:t>
            </a:r>
          </a:p>
        </p:txBody>
      </p:sp>
      <p:sp>
        <p:nvSpPr>
          <p:cNvPr id="4" name="Slide Number Placeholder 3"/>
          <p:cNvSpPr>
            <a:spLocks noGrp="1"/>
          </p:cNvSpPr>
          <p:nvPr>
            <p:ph type="sldNum" sz="quarter" idx="5"/>
          </p:nvPr>
        </p:nvSpPr>
        <p:spPr/>
        <p:txBody>
          <a:bodyPr/>
          <a:lstStyle/>
          <a:p>
            <a:fld id="{13458186-9C81-4F89-BA51-F7BF737B1591}" type="slidenum">
              <a:rPr lang="tr-TR" smtClean="0"/>
              <a:t>49</a:t>
            </a:fld>
            <a:endParaRPr lang="tr-TR"/>
          </a:p>
        </p:txBody>
      </p:sp>
    </p:spTree>
    <p:extLst>
      <p:ext uri="{BB962C8B-B14F-4D97-AF65-F5344CB8AC3E}">
        <p14:creationId xmlns:p14="http://schemas.microsoft.com/office/powerpoint/2010/main" val="39025447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txBox="1">
            <a:spLocks noGrp="1" noChangeArrowheads="1"/>
          </p:cNvSpPr>
          <p:nvPr/>
        </p:nvSpPr>
        <p:spPr bwMode="auto">
          <a:xfrm>
            <a:off x="3887392" y="8688920"/>
            <a:ext cx="2970609" cy="455083"/>
          </a:xfrm>
          <a:prstGeom prst="rect">
            <a:avLst/>
          </a:prstGeom>
          <a:noFill/>
          <a:ln w="9525">
            <a:noFill/>
            <a:miter lim="800000"/>
            <a:headEnd/>
            <a:tailEnd/>
          </a:ln>
        </p:spPr>
        <p:txBody>
          <a:bodyPr lIns="96786" tIns="48393" rIns="96786" bIns="48393" anchor="b"/>
          <a:lstStyle/>
          <a:p>
            <a:pPr algn="r" defTabSz="915906"/>
            <a:fld id="{8A54C6CD-1488-4BA5-9AAF-03050C1E8D27}" type="slidenum">
              <a:rPr lang="en-US" altLang="de-DE">
                <a:solidFill>
                  <a:srgbClr val="000000"/>
                </a:solidFill>
                <a:ea typeface="MS PGothic" pitchFamily="34" charset="-128"/>
              </a:rPr>
              <a:pPr algn="r" defTabSz="915906"/>
              <a:t>52</a:t>
            </a:fld>
            <a:endParaRPr lang="en-US" altLang="de-DE">
              <a:solidFill>
                <a:srgbClr val="000000"/>
              </a:solidFill>
              <a:ea typeface="MS PGothic" pitchFamily="34" charset="-128"/>
            </a:endParaRPr>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p:spPr>
        <p:txBody>
          <a:bodyPr/>
          <a:lstStyle/>
          <a:p>
            <a:r>
              <a:rPr lang="de-DE" i="1" dirty="0">
                <a:latin typeface="Arial" charset="0"/>
                <a:cs typeface="Arial" charset="0"/>
              </a:rPr>
              <a:t>VAS</a:t>
            </a:r>
          </a:p>
          <a:p>
            <a:r>
              <a:rPr lang="en-US" dirty="0">
                <a:latin typeface="Arial" charset="0"/>
                <a:cs typeface="Arial" charset="0"/>
              </a:rPr>
              <a:t>• Mean endometriosis-associated pelvic pain on the VAS scale was 64.3 (SD 19.1) mm at</a:t>
            </a:r>
          </a:p>
          <a:p>
            <a:r>
              <a:rPr lang="en-US" dirty="0">
                <a:latin typeface="Arial" charset="0"/>
                <a:cs typeface="Arial" charset="0"/>
              </a:rPr>
              <a:t>baseline, 36.8 (SD 26.1) mm at Week 4, and 25.9 (SD 27.8) mm at Week 8</a:t>
            </a:r>
          </a:p>
          <a:p>
            <a:r>
              <a:rPr lang="en-US" dirty="0">
                <a:latin typeface="Arial" charset="0"/>
                <a:cs typeface="Arial" charset="0"/>
              </a:rPr>
              <a:t>• A minimum mean VAS value of 9.0 (SD 13.9) mm was achieved after 48 weeks.</a:t>
            </a:r>
            <a:endParaRPr lang="en-GB" altLang="de-DE" dirty="0">
              <a:latin typeface="Arial" charset="0"/>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txBox="1">
            <a:spLocks noGrp="1" noChangeArrowheads="1"/>
          </p:cNvSpPr>
          <p:nvPr/>
        </p:nvSpPr>
        <p:spPr bwMode="auto">
          <a:xfrm>
            <a:off x="3887392" y="8688920"/>
            <a:ext cx="2970609" cy="455083"/>
          </a:xfrm>
          <a:prstGeom prst="rect">
            <a:avLst/>
          </a:prstGeom>
          <a:noFill/>
          <a:ln w="9525">
            <a:noFill/>
            <a:miter lim="800000"/>
            <a:headEnd/>
            <a:tailEnd/>
          </a:ln>
        </p:spPr>
        <p:txBody>
          <a:bodyPr lIns="96786" tIns="48393" rIns="96786" bIns="48393" anchor="b"/>
          <a:lstStyle/>
          <a:p>
            <a:pPr algn="r" defTabSz="915906"/>
            <a:fld id="{A147E4F0-FE5C-4E37-B14F-D115FE489C13}" type="slidenum">
              <a:rPr lang="en-US" altLang="de-DE">
                <a:solidFill>
                  <a:srgbClr val="000000"/>
                </a:solidFill>
                <a:ea typeface="MS PGothic" pitchFamily="34" charset="-128"/>
              </a:rPr>
              <a:pPr algn="r" defTabSz="915906"/>
              <a:t>53</a:t>
            </a:fld>
            <a:endParaRPr lang="en-US" altLang="de-DE">
              <a:solidFill>
                <a:srgbClr val="000000"/>
              </a:solidFill>
              <a:ea typeface="MS PGothic" pitchFamily="34" charset="-128"/>
            </a:endParaRPr>
          </a:p>
        </p:txBody>
      </p:sp>
      <p:sp>
        <p:nvSpPr>
          <p:cNvPr id="82946"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p:txBody>
          <a:bodyPr>
            <a:normAutofit fontScale="32500" lnSpcReduction="20000"/>
          </a:bodyPr>
          <a:lstStyle/>
          <a:p>
            <a:pPr eaLnBrk="1" hangingPunct="1">
              <a:defRPr/>
            </a:pPr>
            <a:r>
              <a:rPr lang="en-US" dirty="0"/>
              <a:t>Of 120 subjects screened, 111 were included in the FAS and 97 (87.4%) completed the study.</a:t>
            </a:r>
          </a:p>
          <a:p>
            <a:pPr>
              <a:defRPr/>
            </a:pPr>
            <a:endParaRPr lang="en-US" dirty="0"/>
          </a:p>
          <a:p>
            <a:pPr>
              <a:defRPr/>
            </a:pPr>
            <a:r>
              <a:rPr lang="en-US" dirty="0"/>
              <a:t>Mean percent change in BMD of lumbar spine (L2-L4) to EOT was –1.2% (SD –2.3) (</a:t>
            </a:r>
            <a:r>
              <a:rPr lang="en-US" i="1" dirty="0"/>
              <a:t>n</a:t>
            </a:r>
            <a:r>
              <a:rPr lang="en-US" dirty="0"/>
              <a:t>=103)</a:t>
            </a:r>
          </a:p>
          <a:p>
            <a:pPr>
              <a:defRPr/>
            </a:pPr>
            <a:r>
              <a:rPr lang="en-US" dirty="0"/>
              <a:t>• 73 of 103 (70.9%) patients showed a lumbar BMD lower or unchanged compared with</a:t>
            </a:r>
          </a:p>
          <a:p>
            <a:pPr>
              <a:defRPr/>
            </a:pPr>
            <a:r>
              <a:rPr lang="en-US" dirty="0"/>
              <a:t>baseline at EOT. These subjects were invited to a second follow-up measurement of</a:t>
            </a:r>
          </a:p>
          <a:p>
            <a:pPr>
              <a:defRPr/>
            </a:pPr>
            <a:r>
              <a:rPr lang="en-US" dirty="0"/>
              <a:t>lumbar BMD at 6 months after EOT. For 60 subjects a BMD measurement at 6 months</a:t>
            </a:r>
          </a:p>
          <a:p>
            <a:pPr>
              <a:defRPr/>
            </a:pPr>
            <a:r>
              <a:rPr lang="de-DE" dirty="0"/>
              <a:t>after EOT </a:t>
            </a:r>
            <a:r>
              <a:rPr lang="de-DE" dirty="0" err="1"/>
              <a:t>is</a:t>
            </a:r>
            <a:r>
              <a:rPr lang="de-DE" dirty="0"/>
              <a:t> </a:t>
            </a:r>
            <a:r>
              <a:rPr lang="de-DE" dirty="0" err="1"/>
              <a:t>available</a:t>
            </a:r>
            <a:r>
              <a:rPr lang="de-DE" dirty="0"/>
              <a:t>.</a:t>
            </a:r>
          </a:p>
          <a:p>
            <a:pPr>
              <a:defRPr/>
            </a:pPr>
            <a:endParaRPr lang="de-DE" dirty="0"/>
          </a:p>
          <a:p>
            <a:pPr>
              <a:defRPr/>
            </a:pPr>
            <a:r>
              <a:rPr lang="en-US" dirty="0"/>
              <a:t>• Repeat measurements in the aforementioned subgroup with decreased BMD at</a:t>
            </a:r>
          </a:p>
          <a:p>
            <a:pPr>
              <a:defRPr/>
            </a:pPr>
            <a:r>
              <a:rPr lang="en-US" dirty="0"/>
              <a:t>EOT (mean –2.3%) indicated a trend to recovery at 6 months after EOT (mean –0.6% vs</a:t>
            </a:r>
          </a:p>
          <a:p>
            <a:pPr>
              <a:defRPr/>
            </a:pPr>
            <a:r>
              <a:rPr lang="de-DE" dirty="0"/>
              <a:t>baseline) (</a:t>
            </a:r>
            <a:r>
              <a:rPr lang="de-DE" i="1" dirty="0"/>
              <a:t>n</a:t>
            </a:r>
            <a:r>
              <a:rPr lang="de-DE" dirty="0"/>
              <a:t>=60).</a:t>
            </a:r>
          </a:p>
          <a:p>
            <a:pPr>
              <a:defRPr/>
            </a:pPr>
            <a:endParaRPr lang="de-DE" altLang="de-DE" dirty="0"/>
          </a:p>
          <a:p>
            <a:pPr>
              <a:defRPr/>
            </a:pPr>
            <a:endParaRPr lang="de-DE" altLang="de-DE" dirty="0"/>
          </a:p>
          <a:p>
            <a:pPr>
              <a:defRPr/>
            </a:pPr>
            <a:r>
              <a:rPr lang="de-DE" altLang="de-DE" b="1" dirty="0"/>
              <a:t>About BMD</a:t>
            </a:r>
          </a:p>
          <a:p>
            <a:pPr lvl="1">
              <a:buSzPct val="100000"/>
              <a:defRPr/>
            </a:pPr>
            <a:r>
              <a:rPr lang="en-US" sz="2400" dirty="0"/>
              <a:t>BMD is a surrogate parameter used to assess future fracture risk in postmenopausal women.</a:t>
            </a:r>
            <a:r>
              <a:rPr lang="en-US" sz="2400" baseline="30000" dirty="0"/>
              <a:t>1</a:t>
            </a:r>
          </a:p>
          <a:p>
            <a:pPr lvl="1">
              <a:buSzPct val="100000"/>
              <a:defRPr/>
            </a:pPr>
            <a:endParaRPr lang="en-US" sz="2400" dirty="0"/>
          </a:p>
          <a:p>
            <a:pPr lvl="1">
              <a:buSzPct val="100000"/>
              <a:defRPr/>
            </a:pPr>
            <a:r>
              <a:rPr lang="en-US" sz="2400" dirty="0"/>
              <a:t>It is currently unknown whether a BMD decrease in the adolescent age group will increase the risk for fracture in later life.</a:t>
            </a:r>
          </a:p>
          <a:p>
            <a:pPr lvl="1">
              <a:buSzPct val="100000"/>
              <a:defRPr/>
            </a:pPr>
            <a:endParaRPr lang="en-US" sz="2400" dirty="0"/>
          </a:p>
          <a:p>
            <a:pPr lvl="1">
              <a:buSzPct val="100000"/>
              <a:buFont typeface="Arial" panose="020B0604020202020204" pitchFamily="34" charset="0"/>
              <a:buNone/>
              <a:defRPr/>
            </a:pPr>
            <a:r>
              <a:rPr lang="en-US" sz="2400" dirty="0"/>
              <a:t>Clinical factors that might influence bone fragility in children and adolescents have not yet been fully established²</a:t>
            </a:r>
          </a:p>
          <a:p>
            <a:pPr lvl="1">
              <a:buSzPct val="100000"/>
              <a:buFont typeface="Arial" panose="020B0604020202020204" pitchFamily="34" charset="0"/>
              <a:buNone/>
              <a:defRPr/>
            </a:pPr>
            <a:endParaRPr lang="en-US" sz="2400" dirty="0"/>
          </a:p>
          <a:p>
            <a:pPr marL="106353">
              <a:defRPr/>
            </a:pPr>
            <a:r>
              <a:rPr lang="en-US" sz="1100" dirty="0"/>
              <a:t>1. Grimes DA and Schulz KF. O</a:t>
            </a:r>
            <a:r>
              <a:rPr lang="de-DE" sz="1100" dirty="0"/>
              <a:t>bstet Gynecol 2005; 105(5 Pt 1): 1114–1118.</a:t>
            </a:r>
          </a:p>
          <a:p>
            <a:pPr marL="106353">
              <a:defRPr/>
            </a:pPr>
            <a:r>
              <a:rPr lang="de-DE" sz="1100" dirty="0"/>
              <a:t>2. </a:t>
            </a:r>
            <a:r>
              <a:rPr lang="en-US" sz="1100" dirty="0" err="1"/>
              <a:t>Bachrach</a:t>
            </a:r>
            <a:r>
              <a:rPr lang="en-US" sz="1100" dirty="0"/>
              <a:t> LK and Sills IN. </a:t>
            </a:r>
            <a:r>
              <a:rPr lang="pt-BR" sz="1100" dirty="0"/>
              <a:t>Pediatrics 2011; 127(1): 189–194.</a:t>
            </a:r>
            <a:endParaRPr lang="en-US" sz="1100" dirty="0"/>
          </a:p>
          <a:p>
            <a:pPr lvl="1">
              <a:buSzPct val="100000"/>
              <a:buFont typeface="Arial" panose="020B0604020202020204" pitchFamily="34" charset="0"/>
              <a:buNone/>
              <a:defRPr/>
            </a:pPr>
            <a:endParaRPr lang="en-US" sz="2400" dirty="0"/>
          </a:p>
          <a:p>
            <a:r>
              <a:rPr lang="en-US" sz="1200" dirty="0"/>
              <a:t>Mean lumbar BMD at baseline was 1.1046 (SD, 0.1550) g/cm2. </a:t>
            </a:r>
            <a:endParaRPr lang="tr-TR" sz="1200" dirty="0"/>
          </a:p>
          <a:p>
            <a:r>
              <a:rPr lang="en-US" sz="1200" dirty="0"/>
              <a:t>At the end</a:t>
            </a:r>
            <a:r>
              <a:rPr lang="tr-TR" sz="1200" dirty="0"/>
              <a:t> </a:t>
            </a:r>
            <a:r>
              <a:rPr lang="en-US" sz="1200" dirty="0"/>
              <a:t>of </a:t>
            </a:r>
            <a:r>
              <a:rPr lang="en-US" sz="1200" dirty="0" err="1"/>
              <a:t>dienogest</a:t>
            </a:r>
            <a:r>
              <a:rPr lang="en-US" sz="1200" dirty="0"/>
              <a:t> treatment (EOT; defined as at 52 weeks or premature study discontinuation), mean relative change in BMD from baseline was</a:t>
            </a:r>
          </a:p>
          <a:p>
            <a:r>
              <a:rPr lang="en-US" sz="1200" dirty="0"/>
              <a:t>1.2% (SD, 2.3%; n 5 103). </a:t>
            </a:r>
            <a:endParaRPr lang="tr-TR" sz="1200" dirty="0"/>
          </a:p>
          <a:p>
            <a:r>
              <a:rPr lang="en-US" sz="1200" dirty="0"/>
              <a:t>Follow-up measurement 6 months after EOT in the subgroup with decreased BMD at EOT (n 5 60) showed</a:t>
            </a:r>
            <a:r>
              <a:rPr lang="tr-TR" sz="1200" dirty="0"/>
              <a:t> </a:t>
            </a:r>
            <a:r>
              <a:rPr lang="en-US" sz="1200" dirty="0"/>
              <a:t>partial recovery in lumbar BMD (mean change from baseline: 2.3% at EOT, 0.6% 6 months after EOT). </a:t>
            </a:r>
            <a:endParaRPr lang="tr-TR" sz="1200" dirty="0"/>
          </a:p>
          <a:p>
            <a:endParaRPr lang="tr-TR" sz="1200" dirty="0"/>
          </a:p>
          <a:p>
            <a:r>
              <a:rPr lang="en-US" sz="1200" dirty="0"/>
              <a:t>Conclusion: In adolescents with suspected endometriosis, </a:t>
            </a:r>
            <a:r>
              <a:rPr lang="en-US" sz="1200" dirty="0" err="1"/>
              <a:t>dienogest</a:t>
            </a:r>
            <a:r>
              <a:rPr lang="en-US" sz="1200" dirty="0"/>
              <a:t> 2 mg for 52 weeks was associated with a decrease in lumbar BMD,</a:t>
            </a:r>
            <a:r>
              <a:rPr lang="tr-TR" sz="1200" dirty="0"/>
              <a:t> </a:t>
            </a:r>
            <a:r>
              <a:rPr lang="en-US" sz="1200" dirty="0"/>
              <a:t>followed by partial recovery after treatment discontinuation. </a:t>
            </a:r>
            <a:endParaRPr lang="tr-TR" sz="1200" dirty="0"/>
          </a:p>
          <a:p>
            <a:r>
              <a:rPr lang="en-US" sz="1200" b="0" i="0" u="none" strike="noStrike" kern="1200" baseline="0" dirty="0">
                <a:solidFill>
                  <a:schemeClr val="tx1"/>
                </a:solidFill>
                <a:latin typeface="+mn-lt"/>
                <a:ea typeface="+mn-ea"/>
                <a:cs typeface="+mn-cs"/>
              </a:rPr>
              <a:t>Study Objective: To study the safety and efficacy of </a:t>
            </a:r>
            <a:r>
              <a:rPr lang="en-US" sz="1200" b="0" i="0" u="none" strike="noStrike" kern="1200" baseline="0" dirty="0" err="1">
                <a:solidFill>
                  <a:schemeClr val="tx1"/>
                </a:solidFill>
                <a:latin typeface="+mn-lt"/>
                <a:ea typeface="+mn-ea"/>
                <a:cs typeface="+mn-cs"/>
              </a:rPr>
              <a:t>dienogest</a:t>
            </a:r>
            <a:r>
              <a:rPr lang="en-US" sz="1200" b="0" i="0" u="none" strike="noStrike" kern="1200" baseline="0" dirty="0">
                <a:solidFill>
                  <a:schemeClr val="tx1"/>
                </a:solidFill>
                <a:latin typeface="+mn-lt"/>
                <a:ea typeface="+mn-ea"/>
                <a:cs typeface="+mn-cs"/>
              </a:rPr>
              <a:t> 2 mg in adolescents with suspected endometriosis.</a:t>
            </a:r>
          </a:p>
          <a:p>
            <a:r>
              <a:rPr lang="en-US" sz="1200" b="0" i="0" u="none" strike="noStrike" kern="1200" baseline="0" dirty="0">
                <a:solidFill>
                  <a:schemeClr val="tx1"/>
                </a:solidFill>
                <a:latin typeface="+mn-lt"/>
                <a:ea typeface="+mn-ea"/>
                <a:cs typeface="+mn-cs"/>
              </a:rPr>
              <a:t>Design: A 52-week, open-label, single-arm study.</a:t>
            </a:r>
          </a:p>
          <a:p>
            <a:r>
              <a:rPr lang="en-US" sz="1200" b="0" i="0" u="none" strike="noStrike" kern="1200" baseline="0" dirty="0">
                <a:solidFill>
                  <a:schemeClr val="tx1"/>
                </a:solidFill>
                <a:latin typeface="+mn-lt"/>
                <a:ea typeface="+mn-ea"/>
                <a:cs typeface="+mn-cs"/>
              </a:rPr>
              <a:t>Setting: In 21 study centers, in 6 European countries.</a:t>
            </a:r>
          </a:p>
          <a:p>
            <a:r>
              <a:rPr lang="en-US" sz="1200" b="0" i="0" u="none" strike="noStrike" kern="1200" baseline="0" dirty="0">
                <a:solidFill>
                  <a:schemeClr val="tx1"/>
                </a:solidFill>
                <a:latin typeface="+mn-lt"/>
                <a:ea typeface="+mn-ea"/>
                <a:cs typeface="+mn-cs"/>
              </a:rPr>
              <a:t>Participants: Adolescents aged 12 to younger than 18 years with clinically suspected or laparoscopically confirmed endometriosis.</a:t>
            </a:r>
          </a:p>
          <a:p>
            <a:r>
              <a:rPr lang="en-US" sz="1200" b="0" i="0" u="none" strike="noStrike" kern="1200" baseline="0" dirty="0">
                <a:solidFill>
                  <a:schemeClr val="tx1"/>
                </a:solidFill>
                <a:latin typeface="+mn-lt"/>
                <a:ea typeface="+mn-ea"/>
                <a:cs typeface="+mn-cs"/>
              </a:rPr>
              <a:t>Interventions: </a:t>
            </a:r>
            <a:r>
              <a:rPr lang="en-US" sz="1200" b="0" i="0" u="none" strike="noStrike" kern="1200" baseline="0" dirty="0" err="1">
                <a:solidFill>
                  <a:schemeClr val="tx1"/>
                </a:solidFill>
                <a:latin typeface="+mn-lt"/>
                <a:ea typeface="+mn-ea"/>
                <a:cs typeface="+mn-cs"/>
              </a:rPr>
              <a:t>Dienogest</a:t>
            </a:r>
            <a:r>
              <a:rPr lang="en-US" sz="1200" b="0" i="0" u="none" strike="noStrike" kern="1200" baseline="0" dirty="0">
                <a:solidFill>
                  <a:schemeClr val="tx1"/>
                </a:solidFill>
                <a:latin typeface="+mn-lt"/>
                <a:ea typeface="+mn-ea"/>
                <a:cs typeface="+mn-cs"/>
              </a:rPr>
              <a:t> 2 mg once daily.</a:t>
            </a:r>
          </a:p>
          <a:p>
            <a:r>
              <a:rPr lang="en-US" sz="1200" b="0" i="0" u="none" strike="noStrike" kern="1200" baseline="0" dirty="0">
                <a:solidFill>
                  <a:schemeClr val="tx1"/>
                </a:solidFill>
                <a:latin typeface="+mn-lt"/>
                <a:ea typeface="+mn-ea"/>
                <a:cs typeface="+mn-cs"/>
              </a:rPr>
              <a:t>Main Outcome Measures: The primary end point was relative change in lumbar spine (L2-L4) bone mineral density (BMD) measured using</a:t>
            </a:r>
          </a:p>
          <a:p>
            <a:r>
              <a:rPr lang="en-US" sz="1200" b="0" i="0" u="none" strike="noStrike" kern="1200" baseline="0" dirty="0">
                <a:solidFill>
                  <a:schemeClr val="tx1"/>
                </a:solidFill>
                <a:latin typeface="+mn-lt"/>
                <a:ea typeface="+mn-ea"/>
                <a:cs typeface="+mn-cs"/>
              </a:rPr>
              <a:t>dual-energy x-ray absorptiometry. A key secondary end point was change in endometriosis-associated pain assessed using a visual</a:t>
            </a:r>
          </a:p>
          <a:p>
            <a:r>
              <a:rPr lang="tr-TR" sz="1200" b="0" i="0" u="none" strike="noStrike" kern="1200" baseline="0" dirty="0">
                <a:solidFill>
                  <a:schemeClr val="tx1"/>
                </a:solidFill>
                <a:latin typeface="+mn-lt"/>
                <a:ea typeface="+mn-ea"/>
                <a:cs typeface="+mn-cs"/>
              </a:rPr>
              <a:t>analogue scale.</a:t>
            </a:r>
          </a:p>
          <a:p>
            <a:r>
              <a:rPr lang="en-US" sz="1200" b="0" i="0" u="none" strike="noStrike" kern="1200" baseline="0" dirty="0">
                <a:solidFill>
                  <a:schemeClr val="tx1"/>
                </a:solidFill>
                <a:latin typeface="+mn-lt"/>
                <a:ea typeface="+mn-ea"/>
                <a:cs typeface="+mn-cs"/>
              </a:rPr>
              <a:t>Results: Of 120 patients screened, 111 comprised the full-analysis set (</a:t>
            </a:r>
            <a:r>
              <a:rPr lang="en-US" sz="1200" b="0" i="0" u="none" strike="noStrike" kern="1200" baseline="0" dirty="0" err="1">
                <a:solidFill>
                  <a:schemeClr val="tx1"/>
                </a:solidFill>
                <a:latin typeface="+mn-lt"/>
                <a:ea typeface="+mn-ea"/>
                <a:cs typeface="+mn-cs"/>
              </a:rPr>
              <a:t>ie</a:t>
            </a:r>
            <a:r>
              <a:rPr lang="en-US" sz="1200" b="0" i="0" u="none" strike="noStrike" kern="1200" baseline="0" dirty="0">
                <a:solidFill>
                  <a:schemeClr val="tx1"/>
                </a:solidFill>
                <a:latin typeface="+mn-lt"/>
                <a:ea typeface="+mn-ea"/>
                <a:cs typeface="+mn-cs"/>
              </a:rPr>
              <a:t>, patients who took $1 dose of study drug and had $1 posttreatment</a:t>
            </a:r>
          </a:p>
          <a:p>
            <a:r>
              <a:rPr lang="en-US" sz="1200" b="0" i="0" u="none" strike="noStrike" kern="1200" baseline="0" dirty="0">
                <a:solidFill>
                  <a:schemeClr val="tx1"/>
                </a:solidFill>
                <a:latin typeface="+mn-lt"/>
                <a:ea typeface="+mn-ea"/>
                <a:cs typeface="+mn-cs"/>
              </a:rPr>
              <a:t>observation) and 97 (87.4%) completed the study. Mean lumbar BMD at baseline was 1.1046 (SD, 0.1550) g/cm2. At the end</a:t>
            </a:r>
          </a:p>
          <a:p>
            <a:r>
              <a:rPr lang="en-US" sz="1200" b="0" i="0" u="none" strike="noStrike" kern="1200" baseline="0" dirty="0">
                <a:solidFill>
                  <a:schemeClr val="tx1"/>
                </a:solidFill>
                <a:latin typeface="+mn-lt"/>
                <a:ea typeface="+mn-ea"/>
                <a:cs typeface="+mn-cs"/>
              </a:rPr>
              <a:t>of </a:t>
            </a:r>
            <a:r>
              <a:rPr lang="en-US" sz="1200" b="0" i="0" u="none" strike="noStrike" kern="1200" baseline="0" dirty="0" err="1">
                <a:solidFill>
                  <a:schemeClr val="tx1"/>
                </a:solidFill>
                <a:latin typeface="+mn-lt"/>
                <a:ea typeface="+mn-ea"/>
                <a:cs typeface="+mn-cs"/>
              </a:rPr>
              <a:t>dienogest</a:t>
            </a:r>
            <a:r>
              <a:rPr lang="en-US" sz="1200" b="0" i="0" u="none" strike="noStrike" kern="1200" baseline="0" dirty="0">
                <a:solidFill>
                  <a:schemeClr val="tx1"/>
                </a:solidFill>
                <a:latin typeface="+mn-lt"/>
                <a:ea typeface="+mn-ea"/>
                <a:cs typeface="+mn-cs"/>
              </a:rPr>
              <a:t> treatment (EOT; defined as at 52 weeks or premature study discontinuation), mean relative change in BMD from baseline was</a:t>
            </a:r>
          </a:p>
          <a:p>
            <a:r>
              <a:rPr lang="en-US" sz="1200" b="0" i="0" u="none" strike="noStrike" kern="1200" baseline="0" dirty="0">
                <a:solidFill>
                  <a:schemeClr val="tx1"/>
                </a:solidFill>
                <a:latin typeface="+mn-lt"/>
                <a:ea typeface="+mn-ea"/>
                <a:cs typeface="+mn-cs"/>
              </a:rPr>
              <a:t>1.2% (SD, 2.3%; n 5 103). Follow-up measurement 6 months after EOT in the subgroup with decreased BMD at EOT (n 5 60) showed</a:t>
            </a:r>
          </a:p>
          <a:p>
            <a:r>
              <a:rPr lang="en-US" sz="1200" b="0" i="0" u="none" strike="noStrike" kern="1200" baseline="0" dirty="0">
                <a:solidFill>
                  <a:schemeClr val="tx1"/>
                </a:solidFill>
                <a:latin typeface="+mn-lt"/>
                <a:ea typeface="+mn-ea"/>
                <a:cs typeface="+mn-cs"/>
              </a:rPr>
              <a:t>partial recovery in lumbar BMD (mean change from baseline: 2.3% at EOT, 0.6% 6 months after EOT). Mean endometriosis-associated</a:t>
            </a:r>
          </a:p>
          <a:p>
            <a:r>
              <a:rPr lang="en-US" sz="1200" b="0" i="0" u="none" strike="noStrike" kern="1200" baseline="0" dirty="0">
                <a:solidFill>
                  <a:schemeClr val="tx1"/>
                </a:solidFill>
                <a:latin typeface="+mn-lt"/>
                <a:ea typeface="+mn-ea"/>
                <a:cs typeface="+mn-cs"/>
              </a:rPr>
              <a:t>pain score was 64.3 (SD, 19.1) mm at baseline and decreased to 9.0 (SD, 13.9) mm by week 48.</a:t>
            </a:r>
          </a:p>
          <a:p>
            <a:r>
              <a:rPr lang="en-US" sz="1200" b="0" i="0" u="none" strike="noStrike" kern="1200" baseline="0" dirty="0">
                <a:solidFill>
                  <a:schemeClr val="tx1"/>
                </a:solidFill>
                <a:latin typeface="+mn-lt"/>
                <a:ea typeface="+mn-ea"/>
                <a:cs typeface="+mn-cs"/>
              </a:rPr>
              <a:t>Conclusion: In adolescents with suspected endometriosis, </a:t>
            </a:r>
            <a:r>
              <a:rPr lang="en-US" sz="1200" b="0" i="0" u="none" strike="noStrike" kern="1200" baseline="0" dirty="0" err="1">
                <a:solidFill>
                  <a:schemeClr val="tx1"/>
                </a:solidFill>
                <a:latin typeface="+mn-lt"/>
                <a:ea typeface="+mn-ea"/>
                <a:cs typeface="+mn-cs"/>
              </a:rPr>
              <a:t>dienogest</a:t>
            </a:r>
            <a:r>
              <a:rPr lang="en-US" sz="1200" b="0" i="0" u="none" strike="noStrike" kern="1200" baseline="0" dirty="0">
                <a:solidFill>
                  <a:schemeClr val="tx1"/>
                </a:solidFill>
                <a:latin typeface="+mn-lt"/>
                <a:ea typeface="+mn-ea"/>
                <a:cs typeface="+mn-cs"/>
              </a:rPr>
              <a:t> 2 mg for 52 weeks was associated with a decrease in lumbar BMD,</a:t>
            </a:r>
          </a:p>
          <a:p>
            <a:r>
              <a:rPr lang="en-US" sz="1200" b="0" i="0" u="none" strike="noStrike" kern="1200" baseline="0" dirty="0">
                <a:solidFill>
                  <a:schemeClr val="tx1"/>
                </a:solidFill>
                <a:latin typeface="+mn-lt"/>
                <a:ea typeface="+mn-ea"/>
                <a:cs typeface="+mn-cs"/>
              </a:rPr>
              <a:t>followed by partial recovery after treatment discontinuation. Endometriosis-associated pain was substantially reduced during treatment.</a:t>
            </a:r>
          </a:p>
          <a:p>
            <a:r>
              <a:rPr lang="en-US" sz="1200" b="0" i="0" u="none" strike="noStrike" kern="1200" baseline="0" dirty="0">
                <a:solidFill>
                  <a:schemeClr val="tx1"/>
                </a:solidFill>
                <a:latin typeface="+mn-lt"/>
                <a:ea typeface="+mn-ea"/>
                <a:cs typeface="+mn-cs"/>
              </a:rPr>
              <a:t>Because bone accretion is critical during adolescence, results of the </a:t>
            </a:r>
            <a:r>
              <a:rPr lang="en-US" sz="1200" b="0" i="0" u="none" strike="noStrike" kern="1200" baseline="0" dirty="0" err="1">
                <a:solidFill>
                  <a:schemeClr val="tx1"/>
                </a:solidFill>
                <a:latin typeface="+mn-lt"/>
                <a:ea typeface="+mn-ea"/>
                <a:cs typeface="+mn-cs"/>
              </a:rPr>
              <a:t>VISanne</a:t>
            </a:r>
            <a:r>
              <a:rPr lang="en-US" sz="1200" b="0" i="0" u="none" strike="noStrike" kern="1200" baseline="0" dirty="0">
                <a:solidFill>
                  <a:schemeClr val="tx1"/>
                </a:solidFill>
                <a:latin typeface="+mn-lt"/>
                <a:ea typeface="+mn-ea"/>
                <a:cs typeface="+mn-cs"/>
              </a:rPr>
              <a:t> study to assess safety in </a:t>
            </a:r>
            <a:r>
              <a:rPr lang="en-US" sz="1200" b="0" i="0" u="none" strike="noStrike" kern="1200" baseline="0" dirty="0" err="1">
                <a:solidFill>
                  <a:schemeClr val="tx1"/>
                </a:solidFill>
                <a:latin typeface="+mn-lt"/>
                <a:ea typeface="+mn-ea"/>
                <a:cs typeface="+mn-cs"/>
              </a:rPr>
              <a:t>ADOlescents</a:t>
            </a:r>
            <a:r>
              <a:rPr lang="en-US" sz="1200" b="0" i="0" u="none" strike="noStrike" kern="1200" baseline="0" dirty="0">
                <a:solidFill>
                  <a:schemeClr val="tx1"/>
                </a:solidFill>
                <a:latin typeface="+mn-lt"/>
                <a:ea typeface="+mn-ea"/>
                <a:cs typeface="+mn-cs"/>
              </a:rPr>
              <a:t> (VISADO) study</a:t>
            </a:r>
          </a:p>
          <a:p>
            <a:r>
              <a:rPr lang="en-US" sz="1200" b="0" i="0" u="none" strike="noStrike" kern="1200" baseline="0" dirty="0">
                <a:solidFill>
                  <a:schemeClr val="tx1"/>
                </a:solidFill>
                <a:latin typeface="+mn-lt"/>
                <a:ea typeface="+mn-ea"/>
                <a:cs typeface="+mn-cs"/>
              </a:rPr>
              <a:t>highlights the need for tailored treatment in this population, taking into account the expected efficacy on endometriosis-associated pain</a:t>
            </a:r>
          </a:p>
          <a:p>
            <a:r>
              <a:rPr lang="en-US" sz="1200" b="0" i="0" u="none" strike="noStrike" kern="1200" baseline="0" dirty="0">
                <a:solidFill>
                  <a:schemeClr val="tx1"/>
                </a:solidFill>
                <a:latin typeface="+mn-lt"/>
                <a:ea typeface="+mn-ea"/>
                <a:cs typeface="+mn-cs"/>
              </a:rPr>
              <a:t>and an individual's risk factors for osteoporosis.</a:t>
            </a:r>
            <a:endParaRPr lang="en-GB" altLang="de-DE" b="1"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Objective: To evaluate the efficacy and safety of 40-mg </a:t>
            </a:r>
            <a:r>
              <a:rPr lang="en-US" dirty="0" err="1"/>
              <a:t>relugolix</a:t>
            </a:r>
            <a:r>
              <a:rPr lang="en-US" dirty="0"/>
              <a:t> (REL) compared with those of leuprorelin (LEU) in women with endometriosis-associated pain. Design: Phase 3, multicenter, randomized, double-blind, double-dummy, active-controlled study in Japanese patients. Setting: Hospitals and clinics. Patient(s): Women aged R20 years with regular menstrual cycles (25–38 days) experiencing endometriosis or ovarian endometrioma and reporting pelvic pain. Intervention(s): In the REL group, 40 mg of REL was orally administered once a day for 24 weeks. In the LEU group, 3.75 or 1.88 mg of LEU was subcutaneously injected every 4 weeks for 24 weeks. Main Outcome Measure(s): The primary endpoint was the change in the maximum visual analog scale score for pelvic pain from baseline until 28 days before the end of treatment. Result(s): Changes in the maximum visual analog scale score were 52.6 1.3 for REL and 57.5 1.4 for LEU. Ovarian endometrioma decreased by 12.26 17.52 cm3 for REL and 14.10 18.81 cm3 for LEU. Drug-related treatment emergent adverse events with an incidence of &gt;10% for both groups were hot flush, metrorrhagia, headache, and genital hemorrhage. Discontinuations from treatment emergent adverse events were 2.9% for REL and 4.3% for LEU</a:t>
            </a:r>
          </a:p>
        </p:txBody>
      </p:sp>
      <p:sp>
        <p:nvSpPr>
          <p:cNvPr id="4" name="Slide Number Placeholder 3"/>
          <p:cNvSpPr>
            <a:spLocks noGrp="1"/>
          </p:cNvSpPr>
          <p:nvPr>
            <p:ph type="sldNum" sz="quarter" idx="5"/>
          </p:nvPr>
        </p:nvSpPr>
        <p:spPr/>
        <p:txBody>
          <a:bodyPr/>
          <a:lstStyle/>
          <a:p>
            <a:pPr>
              <a:defRPr/>
            </a:pPr>
            <a:fld id="{EB7F68A3-05D6-41F2-A999-958AE05F3943}" type="slidenum">
              <a:rPr lang="tr-TR" smtClean="0"/>
              <a:pPr>
                <a:defRPr/>
              </a:pPr>
              <a:t>59</a:t>
            </a:fld>
            <a:endParaRPr lang="tr-TR"/>
          </a:p>
        </p:txBody>
      </p:sp>
    </p:spTree>
    <p:extLst>
      <p:ext uri="{BB962C8B-B14F-4D97-AF65-F5344CB8AC3E}">
        <p14:creationId xmlns:p14="http://schemas.microsoft.com/office/powerpoint/2010/main" val="40418613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Simple Summary: The aim of this article is to present current knowledge regarding the possibilities of using metformin in the pharmacological treatment of endometriosis. Metformin is an insulin sensitizer widely used for the treatment of type 2 diabetes mellitus. The pleiotropic effects of metformin are mainly exerted through the activation of AMP-activated protein kinase, which is the key cellular energy homeostasis regulator that inhibits mTOR, a major autophagy suppressor. Metformin regresses endometriotic implants by increasing the activity of superoxide dismutase. It is also an inhibitor of metalloproteinase-2, decreasing the levels of the vascular endothelial growth factor and matrix metalloproteinase-9 in animal studies. With its unique therapeutic mechanisms and no serious side effects, metformin seems to be a helpful anti-inflammatory and anti-proliferative agent in the treatment of endometriosis. It could be a missing link for the successful treatment of this chronic disease. Abstract: Endometriosis is a common disease in women of reproductive age, and its pathogenesis seems to be largely affected by hormone imbalance, inflammation, oxidative stress, and autophagy dysregulation. These pathophysiological disturbances interact with one another through mechanisms that are still awaiting elucidation. The aim of this article is to present current knowledge regarding the possibilities of using metformin in the pharmacological treatment of endometriosis. Metformin is an insulin sensitizer widely used for the treatment of type 2 diabetes mellitus. The pleiotropic effects of metformin are mainly exerted through the activation of AMP-activated protein kinase, which is the key cellular energy homeostasis regulator that inhibits mTOR, a major autophagy suppressor. Metformin regresses endometriotic implants by increasing the activity of superoxide dismutase. It is also an inhibitor of metalloproteinase-2, decreasing the levels of the vascular endothelial growth factor and matrix metalloproteinase-9 in animal studies. In endometriosis, metformin might modify the stroma–epithelium communication via Wnt2/β-catenin. With its unique therapeutic mechanisms and no serious side effects, metformin seems to be a helpful anti-inflammatory and anti-proliferative agent in the treatment of endometriosis. It could be a missing link for the successful treatment of this chronic disease.</a:t>
            </a:r>
          </a:p>
        </p:txBody>
      </p:sp>
      <p:sp>
        <p:nvSpPr>
          <p:cNvPr id="4" name="Slide Number Placeholder 3"/>
          <p:cNvSpPr>
            <a:spLocks noGrp="1"/>
          </p:cNvSpPr>
          <p:nvPr>
            <p:ph type="sldNum" sz="quarter" idx="5"/>
          </p:nvPr>
        </p:nvSpPr>
        <p:spPr/>
        <p:txBody>
          <a:bodyPr/>
          <a:lstStyle/>
          <a:p>
            <a:pPr>
              <a:defRPr/>
            </a:pPr>
            <a:fld id="{EB7F68A3-05D6-41F2-A999-958AE05F3943}" type="slidenum">
              <a:rPr lang="tr-TR" smtClean="0"/>
              <a:pPr>
                <a:defRPr/>
              </a:pPr>
              <a:t>61</a:t>
            </a:fld>
            <a:endParaRPr lang="tr-TR"/>
          </a:p>
        </p:txBody>
      </p:sp>
    </p:spTree>
    <p:extLst>
      <p:ext uri="{BB962C8B-B14F-4D97-AF65-F5344CB8AC3E}">
        <p14:creationId xmlns:p14="http://schemas.microsoft.com/office/powerpoint/2010/main" val="9898645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65</a:t>
            </a:fld>
            <a:endParaRPr lang="tr-TR"/>
          </a:p>
        </p:txBody>
      </p:sp>
    </p:spTree>
    <p:extLst>
      <p:ext uri="{BB962C8B-B14F-4D97-AF65-F5344CB8AC3E}">
        <p14:creationId xmlns:p14="http://schemas.microsoft.com/office/powerpoint/2010/main" val="1677399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B5342D-F4B5-48F7-B03C-D77879B622DB}" type="slidenum">
              <a:rPr lang="en-US" smtClean="0"/>
              <a:t>10</a:t>
            </a:fld>
            <a:endParaRPr lang="en-US"/>
          </a:p>
        </p:txBody>
      </p:sp>
    </p:spTree>
    <p:extLst>
      <p:ext uri="{BB962C8B-B14F-4D97-AF65-F5344CB8AC3E}">
        <p14:creationId xmlns:p14="http://schemas.microsoft.com/office/powerpoint/2010/main" val="429599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6200" y="8688388"/>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a:fld id="{9BE1D301-B376-4FBB-8DB0-490AB0651587}" type="slidenum">
              <a:rPr lang="en-US" sz="1200">
                <a:ea typeface="MS PGothic" pitchFamily="34" charset="-128"/>
              </a:rPr>
              <a:pPr algn="r"/>
              <a:t>12</a:t>
            </a:fld>
            <a:endParaRPr lang="en-US" sz="1200">
              <a:ea typeface="MS PGothic" pitchFamily="34" charset="-128"/>
            </a:endParaRPr>
          </a:p>
        </p:txBody>
      </p:sp>
      <p:sp>
        <p:nvSpPr>
          <p:cNvPr id="79875"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6" name="Rectangle 3"/>
          <p:cNvSpPr>
            <a:spLocks noGrp="1" noChangeArrowheads="1"/>
          </p:cNvSpPr>
          <p:nvPr>
            <p:ph type="body" idx="1"/>
          </p:nvPr>
        </p:nvSpPr>
        <p:spPr bwMode="auto">
          <a:xfrm>
            <a:off x="788988" y="4133850"/>
            <a:ext cx="5029200"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a:latin typeface="Arial" charset="0"/>
              </a:rPr>
              <a:t>Reference</a:t>
            </a:r>
          </a:p>
          <a:p>
            <a:pPr eaLnBrk="1" hangingPunct="1">
              <a:spcBef>
                <a:spcPts val="438"/>
              </a:spcBef>
            </a:pPr>
            <a:r>
              <a:rPr lang="en-US">
                <a:latin typeface="Arial" charset="0"/>
              </a:rPr>
              <a:t>Practice Committee of the American Society for Reproductive Medicine. Treatment of pelvic pain associated with endometriozis. </a:t>
            </a:r>
            <a:r>
              <a:rPr lang="en-US" i="1">
                <a:latin typeface="Arial" charset="0"/>
              </a:rPr>
              <a:t>Fertil Steril</a:t>
            </a:r>
            <a:r>
              <a:rPr lang="en-US">
                <a:latin typeface="Arial" charset="0"/>
              </a:rPr>
              <a:t> 2008;90:(Suppl 3):S260</a:t>
            </a:r>
            <a:r>
              <a:rPr lang="en-GB" altLang="zh-CN">
                <a:latin typeface="Arial" charset="0"/>
              </a:rPr>
              <a:t>–</a:t>
            </a:r>
            <a:r>
              <a:rPr lang="en-US">
                <a:latin typeface="Arial" charset="0"/>
              </a:rPr>
              <a:t>S269.</a:t>
            </a:r>
            <a:endParaRPr lang="en-US" altLang="zh-CN">
              <a:latin typeface="Arial" charset="0"/>
            </a:endParaRPr>
          </a:p>
          <a:p>
            <a:pPr eaLnBrk="1" hangingPunct="1"/>
            <a:endParaRPr lang="en-US" altLang="zh-CN">
              <a:latin typeface="Arial" charset="0"/>
            </a:endParaRPr>
          </a:p>
          <a:p>
            <a:pPr eaLnBrk="1" hangingPunct="1"/>
            <a:r>
              <a:rPr lang="en-US" altLang="zh-CN" b="1">
                <a:latin typeface="Arial" charset="0"/>
              </a:rPr>
              <a:t>Further information</a:t>
            </a:r>
          </a:p>
          <a:p>
            <a:pPr eaLnBrk="1" hangingPunct="1"/>
            <a:r>
              <a:rPr lang="en-US" altLang="zh-CN">
                <a:latin typeface="Arial" charset="0"/>
              </a:rPr>
              <a:t>A recent review from the </a:t>
            </a:r>
            <a:r>
              <a:rPr lang="en-US">
                <a:latin typeface="Arial" charset="0"/>
              </a:rPr>
              <a:t>Practice Committee of the American Society for Reproductive Medicine included the clear-stated summary quoted above in relation to the treatment aims in endometriozis. </a:t>
            </a:r>
          </a:p>
          <a:p>
            <a:pPr eaLnBrk="1" hangingPunct="1"/>
            <a:r>
              <a:rPr lang="tr-TR"/>
              <a:t>Doktorlar hafif Endometriozisi olan genç kadınlara gebe kalmalarını</a:t>
            </a:r>
          </a:p>
          <a:p>
            <a:pPr eaLnBrk="1" hangingPunct="1"/>
            <a:r>
              <a:rPr lang="tr-TR"/>
              <a:t>Yaşı biraz ileri olanlara ise menapoza girene kadar beklemelerini önerebilirler</a:t>
            </a:r>
          </a:p>
          <a:p>
            <a:pPr eaLnBrk="1" hangingPunct="1"/>
            <a:r>
              <a:rPr lang="tr-TR"/>
              <a:t>Ancak her ikisi de geçici ve tedavi edici olmayan yöntemlerdir</a:t>
            </a:r>
            <a:endParaRPr lang="en-US">
              <a:latin typeface="Arial" charset="0"/>
            </a:endParaRPr>
          </a:p>
        </p:txBody>
      </p:sp>
    </p:spTree>
    <p:extLst>
      <p:ext uri="{BB962C8B-B14F-4D97-AF65-F5344CB8AC3E}">
        <p14:creationId xmlns:p14="http://schemas.microsoft.com/office/powerpoint/2010/main" val="453068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i="0" kern="1200" dirty="0">
                <a:solidFill>
                  <a:schemeClr val="tx1"/>
                </a:solidFill>
                <a:effectLst/>
                <a:latin typeface="+mn-lt"/>
                <a:ea typeface="+mn-ea"/>
                <a:cs typeface="+mn-cs"/>
              </a:rPr>
              <a:t>Background: </a:t>
            </a:r>
            <a:r>
              <a:rPr lang="en-US" sz="1200" b="0" i="0" kern="1200" dirty="0">
                <a:solidFill>
                  <a:schemeClr val="tx1"/>
                </a:solidFill>
                <a:effectLst/>
                <a:latin typeface="+mn-lt"/>
                <a:ea typeface="+mn-ea"/>
                <a:cs typeface="+mn-cs"/>
              </a:rPr>
              <a:t>Although surgery for endometriosis can improve pain and fertility, the risk of disease recurrence is high. There is little consensus regarding the benefit of medical therapy in preventing recurrence of endometriosis following surgery.</a:t>
            </a:r>
          </a:p>
          <a:p>
            <a:r>
              <a:rPr lang="en-US" sz="1200" b="1" i="0" kern="1200" dirty="0">
                <a:solidFill>
                  <a:schemeClr val="tx1"/>
                </a:solidFill>
                <a:effectLst/>
                <a:latin typeface="+mn-lt"/>
                <a:ea typeface="+mn-ea"/>
                <a:cs typeface="+mn-cs"/>
              </a:rPr>
              <a:t>Objective and rationale: </a:t>
            </a:r>
            <a:r>
              <a:rPr lang="en-US" sz="1200" b="0" i="0" kern="1200" dirty="0">
                <a:solidFill>
                  <a:schemeClr val="tx1"/>
                </a:solidFill>
                <a:effectLst/>
                <a:latin typeface="+mn-lt"/>
                <a:ea typeface="+mn-ea"/>
                <a:cs typeface="+mn-cs"/>
              </a:rPr>
              <a:t>We performed a review of prospective observational studies and </a:t>
            </a:r>
            <a:r>
              <a:rPr lang="en-US" sz="1200" b="0" i="0" kern="1200" dirty="0" err="1">
                <a:solidFill>
                  <a:schemeClr val="tx1"/>
                </a:solidFill>
                <a:effectLst/>
                <a:latin typeface="+mn-lt"/>
                <a:ea typeface="+mn-ea"/>
                <a:cs typeface="+mn-cs"/>
              </a:rPr>
              <a:t>randomised</a:t>
            </a:r>
            <a:r>
              <a:rPr lang="en-US" sz="1200" b="0" i="0" kern="1200" dirty="0">
                <a:solidFill>
                  <a:schemeClr val="tx1"/>
                </a:solidFill>
                <a:effectLst/>
                <a:latin typeface="+mn-lt"/>
                <a:ea typeface="+mn-ea"/>
                <a:cs typeface="+mn-cs"/>
              </a:rPr>
              <a:t> controlled trials (RCTs) to evaluate the risk of endometriosis recurrence in patients undergoing post-operative hormonal suppression, compared to placebo/expectant management.</a:t>
            </a:r>
          </a:p>
          <a:p>
            <a:r>
              <a:rPr lang="en-US" sz="1200" b="1" i="0" kern="1200" dirty="0">
                <a:solidFill>
                  <a:schemeClr val="tx1"/>
                </a:solidFill>
                <a:effectLst/>
                <a:latin typeface="+mn-lt"/>
                <a:ea typeface="+mn-ea"/>
                <a:cs typeface="+mn-cs"/>
              </a:rPr>
              <a:t>Search methods: </a:t>
            </a:r>
            <a:r>
              <a:rPr lang="en-US" sz="1200" b="0" i="0" kern="1200" dirty="0">
                <a:solidFill>
                  <a:schemeClr val="tx1"/>
                </a:solidFill>
                <a:effectLst/>
                <a:latin typeface="+mn-lt"/>
                <a:ea typeface="+mn-ea"/>
                <a:cs typeface="+mn-cs"/>
              </a:rPr>
              <a:t>The following databases were searched from inception to March 2020 for RCTs and prospective observational cohort studies: MEDLINE, </a:t>
            </a:r>
            <a:r>
              <a:rPr lang="en-US" sz="1200" b="0" i="0" kern="1200" dirty="0" err="1">
                <a:solidFill>
                  <a:schemeClr val="tx1"/>
                </a:solidFill>
                <a:effectLst/>
                <a:latin typeface="+mn-lt"/>
                <a:ea typeface="+mn-ea"/>
                <a:cs typeface="+mn-cs"/>
              </a:rPr>
              <a:t>Embase</a:t>
            </a:r>
            <a:r>
              <a:rPr lang="en-US" sz="1200" b="0" i="0" kern="1200" dirty="0">
                <a:solidFill>
                  <a:schemeClr val="tx1"/>
                </a:solidFill>
                <a:effectLst/>
                <a:latin typeface="+mn-lt"/>
                <a:ea typeface="+mn-ea"/>
                <a:cs typeface="+mn-cs"/>
              </a:rPr>
              <a:t>, Cochrane CENTRAL and Web of Science. We included English language full-text articles of pre-menopausal women undergoing conservative surgery (conserving at least one ovary) and initiating hormonal suppression within 6 weeks post-operatively with either combined hormonal contraceptives (CHC), </a:t>
            </a:r>
            <a:r>
              <a:rPr lang="en-US" sz="1200" b="0" i="0" kern="1200" dirty="0" err="1">
                <a:solidFill>
                  <a:schemeClr val="tx1"/>
                </a:solidFill>
                <a:effectLst/>
                <a:latin typeface="+mn-lt"/>
                <a:ea typeface="+mn-ea"/>
                <a:cs typeface="+mn-cs"/>
              </a:rPr>
              <a:t>progestins</a:t>
            </a:r>
            <a:r>
              <a:rPr lang="en-US" sz="1200" b="0" i="0" kern="1200" dirty="0">
                <a:solidFill>
                  <a:schemeClr val="tx1"/>
                </a:solidFill>
                <a:effectLst/>
                <a:latin typeface="+mn-lt"/>
                <a:ea typeface="+mn-ea"/>
                <a:cs typeface="+mn-cs"/>
              </a:rPr>
              <a:t>, androgens, </a:t>
            </a:r>
            <a:r>
              <a:rPr lang="en-US" sz="1200" b="0" i="0" kern="1200" dirty="0" err="1">
                <a:solidFill>
                  <a:schemeClr val="tx1"/>
                </a:solidFill>
                <a:effectLst/>
                <a:latin typeface="+mn-lt"/>
                <a:ea typeface="+mn-ea"/>
                <a:cs typeface="+mn-cs"/>
              </a:rPr>
              <a:t>levonorgesterel</a:t>
            </a:r>
            <a:r>
              <a:rPr lang="en-US" sz="1200" b="0" i="0" kern="1200" dirty="0">
                <a:solidFill>
                  <a:schemeClr val="tx1"/>
                </a:solidFill>
                <a:effectLst/>
                <a:latin typeface="+mn-lt"/>
                <a:ea typeface="+mn-ea"/>
                <a:cs typeface="+mn-cs"/>
              </a:rPr>
              <a:t>-releasing intra-uterine system (LNG-IUS) or GnRH agonist or antagonist. We excluded from the final analysis studies with &lt;12 months of follow-up, interventions of diagnostic laparoscopy, experimental/non-hormonal treatments or combined hormonal therapy. Risk of bias was assessed using the Cochrane Risk of Bias Tool for RCTs and the Newcastle-Ottawa Scale (NOS) for observational studies.</a:t>
            </a:r>
          </a:p>
          <a:p>
            <a:r>
              <a:rPr lang="en-US" sz="1200" b="1" i="0" kern="1200" dirty="0">
                <a:solidFill>
                  <a:schemeClr val="tx1"/>
                </a:solidFill>
                <a:effectLst/>
                <a:latin typeface="+mn-lt"/>
                <a:ea typeface="+mn-ea"/>
                <a:cs typeface="+mn-cs"/>
              </a:rPr>
              <a:t>Outcomes: </a:t>
            </a:r>
            <a:r>
              <a:rPr lang="en-US" sz="1200" b="0" i="0" kern="1200" dirty="0">
                <a:solidFill>
                  <a:schemeClr val="tx1"/>
                </a:solidFill>
                <a:effectLst/>
                <a:latin typeface="+mn-lt"/>
                <a:ea typeface="+mn-ea"/>
                <a:cs typeface="+mn-cs"/>
              </a:rPr>
              <a:t>We included 17 studies (13 RCTs and 4 cohort studies), with 2137 patients (1189 receiving post-operative suppression and 948 controls), which evaluated various agents: CHC (6 studies, n = 869), progestin (3 studies, n = 183), LNG-IUS (2 studies, n = 94) and GnRH agonist (9 studies, n = 1237). The primary outcome was post-operative endometriosis recurrence, determined by imaging or recurrence of symptoms, at least 12 months post-operatively. The secondary outcome was change in endometriosis-related pain. Mean follow up of included studies ranged from 12 to 36 months, and outcomes were assessed at a median of 18 months. There was a significantly decreased risk of endometriosis recurrence in patients receiving post-operative hormonal suppression compared to expectant management/placebo (relative risk (RR) 0.41, 95% CI: 0.26 to 0.65), 14 studies, 1766 patients, I2 = 68%, random effects model). Subgroup analysis on patients treated with CHC and LNG-IUS as well as sensitivity analyses limited to RCTs and high-quality studies showed a consistent decreased risk of endometriosis recurrence. Additionally, the patients receiving post-operative hormonal suppression had significantly lower pain scores compared to controls (SMD -0.49, 95% CI: -0.91 to -0.07, 7 studies, 652 patients, I2 = 68%).</a:t>
            </a:r>
          </a:p>
          <a:p>
            <a:r>
              <a:rPr lang="en-US" sz="1200" b="1" i="0" kern="1200" dirty="0">
                <a:solidFill>
                  <a:schemeClr val="tx1"/>
                </a:solidFill>
                <a:effectLst/>
                <a:latin typeface="+mn-lt"/>
                <a:ea typeface="+mn-ea"/>
                <a:cs typeface="+mn-cs"/>
              </a:rPr>
              <a:t>Wider implications: </a:t>
            </a:r>
            <a:r>
              <a:rPr lang="en-US" sz="1200" b="0" i="0" kern="1200" dirty="0">
                <a:solidFill>
                  <a:schemeClr val="tx1"/>
                </a:solidFill>
                <a:effectLst/>
                <a:latin typeface="+mn-lt"/>
                <a:ea typeface="+mn-ea"/>
                <a:cs typeface="+mn-cs"/>
              </a:rPr>
              <a:t>Hormonal suppression should be considered for patients not seeking pregnancy immediately after endometriosis surgery in order to reduce disease recurrence and pain. Various hormonal agents have been shown to be effective, and the exact treatment choice should be </a:t>
            </a:r>
            <a:r>
              <a:rPr lang="en-US" sz="1200" b="0" i="0" kern="1200" dirty="0" err="1">
                <a:solidFill>
                  <a:schemeClr val="tx1"/>
                </a:solidFill>
                <a:effectLst/>
                <a:latin typeface="+mn-lt"/>
                <a:ea typeface="+mn-ea"/>
                <a:cs typeface="+mn-cs"/>
              </a:rPr>
              <a:t>individualised</a:t>
            </a:r>
            <a:r>
              <a:rPr lang="en-US" sz="1200" b="0" i="0" kern="1200" dirty="0">
                <a:solidFill>
                  <a:schemeClr val="tx1"/>
                </a:solidFill>
                <a:effectLst/>
                <a:latin typeface="+mn-lt"/>
                <a:ea typeface="+mn-ea"/>
                <a:cs typeface="+mn-cs"/>
              </a:rPr>
              <a:t> according to each woman's needs.</a:t>
            </a:r>
          </a:p>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15</a:t>
            </a:fld>
            <a:endParaRPr lang="tr-TR"/>
          </a:p>
        </p:txBody>
      </p:sp>
    </p:spTree>
    <p:extLst>
      <p:ext uri="{BB962C8B-B14F-4D97-AF65-F5344CB8AC3E}">
        <p14:creationId xmlns:p14="http://schemas.microsoft.com/office/powerpoint/2010/main" val="2373076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6bd132c03e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6bd132c03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6bd132c03e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6bd132c03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0" i="0" u="none" strike="noStrike" kern="1200" baseline="0" dirty="0">
                <a:solidFill>
                  <a:schemeClr val="tx1"/>
                </a:solidFill>
                <a:latin typeface="+mn-lt"/>
                <a:ea typeface="+mn-ea"/>
                <a:cs typeface="+mn-cs"/>
              </a:rPr>
              <a:t>Objective: To review the available clinical evidence on the use of combined hormonal contraceptive (CHC) agents (estrogen [E]-</a:t>
            </a:r>
          </a:p>
          <a:p>
            <a:r>
              <a:rPr lang="en-US" sz="1200" b="0" i="0" u="none" strike="noStrike" kern="1200" baseline="0" dirty="0">
                <a:solidFill>
                  <a:schemeClr val="tx1"/>
                </a:solidFill>
                <a:latin typeface="+mn-lt"/>
                <a:ea typeface="+mn-ea"/>
                <a:cs typeface="+mn-cs"/>
              </a:rPr>
              <a:t>progestin combinations) for the treatment of endometriosis-related pain.</a:t>
            </a:r>
          </a:p>
          <a:p>
            <a:r>
              <a:rPr lang="en-US" sz="1200" b="0" i="0" u="none" strike="noStrike" kern="1200" baseline="0" dirty="0">
                <a:solidFill>
                  <a:schemeClr val="tx1"/>
                </a:solidFill>
                <a:latin typeface="+mn-lt"/>
                <a:ea typeface="+mn-ea"/>
                <a:cs typeface="+mn-cs"/>
              </a:rPr>
              <a:t>Design: A systematic review of the MEDLINE, </a:t>
            </a:r>
            <a:r>
              <a:rPr lang="en-US" sz="1200" b="0" i="0" u="none" strike="noStrike" kern="1200" baseline="0" dirty="0" err="1">
                <a:solidFill>
                  <a:schemeClr val="tx1"/>
                </a:solidFill>
                <a:latin typeface="+mn-lt"/>
                <a:ea typeface="+mn-ea"/>
                <a:cs typeface="+mn-cs"/>
              </a:rPr>
              <a:t>Embase</a:t>
            </a:r>
            <a:r>
              <a:rPr lang="en-US" sz="1200" b="0" i="0" u="none" strike="noStrike" kern="1200" baseline="0" dirty="0">
                <a:solidFill>
                  <a:schemeClr val="tx1"/>
                </a:solidFill>
                <a:latin typeface="+mn-lt"/>
                <a:ea typeface="+mn-ea"/>
                <a:cs typeface="+mn-cs"/>
              </a:rPr>
              <a:t>, and Derwent Drug File databases for prospective clinical studies.</a:t>
            </a:r>
          </a:p>
          <a:p>
            <a:r>
              <a:rPr lang="tr-TR" sz="1200" b="0" i="0" u="none" strike="noStrike" kern="1200" baseline="0" dirty="0">
                <a:solidFill>
                  <a:schemeClr val="tx1"/>
                </a:solidFill>
                <a:latin typeface="+mn-lt"/>
                <a:ea typeface="+mn-ea"/>
                <a:cs typeface="+mn-cs"/>
              </a:rPr>
              <a:t>Setting: Not applicable.</a:t>
            </a:r>
          </a:p>
          <a:p>
            <a:r>
              <a:rPr lang="en-US" sz="1200" b="0" i="0" u="none" strike="noStrike" kern="1200" baseline="0" dirty="0">
                <a:solidFill>
                  <a:schemeClr val="tx1"/>
                </a:solidFill>
                <a:latin typeface="+mn-lt"/>
                <a:ea typeface="+mn-ea"/>
                <a:cs typeface="+mn-cs"/>
              </a:rPr>
              <a:t>Patient(s): Women with endometriosis diagnosed by validated means.</a:t>
            </a:r>
          </a:p>
          <a:p>
            <a:r>
              <a:rPr lang="en-US" sz="1200" b="0" i="0" u="none" strike="noStrike" kern="1200" baseline="0" dirty="0">
                <a:solidFill>
                  <a:schemeClr val="tx1"/>
                </a:solidFill>
                <a:latin typeface="+mn-lt"/>
                <a:ea typeface="+mn-ea"/>
                <a:cs typeface="+mn-cs"/>
              </a:rPr>
              <a:t>Intervention(s): Combined hormonal contraceptive agents, active comparators, placebo, or no treatment.</a:t>
            </a:r>
          </a:p>
          <a:p>
            <a:r>
              <a:rPr lang="tr-TR" sz="1200" b="0" i="0" u="none" strike="noStrike" kern="1200" baseline="0" dirty="0">
                <a:solidFill>
                  <a:schemeClr val="tx1"/>
                </a:solidFill>
                <a:latin typeface="+mn-lt"/>
                <a:ea typeface="+mn-ea"/>
                <a:cs typeface="+mn-cs"/>
              </a:rPr>
              <a:t>Main Outcome Measure(s): Endometriosis-related pain (dysmenorrhea, pelvic pain, and dyspareunia).</a:t>
            </a:r>
          </a:p>
          <a:p>
            <a:r>
              <a:rPr lang="en-US" sz="1200" b="0" i="0" u="none" strike="noStrike" kern="1200" baseline="0" dirty="0">
                <a:solidFill>
                  <a:schemeClr val="tx1"/>
                </a:solidFill>
                <a:latin typeface="+mn-lt"/>
                <a:ea typeface="+mn-ea"/>
                <a:cs typeface="+mn-cs"/>
              </a:rPr>
              <a:t>Result(s): Nine randomized controlled trials and nine observational </a:t>
            </a:r>
            <a:r>
              <a:rPr lang="en-US" sz="1200" b="0" i="0" u="none" strike="noStrike" kern="1200" baseline="0" dirty="0" err="1">
                <a:solidFill>
                  <a:schemeClr val="tx1"/>
                </a:solidFill>
                <a:latin typeface="+mn-lt"/>
                <a:ea typeface="+mn-ea"/>
                <a:cs typeface="+mn-cs"/>
              </a:rPr>
              <a:t>studiesmet</a:t>
            </a:r>
            <a:r>
              <a:rPr lang="en-US" sz="1200" b="0" i="0" u="none" strike="noStrike" kern="1200" baseline="0" dirty="0">
                <a:solidFill>
                  <a:schemeClr val="tx1"/>
                </a:solidFill>
                <a:latin typeface="+mn-lt"/>
                <a:ea typeface="+mn-ea"/>
                <a:cs typeface="+mn-cs"/>
              </a:rPr>
              <a:t> the inclusion criteria. The quality of </a:t>
            </a:r>
            <a:r>
              <a:rPr lang="en-US" sz="1200" b="0" i="0" u="none" strike="noStrike" kern="1200" baseline="0" dirty="0" err="1">
                <a:solidFill>
                  <a:schemeClr val="tx1"/>
                </a:solidFill>
                <a:latin typeface="+mn-lt"/>
                <a:ea typeface="+mn-ea"/>
                <a:cs typeface="+mn-cs"/>
              </a:rPr>
              <a:t>datawas</a:t>
            </a:r>
            <a:r>
              <a:rPr lang="en-US" sz="1200" b="0" i="0" u="none" strike="noStrike" kern="1200" baseline="0" dirty="0">
                <a:solidFill>
                  <a:schemeClr val="tx1"/>
                </a:solidFill>
                <a:latin typeface="+mn-lt"/>
                <a:ea typeface="+mn-ea"/>
                <a:cs typeface="+mn-cs"/>
              </a:rPr>
              <a:t> low: only two</a:t>
            </a:r>
          </a:p>
          <a:p>
            <a:r>
              <a:rPr lang="en-US" sz="1200" b="0" i="0" u="none" strike="noStrike" kern="1200" baseline="0" dirty="0">
                <a:solidFill>
                  <a:schemeClr val="tx1"/>
                </a:solidFill>
                <a:latin typeface="+mn-lt"/>
                <a:ea typeface="+mn-ea"/>
                <a:cs typeface="+mn-cs"/>
              </a:rPr>
              <a:t>of the nine randomized </a:t>
            </a:r>
            <a:r>
              <a:rPr lang="en-US" sz="1200" b="0" i="0" u="none" strike="noStrike" kern="1200" baseline="0" dirty="0" err="1">
                <a:solidFill>
                  <a:schemeClr val="tx1"/>
                </a:solidFill>
                <a:latin typeface="+mn-lt"/>
                <a:ea typeface="+mn-ea"/>
                <a:cs typeface="+mn-cs"/>
              </a:rPr>
              <a:t>trialswere</a:t>
            </a:r>
            <a:r>
              <a:rPr lang="en-US" sz="1200" b="0" i="0" u="none" strike="noStrike" kern="1200" baseline="0" dirty="0">
                <a:solidFill>
                  <a:schemeClr val="tx1"/>
                </a:solidFill>
                <a:latin typeface="+mn-lt"/>
                <a:ea typeface="+mn-ea"/>
                <a:cs typeface="+mn-cs"/>
              </a:rPr>
              <a:t> placebo controlled, </a:t>
            </a:r>
            <a:r>
              <a:rPr lang="en-US" sz="1200" b="0" i="0" u="none" strike="noStrike" kern="1200" baseline="0" dirty="0" err="1">
                <a:solidFill>
                  <a:schemeClr val="tx1"/>
                </a:solidFill>
                <a:latin typeface="+mn-lt"/>
                <a:ea typeface="+mn-ea"/>
                <a:cs typeface="+mn-cs"/>
              </a:rPr>
              <a:t>andmost</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trialswere</a:t>
            </a:r>
            <a:r>
              <a:rPr lang="en-US" sz="1200" b="0" i="0" u="none" strike="noStrike" kern="1200" baseline="0" dirty="0">
                <a:solidFill>
                  <a:schemeClr val="tx1"/>
                </a:solidFill>
                <a:latin typeface="+mn-lt"/>
                <a:ea typeface="+mn-ea"/>
                <a:cs typeface="+mn-cs"/>
              </a:rPr>
              <a:t> not blinded. The CHC agents were reported to significantly reduce</a:t>
            </a:r>
          </a:p>
          <a:p>
            <a:r>
              <a:rPr lang="en-US" sz="1200" b="0" i="0" u="none" strike="noStrike" kern="1200" baseline="0" dirty="0">
                <a:solidFill>
                  <a:schemeClr val="tx1"/>
                </a:solidFill>
                <a:latin typeface="+mn-lt"/>
                <a:ea typeface="+mn-ea"/>
                <a:cs typeface="+mn-cs"/>
              </a:rPr>
              <a:t>dysmenorrhea, pelvic pain, and dyspareunia </a:t>
            </a:r>
            <a:r>
              <a:rPr lang="en-US" sz="1200" b="0" i="0" u="none" strike="noStrike" kern="1200" baseline="0" dirty="0" err="1">
                <a:solidFill>
                  <a:schemeClr val="tx1"/>
                </a:solidFill>
                <a:latin typeface="+mn-lt"/>
                <a:ea typeface="+mn-ea"/>
                <a:cs typeface="+mn-cs"/>
              </a:rPr>
              <a:t>frombaseline</a:t>
            </a:r>
            <a:r>
              <a:rPr lang="en-US" sz="1200" b="0" i="0" u="none" strike="noStrike" kern="1200" baseline="0" dirty="0">
                <a:solidFill>
                  <a:schemeClr val="tx1"/>
                </a:solidFill>
                <a:latin typeface="+mn-lt"/>
                <a:ea typeface="+mn-ea"/>
                <a:cs typeface="+mn-cs"/>
              </a:rPr>
              <a:t> in most studies; continuous administration seemed to be more useful than cyclic</a:t>
            </a:r>
          </a:p>
          <a:p>
            <a:r>
              <a:rPr lang="en-US" sz="1200" b="0" i="0" u="none" strike="noStrike" kern="1200" baseline="0" dirty="0">
                <a:solidFill>
                  <a:schemeClr val="tx1"/>
                </a:solidFill>
                <a:latin typeface="+mn-lt"/>
                <a:ea typeface="+mn-ea"/>
                <a:cs typeface="+mn-cs"/>
              </a:rPr>
              <a:t>administration. The effectiveness of CHC agents for pain reduction was similar to or less than that of oral </a:t>
            </a:r>
            <a:r>
              <a:rPr lang="en-US" sz="1200" b="0" i="0" u="none" strike="noStrike" kern="1200" baseline="0" dirty="0" err="1">
                <a:solidFill>
                  <a:schemeClr val="tx1"/>
                </a:solidFill>
                <a:latin typeface="+mn-lt"/>
                <a:ea typeface="+mn-ea"/>
                <a:cs typeface="+mn-cs"/>
              </a:rPr>
              <a:t>progestins</a:t>
            </a:r>
            <a:r>
              <a:rPr lang="en-US" sz="1200" b="0" i="0" u="none" strike="noStrike" kern="1200" baseline="0" dirty="0">
                <a:solidFill>
                  <a:schemeClr val="tx1"/>
                </a:solidFill>
                <a:latin typeface="+mn-lt"/>
                <a:ea typeface="+mn-ea"/>
                <a:cs typeface="+mn-cs"/>
              </a:rPr>
              <a:t> and GnRH agonists.</a:t>
            </a:r>
          </a:p>
          <a:p>
            <a:r>
              <a:rPr lang="en-US" sz="1200" b="0" i="0" u="none" strike="noStrike" kern="1200" baseline="0" dirty="0">
                <a:solidFill>
                  <a:schemeClr val="tx1"/>
                </a:solidFill>
                <a:latin typeface="+mn-lt"/>
                <a:ea typeface="+mn-ea"/>
                <a:cs typeface="+mn-cs"/>
              </a:rPr>
              <a:t>Conclusion(s): The available literature suggests that CHC treatment is effective for relief of endometriosis-related dysmenorrhea, pelvic</a:t>
            </a:r>
          </a:p>
          <a:p>
            <a:r>
              <a:rPr lang="en-US" sz="1200" b="0" i="0" u="none" strike="noStrike" kern="1200" baseline="0" dirty="0">
                <a:solidFill>
                  <a:schemeClr val="tx1"/>
                </a:solidFill>
                <a:latin typeface="+mn-lt"/>
                <a:ea typeface="+mn-ea"/>
                <a:cs typeface="+mn-cs"/>
              </a:rPr>
              <a:t>pain, and dyspareunia; however, the supportive data are of low quality. Furthermore, insufficient data exist to reach conclusions about</a:t>
            </a:r>
          </a:p>
          <a:p>
            <a:r>
              <a:rPr lang="en-US" sz="1200" b="0" i="0" u="none" strike="noStrike" kern="1200" baseline="0" dirty="0">
                <a:solidFill>
                  <a:schemeClr val="tx1"/>
                </a:solidFill>
                <a:latin typeface="+mn-lt"/>
                <a:ea typeface="+mn-ea"/>
                <a:cs typeface="+mn-cs"/>
              </a:rPr>
              <a:t>the overall superiority of any given CHC therapy, and the relative benefit in comparison to other approaches. Additional high-quality</a:t>
            </a:r>
          </a:p>
          <a:p>
            <a:r>
              <a:rPr lang="en-US" sz="1200" b="0" i="0" u="none" strike="noStrike" kern="1200" baseline="0" dirty="0">
                <a:solidFill>
                  <a:schemeClr val="tx1"/>
                </a:solidFill>
                <a:latin typeface="+mn-lt"/>
                <a:ea typeface="+mn-ea"/>
                <a:cs typeface="+mn-cs"/>
              </a:rPr>
              <a:t>studies are needed to clarify the role of CHC agents and other treatments in women with endometriosis-related pain. (</a:t>
            </a:r>
            <a:r>
              <a:rPr lang="en-US" sz="1200" b="0" i="0" u="none" strike="noStrike" kern="1200" baseline="0" dirty="0" err="1">
                <a:solidFill>
                  <a:schemeClr val="tx1"/>
                </a:solidFill>
                <a:latin typeface="+mn-lt"/>
                <a:ea typeface="+mn-ea"/>
                <a:cs typeface="+mn-cs"/>
              </a:rPr>
              <a:t>Fertil</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Steril</a:t>
            </a:r>
            <a:endParaRPr lang="en-US" sz="1200" b="0" i="0" u="none" strike="noStrike" kern="1200" baseline="0" dirty="0">
              <a:solidFill>
                <a:schemeClr val="tx1"/>
              </a:solidFill>
              <a:latin typeface="+mn-lt"/>
              <a:ea typeface="+mn-ea"/>
              <a:cs typeface="+mn-cs"/>
            </a:endParaRPr>
          </a:p>
          <a:p>
            <a:r>
              <a:rPr lang="tr-TR" sz="1200" b="0" i="0" u="none" strike="noStrike" kern="1200" baseline="0" dirty="0">
                <a:solidFill>
                  <a:schemeClr val="tx1"/>
                </a:solidFill>
                <a:latin typeface="+mn-lt"/>
                <a:ea typeface="+mn-ea"/>
                <a:cs typeface="+mn-cs"/>
              </a:rPr>
              <a:t>2018;110:137–52. 2018 T</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20</a:t>
            </a:fld>
            <a:endParaRPr lang="tr-TR"/>
          </a:p>
        </p:txBody>
      </p:sp>
    </p:spTree>
    <p:extLst>
      <p:ext uri="{BB962C8B-B14F-4D97-AF65-F5344CB8AC3E}">
        <p14:creationId xmlns:p14="http://schemas.microsoft.com/office/powerpoint/2010/main" val="3611900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24</a:t>
            </a:fld>
            <a:endParaRPr lang="tr-TR"/>
          </a:p>
        </p:txBody>
      </p:sp>
    </p:spTree>
    <p:extLst>
      <p:ext uri="{BB962C8B-B14F-4D97-AF65-F5344CB8AC3E}">
        <p14:creationId xmlns:p14="http://schemas.microsoft.com/office/powerpoint/2010/main" val="2740048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3.jpeg"/><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2.jpeg"/><Relationship Id="rId5" Type="http://schemas.openxmlformats.org/officeDocument/2006/relationships/image" Target="../media/image1.emf"/><Relationship Id="rId4" Type="http://schemas.openxmlformats.org/officeDocument/2006/relationships/oleObject" Target="../embeddings/oleObject1.bin"/></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lvl1pPr>
              <a:defRPr/>
            </a:lvl1pPr>
          </a:lstStyle>
          <a:p>
            <a:pPr>
              <a:defRPr/>
            </a:pPr>
            <a:fld id="{69F9423F-5A48-4871-9995-B9F13DC7D401}" type="datetimeFigureOut">
              <a:rPr lang="tr-TR"/>
              <a:pPr>
                <a:defRPr/>
              </a:pPr>
              <a:t>13.05.2022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CA5BD7A-5552-4D11-9ED8-C2FE6912778D}" type="slidenum">
              <a:rPr lang="tr-TR"/>
              <a:pPr>
                <a:defRPr/>
              </a:pPr>
              <a:t>‹#›</a:t>
            </a:fld>
            <a:endParaRPr lang="tr-TR"/>
          </a:p>
        </p:txBody>
      </p:sp>
    </p:spTree>
    <p:extLst>
      <p:ext uri="{BB962C8B-B14F-4D97-AF65-F5344CB8AC3E}">
        <p14:creationId xmlns:p14="http://schemas.microsoft.com/office/powerpoint/2010/main" val="1568308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lvl1pPr>
              <a:defRPr/>
            </a:lvl1pPr>
          </a:lstStyle>
          <a:p>
            <a:pPr>
              <a:defRPr/>
            </a:pPr>
            <a:fld id="{753DAB99-66F3-41F7-8F7E-86C4313E9E6F}" type="datetimeFigureOut">
              <a:rPr lang="tr-TR"/>
              <a:pPr>
                <a:defRPr/>
              </a:pPr>
              <a:t>13.05.2022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9D18A07D-1C0F-4FE2-B370-C779B07DDABD}" type="slidenum">
              <a:rPr lang="tr-TR"/>
              <a:pPr>
                <a:defRPr/>
              </a:pPr>
              <a:t>‹#›</a:t>
            </a:fld>
            <a:endParaRPr lang="tr-TR"/>
          </a:p>
        </p:txBody>
      </p:sp>
    </p:spTree>
    <p:extLst>
      <p:ext uri="{BB962C8B-B14F-4D97-AF65-F5344CB8AC3E}">
        <p14:creationId xmlns:p14="http://schemas.microsoft.com/office/powerpoint/2010/main" val="741150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lvl1pPr>
              <a:defRPr/>
            </a:lvl1pPr>
          </a:lstStyle>
          <a:p>
            <a:pPr>
              <a:defRPr/>
            </a:pPr>
            <a:fld id="{A8D417EE-CCFC-482D-9626-4199222A50AA}" type="datetimeFigureOut">
              <a:rPr lang="tr-TR"/>
              <a:pPr>
                <a:defRPr/>
              </a:pPr>
              <a:t>13.05.2022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11D98257-E318-4D83-B7DF-F2CB8ACE2AC2}" type="slidenum">
              <a:rPr lang="tr-TR"/>
              <a:pPr>
                <a:defRPr/>
              </a:pPr>
              <a:t>‹#›</a:t>
            </a:fld>
            <a:endParaRPr lang="tr-TR"/>
          </a:p>
        </p:txBody>
      </p:sp>
    </p:spTree>
    <p:extLst>
      <p:ext uri="{BB962C8B-B14F-4D97-AF65-F5344CB8AC3E}">
        <p14:creationId xmlns:p14="http://schemas.microsoft.com/office/powerpoint/2010/main" val="25972170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Default">
    <p:spTree>
      <p:nvGrpSpPr>
        <p:cNvPr id="1" name=""/>
        <p:cNvGrpSpPr/>
        <p:nvPr/>
      </p:nvGrpSpPr>
      <p:grpSpPr>
        <a:xfrm>
          <a:off x="0" y="0"/>
          <a:ext cx="0" cy="0"/>
          <a:chOff x="0" y="0"/>
          <a:chExt cx="0" cy="0"/>
        </a:xfrm>
      </p:grpSpPr>
      <p:sp>
        <p:nvSpPr>
          <p:cNvPr id="2" name="Shape 29"/>
          <p:cNvSpPr>
            <a:spLocks noGrp="1"/>
          </p:cNvSpPr>
          <p:nvPr>
            <p:ph type="sldNum" sz="quarter" idx="10"/>
          </p:nvPr>
        </p:nvSpPr>
        <p:spPr>
          <a:xfrm>
            <a:off x="7010400" y="6248400"/>
            <a:ext cx="1905000" cy="288925"/>
          </a:xfrm>
        </p:spPr>
        <p:txBody>
          <a:bodyPr lIns="45719" tIns="45719" rIns="45719" bIns="45719" anchor="t"/>
          <a:lstStyle>
            <a:lvl1pPr>
              <a:spcBef>
                <a:spcPts val="800"/>
              </a:spcBef>
              <a:defRPr sz="1400">
                <a:solidFill>
                  <a:srgbClr val="000000"/>
                </a:solidFill>
                <a:latin typeface="Arial"/>
                <a:ea typeface="Arial"/>
                <a:cs typeface="Arial"/>
                <a:sym typeface="Arial"/>
              </a:defRPr>
            </a:lvl1pPr>
          </a:lstStyle>
          <a:p>
            <a:pPr>
              <a:defRPr/>
            </a:pPr>
            <a:fld id="{2DFDFD68-6C2A-4A0E-8B4B-224ABFFDBA62}" type="slidenum">
              <a:rPr/>
              <a:pPr>
                <a:defRPr/>
              </a:pPr>
              <a:t>‹#›</a:t>
            </a:fld>
            <a:endParaRPr/>
          </a:p>
        </p:txBody>
      </p:sp>
    </p:spTree>
    <p:extLst>
      <p:ext uri="{BB962C8B-B14F-4D97-AF65-F5344CB8AC3E}">
        <p14:creationId xmlns:p14="http://schemas.microsoft.com/office/powerpoint/2010/main" val="2932811016"/>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Shape 19"/>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marL="0" lvl="0" indent="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8721810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graphicFrame>
        <p:nvGraphicFramePr>
          <p:cNvPr id="4" name="Object 9"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5774" name="think-cell Slide" r:id="rId4" imgW="270" imgH="270" progId="TCLayout.ActiveDocument.1">
                  <p:embed/>
                </p:oleObj>
              </mc:Choice>
              <mc:Fallback>
                <p:oleObj name="think-cell Slide" r:id="rId4" imgW="270" imgH="270" progId="TCLayout.ActiveDocument.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5" name="Picture 6" descr="sunum2kapak.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sunum2kapak.jpg"/>
          <p:cNvPicPr>
            <a:picLocks noChangeAspect="1"/>
          </p:cNvPicPr>
          <p:nvPr userDrawn="1"/>
        </p:nvPicPr>
        <p:blipFill>
          <a:blip r:embed="rId6">
            <a:extLst>
              <a:ext uri="{28A0092B-C50C-407E-A947-70E740481C1C}">
                <a14:useLocalDpi xmlns:a14="http://schemas.microsoft.com/office/drawing/2010/main" val="0"/>
              </a:ext>
            </a:extLst>
          </a:blip>
          <a:srcRect l="83057" r="13472" b="85556"/>
          <a:stretch>
            <a:fillRect/>
          </a:stretch>
        </p:blipFill>
        <p:spPr bwMode="auto">
          <a:xfrm>
            <a:off x="7747000" y="152400"/>
            <a:ext cx="12573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sumu2_ic.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9525"/>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sunum2kapak.jpg"/>
          <p:cNvPicPr>
            <a:picLocks noChangeAspect="1"/>
          </p:cNvPicPr>
          <p:nvPr userDrawn="1"/>
        </p:nvPicPr>
        <p:blipFill>
          <a:blip r:embed="rId6">
            <a:extLst>
              <a:ext uri="{28A0092B-C50C-407E-A947-70E740481C1C}">
                <a14:useLocalDpi xmlns:a14="http://schemas.microsoft.com/office/drawing/2010/main" val="0"/>
              </a:ext>
            </a:extLst>
          </a:blip>
          <a:srcRect l="83057" r="13472" b="85556"/>
          <a:stretch>
            <a:fillRect/>
          </a:stretch>
        </p:blipFill>
        <p:spPr bwMode="auto">
          <a:xfrm>
            <a:off x="7747000" y="152400"/>
            <a:ext cx="12573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sz="2400" b="0" i="0">
                <a:latin typeface="Verdana"/>
                <a:cs typeface="Verdana"/>
              </a:defRPr>
            </a:lvl1pPr>
            <a:lvl2pPr>
              <a:defRPr sz="1800" b="0" i="0">
                <a:latin typeface="Verdana"/>
                <a:cs typeface="Verdana"/>
              </a:defRPr>
            </a:lvl2pPr>
            <a:lvl3pPr>
              <a:defRPr sz="1200">
                <a:latin typeface="Verdana"/>
                <a:cs typeface="Verdana"/>
              </a:defRPr>
            </a:lvl3pPr>
            <a:lvl4pPr>
              <a:defRPr sz="800">
                <a:latin typeface="Verdana"/>
                <a:cs typeface="Verdana"/>
              </a:defRPr>
            </a:lvl4pPr>
          </a:lstStyle>
          <a:p>
            <a:pPr lvl="0"/>
            <a:r>
              <a:rPr lang="tr-TR" dirty="0" err="1"/>
              <a:t>Click</a:t>
            </a:r>
            <a:r>
              <a:rPr lang="tr-TR" dirty="0"/>
              <a:t> </a:t>
            </a:r>
            <a:r>
              <a:rPr lang="tr-TR" dirty="0" err="1"/>
              <a:t>to</a:t>
            </a:r>
            <a:r>
              <a:rPr lang="tr-TR" dirty="0"/>
              <a:t> </a:t>
            </a:r>
            <a:r>
              <a:rPr lang="tr-TR" dirty="0" err="1"/>
              <a:t>edit</a:t>
            </a:r>
            <a:r>
              <a:rPr lang="tr-TR" dirty="0"/>
              <a:t> Master </a:t>
            </a:r>
            <a:r>
              <a:rPr lang="tr-TR" dirty="0" err="1"/>
              <a:t>text</a:t>
            </a:r>
            <a:r>
              <a:rPr lang="tr-TR" dirty="0"/>
              <a:t> </a:t>
            </a:r>
            <a:r>
              <a:rPr lang="tr-TR" dirty="0" err="1"/>
              <a:t>styles</a:t>
            </a:r>
            <a:endParaRPr lang="tr-TR" dirty="0"/>
          </a:p>
          <a:p>
            <a:pPr lvl="1"/>
            <a:r>
              <a:rPr lang="tr-TR" dirty="0"/>
              <a:t>Second </a:t>
            </a:r>
            <a:r>
              <a:rPr lang="tr-TR" dirty="0" err="1"/>
              <a:t>level</a:t>
            </a:r>
            <a:endParaRPr lang="tr-TR" dirty="0"/>
          </a:p>
          <a:p>
            <a:pPr lvl="2"/>
            <a:r>
              <a:rPr lang="tr-TR" dirty="0"/>
              <a:t>Third </a:t>
            </a:r>
            <a:r>
              <a:rPr lang="tr-TR" dirty="0" err="1"/>
              <a:t>level</a:t>
            </a:r>
            <a:endParaRPr lang="tr-TR" dirty="0"/>
          </a:p>
          <a:p>
            <a:pPr lvl="3"/>
            <a:r>
              <a:rPr lang="tr-TR" dirty="0" err="1"/>
              <a:t>Fourth</a:t>
            </a:r>
            <a:r>
              <a:rPr lang="tr-TR" dirty="0"/>
              <a:t> </a:t>
            </a:r>
            <a:r>
              <a:rPr lang="tr-TR" dirty="0" err="1"/>
              <a:t>level</a:t>
            </a:r>
            <a:endParaRPr lang="tr-TR" dirty="0"/>
          </a:p>
        </p:txBody>
      </p:sp>
      <p:sp>
        <p:nvSpPr>
          <p:cNvPr id="2" name="Title 1"/>
          <p:cNvSpPr>
            <a:spLocks noGrp="1"/>
          </p:cNvSpPr>
          <p:nvPr>
            <p:ph type="title"/>
          </p:nvPr>
        </p:nvSpPr>
        <p:spPr>
          <a:xfrm>
            <a:off x="457200" y="274638"/>
            <a:ext cx="8229600" cy="1143000"/>
          </a:xfrm>
        </p:spPr>
        <p:txBody>
          <a:bodyPr>
            <a:noAutofit/>
          </a:bodyPr>
          <a:lstStyle>
            <a:lvl1pPr algn="l">
              <a:defRPr sz="2800" b="1" i="0">
                <a:latin typeface="Verdana"/>
                <a:cs typeface="Verdana"/>
              </a:defRPr>
            </a:lvl1pPr>
          </a:lstStyle>
          <a:p>
            <a:r>
              <a:rPr lang="tr-TR" dirty="0" err="1"/>
              <a:t>Click</a:t>
            </a:r>
            <a:r>
              <a:rPr lang="tr-TR" dirty="0"/>
              <a:t> </a:t>
            </a:r>
            <a:r>
              <a:rPr lang="tr-TR" dirty="0" err="1"/>
              <a:t>to</a:t>
            </a:r>
            <a:r>
              <a:rPr lang="tr-TR" dirty="0"/>
              <a:t> </a:t>
            </a:r>
            <a:r>
              <a:rPr lang="tr-TR" dirty="0" err="1"/>
              <a:t>edit</a:t>
            </a:r>
            <a:r>
              <a:rPr lang="tr-TR" dirty="0"/>
              <a:t> Master </a:t>
            </a:r>
            <a:r>
              <a:rPr lang="tr-TR" dirty="0" err="1"/>
              <a:t>title</a:t>
            </a:r>
            <a:r>
              <a:rPr lang="tr-TR" dirty="0"/>
              <a:t> </a:t>
            </a:r>
            <a:endParaRPr lang="en-US" dirty="0"/>
          </a:p>
        </p:txBody>
      </p:sp>
      <p:sp>
        <p:nvSpPr>
          <p:cNvPr id="9" name="Date Placeholder 3"/>
          <p:cNvSpPr>
            <a:spLocks noGrp="1"/>
          </p:cNvSpPr>
          <p:nvPr>
            <p:ph type="dt" sz="half" idx="10"/>
          </p:nvPr>
        </p:nvSpPr>
        <p:spPr/>
        <p:txBody>
          <a:bodyPr/>
          <a:lstStyle>
            <a:lvl1pPr>
              <a:defRPr/>
            </a:lvl1pPr>
          </a:lstStyle>
          <a:p>
            <a:pPr>
              <a:defRPr/>
            </a:pPr>
            <a:fld id="{4F012109-5F0A-45E3-98D1-1976385785B5}" type="datetimeFigureOut">
              <a:rPr lang="en-US" altLang="en-US"/>
              <a:pPr>
                <a:defRPr/>
              </a:pPr>
              <a:t>5/13/2022</a:t>
            </a:fld>
            <a:endParaRPr lang="en-US" altLang="en-US"/>
          </a:p>
        </p:txBody>
      </p:sp>
      <p:sp>
        <p:nvSpPr>
          <p:cNvPr id="10" name="Footer Placeholder 4"/>
          <p:cNvSpPr>
            <a:spLocks noGrp="1"/>
          </p:cNvSpPr>
          <p:nvPr>
            <p:ph type="ftr" sz="quarter" idx="11"/>
          </p:nvPr>
        </p:nvSpPr>
        <p:spPr/>
        <p:txBody>
          <a:bodyPr/>
          <a:lstStyle>
            <a:lvl1pPr>
              <a:defRPr/>
            </a:lvl1pPr>
          </a:lstStyle>
          <a:p>
            <a:pPr>
              <a:defRPr/>
            </a:pPr>
            <a:endParaRPr lang="en-US"/>
          </a:p>
        </p:txBody>
      </p:sp>
      <p:sp>
        <p:nvSpPr>
          <p:cNvPr id="11" name="Slide Number Placeholder 5"/>
          <p:cNvSpPr>
            <a:spLocks noGrp="1"/>
          </p:cNvSpPr>
          <p:nvPr>
            <p:ph type="sldNum" sz="quarter" idx="12"/>
          </p:nvPr>
        </p:nvSpPr>
        <p:spPr/>
        <p:txBody>
          <a:bodyPr/>
          <a:lstStyle>
            <a:lvl1pPr>
              <a:defRPr/>
            </a:lvl1pPr>
          </a:lstStyle>
          <a:p>
            <a:pPr>
              <a:defRPr/>
            </a:pPr>
            <a:fld id="{8A2D7838-D790-4A8D-88D0-C8EFCDDEB247}" type="slidenum">
              <a:rPr lang="en-US" altLang="en-US"/>
              <a:pPr>
                <a:defRPr/>
              </a:pPr>
              <a:t>‹#›</a:t>
            </a:fld>
            <a:endParaRPr lang="en-US" altLang="en-US"/>
          </a:p>
        </p:txBody>
      </p:sp>
    </p:spTree>
    <p:extLst>
      <p:ext uri="{BB962C8B-B14F-4D97-AF65-F5344CB8AC3E}">
        <p14:creationId xmlns:p14="http://schemas.microsoft.com/office/powerpoint/2010/main" val="4881814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lang="de-DE" sz="2500" kern="1200" dirty="0" smtClean="0">
                <a:solidFill>
                  <a:srgbClr val="6BC200"/>
                </a:solidFill>
                <a:latin typeface="Arial" pitchFamily="34" charset="0"/>
                <a:ea typeface="+mj-ea"/>
                <a:cs typeface="Arial" pitchFamily="34" charset="0"/>
              </a:defRPr>
            </a:lvl1pPr>
          </a:lstStyle>
          <a:p>
            <a:r>
              <a:rPr lang="de-DE" dirty="0"/>
              <a:t>Titelmasterformat durch Klicken bearbeiten</a:t>
            </a:r>
          </a:p>
        </p:txBody>
      </p:sp>
      <p:sp>
        <p:nvSpPr>
          <p:cNvPr id="3" name="Inhaltsplatzhalter 2"/>
          <p:cNvSpPr>
            <a:spLocks noGrp="1"/>
          </p:cNvSpPr>
          <p:nvPr>
            <p:ph sz="half" idx="1"/>
          </p:nvPr>
        </p:nvSpPr>
        <p:spPr>
          <a:xfrm>
            <a:off x="246556" y="1268212"/>
            <a:ext cx="4277848" cy="4518242"/>
          </a:xfrm>
        </p:spPr>
        <p:txBody>
          <a:bodyPr>
            <a:normAutofit/>
          </a:bodyPr>
          <a:lstStyle>
            <a:lvl1pPr>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000">
                <a:solidFill>
                  <a:schemeClr val="tx1">
                    <a:lumMod val="65000"/>
                    <a:lumOff val="35000"/>
                  </a:schemeClr>
                </a:solidFill>
              </a:defRPr>
            </a:lvl5pPr>
            <a:lvl6pPr>
              <a:defRPr sz="1800"/>
            </a:lvl6pPr>
            <a:lvl7pPr>
              <a:defRPr sz="1800"/>
            </a:lvl7pPr>
            <a:lvl8pPr>
              <a:defRPr sz="1800"/>
            </a:lvl8pPr>
            <a:lvl9pPr>
              <a:defRPr sz="18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4608838" y="1268212"/>
            <a:ext cx="4277848" cy="4518242"/>
          </a:xfrm>
        </p:spPr>
        <p:txBody>
          <a:bodyPr/>
          <a:lstStyle>
            <a:lvl1pPr>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000">
                <a:solidFill>
                  <a:schemeClr val="tx1">
                    <a:lumMod val="65000"/>
                    <a:lumOff val="35000"/>
                  </a:schemeClr>
                </a:solidFill>
              </a:defRPr>
            </a:lvl5pPr>
            <a:lvl6pPr>
              <a:defRPr sz="1800"/>
            </a:lvl6pPr>
            <a:lvl7pPr>
              <a:defRPr sz="1800"/>
            </a:lvl7pPr>
            <a:lvl8pPr>
              <a:defRPr sz="1800"/>
            </a:lvl8pPr>
            <a:lvl9pPr>
              <a:defRPr sz="18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Text Placeholder 2"/>
          <p:cNvSpPr>
            <a:spLocks noGrp="1"/>
          </p:cNvSpPr>
          <p:nvPr>
            <p:ph type="body" sz="quarter" idx="10"/>
          </p:nvPr>
        </p:nvSpPr>
        <p:spPr>
          <a:xfrm>
            <a:off x="0" y="6453188"/>
            <a:ext cx="9144000" cy="404812"/>
          </a:xfrm>
        </p:spPr>
        <p:txBody>
          <a:bodyPr/>
          <a:lstStyle>
            <a:lvl1pPr marL="0" indent="0">
              <a:buNone/>
              <a:defRPr sz="1000"/>
            </a:lvl1pPr>
          </a:lstStyle>
          <a:p>
            <a:pPr lvl="0"/>
            <a:endParaRPr lang="en-GB" dirty="0"/>
          </a:p>
        </p:txBody>
      </p:sp>
    </p:spTree>
    <p:extLst>
      <p:ext uri="{BB962C8B-B14F-4D97-AF65-F5344CB8AC3E}">
        <p14:creationId xmlns:p14="http://schemas.microsoft.com/office/powerpoint/2010/main" val="2214393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_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p>
        </p:txBody>
      </p:sp>
      <p:sp>
        <p:nvSpPr>
          <p:cNvPr id="3" name="Text Placeholder 2"/>
          <p:cNvSpPr>
            <a:spLocks noGrp="1"/>
          </p:cNvSpPr>
          <p:nvPr>
            <p:ph type="body" sz="quarter" idx="10"/>
          </p:nvPr>
        </p:nvSpPr>
        <p:spPr>
          <a:xfrm>
            <a:off x="0" y="6453188"/>
            <a:ext cx="9144000" cy="404812"/>
          </a:xfrm>
        </p:spPr>
        <p:txBody>
          <a:bodyPr/>
          <a:lstStyle>
            <a:lvl1pPr marL="0" indent="0">
              <a:buNone/>
              <a:defRPr sz="1000"/>
            </a:lvl1pPr>
          </a:lstStyle>
          <a:p>
            <a:pPr lvl="0"/>
            <a:endParaRPr lang="en-GB" dirty="0"/>
          </a:p>
        </p:txBody>
      </p:sp>
    </p:spTree>
    <p:extLst>
      <p:ext uri="{BB962C8B-B14F-4D97-AF65-F5344CB8AC3E}">
        <p14:creationId xmlns:p14="http://schemas.microsoft.com/office/powerpoint/2010/main" val="23964878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Title and Long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365760"/>
            <a:ext cx="8229600" cy="914400"/>
          </a:xfrm>
        </p:spPr>
        <p:txBody>
          <a:bodyPr/>
          <a:lstStyle>
            <a:lvl1pPr>
              <a:defRPr cap="none" baseline="0"/>
            </a:lvl1pPr>
          </a:lstStyle>
          <a:p>
            <a:r>
              <a:rPr lang="en-US" dirty="0"/>
              <a:t>Click to edit master title style</a:t>
            </a:r>
          </a:p>
        </p:txBody>
      </p:sp>
      <p:sp>
        <p:nvSpPr>
          <p:cNvPr id="3" name="Content Placeholder 2"/>
          <p:cNvSpPr>
            <a:spLocks noGrp="1"/>
          </p:cNvSpPr>
          <p:nvPr>
            <p:ph idx="1"/>
          </p:nvPr>
        </p:nvSpPr>
        <p:spPr>
          <a:xfrm>
            <a:off x="502920" y="1463040"/>
            <a:ext cx="7858030" cy="4754880"/>
          </a:xfrm>
        </p:spPr>
        <p:txBody>
          <a:bodyPr/>
          <a:lstStyle>
            <a:lvl1pPr>
              <a:spcBef>
                <a:spcPts val="1800"/>
              </a:spcBef>
              <a:defRPr sz="1800" b="0">
                <a:solidFill>
                  <a:schemeClr val="tx1"/>
                </a:solidFill>
                <a:latin typeface="+mn-lt"/>
              </a:defRPr>
            </a:lvl1pPr>
            <a:lvl2pPr>
              <a:defRPr sz="1600"/>
            </a:lvl2p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dirty="0">
              <a:solidFill>
                <a:srgbClr val="000000"/>
              </a:solidFill>
            </a:endParaRPr>
          </a:p>
        </p:txBody>
      </p:sp>
      <p:sp>
        <p:nvSpPr>
          <p:cNvPr id="10" name="Content Placeholder 2"/>
          <p:cNvSpPr txBox="1">
            <a:spLocks/>
          </p:cNvSpPr>
          <p:nvPr userDrawn="1"/>
        </p:nvSpPr>
        <p:spPr bwMode="gray">
          <a:xfrm>
            <a:off x="502921" y="6427471"/>
            <a:ext cx="3057981" cy="292101"/>
          </a:xfrm>
          <a:prstGeom prst="rect">
            <a:avLst/>
          </a:prstGeom>
        </p:spPr>
        <p:txBody>
          <a:bodyPr vert="horz" lIns="0" rIns="0" anchor="b" anchorCtr="0"/>
          <a:lstStyle>
            <a:defPPr>
              <a:defRPr lang="en-US"/>
            </a:defPPr>
            <a:lvl1pPr indent="0" defTabSz="457200">
              <a:spcBef>
                <a:spcPct val="20000"/>
              </a:spcBef>
              <a:buFont typeface="Arial"/>
              <a:buNone/>
              <a:defRPr sz="1000">
                <a:solidFill>
                  <a:srgbClr val="000000"/>
                </a:solidFill>
                <a:latin typeface="Calibri" panose="020F0502020204030204" pitchFamily="34" charset="0"/>
                <a:cs typeface="Calibri" panose="020F0502020204030204" pitchFamily="34" charset="0"/>
              </a:defRPr>
            </a:lvl1pPr>
            <a:lvl2pPr indent="0" defTabSz="457200">
              <a:spcBef>
                <a:spcPct val="20000"/>
              </a:spcBef>
              <a:buFont typeface="Arial"/>
              <a:buNone/>
              <a:defRPr sz="900">
                <a:latin typeface="Georgia"/>
                <a:cs typeface="Georgia"/>
              </a:defRPr>
            </a:lvl2pPr>
            <a:lvl3pPr indent="0" defTabSz="457200">
              <a:spcBef>
                <a:spcPct val="20000"/>
              </a:spcBef>
              <a:buFont typeface="Arial"/>
              <a:buNone/>
              <a:defRPr sz="900">
                <a:latin typeface="Georgia"/>
                <a:cs typeface="Georgia"/>
              </a:defRPr>
            </a:lvl3pPr>
            <a:lvl4pPr indent="0" defTabSz="457200">
              <a:spcBef>
                <a:spcPct val="20000"/>
              </a:spcBef>
              <a:buFont typeface="Arial"/>
              <a:buNone/>
              <a:defRPr sz="900">
                <a:latin typeface="Georgia"/>
                <a:cs typeface="Georgia"/>
              </a:defRPr>
            </a:lvl4pPr>
            <a:lvl5pPr indent="0" defTabSz="457200">
              <a:spcBef>
                <a:spcPct val="20000"/>
              </a:spcBef>
              <a:buFont typeface="Arial"/>
              <a:buNone/>
              <a:defRPr sz="900">
                <a:latin typeface="Georgia"/>
                <a:cs typeface="Georgia"/>
              </a:defRPr>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lvl="0"/>
            <a:r>
              <a:rPr lang="en-US" sz="1000" dirty="0"/>
              <a:t>Proprietary and confidential — do not distribute</a:t>
            </a:r>
          </a:p>
        </p:txBody>
      </p:sp>
      <p:sp>
        <p:nvSpPr>
          <p:cNvPr id="8" name="TextBox 7">
            <a:extLst>
              <a:ext uri="{FF2B5EF4-FFF2-40B4-BE49-F238E27FC236}">
                <a16:creationId xmlns:a16="http://schemas.microsoft.com/office/drawing/2014/main" id="{ED879E66-9415-4007-9F08-FA4C84BC8034}"/>
              </a:ext>
            </a:extLst>
          </p:cNvPr>
          <p:cNvSpPr txBox="1"/>
          <p:nvPr userDrawn="1"/>
        </p:nvSpPr>
        <p:spPr>
          <a:xfrm>
            <a:off x="6448186" y="6511472"/>
            <a:ext cx="2072140" cy="123111"/>
          </a:xfrm>
          <a:prstGeom prst="rect">
            <a:avLst/>
          </a:prstGeom>
          <a:noFill/>
        </p:spPr>
        <p:txBody>
          <a:bodyPr wrap="square" lIns="0" tIns="0" rIns="0" bIns="0" anchor="ctr" anchorCtr="0">
            <a:spAutoFit/>
          </a:bodyPr>
          <a:lstStyle/>
          <a:p>
            <a:pPr algn="r"/>
            <a:r>
              <a:rPr lang="en-GB" sz="800" dirty="0">
                <a:solidFill>
                  <a:schemeClr val="tx1"/>
                </a:solidFill>
                <a:latin typeface="Calibri" panose="020F0502020204030204" pitchFamily="34" charset="0"/>
                <a:cs typeface="Calibri" panose="020F0502020204030204" pitchFamily="34" charset="0"/>
              </a:rPr>
              <a:t>GLO1167549 I June 2021</a:t>
            </a:r>
          </a:p>
        </p:txBody>
      </p:sp>
    </p:spTree>
    <p:extLst>
      <p:ext uri="{BB962C8B-B14F-4D97-AF65-F5344CB8AC3E}">
        <p14:creationId xmlns:p14="http://schemas.microsoft.com/office/powerpoint/2010/main" val="20749637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REACTIVE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4658" y="685973"/>
            <a:ext cx="7448251" cy="795528"/>
          </a:xfrm>
        </p:spPr>
        <p:txBody>
          <a:bodyPr anchor="t" anchorCtr="0"/>
          <a:lstStyle>
            <a:lvl1pPr>
              <a:lnSpc>
                <a:spcPct val="90000"/>
              </a:lnSpc>
              <a:defRPr>
                <a:solidFill>
                  <a:schemeClr val="accent1"/>
                </a:solidFill>
              </a:defRPr>
            </a:lvl1pPr>
          </a:lstStyle>
          <a:p>
            <a:r>
              <a:rPr lang="en-US"/>
              <a:t>&lt;Title &amp; content layout&gt;</a:t>
            </a:r>
          </a:p>
        </p:txBody>
      </p:sp>
      <p:sp>
        <p:nvSpPr>
          <p:cNvPr id="5" name="Text Placeholder 4">
            <a:extLst>
              <a:ext uri="{FF2B5EF4-FFF2-40B4-BE49-F238E27FC236}">
                <a16:creationId xmlns:a16="http://schemas.microsoft.com/office/drawing/2014/main" id="{9623C0F8-223F-48FE-BEE2-4FF0A9502238}"/>
              </a:ext>
            </a:extLst>
          </p:cNvPr>
          <p:cNvSpPr>
            <a:spLocks noGrp="1"/>
          </p:cNvSpPr>
          <p:nvPr>
            <p:ph type="body" sz="quarter" idx="10" hasCustomPrompt="1"/>
          </p:nvPr>
        </p:nvSpPr>
        <p:spPr>
          <a:xfrm>
            <a:off x="464466" y="5934808"/>
            <a:ext cx="7448108" cy="455944"/>
          </a:xfrm>
        </p:spPr>
        <p:txBody>
          <a:bodyPr anchor="b" anchorCtr="0"/>
          <a:lstStyle>
            <a:lvl1pPr marL="0" indent="0">
              <a:spcAft>
                <a:spcPts val="150"/>
              </a:spcAft>
              <a:buNone/>
              <a:defRPr sz="675"/>
            </a:lvl1pPr>
          </a:lstStyle>
          <a:p>
            <a:pPr lvl="0"/>
            <a:r>
              <a:rPr lang="en-US"/>
              <a:t>References</a:t>
            </a:r>
          </a:p>
        </p:txBody>
      </p:sp>
      <p:sp>
        <p:nvSpPr>
          <p:cNvPr id="6" name="Text Placeholder 2">
            <a:extLst>
              <a:ext uri="{FF2B5EF4-FFF2-40B4-BE49-F238E27FC236}">
                <a16:creationId xmlns:a16="http://schemas.microsoft.com/office/drawing/2014/main" id="{D8766601-EB9B-4F0B-8C46-4E8A7F0E550F}"/>
              </a:ext>
            </a:extLst>
          </p:cNvPr>
          <p:cNvSpPr>
            <a:spLocks noGrp="1"/>
          </p:cNvSpPr>
          <p:nvPr>
            <p:ph idx="11"/>
          </p:nvPr>
        </p:nvSpPr>
        <p:spPr>
          <a:xfrm>
            <a:off x="464658" y="1609398"/>
            <a:ext cx="8232280" cy="4105601"/>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10961229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lvl1pPr>
              <a:defRPr/>
            </a:lvl1pPr>
          </a:lstStyle>
          <a:p>
            <a:pPr>
              <a:defRPr/>
            </a:pPr>
            <a:fld id="{EFB01B5D-0F85-4CC9-84D6-95841080244A}" type="datetimeFigureOut">
              <a:rPr lang="tr-TR"/>
              <a:pPr>
                <a:defRPr/>
              </a:pPr>
              <a:t>13.05.2022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0364DED8-F134-4786-B7C5-8073EE7A9FD0}" type="slidenum">
              <a:rPr lang="tr-TR"/>
              <a:pPr>
                <a:defRPr/>
              </a:pPr>
              <a:t>‹#›</a:t>
            </a:fld>
            <a:endParaRPr lang="tr-TR"/>
          </a:p>
        </p:txBody>
      </p:sp>
    </p:spTree>
    <p:extLst>
      <p:ext uri="{BB962C8B-B14F-4D97-AF65-F5344CB8AC3E}">
        <p14:creationId xmlns:p14="http://schemas.microsoft.com/office/powerpoint/2010/main" val="2154646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BE462C7A-1C0D-4A0B-B116-01DDB8E9641B}" type="datetimeFigureOut">
              <a:rPr lang="tr-TR"/>
              <a:pPr>
                <a:defRPr/>
              </a:pPr>
              <a:t>13.05.2022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35AF88FB-FAAA-4414-BC31-88BE4C08A1BE}" type="slidenum">
              <a:rPr lang="tr-TR"/>
              <a:pPr>
                <a:defRPr/>
              </a:pPr>
              <a:t>‹#›</a:t>
            </a:fld>
            <a:endParaRPr lang="tr-TR"/>
          </a:p>
        </p:txBody>
      </p:sp>
    </p:spTree>
    <p:extLst>
      <p:ext uri="{BB962C8B-B14F-4D97-AF65-F5344CB8AC3E}">
        <p14:creationId xmlns:p14="http://schemas.microsoft.com/office/powerpoint/2010/main" val="2741856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3 Veri Yer Tutucusu"/>
          <p:cNvSpPr>
            <a:spLocks noGrp="1"/>
          </p:cNvSpPr>
          <p:nvPr>
            <p:ph type="dt" sz="half" idx="10"/>
          </p:nvPr>
        </p:nvSpPr>
        <p:spPr/>
        <p:txBody>
          <a:bodyPr/>
          <a:lstStyle>
            <a:lvl1pPr>
              <a:defRPr/>
            </a:lvl1pPr>
          </a:lstStyle>
          <a:p>
            <a:pPr>
              <a:defRPr/>
            </a:pPr>
            <a:fld id="{67CC6320-AB65-4258-A61D-85CE847DC336}" type="datetimeFigureOut">
              <a:rPr lang="tr-TR"/>
              <a:pPr>
                <a:defRPr/>
              </a:pPr>
              <a:t>13.05.2022</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8CA4A925-D1B2-4101-9826-A77400FA2435}" type="slidenum">
              <a:rPr lang="tr-TR"/>
              <a:pPr>
                <a:defRPr/>
              </a:pPr>
              <a:t>‹#›</a:t>
            </a:fld>
            <a:endParaRPr lang="tr-TR"/>
          </a:p>
        </p:txBody>
      </p:sp>
    </p:spTree>
    <p:extLst>
      <p:ext uri="{BB962C8B-B14F-4D97-AF65-F5344CB8AC3E}">
        <p14:creationId xmlns:p14="http://schemas.microsoft.com/office/powerpoint/2010/main" val="281023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3 Veri Yer Tutucusu"/>
          <p:cNvSpPr>
            <a:spLocks noGrp="1"/>
          </p:cNvSpPr>
          <p:nvPr>
            <p:ph type="dt" sz="half" idx="10"/>
          </p:nvPr>
        </p:nvSpPr>
        <p:spPr/>
        <p:txBody>
          <a:bodyPr/>
          <a:lstStyle>
            <a:lvl1pPr>
              <a:defRPr/>
            </a:lvl1pPr>
          </a:lstStyle>
          <a:p>
            <a:pPr>
              <a:defRPr/>
            </a:pPr>
            <a:fld id="{856E04FD-ADB2-4EDE-989F-257D9FF11DDB}" type="datetimeFigureOut">
              <a:rPr lang="tr-TR"/>
              <a:pPr>
                <a:defRPr/>
              </a:pPr>
              <a:t>13.05.2022</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3404363E-5D90-4ECD-BC9A-C1E6E59FE906}" type="slidenum">
              <a:rPr lang="tr-TR"/>
              <a:pPr>
                <a:defRPr/>
              </a:pPr>
              <a:t>‹#›</a:t>
            </a:fld>
            <a:endParaRPr lang="tr-TR"/>
          </a:p>
        </p:txBody>
      </p:sp>
    </p:spTree>
    <p:extLst>
      <p:ext uri="{BB962C8B-B14F-4D97-AF65-F5344CB8AC3E}">
        <p14:creationId xmlns:p14="http://schemas.microsoft.com/office/powerpoint/2010/main" val="2799681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3 Veri Yer Tutucusu"/>
          <p:cNvSpPr>
            <a:spLocks noGrp="1"/>
          </p:cNvSpPr>
          <p:nvPr>
            <p:ph type="dt" sz="half" idx="10"/>
          </p:nvPr>
        </p:nvSpPr>
        <p:spPr/>
        <p:txBody>
          <a:bodyPr/>
          <a:lstStyle>
            <a:lvl1pPr>
              <a:defRPr/>
            </a:lvl1pPr>
          </a:lstStyle>
          <a:p>
            <a:pPr>
              <a:defRPr/>
            </a:pPr>
            <a:fld id="{A0A7F553-185B-470F-BBFF-0CB973E51674}" type="datetimeFigureOut">
              <a:rPr lang="tr-TR"/>
              <a:pPr>
                <a:defRPr/>
              </a:pPr>
              <a:t>13.05.2022</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72C31107-5A34-47F8-BEFD-92358E2274CE}" type="slidenum">
              <a:rPr lang="tr-TR"/>
              <a:pPr>
                <a:defRPr/>
              </a:pPr>
              <a:t>‹#›</a:t>
            </a:fld>
            <a:endParaRPr lang="tr-TR"/>
          </a:p>
        </p:txBody>
      </p:sp>
    </p:spTree>
    <p:extLst>
      <p:ext uri="{BB962C8B-B14F-4D97-AF65-F5344CB8AC3E}">
        <p14:creationId xmlns:p14="http://schemas.microsoft.com/office/powerpoint/2010/main" val="2889206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F784DC39-F301-4E32-9DD9-69585A0E164E}" type="datetimeFigureOut">
              <a:rPr lang="tr-TR"/>
              <a:pPr>
                <a:defRPr/>
              </a:pPr>
              <a:t>13.05.2022</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769A4CCA-BBAB-4770-9FB4-834749E492E6}" type="slidenum">
              <a:rPr lang="tr-TR"/>
              <a:pPr>
                <a:defRPr/>
              </a:pPr>
              <a:t>‹#›</a:t>
            </a:fld>
            <a:endParaRPr lang="tr-TR"/>
          </a:p>
        </p:txBody>
      </p:sp>
    </p:spTree>
    <p:extLst>
      <p:ext uri="{BB962C8B-B14F-4D97-AF65-F5344CB8AC3E}">
        <p14:creationId xmlns:p14="http://schemas.microsoft.com/office/powerpoint/2010/main" val="1405044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BE2C18F5-199C-41A3-B954-05A1226589C4}" type="datetimeFigureOut">
              <a:rPr lang="tr-TR"/>
              <a:pPr>
                <a:defRPr/>
              </a:pPr>
              <a:t>13.05.2022</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8794B0DB-38C0-403E-A88E-7186814C1873}" type="slidenum">
              <a:rPr lang="tr-TR"/>
              <a:pPr>
                <a:defRPr/>
              </a:pPr>
              <a:t>‹#›</a:t>
            </a:fld>
            <a:endParaRPr lang="tr-TR"/>
          </a:p>
        </p:txBody>
      </p:sp>
    </p:spTree>
    <p:extLst>
      <p:ext uri="{BB962C8B-B14F-4D97-AF65-F5344CB8AC3E}">
        <p14:creationId xmlns:p14="http://schemas.microsoft.com/office/powerpoint/2010/main" val="2367176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7CE1D3C2-825A-4E35-BCE2-35E15AF17766}" type="datetimeFigureOut">
              <a:rPr lang="tr-TR"/>
              <a:pPr>
                <a:defRPr/>
              </a:pPr>
              <a:t>13.05.2022</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262F2E3A-43C9-4534-B797-1180CF138877}" type="slidenum">
              <a:rPr lang="tr-TR"/>
              <a:pPr>
                <a:defRPr/>
              </a:pPr>
              <a:t>‹#›</a:t>
            </a:fld>
            <a:endParaRPr lang="tr-TR"/>
          </a:p>
        </p:txBody>
      </p:sp>
    </p:spTree>
    <p:extLst>
      <p:ext uri="{BB962C8B-B14F-4D97-AF65-F5344CB8AC3E}">
        <p14:creationId xmlns:p14="http://schemas.microsoft.com/office/powerpoint/2010/main" val="3966499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050" name="1 Başlık Yer Tutucusu"/>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a:t>Asıl başlık stili için tıklatın</a:t>
            </a:r>
          </a:p>
        </p:txBody>
      </p:sp>
      <p:sp>
        <p:nvSpPr>
          <p:cNvPr id="2051" name="2 Metin Yer Tutucusu"/>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FAAAD50D-0B7C-48E8-8E58-4CC84A6965D6}" type="datetimeFigureOut">
              <a:rPr lang="tr-TR"/>
              <a:pPr>
                <a:defRPr/>
              </a:pPr>
              <a:t>13.05.2022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23ECE0E-3729-42C9-AB72-857667FDC6BE}" type="slidenum">
              <a:rPr lang="tr-TR"/>
              <a:pPr>
                <a:defRPr/>
              </a:pPr>
              <a:t>‹#›</a:t>
            </a:fld>
            <a:endParaRPr lang="tr-TR"/>
          </a:p>
        </p:txBody>
      </p:sp>
    </p:spTree>
  </p:cSld>
  <p:clrMap bg1="dk1" tx1="lt1" bg2="dk2" tx2="lt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 id="2147483884" r:id="rId13"/>
    <p:sldLayoutId id="2147483887" r:id="rId14"/>
    <p:sldLayoutId id="2147483902" r:id="rId15"/>
    <p:sldLayoutId id="2147483903" r:id="rId16"/>
    <p:sldLayoutId id="2147483904" r:id="rId17"/>
    <p:sldLayoutId id="2147483905" r:id="rId18"/>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oleObject" Target="../embeddings/oleObject2.bin"/></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3.tif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3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57.png"/></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8.xml"/><Relationship Id="rId1" Type="http://schemas.openxmlformats.org/officeDocument/2006/relationships/slideLayout" Target="../slideLayouts/slideLayout17.xml"/><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s>
</file>

<file path=ppt/slides/_rels/slide4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4.xml"/><Relationship Id="rId5" Type="http://schemas.openxmlformats.org/officeDocument/2006/relationships/image" Target="../media/image68.png"/><Relationship Id="rId4" Type="http://schemas.openxmlformats.org/officeDocument/2006/relationships/image" Target="../media/image67.png"/></Relationships>
</file>

<file path=ppt/slides/_rels/slide4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4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76.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4.xml"/><Relationship Id="rId4" Type="http://schemas.openxmlformats.org/officeDocument/2006/relationships/image" Target="../media/image89.png"/></Relationships>
</file>

<file path=ppt/slides/_rels/slide6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91.png"/></Relationships>
</file>

<file path=ppt/slides/_rels/slide6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69.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7A0FC966-02F9-4F9D-82A1-DA01FE156D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150364"/>
            <a:ext cx="4762500" cy="2409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6">
            <a:extLst>
              <a:ext uri="{FF2B5EF4-FFF2-40B4-BE49-F238E27FC236}">
                <a16:creationId xmlns:a16="http://schemas.microsoft.com/office/drawing/2014/main" id="{4E3A19D7-0B9B-4F86-B44D-9A3CFF450750}"/>
              </a:ext>
            </a:extLst>
          </p:cNvPr>
          <p:cNvSpPr>
            <a:spLocks noGrp="1"/>
          </p:cNvSpPr>
          <p:nvPr>
            <p:ph type="ctrTitle"/>
          </p:nvPr>
        </p:nvSpPr>
        <p:spPr>
          <a:xfrm>
            <a:off x="467544" y="2862836"/>
            <a:ext cx="7772400" cy="1470025"/>
          </a:xfrm>
        </p:spPr>
        <p:txBody>
          <a:bodyPr/>
          <a:lstStyle/>
          <a:p>
            <a:r>
              <a:rPr lang="en-US" sz="4400" dirty="0" err="1">
                <a:solidFill>
                  <a:srgbClr val="FF0000"/>
                </a:solidFill>
                <a:highlight>
                  <a:srgbClr val="FFFF00"/>
                </a:highlight>
              </a:rPr>
              <a:t>Endometriozis</a:t>
            </a:r>
            <a:r>
              <a:rPr lang="en-US" sz="4400" dirty="0">
                <a:solidFill>
                  <a:srgbClr val="FF0000"/>
                </a:solidFill>
                <a:highlight>
                  <a:srgbClr val="FFFF00"/>
                </a:highlight>
              </a:rPr>
              <a:t> </a:t>
            </a:r>
            <a:r>
              <a:rPr lang="en-US" sz="4400" dirty="0" err="1">
                <a:solidFill>
                  <a:srgbClr val="FF0000"/>
                </a:solidFill>
                <a:highlight>
                  <a:srgbClr val="FFFF00"/>
                </a:highlight>
              </a:rPr>
              <a:t>ilişkili</a:t>
            </a:r>
            <a:r>
              <a:rPr lang="en-US" sz="4400" dirty="0">
                <a:solidFill>
                  <a:srgbClr val="FF0000"/>
                </a:solidFill>
                <a:highlight>
                  <a:srgbClr val="FFFF00"/>
                </a:highlight>
              </a:rPr>
              <a:t> </a:t>
            </a:r>
            <a:r>
              <a:rPr lang="en-US" sz="4400" dirty="0" err="1">
                <a:solidFill>
                  <a:srgbClr val="FF0000"/>
                </a:solidFill>
                <a:highlight>
                  <a:srgbClr val="FFFF00"/>
                </a:highlight>
              </a:rPr>
              <a:t>ağrı</a:t>
            </a:r>
            <a:r>
              <a:rPr lang="en-US" sz="4400" dirty="0">
                <a:solidFill>
                  <a:srgbClr val="FF0000"/>
                </a:solidFill>
                <a:highlight>
                  <a:srgbClr val="FFFF00"/>
                </a:highlight>
              </a:rPr>
              <a:t>: </a:t>
            </a:r>
            <a:r>
              <a:rPr lang="en-US" sz="4400" dirty="0" err="1">
                <a:solidFill>
                  <a:srgbClr val="FF0000"/>
                </a:solidFill>
                <a:highlight>
                  <a:srgbClr val="FFFF00"/>
                </a:highlight>
              </a:rPr>
              <a:t>Medikal</a:t>
            </a:r>
            <a:r>
              <a:rPr lang="en-US" sz="4400" dirty="0">
                <a:solidFill>
                  <a:srgbClr val="FF0000"/>
                </a:solidFill>
                <a:highlight>
                  <a:srgbClr val="FFFF00"/>
                </a:highlight>
              </a:rPr>
              <a:t> </a:t>
            </a:r>
            <a:r>
              <a:rPr lang="en-US" sz="4400" dirty="0" err="1">
                <a:solidFill>
                  <a:srgbClr val="FF0000"/>
                </a:solidFill>
                <a:highlight>
                  <a:srgbClr val="FFFF00"/>
                </a:highlight>
              </a:rPr>
              <a:t>Tedavi</a:t>
            </a:r>
            <a:endParaRPr lang="en-US" dirty="0"/>
          </a:p>
        </p:txBody>
      </p:sp>
      <p:sp>
        <p:nvSpPr>
          <p:cNvPr id="8" name="Subtitle 7">
            <a:extLst>
              <a:ext uri="{FF2B5EF4-FFF2-40B4-BE49-F238E27FC236}">
                <a16:creationId xmlns:a16="http://schemas.microsoft.com/office/drawing/2014/main" id="{ABEB5566-3641-4902-A42C-2DD6A8397D55}"/>
              </a:ext>
            </a:extLst>
          </p:cNvPr>
          <p:cNvSpPr>
            <a:spLocks noGrp="1"/>
          </p:cNvSpPr>
          <p:nvPr>
            <p:ph type="subTitle" idx="1"/>
          </p:nvPr>
        </p:nvSpPr>
        <p:spPr/>
        <p:txBody>
          <a:bodyPr/>
          <a:lstStyle/>
          <a:p>
            <a:endParaRPr lang="en-US"/>
          </a:p>
        </p:txBody>
      </p:sp>
      <p:sp>
        <p:nvSpPr>
          <p:cNvPr id="11" name="Subtitle 1">
            <a:extLst>
              <a:ext uri="{FF2B5EF4-FFF2-40B4-BE49-F238E27FC236}">
                <a16:creationId xmlns:a16="http://schemas.microsoft.com/office/drawing/2014/main" id="{A93570B6-ED88-4067-8D35-0C9A8E6FB946}"/>
              </a:ext>
            </a:extLst>
          </p:cNvPr>
          <p:cNvSpPr txBox="1">
            <a:spLocks/>
          </p:cNvSpPr>
          <p:nvPr/>
        </p:nvSpPr>
        <p:spPr bwMode="auto">
          <a:xfrm>
            <a:off x="535732" y="4509120"/>
            <a:ext cx="7704212" cy="2028825"/>
          </a:xfrm>
          <a:prstGeom prst="rect">
            <a:avLst/>
          </a:prstGeom>
          <a:solidFill>
            <a:srgbClr val="FF0000"/>
          </a:solidFill>
          <a:ln>
            <a:noFill/>
          </a:ln>
        </p:spPr>
        <p:txBody>
          <a:bodyPr/>
          <a:lstStyle>
            <a:lvl1pPr marL="0" indent="0" algn="ctr" rtl="0" eaLnBrk="0" fontAlgn="base" hangingPunct="0">
              <a:spcBef>
                <a:spcPct val="20000"/>
              </a:spcBef>
              <a:spcAft>
                <a:spcPct val="0"/>
              </a:spcAft>
              <a:buNone/>
              <a:defRPr kumimoji="1" sz="3200">
                <a:solidFill>
                  <a:schemeClr val="tx1"/>
                </a:solidFill>
                <a:latin typeface="+mn-lt"/>
                <a:ea typeface="MS PGothic" panose="020B0600070205080204" pitchFamily="34" charset="-128"/>
                <a:cs typeface="ＭＳ Ｐゴシック" charset="0"/>
              </a:defRPr>
            </a:lvl1pPr>
            <a:lvl2pPr marL="457200" indent="0" algn="ctr" rtl="0" eaLnBrk="0" fontAlgn="base" hangingPunct="0">
              <a:spcBef>
                <a:spcPct val="20000"/>
              </a:spcBef>
              <a:spcAft>
                <a:spcPct val="0"/>
              </a:spcAft>
              <a:buNone/>
              <a:defRPr kumimoji="1" sz="2800">
                <a:solidFill>
                  <a:schemeClr val="tx1"/>
                </a:solidFill>
                <a:latin typeface="+mn-lt"/>
                <a:ea typeface="MS PGothic" panose="020B0600070205080204" pitchFamily="34" charset="-128"/>
                <a:cs typeface="ＭＳ Ｐゴシック" charset="0"/>
              </a:defRPr>
            </a:lvl2pPr>
            <a:lvl3pPr marL="914400" indent="0" algn="ctr" rtl="0" eaLnBrk="0" fontAlgn="base" hangingPunct="0">
              <a:spcBef>
                <a:spcPct val="20000"/>
              </a:spcBef>
              <a:spcAft>
                <a:spcPct val="0"/>
              </a:spcAft>
              <a:buNone/>
              <a:defRPr kumimoji="1" sz="2400">
                <a:solidFill>
                  <a:schemeClr val="tx1"/>
                </a:solidFill>
                <a:latin typeface="+mn-lt"/>
                <a:ea typeface="MS PGothic" panose="020B0600070205080204" pitchFamily="34" charset="-128"/>
                <a:cs typeface="ＭＳ Ｐゴシック" charset="0"/>
              </a:defRPr>
            </a:lvl3pPr>
            <a:lvl4pPr marL="1371600" indent="0" algn="ctr" rtl="0" eaLnBrk="0" fontAlgn="base" hangingPunct="0">
              <a:spcBef>
                <a:spcPct val="20000"/>
              </a:spcBef>
              <a:spcAft>
                <a:spcPct val="0"/>
              </a:spcAft>
              <a:buNone/>
              <a:defRPr kumimoji="1" sz="2000">
                <a:solidFill>
                  <a:schemeClr val="tx1"/>
                </a:solidFill>
                <a:latin typeface="+mn-lt"/>
                <a:ea typeface="MS PGothic" panose="020B0600070205080204" pitchFamily="34" charset="-128"/>
                <a:cs typeface="ＭＳ Ｐゴシック" charset="0"/>
              </a:defRPr>
            </a:lvl4pPr>
            <a:lvl5pPr marL="1828800" indent="0" algn="ctr" rtl="0" eaLnBrk="0" fontAlgn="base" hangingPunct="0">
              <a:spcBef>
                <a:spcPct val="20000"/>
              </a:spcBef>
              <a:spcAft>
                <a:spcPct val="0"/>
              </a:spcAft>
              <a:buNone/>
              <a:defRPr kumimoji="1" sz="2000">
                <a:solidFill>
                  <a:schemeClr val="tx1"/>
                </a:solidFill>
                <a:latin typeface="+mn-lt"/>
                <a:ea typeface="MS PGothic" panose="020B0600070205080204" pitchFamily="34" charset="-128"/>
                <a:cs typeface="ＭＳ Ｐゴシック" charset="0"/>
              </a:defRPr>
            </a:lvl5pPr>
            <a:lvl6pPr marL="2286000" indent="0" algn="ctr" rtl="0" fontAlgn="base">
              <a:spcBef>
                <a:spcPct val="20000"/>
              </a:spcBef>
              <a:spcAft>
                <a:spcPct val="0"/>
              </a:spcAft>
              <a:buNone/>
              <a:defRPr sz="2000">
                <a:solidFill>
                  <a:schemeClr val="tx1"/>
                </a:solidFill>
                <a:latin typeface="+mn-lt"/>
                <a:ea typeface="ＭＳ Ｐゴシック" charset="-128"/>
              </a:defRPr>
            </a:lvl6pPr>
            <a:lvl7pPr marL="2743200" indent="0" algn="ctr" rtl="0" fontAlgn="base">
              <a:spcBef>
                <a:spcPct val="20000"/>
              </a:spcBef>
              <a:spcAft>
                <a:spcPct val="0"/>
              </a:spcAft>
              <a:buNone/>
              <a:defRPr sz="2000">
                <a:solidFill>
                  <a:schemeClr val="tx1"/>
                </a:solidFill>
                <a:latin typeface="+mn-lt"/>
                <a:ea typeface="ＭＳ Ｐゴシック" charset="-128"/>
              </a:defRPr>
            </a:lvl7pPr>
            <a:lvl8pPr marL="3200400" indent="0" algn="ctr" rtl="0" fontAlgn="base">
              <a:spcBef>
                <a:spcPct val="20000"/>
              </a:spcBef>
              <a:spcAft>
                <a:spcPct val="0"/>
              </a:spcAft>
              <a:buNone/>
              <a:defRPr sz="2000">
                <a:solidFill>
                  <a:schemeClr val="tx1"/>
                </a:solidFill>
                <a:latin typeface="+mn-lt"/>
                <a:ea typeface="ＭＳ Ｐゴシック" charset="-128"/>
              </a:defRPr>
            </a:lvl8pPr>
            <a:lvl9pPr marL="3657600" indent="0" algn="ctr" rtl="0" fontAlgn="base">
              <a:spcBef>
                <a:spcPct val="20000"/>
              </a:spcBef>
              <a:spcAft>
                <a:spcPct val="0"/>
              </a:spcAft>
              <a:buNone/>
              <a:defRPr sz="2000">
                <a:solidFill>
                  <a:schemeClr val="tx1"/>
                </a:solidFill>
                <a:latin typeface="+mn-lt"/>
                <a:ea typeface="ＭＳ Ｐゴシック" charset="-128"/>
              </a:defRPr>
            </a:lvl9pPr>
          </a:lstStyle>
          <a:p>
            <a:pPr>
              <a:defRPr/>
            </a:pPr>
            <a:r>
              <a:rPr lang="tr-TR" altLang="en-US" sz="2800" kern="0" dirty="0">
                <a:solidFill>
                  <a:srgbClr val="FFFF00"/>
                </a:solidFill>
              </a:rPr>
              <a:t>Dr. Engin Oral </a:t>
            </a:r>
          </a:p>
          <a:p>
            <a:pPr>
              <a:defRPr/>
            </a:pPr>
            <a:r>
              <a:rPr lang="tr-TR" altLang="en-US" sz="2800" kern="0" dirty="0">
                <a:solidFill>
                  <a:srgbClr val="FFFF00"/>
                </a:solidFill>
              </a:rPr>
              <a:t>Bezmialem Vakıf Üniversitesi Tıp Fakültesi</a:t>
            </a:r>
          </a:p>
          <a:p>
            <a:pPr>
              <a:defRPr/>
            </a:pPr>
            <a:r>
              <a:rPr lang="tr-TR" altLang="en-US" sz="2800" kern="0" dirty="0">
                <a:solidFill>
                  <a:srgbClr val="FFFF00"/>
                </a:solidFill>
              </a:rPr>
              <a:t>Kadın  Hastalıkları ve Doğum A.B.D</a:t>
            </a:r>
          </a:p>
          <a:p>
            <a:pPr>
              <a:defRPr/>
            </a:pPr>
            <a:r>
              <a:rPr lang="tr-TR" altLang="en-US" sz="2800" kern="0" dirty="0">
                <a:solidFill>
                  <a:srgbClr val="FFFF00"/>
                </a:solidFill>
              </a:rPr>
              <a:t>drenginoral@gmail.com</a:t>
            </a:r>
            <a:endParaRPr lang="en-GB" altLang="en-US" sz="2800" kern="0" dirty="0">
              <a:solidFill>
                <a:srgbClr val="FFFF00"/>
              </a:solidFill>
            </a:endParaRPr>
          </a:p>
          <a:p>
            <a:pPr>
              <a:defRPr/>
            </a:pPr>
            <a:endParaRPr lang="tr-TR" altLang="en-US" sz="2800" kern="0" dirty="0">
              <a:solidFill>
                <a:srgbClr val="FFFF00"/>
              </a:solidFill>
            </a:endParaRPr>
          </a:p>
        </p:txBody>
      </p:sp>
    </p:spTree>
    <p:extLst>
      <p:ext uri="{BB962C8B-B14F-4D97-AF65-F5344CB8AC3E}">
        <p14:creationId xmlns:p14="http://schemas.microsoft.com/office/powerpoint/2010/main" val="1005460537"/>
      </p:ext>
    </p:extLst>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04800" y="228600"/>
            <a:ext cx="8534400" cy="804863"/>
          </a:xfrm>
          <a:noFill/>
        </p:spPr>
        <p:txBody>
          <a:bodyPr lIns="92075" tIns="46038" rIns="92075" bIns="46038" anchor="t"/>
          <a:lstStyle/>
          <a:p>
            <a:pPr algn="ctr" eaLnBrk="1" hangingPunct="1"/>
            <a:r>
              <a:rPr lang="tr-TR" altLang="en-US" sz="2800" b="1" dirty="0">
                <a:solidFill>
                  <a:srgbClr val="FFFF00"/>
                </a:solidFill>
              </a:rPr>
              <a:t>Endometriosis-Medical Treatment </a:t>
            </a:r>
            <a:r>
              <a:rPr lang="en-US" altLang="en-US" sz="2800" b="1" dirty="0">
                <a:solidFill>
                  <a:srgbClr val="FFFF00"/>
                </a:solidFill>
              </a:rPr>
              <a:t>Options</a:t>
            </a:r>
          </a:p>
        </p:txBody>
      </p:sp>
      <p:sp>
        <p:nvSpPr>
          <p:cNvPr id="37891" name="Rectangle 3"/>
          <p:cNvSpPr>
            <a:spLocks noGrp="1" noChangeArrowheads="1"/>
          </p:cNvSpPr>
          <p:nvPr>
            <p:ph sz="quarter" idx="1"/>
          </p:nvPr>
        </p:nvSpPr>
        <p:spPr>
          <a:xfrm>
            <a:off x="509588" y="1627188"/>
            <a:ext cx="8194675" cy="4545012"/>
          </a:xfrm>
          <a:noFill/>
        </p:spPr>
        <p:txBody>
          <a:bodyPr lIns="92075" tIns="46038" rIns="92075" bIns="46038">
            <a:normAutofit fontScale="85000" lnSpcReduction="20000"/>
          </a:bodyPr>
          <a:lstStyle/>
          <a:p>
            <a:pPr marL="449263" indent="-449263" eaLnBrk="1" hangingPunct="1">
              <a:lnSpc>
                <a:spcPct val="95000"/>
              </a:lnSpc>
            </a:pPr>
            <a:r>
              <a:rPr lang="en-US" altLang="en-US" dirty="0"/>
              <a:t>Medical</a:t>
            </a:r>
          </a:p>
          <a:p>
            <a:pPr marL="792163" lvl="1" indent="-228600" eaLnBrk="1" hangingPunct="1">
              <a:lnSpc>
                <a:spcPct val="95000"/>
              </a:lnSpc>
            </a:pPr>
            <a:r>
              <a:rPr lang="en-US" altLang="en-US" dirty="0"/>
              <a:t>NSAIDs</a:t>
            </a:r>
          </a:p>
          <a:p>
            <a:pPr marL="792163" lvl="1" indent="-228600">
              <a:lnSpc>
                <a:spcPct val="95000"/>
              </a:lnSpc>
            </a:pPr>
            <a:r>
              <a:rPr lang="tr-TR" altLang="en-US" sz="4400" dirty="0">
                <a:solidFill>
                  <a:srgbClr val="FFC000"/>
                </a:solidFill>
              </a:rPr>
              <a:t>Combine </a:t>
            </a:r>
            <a:r>
              <a:rPr lang="en-US" altLang="en-US" sz="4400" dirty="0">
                <a:solidFill>
                  <a:srgbClr val="FFC000"/>
                </a:solidFill>
              </a:rPr>
              <a:t>Oral contraceptives</a:t>
            </a:r>
            <a:r>
              <a:rPr lang="tr-TR" altLang="en-US" sz="4400" dirty="0">
                <a:solidFill>
                  <a:srgbClr val="FFC000"/>
                </a:solidFill>
              </a:rPr>
              <a:t> </a:t>
            </a:r>
            <a:endParaRPr lang="en-US" altLang="en-US" sz="4400" dirty="0">
              <a:solidFill>
                <a:srgbClr val="FFC000"/>
              </a:solidFill>
            </a:endParaRPr>
          </a:p>
          <a:p>
            <a:pPr marL="792163" lvl="1" indent="-228600" eaLnBrk="1" hangingPunct="1">
              <a:lnSpc>
                <a:spcPct val="95000"/>
              </a:lnSpc>
            </a:pPr>
            <a:r>
              <a:rPr lang="en-US" altLang="en-US" sz="4200" dirty="0" err="1"/>
              <a:t>Progestins</a:t>
            </a:r>
            <a:r>
              <a:rPr lang="tr-TR" altLang="en-US" sz="4200" dirty="0"/>
              <a:t>  </a:t>
            </a:r>
            <a:r>
              <a:rPr lang="tr-TR" altLang="en-US" sz="4200" b="1" dirty="0">
                <a:solidFill>
                  <a:srgbClr val="FFFF00"/>
                </a:solidFill>
              </a:rPr>
              <a:t>APPROVED (Some of them ---- MPA/NETA)</a:t>
            </a:r>
            <a:endParaRPr lang="en-US" altLang="en-US" sz="4200" b="1" dirty="0">
              <a:solidFill>
                <a:srgbClr val="FFFF00"/>
              </a:solidFill>
            </a:endParaRPr>
          </a:p>
          <a:p>
            <a:pPr marL="792163" lvl="1" indent="-228600" eaLnBrk="1" hangingPunct="1">
              <a:lnSpc>
                <a:spcPct val="95000"/>
              </a:lnSpc>
            </a:pPr>
            <a:r>
              <a:rPr lang="en-US" altLang="en-US" sz="4200" dirty="0"/>
              <a:t>GnRH agonists </a:t>
            </a:r>
            <a:r>
              <a:rPr lang="tr-TR" altLang="en-US" sz="4200" dirty="0"/>
              <a:t>   </a:t>
            </a:r>
            <a:r>
              <a:rPr lang="tr-TR" altLang="en-US" sz="4200" b="1" dirty="0">
                <a:solidFill>
                  <a:srgbClr val="FFFF00"/>
                </a:solidFill>
              </a:rPr>
              <a:t>APPROVED</a:t>
            </a:r>
          </a:p>
          <a:p>
            <a:pPr marL="792163" lvl="1" indent="-228600" eaLnBrk="1" hangingPunct="1">
              <a:lnSpc>
                <a:spcPct val="95000"/>
              </a:lnSpc>
            </a:pPr>
            <a:r>
              <a:rPr lang="tr-TR" altLang="en-US" sz="4200" dirty="0"/>
              <a:t>GnRH  antagonists </a:t>
            </a:r>
            <a:r>
              <a:rPr lang="tr-TR" altLang="en-US" sz="4200" b="1" dirty="0">
                <a:solidFill>
                  <a:srgbClr val="FFFF00"/>
                </a:solidFill>
              </a:rPr>
              <a:t>APPROVED</a:t>
            </a:r>
            <a:endParaRPr lang="tr-TR" altLang="en-US" sz="4200" dirty="0"/>
          </a:p>
          <a:p>
            <a:pPr marL="792163" lvl="1" indent="-228600" eaLnBrk="1" hangingPunct="1">
              <a:lnSpc>
                <a:spcPct val="95000"/>
              </a:lnSpc>
            </a:pPr>
            <a:r>
              <a:rPr lang="tr-TR" altLang="en-US" dirty="0"/>
              <a:t>LNG-IUS</a:t>
            </a:r>
          </a:p>
          <a:p>
            <a:pPr marL="792163" lvl="1" indent="-228600" eaLnBrk="1" hangingPunct="1">
              <a:lnSpc>
                <a:spcPct val="95000"/>
              </a:lnSpc>
            </a:pPr>
            <a:r>
              <a:rPr lang="tr-TR" altLang="en-US" dirty="0"/>
              <a:t>AI</a:t>
            </a:r>
          </a:p>
          <a:p>
            <a:pPr marL="792163" lvl="1" indent="-228600" eaLnBrk="1" hangingPunct="1">
              <a:lnSpc>
                <a:spcPct val="95000"/>
              </a:lnSpc>
            </a:pPr>
            <a:r>
              <a:rPr lang="tr-TR" altLang="en-US" sz="4400" dirty="0"/>
              <a:t>Danazol  </a:t>
            </a:r>
            <a:r>
              <a:rPr lang="tr-TR" altLang="en-US" b="1" dirty="0">
                <a:solidFill>
                  <a:srgbClr val="FFFF00"/>
                </a:solidFill>
              </a:rPr>
              <a:t>APPROVED</a:t>
            </a:r>
            <a:endParaRPr lang="en-US" altLang="en-US" b="1" dirty="0">
              <a:solidFill>
                <a:srgbClr val="FFFF00"/>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7688" y="692696"/>
            <a:ext cx="396044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8263785" y="1912186"/>
            <a:ext cx="697627" cy="369332"/>
          </a:xfrm>
          <a:prstGeom prst="rect">
            <a:avLst/>
          </a:prstGeom>
          <a:solidFill>
            <a:srgbClr val="FFFF00"/>
          </a:solidFill>
        </p:spPr>
        <p:txBody>
          <a:bodyPr wrap="none" rtlCol="0">
            <a:spAutoFit/>
          </a:bodyPr>
          <a:lstStyle/>
          <a:p>
            <a:r>
              <a:rPr lang="en-GB" dirty="0">
                <a:solidFill>
                  <a:srgbClr val="FF0000"/>
                </a:solidFill>
              </a:rPr>
              <a:t>201</a:t>
            </a:r>
            <a:r>
              <a:rPr lang="tr-TR" dirty="0">
                <a:solidFill>
                  <a:srgbClr val="FF0000"/>
                </a:solidFill>
              </a:rPr>
              <a:t>5</a:t>
            </a:r>
            <a:endParaRPr lang="en-GB" dirty="0">
              <a:solidFill>
                <a:srgbClr val="FF0000"/>
              </a:solidFill>
            </a:endParaRPr>
          </a:p>
        </p:txBody>
      </p:sp>
      <p:sp>
        <p:nvSpPr>
          <p:cNvPr id="2" name="Rectangle 1"/>
          <p:cNvSpPr/>
          <p:nvPr/>
        </p:nvSpPr>
        <p:spPr>
          <a:xfrm>
            <a:off x="1768477" y="6138448"/>
            <a:ext cx="4977432" cy="369332"/>
          </a:xfrm>
          <a:prstGeom prst="rect">
            <a:avLst/>
          </a:prstGeom>
          <a:solidFill>
            <a:srgbClr val="C00000"/>
          </a:solidFill>
        </p:spPr>
        <p:txBody>
          <a:bodyPr wrap="square">
            <a:spAutoFit/>
          </a:bodyPr>
          <a:lstStyle/>
          <a:p>
            <a:pPr algn="just"/>
            <a:r>
              <a:rPr lang="en-US" dirty="0"/>
              <a:t>No drug is currently labelled for </a:t>
            </a:r>
            <a:r>
              <a:rPr lang="en-US" dirty="0" err="1"/>
              <a:t>adenomyosis</a:t>
            </a:r>
            <a:endParaRPr lang="en-US" dirty="0"/>
          </a:p>
        </p:txBody>
      </p:sp>
    </p:spTree>
    <p:extLst>
      <p:ext uri="{BB962C8B-B14F-4D97-AF65-F5344CB8AC3E}">
        <p14:creationId xmlns:p14="http://schemas.microsoft.com/office/powerpoint/2010/main" val="113231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1274F669-CD27-4A8C-9DA6-A6C5FD9CCF3A}"/>
              </a:ext>
            </a:extLst>
          </p:cNvPr>
          <p:cNvGraphicFramePr>
            <a:graphicFrameLocks noGrp="1"/>
          </p:cNvGraphicFramePr>
          <p:nvPr>
            <p:extLst>
              <p:ext uri="{D42A27DB-BD31-4B8C-83A1-F6EECF244321}">
                <p14:modId xmlns:p14="http://schemas.microsoft.com/office/powerpoint/2010/main" val="606091542"/>
              </p:ext>
            </p:extLst>
          </p:nvPr>
        </p:nvGraphicFramePr>
        <p:xfrm>
          <a:off x="374717" y="1651455"/>
          <a:ext cx="7975077" cy="4224652"/>
        </p:xfrm>
        <a:graphic>
          <a:graphicData uri="http://schemas.openxmlformats.org/drawingml/2006/table">
            <a:tbl>
              <a:tblPr firstRow="1" bandRow="1">
                <a:tableStyleId>{5C22544A-7EE6-4342-B048-85BDC9FD1C3A}</a:tableStyleId>
              </a:tblPr>
              <a:tblGrid>
                <a:gridCol w="1020741">
                  <a:extLst>
                    <a:ext uri="{9D8B030D-6E8A-4147-A177-3AD203B41FA5}">
                      <a16:colId xmlns:a16="http://schemas.microsoft.com/office/drawing/2014/main" val="29214519"/>
                    </a:ext>
                  </a:extLst>
                </a:gridCol>
                <a:gridCol w="3161635">
                  <a:extLst>
                    <a:ext uri="{9D8B030D-6E8A-4147-A177-3AD203B41FA5}">
                      <a16:colId xmlns:a16="http://schemas.microsoft.com/office/drawing/2014/main" val="18247406"/>
                    </a:ext>
                  </a:extLst>
                </a:gridCol>
                <a:gridCol w="3792701">
                  <a:extLst>
                    <a:ext uri="{9D8B030D-6E8A-4147-A177-3AD203B41FA5}">
                      <a16:colId xmlns:a16="http://schemas.microsoft.com/office/drawing/2014/main" val="1596809935"/>
                    </a:ext>
                  </a:extLst>
                </a:gridCol>
              </a:tblGrid>
              <a:tr h="274320">
                <a:tc>
                  <a:txBody>
                    <a:bodyPr/>
                    <a:lstStyle/>
                    <a:p>
                      <a:pPr algn="ctr"/>
                      <a:r>
                        <a:rPr lang="tr-TR" sz="1400" dirty="0">
                          <a:solidFill>
                            <a:srgbClr val="FFC000"/>
                          </a:solidFill>
                        </a:rPr>
                        <a:t>#</a:t>
                      </a:r>
                      <a:endParaRPr lang="en-US" sz="1400" dirty="0">
                        <a:solidFill>
                          <a:srgbClr val="FFC000"/>
                        </a:solidFill>
                      </a:endParaRPr>
                    </a:p>
                  </a:txBody>
                  <a:tcPr marL="68580" marR="68580" marT="34290" marB="34290"/>
                </a:tc>
                <a:tc>
                  <a:txBody>
                    <a:bodyPr/>
                    <a:lstStyle/>
                    <a:p>
                      <a:pPr algn="ctr"/>
                      <a:r>
                        <a:rPr lang="tr-TR" sz="1400" dirty="0">
                          <a:solidFill>
                            <a:srgbClr val="FFC000"/>
                          </a:solidFill>
                        </a:rPr>
                        <a:t>İlaç İsmi</a:t>
                      </a:r>
                      <a:endParaRPr lang="en-US" sz="1400" dirty="0">
                        <a:solidFill>
                          <a:srgbClr val="FFC000"/>
                        </a:solidFill>
                      </a:endParaRPr>
                    </a:p>
                  </a:txBody>
                  <a:tcPr marL="68580" marR="68580" marT="34290" marB="34290"/>
                </a:tc>
                <a:tc>
                  <a:txBody>
                    <a:bodyPr/>
                    <a:lstStyle/>
                    <a:p>
                      <a:pPr algn="ctr"/>
                      <a:r>
                        <a:rPr lang="tr-TR" sz="1400" dirty="0">
                          <a:solidFill>
                            <a:srgbClr val="FFC000"/>
                          </a:solidFill>
                        </a:rPr>
                        <a:t>Etken Madde</a:t>
                      </a:r>
                      <a:endParaRPr lang="en-US" sz="1400" dirty="0">
                        <a:solidFill>
                          <a:srgbClr val="FFC000"/>
                        </a:solidFill>
                      </a:endParaRPr>
                    </a:p>
                  </a:txBody>
                  <a:tcPr marL="68580" marR="68580" marT="34290" marB="34290"/>
                </a:tc>
                <a:extLst>
                  <a:ext uri="{0D108BD9-81ED-4DB2-BD59-A6C34878D82A}">
                    <a16:rowId xmlns:a16="http://schemas.microsoft.com/office/drawing/2014/main" val="3783372163"/>
                  </a:ext>
                </a:extLst>
              </a:tr>
              <a:tr h="251460">
                <a:tc>
                  <a:txBody>
                    <a:bodyPr/>
                    <a:lstStyle/>
                    <a:p>
                      <a:pPr algn="ctr"/>
                      <a:r>
                        <a:rPr lang="tr-TR" sz="1200" dirty="0">
                          <a:solidFill>
                            <a:srgbClr val="FF0000"/>
                          </a:solidFill>
                        </a:rPr>
                        <a:t>1</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Visanne</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Dienogest</a:t>
                      </a:r>
                      <a:endParaRPr lang="en-US" sz="1200" dirty="0">
                        <a:solidFill>
                          <a:srgbClr val="FF0000"/>
                        </a:solidFill>
                      </a:endParaRPr>
                    </a:p>
                  </a:txBody>
                  <a:tcPr marL="68580" marR="68580" marT="34290" marB="34290"/>
                </a:tc>
                <a:extLst>
                  <a:ext uri="{0D108BD9-81ED-4DB2-BD59-A6C34878D82A}">
                    <a16:rowId xmlns:a16="http://schemas.microsoft.com/office/drawing/2014/main" val="4157677964"/>
                  </a:ext>
                </a:extLst>
              </a:tr>
              <a:tr h="251460">
                <a:tc>
                  <a:txBody>
                    <a:bodyPr/>
                    <a:lstStyle/>
                    <a:p>
                      <a:pPr algn="ctr"/>
                      <a:r>
                        <a:rPr lang="tr-TR" sz="1200" dirty="0">
                          <a:solidFill>
                            <a:srgbClr val="FF0000"/>
                          </a:solidFill>
                        </a:rPr>
                        <a:t>2</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Dienomet</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Dienogest</a:t>
                      </a:r>
                      <a:endParaRPr lang="en-US" sz="1200" dirty="0">
                        <a:solidFill>
                          <a:srgbClr val="FF0000"/>
                        </a:solidFill>
                      </a:endParaRPr>
                    </a:p>
                  </a:txBody>
                  <a:tcPr marL="68580" marR="68580" marT="34290" marB="34290"/>
                </a:tc>
                <a:extLst>
                  <a:ext uri="{0D108BD9-81ED-4DB2-BD59-A6C34878D82A}">
                    <a16:rowId xmlns:a16="http://schemas.microsoft.com/office/drawing/2014/main" val="504115471"/>
                  </a:ext>
                </a:extLst>
              </a:tr>
              <a:tr h="251460">
                <a:tc>
                  <a:txBody>
                    <a:bodyPr/>
                    <a:lstStyle/>
                    <a:p>
                      <a:pPr algn="ctr"/>
                      <a:r>
                        <a:rPr lang="tr-TR" sz="1200" dirty="0">
                          <a:solidFill>
                            <a:srgbClr val="FF0000"/>
                          </a:solidFill>
                        </a:rPr>
                        <a:t>3</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Duphaston</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Didrogesteron</a:t>
                      </a:r>
                      <a:endParaRPr lang="en-US" sz="1200" dirty="0">
                        <a:solidFill>
                          <a:srgbClr val="FF0000"/>
                        </a:solidFill>
                      </a:endParaRPr>
                    </a:p>
                  </a:txBody>
                  <a:tcPr marL="68580" marR="68580" marT="34290" marB="34290"/>
                </a:tc>
                <a:extLst>
                  <a:ext uri="{0D108BD9-81ED-4DB2-BD59-A6C34878D82A}">
                    <a16:rowId xmlns:a16="http://schemas.microsoft.com/office/drawing/2014/main" val="636504523"/>
                  </a:ext>
                </a:extLst>
              </a:tr>
              <a:tr h="251460">
                <a:tc>
                  <a:txBody>
                    <a:bodyPr/>
                    <a:lstStyle/>
                    <a:p>
                      <a:pPr algn="ctr"/>
                      <a:r>
                        <a:rPr lang="tr-TR" sz="1200" dirty="0">
                          <a:solidFill>
                            <a:srgbClr val="FF0000"/>
                          </a:solidFill>
                        </a:rPr>
                        <a:t>4</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Orgametril</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L</a:t>
                      </a:r>
                      <a:r>
                        <a:rPr lang="en-US" sz="1200" dirty="0" err="1">
                          <a:solidFill>
                            <a:srgbClr val="FF0000"/>
                          </a:solidFill>
                        </a:rPr>
                        <a:t>inestrenol</a:t>
                      </a:r>
                      <a:endParaRPr lang="en-US" sz="1200" dirty="0">
                        <a:solidFill>
                          <a:srgbClr val="FF0000"/>
                        </a:solidFill>
                      </a:endParaRPr>
                    </a:p>
                  </a:txBody>
                  <a:tcPr marL="68580" marR="68580" marT="34290" marB="34290"/>
                </a:tc>
                <a:extLst>
                  <a:ext uri="{0D108BD9-81ED-4DB2-BD59-A6C34878D82A}">
                    <a16:rowId xmlns:a16="http://schemas.microsoft.com/office/drawing/2014/main" val="1253974553"/>
                  </a:ext>
                </a:extLst>
              </a:tr>
              <a:tr h="251460">
                <a:tc>
                  <a:txBody>
                    <a:bodyPr/>
                    <a:lstStyle/>
                    <a:p>
                      <a:pPr algn="ctr"/>
                      <a:r>
                        <a:rPr lang="tr-TR" sz="1200" dirty="0">
                          <a:solidFill>
                            <a:srgbClr val="FF0000"/>
                          </a:solidFill>
                        </a:rPr>
                        <a:t>5</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Tarlusal</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Medroksiprogesteron asetat</a:t>
                      </a:r>
                      <a:endParaRPr lang="en-US" sz="1200" dirty="0">
                        <a:solidFill>
                          <a:srgbClr val="FF0000"/>
                        </a:solidFill>
                      </a:endParaRPr>
                    </a:p>
                  </a:txBody>
                  <a:tcPr marL="68580" marR="68580" marT="34290" marB="34290"/>
                </a:tc>
                <a:extLst>
                  <a:ext uri="{0D108BD9-81ED-4DB2-BD59-A6C34878D82A}">
                    <a16:rowId xmlns:a16="http://schemas.microsoft.com/office/drawing/2014/main" val="2859170882"/>
                  </a:ext>
                </a:extLst>
              </a:tr>
              <a:tr h="251460">
                <a:tc>
                  <a:txBody>
                    <a:bodyPr/>
                    <a:lstStyle/>
                    <a:p>
                      <a:pPr algn="ctr"/>
                      <a:r>
                        <a:rPr lang="tr-TR" sz="1200" dirty="0">
                          <a:solidFill>
                            <a:srgbClr val="FF0000"/>
                          </a:solidFill>
                        </a:rPr>
                        <a:t>6</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Danasin</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Danazol</a:t>
                      </a:r>
                      <a:endParaRPr lang="en-US" sz="1200" dirty="0">
                        <a:solidFill>
                          <a:srgbClr val="FF0000"/>
                        </a:solidFill>
                      </a:endParaRPr>
                    </a:p>
                  </a:txBody>
                  <a:tcPr marL="68580" marR="68580" marT="34290" marB="34290"/>
                </a:tc>
                <a:extLst>
                  <a:ext uri="{0D108BD9-81ED-4DB2-BD59-A6C34878D82A}">
                    <a16:rowId xmlns:a16="http://schemas.microsoft.com/office/drawing/2014/main" val="375079484"/>
                  </a:ext>
                </a:extLst>
              </a:tr>
              <a:tr h="251460">
                <a:tc>
                  <a:txBody>
                    <a:bodyPr/>
                    <a:lstStyle/>
                    <a:p>
                      <a:pPr algn="ctr"/>
                      <a:r>
                        <a:rPr lang="tr-TR" sz="1200" dirty="0">
                          <a:solidFill>
                            <a:srgbClr val="FF0000"/>
                          </a:solidFill>
                        </a:rPr>
                        <a:t>7</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Lucrin</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L</a:t>
                      </a:r>
                      <a:r>
                        <a:rPr lang="en-US" sz="1200" dirty="0" err="1">
                          <a:solidFill>
                            <a:srgbClr val="FF0000"/>
                          </a:solidFill>
                        </a:rPr>
                        <a:t>euprolide</a:t>
                      </a:r>
                      <a:r>
                        <a:rPr lang="en-US" sz="1200" dirty="0">
                          <a:solidFill>
                            <a:srgbClr val="FF0000"/>
                          </a:solidFill>
                        </a:rPr>
                        <a:t> </a:t>
                      </a:r>
                      <a:r>
                        <a:rPr lang="en-US" sz="1200" dirty="0" err="1">
                          <a:solidFill>
                            <a:srgbClr val="FF0000"/>
                          </a:solidFill>
                        </a:rPr>
                        <a:t>asetat</a:t>
                      </a:r>
                      <a:endParaRPr lang="en-US" sz="1200" dirty="0">
                        <a:solidFill>
                          <a:srgbClr val="FF0000"/>
                        </a:solidFill>
                      </a:endParaRPr>
                    </a:p>
                  </a:txBody>
                  <a:tcPr marL="68580" marR="68580" marT="34290" marB="34290"/>
                </a:tc>
                <a:extLst>
                  <a:ext uri="{0D108BD9-81ED-4DB2-BD59-A6C34878D82A}">
                    <a16:rowId xmlns:a16="http://schemas.microsoft.com/office/drawing/2014/main" val="3278490741"/>
                  </a:ext>
                </a:extLst>
              </a:tr>
              <a:tr h="251460">
                <a:tc>
                  <a:txBody>
                    <a:bodyPr/>
                    <a:lstStyle/>
                    <a:p>
                      <a:pPr algn="ctr"/>
                      <a:r>
                        <a:rPr lang="tr-TR" sz="1200" dirty="0">
                          <a:solidFill>
                            <a:srgbClr val="FF0000"/>
                          </a:solidFill>
                        </a:rPr>
                        <a:t>8</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Lutenyl </a:t>
                      </a:r>
                      <a:r>
                        <a:rPr lang="tr-TR" sz="1200" i="1" dirty="0">
                          <a:solidFill>
                            <a:srgbClr val="FF0000"/>
                          </a:solidFill>
                        </a:rPr>
                        <a:t>(ithal edilmiyor)</a:t>
                      </a:r>
                      <a:endParaRPr lang="en-US" sz="1200" i="1" dirty="0">
                        <a:solidFill>
                          <a:srgbClr val="FF0000"/>
                        </a:solidFill>
                      </a:endParaRPr>
                    </a:p>
                  </a:txBody>
                  <a:tcPr marL="68580" marR="68580" marT="34290" marB="34290"/>
                </a:tc>
                <a:tc>
                  <a:txBody>
                    <a:bodyPr/>
                    <a:lstStyle/>
                    <a:p>
                      <a:pPr algn="ctr"/>
                      <a:r>
                        <a:rPr lang="tr-TR" sz="1200" dirty="0">
                          <a:solidFill>
                            <a:srgbClr val="FF0000"/>
                          </a:solidFill>
                        </a:rPr>
                        <a:t>N</a:t>
                      </a:r>
                      <a:r>
                        <a:rPr lang="en-US" sz="1200" dirty="0" err="1">
                          <a:solidFill>
                            <a:srgbClr val="FF0000"/>
                          </a:solidFill>
                        </a:rPr>
                        <a:t>omegestrol</a:t>
                      </a:r>
                      <a:r>
                        <a:rPr lang="en-US" sz="1200" dirty="0">
                          <a:solidFill>
                            <a:srgbClr val="FF0000"/>
                          </a:solidFill>
                        </a:rPr>
                        <a:t> </a:t>
                      </a:r>
                      <a:r>
                        <a:rPr lang="en-US" sz="1200" dirty="0" err="1">
                          <a:solidFill>
                            <a:srgbClr val="FF0000"/>
                          </a:solidFill>
                        </a:rPr>
                        <a:t>asetat</a:t>
                      </a:r>
                      <a:endParaRPr lang="en-US" sz="1200" dirty="0">
                        <a:solidFill>
                          <a:srgbClr val="FF0000"/>
                        </a:solidFill>
                      </a:endParaRPr>
                    </a:p>
                  </a:txBody>
                  <a:tcPr marL="68580" marR="68580" marT="34290" marB="34290"/>
                </a:tc>
                <a:extLst>
                  <a:ext uri="{0D108BD9-81ED-4DB2-BD59-A6C34878D82A}">
                    <a16:rowId xmlns:a16="http://schemas.microsoft.com/office/drawing/2014/main" val="1456528958"/>
                  </a:ext>
                </a:extLst>
              </a:tr>
              <a:tr h="251460">
                <a:tc>
                  <a:txBody>
                    <a:bodyPr/>
                    <a:lstStyle/>
                    <a:p>
                      <a:pPr algn="ctr"/>
                      <a:r>
                        <a:rPr lang="tr-TR" sz="1200" dirty="0">
                          <a:solidFill>
                            <a:srgbClr val="FF0000"/>
                          </a:solidFill>
                        </a:rPr>
                        <a:t>9</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Zoladex</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G</a:t>
                      </a:r>
                      <a:r>
                        <a:rPr lang="en-US" sz="1200" dirty="0" err="1">
                          <a:solidFill>
                            <a:srgbClr val="FF0000"/>
                          </a:solidFill>
                        </a:rPr>
                        <a:t>oserelin</a:t>
                      </a:r>
                      <a:r>
                        <a:rPr lang="en-US" sz="1200" dirty="0">
                          <a:solidFill>
                            <a:srgbClr val="FF0000"/>
                          </a:solidFill>
                        </a:rPr>
                        <a:t> </a:t>
                      </a:r>
                      <a:r>
                        <a:rPr lang="en-US" sz="1200" dirty="0" err="1">
                          <a:solidFill>
                            <a:srgbClr val="FF0000"/>
                          </a:solidFill>
                        </a:rPr>
                        <a:t>asetat</a:t>
                      </a:r>
                      <a:endParaRPr lang="en-US" sz="1200" dirty="0">
                        <a:solidFill>
                          <a:srgbClr val="FF0000"/>
                        </a:solidFill>
                      </a:endParaRPr>
                    </a:p>
                  </a:txBody>
                  <a:tcPr marL="68580" marR="68580" marT="34290" marB="34290"/>
                </a:tc>
                <a:extLst>
                  <a:ext uri="{0D108BD9-81ED-4DB2-BD59-A6C34878D82A}">
                    <a16:rowId xmlns:a16="http://schemas.microsoft.com/office/drawing/2014/main" val="2872187478"/>
                  </a:ext>
                </a:extLst>
              </a:tr>
              <a:tr h="251460">
                <a:tc>
                  <a:txBody>
                    <a:bodyPr/>
                    <a:lstStyle/>
                    <a:p>
                      <a:pPr algn="ctr"/>
                      <a:r>
                        <a:rPr lang="tr-TR" sz="1200" dirty="0">
                          <a:solidFill>
                            <a:srgbClr val="FF0000"/>
                          </a:solidFill>
                        </a:rPr>
                        <a:t>10</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Suprecur Nazal Sprey </a:t>
                      </a:r>
                      <a:r>
                        <a:rPr lang="tr-TR" sz="1200" i="1" dirty="0">
                          <a:solidFill>
                            <a:srgbClr val="FF0000"/>
                          </a:solidFill>
                        </a:rPr>
                        <a:t>(ithal edilmiyor)</a:t>
                      </a:r>
                      <a:endParaRPr lang="en-US" sz="1200" i="1" dirty="0">
                        <a:solidFill>
                          <a:srgbClr val="FF0000"/>
                        </a:solidFill>
                      </a:endParaRPr>
                    </a:p>
                  </a:txBody>
                  <a:tcPr marL="68580" marR="68580" marT="34290" marB="34290"/>
                </a:tc>
                <a:tc>
                  <a:txBody>
                    <a:bodyPr/>
                    <a:lstStyle/>
                    <a:p>
                      <a:pPr algn="ctr"/>
                      <a:r>
                        <a:rPr lang="tr-TR" sz="1200" dirty="0">
                          <a:solidFill>
                            <a:srgbClr val="FF0000"/>
                          </a:solidFill>
                        </a:rPr>
                        <a:t>Buserelin asetat</a:t>
                      </a:r>
                      <a:endParaRPr lang="en-US" sz="1200" dirty="0">
                        <a:solidFill>
                          <a:srgbClr val="FF0000"/>
                        </a:solidFill>
                      </a:endParaRPr>
                    </a:p>
                  </a:txBody>
                  <a:tcPr marL="68580" marR="68580" marT="34290" marB="34290"/>
                </a:tc>
                <a:extLst>
                  <a:ext uri="{0D108BD9-81ED-4DB2-BD59-A6C34878D82A}">
                    <a16:rowId xmlns:a16="http://schemas.microsoft.com/office/drawing/2014/main" val="597804131"/>
                  </a:ext>
                </a:extLst>
              </a:tr>
              <a:tr h="251460">
                <a:tc>
                  <a:txBody>
                    <a:bodyPr/>
                    <a:lstStyle/>
                    <a:p>
                      <a:pPr algn="ctr"/>
                      <a:r>
                        <a:rPr lang="tr-TR" sz="1200" dirty="0">
                          <a:solidFill>
                            <a:srgbClr val="FF0000"/>
                          </a:solidFill>
                        </a:rPr>
                        <a:t>11</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Synarel Nazal Sprey </a:t>
                      </a:r>
                      <a:r>
                        <a:rPr lang="tr-TR" sz="1200" i="1" dirty="0">
                          <a:solidFill>
                            <a:srgbClr val="FF0000"/>
                          </a:solidFill>
                        </a:rPr>
                        <a:t>(ithal edilmiyor)</a:t>
                      </a:r>
                      <a:endParaRPr lang="en-US" sz="1200" i="1" dirty="0">
                        <a:solidFill>
                          <a:srgbClr val="FF0000"/>
                        </a:solidFill>
                      </a:endParaRPr>
                    </a:p>
                  </a:txBody>
                  <a:tcPr marL="68580" marR="68580" marT="34290" marB="34290"/>
                </a:tc>
                <a:tc>
                  <a:txBody>
                    <a:bodyPr/>
                    <a:lstStyle/>
                    <a:p>
                      <a:pPr algn="ctr"/>
                      <a:r>
                        <a:rPr lang="en-US" sz="1200" dirty="0" err="1">
                          <a:solidFill>
                            <a:srgbClr val="FF0000"/>
                          </a:solidFill>
                        </a:rPr>
                        <a:t>Nafarelin</a:t>
                      </a:r>
                      <a:r>
                        <a:rPr lang="en-US" sz="1200" dirty="0">
                          <a:solidFill>
                            <a:srgbClr val="FF0000"/>
                          </a:solidFill>
                        </a:rPr>
                        <a:t> </a:t>
                      </a:r>
                      <a:r>
                        <a:rPr lang="en-US" sz="1200" dirty="0" err="1">
                          <a:solidFill>
                            <a:srgbClr val="FF0000"/>
                          </a:solidFill>
                        </a:rPr>
                        <a:t>asetat</a:t>
                      </a:r>
                      <a:endParaRPr lang="en-US" sz="1200" dirty="0">
                        <a:solidFill>
                          <a:srgbClr val="FF0000"/>
                        </a:solidFill>
                      </a:endParaRPr>
                    </a:p>
                  </a:txBody>
                  <a:tcPr marL="68580" marR="68580" marT="34290" marB="34290"/>
                </a:tc>
                <a:extLst>
                  <a:ext uri="{0D108BD9-81ED-4DB2-BD59-A6C34878D82A}">
                    <a16:rowId xmlns:a16="http://schemas.microsoft.com/office/drawing/2014/main" val="1755852480"/>
                  </a:ext>
                </a:extLst>
              </a:tr>
              <a:tr h="251460">
                <a:tc>
                  <a:txBody>
                    <a:bodyPr/>
                    <a:lstStyle/>
                    <a:p>
                      <a:pPr algn="ctr"/>
                      <a:r>
                        <a:rPr lang="tr-TR" sz="1200" dirty="0">
                          <a:solidFill>
                            <a:srgbClr val="FF0000"/>
                          </a:solidFill>
                        </a:rPr>
                        <a:t>12</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Steranabol </a:t>
                      </a:r>
                      <a:r>
                        <a:rPr lang="tr-TR" sz="1200" i="1" dirty="0">
                          <a:solidFill>
                            <a:srgbClr val="FF0000"/>
                          </a:solidFill>
                        </a:rPr>
                        <a:t>(üretilmiyor)</a:t>
                      </a:r>
                      <a:endParaRPr lang="en-US" sz="1200" i="1" dirty="0">
                        <a:solidFill>
                          <a:srgbClr val="FF0000"/>
                        </a:solidFill>
                      </a:endParaRPr>
                    </a:p>
                  </a:txBody>
                  <a:tcPr marL="68580" marR="68580" marT="34290" marB="34290"/>
                </a:tc>
                <a:tc>
                  <a:txBody>
                    <a:bodyPr/>
                    <a:lstStyle/>
                    <a:p>
                      <a:pPr algn="ctr"/>
                      <a:r>
                        <a:rPr lang="tr-TR" sz="1200" dirty="0">
                          <a:solidFill>
                            <a:srgbClr val="FF0000"/>
                          </a:solidFill>
                        </a:rPr>
                        <a:t>Oksabolon sipinoat</a:t>
                      </a:r>
                      <a:endParaRPr lang="en-US" sz="1200" dirty="0">
                        <a:solidFill>
                          <a:srgbClr val="FF0000"/>
                        </a:solidFill>
                      </a:endParaRPr>
                    </a:p>
                  </a:txBody>
                  <a:tcPr marL="68580" marR="68580" marT="34290" marB="34290"/>
                </a:tc>
                <a:extLst>
                  <a:ext uri="{0D108BD9-81ED-4DB2-BD59-A6C34878D82A}">
                    <a16:rowId xmlns:a16="http://schemas.microsoft.com/office/drawing/2014/main" val="609969126"/>
                  </a:ext>
                </a:extLst>
              </a:tr>
              <a:tr h="251460">
                <a:tc>
                  <a:txBody>
                    <a:bodyPr/>
                    <a:lstStyle/>
                    <a:p>
                      <a:pPr algn="ctr"/>
                      <a:r>
                        <a:rPr lang="tr-TR" sz="1200" dirty="0">
                          <a:solidFill>
                            <a:srgbClr val="FF0000"/>
                          </a:solidFill>
                        </a:rPr>
                        <a:t>13</a:t>
                      </a:r>
                      <a:endParaRPr lang="en-US" sz="1200" dirty="0">
                        <a:solidFill>
                          <a:srgbClr val="FF0000"/>
                        </a:solidFill>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1200" dirty="0">
                          <a:solidFill>
                            <a:srgbClr val="FF0000"/>
                          </a:solidFill>
                        </a:rPr>
                        <a:t>Gonapeptyl</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T</a:t>
                      </a:r>
                      <a:r>
                        <a:rPr lang="en-US" sz="1200" dirty="0" err="1">
                          <a:solidFill>
                            <a:srgbClr val="FF0000"/>
                          </a:solidFill>
                        </a:rPr>
                        <a:t>riptorelin</a:t>
                      </a:r>
                      <a:r>
                        <a:rPr lang="en-US" sz="1200" dirty="0">
                          <a:solidFill>
                            <a:srgbClr val="FF0000"/>
                          </a:solidFill>
                        </a:rPr>
                        <a:t> </a:t>
                      </a:r>
                      <a:r>
                        <a:rPr lang="en-US" sz="1200" dirty="0" err="1">
                          <a:solidFill>
                            <a:srgbClr val="FF0000"/>
                          </a:solidFill>
                        </a:rPr>
                        <a:t>asetat</a:t>
                      </a:r>
                      <a:endParaRPr lang="en-US" sz="1200" dirty="0">
                        <a:solidFill>
                          <a:srgbClr val="FF0000"/>
                        </a:solidFill>
                      </a:endParaRPr>
                    </a:p>
                  </a:txBody>
                  <a:tcPr marL="68580" marR="68580" marT="34290" marB="34290"/>
                </a:tc>
                <a:extLst>
                  <a:ext uri="{0D108BD9-81ED-4DB2-BD59-A6C34878D82A}">
                    <a16:rowId xmlns:a16="http://schemas.microsoft.com/office/drawing/2014/main" val="2610658229"/>
                  </a:ext>
                </a:extLst>
              </a:tr>
              <a:tr h="251460">
                <a:tc>
                  <a:txBody>
                    <a:bodyPr/>
                    <a:lstStyle/>
                    <a:p>
                      <a:pPr algn="ctr"/>
                      <a:r>
                        <a:rPr lang="tr-TR" sz="1200" dirty="0">
                          <a:solidFill>
                            <a:srgbClr val="FF0000"/>
                          </a:solidFill>
                        </a:rPr>
                        <a:t>14</a:t>
                      </a:r>
                      <a:endParaRPr lang="en-US" sz="1200" dirty="0">
                        <a:solidFill>
                          <a:srgbClr val="FF0000"/>
                        </a:solidFill>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1200" dirty="0">
                          <a:solidFill>
                            <a:srgbClr val="FF0000"/>
                          </a:solidFill>
                        </a:rPr>
                        <a:t>Decapeptyl Depot</a:t>
                      </a:r>
                      <a:endParaRPr lang="en-US" sz="1200" dirty="0">
                        <a:solidFill>
                          <a:srgbClr val="FF0000"/>
                        </a:solidFill>
                      </a:endParaRPr>
                    </a:p>
                  </a:txBody>
                  <a:tcPr marL="68580" marR="68580" marT="34290" marB="34290"/>
                </a:tc>
                <a:tc>
                  <a:txBody>
                    <a:bodyPr/>
                    <a:lstStyle/>
                    <a:p>
                      <a:pPr algn="ctr"/>
                      <a:r>
                        <a:rPr lang="tr-TR" sz="1200" dirty="0">
                          <a:solidFill>
                            <a:srgbClr val="FF0000"/>
                          </a:solidFill>
                        </a:rPr>
                        <a:t>T</a:t>
                      </a:r>
                      <a:r>
                        <a:rPr lang="en-US" sz="1200" dirty="0" err="1">
                          <a:solidFill>
                            <a:srgbClr val="FF0000"/>
                          </a:solidFill>
                        </a:rPr>
                        <a:t>riptorelin</a:t>
                      </a:r>
                      <a:r>
                        <a:rPr lang="en-US" sz="1200" dirty="0">
                          <a:solidFill>
                            <a:srgbClr val="FF0000"/>
                          </a:solidFill>
                        </a:rPr>
                        <a:t> </a:t>
                      </a:r>
                      <a:r>
                        <a:rPr lang="en-US" sz="1200" dirty="0" err="1">
                          <a:solidFill>
                            <a:srgbClr val="FF0000"/>
                          </a:solidFill>
                        </a:rPr>
                        <a:t>asetat</a:t>
                      </a:r>
                      <a:endParaRPr lang="en-US" sz="1200" dirty="0">
                        <a:solidFill>
                          <a:srgbClr val="FF0000"/>
                        </a:solidFill>
                      </a:endParaRPr>
                    </a:p>
                  </a:txBody>
                  <a:tcPr marL="68580" marR="68580" marT="34290" marB="34290"/>
                </a:tc>
                <a:extLst>
                  <a:ext uri="{0D108BD9-81ED-4DB2-BD59-A6C34878D82A}">
                    <a16:rowId xmlns:a16="http://schemas.microsoft.com/office/drawing/2014/main" val="2064331458"/>
                  </a:ext>
                </a:extLst>
              </a:tr>
              <a:tr h="422272">
                <a:tc>
                  <a:txBody>
                    <a:bodyPr/>
                    <a:lstStyle/>
                    <a:p>
                      <a:pPr algn="ctr"/>
                      <a:r>
                        <a:rPr lang="tr-TR" sz="1200" dirty="0">
                          <a:solidFill>
                            <a:srgbClr val="FF0000"/>
                          </a:solidFill>
                        </a:rPr>
                        <a:t>15</a:t>
                      </a:r>
                      <a:endParaRPr lang="en-US" sz="1200" dirty="0">
                        <a:solidFill>
                          <a:srgbClr val="FF0000"/>
                        </a:solidFill>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1200" dirty="0">
                          <a:solidFill>
                            <a:srgbClr val="FF0000"/>
                          </a:solidFill>
                        </a:rPr>
                        <a:t>Decapeptyl </a:t>
                      </a:r>
                      <a:r>
                        <a:rPr lang="nn-NO" sz="1200" dirty="0">
                          <a:solidFill>
                            <a:srgbClr val="FF0000"/>
                          </a:solidFill>
                        </a:rPr>
                        <a:t> 0.1 mg/ml enjektabl solüsyon</a:t>
                      </a:r>
                      <a:endParaRPr lang="en-US" sz="1200" dirty="0">
                        <a:solidFill>
                          <a:srgbClr val="FF0000"/>
                        </a:solidFill>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1200" dirty="0">
                          <a:solidFill>
                            <a:srgbClr val="FF0000"/>
                          </a:solidFill>
                        </a:rPr>
                        <a:t>Endometriyozis onaylı enjektabl solüsyon delist edilmiş</a:t>
                      </a:r>
                      <a:endParaRPr lang="en-US" sz="1200" dirty="0">
                        <a:solidFill>
                          <a:srgbClr val="FF0000"/>
                        </a:solidFill>
                      </a:endParaRPr>
                    </a:p>
                  </a:txBody>
                  <a:tcPr marL="68580" marR="68580" marT="34290" marB="34290"/>
                </a:tc>
                <a:extLst>
                  <a:ext uri="{0D108BD9-81ED-4DB2-BD59-A6C34878D82A}">
                    <a16:rowId xmlns:a16="http://schemas.microsoft.com/office/drawing/2014/main" val="599960214"/>
                  </a:ext>
                </a:extLst>
              </a:tr>
            </a:tbl>
          </a:graphicData>
        </a:graphic>
      </p:graphicFrame>
      <p:sp>
        <p:nvSpPr>
          <p:cNvPr id="2" name="Rectangle 1">
            <a:extLst>
              <a:ext uri="{FF2B5EF4-FFF2-40B4-BE49-F238E27FC236}">
                <a16:creationId xmlns:a16="http://schemas.microsoft.com/office/drawing/2014/main" id="{9BFF45CD-12AB-425F-85D8-2728E49641DF}"/>
              </a:ext>
            </a:extLst>
          </p:cNvPr>
          <p:cNvSpPr/>
          <p:nvPr/>
        </p:nvSpPr>
        <p:spPr>
          <a:xfrm>
            <a:off x="1259151" y="908096"/>
            <a:ext cx="7005799" cy="807913"/>
          </a:xfrm>
          <a:prstGeom prst="rect">
            <a:avLst/>
          </a:prstGeom>
          <a:noFill/>
        </p:spPr>
        <p:txBody>
          <a:bodyPr wrap="square" lIns="68580" tIns="34290" rIns="68580" bIns="34290">
            <a:spAutoFit/>
          </a:bodyPr>
          <a:lstStyle/>
          <a:p>
            <a:pPr algn="ctr"/>
            <a:r>
              <a:rPr lang="tr-TR" sz="2400" dirty="0">
                <a:ln w="0"/>
                <a:solidFill>
                  <a:schemeClr val="accent1"/>
                </a:solidFill>
                <a:effectLst>
                  <a:outerShdw blurRad="38100" dist="25400" dir="5400000" algn="ctr" rotWithShape="0">
                    <a:srgbClr val="6E747A">
                      <a:alpha val="43000"/>
                    </a:srgbClr>
                  </a:outerShdw>
                </a:effectLst>
              </a:rPr>
              <a:t>2022 – Nisan Tr’de ruhsatlı endometiozis endikasyonu bulunan ürünler</a:t>
            </a:r>
            <a:endParaRPr lang="en-US" sz="2400" dirty="0">
              <a:ln w="0"/>
              <a:solidFill>
                <a:schemeClr val="accent1"/>
              </a:solidFill>
              <a:effectLst>
                <a:outerShdw blurRad="38100" dist="25400" dir="5400000" algn="ctr" rotWithShape="0">
                  <a:srgbClr val="6E747A">
                    <a:alpha val="43000"/>
                  </a:srgbClr>
                </a:outerShdw>
              </a:effectLst>
            </a:endParaRPr>
          </a:p>
        </p:txBody>
      </p:sp>
      <p:sp>
        <p:nvSpPr>
          <p:cNvPr id="4" name="Title 1">
            <a:extLst>
              <a:ext uri="{FF2B5EF4-FFF2-40B4-BE49-F238E27FC236}">
                <a16:creationId xmlns:a16="http://schemas.microsoft.com/office/drawing/2014/main" id="{556E68A5-EBBE-4C68-86B5-A3A1DAD7F01F}"/>
              </a:ext>
            </a:extLst>
          </p:cNvPr>
          <p:cNvSpPr>
            <a:spLocks noGrp="1"/>
          </p:cNvSpPr>
          <p:nvPr>
            <p:ph type="ctrTitle"/>
          </p:nvPr>
        </p:nvSpPr>
        <p:spPr>
          <a:xfrm>
            <a:off x="685802" y="62249"/>
            <a:ext cx="7975315" cy="1057877"/>
          </a:xfrm>
        </p:spPr>
        <p:txBody>
          <a:bodyPr>
            <a:noAutofit/>
          </a:bodyPr>
          <a:lstStyle/>
          <a:p>
            <a:r>
              <a:rPr lang="en-US" sz="2400" dirty="0" err="1">
                <a:solidFill>
                  <a:srgbClr val="FFFF00"/>
                </a:solidFill>
                <a:latin typeface="+mn-lt"/>
              </a:rPr>
              <a:t>Türkiye’de</a:t>
            </a:r>
            <a:r>
              <a:rPr lang="en-US" sz="2400" dirty="0">
                <a:solidFill>
                  <a:srgbClr val="FFFF00"/>
                </a:solidFill>
                <a:latin typeface="+mn-lt"/>
              </a:rPr>
              <a:t> </a:t>
            </a:r>
            <a:r>
              <a:rPr lang="en-US" sz="2400" dirty="0" err="1">
                <a:solidFill>
                  <a:srgbClr val="FFFF00"/>
                </a:solidFill>
                <a:latin typeface="+mn-lt"/>
              </a:rPr>
              <a:t>ruhsatlı</a:t>
            </a:r>
            <a:r>
              <a:rPr lang="en-US" sz="2400" dirty="0">
                <a:solidFill>
                  <a:srgbClr val="FFFF00"/>
                </a:solidFill>
                <a:latin typeface="+mn-lt"/>
              </a:rPr>
              <a:t> </a:t>
            </a:r>
            <a:r>
              <a:rPr lang="en-US" sz="2400" dirty="0" err="1">
                <a:solidFill>
                  <a:srgbClr val="FFFF00"/>
                </a:solidFill>
                <a:latin typeface="+mn-lt"/>
              </a:rPr>
              <a:t>endometriozis</a:t>
            </a:r>
            <a:r>
              <a:rPr lang="en-US" sz="2400" dirty="0">
                <a:solidFill>
                  <a:srgbClr val="FFFF00"/>
                </a:solidFill>
                <a:latin typeface="+mn-lt"/>
              </a:rPr>
              <a:t> </a:t>
            </a:r>
            <a:r>
              <a:rPr lang="en-US" sz="2400" dirty="0" err="1">
                <a:solidFill>
                  <a:srgbClr val="FFFF00"/>
                </a:solidFill>
                <a:latin typeface="+mn-lt"/>
              </a:rPr>
              <a:t>endikasyonu</a:t>
            </a:r>
            <a:r>
              <a:rPr lang="en-US" sz="2400" dirty="0">
                <a:solidFill>
                  <a:srgbClr val="FFFF00"/>
                </a:solidFill>
                <a:latin typeface="+mn-lt"/>
              </a:rPr>
              <a:t> </a:t>
            </a:r>
            <a:r>
              <a:rPr lang="en-US" sz="2400" dirty="0" err="1">
                <a:solidFill>
                  <a:srgbClr val="FFFF00"/>
                </a:solidFill>
                <a:latin typeface="+mn-lt"/>
              </a:rPr>
              <a:t>bulunan</a:t>
            </a:r>
            <a:r>
              <a:rPr lang="en-US" sz="2400" dirty="0">
                <a:solidFill>
                  <a:srgbClr val="FFFF00"/>
                </a:solidFill>
                <a:latin typeface="+mn-lt"/>
              </a:rPr>
              <a:t> </a:t>
            </a:r>
            <a:r>
              <a:rPr lang="en-US" sz="2400" dirty="0" err="1">
                <a:solidFill>
                  <a:srgbClr val="FFFF00"/>
                </a:solidFill>
                <a:latin typeface="+mn-lt"/>
              </a:rPr>
              <a:t>ilaçlar</a:t>
            </a:r>
            <a:br>
              <a:rPr lang="en-US" sz="2400" dirty="0">
                <a:solidFill>
                  <a:srgbClr val="FFFF00"/>
                </a:solidFill>
                <a:latin typeface="+mn-lt"/>
              </a:rPr>
            </a:br>
            <a:r>
              <a:rPr lang="en-US" sz="2400" dirty="0">
                <a:solidFill>
                  <a:srgbClr val="FFFF00"/>
                </a:solidFill>
                <a:latin typeface="+mn-lt"/>
              </a:rPr>
              <a:t>2022-Nisan</a:t>
            </a:r>
            <a:endParaRPr lang="tr-TR" sz="2400" dirty="0">
              <a:solidFill>
                <a:srgbClr val="FFFF00"/>
              </a:solidFill>
              <a:latin typeface="+mn-lt"/>
            </a:endParaRPr>
          </a:p>
        </p:txBody>
      </p:sp>
    </p:spTree>
    <p:extLst>
      <p:ext uri="{BB962C8B-B14F-4D97-AF65-F5344CB8AC3E}">
        <p14:creationId xmlns:p14="http://schemas.microsoft.com/office/powerpoint/2010/main" val="26949259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364243" y="75159"/>
            <a:ext cx="8229600" cy="1143000"/>
          </a:xfrm>
        </p:spPr>
        <p:txBody>
          <a:bodyPr/>
          <a:lstStyle/>
          <a:p>
            <a:r>
              <a:rPr lang="tr-TR" dirty="0">
                <a:solidFill>
                  <a:srgbClr val="FFFF00"/>
                </a:solidFill>
              </a:rPr>
              <a:t>Medikal Tedavi </a:t>
            </a:r>
            <a:br>
              <a:rPr lang="tr-TR" dirty="0">
                <a:solidFill>
                  <a:srgbClr val="FFFF00"/>
                </a:solidFill>
              </a:rPr>
            </a:br>
            <a:r>
              <a:rPr lang="tr-TR" dirty="0">
                <a:solidFill>
                  <a:srgbClr val="FFFF00"/>
                </a:solidFill>
              </a:rPr>
              <a:t>Ne zaman ?</a:t>
            </a:r>
            <a:endParaRPr lang="en-GB" dirty="0">
              <a:solidFill>
                <a:srgbClr val="FFFF00"/>
              </a:solidFill>
            </a:endParaRPr>
          </a:p>
        </p:txBody>
      </p:sp>
      <p:sp>
        <p:nvSpPr>
          <p:cNvPr id="4" name="Content Placeholder 3"/>
          <p:cNvSpPr>
            <a:spLocks noGrp="1"/>
          </p:cNvSpPr>
          <p:nvPr>
            <p:ph idx="1"/>
          </p:nvPr>
        </p:nvSpPr>
        <p:spPr>
          <a:xfrm>
            <a:off x="364243" y="1484784"/>
            <a:ext cx="8229600" cy="4525963"/>
          </a:xfrm>
          <a:solidFill>
            <a:srgbClr val="002060"/>
          </a:solidFill>
        </p:spPr>
        <p:txBody>
          <a:bodyPr>
            <a:normAutofit fontScale="77500" lnSpcReduction="20000"/>
          </a:bodyPr>
          <a:lstStyle/>
          <a:p>
            <a:r>
              <a:rPr lang="tr-TR" sz="2800" dirty="0">
                <a:solidFill>
                  <a:srgbClr val="92D050"/>
                </a:solidFill>
              </a:rPr>
              <a:t>İlk  secenek olarak</a:t>
            </a:r>
          </a:p>
          <a:p>
            <a:pPr lvl="1"/>
            <a:r>
              <a:rPr lang="tr-TR" dirty="0"/>
              <a:t>Ağrı</a:t>
            </a:r>
          </a:p>
          <a:p>
            <a:pPr lvl="1"/>
            <a:r>
              <a:rPr lang="tr-TR" dirty="0"/>
              <a:t>Derin Endometriozis</a:t>
            </a:r>
          </a:p>
          <a:p>
            <a:pPr lvl="1"/>
            <a:r>
              <a:rPr lang="tr-TR" dirty="0"/>
              <a:t>Adenomyozis</a:t>
            </a:r>
          </a:p>
          <a:p>
            <a:pPr lvl="1"/>
            <a:r>
              <a:rPr lang="tr-TR" dirty="0"/>
              <a:t>İnfertilite (IVF  öncesi)</a:t>
            </a:r>
          </a:p>
          <a:p>
            <a:pPr marL="457200" lvl="1" indent="0">
              <a:buNone/>
            </a:pPr>
            <a:endParaRPr lang="tr-TR" dirty="0"/>
          </a:p>
          <a:p>
            <a:r>
              <a:rPr lang="tr-TR" sz="2800" dirty="0">
                <a:solidFill>
                  <a:srgbClr val="92D050"/>
                </a:solidFill>
              </a:rPr>
              <a:t>Cerrahiden   sonra  rekürrensi önlemek icin</a:t>
            </a:r>
          </a:p>
          <a:p>
            <a:r>
              <a:rPr lang="tr-TR" sz="2800" dirty="0">
                <a:solidFill>
                  <a:srgbClr val="92D050"/>
                </a:solidFill>
              </a:rPr>
              <a:t>Cerrahi tedaviye uygun değil ise veya  istemiyorsa</a:t>
            </a:r>
          </a:p>
          <a:p>
            <a:pPr lvl="0"/>
            <a:r>
              <a:rPr lang="tr-TR" sz="2800" dirty="0">
                <a:solidFill>
                  <a:srgbClr val="92D050"/>
                </a:solidFill>
              </a:rPr>
              <a:t>İlk cerrahide yeterli eksizyon yapılmasına rağmen rekürrens gösteren durumlar. </a:t>
            </a:r>
          </a:p>
          <a:p>
            <a:pPr lvl="0"/>
            <a:r>
              <a:rPr lang="tr-TR" sz="2800" dirty="0">
                <a:solidFill>
                  <a:srgbClr val="92D050"/>
                </a:solidFill>
              </a:rPr>
              <a:t>Cerrahi tedaviyle beraber medikal tedavi</a:t>
            </a:r>
          </a:p>
          <a:p>
            <a:pPr marL="342900" lvl="1" indent="-342900">
              <a:buFont typeface="Arial" charset="0"/>
              <a:buChar char="•"/>
            </a:pPr>
            <a:r>
              <a:rPr lang="tr-TR" dirty="0">
                <a:solidFill>
                  <a:srgbClr val="92D050"/>
                </a:solidFill>
              </a:rPr>
              <a:t>Ekstra-genital endometriozis  </a:t>
            </a:r>
          </a:p>
          <a:p>
            <a:r>
              <a:rPr lang="tr-TR" sz="2800" dirty="0">
                <a:solidFill>
                  <a:srgbClr val="92D050"/>
                </a:solidFill>
              </a:rPr>
              <a:t>Tanıdan emin olamama (</a:t>
            </a:r>
            <a:r>
              <a:rPr lang="tr-TR" sz="2800" dirty="0"/>
              <a:t>Ampirik)</a:t>
            </a:r>
            <a:endParaRPr lang="tr-TR" sz="2800" dirty="0">
              <a:solidFill>
                <a:srgbClr val="92D050"/>
              </a:solidFill>
            </a:endParaRPr>
          </a:p>
          <a:p>
            <a:pPr lvl="0"/>
            <a:endParaRPr lang="tr-TR" sz="2800" dirty="0">
              <a:solidFill>
                <a:srgbClr val="92D050"/>
              </a:solidFill>
            </a:endParaRPr>
          </a:p>
          <a:p>
            <a:endParaRPr lang="en-US" sz="2800" dirty="0">
              <a:solidFill>
                <a:srgbClr val="92D050"/>
              </a:solidFill>
            </a:endParaRPr>
          </a:p>
        </p:txBody>
      </p:sp>
      <p:sp>
        <p:nvSpPr>
          <p:cNvPr id="178178" name="Slide Number Placeholder 3"/>
          <p:cNvSpPr>
            <a:spLocks noGrp="1"/>
          </p:cNvSpPr>
          <p:nvPr>
            <p:ph type="sldNum" sz="quarter" idx="12"/>
          </p:nvPr>
        </p:nvSpPr>
        <p:spPr/>
        <p:txBody>
          <a:bodyPr/>
          <a:lstStyle>
            <a:lvl1pPr eaLnBrk="0" hangingPunct="0">
              <a:defRPr sz="3000" b="1" i="1">
                <a:solidFill>
                  <a:schemeClr val="tx1"/>
                </a:solidFill>
                <a:latin typeface="Arial" pitchFamily="34" charset="0"/>
                <a:ea typeface="MS PGothic" pitchFamily="34" charset="-128"/>
              </a:defRPr>
            </a:lvl1pPr>
            <a:lvl2pPr marL="742950" indent="-285750" eaLnBrk="0" hangingPunct="0">
              <a:defRPr sz="3000" b="1" i="1">
                <a:solidFill>
                  <a:schemeClr val="tx1"/>
                </a:solidFill>
                <a:latin typeface="Arial" pitchFamily="34" charset="0"/>
                <a:ea typeface="MS PGothic" pitchFamily="34" charset="-128"/>
              </a:defRPr>
            </a:lvl2pPr>
            <a:lvl3pPr marL="1143000" indent="-228600" eaLnBrk="0" hangingPunct="0">
              <a:defRPr sz="3000" b="1" i="1">
                <a:solidFill>
                  <a:schemeClr val="tx1"/>
                </a:solidFill>
                <a:latin typeface="Arial" pitchFamily="34" charset="0"/>
                <a:ea typeface="MS PGothic" pitchFamily="34" charset="-128"/>
              </a:defRPr>
            </a:lvl3pPr>
            <a:lvl4pPr marL="1600200" indent="-228600" eaLnBrk="0" hangingPunct="0">
              <a:defRPr sz="3000" b="1" i="1">
                <a:solidFill>
                  <a:schemeClr val="tx1"/>
                </a:solidFill>
                <a:latin typeface="Arial" pitchFamily="34" charset="0"/>
                <a:ea typeface="MS PGothic" pitchFamily="34" charset="-128"/>
              </a:defRPr>
            </a:lvl4pPr>
            <a:lvl5pPr marL="2057400" indent="-228600" eaLnBrk="0" hangingPunct="0">
              <a:defRPr sz="3000" b="1" i="1">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MS PGothic" pitchFamily="34" charset="-128"/>
              </a:defRPr>
            </a:lvl9pPr>
          </a:lstStyle>
          <a:p>
            <a:pPr algn="l">
              <a:defRPr/>
            </a:pPr>
            <a:fld id="{CC28B1AC-805A-4D17-A238-D66084B6CF63}" type="slidenum">
              <a:rPr lang="en-US" sz="900" b="0" i="0" smtClean="0">
                <a:solidFill>
                  <a:schemeClr val="bg2"/>
                </a:solidFill>
              </a:rPr>
              <a:pPr algn="l">
                <a:defRPr/>
              </a:pPr>
              <a:t>12</a:t>
            </a:fld>
            <a:endParaRPr lang="en-US" sz="900" b="0" i="0">
              <a:solidFill>
                <a:schemeClr val="bg2"/>
              </a:solidFill>
            </a:endParaRPr>
          </a:p>
        </p:txBody>
      </p:sp>
      <p:sp>
        <p:nvSpPr>
          <p:cNvPr id="2" name="Metin kutusu 1"/>
          <p:cNvSpPr txBox="1"/>
          <p:nvPr/>
        </p:nvSpPr>
        <p:spPr>
          <a:xfrm>
            <a:off x="179512" y="1204254"/>
            <a:ext cx="184731" cy="1384995"/>
          </a:xfrm>
          <a:prstGeom prst="rect">
            <a:avLst/>
          </a:prstGeom>
          <a:noFill/>
        </p:spPr>
        <p:txBody>
          <a:bodyPr wrap="none" rtlCol="0">
            <a:spAutoFit/>
          </a:bodyPr>
          <a:lstStyle/>
          <a:p>
            <a:pPr lvl="0"/>
            <a:endParaRPr lang="tr-TR" sz="2800" dirty="0">
              <a:solidFill>
                <a:srgbClr val="92D050"/>
              </a:solidFill>
            </a:endParaRPr>
          </a:p>
          <a:p>
            <a:pPr lvl="0"/>
            <a:endParaRPr lang="en-GB" sz="2800" b="1" dirty="0">
              <a:solidFill>
                <a:srgbClr val="92D050"/>
              </a:solidFill>
            </a:endParaRPr>
          </a:p>
          <a:p>
            <a:endParaRPr lang="en-GB" sz="2800" b="1" dirty="0">
              <a:solidFill>
                <a:srgbClr val="92D050"/>
              </a:solidFill>
            </a:endParaRPr>
          </a:p>
        </p:txBody>
      </p:sp>
    </p:spTree>
    <p:extLst>
      <p:ext uri="{BB962C8B-B14F-4D97-AF65-F5344CB8AC3E}">
        <p14:creationId xmlns:p14="http://schemas.microsoft.com/office/powerpoint/2010/main" val="234805940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332656"/>
            <a:ext cx="8520600" cy="763600"/>
          </a:xfrm>
        </p:spPr>
        <p:txBody>
          <a:bodyPr>
            <a:normAutofit fontScale="90000"/>
          </a:bodyPr>
          <a:lstStyle/>
          <a:p>
            <a:r>
              <a:rPr lang="tr-TR" dirty="0">
                <a:solidFill>
                  <a:srgbClr val="FFFF00"/>
                </a:solidFill>
              </a:rPr>
              <a:t>Endometriozis-Medikal tedavi</a:t>
            </a:r>
            <a:br>
              <a:rPr lang="tr-TR" dirty="0">
                <a:solidFill>
                  <a:srgbClr val="FFFF00"/>
                </a:solidFill>
              </a:rPr>
            </a:br>
            <a:r>
              <a:rPr lang="tr-TR" dirty="0">
                <a:solidFill>
                  <a:srgbClr val="FFFF00"/>
                </a:solidFill>
              </a:rPr>
              <a:t>Endikasyonlar</a:t>
            </a:r>
          </a:p>
        </p:txBody>
      </p:sp>
      <p:sp>
        <p:nvSpPr>
          <p:cNvPr id="3" name="Text Placeholder 2"/>
          <p:cNvSpPr>
            <a:spLocks noGrp="1"/>
          </p:cNvSpPr>
          <p:nvPr>
            <p:ph type="body" idx="1"/>
          </p:nvPr>
        </p:nvSpPr>
        <p:spPr>
          <a:xfrm>
            <a:off x="323528" y="1412776"/>
            <a:ext cx="8520600" cy="4555200"/>
          </a:xfrm>
        </p:spPr>
        <p:txBody>
          <a:bodyPr>
            <a:normAutofit fontScale="92500" lnSpcReduction="20000"/>
          </a:bodyPr>
          <a:lstStyle/>
          <a:p>
            <a:r>
              <a:rPr lang="tr-TR" dirty="0">
                <a:solidFill>
                  <a:srgbClr val="FFC000"/>
                </a:solidFill>
              </a:rPr>
              <a:t>Genel Kabul Gören Endikasyonlar </a:t>
            </a:r>
          </a:p>
          <a:p>
            <a:pPr lvl="1"/>
            <a:r>
              <a:rPr lang="tr-TR" dirty="0"/>
              <a:t>Ağrı</a:t>
            </a:r>
          </a:p>
          <a:p>
            <a:pPr lvl="1"/>
            <a:r>
              <a:rPr lang="tr-TR" dirty="0"/>
              <a:t>Rekürrensi önleme</a:t>
            </a:r>
          </a:p>
          <a:p>
            <a:r>
              <a:rPr lang="tr-TR" dirty="0">
                <a:solidFill>
                  <a:srgbClr val="FFC000"/>
                </a:solidFill>
              </a:rPr>
              <a:t>Tartışmalı Endikasyonlar</a:t>
            </a:r>
          </a:p>
          <a:p>
            <a:pPr lvl="1"/>
            <a:r>
              <a:rPr lang="tr-TR" dirty="0"/>
              <a:t>Primer önleme ??</a:t>
            </a:r>
          </a:p>
          <a:p>
            <a:r>
              <a:rPr lang="tr-TR" dirty="0">
                <a:solidFill>
                  <a:srgbClr val="FFC000"/>
                </a:solidFill>
              </a:rPr>
              <a:t>Kontrendikasyonlar</a:t>
            </a:r>
          </a:p>
          <a:p>
            <a:pPr lvl="1"/>
            <a:r>
              <a:rPr lang="tr-TR" dirty="0"/>
              <a:t>Malignite  şüphesi</a:t>
            </a:r>
          </a:p>
          <a:p>
            <a:pPr lvl="1"/>
            <a:r>
              <a:rPr lang="tr-TR" dirty="0"/>
              <a:t>Ureter obstrüksiyonu</a:t>
            </a:r>
          </a:p>
          <a:p>
            <a:pPr lvl="1"/>
            <a:r>
              <a:rPr lang="tr-TR" dirty="0"/>
              <a:t>Bağırsak obstrüksiyonu</a:t>
            </a:r>
          </a:p>
        </p:txBody>
      </p:sp>
    </p:spTree>
    <p:extLst>
      <p:ext uri="{BB962C8B-B14F-4D97-AF65-F5344CB8AC3E}">
        <p14:creationId xmlns:p14="http://schemas.microsoft.com/office/powerpoint/2010/main" val="30000778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BB5E1-CF60-426A-9997-5028D91610D9}"/>
              </a:ext>
            </a:extLst>
          </p:cNvPr>
          <p:cNvSpPr>
            <a:spLocks noGrp="1"/>
          </p:cNvSpPr>
          <p:nvPr>
            <p:ph type="title"/>
          </p:nvPr>
        </p:nvSpPr>
        <p:spPr/>
        <p:txBody>
          <a:bodyPr/>
          <a:lstStyle/>
          <a:p>
            <a:endParaRPr lang="en-US" dirty="0"/>
          </a:p>
        </p:txBody>
      </p:sp>
      <p:pic>
        <p:nvPicPr>
          <p:cNvPr id="7" name="Content Placeholder 6">
            <a:extLst>
              <a:ext uri="{FF2B5EF4-FFF2-40B4-BE49-F238E27FC236}">
                <a16:creationId xmlns:a16="http://schemas.microsoft.com/office/drawing/2014/main" id="{9E55AFF5-4274-4850-816D-9D9B06C0F582}"/>
              </a:ext>
            </a:extLst>
          </p:cNvPr>
          <p:cNvPicPr>
            <a:picLocks noGrp="1" noChangeAspect="1"/>
          </p:cNvPicPr>
          <p:nvPr>
            <p:ph idx="1"/>
          </p:nvPr>
        </p:nvPicPr>
        <p:blipFill>
          <a:blip r:embed="rId2"/>
          <a:stretch>
            <a:fillRect/>
          </a:stretch>
        </p:blipFill>
        <p:spPr>
          <a:xfrm>
            <a:off x="12526" y="2132856"/>
            <a:ext cx="8951962" cy="4467944"/>
          </a:xfrm>
        </p:spPr>
      </p:pic>
      <p:pic>
        <p:nvPicPr>
          <p:cNvPr id="5" name="Picture 4">
            <a:extLst>
              <a:ext uri="{FF2B5EF4-FFF2-40B4-BE49-F238E27FC236}">
                <a16:creationId xmlns:a16="http://schemas.microsoft.com/office/drawing/2014/main" id="{67039B19-6948-419D-9E18-FA76581369AD}"/>
              </a:ext>
            </a:extLst>
          </p:cNvPr>
          <p:cNvPicPr>
            <a:picLocks noChangeAspect="1"/>
          </p:cNvPicPr>
          <p:nvPr/>
        </p:nvPicPr>
        <p:blipFill>
          <a:blip r:embed="rId3"/>
          <a:stretch>
            <a:fillRect/>
          </a:stretch>
        </p:blipFill>
        <p:spPr>
          <a:xfrm>
            <a:off x="0" y="0"/>
            <a:ext cx="9144000" cy="2132856"/>
          </a:xfrm>
          <a:prstGeom prst="rect">
            <a:avLst/>
          </a:prstGeom>
        </p:spPr>
      </p:pic>
      <p:sp>
        <p:nvSpPr>
          <p:cNvPr id="6" name="Metin kutusu 4">
            <a:extLst>
              <a:ext uri="{FF2B5EF4-FFF2-40B4-BE49-F238E27FC236}">
                <a16:creationId xmlns:a16="http://schemas.microsoft.com/office/drawing/2014/main" id="{6CF6CEFA-36D6-4A4B-9BD7-926610E5618D}"/>
              </a:ext>
            </a:extLst>
          </p:cNvPr>
          <p:cNvSpPr txBox="1"/>
          <p:nvPr/>
        </p:nvSpPr>
        <p:spPr>
          <a:xfrm>
            <a:off x="8100392" y="257200"/>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cxnSp>
        <p:nvCxnSpPr>
          <p:cNvPr id="4" name="Straight Arrow Connector 3">
            <a:extLst>
              <a:ext uri="{FF2B5EF4-FFF2-40B4-BE49-F238E27FC236}">
                <a16:creationId xmlns:a16="http://schemas.microsoft.com/office/drawing/2014/main" id="{C1DB02D8-17B1-4EA5-84E5-DA67376BF25B}"/>
              </a:ext>
            </a:extLst>
          </p:cNvPr>
          <p:cNvCxnSpPr>
            <a:cxnSpLocks/>
          </p:cNvCxnSpPr>
          <p:nvPr/>
        </p:nvCxnSpPr>
        <p:spPr>
          <a:xfrm>
            <a:off x="6876256" y="5373216"/>
            <a:ext cx="1921763" cy="0"/>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9" name="Straight Arrow Connector 8">
            <a:extLst>
              <a:ext uri="{FF2B5EF4-FFF2-40B4-BE49-F238E27FC236}">
                <a16:creationId xmlns:a16="http://schemas.microsoft.com/office/drawing/2014/main" id="{72B61A9E-B6B7-428A-A2F8-53D0B8395CDA}"/>
              </a:ext>
            </a:extLst>
          </p:cNvPr>
          <p:cNvCxnSpPr>
            <a:cxnSpLocks/>
          </p:cNvCxnSpPr>
          <p:nvPr/>
        </p:nvCxnSpPr>
        <p:spPr>
          <a:xfrm>
            <a:off x="4716016" y="5589240"/>
            <a:ext cx="1921763" cy="0"/>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818548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tr-TR" dirty="0"/>
          </a:p>
        </p:txBody>
      </p:sp>
      <p:pic>
        <p:nvPicPr>
          <p:cNvPr id="307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09203" y="1844824"/>
            <a:ext cx="7591425"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88640"/>
            <a:ext cx="8856984"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100392" y="1077405"/>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cxnSp>
        <p:nvCxnSpPr>
          <p:cNvPr id="4" name="Straight Arrow Connector 3">
            <a:extLst>
              <a:ext uri="{FF2B5EF4-FFF2-40B4-BE49-F238E27FC236}">
                <a16:creationId xmlns:a16="http://schemas.microsoft.com/office/drawing/2014/main" id="{8A963331-58D8-30A0-24DA-CFC7276E5DD0}"/>
              </a:ext>
            </a:extLst>
          </p:cNvPr>
          <p:cNvCxnSpPr/>
          <p:nvPr/>
        </p:nvCxnSpPr>
        <p:spPr>
          <a:xfrm>
            <a:off x="2267744" y="6093296"/>
            <a:ext cx="2304256"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20155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tr-TR" dirty="0"/>
          </a:p>
        </p:txBody>
      </p:sp>
      <p:pic>
        <p:nvPicPr>
          <p:cNvPr id="317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4" y="1703116"/>
            <a:ext cx="8579296" cy="49662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88640"/>
            <a:ext cx="8856984"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100392" y="882620"/>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cxnSp>
        <p:nvCxnSpPr>
          <p:cNvPr id="7" name="Straight Arrow Connector 6">
            <a:extLst>
              <a:ext uri="{FF2B5EF4-FFF2-40B4-BE49-F238E27FC236}">
                <a16:creationId xmlns:a16="http://schemas.microsoft.com/office/drawing/2014/main" id="{76AF4C78-13CC-26DF-8334-6E6620B85903}"/>
              </a:ext>
            </a:extLst>
          </p:cNvPr>
          <p:cNvCxnSpPr/>
          <p:nvPr/>
        </p:nvCxnSpPr>
        <p:spPr>
          <a:xfrm>
            <a:off x="1619672" y="6669360"/>
            <a:ext cx="2304256"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12046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Shape 53"/>
        <p:cNvGrpSpPr/>
        <p:nvPr/>
      </p:nvGrpSpPr>
      <p:grpSpPr>
        <a:xfrm>
          <a:off x="0" y="0"/>
          <a:ext cx="0" cy="0"/>
          <a:chOff x="0" y="0"/>
          <a:chExt cx="0" cy="0"/>
        </a:xfrm>
      </p:grpSpPr>
      <p:sp>
        <p:nvSpPr>
          <p:cNvPr id="54" name="Google Shape;54;p13"/>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FFFF00"/>
                </a:solidFill>
              </a:rPr>
              <a:t>Contraceptives with estrogen and progesterone</a:t>
            </a:r>
            <a:endParaRPr dirty="0">
              <a:solidFill>
                <a:srgbClr val="FFFF00"/>
              </a:solidFill>
            </a:endParaRPr>
          </a:p>
        </p:txBody>
      </p:sp>
      <p:sp>
        <p:nvSpPr>
          <p:cNvPr id="55" name="Google Shape;55;p13"/>
          <p:cNvSpPr txBox="1">
            <a:spLocks noGrp="1"/>
          </p:cNvSpPr>
          <p:nvPr>
            <p:ph type="body" idx="1"/>
          </p:nvPr>
        </p:nvSpPr>
        <p:spPr>
          <a:xfrm>
            <a:off x="467544" y="1988840"/>
            <a:ext cx="8520600" cy="45552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en" dirty="0">
                <a:solidFill>
                  <a:srgbClr val="FFC000"/>
                </a:solidFill>
              </a:rPr>
              <a:t>Combined oral contraceptive (COC)</a:t>
            </a:r>
            <a:endParaRPr dirty="0">
              <a:solidFill>
                <a:srgbClr val="FFC000"/>
              </a:solidFill>
            </a:endParaRPr>
          </a:p>
          <a:p>
            <a:pPr marL="457200" lvl="0" indent="-342900" algn="l" rtl="0">
              <a:spcBef>
                <a:spcPts val="0"/>
              </a:spcBef>
              <a:spcAft>
                <a:spcPts val="0"/>
              </a:spcAft>
              <a:buSzPts val="1800"/>
              <a:buChar char="●"/>
            </a:pPr>
            <a:r>
              <a:rPr lang="en" dirty="0"/>
              <a:t>Transdermal patches</a:t>
            </a:r>
            <a:endParaRPr dirty="0"/>
          </a:p>
          <a:p>
            <a:pPr marL="457200" lvl="0" indent="-342900" algn="l" rtl="0">
              <a:spcBef>
                <a:spcPts val="0"/>
              </a:spcBef>
              <a:spcAft>
                <a:spcPts val="0"/>
              </a:spcAft>
              <a:buSzPts val="1800"/>
              <a:buChar char="●"/>
            </a:pPr>
            <a:r>
              <a:rPr lang="en" dirty="0"/>
              <a:t>Vaginal rings are available</a:t>
            </a:r>
            <a:endParaRPr dirty="0"/>
          </a:p>
          <a:p>
            <a:pPr marL="457200" lvl="0" indent="0" algn="l" rtl="0">
              <a:spcBef>
                <a:spcPts val="1600"/>
              </a:spcBef>
              <a:spcAft>
                <a:spcPts val="1600"/>
              </a:spcAft>
              <a:buNone/>
            </a:pPr>
            <a:endParaRPr dirty="0"/>
          </a:p>
        </p:txBody>
      </p:sp>
    </p:spTree>
    <p:extLst>
      <p:ext uri="{BB962C8B-B14F-4D97-AF65-F5344CB8AC3E}">
        <p14:creationId xmlns:p14="http://schemas.microsoft.com/office/powerpoint/2010/main" val="41628987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Unvan 4"/>
          <p:cNvSpPr>
            <a:spLocks noGrp="1"/>
          </p:cNvSpPr>
          <p:nvPr>
            <p:ph type="title"/>
          </p:nvPr>
        </p:nvSpPr>
        <p:spPr>
          <a:xfrm>
            <a:off x="471510" y="0"/>
            <a:ext cx="8229600" cy="1143000"/>
          </a:xfrm>
        </p:spPr>
        <p:txBody>
          <a:bodyPr rtlCol="0">
            <a:normAutofit/>
          </a:bodyPr>
          <a:lstStyle/>
          <a:p>
            <a:pPr eaLnBrk="1" fontAlgn="auto" hangingPunct="1">
              <a:spcAft>
                <a:spcPts val="0"/>
              </a:spcAft>
              <a:defRPr/>
            </a:pPr>
            <a:r>
              <a:rPr lang="tr-TR" sz="3600" b="1" dirty="0">
                <a:solidFill>
                  <a:srgbClr val="FFFF00"/>
                </a:solidFill>
                <a:latin typeface="+mn-lt"/>
                <a:ea typeface="+mn-ea"/>
                <a:cs typeface="+mn-cs"/>
              </a:rPr>
              <a:t>EMPIRICAL TREATMENT?</a:t>
            </a:r>
          </a:p>
        </p:txBody>
      </p:sp>
      <p:sp>
        <p:nvSpPr>
          <p:cNvPr id="65539" name="Alt Başlık 2"/>
          <p:cNvSpPr>
            <a:spLocks noGrp="1"/>
          </p:cNvSpPr>
          <p:nvPr>
            <p:ph idx="1"/>
          </p:nvPr>
        </p:nvSpPr>
        <p:spPr>
          <a:xfrm>
            <a:off x="628650" y="1843087"/>
            <a:ext cx="3987800" cy="2902383"/>
          </a:xfrm>
        </p:spPr>
        <p:txBody>
          <a:bodyPr>
            <a:normAutofit/>
          </a:bodyPr>
          <a:lstStyle/>
          <a:p>
            <a:pPr marL="457200" indent="-457200" eaLnBrk="1" hangingPunct="1">
              <a:lnSpc>
                <a:spcPct val="150000"/>
              </a:lnSpc>
              <a:buFont typeface="Calibri Light" panose="020F0302020204030204" pitchFamily="34" charset="0"/>
              <a:buAutoNum type="arabicPeriod"/>
            </a:pPr>
            <a:r>
              <a:rPr lang="tr-TR" altLang="tr-TR" sz="2400" b="1" dirty="0" err="1">
                <a:solidFill>
                  <a:srgbClr val="FFFFFF"/>
                </a:solidFill>
              </a:rPr>
              <a:t>Suspected</a:t>
            </a:r>
            <a:r>
              <a:rPr lang="tr-TR" altLang="tr-TR" sz="2400" b="1" dirty="0">
                <a:solidFill>
                  <a:srgbClr val="FFFFFF"/>
                </a:solidFill>
              </a:rPr>
              <a:t> </a:t>
            </a:r>
            <a:r>
              <a:rPr lang="tr-TR" altLang="tr-TR" sz="2400" b="1" dirty="0" err="1">
                <a:solidFill>
                  <a:srgbClr val="FFFFFF"/>
                </a:solidFill>
              </a:rPr>
              <a:t>endometriosis</a:t>
            </a:r>
            <a:endParaRPr lang="tr-TR" altLang="tr-TR" sz="2400" b="1" dirty="0">
              <a:solidFill>
                <a:srgbClr val="FFFFFF"/>
              </a:solidFill>
            </a:endParaRPr>
          </a:p>
          <a:p>
            <a:pPr marL="457200" indent="-457200" eaLnBrk="1" hangingPunct="1">
              <a:lnSpc>
                <a:spcPct val="150000"/>
              </a:lnSpc>
              <a:buFont typeface="Calibri Light" panose="020F0302020204030204" pitchFamily="34" charset="0"/>
              <a:buAutoNum type="arabicPeriod"/>
            </a:pPr>
            <a:r>
              <a:rPr lang="tr-TR" altLang="tr-TR" sz="2400" b="1" dirty="0">
                <a:solidFill>
                  <a:srgbClr val="FFFFFF"/>
                </a:solidFill>
              </a:rPr>
              <a:t>No </a:t>
            </a:r>
            <a:r>
              <a:rPr lang="tr-TR" altLang="tr-TR" sz="2400" b="1" dirty="0" err="1">
                <a:solidFill>
                  <a:srgbClr val="FFFFFF"/>
                </a:solidFill>
              </a:rPr>
              <a:t>surgical</a:t>
            </a:r>
            <a:r>
              <a:rPr lang="tr-TR" altLang="tr-TR" sz="2400" b="1" dirty="0">
                <a:solidFill>
                  <a:srgbClr val="FFFFFF"/>
                </a:solidFill>
              </a:rPr>
              <a:t> </a:t>
            </a:r>
            <a:r>
              <a:rPr lang="tr-TR" altLang="tr-TR" sz="2400" b="1" dirty="0" err="1">
                <a:solidFill>
                  <a:srgbClr val="FFFFFF"/>
                </a:solidFill>
              </a:rPr>
              <a:t>indication</a:t>
            </a:r>
            <a:endParaRPr lang="tr-TR" altLang="tr-TR" sz="2400" b="1" dirty="0">
              <a:solidFill>
                <a:srgbClr val="FFFFFF"/>
              </a:solidFill>
            </a:endParaRPr>
          </a:p>
          <a:p>
            <a:pPr marL="457200" indent="-457200" eaLnBrk="1" hangingPunct="1">
              <a:lnSpc>
                <a:spcPct val="150000"/>
              </a:lnSpc>
              <a:buFont typeface="Calibri Light" panose="020F0302020204030204" pitchFamily="34" charset="0"/>
              <a:buAutoNum type="arabicPeriod"/>
            </a:pPr>
            <a:r>
              <a:rPr lang="tr-TR" altLang="tr-TR" sz="2400" b="1" dirty="0" err="1">
                <a:solidFill>
                  <a:srgbClr val="FFFFFF"/>
                </a:solidFill>
              </a:rPr>
              <a:t>Pain</a:t>
            </a:r>
            <a:r>
              <a:rPr lang="tr-TR" altLang="tr-TR" sz="2400" b="1" dirty="0">
                <a:solidFill>
                  <a:srgbClr val="FFFFFF"/>
                </a:solidFill>
              </a:rPr>
              <a:t> </a:t>
            </a:r>
            <a:r>
              <a:rPr lang="tr-TR" altLang="tr-TR" sz="2400" b="1" dirty="0" err="1">
                <a:solidFill>
                  <a:srgbClr val="FFFFFF"/>
                </a:solidFill>
              </a:rPr>
              <a:t>must</a:t>
            </a:r>
            <a:r>
              <a:rPr lang="tr-TR" altLang="tr-TR" sz="2400" b="1" dirty="0">
                <a:solidFill>
                  <a:srgbClr val="FFFFFF"/>
                </a:solidFill>
              </a:rPr>
              <a:t> be </a:t>
            </a:r>
            <a:r>
              <a:rPr lang="tr-TR" altLang="tr-TR" sz="2400" b="1" dirty="0" err="1">
                <a:solidFill>
                  <a:srgbClr val="FFFFFF"/>
                </a:solidFill>
              </a:rPr>
              <a:t>the</a:t>
            </a:r>
            <a:r>
              <a:rPr lang="tr-TR" altLang="tr-TR" sz="2400" b="1" dirty="0">
                <a:solidFill>
                  <a:srgbClr val="FFFFFF"/>
                </a:solidFill>
              </a:rPr>
              <a:t> </a:t>
            </a:r>
            <a:r>
              <a:rPr lang="tr-TR" altLang="tr-TR" sz="2400" b="1" dirty="0" err="1">
                <a:solidFill>
                  <a:srgbClr val="FFFFFF"/>
                </a:solidFill>
              </a:rPr>
              <a:t>symptom</a:t>
            </a:r>
            <a:endParaRPr lang="tr-TR" altLang="tr-TR" sz="1600" u="sng" dirty="0">
              <a:solidFill>
                <a:srgbClr val="FFFFFF"/>
              </a:solidFill>
            </a:endParaRPr>
          </a:p>
        </p:txBody>
      </p:sp>
      <p:sp>
        <p:nvSpPr>
          <p:cNvPr id="4" name="Şeritli Sağ Ok 3"/>
          <p:cNvSpPr/>
          <p:nvPr/>
        </p:nvSpPr>
        <p:spPr>
          <a:xfrm>
            <a:off x="4711700" y="2471738"/>
            <a:ext cx="1206500" cy="906462"/>
          </a:xfrm>
          <a:prstGeom prst="stripedRightArrow">
            <a:avLst/>
          </a:prstGeom>
          <a:solidFill>
            <a:srgbClr val="0B08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6" name="Metin kutusu 5"/>
          <p:cNvSpPr txBox="1"/>
          <p:nvPr/>
        </p:nvSpPr>
        <p:spPr>
          <a:xfrm>
            <a:off x="6227763" y="2358473"/>
            <a:ext cx="2070100" cy="1690206"/>
          </a:xfrm>
          <a:prstGeom prst="rect">
            <a:avLst/>
          </a:prstGeom>
          <a:noFill/>
        </p:spPr>
        <p:txBody>
          <a:bodyPr anchor="ctr">
            <a:spAutoFit/>
          </a:bodyPr>
          <a:lstStyle/>
          <a:p>
            <a:pPr algn="ctr">
              <a:lnSpc>
                <a:spcPct val="125000"/>
              </a:lnSpc>
              <a:defRPr/>
            </a:pPr>
            <a:r>
              <a:rPr lang="tr-TR" sz="2800" b="1" dirty="0" err="1">
                <a:solidFill>
                  <a:srgbClr val="FFFFFF"/>
                </a:solidFill>
                <a:effectLst>
                  <a:outerShdw blurRad="38100" dist="38100" dir="2700000" algn="tl">
                    <a:srgbClr val="000000">
                      <a:alpha val="43137"/>
                    </a:srgbClr>
                  </a:outerShdw>
                </a:effectLst>
              </a:rPr>
              <a:t>Empirical</a:t>
            </a:r>
            <a:r>
              <a:rPr lang="tr-TR" sz="2800" b="1" dirty="0">
                <a:solidFill>
                  <a:srgbClr val="FFFFFF"/>
                </a:solidFill>
                <a:effectLst>
                  <a:outerShdw blurRad="38100" dist="38100" dir="2700000" algn="tl">
                    <a:srgbClr val="000000">
                      <a:alpha val="43137"/>
                    </a:srgbClr>
                  </a:outerShdw>
                </a:effectLst>
              </a:rPr>
              <a:t> </a:t>
            </a:r>
            <a:r>
              <a:rPr lang="tr-TR" sz="2800" b="1" dirty="0" err="1">
                <a:solidFill>
                  <a:srgbClr val="FFFFFF"/>
                </a:solidFill>
                <a:effectLst>
                  <a:outerShdw blurRad="38100" dist="38100" dir="2700000" algn="tl">
                    <a:srgbClr val="000000">
                      <a:alpha val="43137"/>
                    </a:srgbClr>
                  </a:outerShdw>
                </a:effectLst>
              </a:rPr>
              <a:t>medical</a:t>
            </a:r>
            <a:r>
              <a:rPr lang="tr-TR" sz="2800" b="1" dirty="0">
                <a:solidFill>
                  <a:srgbClr val="FFFFFF"/>
                </a:solidFill>
                <a:effectLst>
                  <a:outerShdw blurRad="38100" dist="38100" dir="2700000" algn="tl">
                    <a:srgbClr val="000000">
                      <a:alpha val="43137"/>
                    </a:srgbClr>
                  </a:outerShdw>
                </a:effectLst>
              </a:rPr>
              <a:t> </a:t>
            </a:r>
            <a:r>
              <a:rPr lang="tr-TR" sz="2800" b="1" dirty="0" err="1">
                <a:solidFill>
                  <a:srgbClr val="FFFFFF"/>
                </a:solidFill>
                <a:effectLst>
                  <a:outerShdw blurRad="38100" dist="38100" dir="2700000" algn="tl">
                    <a:srgbClr val="000000">
                      <a:alpha val="43137"/>
                    </a:srgbClr>
                  </a:outerShdw>
                </a:effectLst>
              </a:rPr>
              <a:t>treatment</a:t>
            </a:r>
            <a:endParaRPr lang="tr-TR" sz="2800" b="1" dirty="0">
              <a:solidFill>
                <a:srgbClr val="FFFFFF"/>
              </a:solidFill>
              <a:effectLst>
                <a:outerShdw blurRad="38100" dist="38100" dir="2700000" algn="tl">
                  <a:srgbClr val="000000">
                    <a:alpha val="43137"/>
                  </a:srgbClr>
                </a:outerShdw>
              </a:effectLst>
            </a:endParaRPr>
          </a:p>
        </p:txBody>
      </p:sp>
      <p:sp>
        <p:nvSpPr>
          <p:cNvPr id="18" name="Metin kutusu 17"/>
          <p:cNvSpPr txBox="1"/>
          <p:nvPr/>
        </p:nvSpPr>
        <p:spPr>
          <a:xfrm>
            <a:off x="751298" y="1100447"/>
            <a:ext cx="8208860" cy="523220"/>
          </a:xfrm>
          <a:prstGeom prst="rect">
            <a:avLst/>
          </a:prstGeom>
          <a:noFill/>
        </p:spPr>
        <p:txBody>
          <a:bodyPr wrap="square">
            <a:spAutoFit/>
          </a:bodyPr>
          <a:lstStyle/>
          <a:p>
            <a:pPr>
              <a:defRPr/>
            </a:pPr>
            <a:r>
              <a:rPr lang="tr-TR" sz="1400" dirty="0">
                <a:solidFill>
                  <a:srgbClr val="FFC000"/>
                </a:solidFill>
                <a:latin typeface="+mn-lt"/>
              </a:rPr>
              <a:t>* </a:t>
            </a:r>
            <a:r>
              <a:rPr lang="en-US" sz="1400" dirty="0">
                <a:solidFill>
                  <a:srgbClr val="FFC000"/>
                </a:solidFill>
                <a:latin typeface="+mn-lt"/>
              </a:rPr>
              <a:t>Treatment of pelvic pain</a:t>
            </a:r>
            <a:r>
              <a:rPr lang="tr-TR" sz="1400" dirty="0">
                <a:solidFill>
                  <a:srgbClr val="FFC000"/>
                </a:solidFill>
                <a:latin typeface="+mn-lt"/>
              </a:rPr>
              <a:t> </a:t>
            </a:r>
            <a:r>
              <a:rPr lang="en-US" sz="1400" dirty="0">
                <a:solidFill>
                  <a:srgbClr val="FFC000"/>
                </a:solidFill>
                <a:latin typeface="+mn-lt"/>
              </a:rPr>
              <a:t>associated with endometriosis: a</a:t>
            </a:r>
            <a:r>
              <a:rPr lang="tr-TR" sz="1400" dirty="0">
                <a:solidFill>
                  <a:srgbClr val="FFC000"/>
                </a:solidFill>
                <a:latin typeface="+mn-lt"/>
              </a:rPr>
              <a:t> </a:t>
            </a:r>
            <a:r>
              <a:rPr lang="en-US" sz="1400" dirty="0">
                <a:solidFill>
                  <a:srgbClr val="FFC000"/>
                </a:solidFill>
                <a:latin typeface="+mn-lt"/>
              </a:rPr>
              <a:t>committee opinion</a:t>
            </a:r>
            <a:r>
              <a:rPr lang="tr-TR" sz="1400" dirty="0">
                <a:solidFill>
                  <a:srgbClr val="FFC000"/>
                </a:solidFill>
                <a:latin typeface="+mn-lt"/>
              </a:rPr>
              <a:t> </a:t>
            </a:r>
            <a:r>
              <a:rPr lang="en-US" sz="1400" dirty="0">
                <a:solidFill>
                  <a:srgbClr val="FFC000"/>
                </a:solidFill>
                <a:latin typeface="+mn-lt"/>
              </a:rPr>
              <a:t>The Practice Committee of the American Society for Reproductive Medicine</a:t>
            </a:r>
            <a:r>
              <a:rPr lang="tr-TR" sz="1400" dirty="0">
                <a:solidFill>
                  <a:srgbClr val="FFC000"/>
                </a:solidFill>
                <a:latin typeface="+mn-lt"/>
              </a:rPr>
              <a:t>, 2014</a:t>
            </a:r>
          </a:p>
        </p:txBody>
      </p:sp>
      <p:pic>
        <p:nvPicPr>
          <p:cNvPr id="3" name="Picture 2">
            <a:extLst>
              <a:ext uri="{FF2B5EF4-FFF2-40B4-BE49-F238E27FC236}">
                <a16:creationId xmlns:a16="http://schemas.microsoft.com/office/drawing/2014/main" id="{C01191EC-F364-DBCD-8A94-B5A2E07CD097}"/>
              </a:ext>
            </a:extLst>
          </p:cNvPr>
          <p:cNvPicPr>
            <a:picLocks noChangeAspect="1"/>
          </p:cNvPicPr>
          <p:nvPr/>
        </p:nvPicPr>
        <p:blipFill>
          <a:blip r:embed="rId2"/>
          <a:stretch>
            <a:fillRect/>
          </a:stretch>
        </p:blipFill>
        <p:spPr>
          <a:xfrm>
            <a:off x="251520" y="4197782"/>
            <a:ext cx="8708638" cy="2495550"/>
          </a:xfrm>
          <a:prstGeom prst="rect">
            <a:avLst/>
          </a:prstGeom>
        </p:spPr>
      </p:pic>
      <p:sp>
        <p:nvSpPr>
          <p:cNvPr id="10" name="Metin kutusu 4">
            <a:extLst>
              <a:ext uri="{FF2B5EF4-FFF2-40B4-BE49-F238E27FC236}">
                <a16:creationId xmlns:a16="http://schemas.microsoft.com/office/drawing/2014/main" id="{DA44CADF-E113-C6BC-79B2-8A287AD0CC38}"/>
              </a:ext>
            </a:extLst>
          </p:cNvPr>
          <p:cNvSpPr txBox="1"/>
          <p:nvPr/>
        </p:nvSpPr>
        <p:spPr>
          <a:xfrm>
            <a:off x="8003483" y="4374295"/>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a:t>
            </a:r>
            <a:r>
              <a:rPr lang="en-US" dirty="0">
                <a:solidFill>
                  <a:srgbClr val="FF0000"/>
                </a:solidFill>
              </a:rPr>
              <a:t>2</a:t>
            </a:r>
            <a:endParaRPr lang="en-GB" dirty="0">
              <a:solidFill>
                <a:srgbClr val="FF0000"/>
              </a:solidFill>
            </a:endParaRPr>
          </a:p>
        </p:txBody>
      </p:sp>
    </p:spTree>
    <p:extLst>
      <p:ext uri="{BB962C8B-B14F-4D97-AF65-F5344CB8AC3E}">
        <p14:creationId xmlns:p14="http://schemas.microsoft.com/office/powerpoint/2010/main" val="3026817575"/>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Shape 53"/>
        <p:cNvGrpSpPr/>
        <p:nvPr/>
      </p:nvGrpSpPr>
      <p:grpSpPr>
        <a:xfrm>
          <a:off x="0" y="0"/>
          <a:ext cx="0" cy="0"/>
          <a:chOff x="0" y="0"/>
          <a:chExt cx="0" cy="0"/>
        </a:xfrm>
      </p:grpSpPr>
      <p:sp>
        <p:nvSpPr>
          <p:cNvPr id="54" name="Google Shape;54;p13"/>
          <p:cNvSpPr txBox="1">
            <a:spLocks noGrp="1"/>
          </p:cNvSpPr>
          <p:nvPr>
            <p:ph type="title"/>
          </p:nvPr>
        </p:nvSpPr>
        <p:spPr>
          <a:xfrm>
            <a:off x="395536" y="188640"/>
            <a:ext cx="8520600" cy="763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FFFF00"/>
                </a:solidFill>
              </a:rPr>
              <a:t>Efficacy of Oral Contraceptives In The Treatment of Endometriosis</a:t>
            </a:r>
            <a:endParaRPr dirty="0">
              <a:solidFill>
                <a:srgbClr val="FFFF00"/>
              </a:solidFill>
            </a:endParaRPr>
          </a:p>
        </p:txBody>
      </p:sp>
      <p:sp>
        <p:nvSpPr>
          <p:cNvPr id="55" name="Google Shape;55;p13"/>
          <p:cNvSpPr txBox="1">
            <a:spLocks noGrp="1"/>
          </p:cNvSpPr>
          <p:nvPr>
            <p:ph type="body" idx="1"/>
          </p:nvPr>
        </p:nvSpPr>
        <p:spPr>
          <a:xfrm>
            <a:off x="395536" y="1988840"/>
            <a:ext cx="8520600" cy="4869160"/>
          </a:xfrm>
          <a:prstGeom prst="rect">
            <a:avLst/>
          </a:prstGeom>
          <a:solidFill>
            <a:srgbClr val="FF0000"/>
          </a:solidFill>
        </p:spPr>
        <p:txBody>
          <a:bodyPr spcFirstLastPara="1" wrap="square" lIns="91425" tIns="91425" rIns="91425" bIns="91425" anchor="t" anchorCtr="0">
            <a:noAutofit/>
          </a:bodyPr>
          <a:lstStyle/>
          <a:p>
            <a:pPr marL="457200" lvl="0" indent="-342900" algn="l" rtl="0">
              <a:lnSpc>
                <a:spcPct val="125454"/>
              </a:lnSpc>
              <a:spcBef>
                <a:spcPts val="0"/>
              </a:spcBef>
              <a:spcAft>
                <a:spcPts val="0"/>
              </a:spcAft>
              <a:buSzPts val="1800"/>
              <a:buChar char="●"/>
            </a:pPr>
            <a:r>
              <a:rPr lang="en" sz="2400" dirty="0"/>
              <a:t>OC do not destroy endometriosis lesions but prevents retrograde menstruation by causing endometrial atrophy and amenorrhea</a:t>
            </a:r>
            <a:endParaRPr sz="2400" dirty="0"/>
          </a:p>
          <a:p>
            <a:pPr marL="457200" lvl="0" indent="-342900" algn="l" rtl="0">
              <a:lnSpc>
                <a:spcPct val="125454"/>
              </a:lnSpc>
              <a:spcBef>
                <a:spcPts val="0"/>
              </a:spcBef>
              <a:spcAft>
                <a:spcPts val="0"/>
              </a:spcAft>
              <a:buSzPts val="1800"/>
              <a:buChar char="●"/>
            </a:pPr>
            <a:r>
              <a:rPr lang="en" sz="2400" dirty="0"/>
              <a:t>They inhibit aromatase expression, suppress growth of endometriotic lesions</a:t>
            </a:r>
            <a:endParaRPr sz="2400" dirty="0"/>
          </a:p>
          <a:p>
            <a:pPr marL="457200" lvl="0" indent="-342900" algn="l" rtl="0">
              <a:lnSpc>
                <a:spcPct val="125454"/>
              </a:lnSpc>
              <a:spcBef>
                <a:spcPts val="0"/>
              </a:spcBef>
              <a:spcAft>
                <a:spcPts val="0"/>
              </a:spcAft>
              <a:buSzPts val="1800"/>
              <a:buChar char="●"/>
            </a:pPr>
            <a:r>
              <a:rPr lang="en" sz="2400" dirty="0"/>
              <a:t>Decidualization, atrophy in endometrial tissue and ectopic lesions</a:t>
            </a:r>
            <a:endParaRPr sz="2400" dirty="0"/>
          </a:p>
          <a:p>
            <a:pPr marL="457200" lvl="0" indent="-342900" algn="l" rtl="0">
              <a:lnSpc>
                <a:spcPct val="125454"/>
              </a:lnSpc>
              <a:spcBef>
                <a:spcPts val="0"/>
              </a:spcBef>
              <a:spcAft>
                <a:spcPts val="0"/>
              </a:spcAft>
              <a:buSzPts val="1800"/>
              <a:buChar char="●"/>
            </a:pPr>
            <a:r>
              <a:rPr lang="en" sz="2400" dirty="0"/>
              <a:t>Inhibition of ovarian function, sex hormone levels decrease</a:t>
            </a:r>
            <a:endParaRPr sz="2400" dirty="0"/>
          </a:p>
          <a:p>
            <a:pPr marL="457200" lvl="0" indent="-342900" algn="l" rtl="0">
              <a:lnSpc>
                <a:spcPct val="125454"/>
              </a:lnSpc>
              <a:spcBef>
                <a:spcPts val="0"/>
              </a:spcBef>
              <a:spcAft>
                <a:spcPts val="0"/>
              </a:spcAft>
              <a:buSzPts val="1800"/>
              <a:buChar char="●"/>
            </a:pPr>
            <a:r>
              <a:rPr lang="en" sz="2400" dirty="0"/>
              <a:t>Increase in apoptosis</a:t>
            </a:r>
            <a:endParaRPr sz="2400" dirty="0"/>
          </a:p>
          <a:p>
            <a:pPr marL="457200" lvl="0" indent="-342900" algn="l" rtl="0">
              <a:lnSpc>
                <a:spcPct val="125454"/>
              </a:lnSpc>
              <a:spcBef>
                <a:spcPts val="0"/>
              </a:spcBef>
              <a:spcAft>
                <a:spcPts val="0"/>
              </a:spcAft>
              <a:buSzPts val="1800"/>
              <a:buChar char="●"/>
            </a:pPr>
            <a:r>
              <a:rPr lang="en" sz="2400" dirty="0"/>
              <a:t>Risk of ovarian cancer decrease</a:t>
            </a:r>
            <a:endParaRPr sz="2400" dirty="0"/>
          </a:p>
        </p:txBody>
      </p:sp>
    </p:spTree>
    <p:extLst>
      <p:ext uri="{BB962C8B-B14F-4D97-AF65-F5344CB8AC3E}">
        <p14:creationId xmlns:p14="http://schemas.microsoft.com/office/powerpoint/2010/main" val="42281547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534" y="124778"/>
            <a:ext cx="8640960" cy="2181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87624" y="5805264"/>
            <a:ext cx="6324600" cy="87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2420888"/>
            <a:ext cx="9252521" cy="318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8184721" y="198134"/>
            <a:ext cx="697627" cy="369332"/>
          </a:xfrm>
          <a:prstGeom prst="rect">
            <a:avLst/>
          </a:prstGeom>
          <a:solidFill>
            <a:srgbClr val="FFFF00"/>
          </a:solidFill>
        </p:spPr>
        <p:txBody>
          <a:bodyPr wrap="none" rtlCol="0">
            <a:spAutoFit/>
          </a:bodyPr>
          <a:lstStyle/>
          <a:p>
            <a:r>
              <a:rPr lang="tr-TR" dirty="0">
                <a:solidFill>
                  <a:srgbClr val="FF0000"/>
                </a:solidFill>
              </a:rPr>
              <a:t>2020</a:t>
            </a:r>
          </a:p>
        </p:txBody>
      </p:sp>
      <p:cxnSp>
        <p:nvCxnSpPr>
          <p:cNvPr id="5" name="Straight Arrow Connector 4"/>
          <p:cNvCxnSpPr/>
          <p:nvPr/>
        </p:nvCxnSpPr>
        <p:spPr>
          <a:xfrm>
            <a:off x="2123728" y="3789040"/>
            <a:ext cx="241428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Oval 2">
            <a:extLst>
              <a:ext uri="{FF2B5EF4-FFF2-40B4-BE49-F238E27FC236}">
                <a16:creationId xmlns:a16="http://schemas.microsoft.com/office/drawing/2014/main" id="{7E31AB44-10B9-4662-BB82-54DA1EF8E42C}"/>
              </a:ext>
            </a:extLst>
          </p:cNvPr>
          <p:cNvSpPr/>
          <p:nvPr/>
        </p:nvSpPr>
        <p:spPr>
          <a:xfrm>
            <a:off x="5508104" y="4869160"/>
            <a:ext cx="1152128" cy="43204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24983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945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7544" y="188640"/>
            <a:ext cx="822960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230939"/>
            <a:ext cx="9144000" cy="4438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263784" y="1064419"/>
            <a:ext cx="697627" cy="369332"/>
          </a:xfrm>
          <a:prstGeom prst="rect">
            <a:avLst/>
          </a:prstGeom>
          <a:solidFill>
            <a:srgbClr val="FFFF00"/>
          </a:solidFill>
        </p:spPr>
        <p:txBody>
          <a:bodyPr wrap="none" rtlCol="0">
            <a:spAutoFit/>
          </a:bodyPr>
          <a:lstStyle/>
          <a:p>
            <a:r>
              <a:rPr lang="en-GB" dirty="0">
                <a:solidFill>
                  <a:srgbClr val="FF0000"/>
                </a:solidFill>
              </a:rPr>
              <a:t>201</a:t>
            </a:r>
            <a:r>
              <a:rPr lang="tr-TR" dirty="0">
                <a:solidFill>
                  <a:srgbClr val="FF0000"/>
                </a:solidFill>
              </a:rPr>
              <a:t>8</a:t>
            </a:r>
            <a:endParaRPr lang="en-GB" dirty="0">
              <a:solidFill>
                <a:srgbClr val="FF0000"/>
              </a:solidFill>
            </a:endParaRPr>
          </a:p>
        </p:txBody>
      </p:sp>
      <p:sp>
        <p:nvSpPr>
          <p:cNvPr id="3" name="Rectangle 2"/>
          <p:cNvSpPr/>
          <p:nvPr/>
        </p:nvSpPr>
        <p:spPr>
          <a:xfrm>
            <a:off x="323528" y="5301208"/>
            <a:ext cx="8820472" cy="108012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184717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119"/>
            <a:ext cx="9144001" cy="2783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476672"/>
            <a:ext cx="5334000" cy="219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95536" y="2924944"/>
            <a:ext cx="8229600" cy="2722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a:spLocks noChangeArrowheads="1"/>
          </p:cNvSpPr>
          <p:nvPr/>
        </p:nvSpPr>
        <p:spPr bwMode="auto">
          <a:xfrm>
            <a:off x="7660880" y="699461"/>
            <a:ext cx="1008063" cy="5238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en-GB" altLang="tr-TR" b="0" dirty="0">
                <a:solidFill>
                  <a:srgbClr val="FF0000"/>
                </a:solidFill>
                <a:latin typeface="Times New Roman" pitchFamily="18" charset="0"/>
                <a:cs typeface="Arial" pitchFamily="34" charset="0"/>
              </a:rPr>
              <a:t>201</a:t>
            </a:r>
            <a:r>
              <a:rPr lang="tr-TR" altLang="tr-TR" b="0" dirty="0">
                <a:solidFill>
                  <a:srgbClr val="FF0000"/>
                </a:solidFill>
                <a:latin typeface="Times New Roman" pitchFamily="18" charset="0"/>
                <a:cs typeface="Arial" pitchFamily="34" charset="0"/>
              </a:rPr>
              <a:t>8</a:t>
            </a:r>
            <a:endParaRPr lang="en-GB" altLang="tr-TR" b="0" dirty="0">
              <a:solidFill>
                <a:srgbClr val="FF0000"/>
              </a:solidFill>
              <a:latin typeface="Times New Roman" pitchFamily="18" charset="0"/>
              <a:cs typeface="Arial" pitchFamily="34" charset="0"/>
            </a:endParaRPr>
          </a:p>
        </p:txBody>
      </p:sp>
      <p:cxnSp>
        <p:nvCxnSpPr>
          <p:cNvPr id="4" name="Straight Arrow Connector 3"/>
          <p:cNvCxnSpPr/>
          <p:nvPr/>
        </p:nvCxnSpPr>
        <p:spPr>
          <a:xfrm>
            <a:off x="683568" y="4797152"/>
            <a:ext cx="2952328"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457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5733256"/>
            <a:ext cx="8712968" cy="81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48085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BD6141E2-62F3-45B0-803A-12958299E43C}"/>
              </a:ext>
            </a:extLst>
          </p:cNvPr>
          <p:cNvPicPr>
            <a:picLocks noChangeAspect="1"/>
          </p:cNvPicPr>
          <p:nvPr/>
        </p:nvPicPr>
        <p:blipFill>
          <a:blip r:embed="rId2"/>
          <a:stretch>
            <a:fillRect/>
          </a:stretch>
        </p:blipFill>
        <p:spPr>
          <a:xfrm>
            <a:off x="888009" y="0"/>
            <a:ext cx="4638675" cy="2047875"/>
          </a:xfrm>
          <a:prstGeom prst="rect">
            <a:avLst/>
          </a:prstGeom>
        </p:spPr>
      </p:pic>
      <p:pic>
        <p:nvPicPr>
          <p:cNvPr id="3" name="Resim 2">
            <a:extLst>
              <a:ext uri="{FF2B5EF4-FFF2-40B4-BE49-F238E27FC236}">
                <a16:creationId xmlns:a16="http://schemas.microsoft.com/office/drawing/2014/main" id="{C0E0328E-E914-4054-A965-BEEDB153C2B7}"/>
              </a:ext>
            </a:extLst>
          </p:cNvPr>
          <p:cNvPicPr>
            <a:picLocks noChangeAspect="1"/>
          </p:cNvPicPr>
          <p:nvPr/>
        </p:nvPicPr>
        <p:blipFill>
          <a:blip r:embed="rId3"/>
          <a:stretch>
            <a:fillRect/>
          </a:stretch>
        </p:blipFill>
        <p:spPr>
          <a:xfrm>
            <a:off x="668933" y="2028309"/>
            <a:ext cx="5076825" cy="876300"/>
          </a:xfrm>
          <a:prstGeom prst="rect">
            <a:avLst/>
          </a:prstGeom>
        </p:spPr>
      </p:pic>
      <p:sp>
        <p:nvSpPr>
          <p:cNvPr id="4" name="Metin kutusu 3">
            <a:extLst>
              <a:ext uri="{FF2B5EF4-FFF2-40B4-BE49-F238E27FC236}">
                <a16:creationId xmlns:a16="http://schemas.microsoft.com/office/drawing/2014/main" id="{52B1C6BC-79F4-4269-A6D2-A70B06B0E7BB}"/>
              </a:ext>
            </a:extLst>
          </p:cNvPr>
          <p:cNvSpPr txBox="1"/>
          <p:nvPr/>
        </p:nvSpPr>
        <p:spPr>
          <a:xfrm>
            <a:off x="451652" y="3286160"/>
            <a:ext cx="8368819" cy="2677656"/>
          </a:xfrm>
          <a:prstGeom prst="rect">
            <a:avLst/>
          </a:prstGeom>
          <a:noFill/>
        </p:spPr>
        <p:txBody>
          <a:bodyPr wrap="square" rtlCol="0">
            <a:spAutoFit/>
          </a:bodyPr>
          <a:lstStyle/>
          <a:p>
            <a:r>
              <a:rPr lang="tr-TR" sz="2800" dirty="0">
                <a:latin typeface="Calibri" panose="020F0502020204030204" pitchFamily="34" charset="0"/>
                <a:cs typeface="Calibri" panose="020F0502020204030204" pitchFamily="34" charset="0"/>
              </a:rPr>
              <a:t>COC studies  are </a:t>
            </a:r>
            <a:r>
              <a:rPr lang="tr-TR" sz="2800" dirty="0">
                <a:solidFill>
                  <a:schemeClr val="tx1"/>
                </a:solidFill>
                <a:latin typeface="Calibri" panose="020F0502020204030204" pitchFamily="34" charset="0"/>
                <a:cs typeface="Calibri" panose="020F0502020204030204" pitchFamily="34" charset="0"/>
              </a:rPr>
              <a:t>  low-quality; </a:t>
            </a:r>
          </a:p>
          <a:p>
            <a:r>
              <a:rPr lang="tr-TR" sz="2800" dirty="0">
                <a:solidFill>
                  <a:schemeClr val="tx1"/>
                </a:solidFill>
                <a:latin typeface="Calibri" panose="020F0502020204030204" pitchFamily="34" charset="0"/>
                <a:cs typeface="Calibri" panose="020F0502020204030204" pitchFamily="34" charset="0"/>
              </a:rPr>
              <a:t>nonrandom , no plasebo  </a:t>
            </a:r>
          </a:p>
          <a:p>
            <a:endParaRPr lang="tr-TR" sz="2800" dirty="0">
              <a:solidFill>
                <a:schemeClr val="tx1"/>
              </a:solidFill>
              <a:latin typeface="Calibri" panose="020F0502020204030204" pitchFamily="34" charset="0"/>
              <a:cs typeface="Calibri" panose="020F0502020204030204" pitchFamily="34" charset="0"/>
            </a:endParaRPr>
          </a:p>
          <a:p>
            <a:r>
              <a:rPr lang="tr-TR" sz="2800" dirty="0">
                <a:solidFill>
                  <a:schemeClr val="tx1"/>
                </a:solidFill>
                <a:latin typeface="Calibri" panose="020F0502020204030204" pitchFamily="34" charset="0"/>
                <a:cs typeface="Calibri" panose="020F0502020204030204" pitchFamily="34" charset="0"/>
              </a:rPr>
              <a:t>GnRHagonist/antagonists, dienogest  studies are more high-quality;</a:t>
            </a:r>
          </a:p>
          <a:p>
            <a:r>
              <a:rPr lang="tr-TR" sz="2800" dirty="0">
                <a:solidFill>
                  <a:schemeClr val="tx1"/>
                </a:solidFill>
                <a:latin typeface="Calibri" panose="020F0502020204030204" pitchFamily="34" charset="0"/>
                <a:cs typeface="Calibri" panose="020F0502020204030204" pitchFamily="34" charset="0"/>
              </a:rPr>
              <a:t>Pharma </a:t>
            </a:r>
            <a:r>
              <a:rPr lang="tr-TR" sz="2800" dirty="0">
                <a:latin typeface="Calibri" panose="020F0502020204030204" pitchFamily="34" charset="0"/>
                <a:cs typeface="Calibri" panose="020F0502020204030204" pitchFamily="34" charset="0"/>
              </a:rPr>
              <a:t>industries</a:t>
            </a:r>
            <a:endParaRPr lang="tr-TR" sz="2800" dirty="0">
              <a:solidFill>
                <a:schemeClr val="tx1"/>
              </a:solidFill>
              <a:latin typeface="Calibri" panose="020F0502020204030204" pitchFamily="34" charset="0"/>
              <a:cs typeface="Calibri" panose="020F0502020204030204" pitchFamily="34" charset="0"/>
            </a:endParaRPr>
          </a:p>
        </p:txBody>
      </p:sp>
      <p:sp>
        <p:nvSpPr>
          <p:cNvPr id="6" name="Dikdörtgen 5">
            <a:extLst>
              <a:ext uri="{FF2B5EF4-FFF2-40B4-BE49-F238E27FC236}">
                <a16:creationId xmlns:a16="http://schemas.microsoft.com/office/drawing/2014/main" id="{20B1E1A4-AF6C-468F-8D25-36904FDEE082}"/>
              </a:ext>
            </a:extLst>
          </p:cNvPr>
          <p:cNvSpPr/>
          <p:nvPr/>
        </p:nvSpPr>
        <p:spPr>
          <a:xfrm>
            <a:off x="4933589" y="2869229"/>
            <a:ext cx="2304256" cy="400110"/>
          </a:xfrm>
          <a:prstGeom prst="rect">
            <a:avLst/>
          </a:prstGeom>
        </p:spPr>
        <p:txBody>
          <a:bodyPr wrap="square">
            <a:spAutoFit/>
          </a:bodyPr>
          <a:lstStyle/>
          <a:p>
            <a:r>
              <a:rPr lang="tr-TR" sz="2000" b="1" i="1" dirty="0">
                <a:solidFill>
                  <a:srgbClr val="FF2929"/>
                </a:solidFill>
                <a:latin typeface="Calibri" panose="020F0502020204030204" pitchFamily="34" charset="0"/>
                <a:cs typeface="Calibri" panose="020F0502020204030204" pitchFamily="34" charset="0"/>
              </a:rPr>
              <a:t>Vercellini   P,</a:t>
            </a:r>
          </a:p>
        </p:txBody>
      </p:sp>
      <p:sp>
        <p:nvSpPr>
          <p:cNvPr id="8" name="Metin kutusu 7">
            <a:extLst>
              <a:ext uri="{FF2B5EF4-FFF2-40B4-BE49-F238E27FC236}">
                <a16:creationId xmlns:a16="http://schemas.microsoft.com/office/drawing/2014/main" id="{646A768A-B004-4157-95A4-A0EC436383A4}"/>
              </a:ext>
            </a:extLst>
          </p:cNvPr>
          <p:cNvSpPr txBox="1"/>
          <p:nvPr/>
        </p:nvSpPr>
        <p:spPr>
          <a:xfrm>
            <a:off x="422470" y="5889385"/>
            <a:ext cx="7920880" cy="461665"/>
          </a:xfrm>
          <a:prstGeom prst="rect">
            <a:avLst/>
          </a:prstGeom>
          <a:noFill/>
        </p:spPr>
        <p:txBody>
          <a:bodyPr wrap="square" rtlCol="0">
            <a:spAutoFit/>
          </a:bodyPr>
          <a:lstStyle/>
          <a:p>
            <a:r>
              <a:rPr lang="tr-TR" sz="2400" b="1" dirty="0">
                <a:latin typeface="Calibri" panose="020F0502020204030204" pitchFamily="34" charset="0"/>
                <a:cs typeface="Calibri" panose="020F0502020204030204" pitchFamily="34" charset="0"/>
              </a:rPr>
              <a:t>COC   usage is still  </a:t>
            </a:r>
            <a:r>
              <a:rPr lang="tr-TR" sz="2400" b="1" dirty="0">
                <a:solidFill>
                  <a:schemeClr val="tx1"/>
                </a:solidFill>
                <a:latin typeface="Calibri" panose="020F0502020204030204" pitchFamily="34" charset="0"/>
                <a:cs typeface="Calibri" panose="020F0502020204030204" pitchFamily="34" charset="0"/>
              </a:rPr>
              <a:t>off-label (industries   effect)</a:t>
            </a:r>
          </a:p>
        </p:txBody>
      </p:sp>
      <p:sp>
        <p:nvSpPr>
          <p:cNvPr id="7" name="Metin kutusu 4"/>
          <p:cNvSpPr txBox="1"/>
          <p:nvPr/>
        </p:nvSpPr>
        <p:spPr>
          <a:xfrm>
            <a:off x="6228184" y="1992929"/>
            <a:ext cx="697627" cy="369332"/>
          </a:xfrm>
          <a:prstGeom prst="rect">
            <a:avLst/>
          </a:prstGeom>
          <a:solidFill>
            <a:srgbClr val="FFFF00"/>
          </a:solidFill>
        </p:spPr>
        <p:txBody>
          <a:bodyPr wrap="none" rtlCol="0">
            <a:spAutoFit/>
          </a:bodyPr>
          <a:lstStyle/>
          <a:p>
            <a:r>
              <a:rPr lang="en-GB" dirty="0">
                <a:solidFill>
                  <a:srgbClr val="FF0000"/>
                </a:solidFill>
              </a:rPr>
              <a:t>201</a:t>
            </a:r>
            <a:r>
              <a:rPr lang="tr-TR" dirty="0">
                <a:solidFill>
                  <a:srgbClr val="FF0000"/>
                </a:solidFill>
              </a:rPr>
              <a:t>8</a:t>
            </a:r>
            <a:endParaRPr lang="en-GB" dirty="0">
              <a:solidFill>
                <a:srgbClr val="FF0000"/>
              </a:solidFill>
            </a:endParaRPr>
          </a:p>
        </p:txBody>
      </p:sp>
    </p:spTree>
    <p:extLst>
      <p:ext uri="{BB962C8B-B14F-4D97-AF65-F5344CB8AC3E}">
        <p14:creationId xmlns:p14="http://schemas.microsoft.com/office/powerpoint/2010/main" val="13481514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solidFill>
                  <a:srgbClr val="FFFF00"/>
                </a:solidFill>
              </a:rPr>
              <a:t>COC-Endometriosis-Types</a:t>
            </a:r>
          </a:p>
        </p:txBody>
      </p:sp>
      <p:sp>
        <p:nvSpPr>
          <p:cNvPr id="3" name="Content Placeholder 2"/>
          <p:cNvSpPr>
            <a:spLocks noGrp="1"/>
          </p:cNvSpPr>
          <p:nvPr>
            <p:ph idx="1"/>
          </p:nvPr>
        </p:nvSpPr>
        <p:spPr/>
        <p:txBody>
          <a:bodyPr/>
          <a:lstStyle/>
          <a:p>
            <a:r>
              <a:rPr lang="de-DE" sz="2400" dirty="0">
                <a:solidFill>
                  <a:srgbClr val="FFFF00"/>
                </a:solidFill>
              </a:rPr>
              <a:t>Peritoneal endometriosis</a:t>
            </a:r>
            <a:endParaRPr lang="tr-TR" sz="2400" dirty="0">
              <a:solidFill>
                <a:srgbClr val="FFFF00"/>
              </a:solidFill>
            </a:endParaRPr>
          </a:p>
          <a:p>
            <a:pPr lvl="1"/>
            <a:r>
              <a:rPr lang="tr-TR" sz="2400" dirty="0"/>
              <a:t>No data available</a:t>
            </a:r>
          </a:p>
          <a:p>
            <a:r>
              <a:rPr lang="de-DE" sz="2400" dirty="0">
                <a:solidFill>
                  <a:srgbClr val="FFFF00"/>
                </a:solidFill>
              </a:rPr>
              <a:t>Ovarian endometrioma</a:t>
            </a:r>
            <a:endParaRPr lang="tr-TR" sz="2400" dirty="0">
              <a:solidFill>
                <a:srgbClr val="FFFF00"/>
              </a:solidFill>
            </a:endParaRPr>
          </a:p>
          <a:p>
            <a:pPr lvl="1"/>
            <a:r>
              <a:rPr lang="tr-TR" sz="2400" dirty="0"/>
              <a:t>Cyst size unchanged or decreased</a:t>
            </a:r>
          </a:p>
          <a:p>
            <a:pPr lvl="1"/>
            <a:r>
              <a:rPr lang="de-DE" sz="2400" dirty="0"/>
              <a:t>Post-operative medical therapy advisable</a:t>
            </a:r>
            <a:endParaRPr lang="tr-TR" sz="2400" dirty="0"/>
          </a:p>
          <a:p>
            <a:r>
              <a:rPr lang="de-DE" sz="2400" dirty="0">
                <a:solidFill>
                  <a:srgbClr val="FFFF00"/>
                </a:solidFill>
              </a:rPr>
              <a:t>Deep  endometriosis</a:t>
            </a:r>
            <a:endParaRPr lang="tr-TR" sz="2400" dirty="0">
              <a:solidFill>
                <a:srgbClr val="FFFF00"/>
              </a:solidFill>
            </a:endParaRPr>
          </a:p>
          <a:p>
            <a:pPr lvl="1"/>
            <a:r>
              <a:rPr lang="de-DE" sz="2400" dirty="0"/>
              <a:t>If medical treatment leads to satisfactory symptom control, indication for surgery should be re-considered</a:t>
            </a:r>
          </a:p>
          <a:p>
            <a:pPr lvl="1"/>
            <a:r>
              <a:rPr lang="de-DE" sz="2400" dirty="0"/>
              <a:t>No benefit of pre-operative therapy (?)</a:t>
            </a:r>
          </a:p>
          <a:p>
            <a:pPr lvl="1"/>
            <a:r>
              <a:rPr lang="tr-TR" sz="2400" dirty="0"/>
              <a:t>Advisable </a:t>
            </a:r>
            <a:r>
              <a:rPr lang="de-DE" sz="2400" dirty="0"/>
              <a:t> of „adjuvant“ postoperative therapy</a:t>
            </a:r>
          </a:p>
          <a:p>
            <a:endParaRPr lang="de-DE" sz="2400" dirty="0"/>
          </a:p>
          <a:p>
            <a:endParaRPr lang="de-DE" sz="2400" dirty="0"/>
          </a:p>
          <a:p>
            <a:endParaRPr lang="de-DE" sz="2400" dirty="0"/>
          </a:p>
          <a:p>
            <a:endParaRPr lang="tr-TR" sz="2400" dirty="0"/>
          </a:p>
        </p:txBody>
      </p:sp>
    </p:spTree>
    <p:extLst>
      <p:ext uri="{BB962C8B-B14F-4D97-AF65-F5344CB8AC3E}">
        <p14:creationId xmlns:p14="http://schemas.microsoft.com/office/powerpoint/2010/main" val="1890455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0" name="Shape 360"/>
          <p:cNvSpPr>
            <a:spLocks noGrp="1"/>
          </p:cNvSpPr>
          <p:nvPr>
            <p:ph type="title" idx="4294967295"/>
          </p:nvPr>
        </p:nvSpPr>
        <p:spPr>
          <a:xfrm>
            <a:off x="251520" y="-171400"/>
            <a:ext cx="7886700" cy="1196975"/>
          </a:xfrm>
        </p:spPr>
        <p:txBody>
          <a:bodyPr/>
          <a:lstStyle/>
          <a:p>
            <a:pPr>
              <a:defRPr sz="1800"/>
            </a:pPr>
            <a:r>
              <a:rPr sz="4400" dirty="0">
                <a:solidFill>
                  <a:srgbClr val="FFFF00"/>
                </a:solidFill>
              </a:rPr>
              <a:t>Take </a:t>
            </a:r>
            <a:r>
              <a:rPr lang="tr-TR" sz="4400" dirty="0">
                <a:solidFill>
                  <a:srgbClr val="FFFF00"/>
                </a:solidFill>
              </a:rPr>
              <a:t>h</a:t>
            </a:r>
            <a:r>
              <a:rPr sz="4400" dirty="0" err="1">
                <a:solidFill>
                  <a:srgbClr val="FFFF00"/>
                </a:solidFill>
              </a:rPr>
              <a:t>ome</a:t>
            </a:r>
            <a:r>
              <a:rPr sz="4400" dirty="0">
                <a:solidFill>
                  <a:srgbClr val="FFFF00"/>
                </a:solidFill>
              </a:rPr>
              <a:t> messages</a:t>
            </a:r>
          </a:p>
        </p:txBody>
      </p:sp>
      <p:sp>
        <p:nvSpPr>
          <p:cNvPr id="361" name="Shape 361"/>
          <p:cNvSpPr>
            <a:spLocks noGrp="1"/>
          </p:cNvSpPr>
          <p:nvPr>
            <p:ph type="body" idx="4294967295"/>
          </p:nvPr>
        </p:nvSpPr>
        <p:spPr>
          <a:xfrm>
            <a:off x="251520" y="1052736"/>
            <a:ext cx="8661400" cy="4854575"/>
          </a:xfrm>
        </p:spPr>
        <p:txBody>
          <a:bodyPr/>
          <a:lstStyle/>
          <a:p>
            <a:pPr>
              <a:buClr>
                <a:srgbClr val="CFAA7A"/>
              </a:buClr>
              <a:buNone/>
            </a:pPr>
            <a:r>
              <a:rPr lang="en-GB" sz="2800" dirty="0"/>
              <a:t>Non-specific therapies –</a:t>
            </a:r>
            <a:br>
              <a:rPr lang="en-GB" sz="2800" dirty="0"/>
            </a:br>
            <a:r>
              <a:rPr lang="en-GB" sz="2800" dirty="0"/>
              <a:t>not approved in endometriosis</a:t>
            </a:r>
            <a:r>
              <a:rPr lang="tr-TR" sz="2800" dirty="0"/>
              <a:t> </a:t>
            </a:r>
          </a:p>
          <a:p>
            <a:pPr>
              <a:buClr>
                <a:srgbClr val="CFAA7A"/>
              </a:buClr>
              <a:buNone/>
            </a:pPr>
            <a:r>
              <a:rPr lang="tr-TR" sz="2800" dirty="0">
                <a:ea typeface="MS PGothic"/>
                <a:cs typeface="MS PGothic"/>
              </a:rPr>
              <a:t>    ( </a:t>
            </a:r>
            <a:r>
              <a:rPr lang="en-GB" sz="2400" dirty="0">
                <a:ea typeface="MS PGothic"/>
                <a:cs typeface="MS PGothic"/>
              </a:rPr>
              <a:t>Widely used off-label for endometriosis</a:t>
            </a:r>
            <a:r>
              <a:rPr lang="tr-TR" sz="2400" dirty="0">
                <a:ea typeface="MS PGothic"/>
                <a:cs typeface="MS PGothic"/>
              </a:rPr>
              <a:t>)</a:t>
            </a:r>
            <a:endParaRPr lang="tr-TR" sz="2784" dirty="0">
              <a:ea typeface="Arial"/>
              <a:cs typeface="Arial"/>
              <a:sym typeface="Arial"/>
            </a:endParaRPr>
          </a:p>
          <a:p>
            <a:pPr marL="298322" indent="-298322" defTabSz="795527">
              <a:spcBef>
                <a:spcPts val="600"/>
              </a:spcBef>
              <a:buClr>
                <a:srgbClr val="0099CC"/>
              </a:buClr>
              <a:buSzPct val="80000"/>
              <a:buFont typeface="Helvetica"/>
              <a:buChar char="»"/>
              <a:defRPr sz="1800"/>
            </a:pPr>
            <a:r>
              <a:rPr sz="2784" dirty="0">
                <a:ea typeface="Arial"/>
                <a:cs typeface="Arial"/>
                <a:sym typeface="Arial"/>
              </a:rPr>
              <a:t>COCs are effective (Suggestion Level B)</a:t>
            </a:r>
            <a:endParaRPr lang="tr-TR" sz="2784" dirty="0">
              <a:ea typeface="Arial"/>
              <a:cs typeface="Arial"/>
              <a:sym typeface="Arial"/>
            </a:endParaRPr>
          </a:p>
          <a:p>
            <a:pPr marL="298322" indent="-298322" defTabSz="795527">
              <a:spcBef>
                <a:spcPts val="600"/>
              </a:spcBef>
              <a:buClr>
                <a:srgbClr val="0099CC"/>
              </a:buClr>
              <a:buSzPct val="80000"/>
              <a:buFont typeface="Helvetica"/>
              <a:buChar char="»"/>
              <a:defRPr sz="1800"/>
            </a:pPr>
            <a:r>
              <a:rPr sz="2784" dirty="0">
                <a:ea typeface="Arial"/>
                <a:cs typeface="Arial"/>
                <a:sym typeface="Arial"/>
              </a:rPr>
              <a:t>Continuous treatment is more effective for PP</a:t>
            </a:r>
          </a:p>
          <a:p>
            <a:pPr marL="298322" indent="-298322" defTabSz="795527">
              <a:spcBef>
                <a:spcPts val="600"/>
              </a:spcBef>
              <a:buClr>
                <a:srgbClr val="0099CC"/>
              </a:buClr>
              <a:buSzPct val="80000"/>
              <a:buFont typeface="Helvetica"/>
              <a:buChar char="»"/>
              <a:defRPr sz="1800"/>
            </a:pPr>
            <a:r>
              <a:rPr sz="2784" dirty="0">
                <a:ea typeface="Arial"/>
                <a:cs typeface="Arial"/>
                <a:sym typeface="Arial"/>
              </a:rPr>
              <a:t>COCs are effective for dysmenorrhea after surgery but not </a:t>
            </a:r>
            <a:r>
              <a:rPr lang="tr-TR" sz="2784" dirty="0">
                <a:ea typeface="Arial"/>
                <a:cs typeface="Arial"/>
                <a:sym typeface="Arial"/>
              </a:rPr>
              <a:t>C</a:t>
            </a:r>
            <a:r>
              <a:rPr sz="2784" dirty="0">
                <a:ea typeface="Arial"/>
                <a:cs typeface="Arial"/>
                <a:sym typeface="Arial"/>
              </a:rPr>
              <a:t>PP and </a:t>
            </a:r>
            <a:r>
              <a:rPr sz="2784" dirty="0" err="1">
                <a:ea typeface="Arial"/>
                <a:cs typeface="Arial"/>
                <a:sym typeface="Arial"/>
              </a:rPr>
              <a:t>dysparonia</a:t>
            </a:r>
            <a:endParaRPr sz="2784" dirty="0">
              <a:ea typeface="Arial"/>
              <a:cs typeface="Arial"/>
              <a:sym typeface="Arial"/>
            </a:endParaRPr>
          </a:p>
          <a:p>
            <a:pPr marL="298322" indent="-298322" defTabSz="795527">
              <a:spcBef>
                <a:spcPts val="600"/>
              </a:spcBef>
              <a:buClr>
                <a:srgbClr val="0099CC"/>
              </a:buClr>
              <a:buSzPct val="80000"/>
              <a:buFont typeface="Helvetica"/>
              <a:buChar char="»"/>
              <a:defRPr sz="1800"/>
            </a:pPr>
            <a:r>
              <a:rPr sz="2784" dirty="0">
                <a:ea typeface="Arial"/>
                <a:cs typeface="Arial"/>
                <a:sym typeface="Arial"/>
              </a:rPr>
              <a:t>COCs are effective for decreasing </a:t>
            </a:r>
            <a:r>
              <a:rPr sz="2784" dirty="0" err="1">
                <a:ea typeface="Arial"/>
                <a:cs typeface="Arial"/>
                <a:sym typeface="Arial"/>
              </a:rPr>
              <a:t>endometrioma</a:t>
            </a:r>
            <a:r>
              <a:rPr sz="2784" dirty="0">
                <a:ea typeface="Arial"/>
                <a:cs typeface="Arial"/>
                <a:sym typeface="Arial"/>
              </a:rPr>
              <a:t> recurrence after surgery</a:t>
            </a:r>
            <a:endParaRPr lang="tr-TR" sz="2784" dirty="0">
              <a:ea typeface="Arial"/>
              <a:cs typeface="Arial"/>
              <a:sym typeface="Arial"/>
            </a:endParaRPr>
          </a:p>
          <a:p>
            <a:r>
              <a:rPr lang="en-GB" sz="2800" dirty="0">
                <a:ea typeface="MS PGothic"/>
                <a:cs typeface="MS PGothic"/>
              </a:rPr>
              <a:t>May</a:t>
            </a:r>
            <a:r>
              <a:rPr lang="en-US" sz="2800" dirty="0">
                <a:ea typeface="MS PGothic"/>
                <a:cs typeface="MS PGothic"/>
              </a:rPr>
              <a:t> cause estrogenic AEs (nausea, weight gain, water retention, increased thromboembolic risk)</a:t>
            </a:r>
            <a:endParaRPr lang="en-GB" sz="2800" baseline="30000" dirty="0">
              <a:ea typeface="MS PGothic"/>
              <a:cs typeface="MS PGothic"/>
            </a:endParaRPr>
          </a:p>
          <a:p>
            <a:pPr marL="298322" indent="-298322" defTabSz="795527">
              <a:spcBef>
                <a:spcPts val="600"/>
              </a:spcBef>
              <a:buClr>
                <a:srgbClr val="0099CC"/>
              </a:buClr>
              <a:buSzPct val="80000"/>
              <a:buFont typeface="Helvetica"/>
              <a:buChar char="»"/>
              <a:defRPr sz="1800"/>
            </a:pPr>
            <a:endParaRPr sz="2784" dirty="0">
              <a:ea typeface="Arial"/>
              <a:cs typeface="Arial"/>
              <a:sym typeface="Arial"/>
            </a:endParaRPr>
          </a:p>
        </p:txBody>
      </p:sp>
    </p:spTree>
    <p:extLst>
      <p:ext uri="{BB962C8B-B14F-4D97-AF65-F5344CB8AC3E}">
        <p14:creationId xmlns:p14="http://schemas.microsoft.com/office/powerpoint/2010/main" val="1131378959"/>
      </p:ext>
    </p:extLst>
  </p:cSld>
  <p:clrMapOvr>
    <a:masterClrMapping/>
  </p:clrMapOvr>
  <p:transition spd="med">
    <p:dissolve/>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BE0D9-D2A8-2B49-90AA-F0B04A349CEE}"/>
              </a:ext>
            </a:extLst>
          </p:cNvPr>
          <p:cNvSpPr>
            <a:spLocks noGrp="1"/>
          </p:cNvSpPr>
          <p:nvPr>
            <p:ph type="ctrTitle"/>
          </p:nvPr>
        </p:nvSpPr>
        <p:spPr>
          <a:xfrm>
            <a:off x="1043608" y="404664"/>
            <a:ext cx="6858000" cy="775448"/>
          </a:xfrm>
        </p:spPr>
        <p:txBody>
          <a:bodyPr>
            <a:noAutofit/>
          </a:bodyPr>
          <a:lstStyle/>
          <a:p>
            <a:r>
              <a:rPr lang="en-US" sz="3200" dirty="0">
                <a:solidFill>
                  <a:srgbClr val="FFFF00"/>
                </a:solidFill>
              </a:rPr>
              <a:t>Endometriosis – Oral Contraceptives</a:t>
            </a:r>
            <a:br>
              <a:rPr lang="en-US" sz="3200" dirty="0">
                <a:solidFill>
                  <a:srgbClr val="FFFF00"/>
                </a:solidFill>
              </a:rPr>
            </a:br>
            <a:r>
              <a:rPr lang="en-US" sz="3200" dirty="0">
                <a:solidFill>
                  <a:srgbClr val="FFFF00"/>
                </a:solidFill>
              </a:rPr>
              <a:t>Evidence-Based Medicine (20</a:t>
            </a:r>
            <a:r>
              <a:rPr lang="tr-TR" sz="3200" dirty="0">
                <a:solidFill>
                  <a:srgbClr val="FFFF00"/>
                </a:solidFill>
              </a:rPr>
              <a:t>2</a:t>
            </a:r>
            <a:r>
              <a:rPr lang="en-US" sz="3200" dirty="0">
                <a:solidFill>
                  <a:srgbClr val="FFFF00"/>
                </a:solidFill>
              </a:rPr>
              <a:t>2)</a:t>
            </a:r>
          </a:p>
        </p:txBody>
      </p:sp>
      <p:sp>
        <p:nvSpPr>
          <p:cNvPr id="3" name="Subtitle 2">
            <a:extLst>
              <a:ext uri="{FF2B5EF4-FFF2-40B4-BE49-F238E27FC236}">
                <a16:creationId xmlns:a16="http://schemas.microsoft.com/office/drawing/2014/main" id="{3A37FAD8-C58F-984B-9EEF-CBF5A6A80BE2}"/>
              </a:ext>
            </a:extLst>
          </p:cNvPr>
          <p:cNvSpPr>
            <a:spLocks noGrp="1"/>
          </p:cNvSpPr>
          <p:nvPr>
            <p:ph type="subTitle" idx="1"/>
          </p:nvPr>
        </p:nvSpPr>
        <p:spPr>
          <a:xfrm>
            <a:off x="1143000" y="1897811"/>
            <a:ext cx="6858000" cy="4244197"/>
          </a:xfrm>
          <a:solidFill>
            <a:srgbClr val="FF0000"/>
          </a:solidFill>
        </p:spPr>
        <p:txBody>
          <a:bodyPr>
            <a:normAutofit fontScale="62500" lnSpcReduction="20000"/>
          </a:bodyPr>
          <a:lstStyle/>
          <a:p>
            <a:pPr marL="342900" indent="-342900" algn="l">
              <a:buFont typeface="Arial" panose="020B0604020202020204" pitchFamily="34" charset="0"/>
              <a:buChar char="•"/>
            </a:pPr>
            <a:r>
              <a:rPr lang="en-US" dirty="0"/>
              <a:t>Primary </a:t>
            </a:r>
            <a:r>
              <a:rPr lang="tr-TR" dirty="0"/>
              <a:t> prevention </a:t>
            </a:r>
            <a:r>
              <a:rPr lang="en-US" dirty="0"/>
              <a:t>- no data</a:t>
            </a:r>
          </a:p>
          <a:p>
            <a:pPr marL="342900" indent="-342900" algn="l">
              <a:buFont typeface="Arial" panose="020B0604020202020204" pitchFamily="34" charset="0"/>
              <a:buChar char="•"/>
            </a:pPr>
            <a:r>
              <a:rPr lang="en-US" dirty="0"/>
              <a:t>Infertility ------------------ no </a:t>
            </a:r>
            <a:r>
              <a:rPr lang="tr-TR" dirty="0"/>
              <a:t>place</a:t>
            </a:r>
            <a:endParaRPr lang="en-US" dirty="0"/>
          </a:p>
          <a:p>
            <a:pPr marL="342900" indent="-342900" algn="l">
              <a:buFont typeface="Arial" panose="020B0604020202020204" pitchFamily="34" charset="0"/>
              <a:buChar char="•"/>
            </a:pPr>
            <a:r>
              <a:rPr lang="en-US" dirty="0"/>
              <a:t>Preoperative ------------- no data</a:t>
            </a:r>
          </a:p>
          <a:p>
            <a:pPr marL="342900" indent="-342900" algn="l">
              <a:buFont typeface="Arial" panose="020B0604020202020204" pitchFamily="34" charset="0"/>
              <a:buChar char="•"/>
            </a:pPr>
            <a:r>
              <a:rPr lang="en-US" dirty="0"/>
              <a:t>Pain ------------------------ </a:t>
            </a:r>
          </a:p>
          <a:p>
            <a:pPr marL="800100" lvl="1" indent="-342900" algn="l">
              <a:buFont typeface="Arial" panose="020B0604020202020204" pitchFamily="34" charset="0"/>
              <a:buChar char="•"/>
            </a:pPr>
            <a:r>
              <a:rPr lang="en-US" dirty="0"/>
              <a:t>Dysmenorrhea A</a:t>
            </a:r>
          </a:p>
          <a:p>
            <a:pPr marL="800100" lvl="1" indent="-342900" algn="l">
              <a:buFont typeface="Arial" panose="020B0604020202020204" pitchFamily="34" charset="0"/>
              <a:buChar char="•"/>
            </a:pPr>
            <a:r>
              <a:rPr lang="en-US" dirty="0"/>
              <a:t>Non-cyclic pelvic pain C</a:t>
            </a:r>
          </a:p>
          <a:p>
            <a:pPr marL="800100" lvl="1" indent="-342900" algn="l">
              <a:buFont typeface="Arial" panose="020B0604020202020204" pitchFamily="34" charset="0"/>
              <a:buChar char="•"/>
            </a:pPr>
            <a:r>
              <a:rPr lang="en-US" dirty="0"/>
              <a:t>Dyspareunia C</a:t>
            </a:r>
          </a:p>
          <a:p>
            <a:pPr marL="342900" indent="-342900" algn="l">
              <a:buFont typeface="Arial" panose="020B0604020202020204" pitchFamily="34" charset="0"/>
              <a:buChar char="•"/>
            </a:pPr>
            <a:r>
              <a:rPr lang="en-US" dirty="0"/>
              <a:t>Postoperative</a:t>
            </a:r>
            <a:r>
              <a:rPr lang="tr-TR" dirty="0"/>
              <a:t> </a:t>
            </a:r>
            <a:r>
              <a:rPr lang="en-US" dirty="0"/>
              <a:t>To prevent recurrence ---- A</a:t>
            </a:r>
          </a:p>
          <a:p>
            <a:pPr marL="342900" indent="-342900" algn="l">
              <a:buFont typeface="Arial" panose="020B0604020202020204" pitchFamily="34" charset="0"/>
              <a:buChar char="•"/>
            </a:pPr>
            <a:r>
              <a:rPr lang="en-US" dirty="0"/>
              <a:t>Before IVF -------------------- One study</a:t>
            </a:r>
          </a:p>
          <a:p>
            <a:pPr marL="342900" indent="-342900" algn="l">
              <a:buFont typeface="Arial" panose="020B0604020202020204" pitchFamily="34" charset="0"/>
              <a:buChar char="•"/>
            </a:pPr>
            <a:r>
              <a:rPr lang="en-US" dirty="0"/>
              <a:t>Deep  Endometriosis – B </a:t>
            </a:r>
          </a:p>
          <a:p>
            <a:pPr marL="342900" indent="-342900" algn="l">
              <a:buFont typeface="Arial" panose="020B0604020202020204" pitchFamily="34" charset="0"/>
              <a:buChar char="•"/>
            </a:pPr>
            <a:r>
              <a:rPr lang="en-US" dirty="0"/>
              <a:t>Empirical ------------ Not enough data</a:t>
            </a:r>
          </a:p>
          <a:p>
            <a:pPr marL="342900" indent="-342900" algn="l">
              <a:buFont typeface="Arial" panose="020B0604020202020204" pitchFamily="34" charset="0"/>
              <a:buChar char="•"/>
            </a:pPr>
            <a:r>
              <a:rPr lang="en-US" dirty="0"/>
              <a:t>Extra-genital endometriosis --------no data</a:t>
            </a:r>
          </a:p>
          <a:p>
            <a:pPr marL="342900" indent="-342900" algn="l">
              <a:buFont typeface="Arial" panose="020B0604020202020204" pitchFamily="34" charset="0"/>
              <a:buChar char="•"/>
            </a:pPr>
            <a:r>
              <a:rPr lang="en-US" dirty="0"/>
              <a:t>Adenomyosis ------ B  		</a:t>
            </a:r>
          </a:p>
        </p:txBody>
      </p:sp>
      <p:sp>
        <p:nvSpPr>
          <p:cNvPr id="4" name="TextBox 3"/>
          <p:cNvSpPr txBox="1">
            <a:spLocks noChangeArrowheads="1"/>
          </p:cNvSpPr>
          <p:nvPr/>
        </p:nvSpPr>
        <p:spPr bwMode="auto">
          <a:xfrm>
            <a:off x="2627313" y="6350000"/>
            <a:ext cx="13604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tr-TR" altLang="tr-TR" b="0" dirty="0">
                <a:solidFill>
                  <a:schemeClr val="tx1"/>
                </a:solidFill>
                <a:latin typeface="Times New Roman" pitchFamily="18" charset="0"/>
              </a:rPr>
              <a:t>ENGİN ORAL</a:t>
            </a:r>
          </a:p>
        </p:txBody>
      </p:sp>
    </p:spTree>
    <p:extLst>
      <p:ext uri="{BB962C8B-B14F-4D97-AF65-F5344CB8AC3E}">
        <p14:creationId xmlns:p14="http://schemas.microsoft.com/office/powerpoint/2010/main" val="11143716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Başlık 1"/>
          <p:cNvSpPr>
            <a:spLocks noGrp="1"/>
          </p:cNvSpPr>
          <p:nvPr>
            <p:ph type="title"/>
          </p:nvPr>
        </p:nvSpPr>
        <p:spPr>
          <a:xfrm>
            <a:off x="395536" y="0"/>
            <a:ext cx="8229600" cy="1143000"/>
          </a:xfrm>
        </p:spPr>
        <p:txBody>
          <a:bodyPr/>
          <a:lstStyle/>
          <a:p>
            <a:r>
              <a:rPr lang="tr-TR" sz="3600" dirty="0" err="1">
                <a:solidFill>
                  <a:srgbClr val="FFFF00"/>
                </a:solidFill>
              </a:rPr>
              <a:t>Endometriozisin</a:t>
            </a:r>
            <a:r>
              <a:rPr lang="tr-TR" sz="3600" dirty="0">
                <a:solidFill>
                  <a:srgbClr val="FFFF00"/>
                </a:solidFill>
              </a:rPr>
              <a:t> medikal tedavisinde kullanılan </a:t>
            </a:r>
            <a:r>
              <a:rPr lang="tr-TR" sz="3600" dirty="0" err="1">
                <a:solidFill>
                  <a:srgbClr val="FFFF00"/>
                </a:solidFill>
              </a:rPr>
              <a:t>progestinler</a:t>
            </a:r>
            <a:r>
              <a:rPr lang="tr-TR" sz="3600" dirty="0">
                <a:solidFill>
                  <a:srgbClr val="FFFF00"/>
                </a:solidFill>
              </a:rPr>
              <a:t> </a:t>
            </a:r>
            <a:endParaRPr lang="en-GB" sz="3600" dirty="0">
              <a:solidFill>
                <a:srgbClr val="FFFF00"/>
              </a:solidFill>
            </a:endParaRPr>
          </a:p>
        </p:txBody>
      </p:sp>
      <p:sp>
        <p:nvSpPr>
          <p:cNvPr id="82947" name="İçerik Yer Tutucusu 2"/>
          <p:cNvSpPr>
            <a:spLocks noGrp="1"/>
          </p:cNvSpPr>
          <p:nvPr>
            <p:ph idx="1"/>
          </p:nvPr>
        </p:nvSpPr>
        <p:spPr>
          <a:xfrm>
            <a:off x="638110" y="1822758"/>
            <a:ext cx="8229600" cy="4725144"/>
          </a:xfrm>
          <a:solidFill>
            <a:srgbClr val="FF0000"/>
          </a:solidFill>
        </p:spPr>
        <p:txBody>
          <a:bodyPr/>
          <a:lstStyle/>
          <a:p>
            <a:pPr marL="0" indent="0">
              <a:spcBef>
                <a:spcPts val="0"/>
              </a:spcBef>
              <a:buFont typeface="Arial" charset="0"/>
              <a:buNone/>
              <a:defRPr/>
            </a:pPr>
            <a:r>
              <a:rPr lang="tr-TR" sz="2800" b="1" dirty="0"/>
              <a:t> </a:t>
            </a:r>
            <a:endParaRPr lang="en-GB" sz="2800" dirty="0"/>
          </a:p>
          <a:p>
            <a:pPr>
              <a:spcBef>
                <a:spcPts val="0"/>
              </a:spcBef>
              <a:defRPr/>
            </a:pPr>
            <a:r>
              <a:rPr lang="tr-TR" sz="2000" b="1" dirty="0"/>
              <a:t>Oral yol</a:t>
            </a:r>
            <a:endParaRPr lang="en-GB" sz="2000" dirty="0"/>
          </a:p>
          <a:p>
            <a:pPr lvl="1">
              <a:spcBef>
                <a:spcPts val="0"/>
              </a:spcBef>
              <a:defRPr/>
            </a:pPr>
            <a:r>
              <a:rPr lang="tr-TR" sz="2000" dirty="0"/>
              <a:t>Noretisteron asetat  (NETA) 2.5-10 mg/gün</a:t>
            </a:r>
            <a:endParaRPr lang="en-GB" sz="2000" dirty="0"/>
          </a:p>
          <a:p>
            <a:pPr lvl="1">
              <a:spcBef>
                <a:spcPts val="0"/>
              </a:spcBef>
              <a:defRPr/>
            </a:pPr>
            <a:r>
              <a:rPr lang="tr-TR" sz="2000" dirty="0"/>
              <a:t>Didrogesteron  10-30 mg/gün</a:t>
            </a:r>
          </a:p>
          <a:p>
            <a:pPr lvl="1">
              <a:spcBef>
                <a:spcPts val="0"/>
              </a:spcBef>
              <a:defRPr/>
            </a:pPr>
            <a:r>
              <a:rPr lang="tr-TR" sz="2000" dirty="0"/>
              <a:t>Medroksiprogesteron asetat (MPA) 10, 30 veya 50 mg/gün</a:t>
            </a:r>
          </a:p>
          <a:p>
            <a:pPr lvl="1">
              <a:spcBef>
                <a:spcPts val="0"/>
              </a:spcBef>
              <a:defRPr/>
            </a:pPr>
            <a:r>
              <a:rPr lang="tr-TR" sz="2000" dirty="0"/>
              <a:t>Dienogest 2 mg/g</a:t>
            </a:r>
            <a:endParaRPr lang="en-GB" sz="2000" dirty="0"/>
          </a:p>
          <a:p>
            <a:pPr>
              <a:spcBef>
                <a:spcPts val="0"/>
              </a:spcBef>
              <a:defRPr/>
            </a:pPr>
            <a:r>
              <a:rPr lang="tr-TR" sz="2000" b="1" dirty="0"/>
              <a:t>İntramusküler yol</a:t>
            </a:r>
          </a:p>
          <a:p>
            <a:pPr lvl="1">
              <a:spcBef>
                <a:spcPts val="0"/>
              </a:spcBef>
              <a:defRPr/>
            </a:pPr>
            <a:r>
              <a:rPr lang="tr-TR" sz="2000" dirty="0"/>
              <a:t>MPA 90 mg/90 gün</a:t>
            </a:r>
            <a:endParaRPr lang="en-GB" sz="2000" dirty="0"/>
          </a:p>
          <a:p>
            <a:pPr>
              <a:spcBef>
                <a:spcPts val="0"/>
              </a:spcBef>
              <a:defRPr/>
            </a:pPr>
            <a:r>
              <a:rPr lang="tr-TR" sz="2000" b="1" dirty="0"/>
              <a:t>İntrauterin yol</a:t>
            </a:r>
            <a:endParaRPr lang="tr-TR" sz="2000" dirty="0"/>
          </a:p>
          <a:p>
            <a:pPr lvl="1">
              <a:spcBef>
                <a:spcPts val="0"/>
              </a:spcBef>
              <a:defRPr/>
            </a:pPr>
            <a:r>
              <a:rPr lang="tr-TR" sz="2000" dirty="0"/>
              <a:t>Levonorgestrel salgılayan RIA  (LNG)</a:t>
            </a:r>
            <a:endParaRPr lang="en-GB" sz="2000" dirty="0"/>
          </a:p>
          <a:p>
            <a:pPr>
              <a:spcBef>
                <a:spcPts val="0"/>
              </a:spcBef>
              <a:defRPr/>
            </a:pPr>
            <a:r>
              <a:rPr lang="tr-TR" sz="2000" b="1" dirty="0"/>
              <a:t>POP</a:t>
            </a:r>
          </a:p>
          <a:p>
            <a:pPr lvl="1">
              <a:spcBef>
                <a:spcPts val="0"/>
              </a:spcBef>
              <a:defRPr/>
            </a:pPr>
            <a:r>
              <a:rPr lang="tr-TR" sz="2000" dirty="0"/>
              <a:t>Desogestrel</a:t>
            </a:r>
          </a:p>
          <a:p>
            <a:pPr lvl="1">
              <a:spcBef>
                <a:spcPts val="0"/>
              </a:spcBef>
              <a:defRPr/>
            </a:pPr>
            <a:r>
              <a:rPr lang="tr-TR" sz="2000" dirty="0"/>
              <a:t>Drospirenone</a:t>
            </a:r>
          </a:p>
          <a:p>
            <a:pPr>
              <a:spcBef>
                <a:spcPts val="0"/>
              </a:spcBef>
              <a:defRPr/>
            </a:pPr>
            <a:r>
              <a:rPr lang="tr-TR" sz="2000" b="1" dirty="0"/>
              <a:t>Implant</a:t>
            </a:r>
          </a:p>
          <a:p>
            <a:pPr lvl="1">
              <a:spcBef>
                <a:spcPts val="0"/>
              </a:spcBef>
              <a:defRPr/>
            </a:pPr>
            <a:r>
              <a:rPr lang="tr-TR" sz="2000" dirty="0"/>
              <a:t>Etonogestrel</a:t>
            </a:r>
          </a:p>
          <a:p>
            <a:pPr lvl="1">
              <a:spcBef>
                <a:spcPts val="0"/>
              </a:spcBef>
              <a:defRPr/>
            </a:pPr>
            <a:endParaRPr lang="en-GB" sz="2000" dirty="0"/>
          </a:p>
        </p:txBody>
      </p:sp>
      <p:sp>
        <p:nvSpPr>
          <p:cNvPr id="3" name="TextBox 2"/>
          <p:cNvSpPr txBox="1"/>
          <p:nvPr/>
        </p:nvSpPr>
        <p:spPr>
          <a:xfrm>
            <a:off x="43813" y="1268760"/>
            <a:ext cx="8848667" cy="615553"/>
          </a:xfrm>
          <a:prstGeom prst="rect">
            <a:avLst/>
          </a:prstGeom>
          <a:noFill/>
        </p:spPr>
        <p:txBody>
          <a:bodyPr wrap="square" rtlCol="0">
            <a:spAutoFit/>
          </a:bodyPr>
          <a:lstStyle/>
          <a:p>
            <a:pPr lvl="1" eaLnBrk="1" hangingPunct="1">
              <a:buFont typeface="Arial" pitchFamily="34" charset="0"/>
              <a:buChar char="•"/>
            </a:pPr>
            <a:endParaRPr lang="en-US" altLang="en-US" sz="1600" b="1" dirty="0">
              <a:solidFill>
                <a:srgbClr val="92D050"/>
              </a:solidFill>
              <a:latin typeface="Lucida Sans Unicode" pitchFamily="34" charset="0"/>
              <a:cs typeface="Lucida Sans Unicode" pitchFamily="34" charset="0"/>
              <a:sym typeface="Arial" pitchFamily="34" charset="0"/>
            </a:endParaRPr>
          </a:p>
          <a:p>
            <a:endParaRPr lang="tr-TR" dirty="0"/>
          </a:p>
        </p:txBody>
      </p:sp>
      <p:sp>
        <p:nvSpPr>
          <p:cNvPr id="5" name="Subtitle 2">
            <a:extLst>
              <a:ext uri="{FF2B5EF4-FFF2-40B4-BE49-F238E27FC236}">
                <a16:creationId xmlns:a16="http://schemas.microsoft.com/office/drawing/2014/main" id="{434F31E4-5DC2-44B1-8D9C-0BD8313EEBA3}"/>
              </a:ext>
            </a:extLst>
          </p:cNvPr>
          <p:cNvSpPr txBox="1">
            <a:spLocks/>
          </p:cNvSpPr>
          <p:nvPr/>
        </p:nvSpPr>
        <p:spPr bwMode="auto">
          <a:xfrm>
            <a:off x="1086022" y="1412776"/>
            <a:ext cx="6858000" cy="865790"/>
          </a:xfrm>
          <a:prstGeom prst="rect">
            <a:avLst/>
          </a:prstGeom>
          <a:solidFill>
            <a:srgbClr val="FF0000"/>
          </a:solidFill>
          <a:ln>
            <a:solidFill>
              <a:srgbClr val="FF0000"/>
            </a:solidFill>
          </a:ln>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a:t>They were first used in 1</a:t>
            </a:r>
            <a:r>
              <a:rPr lang="tr-TR" sz="2000"/>
              <a:t>9</a:t>
            </a:r>
            <a:r>
              <a:rPr lang="en-US" sz="2000"/>
              <a:t>50s to treat endometriosis.</a:t>
            </a:r>
          </a:p>
          <a:p>
            <a:r>
              <a:rPr lang="en-US" sz="2000"/>
              <a:t>None were developed to treat endometriosis</a:t>
            </a:r>
          </a:p>
          <a:p>
            <a:endParaRPr lang="en-US" sz="1600" dirty="0">
              <a:solidFill>
                <a:srgbClr val="FFC000"/>
              </a:solidFill>
            </a:endParaRPr>
          </a:p>
        </p:txBody>
      </p:sp>
    </p:spTree>
    <p:extLst>
      <p:ext uri="{BB962C8B-B14F-4D97-AF65-F5344CB8AC3E}">
        <p14:creationId xmlns:p14="http://schemas.microsoft.com/office/powerpoint/2010/main" val="19373495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188640"/>
            <a:ext cx="8229600" cy="35292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Bild 2"/>
          <p:cNvPicPr>
            <a:picLocks noChangeAspect="1"/>
          </p:cNvPicPr>
          <p:nvPr/>
        </p:nvPicPr>
        <p:blipFill rotWithShape="1">
          <a:blip r:embed="rId3"/>
          <a:srcRect t="62967"/>
          <a:stretch/>
        </p:blipFill>
        <p:spPr>
          <a:xfrm>
            <a:off x="251520" y="3789040"/>
            <a:ext cx="8696680" cy="3068960"/>
          </a:xfrm>
          <a:prstGeom prst="rect">
            <a:avLst/>
          </a:prstGeom>
        </p:spPr>
      </p:pic>
      <p:sp>
        <p:nvSpPr>
          <p:cNvPr id="6" name="Metin kutusu 4"/>
          <p:cNvSpPr txBox="1"/>
          <p:nvPr/>
        </p:nvSpPr>
        <p:spPr>
          <a:xfrm>
            <a:off x="7452320" y="2204864"/>
            <a:ext cx="697627" cy="369332"/>
          </a:xfrm>
          <a:prstGeom prst="rect">
            <a:avLst/>
          </a:prstGeom>
          <a:solidFill>
            <a:srgbClr val="FFFF00"/>
          </a:solidFill>
        </p:spPr>
        <p:txBody>
          <a:bodyPr wrap="none" rtlCol="0">
            <a:spAutoFit/>
          </a:bodyPr>
          <a:lstStyle/>
          <a:p>
            <a:r>
              <a:rPr lang="en-GB" dirty="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1600833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B01BF-33B2-45EE-A920-3762966EC6FD}"/>
              </a:ext>
            </a:extLst>
          </p:cNvPr>
          <p:cNvSpPr>
            <a:spLocks noGrp="1"/>
          </p:cNvSpPr>
          <p:nvPr>
            <p:ph type="title"/>
          </p:nvPr>
        </p:nvSpPr>
        <p:spPr/>
        <p:txBody>
          <a:bodyPr/>
          <a:lstStyle/>
          <a:p>
            <a:r>
              <a:rPr lang="en-GB" dirty="0">
                <a:solidFill>
                  <a:srgbClr val="FFFF00"/>
                </a:solidFill>
              </a:rPr>
              <a:t>Different types of progestogen have different biological effects</a:t>
            </a:r>
          </a:p>
        </p:txBody>
      </p:sp>
      <p:graphicFrame>
        <p:nvGraphicFramePr>
          <p:cNvPr id="7" name="Table 10">
            <a:extLst>
              <a:ext uri="{FF2B5EF4-FFF2-40B4-BE49-F238E27FC236}">
                <a16:creationId xmlns:a16="http://schemas.microsoft.com/office/drawing/2014/main" id="{5F356CD9-93DE-4956-B2E6-DBC144A13D56}"/>
              </a:ext>
            </a:extLst>
          </p:cNvPr>
          <p:cNvGraphicFramePr>
            <a:graphicFrameLocks noGrp="1"/>
          </p:cNvGraphicFramePr>
          <p:nvPr>
            <p:extLst>
              <p:ext uri="{D42A27DB-BD31-4B8C-83A1-F6EECF244321}">
                <p14:modId xmlns:p14="http://schemas.microsoft.com/office/powerpoint/2010/main" val="904980424"/>
              </p:ext>
            </p:extLst>
          </p:nvPr>
        </p:nvGraphicFramePr>
        <p:xfrm>
          <a:off x="3070235" y="1958974"/>
          <a:ext cx="5828665" cy="3081830"/>
        </p:xfrm>
        <a:graphic>
          <a:graphicData uri="http://schemas.openxmlformats.org/drawingml/2006/table">
            <a:tbl>
              <a:tblPr firstRow="1" bandRow="1">
                <a:tableStyleId>{21E4AEA4-8DFA-4A89-87EB-49C32662AFE0}</a:tableStyleId>
              </a:tblPr>
              <a:tblGrid>
                <a:gridCol w="1728021">
                  <a:extLst>
                    <a:ext uri="{9D8B030D-6E8A-4147-A177-3AD203B41FA5}">
                      <a16:colId xmlns:a16="http://schemas.microsoft.com/office/drawing/2014/main" val="1659780899"/>
                    </a:ext>
                  </a:extLst>
                </a:gridCol>
                <a:gridCol w="1418658">
                  <a:extLst>
                    <a:ext uri="{9D8B030D-6E8A-4147-A177-3AD203B41FA5}">
                      <a16:colId xmlns:a16="http://schemas.microsoft.com/office/drawing/2014/main" val="1253628849"/>
                    </a:ext>
                  </a:extLst>
                </a:gridCol>
                <a:gridCol w="1249362">
                  <a:extLst>
                    <a:ext uri="{9D8B030D-6E8A-4147-A177-3AD203B41FA5}">
                      <a16:colId xmlns:a16="http://schemas.microsoft.com/office/drawing/2014/main" val="11022229"/>
                    </a:ext>
                  </a:extLst>
                </a:gridCol>
                <a:gridCol w="1432624">
                  <a:extLst>
                    <a:ext uri="{9D8B030D-6E8A-4147-A177-3AD203B41FA5}">
                      <a16:colId xmlns:a16="http://schemas.microsoft.com/office/drawing/2014/main" val="1965533587"/>
                    </a:ext>
                  </a:extLst>
                </a:gridCol>
              </a:tblGrid>
              <a:tr h="308183">
                <a:tc>
                  <a:txBody>
                    <a:bodyPr/>
                    <a:lstStyle/>
                    <a:p>
                      <a:r>
                        <a:rPr lang="en-GB" sz="1200" dirty="0">
                          <a:solidFill>
                            <a:srgbClr val="FF0000"/>
                          </a:solidFill>
                        </a:rPr>
                        <a:t>Biological effect</a:t>
                      </a:r>
                    </a:p>
                  </a:txBody>
                  <a:tcPr marR="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algn="ctr"/>
                      <a:r>
                        <a:rPr lang="en-GB" sz="1200" spc="-20" baseline="0" dirty="0">
                          <a:solidFill>
                            <a:schemeClr val="tx1"/>
                          </a:solidFill>
                        </a:rPr>
                        <a:t>Dydrogesterone</a:t>
                      </a:r>
                    </a:p>
                  </a:txBody>
                  <a:tcPr marR="18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C2582"/>
                    </a:solidFill>
                  </a:tcPr>
                </a:tc>
                <a:tc>
                  <a:txBody>
                    <a:bodyPr/>
                    <a:lstStyle/>
                    <a:p>
                      <a:pPr algn="ctr"/>
                      <a:r>
                        <a:rPr lang="en-GB" sz="1200" dirty="0">
                          <a:solidFill>
                            <a:schemeClr val="tx1"/>
                          </a:solidFill>
                        </a:rPr>
                        <a:t>Dienogest</a:t>
                      </a:r>
                    </a:p>
                  </a:txBody>
                  <a:tcPr marR="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65000"/>
                      </a:schemeClr>
                    </a:solidFill>
                  </a:tcPr>
                </a:tc>
                <a:tc>
                  <a:txBody>
                    <a:bodyPr/>
                    <a:lstStyle/>
                    <a:p>
                      <a:pPr algn="ctr"/>
                      <a:r>
                        <a:rPr lang="en-GB" sz="1200" dirty="0">
                          <a:solidFill>
                            <a:schemeClr val="tx1"/>
                          </a:solidFill>
                        </a:rPr>
                        <a:t>Norethisterone</a:t>
                      </a:r>
                    </a:p>
                  </a:txBody>
                  <a:tcPr marR="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559368636"/>
                  </a:ext>
                </a:extLst>
              </a:tr>
              <a:tr h="308183">
                <a:tc>
                  <a:txBody>
                    <a:bodyPr/>
                    <a:lstStyle/>
                    <a:p>
                      <a:r>
                        <a:rPr lang="en-GB" sz="1200" dirty="0">
                          <a:solidFill>
                            <a:schemeClr val="tx1"/>
                          </a:solidFill>
                        </a:rPr>
                        <a:t>Progestogenic</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4F71">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C2582">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20000"/>
                      </a:srgbClr>
                    </a:solidFill>
                  </a:tcPr>
                </a:tc>
                <a:extLst>
                  <a:ext uri="{0D108BD9-81ED-4DB2-BD59-A6C34878D82A}">
                    <a16:rowId xmlns:a16="http://schemas.microsoft.com/office/drawing/2014/main" val="2216255509"/>
                  </a:ext>
                </a:extLst>
              </a:tr>
              <a:tr h="308183">
                <a:tc>
                  <a:txBody>
                    <a:bodyPr/>
                    <a:lstStyle/>
                    <a:p>
                      <a:r>
                        <a:rPr lang="en-GB" sz="1200" dirty="0">
                          <a:solidFill>
                            <a:schemeClr val="tx1"/>
                          </a:solidFill>
                        </a:rPr>
                        <a:t>Blocks ovulation</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4F71">
                        <a:alpha val="40000"/>
                      </a:srgbClr>
                    </a:solidFill>
                  </a:tcPr>
                </a:tc>
                <a:tc>
                  <a:txBody>
                    <a:bodyPr/>
                    <a:lstStyle/>
                    <a:p>
                      <a:pPr algn="ctr"/>
                      <a:r>
                        <a:rPr lang="en-GB" sz="1200" dirty="0">
                          <a:solidFill>
                            <a:schemeClr val="tx1"/>
                          </a:solidFill>
                        </a:rPr>
                        <a:t> - </a:t>
                      </a:r>
                      <a:r>
                        <a:rPr lang="en-GB" sz="1200" baseline="30000" dirty="0">
                          <a:solidFill>
                            <a:schemeClr val="tx1"/>
                          </a:solidFill>
                        </a:rPr>
                        <a:t>a</a:t>
                      </a:r>
                      <a:endParaRPr lang="en-GB" sz="1200" dirty="0">
                        <a:solidFill>
                          <a:schemeClr val="tx1"/>
                        </a:solidFill>
                      </a:endParaRP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C2582">
                        <a:alpha val="4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4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40000"/>
                      </a:srgbClr>
                    </a:solidFill>
                  </a:tcPr>
                </a:tc>
                <a:extLst>
                  <a:ext uri="{0D108BD9-81ED-4DB2-BD59-A6C34878D82A}">
                    <a16:rowId xmlns:a16="http://schemas.microsoft.com/office/drawing/2014/main" val="766264158"/>
                  </a:ext>
                </a:extLst>
              </a:tr>
              <a:tr h="308183">
                <a:tc>
                  <a:txBody>
                    <a:bodyPr/>
                    <a:lstStyle/>
                    <a:p>
                      <a:r>
                        <a:rPr lang="en-GB" sz="1200" dirty="0">
                          <a:solidFill>
                            <a:schemeClr val="tx1"/>
                          </a:solidFill>
                        </a:rPr>
                        <a:t>Antigonadotropic</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4F71">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C2582">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20000"/>
                      </a:srgbClr>
                    </a:solidFill>
                  </a:tcPr>
                </a:tc>
                <a:extLst>
                  <a:ext uri="{0D108BD9-81ED-4DB2-BD59-A6C34878D82A}">
                    <a16:rowId xmlns:a16="http://schemas.microsoft.com/office/drawing/2014/main" val="1052516155"/>
                  </a:ext>
                </a:extLst>
              </a:tr>
              <a:tr h="308183">
                <a:tc>
                  <a:txBody>
                    <a:bodyPr/>
                    <a:lstStyle/>
                    <a:p>
                      <a:r>
                        <a:rPr lang="en-GB" sz="1200" dirty="0">
                          <a:solidFill>
                            <a:schemeClr val="tx1"/>
                          </a:solidFill>
                        </a:rPr>
                        <a:t>Antiestrogenic</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4F71">
                        <a:alpha val="4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C2582">
                        <a:alpha val="4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4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40000"/>
                      </a:srgbClr>
                    </a:solidFill>
                  </a:tcPr>
                </a:tc>
                <a:extLst>
                  <a:ext uri="{0D108BD9-81ED-4DB2-BD59-A6C34878D82A}">
                    <a16:rowId xmlns:a16="http://schemas.microsoft.com/office/drawing/2014/main" val="3274546953"/>
                  </a:ext>
                </a:extLst>
              </a:tr>
              <a:tr h="308183">
                <a:tc>
                  <a:txBody>
                    <a:bodyPr/>
                    <a:lstStyle/>
                    <a:p>
                      <a:r>
                        <a:rPr lang="en-GB" sz="1200" dirty="0">
                          <a:solidFill>
                            <a:schemeClr val="tx1"/>
                          </a:solidFill>
                        </a:rPr>
                        <a:t>Estrogenic</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4F71">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C2582">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20000"/>
                      </a:srgbClr>
                    </a:solidFill>
                  </a:tcPr>
                </a:tc>
                <a:extLst>
                  <a:ext uri="{0D108BD9-81ED-4DB2-BD59-A6C34878D82A}">
                    <a16:rowId xmlns:a16="http://schemas.microsoft.com/office/drawing/2014/main" val="1804759612"/>
                  </a:ext>
                </a:extLst>
              </a:tr>
              <a:tr h="308183">
                <a:tc>
                  <a:txBody>
                    <a:bodyPr/>
                    <a:lstStyle/>
                    <a:p>
                      <a:r>
                        <a:rPr lang="en-GB" sz="1200" dirty="0">
                          <a:solidFill>
                            <a:schemeClr val="tx1"/>
                          </a:solidFill>
                        </a:rPr>
                        <a:t>Androgenic</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4F71">
                        <a:alpha val="4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C2582">
                        <a:alpha val="4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4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40000"/>
                      </a:srgbClr>
                    </a:solidFill>
                  </a:tcPr>
                </a:tc>
                <a:extLst>
                  <a:ext uri="{0D108BD9-81ED-4DB2-BD59-A6C34878D82A}">
                    <a16:rowId xmlns:a16="http://schemas.microsoft.com/office/drawing/2014/main" val="1915499678"/>
                  </a:ext>
                </a:extLst>
              </a:tr>
              <a:tr h="308183">
                <a:tc>
                  <a:txBody>
                    <a:bodyPr/>
                    <a:lstStyle/>
                    <a:p>
                      <a:r>
                        <a:rPr lang="en-GB" sz="1200" dirty="0">
                          <a:solidFill>
                            <a:schemeClr val="tx1"/>
                          </a:solidFill>
                        </a:rPr>
                        <a:t>Antiandrogenic</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4F71">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C2582">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20000"/>
                      </a:srgbClr>
                    </a:solidFill>
                  </a:tcPr>
                </a:tc>
                <a:extLst>
                  <a:ext uri="{0D108BD9-81ED-4DB2-BD59-A6C34878D82A}">
                    <a16:rowId xmlns:a16="http://schemas.microsoft.com/office/drawing/2014/main" val="3599692169"/>
                  </a:ext>
                </a:extLst>
              </a:tr>
              <a:tr h="308183">
                <a:tc>
                  <a:txBody>
                    <a:bodyPr/>
                    <a:lstStyle/>
                    <a:p>
                      <a:r>
                        <a:rPr lang="en-GB" sz="1200" dirty="0">
                          <a:solidFill>
                            <a:schemeClr val="tx1"/>
                          </a:solidFill>
                        </a:rPr>
                        <a:t>Glucocorticoid</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4F71">
                        <a:alpha val="4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C2582">
                        <a:alpha val="4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4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40000"/>
                      </a:srgbClr>
                    </a:solidFill>
                  </a:tcPr>
                </a:tc>
                <a:extLst>
                  <a:ext uri="{0D108BD9-81ED-4DB2-BD59-A6C34878D82A}">
                    <a16:rowId xmlns:a16="http://schemas.microsoft.com/office/drawing/2014/main" val="3084103093"/>
                  </a:ext>
                </a:extLst>
              </a:tr>
              <a:tr h="308183">
                <a:tc>
                  <a:txBody>
                    <a:bodyPr/>
                    <a:lstStyle/>
                    <a:p>
                      <a:r>
                        <a:rPr lang="en-GB" sz="1200" dirty="0" err="1">
                          <a:solidFill>
                            <a:schemeClr val="tx1"/>
                          </a:solidFill>
                        </a:rPr>
                        <a:t>Antimineralocorticoid</a:t>
                      </a:r>
                      <a:endParaRPr lang="en-GB" sz="1200" dirty="0">
                        <a:solidFill>
                          <a:schemeClr val="tx1"/>
                        </a:solidFill>
                      </a:endParaRP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4F71">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C2582">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20000"/>
                      </a:srgbClr>
                    </a:solidFill>
                  </a:tcPr>
                </a:tc>
                <a:tc>
                  <a:txBody>
                    <a:bodyPr/>
                    <a:lstStyle/>
                    <a:p>
                      <a:pPr algn="ctr"/>
                      <a:r>
                        <a:rPr lang="en-GB" sz="1200" dirty="0">
                          <a:solidFill>
                            <a:schemeClr val="tx1"/>
                          </a:solidFill>
                        </a:rPr>
                        <a:t>-</a:t>
                      </a:r>
                    </a:p>
                  </a:txBody>
                  <a:tcPr marR="72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A6A6">
                        <a:alpha val="20000"/>
                      </a:srgbClr>
                    </a:solidFill>
                  </a:tcPr>
                </a:tc>
                <a:extLst>
                  <a:ext uri="{0D108BD9-81ED-4DB2-BD59-A6C34878D82A}">
                    <a16:rowId xmlns:a16="http://schemas.microsoft.com/office/drawing/2014/main" val="2917926456"/>
                  </a:ext>
                </a:extLst>
              </a:tr>
            </a:tbl>
          </a:graphicData>
        </a:graphic>
      </p:graphicFrame>
      <p:sp>
        <p:nvSpPr>
          <p:cNvPr id="11" name="Footer Placeholder 5">
            <a:extLst>
              <a:ext uri="{FF2B5EF4-FFF2-40B4-BE49-F238E27FC236}">
                <a16:creationId xmlns:a16="http://schemas.microsoft.com/office/drawing/2014/main" id="{F61B1918-FC7D-41BE-8DC7-17ED512DCE13}"/>
              </a:ext>
            </a:extLst>
          </p:cNvPr>
          <p:cNvSpPr txBox="1">
            <a:spLocks/>
          </p:cNvSpPr>
          <p:nvPr/>
        </p:nvSpPr>
        <p:spPr>
          <a:xfrm>
            <a:off x="502759" y="5134123"/>
            <a:ext cx="8476757" cy="610976"/>
          </a:xfrm>
          <a:prstGeom prst="rect">
            <a:avLst/>
          </a:prstGeom>
        </p:spPr>
        <p:txBody>
          <a:bodyPr lIns="0" rIns="0" anchor="b"/>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en-GB" sz="900" baseline="30000" dirty="0" err="1">
                <a:latin typeface="Calibri" panose="020F0502020204030204" pitchFamily="34" charset="0"/>
                <a:ea typeface="ＭＳ Ｐゴシック" charset="0"/>
                <a:cs typeface="Calibri" panose="020F0502020204030204" pitchFamily="34" charset="0"/>
              </a:rPr>
              <a:t>a</a:t>
            </a:r>
            <a:r>
              <a:rPr lang="en-GB" sz="900" dirty="0" err="1">
                <a:latin typeface="Calibri" panose="020F0502020204030204" pitchFamily="34" charset="0"/>
                <a:ea typeface="ＭＳ Ｐゴシック" charset="0"/>
                <a:cs typeface="Calibri" panose="020F0502020204030204" pitchFamily="34" charset="0"/>
              </a:rPr>
              <a:t>At</a:t>
            </a:r>
            <a:r>
              <a:rPr lang="en-GB" sz="900" dirty="0">
                <a:latin typeface="Calibri" panose="020F0502020204030204" pitchFamily="34" charset="0"/>
                <a:ea typeface="ＭＳ Ｐゴシック" charset="0"/>
                <a:cs typeface="Calibri" panose="020F0502020204030204" pitchFamily="34" charset="0"/>
              </a:rPr>
              <a:t> a therapeutic dosage</a:t>
            </a:r>
          </a:p>
          <a:p>
            <a:pPr>
              <a:defRPr/>
            </a:pPr>
            <a:r>
              <a:rPr lang="en-GB" sz="900" dirty="0">
                <a:latin typeface="Calibri" panose="020F0502020204030204" pitchFamily="34" charset="0"/>
                <a:ea typeface="ＭＳ Ｐゴシック" charset="0"/>
                <a:cs typeface="Calibri" panose="020F0502020204030204" pitchFamily="34" charset="0"/>
              </a:rPr>
              <a:t>+, effective; </a:t>
            </a:r>
            <a:r>
              <a:rPr lang="en-GB" sz="800" dirty="0">
                <a:latin typeface="Georgia" panose="02040502050405020303" pitchFamily="18" charset="0"/>
                <a:ea typeface="ＭＳ Ｐゴシック" charset="0"/>
                <a:cs typeface="Calibri" panose="020F0502020204030204" pitchFamily="34" charset="0"/>
              </a:rPr>
              <a:t>±</a:t>
            </a:r>
            <a:r>
              <a:rPr lang="en-GB" sz="900" dirty="0">
                <a:latin typeface="Calibri" panose="020F0502020204030204" pitchFamily="34" charset="0"/>
                <a:ea typeface="ＭＳ Ｐゴシック" charset="0"/>
                <a:cs typeface="Calibri" panose="020F0502020204030204" pitchFamily="34" charset="0"/>
              </a:rPr>
              <a:t>, weakly effective; -, not effective</a:t>
            </a:r>
            <a:endParaRPr lang="en-GB" sz="900" baseline="30000" dirty="0">
              <a:latin typeface="Calibri" panose="020F0502020204030204" pitchFamily="34" charset="0"/>
              <a:ea typeface="ＭＳ Ｐゴシック" charset="0"/>
              <a:cs typeface="Calibri" panose="020F0502020204030204" pitchFamily="34" charset="0"/>
            </a:endParaRPr>
          </a:p>
          <a:p>
            <a:pPr>
              <a:defRPr/>
            </a:pPr>
            <a:r>
              <a:rPr lang="en-GB" sz="900" dirty="0">
                <a:latin typeface="Calibri" panose="020F0502020204030204" pitchFamily="34" charset="0"/>
                <a:ea typeface="ＭＳ Ｐゴシック" charset="0"/>
                <a:cs typeface="Calibri" panose="020F0502020204030204" pitchFamily="34" charset="0"/>
              </a:rPr>
              <a:t>Schindler AE, </a:t>
            </a:r>
            <a:r>
              <a:rPr lang="en-GB" sz="900" i="1" dirty="0">
                <a:latin typeface="Calibri" panose="020F0502020204030204" pitchFamily="34" charset="0"/>
                <a:ea typeface="ＭＳ Ｐゴシック" charset="0"/>
                <a:cs typeface="Calibri" panose="020F0502020204030204" pitchFamily="34" charset="0"/>
              </a:rPr>
              <a:t>et al. Maturitas </a:t>
            </a:r>
            <a:r>
              <a:rPr lang="en-GB" sz="900" dirty="0">
                <a:latin typeface="Calibri" panose="020F0502020204030204" pitchFamily="34" charset="0"/>
                <a:ea typeface="ＭＳ Ｐゴシック" charset="0"/>
                <a:cs typeface="Calibri" panose="020F0502020204030204" pitchFamily="34" charset="0"/>
              </a:rPr>
              <a:t>2003;46(Suppl 1):S7–S16</a:t>
            </a:r>
          </a:p>
        </p:txBody>
      </p:sp>
      <p:sp>
        <p:nvSpPr>
          <p:cNvPr id="14" name="TextBox 13">
            <a:extLst>
              <a:ext uri="{FF2B5EF4-FFF2-40B4-BE49-F238E27FC236}">
                <a16:creationId xmlns:a16="http://schemas.microsoft.com/office/drawing/2014/main" id="{30C95F52-66F7-4630-A12C-012752FEBBEB}"/>
              </a:ext>
            </a:extLst>
          </p:cNvPr>
          <p:cNvSpPr txBox="1"/>
          <p:nvPr/>
        </p:nvSpPr>
        <p:spPr>
          <a:xfrm>
            <a:off x="519113" y="2808340"/>
            <a:ext cx="2424350" cy="796479"/>
          </a:xfrm>
          <a:prstGeom prst="rect">
            <a:avLst/>
          </a:prstGeom>
          <a:ln>
            <a:solidFill>
              <a:schemeClr val="tx2"/>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200" dirty="0">
                <a:latin typeface="Georgia" panose="02040502050405020303" pitchFamily="18" charset="0"/>
              </a:rPr>
              <a:t>Progestogens are selected for use in clinical practice based on their other biological effects</a:t>
            </a:r>
          </a:p>
        </p:txBody>
      </p:sp>
      <p:sp>
        <p:nvSpPr>
          <p:cNvPr id="17" name="TextBox 16">
            <a:extLst>
              <a:ext uri="{FF2B5EF4-FFF2-40B4-BE49-F238E27FC236}">
                <a16:creationId xmlns:a16="http://schemas.microsoft.com/office/drawing/2014/main" id="{91DA94FE-63E0-4CFF-AF3E-0C83E09DD49A}"/>
              </a:ext>
            </a:extLst>
          </p:cNvPr>
          <p:cNvSpPr txBox="1"/>
          <p:nvPr/>
        </p:nvSpPr>
        <p:spPr>
          <a:xfrm>
            <a:off x="519113" y="1958975"/>
            <a:ext cx="2424350" cy="796480"/>
          </a:xfrm>
          <a:prstGeom prst="rect">
            <a:avLst/>
          </a:prstGeom>
          <a:ln>
            <a:solidFill>
              <a:schemeClr val="tx2"/>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200" dirty="0">
                <a:latin typeface="Georgia" panose="02040502050405020303" pitchFamily="18" charset="0"/>
              </a:rPr>
              <a:t>All progestogens induce a characteristic change in the estrogen-primed endometrium</a:t>
            </a:r>
          </a:p>
        </p:txBody>
      </p:sp>
    </p:spTree>
    <p:extLst>
      <p:ext uri="{BB962C8B-B14F-4D97-AF65-F5344CB8AC3E}">
        <p14:creationId xmlns:p14="http://schemas.microsoft.com/office/powerpoint/2010/main" val="20787563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F64BE-5DC3-43E9-BED0-E8148129CA81}"/>
              </a:ext>
            </a:extLst>
          </p:cNvPr>
          <p:cNvSpPr>
            <a:spLocks noGrp="1"/>
          </p:cNvSpPr>
          <p:nvPr>
            <p:ph type="title"/>
          </p:nvPr>
        </p:nvSpPr>
        <p:spPr/>
        <p:txBody>
          <a:bodyPr/>
          <a:lstStyle/>
          <a:p>
            <a:endParaRPr lang="en-US" dirty="0"/>
          </a:p>
        </p:txBody>
      </p:sp>
      <p:pic>
        <p:nvPicPr>
          <p:cNvPr id="7" name="Content Placeholder 6">
            <a:extLst>
              <a:ext uri="{FF2B5EF4-FFF2-40B4-BE49-F238E27FC236}">
                <a16:creationId xmlns:a16="http://schemas.microsoft.com/office/drawing/2014/main" id="{461467D8-F13C-4DFE-9678-F6B29D50DA86}"/>
              </a:ext>
            </a:extLst>
          </p:cNvPr>
          <p:cNvPicPr>
            <a:picLocks noGrp="1" noChangeAspect="1"/>
          </p:cNvPicPr>
          <p:nvPr>
            <p:ph idx="1"/>
          </p:nvPr>
        </p:nvPicPr>
        <p:blipFill>
          <a:blip r:embed="rId2"/>
          <a:stretch>
            <a:fillRect/>
          </a:stretch>
        </p:blipFill>
        <p:spPr>
          <a:xfrm>
            <a:off x="0" y="1815306"/>
            <a:ext cx="9144000" cy="4768056"/>
          </a:xfrm>
        </p:spPr>
      </p:pic>
      <p:pic>
        <p:nvPicPr>
          <p:cNvPr id="5" name="Picture 4">
            <a:extLst>
              <a:ext uri="{FF2B5EF4-FFF2-40B4-BE49-F238E27FC236}">
                <a16:creationId xmlns:a16="http://schemas.microsoft.com/office/drawing/2014/main" id="{9F8B070E-E8CA-439F-B3E7-1B026598ACC5}"/>
              </a:ext>
            </a:extLst>
          </p:cNvPr>
          <p:cNvPicPr>
            <a:picLocks noChangeAspect="1"/>
          </p:cNvPicPr>
          <p:nvPr/>
        </p:nvPicPr>
        <p:blipFill>
          <a:blip r:embed="rId3"/>
          <a:stretch>
            <a:fillRect/>
          </a:stretch>
        </p:blipFill>
        <p:spPr>
          <a:xfrm>
            <a:off x="107504" y="71438"/>
            <a:ext cx="9144000" cy="1549400"/>
          </a:xfrm>
          <a:prstGeom prst="rect">
            <a:avLst/>
          </a:prstGeom>
        </p:spPr>
      </p:pic>
      <p:sp>
        <p:nvSpPr>
          <p:cNvPr id="6" name="Metin kutusu 4">
            <a:extLst>
              <a:ext uri="{FF2B5EF4-FFF2-40B4-BE49-F238E27FC236}">
                <a16:creationId xmlns:a16="http://schemas.microsoft.com/office/drawing/2014/main" id="{3EACD9EE-82C0-44EE-856A-F9597E67FDB0}"/>
              </a:ext>
            </a:extLst>
          </p:cNvPr>
          <p:cNvSpPr txBox="1"/>
          <p:nvPr/>
        </p:nvSpPr>
        <p:spPr>
          <a:xfrm>
            <a:off x="8172400" y="467911"/>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a:t>
            </a:r>
            <a:r>
              <a:rPr lang="en-US" dirty="0">
                <a:solidFill>
                  <a:srgbClr val="FF0000"/>
                </a:solidFill>
              </a:rPr>
              <a:t>0</a:t>
            </a:r>
            <a:endParaRPr lang="en-GB" dirty="0">
              <a:solidFill>
                <a:srgbClr val="FF0000"/>
              </a:solidFill>
            </a:endParaRPr>
          </a:p>
        </p:txBody>
      </p:sp>
    </p:spTree>
    <p:extLst>
      <p:ext uri="{BB962C8B-B14F-4D97-AF65-F5344CB8AC3E}">
        <p14:creationId xmlns:p14="http://schemas.microsoft.com/office/powerpoint/2010/main" val="2623578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89337"/>
            <a:ext cx="8907196" cy="1857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333928" y="918012"/>
            <a:ext cx="652743"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pic>
        <p:nvPicPr>
          <p:cNvPr id="1028"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7504" y="2132856"/>
            <a:ext cx="8879167" cy="40271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28127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2B720-05FF-718C-D357-EAD23F0AFDD0}"/>
              </a:ext>
            </a:extLst>
          </p:cNvPr>
          <p:cNvSpPr>
            <a:spLocks noGrp="1"/>
          </p:cNvSpPr>
          <p:nvPr>
            <p:ph type="title"/>
          </p:nvPr>
        </p:nvSpPr>
        <p:spPr/>
        <p:txBody>
          <a:bodyPr/>
          <a:lstStyle/>
          <a:p>
            <a:endParaRPr lang="en-US" dirty="0"/>
          </a:p>
        </p:txBody>
      </p:sp>
      <p:pic>
        <p:nvPicPr>
          <p:cNvPr id="7" name="Content Placeholder 6">
            <a:extLst>
              <a:ext uri="{FF2B5EF4-FFF2-40B4-BE49-F238E27FC236}">
                <a16:creationId xmlns:a16="http://schemas.microsoft.com/office/drawing/2014/main" id="{BDF90663-9756-86C1-6A06-0FBC0CF559D2}"/>
              </a:ext>
            </a:extLst>
          </p:cNvPr>
          <p:cNvPicPr>
            <a:picLocks noGrp="1" noChangeAspect="1"/>
          </p:cNvPicPr>
          <p:nvPr>
            <p:ph idx="1"/>
          </p:nvPr>
        </p:nvPicPr>
        <p:blipFill>
          <a:blip r:embed="rId2"/>
          <a:stretch>
            <a:fillRect/>
          </a:stretch>
        </p:blipFill>
        <p:spPr>
          <a:xfrm>
            <a:off x="704167" y="2492896"/>
            <a:ext cx="7735666" cy="4525963"/>
          </a:xfrm>
        </p:spPr>
      </p:pic>
      <p:pic>
        <p:nvPicPr>
          <p:cNvPr id="5" name="Picture 4">
            <a:extLst>
              <a:ext uri="{FF2B5EF4-FFF2-40B4-BE49-F238E27FC236}">
                <a16:creationId xmlns:a16="http://schemas.microsoft.com/office/drawing/2014/main" id="{6AE539D7-7D61-BF4F-E24F-8C2D7EB77EAA}"/>
              </a:ext>
            </a:extLst>
          </p:cNvPr>
          <p:cNvPicPr>
            <a:picLocks noChangeAspect="1"/>
          </p:cNvPicPr>
          <p:nvPr/>
        </p:nvPicPr>
        <p:blipFill>
          <a:blip r:embed="rId3"/>
          <a:stretch>
            <a:fillRect/>
          </a:stretch>
        </p:blipFill>
        <p:spPr>
          <a:xfrm>
            <a:off x="0" y="34449"/>
            <a:ext cx="9144000" cy="2967862"/>
          </a:xfrm>
          <a:prstGeom prst="rect">
            <a:avLst/>
          </a:prstGeom>
        </p:spPr>
      </p:pic>
      <p:sp>
        <p:nvSpPr>
          <p:cNvPr id="6" name="Metin kutusu 4">
            <a:extLst>
              <a:ext uri="{FF2B5EF4-FFF2-40B4-BE49-F238E27FC236}">
                <a16:creationId xmlns:a16="http://schemas.microsoft.com/office/drawing/2014/main" id="{8E96336B-52BC-3C56-8248-665299EA6013}"/>
              </a:ext>
            </a:extLst>
          </p:cNvPr>
          <p:cNvSpPr txBox="1"/>
          <p:nvPr/>
        </p:nvSpPr>
        <p:spPr>
          <a:xfrm>
            <a:off x="8172400" y="467911"/>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a:t>
            </a:r>
            <a:r>
              <a:rPr lang="en-US" dirty="0">
                <a:solidFill>
                  <a:srgbClr val="FF0000"/>
                </a:solidFill>
              </a:rPr>
              <a:t>2</a:t>
            </a:r>
            <a:endParaRPr lang="en-GB" dirty="0">
              <a:solidFill>
                <a:srgbClr val="FF0000"/>
              </a:solidFill>
            </a:endParaRPr>
          </a:p>
        </p:txBody>
      </p:sp>
    </p:spTree>
    <p:extLst>
      <p:ext uri="{BB962C8B-B14F-4D97-AF65-F5344CB8AC3E}">
        <p14:creationId xmlns:p14="http://schemas.microsoft.com/office/powerpoint/2010/main" val="3480006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DBDE5-487E-4787-ABE0-1B1CBD73F9F2}"/>
              </a:ext>
            </a:extLst>
          </p:cNvPr>
          <p:cNvSpPr>
            <a:spLocks noGrp="1"/>
          </p:cNvSpPr>
          <p:nvPr>
            <p:ph type="title"/>
          </p:nvPr>
        </p:nvSpPr>
        <p:spPr/>
        <p:txBody>
          <a:bodyPr/>
          <a:lstStyle/>
          <a:p>
            <a:endParaRPr lang="en-US" dirty="0"/>
          </a:p>
        </p:txBody>
      </p:sp>
      <p:pic>
        <p:nvPicPr>
          <p:cNvPr id="9" name="Content Placeholder 8">
            <a:extLst>
              <a:ext uri="{FF2B5EF4-FFF2-40B4-BE49-F238E27FC236}">
                <a16:creationId xmlns:a16="http://schemas.microsoft.com/office/drawing/2014/main" id="{10E57F1D-9034-430D-85DC-4295189F2335}"/>
              </a:ext>
            </a:extLst>
          </p:cNvPr>
          <p:cNvPicPr>
            <a:picLocks noGrp="1" noChangeAspect="1"/>
          </p:cNvPicPr>
          <p:nvPr>
            <p:ph idx="1"/>
          </p:nvPr>
        </p:nvPicPr>
        <p:blipFill>
          <a:blip r:embed="rId2"/>
          <a:stretch>
            <a:fillRect/>
          </a:stretch>
        </p:blipFill>
        <p:spPr>
          <a:xfrm>
            <a:off x="251520" y="2266135"/>
            <a:ext cx="8435280" cy="3755154"/>
          </a:xfrm>
        </p:spPr>
      </p:pic>
      <p:pic>
        <p:nvPicPr>
          <p:cNvPr id="5" name="Picture 4">
            <a:extLst>
              <a:ext uri="{FF2B5EF4-FFF2-40B4-BE49-F238E27FC236}">
                <a16:creationId xmlns:a16="http://schemas.microsoft.com/office/drawing/2014/main" id="{DDB38C77-C365-42CF-B228-BB464DFB677F}"/>
              </a:ext>
            </a:extLst>
          </p:cNvPr>
          <p:cNvPicPr>
            <a:picLocks noChangeAspect="1"/>
          </p:cNvPicPr>
          <p:nvPr/>
        </p:nvPicPr>
        <p:blipFill>
          <a:blip r:embed="rId3"/>
          <a:stretch>
            <a:fillRect/>
          </a:stretch>
        </p:blipFill>
        <p:spPr>
          <a:xfrm>
            <a:off x="0" y="21787"/>
            <a:ext cx="9144000" cy="2048325"/>
          </a:xfrm>
          <a:prstGeom prst="rect">
            <a:avLst/>
          </a:prstGeom>
        </p:spPr>
      </p:pic>
      <p:sp>
        <p:nvSpPr>
          <p:cNvPr id="10" name="Metin kutusu 4">
            <a:extLst>
              <a:ext uri="{FF2B5EF4-FFF2-40B4-BE49-F238E27FC236}">
                <a16:creationId xmlns:a16="http://schemas.microsoft.com/office/drawing/2014/main" id="{41996274-81D3-4594-A78C-E39E327B421E}"/>
              </a:ext>
            </a:extLst>
          </p:cNvPr>
          <p:cNvSpPr txBox="1"/>
          <p:nvPr/>
        </p:nvSpPr>
        <p:spPr>
          <a:xfrm>
            <a:off x="8100392" y="1114984"/>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a:t>
            </a:r>
            <a:r>
              <a:rPr lang="en-US" dirty="0">
                <a:solidFill>
                  <a:srgbClr val="FF0000"/>
                </a:solidFill>
              </a:rPr>
              <a:t>0</a:t>
            </a:r>
            <a:endParaRPr lang="en-GB" dirty="0">
              <a:solidFill>
                <a:srgbClr val="FF0000"/>
              </a:solidFill>
            </a:endParaRPr>
          </a:p>
        </p:txBody>
      </p:sp>
    </p:spTree>
    <p:extLst>
      <p:ext uri="{BB962C8B-B14F-4D97-AF65-F5344CB8AC3E}">
        <p14:creationId xmlns:p14="http://schemas.microsoft.com/office/powerpoint/2010/main" val="29463149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0881-DA60-4934-B7B7-08F1E40E007E}"/>
              </a:ext>
            </a:extLst>
          </p:cNvPr>
          <p:cNvSpPr>
            <a:spLocks noGrp="1"/>
          </p:cNvSpPr>
          <p:nvPr>
            <p:ph type="title"/>
          </p:nvPr>
        </p:nvSpPr>
        <p:spPr>
          <a:xfrm>
            <a:off x="359532" y="295521"/>
            <a:ext cx="8033345" cy="1143000"/>
          </a:xfrm>
        </p:spPr>
        <p:txBody>
          <a:bodyPr/>
          <a:lstStyle/>
          <a:p>
            <a:pPr algn="l" eaLnBrk="1" hangingPunct="1">
              <a:defRPr/>
            </a:pPr>
            <a:r>
              <a:rPr lang="en-GB" sz="2800" kern="1200" dirty="0">
                <a:solidFill>
                  <a:srgbClr val="FFFF00"/>
                </a:solidFill>
                <a:latin typeface="Arial" charset="0"/>
                <a:ea typeface="MS PGothic"/>
                <a:cs typeface="MS PGothic"/>
              </a:rPr>
              <a:t>Dienogest alleviates pain-related symptoms in women with deep infiltrating endometriosis</a:t>
            </a:r>
          </a:p>
        </p:txBody>
      </p:sp>
      <p:graphicFrame>
        <p:nvGraphicFramePr>
          <p:cNvPr id="140306" name="Chart 6">
            <a:extLst>
              <a:ext uri="{FF2B5EF4-FFF2-40B4-BE49-F238E27FC236}">
                <a16:creationId xmlns:a16="http://schemas.microsoft.com/office/drawing/2014/main" id="{92C3A166-26A5-4605-8A1F-C07CB8BC9B59}"/>
              </a:ext>
            </a:extLst>
          </p:cNvPr>
          <p:cNvGraphicFramePr>
            <a:graphicFrameLocks/>
          </p:cNvGraphicFramePr>
          <p:nvPr/>
        </p:nvGraphicFramePr>
        <p:xfrm>
          <a:off x="2159732" y="2636241"/>
          <a:ext cx="4676304" cy="2700971"/>
        </p:xfrm>
        <a:graphic>
          <a:graphicData uri="http://schemas.openxmlformats.org/presentationml/2006/ole">
            <mc:AlternateContent xmlns:mc="http://schemas.openxmlformats.org/markup-compatibility/2006">
              <mc:Choice xmlns:v="urn:schemas-microsoft-com:vml" Requires="v">
                <p:oleObj spid="_x0000_s29755" name="Chart" r:id="rId4" imgW="4487045" imgH="2554445" progId="Excel.Chart.8">
                  <p:embed/>
                </p:oleObj>
              </mc:Choice>
              <mc:Fallback>
                <p:oleObj name="Chart" r:id="rId4" imgW="4487045" imgH="2554445" progId="Excel.Chart.8">
                  <p:embed/>
                  <p:pic>
                    <p:nvPicPr>
                      <p:cNvPr id="140306" name="Chart 6">
                        <a:extLst>
                          <a:ext uri="{FF2B5EF4-FFF2-40B4-BE49-F238E27FC236}">
                            <a16:creationId xmlns:a16="http://schemas.microsoft.com/office/drawing/2014/main" id="{92C3A166-26A5-4605-8A1F-C07CB8BC9B59}"/>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9732" y="2636241"/>
                        <a:ext cx="4676304" cy="270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140293" name="Group 7">
            <a:extLst>
              <a:ext uri="{FF2B5EF4-FFF2-40B4-BE49-F238E27FC236}">
                <a16:creationId xmlns:a16="http://schemas.microsoft.com/office/drawing/2014/main" id="{275386C2-66EB-4338-9331-590FB8996D75}"/>
              </a:ext>
            </a:extLst>
          </p:cNvPr>
          <p:cNvGrpSpPr>
            <a:grpSpLocks/>
          </p:cNvGrpSpPr>
          <p:nvPr/>
        </p:nvGrpSpPr>
        <p:grpSpPr bwMode="auto">
          <a:xfrm>
            <a:off x="7004449" y="2852936"/>
            <a:ext cx="1388428" cy="1547260"/>
            <a:chOff x="7270406" y="2275382"/>
            <a:chExt cx="1381747" cy="1486153"/>
          </a:xfrm>
        </p:grpSpPr>
        <p:sp>
          <p:nvSpPr>
            <p:cNvPr id="6" name="Rectangle 5">
              <a:extLst>
                <a:ext uri="{FF2B5EF4-FFF2-40B4-BE49-F238E27FC236}">
                  <a16:creationId xmlns:a16="http://schemas.microsoft.com/office/drawing/2014/main" id="{534025B3-D942-413D-BE80-4088401072D4}"/>
                </a:ext>
              </a:extLst>
            </p:cNvPr>
            <p:cNvSpPr/>
            <p:nvPr/>
          </p:nvSpPr>
          <p:spPr bwMode="auto">
            <a:xfrm>
              <a:off x="7270406" y="2343162"/>
              <a:ext cx="107999" cy="108026"/>
            </a:xfrm>
            <a:prstGeom prst="rect">
              <a:avLst/>
            </a:prstGeom>
            <a:solidFill>
              <a:srgbClr val="75BB2D"/>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vert="eaVert" wrap="none" lIns="51435" tIns="25718" rIns="51435" bIns="25718" anchor="ctr"/>
            <a:lstStyle/>
            <a:p>
              <a:pPr marL="0" marR="0" lvl="0" indent="0" algn="ctr" defTabSz="257168" rtl="0" eaLnBrk="0" fontAlgn="base" latinLnBrk="0" hangingPunct="0">
                <a:lnSpc>
                  <a:spcPct val="100000"/>
                </a:lnSpc>
                <a:spcBef>
                  <a:spcPct val="0"/>
                </a:spcBef>
                <a:spcAft>
                  <a:spcPct val="0"/>
                </a:spcAft>
                <a:buClrTx/>
                <a:buSzTx/>
                <a:buFontTx/>
                <a:buNone/>
                <a:tabLst/>
                <a:defRPr/>
              </a:pPr>
              <a:endParaRPr kumimoji="0" lang="en-GB" sz="3600" b="1" i="1" u="none" strike="noStrike" kern="1200" cap="none" spc="0" normalizeH="0" baseline="0" noProof="0" dirty="0">
                <a:ln>
                  <a:noFill/>
                </a:ln>
                <a:solidFill>
                  <a:srgbClr val="686868"/>
                </a:solidFill>
                <a:effectLst/>
                <a:uLnTx/>
                <a:uFillTx/>
                <a:latin typeface="Arial" charset="0"/>
                <a:ea typeface="MS PGothic" panose="020B0600070205080204" pitchFamily="34" charset="-128"/>
                <a:cs typeface="+mn-cs"/>
              </a:endParaRPr>
            </a:p>
          </p:txBody>
        </p:sp>
        <p:sp>
          <p:nvSpPr>
            <p:cNvPr id="27" name="Rectangle 26">
              <a:extLst>
                <a:ext uri="{FF2B5EF4-FFF2-40B4-BE49-F238E27FC236}">
                  <a16:creationId xmlns:a16="http://schemas.microsoft.com/office/drawing/2014/main" id="{F6FD1960-505C-46DC-B542-ED2D490477E4}"/>
                </a:ext>
              </a:extLst>
            </p:cNvPr>
            <p:cNvSpPr/>
            <p:nvPr/>
          </p:nvSpPr>
          <p:spPr bwMode="auto">
            <a:xfrm>
              <a:off x="7273582" y="2652411"/>
              <a:ext cx="107999" cy="108026"/>
            </a:xfrm>
            <a:prstGeom prst="rect">
              <a:avLst/>
            </a:prstGeom>
            <a:solidFill>
              <a:srgbClr val="0092C7"/>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vert="eaVert" wrap="none" lIns="51435" tIns="25718" rIns="51435" bIns="25718" anchor="ctr"/>
            <a:lstStyle/>
            <a:p>
              <a:pPr marL="0" marR="0" lvl="0" indent="0" algn="ctr" defTabSz="257168" rtl="0" eaLnBrk="0" fontAlgn="base" latinLnBrk="0" hangingPunct="0">
                <a:lnSpc>
                  <a:spcPct val="100000"/>
                </a:lnSpc>
                <a:spcBef>
                  <a:spcPct val="0"/>
                </a:spcBef>
                <a:spcAft>
                  <a:spcPct val="0"/>
                </a:spcAft>
                <a:buClrTx/>
                <a:buSzTx/>
                <a:buFontTx/>
                <a:buNone/>
                <a:tabLst/>
                <a:defRPr/>
              </a:pPr>
              <a:endParaRPr kumimoji="0" lang="en-GB" sz="3600" b="1" i="1" u="none" strike="noStrike" kern="1200" cap="none" spc="0" normalizeH="0" baseline="0" noProof="0" dirty="0">
                <a:ln>
                  <a:noFill/>
                </a:ln>
                <a:solidFill>
                  <a:srgbClr val="686868"/>
                </a:solidFill>
                <a:effectLst/>
                <a:uLnTx/>
                <a:uFillTx/>
                <a:latin typeface="Arial" charset="0"/>
                <a:ea typeface="MS PGothic" panose="020B0600070205080204" pitchFamily="34" charset="-128"/>
                <a:cs typeface="+mn-cs"/>
              </a:endParaRPr>
            </a:p>
          </p:txBody>
        </p:sp>
        <p:sp>
          <p:nvSpPr>
            <p:cNvPr id="28" name="Rectangle 27">
              <a:extLst>
                <a:ext uri="{FF2B5EF4-FFF2-40B4-BE49-F238E27FC236}">
                  <a16:creationId xmlns:a16="http://schemas.microsoft.com/office/drawing/2014/main" id="{A0EEF786-490A-455D-B3CB-2ACE57A1A61A}"/>
                </a:ext>
              </a:extLst>
            </p:cNvPr>
            <p:cNvSpPr/>
            <p:nvPr/>
          </p:nvSpPr>
          <p:spPr bwMode="auto">
            <a:xfrm>
              <a:off x="7279935" y="2961659"/>
              <a:ext cx="107999" cy="108026"/>
            </a:xfrm>
            <a:prstGeom prst="rect">
              <a:avLst/>
            </a:prstGeom>
            <a:solidFill>
              <a:srgbClr val="009999"/>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vert="eaVert" wrap="none" lIns="51435" tIns="25718" rIns="51435" bIns="25718" anchor="ctr"/>
            <a:lstStyle/>
            <a:p>
              <a:pPr marL="0" marR="0" lvl="0" indent="0" algn="ctr" defTabSz="257168" rtl="0" eaLnBrk="0" fontAlgn="base" latinLnBrk="0" hangingPunct="0">
                <a:lnSpc>
                  <a:spcPct val="100000"/>
                </a:lnSpc>
                <a:spcBef>
                  <a:spcPct val="0"/>
                </a:spcBef>
                <a:spcAft>
                  <a:spcPct val="0"/>
                </a:spcAft>
                <a:buClrTx/>
                <a:buSzTx/>
                <a:buFontTx/>
                <a:buNone/>
                <a:tabLst/>
                <a:defRPr/>
              </a:pPr>
              <a:endParaRPr kumimoji="0" lang="en-GB" sz="3600" b="1" i="1" u="none" strike="noStrike" kern="1200" cap="none" spc="0" normalizeH="0" baseline="0" noProof="0" dirty="0">
                <a:ln>
                  <a:noFill/>
                </a:ln>
                <a:solidFill>
                  <a:srgbClr val="686868"/>
                </a:solidFill>
                <a:effectLst/>
                <a:uLnTx/>
                <a:uFillTx/>
                <a:latin typeface="Arial" charset="0"/>
                <a:ea typeface="MS PGothic" panose="020B0600070205080204" pitchFamily="34" charset="-128"/>
                <a:cs typeface="+mn-cs"/>
              </a:endParaRPr>
            </a:p>
          </p:txBody>
        </p:sp>
        <p:sp>
          <p:nvSpPr>
            <p:cNvPr id="31" name="Rectangle 30">
              <a:extLst>
                <a:ext uri="{FF2B5EF4-FFF2-40B4-BE49-F238E27FC236}">
                  <a16:creationId xmlns:a16="http://schemas.microsoft.com/office/drawing/2014/main" id="{2036F617-09BE-4C4F-B0AF-9853155DD683}"/>
                </a:ext>
              </a:extLst>
            </p:cNvPr>
            <p:cNvSpPr/>
            <p:nvPr/>
          </p:nvSpPr>
          <p:spPr bwMode="auto">
            <a:xfrm>
              <a:off x="7279935" y="3270908"/>
              <a:ext cx="107999" cy="108026"/>
            </a:xfrm>
            <a:prstGeom prst="rect">
              <a:avLst/>
            </a:prstGeom>
            <a:solidFill>
              <a:srgbClr val="BABABA"/>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vert="eaVert" wrap="none" lIns="51435" tIns="25718" rIns="51435" bIns="25718" anchor="ctr"/>
            <a:lstStyle/>
            <a:p>
              <a:pPr marL="0" marR="0" lvl="0" indent="0" algn="ctr" defTabSz="257168" rtl="0" eaLnBrk="0" fontAlgn="base" latinLnBrk="0" hangingPunct="0">
                <a:lnSpc>
                  <a:spcPct val="100000"/>
                </a:lnSpc>
                <a:spcBef>
                  <a:spcPct val="0"/>
                </a:spcBef>
                <a:spcAft>
                  <a:spcPct val="0"/>
                </a:spcAft>
                <a:buClrTx/>
                <a:buSzTx/>
                <a:buFontTx/>
                <a:buNone/>
                <a:tabLst/>
                <a:defRPr/>
              </a:pPr>
              <a:endParaRPr kumimoji="0" lang="en-GB" sz="3600" b="1" i="1" u="none" strike="noStrike" kern="1200" cap="none" spc="0" normalizeH="0" baseline="0" noProof="0" dirty="0">
                <a:ln>
                  <a:noFill/>
                </a:ln>
                <a:solidFill>
                  <a:srgbClr val="686868"/>
                </a:solidFill>
                <a:effectLst/>
                <a:uLnTx/>
                <a:uFillTx/>
                <a:latin typeface="Arial" charset="0"/>
                <a:ea typeface="MS PGothic" panose="020B0600070205080204" pitchFamily="34" charset="-128"/>
                <a:cs typeface="+mn-cs"/>
              </a:endParaRPr>
            </a:p>
          </p:txBody>
        </p:sp>
        <p:sp>
          <p:nvSpPr>
            <p:cNvPr id="33" name="Rectangle 32">
              <a:extLst>
                <a:ext uri="{FF2B5EF4-FFF2-40B4-BE49-F238E27FC236}">
                  <a16:creationId xmlns:a16="http://schemas.microsoft.com/office/drawing/2014/main" id="{67A36272-88C4-4394-BC1F-2490989C3A6F}"/>
                </a:ext>
              </a:extLst>
            </p:cNvPr>
            <p:cNvSpPr/>
            <p:nvPr/>
          </p:nvSpPr>
          <p:spPr bwMode="auto">
            <a:xfrm>
              <a:off x="7279935" y="3582275"/>
              <a:ext cx="107999" cy="108024"/>
            </a:xfrm>
            <a:prstGeom prst="rect">
              <a:avLst/>
            </a:prstGeom>
            <a:solidFill>
              <a:srgbClr val="FF9900"/>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vert="eaVert" wrap="none" lIns="51435" tIns="25718" rIns="51435" bIns="25718" anchor="ctr"/>
            <a:lstStyle/>
            <a:p>
              <a:pPr marL="0" marR="0" lvl="0" indent="0" algn="ctr" defTabSz="257168" rtl="0" eaLnBrk="0" fontAlgn="base" latinLnBrk="0" hangingPunct="0">
                <a:lnSpc>
                  <a:spcPct val="100000"/>
                </a:lnSpc>
                <a:spcBef>
                  <a:spcPct val="0"/>
                </a:spcBef>
                <a:spcAft>
                  <a:spcPct val="0"/>
                </a:spcAft>
                <a:buClrTx/>
                <a:buSzTx/>
                <a:buFontTx/>
                <a:buNone/>
                <a:tabLst/>
                <a:defRPr/>
              </a:pPr>
              <a:endParaRPr kumimoji="0" lang="en-GB" sz="3600" b="1" i="1" u="none" strike="noStrike" kern="1200" cap="none" spc="0" normalizeH="0" baseline="0" noProof="0" dirty="0">
                <a:ln>
                  <a:noFill/>
                </a:ln>
                <a:solidFill>
                  <a:srgbClr val="686868"/>
                </a:solidFill>
                <a:effectLst/>
                <a:uLnTx/>
                <a:uFillTx/>
                <a:latin typeface="Arial" charset="0"/>
                <a:ea typeface="MS PGothic" panose="020B0600070205080204" pitchFamily="34" charset="-128"/>
                <a:cs typeface="+mn-cs"/>
              </a:endParaRPr>
            </a:p>
          </p:txBody>
        </p:sp>
        <p:sp>
          <p:nvSpPr>
            <p:cNvPr id="36" name="Rectangle 35">
              <a:extLst>
                <a:ext uri="{FF2B5EF4-FFF2-40B4-BE49-F238E27FC236}">
                  <a16:creationId xmlns:a16="http://schemas.microsoft.com/office/drawing/2014/main" id="{E43D6DF1-5AE0-483E-B431-E663D9396834}"/>
                </a:ext>
              </a:extLst>
            </p:cNvPr>
            <p:cNvSpPr/>
            <p:nvPr/>
          </p:nvSpPr>
          <p:spPr>
            <a:xfrm>
              <a:off x="7378405" y="2275382"/>
              <a:ext cx="1264219" cy="251278"/>
            </a:xfrm>
            <a:prstGeom prst="rect">
              <a:avLst/>
            </a:prstGeom>
          </p:spPr>
          <p:txBody>
            <a:bodyPr>
              <a:spAutoFit/>
            </a:bodyPr>
            <a:lstStyle/>
            <a:p>
              <a:pPr marL="0" marR="0" lvl="0" indent="0" algn="l" defTabSz="257168"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686868"/>
                  </a:solidFill>
                  <a:effectLst/>
                  <a:uLnTx/>
                  <a:uFillTx/>
                  <a:latin typeface="Calibri" pitchFamily="34" charset="0"/>
                  <a:ea typeface="MS PGothic" panose="020B0600070205080204" pitchFamily="34" charset="-128"/>
                  <a:cs typeface="+mn-cs"/>
                </a:rPr>
                <a:t>Dysmenorrhea</a:t>
              </a:r>
              <a:endParaRPr kumimoji="0" lang="en-GB" sz="1100" b="0" i="0" u="none" strike="noStrike" kern="1200" cap="none" spc="0" normalizeH="0" baseline="0" noProof="0" dirty="0">
                <a:ln>
                  <a:noFill/>
                </a:ln>
                <a:solidFill>
                  <a:srgbClr val="686868"/>
                </a:solidFill>
                <a:effectLst/>
                <a:uLnTx/>
                <a:uFillTx/>
                <a:latin typeface="AdvTimRomLiebert"/>
                <a:ea typeface="MS PGothic" panose="020B0600070205080204" pitchFamily="34" charset="-128"/>
                <a:cs typeface="+mn-cs"/>
              </a:endParaRPr>
            </a:p>
          </p:txBody>
        </p:sp>
        <p:sp>
          <p:nvSpPr>
            <p:cNvPr id="37" name="Rectangle 36">
              <a:extLst>
                <a:ext uri="{FF2B5EF4-FFF2-40B4-BE49-F238E27FC236}">
                  <a16:creationId xmlns:a16="http://schemas.microsoft.com/office/drawing/2014/main" id="{8D705D77-2FD3-45DE-A4DB-C528735837FF}"/>
                </a:ext>
              </a:extLst>
            </p:cNvPr>
            <p:cNvSpPr/>
            <p:nvPr/>
          </p:nvSpPr>
          <p:spPr>
            <a:xfrm>
              <a:off x="7387934" y="2893878"/>
              <a:ext cx="1264219" cy="251278"/>
            </a:xfrm>
            <a:prstGeom prst="rect">
              <a:avLst/>
            </a:prstGeom>
          </p:spPr>
          <p:txBody>
            <a:bodyPr>
              <a:spAutoFit/>
            </a:bodyPr>
            <a:lstStyle/>
            <a:p>
              <a:pPr marL="0" marR="0" lvl="0" indent="0" algn="l" defTabSz="257168"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686868"/>
                  </a:solidFill>
                  <a:effectLst/>
                  <a:uLnTx/>
                  <a:uFillTx/>
                  <a:latin typeface="Calibri" pitchFamily="34" charset="0"/>
                  <a:ea typeface="MS PGothic" panose="020B0600070205080204" pitchFamily="34" charset="-128"/>
                  <a:cs typeface="+mn-cs"/>
                </a:rPr>
                <a:t>Dyspareunia</a:t>
              </a:r>
              <a:endParaRPr kumimoji="0" lang="en-GB" sz="1100" b="0" i="0" u="none" strike="noStrike" kern="1200" cap="none" spc="0" normalizeH="0" baseline="0" noProof="0" dirty="0">
                <a:ln>
                  <a:noFill/>
                </a:ln>
                <a:solidFill>
                  <a:srgbClr val="686868"/>
                </a:solidFill>
                <a:effectLst/>
                <a:uLnTx/>
                <a:uFillTx/>
                <a:latin typeface="AdvTimRomLiebert"/>
                <a:ea typeface="MS PGothic" panose="020B0600070205080204" pitchFamily="34" charset="-128"/>
                <a:cs typeface="+mn-cs"/>
              </a:endParaRPr>
            </a:p>
          </p:txBody>
        </p:sp>
        <p:sp>
          <p:nvSpPr>
            <p:cNvPr id="38" name="Rectangle 37">
              <a:extLst>
                <a:ext uri="{FF2B5EF4-FFF2-40B4-BE49-F238E27FC236}">
                  <a16:creationId xmlns:a16="http://schemas.microsoft.com/office/drawing/2014/main" id="{6EF5B9FC-38F4-4927-AB78-A2FEA4F1413B}"/>
                </a:ext>
              </a:extLst>
            </p:cNvPr>
            <p:cNvSpPr/>
            <p:nvPr/>
          </p:nvSpPr>
          <p:spPr>
            <a:xfrm>
              <a:off x="7378405" y="2584630"/>
              <a:ext cx="944988" cy="251278"/>
            </a:xfrm>
            <a:prstGeom prst="rect">
              <a:avLst/>
            </a:prstGeom>
          </p:spPr>
          <p:txBody>
            <a:bodyPr>
              <a:spAutoFit/>
            </a:bodyPr>
            <a:lstStyle/>
            <a:p>
              <a:pPr marL="0" marR="0" lvl="0" indent="0" algn="l" defTabSz="257168"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686868"/>
                  </a:solidFill>
                  <a:effectLst/>
                  <a:uLnTx/>
                  <a:uFillTx/>
                  <a:latin typeface="Calibri" pitchFamily="34" charset="0"/>
                  <a:ea typeface="MS PGothic" panose="020B0600070205080204" pitchFamily="34" charset="-128"/>
                  <a:cs typeface="+mn-cs"/>
                </a:rPr>
                <a:t>Pelvic pain</a:t>
              </a:r>
              <a:endParaRPr kumimoji="0" lang="en-GB" sz="1100" b="0" i="0" u="none" strike="noStrike" kern="1200" cap="none" spc="0" normalizeH="0" baseline="0" noProof="0" dirty="0">
                <a:ln>
                  <a:noFill/>
                </a:ln>
                <a:solidFill>
                  <a:srgbClr val="686868"/>
                </a:solidFill>
                <a:effectLst/>
                <a:uLnTx/>
                <a:uFillTx/>
                <a:latin typeface="AdvTimRomLiebert"/>
                <a:ea typeface="MS PGothic" panose="020B0600070205080204" pitchFamily="34" charset="-128"/>
                <a:cs typeface="+mn-cs"/>
              </a:endParaRPr>
            </a:p>
          </p:txBody>
        </p:sp>
        <p:sp>
          <p:nvSpPr>
            <p:cNvPr id="39" name="Rectangle 38">
              <a:extLst>
                <a:ext uri="{FF2B5EF4-FFF2-40B4-BE49-F238E27FC236}">
                  <a16:creationId xmlns:a16="http://schemas.microsoft.com/office/drawing/2014/main" id="{A32E90ED-53B6-4AE7-A99B-E2A513049820}"/>
                </a:ext>
              </a:extLst>
            </p:cNvPr>
            <p:cNvSpPr/>
            <p:nvPr/>
          </p:nvSpPr>
          <p:spPr>
            <a:xfrm>
              <a:off x="7387934" y="3201009"/>
              <a:ext cx="1264219" cy="251278"/>
            </a:xfrm>
            <a:prstGeom prst="rect">
              <a:avLst/>
            </a:prstGeom>
          </p:spPr>
          <p:txBody>
            <a:bodyPr>
              <a:spAutoFit/>
            </a:bodyPr>
            <a:lstStyle/>
            <a:p>
              <a:pPr marL="0" marR="0" lvl="0" indent="0" algn="l" defTabSz="257168"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686868"/>
                  </a:solidFill>
                  <a:effectLst/>
                  <a:uLnTx/>
                  <a:uFillTx/>
                  <a:latin typeface="Calibri" pitchFamily="34" charset="0"/>
                  <a:ea typeface="MS PGothic" panose="020B0600070205080204" pitchFamily="34" charset="-128"/>
                  <a:cs typeface="+mn-cs"/>
                </a:rPr>
                <a:t>Intestinal pain</a:t>
              </a:r>
              <a:endParaRPr kumimoji="0" lang="en-GB" sz="1100" b="0" i="0" u="none" strike="noStrike" kern="1200" cap="none" spc="0" normalizeH="0" baseline="0" noProof="0" dirty="0">
                <a:ln>
                  <a:noFill/>
                </a:ln>
                <a:solidFill>
                  <a:srgbClr val="686868"/>
                </a:solidFill>
                <a:effectLst/>
                <a:uLnTx/>
                <a:uFillTx/>
                <a:latin typeface="AdvTimRomLiebert"/>
                <a:ea typeface="MS PGothic" panose="020B0600070205080204" pitchFamily="34" charset="-128"/>
                <a:cs typeface="+mn-cs"/>
              </a:endParaRPr>
            </a:p>
          </p:txBody>
        </p:sp>
        <p:sp>
          <p:nvSpPr>
            <p:cNvPr id="40" name="Rectangle 39">
              <a:extLst>
                <a:ext uri="{FF2B5EF4-FFF2-40B4-BE49-F238E27FC236}">
                  <a16:creationId xmlns:a16="http://schemas.microsoft.com/office/drawing/2014/main" id="{8B65BE25-31D5-4889-9C1A-9BC5C6A806B7}"/>
                </a:ext>
              </a:extLst>
            </p:cNvPr>
            <p:cNvSpPr/>
            <p:nvPr/>
          </p:nvSpPr>
          <p:spPr>
            <a:xfrm>
              <a:off x="7378405" y="3510257"/>
              <a:ext cx="1264219" cy="251278"/>
            </a:xfrm>
            <a:prstGeom prst="rect">
              <a:avLst/>
            </a:prstGeom>
          </p:spPr>
          <p:txBody>
            <a:bodyPr>
              <a:spAutoFit/>
            </a:bodyPr>
            <a:lstStyle/>
            <a:p>
              <a:pPr marL="0" marR="0" lvl="0" indent="0" algn="l" defTabSz="257168"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686868"/>
                  </a:solidFill>
                  <a:effectLst/>
                  <a:uLnTx/>
                  <a:uFillTx/>
                  <a:latin typeface="Calibri" pitchFamily="34" charset="0"/>
                  <a:ea typeface="MS PGothic" panose="020B0600070205080204" pitchFamily="34" charset="-128"/>
                  <a:cs typeface="+mn-cs"/>
                </a:rPr>
                <a:t>Urinary pain</a:t>
              </a:r>
              <a:endParaRPr kumimoji="0" lang="en-GB" sz="1100" b="0" i="0" u="none" strike="noStrike" kern="1200" cap="none" spc="0" normalizeH="0" baseline="0" noProof="0" dirty="0">
                <a:ln>
                  <a:noFill/>
                </a:ln>
                <a:solidFill>
                  <a:srgbClr val="686868"/>
                </a:solidFill>
                <a:effectLst/>
                <a:uLnTx/>
                <a:uFillTx/>
                <a:latin typeface="AdvTimRomLiebert"/>
                <a:ea typeface="MS PGothic" panose="020B0600070205080204" pitchFamily="34" charset="-128"/>
                <a:cs typeface="+mn-cs"/>
              </a:endParaRPr>
            </a:p>
          </p:txBody>
        </p:sp>
      </p:grpSp>
      <p:sp>
        <p:nvSpPr>
          <p:cNvPr id="140294" name="Rectangle 40">
            <a:extLst>
              <a:ext uri="{FF2B5EF4-FFF2-40B4-BE49-F238E27FC236}">
                <a16:creationId xmlns:a16="http://schemas.microsoft.com/office/drawing/2014/main" id="{7EAEAE63-352B-45BA-BC4E-CEA63B895ADC}"/>
              </a:ext>
            </a:extLst>
          </p:cNvPr>
          <p:cNvSpPr>
            <a:spLocks noChangeArrowheads="1"/>
          </p:cNvSpPr>
          <p:nvPr/>
        </p:nvSpPr>
        <p:spPr bwMode="auto">
          <a:xfrm>
            <a:off x="359532" y="1530558"/>
            <a:ext cx="8244916" cy="882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5" rIns="51428" bIns="25715">
            <a:spAutoFit/>
          </a:bodyPr>
          <a:lstStyle>
            <a:lvl1pPr marL="342900" indent="-342900" defTabSz="342900">
              <a:spcBef>
                <a:spcPct val="20000"/>
              </a:spcBef>
              <a:buSzPct val="100000"/>
              <a:buBlip>
                <a:blip r:embed="rId6"/>
              </a:buBlip>
              <a:defRPr sz="1500">
                <a:solidFill>
                  <a:srgbClr val="676767"/>
                </a:solidFill>
                <a:latin typeface="Helvetica Neue"/>
                <a:ea typeface="MS PGothic" panose="020B0600070205080204" pitchFamily="34" charset="-128"/>
              </a:defRPr>
            </a:lvl1pPr>
            <a:lvl2pPr defTabSz="342900">
              <a:spcBef>
                <a:spcPct val="20000"/>
              </a:spcBef>
              <a:buFont typeface="Arial" panose="020B0604020202020204" pitchFamily="34" charset="0"/>
              <a:buChar char="–"/>
              <a:defRPr sz="1500">
                <a:solidFill>
                  <a:srgbClr val="676767"/>
                </a:solidFill>
                <a:latin typeface="Helvetica Neue"/>
                <a:ea typeface="MS PGothic" panose="020B0600070205080204" pitchFamily="34" charset="-128"/>
              </a:defRPr>
            </a:lvl2pPr>
            <a:lvl3pPr marL="1143000" indent="-228600" defTabSz="342900">
              <a:spcBef>
                <a:spcPct val="20000"/>
              </a:spcBef>
              <a:buFont typeface="Arial" panose="020B0604020202020204" pitchFamily="34" charset="0"/>
              <a:buChar char="•"/>
              <a:defRPr sz="1500">
                <a:solidFill>
                  <a:srgbClr val="676767"/>
                </a:solidFill>
                <a:latin typeface="Helvetica Neue"/>
                <a:ea typeface="MS PGothic" panose="020B0600070205080204" pitchFamily="34" charset="-128"/>
              </a:defRPr>
            </a:lvl3pPr>
            <a:lvl4pPr marL="1600200" indent="-228600" defTabSz="342900">
              <a:spcBef>
                <a:spcPct val="20000"/>
              </a:spcBef>
              <a:buFont typeface="Arial" panose="020B0604020202020204" pitchFamily="34" charset="0"/>
              <a:buChar char="–"/>
              <a:defRPr sz="1500">
                <a:solidFill>
                  <a:srgbClr val="676767"/>
                </a:solidFill>
                <a:latin typeface="Helvetica Neue"/>
                <a:ea typeface="MS PGothic" panose="020B0600070205080204" pitchFamily="34" charset="-128"/>
              </a:defRPr>
            </a:lvl4pPr>
            <a:lvl5pPr marL="2057400" indent="-228600" defTabSz="342900">
              <a:spcBef>
                <a:spcPct val="20000"/>
              </a:spcBef>
              <a:buFont typeface="Arial" panose="020B0604020202020204" pitchFamily="34" charset="0"/>
              <a:buChar char="»"/>
              <a:defRPr sz="1500">
                <a:solidFill>
                  <a:srgbClr val="676767"/>
                </a:solidFill>
                <a:latin typeface="Helvetica Neue"/>
                <a:ea typeface="MS PGothic" panose="020B0600070205080204" pitchFamily="34" charset="-128"/>
              </a:defRPr>
            </a:lvl5pPr>
            <a:lvl6pPr marL="2514600" indent="-228600" defTabSz="342900" eaLnBrk="0" fontAlgn="base" hangingPunct="0">
              <a:spcBef>
                <a:spcPct val="20000"/>
              </a:spcBef>
              <a:spcAft>
                <a:spcPct val="0"/>
              </a:spcAft>
              <a:buFont typeface="Arial" panose="020B0604020202020204" pitchFamily="34" charset="0"/>
              <a:buChar char="»"/>
              <a:defRPr sz="1500">
                <a:solidFill>
                  <a:srgbClr val="676767"/>
                </a:solidFill>
                <a:latin typeface="Helvetica Neue"/>
                <a:ea typeface="MS PGothic" panose="020B0600070205080204" pitchFamily="34" charset="-128"/>
              </a:defRPr>
            </a:lvl6pPr>
            <a:lvl7pPr marL="2971800" indent="-228600" defTabSz="342900" eaLnBrk="0" fontAlgn="base" hangingPunct="0">
              <a:spcBef>
                <a:spcPct val="20000"/>
              </a:spcBef>
              <a:spcAft>
                <a:spcPct val="0"/>
              </a:spcAft>
              <a:buFont typeface="Arial" panose="020B0604020202020204" pitchFamily="34" charset="0"/>
              <a:buChar char="»"/>
              <a:defRPr sz="1500">
                <a:solidFill>
                  <a:srgbClr val="676767"/>
                </a:solidFill>
                <a:latin typeface="Helvetica Neue"/>
                <a:ea typeface="MS PGothic" panose="020B0600070205080204" pitchFamily="34" charset="-128"/>
              </a:defRPr>
            </a:lvl7pPr>
            <a:lvl8pPr marL="3429000" indent="-228600" defTabSz="342900" eaLnBrk="0" fontAlgn="base" hangingPunct="0">
              <a:spcBef>
                <a:spcPct val="20000"/>
              </a:spcBef>
              <a:spcAft>
                <a:spcPct val="0"/>
              </a:spcAft>
              <a:buFont typeface="Arial" panose="020B0604020202020204" pitchFamily="34" charset="0"/>
              <a:buChar char="»"/>
              <a:defRPr sz="1500">
                <a:solidFill>
                  <a:srgbClr val="676767"/>
                </a:solidFill>
                <a:latin typeface="Helvetica Neue"/>
                <a:ea typeface="MS PGothic" panose="020B0600070205080204" pitchFamily="34" charset="-128"/>
              </a:defRPr>
            </a:lvl8pPr>
            <a:lvl9pPr marL="3886200" indent="-228600" defTabSz="342900" eaLnBrk="0" fontAlgn="base" hangingPunct="0">
              <a:spcBef>
                <a:spcPct val="20000"/>
              </a:spcBef>
              <a:spcAft>
                <a:spcPct val="0"/>
              </a:spcAft>
              <a:buFont typeface="Arial" panose="020B0604020202020204" pitchFamily="34" charset="0"/>
              <a:buChar char="»"/>
              <a:defRPr sz="1500">
                <a:solidFill>
                  <a:srgbClr val="676767"/>
                </a:solidFill>
                <a:latin typeface="Helvetica Neue"/>
                <a:ea typeface="MS PGothic" panose="020B0600070205080204" pitchFamily="34" charset="-128"/>
              </a:defRPr>
            </a:lvl9pPr>
          </a:lstStyle>
          <a:p>
            <a:pPr marL="0" marR="0" lvl="1" indent="0" algn="just" defTabSz="257168" rtl="0" eaLnBrk="1" fontAlgn="base" latinLnBrk="0" hangingPunct="1">
              <a:lnSpc>
                <a:spcPct val="100000"/>
              </a:lnSpc>
              <a:spcBef>
                <a:spcPct val="0"/>
              </a:spcBef>
              <a:spcAft>
                <a:spcPct val="0"/>
              </a:spcAft>
              <a:buClr>
                <a:srgbClr val="CFAA7A"/>
              </a:buClr>
              <a:buSzPct val="101000"/>
              <a:buFont typeface="Arial" panose="020B0604020202020204" pitchFamily="34" charset="0"/>
              <a:buNone/>
              <a:tabLst/>
              <a:defRPr/>
            </a:pPr>
            <a:r>
              <a:rPr kumimoji="0" lang="en-GB" altLang="de-DE" sz="18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A prospective cohort study evaluating the effectiveness of </a:t>
            </a:r>
            <a:r>
              <a:rPr kumimoji="0" lang="en-GB" altLang="de-DE" sz="1800" b="0" i="0" u="none" strike="noStrike" kern="1200" cap="none" spc="0" normalizeH="0" baseline="0" noProof="0" dirty="0" err="1">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dienogest</a:t>
            </a:r>
            <a:r>
              <a:rPr kumimoji="0" lang="en-GB" altLang="de-DE" sz="18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 2 mg per day for </a:t>
            </a:r>
            <a:r>
              <a:rPr kumimoji="0" lang="en-GB" altLang="de-DE" sz="1800" b="0" i="0" u="sng"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12 months</a:t>
            </a:r>
            <a:r>
              <a:rPr kumimoji="0" lang="en-GB" altLang="de-DE" sz="18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 in controlling pain caused by deep infiltrating endometriosis (DIE; N=30)</a:t>
            </a:r>
            <a:r>
              <a:rPr kumimoji="0" lang="en-GB" altLang="de-DE" sz="1800" b="0" i="0" u="none" strike="noStrike" kern="1200" cap="none" spc="0" normalizeH="0" baseline="3000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1</a:t>
            </a:r>
          </a:p>
        </p:txBody>
      </p:sp>
      <p:sp>
        <p:nvSpPr>
          <p:cNvPr id="21" name="Rectangle 67">
            <a:extLst>
              <a:ext uri="{FF2B5EF4-FFF2-40B4-BE49-F238E27FC236}">
                <a16:creationId xmlns:a16="http://schemas.microsoft.com/office/drawing/2014/main" id="{EDC58B84-C08E-461B-8271-0293442839D0}"/>
              </a:ext>
            </a:extLst>
          </p:cNvPr>
          <p:cNvSpPr txBox="1">
            <a:spLocks noChangeArrowheads="1"/>
          </p:cNvSpPr>
          <p:nvPr/>
        </p:nvSpPr>
        <p:spPr bwMode="auto">
          <a:xfrm>
            <a:off x="935596" y="5268018"/>
            <a:ext cx="7812868" cy="671747"/>
          </a:xfrm>
          <a:prstGeom prst="roundRect">
            <a:avLst/>
          </a:prstGeom>
          <a:ln/>
        </p:spPr>
        <p:style>
          <a:lnRef idx="2">
            <a:schemeClr val="accent1"/>
          </a:lnRef>
          <a:fillRef idx="1">
            <a:schemeClr val="lt1"/>
          </a:fillRef>
          <a:effectRef idx="0">
            <a:schemeClr val="accent1"/>
          </a:effectRef>
          <a:fontRef idx="minor">
            <a:schemeClr val="dk1"/>
          </a:fontRef>
        </p:style>
        <p:txBody>
          <a:bodyPr wrap="square" lIns="50619" tIns="26322" rIns="50619" bIns="26322" anchor="ctr">
            <a:spAutoFit/>
          </a:bodyPr>
          <a:lstStyle>
            <a:lvl1pPr algn="l" rtl="0" eaLnBrk="0" fontAlgn="base" hangingPunct="0">
              <a:spcBef>
                <a:spcPct val="0"/>
              </a:spcBef>
              <a:spcAft>
                <a:spcPct val="0"/>
              </a:spcAft>
              <a:defRPr sz="2400">
                <a:solidFill>
                  <a:schemeClr val="accent2"/>
                </a:solidFill>
                <a:latin typeface="+mj-lt"/>
                <a:ea typeface="+mj-ea"/>
                <a:cs typeface="+mj-cs"/>
              </a:defRPr>
            </a:lvl1pPr>
            <a:lvl2pPr algn="l" rtl="0" eaLnBrk="0" fontAlgn="base" hangingPunct="0">
              <a:spcBef>
                <a:spcPct val="0"/>
              </a:spcBef>
              <a:spcAft>
                <a:spcPct val="0"/>
              </a:spcAft>
              <a:defRPr sz="2400">
                <a:solidFill>
                  <a:schemeClr val="accent2"/>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sz="2400">
                <a:solidFill>
                  <a:schemeClr val="accent2"/>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sz="2400">
                <a:solidFill>
                  <a:schemeClr val="accent2"/>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sz="2400">
                <a:solidFill>
                  <a:schemeClr val="accent2"/>
                </a:solidFill>
                <a:latin typeface="Arial" pitchFamily="34" charset="0"/>
                <a:ea typeface="ＭＳ Ｐゴシック" pitchFamily="34" charset="-128"/>
                <a:cs typeface="Arial" pitchFamily="34" charset="0"/>
              </a:defRPr>
            </a:lvl5pPr>
            <a:lvl6pPr marL="457200" algn="l" rtl="0" fontAlgn="base">
              <a:spcBef>
                <a:spcPct val="0"/>
              </a:spcBef>
              <a:spcAft>
                <a:spcPct val="0"/>
              </a:spcAft>
              <a:defRPr sz="2400">
                <a:solidFill>
                  <a:schemeClr val="accent2"/>
                </a:solidFill>
                <a:latin typeface="Arial" pitchFamily="34" charset="0"/>
                <a:ea typeface="ＭＳ Ｐゴシック" pitchFamily="34" charset="-128"/>
                <a:cs typeface="Arial" pitchFamily="34" charset="0"/>
              </a:defRPr>
            </a:lvl6pPr>
            <a:lvl7pPr marL="914400" algn="l" rtl="0" fontAlgn="base">
              <a:spcBef>
                <a:spcPct val="0"/>
              </a:spcBef>
              <a:spcAft>
                <a:spcPct val="0"/>
              </a:spcAft>
              <a:defRPr sz="2400">
                <a:solidFill>
                  <a:schemeClr val="accent2"/>
                </a:solidFill>
                <a:latin typeface="Arial" pitchFamily="34" charset="0"/>
                <a:ea typeface="ＭＳ Ｐゴシック" pitchFamily="34" charset="-128"/>
                <a:cs typeface="Arial" pitchFamily="34" charset="0"/>
              </a:defRPr>
            </a:lvl7pPr>
            <a:lvl8pPr marL="1371600" algn="l" rtl="0" fontAlgn="base">
              <a:spcBef>
                <a:spcPct val="0"/>
              </a:spcBef>
              <a:spcAft>
                <a:spcPct val="0"/>
              </a:spcAft>
              <a:defRPr sz="2400">
                <a:solidFill>
                  <a:schemeClr val="accent2"/>
                </a:solidFill>
                <a:latin typeface="Arial" pitchFamily="34" charset="0"/>
                <a:ea typeface="ＭＳ Ｐゴシック" pitchFamily="34" charset="-128"/>
                <a:cs typeface="Arial" pitchFamily="34" charset="0"/>
              </a:defRPr>
            </a:lvl8pPr>
            <a:lvl9pPr marL="1828800" algn="l" rtl="0" fontAlgn="base">
              <a:spcBef>
                <a:spcPct val="0"/>
              </a:spcBef>
              <a:spcAft>
                <a:spcPct val="0"/>
              </a:spcAft>
              <a:defRPr sz="2400">
                <a:solidFill>
                  <a:schemeClr val="accent2"/>
                </a:solidFill>
                <a:latin typeface="Arial" pitchFamily="34" charset="0"/>
                <a:ea typeface="ＭＳ Ｐゴシック" pitchFamily="34" charset="-128"/>
                <a:cs typeface="Arial" pitchFamily="34" charset="0"/>
              </a:defRPr>
            </a:lvl9pPr>
          </a:lstStyle>
          <a:p>
            <a:pPr marL="0" marR="0" lvl="0" indent="0" algn="ctr" defTabSz="257168" rtl="0" eaLnBrk="1" fontAlgn="base" latinLnBrk="0" hangingPunct="1">
              <a:lnSpc>
                <a:spcPct val="100000"/>
              </a:lnSpc>
              <a:spcBef>
                <a:spcPct val="0"/>
              </a:spcBef>
              <a:spcAft>
                <a:spcPct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Arial" panose="020B0604020202020204" pitchFamily="34" charset="0"/>
                <a:ea typeface="ＭＳ Ｐゴシック"/>
                <a:cs typeface="Arial" panose="020B0604020202020204" pitchFamily="34" charset="0"/>
              </a:rPr>
              <a:t>Studies have shown that dienogest 2 mg can lead to </a:t>
            </a:r>
            <a:r>
              <a:rPr kumimoji="0" lang="en-GB" sz="1800" b="1" i="0" u="none" strike="noStrike" kern="0" cap="none" spc="0" normalizeH="0" baseline="0" noProof="0" dirty="0">
                <a:ln>
                  <a:noFill/>
                </a:ln>
                <a:solidFill>
                  <a:srgbClr val="000000"/>
                </a:solidFill>
                <a:effectLst/>
                <a:uLnTx/>
                <a:uFillTx/>
                <a:latin typeface="Arial" panose="020B0604020202020204" pitchFamily="34" charset="0"/>
                <a:ea typeface="ＭＳ Ｐゴシック"/>
                <a:cs typeface="Arial" panose="020B0604020202020204" pitchFamily="34" charset="0"/>
              </a:rPr>
              <a:t>significant improvement in pain</a:t>
            </a:r>
            <a:r>
              <a:rPr kumimoji="0" lang="en-GB" sz="1800" b="0" i="0" u="none" strike="noStrike" kern="0" cap="none" spc="0" normalizeH="0" baseline="0" noProof="0" dirty="0">
                <a:ln>
                  <a:noFill/>
                </a:ln>
                <a:solidFill>
                  <a:srgbClr val="000000"/>
                </a:solidFill>
                <a:effectLst/>
                <a:uLnTx/>
                <a:uFillTx/>
                <a:latin typeface="Arial" panose="020B0604020202020204" pitchFamily="34" charset="0"/>
                <a:ea typeface="ＭＳ Ｐゴシック"/>
                <a:cs typeface="Arial" panose="020B0604020202020204" pitchFamily="34" charset="0"/>
              </a:rPr>
              <a:t> associated with </a:t>
            </a:r>
            <a:r>
              <a:rPr kumimoji="0" lang="en-GB" sz="1800" b="1" i="0" u="none" strike="noStrike" kern="0" cap="none" spc="0" normalizeH="0" baseline="0" noProof="0" dirty="0">
                <a:ln>
                  <a:noFill/>
                </a:ln>
                <a:solidFill>
                  <a:srgbClr val="000000"/>
                </a:solidFill>
                <a:effectLst/>
                <a:uLnTx/>
                <a:uFillTx/>
                <a:latin typeface="Arial" panose="020B0604020202020204" pitchFamily="34" charset="0"/>
                <a:ea typeface="ＭＳ Ｐゴシック"/>
                <a:cs typeface="Arial" panose="020B0604020202020204" pitchFamily="34" charset="0"/>
              </a:rPr>
              <a:t>DIE</a:t>
            </a:r>
            <a:r>
              <a:rPr kumimoji="0" lang="en-GB" sz="1800" b="0" i="0" u="none" strike="noStrike" kern="0" cap="none" spc="0" normalizeH="0" baseline="30000" noProof="0" dirty="0">
                <a:ln>
                  <a:noFill/>
                </a:ln>
                <a:solidFill>
                  <a:srgbClr val="000000"/>
                </a:solidFill>
                <a:effectLst/>
                <a:uLnTx/>
                <a:uFillTx/>
                <a:latin typeface="Arial" panose="020B0604020202020204" pitchFamily="34" charset="0"/>
                <a:ea typeface="ＭＳ Ｐゴシック"/>
                <a:cs typeface="Arial" panose="020B0604020202020204" pitchFamily="34" charset="0"/>
              </a:rPr>
              <a:t>1,2</a:t>
            </a:r>
          </a:p>
        </p:txBody>
      </p:sp>
      <p:sp>
        <p:nvSpPr>
          <p:cNvPr id="20" name="Rectangle 8"/>
          <p:cNvSpPr>
            <a:spLocks noChangeArrowheads="1"/>
          </p:cNvSpPr>
          <p:nvPr/>
        </p:nvSpPr>
        <p:spPr bwMode="auto">
          <a:xfrm>
            <a:off x="0" y="6571104"/>
            <a:ext cx="88931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auto" latinLnBrk="0" hangingPunct="0">
              <a:lnSpc>
                <a:spcPct val="100000"/>
              </a:lnSpc>
              <a:spcBef>
                <a:spcPct val="0"/>
              </a:spcBef>
              <a:spcAft>
                <a:spcPts val="0"/>
              </a:spcAft>
              <a:buClrTx/>
              <a:buSzTx/>
              <a:buFontTx/>
              <a:buNone/>
              <a:tabLst/>
              <a:defRPr/>
            </a:pPr>
            <a:r>
              <a:rPr kumimoji="0" lang="en-US" altLang="en-US" sz="1200" b="0" i="0" u="none" strike="noStrike" kern="0" cap="none" spc="0" normalizeH="0" baseline="0" noProof="0" dirty="0">
                <a:ln>
                  <a:noFill/>
                </a:ln>
                <a:solidFill>
                  <a:srgbClr val="333333"/>
                </a:solidFill>
                <a:effectLst/>
                <a:uLnTx/>
                <a:uFillTx/>
                <a:latin typeface="Arial" panose="020B0604020202020204" pitchFamily="34" charset="0"/>
                <a:ea typeface="MS PGothic"/>
                <a:cs typeface="Arial" panose="020B0604020202020204" pitchFamily="34" charset="0"/>
              </a:rPr>
              <a:t>Pinto J, et al. </a:t>
            </a:r>
            <a:r>
              <a:rPr kumimoji="0" lang="en-US" altLang="en-US" sz="1200" b="0" i="0" u="none" strike="noStrike" kern="0" cap="none" spc="0" normalizeH="0" baseline="0" noProof="0" dirty="0" err="1">
                <a:ln>
                  <a:noFill/>
                </a:ln>
                <a:solidFill>
                  <a:srgbClr val="333333"/>
                </a:solidFill>
                <a:effectLst/>
                <a:uLnTx/>
                <a:uFillTx/>
                <a:latin typeface="Arial" panose="020B0604020202020204" pitchFamily="34" charset="0"/>
                <a:ea typeface="MS PGothic"/>
                <a:cs typeface="Arial" panose="020B0604020202020204" pitchFamily="34" charset="0"/>
              </a:rPr>
              <a:t>Eur</a:t>
            </a:r>
            <a:r>
              <a:rPr kumimoji="0" lang="en-US" altLang="en-US" sz="1200" b="0" i="0" u="none" strike="noStrike" kern="0" cap="none" spc="0" normalizeH="0" baseline="0" noProof="0" dirty="0">
                <a:ln>
                  <a:noFill/>
                </a:ln>
                <a:solidFill>
                  <a:srgbClr val="333333"/>
                </a:solidFill>
                <a:effectLst/>
                <a:uLnTx/>
                <a:uFillTx/>
                <a:latin typeface="Arial" panose="020B0604020202020204" pitchFamily="34" charset="0"/>
                <a:ea typeface="MS PGothic"/>
                <a:cs typeface="Arial" panose="020B0604020202020204" pitchFamily="34" charset="0"/>
              </a:rPr>
              <a:t> J </a:t>
            </a:r>
            <a:r>
              <a:rPr kumimoji="0" lang="en-US" altLang="en-US" sz="1200" b="0" i="0" u="none" strike="noStrike" kern="0" cap="none" spc="0" normalizeH="0" baseline="0" noProof="0" dirty="0" err="1">
                <a:ln>
                  <a:noFill/>
                </a:ln>
                <a:solidFill>
                  <a:srgbClr val="333333"/>
                </a:solidFill>
                <a:effectLst/>
                <a:uLnTx/>
                <a:uFillTx/>
                <a:latin typeface="Arial" panose="020B0604020202020204" pitchFamily="34" charset="0"/>
                <a:ea typeface="MS PGothic"/>
                <a:cs typeface="Arial" panose="020B0604020202020204" pitchFamily="34" charset="0"/>
              </a:rPr>
              <a:t>Obstet</a:t>
            </a:r>
            <a:r>
              <a:rPr kumimoji="0" lang="en-US" altLang="en-US" sz="1200" b="0" i="0" u="none" strike="noStrike" kern="0" cap="none" spc="0" normalizeH="0" baseline="0" noProof="0" dirty="0">
                <a:ln>
                  <a:noFill/>
                </a:ln>
                <a:solidFill>
                  <a:srgbClr val="333333"/>
                </a:solidFill>
                <a:effectLst/>
                <a:uLnTx/>
                <a:uFillTx/>
                <a:latin typeface="Arial" panose="020B0604020202020204" pitchFamily="34" charset="0"/>
                <a:ea typeface="MS PGothic"/>
                <a:cs typeface="Arial" panose="020B0604020202020204" pitchFamily="34" charset="0"/>
              </a:rPr>
              <a:t> </a:t>
            </a:r>
            <a:r>
              <a:rPr kumimoji="0" lang="en-US" altLang="en-US" sz="1200" b="0" i="0" u="none" strike="noStrike" kern="0" cap="none" spc="0" normalizeH="0" baseline="0" noProof="0" dirty="0" err="1">
                <a:ln>
                  <a:noFill/>
                </a:ln>
                <a:solidFill>
                  <a:srgbClr val="333333"/>
                </a:solidFill>
                <a:effectLst/>
                <a:uLnTx/>
                <a:uFillTx/>
                <a:latin typeface="Arial" panose="020B0604020202020204" pitchFamily="34" charset="0"/>
                <a:ea typeface="MS PGothic"/>
                <a:cs typeface="Arial" panose="020B0604020202020204" pitchFamily="34" charset="0"/>
              </a:rPr>
              <a:t>Gynecol</a:t>
            </a:r>
            <a:r>
              <a:rPr kumimoji="0" lang="en-US" altLang="en-US" sz="1200" b="0" i="0" u="none" strike="noStrike" kern="0" cap="none" spc="0" normalizeH="0" baseline="0" noProof="0" dirty="0">
                <a:ln>
                  <a:noFill/>
                </a:ln>
                <a:solidFill>
                  <a:srgbClr val="333333"/>
                </a:solidFill>
                <a:effectLst/>
                <a:uLnTx/>
                <a:uFillTx/>
                <a:latin typeface="Arial" panose="020B0604020202020204" pitchFamily="34" charset="0"/>
                <a:ea typeface="MS PGothic"/>
                <a:cs typeface="Arial" panose="020B0604020202020204" pitchFamily="34" charset="0"/>
              </a:rPr>
              <a:t> </a:t>
            </a:r>
            <a:r>
              <a:rPr kumimoji="0" lang="en-US" altLang="en-US" sz="1200" b="0" i="0" u="none" strike="noStrike" kern="0" cap="none" spc="0" normalizeH="0" baseline="0" noProof="0" dirty="0" err="1">
                <a:ln>
                  <a:noFill/>
                </a:ln>
                <a:solidFill>
                  <a:srgbClr val="333333"/>
                </a:solidFill>
                <a:effectLst/>
                <a:uLnTx/>
                <a:uFillTx/>
                <a:latin typeface="Arial" panose="020B0604020202020204" pitchFamily="34" charset="0"/>
                <a:ea typeface="MS PGothic"/>
                <a:cs typeface="Arial" panose="020B0604020202020204" pitchFamily="34" charset="0"/>
              </a:rPr>
              <a:t>Reprod</a:t>
            </a:r>
            <a:r>
              <a:rPr kumimoji="0" lang="en-US" altLang="en-US" sz="1200" b="0" i="0" u="none" strike="noStrike" kern="0" cap="none" spc="0" normalizeH="0" baseline="0" noProof="0" dirty="0">
                <a:ln>
                  <a:noFill/>
                </a:ln>
                <a:solidFill>
                  <a:srgbClr val="333333"/>
                </a:solidFill>
                <a:effectLst/>
                <a:uLnTx/>
                <a:uFillTx/>
                <a:latin typeface="Arial" panose="020B0604020202020204" pitchFamily="34" charset="0"/>
                <a:ea typeface="MS PGothic"/>
                <a:cs typeface="Arial" panose="020B0604020202020204" pitchFamily="34" charset="0"/>
              </a:rPr>
              <a:t> Biol. 2017;211(1):108–111</a:t>
            </a:r>
          </a:p>
        </p:txBody>
      </p:sp>
      <p:sp>
        <p:nvSpPr>
          <p:cNvPr id="18" name="Metin kutusu 4"/>
          <p:cNvSpPr txBox="1"/>
          <p:nvPr/>
        </p:nvSpPr>
        <p:spPr>
          <a:xfrm>
            <a:off x="8147478" y="692197"/>
            <a:ext cx="697627" cy="369332"/>
          </a:xfrm>
          <a:prstGeom prst="rect">
            <a:avLst/>
          </a:prstGeom>
          <a:solidFill>
            <a:srgbClr val="FFFF00"/>
          </a:solidFill>
        </p:spPr>
        <p:txBody>
          <a:bodyPr wrap="none" rtlCol="0">
            <a:spAutoFit/>
          </a:bodyPr>
          <a:lstStyle/>
          <a:p>
            <a:r>
              <a:rPr lang="en-GB" dirty="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1281232058"/>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..u.........uuu.</a:t>
            </a:r>
            <a:br>
              <a:rPr lang="tr-TR" dirty="0"/>
            </a:br>
            <a:br>
              <a:rPr lang="tr-TR" dirty="0"/>
            </a:br>
            <a:r>
              <a:rPr lang="tr-TR" dirty="0"/>
              <a:t>.u.u.</a:t>
            </a:r>
            <a:br>
              <a:rPr lang="tr-TR" dirty="0"/>
            </a:br>
            <a:r>
              <a:rPr lang="tr-TR" dirty="0"/>
              <a:t>U.u.u.uu.u.</a:t>
            </a:r>
            <a:br>
              <a:rPr lang="tr-TR" dirty="0"/>
            </a:br>
            <a:br>
              <a:rPr lang="tr-TR" dirty="0"/>
            </a:br>
            <a:endParaRPr lang="tr-TR" dirty="0"/>
          </a:p>
        </p:txBody>
      </p:sp>
      <p:pic>
        <p:nvPicPr>
          <p:cNvPr id="378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
            <a:ext cx="8568952" cy="1772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23528" y="2204864"/>
            <a:ext cx="4535996" cy="269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0047" y="2060847"/>
            <a:ext cx="3400425" cy="4176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5497116"/>
            <a:ext cx="4419600" cy="7401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7236296" y="188640"/>
            <a:ext cx="697627" cy="369332"/>
          </a:xfrm>
          <a:prstGeom prst="rect">
            <a:avLst/>
          </a:prstGeom>
          <a:solidFill>
            <a:srgbClr val="FFFF00"/>
          </a:solidFill>
        </p:spPr>
        <p:txBody>
          <a:bodyPr wrap="none" rtlCol="0">
            <a:spAutoFit/>
          </a:bodyPr>
          <a:lstStyle/>
          <a:p>
            <a:r>
              <a:rPr lang="en-GB" dirty="0">
                <a:solidFill>
                  <a:srgbClr val="FF0000"/>
                </a:solidFill>
              </a:rPr>
              <a:t>201</a:t>
            </a:r>
            <a:r>
              <a:rPr lang="tr-TR" dirty="0">
                <a:solidFill>
                  <a:srgbClr val="FF0000"/>
                </a:solidFill>
              </a:rPr>
              <a:t>9</a:t>
            </a:r>
            <a:endParaRPr lang="en-GB" dirty="0">
              <a:solidFill>
                <a:srgbClr val="FF0000"/>
              </a:solidFill>
            </a:endParaRPr>
          </a:p>
        </p:txBody>
      </p:sp>
    </p:spTree>
    <p:extLst>
      <p:ext uri="{BB962C8B-B14F-4D97-AF65-F5344CB8AC3E}">
        <p14:creationId xmlns:p14="http://schemas.microsoft.com/office/powerpoint/2010/main" val="2171500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tr-TR" dirty="0"/>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25" y="0"/>
            <a:ext cx="9062622" cy="232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69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3528" y="2492897"/>
            <a:ext cx="8568952" cy="4365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100392" y="1077405"/>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spTree>
    <p:extLst>
      <p:ext uri="{BB962C8B-B14F-4D97-AF65-F5344CB8AC3E}">
        <p14:creationId xmlns:p14="http://schemas.microsoft.com/office/powerpoint/2010/main" val="891909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tr-TR"/>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211" y="25219"/>
            <a:ext cx="8640960" cy="2157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1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7504" y="2132856"/>
            <a:ext cx="864096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100392" y="1077405"/>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spTree>
    <p:extLst>
      <p:ext uri="{BB962C8B-B14F-4D97-AF65-F5344CB8AC3E}">
        <p14:creationId xmlns:p14="http://schemas.microsoft.com/office/powerpoint/2010/main" val="17140836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ABFFB-4F18-4469-8EDA-9341C5FA4EEF}"/>
              </a:ext>
            </a:extLst>
          </p:cNvPr>
          <p:cNvSpPr>
            <a:spLocks noGrp="1"/>
          </p:cNvSpPr>
          <p:nvPr>
            <p:ph type="title"/>
          </p:nvPr>
        </p:nvSpPr>
        <p:spPr/>
        <p:txBody>
          <a:bodyPr/>
          <a:lstStyle/>
          <a:p>
            <a:endParaRPr lang="en-US" dirty="0"/>
          </a:p>
        </p:txBody>
      </p:sp>
      <p:pic>
        <p:nvPicPr>
          <p:cNvPr id="7" name="Content Placeholder 6">
            <a:extLst>
              <a:ext uri="{FF2B5EF4-FFF2-40B4-BE49-F238E27FC236}">
                <a16:creationId xmlns:a16="http://schemas.microsoft.com/office/drawing/2014/main" id="{BFAD4F91-C895-45AA-A6B3-66532DF8AF25}"/>
              </a:ext>
            </a:extLst>
          </p:cNvPr>
          <p:cNvPicPr>
            <a:picLocks noGrp="1" noChangeAspect="1"/>
          </p:cNvPicPr>
          <p:nvPr>
            <p:ph idx="1"/>
          </p:nvPr>
        </p:nvPicPr>
        <p:blipFill>
          <a:blip r:embed="rId2"/>
          <a:stretch>
            <a:fillRect/>
          </a:stretch>
        </p:blipFill>
        <p:spPr>
          <a:xfrm>
            <a:off x="426185" y="3059500"/>
            <a:ext cx="8229600" cy="3407112"/>
          </a:xfrm>
        </p:spPr>
      </p:pic>
      <p:pic>
        <p:nvPicPr>
          <p:cNvPr id="5" name="Picture 4">
            <a:extLst>
              <a:ext uri="{FF2B5EF4-FFF2-40B4-BE49-F238E27FC236}">
                <a16:creationId xmlns:a16="http://schemas.microsoft.com/office/drawing/2014/main" id="{796E7AE2-2604-42BE-BB3A-E3E0293B9F05}"/>
              </a:ext>
            </a:extLst>
          </p:cNvPr>
          <p:cNvPicPr>
            <a:picLocks noChangeAspect="1"/>
          </p:cNvPicPr>
          <p:nvPr/>
        </p:nvPicPr>
        <p:blipFill>
          <a:blip r:embed="rId3"/>
          <a:stretch>
            <a:fillRect/>
          </a:stretch>
        </p:blipFill>
        <p:spPr>
          <a:xfrm>
            <a:off x="0" y="-40844"/>
            <a:ext cx="9144000" cy="2751015"/>
          </a:xfrm>
          <a:prstGeom prst="rect">
            <a:avLst/>
          </a:prstGeom>
        </p:spPr>
      </p:pic>
      <p:sp>
        <p:nvSpPr>
          <p:cNvPr id="6" name="Metin kutusu 4">
            <a:extLst>
              <a:ext uri="{FF2B5EF4-FFF2-40B4-BE49-F238E27FC236}">
                <a16:creationId xmlns:a16="http://schemas.microsoft.com/office/drawing/2014/main" id="{A1AB5669-F581-4CD6-9CC4-54F5F6641DC9}"/>
              </a:ext>
            </a:extLst>
          </p:cNvPr>
          <p:cNvSpPr txBox="1"/>
          <p:nvPr/>
        </p:nvSpPr>
        <p:spPr>
          <a:xfrm>
            <a:off x="8217773" y="391388"/>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spTree>
    <p:extLst>
      <p:ext uri="{BB962C8B-B14F-4D97-AF65-F5344CB8AC3E}">
        <p14:creationId xmlns:p14="http://schemas.microsoft.com/office/powerpoint/2010/main" val="25952759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正方形/長方形 1"/>
          <p:cNvSpPr/>
          <p:nvPr/>
        </p:nvSpPr>
        <p:spPr>
          <a:xfrm>
            <a:off x="31552" y="3645024"/>
            <a:ext cx="8712968" cy="1477328"/>
          </a:xfrm>
          <a:prstGeom prst="rect">
            <a:avLst/>
          </a:prstGeom>
        </p:spPr>
        <p:txBody>
          <a:bodyPr wrap="square">
            <a:spAutoFit/>
          </a:bodyPr>
          <a:lstStyle/>
          <a:p>
            <a:pPr>
              <a:spcBef>
                <a:spcPts val="1200"/>
              </a:spcBef>
            </a:pPr>
            <a:r>
              <a:rPr lang="en-US" altLang="ja-JP" sz="2000" dirty="0"/>
              <a:t>Intervention</a:t>
            </a:r>
          </a:p>
          <a:p>
            <a:pPr>
              <a:spcBef>
                <a:spcPts val="1200"/>
              </a:spcBef>
            </a:pPr>
            <a:r>
              <a:rPr lang="en-US" altLang="ja-JP" sz="2000" dirty="0"/>
              <a:t>Sixty-seven patients with </a:t>
            </a:r>
            <a:r>
              <a:rPr lang="en-US" altLang="ja-JP" sz="2000" dirty="0" err="1"/>
              <a:t>adenomyosis</a:t>
            </a:r>
            <a:r>
              <a:rPr lang="en-US" altLang="ja-JP" sz="2000" dirty="0"/>
              <a:t> were randomly assigned to receive DNG (2 mg/day, orally) or placebo for 16 weeks.</a:t>
            </a:r>
          </a:p>
          <a:p>
            <a:endParaRPr lang="en-US" altLang="ja-JP" sz="2000" dirty="0">
              <a:latin typeface="+mn-lt"/>
            </a:endParaRPr>
          </a:p>
        </p:txBody>
      </p:sp>
      <p:pic>
        <p:nvPicPr>
          <p:cNvPr id="931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265"/>
            <a:ext cx="9144000" cy="2507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6950422" y="1239316"/>
            <a:ext cx="933946" cy="461665"/>
          </a:xfrm>
          <a:prstGeom prst="rect">
            <a:avLst/>
          </a:prstGeom>
          <a:solidFill>
            <a:srgbClr val="FFFF00"/>
          </a:solidFill>
        </p:spPr>
        <p:txBody>
          <a:bodyPr wrap="square" rtlCol="0">
            <a:spAutoFit/>
          </a:bodyPr>
          <a:lstStyle/>
          <a:p>
            <a:r>
              <a:rPr lang="en-GB" dirty="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30855399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3" cstate="print">
            <a:extLst>
              <a:ext uri="{28A0092B-C50C-407E-A947-70E740481C1C}">
                <a14:useLocalDpi xmlns:a14="http://schemas.microsoft.com/office/drawing/2010/main" val="0"/>
              </a:ext>
            </a:extLst>
          </a:blip>
          <a:srcRect l="2750" t="11020" r="18512" b="8793"/>
          <a:stretch/>
        </p:blipFill>
        <p:spPr>
          <a:xfrm>
            <a:off x="1199183" y="1085405"/>
            <a:ext cx="7789141" cy="5608974"/>
          </a:xfrm>
          <a:prstGeom prst="rect">
            <a:avLst/>
          </a:prstGeom>
        </p:spPr>
      </p:pic>
      <p:sp>
        <p:nvSpPr>
          <p:cNvPr id="3" name="正方形/長方形 2"/>
          <p:cNvSpPr/>
          <p:nvPr/>
        </p:nvSpPr>
        <p:spPr>
          <a:xfrm>
            <a:off x="1043608" y="116632"/>
            <a:ext cx="7573117" cy="830997"/>
          </a:xfrm>
          <a:prstGeom prst="rect">
            <a:avLst/>
          </a:prstGeom>
        </p:spPr>
        <p:txBody>
          <a:bodyPr wrap="square">
            <a:spAutoFit/>
          </a:bodyPr>
          <a:lstStyle/>
          <a:p>
            <a:r>
              <a:rPr lang="en-US" altLang="ja-JP" sz="2400" dirty="0">
                <a:latin typeface="+mn-lt"/>
              </a:rPr>
              <a:t>Changes in the evaluated scores and scale during the treatment period</a:t>
            </a:r>
            <a:endParaRPr lang="ja-JP" altLang="en-US" sz="2400" dirty="0">
              <a:latin typeface="+mn-lt"/>
            </a:endParaRPr>
          </a:p>
        </p:txBody>
      </p:sp>
      <p:sp>
        <p:nvSpPr>
          <p:cNvPr id="5" name="テキスト ボックス 4"/>
          <p:cNvSpPr txBox="1"/>
          <p:nvPr/>
        </p:nvSpPr>
        <p:spPr>
          <a:xfrm>
            <a:off x="1781719" y="1216276"/>
            <a:ext cx="2430241" cy="338554"/>
          </a:xfrm>
          <a:prstGeom prst="rect">
            <a:avLst/>
          </a:prstGeom>
          <a:solidFill>
            <a:schemeClr val="bg1"/>
          </a:solidFill>
        </p:spPr>
        <p:txBody>
          <a:bodyPr wrap="square" rtlCol="0">
            <a:spAutoFit/>
          </a:bodyPr>
          <a:lstStyle/>
          <a:p>
            <a:r>
              <a:rPr kumimoji="1" lang="en-US" altLang="ja-JP" sz="1600" dirty="0">
                <a:latin typeface="+mn-lt"/>
              </a:rPr>
              <a:t>Change in pain score</a:t>
            </a:r>
            <a:endParaRPr kumimoji="1" lang="ja-JP" altLang="en-US" sz="1600" dirty="0">
              <a:latin typeface="+mn-lt"/>
            </a:endParaRPr>
          </a:p>
        </p:txBody>
      </p:sp>
      <p:sp>
        <p:nvSpPr>
          <p:cNvPr id="6" name="テキスト ボックス 5"/>
          <p:cNvSpPr txBox="1"/>
          <p:nvPr/>
        </p:nvSpPr>
        <p:spPr>
          <a:xfrm>
            <a:off x="6949380" y="-1103334"/>
            <a:ext cx="2931572" cy="369332"/>
          </a:xfrm>
          <a:prstGeom prst="rect">
            <a:avLst/>
          </a:prstGeom>
          <a:solidFill>
            <a:schemeClr val="bg1"/>
          </a:solidFill>
        </p:spPr>
        <p:txBody>
          <a:bodyPr wrap="none" rtlCol="0">
            <a:spAutoFit/>
          </a:bodyPr>
          <a:lstStyle/>
          <a:p>
            <a:r>
              <a:rPr kumimoji="1" lang="en-US" altLang="ja-JP" dirty="0">
                <a:latin typeface="+mn-lt"/>
              </a:rPr>
              <a:t>Change in pain-severity score</a:t>
            </a:r>
            <a:endParaRPr kumimoji="1" lang="ja-JP" altLang="en-US" dirty="0">
              <a:latin typeface="+mn-lt"/>
            </a:endParaRPr>
          </a:p>
        </p:txBody>
      </p:sp>
      <p:sp>
        <p:nvSpPr>
          <p:cNvPr id="7" name="テキスト ボックス 6"/>
          <p:cNvSpPr txBox="1"/>
          <p:nvPr/>
        </p:nvSpPr>
        <p:spPr>
          <a:xfrm>
            <a:off x="1486094" y="3857223"/>
            <a:ext cx="3736214" cy="338554"/>
          </a:xfrm>
          <a:prstGeom prst="rect">
            <a:avLst/>
          </a:prstGeom>
          <a:solidFill>
            <a:schemeClr val="bg1"/>
          </a:solidFill>
        </p:spPr>
        <p:txBody>
          <a:bodyPr wrap="square" rtlCol="0">
            <a:spAutoFit/>
          </a:bodyPr>
          <a:lstStyle/>
          <a:p>
            <a:r>
              <a:rPr kumimoji="1" lang="en-US" altLang="ja-JP" sz="1600" dirty="0">
                <a:latin typeface="+mn-lt"/>
              </a:rPr>
              <a:t>Change in analgesics-usage score</a:t>
            </a:r>
            <a:endParaRPr kumimoji="1" lang="ja-JP" altLang="en-US" sz="1600" dirty="0">
              <a:latin typeface="+mn-lt"/>
            </a:endParaRPr>
          </a:p>
        </p:txBody>
      </p:sp>
      <p:sp>
        <p:nvSpPr>
          <p:cNvPr id="8" name="テキスト ボックス 7"/>
          <p:cNvSpPr txBox="1"/>
          <p:nvPr/>
        </p:nvSpPr>
        <p:spPr>
          <a:xfrm>
            <a:off x="5162404" y="3857223"/>
            <a:ext cx="3252762" cy="338554"/>
          </a:xfrm>
          <a:prstGeom prst="rect">
            <a:avLst/>
          </a:prstGeom>
          <a:solidFill>
            <a:schemeClr val="bg1"/>
          </a:solidFill>
        </p:spPr>
        <p:txBody>
          <a:bodyPr wrap="square" rtlCol="0">
            <a:spAutoFit/>
          </a:bodyPr>
          <a:lstStyle/>
          <a:p>
            <a:r>
              <a:rPr kumimoji="1" lang="en-US" altLang="ja-JP" sz="1600" dirty="0">
                <a:latin typeface="+mn-lt"/>
              </a:rPr>
              <a:t>Change in visual analog scale</a:t>
            </a:r>
            <a:endParaRPr kumimoji="1" lang="ja-JP" altLang="en-US" sz="1600" dirty="0">
              <a:latin typeface="+mn-lt"/>
            </a:endParaRPr>
          </a:p>
        </p:txBody>
      </p:sp>
      <p:sp>
        <p:nvSpPr>
          <p:cNvPr id="9" name="テキスト ボックス 8"/>
          <p:cNvSpPr txBox="1"/>
          <p:nvPr/>
        </p:nvSpPr>
        <p:spPr>
          <a:xfrm>
            <a:off x="5054070" y="1216276"/>
            <a:ext cx="3361096" cy="338554"/>
          </a:xfrm>
          <a:prstGeom prst="rect">
            <a:avLst/>
          </a:prstGeom>
          <a:solidFill>
            <a:schemeClr val="bg1"/>
          </a:solidFill>
        </p:spPr>
        <p:txBody>
          <a:bodyPr wrap="square" rtlCol="0">
            <a:spAutoFit/>
          </a:bodyPr>
          <a:lstStyle/>
          <a:p>
            <a:r>
              <a:rPr kumimoji="1" lang="en-US" altLang="ja-JP" sz="1600" dirty="0">
                <a:latin typeface="+mn-lt"/>
              </a:rPr>
              <a:t>Change in pain-severity score</a:t>
            </a:r>
            <a:endParaRPr kumimoji="1" lang="ja-JP" altLang="en-US" sz="1600" dirty="0">
              <a:latin typeface="+mn-lt"/>
            </a:endParaRPr>
          </a:p>
        </p:txBody>
      </p:sp>
      <p:cxnSp>
        <p:nvCxnSpPr>
          <p:cNvPr id="11" name="直線コネクタ 10"/>
          <p:cNvCxnSpPr/>
          <p:nvPr/>
        </p:nvCxnSpPr>
        <p:spPr>
          <a:xfrm>
            <a:off x="575556" y="1844824"/>
            <a:ext cx="936104" cy="0"/>
          </a:xfrm>
          <a:prstGeom prst="line">
            <a:avLst/>
          </a:prstGeom>
          <a:ln w="12700">
            <a:prstDash val="dash"/>
          </a:ln>
        </p:spPr>
        <p:style>
          <a:lnRef idx="1">
            <a:schemeClr val="dk1"/>
          </a:lnRef>
          <a:fillRef idx="0">
            <a:schemeClr val="dk1"/>
          </a:fillRef>
          <a:effectRef idx="0">
            <a:schemeClr val="dk1"/>
          </a:effectRef>
          <a:fontRef idx="minor">
            <a:schemeClr val="tx1"/>
          </a:fontRef>
        </p:style>
      </p:cxnSp>
      <p:cxnSp>
        <p:nvCxnSpPr>
          <p:cNvPr id="12" name="直線コネクタ 11"/>
          <p:cNvCxnSpPr/>
          <p:nvPr/>
        </p:nvCxnSpPr>
        <p:spPr>
          <a:xfrm>
            <a:off x="584341" y="2474936"/>
            <a:ext cx="936104" cy="0"/>
          </a:xfrm>
          <a:prstGeom prst="line">
            <a:avLst/>
          </a:prstGeom>
          <a:ln w="12700"/>
        </p:spPr>
        <p:style>
          <a:lnRef idx="1">
            <a:schemeClr val="dk1"/>
          </a:lnRef>
          <a:fillRef idx="0">
            <a:schemeClr val="dk1"/>
          </a:fillRef>
          <a:effectRef idx="0">
            <a:schemeClr val="dk1"/>
          </a:effectRef>
          <a:fontRef idx="minor">
            <a:schemeClr val="tx1"/>
          </a:fontRef>
        </p:style>
      </p:cxnSp>
      <p:sp>
        <p:nvSpPr>
          <p:cNvPr id="13" name="テキスト ボックス 12"/>
          <p:cNvSpPr txBox="1"/>
          <p:nvPr/>
        </p:nvSpPr>
        <p:spPr>
          <a:xfrm>
            <a:off x="186956" y="1844824"/>
            <a:ext cx="777200" cy="338554"/>
          </a:xfrm>
          <a:prstGeom prst="rect">
            <a:avLst/>
          </a:prstGeom>
          <a:noFill/>
        </p:spPr>
        <p:txBody>
          <a:bodyPr wrap="none" rtlCol="0">
            <a:spAutoFit/>
          </a:bodyPr>
          <a:lstStyle/>
          <a:p>
            <a:r>
              <a:rPr kumimoji="1" lang="en-US" altLang="ja-JP" sz="1600" dirty="0">
                <a:latin typeface="+mn-lt"/>
              </a:rPr>
              <a:t>control</a:t>
            </a:r>
            <a:endParaRPr kumimoji="1" lang="ja-JP" altLang="en-US" sz="1600" dirty="0">
              <a:latin typeface="+mn-lt"/>
            </a:endParaRPr>
          </a:p>
        </p:txBody>
      </p:sp>
      <p:sp>
        <p:nvSpPr>
          <p:cNvPr id="14" name="テキスト ボックス 13"/>
          <p:cNvSpPr txBox="1"/>
          <p:nvPr/>
        </p:nvSpPr>
        <p:spPr>
          <a:xfrm>
            <a:off x="74041" y="2577499"/>
            <a:ext cx="1020600" cy="338554"/>
          </a:xfrm>
          <a:prstGeom prst="rect">
            <a:avLst/>
          </a:prstGeom>
          <a:noFill/>
        </p:spPr>
        <p:txBody>
          <a:bodyPr wrap="none" rtlCol="0">
            <a:spAutoFit/>
          </a:bodyPr>
          <a:lstStyle/>
          <a:p>
            <a:r>
              <a:rPr lang="en-US" altLang="ja-JP" sz="1600" dirty="0" err="1">
                <a:latin typeface="+mn-lt"/>
              </a:rPr>
              <a:t>dienogest</a:t>
            </a:r>
            <a:endParaRPr kumimoji="1" lang="ja-JP" altLang="en-US" sz="1600" dirty="0">
              <a:latin typeface="+mn-lt"/>
            </a:endParaRPr>
          </a:p>
        </p:txBody>
      </p:sp>
      <p:sp>
        <p:nvSpPr>
          <p:cNvPr id="15" name="テキスト ボックス 14"/>
          <p:cNvSpPr txBox="1"/>
          <p:nvPr/>
        </p:nvSpPr>
        <p:spPr>
          <a:xfrm>
            <a:off x="168053" y="3057437"/>
            <a:ext cx="1346844" cy="338554"/>
          </a:xfrm>
          <a:prstGeom prst="rect">
            <a:avLst/>
          </a:prstGeom>
          <a:noFill/>
        </p:spPr>
        <p:txBody>
          <a:bodyPr wrap="none" rtlCol="0">
            <a:spAutoFit/>
          </a:bodyPr>
          <a:lstStyle/>
          <a:p>
            <a:r>
              <a:rPr lang="en-US" altLang="ja-JP" sz="1600" dirty="0">
                <a:latin typeface="+mn-lt"/>
              </a:rPr>
              <a:t> (mean ± SD)</a:t>
            </a:r>
            <a:endParaRPr kumimoji="1" lang="ja-JP" altLang="en-US" sz="1600" dirty="0">
              <a:latin typeface="+mn-lt"/>
            </a:endParaRPr>
          </a:p>
        </p:txBody>
      </p:sp>
      <p:sp>
        <p:nvSpPr>
          <p:cNvPr id="16" name="正方形/長方形 15"/>
          <p:cNvSpPr/>
          <p:nvPr/>
        </p:nvSpPr>
        <p:spPr>
          <a:xfrm>
            <a:off x="5580112" y="6453336"/>
            <a:ext cx="3438249" cy="307777"/>
          </a:xfrm>
          <a:prstGeom prst="rect">
            <a:avLst/>
          </a:prstGeom>
        </p:spPr>
        <p:txBody>
          <a:bodyPr wrap="none">
            <a:spAutoFit/>
          </a:bodyPr>
          <a:lstStyle/>
          <a:p>
            <a:r>
              <a:rPr lang="en-US" altLang="ja-JP" sz="1400" dirty="0">
                <a:latin typeface="+mn-lt"/>
              </a:rPr>
              <a:t>Osuga Y, et al. </a:t>
            </a:r>
            <a:r>
              <a:rPr lang="en-US" altLang="ja-JP" sz="1400" dirty="0" err="1">
                <a:latin typeface="+mn-lt"/>
              </a:rPr>
              <a:t>Fertil</a:t>
            </a:r>
            <a:r>
              <a:rPr lang="en-US" altLang="ja-JP" sz="1400" dirty="0">
                <a:latin typeface="+mn-lt"/>
              </a:rPr>
              <a:t> </a:t>
            </a:r>
            <a:r>
              <a:rPr lang="en-US" altLang="ja-JP" sz="1400" dirty="0" err="1">
                <a:latin typeface="+mn-lt"/>
              </a:rPr>
              <a:t>Steril</a:t>
            </a:r>
            <a:r>
              <a:rPr lang="en-US" altLang="ja-JP" sz="1400" dirty="0">
                <a:latin typeface="+mn-lt"/>
              </a:rPr>
              <a:t> 108:673-678, 2017</a:t>
            </a:r>
            <a:endParaRPr lang="ja-JP" altLang="en-US" sz="1400" dirty="0">
              <a:latin typeface="+mn-lt"/>
            </a:endParaRP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2393" y="2710405"/>
            <a:ext cx="8091607" cy="1224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57477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09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332656"/>
            <a:ext cx="8496944"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7884368" y="476672"/>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cxnSp>
        <p:nvCxnSpPr>
          <p:cNvPr id="4" name="Straight Arrow Connector 3"/>
          <p:cNvCxnSpPr/>
          <p:nvPr/>
        </p:nvCxnSpPr>
        <p:spPr>
          <a:xfrm>
            <a:off x="4067944" y="4581128"/>
            <a:ext cx="4392488"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611560" y="4844348"/>
            <a:ext cx="4392488"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2323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solidFill>
                  <a:srgbClr val="FFFF00"/>
                </a:solidFill>
              </a:rPr>
              <a:t>FDA </a:t>
            </a:r>
            <a:r>
              <a:rPr lang="tr-TR" sz="2800" dirty="0">
                <a:solidFill>
                  <a:srgbClr val="FFFF00"/>
                </a:solidFill>
              </a:rPr>
              <a:t>(</a:t>
            </a:r>
            <a:r>
              <a:rPr lang="en-US" sz="2800" dirty="0">
                <a:solidFill>
                  <a:srgbClr val="FFFF00"/>
                </a:solidFill>
              </a:rPr>
              <a:t>The US Food and Drug Administration</a:t>
            </a:r>
            <a:r>
              <a:rPr lang="tr-TR" sz="2800" dirty="0">
                <a:solidFill>
                  <a:srgbClr val="FFFF00"/>
                </a:solidFill>
              </a:rPr>
              <a:t>) </a:t>
            </a:r>
            <a:r>
              <a:rPr lang="en-US" sz="2800" dirty="0">
                <a:solidFill>
                  <a:srgbClr val="FFFF00"/>
                </a:solidFill>
              </a:rPr>
              <a:t>approved NSAI </a:t>
            </a:r>
            <a:r>
              <a:rPr lang="tr-TR" sz="2800" dirty="0">
                <a:solidFill>
                  <a:srgbClr val="FFFF00"/>
                </a:solidFill>
              </a:rPr>
              <a:t> </a:t>
            </a:r>
            <a:r>
              <a:rPr lang="en-US" sz="2800" dirty="0">
                <a:solidFill>
                  <a:srgbClr val="FFFF00"/>
                </a:solidFill>
              </a:rPr>
              <a:t>for dysmenorrhea</a:t>
            </a:r>
            <a:endParaRPr lang="tr-TR" sz="2800" dirty="0">
              <a:solidFill>
                <a:srgbClr val="FFFF00"/>
              </a:solidFill>
            </a:endParaRPr>
          </a:p>
        </p:txBody>
      </p:sp>
      <p:sp>
        <p:nvSpPr>
          <p:cNvPr id="3" name="Content Placeholder 2"/>
          <p:cNvSpPr>
            <a:spLocks noGrp="1"/>
          </p:cNvSpPr>
          <p:nvPr>
            <p:ph idx="1"/>
          </p:nvPr>
        </p:nvSpPr>
        <p:spPr/>
        <p:txBody>
          <a:bodyPr/>
          <a:lstStyle/>
          <a:p>
            <a:endParaRPr lang="tr-TR"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1" y="1619106"/>
            <a:ext cx="8556090" cy="48342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45622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tr-TR" dirty="0"/>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23" y="-12948"/>
            <a:ext cx="9166324" cy="21458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795"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43608" y="2276872"/>
            <a:ext cx="6524625" cy="4200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070372" y="1268760"/>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spTree>
    <p:extLst>
      <p:ext uri="{BB962C8B-B14F-4D97-AF65-F5344CB8AC3E}">
        <p14:creationId xmlns:p14="http://schemas.microsoft.com/office/powerpoint/2010/main" val="3997558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90791-0C81-49F5-A7C4-ACF8FE857633}"/>
              </a:ext>
            </a:extLst>
          </p:cNvPr>
          <p:cNvSpPr>
            <a:spLocks noGrp="1"/>
          </p:cNvSpPr>
          <p:nvPr>
            <p:ph type="title"/>
          </p:nvPr>
        </p:nvSpPr>
        <p:spPr/>
        <p:txBody>
          <a:bodyPr/>
          <a:lstStyle/>
          <a:p>
            <a:endParaRPr lang="en-US" dirty="0"/>
          </a:p>
        </p:txBody>
      </p:sp>
      <p:pic>
        <p:nvPicPr>
          <p:cNvPr id="6" name="Content Placeholder 5">
            <a:extLst>
              <a:ext uri="{FF2B5EF4-FFF2-40B4-BE49-F238E27FC236}">
                <a16:creationId xmlns:a16="http://schemas.microsoft.com/office/drawing/2014/main" id="{7C8225A0-546A-457F-9C0A-4B770040E44A}"/>
              </a:ext>
            </a:extLst>
          </p:cNvPr>
          <p:cNvPicPr>
            <a:picLocks noGrp="1" noChangeAspect="1"/>
          </p:cNvPicPr>
          <p:nvPr>
            <p:ph idx="1"/>
          </p:nvPr>
        </p:nvPicPr>
        <p:blipFill>
          <a:blip r:embed="rId3"/>
          <a:stretch>
            <a:fillRect/>
          </a:stretch>
        </p:blipFill>
        <p:spPr>
          <a:xfrm>
            <a:off x="0" y="3057178"/>
            <a:ext cx="4686300" cy="3848100"/>
          </a:xfrm>
        </p:spPr>
      </p:pic>
      <p:pic>
        <p:nvPicPr>
          <p:cNvPr id="5" name="Picture 4">
            <a:extLst>
              <a:ext uri="{FF2B5EF4-FFF2-40B4-BE49-F238E27FC236}">
                <a16:creationId xmlns:a16="http://schemas.microsoft.com/office/drawing/2014/main" id="{7F8C28EF-AAFC-4235-A1E5-36D2BEFA9B5B}"/>
              </a:ext>
            </a:extLst>
          </p:cNvPr>
          <p:cNvPicPr>
            <a:picLocks noChangeAspect="1"/>
          </p:cNvPicPr>
          <p:nvPr/>
        </p:nvPicPr>
        <p:blipFill>
          <a:blip r:embed="rId4"/>
          <a:stretch>
            <a:fillRect/>
          </a:stretch>
        </p:blipFill>
        <p:spPr>
          <a:xfrm>
            <a:off x="0" y="-166413"/>
            <a:ext cx="9144000" cy="3332408"/>
          </a:xfrm>
          <a:prstGeom prst="rect">
            <a:avLst/>
          </a:prstGeom>
        </p:spPr>
      </p:pic>
      <p:pic>
        <p:nvPicPr>
          <p:cNvPr id="8" name="Picture 7">
            <a:extLst>
              <a:ext uri="{FF2B5EF4-FFF2-40B4-BE49-F238E27FC236}">
                <a16:creationId xmlns:a16="http://schemas.microsoft.com/office/drawing/2014/main" id="{5D8131B4-503C-4054-997B-7F26AE834098}"/>
              </a:ext>
            </a:extLst>
          </p:cNvPr>
          <p:cNvPicPr>
            <a:picLocks noChangeAspect="1"/>
          </p:cNvPicPr>
          <p:nvPr/>
        </p:nvPicPr>
        <p:blipFill>
          <a:blip r:embed="rId5"/>
          <a:stretch>
            <a:fillRect/>
          </a:stretch>
        </p:blipFill>
        <p:spPr>
          <a:xfrm>
            <a:off x="4491664" y="2968148"/>
            <a:ext cx="4686300" cy="3848100"/>
          </a:xfrm>
          <a:prstGeom prst="rect">
            <a:avLst/>
          </a:prstGeom>
        </p:spPr>
      </p:pic>
    </p:spTree>
    <p:extLst>
      <p:ext uri="{BB962C8B-B14F-4D97-AF65-F5344CB8AC3E}">
        <p14:creationId xmlns:p14="http://schemas.microsoft.com/office/powerpoint/2010/main" val="20097384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3FF4D-7C47-42BA-925D-CC0F06BCDC76}"/>
              </a:ext>
            </a:extLst>
          </p:cNvPr>
          <p:cNvSpPr>
            <a:spLocks noGrp="1"/>
          </p:cNvSpPr>
          <p:nvPr>
            <p:ph type="title"/>
          </p:nvPr>
        </p:nvSpPr>
        <p:spPr/>
        <p:txBody>
          <a:bodyPr/>
          <a:lstStyle/>
          <a:p>
            <a:r>
              <a:rPr lang="en-GB" dirty="0">
                <a:solidFill>
                  <a:srgbClr val="FFFF00"/>
                </a:solidFill>
              </a:rPr>
              <a:t>ORCHIDEA </a:t>
            </a:r>
            <a:r>
              <a:rPr lang="en-US" dirty="0">
                <a:solidFill>
                  <a:srgbClr val="FFFF00"/>
                </a:solidFill>
              </a:rPr>
              <a:t>is a large, multicenter clinical trial</a:t>
            </a:r>
            <a:endParaRPr lang="en-GB" dirty="0">
              <a:solidFill>
                <a:srgbClr val="FFFF00"/>
              </a:solidFill>
            </a:endParaRPr>
          </a:p>
        </p:txBody>
      </p:sp>
      <p:sp>
        <p:nvSpPr>
          <p:cNvPr id="38" name="Прямоугольник 131">
            <a:extLst>
              <a:ext uri="{FF2B5EF4-FFF2-40B4-BE49-F238E27FC236}">
                <a16:creationId xmlns:a16="http://schemas.microsoft.com/office/drawing/2014/main" id="{AE8C096B-0844-46DA-9F6B-D2844B16747C}"/>
              </a:ext>
            </a:extLst>
          </p:cNvPr>
          <p:cNvSpPr/>
          <p:nvPr/>
        </p:nvSpPr>
        <p:spPr>
          <a:xfrm>
            <a:off x="5834956" y="4145667"/>
            <a:ext cx="1247136" cy="332399"/>
          </a:xfrm>
          <a:prstGeom prst="rect">
            <a:avLst/>
          </a:prstGeom>
        </p:spPr>
        <p:txBody>
          <a:bodyPr wrap="none" lIns="0" tIns="0" rIns="0" bIns="0">
            <a:spAutoFit/>
          </a:bodyPr>
          <a:lstStyle/>
          <a:p>
            <a:pPr algn="ctr">
              <a:lnSpc>
                <a:spcPct val="90000"/>
              </a:lnSpc>
            </a:pPr>
            <a:r>
              <a:rPr lang="en-US" sz="1200" dirty="0"/>
              <a:t>3 months (cycles) </a:t>
            </a:r>
            <a:endParaRPr lang="ru-RU" sz="1200" dirty="0"/>
          </a:p>
          <a:p>
            <a:pPr algn="ctr">
              <a:lnSpc>
                <a:spcPct val="90000"/>
              </a:lnSpc>
            </a:pPr>
            <a:r>
              <a:rPr lang="en-US" sz="1200" dirty="0"/>
              <a:t>of treatment </a:t>
            </a:r>
            <a:endParaRPr lang="ru-RU" sz="1200" dirty="0"/>
          </a:p>
        </p:txBody>
      </p:sp>
      <p:sp>
        <p:nvSpPr>
          <p:cNvPr id="39" name="Прямоугольник 133">
            <a:extLst>
              <a:ext uri="{FF2B5EF4-FFF2-40B4-BE49-F238E27FC236}">
                <a16:creationId xmlns:a16="http://schemas.microsoft.com/office/drawing/2014/main" id="{5805689D-9510-460F-B485-0535EEE2B271}"/>
              </a:ext>
            </a:extLst>
          </p:cNvPr>
          <p:cNvSpPr/>
          <p:nvPr/>
        </p:nvSpPr>
        <p:spPr>
          <a:xfrm>
            <a:off x="7282522" y="4168635"/>
            <a:ext cx="1247136" cy="332399"/>
          </a:xfrm>
          <a:prstGeom prst="rect">
            <a:avLst/>
          </a:prstGeom>
        </p:spPr>
        <p:txBody>
          <a:bodyPr wrap="none" lIns="0" tIns="0" rIns="0" bIns="0">
            <a:spAutoFit/>
          </a:bodyPr>
          <a:lstStyle/>
          <a:p>
            <a:pPr algn="ctr">
              <a:lnSpc>
                <a:spcPct val="90000"/>
              </a:lnSpc>
            </a:pPr>
            <a:r>
              <a:rPr lang="en-US" sz="1200" dirty="0"/>
              <a:t>6 months (cycles) </a:t>
            </a:r>
            <a:endParaRPr lang="ru-RU" sz="1200" dirty="0"/>
          </a:p>
          <a:p>
            <a:pPr algn="ctr">
              <a:lnSpc>
                <a:spcPct val="90000"/>
              </a:lnSpc>
            </a:pPr>
            <a:r>
              <a:rPr lang="en-US" sz="1200" dirty="0"/>
              <a:t>of treatment</a:t>
            </a:r>
          </a:p>
        </p:txBody>
      </p:sp>
      <p:sp>
        <p:nvSpPr>
          <p:cNvPr id="41" name="Прямоугольник 136">
            <a:extLst>
              <a:ext uri="{FF2B5EF4-FFF2-40B4-BE49-F238E27FC236}">
                <a16:creationId xmlns:a16="http://schemas.microsoft.com/office/drawing/2014/main" id="{1457AAB7-B2BD-4DC4-B26D-8342221B003C}"/>
              </a:ext>
            </a:extLst>
          </p:cNvPr>
          <p:cNvSpPr/>
          <p:nvPr/>
        </p:nvSpPr>
        <p:spPr>
          <a:xfrm>
            <a:off x="5823320" y="3869038"/>
            <a:ext cx="1365758" cy="215444"/>
          </a:xfrm>
          <a:prstGeom prst="rect">
            <a:avLst/>
          </a:prstGeom>
        </p:spPr>
        <p:txBody>
          <a:bodyPr wrap="none" lIns="0" tIns="0" rIns="0" bIns="0">
            <a:noAutofit/>
          </a:bodyPr>
          <a:lstStyle/>
          <a:p>
            <a:pPr algn="ctr"/>
            <a:r>
              <a:rPr lang="es-AR" sz="1200" dirty="0"/>
              <a:t>Follow-up period</a:t>
            </a:r>
          </a:p>
        </p:txBody>
      </p:sp>
      <p:sp>
        <p:nvSpPr>
          <p:cNvPr id="44" name="Content Placeholder 2">
            <a:extLst>
              <a:ext uri="{FF2B5EF4-FFF2-40B4-BE49-F238E27FC236}">
                <a16:creationId xmlns:a16="http://schemas.microsoft.com/office/drawing/2014/main" id="{13127C3C-6461-4A91-B058-1B29B38E9C4B}"/>
              </a:ext>
            </a:extLst>
          </p:cNvPr>
          <p:cNvSpPr txBox="1">
            <a:spLocks/>
          </p:cNvSpPr>
          <p:nvPr/>
        </p:nvSpPr>
        <p:spPr>
          <a:xfrm>
            <a:off x="1109014" y="1839295"/>
            <a:ext cx="2396187" cy="1254335"/>
          </a:xfrm>
          <a:prstGeom prst="rect">
            <a:avLst/>
          </a:prstGeom>
        </p:spPr>
        <p:txBody>
          <a:bodyPr vert="horz" lIns="0" tIns="0" rIns="91440" bIns="45720" rtlCol="0">
            <a:noAutofit/>
          </a:bodyPr>
          <a:lstStyle>
            <a:lvl1pPr marL="0" indent="0" algn="l" defTabSz="914400" rtl="0" eaLnBrk="1" latinLnBrk="0" hangingPunct="1">
              <a:lnSpc>
                <a:spcPct val="100000"/>
              </a:lnSpc>
              <a:spcBef>
                <a:spcPts val="1800"/>
              </a:spcBef>
              <a:buFont typeface="Arial" panose="020B0604020202020204" pitchFamily="34" charset="0"/>
              <a:buNone/>
              <a:defRPr sz="1800" b="0" kern="1200">
                <a:solidFill>
                  <a:schemeClr val="tx1"/>
                </a:solidFill>
                <a:latin typeface="+mn-lt"/>
                <a:ea typeface="+mn-ea"/>
                <a:cs typeface="Calibri" panose="020F0502020204030204" pitchFamily="34" charset="0"/>
              </a:defRPr>
            </a:lvl1pPr>
            <a:lvl2pPr marL="169863" indent="-169863"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2pPr>
            <a:lvl3pPr marL="400050" indent="-17145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3pPr>
            <a:lvl4pPr marL="627063" indent="-169863"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4pPr>
            <a:lvl5pPr marL="857250" indent="-171450"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200" b="1" dirty="0"/>
              <a:t>Study aim</a:t>
            </a:r>
            <a:br>
              <a:rPr lang="en-GB" sz="1200" dirty="0"/>
            </a:br>
            <a:r>
              <a:rPr lang="en-US" sz="1200" dirty="0"/>
              <a:t>To study the efficacy of dydrogesterone in laparoscopy-confirmed cases of endometriosis in real clinical practice</a:t>
            </a:r>
            <a:endParaRPr lang="en-GB" sz="1200" dirty="0"/>
          </a:p>
          <a:p>
            <a:r>
              <a:rPr lang="en-GB" sz="1200" b="1" dirty="0"/>
              <a:t>Patient population</a:t>
            </a:r>
            <a:br>
              <a:rPr lang="en-GB" sz="1200" dirty="0"/>
            </a:br>
            <a:r>
              <a:rPr lang="en-US" sz="1200" dirty="0"/>
              <a:t>Women 18–45 years of age with endometriosis and chronic pelvic pain with or without dysmenorrhea </a:t>
            </a:r>
            <a:r>
              <a:rPr lang="en-GB" sz="1200" dirty="0"/>
              <a:t>(N=350)</a:t>
            </a:r>
          </a:p>
        </p:txBody>
      </p:sp>
      <p:pic>
        <p:nvPicPr>
          <p:cNvPr id="45" name="Graphic 44" descr="Clipboard">
            <a:extLst>
              <a:ext uri="{FF2B5EF4-FFF2-40B4-BE49-F238E27FC236}">
                <a16:creationId xmlns:a16="http://schemas.microsoft.com/office/drawing/2014/main" id="{06C62EB2-55C2-492A-903D-ADFFFA3241C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011" y="2024200"/>
            <a:ext cx="574320" cy="574320"/>
          </a:xfrm>
          <a:prstGeom prst="rect">
            <a:avLst/>
          </a:prstGeom>
        </p:spPr>
      </p:pic>
      <p:pic>
        <p:nvPicPr>
          <p:cNvPr id="47" name="Graphic 46" descr="Group of women">
            <a:extLst>
              <a:ext uri="{FF2B5EF4-FFF2-40B4-BE49-F238E27FC236}">
                <a16:creationId xmlns:a16="http://schemas.microsoft.com/office/drawing/2014/main" id="{3797C538-A5B2-4FBC-8822-A4B5941D9BD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9011" y="3078799"/>
            <a:ext cx="574320" cy="574320"/>
          </a:xfrm>
          <a:prstGeom prst="rect">
            <a:avLst/>
          </a:prstGeom>
        </p:spPr>
      </p:pic>
      <p:sp>
        <p:nvSpPr>
          <p:cNvPr id="48" name="Arrow: Right 47">
            <a:extLst>
              <a:ext uri="{FF2B5EF4-FFF2-40B4-BE49-F238E27FC236}">
                <a16:creationId xmlns:a16="http://schemas.microsoft.com/office/drawing/2014/main" id="{F4A4B601-1E52-4100-A6E8-7FF11F1B964B}"/>
              </a:ext>
            </a:extLst>
          </p:cNvPr>
          <p:cNvSpPr/>
          <p:nvPr/>
        </p:nvSpPr>
        <p:spPr>
          <a:xfrm>
            <a:off x="424315" y="4453710"/>
            <a:ext cx="1351235" cy="526615"/>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N=350</a:t>
            </a:r>
          </a:p>
        </p:txBody>
      </p:sp>
      <p:sp>
        <p:nvSpPr>
          <p:cNvPr id="49" name="Right Brace 118">
            <a:extLst>
              <a:ext uri="{FF2B5EF4-FFF2-40B4-BE49-F238E27FC236}">
                <a16:creationId xmlns:a16="http://schemas.microsoft.com/office/drawing/2014/main" id="{698260D6-5635-4975-AC8F-8720B2475131}"/>
              </a:ext>
            </a:extLst>
          </p:cNvPr>
          <p:cNvSpPr/>
          <p:nvPr/>
        </p:nvSpPr>
        <p:spPr>
          <a:xfrm rot="10800000">
            <a:off x="1813130" y="4438881"/>
            <a:ext cx="274122" cy="550312"/>
          </a:xfrm>
          <a:prstGeom prst="rightBrace">
            <a:avLst>
              <a:gd name="adj1" fmla="val 40691"/>
              <a:gd name="adj2" fmla="val 49411"/>
            </a:avLst>
          </a:prstGeom>
          <a:noFill/>
          <a:ln w="12700" cap="flat" cmpd="sng" algn="ctr">
            <a:solidFill>
              <a:srgbClr val="92278F"/>
            </a:solidFill>
            <a:prstDash val="solid"/>
            <a:miter lim="800000"/>
          </a:ln>
          <a:effectLst/>
        </p:spPr>
        <p:txBody>
          <a:bodyPr rtlCol="0" anchor="ctr"/>
          <a:lstStyle/>
          <a:p>
            <a:pPr algn="ctr" fontAlgn="auto">
              <a:spcBef>
                <a:spcPts val="0"/>
              </a:spcBef>
              <a:spcAft>
                <a:spcPts val="0"/>
              </a:spcAft>
              <a:defRPr/>
            </a:pPr>
            <a:endParaRPr lang="en-US" kern="0" dirty="0">
              <a:solidFill>
                <a:prstClr val="black"/>
              </a:solidFill>
              <a:latin typeface="Calibri"/>
              <a:cs typeface="+mn-cs"/>
            </a:endParaRPr>
          </a:p>
        </p:txBody>
      </p:sp>
      <p:sp>
        <p:nvSpPr>
          <p:cNvPr id="50" name="Rectangle: Rounded Corners 49">
            <a:extLst>
              <a:ext uri="{FF2B5EF4-FFF2-40B4-BE49-F238E27FC236}">
                <a16:creationId xmlns:a16="http://schemas.microsoft.com/office/drawing/2014/main" id="{0CD19E44-E931-4DAB-8048-C1680CF064F4}"/>
              </a:ext>
            </a:extLst>
          </p:cNvPr>
          <p:cNvSpPr/>
          <p:nvPr/>
        </p:nvSpPr>
        <p:spPr>
          <a:xfrm>
            <a:off x="2149760" y="4127002"/>
            <a:ext cx="1841985" cy="550310"/>
          </a:xfrm>
          <a:prstGeom prst="roundRect">
            <a:avLst/>
          </a:prstGeom>
          <a:solidFill>
            <a:srgbClr val="7C2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200"/>
              </a:lnSpc>
            </a:pPr>
            <a:r>
              <a:rPr lang="en-US" sz="1200" dirty="0">
                <a:solidFill>
                  <a:schemeClr val="bg1"/>
                </a:solidFill>
              </a:rPr>
              <a:t>Prolonged cyclical</a:t>
            </a:r>
            <a:r>
              <a:rPr lang="en-US" sz="1200" baseline="30000" dirty="0">
                <a:solidFill>
                  <a:schemeClr val="bg1"/>
                </a:solidFill>
              </a:rPr>
              <a:t>b</a:t>
            </a:r>
            <a:r>
              <a:rPr lang="en-US" sz="1200" dirty="0">
                <a:solidFill>
                  <a:schemeClr val="bg1"/>
                </a:solidFill>
              </a:rPr>
              <a:t> treatment regimen group</a:t>
            </a:r>
            <a:r>
              <a:rPr lang="ru-RU" sz="1200" dirty="0">
                <a:solidFill>
                  <a:schemeClr val="bg1"/>
                </a:solidFill>
              </a:rPr>
              <a:t> (</a:t>
            </a:r>
            <a:r>
              <a:rPr lang="en-US" sz="1200" dirty="0">
                <a:solidFill>
                  <a:schemeClr val="bg1"/>
                </a:solidFill>
              </a:rPr>
              <a:t>n=273)</a:t>
            </a:r>
          </a:p>
        </p:txBody>
      </p:sp>
      <p:sp>
        <p:nvSpPr>
          <p:cNvPr id="51" name="Rectangle: Rounded Corners 50">
            <a:extLst>
              <a:ext uri="{FF2B5EF4-FFF2-40B4-BE49-F238E27FC236}">
                <a16:creationId xmlns:a16="http://schemas.microsoft.com/office/drawing/2014/main" id="{A76645B6-BC0D-495C-972E-AC77BD397323}"/>
              </a:ext>
            </a:extLst>
          </p:cNvPr>
          <p:cNvSpPr/>
          <p:nvPr/>
        </p:nvSpPr>
        <p:spPr>
          <a:xfrm>
            <a:off x="2149760" y="4718622"/>
            <a:ext cx="1841985" cy="550310"/>
          </a:xfrm>
          <a:prstGeom prst="roundRect">
            <a:avLst/>
          </a:prstGeom>
          <a:solidFill>
            <a:srgbClr val="E985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200"/>
              </a:lnSpc>
            </a:pPr>
            <a:r>
              <a:rPr lang="pt-BR" sz="1200" dirty="0">
                <a:solidFill>
                  <a:schemeClr val="bg1"/>
                </a:solidFill>
              </a:rPr>
              <a:t>Continuous treatment regimen group (n=77)</a:t>
            </a:r>
            <a:endParaRPr lang="en-US" sz="1200" dirty="0">
              <a:solidFill>
                <a:schemeClr val="bg1"/>
              </a:solidFill>
            </a:endParaRPr>
          </a:p>
        </p:txBody>
      </p:sp>
      <p:sp>
        <p:nvSpPr>
          <p:cNvPr id="52" name="Footer Placeholder 5">
            <a:extLst>
              <a:ext uri="{FF2B5EF4-FFF2-40B4-BE49-F238E27FC236}">
                <a16:creationId xmlns:a16="http://schemas.microsoft.com/office/drawing/2014/main" id="{757B092C-23E0-4947-BAD3-A2C652F5B06A}"/>
              </a:ext>
            </a:extLst>
          </p:cNvPr>
          <p:cNvSpPr txBox="1">
            <a:spLocks/>
          </p:cNvSpPr>
          <p:nvPr/>
        </p:nvSpPr>
        <p:spPr>
          <a:xfrm>
            <a:off x="502759" y="5134123"/>
            <a:ext cx="8476757" cy="610976"/>
          </a:xfrm>
          <a:prstGeom prst="rect">
            <a:avLst/>
          </a:prstGeom>
        </p:spPr>
        <p:txBody>
          <a:bodyPr lIns="0" rIns="0" anchor="b"/>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br>
              <a:rPr lang="en-GB" sz="900" dirty="0">
                <a:latin typeface="Calibri" panose="020F0502020204030204" pitchFamily="34" charset="0"/>
                <a:ea typeface="ＭＳ Ｐゴシック" charset="0"/>
                <a:cs typeface="Calibri" panose="020F0502020204030204" pitchFamily="34" charset="0"/>
              </a:rPr>
            </a:br>
            <a:r>
              <a:rPr lang="en-GB" sz="900" baseline="30000" dirty="0">
                <a:latin typeface="Calibri" panose="020F0502020204030204" pitchFamily="34" charset="0"/>
                <a:ea typeface="ＭＳ Ｐゴシック" charset="0"/>
                <a:cs typeface="Calibri" panose="020F0502020204030204" pitchFamily="34" charset="0"/>
              </a:rPr>
              <a:t>a</a:t>
            </a:r>
            <a:r>
              <a:rPr lang="en-US" sz="900" dirty="0">
                <a:latin typeface="Calibri" panose="020F0502020204030204" pitchFamily="34" charset="0"/>
                <a:ea typeface="ＭＳ Ｐゴシック" charset="0"/>
                <a:cs typeface="Calibri" panose="020F0502020204030204" pitchFamily="34" charset="0"/>
              </a:rPr>
              <a:t>In the overall study population; </a:t>
            </a:r>
            <a:r>
              <a:rPr lang="en-GB" sz="900" baseline="30000" dirty="0">
                <a:latin typeface="Calibri" panose="020F0502020204030204" pitchFamily="34" charset="0"/>
                <a:ea typeface="ＭＳ Ｐゴシック" charset="0"/>
                <a:cs typeface="Calibri" panose="020F0502020204030204" pitchFamily="34" charset="0"/>
              </a:rPr>
              <a:t>b</a:t>
            </a:r>
            <a:r>
              <a:rPr lang="en-GB" sz="900" dirty="0">
                <a:latin typeface="Calibri" panose="020F0502020204030204" pitchFamily="34" charset="0"/>
                <a:ea typeface="ＭＳ Ｐゴシック" charset="0"/>
                <a:cs typeface="Calibri" panose="020F0502020204030204" pitchFamily="34" charset="0"/>
              </a:rPr>
              <a:t>between days 5 and 25 of the menstrual cycle</a:t>
            </a:r>
            <a:br>
              <a:rPr lang="en-GB" sz="900" dirty="0">
                <a:latin typeface="Calibri" panose="020F0502020204030204" pitchFamily="34" charset="0"/>
                <a:ea typeface="ＭＳ Ｐゴシック" charset="0"/>
                <a:cs typeface="Calibri" panose="020F0502020204030204" pitchFamily="34" charset="0"/>
              </a:rPr>
            </a:br>
            <a:r>
              <a:rPr lang="en-GB" sz="900" dirty="0">
                <a:latin typeface="Calibri" panose="020F0502020204030204" pitchFamily="34" charset="0"/>
                <a:ea typeface="ＭＳ Ｐゴシック" charset="0"/>
                <a:cs typeface="Calibri" panose="020F0502020204030204" pitchFamily="34" charset="0"/>
              </a:rPr>
              <a:t>HR-QoL, health-related quality of life; ITT, intent-to-treat</a:t>
            </a:r>
            <a:br>
              <a:rPr lang="en-GB" sz="900" dirty="0">
                <a:latin typeface="Calibri" panose="020F0502020204030204" pitchFamily="34" charset="0"/>
                <a:ea typeface="ＭＳ Ｐゴシック" charset="0"/>
                <a:cs typeface="Calibri" panose="020F0502020204030204" pitchFamily="34" charset="0"/>
              </a:rPr>
            </a:br>
            <a:r>
              <a:rPr lang="en-GB" sz="900" dirty="0">
                <a:latin typeface="Calibri" panose="020F0502020204030204" pitchFamily="34" charset="0"/>
                <a:ea typeface="ＭＳ Ｐゴシック" charset="0"/>
                <a:cs typeface="Calibri" panose="020F0502020204030204" pitchFamily="34" charset="0"/>
              </a:rPr>
              <a:t>Sukhikh GT, </a:t>
            </a:r>
            <a:r>
              <a:rPr lang="en-GB" sz="900" i="1" dirty="0">
                <a:latin typeface="Calibri" panose="020F0502020204030204" pitchFamily="34" charset="0"/>
                <a:ea typeface="ＭＳ Ｐゴシック" charset="0"/>
                <a:cs typeface="Calibri" panose="020F0502020204030204" pitchFamily="34" charset="0"/>
              </a:rPr>
              <a:t>et al. </a:t>
            </a:r>
            <a:r>
              <a:rPr lang="en-GB" sz="900" dirty="0">
                <a:latin typeface="Calibri" panose="020F0502020204030204" pitchFamily="34" charset="0"/>
                <a:ea typeface="ＭＳ Ｐゴシック" charset="0"/>
                <a:cs typeface="Calibri" panose="020F0502020204030204" pitchFamily="34" charset="0"/>
              </a:rPr>
              <a:t>2021. Submitted manuscript</a:t>
            </a:r>
            <a:endParaRPr lang="en-US" sz="900" baseline="30000" dirty="0">
              <a:latin typeface="Calibri" panose="020F0502020204030204" pitchFamily="34" charset="0"/>
              <a:ea typeface="ＭＳ Ｐゴシック" charset="0"/>
              <a:cs typeface="Calibri" panose="020F0502020204030204" pitchFamily="34" charset="0"/>
            </a:endParaRPr>
          </a:p>
        </p:txBody>
      </p:sp>
      <p:sp>
        <p:nvSpPr>
          <p:cNvPr id="53" name="Right Brace 118">
            <a:extLst>
              <a:ext uri="{FF2B5EF4-FFF2-40B4-BE49-F238E27FC236}">
                <a16:creationId xmlns:a16="http://schemas.microsoft.com/office/drawing/2014/main" id="{7EF3AF4B-7A92-479E-8356-C5161CE77688}"/>
              </a:ext>
            </a:extLst>
          </p:cNvPr>
          <p:cNvSpPr/>
          <p:nvPr/>
        </p:nvSpPr>
        <p:spPr>
          <a:xfrm>
            <a:off x="4056578" y="4438881"/>
            <a:ext cx="274122" cy="554896"/>
          </a:xfrm>
          <a:prstGeom prst="rightBrace">
            <a:avLst>
              <a:gd name="adj1" fmla="val 40691"/>
              <a:gd name="adj2" fmla="val 49411"/>
            </a:avLst>
          </a:prstGeom>
          <a:noFill/>
          <a:ln w="12700" cap="flat" cmpd="sng" algn="ctr">
            <a:solidFill>
              <a:srgbClr val="92278F"/>
            </a:solidFill>
            <a:prstDash val="solid"/>
            <a:miter lim="800000"/>
          </a:ln>
          <a:effectLst/>
        </p:spPr>
        <p:txBody>
          <a:bodyPr rtlCol="0" anchor="ctr"/>
          <a:lstStyle/>
          <a:p>
            <a:pPr algn="ctr" fontAlgn="auto">
              <a:spcBef>
                <a:spcPts val="0"/>
              </a:spcBef>
              <a:spcAft>
                <a:spcPts val="0"/>
              </a:spcAft>
              <a:defRPr/>
            </a:pPr>
            <a:endParaRPr lang="en-US" kern="0" dirty="0">
              <a:solidFill>
                <a:prstClr val="black"/>
              </a:solidFill>
              <a:latin typeface="Calibri"/>
              <a:cs typeface="+mn-cs"/>
            </a:endParaRPr>
          </a:p>
        </p:txBody>
      </p:sp>
      <p:sp>
        <p:nvSpPr>
          <p:cNvPr id="54" name="Arrow: Right 53">
            <a:extLst>
              <a:ext uri="{FF2B5EF4-FFF2-40B4-BE49-F238E27FC236}">
                <a16:creationId xmlns:a16="http://schemas.microsoft.com/office/drawing/2014/main" id="{F2EE7420-D8B1-4DF1-B81C-3C9430FF62BC}"/>
              </a:ext>
            </a:extLst>
          </p:cNvPr>
          <p:cNvSpPr/>
          <p:nvPr/>
        </p:nvSpPr>
        <p:spPr>
          <a:xfrm>
            <a:off x="4414859" y="4455315"/>
            <a:ext cx="1351235" cy="526615"/>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rgbClr val="FF0000"/>
                </a:solidFill>
              </a:rPr>
              <a:t>Visit 1</a:t>
            </a:r>
          </a:p>
        </p:txBody>
      </p:sp>
      <p:sp>
        <p:nvSpPr>
          <p:cNvPr id="55" name="Arrow: Right 54">
            <a:extLst>
              <a:ext uri="{FF2B5EF4-FFF2-40B4-BE49-F238E27FC236}">
                <a16:creationId xmlns:a16="http://schemas.microsoft.com/office/drawing/2014/main" id="{803967CC-F13C-4074-A35D-947EA2CDF13F}"/>
              </a:ext>
            </a:extLst>
          </p:cNvPr>
          <p:cNvSpPr/>
          <p:nvPr/>
        </p:nvSpPr>
        <p:spPr>
          <a:xfrm>
            <a:off x="5834957" y="4455315"/>
            <a:ext cx="1351235" cy="526615"/>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rgbClr val="FF0000"/>
                </a:solidFill>
              </a:rPr>
              <a:t>Visit 2</a:t>
            </a:r>
          </a:p>
        </p:txBody>
      </p:sp>
      <p:sp>
        <p:nvSpPr>
          <p:cNvPr id="56" name="Arrow: Right 55">
            <a:extLst>
              <a:ext uri="{FF2B5EF4-FFF2-40B4-BE49-F238E27FC236}">
                <a16:creationId xmlns:a16="http://schemas.microsoft.com/office/drawing/2014/main" id="{4C0AB316-718A-4B64-944B-0B124E2C177C}"/>
              </a:ext>
            </a:extLst>
          </p:cNvPr>
          <p:cNvSpPr/>
          <p:nvPr/>
        </p:nvSpPr>
        <p:spPr>
          <a:xfrm>
            <a:off x="7255055" y="4455314"/>
            <a:ext cx="1351235" cy="526615"/>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rgbClr val="FF0000"/>
                </a:solidFill>
              </a:rPr>
              <a:t>Visit 3</a:t>
            </a:r>
          </a:p>
        </p:txBody>
      </p:sp>
      <p:sp>
        <p:nvSpPr>
          <p:cNvPr id="58" name="Прямоугольник 131">
            <a:extLst>
              <a:ext uri="{FF2B5EF4-FFF2-40B4-BE49-F238E27FC236}">
                <a16:creationId xmlns:a16="http://schemas.microsoft.com/office/drawing/2014/main" id="{132809D8-1228-4EA2-93F9-68391293AE38}"/>
              </a:ext>
            </a:extLst>
          </p:cNvPr>
          <p:cNvSpPr/>
          <p:nvPr/>
        </p:nvSpPr>
        <p:spPr>
          <a:xfrm>
            <a:off x="4743925" y="4164660"/>
            <a:ext cx="586700" cy="166199"/>
          </a:xfrm>
          <a:prstGeom prst="rect">
            <a:avLst/>
          </a:prstGeom>
        </p:spPr>
        <p:txBody>
          <a:bodyPr wrap="none" lIns="0" tIns="0" rIns="0" bIns="0">
            <a:spAutoFit/>
          </a:bodyPr>
          <a:lstStyle/>
          <a:p>
            <a:pPr algn="ctr">
              <a:lnSpc>
                <a:spcPct val="90000"/>
              </a:lnSpc>
            </a:pPr>
            <a:r>
              <a:rPr lang="en-GB" sz="1200" dirty="0"/>
              <a:t>Baseline</a:t>
            </a:r>
            <a:endParaRPr lang="ru-RU" sz="1200" dirty="0"/>
          </a:p>
        </p:txBody>
      </p:sp>
      <p:sp>
        <p:nvSpPr>
          <p:cNvPr id="59" name="Прямоугольник 136">
            <a:extLst>
              <a:ext uri="{FF2B5EF4-FFF2-40B4-BE49-F238E27FC236}">
                <a16:creationId xmlns:a16="http://schemas.microsoft.com/office/drawing/2014/main" id="{2576E2CB-EB16-44C6-8B57-831A2D709C60}"/>
              </a:ext>
            </a:extLst>
          </p:cNvPr>
          <p:cNvSpPr/>
          <p:nvPr/>
        </p:nvSpPr>
        <p:spPr>
          <a:xfrm>
            <a:off x="448135" y="4310961"/>
            <a:ext cx="978281" cy="184666"/>
          </a:xfrm>
          <a:prstGeom prst="rect">
            <a:avLst/>
          </a:prstGeom>
        </p:spPr>
        <p:txBody>
          <a:bodyPr wrap="none" lIns="0" tIns="0" rIns="0" bIns="0">
            <a:spAutoFit/>
          </a:bodyPr>
          <a:lstStyle/>
          <a:p>
            <a:pPr algn="ctr"/>
            <a:r>
              <a:rPr lang="en-US" sz="1200" dirty="0"/>
              <a:t>ITT population</a:t>
            </a:r>
          </a:p>
        </p:txBody>
      </p:sp>
      <p:sp>
        <p:nvSpPr>
          <p:cNvPr id="3" name="Right Bracket 2">
            <a:extLst>
              <a:ext uri="{FF2B5EF4-FFF2-40B4-BE49-F238E27FC236}">
                <a16:creationId xmlns:a16="http://schemas.microsoft.com/office/drawing/2014/main" id="{89E98DF9-D242-4FC9-A694-4A7BD898E5C6}"/>
              </a:ext>
            </a:extLst>
          </p:cNvPr>
          <p:cNvSpPr/>
          <p:nvPr/>
        </p:nvSpPr>
        <p:spPr>
          <a:xfrm rot="16200000">
            <a:off x="6487715" y="2011739"/>
            <a:ext cx="45719" cy="4191433"/>
          </a:xfrm>
          <a:prstGeom prst="rightBracket">
            <a:avLst/>
          </a:prstGeom>
          <a:ln w="12700">
            <a:solidFill>
              <a:srgbClr val="7C258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5" name="Rectangle: Rounded Corners 24">
            <a:extLst>
              <a:ext uri="{FF2B5EF4-FFF2-40B4-BE49-F238E27FC236}">
                <a16:creationId xmlns:a16="http://schemas.microsoft.com/office/drawing/2014/main" id="{C8D664FA-2BEE-4DE2-AE35-1B34AE553266}"/>
              </a:ext>
            </a:extLst>
          </p:cNvPr>
          <p:cNvSpPr/>
          <p:nvPr/>
        </p:nvSpPr>
        <p:spPr>
          <a:xfrm>
            <a:off x="3596282" y="1851715"/>
            <a:ext cx="1106528" cy="685800"/>
          </a:xfrm>
          <a:prstGeom prst="roundRect">
            <a:avLst>
              <a:gd name="adj" fmla="val 12193"/>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FF0000"/>
                </a:solidFill>
                <a:latin typeface="Georgia" panose="02040502050405020303" pitchFamily="18" charset="0"/>
                <a:cs typeface="Calibri" panose="020F0502020204030204" pitchFamily="34" charset="0"/>
              </a:rPr>
              <a:t>Primary endpoint</a:t>
            </a:r>
            <a:endParaRPr lang="en-GB" sz="1200" b="1" dirty="0">
              <a:solidFill>
                <a:srgbClr val="FF0000"/>
              </a:solidFill>
              <a:latin typeface="Georgia" panose="02040502050405020303" pitchFamily="18" charset="0"/>
              <a:cs typeface="Calibri" panose="020F0502020204030204" pitchFamily="34" charset="0"/>
            </a:endParaRPr>
          </a:p>
        </p:txBody>
      </p:sp>
      <p:sp>
        <p:nvSpPr>
          <p:cNvPr id="26" name="TextBox 25">
            <a:extLst>
              <a:ext uri="{FF2B5EF4-FFF2-40B4-BE49-F238E27FC236}">
                <a16:creationId xmlns:a16="http://schemas.microsoft.com/office/drawing/2014/main" id="{17A0582F-803B-4D70-BF9E-E064E575446C}"/>
              </a:ext>
            </a:extLst>
          </p:cNvPr>
          <p:cNvSpPr txBox="1"/>
          <p:nvPr/>
        </p:nvSpPr>
        <p:spPr>
          <a:xfrm>
            <a:off x="4792250" y="1796029"/>
            <a:ext cx="4040568" cy="749374"/>
          </a:xfrm>
          <a:prstGeom prst="rect">
            <a:avLst/>
          </a:prstGeom>
          <a:noFill/>
        </p:spPr>
        <p:txBody>
          <a:bodyPr wrap="square">
            <a:noAutofit/>
          </a:bodyPr>
          <a:lstStyle/>
          <a:p>
            <a:r>
              <a:rPr lang="en-US" sz="1200" dirty="0"/>
              <a:t>To compare </a:t>
            </a:r>
            <a:r>
              <a:rPr lang="en-US" sz="1200" b="1" dirty="0">
                <a:solidFill>
                  <a:schemeClr val="tx2"/>
                </a:solidFill>
              </a:rPr>
              <a:t>the change in intensity of chronic pelvic pain from baseline to Month 6</a:t>
            </a:r>
            <a:r>
              <a:rPr lang="en-US" sz="1200" dirty="0">
                <a:solidFill>
                  <a:schemeClr val="tx2"/>
                </a:solidFill>
              </a:rPr>
              <a:t> </a:t>
            </a:r>
            <a:r>
              <a:rPr lang="en-US" sz="1200" dirty="0"/>
              <a:t>between patients receiving prolonged cyclical or continuous treatment regimens of dydrogesterone</a:t>
            </a:r>
            <a:endParaRPr lang="en-GB" sz="1200" dirty="0"/>
          </a:p>
        </p:txBody>
      </p:sp>
      <p:sp>
        <p:nvSpPr>
          <p:cNvPr id="27" name="Rectangle: Rounded Corners 26">
            <a:extLst>
              <a:ext uri="{FF2B5EF4-FFF2-40B4-BE49-F238E27FC236}">
                <a16:creationId xmlns:a16="http://schemas.microsoft.com/office/drawing/2014/main" id="{6B7EA16A-3464-4B0E-8689-75EBE489DE4C}"/>
              </a:ext>
            </a:extLst>
          </p:cNvPr>
          <p:cNvSpPr/>
          <p:nvPr/>
        </p:nvSpPr>
        <p:spPr>
          <a:xfrm>
            <a:off x="3605498" y="2613620"/>
            <a:ext cx="1106528" cy="1244244"/>
          </a:xfrm>
          <a:prstGeom prst="roundRect">
            <a:avLst>
              <a:gd name="adj" fmla="val 7185"/>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FF0000"/>
                </a:solidFill>
                <a:latin typeface="Georgia" panose="02040502050405020303" pitchFamily="18" charset="0"/>
                <a:cs typeface="Calibri" panose="020F0502020204030204" pitchFamily="34" charset="0"/>
              </a:rPr>
              <a:t>Secondary endpoints</a:t>
            </a:r>
            <a:endParaRPr lang="en-GB" sz="1200" b="1" dirty="0">
              <a:solidFill>
                <a:srgbClr val="FF0000"/>
              </a:solidFill>
              <a:latin typeface="Georgia" panose="02040502050405020303" pitchFamily="18" charset="0"/>
              <a:cs typeface="Calibri" panose="020F0502020204030204" pitchFamily="34" charset="0"/>
            </a:endParaRPr>
          </a:p>
        </p:txBody>
      </p:sp>
      <p:sp>
        <p:nvSpPr>
          <p:cNvPr id="28" name="TextBox 27">
            <a:extLst>
              <a:ext uri="{FF2B5EF4-FFF2-40B4-BE49-F238E27FC236}">
                <a16:creationId xmlns:a16="http://schemas.microsoft.com/office/drawing/2014/main" id="{5C54DFCF-E762-4238-8157-418ED46C3FA9}"/>
              </a:ext>
            </a:extLst>
          </p:cNvPr>
          <p:cNvSpPr txBox="1"/>
          <p:nvPr/>
        </p:nvSpPr>
        <p:spPr>
          <a:xfrm>
            <a:off x="4783035" y="2613509"/>
            <a:ext cx="3903479" cy="1065133"/>
          </a:xfrm>
          <a:prstGeom prst="rect">
            <a:avLst/>
          </a:prstGeom>
          <a:noFill/>
          <a:ln w="28575">
            <a:noFill/>
          </a:ln>
        </p:spPr>
        <p:txBody>
          <a:bodyPr wrap="square">
            <a:noAutofit/>
          </a:bodyPr>
          <a:lstStyle/>
          <a:p>
            <a:pPr>
              <a:lnSpc>
                <a:spcPts val="1200"/>
              </a:lnSpc>
            </a:pPr>
            <a:r>
              <a:rPr lang="en-US" sz="1200" spc="-10" dirty="0"/>
              <a:t>To determine changes from baseline to Month 6 in:</a:t>
            </a:r>
            <a:r>
              <a:rPr lang="en-US" sz="1200" spc="-10" baseline="30000" dirty="0"/>
              <a:t>a</a:t>
            </a:r>
            <a:endParaRPr lang="en-US" sz="1200" spc="-10" dirty="0"/>
          </a:p>
          <a:p>
            <a:pPr marL="169200" indent="-169200">
              <a:lnSpc>
                <a:spcPts val="1200"/>
              </a:lnSpc>
              <a:buFont typeface="Arial" panose="020B0604020202020204" pitchFamily="34" charset="0"/>
              <a:buChar char="•"/>
            </a:pPr>
            <a:r>
              <a:rPr lang="en-US" sz="1200" dirty="0"/>
              <a:t>Intensity of chronic pelvic pain</a:t>
            </a:r>
          </a:p>
          <a:p>
            <a:pPr marL="169200" indent="-169200">
              <a:lnSpc>
                <a:spcPts val="1200"/>
              </a:lnSpc>
              <a:buFont typeface="Arial" panose="020B0604020202020204" pitchFamily="34" charset="0"/>
              <a:buChar char="•"/>
            </a:pPr>
            <a:r>
              <a:rPr lang="en-US" sz="1200" dirty="0"/>
              <a:t>The number of days per menstrual cycle when analgesics were taken</a:t>
            </a:r>
          </a:p>
          <a:p>
            <a:pPr marL="169200" indent="-169200">
              <a:lnSpc>
                <a:spcPts val="1200"/>
              </a:lnSpc>
              <a:buFont typeface="Arial" panose="020B0604020202020204" pitchFamily="34" charset="0"/>
              <a:buChar char="•"/>
            </a:pPr>
            <a:r>
              <a:rPr lang="en-US" sz="1200" dirty="0"/>
              <a:t>Severity of dysmenorrhea </a:t>
            </a:r>
          </a:p>
          <a:p>
            <a:pPr marL="169200" indent="-169200">
              <a:lnSpc>
                <a:spcPts val="1200"/>
              </a:lnSpc>
              <a:buFont typeface="Arial" panose="020B0604020202020204" pitchFamily="34" charset="0"/>
              <a:buChar char="•"/>
            </a:pPr>
            <a:r>
              <a:rPr lang="en-US" sz="1200" dirty="0"/>
              <a:t>Duration of menstrual cycles</a:t>
            </a:r>
          </a:p>
          <a:p>
            <a:pPr marL="169200" indent="-169200">
              <a:lnSpc>
                <a:spcPts val="1200"/>
              </a:lnSpc>
              <a:buFont typeface="Arial" panose="020B0604020202020204" pitchFamily="34" charset="0"/>
              <a:buChar char="•"/>
            </a:pPr>
            <a:r>
              <a:rPr lang="en-US" sz="1200" dirty="0"/>
              <a:t>Patient-reported sexual well-being </a:t>
            </a:r>
          </a:p>
          <a:p>
            <a:pPr marL="169200" indent="-169200">
              <a:lnSpc>
                <a:spcPts val="1200"/>
              </a:lnSpc>
              <a:buFont typeface="Arial" panose="020B0604020202020204" pitchFamily="34" charset="0"/>
              <a:buChar char="•"/>
            </a:pPr>
            <a:r>
              <a:rPr lang="en-US" sz="1200" dirty="0"/>
              <a:t>HR-QoL</a:t>
            </a:r>
            <a:endParaRPr lang="en-GB" sz="1200" dirty="0"/>
          </a:p>
        </p:txBody>
      </p:sp>
      <p:sp>
        <p:nvSpPr>
          <p:cNvPr id="29" name="Metin kutusu 4">
            <a:extLst>
              <a:ext uri="{FF2B5EF4-FFF2-40B4-BE49-F238E27FC236}">
                <a16:creationId xmlns:a16="http://schemas.microsoft.com/office/drawing/2014/main" id="{F7F10C1F-4B30-419C-AF06-89F8EE994A5F}"/>
              </a:ext>
            </a:extLst>
          </p:cNvPr>
          <p:cNvSpPr txBox="1"/>
          <p:nvPr/>
        </p:nvSpPr>
        <p:spPr>
          <a:xfrm>
            <a:off x="8100392" y="1077405"/>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spTree>
    <p:extLst>
      <p:ext uri="{BB962C8B-B14F-4D97-AF65-F5344CB8AC3E}">
        <p14:creationId xmlns:p14="http://schemas.microsoft.com/office/powerpoint/2010/main" val="18102633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D436C-A31F-4E4A-A900-4BE6DF934388}"/>
              </a:ext>
            </a:extLst>
          </p:cNvPr>
          <p:cNvSpPr>
            <a:spLocks noGrp="1"/>
          </p:cNvSpPr>
          <p:nvPr>
            <p:ph type="title"/>
          </p:nvPr>
        </p:nvSpPr>
        <p:spPr>
          <a:xfrm>
            <a:off x="375516" y="657171"/>
            <a:ext cx="8604000" cy="685800"/>
          </a:xfrm>
        </p:spPr>
        <p:txBody>
          <a:bodyPr/>
          <a:lstStyle/>
          <a:p>
            <a:r>
              <a:rPr lang="en-GB" dirty="0">
                <a:solidFill>
                  <a:srgbClr val="FFFF00"/>
                </a:solidFill>
              </a:rPr>
              <a:t>ORCHIDEA primary efficacy endpoint </a:t>
            </a:r>
            <a:br>
              <a:rPr lang="en-GB" dirty="0">
                <a:solidFill>
                  <a:srgbClr val="FFFF00"/>
                </a:solidFill>
              </a:rPr>
            </a:br>
            <a:r>
              <a:rPr lang="en-GB" dirty="0">
                <a:solidFill>
                  <a:srgbClr val="FFFF00"/>
                </a:solidFill>
              </a:rPr>
              <a:t>demonstrated significant reductions in chronic pelvic pain</a:t>
            </a:r>
          </a:p>
        </p:txBody>
      </p:sp>
      <p:graphicFrame>
        <p:nvGraphicFramePr>
          <p:cNvPr id="16" name="Chart 15">
            <a:extLst>
              <a:ext uri="{FF2B5EF4-FFF2-40B4-BE49-F238E27FC236}">
                <a16:creationId xmlns:a16="http://schemas.microsoft.com/office/drawing/2014/main" id="{1EAE1E63-2CB4-446C-B990-B377029E6C27}"/>
              </a:ext>
            </a:extLst>
          </p:cNvPr>
          <p:cNvGraphicFramePr/>
          <p:nvPr/>
        </p:nvGraphicFramePr>
        <p:xfrm>
          <a:off x="915909" y="2199706"/>
          <a:ext cx="4923692" cy="2474042"/>
        </p:xfrm>
        <a:graphic>
          <a:graphicData uri="http://schemas.openxmlformats.org/drawingml/2006/chart">
            <c:chart xmlns:c="http://schemas.openxmlformats.org/drawingml/2006/chart" xmlns:r="http://schemas.openxmlformats.org/officeDocument/2006/relationships" r:id="rId3"/>
          </a:graphicData>
        </a:graphic>
      </p:graphicFrame>
      <p:sp>
        <p:nvSpPr>
          <p:cNvPr id="17" name="Freeform: Shape 16">
            <a:extLst>
              <a:ext uri="{FF2B5EF4-FFF2-40B4-BE49-F238E27FC236}">
                <a16:creationId xmlns:a16="http://schemas.microsoft.com/office/drawing/2014/main" id="{9394D9D1-AB22-4D94-98DF-B7D55A4135DF}"/>
              </a:ext>
            </a:extLst>
          </p:cNvPr>
          <p:cNvSpPr/>
          <p:nvPr/>
        </p:nvSpPr>
        <p:spPr>
          <a:xfrm>
            <a:off x="2435012" y="2450103"/>
            <a:ext cx="1993774" cy="920607"/>
          </a:xfrm>
          <a:custGeom>
            <a:avLst/>
            <a:gdLst>
              <a:gd name="connsiteX0" fmla="*/ 0 w 5029200"/>
              <a:gd name="connsiteY0" fmla="*/ 457200 h 2558561"/>
              <a:gd name="connsiteX1" fmla="*/ 0 w 5029200"/>
              <a:gd name="connsiteY1" fmla="*/ 0 h 2558561"/>
              <a:gd name="connsiteX2" fmla="*/ 4470889 w 5029200"/>
              <a:gd name="connsiteY2" fmla="*/ 0 h 2558561"/>
              <a:gd name="connsiteX3" fmla="*/ 4470889 w 5029200"/>
              <a:gd name="connsiteY3" fmla="*/ 2558561 h 2558561"/>
              <a:gd name="connsiteX4" fmla="*/ 4514850 w 5029200"/>
              <a:gd name="connsiteY4" fmla="*/ 2527788 h 2558561"/>
              <a:gd name="connsiteX5" fmla="*/ 5029200 w 5029200"/>
              <a:gd name="connsiteY5" fmla="*/ 2162907 h 2558561"/>
              <a:gd name="connsiteX0" fmla="*/ 0 w 4514850"/>
              <a:gd name="connsiteY0" fmla="*/ 457200 h 2558561"/>
              <a:gd name="connsiteX1" fmla="*/ 0 w 4514850"/>
              <a:gd name="connsiteY1" fmla="*/ 0 h 2558561"/>
              <a:gd name="connsiteX2" fmla="*/ 4470889 w 4514850"/>
              <a:gd name="connsiteY2" fmla="*/ 0 h 2558561"/>
              <a:gd name="connsiteX3" fmla="*/ 4470889 w 4514850"/>
              <a:gd name="connsiteY3" fmla="*/ 2558561 h 2558561"/>
              <a:gd name="connsiteX4" fmla="*/ 4514850 w 4514850"/>
              <a:gd name="connsiteY4" fmla="*/ 2527788 h 2558561"/>
              <a:gd name="connsiteX0" fmla="*/ 0 w 4470889"/>
              <a:gd name="connsiteY0" fmla="*/ 457200 h 2558561"/>
              <a:gd name="connsiteX1" fmla="*/ 0 w 4470889"/>
              <a:gd name="connsiteY1" fmla="*/ 0 h 2558561"/>
              <a:gd name="connsiteX2" fmla="*/ 4470889 w 4470889"/>
              <a:gd name="connsiteY2" fmla="*/ 0 h 2558561"/>
              <a:gd name="connsiteX3" fmla="*/ 4470889 w 4470889"/>
              <a:gd name="connsiteY3" fmla="*/ 2558561 h 2558561"/>
            </a:gdLst>
            <a:ahLst/>
            <a:cxnLst>
              <a:cxn ang="0">
                <a:pos x="connsiteX0" y="connsiteY0"/>
              </a:cxn>
              <a:cxn ang="0">
                <a:pos x="connsiteX1" y="connsiteY1"/>
              </a:cxn>
              <a:cxn ang="0">
                <a:pos x="connsiteX2" y="connsiteY2"/>
              </a:cxn>
              <a:cxn ang="0">
                <a:pos x="connsiteX3" y="connsiteY3"/>
              </a:cxn>
            </a:cxnLst>
            <a:rect l="l" t="t" r="r" b="b"/>
            <a:pathLst>
              <a:path w="4470889" h="2558561">
                <a:moveTo>
                  <a:pt x="0" y="457200"/>
                </a:moveTo>
                <a:lnTo>
                  <a:pt x="0" y="0"/>
                </a:lnTo>
                <a:lnTo>
                  <a:pt x="4470889" y="0"/>
                </a:lnTo>
                <a:lnTo>
                  <a:pt x="4470889" y="2558561"/>
                </a:lnTo>
              </a:path>
            </a:pathLst>
          </a:custGeom>
          <a:noFill/>
          <a:ln w="12700">
            <a:solidFill>
              <a:srgbClr val="7C25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a:extLst>
              <a:ext uri="{FF2B5EF4-FFF2-40B4-BE49-F238E27FC236}">
                <a16:creationId xmlns:a16="http://schemas.microsoft.com/office/drawing/2014/main" id="{AC540353-4E1E-4327-9791-CCB54407FC0F}"/>
              </a:ext>
            </a:extLst>
          </p:cNvPr>
          <p:cNvSpPr/>
          <p:nvPr/>
        </p:nvSpPr>
        <p:spPr>
          <a:xfrm>
            <a:off x="3385959" y="2584073"/>
            <a:ext cx="1043120" cy="326332"/>
          </a:xfrm>
          <a:prstGeom prst="rect">
            <a:avLst/>
          </a:prstGeom>
          <a:solidFill>
            <a:schemeClr val="bg1"/>
          </a:solidFill>
          <a:ln w="12700">
            <a:solidFill>
              <a:srgbClr val="7C25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dirty="0"/>
          </a:p>
        </p:txBody>
      </p:sp>
      <p:sp>
        <p:nvSpPr>
          <p:cNvPr id="20" name="TextBox 19">
            <a:extLst>
              <a:ext uri="{FF2B5EF4-FFF2-40B4-BE49-F238E27FC236}">
                <a16:creationId xmlns:a16="http://schemas.microsoft.com/office/drawing/2014/main" id="{119DF356-B2C1-4007-BFD1-3CA5CAA3CE79}"/>
              </a:ext>
            </a:extLst>
          </p:cNvPr>
          <p:cNvSpPr txBox="1"/>
          <p:nvPr/>
        </p:nvSpPr>
        <p:spPr>
          <a:xfrm>
            <a:off x="3385959" y="2577516"/>
            <a:ext cx="1043120" cy="311220"/>
          </a:xfrm>
          <a:prstGeom prst="rect">
            <a:avLst/>
          </a:prstGeom>
          <a:noFill/>
        </p:spPr>
        <p:txBody>
          <a:bodyPr wrap="square" lIns="0" tIns="0" rIns="0" bIns="0" rtlCol="0">
            <a:spAutoFit/>
          </a:bodyPr>
          <a:lstStyle/>
          <a:p>
            <a:pPr algn="ctr"/>
            <a:r>
              <a:rPr lang="en-GB" sz="1000" dirty="0"/>
              <a:t>–3.3</a:t>
            </a:r>
            <a:br>
              <a:rPr lang="en-GB" sz="1000" dirty="0"/>
            </a:br>
            <a:r>
              <a:rPr lang="en-GB" sz="1000" dirty="0"/>
              <a:t>(56% reduction)</a:t>
            </a:r>
          </a:p>
        </p:txBody>
      </p:sp>
      <p:sp>
        <p:nvSpPr>
          <p:cNvPr id="21" name="Freeform: Shape 20">
            <a:extLst>
              <a:ext uri="{FF2B5EF4-FFF2-40B4-BE49-F238E27FC236}">
                <a16:creationId xmlns:a16="http://schemas.microsoft.com/office/drawing/2014/main" id="{79C48C80-A737-44FC-B677-DD497AFAED9C}"/>
              </a:ext>
            </a:extLst>
          </p:cNvPr>
          <p:cNvSpPr/>
          <p:nvPr/>
        </p:nvSpPr>
        <p:spPr>
          <a:xfrm>
            <a:off x="3002954" y="2236537"/>
            <a:ext cx="1993774" cy="1062943"/>
          </a:xfrm>
          <a:custGeom>
            <a:avLst/>
            <a:gdLst>
              <a:gd name="connsiteX0" fmla="*/ 0 w 5029200"/>
              <a:gd name="connsiteY0" fmla="*/ 457200 h 2558561"/>
              <a:gd name="connsiteX1" fmla="*/ 0 w 5029200"/>
              <a:gd name="connsiteY1" fmla="*/ 0 h 2558561"/>
              <a:gd name="connsiteX2" fmla="*/ 4470889 w 5029200"/>
              <a:gd name="connsiteY2" fmla="*/ 0 h 2558561"/>
              <a:gd name="connsiteX3" fmla="*/ 4470889 w 5029200"/>
              <a:gd name="connsiteY3" fmla="*/ 2558561 h 2558561"/>
              <a:gd name="connsiteX4" fmla="*/ 4514850 w 5029200"/>
              <a:gd name="connsiteY4" fmla="*/ 2527788 h 2558561"/>
              <a:gd name="connsiteX5" fmla="*/ 5029200 w 5029200"/>
              <a:gd name="connsiteY5" fmla="*/ 2162907 h 2558561"/>
              <a:gd name="connsiteX0" fmla="*/ 0 w 4514850"/>
              <a:gd name="connsiteY0" fmla="*/ 457200 h 2558561"/>
              <a:gd name="connsiteX1" fmla="*/ 0 w 4514850"/>
              <a:gd name="connsiteY1" fmla="*/ 0 h 2558561"/>
              <a:gd name="connsiteX2" fmla="*/ 4470889 w 4514850"/>
              <a:gd name="connsiteY2" fmla="*/ 0 h 2558561"/>
              <a:gd name="connsiteX3" fmla="*/ 4470889 w 4514850"/>
              <a:gd name="connsiteY3" fmla="*/ 2558561 h 2558561"/>
              <a:gd name="connsiteX4" fmla="*/ 4514850 w 4514850"/>
              <a:gd name="connsiteY4" fmla="*/ 2527788 h 2558561"/>
              <a:gd name="connsiteX0" fmla="*/ 0 w 4470889"/>
              <a:gd name="connsiteY0" fmla="*/ 457200 h 2558561"/>
              <a:gd name="connsiteX1" fmla="*/ 0 w 4470889"/>
              <a:gd name="connsiteY1" fmla="*/ 0 h 2558561"/>
              <a:gd name="connsiteX2" fmla="*/ 4470889 w 4470889"/>
              <a:gd name="connsiteY2" fmla="*/ 0 h 2558561"/>
              <a:gd name="connsiteX3" fmla="*/ 4470889 w 4470889"/>
              <a:gd name="connsiteY3" fmla="*/ 2558561 h 2558561"/>
              <a:gd name="connsiteX0" fmla="*/ 0 w 4470889"/>
              <a:gd name="connsiteY0" fmla="*/ 790751 h 2558561"/>
              <a:gd name="connsiteX1" fmla="*/ 0 w 4470889"/>
              <a:gd name="connsiteY1" fmla="*/ 0 h 2558561"/>
              <a:gd name="connsiteX2" fmla="*/ 4470889 w 4470889"/>
              <a:gd name="connsiteY2" fmla="*/ 0 h 2558561"/>
              <a:gd name="connsiteX3" fmla="*/ 4470889 w 4470889"/>
              <a:gd name="connsiteY3" fmla="*/ 2558561 h 2558561"/>
            </a:gdLst>
            <a:ahLst/>
            <a:cxnLst>
              <a:cxn ang="0">
                <a:pos x="connsiteX0" y="connsiteY0"/>
              </a:cxn>
              <a:cxn ang="0">
                <a:pos x="connsiteX1" y="connsiteY1"/>
              </a:cxn>
              <a:cxn ang="0">
                <a:pos x="connsiteX2" y="connsiteY2"/>
              </a:cxn>
              <a:cxn ang="0">
                <a:pos x="connsiteX3" y="connsiteY3"/>
              </a:cxn>
            </a:cxnLst>
            <a:rect l="l" t="t" r="r" b="b"/>
            <a:pathLst>
              <a:path w="4470889" h="2558561">
                <a:moveTo>
                  <a:pt x="0" y="790751"/>
                </a:moveTo>
                <a:lnTo>
                  <a:pt x="0" y="0"/>
                </a:lnTo>
                <a:lnTo>
                  <a:pt x="4470889" y="0"/>
                </a:lnTo>
                <a:lnTo>
                  <a:pt x="4470889" y="2558561"/>
                </a:lnTo>
              </a:path>
            </a:pathLst>
          </a:custGeom>
          <a:noFill/>
          <a:ln w="12700">
            <a:solidFill>
              <a:srgbClr val="E985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Rectangle 22">
            <a:extLst>
              <a:ext uri="{FF2B5EF4-FFF2-40B4-BE49-F238E27FC236}">
                <a16:creationId xmlns:a16="http://schemas.microsoft.com/office/drawing/2014/main" id="{92861D40-FCAC-44EA-B18F-2BD257584BC9}"/>
              </a:ext>
            </a:extLst>
          </p:cNvPr>
          <p:cNvSpPr/>
          <p:nvPr/>
        </p:nvSpPr>
        <p:spPr>
          <a:xfrm>
            <a:off x="4996729" y="2582931"/>
            <a:ext cx="1114481" cy="327474"/>
          </a:xfrm>
          <a:prstGeom prst="rect">
            <a:avLst/>
          </a:prstGeom>
          <a:solidFill>
            <a:schemeClr val="bg1"/>
          </a:solidFill>
          <a:ln w="12700">
            <a:solidFill>
              <a:srgbClr val="E985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dirty="0"/>
          </a:p>
        </p:txBody>
      </p:sp>
      <p:sp>
        <p:nvSpPr>
          <p:cNvPr id="24" name="TextBox 23">
            <a:extLst>
              <a:ext uri="{FF2B5EF4-FFF2-40B4-BE49-F238E27FC236}">
                <a16:creationId xmlns:a16="http://schemas.microsoft.com/office/drawing/2014/main" id="{1D81D815-0C3B-48EB-BB25-18E1A6A555A0}"/>
              </a:ext>
            </a:extLst>
          </p:cNvPr>
          <p:cNvSpPr txBox="1"/>
          <p:nvPr/>
        </p:nvSpPr>
        <p:spPr>
          <a:xfrm>
            <a:off x="4972461" y="2544166"/>
            <a:ext cx="1163015" cy="400110"/>
          </a:xfrm>
          <a:prstGeom prst="rect">
            <a:avLst/>
          </a:prstGeom>
          <a:noFill/>
        </p:spPr>
        <p:txBody>
          <a:bodyPr wrap="square" rtlCol="0">
            <a:spAutoFit/>
          </a:bodyPr>
          <a:lstStyle/>
          <a:p>
            <a:pPr algn="ctr"/>
            <a:r>
              <a:rPr lang="en-GB" sz="1000" dirty="0"/>
              <a:t>–3.0</a:t>
            </a:r>
            <a:br>
              <a:rPr lang="en-GB" sz="1000" dirty="0"/>
            </a:br>
            <a:r>
              <a:rPr lang="en-GB" sz="1000" dirty="0"/>
              <a:t>(52% reduction)</a:t>
            </a:r>
          </a:p>
        </p:txBody>
      </p:sp>
      <p:sp>
        <p:nvSpPr>
          <p:cNvPr id="25" name="Footer Placeholder 5">
            <a:extLst>
              <a:ext uri="{FF2B5EF4-FFF2-40B4-BE49-F238E27FC236}">
                <a16:creationId xmlns:a16="http://schemas.microsoft.com/office/drawing/2014/main" id="{D003DAB1-4A89-4728-8E9C-C8C99DBC9B6D}"/>
              </a:ext>
            </a:extLst>
          </p:cNvPr>
          <p:cNvSpPr txBox="1">
            <a:spLocks/>
          </p:cNvSpPr>
          <p:nvPr/>
        </p:nvSpPr>
        <p:spPr>
          <a:xfrm>
            <a:off x="502759" y="5134123"/>
            <a:ext cx="8476757" cy="610976"/>
          </a:xfrm>
          <a:prstGeom prst="rect">
            <a:avLst/>
          </a:prstGeom>
        </p:spPr>
        <p:txBody>
          <a:bodyPr lIns="0" rIns="0" anchor="b"/>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br>
              <a:rPr lang="en-GB" sz="900" dirty="0">
                <a:latin typeface="Calibri" panose="020F0502020204030204" pitchFamily="34" charset="0"/>
                <a:ea typeface="ＭＳ Ｐゴシック" charset="0"/>
                <a:cs typeface="Calibri" panose="020F0502020204030204" pitchFamily="34" charset="0"/>
              </a:rPr>
            </a:br>
            <a:r>
              <a:rPr lang="en-GB" sz="900" dirty="0">
                <a:latin typeface="Calibri" panose="020F0502020204030204" pitchFamily="34" charset="0"/>
                <a:ea typeface="ＭＳ Ｐゴシック" charset="0"/>
                <a:cs typeface="Calibri" panose="020F0502020204030204" pitchFamily="34" charset="0"/>
              </a:rPr>
              <a:t>***p&lt;0.0001 </a:t>
            </a:r>
            <a:r>
              <a:rPr lang="en-GB" sz="900" i="1" dirty="0">
                <a:latin typeface="Calibri" panose="020F0502020204030204" pitchFamily="34" charset="0"/>
                <a:ea typeface="ＭＳ Ｐゴシック" charset="0"/>
                <a:cs typeface="Calibri" panose="020F0502020204030204" pitchFamily="34" charset="0"/>
              </a:rPr>
              <a:t>vs</a:t>
            </a:r>
            <a:r>
              <a:rPr lang="en-GB" sz="900" dirty="0">
                <a:latin typeface="Calibri" panose="020F0502020204030204" pitchFamily="34" charset="0"/>
                <a:ea typeface="ＭＳ Ｐゴシック" charset="0"/>
                <a:cs typeface="Calibri" panose="020F0502020204030204" pitchFamily="34" charset="0"/>
              </a:rPr>
              <a:t> baseline; </a:t>
            </a:r>
            <a:r>
              <a:rPr lang="en-GB" sz="900" baseline="30000" dirty="0">
                <a:latin typeface="Calibri" panose="020F0502020204030204" pitchFamily="34" charset="0"/>
                <a:ea typeface="ＭＳ Ｐゴシック" charset="0"/>
                <a:cs typeface="Calibri" panose="020F0502020204030204" pitchFamily="34" charset="0"/>
              </a:rPr>
              <a:t>a</a:t>
            </a:r>
            <a:r>
              <a:rPr lang="en-GB" sz="900" dirty="0">
                <a:latin typeface="Calibri" panose="020F0502020204030204" pitchFamily="34" charset="0"/>
                <a:ea typeface="ＭＳ Ｐゴシック" charset="0"/>
                <a:cs typeface="Calibri" panose="020F0502020204030204" pitchFamily="34" charset="0"/>
              </a:rPr>
              <a:t>Analysis population comprised patients who were selected by propensity score matching</a:t>
            </a:r>
            <a:br>
              <a:rPr lang="en-GB" sz="900" dirty="0">
                <a:latin typeface="Calibri" panose="020F0502020204030204" pitchFamily="34" charset="0"/>
                <a:ea typeface="ＭＳ Ｐゴシック" charset="0"/>
                <a:cs typeface="Calibri" panose="020F0502020204030204" pitchFamily="34" charset="0"/>
              </a:rPr>
            </a:br>
            <a:r>
              <a:rPr lang="en-GB" sz="900" dirty="0">
                <a:latin typeface="Calibri" panose="020F0502020204030204" pitchFamily="34" charset="0"/>
                <a:ea typeface="ＭＳ Ｐゴシック" charset="0"/>
                <a:cs typeface="Calibri" panose="020F0502020204030204" pitchFamily="34" charset="0"/>
              </a:rPr>
              <a:t>NRS, numerical rating scale</a:t>
            </a:r>
            <a:br>
              <a:rPr lang="en-GB" sz="900" dirty="0">
                <a:latin typeface="Calibri" panose="020F0502020204030204" pitchFamily="34" charset="0"/>
                <a:ea typeface="ＭＳ Ｐゴシック" charset="0"/>
                <a:cs typeface="Calibri" panose="020F0502020204030204" pitchFamily="34" charset="0"/>
              </a:rPr>
            </a:br>
            <a:r>
              <a:rPr lang="en-GB" sz="900" dirty="0">
                <a:latin typeface="Calibri" panose="020F0502020204030204" pitchFamily="34" charset="0"/>
                <a:ea typeface="ＭＳ Ｐゴシック" charset="0"/>
                <a:cs typeface="Calibri" panose="020F0502020204030204" pitchFamily="34" charset="0"/>
              </a:rPr>
              <a:t>Sukhikh GT, </a:t>
            </a:r>
            <a:r>
              <a:rPr lang="en-GB" sz="900" i="1" dirty="0">
                <a:latin typeface="Calibri" panose="020F0502020204030204" pitchFamily="34" charset="0"/>
                <a:ea typeface="ＭＳ Ｐゴシック" charset="0"/>
                <a:cs typeface="Calibri" panose="020F0502020204030204" pitchFamily="34" charset="0"/>
              </a:rPr>
              <a:t>et al. </a:t>
            </a:r>
            <a:r>
              <a:rPr lang="en-GB" sz="900" dirty="0">
                <a:latin typeface="Calibri" panose="020F0502020204030204" pitchFamily="34" charset="0"/>
                <a:ea typeface="ＭＳ Ｐゴシック" charset="0"/>
                <a:cs typeface="Calibri" panose="020F0502020204030204" pitchFamily="34" charset="0"/>
              </a:rPr>
              <a:t>2021. Submitted manuscript</a:t>
            </a:r>
          </a:p>
        </p:txBody>
      </p:sp>
      <p:sp>
        <p:nvSpPr>
          <p:cNvPr id="27" name="Rectangle: Rounded Corners 26">
            <a:extLst>
              <a:ext uri="{FF2B5EF4-FFF2-40B4-BE49-F238E27FC236}">
                <a16:creationId xmlns:a16="http://schemas.microsoft.com/office/drawing/2014/main" id="{662548B6-82C3-42C4-B6E5-30854548CB9E}"/>
              </a:ext>
            </a:extLst>
          </p:cNvPr>
          <p:cNvSpPr/>
          <p:nvPr/>
        </p:nvSpPr>
        <p:spPr>
          <a:xfrm>
            <a:off x="6382982" y="2545893"/>
            <a:ext cx="1964562" cy="1362392"/>
          </a:xfrm>
          <a:prstGeom prst="roundRect">
            <a:avLst>
              <a:gd name="adj" fmla="val 1219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0000"/>
                </a:solidFill>
                <a:latin typeface="Georgia" panose="02040502050405020303" pitchFamily="18" charset="0"/>
                <a:cs typeface="Calibri" panose="020F0502020204030204" pitchFamily="34" charset="0"/>
              </a:rPr>
              <a:t>The difference </a:t>
            </a:r>
            <a:br>
              <a:rPr lang="en-US" sz="1200" dirty="0">
                <a:solidFill>
                  <a:srgbClr val="FF0000"/>
                </a:solidFill>
                <a:latin typeface="Georgia" panose="02040502050405020303" pitchFamily="18" charset="0"/>
                <a:cs typeface="Calibri" panose="020F0502020204030204" pitchFamily="34" charset="0"/>
              </a:rPr>
            </a:br>
            <a:r>
              <a:rPr lang="en-US" sz="1200" dirty="0">
                <a:solidFill>
                  <a:srgbClr val="FF0000"/>
                </a:solidFill>
                <a:latin typeface="Georgia" panose="02040502050405020303" pitchFamily="18" charset="0"/>
                <a:cs typeface="Calibri" panose="020F0502020204030204" pitchFamily="34" charset="0"/>
              </a:rPr>
              <a:t>between the two treatment regimens </a:t>
            </a:r>
            <a:br>
              <a:rPr lang="en-US" sz="1200" dirty="0">
                <a:solidFill>
                  <a:srgbClr val="FF0000"/>
                </a:solidFill>
                <a:latin typeface="Georgia" panose="02040502050405020303" pitchFamily="18" charset="0"/>
                <a:cs typeface="Calibri" panose="020F0502020204030204" pitchFamily="34" charset="0"/>
              </a:rPr>
            </a:br>
            <a:r>
              <a:rPr lang="en-US" sz="1200" dirty="0">
                <a:solidFill>
                  <a:srgbClr val="FF0000"/>
                </a:solidFill>
                <a:latin typeface="Georgia" panose="02040502050405020303" pitchFamily="18" charset="0"/>
                <a:cs typeface="Calibri" panose="020F0502020204030204" pitchFamily="34" charset="0"/>
              </a:rPr>
              <a:t>was not statistically significant (p=0.335)</a:t>
            </a:r>
            <a:endParaRPr lang="en-GB" sz="1200" dirty="0">
              <a:solidFill>
                <a:srgbClr val="FF0000"/>
              </a:solidFill>
              <a:latin typeface="Georgia" panose="02040502050405020303" pitchFamily="18" charset="0"/>
              <a:cs typeface="Calibri" panose="020F0502020204030204" pitchFamily="34" charset="0"/>
            </a:endParaRPr>
          </a:p>
        </p:txBody>
      </p:sp>
      <p:grpSp>
        <p:nvGrpSpPr>
          <p:cNvPr id="28" name="Group 27">
            <a:extLst>
              <a:ext uri="{FF2B5EF4-FFF2-40B4-BE49-F238E27FC236}">
                <a16:creationId xmlns:a16="http://schemas.microsoft.com/office/drawing/2014/main" id="{CBDB936F-7C71-4900-9610-42AA44F6006B}"/>
              </a:ext>
            </a:extLst>
          </p:cNvPr>
          <p:cNvGrpSpPr/>
          <p:nvPr/>
        </p:nvGrpSpPr>
        <p:grpSpPr>
          <a:xfrm>
            <a:off x="519111" y="4740457"/>
            <a:ext cx="8230794" cy="540000"/>
            <a:chOff x="248573" y="3494521"/>
            <a:chExt cx="8673486" cy="468001"/>
          </a:xfrm>
        </p:grpSpPr>
        <p:sp>
          <p:nvSpPr>
            <p:cNvPr id="29" name="Round Single Corner Rectangle 5">
              <a:extLst>
                <a:ext uri="{FF2B5EF4-FFF2-40B4-BE49-F238E27FC236}">
                  <a16:creationId xmlns:a16="http://schemas.microsoft.com/office/drawing/2014/main" id="{DD9497E0-5175-46D5-897D-B67DCBED5E1E}"/>
                </a:ext>
              </a:extLst>
            </p:cNvPr>
            <p:cNvSpPr/>
            <p:nvPr/>
          </p:nvSpPr>
          <p:spPr>
            <a:xfrm rot="10800000">
              <a:off x="248573" y="3494521"/>
              <a:ext cx="8673486" cy="468000"/>
            </a:xfrm>
            <a:prstGeom prst="round1Rect">
              <a:avLst>
                <a:gd name="adj" fmla="val 32230"/>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lIns="77925" tIns="38963" rIns="77925" bIns="38963" rtlCol="0" anchor="ctr"/>
            <a:lstStyle/>
            <a:p>
              <a:pPr algn="ctr"/>
              <a:endParaRPr lang="en-US" sz="1200" dirty="0"/>
            </a:p>
          </p:txBody>
        </p:sp>
        <p:sp>
          <p:nvSpPr>
            <p:cNvPr id="32" name="TextBox 31">
              <a:extLst>
                <a:ext uri="{FF2B5EF4-FFF2-40B4-BE49-F238E27FC236}">
                  <a16:creationId xmlns:a16="http://schemas.microsoft.com/office/drawing/2014/main" id="{D708AB7D-1F1F-4FE3-BA92-FB0C1D73F7D9}"/>
                </a:ext>
              </a:extLst>
            </p:cNvPr>
            <p:cNvSpPr txBox="1"/>
            <p:nvPr/>
          </p:nvSpPr>
          <p:spPr>
            <a:xfrm>
              <a:off x="255181" y="3494521"/>
              <a:ext cx="8643717" cy="468001"/>
            </a:xfrm>
            <a:prstGeom prst="rect">
              <a:avLst/>
            </a:prstGeom>
            <a:noFill/>
          </p:spPr>
          <p:txBody>
            <a:bodyPr wrap="square" rtlCol="0" anchor="ctr" anchorCtr="0">
              <a:noAutofit/>
            </a:bodyPr>
            <a:lstStyle/>
            <a:p>
              <a:pPr algn="ctr"/>
              <a:r>
                <a:rPr lang="en-US" sz="1400" b="1" dirty="0">
                  <a:solidFill>
                    <a:schemeClr val="bg1"/>
                  </a:solidFill>
                  <a:latin typeface="Georgia" panose="02040502050405020303" pitchFamily="18" charset="0"/>
                </a:rPr>
                <a:t>Both prolonged cyclical and continuous treatment regimens with dydrogesterone led to similar, significant improvements in chronic pelvic pain during the ORCHIDEA study</a:t>
              </a:r>
            </a:p>
          </p:txBody>
        </p:sp>
      </p:grpSp>
      <p:sp>
        <p:nvSpPr>
          <p:cNvPr id="22" name="TextBox 21">
            <a:extLst>
              <a:ext uri="{FF2B5EF4-FFF2-40B4-BE49-F238E27FC236}">
                <a16:creationId xmlns:a16="http://schemas.microsoft.com/office/drawing/2014/main" id="{E5E2BBE4-B7D0-4B9B-B585-CC46DE3F3146}"/>
              </a:ext>
            </a:extLst>
          </p:cNvPr>
          <p:cNvSpPr txBox="1"/>
          <p:nvPr/>
        </p:nvSpPr>
        <p:spPr>
          <a:xfrm>
            <a:off x="915909" y="1965961"/>
            <a:ext cx="5219566" cy="276999"/>
          </a:xfrm>
          <a:prstGeom prst="rect">
            <a:avLst/>
          </a:prstGeom>
          <a:noFill/>
        </p:spPr>
        <p:txBody>
          <a:bodyPr wrap="square" lIns="0" tIns="0" rIns="0" bIns="0" rtlCol="0">
            <a:noAutofit/>
          </a:bodyPr>
          <a:lstStyle/>
          <a:p>
            <a:pPr algn="ctr"/>
            <a:r>
              <a:rPr lang="en-GB" sz="1200" b="1" dirty="0">
                <a:latin typeface="Georgia" panose="02040502050405020303" pitchFamily="18" charset="0"/>
              </a:rPr>
              <a:t>Pelvic pain intensity at baseline and Month 6 (n=264</a:t>
            </a:r>
            <a:r>
              <a:rPr lang="en-GB" sz="1200" b="1" baseline="30000" dirty="0">
                <a:latin typeface="Georgia" panose="02040502050405020303" pitchFamily="18" charset="0"/>
              </a:rPr>
              <a:t>a</a:t>
            </a:r>
            <a:r>
              <a:rPr lang="en-GB" sz="1200" b="1" dirty="0">
                <a:latin typeface="Georgia" panose="02040502050405020303" pitchFamily="18" charset="0"/>
              </a:rPr>
              <a:t>)</a:t>
            </a:r>
          </a:p>
        </p:txBody>
      </p:sp>
    </p:spTree>
    <p:extLst>
      <p:ext uri="{BB962C8B-B14F-4D97-AF65-F5344CB8AC3E}">
        <p14:creationId xmlns:p14="http://schemas.microsoft.com/office/powerpoint/2010/main" val="27122614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755576" y="116632"/>
            <a:ext cx="6631632" cy="952500"/>
          </a:xfrm>
        </p:spPr>
        <p:txBody>
          <a:bodyPr/>
          <a:lstStyle/>
          <a:p>
            <a:pPr eaLnBrk="1" hangingPunct="1"/>
            <a:r>
              <a:rPr lang="en-US" altLang="tr-TR" dirty="0" err="1">
                <a:solidFill>
                  <a:srgbClr val="FFFF00"/>
                </a:solidFill>
              </a:rPr>
              <a:t>DepoProvera</a:t>
            </a:r>
            <a:r>
              <a:rPr lang="en-US" altLang="tr-TR" dirty="0"/>
              <a:t> </a:t>
            </a:r>
            <a:r>
              <a:rPr lang="en-US" altLang="tr-TR" sz="2400" dirty="0">
                <a:solidFill>
                  <a:srgbClr val="7FFF00"/>
                </a:solidFill>
              </a:rPr>
              <a:t>150mg IM q 3 months</a:t>
            </a:r>
          </a:p>
        </p:txBody>
      </p:sp>
      <p:sp>
        <p:nvSpPr>
          <p:cNvPr id="163843" name="Rectangle 3"/>
          <p:cNvSpPr>
            <a:spLocks noGrp="1" noChangeArrowheads="1"/>
          </p:cNvSpPr>
          <p:nvPr>
            <p:ph type="body" idx="1"/>
          </p:nvPr>
        </p:nvSpPr>
        <p:spPr>
          <a:xfrm>
            <a:off x="611560" y="1268760"/>
            <a:ext cx="8229600" cy="5029200"/>
          </a:xfrm>
        </p:spPr>
        <p:txBody>
          <a:bodyPr/>
          <a:lstStyle/>
          <a:p>
            <a:pPr eaLnBrk="1" hangingPunct="1">
              <a:lnSpc>
                <a:spcPct val="80000"/>
              </a:lnSpc>
              <a:spcBef>
                <a:spcPct val="60000"/>
              </a:spcBef>
            </a:pPr>
            <a:r>
              <a:rPr lang="en-US" altLang="tr-TR" sz="2800" dirty="0"/>
              <a:t>Effective and simple</a:t>
            </a:r>
            <a:r>
              <a:rPr lang="en-US" altLang="tr-TR" sz="2400" dirty="0"/>
              <a:t> </a:t>
            </a:r>
            <a:r>
              <a:rPr lang="en-US" altLang="tr-TR" sz="1800" i="1" dirty="0" err="1">
                <a:solidFill>
                  <a:srgbClr val="7FFF00"/>
                </a:solidFill>
              </a:rPr>
              <a:t>Vercellini</a:t>
            </a:r>
            <a:r>
              <a:rPr lang="en-US" altLang="tr-TR" sz="1800" i="1" dirty="0">
                <a:solidFill>
                  <a:srgbClr val="7FFF00"/>
                </a:solidFill>
              </a:rPr>
              <a:t>, AJOG 1996</a:t>
            </a:r>
          </a:p>
          <a:p>
            <a:pPr eaLnBrk="1" hangingPunct="1">
              <a:lnSpc>
                <a:spcPct val="80000"/>
              </a:lnSpc>
              <a:spcBef>
                <a:spcPct val="60000"/>
              </a:spcBef>
            </a:pPr>
            <a:r>
              <a:rPr lang="en-US" altLang="tr-TR" sz="2800" dirty="0"/>
              <a:t>Equivalent efficacy to </a:t>
            </a:r>
            <a:r>
              <a:rPr lang="en-US" altLang="tr-TR" sz="2800" dirty="0" err="1"/>
              <a:t>Danazol</a:t>
            </a:r>
            <a:r>
              <a:rPr lang="en-US" altLang="tr-TR" sz="2400" dirty="0"/>
              <a:t> </a:t>
            </a:r>
            <a:r>
              <a:rPr lang="en-US" altLang="tr-TR" sz="1800" i="1" dirty="0">
                <a:solidFill>
                  <a:srgbClr val="00FF00"/>
                </a:solidFill>
              </a:rPr>
              <a:t>Kennedy, Hum </a:t>
            </a:r>
            <a:r>
              <a:rPr lang="en-US" altLang="tr-TR" sz="1800" i="1" dirty="0" err="1">
                <a:solidFill>
                  <a:srgbClr val="00FF00"/>
                </a:solidFill>
              </a:rPr>
              <a:t>Reprod</a:t>
            </a:r>
            <a:r>
              <a:rPr lang="en-US" altLang="tr-TR" sz="1800" i="1" dirty="0">
                <a:solidFill>
                  <a:srgbClr val="00FF00"/>
                </a:solidFill>
              </a:rPr>
              <a:t> 2005</a:t>
            </a:r>
          </a:p>
          <a:p>
            <a:pPr eaLnBrk="1" hangingPunct="1">
              <a:lnSpc>
                <a:spcPct val="80000"/>
              </a:lnSpc>
              <a:spcBef>
                <a:spcPct val="60000"/>
              </a:spcBef>
            </a:pPr>
            <a:r>
              <a:rPr lang="en-US" altLang="tr-TR" sz="2800" dirty="0"/>
              <a:t>FDA approved for the treatment of endometriosis-associated pain</a:t>
            </a:r>
            <a:endParaRPr lang="en-US" altLang="tr-TR" sz="2800" i="1" dirty="0">
              <a:solidFill>
                <a:srgbClr val="7FFF00"/>
              </a:solidFill>
            </a:endParaRPr>
          </a:p>
          <a:p>
            <a:pPr eaLnBrk="1" hangingPunct="1">
              <a:lnSpc>
                <a:spcPct val="80000"/>
              </a:lnSpc>
              <a:spcBef>
                <a:spcPct val="60000"/>
              </a:spcBef>
            </a:pPr>
            <a:r>
              <a:rPr lang="en-US" altLang="tr-TR" sz="2800" dirty="0"/>
              <a:t>After 6 months usually induces amenorrhea</a:t>
            </a:r>
          </a:p>
          <a:p>
            <a:pPr eaLnBrk="1" hangingPunct="1">
              <a:lnSpc>
                <a:spcPct val="80000"/>
              </a:lnSpc>
              <a:spcBef>
                <a:spcPct val="60000"/>
              </a:spcBef>
            </a:pPr>
            <a:r>
              <a:rPr lang="en-US" altLang="tr-TR" sz="2800" dirty="0"/>
              <a:t>Use limited by side effects:</a:t>
            </a:r>
          </a:p>
          <a:p>
            <a:pPr lvl="1" eaLnBrk="1" hangingPunct="1">
              <a:lnSpc>
                <a:spcPct val="80000"/>
              </a:lnSpc>
              <a:spcBef>
                <a:spcPct val="40000"/>
              </a:spcBef>
            </a:pPr>
            <a:r>
              <a:rPr lang="en-US" altLang="tr-TR" sz="2000" dirty="0"/>
              <a:t>Initial abnormal, unpredictable uterine bleeding</a:t>
            </a:r>
          </a:p>
          <a:p>
            <a:pPr lvl="1" eaLnBrk="1" hangingPunct="1">
              <a:lnSpc>
                <a:spcPct val="80000"/>
              </a:lnSpc>
              <a:spcBef>
                <a:spcPct val="40000"/>
              </a:spcBef>
            </a:pPr>
            <a:r>
              <a:rPr lang="en-US" altLang="tr-TR" sz="2000" dirty="0"/>
              <a:t>Weight gain, fluid retention, mood changes</a:t>
            </a:r>
            <a:r>
              <a:rPr lang="en-US" altLang="tr-TR" sz="2400" dirty="0"/>
              <a:t> </a:t>
            </a:r>
          </a:p>
          <a:p>
            <a:pPr eaLnBrk="1" hangingPunct="1">
              <a:lnSpc>
                <a:spcPct val="80000"/>
              </a:lnSpc>
              <a:spcBef>
                <a:spcPct val="60000"/>
              </a:spcBef>
            </a:pPr>
            <a:r>
              <a:rPr lang="en-US" altLang="tr-TR" sz="2800" dirty="0"/>
              <a:t>When discontinued, long delays prior to resumption of menses</a:t>
            </a:r>
          </a:p>
          <a:p>
            <a:pPr eaLnBrk="1" hangingPunct="1">
              <a:lnSpc>
                <a:spcPct val="80000"/>
              </a:lnSpc>
            </a:pPr>
            <a:endParaRPr lang="en-US" altLang="tr-TR" sz="2400" dirty="0"/>
          </a:p>
        </p:txBody>
      </p:sp>
    </p:spTree>
    <p:extLst>
      <p:ext uri="{BB962C8B-B14F-4D97-AF65-F5344CB8AC3E}">
        <p14:creationId xmlns:p14="http://schemas.microsoft.com/office/powerpoint/2010/main" val="21887940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32656"/>
            <a:ext cx="7286625"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1484784"/>
            <a:ext cx="2305050" cy="419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59024" y="5035624"/>
            <a:ext cx="8784976" cy="18448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2237657"/>
            <a:ext cx="8784976" cy="2775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7720607" y="1090006"/>
            <a:ext cx="870751" cy="461665"/>
          </a:xfrm>
          <a:prstGeom prst="rect">
            <a:avLst/>
          </a:prstGeom>
          <a:solidFill>
            <a:srgbClr val="FFFF00"/>
          </a:solidFill>
        </p:spPr>
        <p:txBody>
          <a:bodyPr wrap="none" rtlCol="0">
            <a:spAutoFit/>
          </a:bodyPr>
          <a:lstStyle/>
          <a:p>
            <a:r>
              <a:rPr lang="en-GB" dirty="0">
                <a:solidFill>
                  <a:srgbClr val="FF0000"/>
                </a:solidFill>
              </a:rPr>
              <a:t>201</a:t>
            </a:r>
            <a:r>
              <a:rPr lang="tr-TR" dirty="0">
                <a:solidFill>
                  <a:srgbClr val="FF0000"/>
                </a:solidFill>
              </a:rPr>
              <a:t>9</a:t>
            </a:r>
            <a:endParaRPr lang="en-GB" dirty="0">
              <a:solidFill>
                <a:srgbClr val="FF0000"/>
              </a:solidFill>
            </a:endParaRPr>
          </a:p>
        </p:txBody>
      </p:sp>
      <p:sp>
        <p:nvSpPr>
          <p:cNvPr id="3" name="Rounded Rectangle 2"/>
          <p:cNvSpPr/>
          <p:nvPr/>
        </p:nvSpPr>
        <p:spPr bwMode="auto">
          <a:xfrm>
            <a:off x="179512" y="5013177"/>
            <a:ext cx="8784976" cy="1844823"/>
          </a:xfrm>
          <a:prstGeom prst="roundRect">
            <a:avLst/>
          </a:prstGeom>
          <a:noFill/>
          <a:ln w="76200" cap="flat" cmpd="sng" algn="ctr">
            <a:solidFill>
              <a:srgbClr val="FF0066"/>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28138388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F8BD5DE1-022F-4F5D-B565-19B408FF5995}"/>
              </a:ext>
            </a:extLst>
          </p:cNvPr>
          <p:cNvPicPr>
            <a:picLocks noGrp="1" noChangeAspect="1"/>
          </p:cNvPicPr>
          <p:nvPr>
            <p:ph idx="1"/>
          </p:nvPr>
        </p:nvPicPr>
        <p:blipFill>
          <a:blip r:embed="rId3"/>
          <a:stretch>
            <a:fillRect/>
          </a:stretch>
        </p:blipFill>
        <p:spPr>
          <a:xfrm>
            <a:off x="457200" y="2415557"/>
            <a:ext cx="8229600" cy="1561289"/>
          </a:xfrm>
        </p:spPr>
      </p:pic>
      <p:sp>
        <p:nvSpPr>
          <p:cNvPr id="3" name="Title 2">
            <a:extLst>
              <a:ext uri="{FF2B5EF4-FFF2-40B4-BE49-F238E27FC236}">
                <a16:creationId xmlns:a16="http://schemas.microsoft.com/office/drawing/2014/main" id="{C0D33E43-4551-4742-AA09-4568ECD58D25}"/>
              </a:ext>
            </a:extLst>
          </p:cNvPr>
          <p:cNvSpPr>
            <a:spLocks noGrp="1"/>
          </p:cNvSpPr>
          <p:nvPr>
            <p:ph type="title"/>
          </p:nvPr>
        </p:nvSpPr>
        <p:spPr/>
        <p:txBody>
          <a:bodyPr/>
          <a:lstStyle/>
          <a:p>
            <a:endParaRPr lang="en-US" dirty="0"/>
          </a:p>
        </p:txBody>
      </p:sp>
      <p:pic>
        <p:nvPicPr>
          <p:cNvPr id="5" name="Picture 4">
            <a:extLst>
              <a:ext uri="{FF2B5EF4-FFF2-40B4-BE49-F238E27FC236}">
                <a16:creationId xmlns:a16="http://schemas.microsoft.com/office/drawing/2014/main" id="{219E35E6-38AF-478B-9577-26477B8B20BD}"/>
              </a:ext>
            </a:extLst>
          </p:cNvPr>
          <p:cNvPicPr>
            <a:picLocks noChangeAspect="1"/>
          </p:cNvPicPr>
          <p:nvPr/>
        </p:nvPicPr>
        <p:blipFill>
          <a:blip r:embed="rId4"/>
          <a:stretch>
            <a:fillRect/>
          </a:stretch>
        </p:blipFill>
        <p:spPr>
          <a:xfrm>
            <a:off x="0" y="0"/>
            <a:ext cx="9144000" cy="2140919"/>
          </a:xfrm>
          <a:prstGeom prst="rect">
            <a:avLst/>
          </a:prstGeom>
        </p:spPr>
      </p:pic>
      <p:pic>
        <p:nvPicPr>
          <p:cNvPr id="7" name="Picture 6">
            <a:extLst>
              <a:ext uri="{FF2B5EF4-FFF2-40B4-BE49-F238E27FC236}">
                <a16:creationId xmlns:a16="http://schemas.microsoft.com/office/drawing/2014/main" id="{8821E1E5-BBD3-4C3A-91A5-6982B6D804F4}"/>
              </a:ext>
            </a:extLst>
          </p:cNvPr>
          <p:cNvPicPr>
            <a:picLocks noChangeAspect="1"/>
          </p:cNvPicPr>
          <p:nvPr/>
        </p:nvPicPr>
        <p:blipFill>
          <a:blip r:embed="rId5"/>
          <a:stretch>
            <a:fillRect/>
          </a:stretch>
        </p:blipFill>
        <p:spPr>
          <a:xfrm>
            <a:off x="2209800" y="1146175"/>
            <a:ext cx="6477000" cy="542925"/>
          </a:xfrm>
          <a:prstGeom prst="rect">
            <a:avLst/>
          </a:prstGeom>
        </p:spPr>
      </p:pic>
      <p:pic>
        <p:nvPicPr>
          <p:cNvPr id="11" name="Picture 10">
            <a:extLst>
              <a:ext uri="{FF2B5EF4-FFF2-40B4-BE49-F238E27FC236}">
                <a16:creationId xmlns:a16="http://schemas.microsoft.com/office/drawing/2014/main" id="{8496DC52-833A-4FA6-92FF-7C6EA468785A}"/>
              </a:ext>
            </a:extLst>
          </p:cNvPr>
          <p:cNvPicPr>
            <a:picLocks noChangeAspect="1"/>
          </p:cNvPicPr>
          <p:nvPr/>
        </p:nvPicPr>
        <p:blipFill>
          <a:blip r:embed="rId6"/>
          <a:stretch>
            <a:fillRect/>
          </a:stretch>
        </p:blipFill>
        <p:spPr>
          <a:xfrm>
            <a:off x="0" y="2610322"/>
            <a:ext cx="9144000" cy="1637355"/>
          </a:xfrm>
          <a:prstGeom prst="rect">
            <a:avLst/>
          </a:prstGeom>
        </p:spPr>
      </p:pic>
      <p:pic>
        <p:nvPicPr>
          <p:cNvPr id="13" name="Picture 12">
            <a:extLst>
              <a:ext uri="{FF2B5EF4-FFF2-40B4-BE49-F238E27FC236}">
                <a16:creationId xmlns:a16="http://schemas.microsoft.com/office/drawing/2014/main" id="{4BE6B5DC-9C07-4648-9FBD-E737241EE33D}"/>
              </a:ext>
            </a:extLst>
          </p:cNvPr>
          <p:cNvPicPr>
            <a:picLocks noChangeAspect="1"/>
          </p:cNvPicPr>
          <p:nvPr/>
        </p:nvPicPr>
        <p:blipFill>
          <a:blip r:embed="rId6"/>
          <a:stretch>
            <a:fillRect/>
          </a:stretch>
        </p:blipFill>
        <p:spPr>
          <a:xfrm>
            <a:off x="0" y="4501940"/>
            <a:ext cx="9144000" cy="1637355"/>
          </a:xfrm>
          <a:prstGeom prst="rect">
            <a:avLst/>
          </a:prstGeom>
        </p:spPr>
      </p:pic>
      <p:sp>
        <p:nvSpPr>
          <p:cNvPr id="8" name="Metin kutusu 4">
            <a:extLst>
              <a:ext uri="{FF2B5EF4-FFF2-40B4-BE49-F238E27FC236}">
                <a16:creationId xmlns:a16="http://schemas.microsoft.com/office/drawing/2014/main" id="{7A00240F-C745-4D38-A2B4-43D5DC5643B1}"/>
              </a:ext>
            </a:extLst>
          </p:cNvPr>
          <p:cNvSpPr txBox="1"/>
          <p:nvPr/>
        </p:nvSpPr>
        <p:spPr>
          <a:xfrm>
            <a:off x="7733697" y="1090006"/>
            <a:ext cx="697627" cy="369332"/>
          </a:xfrm>
          <a:prstGeom prst="rect">
            <a:avLst/>
          </a:prstGeom>
          <a:solidFill>
            <a:srgbClr val="FFFF00"/>
          </a:solidFill>
        </p:spPr>
        <p:txBody>
          <a:bodyPr wrap="none" rtlCol="0">
            <a:spAutoFit/>
          </a:bodyPr>
          <a:lstStyle/>
          <a:p>
            <a:r>
              <a:rPr lang="en-GB" dirty="0">
                <a:solidFill>
                  <a:srgbClr val="FF0000"/>
                </a:solidFill>
              </a:rPr>
              <a:t>2021</a:t>
            </a:r>
          </a:p>
        </p:txBody>
      </p:sp>
    </p:spTree>
    <p:extLst>
      <p:ext uri="{BB962C8B-B14F-4D97-AF65-F5344CB8AC3E}">
        <p14:creationId xmlns:p14="http://schemas.microsoft.com/office/powerpoint/2010/main" val="39128079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6507B-F4FA-D2B1-0797-732479AF7028}"/>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E8CF14A0-085D-8E3C-E39A-74D55DF742BC}"/>
              </a:ext>
            </a:extLst>
          </p:cNvPr>
          <p:cNvPicPr>
            <a:picLocks noGrp="1" noChangeAspect="1"/>
          </p:cNvPicPr>
          <p:nvPr>
            <p:ph idx="1"/>
          </p:nvPr>
        </p:nvPicPr>
        <p:blipFill>
          <a:blip r:embed="rId2"/>
          <a:stretch>
            <a:fillRect/>
          </a:stretch>
        </p:blipFill>
        <p:spPr>
          <a:xfrm>
            <a:off x="457200" y="3231"/>
            <a:ext cx="8229600" cy="2342049"/>
          </a:xfrm>
        </p:spPr>
      </p:pic>
      <p:pic>
        <p:nvPicPr>
          <p:cNvPr id="7" name="Picture 6">
            <a:extLst>
              <a:ext uri="{FF2B5EF4-FFF2-40B4-BE49-F238E27FC236}">
                <a16:creationId xmlns:a16="http://schemas.microsoft.com/office/drawing/2014/main" id="{C80E97EB-5DCE-0073-5C6F-1951E6443C35}"/>
              </a:ext>
            </a:extLst>
          </p:cNvPr>
          <p:cNvPicPr>
            <a:picLocks noChangeAspect="1"/>
          </p:cNvPicPr>
          <p:nvPr/>
        </p:nvPicPr>
        <p:blipFill>
          <a:blip r:embed="rId3"/>
          <a:stretch>
            <a:fillRect/>
          </a:stretch>
        </p:blipFill>
        <p:spPr>
          <a:xfrm>
            <a:off x="0" y="2345279"/>
            <a:ext cx="9144000" cy="4543685"/>
          </a:xfrm>
          <a:prstGeom prst="rect">
            <a:avLst/>
          </a:prstGeom>
        </p:spPr>
      </p:pic>
      <p:sp>
        <p:nvSpPr>
          <p:cNvPr id="6" name="Metin kutusu 4">
            <a:extLst>
              <a:ext uri="{FF2B5EF4-FFF2-40B4-BE49-F238E27FC236}">
                <a16:creationId xmlns:a16="http://schemas.microsoft.com/office/drawing/2014/main" id="{A65FFBDB-BA6E-1AB6-F54D-4E8E8B8760D1}"/>
              </a:ext>
            </a:extLst>
          </p:cNvPr>
          <p:cNvSpPr txBox="1"/>
          <p:nvPr/>
        </p:nvSpPr>
        <p:spPr>
          <a:xfrm>
            <a:off x="7668344" y="281416"/>
            <a:ext cx="697627" cy="369332"/>
          </a:xfrm>
          <a:prstGeom prst="rect">
            <a:avLst/>
          </a:prstGeom>
          <a:solidFill>
            <a:srgbClr val="FFFF00"/>
          </a:solidFill>
        </p:spPr>
        <p:txBody>
          <a:bodyPr wrap="none" rtlCol="0">
            <a:spAutoFit/>
          </a:bodyPr>
          <a:lstStyle/>
          <a:p>
            <a:r>
              <a:rPr lang="en-GB" dirty="0">
                <a:solidFill>
                  <a:srgbClr val="FF0000"/>
                </a:solidFill>
              </a:rPr>
              <a:t>2022</a:t>
            </a:r>
          </a:p>
        </p:txBody>
      </p:sp>
    </p:spTree>
    <p:extLst>
      <p:ext uri="{BB962C8B-B14F-4D97-AF65-F5344CB8AC3E}">
        <p14:creationId xmlns:p14="http://schemas.microsoft.com/office/powerpoint/2010/main" val="40710182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E7D241-3B03-491F-8714-5CF1E04D388F}"/>
              </a:ext>
            </a:extLst>
          </p:cNvPr>
          <p:cNvSpPr>
            <a:spLocks noGrp="1"/>
          </p:cNvSpPr>
          <p:nvPr>
            <p:ph idx="1"/>
          </p:nvPr>
        </p:nvSpPr>
        <p:spPr/>
        <p:txBody>
          <a:bodyPr/>
          <a:lstStyle/>
          <a:p>
            <a:r>
              <a:rPr lang="en-US" dirty="0"/>
              <a:t>The ENG-releasing implant is effective in controlling </a:t>
            </a:r>
            <a:r>
              <a:rPr lang="en-US" dirty="0" err="1"/>
              <a:t>endometriosisassociated</a:t>
            </a:r>
            <a:r>
              <a:rPr lang="en-US" dirty="0"/>
              <a:t> pain and </a:t>
            </a:r>
            <a:r>
              <a:rPr lang="en-US" dirty="0" err="1"/>
              <a:t>dysmenorrhoea</a:t>
            </a:r>
            <a:r>
              <a:rPr lang="en-US" dirty="0"/>
              <a:t>, and in improving quality of life similarly to the LNG-IUD (Carvalho et al. 2018; Sansone et al. 2018). However, it has no effect on endometriotic cysts (Sansone et al. 2018) but can reduce the volume of rectovaginal nodules (Ferrero et al. 2019).</a:t>
            </a:r>
          </a:p>
        </p:txBody>
      </p:sp>
      <p:sp>
        <p:nvSpPr>
          <p:cNvPr id="3" name="Title 2">
            <a:extLst>
              <a:ext uri="{FF2B5EF4-FFF2-40B4-BE49-F238E27FC236}">
                <a16:creationId xmlns:a16="http://schemas.microsoft.com/office/drawing/2014/main" id="{CE1C3420-4482-4EFD-9DEB-52BC620181F6}"/>
              </a:ext>
            </a:extLst>
          </p:cNvPr>
          <p:cNvSpPr>
            <a:spLocks noGrp="1"/>
          </p:cNvSpPr>
          <p:nvPr>
            <p:ph type="title"/>
          </p:nvPr>
        </p:nvSpPr>
        <p:spPr/>
        <p:txBody>
          <a:bodyPr/>
          <a:lstStyle/>
          <a:p>
            <a:r>
              <a:rPr lang="en-US" dirty="0">
                <a:solidFill>
                  <a:srgbClr val="FFFF00"/>
                </a:solidFill>
              </a:rPr>
              <a:t>ENG-releasing implant</a:t>
            </a:r>
          </a:p>
        </p:txBody>
      </p:sp>
    </p:spTree>
    <p:extLst>
      <p:ext uri="{BB962C8B-B14F-4D97-AF65-F5344CB8AC3E}">
        <p14:creationId xmlns:p14="http://schemas.microsoft.com/office/powerpoint/2010/main" val="13341923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AC24E-55C9-4172-A736-AB4D6BA4A77D}"/>
              </a:ext>
            </a:extLst>
          </p:cNvPr>
          <p:cNvSpPr>
            <a:spLocks noGrp="1"/>
          </p:cNvSpPr>
          <p:nvPr>
            <p:ph type="title"/>
          </p:nvPr>
        </p:nvSpPr>
        <p:spPr/>
        <p:txBody>
          <a:bodyPr/>
          <a:lstStyle/>
          <a:p>
            <a:endParaRPr lang="en-US" dirty="0"/>
          </a:p>
        </p:txBody>
      </p:sp>
      <p:pic>
        <p:nvPicPr>
          <p:cNvPr id="10" name="Content Placeholder 9">
            <a:extLst>
              <a:ext uri="{FF2B5EF4-FFF2-40B4-BE49-F238E27FC236}">
                <a16:creationId xmlns:a16="http://schemas.microsoft.com/office/drawing/2014/main" id="{D8AC3030-11B8-4C90-B66F-9CF1C9C0607B}"/>
              </a:ext>
            </a:extLst>
          </p:cNvPr>
          <p:cNvPicPr>
            <a:picLocks noGrp="1" noChangeAspect="1"/>
          </p:cNvPicPr>
          <p:nvPr>
            <p:ph idx="11"/>
          </p:nvPr>
        </p:nvPicPr>
        <p:blipFill>
          <a:blip r:embed="rId3"/>
          <a:stretch>
            <a:fillRect/>
          </a:stretch>
        </p:blipFill>
        <p:spPr>
          <a:xfrm>
            <a:off x="107504" y="2204865"/>
            <a:ext cx="8784976" cy="4653136"/>
          </a:xfrm>
        </p:spPr>
      </p:pic>
      <p:pic>
        <p:nvPicPr>
          <p:cNvPr id="6" name="Picture 5">
            <a:extLst>
              <a:ext uri="{FF2B5EF4-FFF2-40B4-BE49-F238E27FC236}">
                <a16:creationId xmlns:a16="http://schemas.microsoft.com/office/drawing/2014/main" id="{6ED0BC8D-2C36-41DB-8443-4B967743D134}"/>
              </a:ext>
            </a:extLst>
          </p:cNvPr>
          <p:cNvPicPr>
            <a:picLocks noChangeAspect="1"/>
          </p:cNvPicPr>
          <p:nvPr/>
        </p:nvPicPr>
        <p:blipFill>
          <a:blip r:embed="rId4"/>
          <a:stretch>
            <a:fillRect/>
          </a:stretch>
        </p:blipFill>
        <p:spPr>
          <a:xfrm>
            <a:off x="462176" y="75625"/>
            <a:ext cx="7829550" cy="2016224"/>
          </a:xfrm>
          <a:prstGeom prst="rect">
            <a:avLst/>
          </a:prstGeom>
        </p:spPr>
      </p:pic>
      <p:sp>
        <p:nvSpPr>
          <p:cNvPr id="7" name="Rectangle 6">
            <a:extLst>
              <a:ext uri="{FF2B5EF4-FFF2-40B4-BE49-F238E27FC236}">
                <a16:creationId xmlns:a16="http://schemas.microsoft.com/office/drawing/2014/main" id="{F02D3F3D-C0AE-4FCF-A96D-6A44FB3E17AC}"/>
              </a:ext>
            </a:extLst>
          </p:cNvPr>
          <p:cNvSpPr/>
          <p:nvPr/>
        </p:nvSpPr>
        <p:spPr>
          <a:xfrm>
            <a:off x="7326710" y="1028041"/>
            <a:ext cx="775607" cy="38372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C00000"/>
                </a:solidFill>
              </a:rPr>
              <a:t>2020</a:t>
            </a:r>
          </a:p>
        </p:txBody>
      </p:sp>
    </p:spTree>
    <p:extLst>
      <p:ext uri="{BB962C8B-B14F-4D97-AF65-F5344CB8AC3E}">
        <p14:creationId xmlns:p14="http://schemas.microsoft.com/office/powerpoint/2010/main" val="505077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85192" y="125760"/>
            <a:ext cx="8229600" cy="1143000"/>
          </a:xfrm>
        </p:spPr>
        <p:txBody>
          <a:bodyPr/>
          <a:lstStyle/>
          <a:p>
            <a:pPr eaLnBrk="1" hangingPunct="1"/>
            <a:endParaRPr lang="en-US" alt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8856984"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22728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p:txBody>
          <a:bodyPr/>
          <a:lstStyle/>
          <a:p>
            <a:r>
              <a:rPr lang="en-US" dirty="0"/>
              <a:t>First-line therapy for adolescents with</a:t>
            </a:r>
            <a:r>
              <a:rPr lang="tr-TR" dirty="0"/>
              <a:t> </a:t>
            </a:r>
            <a:r>
              <a:rPr lang="en-US" dirty="0"/>
              <a:t>either surgically diagnosed and destroyed endometriosis</a:t>
            </a:r>
            <a:r>
              <a:rPr lang="tr-TR" dirty="0"/>
              <a:t> </a:t>
            </a:r>
            <a:r>
              <a:rPr lang="en-US" dirty="0"/>
              <a:t>or presumed endometriosis includes suppressive hormonal</a:t>
            </a:r>
            <a:r>
              <a:rPr lang="tr-TR" dirty="0"/>
              <a:t> </a:t>
            </a:r>
            <a:r>
              <a:rPr lang="en-US" dirty="0"/>
              <a:t>therapy using a continuous combined hormonal</a:t>
            </a:r>
            <a:r>
              <a:rPr lang="tr-TR" dirty="0"/>
              <a:t> </a:t>
            </a:r>
            <a:r>
              <a:rPr lang="en-US" dirty="0"/>
              <a:t>contraceptive, a progestin-only agent, or 52 mg of LNGIUS.</a:t>
            </a:r>
          </a:p>
          <a:p>
            <a:r>
              <a:rPr lang="en-US" dirty="0"/>
              <a:t>All of these methods have been shown to be effective</a:t>
            </a:r>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661"/>
            <a:ext cx="9165629" cy="1556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188640"/>
            <a:ext cx="2876550" cy="352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noChangeArrowheads="1"/>
          </p:cNvSpPr>
          <p:nvPr/>
        </p:nvSpPr>
        <p:spPr bwMode="auto">
          <a:xfrm>
            <a:off x="8240787" y="845033"/>
            <a:ext cx="1008063" cy="5238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en-GB" altLang="tr-TR" b="0" dirty="0">
                <a:solidFill>
                  <a:srgbClr val="FF0000"/>
                </a:solidFill>
                <a:latin typeface="Times New Roman" pitchFamily="18" charset="0"/>
                <a:cs typeface="Arial" pitchFamily="34" charset="0"/>
              </a:rPr>
              <a:t>201</a:t>
            </a:r>
            <a:r>
              <a:rPr lang="tr-TR" altLang="tr-TR" b="0" dirty="0">
                <a:solidFill>
                  <a:srgbClr val="FF0000"/>
                </a:solidFill>
                <a:latin typeface="Times New Roman" pitchFamily="18" charset="0"/>
                <a:cs typeface="Arial" pitchFamily="34" charset="0"/>
              </a:rPr>
              <a:t>8</a:t>
            </a:r>
            <a:endParaRPr lang="en-GB" altLang="tr-TR" b="0" dirty="0">
              <a:solidFill>
                <a:srgbClr val="FF0000"/>
              </a:solidFill>
              <a:latin typeface="Times New Roman" pitchFamily="18" charset="0"/>
              <a:cs typeface="Arial" pitchFamily="34" charset="0"/>
            </a:endParaRPr>
          </a:p>
        </p:txBody>
      </p:sp>
    </p:spTree>
    <p:extLst>
      <p:ext uri="{BB962C8B-B14F-4D97-AF65-F5344CB8AC3E}">
        <p14:creationId xmlns:p14="http://schemas.microsoft.com/office/powerpoint/2010/main" val="36675239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971600" y="4293096"/>
            <a:ext cx="7772400" cy="1500187"/>
          </a:xfrm>
        </p:spPr>
        <p:txBody>
          <a:bodyPr/>
          <a:lstStyle/>
          <a:p>
            <a:r>
              <a:rPr lang="en-US" sz="2400" b="1" dirty="0">
                <a:solidFill>
                  <a:srgbClr val="FFC000"/>
                </a:solidFill>
              </a:rPr>
              <a:t>(</a:t>
            </a:r>
            <a:r>
              <a:rPr lang="en-US" sz="2400" b="1" dirty="0" err="1">
                <a:solidFill>
                  <a:srgbClr val="FFC000"/>
                </a:solidFill>
              </a:rPr>
              <a:t>Vi</a:t>
            </a:r>
            <a:r>
              <a:rPr lang="en-US" sz="2400" dirty="0" err="1">
                <a:solidFill>
                  <a:srgbClr val="FFC000"/>
                </a:solidFill>
              </a:rPr>
              <a:t>sanne</a:t>
            </a:r>
            <a:r>
              <a:rPr lang="en-US" sz="2400" dirty="0">
                <a:solidFill>
                  <a:srgbClr val="FFC000"/>
                </a:solidFill>
              </a:rPr>
              <a:t> </a:t>
            </a:r>
            <a:r>
              <a:rPr lang="en-US" sz="2400" b="1" dirty="0">
                <a:solidFill>
                  <a:srgbClr val="FFC000"/>
                </a:solidFill>
              </a:rPr>
              <a:t>S</a:t>
            </a:r>
            <a:r>
              <a:rPr lang="en-US" sz="2400" dirty="0">
                <a:solidFill>
                  <a:srgbClr val="FFC000"/>
                </a:solidFill>
              </a:rPr>
              <a:t>tudy to Assess Safety in </a:t>
            </a:r>
            <a:r>
              <a:rPr lang="en-US" sz="2400" b="1" dirty="0">
                <a:solidFill>
                  <a:srgbClr val="FFC000"/>
                </a:solidFill>
              </a:rPr>
              <a:t>Ado</a:t>
            </a:r>
            <a:r>
              <a:rPr lang="en-US" sz="2400" dirty="0">
                <a:solidFill>
                  <a:srgbClr val="FFC000"/>
                </a:solidFill>
              </a:rPr>
              <a:t>lescents)</a:t>
            </a:r>
            <a:endParaRPr lang="en-US" altLang="de-DE" sz="2400" dirty="0">
              <a:solidFill>
                <a:srgbClr val="FFC000"/>
              </a:solidFill>
            </a:endParaRPr>
          </a:p>
          <a:p>
            <a:endParaRPr lang="de-DE" dirty="0">
              <a:solidFill>
                <a:srgbClr val="FFC000"/>
              </a:solidFill>
            </a:endParaRPr>
          </a:p>
        </p:txBody>
      </p:sp>
      <p:sp>
        <p:nvSpPr>
          <p:cNvPr id="4" name="Titel 1"/>
          <p:cNvSpPr txBox="1">
            <a:spLocks/>
          </p:cNvSpPr>
          <p:nvPr/>
        </p:nvSpPr>
        <p:spPr bwMode="auto">
          <a:xfrm>
            <a:off x="755576" y="2924944"/>
            <a:ext cx="7772400" cy="1362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cap="all">
                <a:solidFill>
                  <a:schemeClr val="bg1"/>
                </a:solidFill>
                <a:latin typeface="+mj-lt"/>
                <a:ea typeface="+mj-ea"/>
                <a:cs typeface="+mj-cs"/>
              </a:defRPr>
            </a:lvl1pPr>
            <a:lvl2pPr algn="l" rtl="0" eaLnBrk="0" fontAlgn="base" hangingPunct="0">
              <a:spcBef>
                <a:spcPct val="0"/>
              </a:spcBef>
              <a:spcAft>
                <a:spcPct val="0"/>
              </a:spcAft>
              <a:defRPr sz="2500">
                <a:solidFill>
                  <a:schemeClr val="bg1"/>
                </a:solidFill>
                <a:latin typeface="Arial" charset="0"/>
                <a:cs typeface="Arial" charset="0"/>
              </a:defRPr>
            </a:lvl2pPr>
            <a:lvl3pPr algn="l" rtl="0" eaLnBrk="0" fontAlgn="base" hangingPunct="0">
              <a:spcBef>
                <a:spcPct val="0"/>
              </a:spcBef>
              <a:spcAft>
                <a:spcPct val="0"/>
              </a:spcAft>
              <a:defRPr sz="2500">
                <a:solidFill>
                  <a:schemeClr val="bg1"/>
                </a:solidFill>
                <a:latin typeface="Arial" charset="0"/>
                <a:cs typeface="Arial" charset="0"/>
              </a:defRPr>
            </a:lvl3pPr>
            <a:lvl4pPr algn="l" rtl="0" eaLnBrk="0" fontAlgn="base" hangingPunct="0">
              <a:spcBef>
                <a:spcPct val="0"/>
              </a:spcBef>
              <a:spcAft>
                <a:spcPct val="0"/>
              </a:spcAft>
              <a:defRPr sz="2500">
                <a:solidFill>
                  <a:schemeClr val="bg1"/>
                </a:solidFill>
                <a:latin typeface="Arial" charset="0"/>
                <a:cs typeface="Arial" charset="0"/>
              </a:defRPr>
            </a:lvl4pPr>
            <a:lvl5pPr algn="l" rtl="0" eaLnBrk="0" fontAlgn="base" hangingPunct="0">
              <a:spcBef>
                <a:spcPct val="0"/>
              </a:spcBef>
              <a:spcAft>
                <a:spcPct val="0"/>
              </a:spcAft>
              <a:defRPr sz="2500">
                <a:solidFill>
                  <a:schemeClr val="bg1"/>
                </a:solidFill>
                <a:latin typeface="Arial" charset="0"/>
                <a:cs typeface="Arial" charset="0"/>
              </a:defRPr>
            </a:lvl5pPr>
            <a:lvl6pPr marL="457200" algn="l" rtl="0" fontAlgn="base">
              <a:spcBef>
                <a:spcPct val="0"/>
              </a:spcBef>
              <a:spcAft>
                <a:spcPct val="0"/>
              </a:spcAft>
              <a:defRPr sz="2500">
                <a:solidFill>
                  <a:schemeClr val="bg1"/>
                </a:solidFill>
                <a:latin typeface="Arial" charset="0"/>
                <a:cs typeface="Arial" charset="0"/>
              </a:defRPr>
            </a:lvl6pPr>
            <a:lvl7pPr marL="914400" algn="l" rtl="0" fontAlgn="base">
              <a:spcBef>
                <a:spcPct val="0"/>
              </a:spcBef>
              <a:spcAft>
                <a:spcPct val="0"/>
              </a:spcAft>
              <a:defRPr sz="2500">
                <a:solidFill>
                  <a:schemeClr val="bg1"/>
                </a:solidFill>
                <a:latin typeface="Arial" charset="0"/>
                <a:cs typeface="Arial" charset="0"/>
              </a:defRPr>
            </a:lvl7pPr>
            <a:lvl8pPr marL="1371600" algn="l" rtl="0" fontAlgn="base">
              <a:spcBef>
                <a:spcPct val="0"/>
              </a:spcBef>
              <a:spcAft>
                <a:spcPct val="0"/>
              </a:spcAft>
              <a:defRPr sz="2500">
                <a:solidFill>
                  <a:schemeClr val="bg1"/>
                </a:solidFill>
                <a:latin typeface="Arial" charset="0"/>
                <a:cs typeface="Arial" charset="0"/>
              </a:defRPr>
            </a:lvl8pPr>
            <a:lvl9pPr marL="1828800" algn="l" rtl="0" fontAlgn="base">
              <a:spcBef>
                <a:spcPct val="0"/>
              </a:spcBef>
              <a:spcAft>
                <a:spcPct val="0"/>
              </a:spcAft>
              <a:defRPr sz="2500">
                <a:solidFill>
                  <a:schemeClr val="bg1"/>
                </a:solidFill>
                <a:latin typeface="Arial" charset="0"/>
                <a:cs typeface="Arial" charset="0"/>
              </a:defRPr>
            </a:lvl9pPr>
          </a:lstStyle>
          <a:p>
            <a:r>
              <a:rPr lang="de-DE" sz="3200" b="0" kern="0" cap="none" dirty="0">
                <a:solidFill>
                  <a:srgbClr val="FFFF00"/>
                </a:solidFill>
              </a:rPr>
              <a:t>Clinical investigation with dienogest  2mg/day in adolescent patients</a:t>
            </a:r>
            <a:r>
              <a:rPr lang="az-Cyrl-AZ" sz="3200" b="0" kern="0" cap="none" dirty="0">
                <a:solidFill>
                  <a:srgbClr val="FFFF00"/>
                </a:solidFill>
              </a:rPr>
              <a:t> – </a:t>
            </a:r>
            <a:r>
              <a:rPr lang="en-US" sz="3200" b="0" kern="0" cap="none" dirty="0">
                <a:solidFill>
                  <a:srgbClr val="FFFF00"/>
                </a:solidFill>
              </a:rPr>
              <a:t>VISADO </a:t>
            </a:r>
            <a:endParaRPr lang="de-DE" sz="3200" b="0" kern="0" dirty="0">
              <a:solidFill>
                <a:srgbClr val="FFFF00"/>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036496" cy="2636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122265" y="329180"/>
            <a:ext cx="7391895" cy="369332"/>
          </a:xfrm>
          <a:prstGeom prst="rect">
            <a:avLst/>
          </a:prstGeom>
          <a:noFill/>
        </p:spPr>
        <p:txBody>
          <a:bodyPr wrap="none" rtlCol="0">
            <a:spAutoFit/>
          </a:bodyPr>
          <a:lstStyle/>
          <a:p>
            <a:r>
              <a:rPr lang="en-US" dirty="0">
                <a:solidFill>
                  <a:srgbClr val="FF0000"/>
                </a:solidFill>
              </a:rPr>
              <a:t>2017 North American Society for Pediatric and Adolescent Gynecology</a:t>
            </a:r>
            <a:endParaRPr lang="tr-TR" dirty="0">
              <a:solidFill>
                <a:srgbClr val="FF0000"/>
              </a:solidFill>
            </a:endParaRPr>
          </a:p>
        </p:txBody>
      </p:sp>
    </p:spTree>
    <p:extLst>
      <p:ext uri="{BB962C8B-B14F-4D97-AF65-F5344CB8AC3E}">
        <p14:creationId xmlns:p14="http://schemas.microsoft.com/office/powerpoint/2010/main" val="2389292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3" name="Rectangle 2"/>
          <p:cNvSpPr>
            <a:spLocks noGrp="1" noChangeArrowheads="1"/>
          </p:cNvSpPr>
          <p:nvPr>
            <p:ph type="title"/>
          </p:nvPr>
        </p:nvSpPr>
        <p:spPr>
          <a:xfrm>
            <a:off x="453355" y="-209625"/>
            <a:ext cx="8229600" cy="1417638"/>
          </a:xfrm>
        </p:spPr>
        <p:txBody>
          <a:bodyPr/>
          <a:lstStyle/>
          <a:p>
            <a:r>
              <a:rPr lang="en-US" sz="2800" dirty="0">
                <a:solidFill>
                  <a:srgbClr val="FFFF00"/>
                </a:solidFill>
                <a:latin typeface="Arial" charset="0"/>
                <a:cs typeface="Arial" charset="0"/>
              </a:rPr>
              <a:t>VISADO: </a:t>
            </a:r>
            <a:r>
              <a:rPr lang="de-DE" sz="2800" dirty="0">
                <a:solidFill>
                  <a:srgbClr val="FFFF00"/>
                </a:solidFill>
                <a:latin typeface="Arial" charset="0"/>
                <a:cs typeface="Arial" charset="0"/>
              </a:rPr>
              <a:t>Efficacy</a:t>
            </a:r>
            <a:br>
              <a:rPr lang="en-GB" altLang="de-DE" sz="2800" dirty="0">
                <a:solidFill>
                  <a:srgbClr val="FFFF00"/>
                </a:solidFill>
                <a:latin typeface="Arial" charset="0"/>
                <a:cs typeface="Arial" charset="0"/>
              </a:rPr>
            </a:br>
            <a:r>
              <a:rPr lang="en-GB" altLang="de-DE" sz="2800" i="1" dirty="0">
                <a:solidFill>
                  <a:srgbClr val="FFFF00"/>
                </a:solidFill>
                <a:latin typeface="Arial" charset="0"/>
                <a:cs typeface="Arial" charset="0"/>
              </a:rPr>
              <a:t>Pain assessment by visual analogue scale (VAS)</a:t>
            </a:r>
            <a:endParaRPr lang="en-US" sz="2800" i="1" dirty="0">
              <a:solidFill>
                <a:srgbClr val="FFFF00"/>
              </a:solidFill>
              <a:latin typeface="Arial" charset="0"/>
              <a:cs typeface="Arial" charset="0"/>
            </a:endParaRPr>
          </a:p>
        </p:txBody>
      </p:sp>
      <p:sp>
        <p:nvSpPr>
          <p:cNvPr id="4" name="Rectangle 3"/>
          <p:cNvSpPr/>
          <p:nvPr/>
        </p:nvSpPr>
        <p:spPr>
          <a:xfrm>
            <a:off x="8209915" y="4483098"/>
            <a:ext cx="561974" cy="241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92D050"/>
              </a:solidFill>
            </a:endParaRPr>
          </a:p>
        </p:txBody>
      </p:sp>
      <p:pic>
        <p:nvPicPr>
          <p:cNvPr id="9" name="Picture 6"/>
          <p:cNvPicPr/>
          <p:nvPr/>
        </p:nvPicPr>
        <p:blipFill>
          <a:blip r:embed="rId3" cstate="print"/>
          <a:stretch>
            <a:fillRect/>
          </a:stretch>
        </p:blipFill>
        <p:spPr>
          <a:xfrm>
            <a:off x="722510" y="1560232"/>
            <a:ext cx="7756560" cy="4226559"/>
          </a:xfrm>
          <a:prstGeom prst="rect">
            <a:avLst/>
          </a:prstGeom>
        </p:spPr>
      </p:pic>
      <p:sp>
        <p:nvSpPr>
          <p:cNvPr id="10" name="Rechteck 3"/>
          <p:cNvSpPr/>
          <p:nvPr/>
        </p:nvSpPr>
        <p:spPr>
          <a:xfrm>
            <a:off x="5341574" y="2875002"/>
            <a:ext cx="2264979" cy="276999"/>
          </a:xfrm>
          <a:prstGeom prst="rect">
            <a:avLst/>
          </a:prstGeom>
        </p:spPr>
        <p:txBody>
          <a:bodyPr wrap="none">
            <a:spAutoFit/>
          </a:bodyPr>
          <a:lstStyle/>
          <a:p>
            <a:r>
              <a:rPr lang="de-DE" sz="1200" dirty="0" err="1">
                <a:solidFill>
                  <a:srgbClr val="FFC000"/>
                </a:solidFill>
              </a:rPr>
              <a:t>Full</a:t>
            </a:r>
            <a:r>
              <a:rPr lang="de-DE" sz="1200" dirty="0">
                <a:solidFill>
                  <a:srgbClr val="FFC000"/>
                </a:solidFill>
              </a:rPr>
              <a:t> </a:t>
            </a:r>
            <a:r>
              <a:rPr lang="de-DE" sz="1200" dirty="0" err="1">
                <a:solidFill>
                  <a:srgbClr val="FFC000"/>
                </a:solidFill>
              </a:rPr>
              <a:t>analysis</a:t>
            </a:r>
            <a:r>
              <a:rPr lang="de-DE" sz="1200" dirty="0">
                <a:solidFill>
                  <a:srgbClr val="FFC000"/>
                </a:solidFill>
              </a:rPr>
              <a:t> </a:t>
            </a:r>
            <a:r>
              <a:rPr lang="de-DE" sz="1200" dirty="0" err="1">
                <a:solidFill>
                  <a:srgbClr val="FFC000"/>
                </a:solidFill>
              </a:rPr>
              <a:t>set</a:t>
            </a:r>
            <a:r>
              <a:rPr lang="de-DE" sz="1200" dirty="0">
                <a:solidFill>
                  <a:srgbClr val="FFC000"/>
                </a:solidFill>
              </a:rPr>
              <a:t> = 111 </a:t>
            </a:r>
            <a:r>
              <a:rPr lang="de-DE" sz="1200" dirty="0" err="1">
                <a:solidFill>
                  <a:srgbClr val="FFC000"/>
                </a:solidFill>
              </a:rPr>
              <a:t>patients</a:t>
            </a:r>
            <a:endParaRPr lang="de-DE" sz="1200" dirty="0">
              <a:solidFill>
                <a:srgbClr val="FFC000"/>
              </a:solidFill>
            </a:endParaRPr>
          </a:p>
        </p:txBody>
      </p:sp>
      <p:sp>
        <p:nvSpPr>
          <p:cNvPr id="12" name="Content Placeholder 8"/>
          <p:cNvSpPr>
            <a:spLocks noGrp="1"/>
          </p:cNvSpPr>
          <p:nvPr>
            <p:ph sz="quarter" idx="4294967295"/>
          </p:nvPr>
        </p:nvSpPr>
        <p:spPr>
          <a:xfrm>
            <a:off x="272303" y="5759002"/>
            <a:ext cx="7334250" cy="1043153"/>
          </a:xfrm>
          <a:noFill/>
        </p:spPr>
        <p:txBody>
          <a:bodyPr anchor="b"/>
          <a:lstStyle/>
          <a:p>
            <a:pPr marL="0" indent="0">
              <a:buNone/>
            </a:pPr>
            <a:r>
              <a:rPr lang="en-GB" altLang="zh-CN" sz="1100" dirty="0">
                <a:solidFill>
                  <a:schemeClr val="tx1">
                    <a:lumMod val="50000"/>
                    <a:lumOff val="50000"/>
                  </a:schemeClr>
                </a:solidFill>
              </a:rPr>
              <a:t>EOT, end of treatment  </a:t>
            </a:r>
          </a:p>
          <a:p>
            <a:pPr marL="0" indent="0">
              <a:buNone/>
            </a:pPr>
            <a:endParaRPr lang="en-GB" altLang="zh-CN" sz="1100" dirty="0"/>
          </a:p>
          <a:p>
            <a:pPr marL="0" indent="0">
              <a:buNone/>
            </a:pPr>
            <a:endParaRPr lang="en-GB" altLang="zh-CN" sz="1100" dirty="0">
              <a:solidFill>
                <a:schemeClr val="bg1">
                  <a:lumMod val="50000"/>
                </a:schemeClr>
              </a:solidFill>
            </a:endParaRPr>
          </a:p>
          <a:p>
            <a:pPr marL="0" indent="0">
              <a:buNone/>
            </a:pPr>
            <a:r>
              <a:rPr lang="en-GB" altLang="zh-CN" sz="1100" dirty="0"/>
              <a:t>Figure adapted to data in Merz M </a:t>
            </a:r>
            <a:r>
              <a:rPr lang="en-GB" altLang="zh-CN" sz="1100" i="1" dirty="0"/>
              <a:t>et al. </a:t>
            </a:r>
            <a:r>
              <a:rPr lang="en-GB" altLang="zh-CN" sz="1100" dirty="0"/>
              <a:t>J Endometriosis and Pelvic Pain Disorders, Vol.7, suppl.1 May 2015:S71.</a:t>
            </a:r>
            <a:endParaRPr lang="en-GB" altLang="de-DE" sz="1100" dirty="0"/>
          </a:p>
        </p:txBody>
      </p:sp>
      <p:cxnSp>
        <p:nvCxnSpPr>
          <p:cNvPr id="5" name="Straight Connector 4"/>
          <p:cNvCxnSpPr/>
          <p:nvPr/>
        </p:nvCxnSpPr>
        <p:spPr>
          <a:xfrm flipH="1">
            <a:off x="5153891" y="3013501"/>
            <a:ext cx="18768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5223982" y="2992572"/>
            <a:ext cx="45719" cy="59376"/>
          </a:xfrm>
          <a:prstGeom prst="ellipse">
            <a:avLst/>
          </a:prstGeom>
          <a:solidFill>
            <a:schemeClr val="tx1">
              <a:lumMod val="65000"/>
              <a:lumOff val="3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65274860"/>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2" name="Title 5"/>
          <p:cNvSpPr>
            <a:spLocks noGrp="1"/>
          </p:cNvSpPr>
          <p:nvPr>
            <p:ph type="title"/>
          </p:nvPr>
        </p:nvSpPr>
        <p:spPr>
          <a:xfrm>
            <a:off x="242888" y="323850"/>
            <a:ext cx="7669212" cy="485775"/>
          </a:xfrm>
        </p:spPr>
        <p:txBody>
          <a:bodyPr/>
          <a:lstStyle/>
          <a:p>
            <a:r>
              <a:rPr lang="en-US" sz="3000" dirty="0">
                <a:solidFill>
                  <a:srgbClr val="FFFF00"/>
                </a:solidFill>
                <a:latin typeface="Arial" charset="0"/>
                <a:cs typeface="Arial" charset="0"/>
              </a:rPr>
              <a:t>VISADO: </a:t>
            </a:r>
            <a:r>
              <a:rPr sz="3000" dirty="0">
                <a:solidFill>
                  <a:srgbClr val="FFFF00"/>
                </a:solidFill>
                <a:latin typeface="Arial" charset="0"/>
                <a:cs typeface="Arial" charset="0"/>
              </a:rPr>
              <a:t>BMD at lumbar spine L2–L4</a:t>
            </a:r>
            <a:endParaRPr lang="en-GB" sz="3000" dirty="0">
              <a:solidFill>
                <a:srgbClr val="FFFF00"/>
              </a:solidFill>
              <a:latin typeface="Arial" charset="0"/>
              <a:cs typeface="Arial" charset="0"/>
            </a:endParaRPr>
          </a:p>
        </p:txBody>
      </p:sp>
      <p:sp>
        <p:nvSpPr>
          <p:cNvPr id="10" name="Content Placeholder 9"/>
          <p:cNvSpPr>
            <a:spLocks noGrp="1"/>
          </p:cNvSpPr>
          <p:nvPr>
            <p:ph sz="half" idx="2"/>
          </p:nvPr>
        </p:nvSpPr>
        <p:spPr>
          <a:xfrm>
            <a:off x="5056094" y="2031170"/>
            <a:ext cx="3993778" cy="3786188"/>
          </a:xfrm>
        </p:spPr>
        <p:txBody>
          <a:bodyPr>
            <a:normAutofit/>
          </a:bodyPr>
          <a:lstStyle/>
          <a:p>
            <a:pPr marL="0" lvl="1" indent="0">
              <a:buNone/>
              <a:defRPr/>
            </a:pPr>
            <a:r>
              <a:rPr lang="en-US" altLang="de-DE" sz="1800" dirty="0"/>
              <a:t>103 patients had a baseline BMD measure</a:t>
            </a:r>
          </a:p>
          <a:p>
            <a:pPr marL="355600" lvl="1" indent="-355600">
              <a:buFont typeface="Wingdings" panose="05000000000000000000" pitchFamily="2" charset="2"/>
              <a:buChar char="§"/>
              <a:defRPr/>
            </a:pPr>
            <a:r>
              <a:rPr lang="en-US" altLang="de-DE" sz="1800" dirty="0"/>
              <a:t>73 of these patients had a decrease in BMD at </a:t>
            </a:r>
            <a:r>
              <a:rPr lang="en-US" altLang="de-DE" sz="1800" dirty="0" err="1"/>
              <a:t>EoT</a:t>
            </a:r>
            <a:endParaRPr lang="en-US" altLang="de-DE" sz="1800" dirty="0"/>
          </a:p>
          <a:p>
            <a:pPr marL="355600" lvl="1" indent="-355600">
              <a:buFont typeface="Wingdings" panose="05000000000000000000" pitchFamily="2" charset="2"/>
              <a:buChar char="§"/>
              <a:defRPr/>
            </a:pPr>
            <a:r>
              <a:rPr lang="en-US" altLang="de-DE" sz="1800" dirty="0"/>
              <a:t>60 of the 73 patients returned for a 6 month follow-up:</a:t>
            </a:r>
          </a:p>
          <a:p>
            <a:pPr marL="812800" lvl="3" indent="-355600">
              <a:buFont typeface="Arial" panose="020B0604020202020204" pitchFamily="34" charset="0"/>
              <a:buChar char="•"/>
              <a:defRPr/>
            </a:pPr>
            <a:r>
              <a:rPr lang="en-US" altLang="de-DE" sz="1500" dirty="0"/>
              <a:t>Mean decrease at </a:t>
            </a:r>
            <a:r>
              <a:rPr lang="en-US" altLang="de-DE" sz="1500" dirty="0" err="1"/>
              <a:t>EoT</a:t>
            </a:r>
            <a:r>
              <a:rPr lang="en-US" altLang="de-DE" sz="1500" dirty="0"/>
              <a:t> = 2.3% </a:t>
            </a:r>
          </a:p>
          <a:p>
            <a:pPr marL="812800" lvl="3" indent="-355600">
              <a:buFont typeface="Arial" panose="020B0604020202020204" pitchFamily="34" charset="0"/>
              <a:buChar char="•"/>
              <a:defRPr/>
            </a:pPr>
            <a:r>
              <a:rPr lang="en-US" altLang="de-DE" sz="1500" dirty="0"/>
              <a:t>A trend towards recovery was observed within 6 months of stopping treatment</a:t>
            </a:r>
          </a:p>
          <a:p>
            <a:pPr>
              <a:defRPr/>
            </a:pPr>
            <a:endParaRPr lang="en-GB" altLang="de-DE" dirty="0"/>
          </a:p>
        </p:txBody>
      </p:sp>
      <p:sp>
        <p:nvSpPr>
          <p:cNvPr id="81924" name="Content Placeholder 1"/>
          <p:cNvSpPr>
            <a:spLocks noGrp="1"/>
          </p:cNvSpPr>
          <p:nvPr>
            <p:ph sz="quarter" idx="10"/>
          </p:nvPr>
        </p:nvSpPr>
        <p:spPr>
          <a:xfrm>
            <a:off x="0" y="6096000"/>
            <a:ext cx="9144000" cy="762000"/>
          </a:xfrm>
        </p:spPr>
        <p:txBody>
          <a:bodyPr anchor="b"/>
          <a:lstStyle/>
          <a:p>
            <a:r>
              <a:rPr lang="de-DE" altLang="zh-CN" dirty="0">
                <a:latin typeface="Arial" charset="0"/>
                <a:cs typeface="Arial" charset="0"/>
              </a:rPr>
              <a:t>BMD, Bone mineral density; </a:t>
            </a:r>
            <a:r>
              <a:rPr lang="de-DE" dirty="0">
                <a:latin typeface="Arial" charset="0"/>
                <a:cs typeface="Arial" charset="0"/>
              </a:rPr>
              <a:t>EoT, End of treatment  </a:t>
            </a:r>
          </a:p>
          <a:p>
            <a:endParaRPr lang="de-DE" altLang="zh-CN" dirty="0">
              <a:latin typeface="Arial" charset="0"/>
              <a:cs typeface="Arial" charset="0"/>
            </a:endParaRPr>
          </a:p>
          <a:p>
            <a:endParaRPr lang="de-DE" altLang="zh-CN" dirty="0">
              <a:latin typeface="Arial" charset="0"/>
              <a:cs typeface="Arial" charset="0"/>
            </a:endParaRPr>
          </a:p>
          <a:p>
            <a:r>
              <a:rPr lang="en-GB" altLang="zh-CN" dirty="0" err="1">
                <a:latin typeface="Arial" charset="0"/>
                <a:cs typeface="Arial" charset="0"/>
              </a:rPr>
              <a:t>Merz</a:t>
            </a:r>
            <a:r>
              <a:rPr lang="en-GB" altLang="zh-CN" dirty="0">
                <a:latin typeface="Arial" charset="0"/>
                <a:cs typeface="Arial" charset="0"/>
              </a:rPr>
              <a:t> M </a:t>
            </a:r>
            <a:r>
              <a:rPr lang="en-GB" altLang="zh-CN" i="1" dirty="0">
                <a:latin typeface="Arial" charset="0"/>
                <a:cs typeface="Arial" charset="0"/>
              </a:rPr>
              <a:t>et al. </a:t>
            </a:r>
            <a:r>
              <a:rPr lang="en-GB" altLang="zh-CN" dirty="0">
                <a:latin typeface="Arial" charset="0"/>
                <a:cs typeface="Arial" charset="0"/>
              </a:rPr>
              <a:t>J Endometriosis and Pelvic Pain Disorders, Vol.7, suppl.1 May 2015: S71.</a:t>
            </a:r>
            <a:endParaRPr lang="en-GB" altLang="de-DE" dirty="0">
              <a:latin typeface="Arial" charset="0"/>
              <a:cs typeface="Arial" charset="0"/>
            </a:endParaRPr>
          </a:p>
        </p:txBody>
      </p:sp>
      <p:sp>
        <p:nvSpPr>
          <p:cNvPr id="81925" name="Rectangle 189"/>
          <p:cNvSpPr>
            <a:spLocks noChangeArrowheads="1"/>
          </p:cNvSpPr>
          <p:nvPr/>
        </p:nvSpPr>
        <p:spPr bwMode="auto">
          <a:xfrm>
            <a:off x="150813" y="6213475"/>
            <a:ext cx="8424862" cy="287338"/>
          </a:xfrm>
          <a:prstGeom prst="rect">
            <a:avLst/>
          </a:prstGeom>
          <a:noFill/>
          <a:ln w="9525">
            <a:noFill/>
            <a:miter lim="800000"/>
            <a:headEnd/>
            <a:tailEnd/>
          </a:ln>
        </p:spPr>
        <p:txBody>
          <a:bodyPr anchor="b"/>
          <a:lstStyle/>
          <a:p>
            <a:endParaRPr lang="en-GB" altLang="de-DE" sz="1100">
              <a:solidFill>
                <a:srgbClr val="666666"/>
              </a:solidFill>
              <a:ea typeface="MS PGothic" pitchFamily="34" charset="-128"/>
            </a:endParaRPr>
          </a:p>
        </p:txBody>
      </p:sp>
      <p:sp>
        <p:nvSpPr>
          <p:cNvPr id="81926" name="TextBox 3"/>
          <p:cNvSpPr txBox="1">
            <a:spLocks noChangeArrowheads="1"/>
          </p:cNvSpPr>
          <p:nvPr/>
        </p:nvSpPr>
        <p:spPr bwMode="auto">
          <a:xfrm>
            <a:off x="1327150" y="2333625"/>
            <a:ext cx="771525" cy="276225"/>
          </a:xfrm>
          <a:prstGeom prst="rect">
            <a:avLst/>
          </a:prstGeom>
          <a:noFill/>
          <a:ln w="9525">
            <a:noFill/>
            <a:miter lim="800000"/>
            <a:headEnd/>
            <a:tailEnd/>
          </a:ln>
        </p:spPr>
        <p:txBody>
          <a:bodyPr>
            <a:spAutoFit/>
          </a:bodyPr>
          <a:lstStyle/>
          <a:p>
            <a:r>
              <a:rPr lang="en-GB" sz="1200" b="1">
                <a:solidFill>
                  <a:srgbClr val="FFFFFF"/>
                </a:solidFill>
              </a:rPr>
              <a:t>n=103</a:t>
            </a:r>
          </a:p>
        </p:txBody>
      </p:sp>
      <p:sp>
        <p:nvSpPr>
          <p:cNvPr id="81927" name="TextBox 1"/>
          <p:cNvSpPr txBox="1">
            <a:spLocks noChangeArrowheads="1"/>
          </p:cNvSpPr>
          <p:nvPr/>
        </p:nvSpPr>
        <p:spPr bwMode="auto">
          <a:xfrm>
            <a:off x="2778283" y="2108527"/>
            <a:ext cx="555625" cy="417512"/>
          </a:xfrm>
          <a:prstGeom prst="rect">
            <a:avLst/>
          </a:prstGeom>
          <a:noFill/>
          <a:ln w="9525">
            <a:noFill/>
            <a:miter lim="800000"/>
            <a:headEnd/>
            <a:tailEnd/>
          </a:ln>
        </p:spPr>
        <p:txBody>
          <a:bodyPr wrap="none"/>
          <a:lstStyle/>
          <a:p>
            <a:r>
              <a:rPr lang="en-GB" sz="1200" dirty="0" err="1">
                <a:latin typeface="Arial" pitchFamily="34" charset="0"/>
                <a:cs typeface="Arial" pitchFamily="34" charset="0"/>
              </a:rPr>
              <a:t>EoT</a:t>
            </a:r>
            <a:endParaRPr lang="en-GB" sz="1200" dirty="0">
              <a:latin typeface="Arial" pitchFamily="34" charset="0"/>
              <a:cs typeface="Arial" pitchFamily="34" charset="0"/>
            </a:endParaRPr>
          </a:p>
        </p:txBody>
      </p:sp>
      <p:sp>
        <p:nvSpPr>
          <p:cNvPr id="11" name="TextBox 1"/>
          <p:cNvSpPr txBox="1"/>
          <p:nvPr/>
        </p:nvSpPr>
        <p:spPr>
          <a:xfrm>
            <a:off x="3309331" y="2251562"/>
            <a:ext cx="538930" cy="276999"/>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200" b="1" dirty="0">
                <a:solidFill>
                  <a:schemeClr val="bg1"/>
                </a:solidFill>
                <a:latin typeface="Arial" pitchFamily="34" charset="0"/>
                <a:cs typeface="Arial" pitchFamily="34" charset="0"/>
              </a:rPr>
              <a:t>n=60</a:t>
            </a:r>
          </a:p>
        </p:txBody>
      </p:sp>
      <p:graphicFrame>
        <p:nvGraphicFramePr>
          <p:cNvPr id="12" name="Chart 11"/>
          <p:cNvGraphicFramePr>
            <a:graphicFrameLocks/>
          </p:cNvGraphicFramePr>
          <p:nvPr>
            <p:extLst>
              <p:ext uri="{D42A27DB-BD31-4B8C-83A1-F6EECF244321}">
                <p14:modId xmlns:p14="http://schemas.microsoft.com/office/powerpoint/2010/main" val="3174960717"/>
              </p:ext>
            </p:extLst>
          </p:nvPr>
        </p:nvGraphicFramePr>
        <p:xfrm>
          <a:off x="241807" y="2251562"/>
          <a:ext cx="4738407" cy="2786509"/>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
          <p:cNvSpPr txBox="1"/>
          <p:nvPr/>
        </p:nvSpPr>
        <p:spPr>
          <a:xfrm>
            <a:off x="1359697" y="2086778"/>
            <a:ext cx="528441" cy="246847"/>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200" dirty="0" err="1">
                <a:solidFill>
                  <a:schemeClr val="tx1">
                    <a:lumMod val="65000"/>
                    <a:lumOff val="35000"/>
                  </a:schemeClr>
                </a:solidFill>
                <a:latin typeface="Arial" pitchFamily="34" charset="0"/>
                <a:cs typeface="Arial" pitchFamily="34" charset="0"/>
              </a:rPr>
              <a:t>EoT</a:t>
            </a:r>
            <a:endParaRPr lang="en-GB" sz="1200" dirty="0">
              <a:solidFill>
                <a:schemeClr val="tx1">
                  <a:lumMod val="65000"/>
                  <a:lumOff val="35000"/>
                </a:schemeClr>
              </a:solidFill>
              <a:latin typeface="Arial" pitchFamily="34" charset="0"/>
              <a:cs typeface="Arial" pitchFamily="34" charset="0"/>
            </a:endParaRPr>
          </a:p>
        </p:txBody>
      </p:sp>
      <p:sp>
        <p:nvSpPr>
          <p:cNvPr id="15" name="TextBox 1"/>
          <p:cNvSpPr txBox="1"/>
          <p:nvPr/>
        </p:nvSpPr>
        <p:spPr>
          <a:xfrm>
            <a:off x="3677271" y="1948480"/>
            <a:ext cx="1460339" cy="577559"/>
          </a:xfrm>
          <a:prstGeom prst="rect">
            <a:avLst/>
          </a:prstGeom>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dirty="0">
                <a:solidFill>
                  <a:schemeClr val="tx1">
                    <a:lumMod val="65000"/>
                    <a:lumOff val="35000"/>
                  </a:schemeClr>
                </a:solidFill>
                <a:latin typeface="Arial" pitchFamily="34" charset="0"/>
                <a:cs typeface="Arial" pitchFamily="34" charset="0"/>
              </a:rPr>
              <a:t>Follow up 6 months after </a:t>
            </a:r>
            <a:r>
              <a:rPr lang="en-US" sz="1200" dirty="0" err="1">
                <a:solidFill>
                  <a:schemeClr val="tx1">
                    <a:lumMod val="65000"/>
                    <a:lumOff val="35000"/>
                  </a:schemeClr>
                </a:solidFill>
                <a:latin typeface="Arial" pitchFamily="34" charset="0"/>
                <a:cs typeface="Arial" pitchFamily="34" charset="0"/>
              </a:rPr>
              <a:t>EoT</a:t>
            </a:r>
            <a:endParaRPr lang="en-US" sz="1200" dirty="0">
              <a:solidFill>
                <a:schemeClr val="tx1">
                  <a:lumMod val="65000"/>
                  <a:lumOff val="35000"/>
                </a:schemeClr>
              </a:solidFill>
              <a:latin typeface="Arial" pitchFamily="34" charset="0"/>
              <a:cs typeface="Arial" pitchFamily="34" charset="0"/>
            </a:endParaRPr>
          </a:p>
        </p:txBody>
      </p:sp>
      <p:sp>
        <p:nvSpPr>
          <p:cNvPr id="16" name="TextBox 3"/>
          <p:cNvSpPr txBox="1">
            <a:spLocks noChangeArrowheads="1"/>
          </p:cNvSpPr>
          <p:nvPr/>
        </p:nvSpPr>
        <p:spPr bwMode="auto">
          <a:xfrm>
            <a:off x="1327149" y="2486025"/>
            <a:ext cx="771525" cy="276225"/>
          </a:xfrm>
          <a:prstGeom prst="rect">
            <a:avLst/>
          </a:prstGeom>
          <a:noFill/>
          <a:ln w="9525">
            <a:noFill/>
            <a:miter lim="800000"/>
            <a:headEnd/>
            <a:tailEnd/>
          </a:ln>
        </p:spPr>
        <p:txBody>
          <a:bodyPr>
            <a:spAutoFit/>
          </a:bodyPr>
          <a:lstStyle/>
          <a:p>
            <a:r>
              <a:rPr lang="en-GB" sz="1200" b="1" dirty="0">
                <a:solidFill>
                  <a:srgbClr val="FFFFFF"/>
                </a:solidFill>
              </a:rPr>
              <a:t>n=103</a:t>
            </a:r>
          </a:p>
        </p:txBody>
      </p:sp>
      <p:sp>
        <p:nvSpPr>
          <p:cNvPr id="17" name="TextBox 3"/>
          <p:cNvSpPr txBox="1">
            <a:spLocks noChangeArrowheads="1"/>
          </p:cNvSpPr>
          <p:nvPr/>
        </p:nvSpPr>
        <p:spPr bwMode="auto">
          <a:xfrm>
            <a:off x="2725475" y="2500312"/>
            <a:ext cx="771525" cy="276225"/>
          </a:xfrm>
          <a:prstGeom prst="rect">
            <a:avLst/>
          </a:prstGeom>
          <a:noFill/>
          <a:ln w="9525">
            <a:noFill/>
            <a:miter lim="800000"/>
            <a:headEnd/>
            <a:tailEnd/>
          </a:ln>
        </p:spPr>
        <p:txBody>
          <a:bodyPr>
            <a:spAutoFit/>
          </a:bodyPr>
          <a:lstStyle/>
          <a:p>
            <a:r>
              <a:rPr lang="en-GB" sz="1200" b="1" dirty="0">
                <a:solidFill>
                  <a:srgbClr val="FFFFFF"/>
                </a:solidFill>
              </a:rPr>
              <a:t>n=60</a:t>
            </a:r>
          </a:p>
        </p:txBody>
      </p:sp>
      <p:sp>
        <p:nvSpPr>
          <p:cNvPr id="18" name="TextBox 3"/>
          <p:cNvSpPr txBox="1">
            <a:spLocks noChangeArrowheads="1"/>
          </p:cNvSpPr>
          <p:nvPr/>
        </p:nvSpPr>
        <p:spPr bwMode="auto">
          <a:xfrm>
            <a:off x="4131566" y="2470056"/>
            <a:ext cx="771525" cy="276225"/>
          </a:xfrm>
          <a:prstGeom prst="rect">
            <a:avLst/>
          </a:prstGeom>
          <a:noFill/>
          <a:ln w="9525">
            <a:noFill/>
            <a:miter lim="800000"/>
            <a:headEnd/>
            <a:tailEnd/>
          </a:ln>
        </p:spPr>
        <p:txBody>
          <a:bodyPr>
            <a:spAutoFit/>
          </a:bodyPr>
          <a:lstStyle/>
          <a:p>
            <a:r>
              <a:rPr lang="en-GB" sz="1200" b="1" dirty="0">
                <a:solidFill>
                  <a:srgbClr val="FFFFFF"/>
                </a:solidFill>
              </a:rPr>
              <a:t>n=60</a:t>
            </a:r>
          </a:p>
        </p:txBody>
      </p:sp>
      <p:sp>
        <p:nvSpPr>
          <p:cNvPr id="4" name="TextBox 3"/>
          <p:cNvSpPr txBox="1"/>
          <p:nvPr/>
        </p:nvSpPr>
        <p:spPr>
          <a:xfrm>
            <a:off x="166094" y="1484857"/>
            <a:ext cx="3865161" cy="369332"/>
          </a:xfrm>
          <a:prstGeom prst="rect">
            <a:avLst/>
          </a:prstGeom>
          <a:noFill/>
        </p:spPr>
        <p:txBody>
          <a:bodyPr wrap="none" rtlCol="0">
            <a:spAutoFit/>
          </a:bodyPr>
          <a:lstStyle/>
          <a:p>
            <a:r>
              <a:rPr lang="en-GB" b="1" dirty="0">
                <a:solidFill>
                  <a:schemeClr val="tx1">
                    <a:lumMod val="65000"/>
                    <a:lumOff val="35000"/>
                  </a:schemeClr>
                </a:solidFill>
              </a:rPr>
              <a:t>Mean BMD change from baseline </a:t>
            </a:r>
          </a:p>
        </p:txBody>
      </p:sp>
      <p:sp>
        <p:nvSpPr>
          <p:cNvPr id="21" name="TextBox 20"/>
          <p:cNvSpPr txBox="1"/>
          <p:nvPr/>
        </p:nvSpPr>
        <p:spPr>
          <a:xfrm>
            <a:off x="2532065" y="4899519"/>
            <a:ext cx="919291" cy="276999"/>
          </a:xfrm>
          <a:prstGeom prst="rect">
            <a:avLst/>
          </a:prstGeom>
          <a:noFill/>
        </p:spPr>
        <p:txBody>
          <a:bodyPr wrap="none" rtlCol="0">
            <a:spAutoFit/>
          </a:bodyPr>
          <a:lstStyle/>
          <a:p>
            <a:r>
              <a:rPr lang="en-GB" sz="1200" b="1" dirty="0" err="1">
                <a:solidFill>
                  <a:schemeClr val="tx1">
                    <a:lumMod val="65000"/>
                    <a:lumOff val="35000"/>
                  </a:schemeClr>
                </a:solidFill>
              </a:rPr>
              <a:t>Timepoint</a:t>
            </a:r>
            <a:endParaRPr lang="en-GB" sz="1200" b="1" dirty="0">
              <a:solidFill>
                <a:schemeClr val="tx1">
                  <a:lumMod val="65000"/>
                  <a:lumOff val="35000"/>
                </a:schemeClr>
              </a:solidFill>
            </a:endParaRPr>
          </a:p>
        </p:txBody>
      </p:sp>
      <p:sp>
        <p:nvSpPr>
          <p:cNvPr id="22" name="TextBox 21"/>
          <p:cNvSpPr txBox="1"/>
          <p:nvPr/>
        </p:nvSpPr>
        <p:spPr>
          <a:xfrm>
            <a:off x="-9648" y="3446329"/>
            <a:ext cx="320922" cy="276999"/>
          </a:xfrm>
          <a:prstGeom prst="rect">
            <a:avLst/>
          </a:prstGeom>
          <a:noFill/>
        </p:spPr>
        <p:txBody>
          <a:bodyPr wrap="none" rtlCol="0">
            <a:spAutoFit/>
          </a:bodyPr>
          <a:lstStyle/>
          <a:p>
            <a:r>
              <a:rPr lang="en-GB" sz="1200" b="1" dirty="0">
                <a:solidFill>
                  <a:schemeClr val="tx1">
                    <a:lumMod val="65000"/>
                    <a:lumOff val="35000"/>
                  </a:schemeClr>
                </a:solidFill>
              </a:rPr>
              <a:t>%</a:t>
            </a:r>
          </a:p>
        </p:txBody>
      </p:sp>
      <p:sp>
        <p:nvSpPr>
          <p:cNvPr id="6" name="TextBox 5"/>
          <p:cNvSpPr txBox="1"/>
          <p:nvPr/>
        </p:nvSpPr>
        <p:spPr>
          <a:xfrm>
            <a:off x="515416" y="5206551"/>
            <a:ext cx="5871880" cy="600164"/>
          </a:xfrm>
          <a:prstGeom prst="rect">
            <a:avLst/>
          </a:prstGeom>
          <a:noFill/>
        </p:spPr>
        <p:txBody>
          <a:bodyPr wrap="square" rtlCol="0">
            <a:spAutoFit/>
          </a:bodyPr>
          <a:lstStyle/>
          <a:p>
            <a:r>
              <a:rPr lang="en-GB" sz="1100" dirty="0">
                <a:solidFill>
                  <a:srgbClr val="FFC000"/>
                </a:solidFill>
              </a:rPr>
              <a:t>All patients with BMD measurement at baseline and </a:t>
            </a:r>
            <a:r>
              <a:rPr lang="en-GB" sz="1100" dirty="0" err="1">
                <a:solidFill>
                  <a:srgbClr val="FFC000"/>
                </a:solidFill>
              </a:rPr>
              <a:t>EoT</a:t>
            </a:r>
            <a:r>
              <a:rPr lang="en-GB" sz="1100" dirty="0">
                <a:solidFill>
                  <a:srgbClr val="FFC000"/>
                </a:solidFill>
              </a:rPr>
              <a:t> (n=103)</a:t>
            </a:r>
          </a:p>
          <a:p>
            <a:r>
              <a:rPr lang="en-GB" sz="1100" dirty="0">
                <a:solidFill>
                  <a:srgbClr val="FFC000"/>
                </a:solidFill>
              </a:rPr>
              <a:t>Subgroup of patients with BMD decrease at </a:t>
            </a:r>
            <a:r>
              <a:rPr lang="en-GB" sz="1100" dirty="0" err="1">
                <a:solidFill>
                  <a:srgbClr val="FFC000"/>
                </a:solidFill>
              </a:rPr>
              <a:t>EoT</a:t>
            </a:r>
            <a:r>
              <a:rPr lang="en-GB" sz="1100" dirty="0">
                <a:solidFill>
                  <a:srgbClr val="FFC000"/>
                </a:solidFill>
              </a:rPr>
              <a:t> and a follow-up measurement of BMD 6 months after </a:t>
            </a:r>
            <a:r>
              <a:rPr lang="en-GB" sz="1100" dirty="0" err="1">
                <a:solidFill>
                  <a:srgbClr val="FFC000"/>
                </a:solidFill>
              </a:rPr>
              <a:t>EoT</a:t>
            </a:r>
            <a:r>
              <a:rPr lang="en-GB" sz="1100" dirty="0">
                <a:solidFill>
                  <a:srgbClr val="FFC000"/>
                </a:solidFill>
              </a:rPr>
              <a:t> (n=60)</a:t>
            </a:r>
          </a:p>
        </p:txBody>
      </p:sp>
      <p:sp>
        <p:nvSpPr>
          <p:cNvPr id="29" name="Rectangle 28"/>
          <p:cNvSpPr/>
          <p:nvPr/>
        </p:nvSpPr>
        <p:spPr>
          <a:xfrm>
            <a:off x="471317" y="5297102"/>
            <a:ext cx="89095" cy="107713"/>
          </a:xfrm>
          <a:prstGeom prst="rect">
            <a:avLst/>
          </a:prstGeom>
          <a:solidFill>
            <a:srgbClr val="008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475800" y="5462949"/>
            <a:ext cx="89095" cy="107713"/>
          </a:xfrm>
          <a:prstGeom prst="rect">
            <a:avLst/>
          </a:prstGeom>
          <a:solidFill>
            <a:srgbClr val="6B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4131565" y="2911439"/>
            <a:ext cx="551753" cy="261610"/>
          </a:xfrm>
          <a:prstGeom prst="rect">
            <a:avLst/>
          </a:prstGeom>
          <a:solidFill>
            <a:schemeClr val="bg1"/>
          </a:solidFill>
        </p:spPr>
        <p:txBody>
          <a:bodyPr wrap="none" rtlCol="0">
            <a:spAutoFit/>
          </a:bodyPr>
          <a:lstStyle/>
          <a:p>
            <a:pPr algn="ctr"/>
            <a:r>
              <a:rPr lang="en-GB" sz="1100" dirty="0">
                <a:solidFill>
                  <a:schemeClr val="tx1">
                    <a:lumMod val="65000"/>
                    <a:lumOff val="35000"/>
                  </a:schemeClr>
                </a:solidFill>
              </a:rPr>
              <a:t>-0.6%</a:t>
            </a:r>
          </a:p>
        </p:txBody>
      </p:sp>
      <p:sp>
        <p:nvSpPr>
          <p:cNvPr id="3" name="Down Arrow 2"/>
          <p:cNvSpPr/>
          <p:nvPr/>
        </p:nvSpPr>
        <p:spPr>
          <a:xfrm rot="10800000">
            <a:off x="4101849" y="3167894"/>
            <a:ext cx="581465" cy="1114190"/>
          </a:xfrm>
          <a:prstGeom prst="downArrow">
            <a:avLst/>
          </a:prstGeom>
          <a:solidFill>
            <a:srgbClr val="6BC200"/>
          </a:solidFill>
          <a:ln>
            <a:solidFill>
              <a:srgbClr val="6B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166094" y="3446329"/>
            <a:ext cx="8654378" cy="18507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Conclusion: In adolescents with suspected endometriosis, </a:t>
            </a:r>
            <a:r>
              <a:rPr lang="en-US" dirty="0" err="1"/>
              <a:t>dienogest</a:t>
            </a:r>
            <a:r>
              <a:rPr lang="en-US" dirty="0"/>
              <a:t> 2 mg for 52 weeks was associated with a decrease in lumbar BMD,</a:t>
            </a:r>
            <a:r>
              <a:rPr lang="tr-TR" dirty="0"/>
              <a:t> </a:t>
            </a:r>
            <a:r>
              <a:rPr lang="en-US" dirty="0"/>
              <a:t>followed by partial recovery after treatment discontinuation. </a:t>
            </a:r>
            <a:endParaRPr lang="tr-TR" dirty="0"/>
          </a:p>
        </p:txBody>
      </p:sp>
    </p:spTree>
    <p:extLst>
      <p:ext uri="{BB962C8B-B14F-4D97-AF65-F5344CB8AC3E}">
        <p14:creationId xmlns:p14="http://schemas.microsoft.com/office/powerpoint/2010/main" val="2805535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493" y="116632"/>
            <a:ext cx="7724775" cy="1819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a:spLocks noChangeArrowheads="1"/>
          </p:cNvSpPr>
          <p:nvPr/>
        </p:nvSpPr>
        <p:spPr bwMode="auto">
          <a:xfrm>
            <a:off x="7660880" y="699461"/>
            <a:ext cx="1008063" cy="5238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en-GB" altLang="tr-TR" b="0" dirty="0">
                <a:solidFill>
                  <a:srgbClr val="FF0000"/>
                </a:solidFill>
                <a:latin typeface="Times New Roman" pitchFamily="18" charset="0"/>
                <a:cs typeface="Arial" pitchFamily="34" charset="0"/>
              </a:rPr>
              <a:t>201</a:t>
            </a:r>
            <a:r>
              <a:rPr lang="tr-TR" altLang="tr-TR" b="0" dirty="0">
                <a:solidFill>
                  <a:srgbClr val="FF0000"/>
                </a:solidFill>
                <a:latin typeface="Times New Roman" pitchFamily="18" charset="0"/>
                <a:cs typeface="Arial" pitchFamily="34" charset="0"/>
              </a:rPr>
              <a:t>8</a:t>
            </a:r>
            <a:endParaRPr lang="en-GB" altLang="tr-TR" b="0" dirty="0">
              <a:solidFill>
                <a:srgbClr val="FF0000"/>
              </a:solidFill>
              <a:latin typeface="Times New Roman" pitchFamily="18" charset="0"/>
              <a:cs typeface="Arial" pitchFamily="34" charset="0"/>
            </a:endParaRPr>
          </a:p>
        </p:txBody>
      </p:sp>
      <p:sp>
        <p:nvSpPr>
          <p:cNvPr id="8" name="Content Placeholder 7"/>
          <p:cNvSpPr>
            <a:spLocks noGrp="1"/>
          </p:cNvSpPr>
          <p:nvPr>
            <p:ph idx="1"/>
          </p:nvPr>
        </p:nvSpPr>
        <p:spPr>
          <a:xfrm>
            <a:off x="439343" y="2332037"/>
            <a:ext cx="8229600" cy="4525963"/>
          </a:xfrm>
          <a:prstGeom prst="rect">
            <a:avLst/>
          </a:prstGeom>
          <a:solidFill>
            <a:srgbClr val="FF0000"/>
          </a:solidFill>
        </p:spPr>
        <p:txBody>
          <a:bodyPr wrap="square">
            <a:spAutoFit/>
          </a:bodyPr>
          <a:lstStyle/>
          <a:p>
            <a:r>
              <a:rPr lang="en-US" dirty="0" err="1"/>
              <a:t>estroprogestins</a:t>
            </a:r>
            <a:r>
              <a:rPr lang="en-US" dirty="0"/>
              <a:t> should be used as first-line treatment in low- and intermediate-risk cases, with progestin-only therapy reserved for high-risk women (those with deep endometriosis), or those with contraindications or intolerance to </a:t>
            </a:r>
            <a:r>
              <a:rPr lang="en-US" dirty="0" err="1"/>
              <a:t>estroprogestins</a:t>
            </a:r>
            <a:r>
              <a:rPr lang="en-US" dirty="0"/>
              <a:t>. </a:t>
            </a:r>
            <a:endParaRPr lang="tr-TR" dirty="0"/>
          </a:p>
        </p:txBody>
      </p:sp>
    </p:spTree>
    <p:extLst>
      <p:ext uri="{BB962C8B-B14F-4D97-AF65-F5344CB8AC3E}">
        <p14:creationId xmlns:p14="http://schemas.microsoft.com/office/powerpoint/2010/main" val="5797778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2492896"/>
            <a:ext cx="8229600" cy="4525963"/>
          </a:xfrm>
        </p:spPr>
        <p:txBody>
          <a:bodyPr/>
          <a:lstStyle/>
          <a:p>
            <a:r>
              <a:rPr lang="en-US" dirty="0">
                <a:solidFill>
                  <a:srgbClr val="FF0000"/>
                </a:solidFill>
                <a:highlight>
                  <a:srgbClr val="FFFF00"/>
                </a:highlight>
              </a:rPr>
              <a:t>Progestogens are safe, generally effective, well-tolerated, inexpensive, and should be considered as first-line medications for bowel endometriosis</a:t>
            </a:r>
            <a:r>
              <a:rPr lang="en-US" dirty="0"/>
              <a:t>. </a:t>
            </a:r>
            <a:endParaRPr lang="tr-TR" dirty="0"/>
          </a:p>
        </p:txBody>
      </p:sp>
      <p:sp>
        <p:nvSpPr>
          <p:cNvPr id="3" name="Title 2"/>
          <p:cNvSpPr>
            <a:spLocks noGrp="1"/>
          </p:cNvSpPr>
          <p:nvPr>
            <p:ph type="title"/>
          </p:nvPr>
        </p:nvSpPr>
        <p:spPr/>
        <p:txBody>
          <a:bodyPr/>
          <a:lstStyle/>
          <a:p>
            <a:endParaRPr lang="tr-TR" dirty="0"/>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5" y="260648"/>
            <a:ext cx="8042443"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8100392" y="1077405"/>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spTree>
    <p:extLst>
      <p:ext uri="{BB962C8B-B14F-4D97-AF65-F5344CB8AC3E}">
        <p14:creationId xmlns:p14="http://schemas.microsoft.com/office/powerpoint/2010/main" val="11876800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36654-2261-9C4A-B27D-5760FB8F36DD}"/>
              </a:ext>
            </a:extLst>
          </p:cNvPr>
          <p:cNvSpPr>
            <a:spLocks noGrp="1"/>
          </p:cNvSpPr>
          <p:nvPr>
            <p:ph type="title"/>
          </p:nvPr>
        </p:nvSpPr>
        <p:spPr/>
        <p:txBody>
          <a:bodyPr/>
          <a:lstStyle/>
          <a:p>
            <a:r>
              <a:rPr lang="en-US" dirty="0">
                <a:solidFill>
                  <a:srgbClr val="FFFF00"/>
                </a:solidFill>
              </a:rPr>
              <a:t>Endometriosis – </a:t>
            </a:r>
            <a:r>
              <a:rPr lang="tr-TR" dirty="0">
                <a:solidFill>
                  <a:srgbClr val="FFFF00"/>
                </a:solidFill>
              </a:rPr>
              <a:t>Progestins</a:t>
            </a:r>
            <a:br>
              <a:rPr lang="en-US" dirty="0">
                <a:solidFill>
                  <a:srgbClr val="FFFF00"/>
                </a:solidFill>
              </a:rPr>
            </a:br>
            <a:r>
              <a:rPr lang="en-US" dirty="0">
                <a:solidFill>
                  <a:srgbClr val="FFFF00"/>
                </a:solidFill>
              </a:rPr>
              <a:t>Evidence-Based Medicine</a:t>
            </a:r>
            <a:r>
              <a:rPr lang="tr-TR" dirty="0">
                <a:solidFill>
                  <a:srgbClr val="FFFF00"/>
                </a:solidFill>
              </a:rPr>
              <a:t> (202</a:t>
            </a:r>
            <a:r>
              <a:rPr lang="en-US" dirty="0">
                <a:solidFill>
                  <a:srgbClr val="FFFF00"/>
                </a:solidFill>
              </a:rPr>
              <a:t>2</a:t>
            </a:r>
            <a:r>
              <a:rPr lang="tr-TR" dirty="0">
                <a:solidFill>
                  <a:srgbClr val="FFFF00"/>
                </a:solidFill>
              </a:rPr>
              <a:t>)</a:t>
            </a:r>
            <a:endParaRPr lang="en-US" dirty="0">
              <a:solidFill>
                <a:srgbClr val="FFFF00"/>
              </a:solidFill>
            </a:endParaRPr>
          </a:p>
        </p:txBody>
      </p:sp>
      <p:sp>
        <p:nvSpPr>
          <p:cNvPr id="3" name="Content Placeholder 2">
            <a:extLst>
              <a:ext uri="{FF2B5EF4-FFF2-40B4-BE49-F238E27FC236}">
                <a16:creationId xmlns:a16="http://schemas.microsoft.com/office/drawing/2014/main" id="{E5AC1BD8-14FA-904D-8538-C3B84E98D5B2}"/>
              </a:ext>
            </a:extLst>
          </p:cNvPr>
          <p:cNvSpPr>
            <a:spLocks noGrp="1"/>
          </p:cNvSpPr>
          <p:nvPr>
            <p:ph idx="1"/>
          </p:nvPr>
        </p:nvSpPr>
        <p:spPr>
          <a:solidFill>
            <a:srgbClr val="FF0000"/>
          </a:solidFill>
        </p:spPr>
        <p:txBody>
          <a:bodyPr>
            <a:normAutofit fontScale="62500" lnSpcReduction="20000"/>
          </a:bodyPr>
          <a:lstStyle/>
          <a:p>
            <a:pPr marL="342900" indent="-342900"/>
            <a:r>
              <a:rPr lang="en-US" dirty="0"/>
              <a:t>Primary </a:t>
            </a:r>
            <a:r>
              <a:rPr lang="tr-TR" dirty="0"/>
              <a:t> prevention</a:t>
            </a:r>
            <a:r>
              <a:rPr lang="en-US" dirty="0"/>
              <a:t> - no data</a:t>
            </a:r>
          </a:p>
          <a:p>
            <a:pPr marL="342900" indent="-342900"/>
            <a:r>
              <a:rPr lang="en-US" dirty="0"/>
              <a:t>Infertility ------------------ </a:t>
            </a:r>
            <a:r>
              <a:rPr lang="tr-TR" dirty="0"/>
              <a:t>a few study</a:t>
            </a:r>
            <a:endParaRPr lang="en-US" dirty="0"/>
          </a:p>
          <a:p>
            <a:pPr marL="342900" indent="-342900"/>
            <a:r>
              <a:rPr lang="en-US" dirty="0"/>
              <a:t>Preoperative ------------- no data</a:t>
            </a:r>
          </a:p>
          <a:p>
            <a:pPr marL="342900" indent="-342900"/>
            <a:r>
              <a:rPr lang="en-US" dirty="0"/>
              <a:t>Pain ------------------------ </a:t>
            </a:r>
          </a:p>
          <a:p>
            <a:pPr marL="800100" lvl="1" indent="-342900"/>
            <a:r>
              <a:rPr lang="en-US" dirty="0"/>
              <a:t>Dysmenorrhea A</a:t>
            </a:r>
          </a:p>
          <a:p>
            <a:pPr marL="800100" lvl="1" indent="-342900"/>
            <a:r>
              <a:rPr lang="en-US" dirty="0"/>
              <a:t>Non-cyclic pelvic pain B</a:t>
            </a:r>
          </a:p>
          <a:p>
            <a:pPr marL="800100" lvl="1" indent="-342900"/>
            <a:r>
              <a:rPr lang="en-US" dirty="0"/>
              <a:t>Dyspareunia B</a:t>
            </a:r>
          </a:p>
          <a:p>
            <a:pPr marL="342900" indent="-342900"/>
            <a:r>
              <a:rPr lang="en-US" dirty="0"/>
              <a:t>To prevent recurrence ---- A</a:t>
            </a:r>
          </a:p>
          <a:p>
            <a:pPr marL="342900" indent="-342900"/>
            <a:r>
              <a:rPr lang="en-US" dirty="0"/>
              <a:t>Postoperative ---------------- B </a:t>
            </a:r>
          </a:p>
          <a:p>
            <a:pPr marL="342900" indent="-342900"/>
            <a:r>
              <a:rPr lang="en-US" dirty="0"/>
              <a:t>Before IVF -------------------- </a:t>
            </a:r>
            <a:r>
              <a:rPr lang="tr-TR" dirty="0"/>
              <a:t>a few study</a:t>
            </a:r>
            <a:endParaRPr lang="en-US" dirty="0"/>
          </a:p>
          <a:p>
            <a:pPr marL="342900" indent="-342900"/>
            <a:r>
              <a:rPr lang="en-US" dirty="0"/>
              <a:t>Deep Infiltrative Endometriosis – A </a:t>
            </a:r>
          </a:p>
          <a:p>
            <a:pPr marL="342900" indent="-342900"/>
            <a:r>
              <a:rPr lang="en-US" dirty="0"/>
              <a:t>Empirical ------------ No</a:t>
            </a:r>
            <a:r>
              <a:rPr lang="tr-TR" dirty="0"/>
              <a:t> </a:t>
            </a:r>
            <a:r>
              <a:rPr lang="en-US" dirty="0"/>
              <a:t> data</a:t>
            </a:r>
          </a:p>
          <a:p>
            <a:pPr marL="342900" indent="-342900"/>
            <a:r>
              <a:rPr lang="en-US" dirty="0"/>
              <a:t>Extra-genital endometriosis ---- </a:t>
            </a:r>
            <a:r>
              <a:rPr lang="tr-TR" dirty="0"/>
              <a:t>a few data</a:t>
            </a:r>
            <a:endParaRPr lang="en-US" dirty="0"/>
          </a:p>
          <a:p>
            <a:pPr marL="342900" indent="-342900"/>
            <a:r>
              <a:rPr lang="en-US" dirty="0" err="1"/>
              <a:t>Adenomyosis</a:t>
            </a:r>
            <a:r>
              <a:rPr lang="en-US" dirty="0"/>
              <a:t> ------ B </a:t>
            </a:r>
          </a:p>
        </p:txBody>
      </p:sp>
      <p:sp>
        <p:nvSpPr>
          <p:cNvPr id="4" name="TextBox 3"/>
          <p:cNvSpPr txBox="1">
            <a:spLocks noChangeArrowheads="1"/>
          </p:cNvSpPr>
          <p:nvPr/>
        </p:nvSpPr>
        <p:spPr bwMode="auto">
          <a:xfrm>
            <a:off x="2627313" y="6350000"/>
            <a:ext cx="13604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tr-TR" altLang="tr-TR" b="0" dirty="0">
                <a:solidFill>
                  <a:schemeClr val="tx1"/>
                </a:solidFill>
                <a:latin typeface="Times New Roman" pitchFamily="18" charset="0"/>
              </a:rPr>
              <a:t>ENGİN ORAL</a:t>
            </a:r>
          </a:p>
        </p:txBody>
      </p:sp>
    </p:spTree>
    <p:extLst>
      <p:ext uri="{BB962C8B-B14F-4D97-AF65-F5344CB8AC3E}">
        <p14:creationId xmlns:p14="http://schemas.microsoft.com/office/powerpoint/2010/main" val="339936031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467544" y="0"/>
            <a:ext cx="8229600" cy="1143000"/>
          </a:xfrm>
        </p:spPr>
        <p:txBody>
          <a:bodyPr/>
          <a:lstStyle/>
          <a:p>
            <a:r>
              <a:rPr lang="en-US" b="0" dirty="0">
                <a:solidFill>
                  <a:srgbClr val="FFFF00"/>
                </a:solidFill>
              </a:rPr>
              <a:t>GnRH antagonist mechanism of action.</a:t>
            </a:r>
            <a:endParaRPr lang="tr-TR" dirty="0">
              <a:solidFill>
                <a:srgbClr val="FFFF00"/>
              </a:solidFill>
            </a:endParaRPr>
          </a:p>
        </p:txBody>
      </p:sp>
      <p:pic>
        <p:nvPicPr>
          <p:cNvPr id="317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2414" y="908720"/>
            <a:ext cx="8229600" cy="504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948264" y="6215914"/>
            <a:ext cx="1133644" cy="369332"/>
          </a:xfrm>
          <a:prstGeom prst="rect">
            <a:avLst/>
          </a:prstGeom>
          <a:solidFill>
            <a:srgbClr val="FF0000"/>
          </a:solidFill>
        </p:spPr>
        <p:txBody>
          <a:bodyPr wrap="none">
            <a:spAutoFit/>
          </a:bodyPr>
          <a:lstStyle/>
          <a:p>
            <a:r>
              <a:rPr lang="tr-TR" dirty="0"/>
              <a:t>Relugolix</a:t>
            </a:r>
          </a:p>
        </p:txBody>
      </p:sp>
      <p:sp>
        <p:nvSpPr>
          <p:cNvPr id="5" name="Rectangle 4"/>
          <p:cNvSpPr/>
          <p:nvPr/>
        </p:nvSpPr>
        <p:spPr>
          <a:xfrm>
            <a:off x="3851920" y="6193372"/>
            <a:ext cx="1210588" cy="369332"/>
          </a:xfrm>
          <a:prstGeom prst="rect">
            <a:avLst/>
          </a:prstGeom>
          <a:solidFill>
            <a:srgbClr val="FF0000"/>
          </a:solidFill>
        </p:spPr>
        <p:txBody>
          <a:bodyPr wrap="none">
            <a:spAutoFit/>
          </a:bodyPr>
          <a:lstStyle/>
          <a:p>
            <a:r>
              <a:rPr lang="tr-TR" dirty="0"/>
              <a:t>Linzagolix</a:t>
            </a:r>
          </a:p>
        </p:txBody>
      </p:sp>
      <p:sp>
        <p:nvSpPr>
          <p:cNvPr id="6" name="Rectangle 5"/>
          <p:cNvSpPr/>
          <p:nvPr/>
        </p:nvSpPr>
        <p:spPr>
          <a:xfrm>
            <a:off x="899592" y="6107330"/>
            <a:ext cx="992579" cy="369332"/>
          </a:xfrm>
          <a:prstGeom prst="rect">
            <a:avLst/>
          </a:prstGeom>
          <a:solidFill>
            <a:srgbClr val="FF0000"/>
          </a:solidFill>
        </p:spPr>
        <p:txBody>
          <a:bodyPr wrap="none">
            <a:spAutoFit/>
          </a:bodyPr>
          <a:lstStyle/>
          <a:p>
            <a:r>
              <a:rPr lang="tr-TR" dirty="0"/>
              <a:t>Elagolix</a:t>
            </a:r>
          </a:p>
        </p:txBody>
      </p:sp>
      <p:sp>
        <p:nvSpPr>
          <p:cNvPr id="8" name="Metin kutusu 4"/>
          <p:cNvSpPr txBox="1"/>
          <p:nvPr/>
        </p:nvSpPr>
        <p:spPr>
          <a:xfrm>
            <a:off x="8099186" y="266280"/>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spTree>
    <p:extLst>
      <p:ext uri="{BB962C8B-B14F-4D97-AF65-F5344CB8AC3E}">
        <p14:creationId xmlns:p14="http://schemas.microsoft.com/office/powerpoint/2010/main" val="40281391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tr-TR"/>
          </a:p>
        </p:txBody>
      </p:sp>
      <p:pic>
        <p:nvPicPr>
          <p:cNvPr id="327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4" y="476672"/>
            <a:ext cx="8784976" cy="5904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306822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9FA7B97-D333-4460-96F9-E63826DC73C3}"/>
              </a:ext>
            </a:extLst>
          </p:cNvPr>
          <p:cNvPicPr>
            <a:picLocks noChangeAspect="1"/>
          </p:cNvPicPr>
          <p:nvPr/>
        </p:nvPicPr>
        <p:blipFill>
          <a:blip r:embed="rId3"/>
          <a:stretch>
            <a:fillRect/>
          </a:stretch>
        </p:blipFill>
        <p:spPr>
          <a:xfrm>
            <a:off x="-18689" y="28617"/>
            <a:ext cx="8963025" cy="2351275"/>
          </a:xfrm>
          <a:prstGeom prst="rect">
            <a:avLst/>
          </a:prstGeom>
          <a:noFill/>
        </p:spPr>
      </p:pic>
      <p:sp>
        <p:nvSpPr>
          <p:cNvPr id="6" name="Metin kutusu 4">
            <a:extLst>
              <a:ext uri="{FF2B5EF4-FFF2-40B4-BE49-F238E27FC236}">
                <a16:creationId xmlns:a16="http://schemas.microsoft.com/office/drawing/2014/main" id="{A789146E-0ADD-4E72-963B-7A8A8E8B3AA8}"/>
              </a:ext>
            </a:extLst>
          </p:cNvPr>
          <p:cNvSpPr txBox="1"/>
          <p:nvPr/>
        </p:nvSpPr>
        <p:spPr>
          <a:xfrm>
            <a:off x="8028384" y="620688"/>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pic>
        <p:nvPicPr>
          <p:cNvPr id="8" name="Picture 7">
            <a:extLst>
              <a:ext uri="{FF2B5EF4-FFF2-40B4-BE49-F238E27FC236}">
                <a16:creationId xmlns:a16="http://schemas.microsoft.com/office/drawing/2014/main" id="{8326D7B4-7887-4F96-915D-09DFF4BEC4E2}"/>
              </a:ext>
            </a:extLst>
          </p:cNvPr>
          <p:cNvPicPr>
            <a:picLocks noChangeAspect="1"/>
          </p:cNvPicPr>
          <p:nvPr/>
        </p:nvPicPr>
        <p:blipFill>
          <a:blip r:embed="rId4"/>
          <a:stretch>
            <a:fillRect/>
          </a:stretch>
        </p:blipFill>
        <p:spPr>
          <a:xfrm>
            <a:off x="90487" y="2421683"/>
            <a:ext cx="8963025" cy="4334653"/>
          </a:xfrm>
          <a:prstGeom prst="rect">
            <a:avLst/>
          </a:prstGeom>
        </p:spPr>
      </p:pic>
    </p:spTree>
    <p:extLst>
      <p:ext uri="{BB962C8B-B14F-4D97-AF65-F5344CB8AC3E}">
        <p14:creationId xmlns:p14="http://schemas.microsoft.com/office/powerpoint/2010/main" val="4075149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5123"/>
            <a:ext cx="8229600" cy="1143000"/>
          </a:xfrm>
        </p:spPr>
        <p:txBody>
          <a:bodyPr/>
          <a:lstStyle/>
          <a:p>
            <a:r>
              <a:rPr lang="tr-TR" dirty="0">
                <a:solidFill>
                  <a:srgbClr val="FFFF00"/>
                </a:solidFill>
              </a:rPr>
              <a:t>Enigmatic association</a:t>
            </a:r>
          </a:p>
        </p:txBody>
      </p:sp>
      <p:sp>
        <p:nvSpPr>
          <p:cNvPr id="3" name="Content Placeholder 2"/>
          <p:cNvSpPr>
            <a:spLocks noGrp="1"/>
          </p:cNvSpPr>
          <p:nvPr>
            <p:ph idx="1"/>
          </p:nvPr>
        </p:nvSpPr>
        <p:spPr>
          <a:xfrm>
            <a:off x="395536" y="980728"/>
            <a:ext cx="8229600" cy="4525963"/>
          </a:xfrm>
        </p:spPr>
        <p:txBody>
          <a:bodyPr/>
          <a:lstStyle/>
          <a:p>
            <a:pPr eaLnBrk="1" hangingPunct="1"/>
            <a:r>
              <a:rPr lang="en-US" altLang="zh-CN" sz="2800" dirty="0"/>
              <a:t>No clear relationship between the distribution</a:t>
            </a:r>
            <a:r>
              <a:rPr lang="tr-TR" altLang="zh-CN" sz="2800" dirty="0"/>
              <a:t> </a:t>
            </a:r>
            <a:r>
              <a:rPr lang="en-US" altLang="zh-CN" sz="2800" dirty="0"/>
              <a:t>/</a:t>
            </a:r>
            <a:r>
              <a:rPr lang="tr-TR" altLang="zh-CN" sz="2800" dirty="0"/>
              <a:t> </a:t>
            </a:r>
            <a:r>
              <a:rPr lang="en-US" altLang="zh-CN" sz="2800" dirty="0"/>
              <a:t>type</a:t>
            </a:r>
            <a:r>
              <a:rPr lang="tr-TR" altLang="zh-CN" sz="2800" dirty="0"/>
              <a:t> </a:t>
            </a:r>
            <a:r>
              <a:rPr lang="en-US" altLang="zh-CN" sz="2800" dirty="0"/>
              <a:t>/</a:t>
            </a:r>
            <a:r>
              <a:rPr lang="tr-TR" altLang="zh-CN" sz="2800" dirty="0"/>
              <a:t> </a:t>
            </a:r>
            <a:r>
              <a:rPr lang="en-US" altLang="zh-CN" sz="2800" dirty="0" err="1"/>
              <a:t>rAFS</a:t>
            </a:r>
            <a:r>
              <a:rPr lang="en-US" altLang="zh-CN" sz="2800" dirty="0"/>
              <a:t> stage and </a:t>
            </a:r>
          </a:p>
          <a:p>
            <a:pPr lvl="1" eaLnBrk="1" hangingPunct="1"/>
            <a:r>
              <a:rPr lang="en-US" altLang="zh-CN" dirty="0"/>
              <a:t>the presence/absence of pain </a:t>
            </a:r>
          </a:p>
          <a:p>
            <a:pPr lvl="1" eaLnBrk="1" hangingPunct="1"/>
            <a:r>
              <a:rPr lang="en-US" altLang="zh-CN" dirty="0"/>
              <a:t>the pain severity</a:t>
            </a:r>
          </a:p>
          <a:p>
            <a:pPr eaLnBrk="1" hangingPunct="1"/>
            <a:r>
              <a:rPr lang="en-US" altLang="zh-CN" sz="2800" dirty="0"/>
              <a:t>No biomarker for severity of pain</a:t>
            </a:r>
          </a:p>
          <a:p>
            <a:pPr eaLnBrk="1" hangingPunct="1"/>
            <a:r>
              <a:rPr lang="en-US" altLang="zh-CN" sz="2800" dirty="0"/>
              <a:t>The return of biopsy-proven </a:t>
            </a:r>
            <a:r>
              <a:rPr lang="en-US" altLang="zh-CN" sz="2800" dirty="0" err="1"/>
              <a:t>endometriotic</a:t>
            </a:r>
            <a:r>
              <a:rPr lang="en-US" altLang="zh-CN" sz="2800" dirty="0"/>
              <a:t> lesion is not associated with the return of pain </a:t>
            </a:r>
            <a:r>
              <a:rPr lang="en-US" altLang="zh-CN" sz="2000" dirty="0">
                <a:solidFill>
                  <a:srgbClr val="FFC000"/>
                </a:solidFill>
              </a:rPr>
              <a:t>(Stratton et al. </a:t>
            </a:r>
            <a:r>
              <a:rPr lang="tr-TR" altLang="zh-CN" sz="2000" dirty="0">
                <a:solidFill>
                  <a:srgbClr val="FFC000"/>
                </a:solidFill>
              </a:rPr>
              <a:t>Obs Gyn </a:t>
            </a:r>
            <a:r>
              <a:rPr lang="en-US" altLang="zh-CN" sz="2000" dirty="0">
                <a:solidFill>
                  <a:srgbClr val="FFC000"/>
                </a:solidFill>
              </a:rPr>
              <a:t>2008 )</a:t>
            </a:r>
            <a:endParaRPr lang="tr-TR" altLang="zh-CN" sz="2000" dirty="0">
              <a:solidFill>
                <a:srgbClr val="FFC000"/>
              </a:solidFill>
            </a:endParaRPr>
          </a:p>
          <a:p>
            <a:pPr eaLnBrk="1" hangingPunct="1"/>
            <a:r>
              <a:rPr lang="tr-TR" altLang="zh-CN" sz="2800" dirty="0"/>
              <a:t>Following hormonal therapies and surgeries, pain often returns and return of pain is not necessarily associated with the return of lesions</a:t>
            </a:r>
            <a:endParaRPr lang="en-US" altLang="zh-CN" sz="2800" dirty="0"/>
          </a:p>
          <a:p>
            <a:endParaRPr lang="tr-TR" sz="2800" dirty="0"/>
          </a:p>
        </p:txBody>
      </p:sp>
    </p:spTree>
    <p:extLst>
      <p:ext uri="{BB962C8B-B14F-4D97-AF65-F5344CB8AC3E}">
        <p14:creationId xmlns:p14="http://schemas.microsoft.com/office/powerpoint/2010/main" val="13631500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tr-TR" dirty="0"/>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6632"/>
            <a:ext cx="8964488"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23"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62979" y="1838226"/>
            <a:ext cx="8064896" cy="85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2708920"/>
            <a:ext cx="8352928" cy="4149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386578" y="708073"/>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spTree>
    <p:extLst>
      <p:ext uri="{BB962C8B-B14F-4D97-AF65-F5344CB8AC3E}">
        <p14:creationId xmlns:p14="http://schemas.microsoft.com/office/powerpoint/2010/main" val="298489531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0CADB1FA-0D1F-4460-BE21-A9E6A8E3B83F}"/>
              </a:ext>
            </a:extLst>
          </p:cNvPr>
          <p:cNvPicPr>
            <a:picLocks noGrp="1" noChangeAspect="1"/>
          </p:cNvPicPr>
          <p:nvPr>
            <p:ph idx="1"/>
          </p:nvPr>
        </p:nvPicPr>
        <p:blipFill>
          <a:blip r:embed="rId3"/>
          <a:stretch>
            <a:fillRect/>
          </a:stretch>
        </p:blipFill>
        <p:spPr>
          <a:xfrm>
            <a:off x="645863" y="2332037"/>
            <a:ext cx="7852273" cy="4525963"/>
          </a:xfrm>
        </p:spPr>
      </p:pic>
      <p:sp>
        <p:nvSpPr>
          <p:cNvPr id="3" name="Title 2">
            <a:extLst>
              <a:ext uri="{FF2B5EF4-FFF2-40B4-BE49-F238E27FC236}">
                <a16:creationId xmlns:a16="http://schemas.microsoft.com/office/drawing/2014/main" id="{CE6F711C-F393-492C-83FE-762525758903}"/>
              </a:ext>
            </a:extLst>
          </p:cNvPr>
          <p:cNvSpPr>
            <a:spLocks noGrp="1"/>
          </p:cNvSpPr>
          <p:nvPr>
            <p:ph type="title"/>
          </p:nvPr>
        </p:nvSpPr>
        <p:spPr/>
        <p:txBody>
          <a:bodyPr/>
          <a:lstStyle/>
          <a:p>
            <a:endParaRPr lang="en-US" dirty="0"/>
          </a:p>
        </p:txBody>
      </p:sp>
      <p:pic>
        <p:nvPicPr>
          <p:cNvPr id="5" name="Picture 4">
            <a:extLst>
              <a:ext uri="{FF2B5EF4-FFF2-40B4-BE49-F238E27FC236}">
                <a16:creationId xmlns:a16="http://schemas.microsoft.com/office/drawing/2014/main" id="{7A4A3BD8-53C4-4468-962C-E5615682D853}"/>
              </a:ext>
            </a:extLst>
          </p:cNvPr>
          <p:cNvPicPr>
            <a:picLocks noChangeAspect="1"/>
          </p:cNvPicPr>
          <p:nvPr/>
        </p:nvPicPr>
        <p:blipFill>
          <a:blip r:embed="rId4"/>
          <a:stretch>
            <a:fillRect/>
          </a:stretch>
        </p:blipFill>
        <p:spPr>
          <a:xfrm>
            <a:off x="0" y="0"/>
            <a:ext cx="9144000" cy="2534970"/>
          </a:xfrm>
          <a:prstGeom prst="rect">
            <a:avLst/>
          </a:prstGeom>
        </p:spPr>
      </p:pic>
      <p:sp>
        <p:nvSpPr>
          <p:cNvPr id="8" name="Metin kutusu 4">
            <a:extLst>
              <a:ext uri="{FF2B5EF4-FFF2-40B4-BE49-F238E27FC236}">
                <a16:creationId xmlns:a16="http://schemas.microsoft.com/office/drawing/2014/main" id="{A1E2DF2C-E488-49BC-B2B4-82528110B472}"/>
              </a:ext>
            </a:extLst>
          </p:cNvPr>
          <p:cNvSpPr txBox="1"/>
          <p:nvPr/>
        </p:nvSpPr>
        <p:spPr>
          <a:xfrm>
            <a:off x="8386578" y="708073"/>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a:t>
            </a:r>
            <a:r>
              <a:rPr lang="en-US" dirty="0">
                <a:solidFill>
                  <a:srgbClr val="FF0000"/>
                </a:solidFill>
              </a:rPr>
              <a:t>2</a:t>
            </a:r>
            <a:endParaRPr lang="en-GB" dirty="0">
              <a:solidFill>
                <a:srgbClr val="FF0000"/>
              </a:solidFill>
            </a:endParaRPr>
          </a:p>
        </p:txBody>
      </p:sp>
    </p:spTree>
    <p:extLst>
      <p:ext uri="{BB962C8B-B14F-4D97-AF65-F5344CB8AC3E}">
        <p14:creationId xmlns:p14="http://schemas.microsoft.com/office/powerpoint/2010/main" val="22177153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tr-TR"/>
          </a:p>
        </p:txBody>
      </p:sp>
      <p:pic>
        <p:nvPicPr>
          <p:cNvPr id="358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0"/>
            <a:ext cx="8856984"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04971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FFF1280-35AA-4590-ACE0-1EDBD1C4E639}"/>
              </a:ext>
            </a:extLst>
          </p:cNvPr>
          <p:cNvPicPr>
            <a:picLocks noGrp="1" noChangeAspect="1"/>
          </p:cNvPicPr>
          <p:nvPr>
            <p:ph idx="1"/>
          </p:nvPr>
        </p:nvPicPr>
        <p:blipFill>
          <a:blip r:embed="rId2"/>
          <a:stretch>
            <a:fillRect/>
          </a:stretch>
        </p:blipFill>
        <p:spPr>
          <a:xfrm>
            <a:off x="0" y="1600200"/>
            <a:ext cx="9036495" cy="4983162"/>
          </a:xfrm>
        </p:spPr>
      </p:pic>
      <p:sp>
        <p:nvSpPr>
          <p:cNvPr id="3" name="Title 2">
            <a:extLst>
              <a:ext uri="{FF2B5EF4-FFF2-40B4-BE49-F238E27FC236}">
                <a16:creationId xmlns:a16="http://schemas.microsoft.com/office/drawing/2014/main" id="{C27E13DB-1ADD-498A-B6F2-B30F781C7D42}"/>
              </a:ext>
            </a:extLst>
          </p:cNvPr>
          <p:cNvSpPr>
            <a:spLocks noGrp="1"/>
          </p:cNvSpPr>
          <p:nvPr>
            <p:ph type="title"/>
          </p:nvPr>
        </p:nvSpPr>
        <p:spPr/>
        <p:txBody>
          <a:bodyPr/>
          <a:lstStyle/>
          <a:p>
            <a:endParaRPr lang="en-US" dirty="0"/>
          </a:p>
        </p:txBody>
      </p:sp>
      <p:pic>
        <p:nvPicPr>
          <p:cNvPr id="7" name="Picture 6">
            <a:extLst>
              <a:ext uri="{FF2B5EF4-FFF2-40B4-BE49-F238E27FC236}">
                <a16:creationId xmlns:a16="http://schemas.microsoft.com/office/drawing/2014/main" id="{96563B9C-B967-49DC-BF7F-644823A2F7A4}"/>
              </a:ext>
            </a:extLst>
          </p:cNvPr>
          <p:cNvPicPr>
            <a:picLocks noChangeAspect="1"/>
          </p:cNvPicPr>
          <p:nvPr/>
        </p:nvPicPr>
        <p:blipFill>
          <a:blip r:embed="rId3"/>
          <a:stretch>
            <a:fillRect/>
          </a:stretch>
        </p:blipFill>
        <p:spPr>
          <a:xfrm>
            <a:off x="438777" y="73270"/>
            <a:ext cx="8086725" cy="1295400"/>
          </a:xfrm>
          <a:prstGeom prst="rect">
            <a:avLst/>
          </a:prstGeom>
        </p:spPr>
      </p:pic>
      <p:sp>
        <p:nvSpPr>
          <p:cNvPr id="8" name="Metin kutusu 4">
            <a:extLst>
              <a:ext uri="{FF2B5EF4-FFF2-40B4-BE49-F238E27FC236}">
                <a16:creationId xmlns:a16="http://schemas.microsoft.com/office/drawing/2014/main" id="{BC86A92E-26C6-4AEE-A826-3001DC92EFB3}"/>
              </a:ext>
            </a:extLst>
          </p:cNvPr>
          <p:cNvSpPr txBox="1"/>
          <p:nvPr/>
        </p:nvSpPr>
        <p:spPr>
          <a:xfrm>
            <a:off x="8386578" y="708073"/>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a:t>
            </a:r>
            <a:r>
              <a:rPr lang="en-US" dirty="0">
                <a:solidFill>
                  <a:srgbClr val="FF0000"/>
                </a:solidFill>
              </a:rPr>
              <a:t>1</a:t>
            </a:r>
            <a:endParaRPr lang="en-GB" dirty="0">
              <a:solidFill>
                <a:srgbClr val="FF0000"/>
              </a:solidFill>
            </a:endParaRPr>
          </a:p>
        </p:txBody>
      </p:sp>
    </p:spTree>
    <p:extLst>
      <p:ext uri="{BB962C8B-B14F-4D97-AF65-F5344CB8AC3E}">
        <p14:creationId xmlns:p14="http://schemas.microsoft.com/office/powerpoint/2010/main" val="20577664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p:txBody>
          <a:bodyPr/>
          <a:lstStyle/>
          <a:p>
            <a:endParaRPr lang="tr-T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90563"/>
            <a:ext cx="9144000" cy="547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11481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92D89-CE9F-7245-BE5E-89B93678A548}"/>
              </a:ext>
            </a:extLst>
          </p:cNvPr>
          <p:cNvSpPr>
            <a:spLocks noGrp="1"/>
          </p:cNvSpPr>
          <p:nvPr>
            <p:ph type="title"/>
          </p:nvPr>
        </p:nvSpPr>
        <p:spPr/>
        <p:txBody>
          <a:bodyPr/>
          <a:lstStyle/>
          <a:p>
            <a:r>
              <a:rPr lang="en-US" dirty="0">
                <a:solidFill>
                  <a:srgbClr val="FFFF00"/>
                </a:solidFill>
              </a:rPr>
              <a:t>Current approach to pain treatment in endometriosis</a:t>
            </a:r>
            <a:r>
              <a:rPr lang="tr-TR" dirty="0">
                <a:solidFill>
                  <a:srgbClr val="FFFF00"/>
                </a:solidFill>
              </a:rPr>
              <a:t> 202</a:t>
            </a:r>
            <a:r>
              <a:rPr lang="en-US" dirty="0">
                <a:solidFill>
                  <a:srgbClr val="FFFF00"/>
                </a:solidFill>
              </a:rPr>
              <a:t>2</a:t>
            </a:r>
          </a:p>
        </p:txBody>
      </p:sp>
      <p:sp>
        <p:nvSpPr>
          <p:cNvPr id="3" name="Content Placeholder 2">
            <a:extLst>
              <a:ext uri="{FF2B5EF4-FFF2-40B4-BE49-F238E27FC236}">
                <a16:creationId xmlns:a16="http://schemas.microsoft.com/office/drawing/2014/main" id="{229B420C-AC2B-9B49-935B-BF0997CAC1C4}"/>
              </a:ext>
            </a:extLst>
          </p:cNvPr>
          <p:cNvSpPr>
            <a:spLocks noGrp="1"/>
          </p:cNvSpPr>
          <p:nvPr>
            <p:ph idx="1"/>
          </p:nvPr>
        </p:nvSpPr>
        <p:spPr>
          <a:solidFill>
            <a:srgbClr val="FF0000"/>
          </a:solidFill>
        </p:spPr>
        <p:txBody>
          <a:bodyPr>
            <a:normAutofit fontScale="77500" lnSpcReduction="20000"/>
          </a:bodyPr>
          <a:lstStyle/>
          <a:p>
            <a:r>
              <a:rPr lang="en-US" dirty="0">
                <a:solidFill>
                  <a:srgbClr val="FFC000"/>
                </a:solidFill>
              </a:rPr>
              <a:t>1. Choice:</a:t>
            </a:r>
          </a:p>
          <a:p>
            <a:pPr lvl="1"/>
            <a:r>
              <a:rPr lang="en-US" dirty="0"/>
              <a:t>Progestins (oral) (</a:t>
            </a:r>
            <a:r>
              <a:rPr lang="en-US" dirty="0" err="1"/>
              <a:t>Dydrogesterone</a:t>
            </a:r>
            <a:r>
              <a:rPr lang="en-US" dirty="0"/>
              <a:t>, </a:t>
            </a:r>
            <a:r>
              <a:rPr lang="en-US" dirty="0" err="1"/>
              <a:t>Dienogest</a:t>
            </a:r>
            <a:r>
              <a:rPr lang="en-US" dirty="0"/>
              <a:t>)</a:t>
            </a:r>
          </a:p>
          <a:p>
            <a:pPr marL="914400" lvl="2" indent="0">
              <a:buNone/>
            </a:pPr>
            <a:r>
              <a:rPr lang="en-US" dirty="0"/>
              <a:t>and/or</a:t>
            </a:r>
          </a:p>
          <a:p>
            <a:pPr lvl="1"/>
            <a:r>
              <a:rPr lang="en-US" dirty="0"/>
              <a:t>Continuous low dose monophasic OCP</a:t>
            </a:r>
          </a:p>
          <a:p>
            <a:r>
              <a:rPr lang="en-US" dirty="0">
                <a:solidFill>
                  <a:srgbClr val="FFC000"/>
                </a:solidFill>
              </a:rPr>
              <a:t>2. Choice:</a:t>
            </a:r>
            <a:r>
              <a:rPr lang="en-US" dirty="0"/>
              <a:t>		</a:t>
            </a:r>
            <a:r>
              <a:rPr lang="tr-TR" dirty="0"/>
              <a:t>GnRH antagonist (</a:t>
            </a:r>
            <a:r>
              <a:rPr lang="en-US" dirty="0"/>
              <a:t>ELAGOLIX etc.</a:t>
            </a:r>
            <a:r>
              <a:rPr lang="tr-TR" dirty="0"/>
              <a:t>)</a:t>
            </a:r>
            <a:endParaRPr lang="en-US" dirty="0"/>
          </a:p>
          <a:p>
            <a:pPr lvl="1"/>
            <a:r>
              <a:rPr lang="en-US" dirty="0"/>
              <a:t>GnRH agonists + add-back </a:t>
            </a:r>
          </a:p>
          <a:p>
            <a:pPr lvl="1"/>
            <a:r>
              <a:rPr lang="en-US" dirty="0"/>
              <a:t>LNG-IUS (especially when </a:t>
            </a:r>
            <a:r>
              <a:rPr lang="en-US" dirty="0" err="1"/>
              <a:t>adenomyosis</a:t>
            </a:r>
            <a:r>
              <a:rPr lang="en-US" dirty="0"/>
              <a:t> is suspected)</a:t>
            </a:r>
          </a:p>
          <a:p>
            <a:r>
              <a:rPr lang="en-US" dirty="0">
                <a:solidFill>
                  <a:srgbClr val="FFC000"/>
                </a:solidFill>
              </a:rPr>
              <a:t>3. Choice:</a:t>
            </a:r>
          </a:p>
          <a:p>
            <a:pPr lvl="1"/>
            <a:r>
              <a:rPr lang="en-US" dirty="0"/>
              <a:t>Low dose oral (100-200mg/day) or intravaginal </a:t>
            </a:r>
            <a:r>
              <a:rPr lang="en-US" dirty="0" err="1"/>
              <a:t>danazol</a:t>
            </a:r>
            <a:endParaRPr lang="en-US" dirty="0"/>
          </a:p>
          <a:p>
            <a:pPr lvl="1"/>
            <a:r>
              <a:rPr lang="en-US" dirty="0"/>
              <a:t>Aromatase inhibitors</a:t>
            </a:r>
          </a:p>
          <a:p>
            <a:r>
              <a:rPr lang="en-US" dirty="0">
                <a:solidFill>
                  <a:srgbClr val="FFC000"/>
                </a:solidFill>
              </a:rPr>
              <a:t>4. Choice</a:t>
            </a:r>
          </a:p>
          <a:p>
            <a:pPr lvl="1"/>
            <a:r>
              <a:rPr lang="en-US" dirty="0"/>
              <a:t>Treatment with laparoscopic surgery</a:t>
            </a:r>
          </a:p>
        </p:txBody>
      </p:sp>
      <p:sp>
        <p:nvSpPr>
          <p:cNvPr id="5" name="TextBox 4"/>
          <p:cNvSpPr txBox="1"/>
          <p:nvPr/>
        </p:nvSpPr>
        <p:spPr>
          <a:xfrm>
            <a:off x="2627784" y="6165304"/>
            <a:ext cx="1359668" cy="369332"/>
          </a:xfrm>
          <a:prstGeom prst="rect">
            <a:avLst/>
          </a:prstGeom>
          <a:noFill/>
        </p:spPr>
        <p:txBody>
          <a:bodyPr wrap="none" rtlCol="0">
            <a:spAutoFit/>
          </a:bodyPr>
          <a:lstStyle/>
          <a:p>
            <a:r>
              <a:rPr lang="tr-TR" dirty="0"/>
              <a:t>ENGİN ORAL</a:t>
            </a:r>
          </a:p>
        </p:txBody>
      </p:sp>
    </p:spTree>
    <p:extLst>
      <p:ext uri="{BB962C8B-B14F-4D97-AF65-F5344CB8AC3E}">
        <p14:creationId xmlns:p14="http://schemas.microsoft.com/office/powerpoint/2010/main" val="189418632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6AB2B230-1F44-3346-BB1E-FAAFD8BF7FCB}"/>
              </a:ext>
            </a:extLst>
          </p:cNvPr>
          <p:cNvSpPr txBox="1"/>
          <p:nvPr/>
        </p:nvSpPr>
        <p:spPr>
          <a:xfrm>
            <a:off x="3299194" y="6163808"/>
            <a:ext cx="4240177" cy="461665"/>
          </a:xfrm>
          <a:prstGeom prst="rect">
            <a:avLst/>
          </a:prstGeom>
          <a:noFill/>
        </p:spPr>
        <p:txBody>
          <a:bodyPr wrap="square" rtlCol="0">
            <a:spAutoFit/>
          </a:bodyPr>
          <a:lstStyle/>
          <a:p>
            <a:r>
              <a:rPr lang="en-TR" sz="2400" i="1" dirty="0">
                <a:solidFill>
                  <a:srgbClr val="FFC000"/>
                </a:solidFill>
              </a:rPr>
              <a:t>Engin ORAL, 202</a:t>
            </a:r>
            <a:r>
              <a:rPr lang="en-US" sz="2400" i="1" dirty="0">
                <a:solidFill>
                  <a:srgbClr val="FFC000"/>
                </a:solidFill>
              </a:rPr>
              <a:t>2</a:t>
            </a:r>
            <a:endParaRPr lang="en-TR" sz="2400" i="1" dirty="0">
              <a:solidFill>
                <a:srgbClr val="FFC000"/>
              </a:solidFill>
            </a:endParaRPr>
          </a:p>
        </p:txBody>
      </p:sp>
      <p:sp>
        <p:nvSpPr>
          <p:cNvPr id="18" name="TextBox 17">
            <a:extLst>
              <a:ext uri="{FF2B5EF4-FFF2-40B4-BE49-F238E27FC236}">
                <a16:creationId xmlns:a16="http://schemas.microsoft.com/office/drawing/2014/main" id="{BBF67438-A57E-634E-BE5D-9E0C66209C89}"/>
              </a:ext>
            </a:extLst>
          </p:cNvPr>
          <p:cNvSpPr txBox="1"/>
          <p:nvPr/>
        </p:nvSpPr>
        <p:spPr>
          <a:xfrm>
            <a:off x="395535" y="463359"/>
            <a:ext cx="7526621" cy="369332"/>
          </a:xfrm>
          <a:prstGeom prst="rect">
            <a:avLst/>
          </a:prstGeom>
          <a:noFill/>
        </p:spPr>
        <p:txBody>
          <a:bodyPr wrap="square" rtlCol="0">
            <a:spAutoFit/>
          </a:bodyPr>
          <a:lstStyle/>
          <a:p>
            <a:pPr algn="ctr"/>
            <a:r>
              <a:rPr lang="en-TR" dirty="0">
                <a:solidFill>
                  <a:srgbClr val="FFFF00"/>
                </a:solidFill>
              </a:rPr>
              <a:t>Algorithm for pain management in women with endometrioma</a:t>
            </a:r>
          </a:p>
        </p:txBody>
      </p:sp>
      <p:grpSp>
        <p:nvGrpSpPr>
          <p:cNvPr id="21" name="Group 20">
            <a:extLst>
              <a:ext uri="{FF2B5EF4-FFF2-40B4-BE49-F238E27FC236}">
                <a16:creationId xmlns:a16="http://schemas.microsoft.com/office/drawing/2014/main" id="{053E073C-BBDE-9F45-BDB9-EF59A8EB778A}"/>
              </a:ext>
            </a:extLst>
          </p:cNvPr>
          <p:cNvGrpSpPr/>
          <p:nvPr/>
        </p:nvGrpSpPr>
        <p:grpSpPr>
          <a:xfrm>
            <a:off x="1972995" y="1595359"/>
            <a:ext cx="5949162" cy="4203256"/>
            <a:chOff x="323528" y="764704"/>
            <a:chExt cx="9529054" cy="6201773"/>
          </a:xfrm>
        </p:grpSpPr>
        <p:sp>
          <p:nvSpPr>
            <p:cNvPr id="2" name="TextBox 1">
              <a:extLst>
                <a:ext uri="{FF2B5EF4-FFF2-40B4-BE49-F238E27FC236}">
                  <a16:creationId xmlns:a16="http://schemas.microsoft.com/office/drawing/2014/main" id="{5F50C187-3CF7-0E4A-B588-6CC0A554DA2D}"/>
                </a:ext>
              </a:extLst>
            </p:cNvPr>
            <p:cNvSpPr txBox="1"/>
            <p:nvPr/>
          </p:nvSpPr>
          <p:spPr>
            <a:xfrm>
              <a:off x="2447764" y="764704"/>
              <a:ext cx="4248471" cy="374645"/>
            </a:xfrm>
            <a:prstGeom prst="rect">
              <a:avLst/>
            </a:prstGeom>
            <a:noFill/>
            <a:ln w="19050">
              <a:solidFill>
                <a:srgbClr val="002060"/>
              </a:solidFill>
            </a:ln>
          </p:spPr>
          <p:txBody>
            <a:bodyPr wrap="square" rtlCol="0">
              <a:spAutoFit/>
            </a:bodyPr>
            <a:lstStyle/>
            <a:p>
              <a:pPr algn="ctr"/>
              <a:r>
                <a:rPr lang="en-TR" sz="1050" dirty="0"/>
                <a:t>Woman with endometrioma and pain </a:t>
              </a:r>
            </a:p>
          </p:txBody>
        </p:sp>
        <p:sp>
          <p:nvSpPr>
            <p:cNvPr id="3" name="TextBox 2">
              <a:extLst>
                <a:ext uri="{FF2B5EF4-FFF2-40B4-BE49-F238E27FC236}">
                  <a16:creationId xmlns:a16="http://schemas.microsoft.com/office/drawing/2014/main" id="{6160B977-90FF-A448-A94B-4148A8FA1177}"/>
                </a:ext>
              </a:extLst>
            </p:cNvPr>
            <p:cNvSpPr txBox="1"/>
            <p:nvPr/>
          </p:nvSpPr>
          <p:spPr>
            <a:xfrm>
              <a:off x="2454276" y="1279386"/>
              <a:ext cx="4248471" cy="1634813"/>
            </a:xfrm>
            <a:prstGeom prst="rect">
              <a:avLst/>
            </a:prstGeom>
            <a:solidFill>
              <a:srgbClr val="FF0000"/>
            </a:solidFill>
            <a:ln>
              <a:solidFill>
                <a:srgbClr val="002060"/>
              </a:solidFill>
            </a:ln>
          </p:spPr>
          <p:txBody>
            <a:bodyPr wrap="square" rtlCol="0" anchor="ctr">
              <a:spAutoFit/>
            </a:bodyPr>
            <a:lstStyle/>
            <a:p>
              <a:pPr algn="ctr"/>
              <a:r>
                <a:rPr lang="en-TR" sz="1200" dirty="0"/>
                <a:t>Consider:</a:t>
              </a:r>
            </a:p>
            <a:p>
              <a:pPr algn="ctr"/>
              <a:r>
                <a:rPr lang="en-TR" sz="900" dirty="0"/>
                <a:t>Age</a:t>
              </a:r>
            </a:p>
            <a:p>
              <a:pPr algn="ctr"/>
              <a:r>
                <a:rPr lang="en-TR" sz="900" dirty="0"/>
                <a:t>Size</a:t>
              </a:r>
            </a:p>
            <a:p>
              <a:pPr algn="ctr"/>
              <a:r>
                <a:rPr lang="en-TR" sz="900" dirty="0"/>
                <a:t>Usg features</a:t>
              </a:r>
            </a:p>
            <a:p>
              <a:pPr algn="ctr"/>
              <a:r>
                <a:rPr lang="en-TR" sz="900" dirty="0"/>
                <a:t>Ovarian reserve</a:t>
              </a:r>
            </a:p>
            <a:p>
              <a:pPr algn="ctr"/>
              <a:r>
                <a:rPr lang="en-TR" sz="900" dirty="0"/>
                <a:t>Recurrence</a:t>
              </a:r>
            </a:p>
            <a:p>
              <a:pPr algn="ctr"/>
              <a:r>
                <a:rPr lang="en-TR" sz="900" dirty="0"/>
                <a:t>Assocatiated DIE or adenomyosis</a:t>
              </a:r>
            </a:p>
          </p:txBody>
        </p:sp>
        <p:sp>
          <p:nvSpPr>
            <p:cNvPr id="4" name="TextBox 3">
              <a:extLst>
                <a:ext uri="{FF2B5EF4-FFF2-40B4-BE49-F238E27FC236}">
                  <a16:creationId xmlns:a16="http://schemas.microsoft.com/office/drawing/2014/main" id="{B228B0B3-9E8B-EC4A-B37A-C712236A6853}"/>
                </a:ext>
              </a:extLst>
            </p:cNvPr>
            <p:cNvSpPr txBox="1"/>
            <p:nvPr/>
          </p:nvSpPr>
          <p:spPr>
            <a:xfrm>
              <a:off x="2447764" y="3212966"/>
              <a:ext cx="4248471" cy="340585"/>
            </a:xfrm>
            <a:prstGeom prst="rect">
              <a:avLst/>
            </a:prstGeom>
            <a:noFill/>
            <a:ln>
              <a:solidFill>
                <a:srgbClr val="002060"/>
              </a:solidFill>
            </a:ln>
          </p:spPr>
          <p:txBody>
            <a:bodyPr wrap="square" rtlCol="0">
              <a:spAutoFit/>
            </a:bodyPr>
            <a:lstStyle/>
            <a:p>
              <a:pPr algn="ctr"/>
              <a:r>
                <a:rPr lang="en-TR" sz="900" dirty="0"/>
                <a:t>Desire for fertility</a:t>
              </a:r>
            </a:p>
          </p:txBody>
        </p:sp>
        <p:sp>
          <p:nvSpPr>
            <p:cNvPr id="5" name="TextBox 4">
              <a:extLst>
                <a:ext uri="{FF2B5EF4-FFF2-40B4-BE49-F238E27FC236}">
                  <a16:creationId xmlns:a16="http://schemas.microsoft.com/office/drawing/2014/main" id="{568EFADF-F7D8-CE4F-A55C-4DAA8BFA7EB0}"/>
                </a:ext>
              </a:extLst>
            </p:cNvPr>
            <p:cNvSpPr txBox="1"/>
            <p:nvPr/>
          </p:nvSpPr>
          <p:spPr>
            <a:xfrm>
              <a:off x="323528" y="3989062"/>
              <a:ext cx="4248471" cy="340585"/>
            </a:xfrm>
            <a:prstGeom prst="rect">
              <a:avLst/>
            </a:prstGeom>
            <a:noFill/>
            <a:ln>
              <a:solidFill>
                <a:srgbClr val="002060"/>
              </a:solidFill>
            </a:ln>
          </p:spPr>
          <p:txBody>
            <a:bodyPr wrap="square" rtlCol="0">
              <a:spAutoFit/>
            </a:bodyPr>
            <a:lstStyle/>
            <a:p>
              <a:pPr algn="ctr"/>
              <a:r>
                <a:rPr lang="en-TR" sz="900" dirty="0"/>
                <a:t>Fertility treatment</a:t>
              </a:r>
            </a:p>
          </p:txBody>
        </p:sp>
        <p:sp>
          <p:nvSpPr>
            <p:cNvPr id="6" name="TextBox 5">
              <a:extLst>
                <a:ext uri="{FF2B5EF4-FFF2-40B4-BE49-F238E27FC236}">
                  <a16:creationId xmlns:a16="http://schemas.microsoft.com/office/drawing/2014/main" id="{1463C692-F510-4E4B-86F3-F755F328F0E7}"/>
                </a:ext>
              </a:extLst>
            </p:cNvPr>
            <p:cNvSpPr txBox="1"/>
            <p:nvPr/>
          </p:nvSpPr>
          <p:spPr>
            <a:xfrm>
              <a:off x="4644007" y="3989062"/>
              <a:ext cx="4248471" cy="953641"/>
            </a:xfrm>
            <a:prstGeom prst="rect">
              <a:avLst/>
            </a:prstGeom>
            <a:solidFill>
              <a:srgbClr val="FF0000"/>
            </a:solidFill>
            <a:ln>
              <a:solidFill>
                <a:srgbClr val="002060"/>
              </a:solidFill>
            </a:ln>
          </p:spPr>
          <p:txBody>
            <a:bodyPr wrap="square" rtlCol="0">
              <a:spAutoFit/>
            </a:bodyPr>
            <a:lstStyle/>
            <a:p>
              <a:pPr algn="ctr"/>
              <a:r>
                <a:rPr lang="en-TR" sz="900" dirty="0"/>
                <a:t>First line: COCs, progestins</a:t>
              </a:r>
            </a:p>
            <a:p>
              <a:pPr algn="ctr"/>
              <a:r>
                <a:rPr lang="en-TR" sz="900" dirty="0"/>
                <a:t>Second line: GnRH analogues/antagonists</a:t>
              </a:r>
            </a:p>
            <a:p>
              <a:pPr algn="ctr"/>
              <a:r>
                <a:rPr lang="en-TR" sz="900" dirty="0"/>
                <a:t>LNG-IUD</a:t>
              </a:r>
            </a:p>
            <a:p>
              <a:pPr algn="ctr"/>
              <a:r>
                <a:rPr lang="en-TR" sz="900" dirty="0"/>
                <a:t>Third line: Danazol, </a:t>
              </a:r>
              <a:r>
                <a:rPr lang="en-US" sz="900" dirty="0"/>
                <a:t>Aromatase inhibitors</a:t>
              </a:r>
              <a:endParaRPr lang="en-TR" sz="900" dirty="0"/>
            </a:p>
          </p:txBody>
        </p:sp>
        <p:cxnSp>
          <p:nvCxnSpPr>
            <p:cNvPr id="10" name="Straight Arrow Connector 9">
              <a:extLst>
                <a:ext uri="{FF2B5EF4-FFF2-40B4-BE49-F238E27FC236}">
                  <a16:creationId xmlns:a16="http://schemas.microsoft.com/office/drawing/2014/main" id="{05CC670C-4567-DC49-A898-971545028473}"/>
                </a:ext>
              </a:extLst>
            </p:cNvPr>
            <p:cNvCxnSpPr/>
            <p:nvPr/>
          </p:nvCxnSpPr>
          <p:spPr>
            <a:xfrm>
              <a:off x="5868144" y="3682759"/>
              <a:ext cx="1033145" cy="193675"/>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13A5ABFF-0639-E740-98E7-2369330EE042}"/>
                </a:ext>
              </a:extLst>
            </p:cNvPr>
            <p:cNvCxnSpPr/>
            <p:nvPr/>
          </p:nvCxnSpPr>
          <p:spPr>
            <a:xfrm flipH="1">
              <a:off x="2627784" y="3682759"/>
              <a:ext cx="1028065" cy="202565"/>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07262B9-9F21-4D41-95A2-006DA0E262A2}"/>
                </a:ext>
              </a:extLst>
            </p:cNvPr>
            <p:cNvSpPr txBox="1"/>
            <p:nvPr/>
          </p:nvSpPr>
          <p:spPr>
            <a:xfrm>
              <a:off x="4644006" y="6012836"/>
              <a:ext cx="5208576" cy="953641"/>
            </a:xfrm>
            <a:prstGeom prst="rect">
              <a:avLst/>
            </a:prstGeom>
            <a:solidFill>
              <a:srgbClr val="FF0000"/>
            </a:solidFill>
            <a:ln>
              <a:solidFill>
                <a:srgbClr val="002060"/>
              </a:solidFill>
            </a:ln>
          </p:spPr>
          <p:txBody>
            <a:bodyPr wrap="square" rtlCol="0">
              <a:spAutoFit/>
            </a:bodyPr>
            <a:lstStyle/>
            <a:p>
              <a:pPr algn="ctr"/>
              <a:r>
                <a:rPr lang="en-TR" dirty="0"/>
                <a:t>Surgery (conservative or definitive)</a:t>
              </a:r>
            </a:p>
          </p:txBody>
        </p:sp>
        <p:cxnSp>
          <p:nvCxnSpPr>
            <p:cNvPr id="14" name="Straight Arrow Connector 13">
              <a:extLst>
                <a:ext uri="{FF2B5EF4-FFF2-40B4-BE49-F238E27FC236}">
                  <a16:creationId xmlns:a16="http://schemas.microsoft.com/office/drawing/2014/main" id="{6FD6241C-84E9-654F-9DDD-A9BF85072562}"/>
                </a:ext>
              </a:extLst>
            </p:cNvPr>
            <p:cNvCxnSpPr>
              <a:cxnSpLocks/>
            </p:cNvCxnSpPr>
            <p:nvPr/>
          </p:nvCxnSpPr>
          <p:spPr>
            <a:xfrm>
              <a:off x="6813853" y="5127254"/>
              <a:ext cx="0" cy="864096"/>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361175A-16D4-F04B-AF18-B6A4BACC4BD6}"/>
                </a:ext>
              </a:extLst>
            </p:cNvPr>
            <p:cNvSpPr txBox="1"/>
            <p:nvPr/>
          </p:nvSpPr>
          <p:spPr>
            <a:xfrm>
              <a:off x="6823145" y="5209686"/>
              <a:ext cx="2447250" cy="544938"/>
            </a:xfrm>
            <a:prstGeom prst="rect">
              <a:avLst/>
            </a:prstGeom>
            <a:noFill/>
          </p:spPr>
          <p:txBody>
            <a:bodyPr wrap="square" rtlCol="0">
              <a:spAutoFit/>
            </a:bodyPr>
            <a:lstStyle/>
            <a:p>
              <a:pPr algn="ctr"/>
              <a:r>
                <a:rPr lang="en-US" sz="900" dirty="0"/>
                <a:t>S</a:t>
              </a:r>
              <a:r>
                <a:rPr lang="en-TR" sz="900" dirty="0"/>
                <a:t>ymptom persistence and/or adverse effects</a:t>
              </a:r>
            </a:p>
          </p:txBody>
        </p:sp>
        <p:sp>
          <p:nvSpPr>
            <p:cNvPr id="19" name="TextBox 18">
              <a:extLst>
                <a:ext uri="{FF2B5EF4-FFF2-40B4-BE49-F238E27FC236}">
                  <a16:creationId xmlns:a16="http://schemas.microsoft.com/office/drawing/2014/main" id="{43EE42E1-CBEF-ED4F-9BDC-8B9C802C853D}"/>
                </a:ext>
              </a:extLst>
            </p:cNvPr>
            <p:cNvSpPr txBox="1"/>
            <p:nvPr/>
          </p:nvSpPr>
          <p:spPr>
            <a:xfrm>
              <a:off x="6012159" y="3547413"/>
              <a:ext cx="1512168" cy="340585"/>
            </a:xfrm>
            <a:prstGeom prst="rect">
              <a:avLst/>
            </a:prstGeom>
            <a:noFill/>
          </p:spPr>
          <p:txBody>
            <a:bodyPr wrap="square" rtlCol="0">
              <a:spAutoFit/>
            </a:bodyPr>
            <a:lstStyle/>
            <a:p>
              <a:pPr algn="ctr"/>
              <a:r>
                <a:rPr lang="tr-TR" sz="900" dirty="0"/>
                <a:t>NO</a:t>
              </a:r>
              <a:endParaRPr lang="en-TR" sz="900" dirty="0"/>
            </a:p>
          </p:txBody>
        </p:sp>
        <p:sp>
          <p:nvSpPr>
            <p:cNvPr id="20" name="TextBox 19">
              <a:extLst>
                <a:ext uri="{FF2B5EF4-FFF2-40B4-BE49-F238E27FC236}">
                  <a16:creationId xmlns:a16="http://schemas.microsoft.com/office/drawing/2014/main" id="{D02985CF-7AA3-8441-9862-BA3D704DAE47}"/>
                </a:ext>
              </a:extLst>
            </p:cNvPr>
            <p:cNvSpPr txBox="1"/>
            <p:nvPr/>
          </p:nvSpPr>
          <p:spPr>
            <a:xfrm>
              <a:off x="1961710" y="3536599"/>
              <a:ext cx="1512168" cy="340585"/>
            </a:xfrm>
            <a:prstGeom prst="rect">
              <a:avLst/>
            </a:prstGeom>
            <a:noFill/>
          </p:spPr>
          <p:txBody>
            <a:bodyPr wrap="square" rtlCol="0">
              <a:spAutoFit/>
            </a:bodyPr>
            <a:lstStyle/>
            <a:p>
              <a:pPr algn="ctr"/>
              <a:r>
                <a:rPr lang="tr-TR" sz="900" dirty="0"/>
                <a:t>YES</a:t>
              </a:r>
              <a:endParaRPr lang="en-TR" sz="900" dirty="0"/>
            </a:p>
          </p:txBody>
        </p:sp>
      </p:grpSp>
    </p:spTree>
    <p:extLst>
      <p:ext uri="{BB962C8B-B14F-4D97-AF65-F5344CB8AC3E}">
        <p14:creationId xmlns:p14="http://schemas.microsoft.com/office/powerpoint/2010/main" val="106848980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solidFill>
                  <a:srgbClr val="FFFF00"/>
                </a:solidFill>
              </a:rPr>
              <a:t>Endometriozis Medikal tedavisinde güncel  yaklaşım/202</a:t>
            </a:r>
            <a:r>
              <a:rPr lang="en-US" dirty="0">
                <a:solidFill>
                  <a:srgbClr val="FFFF00"/>
                </a:solidFill>
              </a:rPr>
              <a:t>2</a:t>
            </a:r>
            <a:endParaRPr lang="tr-TR" dirty="0"/>
          </a:p>
        </p:txBody>
      </p:sp>
      <p:sp>
        <p:nvSpPr>
          <p:cNvPr id="3" name="Content Placeholder 2"/>
          <p:cNvSpPr>
            <a:spLocks noGrp="1"/>
          </p:cNvSpPr>
          <p:nvPr>
            <p:ph idx="1"/>
          </p:nvPr>
        </p:nvSpPr>
        <p:spPr>
          <a:solidFill>
            <a:srgbClr val="FFC000"/>
          </a:solidFill>
        </p:spPr>
        <p:txBody>
          <a:bodyPr/>
          <a:lstStyle/>
          <a:p>
            <a:pPr marL="3200400" lvl="7" indent="0">
              <a:buNone/>
            </a:pPr>
            <a:r>
              <a:rPr lang="tr-TR" dirty="0"/>
              <a:t>	</a:t>
            </a:r>
            <a:r>
              <a:rPr lang="tr-TR" b="1" u="sng" dirty="0">
                <a:solidFill>
                  <a:srgbClr val="FFC000"/>
                </a:solidFill>
              </a:rPr>
              <a:t>1.Seçenek		2.seçenek</a:t>
            </a:r>
          </a:p>
          <a:p>
            <a:r>
              <a:rPr lang="tr-TR" dirty="0">
                <a:solidFill>
                  <a:srgbClr val="FF0000"/>
                </a:solidFill>
              </a:rPr>
              <a:t>Endometrioma  </a:t>
            </a:r>
            <a:r>
              <a:rPr lang="tr-TR" dirty="0"/>
              <a:t>     OK/P		      D/GnRHa</a:t>
            </a:r>
          </a:p>
          <a:p>
            <a:r>
              <a:rPr lang="tr-TR" dirty="0">
                <a:solidFill>
                  <a:srgbClr val="FF0000"/>
                </a:solidFill>
              </a:rPr>
              <a:t>DİE	</a:t>
            </a:r>
            <a:r>
              <a:rPr lang="tr-TR" dirty="0"/>
              <a:t>		       P			    GnrHa/OK/D</a:t>
            </a:r>
          </a:p>
          <a:p>
            <a:r>
              <a:rPr lang="tr-TR" dirty="0">
                <a:solidFill>
                  <a:srgbClr val="FF0000"/>
                </a:solidFill>
              </a:rPr>
              <a:t>Adenomyozis</a:t>
            </a:r>
            <a:r>
              <a:rPr lang="tr-TR" dirty="0"/>
              <a:t>	       P(LNG-IUS)	          P/GnRHa</a:t>
            </a:r>
          </a:p>
          <a:p>
            <a:r>
              <a:rPr lang="tr-TR" dirty="0">
                <a:solidFill>
                  <a:srgbClr val="FF0000"/>
                </a:solidFill>
              </a:rPr>
              <a:t>Extra-genital</a:t>
            </a:r>
            <a:r>
              <a:rPr lang="tr-TR" dirty="0"/>
              <a:t>			Cerrahi</a:t>
            </a:r>
          </a:p>
        </p:txBody>
      </p:sp>
    </p:spTree>
    <p:extLst>
      <p:ext uri="{BB962C8B-B14F-4D97-AF65-F5344CB8AC3E}">
        <p14:creationId xmlns:p14="http://schemas.microsoft.com/office/powerpoint/2010/main" val="918997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00" y="9861"/>
            <a:ext cx="3686175" cy="4548198"/>
          </a:xfrm>
          <a:prstGeom prst="rect">
            <a:avLst/>
          </a:prstGeom>
        </p:spPr>
      </p:pic>
      <p:pic>
        <p:nvPicPr>
          <p:cNvPr id="5" name="Picture 4">
            <a:extLst>
              <a:ext uri="{FF2B5EF4-FFF2-40B4-BE49-F238E27FC236}">
                <a16:creationId xmlns:a16="http://schemas.microsoft.com/office/drawing/2014/main" id="{3EF80161-3BE4-4B2A-AF5B-A994BAF0AE87}"/>
              </a:ext>
            </a:extLst>
          </p:cNvPr>
          <p:cNvPicPr>
            <a:picLocks noChangeAspect="1"/>
          </p:cNvPicPr>
          <p:nvPr/>
        </p:nvPicPr>
        <p:blipFill rotWithShape="1">
          <a:blip r:embed="rId3"/>
          <a:srcRect t="37925"/>
          <a:stretch/>
        </p:blipFill>
        <p:spPr>
          <a:xfrm>
            <a:off x="1014412" y="5157192"/>
            <a:ext cx="7115175" cy="1285776"/>
          </a:xfrm>
          <a:prstGeom prst="rect">
            <a:avLst/>
          </a:prstGeom>
        </p:spPr>
      </p:pic>
      <p:pic>
        <p:nvPicPr>
          <p:cNvPr id="8" name="Picture 7">
            <a:extLst>
              <a:ext uri="{FF2B5EF4-FFF2-40B4-BE49-F238E27FC236}">
                <a16:creationId xmlns:a16="http://schemas.microsoft.com/office/drawing/2014/main" id="{E0A4702A-CBF1-4BDE-BAAB-A8392A8BB3A6}"/>
              </a:ext>
            </a:extLst>
          </p:cNvPr>
          <p:cNvPicPr>
            <a:picLocks noChangeAspect="1"/>
          </p:cNvPicPr>
          <p:nvPr/>
        </p:nvPicPr>
        <p:blipFill>
          <a:blip r:embed="rId4"/>
          <a:stretch>
            <a:fillRect/>
          </a:stretch>
        </p:blipFill>
        <p:spPr>
          <a:xfrm>
            <a:off x="3034885" y="2147887"/>
            <a:ext cx="6134100" cy="2562225"/>
          </a:xfrm>
          <a:prstGeom prst="rect">
            <a:avLst/>
          </a:prstGeom>
        </p:spPr>
      </p:pic>
      <p:sp>
        <p:nvSpPr>
          <p:cNvPr id="9" name="Oval 8">
            <a:extLst>
              <a:ext uri="{FF2B5EF4-FFF2-40B4-BE49-F238E27FC236}">
                <a16:creationId xmlns:a16="http://schemas.microsoft.com/office/drawing/2014/main" id="{263CD4B1-2637-4C62-8341-5FA4857C4F7E}"/>
              </a:ext>
            </a:extLst>
          </p:cNvPr>
          <p:cNvSpPr/>
          <p:nvPr/>
        </p:nvSpPr>
        <p:spPr>
          <a:xfrm>
            <a:off x="3275856" y="2996952"/>
            <a:ext cx="1440160" cy="64807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8821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87635-CE27-4F26-A93D-AF7D171DE986}"/>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4E3AEA6B-8B42-43BE-A1B5-88EFA87F1F99}"/>
              </a:ext>
            </a:extLst>
          </p:cNvPr>
          <p:cNvPicPr>
            <a:picLocks noGrp="1" noChangeAspect="1"/>
          </p:cNvPicPr>
          <p:nvPr>
            <p:ph idx="1"/>
          </p:nvPr>
        </p:nvPicPr>
        <p:blipFill>
          <a:blip r:embed="rId2"/>
          <a:stretch>
            <a:fillRect/>
          </a:stretch>
        </p:blipFill>
        <p:spPr>
          <a:xfrm>
            <a:off x="179512" y="274638"/>
            <a:ext cx="8507287" cy="6178698"/>
          </a:xfrm>
        </p:spPr>
      </p:pic>
    </p:spTree>
    <p:extLst>
      <p:ext uri="{BB962C8B-B14F-4D97-AF65-F5344CB8AC3E}">
        <p14:creationId xmlns:p14="http://schemas.microsoft.com/office/powerpoint/2010/main" val="1339962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368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88640"/>
            <a:ext cx="9036496" cy="6552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5650" y="1"/>
            <a:ext cx="5848350" cy="980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100392" y="536549"/>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spTree>
    <p:extLst>
      <p:ext uri="{BB962C8B-B14F-4D97-AF65-F5344CB8AC3E}">
        <p14:creationId xmlns:p14="http://schemas.microsoft.com/office/powerpoint/2010/main" val="242429092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solidFill>
                  <a:srgbClr val="FFFF00"/>
                </a:solidFill>
              </a:rPr>
              <a:t>Analjezikler</a:t>
            </a:r>
          </a:p>
        </p:txBody>
      </p:sp>
      <p:sp>
        <p:nvSpPr>
          <p:cNvPr id="3" name="İçerik Yer Tutucusu 2"/>
          <p:cNvSpPr>
            <a:spLocks noGrp="1"/>
          </p:cNvSpPr>
          <p:nvPr>
            <p:ph idx="1"/>
          </p:nvPr>
        </p:nvSpPr>
        <p:spPr/>
        <p:txBody>
          <a:bodyPr/>
          <a:lstStyle/>
          <a:p>
            <a:r>
              <a:rPr lang="tr-TR" dirty="0" err="1"/>
              <a:t>NSAID'ler</a:t>
            </a:r>
            <a:r>
              <a:rPr lang="tr-TR" dirty="0"/>
              <a:t> veya diğer analjezikler (tek başına veya diğer tedavilerle kombinasyon halinde) önerilebilir. </a:t>
            </a:r>
          </a:p>
          <a:p>
            <a:pPr lvl="1"/>
            <a:r>
              <a:rPr lang="tr-TR" dirty="0"/>
              <a:t>+ / Zayıf öneri</a:t>
            </a:r>
          </a:p>
          <a:p>
            <a:pPr lvl="1"/>
            <a:endParaRPr lang="tr-TR" dirty="0"/>
          </a:p>
          <a:p>
            <a:r>
              <a:rPr lang="tr-TR" dirty="0"/>
              <a:t>Anti-</a:t>
            </a:r>
            <a:r>
              <a:rPr lang="tr-TR" dirty="0" err="1"/>
              <a:t>inflamatuar</a:t>
            </a:r>
            <a:r>
              <a:rPr lang="tr-TR" dirty="0"/>
              <a:t> etki </a:t>
            </a:r>
          </a:p>
        </p:txBody>
      </p:sp>
    </p:spTree>
    <p:extLst>
      <p:ext uri="{BB962C8B-B14F-4D97-AF65-F5344CB8AC3E}">
        <p14:creationId xmlns:p14="http://schemas.microsoft.com/office/powerpoint/2010/main" val="114731786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solidFill>
                  <a:srgbClr val="FFFF00"/>
                </a:solidFill>
              </a:rPr>
              <a:t>Hormon Tedavileri</a:t>
            </a:r>
          </a:p>
        </p:txBody>
      </p:sp>
      <p:sp>
        <p:nvSpPr>
          <p:cNvPr id="3" name="İçerik Yer Tutucusu 2"/>
          <p:cNvSpPr>
            <a:spLocks noGrp="1"/>
          </p:cNvSpPr>
          <p:nvPr>
            <p:ph idx="1"/>
          </p:nvPr>
        </p:nvSpPr>
        <p:spPr/>
        <p:txBody>
          <a:bodyPr>
            <a:normAutofit fontScale="77500" lnSpcReduction="20000"/>
          </a:bodyPr>
          <a:lstStyle/>
          <a:p>
            <a:r>
              <a:rPr lang="tr-TR" dirty="0"/>
              <a:t>Hormon tedavilerinin (kombine </a:t>
            </a:r>
            <a:r>
              <a:rPr lang="tr-TR" dirty="0" err="1"/>
              <a:t>hormonal</a:t>
            </a:r>
            <a:r>
              <a:rPr lang="tr-TR" dirty="0"/>
              <a:t> </a:t>
            </a:r>
            <a:r>
              <a:rPr lang="tr-TR" dirty="0" err="1"/>
              <a:t>kontraseptifler</a:t>
            </a:r>
            <a:r>
              <a:rPr lang="tr-TR" dirty="0"/>
              <a:t>, </a:t>
            </a:r>
            <a:r>
              <a:rPr lang="tr-TR" dirty="0" err="1"/>
              <a:t>progestinler</a:t>
            </a:r>
            <a:r>
              <a:rPr lang="tr-TR" dirty="0"/>
              <a:t>, </a:t>
            </a:r>
            <a:r>
              <a:rPr lang="tr-TR" dirty="0" err="1"/>
              <a:t>GnRH</a:t>
            </a:r>
            <a:r>
              <a:rPr lang="tr-TR" dirty="0"/>
              <a:t> </a:t>
            </a:r>
            <a:r>
              <a:rPr lang="tr-TR" dirty="0" err="1"/>
              <a:t>agonistleri</a:t>
            </a:r>
            <a:r>
              <a:rPr lang="tr-TR" dirty="0"/>
              <a:t> veya </a:t>
            </a:r>
            <a:r>
              <a:rPr lang="tr-TR" dirty="0" err="1"/>
              <a:t>GnRH</a:t>
            </a:r>
            <a:r>
              <a:rPr lang="tr-TR" dirty="0"/>
              <a:t> antagonistleri) seçenek olarak sunulması öneriliyor.</a:t>
            </a:r>
          </a:p>
          <a:p>
            <a:pPr lvl="1"/>
            <a:r>
              <a:rPr lang="tr-TR" dirty="0"/>
              <a:t>+++ / Güçlü öneri</a:t>
            </a:r>
          </a:p>
          <a:p>
            <a:pPr lvl="1"/>
            <a:r>
              <a:rPr lang="tr-TR" dirty="0"/>
              <a:t>Aralarında çok az etki farkı var</a:t>
            </a:r>
          </a:p>
          <a:p>
            <a:pPr lvl="1"/>
            <a:endParaRPr lang="tr-TR" dirty="0"/>
          </a:p>
          <a:p>
            <a:r>
              <a:rPr lang="tr-TR" dirty="0"/>
              <a:t>GDG, </a:t>
            </a:r>
            <a:r>
              <a:rPr lang="tr-TR" dirty="0" err="1"/>
              <a:t>klinisyenlerin</a:t>
            </a:r>
            <a:r>
              <a:rPr lang="tr-TR" dirty="0"/>
              <a:t> hasta ile ortaklaşa bir karar verme yaklaşımı benimsemelerini ve endometriozis ile ilişkili ağrı için hormon tedavilerini seçerken bireysel tercihleri, yan etkileri, bireysel etkinliği, maliyetleri ve bulunabilirliği dikkate almalarını önermektedir.</a:t>
            </a:r>
          </a:p>
          <a:p>
            <a:pPr lvl="1"/>
            <a:r>
              <a:rPr lang="tr-TR" dirty="0"/>
              <a:t>GPP</a:t>
            </a:r>
          </a:p>
        </p:txBody>
      </p:sp>
    </p:spTree>
    <p:extLst>
      <p:ext uri="{BB962C8B-B14F-4D97-AF65-F5344CB8AC3E}">
        <p14:creationId xmlns:p14="http://schemas.microsoft.com/office/powerpoint/2010/main" val="20186739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solidFill>
                  <a:srgbClr val="FFFF00"/>
                </a:solidFill>
              </a:rPr>
              <a:t>Kombine </a:t>
            </a:r>
            <a:r>
              <a:rPr lang="tr-TR" dirty="0" err="1">
                <a:solidFill>
                  <a:srgbClr val="FFFF00"/>
                </a:solidFill>
              </a:rPr>
              <a:t>Hormonal</a:t>
            </a:r>
            <a:r>
              <a:rPr lang="tr-TR" dirty="0">
                <a:solidFill>
                  <a:srgbClr val="FFFF00"/>
                </a:solidFill>
              </a:rPr>
              <a:t> </a:t>
            </a:r>
            <a:r>
              <a:rPr lang="tr-TR" dirty="0" err="1">
                <a:solidFill>
                  <a:srgbClr val="FFFF00"/>
                </a:solidFill>
              </a:rPr>
              <a:t>Kontraseptifler</a:t>
            </a:r>
            <a:r>
              <a:rPr lang="tr-TR" dirty="0">
                <a:solidFill>
                  <a:srgbClr val="FFFF00"/>
                </a:solidFill>
              </a:rPr>
              <a:t> -KOK</a:t>
            </a:r>
          </a:p>
        </p:txBody>
      </p:sp>
      <p:sp>
        <p:nvSpPr>
          <p:cNvPr id="3" name="İçerik Yer Tutucusu 2"/>
          <p:cNvSpPr>
            <a:spLocks noGrp="1"/>
          </p:cNvSpPr>
          <p:nvPr>
            <p:ph idx="1"/>
          </p:nvPr>
        </p:nvSpPr>
        <p:spPr/>
        <p:txBody>
          <a:bodyPr>
            <a:normAutofit/>
          </a:bodyPr>
          <a:lstStyle/>
          <a:p>
            <a:r>
              <a:rPr lang="tr-TR" dirty="0"/>
              <a:t>Endometriozis ile ilişkili </a:t>
            </a:r>
            <a:r>
              <a:rPr lang="tr-TR" dirty="0" err="1"/>
              <a:t>disparoni</a:t>
            </a:r>
            <a:r>
              <a:rPr lang="tr-TR" dirty="0"/>
              <a:t>, </a:t>
            </a:r>
            <a:r>
              <a:rPr lang="tr-TR" dirty="0" err="1"/>
              <a:t>dismenore</a:t>
            </a:r>
            <a:r>
              <a:rPr lang="tr-TR" dirty="0"/>
              <a:t> ve </a:t>
            </a:r>
            <a:r>
              <a:rPr lang="tr-TR" dirty="0" err="1"/>
              <a:t>menstrüel</a:t>
            </a:r>
            <a:r>
              <a:rPr lang="tr-TR" dirty="0"/>
              <a:t> olmayan ağrıyı azaltmak için kombine bir </a:t>
            </a:r>
            <a:r>
              <a:rPr lang="tr-TR" dirty="0" err="1"/>
              <a:t>hormonal</a:t>
            </a:r>
            <a:r>
              <a:rPr lang="tr-TR" dirty="0"/>
              <a:t> </a:t>
            </a:r>
            <a:r>
              <a:rPr lang="tr-TR" dirty="0" err="1"/>
              <a:t>kontraseptif</a:t>
            </a:r>
            <a:r>
              <a:rPr lang="tr-TR" dirty="0"/>
              <a:t> (oral, vajinal halka veya </a:t>
            </a:r>
            <a:r>
              <a:rPr lang="tr-TR" dirty="0" err="1"/>
              <a:t>transdermal</a:t>
            </a:r>
            <a:r>
              <a:rPr lang="tr-TR" dirty="0"/>
              <a:t>) öneriliyor.</a:t>
            </a:r>
          </a:p>
          <a:p>
            <a:pPr lvl="1"/>
            <a:r>
              <a:rPr lang="tr-TR" dirty="0"/>
              <a:t>++ / Güçlü öneri</a:t>
            </a:r>
          </a:p>
          <a:p>
            <a:pPr marL="457200" lvl="1" indent="0">
              <a:buNone/>
            </a:pPr>
            <a:endParaRPr lang="tr-TR" dirty="0"/>
          </a:p>
        </p:txBody>
      </p:sp>
    </p:spTree>
    <p:extLst>
      <p:ext uri="{BB962C8B-B14F-4D97-AF65-F5344CB8AC3E}">
        <p14:creationId xmlns:p14="http://schemas.microsoft.com/office/powerpoint/2010/main" val="65792863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a:t>Endometriozis ile ilişkili </a:t>
            </a:r>
            <a:r>
              <a:rPr lang="tr-TR" dirty="0" err="1"/>
              <a:t>dismenore</a:t>
            </a:r>
            <a:r>
              <a:rPr lang="tr-TR" dirty="0"/>
              <a:t> için, KOK </a:t>
            </a:r>
            <a:r>
              <a:rPr lang="tr-TR" dirty="0" err="1"/>
              <a:t>ların</a:t>
            </a:r>
            <a:r>
              <a:rPr lang="tr-TR" dirty="0"/>
              <a:t> sürekli kullanımı önerilebilir.</a:t>
            </a:r>
          </a:p>
          <a:p>
            <a:pPr lvl="1"/>
            <a:r>
              <a:rPr lang="tr-TR" dirty="0"/>
              <a:t>++ / Zayıf  öneri</a:t>
            </a:r>
          </a:p>
          <a:p>
            <a:pPr lvl="1"/>
            <a:r>
              <a:rPr lang="tr-TR" dirty="0"/>
              <a:t>Sürekli kullanımda hormon seviyeleri daha </a:t>
            </a:r>
            <a:r>
              <a:rPr lang="tr-TR" dirty="0" err="1"/>
              <a:t>homojenize</a:t>
            </a:r>
            <a:r>
              <a:rPr lang="tr-TR" dirty="0"/>
              <a:t> olacağı için daha etkili olarak öngörülmüş ancak anlamlı farklılık saptanmamış</a:t>
            </a:r>
          </a:p>
          <a:p>
            <a:pPr lvl="1"/>
            <a:r>
              <a:rPr lang="tr-TR" dirty="0"/>
              <a:t>Sürekli kullanım </a:t>
            </a:r>
            <a:r>
              <a:rPr lang="tr-TR" dirty="0" err="1"/>
              <a:t>dismenore</a:t>
            </a:r>
            <a:r>
              <a:rPr lang="tr-TR" dirty="0"/>
              <a:t> </a:t>
            </a:r>
            <a:r>
              <a:rPr lang="tr-TR" dirty="0" err="1"/>
              <a:t>nüksünde</a:t>
            </a:r>
            <a:r>
              <a:rPr lang="tr-TR" dirty="0"/>
              <a:t> daha etkili</a:t>
            </a:r>
          </a:p>
          <a:p>
            <a:pPr lvl="1"/>
            <a:r>
              <a:rPr lang="tr-TR" dirty="0"/>
              <a:t>Güvenlik açısından fark yok (</a:t>
            </a:r>
            <a:r>
              <a:rPr lang="tr-TR" dirty="0" err="1"/>
              <a:t>koagülasyon</a:t>
            </a:r>
            <a:r>
              <a:rPr lang="tr-TR" dirty="0"/>
              <a:t>, metabolizma </a:t>
            </a:r>
            <a:r>
              <a:rPr lang="tr-TR" dirty="0" err="1"/>
              <a:t>vs</a:t>
            </a:r>
            <a:r>
              <a:rPr lang="tr-TR" dirty="0"/>
              <a:t>)</a:t>
            </a:r>
          </a:p>
          <a:p>
            <a:endParaRPr lang="tr-TR" dirty="0"/>
          </a:p>
        </p:txBody>
      </p:sp>
    </p:spTree>
    <p:extLst>
      <p:ext uri="{BB962C8B-B14F-4D97-AF65-F5344CB8AC3E}">
        <p14:creationId xmlns:p14="http://schemas.microsoft.com/office/powerpoint/2010/main" val="10470372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413792"/>
            <a:ext cx="8229600" cy="1143000"/>
          </a:xfrm>
        </p:spPr>
        <p:txBody>
          <a:bodyPr/>
          <a:lstStyle/>
          <a:p>
            <a:r>
              <a:rPr lang="tr-TR" dirty="0" err="1">
                <a:solidFill>
                  <a:srgbClr val="FFFF00"/>
                </a:solidFill>
              </a:rPr>
              <a:t>Progestinler</a:t>
            </a:r>
            <a:endParaRPr lang="tr-TR" dirty="0">
              <a:solidFill>
                <a:srgbClr val="FFFF00"/>
              </a:solidFill>
            </a:endParaRPr>
          </a:p>
        </p:txBody>
      </p:sp>
      <p:sp>
        <p:nvSpPr>
          <p:cNvPr id="3" name="İçerik Yer Tutucusu 2"/>
          <p:cNvSpPr>
            <a:spLocks noGrp="1"/>
          </p:cNvSpPr>
          <p:nvPr>
            <p:ph idx="1"/>
          </p:nvPr>
        </p:nvSpPr>
        <p:spPr/>
        <p:txBody>
          <a:bodyPr>
            <a:normAutofit fontScale="55000" lnSpcReduction="20000"/>
          </a:bodyPr>
          <a:lstStyle/>
          <a:p>
            <a:r>
              <a:rPr lang="tr-TR" dirty="0" err="1"/>
              <a:t>Endo</a:t>
            </a:r>
            <a:r>
              <a:rPr lang="tr-TR" dirty="0"/>
              <a:t> ilişkili ağrıyı azaltmak için öneriliyor</a:t>
            </a:r>
          </a:p>
          <a:p>
            <a:pPr lvl="1"/>
            <a:r>
              <a:rPr lang="tr-TR" dirty="0"/>
              <a:t>++ / Güçlü öneri</a:t>
            </a:r>
          </a:p>
          <a:p>
            <a:pPr lvl="1"/>
            <a:r>
              <a:rPr lang="tr-TR" dirty="0"/>
              <a:t>- Brown – </a:t>
            </a:r>
            <a:r>
              <a:rPr lang="tr-TR" dirty="0" err="1"/>
              <a:t>Cochrane</a:t>
            </a:r>
            <a:r>
              <a:rPr lang="tr-TR" dirty="0"/>
              <a:t> </a:t>
            </a:r>
            <a:r>
              <a:rPr lang="tr-TR" dirty="0" err="1"/>
              <a:t>review</a:t>
            </a:r>
            <a:r>
              <a:rPr lang="tr-TR" dirty="0"/>
              <a:t> – (depo </a:t>
            </a:r>
            <a:r>
              <a:rPr lang="tr-TR" dirty="0" err="1"/>
              <a:t>medroksiprogesteron</a:t>
            </a:r>
            <a:r>
              <a:rPr lang="tr-TR" dirty="0"/>
              <a:t> asetat, </a:t>
            </a:r>
            <a:r>
              <a:rPr lang="tr-TR" dirty="0" err="1"/>
              <a:t>siproteron</a:t>
            </a:r>
            <a:r>
              <a:rPr lang="tr-TR" dirty="0"/>
              <a:t> asetat, </a:t>
            </a:r>
            <a:r>
              <a:rPr lang="tr-TR" dirty="0" err="1"/>
              <a:t>medroksiprogesteron</a:t>
            </a:r>
            <a:r>
              <a:rPr lang="tr-TR" dirty="0"/>
              <a:t> asetat, </a:t>
            </a:r>
            <a:r>
              <a:rPr lang="tr-TR" dirty="0" err="1"/>
              <a:t>noretindron</a:t>
            </a:r>
            <a:r>
              <a:rPr lang="tr-TR" dirty="0"/>
              <a:t>/</a:t>
            </a:r>
            <a:r>
              <a:rPr lang="tr-TR" dirty="0" err="1"/>
              <a:t>noretisteron</a:t>
            </a:r>
            <a:r>
              <a:rPr lang="tr-TR" dirty="0"/>
              <a:t> asetat, </a:t>
            </a:r>
            <a:r>
              <a:rPr lang="tr-TR" dirty="0" err="1"/>
              <a:t>desogestrel</a:t>
            </a:r>
            <a:r>
              <a:rPr lang="tr-TR" dirty="0"/>
              <a:t> ve </a:t>
            </a:r>
            <a:r>
              <a:rPr lang="tr-TR" dirty="0" err="1"/>
              <a:t>dienogest</a:t>
            </a:r>
            <a:r>
              <a:rPr lang="tr-TR" dirty="0"/>
              <a:t>. Ve </a:t>
            </a:r>
            <a:r>
              <a:rPr lang="tr-TR" dirty="0" err="1"/>
              <a:t>antiprogestin</a:t>
            </a:r>
            <a:r>
              <a:rPr lang="tr-TR" dirty="0"/>
              <a:t> olarak sadece </a:t>
            </a:r>
            <a:r>
              <a:rPr lang="tr-TR" dirty="0" err="1"/>
              <a:t>gestinon</a:t>
            </a:r>
            <a:r>
              <a:rPr lang="tr-TR" dirty="0"/>
              <a:t>.) </a:t>
            </a:r>
            <a:r>
              <a:rPr lang="tr-TR" dirty="0" err="1"/>
              <a:t>birbirlerin</a:t>
            </a:r>
            <a:r>
              <a:rPr lang="tr-TR" dirty="0"/>
              <a:t> karşı üstünlük ispatı yok</a:t>
            </a:r>
          </a:p>
          <a:p>
            <a:pPr lvl="1"/>
            <a:endParaRPr lang="tr-TR" dirty="0"/>
          </a:p>
          <a:p>
            <a:r>
              <a:rPr lang="tr-TR" dirty="0"/>
              <a:t>GDG, </a:t>
            </a:r>
            <a:r>
              <a:rPr lang="tr-TR" dirty="0" err="1"/>
              <a:t>progestinleri</a:t>
            </a:r>
            <a:r>
              <a:rPr lang="tr-TR" dirty="0"/>
              <a:t> reçete ederken farklı yan etki profillerini hesaba katılmasını öneriyor.</a:t>
            </a:r>
          </a:p>
          <a:p>
            <a:pPr lvl="1"/>
            <a:r>
              <a:rPr lang="tr-TR" dirty="0"/>
              <a:t>GPP</a:t>
            </a:r>
          </a:p>
          <a:p>
            <a:pPr lvl="1"/>
            <a:r>
              <a:rPr lang="tr-TR" dirty="0" err="1"/>
              <a:t>Didrogesteron</a:t>
            </a:r>
            <a:r>
              <a:rPr lang="tr-TR" dirty="0"/>
              <a:t> kullanımı ile bildirilen yan etkiler arasında şiddetli baş ağrıları ve </a:t>
            </a:r>
            <a:r>
              <a:rPr lang="tr-TR" dirty="0" err="1"/>
              <a:t>adetdüzensizliği</a:t>
            </a:r>
            <a:r>
              <a:rPr lang="tr-TR" dirty="0"/>
              <a:t> bulunurken, </a:t>
            </a:r>
            <a:r>
              <a:rPr lang="tr-TR" dirty="0" err="1"/>
              <a:t>medroksiprogesteron</a:t>
            </a:r>
            <a:r>
              <a:rPr lang="tr-TR" dirty="0"/>
              <a:t> kullanımı ile akne ve ödem bildirilmiştir.</a:t>
            </a:r>
          </a:p>
          <a:p>
            <a:pPr lvl="1"/>
            <a:r>
              <a:rPr lang="tr-TR" dirty="0"/>
              <a:t>Depo enjeksiyonlarda diğer tedavilere kıyasla daha fazla şişkinlik, adet kanaması, kilo alımı, </a:t>
            </a:r>
            <a:r>
              <a:rPr lang="tr-TR" dirty="0" err="1"/>
              <a:t>amenore</a:t>
            </a:r>
            <a:r>
              <a:rPr lang="tr-TR" dirty="0"/>
              <a:t> ve mide bulantısı yaşanmıştır.</a:t>
            </a:r>
          </a:p>
          <a:p>
            <a:pPr lvl="1"/>
            <a:r>
              <a:rPr lang="tr-TR" dirty="0" err="1"/>
              <a:t>Gestrinon</a:t>
            </a:r>
            <a:r>
              <a:rPr lang="tr-TR" dirty="0"/>
              <a:t> kullanımı ile </a:t>
            </a:r>
            <a:r>
              <a:rPr lang="tr-TR" dirty="0" err="1"/>
              <a:t>hirsutizm</a:t>
            </a:r>
            <a:r>
              <a:rPr lang="tr-TR" dirty="0"/>
              <a:t> ve </a:t>
            </a:r>
            <a:r>
              <a:rPr lang="tr-TR" dirty="0" err="1"/>
              <a:t>sebore</a:t>
            </a:r>
            <a:r>
              <a:rPr lang="tr-TR" dirty="0"/>
              <a:t> bildirilmiştir.</a:t>
            </a:r>
          </a:p>
          <a:p>
            <a:pPr lvl="1"/>
            <a:r>
              <a:rPr lang="tr-TR" dirty="0"/>
              <a:t>Depo MPA da 6 aylık kullanımda minimal kemik kaybı, kilo alımı (SC ve İM arasında kemik kaybı açısından fark yok)</a:t>
            </a:r>
          </a:p>
        </p:txBody>
      </p:sp>
    </p:spTree>
    <p:extLst>
      <p:ext uri="{BB962C8B-B14F-4D97-AF65-F5344CB8AC3E}">
        <p14:creationId xmlns:p14="http://schemas.microsoft.com/office/powerpoint/2010/main" val="54317314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526093" y="1349376"/>
            <a:ext cx="8229600" cy="4525963"/>
          </a:xfrm>
        </p:spPr>
        <p:txBody>
          <a:bodyPr/>
          <a:lstStyle/>
          <a:p>
            <a:r>
              <a:rPr lang="tr-TR" dirty="0" err="1"/>
              <a:t>Endo</a:t>
            </a:r>
            <a:r>
              <a:rPr lang="tr-TR" dirty="0"/>
              <a:t> ilişkili ağrıyı azaltmak için </a:t>
            </a:r>
            <a:r>
              <a:rPr lang="tr-TR" dirty="0" err="1"/>
              <a:t>levonorgestrelli</a:t>
            </a:r>
            <a:r>
              <a:rPr lang="tr-TR" dirty="0"/>
              <a:t> RİA veya </a:t>
            </a:r>
            <a:r>
              <a:rPr lang="tr-TR" dirty="0" err="1"/>
              <a:t>etonogestrel</a:t>
            </a:r>
            <a:r>
              <a:rPr lang="tr-TR" dirty="0"/>
              <a:t> salan bir </a:t>
            </a:r>
            <a:r>
              <a:rPr lang="tr-TR" dirty="0" err="1"/>
              <a:t>subdermal</a:t>
            </a:r>
            <a:r>
              <a:rPr lang="tr-TR" dirty="0"/>
              <a:t> </a:t>
            </a:r>
            <a:r>
              <a:rPr lang="tr-TR" dirty="0" err="1"/>
              <a:t>implant</a:t>
            </a:r>
            <a:r>
              <a:rPr lang="tr-TR" dirty="0"/>
              <a:t> öneriliyor.</a:t>
            </a:r>
          </a:p>
          <a:p>
            <a:pPr lvl="1"/>
            <a:r>
              <a:rPr lang="tr-TR" dirty="0"/>
              <a:t>+++ / Güçlü öneri</a:t>
            </a:r>
          </a:p>
          <a:p>
            <a:endParaRPr lang="tr-TR" dirty="0"/>
          </a:p>
        </p:txBody>
      </p:sp>
    </p:spTree>
    <p:extLst>
      <p:ext uri="{BB962C8B-B14F-4D97-AF65-F5344CB8AC3E}">
        <p14:creationId xmlns:p14="http://schemas.microsoft.com/office/powerpoint/2010/main" val="21364245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solidFill>
                  <a:srgbClr val="FFFF00"/>
                </a:solidFill>
              </a:rPr>
              <a:t>GnRH</a:t>
            </a:r>
            <a:r>
              <a:rPr lang="tr-TR" dirty="0">
                <a:solidFill>
                  <a:srgbClr val="FFFF00"/>
                </a:solidFill>
              </a:rPr>
              <a:t> </a:t>
            </a:r>
            <a:r>
              <a:rPr lang="tr-TR" dirty="0" err="1">
                <a:solidFill>
                  <a:srgbClr val="FFFF00"/>
                </a:solidFill>
              </a:rPr>
              <a:t>agonistleri</a:t>
            </a:r>
            <a:endParaRPr lang="tr-TR" dirty="0">
              <a:solidFill>
                <a:srgbClr val="FFFF00"/>
              </a:solidFill>
            </a:endParaRPr>
          </a:p>
        </p:txBody>
      </p:sp>
      <p:sp>
        <p:nvSpPr>
          <p:cNvPr id="3" name="İçerik Yer Tutucusu 2"/>
          <p:cNvSpPr>
            <a:spLocks noGrp="1"/>
          </p:cNvSpPr>
          <p:nvPr>
            <p:ph idx="1"/>
          </p:nvPr>
        </p:nvSpPr>
        <p:spPr/>
        <p:txBody>
          <a:bodyPr>
            <a:normAutofit fontScale="85000" lnSpcReduction="20000"/>
          </a:bodyPr>
          <a:lstStyle/>
          <a:p>
            <a:r>
              <a:rPr lang="tr-TR" dirty="0"/>
              <a:t>Doz veya tedavi süresi ile ilgili kanıtlar sınırlı olsa da, </a:t>
            </a:r>
            <a:r>
              <a:rPr lang="tr-TR" dirty="0" err="1"/>
              <a:t>endo</a:t>
            </a:r>
            <a:r>
              <a:rPr lang="tr-TR" dirty="0"/>
              <a:t> ilişkili ağrıyı azaltmak için </a:t>
            </a:r>
            <a:r>
              <a:rPr lang="tr-TR" dirty="0" err="1"/>
              <a:t>GnRH</a:t>
            </a:r>
            <a:r>
              <a:rPr lang="tr-TR" dirty="0"/>
              <a:t> </a:t>
            </a:r>
            <a:r>
              <a:rPr lang="tr-TR" dirty="0" err="1"/>
              <a:t>agonistleri</a:t>
            </a:r>
            <a:r>
              <a:rPr lang="tr-TR" dirty="0"/>
              <a:t> öneriliyor.</a:t>
            </a:r>
          </a:p>
          <a:p>
            <a:pPr lvl="1"/>
            <a:r>
              <a:rPr lang="tr-TR" dirty="0"/>
              <a:t>++ / Güçlü öneri</a:t>
            </a:r>
          </a:p>
          <a:p>
            <a:pPr lvl="1"/>
            <a:endParaRPr lang="tr-TR" dirty="0"/>
          </a:p>
          <a:p>
            <a:r>
              <a:rPr lang="tr-TR" dirty="0"/>
              <a:t>GDG, </a:t>
            </a:r>
            <a:r>
              <a:rPr lang="tr-TR" dirty="0" err="1"/>
              <a:t>GnRHa</a:t>
            </a:r>
            <a:r>
              <a:rPr lang="tr-TR" dirty="0"/>
              <a:t> yan etki profilleri nedeniyle ikinci sıra olarak önermektedir. (örneğin </a:t>
            </a:r>
            <a:r>
              <a:rPr lang="tr-TR" dirty="0" err="1"/>
              <a:t>hormonal</a:t>
            </a:r>
            <a:r>
              <a:rPr lang="tr-TR" dirty="0"/>
              <a:t> </a:t>
            </a:r>
            <a:r>
              <a:rPr lang="tr-TR" dirty="0" err="1"/>
              <a:t>kontraseptifler</a:t>
            </a:r>
            <a:r>
              <a:rPr lang="tr-TR" dirty="0"/>
              <a:t> veya </a:t>
            </a:r>
            <a:r>
              <a:rPr lang="tr-TR" dirty="0" err="1"/>
              <a:t>progestinlerin</a:t>
            </a:r>
            <a:r>
              <a:rPr lang="tr-TR" dirty="0"/>
              <a:t> etkisiz olması durumunda) </a:t>
            </a:r>
            <a:endParaRPr lang="en-US" dirty="0"/>
          </a:p>
          <a:p>
            <a:r>
              <a:rPr lang="tr-TR" dirty="0"/>
              <a:t>Kemik kaybını ve </a:t>
            </a:r>
            <a:r>
              <a:rPr lang="tr-TR" dirty="0" err="1"/>
              <a:t>hipoöstrojenik</a:t>
            </a:r>
            <a:r>
              <a:rPr lang="tr-TR" dirty="0"/>
              <a:t> semptomları önlemek için </a:t>
            </a:r>
            <a:r>
              <a:rPr lang="tr-TR" dirty="0" err="1"/>
              <a:t>GnRH</a:t>
            </a:r>
            <a:r>
              <a:rPr lang="tr-TR" dirty="0"/>
              <a:t> </a:t>
            </a:r>
            <a:r>
              <a:rPr lang="tr-TR" dirty="0" err="1"/>
              <a:t>agonist</a:t>
            </a:r>
            <a:r>
              <a:rPr lang="tr-TR" dirty="0"/>
              <a:t> tedavisinin yanı sıra kombine </a:t>
            </a:r>
            <a:r>
              <a:rPr lang="tr-TR" dirty="0" err="1"/>
              <a:t>hormonal</a:t>
            </a:r>
            <a:r>
              <a:rPr lang="tr-TR" dirty="0"/>
              <a:t> ek tedavi düşünülmelidir.</a:t>
            </a:r>
          </a:p>
          <a:p>
            <a:pPr lvl="1"/>
            <a:r>
              <a:rPr lang="tr-TR" dirty="0"/>
              <a:t>+++ / Güçlü öneri</a:t>
            </a:r>
          </a:p>
          <a:p>
            <a:endParaRPr lang="tr-TR" dirty="0"/>
          </a:p>
        </p:txBody>
      </p:sp>
    </p:spTree>
    <p:extLst>
      <p:ext uri="{BB962C8B-B14F-4D97-AF65-F5344CB8AC3E}">
        <p14:creationId xmlns:p14="http://schemas.microsoft.com/office/powerpoint/2010/main" val="9822330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solidFill>
                  <a:srgbClr val="FFFF00"/>
                </a:solidFill>
              </a:rPr>
              <a:t>GnRH</a:t>
            </a:r>
            <a:r>
              <a:rPr lang="tr-TR" dirty="0">
                <a:solidFill>
                  <a:srgbClr val="FFFF00"/>
                </a:solidFill>
              </a:rPr>
              <a:t> antagonistler</a:t>
            </a:r>
            <a:r>
              <a:rPr lang="en-US" dirty="0" err="1">
                <a:solidFill>
                  <a:srgbClr val="FFFF00"/>
                </a:solidFill>
              </a:rPr>
              <a:t>i</a:t>
            </a:r>
            <a:endParaRPr lang="tr-TR" dirty="0">
              <a:solidFill>
                <a:srgbClr val="FFFF00"/>
              </a:solidFill>
            </a:endParaRPr>
          </a:p>
        </p:txBody>
      </p:sp>
      <p:sp>
        <p:nvSpPr>
          <p:cNvPr id="3" name="İçerik Yer Tutucusu 2"/>
          <p:cNvSpPr>
            <a:spLocks noGrp="1"/>
          </p:cNvSpPr>
          <p:nvPr>
            <p:ph idx="1"/>
          </p:nvPr>
        </p:nvSpPr>
        <p:spPr>
          <a:xfrm>
            <a:off x="457200" y="1166018"/>
            <a:ext cx="8229600" cy="4525963"/>
          </a:xfrm>
        </p:spPr>
        <p:txBody>
          <a:bodyPr/>
          <a:lstStyle/>
          <a:p>
            <a:r>
              <a:rPr lang="tr-TR" dirty="0"/>
              <a:t>Dozaj veya tedavi süresi ile ilgili kanıtlar sınırlı olsa da, </a:t>
            </a:r>
            <a:r>
              <a:rPr lang="tr-TR" dirty="0" err="1"/>
              <a:t>endo</a:t>
            </a:r>
            <a:r>
              <a:rPr lang="tr-TR" dirty="0"/>
              <a:t> ilişkili ağrıyı azaltmak için </a:t>
            </a:r>
            <a:r>
              <a:rPr lang="tr-TR" dirty="0" err="1"/>
              <a:t>GnRH</a:t>
            </a:r>
            <a:r>
              <a:rPr lang="tr-TR" dirty="0"/>
              <a:t> antagonistlerinin düşünülebilir.</a:t>
            </a:r>
          </a:p>
          <a:p>
            <a:pPr lvl="1"/>
            <a:r>
              <a:rPr lang="tr-TR" dirty="0"/>
              <a:t>+++ / Zayıf öneri</a:t>
            </a:r>
          </a:p>
          <a:p>
            <a:pPr lvl="1"/>
            <a:r>
              <a:rPr lang="tr-TR" dirty="0" err="1"/>
              <a:t>GnRHa</a:t>
            </a:r>
            <a:r>
              <a:rPr lang="tr-TR" dirty="0"/>
              <a:t> benzer yan etki  profili nedeniyle zayıf öneri</a:t>
            </a:r>
          </a:p>
          <a:p>
            <a:r>
              <a:rPr lang="tr-TR" dirty="0"/>
              <a:t>GDG, </a:t>
            </a:r>
            <a:r>
              <a:rPr lang="tr-TR" dirty="0" err="1"/>
              <a:t>GnRHanta</a:t>
            </a:r>
            <a:r>
              <a:rPr lang="tr-TR" dirty="0"/>
              <a:t> yan etki profilleri nedeniyle ikinci sıra olarak önermektedir. (örneğin </a:t>
            </a:r>
            <a:r>
              <a:rPr lang="tr-TR" dirty="0" err="1"/>
              <a:t>hormonal</a:t>
            </a:r>
            <a:r>
              <a:rPr lang="tr-TR" dirty="0"/>
              <a:t> </a:t>
            </a:r>
            <a:r>
              <a:rPr lang="tr-TR" dirty="0" err="1"/>
              <a:t>kontraseptifler</a:t>
            </a:r>
            <a:r>
              <a:rPr lang="tr-TR" dirty="0"/>
              <a:t> veya </a:t>
            </a:r>
            <a:r>
              <a:rPr lang="tr-TR" dirty="0" err="1"/>
              <a:t>progestinlerin</a:t>
            </a:r>
            <a:r>
              <a:rPr lang="tr-TR" dirty="0"/>
              <a:t> etkisiz olması durumunda) </a:t>
            </a:r>
          </a:p>
          <a:p>
            <a:pPr lvl="1"/>
            <a:r>
              <a:rPr lang="tr-TR" dirty="0"/>
              <a:t>GPP</a:t>
            </a:r>
          </a:p>
          <a:p>
            <a:endParaRPr lang="tr-TR" dirty="0"/>
          </a:p>
        </p:txBody>
      </p:sp>
    </p:spTree>
    <p:extLst>
      <p:ext uri="{BB962C8B-B14F-4D97-AF65-F5344CB8AC3E}">
        <p14:creationId xmlns:p14="http://schemas.microsoft.com/office/powerpoint/2010/main" val="181919679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solidFill>
                  <a:srgbClr val="FFFF00"/>
                </a:solidFill>
              </a:rPr>
              <a:t>Aromataz</a:t>
            </a:r>
            <a:r>
              <a:rPr lang="tr-TR" dirty="0">
                <a:solidFill>
                  <a:srgbClr val="FFFF00"/>
                </a:solidFill>
              </a:rPr>
              <a:t> inhibitörleri</a:t>
            </a:r>
          </a:p>
        </p:txBody>
      </p:sp>
      <p:sp>
        <p:nvSpPr>
          <p:cNvPr id="3" name="İçerik Yer Tutucusu 2"/>
          <p:cNvSpPr>
            <a:spLocks noGrp="1"/>
          </p:cNvSpPr>
          <p:nvPr>
            <p:ph idx="1"/>
          </p:nvPr>
        </p:nvSpPr>
        <p:spPr/>
        <p:txBody>
          <a:bodyPr/>
          <a:lstStyle/>
          <a:p>
            <a:r>
              <a:rPr lang="tr-TR" dirty="0"/>
              <a:t>Diğer tıbbi veya cerrahi tedaviye dirençli </a:t>
            </a:r>
            <a:r>
              <a:rPr lang="tr-TR" dirty="0" err="1"/>
              <a:t>endo</a:t>
            </a:r>
            <a:r>
              <a:rPr lang="tr-TR" dirty="0"/>
              <a:t> ilişkili ağrısı olan kadınlarda, ağrıyı azalttığı için </a:t>
            </a:r>
            <a:r>
              <a:rPr lang="tr-TR" dirty="0" err="1"/>
              <a:t>aromataz</a:t>
            </a:r>
            <a:r>
              <a:rPr lang="tr-TR" dirty="0"/>
              <a:t> inhibitörleri önerilir. </a:t>
            </a:r>
          </a:p>
          <a:p>
            <a:r>
              <a:rPr lang="tr-TR" dirty="0" err="1"/>
              <a:t>Aromataz</a:t>
            </a:r>
            <a:r>
              <a:rPr lang="tr-TR" dirty="0"/>
              <a:t> inhibitörleri oral </a:t>
            </a:r>
            <a:r>
              <a:rPr lang="tr-TR" dirty="0" err="1"/>
              <a:t>kontraseptifler</a:t>
            </a:r>
            <a:r>
              <a:rPr lang="tr-TR" dirty="0"/>
              <a:t>, </a:t>
            </a:r>
            <a:r>
              <a:rPr lang="tr-TR" dirty="0" err="1"/>
              <a:t>progestinler</a:t>
            </a:r>
            <a:r>
              <a:rPr lang="tr-TR" dirty="0"/>
              <a:t>, </a:t>
            </a:r>
            <a:r>
              <a:rPr lang="tr-TR" dirty="0" err="1"/>
              <a:t>GnRH</a:t>
            </a:r>
            <a:r>
              <a:rPr lang="tr-TR" dirty="0"/>
              <a:t> </a:t>
            </a:r>
            <a:r>
              <a:rPr lang="tr-TR" dirty="0" err="1"/>
              <a:t>agonistleri</a:t>
            </a:r>
            <a:r>
              <a:rPr lang="tr-TR" dirty="0"/>
              <a:t> veya </a:t>
            </a:r>
            <a:r>
              <a:rPr lang="tr-TR" dirty="0" err="1"/>
              <a:t>GnRH</a:t>
            </a:r>
            <a:r>
              <a:rPr lang="tr-TR" dirty="0"/>
              <a:t> antagonistleri ile kombinasyon halinde verilebilir.</a:t>
            </a:r>
          </a:p>
          <a:p>
            <a:pPr lvl="1"/>
            <a:r>
              <a:rPr lang="tr-TR" dirty="0"/>
              <a:t>++ / Güçlü öneri</a:t>
            </a:r>
          </a:p>
        </p:txBody>
      </p:sp>
    </p:spTree>
    <p:extLst>
      <p:ext uri="{BB962C8B-B14F-4D97-AF65-F5344CB8AC3E}">
        <p14:creationId xmlns:p14="http://schemas.microsoft.com/office/powerpoint/2010/main" val="58946883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F763B-6703-3310-0A42-D3E7C02AE25C}"/>
              </a:ext>
            </a:extLst>
          </p:cNvPr>
          <p:cNvSpPr>
            <a:spLocks noGrp="1"/>
          </p:cNvSpPr>
          <p:nvPr>
            <p:ph type="title"/>
          </p:nvPr>
        </p:nvSpPr>
        <p:spPr/>
        <p:txBody>
          <a:bodyPr/>
          <a:lstStyle/>
          <a:p>
            <a:endParaRPr lang="en-US" dirty="0"/>
          </a:p>
        </p:txBody>
      </p:sp>
      <p:pic>
        <p:nvPicPr>
          <p:cNvPr id="7" name="Content Placeholder 6">
            <a:extLst>
              <a:ext uri="{FF2B5EF4-FFF2-40B4-BE49-F238E27FC236}">
                <a16:creationId xmlns:a16="http://schemas.microsoft.com/office/drawing/2014/main" id="{CFD14E82-C763-70AF-B47A-DC842A6F80A4}"/>
              </a:ext>
            </a:extLst>
          </p:cNvPr>
          <p:cNvPicPr>
            <a:picLocks noGrp="1" noChangeAspect="1"/>
          </p:cNvPicPr>
          <p:nvPr>
            <p:ph idx="1"/>
          </p:nvPr>
        </p:nvPicPr>
        <p:blipFill>
          <a:blip r:embed="rId2"/>
          <a:stretch>
            <a:fillRect/>
          </a:stretch>
        </p:blipFill>
        <p:spPr>
          <a:xfrm>
            <a:off x="8139" y="649509"/>
            <a:ext cx="4483743" cy="4525963"/>
          </a:xfrm>
        </p:spPr>
      </p:pic>
      <p:pic>
        <p:nvPicPr>
          <p:cNvPr id="5" name="Picture 4">
            <a:extLst>
              <a:ext uri="{FF2B5EF4-FFF2-40B4-BE49-F238E27FC236}">
                <a16:creationId xmlns:a16="http://schemas.microsoft.com/office/drawing/2014/main" id="{94C4B54F-EAB4-157E-E2DA-8E55FCFB4989}"/>
              </a:ext>
            </a:extLst>
          </p:cNvPr>
          <p:cNvPicPr>
            <a:picLocks noChangeAspect="1"/>
          </p:cNvPicPr>
          <p:nvPr/>
        </p:nvPicPr>
        <p:blipFill>
          <a:blip r:embed="rId3"/>
          <a:stretch>
            <a:fillRect/>
          </a:stretch>
        </p:blipFill>
        <p:spPr>
          <a:xfrm>
            <a:off x="1629165" y="-55341"/>
            <a:ext cx="5219700" cy="704850"/>
          </a:xfrm>
          <a:prstGeom prst="rect">
            <a:avLst/>
          </a:prstGeom>
        </p:spPr>
      </p:pic>
      <p:pic>
        <p:nvPicPr>
          <p:cNvPr id="9" name="Picture 8">
            <a:extLst>
              <a:ext uri="{FF2B5EF4-FFF2-40B4-BE49-F238E27FC236}">
                <a16:creationId xmlns:a16="http://schemas.microsoft.com/office/drawing/2014/main" id="{A49BCA7A-CBA9-0D6B-FA31-79F7030456F7}"/>
              </a:ext>
            </a:extLst>
          </p:cNvPr>
          <p:cNvPicPr>
            <a:picLocks noChangeAspect="1"/>
          </p:cNvPicPr>
          <p:nvPr/>
        </p:nvPicPr>
        <p:blipFill>
          <a:blip r:embed="rId4"/>
          <a:stretch>
            <a:fillRect/>
          </a:stretch>
        </p:blipFill>
        <p:spPr>
          <a:xfrm>
            <a:off x="4565924" y="649509"/>
            <a:ext cx="4590269" cy="3390900"/>
          </a:xfrm>
          <a:prstGeom prst="rect">
            <a:avLst/>
          </a:prstGeom>
        </p:spPr>
      </p:pic>
      <p:pic>
        <p:nvPicPr>
          <p:cNvPr id="11" name="Picture 10">
            <a:extLst>
              <a:ext uri="{FF2B5EF4-FFF2-40B4-BE49-F238E27FC236}">
                <a16:creationId xmlns:a16="http://schemas.microsoft.com/office/drawing/2014/main" id="{222B2F19-7002-6784-600E-4683178C43A0}"/>
              </a:ext>
            </a:extLst>
          </p:cNvPr>
          <p:cNvPicPr>
            <a:picLocks noChangeAspect="1"/>
          </p:cNvPicPr>
          <p:nvPr/>
        </p:nvPicPr>
        <p:blipFill>
          <a:blip r:embed="rId5"/>
          <a:stretch>
            <a:fillRect/>
          </a:stretch>
        </p:blipFill>
        <p:spPr>
          <a:xfrm>
            <a:off x="4629748" y="3886424"/>
            <a:ext cx="4483743" cy="2983786"/>
          </a:xfrm>
          <a:prstGeom prst="rect">
            <a:avLst/>
          </a:prstGeom>
        </p:spPr>
      </p:pic>
      <p:pic>
        <p:nvPicPr>
          <p:cNvPr id="12" name="Content Placeholder 4">
            <a:extLst>
              <a:ext uri="{FF2B5EF4-FFF2-40B4-BE49-F238E27FC236}">
                <a16:creationId xmlns:a16="http://schemas.microsoft.com/office/drawing/2014/main" id="{7B574246-5CCE-B9E1-0617-1E0DB6B168EF}"/>
              </a:ext>
            </a:extLst>
          </p:cNvPr>
          <p:cNvPicPr>
            <a:picLocks noChangeAspect="1"/>
          </p:cNvPicPr>
          <p:nvPr/>
        </p:nvPicPr>
        <p:blipFill>
          <a:blip r:embed="rId6"/>
          <a:stretch>
            <a:fillRect/>
          </a:stretch>
        </p:blipFill>
        <p:spPr bwMode="auto">
          <a:xfrm>
            <a:off x="-31128" y="5197326"/>
            <a:ext cx="4660876"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5213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575CD-28C8-4F2D-9BFD-783A4C4DF09A}"/>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C04D5486-F558-46F6-AFAF-E4914A24373C}"/>
              </a:ext>
            </a:extLst>
          </p:cNvPr>
          <p:cNvPicPr>
            <a:picLocks noGrp="1" noChangeAspect="1"/>
          </p:cNvPicPr>
          <p:nvPr>
            <p:ph idx="1"/>
          </p:nvPr>
        </p:nvPicPr>
        <p:blipFill>
          <a:blip r:embed="rId2"/>
          <a:stretch>
            <a:fillRect/>
          </a:stretch>
        </p:blipFill>
        <p:spPr>
          <a:xfrm>
            <a:off x="107504" y="274638"/>
            <a:ext cx="8856984" cy="5939392"/>
          </a:xfrm>
        </p:spPr>
      </p:pic>
      <p:sp>
        <p:nvSpPr>
          <p:cNvPr id="6" name="TextBox 5">
            <a:extLst>
              <a:ext uri="{FF2B5EF4-FFF2-40B4-BE49-F238E27FC236}">
                <a16:creationId xmlns:a16="http://schemas.microsoft.com/office/drawing/2014/main" id="{A4EAFB23-E5C7-42D8-A843-51E26C95DA36}"/>
              </a:ext>
            </a:extLst>
          </p:cNvPr>
          <p:cNvSpPr txBox="1"/>
          <p:nvPr/>
        </p:nvSpPr>
        <p:spPr>
          <a:xfrm>
            <a:off x="3203848" y="6214030"/>
            <a:ext cx="2172390" cy="369332"/>
          </a:xfrm>
          <a:prstGeom prst="rect">
            <a:avLst/>
          </a:prstGeom>
          <a:noFill/>
        </p:spPr>
        <p:txBody>
          <a:bodyPr wrap="none" rtlCol="0">
            <a:spAutoFit/>
          </a:bodyPr>
          <a:lstStyle/>
          <a:p>
            <a:r>
              <a:rPr lang="en-US" dirty="0">
                <a:solidFill>
                  <a:srgbClr val="C00000"/>
                </a:solidFill>
              </a:rPr>
              <a:t>Serdar </a:t>
            </a:r>
            <a:r>
              <a:rPr lang="en-US" dirty="0" err="1">
                <a:solidFill>
                  <a:srgbClr val="C00000"/>
                </a:solidFill>
              </a:rPr>
              <a:t>Bulun</a:t>
            </a:r>
            <a:r>
              <a:rPr lang="en-US" dirty="0">
                <a:solidFill>
                  <a:srgbClr val="C00000"/>
                </a:solidFill>
              </a:rPr>
              <a:t>, 2019</a:t>
            </a:r>
          </a:p>
        </p:txBody>
      </p:sp>
    </p:spTree>
    <p:extLst>
      <p:ext uri="{BB962C8B-B14F-4D97-AF65-F5344CB8AC3E}">
        <p14:creationId xmlns:p14="http://schemas.microsoft.com/office/powerpoint/2010/main" val="49512999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C141-EA63-0861-2DD7-3A8482AFE0A1}"/>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ECEB4ABA-BE22-A0B9-A59C-EDCCED2BD642}"/>
              </a:ext>
            </a:extLst>
          </p:cNvPr>
          <p:cNvPicPr>
            <a:picLocks noGrp="1" noChangeAspect="1"/>
          </p:cNvPicPr>
          <p:nvPr>
            <p:ph idx="1"/>
          </p:nvPr>
        </p:nvPicPr>
        <p:blipFill>
          <a:blip r:embed="rId2"/>
          <a:stretch>
            <a:fillRect/>
          </a:stretch>
        </p:blipFill>
        <p:spPr>
          <a:xfrm>
            <a:off x="251520" y="620688"/>
            <a:ext cx="8136903" cy="5832648"/>
          </a:xfrm>
        </p:spPr>
      </p:pic>
    </p:spTree>
    <p:extLst>
      <p:ext uri="{BB962C8B-B14F-4D97-AF65-F5344CB8AC3E}">
        <p14:creationId xmlns:p14="http://schemas.microsoft.com/office/powerpoint/2010/main" val="2164231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tr-TR" dirty="0"/>
          </a:p>
        </p:txBody>
      </p:sp>
      <p:pic>
        <p:nvPicPr>
          <p:cNvPr id="348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1628800"/>
            <a:ext cx="8679557" cy="4774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9716"/>
            <a:ext cx="9036496" cy="1476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7956376" y="899428"/>
            <a:ext cx="697627" cy="369332"/>
          </a:xfrm>
          <a:prstGeom prst="rect">
            <a:avLst/>
          </a:prstGeom>
          <a:solidFill>
            <a:srgbClr val="FFFF00"/>
          </a:solidFill>
        </p:spPr>
        <p:txBody>
          <a:bodyPr wrap="none" rtlCol="0">
            <a:spAutoFit/>
          </a:bodyPr>
          <a:lstStyle/>
          <a:p>
            <a:r>
              <a:rPr lang="en-GB" dirty="0">
                <a:solidFill>
                  <a:srgbClr val="FF0000"/>
                </a:solidFill>
              </a:rPr>
              <a:t>20</a:t>
            </a:r>
            <a:r>
              <a:rPr lang="tr-TR" dirty="0">
                <a:solidFill>
                  <a:srgbClr val="FF0000"/>
                </a:solidFill>
              </a:rPr>
              <a:t>21</a:t>
            </a:r>
            <a:endParaRPr lang="en-GB" dirty="0">
              <a:solidFill>
                <a:srgbClr val="FF0000"/>
              </a:solidFill>
            </a:endParaRPr>
          </a:p>
        </p:txBody>
      </p:sp>
    </p:spTree>
    <p:extLst>
      <p:ext uri="{BB962C8B-B14F-4D97-AF65-F5344CB8AC3E}">
        <p14:creationId xmlns:p14="http://schemas.microsoft.com/office/powerpoint/2010/main" val="10288763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66145</TotalTime>
  <Words>7196</Words>
  <Application>Microsoft Office PowerPoint</Application>
  <PresentationFormat>On-screen Show (4:3)</PresentationFormat>
  <Paragraphs>668</Paragraphs>
  <Slides>80</Slides>
  <Notes>26</Notes>
  <HiddenSlides>13</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2</vt:i4>
      </vt:variant>
      <vt:variant>
        <vt:lpstr>Slide Titles</vt:lpstr>
      </vt:variant>
      <vt:variant>
        <vt:i4>80</vt:i4>
      </vt:variant>
    </vt:vector>
  </HeadingPairs>
  <TitlesOfParts>
    <vt:vector size="93" baseType="lpstr">
      <vt:lpstr>AdvTimRomLiebert</vt:lpstr>
      <vt:lpstr>Arial</vt:lpstr>
      <vt:lpstr>Calibri</vt:lpstr>
      <vt:lpstr>Calibri Light</vt:lpstr>
      <vt:lpstr>Georgia</vt:lpstr>
      <vt:lpstr>Helvetica</vt:lpstr>
      <vt:lpstr>Lucida Sans Unicode</vt:lpstr>
      <vt:lpstr>Times New Roman</vt:lpstr>
      <vt:lpstr>Verdana</vt:lpstr>
      <vt:lpstr>Wingdings</vt:lpstr>
      <vt:lpstr>Ofis Teması</vt:lpstr>
      <vt:lpstr>think-cell Slide</vt:lpstr>
      <vt:lpstr>Chart</vt:lpstr>
      <vt:lpstr>Endometriozis ilişkili ağrı: Medikal Tedavi</vt:lpstr>
      <vt:lpstr>PowerPoint Presentation</vt:lpstr>
      <vt:lpstr>PowerPoint Presentation</vt:lpstr>
      <vt:lpstr>FDA (The US Food and Drug Administration) approved NSAI  for dysmenorrhea</vt:lpstr>
      <vt:lpstr>PowerPoint Presentation</vt:lpstr>
      <vt:lpstr>Enigmatic association</vt:lpstr>
      <vt:lpstr>PowerPoint Presentation</vt:lpstr>
      <vt:lpstr>PowerPoint Presentation</vt:lpstr>
      <vt:lpstr>PowerPoint Presentation</vt:lpstr>
      <vt:lpstr>Endometriosis-Medical Treatment Options</vt:lpstr>
      <vt:lpstr>Türkiye’de ruhsatlı endometriozis endikasyonu bulunan ilaçlar 2022-Nisan</vt:lpstr>
      <vt:lpstr>Medikal Tedavi  Ne zaman ?</vt:lpstr>
      <vt:lpstr>Endometriozis-Medikal tedavi Endikasyonlar</vt:lpstr>
      <vt:lpstr>PowerPoint Presentation</vt:lpstr>
      <vt:lpstr>PowerPoint Presentation</vt:lpstr>
      <vt:lpstr>PowerPoint Presentation</vt:lpstr>
      <vt:lpstr>Contraceptives with estrogen and progesterone</vt:lpstr>
      <vt:lpstr>EMPIRICAL TREATMENT?</vt:lpstr>
      <vt:lpstr>Efficacy of Oral Contraceptives In The Treatment of Endometriosis</vt:lpstr>
      <vt:lpstr>PowerPoint Presentation</vt:lpstr>
      <vt:lpstr>PowerPoint Presentation</vt:lpstr>
      <vt:lpstr>PowerPoint Presentation</vt:lpstr>
      <vt:lpstr>COC-Endometriosis-Types</vt:lpstr>
      <vt:lpstr>Take home messages</vt:lpstr>
      <vt:lpstr>Endometriosis – Oral Contraceptives Evidence-Based Medicine (2022)</vt:lpstr>
      <vt:lpstr>Endometriozisin medikal tedavisinde kullanılan progestinler </vt:lpstr>
      <vt:lpstr>PowerPoint Presentation</vt:lpstr>
      <vt:lpstr>Different types of progestogen have different biological effects</vt:lpstr>
      <vt:lpstr>PowerPoint Presentation</vt:lpstr>
      <vt:lpstr>PowerPoint Presentation</vt:lpstr>
      <vt:lpstr>PowerPoint Presentation</vt:lpstr>
      <vt:lpstr>Dienogest alleviates pain-related symptoms in women with deep infiltrating endometriosis</vt:lpstr>
      <vt:lpstr>..u.........uuu.  .u.u. U.u.u.uu.u.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ORCHIDEA is a large, multicenter clinical trial</vt:lpstr>
      <vt:lpstr>ORCHIDEA primary efficacy endpoint  demonstrated significant reductions in chronic pelvic pain</vt:lpstr>
      <vt:lpstr>DepoProvera 150mg IM q 3 months</vt:lpstr>
      <vt:lpstr>PowerPoint Presentation</vt:lpstr>
      <vt:lpstr>PowerPoint Presentation</vt:lpstr>
      <vt:lpstr>PowerPoint Presentation</vt:lpstr>
      <vt:lpstr>ENG-releasing implant</vt:lpstr>
      <vt:lpstr>PowerPoint Presentation</vt:lpstr>
      <vt:lpstr>PowerPoint Presentation</vt:lpstr>
      <vt:lpstr>PowerPoint Presentation</vt:lpstr>
      <vt:lpstr>VISADO: Efficacy Pain assessment by visual analogue scale (VAS)</vt:lpstr>
      <vt:lpstr>VISADO: BMD at lumbar spine L2–L4</vt:lpstr>
      <vt:lpstr>PowerPoint Presentation</vt:lpstr>
      <vt:lpstr>PowerPoint Presentation</vt:lpstr>
      <vt:lpstr>Endometriosis – Progestins Evidence-Based Medicine (2022)</vt:lpstr>
      <vt:lpstr>GnRH antagonist mechanism of action.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Current approach to pain treatment in endometriosis 2022</vt:lpstr>
      <vt:lpstr>PowerPoint Presentation</vt:lpstr>
      <vt:lpstr>Endometriozis Medikal tedavisinde güncel  yaklaşım/2022</vt:lpstr>
      <vt:lpstr>PowerPoint Presentation</vt:lpstr>
      <vt:lpstr>PowerPoint Presentation</vt:lpstr>
      <vt:lpstr>Analjezikler</vt:lpstr>
      <vt:lpstr>Hormon Tedavileri</vt:lpstr>
      <vt:lpstr>Kombine Hormonal Kontraseptifler -KOK</vt:lpstr>
      <vt:lpstr>PowerPoint Presentation</vt:lpstr>
      <vt:lpstr>Progestinler</vt:lpstr>
      <vt:lpstr>PowerPoint Presentation</vt:lpstr>
      <vt:lpstr>GnRH agonistleri</vt:lpstr>
      <vt:lpstr>GnRH antagonistleri</vt:lpstr>
      <vt:lpstr>Aromataz inhibitörleri</vt:lpstr>
      <vt:lpstr>PowerPoint Presentation</vt:lpstr>
      <vt:lpstr>PowerPoint Presentation</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Endometriozis tanısı (Güncel gelismeler)</dc:title>
  <dc:creator>toshba</dc:creator>
  <cp:lastModifiedBy>engin oral</cp:lastModifiedBy>
  <cp:revision>836</cp:revision>
  <dcterms:created xsi:type="dcterms:W3CDTF">2010-02-01T20:54:43Z</dcterms:created>
  <dcterms:modified xsi:type="dcterms:W3CDTF">2022-05-15T06:57:07Z</dcterms:modified>
</cp:coreProperties>
</file>