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1"/>
  </p:sldMasterIdLst>
  <p:notesMasterIdLst>
    <p:notesMasterId r:id="rId43"/>
  </p:notesMasterIdLst>
  <p:sldIdLst>
    <p:sldId id="256" r:id="rId2"/>
    <p:sldId id="1748" r:id="rId3"/>
    <p:sldId id="1667" r:id="rId4"/>
    <p:sldId id="1762" r:id="rId5"/>
    <p:sldId id="1625" r:id="rId6"/>
    <p:sldId id="301" r:id="rId7"/>
    <p:sldId id="1677" r:id="rId8"/>
    <p:sldId id="1638" r:id="rId9"/>
    <p:sldId id="1656" r:id="rId10"/>
    <p:sldId id="1669" r:id="rId11"/>
    <p:sldId id="1717" r:id="rId12"/>
    <p:sldId id="1735" r:id="rId13"/>
    <p:sldId id="1718" r:id="rId14"/>
    <p:sldId id="1674" r:id="rId15"/>
    <p:sldId id="1761" r:id="rId16"/>
    <p:sldId id="1684" r:id="rId17"/>
    <p:sldId id="1733" r:id="rId18"/>
    <p:sldId id="1746" r:id="rId19"/>
    <p:sldId id="1760" r:id="rId20"/>
    <p:sldId id="1759" r:id="rId21"/>
    <p:sldId id="1758" r:id="rId22"/>
    <p:sldId id="1756" r:id="rId23"/>
    <p:sldId id="1757" r:id="rId24"/>
    <p:sldId id="1754" r:id="rId25"/>
    <p:sldId id="1741" r:id="rId26"/>
    <p:sldId id="1743" r:id="rId27"/>
    <p:sldId id="1753" r:id="rId28"/>
    <p:sldId id="1742" r:id="rId29"/>
    <p:sldId id="264" r:id="rId30"/>
    <p:sldId id="259" r:id="rId31"/>
    <p:sldId id="260" r:id="rId32"/>
    <p:sldId id="265" r:id="rId33"/>
    <p:sldId id="1749" r:id="rId34"/>
    <p:sldId id="1744" r:id="rId35"/>
    <p:sldId id="1745" r:id="rId36"/>
    <p:sldId id="1752" r:id="rId37"/>
    <p:sldId id="1643" r:id="rId38"/>
    <p:sldId id="1724" r:id="rId39"/>
    <p:sldId id="1751" r:id="rId40"/>
    <p:sldId id="1750" r:id="rId41"/>
    <p:sldId id="1747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0"/>
    <p:restoredTop sz="86422"/>
  </p:normalViewPr>
  <p:slideViewPr>
    <p:cSldViewPr snapToGrid="0" snapToObjects="1">
      <p:cViewPr>
        <p:scale>
          <a:sx n="109" d="100"/>
          <a:sy n="109" d="100"/>
        </p:scale>
        <p:origin x="1912" y="96"/>
      </p:cViewPr>
      <p:guideLst/>
    </p:cSldViewPr>
  </p:slideViewPr>
  <p:outlineViewPr>
    <p:cViewPr>
      <p:scale>
        <a:sx n="33" d="100"/>
        <a:sy n="33" d="100"/>
      </p:scale>
      <p:origin x="0" y="-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1T14:40:23.1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133B6-E99C-F047-99CA-3525CFC6DC9E}" type="datetimeFigureOut">
              <a:rPr lang="en-US" smtClean="0"/>
              <a:t>5/9/22</a:t>
            </a:fld>
            <a:endParaRPr lang="en-US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1140D-50A1-514F-B330-331C5FC3A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794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8838" y="736600"/>
            <a:ext cx="4905375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aseline="0" dirty="0"/>
              <a:t>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5923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r-TR" altLang="tr-TR" dirty="0"/>
              <a:t>2011 deki FDA raporundan sonra birçok tazminat davası açıldı ve TV </a:t>
            </a:r>
            <a:r>
              <a:rPr lang="tr-TR" altLang="tr-TR" dirty="0" err="1"/>
              <a:t>lerde</a:t>
            </a:r>
            <a:r>
              <a:rPr lang="tr-TR" altLang="tr-TR" dirty="0"/>
              <a:t> avukatlık firmalarının reklamları hala oynuyor.</a:t>
            </a:r>
          </a:p>
          <a:p>
            <a:pPr eaLnBrk="1" hangingPunct="1"/>
            <a:r>
              <a:rPr lang="tr-TR" altLang="tr-TR" dirty="0" err="1"/>
              <a:t>Prolift</a:t>
            </a:r>
            <a:r>
              <a:rPr lang="tr-TR" altLang="tr-TR" dirty="0"/>
              <a:t> </a:t>
            </a:r>
            <a:r>
              <a:rPr lang="tr-TR" altLang="tr-TR" dirty="0" err="1"/>
              <a:t>meş</a:t>
            </a:r>
            <a:r>
              <a:rPr lang="tr-TR" altLang="tr-TR" dirty="0"/>
              <a:t> sistemi(</a:t>
            </a:r>
            <a:r>
              <a:rPr lang="tr-TR" altLang="tr-TR" dirty="0" err="1"/>
              <a:t>Ethicon</a:t>
            </a:r>
            <a:r>
              <a:rPr lang="tr-TR" altLang="tr-TR" dirty="0"/>
              <a:t>) Piyasadan </a:t>
            </a:r>
            <a:r>
              <a:rPr lang="tr-TR" altLang="tr-TR" dirty="0" err="1"/>
              <a:t>çekildi.Şu</a:t>
            </a:r>
            <a:r>
              <a:rPr lang="tr-TR" altLang="tr-TR" dirty="0"/>
              <a:t> an sadece </a:t>
            </a:r>
            <a:r>
              <a:rPr lang="tr-TR" altLang="tr-TR" dirty="0" err="1"/>
              <a:t>Uphold</a:t>
            </a:r>
            <a:r>
              <a:rPr lang="tr-TR" altLang="tr-TR" dirty="0"/>
              <a:t> </a:t>
            </a:r>
            <a:r>
              <a:rPr lang="tr-TR" altLang="tr-TR" dirty="0" err="1"/>
              <a:t>meş</a:t>
            </a:r>
            <a:r>
              <a:rPr lang="tr-TR" altLang="tr-TR" dirty="0"/>
              <a:t> sistemi(Boston </a:t>
            </a:r>
            <a:r>
              <a:rPr lang="tr-TR" altLang="tr-TR" dirty="0" err="1"/>
              <a:t>scientific</a:t>
            </a:r>
            <a:r>
              <a:rPr lang="tr-TR" altLang="tr-TR" dirty="0"/>
              <a:t>) </a:t>
            </a:r>
            <a:r>
              <a:rPr lang="tr-TR" altLang="tr-TR" dirty="0" err="1"/>
              <a:t>sakrospinöz</a:t>
            </a:r>
            <a:r>
              <a:rPr lang="tr-TR" altLang="tr-TR" dirty="0"/>
              <a:t> </a:t>
            </a:r>
            <a:r>
              <a:rPr lang="tr-TR" altLang="tr-TR" dirty="0" err="1"/>
              <a:t>histeropeksi</a:t>
            </a:r>
            <a:r>
              <a:rPr lang="tr-TR" altLang="tr-TR" dirty="0"/>
              <a:t> için mevcut.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58D059-1CB7-47B5-9D6B-E165FFDD8359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9657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1140D-50A1-514F-B330-331C5FC3AD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9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1140D-50A1-514F-B330-331C5FC3AD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24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1140D-50A1-514F-B330-331C5FC3ADC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32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A713F-197C-CC4D-A9E5-3EC0DBAF876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54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A713F-197C-CC4D-A9E5-3EC0DBAF876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28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1140D-50A1-514F-B330-331C5FC3ADC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782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1140D-50A1-514F-B330-331C5FC3ADC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7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02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4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86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69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3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8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877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7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41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0050" y="365126"/>
            <a:ext cx="84010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1690689"/>
            <a:ext cx="8401050" cy="4665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225" y="641413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15.05.2022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912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TJOD İstanbul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43700" y="6391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48523-D1C4-AF46-96CD-67AD319576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89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1.xml"/><Relationship Id="rId9" Type="http://schemas.openxmlformats.org/officeDocument/2006/relationships/image" Target="NUL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B33192-7F98-0945-B746-5FC0686241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06282"/>
            <a:ext cx="7772400" cy="3677601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 err="1"/>
              <a:t>Apikal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</a:t>
            </a:r>
            <a:r>
              <a:rPr lang="en-US" dirty="0"/>
              <a:t> </a:t>
            </a:r>
            <a:r>
              <a:rPr lang="en-US" dirty="0" err="1"/>
              <a:t>prolapsusunda</a:t>
            </a:r>
            <a:r>
              <a:rPr lang="en-US" dirty="0"/>
              <a:t> yeni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yaklaşım</a:t>
            </a:r>
            <a:r>
              <a:rPr lang="en-US" dirty="0"/>
              <a:t>: Self Retaining Support (SRS) implant </a:t>
            </a:r>
            <a:r>
              <a:rPr lang="en-US" dirty="0" err="1"/>
              <a:t>operasyonu</a:t>
            </a:r>
            <a:endParaRPr lang="en-US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8DC795C-782F-C647-BA44-CAF3E0E48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21188"/>
            <a:ext cx="6858000" cy="1655762"/>
          </a:xfrm>
        </p:spPr>
        <p:txBody>
          <a:bodyPr/>
          <a:lstStyle/>
          <a:p>
            <a:endParaRPr lang="en-US" sz="3200" dirty="0"/>
          </a:p>
          <a:p>
            <a:r>
              <a:rPr lang="en-US" sz="3200" dirty="0"/>
              <a:t>Prof. Dr. </a:t>
            </a:r>
            <a:r>
              <a:rPr lang="en-US" sz="3200" dirty="0" err="1"/>
              <a:t>Fuat</a:t>
            </a:r>
            <a:r>
              <a:rPr lang="en-US" sz="3200" dirty="0"/>
              <a:t> </a:t>
            </a:r>
            <a:r>
              <a:rPr lang="en-US" sz="3200" dirty="0" err="1"/>
              <a:t>Demirci</a:t>
            </a:r>
            <a:endParaRPr lang="en-US" sz="3200" dirty="0"/>
          </a:p>
          <a:p>
            <a:r>
              <a:rPr lang="en-US" dirty="0" err="1"/>
              <a:t>Acıbadem</a:t>
            </a:r>
            <a:r>
              <a:rPr lang="en-US" dirty="0"/>
              <a:t> </a:t>
            </a:r>
            <a:r>
              <a:rPr lang="en-US" dirty="0" err="1"/>
              <a:t>Kadıköy</a:t>
            </a:r>
            <a:r>
              <a:rPr lang="en-US" dirty="0"/>
              <a:t> </a:t>
            </a:r>
            <a:r>
              <a:rPr lang="en-US" dirty="0" err="1"/>
              <a:t>Hastanesi</a:t>
            </a:r>
            <a:endParaRPr lang="en-US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9070B96-57A8-A045-94A9-079AE51A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3B886149-7F93-6B44-A75C-0492E29E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0</a:t>
            </a:fld>
            <a:endParaRPr lang="en-US"/>
          </a:p>
        </p:txBody>
      </p:sp>
      <p:sp>
        <p:nvSpPr>
          <p:cNvPr id="6" name="Veri Yer Tutucusu 5">
            <a:extLst>
              <a:ext uri="{FF2B5EF4-FFF2-40B4-BE49-F238E27FC236}">
                <a16:creationId xmlns:a16="http://schemas.microsoft.com/office/drawing/2014/main" id="{346D8E1A-850C-C840-8B4C-EAD12D83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661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3EBE3C4-B8F8-0F4D-9AEF-C8043D660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	</a:t>
            </a:r>
            <a:r>
              <a:rPr lang="tr-TR" b="1" dirty="0"/>
              <a:t>Avrupa Birliği ``FDA``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C2EAD48-BAC3-E14A-9F7E-C458E2984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SCENIHR, 2015</a:t>
            </a:r>
          </a:p>
          <a:p>
            <a:r>
              <a:rPr lang="tr-TR" dirty="0"/>
              <a:t> </a:t>
            </a:r>
            <a:r>
              <a:rPr lang="tr-TR" dirty="0" err="1"/>
              <a:t>Sekonder</a:t>
            </a:r>
            <a:r>
              <a:rPr lang="tr-TR" dirty="0"/>
              <a:t> olgulara yada başarısız olacağı düşünülen olgulara uygulanmalı</a:t>
            </a:r>
          </a:p>
          <a:p>
            <a:r>
              <a:rPr lang="tr-TR" dirty="0"/>
              <a:t>Cerrah </a:t>
            </a:r>
            <a:r>
              <a:rPr lang="tr-TR" dirty="0" err="1"/>
              <a:t>sertifiye</a:t>
            </a:r>
            <a:r>
              <a:rPr lang="tr-TR" dirty="0"/>
              <a:t> olmalı</a:t>
            </a:r>
          </a:p>
          <a:p>
            <a:r>
              <a:rPr lang="tr-TR" dirty="0"/>
              <a:t>Hasta seçimi iyi yapılmalı ve hastayla detaylar tartışılmalı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246FC05-6284-DD4C-BDC3-8F8A5A5E3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A087ED1-B579-1A42-91DF-AC3847092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D952E02-74F2-8141-B5DB-122843CA7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5416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5D0BA2C-6D53-6D4E-9283-779D658F5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		FDA 2019 Panel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BCB8FF9-7EC3-374A-8CDA-0A6E5A75F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Ocak 2008-Kasım 2018, 12 ay üzerinde takip</a:t>
            </a:r>
          </a:p>
          <a:p>
            <a:r>
              <a:rPr lang="tr-TR" dirty="0"/>
              <a:t>1339 çalışma </a:t>
            </a:r>
            <a:r>
              <a:rPr lang="tr-TR" dirty="0" err="1"/>
              <a:t>pubmed</a:t>
            </a:r>
            <a:r>
              <a:rPr lang="tr-TR" dirty="0"/>
              <a:t>, 1267’si uygun bulunmamış. </a:t>
            </a:r>
          </a:p>
          <a:p>
            <a:r>
              <a:rPr lang="tr-TR" dirty="0"/>
              <a:t>73 çalışma gözden geçirilmiş</a:t>
            </a:r>
          </a:p>
          <a:p>
            <a:pPr lvl="1"/>
            <a:r>
              <a:rPr lang="tr-TR" dirty="0"/>
              <a:t>39 RCT</a:t>
            </a:r>
          </a:p>
          <a:p>
            <a:pPr lvl="1"/>
            <a:r>
              <a:rPr lang="tr-TR" dirty="0"/>
              <a:t>8 </a:t>
            </a:r>
            <a:r>
              <a:rPr lang="tr-TR" dirty="0" err="1"/>
              <a:t>prospektif</a:t>
            </a:r>
            <a:r>
              <a:rPr lang="tr-TR" dirty="0"/>
              <a:t> </a:t>
            </a:r>
            <a:r>
              <a:rPr lang="tr-TR" dirty="0" err="1"/>
              <a:t>kohort</a:t>
            </a:r>
            <a:r>
              <a:rPr lang="tr-TR" dirty="0"/>
              <a:t>(</a:t>
            </a:r>
            <a:r>
              <a:rPr lang="tr-TR" dirty="0" err="1"/>
              <a:t>Uphold</a:t>
            </a:r>
            <a:r>
              <a:rPr lang="tr-TR" dirty="0"/>
              <a:t>, </a:t>
            </a:r>
            <a:r>
              <a:rPr lang="tr-TR" dirty="0" err="1"/>
              <a:t>Restorelle</a:t>
            </a:r>
            <a:r>
              <a:rPr lang="tr-TR" dirty="0"/>
              <a:t> ve </a:t>
            </a:r>
            <a:r>
              <a:rPr lang="tr-TR" dirty="0" err="1"/>
              <a:t>Xenform</a:t>
            </a:r>
            <a:r>
              <a:rPr lang="tr-TR" dirty="0"/>
              <a:t>)</a:t>
            </a:r>
          </a:p>
          <a:p>
            <a:pPr lvl="1"/>
            <a:r>
              <a:rPr lang="tr-TR" dirty="0"/>
              <a:t>14 Geniş geniş tabanlı çalışma</a:t>
            </a:r>
          </a:p>
          <a:p>
            <a:pPr lvl="1"/>
            <a:r>
              <a:rPr lang="tr-TR" dirty="0"/>
              <a:t>9 Meta analiz</a:t>
            </a:r>
          </a:p>
          <a:p>
            <a:pPr lvl="1"/>
            <a:r>
              <a:rPr lang="tr-TR" dirty="0"/>
              <a:t>3 </a:t>
            </a:r>
            <a:r>
              <a:rPr lang="tr-TR" dirty="0" err="1"/>
              <a:t>Markov</a:t>
            </a:r>
            <a:r>
              <a:rPr lang="tr-TR" dirty="0"/>
              <a:t> analiz</a:t>
            </a: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1244B2D-BC68-7749-BCCF-30847AFB1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9309C3D-CFE7-604E-8EB4-AD2E08108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2FB78C3-43B8-A148-ADCF-8F3CBB47A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</p:spTree>
    <p:extLst>
      <p:ext uri="{BB962C8B-B14F-4D97-AF65-F5344CB8AC3E}">
        <p14:creationId xmlns:p14="http://schemas.microsoft.com/office/powerpoint/2010/main" val="2583782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DC3843C-4D5F-3B4E-81A3-7538A48D1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FDA 2019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FCEDC9F-104D-B74B-A23B-47E7AA612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Tecrübeli </a:t>
            </a:r>
            <a:r>
              <a:rPr lang="tr-TR" dirty="0" err="1">
                <a:solidFill>
                  <a:srgbClr val="FF0000"/>
                </a:solidFill>
              </a:rPr>
              <a:t>pelvik</a:t>
            </a:r>
            <a:r>
              <a:rPr lang="tr-TR" dirty="0">
                <a:solidFill>
                  <a:srgbClr val="FF0000"/>
                </a:solidFill>
              </a:rPr>
              <a:t> cerrahların </a:t>
            </a:r>
            <a:r>
              <a:rPr lang="tr-TR" dirty="0" err="1"/>
              <a:t>meş</a:t>
            </a:r>
            <a:r>
              <a:rPr lang="tr-TR" dirty="0"/>
              <a:t> ameliyatlarında </a:t>
            </a:r>
            <a:r>
              <a:rPr lang="tr-TR" dirty="0" err="1"/>
              <a:t>morbidite</a:t>
            </a:r>
            <a:r>
              <a:rPr lang="tr-TR" dirty="0"/>
              <a:t> ve komplikasyonları daha az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err="1"/>
              <a:t>Meş</a:t>
            </a:r>
            <a:r>
              <a:rPr lang="tr-TR" dirty="0"/>
              <a:t> erozyonu: O.R: 0.42	 p&lt;0.001</a:t>
            </a:r>
          </a:p>
          <a:p>
            <a:r>
              <a:rPr lang="tr-TR" dirty="0">
                <a:solidFill>
                  <a:srgbClr val="FF0000"/>
                </a:solidFill>
              </a:rPr>
              <a:t>Çok sayıda vaka yapan </a:t>
            </a:r>
            <a:r>
              <a:rPr lang="tr-TR" dirty="0"/>
              <a:t>cerrahların erozyon oranı daha az yaklaşık 2 kat (%3 vs. % 6)</a:t>
            </a:r>
          </a:p>
          <a:p>
            <a:pPr marL="0" indent="0">
              <a:buNone/>
            </a:pPr>
            <a:r>
              <a:rPr lang="tr-TR" dirty="0"/>
              <a:t>	Çalışmalarda az sayıda vaka yapan 	cerrahların 	serileri </a:t>
            </a:r>
            <a:r>
              <a:rPr lang="tr-TR" dirty="0">
                <a:solidFill>
                  <a:srgbClr val="FF0000"/>
                </a:solidFill>
              </a:rPr>
              <a:t>% 50 den fazla</a:t>
            </a:r>
          </a:p>
          <a:p>
            <a:r>
              <a:rPr lang="tr-TR" dirty="0"/>
              <a:t>% 4 </a:t>
            </a:r>
            <a:r>
              <a:rPr lang="tr-TR" dirty="0" err="1"/>
              <a:t>reoperasyon</a:t>
            </a:r>
            <a:r>
              <a:rPr lang="tr-TR" dirty="0"/>
              <a:t> oranında ürolog ve jinekolog farkı yok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4F9239B-53FA-2640-A42A-35764E331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ADB6FA-6E9B-3747-950F-1B925D3E6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E41B4C0-4CAF-E045-99AF-BE40E866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1698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8C6F000-E4CF-834E-9B0C-F98990A1A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FDA 2019, RCT meta-analiz(</a:t>
            </a:r>
            <a:r>
              <a:rPr lang="tr-TR" b="1" dirty="0" err="1"/>
              <a:t>Cochrane</a:t>
            </a:r>
            <a:r>
              <a:rPr lang="tr-TR" b="1" dirty="0"/>
              <a:t>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0C3F283-D5A8-DF48-8286-36447C317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/>
              <a:t>Meşlerde</a:t>
            </a:r>
            <a:endParaRPr lang="tr-TR" dirty="0"/>
          </a:p>
          <a:p>
            <a:pPr lvl="1"/>
            <a:r>
              <a:rPr lang="tr-TR" dirty="0"/>
              <a:t>Objektif başarı yüksek</a:t>
            </a:r>
          </a:p>
          <a:p>
            <a:pPr lvl="1"/>
            <a:r>
              <a:rPr lang="tr-TR" dirty="0" err="1"/>
              <a:t>Rekürens</a:t>
            </a:r>
            <a:r>
              <a:rPr lang="tr-TR" dirty="0"/>
              <a:t> cerrahisi az.</a:t>
            </a:r>
          </a:p>
          <a:p>
            <a:pPr marL="457200" lvl="1" indent="0">
              <a:buNone/>
            </a:pPr>
            <a:endParaRPr lang="tr-TR" dirty="0"/>
          </a:p>
          <a:p>
            <a:r>
              <a:rPr lang="tr-TR" dirty="0"/>
              <a:t>Doğal doku onarımlarında</a:t>
            </a:r>
          </a:p>
          <a:p>
            <a:pPr lvl="1"/>
            <a:r>
              <a:rPr lang="tr-TR" dirty="0"/>
              <a:t>Objektif başarı düşük</a:t>
            </a:r>
          </a:p>
          <a:p>
            <a:pPr lvl="1"/>
            <a:r>
              <a:rPr lang="tr-TR" dirty="0" err="1"/>
              <a:t>Reoperasyon</a:t>
            </a:r>
            <a:r>
              <a:rPr lang="tr-TR" dirty="0"/>
              <a:t> oranı düşük</a:t>
            </a:r>
          </a:p>
          <a:p>
            <a:pPr lvl="1"/>
            <a:r>
              <a:rPr lang="tr-TR" dirty="0" err="1"/>
              <a:t>Meş</a:t>
            </a:r>
            <a:r>
              <a:rPr lang="tr-TR" dirty="0"/>
              <a:t> komplikasyonları yok</a:t>
            </a:r>
          </a:p>
          <a:p>
            <a:pPr marL="457200" lvl="1" indent="0">
              <a:buNone/>
            </a:pPr>
            <a:endParaRPr lang="tr-TR" dirty="0"/>
          </a:p>
          <a:p>
            <a:pPr marL="457200" lvl="1" indent="0">
              <a:buNone/>
            </a:pPr>
            <a:endParaRPr lang="tr-TR" dirty="0"/>
          </a:p>
          <a:p>
            <a:r>
              <a:rPr lang="tr-TR" dirty="0"/>
              <a:t>Fark yok</a:t>
            </a:r>
          </a:p>
          <a:p>
            <a:pPr lvl="1"/>
            <a:r>
              <a:rPr lang="tr-TR" dirty="0"/>
              <a:t>Sübjektif başarı-memnuniyet</a:t>
            </a:r>
          </a:p>
          <a:p>
            <a:pPr lvl="1"/>
            <a:r>
              <a:rPr lang="tr-TR" dirty="0"/>
              <a:t>QOL, seksüel fonksiyon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57BFA50-47D7-1647-8D28-1D257D718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B7D6C8F-CA60-064B-B205-982968EE2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7F3D2C7-FBCA-C44B-8189-D8519D73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</p:spTree>
    <p:extLst>
      <p:ext uri="{BB962C8B-B14F-4D97-AF65-F5344CB8AC3E}">
        <p14:creationId xmlns:p14="http://schemas.microsoft.com/office/powerpoint/2010/main" val="328764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0FE2C7C-41F3-F543-893D-2CDC10EDB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Apikal</a:t>
            </a:r>
            <a:r>
              <a:rPr lang="tr-TR" b="1" dirty="0"/>
              <a:t> </a:t>
            </a:r>
            <a:r>
              <a:rPr lang="tr-TR" b="1" dirty="0" err="1"/>
              <a:t>prolapsus:meş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16E8F14-DF94-0942-9EB5-69AEA7986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err="1"/>
              <a:t>Apikal</a:t>
            </a:r>
            <a:r>
              <a:rPr lang="tr-TR" dirty="0"/>
              <a:t> </a:t>
            </a:r>
            <a:r>
              <a:rPr lang="tr-TR" dirty="0" err="1"/>
              <a:t>prolapsus</a:t>
            </a:r>
            <a:r>
              <a:rPr lang="tr-TR" dirty="0"/>
              <a:t>, 6 RCT, mesh </a:t>
            </a:r>
            <a:r>
              <a:rPr lang="tr-TR" dirty="0" err="1"/>
              <a:t>vs</a:t>
            </a:r>
            <a:r>
              <a:rPr lang="tr-TR" dirty="0"/>
              <a:t> </a:t>
            </a:r>
            <a:r>
              <a:rPr lang="tr-TR" dirty="0" err="1"/>
              <a:t>konv</a:t>
            </a:r>
            <a:r>
              <a:rPr lang="tr-TR" dirty="0"/>
              <a:t>. </a:t>
            </a:r>
            <a:r>
              <a:rPr lang="tr-TR" dirty="0" err="1"/>
              <a:t>vaj.cerr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598 hasta, 1-3 yıl takip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/>
              <a:t>Rekürens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De </a:t>
            </a:r>
            <a:r>
              <a:rPr lang="tr-TR" dirty="0" err="1"/>
              <a:t>novo</a:t>
            </a:r>
            <a:r>
              <a:rPr lang="tr-TR" dirty="0"/>
              <a:t> SUI		Fark yok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Erozyon % 18</a:t>
            </a:r>
          </a:p>
          <a:p>
            <a:pPr marL="0" indent="0">
              <a:buNone/>
            </a:pPr>
            <a:r>
              <a:rPr lang="tr-TR" dirty="0"/>
              <a:t>			</a:t>
            </a:r>
          </a:p>
          <a:p>
            <a:pPr marL="0" indent="0">
              <a:buNone/>
            </a:pPr>
            <a:r>
              <a:rPr lang="tr-TR" sz="1781" dirty="0" err="1"/>
              <a:t>Maher</a:t>
            </a:r>
            <a:r>
              <a:rPr lang="tr-TR" sz="1781" dirty="0"/>
              <a:t> ve ar. </a:t>
            </a:r>
            <a:r>
              <a:rPr lang="tr-TR" sz="1781" dirty="0" err="1"/>
              <a:t>Cochrane</a:t>
            </a:r>
            <a:r>
              <a:rPr lang="tr-TR" sz="1781" dirty="0"/>
              <a:t> </a:t>
            </a:r>
            <a:r>
              <a:rPr lang="tr-TR" sz="1781" dirty="0" err="1"/>
              <a:t>database</a:t>
            </a:r>
            <a:r>
              <a:rPr lang="tr-TR" sz="1781" dirty="0"/>
              <a:t> </a:t>
            </a:r>
            <a:r>
              <a:rPr lang="tr-TR" sz="1781" dirty="0" err="1"/>
              <a:t>Sys</a:t>
            </a:r>
            <a:r>
              <a:rPr lang="tr-TR" sz="1781" dirty="0"/>
              <a:t> </a:t>
            </a:r>
            <a:r>
              <a:rPr lang="tr-TR" sz="1781" dirty="0" err="1"/>
              <a:t>Rev</a:t>
            </a:r>
            <a:r>
              <a:rPr lang="tr-TR" sz="1781" dirty="0"/>
              <a:t> 2016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254CDB4-0CE7-DA4F-956C-C0A62FB69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C4A395-AE62-4641-8167-C11903184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564550E-8454-7D44-B3FB-493176A6C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sp>
        <p:nvSpPr>
          <p:cNvPr id="7" name="Sağ Küme Ayracı 6">
            <a:extLst>
              <a:ext uri="{FF2B5EF4-FFF2-40B4-BE49-F238E27FC236}">
                <a16:creationId xmlns:a16="http://schemas.microsoft.com/office/drawing/2014/main" id="{0D07ACE7-8F96-7546-8632-4878CA726271}"/>
              </a:ext>
            </a:extLst>
          </p:cNvPr>
          <p:cNvSpPr/>
          <p:nvPr/>
        </p:nvSpPr>
        <p:spPr>
          <a:xfrm>
            <a:off x="2590804" y="3300748"/>
            <a:ext cx="297217" cy="769510"/>
          </a:xfrm>
          <a:prstGeom prst="rightBrace">
            <a:avLst>
              <a:gd name="adj1" fmla="val 8333"/>
              <a:gd name="adj2" fmla="val 56413"/>
            </a:avLst>
          </a:prstGeom>
          <a:ln w="1016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1603">
              <a:solidFill>
                <a:sysClr val="windowText" lastClr="000000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06E975D7-3DAB-A548-8B50-1C49CD880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043" y="277092"/>
            <a:ext cx="1718957" cy="198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91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3C5B337-01CE-2249-BBC3-246884428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Klasik</a:t>
            </a:r>
            <a:r>
              <a:rPr lang="en-US" dirty="0"/>
              <a:t> </a:t>
            </a:r>
            <a:r>
              <a:rPr lang="en-US" dirty="0" err="1"/>
              <a:t>meşler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7F1181A-F054-9045-A609-1794E1E6C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Meşlerde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Anatomik</a:t>
            </a:r>
            <a:r>
              <a:rPr lang="en-US" dirty="0"/>
              <a:t> </a:t>
            </a:r>
            <a:r>
              <a:rPr lang="en-US" dirty="0" err="1"/>
              <a:t>düzeltme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başarı</a:t>
            </a:r>
            <a:r>
              <a:rPr lang="en-US" dirty="0"/>
              <a:t> </a:t>
            </a:r>
            <a:r>
              <a:rPr lang="en-US" dirty="0" err="1"/>
              <a:t>oranı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yüksek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Ama:</a:t>
            </a:r>
          </a:p>
          <a:p>
            <a:r>
              <a:rPr lang="en-US" dirty="0" err="1"/>
              <a:t>Trokar</a:t>
            </a:r>
            <a:r>
              <a:rPr lang="en-US" dirty="0"/>
              <a:t> </a:t>
            </a:r>
            <a:r>
              <a:rPr lang="en-US" dirty="0" err="1"/>
              <a:t>geçişi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fiksasyona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intraop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postop </a:t>
            </a:r>
            <a:r>
              <a:rPr lang="en-US" dirty="0" err="1"/>
              <a:t>komplikasyonlar</a:t>
            </a:r>
            <a:r>
              <a:rPr lang="en-US" dirty="0"/>
              <a:t> var</a:t>
            </a:r>
          </a:p>
          <a:p>
            <a:r>
              <a:rPr lang="en-US" dirty="0" err="1"/>
              <a:t>Erozyon</a:t>
            </a:r>
            <a:r>
              <a:rPr lang="en-US" dirty="0"/>
              <a:t> % 11-18</a:t>
            </a:r>
          </a:p>
          <a:p>
            <a:r>
              <a:rPr lang="en-US" dirty="0" err="1"/>
              <a:t>Bunların</a:t>
            </a:r>
            <a:r>
              <a:rPr lang="en-US" dirty="0"/>
              <a:t> </a:t>
            </a:r>
            <a:r>
              <a:rPr lang="en-US" dirty="0" err="1"/>
              <a:t>yarısına</a:t>
            </a:r>
            <a:r>
              <a:rPr lang="en-US" dirty="0"/>
              <a:t> </a:t>
            </a:r>
            <a:r>
              <a:rPr lang="en-US" dirty="0" err="1"/>
              <a:t>girişim</a:t>
            </a:r>
            <a:r>
              <a:rPr lang="en-US" dirty="0"/>
              <a:t> </a:t>
            </a:r>
            <a:r>
              <a:rPr lang="en-US" dirty="0" err="1"/>
              <a:t>gerekiyor</a:t>
            </a:r>
            <a:r>
              <a:rPr lang="en-US" dirty="0"/>
              <a:t> % 5-9</a:t>
            </a:r>
          </a:p>
          <a:p>
            <a:r>
              <a:rPr lang="en-US" dirty="0" err="1"/>
              <a:t>Ağrı</a:t>
            </a:r>
            <a:r>
              <a:rPr lang="en-US" dirty="0"/>
              <a:t>/</a:t>
            </a:r>
            <a:r>
              <a:rPr lang="en-US" dirty="0" err="1"/>
              <a:t>Disparoni</a:t>
            </a:r>
            <a:r>
              <a:rPr lang="en-US" dirty="0"/>
              <a:t> % 8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83641E1-7AF0-DC44-BE1E-FE9980832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A141912-DD69-6C45-8960-9246CB63A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C025B15-A2E9-B04E-8CA5-79055C090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57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939" dirty="0" err="1"/>
              <a:t>ABD’de</a:t>
            </a:r>
            <a:r>
              <a:rPr lang="en-US" sz="2939" dirty="0"/>
              <a:t>. 2001-2011 </a:t>
            </a:r>
            <a:r>
              <a:rPr lang="en-US" sz="2939" dirty="0" err="1"/>
              <a:t>arası</a:t>
            </a:r>
            <a:r>
              <a:rPr lang="en-US" sz="2939" dirty="0"/>
              <a:t> 613 160 </a:t>
            </a:r>
            <a:r>
              <a:rPr lang="en-US" sz="2939" dirty="0" err="1"/>
              <a:t>prolapsus</a:t>
            </a:r>
            <a:r>
              <a:rPr lang="en-US" sz="2939" dirty="0"/>
              <a:t> </a:t>
            </a:r>
            <a:r>
              <a:rPr lang="en-US" sz="2939" dirty="0" err="1"/>
              <a:t>cerrahisi</a:t>
            </a:r>
            <a:r>
              <a:rPr lang="en-US" sz="2939" dirty="0"/>
              <a:t> </a:t>
            </a:r>
            <a:r>
              <a:rPr lang="en-US" sz="2939" dirty="0" err="1"/>
              <a:t>yapılmış</a:t>
            </a:r>
            <a:r>
              <a:rPr lang="en-US" sz="2939" dirty="0"/>
              <a:t>(Medicare database)</a:t>
            </a:r>
          </a:p>
          <a:p>
            <a:r>
              <a:rPr lang="en-US" sz="2939" dirty="0" err="1"/>
              <a:t>Meş</a:t>
            </a:r>
            <a:r>
              <a:rPr lang="en-US" sz="2939" dirty="0"/>
              <a:t> </a:t>
            </a:r>
            <a:r>
              <a:rPr lang="en-US" sz="2939" dirty="0" err="1"/>
              <a:t>kullanımı</a:t>
            </a:r>
            <a:r>
              <a:rPr lang="en-US" sz="2939" dirty="0"/>
              <a:t> 2002’den 2008’e </a:t>
            </a:r>
            <a:r>
              <a:rPr lang="en-US" sz="2939" dirty="0" err="1"/>
              <a:t>kadar</a:t>
            </a:r>
            <a:r>
              <a:rPr lang="en-US" sz="2939" dirty="0"/>
              <a:t> </a:t>
            </a:r>
            <a:r>
              <a:rPr lang="en-US" sz="2939" dirty="0" err="1"/>
              <a:t>giderek</a:t>
            </a:r>
            <a:r>
              <a:rPr lang="en-US" sz="2939" dirty="0"/>
              <a:t> </a:t>
            </a:r>
            <a:r>
              <a:rPr lang="en-US" sz="2939" dirty="0" err="1"/>
              <a:t>artmış</a:t>
            </a:r>
            <a:r>
              <a:rPr lang="en-US" sz="2939" dirty="0"/>
              <a:t>(% 2-35). 2008 FDA </a:t>
            </a:r>
            <a:r>
              <a:rPr lang="en-US" sz="2939" dirty="0" err="1"/>
              <a:t>uyarısından</a:t>
            </a:r>
            <a:r>
              <a:rPr lang="en-US" sz="2939" dirty="0"/>
              <a:t> </a:t>
            </a:r>
            <a:r>
              <a:rPr lang="en-US" sz="2939" dirty="0" err="1"/>
              <a:t>sonra</a:t>
            </a:r>
            <a:r>
              <a:rPr lang="en-US" sz="2939" dirty="0"/>
              <a:t> </a:t>
            </a:r>
            <a:r>
              <a:rPr lang="en-US" sz="2939" dirty="0" err="1"/>
              <a:t>bir</a:t>
            </a:r>
            <a:r>
              <a:rPr lang="en-US" sz="2939" dirty="0"/>
              <a:t> </a:t>
            </a:r>
            <a:r>
              <a:rPr lang="en-US" sz="2939" dirty="0" err="1"/>
              <a:t>plato</a:t>
            </a:r>
            <a:r>
              <a:rPr lang="en-US" sz="2939" dirty="0"/>
              <a:t> </a:t>
            </a:r>
            <a:r>
              <a:rPr lang="en-US" sz="2939" dirty="0" err="1"/>
              <a:t>çizmiş</a:t>
            </a:r>
            <a:r>
              <a:rPr lang="en-US" sz="2939" dirty="0"/>
              <a:t>. 2011’den </a:t>
            </a:r>
            <a:r>
              <a:rPr lang="en-US" sz="2939" dirty="0" err="1"/>
              <a:t>sonra</a:t>
            </a:r>
            <a:r>
              <a:rPr lang="en-US" sz="2939" dirty="0"/>
              <a:t> </a:t>
            </a:r>
            <a:r>
              <a:rPr lang="en-US" sz="2939" dirty="0" err="1"/>
              <a:t>azalmış</a:t>
            </a:r>
            <a:r>
              <a:rPr lang="en-US" sz="2939" dirty="0"/>
              <a:t>.</a:t>
            </a:r>
          </a:p>
          <a:p>
            <a:r>
              <a:rPr lang="en-US" sz="2939" dirty="0" err="1"/>
              <a:t>Sakrokolpopeksi</a:t>
            </a:r>
            <a:r>
              <a:rPr lang="en-US" sz="2939" dirty="0"/>
              <a:t> (% 83-98 </a:t>
            </a:r>
            <a:r>
              <a:rPr lang="en-US" sz="2939" dirty="0" err="1"/>
              <a:t>robotik</a:t>
            </a:r>
            <a:r>
              <a:rPr lang="en-US" sz="2939" dirty="0"/>
              <a:t> </a:t>
            </a:r>
            <a:r>
              <a:rPr lang="en-US" sz="2939" dirty="0" err="1"/>
              <a:t>ya</a:t>
            </a:r>
            <a:r>
              <a:rPr lang="en-US" sz="2939" dirty="0"/>
              <a:t> da </a:t>
            </a:r>
            <a:r>
              <a:rPr lang="en-US" sz="2939" dirty="0" err="1"/>
              <a:t>laparoskopik</a:t>
            </a:r>
            <a:r>
              <a:rPr lang="en-US" sz="2939" dirty="0"/>
              <a:t>) 2008’den 2011’e </a:t>
            </a:r>
            <a:r>
              <a:rPr lang="en-US" sz="2939" dirty="0" err="1"/>
              <a:t>kadar</a:t>
            </a:r>
            <a:r>
              <a:rPr lang="en-US" sz="2939" dirty="0"/>
              <a:t> her </a:t>
            </a:r>
            <a:r>
              <a:rPr lang="en-US" sz="2939" dirty="0" err="1"/>
              <a:t>yıl</a:t>
            </a:r>
            <a:r>
              <a:rPr lang="en-US" sz="2939" dirty="0"/>
              <a:t> </a:t>
            </a:r>
            <a:r>
              <a:rPr lang="en-US" sz="2939" dirty="0" err="1"/>
              <a:t>iki</a:t>
            </a:r>
            <a:r>
              <a:rPr lang="en-US" sz="2939" dirty="0"/>
              <a:t> </a:t>
            </a:r>
            <a:r>
              <a:rPr lang="en-US" sz="2939" dirty="0" err="1"/>
              <a:t>kat</a:t>
            </a:r>
            <a:r>
              <a:rPr lang="en-US" sz="2939" dirty="0"/>
              <a:t> </a:t>
            </a:r>
            <a:r>
              <a:rPr lang="en-US" sz="2939" dirty="0" err="1"/>
              <a:t>artmış</a:t>
            </a:r>
            <a:r>
              <a:rPr lang="en-US" sz="2939" dirty="0"/>
              <a:t>.</a:t>
            </a:r>
          </a:p>
          <a:p>
            <a:pPr marL="0" indent="0">
              <a:buNone/>
            </a:pPr>
            <a:endParaRPr lang="en-US" sz="2137" dirty="0"/>
          </a:p>
          <a:p>
            <a:pPr marL="0" indent="0">
              <a:buNone/>
            </a:pPr>
            <a:r>
              <a:rPr lang="en-US" sz="2137" dirty="0"/>
              <a:t>Wang </a:t>
            </a:r>
            <a:r>
              <a:rPr lang="en-US" sz="2137" dirty="0" err="1"/>
              <a:t>ve</a:t>
            </a:r>
            <a:r>
              <a:rPr lang="en-US" sz="2137" dirty="0"/>
              <a:t> ark. Urology. 2015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2E4F31-8D00-45A7-98B1-ABD3130074EC}" type="slidenum">
              <a:rPr lang="tr-TR" smtClean="0"/>
              <a:pPr>
                <a:defRPr/>
              </a:pPr>
              <a:t>15</a:t>
            </a:fld>
            <a:endParaRPr lang="tr-TR" dirty="0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892F6DA-AB5C-9F4E-BD72-E5D6F2FB0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BA75B64-BC09-014D-B8FC-8FB0752B0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</p:spTree>
    <p:extLst>
      <p:ext uri="{BB962C8B-B14F-4D97-AF65-F5344CB8AC3E}">
        <p14:creationId xmlns:p14="http://schemas.microsoft.com/office/powerpoint/2010/main" val="2585132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529541"/>
            <a:ext cx="8229600" cy="1424564"/>
          </a:xfrm>
        </p:spPr>
        <p:txBody>
          <a:bodyPr>
            <a:noAutofit/>
          </a:bodyPr>
          <a:lstStyle/>
          <a:p>
            <a:r>
              <a:rPr lang="en-US" sz="3206" dirty="0" err="1"/>
              <a:t>Koparılan</a:t>
            </a:r>
            <a:r>
              <a:rPr lang="en-US" sz="3206" dirty="0"/>
              <a:t> </a:t>
            </a:r>
            <a:r>
              <a:rPr lang="en-US" sz="3206" dirty="0" err="1"/>
              <a:t>fırtınaya</a:t>
            </a:r>
            <a:r>
              <a:rPr lang="en-US" sz="3206" dirty="0"/>
              <a:t> </a:t>
            </a:r>
            <a:r>
              <a:rPr lang="en-US" sz="3206" dirty="0" err="1"/>
              <a:t>karşın</a:t>
            </a:r>
            <a:r>
              <a:rPr lang="en-US" sz="3206" dirty="0"/>
              <a:t> </a:t>
            </a:r>
            <a:r>
              <a:rPr lang="en-US" sz="3206" dirty="0" err="1"/>
              <a:t>meş</a:t>
            </a:r>
            <a:r>
              <a:rPr lang="en-US" sz="3206" dirty="0"/>
              <a:t> </a:t>
            </a:r>
            <a:r>
              <a:rPr lang="en-US" sz="3206" dirty="0" err="1"/>
              <a:t>kullanımı</a:t>
            </a:r>
            <a:r>
              <a:rPr lang="en-US" sz="3206" dirty="0"/>
              <a:t> </a:t>
            </a:r>
            <a:r>
              <a:rPr lang="en-US" sz="3206" dirty="0" err="1"/>
              <a:t>artmaktadır</a:t>
            </a:r>
            <a:r>
              <a:rPr lang="en-US" sz="3206" dirty="0"/>
              <a:t>!!!!</a:t>
            </a:r>
            <a:br>
              <a:rPr lang="en-US" sz="3206" dirty="0"/>
            </a:br>
            <a:r>
              <a:rPr lang="en-US" sz="3206" dirty="0" err="1"/>
              <a:t>Uygulama</a:t>
            </a:r>
            <a:r>
              <a:rPr lang="en-US" sz="3206" dirty="0"/>
              <a:t> </a:t>
            </a:r>
            <a:r>
              <a:rPr lang="en-US" sz="3206" dirty="0" err="1"/>
              <a:t>yolu</a:t>
            </a:r>
            <a:r>
              <a:rPr lang="en-US" sz="3206" dirty="0"/>
              <a:t> </a:t>
            </a:r>
            <a:r>
              <a:rPr lang="en-US" sz="3206" dirty="0" err="1"/>
              <a:t>değişmiştir</a:t>
            </a:r>
            <a:endParaRPr lang="en-US" sz="3206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693" y="2082356"/>
            <a:ext cx="8592865" cy="4037448"/>
          </a:xfrm>
        </p:spPr>
        <p:txBody>
          <a:bodyPr>
            <a:normAutofit/>
          </a:bodyPr>
          <a:lstStyle/>
          <a:p>
            <a:r>
              <a:rPr lang="en-US" dirty="0"/>
              <a:t>Abdominal </a:t>
            </a:r>
            <a:r>
              <a:rPr lang="en-US" dirty="0" err="1"/>
              <a:t>SKP.de</a:t>
            </a:r>
            <a:r>
              <a:rPr lang="en-US" dirty="0"/>
              <a:t>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duvarda</a:t>
            </a:r>
            <a:r>
              <a:rPr lang="en-US" dirty="0"/>
              <a:t> </a:t>
            </a:r>
            <a:r>
              <a:rPr lang="en-US" dirty="0" err="1"/>
              <a:t>kafın</a:t>
            </a:r>
            <a:r>
              <a:rPr lang="en-US" dirty="0"/>
              <a:t> 3-4 cm </a:t>
            </a:r>
            <a:r>
              <a:rPr lang="en-US" dirty="0" err="1"/>
              <a:t>altına</a:t>
            </a:r>
            <a:r>
              <a:rPr lang="en-US" dirty="0"/>
              <a:t> </a:t>
            </a:r>
            <a:r>
              <a:rPr lang="en-US" dirty="0" err="1"/>
              <a:t>indirilmektedir</a:t>
            </a:r>
            <a:r>
              <a:rPr lang="en-US" dirty="0"/>
              <a:t>. </a:t>
            </a:r>
            <a:r>
              <a:rPr lang="en-US" dirty="0" err="1"/>
              <a:t>Burası</a:t>
            </a:r>
            <a:r>
              <a:rPr lang="en-US" dirty="0"/>
              <a:t> </a:t>
            </a:r>
            <a:r>
              <a:rPr lang="en-US" dirty="0" err="1"/>
              <a:t>mesane</a:t>
            </a:r>
            <a:r>
              <a:rPr lang="en-US" dirty="0"/>
              <a:t> </a:t>
            </a:r>
            <a:r>
              <a:rPr lang="en-US" dirty="0" err="1"/>
              <a:t>boynudur</a:t>
            </a:r>
            <a:r>
              <a:rPr lang="en-US" dirty="0"/>
              <a:t>. </a:t>
            </a:r>
          </a:p>
          <a:p>
            <a:r>
              <a:rPr lang="en-US" dirty="0"/>
              <a:t>Abdominal </a:t>
            </a:r>
            <a:r>
              <a:rPr lang="en-US" dirty="0" err="1"/>
              <a:t>yoldan</a:t>
            </a:r>
            <a:r>
              <a:rPr lang="en-US" dirty="0"/>
              <a:t> </a:t>
            </a:r>
            <a:r>
              <a:rPr lang="en-US" dirty="0" err="1"/>
              <a:t>uygulanan</a:t>
            </a:r>
            <a:r>
              <a:rPr lang="en-US" dirty="0"/>
              <a:t> </a:t>
            </a:r>
            <a:r>
              <a:rPr lang="en-US" dirty="0" err="1"/>
              <a:t>meşin</a:t>
            </a:r>
            <a:r>
              <a:rPr lang="en-US" dirty="0"/>
              <a:t> </a:t>
            </a:r>
            <a:r>
              <a:rPr lang="en-US" dirty="0" err="1"/>
              <a:t>arka</a:t>
            </a:r>
            <a:r>
              <a:rPr lang="en-US" dirty="0"/>
              <a:t> </a:t>
            </a:r>
            <a:r>
              <a:rPr lang="en-US" dirty="0" err="1"/>
              <a:t>yaprağı</a:t>
            </a:r>
            <a:r>
              <a:rPr lang="en-US" dirty="0"/>
              <a:t> </a:t>
            </a:r>
            <a:r>
              <a:rPr lang="en-US" dirty="0" err="1"/>
              <a:t>hastanın</a:t>
            </a:r>
            <a:r>
              <a:rPr lang="en-US" dirty="0"/>
              <a:t> </a:t>
            </a:r>
            <a:r>
              <a:rPr lang="en-US" dirty="0" err="1"/>
              <a:t>rektoseli</a:t>
            </a:r>
            <a:r>
              <a:rPr lang="en-US" dirty="0"/>
              <a:t> </a:t>
            </a:r>
            <a:r>
              <a:rPr lang="en-US" dirty="0" err="1"/>
              <a:t>varsa</a:t>
            </a:r>
            <a:r>
              <a:rPr lang="en-US" dirty="0"/>
              <a:t> </a:t>
            </a:r>
            <a:r>
              <a:rPr lang="en-US" dirty="0" err="1"/>
              <a:t>levator</a:t>
            </a:r>
            <a:r>
              <a:rPr lang="en-US" dirty="0"/>
              <a:t>/</a:t>
            </a:r>
            <a:r>
              <a:rPr lang="en-US" dirty="0" err="1"/>
              <a:t>perineal</a:t>
            </a:r>
            <a:r>
              <a:rPr lang="en-US" dirty="0"/>
              <a:t> </a:t>
            </a:r>
            <a:r>
              <a:rPr lang="en-US" dirty="0" err="1"/>
              <a:t>body’ye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uzatılıp</a:t>
            </a:r>
            <a:r>
              <a:rPr lang="en-US" dirty="0"/>
              <a:t> </a:t>
            </a:r>
            <a:r>
              <a:rPr lang="en-US" dirty="0" err="1"/>
              <a:t>fikse</a:t>
            </a:r>
            <a:r>
              <a:rPr lang="en-US" dirty="0"/>
              <a:t> </a:t>
            </a:r>
            <a:r>
              <a:rPr lang="en-US" dirty="0" err="1"/>
              <a:t>edilmesi</a:t>
            </a:r>
            <a:r>
              <a:rPr lang="en-US" dirty="0"/>
              <a:t> </a:t>
            </a:r>
            <a:r>
              <a:rPr lang="en-US" dirty="0" err="1"/>
              <a:t>önerilmektedir</a:t>
            </a:r>
            <a:r>
              <a:rPr lang="en-US" dirty="0"/>
              <a:t>. </a:t>
            </a:r>
          </a:p>
          <a:p>
            <a:r>
              <a:rPr lang="en-US" dirty="0" err="1"/>
              <a:t>Aslında</a:t>
            </a:r>
            <a:r>
              <a:rPr lang="en-US" dirty="0"/>
              <a:t> </a:t>
            </a:r>
            <a:r>
              <a:rPr lang="en-US" dirty="0" err="1"/>
              <a:t>ABD’de</a:t>
            </a:r>
            <a:r>
              <a:rPr lang="en-US" dirty="0"/>
              <a:t> </a:t>
            </a:r>
            <a:r>
              <a:rPr lang="en-US" dirty="0" err="1"/>
              <a:t>prolapsuta</a:t>
            </a:r>
            <a:r>
              <a:rPr lang="en-US" dirty="0"/>
              <a:t>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kullanımı</a:t>
            </a:r>
            <a:r>
              <a:rPr lang="en-US" dirty="0"/>
              <a:t> </a:t>
            </a:r>
            <a:r>
              <a:rPr lang="en-US" dirty="0" err="1"/>
              <a:t>artmaktadır</a:t>
            </a:r>
            <a:r>
              <a:rPr lang="en-US" dirty="0"/>
              <a:t>. </a:t>
            </a:r>
          </a:p>
          <a:p>
            <a:r>
              <a:rPr lang="en-US" dirty="0" err="1"/>
              <a:t>Uygulama</a:t>
            </a:r>
            <a:r>
              <a:rPr lang="en-US" dirty="0"/>
              <a:t> </a:t>
            </a:r>
            <a:r>
              <a:rPr lang="en-US" dirty="0" err="1"/>
              <a:t>yolu</a:t>
            </a:r>
            <a:r>
              <a:rPr lang="en-US" dirty="0"/>
              <a:t> </a:t>
            </a:r>
            <a:r>
              <a:rPr lang="en-US" dirty="0" err="1"/>
              <a:t>değişmiştir</a:t>
            </a:r>
            <a:r>
              <a:rPr lang="en-US" dirty="0"/>
              <a:t>(</a:t>
            </a:r>
            <a:r>
              <a:rPr lang="en-US" dirty="0" err="1"/>
              <a:t>medikolegal</a:t>
            </a:r>
            <a:r>
              <a:rPr lang="en-US" dirty="0"/>
              <a:t> </a:t>
            </a:r>
            <a:r>
              <a:rPr lang="en-US" dirty="0" err="1"/>
              <a:t>nedenlerle</a:t>
            </a:r>
            <a:r>
              <a:rPr lang="en-US" dirty="0"/>
              <a:t>). </a:t>
            </a:r>
            <a:r>
              <a:rPr lang="en-US" dirty="0" err="1"/>
              <a:t>Vajinal</a:t>
            </a:r>
            <a:r>
              <a:rPr lang="en-US" dirty="0"/>
              <a:t> </a:t>
            </a:r>
            <a:r>
              <a:rPr lang="en-US" dirty="0" err="1"/>
              <a:t>yol</a:t>
            </a:r>
            <a:r>
              <a:rPr lang="en-US" dirty="0"/>
              <a:t> </a:t>
            </a:r>
            <a:r>
              <a:rPr lang="en-US" dirty="0" err="1"/>
              <a:t>yerine</a:t>
            </a:r>
            <a:r>
              <a:rPr lang="en-US" dirty="0"/>
              <a:t> abdominal </a:t>
            </a:r>
            <a:r>
              <a:rPr lang="en-US" dirty="0" err="1"/>
              <a:t>yol</a:t>
            </a:r>
            <a:r>
              <a:rPr lang="en-US" dirty="0"/>
              <a:t> /(L/S, </a:t>
            </a:r>
            <a:r>
              <a:rPr lang="en-US" dirty="0" err="1"/>
              <a:t>Robotik</a:t>
            </a:r>
            <a:r>
              <a:rPr lang="en-US" dirty="0"/>
              <a:t>) </a:t>
            </a:r>
            <a:r>
              <a:rPr lang="en-US" dirty="0" err="1"/>
              <a:t>kullanılmaktadır</a:t>
            </a:r>
            <a:r>
              <a:rPr lang="en-US" dirty="0"/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</p:spTree>
    <p:extLst>
      <p:ext uri="{BB962C8B-B14F-4D97-AF65-F5344CB8AC3E}">
        <p14:creationId xmlns:p14="http://schemas.microsoft.com/office/powerpoint/2010/main" val="1132882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E6361C7-70B8-9D45-BE52-36B374A92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BB2AF460-F4DD-5B4A-9A3A-A4E7F97261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7765" y="1702412"/>
            <a:ext cx="5812155" cy="3969277"/>
          </a:xfrm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F298ACD-FC5E-0246-9D06-B5981596D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153B4F6-698D-574C-BD5E-EF760AD20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2555C53-7E40-3341-8901-71B955091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58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7F4B07A-41CF-9240-B9BB-A3F59F1B5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75BB303-96A8-124D-B8C3-76AF45C3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6187EFA-1D33-014A-965D-E03555A9B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803EDEE-96AD-4F49-9430-EA256F99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18</a:t>
            </a:fld>
            <a:endParaRPr lang="en-US"/>
          </a:p>
        </p:txBody>
      </p:sp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id="{022E2F13-2E9E-9B4A-B414-5D90B3603F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1975" y="2150269"/>
            <a:ext cx="5537200" cy="3746500"/>
          </a:xfrm>
        </p:spPr>
      </p:pic>
    </p:spTree>
    <p:extLst>
      <p:ext uri="{BB962C8B-B14F-4D97-AF65-F5344CB8AC3E}">
        <p14:creationId xmlns:p14="http://schemas.microsoft.com/office/powerpoint/2010/main" val="2567467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8454" y="115535"/>
            <a:ext cx="8401050" cy="1325563"/>
          </a:xfrm>
        </p:spPr>
        <p:txBody>
          <a:bodyPr>
            <a:normAutofit/>
          </a:bodyPr>
          <a:lstStyle/>
          <a:p>
            <a:r>
              <a:rPr lang="tr-TR" sz="3918" dirty="0" err="1"/>
              <a:t>Apikal</a:t>
            </a:r>
            <a:r>
              <a:rPr lang="tr-TR" sz="3918" dirty="0"/>
              <a:t> </a:t>
            </a:r>
            <a:r>
              <a:rPr lang="tr-TR" sz="3918" dirty="0" err="1"/>
              <a:t>prolapsusun</a:t>
            </a:r>
            <a:r>
              <a:rPr lang="tr-TR" sz="3918" dirty="0"/>
              <a:t> cerrahi tedavisi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4" y="1441098"/>
            <a:ext cx="8229600" cy="4873566"/>
          </a:xfrm>
          <a:ln>
            <a:solidFill>
              <a:schemeClr val="accent1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sz="5800" i="1" dirty="0" err="1"/>
              <a:t>Vaginal</a:t>
            </a:r>
            <a:endParaRPr lang="tr-TR" sz="5800" b="1" i="1" dirty="0"/>
          </a:p>
          <a:p>
            <a:pPr lvl="2"/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Kolpokleizis</a:t>
            </a:r>
            <a:endParaRPr lang="tr-TR" sz="32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Sakrospinöz</a:t>
            </a:r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ligament</a:t>
            </a:r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fiksasyonu</a:t>
            </a:r>
            <a:endParaRPr lang="tr-TR" sz="32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tr-TR" sz="2600" b="1" dirty="0" err="1"/>
              <a:t>Transvajinal</a:t>
            </a:r>
            <a:r>
              <a:rPr lang="tr-TR" sz="2600" b="1" dirty="0"/>
              <a:t> </a:t>
            </a:r>
            <a:r>
              <a:rPr lang="tr-TR" sz="2600" b="1" dirty="0" err="1"/>
              <a:t>meş</a:t>
            </a:r>
            <a:endParaRPr lang="tr-TR" sz="2600" b="1" dirty="0"/>
          </a:p>
          <a:p>
            <a:pPr lvl="2"/>
            <a:r>
              <a:rPr lang="tr-TR" sz="2600" b="1" dirty="0"/>
              <a:t>HUSLS(</a:t>
            </a:r>
            <a:r>
              <a:rPr lang="tr-TR" sz="2600" b="1" dirty="0">
                <a:solidFill>
                  <a:srgbClr val="000000"/>
                </a:solidFill>
              </a:rPr>
              <a:t>Yüksek </a:t>
            </a:r>
            <a:r>
              <a:rPr lang="tr-TR" sz="2600" b="1" dirty="0" err="1">
                <a:solidFill>
                  <a:srgbClr val="000000"/>
                </a:solidFill>
              </a:rPr>
              <a:t>uterosakral</a:t>
            </a:r>
            <a:r>
              <a:rPr lang="tr-TR" sz="2600" b="1" dirty="0">
                <a:solidFill>
                  <a:srgbClr val="000000"/>
                </a:solidFill>
              </a:rPr>
              <a:t> </a:t>
            </a:r>
            <a:r>
              <a:rPr lang="tr-TR" sz="2600" b="1" dirty="0" err="1">
                <a:solidFill>
                  <a:srgbClr val="000000"/>
                </a:solidFill>
              </a:rPr>
              <a:t>plikasyon</a:t>
            </a:r>
            <a:r>
              <a:rPr lang="tr-TR" sz="2600" b="1" dirty="0">
                <a:solidFill>
                  <a:srgbClr val="000000"/>
                </a:solidFill>
              </a:rPr>
              <a:t>)</a:t>
            </a:r>
            <a:endParaRPr lang="tr-TR" sz="2600" b="1" dirty="0"/>
          </a:p>
          <a:p>
            <a:pPr lvl="2"/>
            <a:r>
              <a:rPr lang="tr-TR" sz="2600" b="1" dirty="0" err="1"/>
              <a:t>VH+McCall</a:t>
            </a:r>
            <a:r>
              <a:rPr lang="tr-TR" sz="2600" b="1" dirty="0"/>
              <a:t> </a:t>
            </a:r>
            <a:r>
              <a:rPr lang="tr-TR" sz="2600" b="1" dirty="0" err="1"/>
              <a:t>kuldoplasti</a:t>
            </a:r>
            <a:endParaRPr lang="tr-TR" sz="2600" b="1" dirty="0"/>
          </a:p>
          <a:p>
            <a:pPr marL="110269" indent="0">
              <a:buNone/>
            </a:pPr>
            <a:r>
              <a:rPr lang="tr-TR" sz="5800" i="1" dirty="0" err="1"/>
              <a:t>Abdominal</a:t>
            </a:r>
            <a:r>
              <a:rPr lang="tr-TR" sz="5800" i="1" dirty="0"/>
              <a:t>/Açık</a:t>
            </a:r>
          </a:p>
          <a:p>
            <a:pPr lvl="2"/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Sakrokolpopeksi</a:t>
            </a:r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tr-TR" sz="3200" b="1" dirty="0" err="1">
                <a:solidFill>
                  <a:schemeClr val="accent1">
                    <a:lumMod val="75000"/>
                  </a:schemeClr>
                </a:solidFill>
              </a:rPr>
              <a:t>sakrohisteropeksi</a:t>
            </a:r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lvl="2"/>
            <a:r>
              <a:rPr lang="tr-TR" sz="2600" b="1" dirty="0"/>
              <a:t>HUSLS</a:t>
            </a:r>
          </a:p>
          <a:p>
            <a:pPr lvl="2"/>
            <a:r>
              <a:rPr lang="tr-TR" sz="2600" b="1" dirty="0"/>
              <a:t>USLS (</a:t>
            </a:r>
            <a:r>
              <a:rPr lang="tr-TR" sz="2600" b="1" dirty="0" err="1"/>
              <a:t>McCall</a:t>
            </a:r>
            <a:r>
              <a:rPr lang="tr-TR" sz="2600" b="1" dirty="0"/>
              <a:t>?) /USP</a:t>
            </a:r>
          </a:p>
          <a:p>
            <a:pPr marL="0" indent="0">
              <a:buNone/>
            </a:pPr>
            <a:r>
              <a:rPr lang="tr-TR" sz="5200" i="1" dirty="0" err="1"/>
              <a:t>Laparoskopik</a:t>
            </a:r>
            <a:r>
              <a:rPr lang="tr-TR" sz="5200" i="1" dirty="0"/>
              <a:t>/Robot asiste</a:t>
            </a:r>
          </a:p>
          <a:p>
            <a:pPr lvl="2"/>
            <a:r>
              <a:rPr lang="tr-TR" sz="3300" b="1" dirty="0">
                <a:solidFill>
                  <a:schemeClr val="accent1">
                    <a:lumMod val="75000"/>
                  </a:schemeClr>
                </a:solidFill>
              </a:rPr>
              <a:t>SKP/SHP</a:t>
            </a:r>
          </a:p>
          <a:p>
            <a:pPr lvl="2"/>
            <a:r>
              <a:rPr lang="tr-TR" sz="2600" b="1" dirty="0" err="1"/>
              <a:t>Lateral</a:t>
            </a:r>
            <a:r>
              <a:rPr lang="tr-TR" sz="2600" b="1" dirty="0"/>
              <a:t> süspansiyon</a:t>
            </a:r>
          </a:p>
          <a:p>
            <a:pPr lvl="2"/>
            <a:r>
              <a:rPr lang="tr-TR" sz="2600" b="1" dirty="0" err="1"/>
              <a:t>Laparoskopik</a:t>
            </a:r>
            <a:r>
              <a:rPr lang="tr-TR" sz="2600" b="1" dirty="0"/>
              <a:t> </a:t>
            </a:r>
            <a:r>
              <a:rPr lang="tr-TR" sz="2600" b="1" dirty="0" err="1"/>
              <a:t>pektopeksi</a:t>
            </a:r>
            <a:endParaRPr lang="tr-TR" sz="2600" b="1" dirty="0"/>
          </a:p>
          <a:p>
            <a:pPr lvl="2"/>
            <a:r>
              <a:rPr lang="tr-TR" sz="2600" b="1" dirty="0"/>
              <a:t>HUSLS</a:t>
            </a:r>
          </a:p>
          <a:p>
            <a:pPr lvl="2"/>
            <a:r>
              <a:rPr lang="tr-TR" sz="2600" b="1" dirty="0"/>
              <a:t>USLS (</a:t>
            </a:r>
            <a:r>
              <a:rPr lang="tr-TR" sz="2600" b="1" dirty="0" err="1"/>
              <a:t>McCall</a:t>
            </a:r>
            <a:r>
              <a:rPr lang="tr-TR" sz="2600" b="1" dirty="0"/>
              <a:t> ?)</a:t>
            </a:r>
          </a:p>
          <a:p>
            <a:pPr lvl="2"/>
            <a:r>
              <a:rPr lang="tr-TR" sz="2600" b="1" dirty="0"/>
              <a:t>V-NOTES ile USP</a:t>
            </a:r>
          </a:p>
          <a:p>
            <a:pPr marL="914400" lvl="2" indent="0">
              <a:buNone/>
            </a:pPr>
            <a:endParaRPr lang="tr-TR" sz="2600" b="1" dirty="0"/>
          </a:p>
          <a:p>
            <a:pPr lvl="3"/>
            <a:endParaRPr lang="tr-TR" sz="1158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716" y="1767302"/>
            <a:ext cx="1841109" cy="1399503"/>
          </a:xfrm>
          <a:prstGeom prst="rect">
            <a:avLst/>
          </a:prstGeom>
        </p:spPr>
      </p:pic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9276978-1093-3A46-8A3E-7503DD23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Mürekkep 14">
                <a:extLst>
                  <a:ext uri="{FF2B5EF4-FFF2-40B4-BE49-F238E27FC236}">
                    <a16:creationId xmlns:a16="http://schemas.microsoft.com/office/drawing/2014/main" id="{536A5311-AFE4-3949-826C-94E1C0B44769}"/>
                  </a:ext>
                </a:extLst>
              </p14:cNvPr>
              <p14:cNvContentPartPr/>
              <p14:nvPr/>
            </p14:nvContentPartPr>
            <p14:xfrm>
              <a:off x="2985559" y="4192214"/>
              <a:ext cx="360" cy="360"/>
            </p14:xfrm>
          </p:contentPart>
        </mc:Choice>
        <mc:Fallback xmlns="">
          <p:pic>
            <p:nvPicPr>
              <p:cNvPr id="15" name="Mürekkep 14">
                <a:extLst>
                  <a:ext uri="{FF2B5EF4-FFF2-40B4-BE49-F238E27FC236}">
                    <a16:creationId xmlns:a16="http://schemas.microsoft.com/office/drawing/2014/main" id="{536A5311-AFE4-3949-826C-94E1C0B4476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31919" y="4084214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Alt Bilgi Yer Tutucusu 16">
            <a:extLst>
              <a:ext uri="{FF2B5EF4-FFF2-40B4-BE49-F238E27FC236}">
                <a16:creationId xmlns:a16="http://schemas.microsoft.com/office/drawing/2014/main" id="{B689D1FA-E8A8-6B41-AB42-8841925D2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F4CA14D-DADD-5843-9D8F-02035DA32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25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96DDBEB-8A01-DD4D-9C01-A8EB0FB85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BF908DCD-879D-5E4A-B378-7CC71AB664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5475" y="2505869"/>
            <a:ext cx="5410200" cy="3035300"/>
          </a:xfrm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09184EE-BDD7-1A40-8C04-E936DB8A5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22257D4-D721-3B49-9143-542024CE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A68FCB2-DD16-6441-B363-3F620248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19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B7D5B5B-FFC0-5D4E-8C50-132431178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48488447-03E2-9244-8B86-172F87478A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0175" y="1786403"/>
            <a:ext cx="6400800" cy="4706471"/>
          </a:xfrm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2D985F3-DE3A-9449-A766-14CD7EAAF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7C9AB8D-129F-924A-990F-574D527AE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DB049C9-A74F-1B4B-A969-C52FBB3FA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50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EDD491-E500-2F46-8F18-674B030BC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FE4FBEC-1161-0D45-A861-0EBDCA5F2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0F88C26-4907-7344-BB5C-02532B7D7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A0313CE-B46A-B844-82E4-62C3F3673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21</a:t>
            </a:fld>
            <a:endParaRPr lang="en-US"/>
          </a:p>
        </p:txBody>
      </p:sp>
      <p:pic>
        <p:nvPicPr>
          <p:cNvPr id="16" name="İçerik Yer Tutucusu 15">
            <a:extLst>
              <a:ext uri="{FF2B5EF4-FFF2-40B4-BE49-F238E27FC236}">
                <a16:creationId xmlns:a16="http://schemas.microsoft.com/office/drawing/2014/main" id="{AF443312-6355-8346-8FE7-726BBF56F5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060" y="1690688"/>
            <a:ext cx="7935030" cy="4665662"/>
          </a:xfrm>
        </p:spPr>
      </p:pic>
    </p:spTree>
    <p:extLst>
      <p:ext uri="{BB962C8B-B14F-4D97-AF65-F5344CB8AC3E}">
        <p14:creationId xmlns:p14="http://schemas.microsoft.com/office/powerpoint/2010/main" val="4076219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89CC262-E069-F54D-A19B-D7DC81DA0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77B894E-EAAC-EE4E-809E-A64B76956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24698EB-23A5-874E-A9E6-444C1497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FF5B04-CA24-BF42-BD10-CB40D23C3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22</a:t>
            </a:fld>
            <a:endParaRPr lang="en-US"/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039A14B9-5845-8A42-A514-F123D29E43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5" y="1615432"/>
            <a:ext cx="7460979" cy="477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77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0044A88-0F40-1C4F-B359-41431C27E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173" y="-303089"/>
            <a:ext cx="8401050" cy="1325563"/>
          </a:xfrm>
        </p:spPr>
        <p:txBody>
          <a:bodyPr/>
          <a:lstStyle/>
          <a:p>
            <a:r>
              <a:rPr lang="en-US" dirty="0"/>
              <a:t>SRS implant vs. </a:t>
            </a:r>
            <a:r>
              <a:rPr lang="en-US" dirty="0" err="1"/>
              <a:t>Klasik</a:t>
            </a:r>
            <a:r>
              <a:rPr lang="en-US" dirty="0"/>
              <a:t> </a:t>
            </a:r>
            <a:r>
              <a:rPr lang="en-US" dirty="0" err="1"/>
              <a:t>meşler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2A9FDE0-2E45-454B-9DDA-40493E2D2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570892"/>
            <a:ext cx="8401050" cy="4797182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/>
              <a:t>			SRS implant 	</a:t>
            </a:r>
            <a:r>
              <a:rPr lang="en-US" b="1" i="1" dirty="0" err="1"/>
              <a:t>Klasik</a:t>
            </a:r>
            <a:r>
              <a:rPr lang="en-US" b="1" i="1" dirty="0"/>
              <a:t> </a:t>
            </a:r>
            <a:r>
              <a:rPr lang="en-US" b="1" i="1" dirty="0" err="1"/>
              <a:t>meş</a:t>
            </a:r>
            <a:endParaRPr lang="en-US" b="1" i="1" dirty="0"/>
          </a:p>
          <a:p>
            <a:pPr marL="0" indent="0">
              <a:buNone/>
            </a:pPr>
            <a:r>
              <a:rPr lang="en-US" dirty="0" err="1"/>
              <a:t>Yöntem</a:t>
            </a:r>
            <a:r>
              <a:rPr lang="en-US" dirty="0"/>
              <a:t>			Basit 			</a:t>
            </a:r>
            <a:r>
              <a:rPr lang="en-US" dirty="0" err="1"/>
              <a:t>Zor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Op. </a:t>
            </a:r>
            <a:r>
              <a:rPr lang="en-US" dirty="0" err="1"/>
              <a:t>süresi</a:t>
            </a:r>
            <a:r>
              <a:rPr lang="en-US" dirty="0"/>
              <a:t>			</a:t>
            </a:r>
            <a:r>
              <a:rPr lang="en-US" dirty="0" err="1"/>
              <a:t>Kısa</a:t>
            </a:r>
            <a:r>
              <a:rPr lang="en-US" dirty="0"/>
              <a:t>			</a:t>
            </a:r>
            <a:r>
              <a:rPr lang="en-US" dirty="0" err="1"/>
              <a:t>Uzun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körvü</a:t>
            </a:r>
            <a:r>
              <a:rPr lang="en-US" dirty="0"/>
              <a:t>		</a:t>
            </a:r>
            <a:r>
              <a:rPr lang="en-US" dirty="0" err="1"/>
              <a:t>Kısa</a:t>
            </a:r>
            <a:r>
              <a:rPr lang="en-US" dirty="0"/>
              <a:t>			</a:t>
            </a:r>
            <a:r>
              <a:rPr lang="en-US" dirty="0" err="1"/>
              <a:t>uzun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 err="1"/>
              <a:t>Meş</a:t>
            </a:r>
            <a:r>
              <a:rPr lang="en-US" dirty="0"/>
              <a:t>				Ultralight		Light	</a:t>
            </a:r>
          </a:p>
          <a:p>
            <a:pPr marL="0" indent="0">
              <a:buNone/>
            </a:pPr>
            <a:r>
              <a:rPr lang="en-US" dirty="0" err="1"/>
              <a:t>Meş</a:t>
            </a:r>
            <a:r>
              <a:rPr lang="en-US" dirty="0"/>
              <a:t>				</a:t>
            </a:r>
            <a:r>
              <a:rPr lang="en-US" dirty="0" err="1"/>
              <a:t>Titanyum</a:t>
            </a:r>
            <a:r>
              <a:rPr lang="en-US" dirty="0"/>
              <a:t>		----</a:t>
            </a:r>
          </a:p>
          <a:p>
            <a:pPr marL="0" indent="0">
              <a:buNone/>
            </a:pP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kolları</a:t>
            </a:r>
            <a:r>
              <a:rPr lang="en-US" dirty="0"/>
              <a:t>			yok			Var</a:t>
            </a:r>
          </a:p>
          <a:p>
            <a:pPr marL="0" indent="0">
              <a:buNone/>
            </a:pP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fiksasyonu</a:t>
            </a:r>
            <a:r>
              <a:rPr lang="en-US" dirty="0"/>
              <a:t>		yok			Var</a:t>
            </a:r>
          </a:p>
          <a:p>
            <a:pPr marL="0" indent="0">
              <a:buNone/>
            </a:pPr>
            <a:r>
              <a:rPr lang="en-US" dirty="0" err="1"/>
              <a:t>Gerginlik</a:t>
            </a:r>
            <a:r>
              <a:rPr lang="en-US" dirty="0"/>
              <a:t> 			</a:t>
            </a:r>
            <a:r>
              <a:rPr lang="en-US" dirty="0" err="1"/>
              <a:t>Ayarlı</a:t>
            </a:r>
            <a:r>
              <a:rPr lang="en-US" dirty="0"/>
              <a:t>			yok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47A1FF-4AB7-7A4F-A3C5-3E38662E5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346CC30-F686-984A-8E31-E8200BC44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2D9C12F-1446-1040-BC33-B05E92170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23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403B3481-E0A3-7D40-9F91-4F54E1888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615" y="854800"/>
            <a:ext cx="954975" cy="69830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830287ED-5BF0-6547-A3B2-8E62C9F91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002" y="814927"/>
            <a:ext cx="954974" cy="61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03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3C79016-B85A-134A-9B80-576703264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A71D3DC-E92E-384B-8107-49A30E55E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493A02C-FDFC-5F44-9D55-976D1613B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E499C7-CB45-C44F-B4AF-A3531E505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24</a:t>
            </a:fld>
            <a:endParaRPr lang="en-US"/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8E390301-BEAE-2541-A08B-2A1513EA62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775" y="1750219"/>
            <a:ext cx="7975600" cy="4584700"/>
          </a:xfrm>
          <a:prstGeom prst="rect">
            <a:avLst/>
          </a:prstGeom>
        </p:spPr>
      </p:pic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7C325702-B5A0-FA4C-89AA-9E7A308E9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336" y="2157877"/>
            <a:ext cx="1342039" cy="9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616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C992C26-F52F-CF4E-BE23-01D0E3FCB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254056-61A9-484E-881F-DE70CD5B1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500" dirty="0"/>
              <a:t>			   </a:t>
            </a:r>
            <a:r>
              <a:rPr lang="en-US" sz="4500" b="1" dirty="0"/>
              <a:t>SRS implant	%		</a:t>
            </a:r>
            <a:r>
              <a:rPr lang="en-US" sz="4500" b="1" dirty="0" err="1"/>
              <a:t>Meşler</a:t>
            </a:r>
            <a:r>
              <a:rPr lang="en-US" sz="4500" b="1" dirty="0"/>
              <a:t> %</a:t>
            </a:r>
          </a:p>
          <a:p>
            <a:pPr marL="0" indent="0">
              <a:buNone/>
            </a:pPr>
            <a:r>
              <a:rPr lang="en-US" sz="4500" dirty="0" err="1"/>
              <a:t>Ağrı</a:t>
            </a:r>
            <a:r>
              <a:rPr lang="en-US" sz="4500" dirty="0"/>
              <a:t>				0			2</a:t>
            </a:r>
          </a:p>
          <a:p>
            <a:pPr marL="0" indent="0">
              <a:buNone/>
            </a:pPr>
            <a:r>
              <a:rPr lang="en-US" sz="4500" dirty="0" err="1"/>
              <a:t>İşeme</a:t>
            </a:r>
            <a:r>
              <a:rPr lang="en-US" sz="4500" dirty="0"/>
              <a:t> </a:t>
            </a:r>
            <a:r>
              <a:rPr lang="en-US" sz="4500" dirty="0" err="1"/>
              <a:t>bozukluğu</a:t>
            </a:r>
            <a:r>
              <a:rPr lang="en-US" sz="4500" dirty="0"/>
              <a:t>		1.4			9</a:t>
            </a:r>
          </a:p>
          <a:p>
            <a:pPr marL="0" indent="0">
              <a:buNone/>
            </a:pPr>
            <a:r>
              <a:rPr lang="en-US" sz="4500" dirty="0">
                <a:solidFill>
                  <a:srgbClr val="FF0000"/>
                </a:solidFill>
              </a:rPr>
              <a:t>De novo SUİ	</a:t>
            </a:r>
            <a:r>
              <a:rPr lang="en-US" sz="4500" dirty="0"/>
              <a:t>		2.8			12</a:t>
            </a:r>
          </a:p>
          <a:p>
            <a:pPr marL="0" indent="0">
              <a:buNone/>
            </a:pPr>
            <a:r>
              <a:rPr lang="en-US" sz="4500" dirty="0">
                <a:solidFill>
                  <a:srgbClr val="FF0000"/>
                </a:solidFill>
              </a:rPr>
              <a:t>Re surgery</a:t>
            </a:r>
            <a:r>
              <a:rPr lang="en-US" sz="4500" dirty="0"/>
              <a:t>			0			5-11</a:t>
            </a:r>
          </a:p>
          <a:p>
            <a:pPr marL="0" indent="0">
              <a:buNone/>
            </a:pPr>
            <a:r>
              <a:rPr lang="en-US" sz="4500" dirty="0" err="1">
                <a:solidFill>
                  <a:srgbClr val="FF0000"/>
                </a:solidFill>
              </a:rPr>
              <a:t>Erozyon</a:t>
            </a:r>
            <a:r>
              <a:rPr lang="en-US" sz="4500" dirty="0">
                <a:solidFill>
                  <a:srgbClr val="FF0000"/>
                </a:solidFill>
              </a:rPr>
              <a:t>	</a:t>
            </a:r>
            <a:r>
              <a:rPr lang="en-US" sz="4500" dirty="0"/>
              <a:t>		0		11ön duvar-18apikal</a:t>
            </a:r>
          </a:p>
          <a:p>
            <a:pPr marL="0" indent="0">
              <a:buNone/>
            </a:pPr>
            <a:r>
              <a:rPr lang="en-US" sz="4500" dirty="0" err="1"/>
              <a:t>Enfeksiyon</a:t>
            </a:r>
            <a:r>
              <a:rPr lang="en-US" sz="4500" dirty="0"/>
              <a:t>			0			2</a:t>
            </a:r>
          </a:p>
          <a:p>
            <a:pPr marL="0" indent="0">
              <a:buNone/>
            </a:pPr>
            <a:r>
              <a:rPr lang="en-US" sz="4500" dirty="0" err="1">
                <a:solidFill>
                  <a:srgbClr val="FF0000"/>
                </a:solidFill>
              </a:rPr>
              <a:t>Disparoni</a:t>
            </a:r>
            <a:r>
              <a:rPr lang="en-US" sz="4500" dirty="0"/>
              <a:t>			0			8-10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tr-TR" sz="1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tr-TR" sz="1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tr-TR" sz="1400" dirty="0" err="1"/>
              <a:t>Maher</a:t>
            </a:r>
            <a:r>
              <a:rPr lang="tr-TR" sz="1400" dirty="0"/>
              <a:t> C, et al. </a:t>
            </a:r>
            <a:r>
              <a:rPr lang="tr-TR" sz="1400" dirty="0" err="1"/>
              <a:t>Surgical</a:t>
            </a:r>
            <a:r>
              <a:rPr lang="tr-TR" sz="1400" dirty="0"/>
              <a:t> </a:t>
            </a:r>
            <a:r>
              <a:rPr lang="tr-TR" sz="1400" dirty="0" err="1"/>
              <a:t>management</a:t>
            </a:r>
            <a:r>
              <a:rPr lang="tr-TR" sz="1400" dirty="0"/>
              <a:t> of </a:t>
            </a:r>
            <a:r>
              <a:rPr lang="tr-TR" sz="1400" dirty="0" err="1"/>
              <a:t>pelvic</a:t>
            </a:r>
            <a:r>
              <a:rPr lang="tr-TR" sz="1400" dirty="0"/>
              <a:t> organ </a:t>
            </a:r>
            <a:r>
              <a:rPr lang="tr-TR" sz="1400" dirty="0" err="1"/>
              <a:t>prolapse</a:t>
            </a:r>
            <a:r>
              <a:rPr lang="tr-TR" sz="1400" dirty="0"/>
              <a:t> in </a:t>
            </a:r>
            <a:r>
              <a:rPr lang="tr-TR" sz="1400" dirty="0" err="1"/>
              <a:t>women</a:t>
            </a:r>
            <a:r>
              <a:rPr lang="tr-TR" sz="1400" dirty="0"/>
              <a:t>. </a:t>
            </a:r>
            <a:r>
              <a:rPr lang="tr-TR" sz="1400" dirty="0" err="1"/>
              <a:t>Cochrane</a:t>
            </a:r>
            <a:r>
              <a:rPr lang="tr-TR" sz="1400" dirty="0"/>
              <a:t> Database </a:t>
            </a:r>
            <a:r>
              <a:rPr lang="tr-TR" sz="1400" dirty="0" err="1"/>
              <a:t>Syst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. 2013;4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tr-TR" sz="1400" dirty="0" err="1"/>
              <a:t>Maher</a:t>
            </a:r>
            <a:r>
              <a:rPr lang="tr-TR" sz="1400" dirty="0"/>
              <a:t> C et al. </a:t>
            </a:r>
            <a:r>
              <a:rPr lang="tr-TR" sz="1400" dirty="0" err="1"/>
              <a:t>Cochrane</a:t>
            </a:r>
            <a:r>
              <a:rPr lang="tr-TR" sz="1400" dirty="0"/>
              <a:t> </a:t>
            </a:r>
            <a:r>
              <a:rPr lang="tr-TR" sz="1400" dirty="0" err="1"/>
              <a:t>DatabaseSyst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 .2016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tr-TR" sz="1400" dirty="0" err="1"/>
              <a:t>evy</a:t>
            </a:r>
            <a:r>
              <a:rPr lang="tr-TR" sz="1400" dirty="0"/>
              <a:t> </a:t>
            </a:r>
            <a:r>
              <a:rPr lang="tr-TR" sz="1400" dirty="0" err="1"/>
              <a:t>G.et</a:t>
            </a:r>
            <a:r>
              <a:rPr lang="tr-TR" sz="1400" dirty="0"/>
              <a:t> al.</a:t>
            </a:r>
            <a:r>
              <a:rPr lang="tr-TR" b="1" dirty="0"/>
              <a:t> </a:t>
            </a:r>
            <a:r>
              <a:rPr lang="tr-TR" sz="1300" dirty="0" err="1"/>
              <a:t>Surgical</a:t>
            </a:r>
            <a:r>
              <a:rPr lang="tr-TR" sz="1300" dirty="0"/>
              <a:t> </a:t>
            </a:r>
            <a:r>
              <a:rPr lang="tr-TR" sz="1300" dirty="0" err="1"/>
              <a:t>treatment</a:t>
            </a:r>
            <a:r>
              <a:rPr lang="tr-TR" sz="1300" dirty="0"/>
              <a:t> of </a:t>
            </a:r>
            <a:r>
              <a:rPr lang="tr-TR" sz="1300" dirty="0" err="1"/>
              <a:t>advanced</a:t>
            </a:r>
            <a:r>
              <a:rPr lang="tr-TR" sz="1300" dirty="0"/>
              <a:t> </a:t>
            </a:r>
            <a:r>
              <a:rPr lang="tr-TR" sz="1300" dirty="0" err="1"/>
              <a:t>anterior</a:t>
            </a:r>
            <a:r>
              <a:rPr lang="tr-TR" sz="1300" dirty="0"/>
              <a:t> </a:t>
            </a:r>
            <a:r>
              <a:rPr lang="tr-TR" sz="1300" dirty="0" err="1"/>
              <a:t>wall</a:t>
            </a:r>
            <a:r>
              <a:rPr lang="tr-TR" sz="1300" dirty="0"/>
              <a:t> </a:t>
            </a:r>
            <a:r>
              <a:rPr lang="tr-TR" sz="1300" dirty="0" err="1"/>
              <a:t>and</a:t>
            </a:r>
            <a:r>
              <a:rPr lang="tr-TR" sz="1300" dirty="0"/>
              <a:t> </a:t>
            </a:r>
            <a:r>
              <a:rPr lang="tr-TR" sz="1300" dirty="0" err="1"/>
              <a:t>apical</a:t>
            </a:r>
            <a:r>
              <a:rPr lang="tr-TR" sz="1300" dirty="0"/>
              <a:t> </a:t>
            </a:r>
            <a:r>
              <a:rPr lang="tr-TR" sz="1300" dirty="0" err="1"/>
              <a:t>vaginal</a:t>
            </a:r>
            <a:r>
              <a:rPr lang="tr-TR" sz="1300" dirty="0"/>
              <a:t> </a:t>
            </a:r>
            <a:r>
              <a:rPr lang="tr-TR" sz="1300" dirty="0" err="1"/>
              <a:t>prolapse</a:t>
            </a:r>
            <a:r>
              <a:rPr lang="tr-TR" sz="1300" dirty="0"/>
              <a:t> </a:t>
            </a:r>
            <a:r>
              <a:rPr lang="tr-TR" sz="1300" dirty="0" err="1"/>
              <a:t>using</a:t>
            </a:r>
            <a:r>
              <a:rPr lang="tr-TR" sz="1300" dirty="0"/>
              <a:t> </a:t>
            </a:r>
            <a:r>
              <a:rPr lang="tr-TR" sz="1300" dirty="0" err="1"/>
              <a:t>the</a:t>
            </a:r>
            <a:r>
              <a:rPr lang="tr-TR" sz="1300" dirty="0"/>
              <a:t> </a:t>
            </a:r>
            <a:r>
              <a:rPr lang="tr-TR" sz="1300" dirty="0" err="1"/>
              <a:t>anchorless</a:t>
            </a:r>
            <a:r>
              <a:rPr lang="tr-TR" sz="1300" dirty="0"/>
              <a:t> self-</a:t>
            </a:r>
            <a:r>
              <a:rPr lang="tr-TR" sz="1300" dirty="0" err="1"/>
              <a:t>retaining</a:t>
            </a:r>
            <a:r>
              <a:rPr lang="tr-TR" sz="1300" dirty="0"/>
              <a:t> </a:t>
            </a:r>
            <a:r>
              <a:rPr lang="tr-TR" sz="1300" dirty="0" err="1"/>
              <a:t>support</a:t>
            </a:r>
            <a:r>
              <a:rPr lang="tr-TR" sz="1300" dirty="0"/>
              <a:t> </a:t>
            </a:r>
            <a:r>
              <a:rPr lang="tr-TR" sz="1300" dirty="0" err="1"/>
              <a:t>implant</a:t>
            </a:r>
            <a:r>
              <a:rPr lang="tr-TR" sz="1300" dirty="0"/>
              <a:t>: </a:t>
            </a:r>
            <a:r>
              <a:rPr lang="tr-TR" sz="1300" dirty="0" err="1"/>
              <a:t>long-term</a:t>
            </a:r>
            <a:r>
              <a:rPr lang="tr-TR" sz="1300" dirty="0"/>
              <a:t> </a:t>
            </a:r>
            <a:r>
              <a:rPr lang="tr-TR" sz="1300" dirty="0" err="1"/>
              <a:t>follow-up</a:t>
            </a:r>
            <a:r>
              <a:rPr lang="tr-TR" sz="1300" dirty="0"/>
              <a:t> </a:t>
            </a:r>
            <a:r>
              <a:rPr lang="tr-TR" sz="1300" dirty="0" err="1"/>
              <a:t>Int</a:t>
            </a:r>
            <a:r>
              <a:rPr lang="tr-TR" sz="1300" dirty="0"/>
              <a:t>. </a:t>
            </a:r>
            <a:r>
              <a:rPr lang="tr-TR" sz="1300" dirty="0" err="1"/>
              <a:t>Urogynecol</a:t>
            </a:r>
            <a:r>
              <a:rPr lang="tr-TR" sz="1300" dirty="0"/>
              <a:t> J. 2012</a:t>
            </a:r>
            <a:endParaRPr lang="tr-TR" sz="800" dirty="0"/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F501B31-6341-214B-B0BE-F2680A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5E2805D-C122-C84D-8F3C-3B0602C55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62C11D-5114-5C46-9B6B-1595E6D1E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99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2512DE2-ED65-3045-8B6C-69F46146C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365127"/>
            <a:ext cx="8401050" cy="968374"/>
          </a:xfrm>
        </p:spPr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874FD24-1171-FF41-95D2-1C8654780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333501"/>
            <a:ext cx="8401050" cy="50228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/>
              <a:t>Prospektif</a:t>
            </a:r>
            <a:r>
              <a:rPr lang="en-US" dirty="0"/>
              <a:t> multicenter </a:t>
            </a:r>
            <a:r>
              <a:rPr lang="en-US" dirty="0" err="1"/>
              <a:t>çalışma</a:t>
            </a:r>
            <a:endParaRPr lang="en-US" dirty="0"/>
          </a:p>
          <a:p>
            <a:r>
              <a:rPr lang="en-US" dirty="0"/>
              <a:t>67 hasta 36 ay </a:t>
            </a:r>
            <a:r>
              <a:rPr lang="en-US" dirty="0" err="1"/>
              <a:t>takip</a:t>
            </a:r>
            <a:endParaRPr lang="en-US" dirty="0"/>
          </a:p>
          <a:p>
            <a:r>
              <a:rPr lang="en-US" dirty="0" err="1"/>
              <a:t>Değerlendirmede</a:t>
            </a:r>
            <a:endParaRPr lang="en-US" dirty="0"/>
          </a:p>
          <a:p>
            <a:r>
              <a:rPr lang="en-US" dirty="0"/>
              <a:t>POP-Q, UDI-6, PFDI-20, PISQ-12 </a:t>
            </a:r>
            <a:r>
              <a:rPr lang="en-US" dirty="0" err="1"/>
              <a:t>kullanılmış</a:t>
            </a:r>
            <a:r>
              <a:rPr lang="en-US" dirty="0"/>
              <a:t>.</a:t>
            </a:r>
          </a:p>
          <a:p>
            <a:r>
              <a:rPr lang="en-US" dirty="0" err="1"/>
              <a:t>Ortalama</a:t>
            </a:r>
            <a:r>
              <a:rPr lang="en-US" dirty="0"/>
              <a:t> </a:t>
            </a:r>
            <a:r>
              <a:rPr lang="en-US" dirty="0" err="1"/>
              <a:t>Operasyon</a:t>
            </a:r>
            <a:r>
              <a:rPr lang="en-US" dirty="0"/>
              <a:t> </a:t>
            </a:r>
            <a:r>
              <a:rPr lang="en-US" dirty="0" err="1"/>
              <a:t>süresi</a:t>
            </a:r>
            <a:r>
              <a:rPr lang="en-US" dirty="0"/>
              <a:t> 27 </a:t>
            </a:r>
            <a:r>
              <a:rPr lang="en-US" dirty="0" err="1"/>
              <a:t>dakika</a:t>
            </a:r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olguda</a:t>
            </a:r>
            <a:r>
              <a:rPr lang="en-US" dirty="0"/>
              <a:t> </a:t>
            </a:r>
            <a:r>
              <a:rPr lang="en-US" dirty="0" err="1"/>
              <a:t>denovo</a:t>
            </a:r>
            <a:r>
              <a:rPr lang="en-US" dirty="0"/>
              <a:t> SUİ </a:t>
            </a:r>
          </a:p>
          <a:p>
            <a:r>
              <a:rPr lang="en-US" dirty="0"/>
              <a:t>1 </a:t>
            </a:r>
            <a:r>
              <a:rPr lang="en-US" dirty="0" err="1"/>
              <a:t>olguda</a:t>
            </a:r>
            <a:r>
              <a:rPr lang="en-US" dirty="0"/>
              <a:t> </a:t>
            </a:r>
            <a:r>
              <a:rPr lang="en-US" dirty="0" err="1"/>
              <a:t>çerçeveye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erozyon</a:t>
            </a:r>
            <a:r>
              <a:rPr lang="en-US" dirty="0"/>
              <a:t>. </a:t>
            </a:r>
            <a:r>
              <a:rPr lang="en-US" dirty="0" err="1"/>
              <a:t>Meşe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yok</a:t>
            </a:r>
          </a:p>
          <a:p>
            <a:r>
              <a:rPr lang="en-US" dirty="0"/>
              <a:t>2 </a:t>
            </a:r>
            <a:r>
              <a:rPr lang="en-US" dirty="0" err="1"/>
              <a:t>üriner</a:t>
            </a:r>
            <a:r>
              <a:rPr lang="en-US" dirty="0"/>
              <a:t> </a:t>
            </a:r>
            <a:r>
              <a:rPr lang="en-US" dirty="0" err="1"/>
              <a:t>retansiyon</a:t>
            </a:r>
            <a:r>
              <a:rPr lang="en-US" dirty="0"/>
              <a:t>, 1 </a:t>
            </a:r>
            <a:r>
              <a:rPr lang="en-US" dirty="0" err="1"/>
              <a:t>işeme</a:t>
            </a:r>
            <a:r>
              <a:rPr lang="en-US" dirty="0"/>
              <a:t> </a:t>
            </a:r>
            <a:r>
              <a:rPr lang="en-US" dirty="0" err="1"/>
              <a:t>fonksiyomn</a:t>
            </a:r>
            <a:r>
              <a:rPr lang="en-US" dirty="0"/>
              <a:t> </a:t>
            </a:r>
            <a:r>
              <a:rPr lang="en-US" dirty="0" err="1"/>
              <a:t>bozukluğu</a:t>
            </a:r>
            <a:endParaRPr lang="en-US" dirty="0"/>
          </a:p>
          <a:p>
            <a:r>
              <a:rPr lang="en-US" dirty="0" err="1"/>
              <a:t>Operasyon</a:t>
            </a:r>
            <a:r>
              <a:rPr lang="en-US" dirty="0"/>
              <a:t> </a:t>
            </a:r>
            <a:r>
              <a:rPr lang="en-US" dirty="0" err="1"/>
              <a:t>sonrası</a:t>
            </a:r>
            <a:r>
              <a:rPr lang="en-US" dirty="0"/>
              <a:t> 2. </a:t>
            </a:r>
            <a:r>
              <a:rPr lang="en-US" dirty="0" err="1"/>
              <a:t>derece</a:t>
            </a:r>
            <a:r>
              <a:rPr lang="en-US" dirty="0"/>
              <a:t> </a:t>
            </a:r>
            <a:r>
              <a:rPr lang="en-US" dirty="0" err="1"/>
              <a:t>rektoselde</a:t>
            </a:r>
            <a:r>
              <a:rPr lang="en-US" dirty="0"/>
              <a:t> % 27 </a:t>
            </a:r>
            <a:r>
              <a:rPr lang="en-US" dirty="0" err="1"/>
              <a:t>artış</a:t>
            </a:r>
            <a:r>
              <a:rPr lang="en-US" dirty="0"/>
              <a:t> </a:t>
            </a:r>
            <a:r>
              <a:rPr lang="en-US" dirty="0" err="1"/>
              <a:t>saptanmış</a:t>
            </a:r>
            <a:endParaRPr lang="en-US" dirty="0"/>
          </a:p>
          <a:p>
            <a:r>
              <a:rPr lang="en-US" dirty="0" err="1"/>
              <a:t>Anatomik</a:t>
            </a:r>
            <a:r>
              <a:rPr lang="en-US" dirty="0"/>
              <a:t> </a:t>
            </a:r>
            <a:r>
              <a:rPr lang="en-US" dirty="0" err="1"/>
              <a:t>başarı</a:t>
            </a:r>
            <a:r>
              <a:rPr lang="en-US" dirty="0"/>
              <a:t> %94.3</a:t>
            </a:r>
          </a:p>
          <a:p>
            <a:r>
              <a:rPr lang="en-US" dirty="0" err="1"/>
              <a:t>Sübjektif</a:t>
            </a:r>
            <a:r>
              <a:rPr lang="en-US" dirty="0"/>
              <a:t> </a:t>
            </a:r>
            <a:r>
              <a:rPr lang="en-US" dirty="0" err="1"/>
              <a:t>başarı</a:t>
            </a:r>
            <a:r>
              <a:rPr lang="en-US" dirty="0"/>
              <a:t> % 98.7</a:t>
            </a:r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dirty="0"/>
              <a:t>Levy G et al. Int </a:t>
            </a:r>
            <a:r>
              <a:rPr lang="en-US" sz="1500" dirty="0" err="1"/>
              <a:t>Urogynecol</a:t>
            </a:r>
            <a:r>
              <a:rPr lang="en-US" sz="1500" dirty="0"/>
              <a:t> J. 2022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CC5B764-835D-F249-9516-8B8225902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04B0A6-4FF3-E441-A805-CDE6ABFC9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9EFD4F6-C69F-A546-A619-66D402691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26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72FBA483-4F45-4241-9B5D-A6B07BBB5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862" y="1174874"/>
            <a:ext cx="2513507" cy="183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72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:a16="http://schemas.microsoft.com/office/drawing/2014/main" id="{434E3552-2D3B-E944-8CA6-71825C145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2E3DDD4-7B35-444E-9530-F266712E1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noProof="1"/>
              <a:t>SRS implant </a:t>
            </a:r>
            <a:r>
              <a:rPr lang="en-US" b="1" u="sng" noProof="1"/>
              <a:t>klasik transvajinal bir meş değildir</a:t>
            </a:r>
            <a:r>
              <a:rPr lang="en-US" noProof="1"/>
              <a:t>. Kolları yoktur.</a:t>
            </a:r>
          </a:p>
          <a:p>
            <a:pPr>
              <a:lnSpc>
                <a:spcPct val="150000"/>
              </a:lnSpc>
            </a:pPr>
            <a:r>
              <a:rPr lang="en-US" noProof="1"/>
              <a:t>Klasik meşlerin hepsinin kolları vardır ve kollar ya dokudan geçirilmektedir ya da dokuya sofistike yöntemlerle fikse edilmektedir.</a:t>
            </a:r>
          </a:p>
        </p:txBody>
      </p:sp>
      <p:sp>
        <p:nvSpPr>
          <p:cNvPr id="9" name="Veri Yer Tutucusu 8">
            <a:extLst>
              <a:ext uri="{FF2B5EF4-FFF2-40B4-BE49-F238E27FC236}">
                <a16:creationId xmlns:a16="http://schemas.microsoft.com/office/drawing/2014/main" id="{7285BAA5-342D-E749-8DC3-2A88F754A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10" name="Alt Bilgi Yer Tutucusu 9">
            <a:extLst>
              <a:ext uri="{FF2B5EF4-FFF2-40B4-BE49-F238E27FC236}">
                <a16:creationId xmlns:a16="http://schemas.microsoft.com/office/drawing/2014/main" id="{CF8744EF-2C73-3345-BCF9-96F08051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11" name="Slayt Numarası Yer Tutucusu 10">
            <a:extLst>
              <a:ext uri="{FF2B5EF4-FFF2-40B4-BE49-F238E27FC236}">
                <a16:creationId xmlns:a16="http://schemas.microsoft.com/office/drawing/2014/main" id="{C9F88198-97E3-DD4C-9201-085210FC8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27</a:t>
            </a:fld>
            <a:endParaRPr lang="en-US"/>
          </a:p>
        </p:txBody>
      </p:sp>
      <p:pic>
        <p:nvPicPr>
          <p:cNvPr id="12" name="İçerik Yer Tutucusu 7">
            <a:extLst>
              <a:ext uri="{FF2B5EF4-FFF2-40B4-BE49-F238E27FC236}">
                <a16:creationId xmlns:a16="http://schemas.microsoft.com/office/drawing/2014/main" id="{42545B94-83FA-554D-A734-7FBFD6B77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443" y="4758742"/>
            <a:ext cx="2513507" cy="183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44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B3B6B4E-8DE0-5441-A4BB-DA6A4E55D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2E3DDD4-7B35-444E-9530-F266712E1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690689"/>
            <a:ext cx="8040565" cy="466566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noProof="1"/>
              <a:t>Kolların geçirilmesine bağlı kanama, organ yaralanması gibi intraop komplikasyonlar SRS operasyonunda yoktur.</a:t>
            </a:r>
          </a:p>
          <a:p>
            <a:pPr>
              <a:lnSpc>
                <a:spcPct val="150000"/>
              </a:lnSpc>
            </a:pPr>
            <a:r>
              <a:rPr lang="en-US" noProof="1"/>
              <a:t>Meşlerin fırtına koparılan komplikasyonları olan ağrı, disparoni ve erozyon kolların fiksasyonuna, meşin oluşturduğu kitleye ve meşin gerginliğinin </a:t>
            </a:r>
            <a:r>
              <a:rPr lang="en-US" b="1" u="sng" noProof="1"/>
              <a:t>ayarlanamamasına</a:t>
            </a:r>
            <a:r>
              <a:rPr lang="en-US" b="1" noProof="1"/>
              <a:t> </a:t>
            </a:r>
            <a:r>
              <a:rPr lang="en-US" noProof="1"/>
              <a:t>bağlıdır.</a:t>
            </a:r>
          </a:p>
          <a:p>
            <a:pPr marL="0" indent="0">
              <a:lnSpc>
                <a:spcPct val="150000"/>
              </a:lnSpc>
              <a:buNone/>
            </a:pPr>
            <a:endParaRPr lang="en-US" noProof="1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3CE1576-AD0A-264C-95E4-0550D8E5D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23F798D-48B7-1042-B3AA-ED7FAB711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562932C-3DE4-6A4F-ABA3-035DABDB1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28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597A4FD0-95E7-B34D-840D-AFB84A483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194" y="1632903"/>
            <a:ext cx="1891805" cy="138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25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Başlık"/>
          <p:cNvSpPr>
            <a:spLocks noGrp="1"/>
          </p:cNvSpPr>
          <p:nvPr>
            <p:ph type="title"/>
          </p:nvPr>
        </p:nvSpPr>
        <p:spPr>
          <a:xfrm>
            <a:off x="182371" y="268034"/>
            <a:ext cx="8779258" cy="1323979"/>
          </a:xfrm>
        </p:spPr>
        <p:txBody>
          <a:bodyPr/>
          <a:lstStyle/>
          <a:p>
            <a:r>
              <a:rPr lang="tr-TR" b="1" dirty="0"/>
              <a:t>	</a:t>
            </a:r>
            <a:r>
              <a:rPr lang="tr-TR" b="1" dirty="0" err="1"/>
              <a:t>Prolapsusta</a:t>
            </a:r>
            <a:r>
              <a:rPr lang="tr-TR" b="1" dirty="0"/>
              <a:t> </a:t>
            </a:r>
            <a:r>
              <a:rPr lang="tr-TR" b="1" dirty="0" err="1"/>
              <a:t>meş</a:t>
            </a:r>
            <a:r>
              <a:rPr lang="tr-TR" b="1" dirty="0"/>
              <a:t> kullanımı</a:t>
            </a:r>
          </a:p>
        </p:txBody>
      </p:sp>
      <p:sp>
        <p:nvSpPr>
          <p:cNvPr id="39939" name="2 İçerik Yer Tutucusu"/>
          <p:cNvSpPr>
            <a:spLocks noGrp="1"/>
          </p:cNvSpPr>
          <p:nvPr>
            <p:ph idx="1"/>
          </p:nvPr>
        </p:nvSpPr>
        <p:spPr>
          <a:xfrm>
            <a:off x="245989" y="1592013"/>
            <a:ext cx="8652022" cy="4722651"/>
          </a:xfrm>
        </p:spPr>
        <p:txBody>
          <a:bodyPr>
            <a:normAutofit/>
          </a:bodyPr>
          <a:lstStyle/>
          <a:p>
            <a:r>
              <a:rPr lang="en-GB" b="1" dirty="0" err="1"/>
              <a:t>Parça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r>
              <a:rPr lang="en-GB" b="1" dirty="0"/>
              <a:t>: Elle </a:t>
            </a:r>
            <a:r>
              <a:rPr lang="en-GB" b="1" dirty="0" err="1"/>
              <a:t>hazırlanan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endParaRPr lang="en-GB" b="1" dirty="0"/>
          </a:p>
          <a:p>
            <a:r>
              <a:rPr lang="en-GB" b="1" dirty="0" err="1"/>
              <a:t>Kollu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r>
              <a:rPr lang="en-GB" b="1" dirty="0"/>
              <a:t> (</a:t>
            </a:r>
            <a:r>
              <a:rPr lang="en-GB" b="1" dirty="0" err="1"/>
              <a:t>kitler</a:t>
            </a:r>
            <a:r>
              <a:rPr lang="en-GB" b="1" dirty="0"/>
              <a:t>) </a:t>
            </a:r>
            <a:r>
              <a:rPr lang="en-GB" dirty="0"/>
              <a:t>(</a:t>
            </a:r>
            <a:r>
              <a:rPr lang="en-GB" dirty="0" err="1"/>
              <a:t>trokarla</a:t>
            </a:r>
            <a:r>
              <a:rPr lang="en-GB" dirty="0"/>
              <a:t> </a:t>
            </a:r>
            <a:r>
              <a:rPr lang="en-GB" dirty="0" err="1"/>
              <a:t>uygulanır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Anterior </a:t>
            </a:r>
            <a:r>
              <a:rPr lang="en-GB" dirty="0" err="1"/>
              <a:t>meş</a:t>
            </a:r>
            <a:r>
              <a:rPr lang="en-GB" dirty="0"/>
              <a:t> </a:t>
            </a:r>
            <a:r>
              <a:rPr lang="en-GB" dirty="0" err="1"/>
              <a:t>ön</a:t>
            </a:r>
            <a:r>
              <a:rPr lang="en-GB" dirty="0"/>
              <a:t> </a:t>
            </a:r>
            <a:r>
              <a:rPr lang="en-GB" dirty="0" err="1"/>
              <a:t>duvar</a:t>
            </a:r>
            <a:r>
              <a:rPr lang="en-GB" dirty="0"/>
              <a:t> </a:t>
            </a:r>
            <a:r>
              <a:rPr lang="en-GB" dirty="0" err="1"/>
              <a:t>prolapsusunu</a:t>
            </a:r>
            <a:r>
              <a:rPr lang="en-GB" dirty="0"/>
              <a:t> </a:t>
            </a:r>
            <a:r>
              <a:rPr lang="en-GB" dirty="0" err="1"/>
              <a:t>düzeltir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Posterior </a:t>
            </a:r>
            <a:r>
              <a:rPr lang="en-GB" dirty="0" err="1"/>
              <a:t>apilkal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posterior </a:t>
            </a:r>
            <a:r>
              <a:rPr lang="en-GB" dirty="0" err="1"/>
              <a:t>defekti</a:t>
            </a:r>
            <a:r>
              <a:rPr lang="en-GB" dirty="0"/>
              <a:t> </a:t>
            </a:r>
            <a:r>
              <a:rPr lang="en-GB" dirty="0" err="1"/>
              <a:t>düzeltir</a:t>
            </a:r>
            <a:endParaRPr lang="en-GB" dirty="0"/>
          </a:p>
          <a:p>
            <a:r>
              <a:rPr lang="en-GB" b="1" dirty="0" err="1"/>
              <a:t>Doku</a:t>
            </a:r>
            <a:r>
              <a:rPr lang="en-GB" b="1" dirty="0"/>
              <a:t> </a:t>
            </a:r>
            <a:r>
              <a:rPr lang="en-GB" b="1" dirty="0" err="1"/>
              <a:t>fiksasyon</a:t>
            </a:r>
            <a:r>
              <a:rPr lang="en-GB" b="1" dirty="0"/>
              <a:t> </a:t>
            </a:r>
            <a:r>
              <a:rPr lang="en-GB" b="1" dirty="0" err="1"/>
              <a:t>sistemli</a:t>
            </a:r>
            <a:r>
              <a:rPr lang="en-GB" b="1" dirty="0"/>
              <a:t> </a:t>
            </a:r>
            <a:r>
              <a:rPr lang="en-GB" b="1" dirty="0" err="1"/>
              <a:t>kitler</a:t>
            </a:r>
            <a:r>
              <a:rPr lang="en-GB" b="1" dirty="0"/>
              <a:t> </a:t>
            </a:r>
            <a:r>
              <a:rPr lang="en-GB" dirty="0"/>
              <a:t>(</a:t>
            </a:r>
            <a:r>
              <a:rPr lang="en-GB" dirty="0" err="1"/>
              <a:t>trokarsız</a:t>
            </a:r>
            <a:r>
              <a:rPr lang="en-GB" dirty="0"/>
              <a:t>)</a:t>
            </a:r>
          </a:p>
          <a:p>
            <a:pPr lvl="1"/>
            <a:r>
              <a:rPr lang="en-GB" dirty="0" err="1"/>
              <a:t>Ön</a:t>
            </a:r>
            <a:r>
              <a:rPr lang="en-GB" dirty="0"/>
              <a:t> (</a:t>
            </a:r>
            <a:r>
              <a:rPr lang="en-GB" dirty="0" err="1"/>
              <a:t>ön</a:t>
            </a:r>
            <a:r>
              <a:rPr lang="en-GB" dirty="0"/>
              <a:t> </a:t>
            </a:r>
            <a:r>
              <a:rPr lang="en-GB" dirty="0" err="1"/>
              <a:t>duvar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apikal</a:t>
            </a:r>
            <a:r>
              <a:rPr lang="en-GB" dirty="0"/>
              <a:t> </a:t>
            </a:r>
            <a:r>
              <a:rPr lang="en-GB" dirty="0" err="1"/>
              <a:t>prolapsusu</a:t>
            </a:r>
            <a:r>
              <a:rPr lang="en-GB" dirty="0"/>
              <a:t> </a:t>
            </a:r>
            <a:r>
              <a:rPr lang="en-GB" dirty="0" err="1"/>
              <a:t>aynı</a:t>
            </a:r>
            <a:r>
              <a:rPr lang="en-GB" dirty="0"/>
              <a:t> </a:t>
            </a:r>
            <a:r>
              <a:rPr lang="en-GB" dirty="0" err="1"/>
              <a:t>anda</a:t>
            </a:r>
            <a:r>
              <a:rPr lang="en-GB" dirty="0"/>
              <a:t> </a:t>
            </a:r>
            <a:r>
              <a:rPr lang="en-GB" dirty="0" err="1"/>
              <a:t>düzeltir</a:t>
            </a:r>
            <a:r>
              <a:rPr lang="en-GB" dirty="0"/>
              <a:t>)</a:t>
            </a:r>
          </a:p>
          <a:p>
            <a:r>
              <a:rPr lang="en-GB" b="1" dirty="0"/>
              <a:t>Self Retaining Support (SRS) Implant 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err="1"/>
              <a:t>Ön</a:t>
            </a:r>
            <a:r>
              <a:rPr lang="en-GB" dirty="0"/>
              <a:t> </a:t>
            </a:r>
            <a:r>
              <a:rPr lang="en-GB" dirty="0" err="1"/>
              <a:t>duvar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/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apikal</a:t>
            </a:r>
            <a:r>
              <a:rPr lang="en-GB" dirty="0"/>
              <a:t> prolapsus</a:t>
            </a:r>
          </a:p>
          <a:p>
            <a:pPr lvl="1"/>
            <a:endParaRPr lang="en-GB" b="1" dirty="0"/>
          </a:p>
          <a:p>
            <a:pPr marL="441074" lvl="1" indent="0">
              <a:buNone/>
            </a:pP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</p:spTree>
    <p:extLst>
      <p:ext uri="{BB962C8B-B14F-4D97-AF65-F5344CB8AC3E}">
        <p14:creationId xmlns:p14="http://schemas.microsoft.com/office/powerpoint/2010/main" val="15603794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62AB70-A189-AA4F-B3D8-6B5AED11D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A2A183C-AA03-1740-95DF-2BFE894CF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noProof="1"/>
              <a:t>SRS  implantta meş klasik meşlerden ince, (ultralight: 16 g/m2) ipeksi ve titanyumla kaplanmıştır. Şimdiye kadar bu özelliklerde transvajinal meş kullanılmamıştır. Geçmişte en fazla kullanılan meş olan Prolift’in ağırlığı 42 g/m2 dir.  </a:t>
            </a:r>
          </a:p>
          <a:p>
            <a:pPr>
              <a:lnSpc>
                <a:spcPct val="150000"/>
              </a:lnSpc>
            </a:pPr>
            <a:r>
              <a:rPr lang="en-US" noProof="1"/>
              <a:t>Gerginliği çerçeve tarafından ayarlanmaktadır ve standarttır. Meş bir trombolin gibi çalışır. Bu nedenle </a:t>
            </a:r>
            <a:r>
              <a:rPr lang="en-US" b="1" u="sng" noProof="1"/>
              <a:t>disparoni ve meşe bağlı ero</a:t>
            </a:r>
            <a:r>
              <a:rPr lang="en-US" b="1" noProof="1"/>
              <a:t>zyon</a:t>
            </a:r>
            <a:r>
              <a:rPr lang="en-US" noProof="1"/>
              <a:t> rapor edilmemiştir</a:t>
            </a:r>
          </a:p>
          <a:p>
            <a:pPr marL="0" indent="0">
              <a:lnSpc>
                <a:spcPct val="150000"/>
              </a:lnSpc>
              <a:buNone/>
            </a:pPr>
            <a:endParaRPr lang="tr-TR" noProof="1"/>
          </a:p>
          <a:p>
            <a:pPr marL="0" indent="0">
              <a:buNone/>
            </a:pPr>
            <a:endParaRPr lang="en-US" noProof="1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0BB5CFC-2A96-D645-A737-A04371564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07D3CE3-6E7D-5642-84A5-038246595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96398A0-706C-054D-AD38-DED57A64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29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CC819A22-9295-3642-B415-72F067705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0360" y="3997558"/>
            <a:ext cx="1342039" cy="9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006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F6F209-5351-1147-A01C-490B25E4C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D48374-13E9-4F44-8FA9-5C7908CD2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tr-TR" sz="2400" dirty="0" err="1"/>
              <a:t>İnkontinansta</a:t>
            </a:r>
            <a:r>
              <a:rPr lang="tr-TR" sz="2400" dirty="0"/>
              <a:t> kullanılan </a:t>
            </a:r>
            <a:r>
              <a:rPr lang="tr-TR" sz="2400" dirty="0" err="1"/>
              <a:t>midüretral</a:t>
            </a:r>
            <a:r>
              <a:rPr lang="tr-TR" sz="2400" dirty="0"/>
              <a:t> </a:t>
            </a:r>
            <a:r>
              <a:rPr lang="tr-TR" sz="2400" dirty="0" err="1"/>
              <a:t>sling</a:t>
            </a:r>
            <a:r>
              <a:rPr lang="tr-TR" sz="2400" dirty="0"/>
              <a:t> ve </a:t>
            </a:r>
            <a:r>
              <a:rPr lang="tr-TR" sz="2400" dirty="0" err="1"/>
              <a:t>hernide</a:t>
            </a:r>
            <a:r>
              <a:rPr lang="tr-TR" sz="2400" dirty="0"/>
              <a:t> kullanılan </a:t>
            </a:r>
            <a:r>
              <a:rPr lang="tr-TR" sz="2400" dirty="0" err="1"/>
              <a:t>meşlerin</a:t>
            </a:r>
            <a:r>
              <a:rPr lang="tr-TR" sz="2400" dirty="0"/>
              <a:t> hala </a:t>
            </a:r>
            <a:r>
              <a:rPr lang="tr-TR" sz="2400" noProof="1"/>
              <a:t>güvenle</a:t>
            </a:r>
            <a:r>
              <a:rPr lang="tr-TR" sz="2400" dirty="0"/>
              <a:t> kullanılan </a:t>
            </a:r>
            <a:r>
              <a:rPr lang="tr-TR" sz="2400" b="1" i="1" dirty="0"/>
              <a:t>GOLD STANDART </a:t>
            </a:r>
            <a:r>
              <a:rPr lang="tr-TR" sz="2400" dirty="0"/>
              <a:t>yöntemler olduğu unutulmamalıdır.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Sorun </a:t>
            </a:r>
            <a:r>
              <a:rPr lang="tr-TR" sz="2400" dirty="0" err="1"/>
              <a:t>transvajinal</a:t>
            </a:r>
            <a:r>
              <a:rPr lang="tr-TR" sz="2400" dirty="0"/>
              <a:t> </a:t>
            </a:r>
            <a:r>
              <a:rPr lang="tr-TR" sz="2400" dirty="0" err="1"/>
              <a:t>meş</a:t>
            </a:r>
            <a:r>
              <a:rPr lang="tr-TR" sz="2400" dirty="0"/>
              <a:t> </a:t>
            </a:r>
            <a:r>
              <a:rPr lang="tr-TR" sz="2400" dirty="0" err="1"/>
              <a:t>uygulması</a:t>
            </a:r>
            <a:r>
              <a:rPr lang="tr-TR" sz="2400" dirty="0"/>
              <a:t> değil, </a:t>
            </a:r>
            <a:r>
              <a:rPr lang="tr-TR" sz="2400" dirty="0" err="1"/>
              <a:t>meş</a:t>
            </a:r>
            <a:r>
              <a:rPr lang="tr-TR" sz="2400" dirty="0"/>
              <a:t> özelliği ve </a:t>
            </a:r>
            <a:r>
              <a:rPr lang="tr-TR" sz="2400" dirty="0" err="1"/>
              <a:t>fiksasyon</a:t>
            </a:r>
            <a:r>
              <a:rPr lang="tr-TR" sz="2400" dirty="0"/>
              <a:t> biçimidir.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 SRS operasyonu minimal </a:t>
            </a:r>
            <a:r>
              <a:rPr lang="tr-TR" sz="2400" dirty="0" err="1"/>
              <a:t>invaziv</a:t>
            </a:r>
            <a:r>
              <a:rPr lang="tr-TR" sz="2400" dirty="0"/>
              <a:t> bir yöntemdir ve kısa ameliyat süresine sahiptir. Konvansiyonel yöntem olan </a:t>
            </a:r>
            <a:r>
              <a:rPr lang="tr-TR" sz="2400" dirty="0" err="1"/>
              <a:t>anterior</a:t>
            </a:r>
            <a:r>
              <a:rPr lang="tr-TR" sz="2400" dirty="0"/>
              <a:t> </a:t>
            </a:r>
            <a:r>
              <a:rPr lang="tr-TR" sz="2400" dirty="0" err="1"/>
              <a:t>kolporafi</a:t>
            </a:r>
            <a:r>
              <a:rPr lang="tr-TR" sz="2400" dirty="0"/>
              <a:t> süresine yakın bir sürede ön duvar ve </a:t>
            </a:r>
            <a:r>
              <a:rPr lang="tr-TR" sz="2400" dirty="0" err="1"/>
              <a:t>apikal</a:t>
            </a:r>
            <a:r>
              <a:rPr lang="tr-TR" sz="2400" dirty="0"/>
              <a:t> </a:t>
            </a:r>
            <a:r>
              <a:rPr lang="tr-TR" sz="2400" dirty="0" err="1"/>
              <a:t>defekti</a:t>
            </a:r>
            <a:r>
              <a:rPr lang="tr-TR" sz="2400" dirty="0"/>
              <a:t> düzeltir.</a:t>
            </a:r>
          </a:p>
          <a:p>
            <a:pPr lvl="0">
              <a:lnSpc>
                <a:spcPct val="160000"/>
              </a:lnSpc>
            </a:pPr>
            <a:r>
              <a:rPr lang="tr-TR" sz="2400" dirty="0"/>
              <a:t>Kısa öğrenme </a:t>
            </a:r>
            <a:r>
              <a:rPr lang="tr-TR" sz="2400" dirty="0" err="1"/>
              <a:t>körvü</a:t>
            </a:r>
            <a:r>
              <a:rPr lang="tr-TR" sz="2400" dirty="0"/>
              <a:t> vardır. Refakatle yapılan 4 operasyon sonrası </a:t>
            </a:r>
            <a:r>
              <a:rPr lang="tr-TR" sz="2400" dirty="0" err="1"/>
              <a:t>kolporafi</a:t>
            </a:r>
            <a:r>
              <a:rPr lang="tr-TR" sz="2400" dirty="0"/>
              <a:t> </a:t>
            </a:r>
            <a:r>
              <a:rPr lang="tr-TR" sz="2400" dirty="0" err="1"/>
              <a:t>anterior</a:t>
            </a:r>
            <a:r>
              <a:rPr lang="tr-TR" sz="2400" dirty="0"/>
              <a:t> yapan her jinekolog bu yöntemi uygulayabilir.</a:t>
            </a:r>
          </a:p>
          <a:p>
            <a:pPr marL="0" indent="0">
              <a:buNone/>
            </a:pPr>
            <a:r>
              <a:rPr lang="en-US" dirty="0"/>
              <a:t>							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A297FD6-127C-334A-AE5A-3604D4E94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BA6C4F5-6CE2-684E-8D63-D57570327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D181235-2546-B141-AED0-7917C769E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30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E22E86E9-4F62-0541-8266-F74F0FD06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330" y="5375009"/>
            <a:ext cx="1342039" cy="9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60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4DA5DBC-15D5-204F-AF28-735954C51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D48374-13E9-4F44-8FA9-5C7908CD2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60000"/>
              </a:lnSpc>
            </a:pPr>
            <a:r>
              <a:rPr lang="tr-TR" sz="2400" dirty="0"/>
              <a:t>Yüksek başarı oranı. 3 yıllık sonuçlara göre objektif ve sübjektif başarı % 94 ve % 98’dır </a:t>
            </a:r>
          </a:p>
          <a:p>
            <a:pPr lvl="0">
              <a:lnSpc>
                <a:spcPct val="160000"/>
              </a:lnSpc>
            </a:pPr>
            <a:r>
              <a:rPr lang="en-US" sz="2400" dirty="0" err="1"/>
              <a:t>Almanya</a:t>
            </a:r>
            <a:r>
              <a:rPr lang="en-US" sz="2400" dirty="0"/>
              <a:t>, </a:t>
            </a:r>
            <a:r>
              <a:rPr lang="en-US" sz="2400" dirty="0" err="1"/>
              <a:t>İsrail</a:t>
            </a:r>
            <a:r>
              <a:rPr lang="en-US" sz="2400" dirty="0"/>
              <a:t>, </a:t>
            </a:r>
            <a:r>
              <a:rPr lang="en-US" sz="2400" dirty="0" err="1"/>
              <a:t>Macaristan</a:t>
            </a:r>
            <a:r>
              <a:rPr lang="en-US" sz="2400" dirty="0"/>
              <a:t>, </a:t>
            </a:r>
            <a:r>
              <a:rPr lang="en-US" sz="2400" dirty="0" err="1"/>
              <a:t>İsviçre</a:t>
            </a:r>
            <a:r>
              <a:rPr lang="en-US" sz="2400" dirty="0"/>
              <a:t>, </a:t>
            </a:r>
            <a:r>
              <a:rPr lang="en-US" sz="2400" dirty="0" err="1"/>
              <a:t>Avusturya</a:t>
            </a:r>
            <a:r>
              <a:rPr lang="en-US" sz="2400" dirty="0"/>
              <a:t>, </a:t>
            </a:r>
            <a:r>
              <a:rPr lang="en-US" sz="2400" dirty="0" err="1"/>
              <a:t>Polanya</a:t>
            </a:r>
            <a:r>
              <a:rPr lang="en-US" sz="2400" dirty="0"/>
              <a:t>, </a:t>
            </a:r>
            <a:r>
              <a:rPr lang="en-US" sz="2400" dirty="0" err="1"/>
              <a:t>İtalya</a:t>
            </a:r>
            <a:r>
              <a:rPr lang="en-US" sz="2400" dirty="0"/>
              <a:t>, </a:t>
            </a:r>
            <a:r>
              <a:rPr lang="en-US" sz="2400" dirty="0" err="1"/>
              <a:t>İspanya’da</a:t>
            </a:r>
            <a:r>
              <a:rPr lang="en-US" sz="2400" dirty="0"/>
              <a:t> son 3 </a:t>
            </a:r>
            <a:r>
              <a:rPr lang="en-US" sz="2400" dirty="0" err="1"/>
              <a:t>yılda</a:t>
            </a:r>
            <a:r>
              <a:rPr lang="en-US" sz="2400" dirty="0"/>
              <a:t> 2000’den </a:t>
            </a:r>
            <a:r>
              <a:rPr lang="en-US" sz="2400" dirty="0" err="1"/>
              <a:t>fazla</a:t>
            </a:r>
            <a:r>
              <a:rPr lang="en-US" sz="2400" dirty="0"/>
              <a:t> SRS </a:t>
            </a:r>
            <a:r>
              <a:rPr lang="en-US" sz="2400" dirty="0" err="1"/>
              <a:t>operasyonu</a:t>
            </a:r>
            <a:r>
              <a:rPr lang="en-US" sz="2400" dirty="0"/>
              <a:t> </a:t>
            </a:r>
            <a:r>
              <a:rPr lang="en-US" sz="2400" dirty="0" err="1"/>
              <a:t>uygulanmıştır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uygulama</a:t>
            </a:r>
            <a:r>
              <a:rPr lang="en-US" sz="2400" dirty="0"/>
              <a:t> </a:t>
            </a:r>
            <a:r>
              <a:rPr lang="en-US" sz="2400" dirty="0" err="1"/>
              <a:t>devam</a:t>
            </a:r>
            <a:r>
              <a:rPr lang="en-US" sz="2400" dirty="0"/>
              <a:t> </a:t>
            </a:r>
            <a:r>
              <a:rPr lang="en-US" sz="2400" dirty="0" err="1"/>
              <a:t>etmektedir</a:t>
            </a:r>
            <a:r>
              <a:rPr lang="en-US" sz="2400" dirty="0"/>
              <a:t>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tr-TR" sz="2400" dirty="0"/>
              <a:t>							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A07ECD-732A-304F-B029-F355CD548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5B17598-E26F-E64D-A0C4-A44B29FE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0033D66-E164-734E-9CD1-91548AD5C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31</a:t>
            </a:fld>
            <a:endParaRPr lang="en-US"/>
          </a:p>
        </p:txBody>
      </p:sp>
      <p:pic>
        <p:nvPicPr>
          <p:cNvPr id="7" name="İçerik Yer Tutucusu 7">
            <a:extLst>
              <a:ext uri="{FF2B5EF4-FFF2-40B4-BE49-F238E27FC236}">
                <a16:creationId xmlns:a16="http://schemas.microsoft.com/office/drawing/2014/main" id="{B19FE3B7-F8A3-EA4D-A4AC-F26054BB0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061" y="4185969"/>
            <a:ext cx="1342039" cy="9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45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6F44D10-CC3E-3B43-8967-4E079B997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Retaining Support (SRS) implant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AD01944-549C-374F-BF76-36297983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61C169-6BAE-AE4B-BBD5-C28FDAFDE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694670F-EBA2-674D-8234-90198FBE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32</a:t>
            </a:fld>
            <a:endParaRPr lang="en-US"/>
          </a:p>
        </p:txBody>
      </p:sp>
      <p:pic>
        <p:nvPicPr>
          <p:cNvPr id="9" name="srs kısa yazısız.mp4" descr="srs kısa yazısız.mp4">
            <a:hlinkClick r:id="" action="ppaction://media"/>
            <a:extLst>
              <a:ext uri="{FF2B5EF4-FFF2-40B4-BE49-F238E27FC236}">
                <a16:creationId xmlns:a16="http://schemas.microsoft.com/office/drawing/2014/main" id="{C58FB147-04F9-D748-A01B-20F384980D0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2438" y="1690688"/>
            <a:ext cx="8294687" cy="4665662"/>
          </a:xfrm>
        </p:spPr>
      </p:pic>
    </p:spTree>
    <p:extLst>
      <p:ext uri="{BB962C8B-B14F-4D97-AF65-F5344CB8AC3E}">
        <p14:creationId xmlns:p14="http://schemas.microsoft.com/office/powerpoint/2010/main" val="374976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A3D8E5-D87E-3E49-B34C-9C27BC8B3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Sonuç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AE7DC3D-4B35-A045-B374-B78CED22E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SRS </a:t>
            </a:r>
            <a:r>
              <a:rPr lang="en-US" dirty="0" err="1"/>
              <a:t>imlant</a:t>
            </a:r>
            <a:r>
              <a:rPr lang="en-US" dirty="0"/>
              <a:t> </a:t>
            </a:r>
            <a:r>
              <a:rPr lang="en-US" dirty="0" err="1"/>
              <a:t>operasyonunda</a:t>
            </a:r>
            <a:endParaRPr lang="en-US" dirty="0"/>
          </a:p>
          <a:p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erozyonu</a:t>
            </a:r>
            <a:r>
              <a:rPr lang="en-US" dirty="0"/>
              <a:t> </a:t>
            </a:r>
            <a:r>
              <a:rPr lang="en-US" dirty="0" err="1"/>
              <a:t>yoktur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Ultralight</a:t>
            </a:r>
          </a:p>
          <a:p>
            <a:pPr lvl="1"/>
            <a:r>
              <a:rPr lang="en-US" dirty="0" err="1"/>
              <a:t>Titanyumla</a:t>
            </a:r>
            <a:r>
              <a:rPr lang="en-US" dirty="0"/>
              <a:t> </a:t>
            </a:r>
            <a:r>
              <a:rPr lang="en-US" dirty="0" err="1"/>
              <a:t>kaplı</a:t>
            </a:r>
            <a:r>
              <a:rPr lang="en-US" dirty="0"/>
              <a:t> </a:t>
            </a:r>
          </a:p>
          <a:p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kontraksiyonu</a:t>
            </a:r>
            <a:r>
              <a:rPr lang="en-US" dirty="0"/>
              <a:t> </a:t>
            </a:r>
            <a:r>
              <a:rPr lang="en-US" dirty="0" err="1"/>
              <a:t>yoktur</a:t>
            </a:r>
            <a:r>
              <a:rPr lang="en-US" dirty="0"/>
              <a:t>. </a:t>
            </a:r>
            <a:r>
              <a:rPr lang="en-US" dirty="0" err="1"/>
              <a:t>Büzüşme</a:t>
            </a:r>
            <a:r>
              <a:rPr lang="en-US" dirty="0"/>
              <a:t> </a:t>
            </a:r>
            <a:r>
              <a:rPr lang="en-US" dirty="0" err="1"/>
              <a:t>olmaz</a:t>
            </a:r>
            <a:endParaRPr lang="en-US" dirty="0"/>
          </a:p>
          <a:p>
            <a:r>
              <a:rPr lang="en-US" dirty="0" err="1"/>
              <a:t>Ağrı</a:t>
            </a:r>
            <a:r>
              <a:rPr lang="en-US" dirty="0"/>
              <a:t>/</a:t>
            </a:r>
            <a:r>
              <a:rPr lang="en-US" dirty="0" err="1"/>
              <a:t>Disparoni</a:t>
            </a:r>
            <a:r>
              <a:rPr lang="en-US" dirty="0"/>
              <a:t> </a:t>
            </a:r>
            <a:r>
              <a:rPr lang="en-US" dirty="0" err="1"/>
              <a:t>yoktur</a:t>
            </a:r>
            <a:r>
              <a:rPr lang="en-US" dirty="0"/>
              <a:t>.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fiksasyon</a:t>
            </a:r>
            <a:r>
              <a:rPr lang="en-US" dirty="0"/>
              <a:t> </a:t>
            </a:r>
            <a:r>
              <a:rPr lang="en-US" dirty="0" err="1"/>
              <a:t>olmadığı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gergin</a:t>
            </a:r>
            <a:r>
              <a:rPr lang="en-US" dirty="0"/>
              <a:t> </a:t>
            </a:r>
            <a:r>
              <a:rPr lang="en-US" dirty="0" err="1"/>
              <a:t>değildir</a:t>
            </a:r>
            <a:r>
              <a:rPr lang="en-US" dirty="0"/>
              <a:t>. </a:t>
            </a:r>
            <a:r>
              <a:rPr lang="en-US" dirty="0" err="1"/>
              <a:t>Gerginliği</a:t>
            </a:r>
            <a:r>
              <a:rPr lang="en-US" dirty="0"/>
              <a:t> </a:t>
            </a:r>
            <a:r>
              <a:rPr lang="en-US" dirty="0" err="1"/>
              <a:t>ayarlı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çekme</a:t>
            </a:r>
            <a:r>
              <a:rPr lang="en-US" dirty="0"/>
              <a:t>, </a:t>
            </a:r>
            <a:r>
              <a:rPr lang="en-US" dirty="0" err="1"/>
              <a:t>katlanma</a:t>
            </a:r>
            <a:r>
              <a:rPr lang="en-US" dirty="0"/>
              <a:t>, </a:t>
            </a:r>
            <a:r>
              <a:rPr lang="en-US" dirty="0" err="1"/>
              <a:t>büzüşme</a:t>
            </a:r>
            <a:r>
              <a:rPr lang="en-US" dirty="0"/>
              <a:t> </a:t>
            </a:r>
            <a:r>
              <a:rPr lang="en-US" dirty="0" err="1"/>
              <a:t>olamaz</a:t>
            </a:r>
            <a:endParaRPr lang="en-US" dirty="0"/>
          </a:p>
          <a:p>
            <a:r>
              <a:rPr lang="en-US" dirty="0" err="1"/>
              <a:t>Kanama</a:t>
            </a:r>
            <a:r>
              <a:rPr lang="en-US" dirty="0"/>
              <a:t>/organ </a:t>
            </a:r>
            <a:r>
              <a:rPr lang="en-US" dirty="0" err="1"/>
              <a:t>perforasyonu</a:t>
            </a:r>
            <a:r>
              <a:rPr lang="en-US" dirty="0"/>
              <a:t> </a:t>
            </a:r>
            <a:r>
              <a:rPr lang="en-US" dirty="0" err="1"/>
              <a:t>yoktur</a:t>
            </a:r>
            <a:r>
              <a:rPr lang="en-US" dirty="0"/>
              <a:t>. </a:t>
            </a:r>
            <a:r>
              <a:rPr lang="en-US" dirty="0" err="1"/>
              <a:t>Trokarla</a:t>
            </a:r>
            <a:r>
              <a:rPr lang="en-US" dirty="0"/>
              <a:t> blind </a:t>
            </a:r>
            <a:r>
              <a:rPr lang="en-US" dirty="0" err="1"/>
              <a:t>uygulama</a:t>
            </a:r>
            <a:r>
              <a:rPr lang="en-US" dirty="0"/>
              <a:t> </a:t>
            </a:r>
            <a:r>
              <a:rPr lang="en-US" dirty="0" err="1"/>
              <a:t>yoktur</a:t>
            </a:r>
            <a:r>
              <a:rPr lang="en-US" dirty="0"/>
              <a:t>.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A8E26E7-1403-2F46-B544-3F4F19446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ABD6D1F-650D-FE46-86C5-B194D077B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A3532D0-FB35-0047-97E5-1B22A2A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258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ABE0BDE-F8CF-5046-8840-B4EC18E16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SRS implant:  </a:t>
            </a:r>
            <a:r>
              <a:rPr lang="en-US" dirty="0" err="1"/>
              <a:t>Avantajları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1E636CB-445F-254F-9E75-D5A5D2C2C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524000"/>
            <a:ext cx="8401050" cy="4832351"/>
          </a:xfrm>
        </p:spPr>
        <p:txBody>
          <a:bodyPr>
            <a:normAutofit/>
          </a:bodyPr>
          <a:lstStyle/>
          <a:p>
            <a:r>
              <a:rPr lang="en-US" dirty="0" err="1"/>
              <a:t>Kısa</a:t>
            </a:r>
            <a:r>
              <a:rPr lang="en-US" dirty="0"/>
              <a:t> </a:t>
            </a:r>
            <a:r>
              <a:rPr lang="en-US" dirty="0" err="1"/>
              <a:t>operasyon</a:t>
            </a:r>
            <a:r>
              <a:rPr lang="en-US" dirty="0"/>
              <a:t> </a:t>
            </a:r>
            <a:r>
              <a:rPr lang="en-US" dirty="0" err="1"/>
              <a:t>süresi</a:t>
            </a:r>
            <a:endParaRPr lang="en-US" dirty="0"/>
          </a:p>
          <a:p>
            <a:r>
              <a:rPr lang="en-US" dirty="0" err="1"/>
              <a:t>Kısa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körvü</a:t>
            </a:r>
            <a:endParaRPr lang="en-US" dirty="0"/>
          </a:p>
          <a:p>
            <a:r>
              <a:rPr lang="en-US" dirty="0"/>
              <a:t>Minimal </a:t>
            </a:r>
            <a:r>
              <a:rPr lang="en-US" dirty="0" err="1"/>
              <a:t>invaziv</a:t>
            </a:r>
            <a:r>
              <a:rPr lang="en-US" dirty="0"/>
              <a:t> </a:t>
            </a:r>
            <a:r>
              <a:rPr lang="en-US" dirty="0" err="1"/>
              <a:t>yöntem</a:t>
            </a:r>
            <a:endParaRPr lang="en-US" dirty="0"/>
          </a:p>
          <a:p>
            <a:r>
              <a:rPr lang="en-US" dirty="0" err="1"/>
              <a:t>Anatomik</a:t>
            </a:r>
            <a:r>
              <a:rPr lang="en-US" dirty="0"/>
              <a:t> </a:t>
            </a:r>
            <a:r>
              <a:rPr lang="en-US" dirty="0" err="1"/>
              <a:t>düzeltme</a:t>
            </a:r>
            <a:r>
              <a:rPr lang="en-US" dirty="0"/>
              <a:t>(</a:t>
            </a:r>
            <a:r>
              <a:rPr lang="en-US" dirty="0" err="1"/>
              <a:t>vajinal</a:t>
            </a:r>
            <a:r>
              <a:rPr lang="en-US" dirty="0"/>
              <a:t> </a:t>
            </a:r>
            <a:r>
              <a:rPr lang="en-US" dirty="0" err="1"/>
              <a:t>aks</a:t>
            </a:r>
            <a:r>
              <a:rPr lang="en-US" dirty="0"/>
              <a:t> </a:t>
            </a:r>
            <a:r>
              <a:rPr lang="en-US" dirty="0" err="1"/>
              <a:t>değişmez</a:t>
            </a:r>
            <a:r>
              <a:rPr lang="en-US" dirty="0"/>
              <a:t>, </a:t>
            </a:r>
            <a:r>
              <a:rPr lang="en-US" dirty="0" err="1"/>
              <a:t>esnekliği</a:t>
            </a:r>
            <a:r>
              <a:rPr lang="en-US" dirty="0"/>
              <a:t> </a:t>
            </a:r>
            <a:r>
              <a:rPr lang="en-US" dirty="0" err="1"/>
              <a:t>değişmez</a:t>
            </a:r>
            <a:r>
              <a:rPr lang="en-US" dirty="0"/>
              <a:t>)</a:t>
            </a:r>
          </a:p>
          <a:p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duvarın</a:t>
            </a:r>
            <a:r>
              <a:rPr lang="en-US" dirty="0"/>
              <a:t> </a:t>
            </a:r>
            <a:r>
              <a:rPr lang="en-US" dirty="0" err="1"/>
              <a:t>bütün</a:t>
            </a:r>
            <a:r>
              <a:rPr lang="en-US" dirty="0"/>
              <a:t> </a:t>
            </a:r>
            <a:r>
              <a:rPr lang="en-US" dirty="0" err="1"/>
              <a:t>defektlerini</a:t>
            </a:r>
            <a:r>
              <a:rPr lang="en-US" dirty="0"/>
              <a:t> </a:t>
            </a:r>
            <a:r>
              <a:rPr lang="en-US" dirty="0" err="1"/>
              <a:t>aynı</a:t>
            </a:r>
            <a:r>
              <a:rPr lang="en-US" dirty="0"/>
              <a:t> </a:t>
            </a:r>
            <a:r>
              <a:rPr lang="en-US" dirty="0" err="1"/>
              <a:t>anda</a:t>
            </a:r>
            <a:r>
              <a:rPr lang="en-US" dirty="0"/>
              <a:t> </a:t>
            </a:r>
            <a:r>
              <a:rPr lang="en-US" dirty="0" err="1"/>
              <a:t>düzeltme</a:t>
            </a:r>
            <a:r>
              <a:rPr lang="en-US" dirty="0"/>
              <a:t> (</a:t>
            </a:r>
            <a:r>
              <a:rPr lang="en-US" dirty="0" err="1"/>
              <a:t>sanral</a:t>
            </a:r>
            <a:r>
              <a:rPr lang="en-US" dirty="0"/>
              <a:t>, </a:t>
            </a:r>
            <a:r>
              <a:rPr lang="en-US" dirty="0" err="1"/>
              <a:t>yüksek</a:t>
            </a:r>
            <a:r>
              <a:rPr lang="en-US" dirty="0"/>
              <a:t>, </a:t>
            </a:r>
            <a:r>
              <a:rPr lang="en-US" dirty="0" err="1"/>
              <a:t>paravajinal</a:t>
            </a:r>
            <a:r>
              <a:rPr lang="en-US" dirty="0"/>
              <a:t>)</a:t>
            </a:r>
          </a:p>
          <a:p>
            <a:r>
              <a:rPr lang="en-US" dirty="0"/>
              <a:t>Minimal </a:t>
            </a:r>
            <a:r>
              <a:rPr lang="en-US" dirty="0" err="1"/>
              <a:t>komplikasyon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morbidite</a:t>
            </a:r>
            <a:endParaRPr lang="en-US" dirty="0"/>
          </a:p>
          <a:p>
            <a:r>
              <a:rPr lang="en-US" dirty="0" err="1"/>
              <a:t>Yüksek</a:t>
            </a:r>
            <a:r>
              <a:rPr lang="en-US" dirty="0"/>
              <a:t> </a:t>
            </a:r>
            <a:r>
              <a:rPr lang="en-US" dirty="0" err="1"/>
              <a:t>başarı</a:t>
            </a:r>
            <a:r>
              <a:rPr lang="en-US" dirty="0"/>
              <a:t> </a:t>
            </a:r>
            <a:r>
              <a:rPr lang="en-US" dirty="0" err="1"/>
              <a:t>oranı</a:t>
            </a:r>
            <a:endParaRPr lang="en-US" dirty="0"/>
          </a:p>
          <a:p>
            <a:r>
              <a:rPr lang="en-US" dirty="0" err="1"/>
              <a:t>Eğitim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sertifikasyonla</a:t>
            </a:r>
            <a:r>
              <a:rPr lang="en-US" dirty="0"/>
              <a:t> </a:t>
            </a:r>
            <a:r>
              <a:rPr lang="en-US" dirty="0" err="1"/>
              <a:t>uygulama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58161AC-2AE4-4546-A5C5-D831DF2BF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A190853-6FA8-FD4A-A4C7-BFB1B228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AB5020F-AA5C-0247-9D42-4631B913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4485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4" y="4326762"/>
            <a:ext cx="8229600" cy="1793040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7747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   </a:t>
            </a:r>
            <a:r>
              <a:rPr lang="en-US" sz="7747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Teşekkürler</a:t>
            </a:r>
            <a:endParaRPr lang="en-US" sz="7747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3124200" y="6119803"/>
            <a:ext cx="2895600" cy="335620"/>
          </a:xfrm>
          <a:prstGeom prst="rect">
            <a:avLst/>
          </a:prstGeom>
        </p:spPr>
        <p:txBody>
          <a:bodyPr vert="horz" lIns="81421" tIns="40710" rIns="81421" bIns="40710" rtlCol="0" anchor="ctr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7945" y="6186412"/>
            <a:ext cx="1539021" cy="256503"/>
          </a:xfrm>
        </p:spPr>
        <p:txBody>
          <a:bodyPr/>
          <a:lstStyle/>
          <a:p>
            <a:pPr>
              <a:defRPr/>
            </a:pPr>
            <a:r>
              <a:rPr lang="tr-TR"/>
              <a:t>15.05.2022</a:t>
            </a:r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4" y="6119803"/>
            <a:ext cx="2133600" cy="335620"/>
          </a:xfrm>
          <a:prstGeom prst="rect">
            <a:avLst/>
          </a:prstGeom>
        </p:spPr>
        <p:txBody>
          <a:bodyPr vert="horz" lIns="81421" tIns="40710" rIns="81421" bIns="40710" rtlCol="0" anchor="ctr"/>
          <a:lstStyle/>
          <a:p>
            <a:pPr>
              <a:defRPr/>
            </a:pPr>
            <a:r>
              <a:rPr lang="tr-TR" dirty="0"/>
              <a:t>		</a:t>
            </a:r>
            <a:fld id="{192285CF-1936-4845-81CE-71CDAE8E41A5}" type="slidenum">
              <a:rPr lang="tr-TR" smtClean="0"/>
              <a:pPr>
                <a:defRPr/>
              </a:pPr>
              <a:t>35</a:t>
            </a:fld>
            <a:endParaRPr lang="tr-TR" dirty="0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53D63F34-F82A-094A-8112-04B186B66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669" y="292366"/>
            <a:ext cx="5776288" cy="447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02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945" y="2153406"/>
            <a:ext cx="8229600" cy="1793040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7747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   </a:t>
            </a:r>
            <a:r>
              <a:rPr lang="en-US" sz="7747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Teşekkürler</a:t>
            </a:r>
            <a:endParaRPr lang="en-US" sz="7747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3124200" y="6119803"/>
            <a:ext cx="2895600" cy="335620"/>
          </a:xfrm>
          <a:prstGeom prst="rect">
            <a:avLst/>
          </a:prstGeom>
        </p:spPr>
        <p:txBody>
          <a:bodyPr vert="horz" lIns="81421" tIns="40710" rIns="81421" bIns="40710" rtlCol="0" anchor="ctr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7945" y="6186412"/>
            <a:ext cx="1539021" cy="256503"/>
          </a:xfrm>
        </p:spPr>
        <p:txBody>
          <a:bodyPr/>
          <a:lstStyle/>
          <a:p>
            <a:pPr>
              <a:defRPr/>
            </a:pPr>
            <a:r>
              <a:rPr lang="tr-TR"/>
              <a:t>15.05.2022</a:t>
            </a:r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4" y="6119803"/>
            <a:ext cx="2133600" cy="335620"/>
          </a:xfrm>
          <a:prstGeom prst="rect">
            <a:avLst/>
          </a:prstGeom>
        </p:spPr>
        <p:txBody>
          <a:bodyPr vert="horz" lIns="81421" tIns="40710" rIns="81421" bIns="40710" rtlCol="0" anchor="ctr"/>
          <a:lstStyle/>
          <a:p>
            <a:pPr>
              <a:defRPr/>
            </a:pPr>
            <a:r>
              <a:rPr lang="tr-TR" dirty="0"/>
              <a:t>		</a:t>
            </a:r>
            <a:fld id="{192285CF-1936-4845-81CE-71CDAE8E41A5}" type="slidenum">
              <a:rPr lang="tr-TR" smtClean="0"/>
              <a:pPr>
                <a:defRPr/>
              </a:pPr>
              <a:t>36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7329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8520797-F414-6B45-A947-80616A8FD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FDA 2019</a:t>
            </a:r>
            <a:endParaRPr lang="tr-TR" dirty="0"/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D95A61FA-EA57-8845-BFAA-AF6390D0E2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702" y="1454351"/>
            <a:ext cx="6140893" cy="4160605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BD2A7D6-110F-6A47-8F95-DB040EDB0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E22F15A-E535-6840-9139-E9CE52093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0B8060-84AA-8F4D-9DCC-6DF1E8372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</p:spTree>
    <p:extLst>
      <p:ext uri="{BB962C8B-B14F-4D97-AF65-F5344CB8AC3E}">
        <p14:creationId xmlns:p14="http://schemas.microsoft.com/office/powerpoint/2010/main" val="26408169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D941D78-77D0-7C46-9970-0494EDA78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72B020C1-75F8-3B4E-98E9-E768220402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3716" y="1690688"/>
            <a:ext cx="6653717" cy="4665662"/>
          </a:xfrm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5DDC9D-8EC9-934F-AE57-0C0A1CF3C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77AA5EB-D659-2B49-99F2-3E86DF25C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4AE565B-742B-E34C-9674-5639C5BB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85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B2F091-019F-5C48-92C6-BD175BF1D7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Meşte</a:t>
            </a:r>
            <a:r>
              <a:rPr lang="en-US" dirty="0"/>
              <a:t> </a:t>
            </a:r>
            <a:r>
              <a:rPr lang="en-US" dirty="0" err="1"/>
              <a:t>güncel</a:t>
            </a:r>
            <a:r>
              <a:rPr lang="en-US" dirty="0"/>
              <a:t> durum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967CF5F9-8773-3D44-A5E7-7D4F205DF6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60A416-4250-BE44-9ACE-5C99883D4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C363296-9A26-6E42-A149-303D25643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2BAAFA-1F15-C64C-AD34-484758BC2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67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89CBD23-3463-4D43-B2BA-A84158CB1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94C62E8B-7549-D347-AF55-1E12CAE296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50" y="1831666"/>
            <a:ext cx="8401050" cy="4383705"/>
          </a:xfrm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EB09D96-2C6D-1540-9FD4-FE1BBE9D9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1BD14A2-13DE-E34E-90A3-DDAFB4CA7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F0A3DE6-4C3E-6F45-940A-41DA7CC3E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8408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940947-C651-5148-9F20-F66603E8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365127"/>
            <a:ext cx="8401050" cy="1000378"/>
          </a:xfrm>
        </p:spPr>
        <p:txBody>
          <a:bodyPr/>
          <a:lstStyle/>
          <a:p>
            <a:r>
              <a:rPr lang="en-US" dirty="0" err="1"/>
              <a:t>Neden</a:t>
            </a:r>
            <a:r>
              <a:rPr lang="en-US" dirty="0"/>
              <a:t> </a:t>
            </a:r>
            <a:r>
              <a:rPr lang="en-US" dirty="0" err="1"/>
              <a:t>böyle</a:t>
            </a:r>
            <a:r>
              <a:rPr lang="en-US" dirty="0"/>
              <a:t> </a:t>
            </a:r>
            <a:r>
              <a:rPr lang="en-US" dirty="0" err="1"/>
              <a:t>oldu</a:t>
            </a:r>
            <a:r>
              <a:rPr lang="en-US" dirty="0"/>
              <a:t>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E4944EF-EC1A-504F-AC7F-C953F3D9C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365505"/>
            <a:ext cx="8401050" cy="512736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err="1">
                <a:solidFill>
                  <a:srgbClr val="FF0000"/>
                </a:solidFill>
              </a:rPr>
              <a:t>Meşlere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bağlı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nedenler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  <a:p>
            <a:r>
              <a:rPr lang="en-US" dirty="0" err="1"/>
              <a:t>Trokarlı</a:t>
            </a:r>
            <a:r>
              <a:rPr lang="en-US" dirty="0"/>
              <a:t> </a:t>
            </a:r>
            <a:r>
              <a:rPr lang="en-US" dirty="0" err="1"/>
              <a:t>uygulamalarda</a:t>
            </a:r>
            <a:r>
              <a:rPr lang="en-US" dirty="0"/>
              <a:t> </a:t>
            </a:r>
            <a:r>
              <a:rPr lang="en-US" dirty="0" err="1"/>
              <a:t>komplikasyonlar</a:t>
            </a:r>
            <a:r>
              <a:rPr lang="en-US" dirty="0"/>
              <a:t>  </a:t>
            </a:r>
          </a:p>
          <a:p>
            <a:r>
              <a:rPr lang="en-US" dirty="0" err="1"/>
              <a:t>Kolların</a:t>
            </a:r>
            <a:r>
              <a:rPr lang="en-US" dirty="0"/>
              <a:t> </a:t>
            </a:r>
            <a:r>
              <a:rPr lang="en-US" dirty="0" err="1"/>
              <a:t>fiksasyonu</a:t>
            </a:r>
            <a:r>
              <a:rPr lang="en-US" dirty="0"/>
              <a:t> </a:t>
            </a:r>
            <a:r>
              <a:rPr lang="en-US" dirty="0" err="1"/>
              <a:t>ağrı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disparoni</a:t>
            </a:r>
            <a:r>
              <a:rPr lang="en-US" dirty="0"/>
              <a:t> </a:t>
            </a:r>
            <a:r>
              <a:rPr lang="en-US" dirty="0" err="1"/>
              <a:t>nedeni</a:t>
            </a:r>
            <a:endParaRPr lang="en-US" dirty="0"/>
          </a:p>
          <a:p>
            <a:r>
              <a:rPr lang="en-US" dirty="0" err="1"/>
              <a:t>Kalın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geniş</a:t>
            </a:r>
            <a:r>
              <a:rPr lang="en-US" dirty="0"/>
              <a:t> </a:t>
            </a:r>
            <a:r>
              <a:rPr lang="en-US" dirty="0" err="1"/>
              <a:t>meşler</a:t>
            </a:r>
            <a:r>
              <a:rPr lang="en-US" dirty="0"/>
              <a:t> </a:t>
            </a:r>
            <a:r>
              <a:rPr lang="en-US" dirty="0" err="1"/>
              <a:t>büzüşme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erozyon</a:t>
            </a:r>
            <a:r>
              <a:rPr lang="en-US" dirty="0"/>
              <a:t> </a:t>
            </a:r>
            <a:r>
              <a:rPr lang="en-US" dirty="0" err="1"/>
              <a:t>nedeni</a:t>
            </a:r>
            <a:endParaRPr lang="en-US" dirty="0"/>
          </a:p>
          <a:p>
            <a:r>
              <a:rPr lang="en-US" dirty="0" err="1"/>
              <a:t>Erozyona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ağrıya</a:t>
            </a:r>
            <a:r>
              <a:rPr lang="en-US" dirty="0"/>
              <a:t> 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tekrar</a:t>
            </a:r>
            <a:r>
              <a:rPr lang="en-US" dirty="0"/>
              <a:t> </a:t>
            </a:r>
            <a:r>
              <a:rPr lang="en-US" dirty="0" err="1"/>
              <a:t>cerrahi</a:t>
            </a:r>
            <a:r>
              <a:rPr lang="en-US" dirty="0"/>
              <a:t> </a:t>
            </a:r>
            <a:r>
              <a:rPr lang="en-US" dirty="0" err="1"/>
              <a:t>oranı</a:t>
            </a:r>
            <a:r>
              <a:rPr lang="en-US" dirty="0"/>
              <a:t> </a:t>
            </a:r>
            <a:r>
              <a:rPr lang="en-US" dirty="0" err="1"/>
              <a:t>fazla</a:t>
            </a:r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FF0000"/>
                </a:solidFill>
              </a:rPr>
              <a:t>Uygulamaya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bağlı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nedenler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err="1"/>
              <a:t>Yeterli</a:t>
            </a:r>
            <a:r>
              <a:rPr lang="en-US" dirty="0"/>
              <a:t> </a:t>
            </a:r>
            <a:r>
              <a:rPr lang="en-US" dirty="0" err="1"/>
              <a:t>eğitim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deneyime</a:t>
            </a:r>
            <a:r>
              <a:rPr lang="en-US" dirty="0"/>
              <a:t> </a:t>
            </a:r>
            <a:r>
              <a:rPr lang="en-US" dirty="0" err="1"/>
              <a:t>sahip</a:t>
            </a:r>
            <a:r>
              <a:rPr lang="en-US" dirty="0"/>
              <a:t> </a:t>
            </a:r>
            <a:r>
              <a:rPr lang="en-US" dirty="0" err="1"/>
              <a:t>olmadan</a:t>
            </a:r>
            <a:r>
              <a:rPr lang="en-US" dirty="0"/>
              <a:t> </a:t>
            </a:r>
            <a:r>
              <a:rPr lang="en-US" dirty="0" err="1"/>
              <a:t>uygulama</a:t>
            </a:r>
            <a:endParaRPr lang="en-US" dirty="0"/>
          </a:p>
          <a:p>
            <a:r>
              <a:rPr lang="en-US" dirty="0" err="1"/>
              <a:t>Olgu</a:t>
            </a:r>
            <a:r>
              <a:rPr lang="en-US" dirty="0"/>
              <a:t> </a:t>
            </a:r>
            <a:r>
              <a:rPr lang="en-US" dirty="0" err="1"/>
              <a:t>seçimininin</a:t>
            </a:r>
            <a:r>
              <a:rPr lang="en-US" dirty="0"/>
              <a:t> </a:t>
            </a:r>
            <a:r>
              <a:rPr lang="en-US" dirty="0" err="1"/>
              <a:t>iyi</a:t>
            </a:r>
            <a:r>
              <a:rPr lang="en-US" dirty="0"/>
              <a:t> </a:t>
            </a:r>
            <a:r>
              <a:rPr lang="en-US" dirty="0" err="1"/>
              <a:t>yapılmaması</a:t>
            </a:r>
            <a:endParaRPr lang="en-US" dirty="0"/>
          </a:p>
          <a:p>
            <a:r>
              <a:rPr lang="en-US" dirty="0" err="1"/>
              <a:t>Onamın</a:t>
            </a:r>
            <a:r>
              <a:rPr lang="en-US" dirty="0"/>
              <a:t> </a:t>
            </a:r>
            <a:r>
              <a:rPr lang="en-US" dirty="0" err="1"/>
              <a:t>meşe</a:t>
            </a:r>
            <a:r>
              <a:rPr lang="en-US" dirty="0"/>
              <a:t> </a:t>
            </a:r>
            <a:r>
              <a:rPr lang="en-US" dirty="0" err="1"/>
              <a:t>uygun</a:t>
            </a:r>
            <a:r>
              <a:rPr lang="en-US" dirty="0"/>
              <a:t> </a:t>
            </a:r>
            <a:r>
              <a:rPr lang="en-US" dirty="0" err="1"/>
              <a:t>olmaması</a:t>
            </a:r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FF0000"/>
                </a:solidFill>
              </a:rPr>
              <a:t>Hastaya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bağlı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nedenler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err="1"/>
              <a:t>Tazminatın</a:t>
            </a:r>
            <a:r>
              <a:rPr lang="en-US" dirty="0"/>
              <a:t> </a:t>
            </a:r>
            <a:r>
              <a:rPr lang="en-US" dirty="0" err="1"/>
              <a:t>çekiciliği</a:t>
            </a:r>
            <a:endParaRPr lang="en-US" dirty="0"/>
          </a:p>
          <a:p>
            <a:r>
              <a:rPr lang="en-US" dirty="0" err="1">
                <a:solidFill>
                  <a:srgbClr val="FF0000"/>
                </a:solidFill>
              </a:rPr>
              <a:t>Derneklere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bağlı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nedenler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err="1"/>
              <a:t>Konvansiyonel</a:t>
            </a:r>
            <a:r>
              <a:rPr lang="en-US" dirty="0"/>
              <a:t> </a:t>
            </a:r>
            <a:r>
              <a:rPr lang="en-US" dirty="0" err="1"/>
              <a:t>yöntemden</a:t>
            </a:r>
            <a:r>
              <a:rPr lang="en-US" dirty="0"/>
              <a:t> </a:t>
            </a:r>
            <a:r>
              <a:rPr lang="en-US" dirty="0" err="1"/>
              <a:t>yana</a:t>
            </a:r>
            <a:r>
              <a:rPr lang="en-US" dirty="0"/>
              <a:t> </a:t>
            </a:r>
            <a:r>
              <a:rPr lang="en-US" dirty="0" err="1"/>
              <a:t>olanların</a:t>
            </a:r>
            <a:r>
              <a:rPr lang="en-US" dirty="0"/>
              <a:t> </a:t>
            </a:r>
            <a:r>
              <a:rPr lang="en-US" dirty="0" err="1"/>
              <a:t>etkinliği</a:t>
            </a:r>
            <a:r>
              <a:rPr lang="en-US" dirty="0"/>
              <a:t>/bias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FF0000"/>
                </a:solidFill>
              </a:rPr>
              <a:t>Cerraha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bağlı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nedenler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err="1"/>
              <a:t>Donanım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eğitimi</a:t>
            </a:r>
            <a:r>
              <a:rPr lang="en-US" dirty="0"/>
              <a:t> </a:t>
            </a:r>
            <a:r>
              <a:rPr lang="en-US" dirty="0" err="1"/>
              <a:t>artırmadan</a:t>
            </a:r>
            <a:r>
              <a:rPr lang="en-US" dirty="0"/>
              <a:t> </a:t>
            </a:r>
            <a:r>
              <a:rPr lang="en-US" dirty="0" err="1"/>
              <a:t>bende</a:t>
            </a:r>
            <a:r>
              <a:rPr lang="en-US" dirty="0"/>
              <a:t> </a:t>
            </a:r>
            <a:r>
              <a:rPr lang="en-US" dirty="0" err="1"/>
              <a:t>yaparım</a:t>
            </a:r>
            <a:r>
              <a:rPr lang="en-US" dirty="0"/>
              <a:t> </a:t>
            </a:r>
            <a:r>
              <a:rPr lang="en-US" dirty="0" err="1"/>
              <a:t>egosu</a:t>
            </a:r>
            <a:endParaRPr lang="en-US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D1710CD-7DAF-F340-8C1C-81D46B303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15.05.2022</a:t>
            </a:r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10D49A-B5D4-EA4F-8C3D-8F9702455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F6929E-6F4B-7149-8A22-75488960C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48523-D1C4-AF46-96CD-67AD3195769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51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77093"/>
            <a:ext cx="5067300" cy="186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2" y="2038368"/>
            <a:ext cx="981075" cy="24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7" y="2303946"/>
            <a:ext cx="3609975" cy="112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686846"/>
            <a:ext cx="6799262" cy="141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90" y="3494668"/>
            <a:ext cx="6865937" cy="3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893033"/>
            <a:ext cx="6380162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</p:spTree>
    <p:extLst>
      <p:ext uri="{BB962C8B-B14F-4D97-AF65-F5344CB8AC3E}">
        <p14:creationId xmlns:p14="http://schemas.microsoft.com/office/powerpoint/2010/main" val="6234285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altLang="tr-TR" dirty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9709" y="2007723"/>
            <a:ext cx="3535684" cy="4091645"/>
          </a:xfr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10" y="529537"/>
            <a:ext cx="7564582" cy="9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2042" y="2007723"/>
            <a:ext cx="3712249" cy="4091645"/>
          </a:xfrm>
          <a:noFill/>
        </p:spPr>
      </p:pic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47AB2F93-C1E8-7648-98EC-BA4F099C0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29DF6811-BB6E-F44A-AF31-0D462F406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BA958D2-CB5F-4A45-95C3-EBBC0BD2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711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92208017-75DC-6646-B1EA-770F318BC6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693" y="158582"/>
            <a:ext cx="8081255" cy="5526156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2574FFF-F26B-C54D-91EB-9463690E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2CF66B0-B3DF-6E4C-9669-63F5FA092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8A3B263-6BC1-3D43-B6DC-8AA2B9992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5474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0050" y="344386"/>
            <a:ext cx="8218851" cy="1232187"/>
          </a:xfrm>
        </p:spPr>
        <p:txBody>
          <a:bodyPr>
            <a:noAutofit/>
          </a:bodyPr>
          <a:lstStyle/>
          <a:p>
            <a:pPr algn="l"/>
            <a:r>
              <a:rPr lang="en-US" sz="2939" dirty="0"/>
              <a:t>FDA Reclassifies Vaginal Mesh as a High-Risk Device</a:t>
            </a:r>
            <a:r>
              <a:rPr lang="tr-TR" sz="2939" dirty="0"/>
              <a:t>. </a:t>
            </a:r>
            <a:r>
              <a:rPr lang="en-US" sz="1425" dirty="0"/>
              <a:t>Robert Lowes | Disclosures</a:t>
            </a:r>
            <a:r>
              <a:rPr lang="tr-TR" sz="1425" dirty="0"/>
              <a:t>. 4 Ocak 2016</a:t>
            </a:r>
            <a:endParaRPr lang="en-US" sz="2939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00050" y="1662797"/>
            <a:ext cx="8401050" cy="4665662"/>
          </a:xfrm>
        </p:spPr>
        <p:txBody>
          <a:bodyPr>
            <a:normAutofit/>
          </a:bodyPr>
          <a:lstStyle/>
          <a:p>
            <a:endParaRPr lang="en-US" sz="3600" dirty="0"/>
          </a:p>
          <a:p>
            <a:r>
              <a:rPr lang="en-US" sz="3600" dirty="0" err="1"/>
              <a:t>Meş</a:t>
            </a:r>
            <a:r>
              <a:rPr lang="en-US" sz="3600" dirty="0"/>
              <a:t> </a:t>
            </a:r>
            <a:r>
              <a:rPr lang="en-US" sz="3600" dirty="0" err="1"/>
              <a:t>orta</a:t>
            </a:r>
            <a:r>
              <a:rPr lang="en-US" sz="3600" dirty="0"/>
              <a:t> risk </a:t>
            </a:r>
            <a:r>
              <a:rPr lang="en-US" sz="3600" dirty="0" err="1"/>
              <a:t>uygulamadan</a:t>
            </a:r>
            <a:r>
              <a:rPr lang="en-US" sz="3600" dirty="0"/>
              <a:t> </a:t>
            </a:r>
            <a:r>
              <a:rPr lang="en-US" sz="3600" dirty="0" err="1"/>
              <a:t>yüksek</a:t>
            </a:r>
            <a:r>
              <a:rPr lang="en-US" sz="3600" dirty="0"/>
              <a:t> risk </a:t>
            </a:r>
            <a:r>
              <a:rPr lang="en-US" sz="3600" dirty="0" err="1"/>
              <a:t>uygulama</a:t>
            </a:r>
            <a:r>
              <a:rPr lang="en-US" sz="3600" dirty="0"/>
              <a:t> </a:t>
            </a:r>
            <a:r>
              <a:rPr lang="en-US" sz="3600" dirty="0" err="1"/>
              <a:t>kategorisine</a:t>
            </a:r>
            <a:r>
              <a:rPr lang="en-US" sz="3600" dirty="0"/>
              <a:t> </a:t>
            </a:r>
            <a:r>
              <a:rPr lang="en-US" sz="3600" dirty="0" err="1"/>
              <a:t>alınmıştır</a:t>
            </a:r>
            <a:r>
              <a:rPr lang="en-US" sz="3600" dirty="0"/>
              <a:t>.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3600" dirty="0" err="1"/>
              <a:t>Midüretral</a:t>
            </a:r>
            <a:r>
              <a:rPr lang="en-US" sz="3600" dirty="0"/>
              <a:t> </a:t>
            </a:r>
            <a:r>
              <a:rPr lang="en-US" sz="3600" dirty="0" err="1"/>
              <a:t>slingler</a:t>
            </a:r>
            <a:r>
              <a:rPr lang="en-US" sz="3600" dirty="0"/>
              <a:t> </a:t>
            </a:r>
            <a:r>
              <a:rPr lang="en-US" sz="3600" dirty="0" err="1"/>
              <a:t>ve</a:t>
            </a:r>
            <a:r>
              <a:rPr lang="en-US" sz="3600" dirty="0"/>
              <a:t> abdominal </a:t>
            </a:r>
            <a:r>
              <a:rPr lang="en-US" sz="3600" dirty="0" err="1"/>
              <a:t>sakrokolpopeksi</a:t>
            </a:r>
            <a:r>
              <a:rPr lang="en-US" sz="3600" dirty="0"/>
              <a:t> </a:t>
            </a:r>
            <a:r>
              <a:rPr lang="en-US" sz="3600" dirty="0" err="1"/>
              <a:t>meşleri</a:t>
            </a:r>
            <a:r>
              <a:rPr lang="en-US" sz="3600" dirty="0"/>
              <a:t> </a:t>
            </a:r>
            <a:r>
              <a:rPr lang="en-US" sz="3600" dirty="0" err="1"/>
              <a:t>bu</a:t>
            </a:r>
            <a:r>
              <a:rPr lang="en-US" sz="3600" dirty="0"/>
              <a:t> </a:t>
            </a:r>
            <a:r>
              <a:rPr lang="en-US" sz="3600" dirty="0" err="1"/>
              <a:t>kategori</a:t>
            </a:r>
            <a:r>
              <a:rPr lang="en-US" sz="3600" dirty="0"/>
              <a:t> </a:t>
            </a:r>
            <a:r>
              <a:rPr lang="en-US" sz="3600" dirty="0" err="1"/>
              <a:t>dışındadır</a:t>
            </a:r>
            <a:endParaRPr lang="en-US" sz="36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</p:spTree>
    <p:extLst>
      <p:ext uri="{BB962C8B-B14F-4D97-AF65-F5344CB8AC3E}">
        <p14:creationId xmlns:p14="http://schemas.microsoft.com/office/powerpoint/2010/main" val="1181346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5CCA7D7-A44E-654B-B942-50F625E0E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101599"/>
            <a:ext cx="8343900" cy="1373634"/>
          </a:xfrm>
        </p:spPr>
        <p:txBody>
          <a:bodyPr/>
          <a:lstStyle/>
          <a:p>
            <a:r>
              <a:rPr lang="tr-TR" b="1" dirty="0"/>
              <a:t>İngili</a:t>
            </a:r>
            <a:r>
              <a:rPr lang="tr-TR" dirty="0"/>
              <a:t>z uluslar topluluğu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207CEAB-DF2A-D54D-88A9-E12677EBF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475232"/>
            <a:ext cx="8401050" cy="48811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800" dirty="0">
                <a:solidFill>
                  <a:srgbClr val="FF0000"/>
                </a:solidFill>
              </a:rPr>
              <a:t>İskoçya </a:t>
            </a:r>
            <a:r>
              <a:rPr lang="tr-TR" sz="1800" dirty="0"/>
              <a:t>Aralık 2017</a:t>
            </a:r>
          </a:p>
          <a:p>
            <a:r>
              <a:rPr lang="tr-TR" sz="1800" dirty="0" err="1"/>
              <a:t>Transvajinal</a:t>
            </a:r>
            <a:r>
              <a:rPr lang="tr-TR" sz="1800" dirty="0"/>
              <a:t> </a:t>
            </a:r>
            <a:r>
              <a:rPr lang="tr-TR" sz="1800" dirty="0" err="1"/>
              <a:t>meşlerin</a:t>
            </a:r>
            <a:r>
              <a:rPr lang="tr-TR" sz="1800" dirty="0"/>
              <a:t> konvansiyonel yöntemlere üstünlüğü yoktur. Rutin uygulanmamalıdır.</a:t>
            </a:r>
          </a:p>
          <a:p>
            <a:r>
              <a:rPr lang="tr-TR" sz="1800" dirty="0"/>
              <a:t>SUI da kullanılan </a:t>
            </a:r>
            <a:r>
              <a:rPr lang="tr-TR" sz="1800" dirty="0" err="1"/>
              <a:t>slinglerin</a:t>
            </a:r>
            <a:r>
              <a:rPr lang="tr-TR" sz="1800" dirty="0"/>
              <a:t>(TVT/TOT yerine de </a:t>
            </a:r>
            <a:r>
              <a:rPr lang="tr-TR" sz="1800" dirty="0" err="1"/>
              <a:t>retropubik</a:t>
            </a:r>
            <a:r>
              <a:rPr lang="tr-TR" sz="1800" dirty="0"/>
              <a:t> </a:t>
            </a:r>
            <a:r>
              <a:rPr lang="tr-TR" sz="1800" dirty="0" err="1"/>
              <a:t>kolposüspansiyon</a:t>
            </a:r>
            <a:r>
              <a:rPr lang="tr-TR" sz="1800" dirty="0"/>
              <a:t>(</a:t>
            </a:r>
            <a:r>
              <a:rPr lang="tr-TR" sz="1800" dirty="0" err="1"/>
              <a:t>Burch</a:t>
            </a:r>
            <a:r>
              <a:rPr lang="tr-TR" sz="1800" dirty="0"/>
              <a:t>) kullanılabilir</a:t>
            </a:r>
          </a:p>
          <a:p>
            <a:pPr marL="0" indent="0">
              <a:buNone/>
            </a:pPr>
            <a:r>
              <a:rPr lang="tr-TR" sz="1800" dirty="0">
                <a:solidFill>
                  <a:srgbClr val="FF0000"/>
                </a:solidFill>
              </a:rPr>
              <a:t>İngiltere</a:t>
            </a:r>
            <a:r>
              <a:rPr lang="tr-TR" sz="1800" dirty="0"/>
              <a:t> NIH  Aralık 2018</a:t>
            </a:r>
          </a:p>
          <a:p>
            <a:r>
              <a:rPr lang="tr-TR" sz="1800" dirty="0" err="1"/>
              <a:t>Transvajinal</a:t>
            </a:r>
            <a:r>
              <a:rPr lang="tr-TR" sz="1800" dirty="0"/>
              <a:t> </a:t>
            </a:r>
            <a:r>
              <a:rPr lang="tr-TR" sz="1800" dirty="0" err="1"/>
              <a:t>meş</a:t>
            </a:r>
            <a:r>
              <a:rPr lang="tr-TR" sz="1800" dirty="0"/>
              <a:t> ve </a:t>
            </a:r>
            <a:r>
              <a:rPr lang="tr-TR" sz="1800" dirty="0" err="1"/>
              <a:t>Midüretral</a:t>
            </a:r>
            <a:r>
              <a:rPr lang="tr-TR" sz="1800" dirty="0"/>
              <a:t> </a:t>
            </a:r>
            <a:r>
              <a:rPr lang="tr-TR" sz="1800" dirty="0" err="1"/>
              <a:t>sling</a:t>
            </a:r>
            <a:r>
              <a:rPr lang="tr-TR" sz="1800" dirty="0"/>
              <a:t> kullanımı durdurulmuştur.</a:t>
            </a:r>
          </a:p>
          <a:p>
            <a:pPr marL="0" indent="0">
              <a:buNone/>
            </a:pPr>
            <a:r>
              <a:rPr lang="tr-TR" sz="1800" dirty="0">
                <a:solidFill>
                  <a:srgbClr val="FF0000"/>
                </a:solidFill>
              </a:rPr>
              <a:t>İrlanda</a:t>
            </a:r>
            <a:r>
              <a:rPr lang="tr-TR" sz="1800" dirty="0"/>
              <a:t> Haziran 2018</a:t>
            </a:r>
          </a:p>
          <a:p>
            <a:r>
              <a:rPr lang="tr-TR" sz="1800" dirty="0" err="1"/>
              <a:t>Transvajinal</a:t>
            </a:r>
            <a:r>
              <a:rPr lang="tr-TR" sz="1800" dirty="0"/>
              <a:t> </a:t>
            </a:r>
            <a:r>
              <a:rPr lang="tr-TR" sz="1800" dirty="0" err="1"/>
              <a:t>meş</a:t>
            </a:r>
            <a:r>
              <a:rPr lang="tr-TR" sz="1800" dirty="0"/>
              <a:t> ve </a:t>
            </a:r>
            <a:r>
              <a:rPr lang="tr-TR" sz="1800" dirty="0" err="1"/>
              <a:t>midüretral</a:t>
            </a:r>
            <a:r>
              <a:rPr lang="tr-TR" sz="1800" dirty="0"/>
              <a:t> </a:t>
            </a:r>
            <a:r>
              <a:rPr lang="tr-TR" sz="1800" dirty="0" err="1"/>
              <a:t>slinglerin</a:t>
            </a:r>
            <a:r>
              <a:rPr lang="tr-TR" sz="1800" dirty="0"/>
              <a:t>(TVT/TOT) kullanımını geçici olarak durdurdu</a:t>
            </a:r>
          </a:p>
          <a:p>
            <a:pPr marL="0" indent="0">
              <a:buNone/>
            </a:pPr>
            <a:r>
              <a:rPr lang="tr-TR" sz="1800" dirty="0">
                <a:solidFill>
                  <a:srgbClr val="FF0000"/>
                </a:solidFill>
              </a:rPr>
              <a:t>Yeni </a:t>
            </a:r>
            <a:r>
              <a:rPr lang="tr-TR" sz="1800" dirty="0" err="1">
                <a:solidFill>
                  <a:srgbClr val="FF0000"/>
                </a:solidFill>
              </a:rPr>
              <a:t>zelenda</a:t>
            </a:r>
            <a:r>
              <a:rPr lang="tr-TR" sz="1800" dirty="0">
                <a:solidFill>
                  <a:srgbClr val="FF0000"/>
                </a:solidFill>
              </a:rPr>
              <a:t> </a:t>
            </a:r>
            <a:r>
              <a:rPr lang="tr-TR" sz="1800" dirty="0"/>
              <a:t>2017</a:t>
            </a:r>
          </a:p>
          <a:p>
            <a:r>
              <a:rPr lang="tr-TR" sz="1800" dirty="0"/>
              <a:t>Bakanlık </a:t>
            </a:r>
            <a:r>
              <a:rPr lang="tr-TR" sz="1800" dirty="0" err="1"/>
              <a:t>meş</a:t>
            </a:r>
            <a:r>
              <a:rPr lang="tr-TR" sz="1800" dirty="0"/>
              <a:t> üreticilerine bir mektup yazarak </a:t>
            </a:r>
            <a:r>
              <a:rPr lang="tr-TR" sz="1800" dirty="0" err="1"/>
              <a:t>transvajinal</a:t>
            </a:r>
            <a:r>
              <a:rPr lang="tr-TR" sz="1800" dirty="0"/>
              <a:t> </a:t>
            </a:r>
            <a:r>
              <a:rPr lang="tr-TR" sz="1800" dirty="0" err="1"/>
              <a:t>meş</a:t>
            </a:r>
            <a:r>
              <a:rPr lang="tr-TR" sz="1800" dirty="0"/>
              <a:t> ve </a:t>
            </a:r>
            <a:r>
              <a:rPr lang="tr-TR" sz="1800" dirty="0" err="1"/>
              <a:t>inkontinans</a:t>
            </a:r>
            <a:r>
              <a:rPr lang="tr-TR" sz="1800" dirty="0"/>
              <a:t> </a:t>
            </a:r>
            <a:r>
              <a:rPr lang="tr-TR" sz="1800" dirty="0" err="1"/>
              <a:t>slinglerinin</a:t>
            </a:r>
            <a:r>
              <a:rPr lang="tr-TR" sz="1800" dirty="0"/>
              <a:t>(TVT/TOT) üretimini durdurmalarını istedi.</a:t>
            </a:r>
          </a:p>
          <a:p>
            <a:pPr marL="0" indent="0">
              <a:buNone/>
            </a:pPr>
            <a:r>
              <a:rPr lang="tr-TR" sz="1800" dirty="0">
                <a:solidFill>
                  <a:srgbClr val="FF0000"/>
                </a:solidFill>
              </a:rPr>
              <a:t>Avusturalya</a:t>
            </a:r>
            <a:r>
              <a:rPr lang="tr-TR" sz="1800" dirty="0"/>
              <a:t> Eylül 2018</a:t>
            </a:r>
          </a:p>
          <a:p>
            <a:r>
              <a:rPr lang="tr-TR" sz="1800" dirty="0" err="1"/>
              <a:t>Transvajinal</a:t>
            </a:r>
            <a:r>
              <a:rPr lang="tr-TR" sz="1800" dirty="0"/>
              <a:t> </a:t>
            </a:r>
            <a:r>
              <a:rPr lang="tr-TR" sz="1800" dirty="0" err="1"/>
              <a:t>meşler</a:t>
            </a:r>
            <a:r>
              <a:rPr lang="tr-TR" sz="1800" dirty="0"/>
              <a:t> ve mini </a:t>
            </a:r>
            <a:r>
              <a:rPr lang="tr-TR" sz="1800" dirty="0" err="1"/>
              <a:t>slingler</a:t>
            </a:r>
            <a:r>
              <a:rPr lang="tr-TR" sz="1800" dirty="0"/>
              <a:t> tedavi listelerinden çıkarıldı</a:t>
            </a:r>
          </a:p>
          <a:p>
            <a:r>
              <a:rPr lang="tr-TR" sz="1800" dirty="0">
                <a:solidFill>
                  <a:srgbClr val="FF0000"/>
                </a:solidFill>
              </a:rPr>
              <a:t>TVT/TOT için literatür verisi yeterlidir. Uygulama desteklenmektedir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tr-TR" sz="1800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9F6DB35-4E8F-564C-A808-0AE644381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15.05.2022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59E917C-4412-D84E-BCB9-5079F61E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00030E-3710-194D-9458-061C2552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1660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8428</TotalTime>
  <Words>1765</Words>
  <Application>Microsoft Macintosh PowerPoint</Application>
  <PresentationFormat>Ekran Gösterisi (4:3)</PresentationFormat>
  <Paragraphs>356</Paragraphs>
  <Slides>41</Slides>
  <Notes>9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Teması</vt:lpstr>
      <vt:lpstr> Apikal ve ön duvar prolapsusunda yeni bir yaklaşım: Self Retaining Support (SRS) implant operasyonu</vt:lpstr>
      <vt:lpstr>Apikal prolapsusun cerrahi tedavisi</vt:lpstr>
      <vt:lpstr> Prolapsusta meş kullanımı</vt:lpstr>
      <vt:lpstr>Meşte güncel durum</vt:lpstr>
      <vt:lpstr>PowerPoint Sunusu</vt:lpstr>
      <vt:lpstr>PowerPoint Sunusu</vt:lpstr>
      <vt:lpstr>PowerPoint Sunusu</vt:lpstr>
      <vt:lpstr>FDA Reclassifies Vaginal Mesh as a High-Risk Device. Robert Lowes | Disclosures. 4 Ocak 2016</vt:lpstr>
      <vt:lpstr>İngiliz uluslar topluluğu</vt:lpstr>
      <vt:lpstr> Avrupa Birliği ``FDA``</vt:lpstr>
      <vt:lpstr>  FDA 2019 Panel</vt:lpstr>
      <vt:lpstr>FDA 2019</vt:lpstr>
      <vt:lpstr>FDA 2019, RCT meta-analiz(Cochrane)</vt:lpstr>
      <vt:lpstr>Apikal prolapsus:meş</vt:lpstr>
      <vt:lpstr>Klasik meşler</vt:lpstr>
      <vt:lpstr>Trend</vt:lpstr>
      <vt:lpstr>Koparılan fırtınaya karşın meş kullanımı artmaktadır!!!! Uygulama yolu değişmiştir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SRS implant vs. Klasik meşler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Self Retaining Support (SRS) implant</vt:lpstr>
      <vt:lpstr>Sonuç</vt:lpstr>
      <vt:lpstr>SRS implant:  Avantajları</vt:lpstr>
      <vt:lpstr>PowerPoint Sunusu</vt:lpstr>
      <vt:lpstr>PowerPoint Sunusu</vt:lpstr>
      <vt:lpstr>FDA 2019</vt:lpstr>
      <vt:lpstr>PowerPoint Sunusu</vt:lpstr>
      <vt:lpstr>PowerPoint Sunusu</vt:lpstr>
      <vt:lpstr>Neden böyle oldu?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Fuat Demirci</dc:creator>
  <cp:lastModifiedBy>Fuat Demirci</cp:lastModifiedBy>
  <cp:revision>12</cp:revision>
  <dcterms:created xsi:type="dcterms:W3CDTF">2022-05-09T11:05:51Z</dcterms:created>
  <dcterms:modified xsi:type="dcterms:W3CDTF">2022-05-15T07:34:12Z</dcterms:modified>
</cp:coreProperties>
</file>