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4v" ContentType="video/mp4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slides/slide124.xml" ContentType="application/vnd.openxmlformats-officedocument.presentationml.slide+xml"/>
  <Override PartName="/ppt/slides/slide125.xml" ContentType="application/vnd.openxmlformats-officedocument.presentationml.slide+xml"/>
  <Override PartName="/ppt/slides/slide126.xml" ContentType="application/vnd.openxmlformats-officedocument.presentationml.slide+xml"/>
  <Override PartName="/ppt/slides/slide127.xml" ContentType="application/vnd.openxmlformats-officedocument.presentationml.slide+xml"/>
  <Override PartName="/ppt/slides/slide128.xml" ContentType="application/vnd.openxmlformats-officedocument.presentationml.slide+xml"/>
  <Override PartName="/ppt/slides/slide129.xml" ContentType="application/vnd.openxmlformats-officedocument.presentationml.slide+xml"/>
  <Override PartName="/ppt/slides/slide130.xml" ContentType="application/vnd.openxmlformats-officedocument.presentationml.slide+xml"/>
  <Override PartName="/ppt/slides/slide131.xml" ContentType="application/vnd.openxmlformats-officedocument.presentationml.slide+xml"/>
  <Override PartName="/ppt/slides/slide132.xml" ContentType="application/vnd.openxmlformats-officedocument.presentationml.slide+xml"/>
  <Override PartName="/ppt/slides/slide133.xml" ContentType="application/vnd.openxmlformats-officedocument.presentationml.slide+xml"/>
  <Override PartName="/ppt/slides/slide134.xml" ContentType="application/vnd.openxmlformats-officedocument.presentationml.slide+xml"/>
  <Override PartName="/ppt/slides/slide13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37"/>
  </p:notesMasterIdLst>
  <p:sldIdLst>
    <p:sldId id="256" r:id="rId2"/>
    <p:sldId id="909" r:id="rId3"/>
    <p:sldId id="852" r:id="rId4"/>
    <p:sldId id="858" r:id="rId5"/>
    <p:sldId id="859" r:id="rId6"/>
    <p:sldId id="902" r:id="rId7"/>
    <p:sldId id="855" r:id="rId8"/>
    <p:sldId id="1402" r:id="rId9"/>
    <p:sldId id="1403" r:id="rId10"/>
    <p:sldId id="910" r:id="rId11"/>
    <p:sldId id="1416" r:id="rId12"/>
    <p:sldId id="1326" r:id="rId13"/>
    <p:sldId id="1357" r:id="rId14"/>
    <p:sldId id="1328" r:id="rId15"/>
    <p:sldId id="1420" r:id="rId16"/>
    <p:sldId id="1380" r:id="rId17"/>
    <p:sldId id="1331" r:id="rId18"/>
    <p:sldId id="1410" r:id="rId19"/>
    <p:sldId id="1421" r:id="rId20"/>
    <p:sldId id="1415" r:id="rId21"/>
    <p:sldId id="1419" r:id="rId22"/>
    <p:sldId id="1413" r:id="rId23"/>
    <p:sldId id="1417" r:id="rId24"/>
    <p:sldId id="788" r:id="rId25"/>
    <p:sldId id="1340" r:id="rId26"/>
    <p:sldId id="913" r:id="rId27"/>
    <p:sldId id="1409" r:id="rId28"/>
    <p:sldId id="1359" r:id="rId29"/>
    <p:sldId id="784" r:id="rId30"/>
    <p:sldId id="1390" r:id="rId31"/>
    <p:sldId id="1362" r:id="rId32"/>
    <p:sldId id="1422" r:id="rId33"/>
    <p:sldId id="846" r:id="rId34"/>
    <p:sldId id="1364" r:id="rId35"/>
    <p:sldId id="886" r:id="rId36"/>
    <p:sldId id="889" r:id="rId37"/>
    <p:sldId id="931" r:id="rId38"/>
    <p:sldId id="1401" r:id="rId39"/>
    <p:sldId id="1381" r:id="rId40"/>
    <p:sldId id="1335" r:id="rId41"/>
    <p:sldId id="1406" r:id="rId42"/>
    <p:sldId id="932" r:id="rId43"/>
    <p:sldId id="1418" r:id="rId44"/>
    <p:sldId id="1394" r:id="rId45"/>
    <p:sldId id="935" r:id="rId46"/>
    <p:sldId id="936" r:id="rId47"/>
    <p:sldId id="918" r:id="rId48"/>
    <p:sldId id="916" r:id="rId49"/>
    <p:sldId id="917" r:id="rId50"/>
    <p:sldId id="1200" r:id="rId51"/>
    <p:sldId id="1208" r:id="rId52"/>
    <p:sldId id="1209" r:id="rId53"/>
    <p:sldId id="1222" r:id="rId54"/>
    <p:sldId id="1350" r:id="rId55"/>
    <p:sldId id="1224" r:id="rId56"/>
    <p:sldId id="1226" r:id="rId57"/>
    <p:sldId id="1230" r:id="rId58"/>
    <p:sldId id="1351" r:id="rId59"/>
    <p:sldId id="1407" r:id="rId60"/>
    <p:sldId id="1355" r:id="rId61"/>
    <p:sldId id="1370" r:id="rId62"/>
    <p:sldId id="1367" r:id="rId63"/>
    <p:sldId id="1368" r:id="rId64"/>
    <p:sldId id="1369" r:id="rId65"/>
    <p:sldId id="1238" r:id="rId66"/>
    <p:sldId id="1408" r:id="rId67"/>
    <p:sldId id="1384" r:id="rId68"/>
    <p:sldId id="1247" r:id="rId69"/>
    <p:sldId id="1248" r:id="rId70"/>
    <p:sldId id="1383" r:id="rId71"/>
    <p:sldId id="1423" r:id="rId72"/>
    <p:sldId id="1399" r:id="rId73"/>
    <p:sldId id="1398" r:id="rId74"/>
    <p:sldId id="1397" r:id="rId75"/>
    <p:sldId id="1405" r:id="rId76"/>
    <p:sldId id="1231" r:id="rId77"/>
    <p:sldId id="1233" r:id="rId78"/>
    <p:sldId id="1389" r:id="rId79"/>
    <p:sldId id="1414" r:id="rId80"/>
    <p:sldId id="1261" r:id="rId81"/>
    <p:sldId id="1392" r:id="rId82"/>
    <p:sldId id="1262" r:id="rId83"/>
    <p:sldId id="1263" r:id="rId84"/>
    <p:sldId id="1377" r:id="rId85"/>
    <p:sldId id="757" r:id="rId86"/>
    <p:sldId id="771" r:id="rId87"/>
    <p:sldId id="1332" r:id="rId88"/>
    <p:sldId id="1400" r:id="rId89"/>
    <p:sldId id="1327" r:id="rId90"/>
    <p:sldId id="755" r:id="rId91"/>
    <p:sldId id="915" r:id="rId92"/>
    <p:sldId id="747" r:id="rId93"/>
    <p:sldId id="749" r:id="rId94"/>
    <p:sldId id="906" r:id="rId95"/>
    <p:sldId id="925" r:id="rId96"/>
    <p:sldId id="1365" r:id="rId97"/>
    <p:sldId id="1404" r:id="rId98"/>
    <p:sldId id="801" r:id="rId99"/>
    <p:sldId id="1336" r:id="rId100"/>
    <p:sldId id="1349" r:id="rId101"/>
    <p:sldId id="1347" r:id="rId102"/>
    <p:sldId id="1348" r:id="rId103"/>
    <p:sldId id="1345" r:id="rId104"/>
    <p:sldId id="1167" r:id="rId105"/>
    <p:sldId id="1354" r:id="rId106"/>
    <p:sldId id="1207" r:id="rId107"/>
    <p:sldId id="1227" r:id="rId108"/>
    <p:sldId id="1225" r:id="rId109"/>
    <p:sldId id="1241" r:id="rId110"/>
    <p:sldId id="1242" r:id="rId111"/>
    <p:sldId id="1352" r:id="rId112"/>
    <p:sldId id="1385" r:id="rId113"/>
    <p:sldId id="1386" r:id="rId114"/>
    <p:sldId id="1382" r:id="rId115"/>
    <p:sldId id="1387" r:id="rId116"/>
    <p:sldId id="1249" r:id="rId117"/>
    <p:sldId id="1251" r:id="rId118"/>
    <p:sldId id="1220" r:id="rId119"/>
    <p:sldId id="1221" r:id="rId120"/>
    <p:sldId id="1372" r:id="rId121"/>
    <p:sldId id="1373" r:id="rId122"/>
    <p:sldId id="1228" r:id="rId123"/>
    <p:sldId id="1229" r:id="rId124"/>
    <p:sldId id="1232" r:id="rId125"/>
    <p:sldId id="1234" r:id="rId126"/>
    <p:sldId id="1235" r:id="rId127"/>
    <p:sldId id="1376" r:id="rId128"/>
    <p:sldId id="1236" r:id="rId129"/>
    <p:sldId id="1253" r:id="rId130"/>
    <p:sldId id="1259" r:id="rId131"/>
    <p:sldId id="1260" r:id="rId132"/>
    <p:sldId id="1391" r:id="rId133"/>
    <p:sldId id="1378" r:id="rId134"/>
    <p:sldId id="1264" r:id="rId135"/>
    <p:sldId id="1265" r:id="rId136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7E80D28A-A224-8848-8F83-FA682F41F615}">
          <p14:sldIdLst>
            <p14:sldId id="256"/>
            <p14:sldId id="909"/>
            <p14:sldId id="852"/>
            <p14:sldId id="858"/>
            <p14:sldId id="859"/>
            <p14:sldId id="902"/>
            <p14:sldId id="855"/>
            <p14:sldId id="1402"/>
            <p14:sldId id="1403"/>
            <p14:sldId id="910"/>
            <p14:sldId id="1416"/>
            <p14:sldId id="1326"/>
            <p14:sldId id="1357"/>
            <p14:sldId id="1328"/>
            <p14:sldId id="1420"/>
            <p14:sldId id="1380"/>
            <p14:sldId id="1331"/>
            <p14:sldId id="1410"/>
            <p14:sldId id="1421"/>
            <p14:sldId id="1415"/>
            <p14:sldId id="1419"/>
            <p14:sldId id="1413"/>
            <p14:sldId id="1417"/>
            <p14:sldId id="788"/>
            <p14:sldId id="1340"/>
            <p14:sldId id="913"/>
            <p14:sldId id="1409"/>
            <p14:sldId id="1359"/>
            <p14:sldId id="784"/>
            <p14:sldId id="1390"/>
            <p14:sldId id="1362"/>
            <p14:sldId id="1422"/>
            <p14:sldId id="846"/>
            <p14:sldId id="1364"/>
            <p14:sldId id="886"/>
            <p14:sldId id="889"/>
            <p14:sldId id="931"/>
            <p14:sldId id="1401"/>
            <p14:sldId id="1381"/>
            <p14:sldId id="1335"/>
            <p14:sldId id="1406"/>
            <p14:sldId id="932"/>
            <p14:sldId id="1418"/>
            <p14:sldId id="1394"/>
            <p14:sldId id="935"/>
            <p14:sldId id="936"/>
            <p14:sldId id="918"/>
            <p14:sldId id="916"/>
            <p14:sldId id="917"/>
            <p14:sldId id="1200"/>
            <p14:sldId id="1208"/>
            <p14:sldId id="1209"/>
            <p14:sldId id="1222"/>
            <p14:sldId id="1350"/>
            <p14:sldId id="1224"/>
            <p14:sldId id="1226"/>
            <p14:sldId id="1230"/>
            <p14:sldId id="1351"/>
            <p14:sldId id="1407"/>
            <p14:sldId id="1355"/>
            <p14:sldId id="1370"/>
            <p14:sldId id="1367"/>
            <p14:sldId id="1368"/>
            <p14:sldId id="1369"/>
            <p14:sldId id="1238"/>
            <p14:sldId id="1408"/>
            <p14:sldId id="1384"/>
            <p14:sldId id="1247"/>
            <p14:sldId id="1248"/>
            <p14:sldId id="1383"/>
            <p14:sldId id="1423"/>
            <p14:sldId id="1399"/>
            <p14:sldId id="1398"/>
            <p14:sldId id="1397"/>
            <p14:sldId id="1405"/>
            <p14:sldId id="1231"/>
            <p14:sldId id="1233"/>
            <p14:sldId id="1389"/>
            <p14:sldId id="1414"/>
            <p14:sldId id="1261"/>
            <p14:sldId id="1392"/>
            <p14:sldId id="1262"/>
            <p14:sldId id="1263"/>
            <p14:sldId id="1377"/>
            <p14:sldId id="757"/>
            <p14:sldId id="771"/>
            <p14:sldId id="1332"/>
            <p14:sldId id="1400"/>
            <p14:sldId id="1327"/>
            <p14:sldId id="755"/>
            <p14:sldId id="915"/>
            <p14:sldId id="747"/>
            <p14:sldId id="749"/>
            <p14:sldId id="906"/>
            <p14:sldId id="925"/>
            <p14:sldId id="1365"/>
            <p14:sldId id="1404"/>
            <p14:sldId id="801"/>
            <p14:sldId id="1336"/>
            <p14:sldId id="1349"/>
            <p14:sldId id="1347"/>
            <p14:sldId id="1348"/>
            <p14:sldId id="1345"/>
            <p14:sldId id="1167"/>
            <p14:sldId id="1354"/>
            <p14:sldId id="1207"/>
            <p14:sldId id="1227"/>
            <p14:sldId id="1225"/>
            <p14:sldId id="1241"/>
            <p14:sldId id="1242"/>
            <p14:sldId id="1352"/>
            <p14:sldId id="1385"/>
            <p14:sldId id="1386"/>
            <p14:sldId id="1382"/>
            <p14:sldId id="1387"/>
            <p14:sldId id="1249"/>
            <p14:sldId id="1251"/>
            <p14:sldId id="1220"/>
            <p14:sldId id="1221"/>
            <p14:sldId id="1372"/>
            <p14:sldId id="1373"/>
            <p14:sldId id="1228"/>
            <p14:sldId id="1229"/>
            <p14:sldId id="1232"/>
            <p14:sldId id="1234"/>
            <p14:sldId id="1235"/>
            <p14:sldId id="1376"/>
            <p14:sldId id="1236"/>
            <p14:sldId id="1253"/>
            <p14:sldId id="1259"/>
            <p14:sldId id="1260"/>
            <p14:sldId id="1391"/>
            <p14:sldId id="1378"/>
            <p14:sldId id="1264"/>
            <p14:sldId id="1265"/>
          </p14:sldIdLst>
        </p14:section>
        <p14:section name="Untitled Section" id="{B95FDAFB-D68E-A440-A579-54034DA8CA9C}">
          <p14:sldIdLst/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browse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4094" autoAdjust="0"/>
    <p:restoredTop sz="94660"/>
  </p:normalViewPr>
  <p:slideViewPr>
    <p:cSldViewPr snapToGrid="0" snapToObjects="1">
      <p:cViewPr varScale="1">
        <p:scale>
          <a:sx n="110" d="100"/>
          <a:sy n="110" d="100"/>
        </p:scale>
        <p:origin x="468" y="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614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117" Type="http://schemas.openxmlformats.org/officeDocument/2006/relationships/slide" Target="slides/slide116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33" Type="http://schemas.openxmlformats.org/officeDocument/2006/relationships/slide" Target="slides/slide132.xml"/><Relationship Id="rId138" Type="http://schemas.openxmlformats.org/officeDocument/2006/relationships/presProps" Target="presProps.xml"/><Relationship Id="rId16" Type="http://schemas.openxmlformats.org/officeDocument/2006/relationships/slide" Target="slides/slide15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123" Type="http://schemas.openxmlformats.org/officeDocument/2006/relationships/slide" Target="slides/slide122.xml"/><Relationship Id="rId128" Type="http://schemas.openxmlformats.org/officeDocument/2006/relationships/slide" Target="slides/slide127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113" Type="http://schemas.openxmlformats.org/officeDocument/2006/relationships/slide" Target="slides/slide112.xml"/><Relationship Id="rId118" Type="http://schemas.openxmlformats.org/officeDocument/2006/relationships/slide" Target="slides/slide117.xml"/><Relationship Id="rId134" Type="http://schemas.openxmlformats.org/officeDocument/2006/relationships/slide" Target="slides/slide133.xml"/><Relationship Id="rId139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121" Type="http://schemas.openxmlformats.org/officeDocument/2006/relationships/slide" Target="slides/slide12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116" Type="http://schemas.openxmlformats.org/officeDocument/2006/relationships/slide" Target="slides/slide115.xml"/><Relationship Id="rId124" Type="http://schemas.openxmlformats.org/officeDocument/2006/relationships/slide" Target="slides/slide123.xml"/><Relationship Id="rId129" Type="http://schemas.openxmlformats.org/officeDocument/2006/relationships/slide" Target="slides/slide128.xml"/><Relationship Id="rId137" Type="http://schemas.openxmlformats.org/officeDocument/2006/relationships/notesMaster" Target="notesMasters/notesMaster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11" Type="http://schemas.openxmlformats.org/officeDocument/2006/relationships/slide" Target="slides/slide110.xml"/><Relationship Id="rId132" Type="http://schemas.openxmlformats.org/officeDocument/2006/relationships/slide" Target="slides/slide131.xml"/><Relationship Id="rId14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14" Type="http://schemas.openxmlformats.org/officeDocument/2006/relationships/slide" Target="slides/slide113.xml"/><Relationship Id="rId119" Type="http://schemas.openxmlformats.org/officeDocument/2006/relationships/slide" Target="slides/slide118.xml"/><Relationship Id="rId127" Type="http://schemas.openxmlformats.org/officeDocument/2006/relationships/slide" Target="slides/slide12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122" Type="http://schemas.openxmlformats.org/officeDocument/2006/relationships/slide" Target="slides/slide121.xml"/><Relationship Id="rId130" Type="http://schemas.openxmlformats.org/officeDocument/2006/relationships/slide" Target="slides/slide129.xml"/><Relationship Id="rId135" Type="http://schemas.openxmlformats.org/officeDocument/2006/relationships/slide" Target="slides/slide134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120" Type="http://schemas.openxmlformats.org/officeDocument/2006/relationships/slide" Target="slides/slide119.xml"/><Relationship Id="rId125" Type="http://schemas.openxmlformats.org/officeDocument/2006/relationships/slide" Target="slides/slide124.xml"/><Relationship Id="rId141" Type="http://schemas.openxmlformats.org/officeDocument/2006/relationships/tableStyles" Target="tableStyle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15" Type="http://schemas.openxmlformats.org/officeDocument/2006/relationships/slide" Target="slides/slide114.xml"/><Relationship Id="rId131" Type="http://schemas.openxmlformats.org/officeDocument/2006/relationships/slide" Target="slides/slide130.xml"/><Relationship Id="rId136" Type="http://schemas.openxmlformats.org/officeDocument/2006/relationships/slide" Target="slides/slide135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26" Type="http://schemas.openxmlformats.org/officeDocument/2006/relationships/slide" Target="slides/slide12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9BB9AAD-549C-F84E-B6D2-99E4070B0E3C}" type="datetimeFigureOut">
              <a:rPr lang="en-US" smtClean="0"/>
              <a:t>5/15/2022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/>
              <a:t>Click to edit Master text styles</a:t>
            </a:r>
          </a:p>
          <a:p>
            <a:pPr lvl="1"/>
            <a:r>
              <a:rPr lang="tr-TR"/>
              <a:t>Second level</a:t>
            </a:r>
          </a:p>
          <a:p>
            <a:pPr lvl="2"/>
            <a:r>
              <a:rPr lang="tr-TR"/>
              <a:t>Third level</a:t>
            </a:r>
          </a:p>
          <a:p>
            <a:pPr lvl="3"/>
            <a:r>
              <a:rPr lang="tr-TR"/>
              <a:t>Fourth level</a:t>
            </a:r>
          </a:p>
          <a:p>
            <a:pPr lvl="4"/>
            <a:r>
              <a:rPr lang="tr-TR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405F985-E707-2C43-BD5E-3D56226B03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60607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05F985-E707-2C43-BD5E-3D56226B032B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179338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D586C3-7BB1-F54F-847D-8C6BDE427D90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249454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05F985-E707-2C43-BD5E-3D56226B032B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703751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05F985-E707-2C43-BD5E-3D56226B032B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017012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05F985-E707-2C43-BD5E-3D56226B032B}" type="slidenum">
              <a:rPr lang="en-US" smtClean="0"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733195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9AFFFFE8-4BD7-F047-8327-CD942CAA7FEF}" type="slidenum">
              <a:rPr lang="en-US"/>
              <a:pPr>
                <a:defRPr/>
              </a:pPr>
              <a:t>42</a:t>
            </a:fld>
            <a:endParaRPr lang="en-US"/>
          </a:p>
        </p:txBody>
      </p:sp>
      <p:sp>
        <p:nvSpPr>
          <p:cNvPr id="6604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6604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tr-TR">
              <a:cs typeface="+mn-cs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05F985-E707-2C43-BD5E-3D56226B032B}" type="slidenum">
              <a:rPr lang="en-US" smtClean="0"/>
              <a:t>58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347905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4588" y="687388"/>
            <a:ext cx="4568825" cy="3427412"/>
          </a:xfrm>
          <a:ln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 lnSpcReduction="10000"/>
          </a:bodyPr>
          <a:lstStyle/>
          <a:p>
            <a:pPr>
              <a:lnSpc>
                <a:spcPct val="80000"/>
              </a:lnSpc>
            </a:pPr>
            <a:r>
              <a:rPr lang="en-US" altLang="tr-TR" sz="1000"/>
              <a:t>The authors maintain</a:t>
            </a:r>
            <a:r>
              <a:rPr lang="tr-TR" altLang="tr-TR" sz="1000"/>
              <a:t> </a:t>
            </a:r>
            <a:r>
              <a:rPr lang="en-US" altLang="tr-TR" sz="1000"/>
              <a:t>that, in the absence of tubal occlusion or severe dyspermia,</a:t>
            </a:r>
            <a:r>
              <a:rPr lang="tr-TR" altLang="tr-TR" sz="1000"/>
              <a:t> </a:t>
            </a:r>
            <a:r>
              <a:rPr lang="en-US" altLang="tr-TR" sz="1000"/>
              <a:t>laparoscopy should be considered for the treatment of</a:t>
            </a:r>
          </a:p>
          <a:p>
            <a:pPr>
              <a:lnSpc>
                <a:spcPct val="80000"/>
              </a:lnSpc>
            </a:pPr>
            <a:r>
              <a:rPr lang="en-US" altLang="tr-TR" sz="1000"/>
              <a:t>endometriosis-associated infertility even after multiple IVF failures, as</a:t>
            </a:r>
            <a:r>
              <a:rPr lang="tr-TR" altLang="tr-TR" sz="1000"/>
              <a:t> </a:t>
            </a:r>
            <a:r>
              <a:rPr lang="en-US" altLang="tr-TR" sz="1000"/>
              <a:t>22 patients (76%) conceived post-operatively, compared with 13 of</a:t>
            </a:r>
          </a:p>
          <a:p>
            <a:pPr>
              <a:lnSpc>
                <a:spcPct val="80000"/>
              </a:lnSpc>
            </a:pPr>
            <a:r>
              <a:rPr lang="en-US" altLang="tr-TR" sz="1000"/>
              <a:t>the 35 (37%) who chose not to undergo surgery. However, some</a:t>
            </a:r>
            <a:r>
              <a:rPr lang="tr-TR" altLang="tr-TR" sz="1000"/>
              <a:t> </a:t>
            </a:r>
            <a:r>
              <a:rPr lang="en-US" altLang="tr-TR" sz="1000"/>
              <a:t>patients had only one IVF cycle before entering the study, and no</a:t>
            </a:r>
          </a:p>
          <a:p>
            <a:pPr>
              <a:lnSpc>
                <a:spcPct val="80000"/>
              </a:lnSpc>
            </a:pPr>
            <a:r>
              <a:rPr lang="en-US" altLang="tr-TR" sz="1000"/>
              <a:t>between-group control for fertility factors was performed</a:t>
            </a:r>
            <a:r>
              <a:rPr lang="tr-TR" altLang="tr-TR" sz="1000"/>
              <a:t> </a:t>
            </a:r>
            <a:r>
              <a:rPr lang="en-US" altLang="tr-TR" sz="1000"/>
              <a:t>(Diamond, 2005). Moreover, in the laparoscopy group, the distinction</a:t>
            </a:r>
          </a:p>
          <a:p>
            <a:pPr>
              <a:lnSpc>
                <a:spcPct val="80000"/>
              </a:lnSpc>
            </a:pPr>
            <a:r>
              <a:rPr lang="en-US" altLang="tr-TR" sz="1000"/>
              <a:t>between treatment-dependent and treatment-independent pregnancy</a:t>
            </a:r>
            <a:r>
              <a:rPr lang="tr-TR" altLang="tr-TR" sz="1000"/>
              <a:t> </a:t>
            </a:r>
            <a:r>
              <a:rPr lang="en-US" altLang="tr-TR" sz="1000"/>
              <a:t>is unclear, as only 12 women conceived spontaneously, whereas 2 did</a:t>
            </a:r>
          </a:p>
          <a:p>
            <a:pPr>
              <a:lnSpc>
                <a:spcPct val="80000"/>
              </a:lnSpc>
            </a:pPr>
            <a:r>
              <a:rPr lang="en-US" altLang="tr-TR" sz="1000"/>
              <a:t>so with clomiphene citrate and IUI, and 8 after additional IVF treatment</a:t>
            </a:r>
            <a:r>
              <a:rPr lang="tr-TR" altLang="tr-TR" sz="1000"/>
              <a:t> </a:t>
            </a:r>
            <a:r>
              <a:rPr lang="en-US" altLang="tr-TR" sz="1000"/>
              <a:t>(Penzias, 2005). The proportion of subjects who conceived</a:t>
            </a:r>
          </a:p>
          <a:p>
            <a:pPr>
              <a:lnSpc>
                <a:spcPct val="80000"/>
              </a:lnSpc>
            </a:pPr>
            <a:r>
              <a:rPr lang="en-US" altLang="tr-TR" sz="1000"/>
              <a:t>spontaneously after laparoscopic surgery without further IVF is not</a:t>
            </a:r>
            <a:r>
              <a:rPr lang="tr-TR" altLang="tr-TR" sz="1000"/>
              <a:t> </a:t>
            </a:r>
            <a:r>
              <a:rPr lang="en-US" altLang="tr-TR" sz="1000"/>
              <a:t>statistically different from that observed in the non-laparoscopy</a:t>
            </a:r>
          </a:p>
          <a:p>
            <a:pPr>
              <a:lnSpc>
                <a:spcPct val="80000"/>
              </a:lnSpc>
            </a:pPr>
            <a:r>
              <a:rPr lang="en-US" altLang="tr-TR" sz="1000"/>
              <a:t>control group (Adamson, 2005). Finally, criticisms have been raised</a:t>
            </a:r>
            <a:r>
              <a:rPr lang="tr-TR" altLang="tr-TR" sz="1000"/>
              <a:t> </a:t>
            </a:r>
            <a:r>
              <a:rPr lang="en-US" altLang="tr-TR" sz="1000"/>
              <a:t>with regard to the unusual 100% prevalence of endometriosis in the</a:t>
            </a:r>
          </a:p>
          <a:p>
            <a:pPr>
              <a:lnSpc>
                <a:spcPct val="80000"/>
              </a:lnSpc>
            </a:pPr>
            <a:r>
              <a:rPr lang="en-US" altLang="tr-TR" sz="1000"/>
              <a:t>surgery group, as well as the apparently inappropriate matching of</a:t>
            </a:r>
            <a:r>
              <a:rPr lang="tr-TR" altLang="tr-TR" sz="1000"/>
              <a:t> </a:t>
            </a:r>
            <a:r>
              <a:rPr lang="en-US" altLang="tr-TR" sz="1000"/>
              <a:t>controls in terms of pain symptoms, presence of endometriomas</a:t>
            </a:r>
          </a:p>
          <a:p>
            <a:pPr>
              <a:lnSpc>
                <a:spcPct val="80000"/>
              </a:lnSpc>
            </a:pPr>
            <a:r>
              <a:rPr lang="en-US" altLang="tr-TR" sz="1000"/>
              <a:t>and disease stage (Hershlag and Markovitz, 2005). Probably, the</a:t>
            </a:r>
            <a:r>
              <a:rPr lang="tr-TR" altLang="tr-TR" sz="1000"/>
              <a:t> </a:t>
            </a:r>
            <a:r>
              <a:rPr lang="en-US" altLang="tr-TR" sz="1000"/>
              <a:t>main value of this study has been to challenge the unsubstantiated</a:t>
            </a:r>
          </a:p>
          <a:p>
            <a:pPr>
              <a:lnSpc>
                <a:spcPct val="80000"/>
              </a:lnSpc>
            </a:pPr>
            <a:r>
              <a:rPr lang="en-US" altLang="tr-TR" sz="1000"/>
              <a:t>conclusion that IVF is the final treatment for endometriosis-associated</a:t>
            </a:r>
            <a:r>
              <a:rPr lang="tr-TR" altLang="tr-TR" sz="1000"/>
              <a:t> </a:t>
            </a:r>
            <a:r>
              <a:rPr lang="en-US" altLang="tr-TR" sz="1000"/>
              <a:t>infertility before oocyte donation (Diamond, 2005).</a:t>
            </a:r>
          </a:p>
          <a:p>
            <a:pPr>
              <a:lnSpc>
                <a:spcPct val="80000"/>
              </a:lnSpc>
            </a:pPr>
            <a:r>
              <a:rPr lang="en-US" altLang="tr-TR" sz="1000"/>
              <a:t>Of 29 patients with prior IVF failures, 22 conceived after laparoscopic treatment of endometriosis,</a:t>
            </a:r>
          </a:p>
          <a:p>
            <a:pPr>
              <a:lnSpc>
                <a:spcPct val="80000"/>
              </a:lnSpc>
            </a:pPr>
            <a:r>
              <a:rPr lang="en-US" altLang="tr-TR" sz="1000"/>
              <a:t>including 15 non-IVF pregnancies and 7 IVF pregnancies.</a:t>
            </a:r>
          </a:p>
          <a:p>
            <a:pPr>
              <a:lnSpc>
                <a:spcPct val="80000"/>
              </a:lnSpc>
            </a:pPr>
            <a:r>
              <a:rPr lang="en-US" altLang="tr-TR" sz="1000" b="1"/>
              <a:t>Conclusion(s): In the absence of tubal occlusion or severe male factor infertility, laparoscopy may still be</a:t>
            </a:r>
          </a:p>
          <a:p>
            <a:pPr>
              <a:lnSpc>
                <a:spcPct val="80000"/>
              </a:lnSpc>
            </a:pPr>
            <a:r>
              <a:rPr lang="en-US" altLang="tr-TR" sz="1000"/>
              <a:t>considered for the treatment of endometriosis even after multiple IVF failures.</a:t>
            </a:r>
          </a:p>
          <a:p>
            <a:pPr>
              <a:lnSpc>
                <a:spcPct val="80000"/>
              </a:lnSpc>
            </a:pPr>
            <a:r>
              <a:rPr lang="en-US" altLang="tr-TR" sz="1000"/>
              <a:t>This suggests that, even in the setting of multiple IVF</a:t>
            </a:r>
            <a:r>
              <a:rPr lang="tr-TR" altLang="tr-TR" sz="1000"/>
              <a:t> </a:t>
            </a:r>
            <a:r>
              <a:rPr lang="en-US" altLang="tr-TR" sz="1000"/>
              <a:t>failures, laparoscopic management of endometriosis remains</a:t>
            </a:r>
            <a:r>
              <a:rPr lang="tr-TR" altLang="tr-TR" sz="1000"/>
              <a:t> </a:t>
            </a:r>
            <a:r>
              <a:rPr lang="en-US" altLang="tr-TR" sz="1000"/>
              <a:t>a viable option. A large number of patients, especially when</a:t>
            </a:r>
            <a:r>
              <a:rPr lang="tr-TR" altLang="tr-TR" sz="1000"/>
              <a:t> </a:t>
            </a:r>
            <a:r>
              <a:rPr lang="en-US" altLang="tr-TR" sz="1000"/>
              <a:t>age is a factor, opt to proceed with IVF, without undergoing</a:t>
            </a:r>
            <a:r>
              <a:rPr lang="tr-TR" altLang="tr-TR" sz="1000"/>
              <a:t> </a:t>
            </a:r>
            <a:r>
              <a:rPr lang="en-US" altLang="tr-TR" sz="1000"/>
              <a:t>surgical evaluation and treatment of endometriosis. It i</a:t>
            </a:r>
            <a:r>
              <a:rPr lang="tr-TR" altLang="tr-TR" sz="1000"/>
              <a:t>s </a:t>
            </a:r>
            <a:r>
              <a:rPr lang="en-US" altLang="tr-TR" sz="1000"/>
              <a:t>likely that in many of these women, IVF can still be successful</a:t>
            </a:r>
            <a:r>
              <a:rPr lang="tr-TR" altLang="tr-TR" sz="1000"/>
              <a:t> </a:t>
            </a:r>
            <a:r>
              <a:rPr lang="en-US" altLang="tr-TR" sz="1000"/>
              <a:t>despite the presence of untreated endometriosis.</a:t>
            </a:r>
            <a:r>
              <a:rPr lang="tr-TR" altLang="tr-TR" sz="1000"/>
              <a:t> </a:t>
            </a:r>
            <a:r>
              <a:rPr lang="en-US" altLang="tr-TR" sz="1000"/>
              <a:t>However, bypassing the pelvic factor may not always be</a:t>
            </a:r>
            <a:r>
              <a:rPr lang="tr-TR" altLang="tr-TR" sz="1000"/>
              <a:t> </a:t>
            </a:r>
            <a:r>
              <a:rPr lang="en-US" altLang="tr-TR" sz="1000"/>
              <a:t>sufficient to achieve optimal success.</a:t>
            </a:r>
          </a:p>
          <a:p>
            <a:pPr>
              <a:lnSpc>
                <a:spcPct val="80000"/>
              </a:lnSpc>
              <a:spcBef>
                <a:spcPct val="0"/>
              </a:spcBef>
            </a:pPr>
            <a:r>
              <a:rPr lang="en-US" altLang="tr-TR" sz="1000"/>
              <a:t>Presently, as a result of our clinical observation in</a:t>
            </a:r>
            <a:r>
              <a:rPr lang="tr-TR" altLang="tr-TR" sz="1000"/>
              <a:t> </a:t>
            </a:r>
            <a:r>
              <a:rPr lang="en-US" altLang="tr-TR" sz="1000"/>
              <a:t>patients with failed IVF, before egg donation or adoption, we</a:t>
            </a:r>
          </a:p>
          <a:p>
            <a:pPr>
              <a:lnSpc>
                <a:spcPct val="80000"/>
              </a:lnSpc>
              <a:spcBef>
                <a:spcPct val="0"/>
              </a:spcBef>
            </a:pPr>
            <a:r>
              <a:rPr lang="en-US" altLang="tr-TR" sz="1000"/>
              <a:t>offer the option to have meticulous laparoscopic evaluation</a:t>
            </a:r>
            <a:r>
              <a:rPr lang="tr-TR" altLang="tr-TR" sz="1000"/>
              <a:t> </a:t>
            </a:r>
            <a:r>
              <a:rPr lang="en-US" altLang="tr-TR" sz="1000"/>
              <a:t>and treatment by a skilled surgeon.</a:t>
            </a:r>
          </a:p>
          <a:p>
            <a:pPr>
              <a:lnSpc>
                <a:spcPct val="80000"/>
              </a:lnSpc>
              <a:spcBef>
                <a:spcPct val="0"/>
              </a:spcBef>
            </a:pPr>
            <a:r>
              <a:rPr lang="en-US" altLang="tr-TR" sz="1000"/>
              <a:t>Furthermore, when initial IVF cycles</a:t>
            </a:r>
            <a:r>
              <a:rPr lang="tr-TR" altLang="tr-TR" sz="1000"/>
              <a:t> </a:t>
            </a:r>
            <a:r>
              <a:rPr lang="en-US" altLang="tr-TR" sz="1000"/>
              <a:t>fail, patients and physicians tend to choose additional</a:t>
            </a:r>
            <a:r>
              <a:rPr lang="tr-TR" altLang="tr-TR" sz="1000"/>
              <a:t> </a:t>
            </a:r>
            <a:r>
              <a:rPr lang="en-US" altLang="tr-TR" sz="1000"/>
              <a:t>IVF treatment and some may even elect oocyte donation</a:t>
            </a:r>
            <a:r>
              <a:rPr lang="tr-TR" altLang="tr-TR" sz="1000"/>
              <a:t> </a:t>
            </a:r>
            <a:r>
              <a:rPr lang="en-US" altLang="tr-TR" sz="1000"/>
              <a:t>after multiple failures.</a:t>
            </a:r>
          </a:p>
          <a:p>
            <a:pPr>
              <a:lnSpc>
                <a:spcPct val="80000"/>
              </a:lnSpc>
              <a:spcBef>
                <a:spcPct val="0"/>
              </a:spcBef>
            </a:pPr>
            <a:r>
              <a:rPr lang="en-US" altLang="tr-TR" sz="1000"/>
              <a:t>In the absence of tubal occlusion or severe male factor infertility, laparoscopy may still be</a:t>
            </a:r>
            <a:r>
              <a:rPr lang="tr-TR" altLang="tr-TR" sz="1000"/>
              <a:t> </a:t>
            </a:r>
            <a:r>
              <a:rPr lang="en-US" altLang="tr-TR" sz="1000"/>
              <a:t>considered for the treatment of endometriosis even after multiple IVF failures.</a:t>
            </a:r>
          </a:p>
          <a:p>
            <a:pPr>
              <a:lnSpc>
                <a:spcPct val="80000"/>
              </a:lnSpc>
            </a:pPr>
            <a:endParaRPr lang="en-US" altLang="tr-TR" sz="1000"/>
          </a:p>
        </p:txBody>
      </p:sp>
      <p:sp>
        <p:nvSpPr>
          <p:cNvPr id="4" name="Slide Number Placeholder 3"/>
          <p:cNvSpPr txBox="1">
            <a:spLocks noGrp="1"/>
          </p:cNvSpPr>
          <p:nvPr/>
        </p:nvSpPr>
        <p:spPr>
          <a:xfrm>
            <a:off x="3884614" y="8685214"/>
            <a:ext cx="2971799" cy="457200"/>
          </a:xfrm>
          <a:prstGeom prst="rect">
            <a:avLst/>
          </a:prstGeom>
          <a:noFill/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fontAlgn="base" hangingPunct="1">
              <a:spcBef>
                <a:spcPct val="0"/>
              </a:spcBef>
              <a:spcAft>
                <a:spcPct val="0"/>
              </a:spcAft>
            </a:pPr>
            <a:fld id="{CA3B8264-B7A2-4B31-B2B8-A0B24EAB466C}" type="slidenum">
              <a:rPr lang="en-US" altLang="tr-TR" sz="1200" smtClean="0">
                <a:solidFill>
                  <a:srgbClr val="000000"/>
                </a:solidFill>
                <a:latin typeface="Calibri" panose="020F0502020204030204" pitchFamily="34" charset="0"/>
              </a:rPr>
              <a:pPr algn="r" eaLnBrk="1" fontAlgn="base" hangingPunct="1">
                <a:spcBef>
                  <a:spcPct val="0"/>
                </a:spcBef>
                <a:spcAft>
                  <a:spcPct val="0"/>
                </a:spcAft>
              </a:pPr>
              <a:t>61</a:t>
            </a:fld>
            <a:endParaRPr lang="en-US" altLang="tr-TR" sz="120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1053449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05F985-E707-2C43-BD5E-3D56226B032B}" type="slidenum">
              <a:rPr lang="en-US" smtClean="0"/>
              <a:t>97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140926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4A48D8-A127-7849-954F-5007B5D0B555}" type="datetimeFigureOut">
              <a:rPr lang="en-US" smtClean="0"/>
              <a:t>5/15/2022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F58327-09E6-0C49-803D-20B44047BE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06020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/>
              <a:t>Click to edit Master text styles</a:t>
            </a:r>
          </a:p>
          <a:p>
            <a:pPr lvl="1"/>
            <a:r>
              <a:rPr lang="tr-TR"/>
              <a:t>Second level</a:t>
            </a:r>
          </a:p>
          <a:p>
            <a:pPr lvl="2"/>
            <a:r>
              <a:rPr lang="tr-TR"/>
              <a:t>Third level</a:t>
            </a:r>
          </a:p>
          <a:p>
            <a:pPr lvl="3"/>
            <a:r>
              <a:rPr lang="tr-TR"/>
              <a:t>Fourth level</a:t>
            </a:r>
          </a:p>
          <a:p>
            <a:pPr lvl="4"/>
            <a:r>
              <a:rPr lang="tr-TR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4A48D8-A127-7849-954F-5007B5D0B555}" type="datetimeFigureOut">
              <a:rPr lang="en-US" smtClean="0"/>
              <a:t>5/15/2022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F58327-09E6-0C49-803D-20B44047BE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13175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/>
              <a:t>Click to edit Master text styles</a:t>
            </a:r>
          </a:p>
          <a:p>
            <a:pPr lvl="1"/>
            <a:r>
              <a:rPr lang="tr-TR"/>
              <a:t>Second level</a:t>
            </a:r>
          </a:p>
          <a:p>
            <a:pPr lvl="2"/>
            <a:r>
              <a:rPr lang="tr-TR"/>
              <a:t>Third level</a:t>
            </a:r>
          </a:p>
          <a:p>
            <a:pPr lvl="3"/>
            <a:r>
              <a:rPr lang="tr-TR"/>
              <a:t>Fourth level</a:t>
            </a:r>
          </a:p>
          <a:p>
            <a:pPr lvl="4"/>
            <a:r>
              <a:rPr lang="tr-TR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4A48D8-A127-7849-954F-5007B5D0B555}" type="datetimeFigureOut">
              <a:rPr lang="en-US" smtClean="0"/>
              <a:t>5/15/2022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F58327-09E6-0C49-803D-20B44047BE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7393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/>
              <a:t>Click to edit Master text styles</a:t>
            </a:r>
          </a:p>
          <a:p>
            <a:pPr lvl="1"/>
            <a:r>
              <a:rPr lang="tr-TR"/>
              <a:t>Second level</a:t>
            </a:r>
          </a:p>
          <a:p>
            <a:pPr lvl="2"/>
            <a:r>
              <a:rPr lang="tr-TR"/>
              <a:t>Third level</a:t>
            </a:r>
          </a:p>
          <a:p>
            <a:pPr lvl="3"/>
            <a:r>
              <a:rPr lang="tr-TR"/>
              <a:t>Fourth level</a:t>
            </a:r>
          </a:p>
          <a:p>
            <a:pPr lvl="4"/>
            <a:r>
              <a:rPr lang="tr-TR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4A48D8-A127-7849-954F-5007B5D0B555}" type="datetimeFigureOut">
              <a:rPr lang="en-US" smtClean="0"/>
              <a:t>5/15/2022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F58327-09E6-0C49-803D-20B44047BE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01695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4A48D8-A127-7849-954F-5007B5D0B555}" type="datetimeFigureOut">
              <a:rPr lang="en-US" smtClean="0"/>
              <a:t>5/15/2022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F58327-09E6-0C49-803D-20B44047BE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98173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/>
              <a:t>Click to edit Master text styles</a:t>
            </a:r>
          </a:p>
          <a:p>
            <a:pPr lvl="1"/>
            <a:r>
              <a:rPr lang="tr-TR"/>
              <a:t>Second level</a:t>
            </a:r>
          </a:p>
          <a:p>
            <a:pPr lvl="2"/>
            <a:r>
              <a:rPr lang="tr-TR"/>
              <a:t>Third level</a:t>
            </a:r>
          </a:p>
          <a:p>
            <a:pPr lvl="3"/>
            <a:r>
              <a:rPr lang="tr-TR"/>
              <a:t>Fourth level</a:t>
            </a:r>
          </a:p>
          <a:p>
            <a:pPr lvl="4"/>
            <a:r>
              <a:rPr lang="tr-TR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/>
              <a:t>Click to edit Master text styles</a:t>
            </a:r>
          </a:p>
          <a:p>
            <a:pPr lvl="1"/>
            <a:r>
              <a:rPr lang="tr-TR"/>
              <a:t>Second level</a:t>
            </a:r>
          </a:p>
          <a:p>
            <a:pPr lvl="2"/>
            <a:r>
              <a:rPr lang="tr-TR"/>
              <a:t>Third level</a:t>
            </a:r>
          </a:p>
          <a:p>
            <a:pPr lvl="3"/>
            <a:r>
              <a:rPr lang="tr-TR"/>
              <a:t>Fourth level</a:t>
            </a:r>
          </a:p>
          <a:p>
            <a:pPr lvl="4"/>
            <a:r>
              <a:rPr lang="tr-TR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4A48D8-A127-7849-954F-5007B5D0B555}" type="datetimeFigureOut">
              <a:rPr lang="en-US" smtClean="0"/>
              <a:t>5/15/2022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F58327-09E6-0C49-803D-20B44047BE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94836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/>
              <a:t>Click to edit Master text styles</a:t>
            </a:r>
          </a:p>
          <a:p>
            <a:pPr lvl="1"/>
            <a:r>
              <a:rPr lang="tr-TR"/>
              <a:t>Second level</a:t>
            </a:r>
          </a:p>
          <a:p>
            <a:pPr lvl="2"/>
            <a:r>
              <a:rPr lang="tr-TR"/>
              <a:t>Third level</a:t>
            </a:r>
          </a:p>
          <a:p>
            <a:pPr lvl="3"/>
            <a:r>
              <a:rPr lang="tr-TR"/>
              <a:t>Fourth level</a:t>
            </a:r>
          </a:p>
          <a:p>
            <a:pPr lvl="4"/>
            <a:r>
              <a:rPr lang="tr-TR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/>
              <a:t>Click to edit Master text styles</a:t>
            </a:r>
          </a:p>
          <a:p>
            <a:pPr lvl="1"/>
            <a:r>
              <a:rPr lang="tr-TR"/>
              <a:t>Second level</a:t>
            </a:r>
          </a:p>
          <a:p>
            <a:pPr lvl="2"/>
            <a:r>
              <a:rPr lang="tr-TR"/>
              <a:t>Third level</a:t>
            </a:r>
          </a:p>
          <a:p>
            <a:pPr lvl="3"/>
            <a:r>
              <a:rPr lang="tr-TR"/>
              <a:t>Fourth level</a:t>
            </a:r>
          </a:p>
          <a:p>
            <a:pPr lvl="4"/>
            <a:r>
              <a:rPr lang="tr-TR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4A48D8-A127-7849-954F-5007B5D0B555}" type="datetimeFigureOut">
              <a:rPr lang="en-US" smtClean="0"/>
              <a:t>5/15/2022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F58327-09E6-0C49-803D-20B44047BE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84323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4A48D8-A127-7849-954F-5007B5D0B555}" type="datetimeFigureOut">
              <a:rPr lang="en-US" smtClean="0"/>
              <a:t>5/15/2022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F58327-09E6-0C49-803D-20B44047BE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19163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4A48D8-A127-7849-954F-5007B5D0B555}" type="datetimeFigureOut">
              <a:rPr lang="en-US" smtClean="0"/>
              <a:t>5/15/2022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F58327-09E6-0C49-803D-20B44047BE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71997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/>
              <a:t>Click to edit Master text styles</a:t>
            </a:r>
          </a:p>
          <a:p>
            <a:pPr lvl="1"/>
            <a:r>
              <a:rPr lang="tr-TR"/>
              <a:t>Second level</a:t>
            </a:r>
          </a:p>
          <a:p>
            <a:pPr lvl="2"/>
            <a:r>
              <a:rPr lang="tr-TR"/>
              <a:t>Third level</a:t>
            </a:r>
          </a:p>
          <a:p>
            <a:pPr lvl="3"/>
            <a:r>
              <a:rPr lang="tr-TR"/>
              <a:t>Fourth level</a:t>
            </a:r>
          </a:p>
          <a:p>
            <a:pPr lvl="4"/>
            <a:r>
              <a:rPr lang="tr-TR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4A48D8-A127-7849-954F-5007B5D0B555}" type="datetimeFigureOut">
              <a:rPr lang="en-US" smtClean="0"/>
              <a:t>5/15/2022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F58327-09E6-0C49-803D-20B44047BE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29917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4A48D8-A127-7849-954F-5007B5D0B555}" type="datetimeFigureOut">
              <a:rPr lang="en-US" smtClean="0"/>
              <a:t>5/15/2022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F58327-09E6-0C49-803D-20B44047BE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91129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/>
              <a:t>Click to edit Master text styles</a:t>
            </a:r>
          </a:p>
          <a:p>
            <a:pPr lvl="1"/>
            <a:r>
              <a:rPr lang="tr-TR"/>
              <a:t>Second level</a:t>
            </a:r>
          </a:p>
          <a:p>
            <a:pPr lvl="2"/>
            <a:r>
              <a:rPr lang="tr-TR"/>
              <a:t>Third level</a:t>
            </a:r>
          </a:p>
          <a:p>
            <a:pPr lvl="3"/>
            <a:r>
              <a:rPr lang="tr-TR"/>
              <a:t>Fourth level</a:t>
            </a:r>
          </a:p>
          <a:p>
            <a:pPr lvl="4"/>
            <a:r>
              <a:rPr lang="tr-TR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14A48D8-A127-7849-954F-5007B5D0B555}" type="datetimeFigureOut">
              <a:rPr lang="en-US" smtClean="0"/>
              <a:t>5/15/2022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F58327-09E6-0C49-803D-20B44047BE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4618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2.xml"/></Relationships>
</file>

<file path=ppt/slides/_rels/slide10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2.xml"/></Relationships>
</file>

<file path=ppt/slides/_rels/slide10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2.xml"/></Relationships>
</file>

<file path=ppt/slides/_rels/slide10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2.xml"/></Relationships>
</file>

<file path=ppt/slides/_rels/slide10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2.xml"/></Relationships>
</file>

<file path=ppt/slides/_rels/slide10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2.xml"/></Relationships>
</file>

<file path=ppt/slides/_rels/slide1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png"/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2.xml"/></Relationships>
</file>

<file path=ppt/slides/_rels/slide1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2.xml"/></Relationships>
</file>

<file path=ppt/slides/_rels/slide1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2.xml"/></Relationships>
</file>

<file path=ppt/slides/_rels/slide1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jpeg"/><Relationship Id="rId1" Type="http://schemas.openxmlformats.org/officeDocument/2006/relationships/slideLayout" Target="../slideLayouts/slideLayout2.xml"/></Relationships>
</file>

<file path=ppt/slides/_rels/slide1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6.png"/><Relationship Id="rId1" Type="http://schemas.openxmlformats.org/officeDocument/2006/relationships/slideLayout" Target="../slideLayouts/slideLayout2.xml"/></Relationships>
</file>

<file path=ppt/slides/_rels/slide1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7.png"/><Relationship Id="rId1" Type="http://schemas.openxmlformats.org/officeDocument/2006/relationships/slideLayout" Target="../slideLayouts/slideLayout2.xml"/></Relationships>
</file>

<file path=ppt/slides/_rels/slide1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9.png"/><Relationship Id="rId1" Type="http://schemas.openxmlformats.org/officeDocument/2006/relationships/slideLayout" Target="../slideLayouts/slideLayout2.xml"/></Relationships>
</file>

<file path=ppt/slides/_rels/slide1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0.png"/><Relationship Id="rId1" Type="http://schemas.openxmlformats.org/officeDocument/2006/relationships/slideLayout" Target="../slideLayouts/slideLayout2.xml"/></Relationships>
</file>

<file path=ppt/slides/_rels/slide1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png"/><Relationship Id="rId2" Type="http://schemas.openxmlformats.org/officeDocument/2006/relationships/image" Target="../media/image91.png"/><Relationship Id="rId1" Type="http://schemas.openxmlformats.org/officeDocument/2006/relationships/slideLayout" Target="../slideLayouts/slideLayout2.xml"/></Relationships>
</file>

<file path=ppt/slides/_rels/slide1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png"/><Relationship Id="rId2" Type="http://schemas.openxmlformats.org/officeDocument/2006/relationships/image" Target="../media/image93.png"/><Relationship Id="rId1" Type="http://schemas.openxmlformats.org/officeDocument/2006/relationships/slideLayout" Target="../slideLayouts/slideLayout2.xml"/></Relationships>
</file>

<file path=ppt/slides/_rels/slide1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5.png"/><Relationship Id="rId1" Type="http://schemas.openxmlformats.org/officeDocument/2006/relationships/slideLayout" Target="../slideLayouts/slideLayout2.xml"/></Relationships>
</file>

<file path=ppt/slides/_rels/slide1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6.png"/><Relationship Id="rId1" Type="http://schemas.openxmlformats.org/officeDocument/2006/relationships/slideLayout" Target="../slideLayouts/slideLayout2.xml"/></Relationships>
</file>

<file path=ppt/slides/_rels/slide1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7.png"/><Relationship Id="rId1" Type="http://schemas.openxmlformats.org/officeDocument/2006/relationships/slideLayout" Target="../slideLayouts/slideLayout2.xml"/></Relationships>
</file>

<file path=ppt/slides/_rels/slide1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8.png"/><Relationship Id="rId1" Type="http://schemas.openxmlformats.org/officeDocument/2006/relationships/slideLayout" Target="../slideLayouts/slideLayout2.xml"/></Relationships>
</file>

<file path=ppt/slides/_rels/slide1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9.png"/><Relationship Id="rId1" Type="http://schemas.openxmlformats.org/officeDocument/2006/relationships/slideLayout" Target="../slideLayouts/slideLayout2.xml"/></Relationships>
</file>

<file path=ppt/slides/_rels/slide1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0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1.png"/><Relationship Id="rId1" Type="http://schemas.openxmlformats.org/officeDocument/2006/relationships/slideLayout" Target="../slideLayouts/slideLayout2.xml"/></Relationships>
</file>

<file path=ppt/slides/_rels/slide1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2.png"/><Relationship Id="rId1" Type="http://schemas.openxmlformats.org/officeDocument/2006/relationships/slideLayout" Target="../slideLayouts/slideLayout2.xml"/></Relationships>
</file>

<file path=ppt/slides/_rels/slide1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4.png"/><Relationship Id="rId2" Type="http://schemas.openxmlformats.org/officeDocument/2006/relationships/image" Target="../media/image10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7.png"/><Relationship Id="rId5" Type="http://schemas.openxmlformats.org/officeDocument/2006/relationships/image" Target="../media/image106.png"/><Relationship Id="rId4" Type="http://schemas.openxmlformats.org/officeDocument/2006/relationships/image" Target="../media/image105.png"/></Relationships>
</file>

<file path=ppt/slides/_rels/slide1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8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4" Type="http://schemas.openxmlformats.org/officeDocument/2006/relationships/image" Target="../media/image2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pn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4.mp4"/><Relationship Id="rId1" Type="http://schemas.microsoft.com/office/2007/relationships/media" Target="../media/media4.mp4"/><Relationship Id="rId4" Type="http://schemas.openxmlformats.org/officeDocument/2006/relationships/image" Target="../media/image35.png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5.mp4"/><Relationship Id="rId1" Type="http://schemas.microsoft.com/office/2007/relationships/media" Target="../media/media5.mp4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0.png"/><Relationship Id="rId4" Type="http://schemas.openxmlformats.org/officeDocument/2006/relationships/image" Target="../media/image49.png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3.png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7.png"/><Relationship Id="rId4" Type="http://schemas.openxmlformats.org/officeDocument/2006/relationships/image" Target="../media/image56.png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1.png"/><Relationship Id="rId4" Type="http://schemas.openxmlformats.org/officeDocument/2006/relationships/image" Target="../media/image60.png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4.png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2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2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2.xm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media" Target="../media/media2.m4v"/><Relationship Id="rId7" Type="http://schemas.openxmlformats.org/officeDocument/2006/relationships/image" Target="../media/image7.png"/><Relationship Id="rId2" Type="http://schemas.openxmlformats.org/officeDocument/2006/relationships/video" Target="../media/media1.m4v"/><Relationship Id="rId1" Type="http://schemas.microsoft.com/office/2007/relationships/media" Target="../media/media1.m4v"/><Relationship Id="rId6" Type="http://schemas.openxmlformats.org/officeDocument/2006/relationships/image" Target="../media/image6.png"/><Relationship Id="rId5" Type="http://schemas.openxmlformats.org/officeDocument/2006/relationships/slideLayout" Target="../slideLayouts/slideLayout2.xml"/><Relationship Id="rId4" Type="http://schemas.openxmlformats.org/officeDocument/2006/relationships/video" Target="../media/media2.m4v"/></Relationships>
</file>

<file path=ppt/slides/_rels/slide9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2.xml"/></Relationships>
</file>

<file path=ppt/slides/_rels/slide9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9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38588" y="2339947"/>
            <a:ext cx="7570424" cy="1470025"/>
          </a:xfrm>
        </p:spPr>
        <p:txBody>
          <a:bodyPr>
            <a:noAutofit/>
          </a:bodyPr>
          <a:lstStyle/>
          <a:p>
            <a:pPr algn="l"/>
            <a:r>
              <a:rPr lang="en-US" sz="5400" b="1" dirty="0">
                <a:solidFill>
                  <a:srgbClr val="FFFF00"/>
                </a:solidFill>
              </a:rPr>
              <a:t>ENDOMETRIOSIS ASSOCIATED INFERTİLİTY:                    PLACE of the SURGERY  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6851" y="4804880"/>
            <a:ext cx="8713931" cy="1752600"/>
          </a:xfrm>
        </p:spPr>
        <p:txBody>
          <a:bodyPr>
            <a:noAutofit/>
          </a:bodyPr>
          <a:lstStyle/>
          <a:p>
            <a:r>
              <a:rPr lang="en-US" sz="2800" b="1" dirty="0">
                <a:solidFill>
                  <a:schemeClr val="bg1"/>
                </a:solidFill>
              </a:rPr>
              <a:t>YÜCEL KARAMAN </a:t>
            </a:r>
          </a:p>
          <a:p>
            <a:r>
              <a:rPr lang="en-US" sz="2400" b="1" dirty="0">
                <a:solidFill>
                  <a:schemeClr val="bg1"/>
                </a:solidFill>
              </a:rPr>
              <a:t>BRÜKSEL TÜP BEBEK VE KADIN SAĞLIĞI MERKEZİ</a:t>
            </a:r>
          </a:p>
          <a:p>
            <a:r>
              <a:rPr lang="en-US" sz="2400" b="1" dirty="0">
                <a:solidFill>
                  <a:schemeClr val="bg1"/>
                </a:solidFill>
              </a:rPr>
              <a:t>ISTANBUL- TURKEY</a:t>
            </a:r>
          </a:p>
          <a:p>
            <a:r>
              <a:rPr lang="en-US" sz="2800" b="1" dirty="0">
                <a:solidFill>
                  <a:schemeClr val="bg1"/>
                </a:solidFill>
              </a:rPr>
              <a:t>TJOD: 15.05.2022 İstanbul</a:t>
            </a:r>
          </a:p>
          <a:p>
            <a:r>
              <a:rPr lang="en-US" sz="2800" b="1" dirty="0">
                <a:solidFill>
                  <a:schemeClr val="bg1"/>
                </a:solidFill>
              </a:rPr>
              <a:t>  </a:t>
            </a:r>
          </a:p>
        </p:txBody>
      </p:sp>
      <p:pic>
        <p:nvPicPr>
          <p:cNvPr id="5" name="Picture 4" descr="IMG_0462.PNG"/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1513117"/>
          </a:xfrm>
          <a:prstGeom prst="rect">
            <a:avLst/>
          </a:prstGeom>
        </p:spPr>
      </p:pic>
      <p:pic>
        <p:nvPicPr>
          <p:cNvPr id="4" name="Picture 3" descr="IMG_0462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15131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253822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rgbClr val="FFFF00"/>
                </a:solidFill>
              </a:rPr>
              <a:t>Presentation plan: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57103" y="1800086"/>
            <a:ext cx="8229600" cy="4525963"/>
          </a:xfrm>
        </p:spPr>
        <p:txBody>
          <a:bodyPr>
            <a:normAutofit fontScale="92500" lnSpcReduction="20000"/>
          </a:bodyPr>
          <a:lstStyle/>
          <a:p>
            <a:pPr marL="514350" indent="-514350">
              <a:buAutoNum type="arabicPeriod"/>
            </a:pPr>
            <a:r>
              <a:rPr lang="en-US" b="1" dirty="0">
                <a:solidFill>
                  <a:schemeClr val="bg1"/>
                </a:solidFill>
              </a:rPr>
              <a:t>General view of the endometriosis</a:t>
            </a:r>
          </a:p>
          <a:p>
            <a:pPr marL="514350" indent="-514350">
              <a:buAutoNum type="arabicPeriod"/>
            </a:pPr>
            <a:r>
              <a:rPr lang="en-US" b="1" dirty="0">
                <a:solidFill>
                  <a:srgbClr val="FF6600"/>
                </a:solidFill>
              </a:rPr>
              <a:t>To whom surgery is indicated ?</a:t>
            </a:r>
          </a:p>
          <a:p>
            <a:pPr marL="514350" indent="-514350">
              <a:buAutoNum type="arabicPeriod"/>
            </a:pPr>
            <a:r>
              <a:rPr lang="en-US" b="1" dirty="0">
                <a:solidFill>
                  <a:schemeClr val="bg1"/>
                </a:solidFill>
              </a:rPr>
              <a:t>To whom it is  not  indicated ?</a:t>
            </a:r>
          </a:p>
          <a:p>
            <a:pPr marL="514350" indent="-514350">
              <a:buAutoNum type="arabicPeriod"/>
            </a:pPr>
            <a:r>
              <a:rPr lang="en-US" b="1" dirty="0">
                <a:solidFill>
                  <a:schemeClr val="bg1"/>
                </a:solidFill>
              </a:rPr>
              <a:t>How perform surgery to protect best ovarian reserve ?</a:t>
            </a:r>
          </a:p>
          <a:p>
            <a:pPr marL="514350" indent="-514350">
              <a:buAutoNum type="arabicPeriod"/>
            </a:pPr>
            <a:r>
              <a:rPr lang="en-US" b="1" dirty="0">
                <a:solidFill>
                  <a:schemeClr val="bg1"/>
                </a:solidFill>
              </a:rPr>
              <a:t>DIE and infertility : When surgery is indicated?</a:t>
            </a:r>
          </a:p>
          <a:p>
            <a:pPr marL="514350" indent="-514350">
              <a:buAutoNum type="arabicPeriod"/>
            </a:pPr>
            <a:r>
              <a:rPr lang="en-US" b="1" dirty="0">
                <a:solidFill>
                  <a:schemeClr val="bg1"/>
                </a:solidFill>
              </a:rPr>
              <a:t>Recurrent endometriosis : When re-surgery is indicated?</a:t>
            </a:r>
          </a:p>
          <a:p>
            <a:pPr marL="514350" indent="-514350">
              <a:buAutoNum type="arabicPeriod"/>
            </a:pPr>
            <a:r>
              <a:rPr lang="en-US" b="1" dirty="0">
                <a:solidFill>
                  <a:schemeClr val="bg1"/>
                </a:solidFill>
              </a:rPr>
              <a:t>Recurrent IVF failure: When indication for surgery?</a:t>
            </a:r>
          </a:p>
          <a:p>
            <a:pPr marL="514350" indent="-514350">
              <a:buAutoNum type="arabicPeriod"/>
            </a:pP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9360266"/>
      </p:ext>
    </p:extLst>
  </p:cSld>
  <p:clrMapOvr>
    <a:masterClrMapping/>
  </p:clrMapOvr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rgbClr val="FFFF00"/>
                </a:solidFill>
              </a:rPr>
              <a:t>Best protection of ovarian reserve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solidFill>
                  <a:srgbClr val="FFFF00"/>
                </a:solidFill>
              </a:rPr>
              <a:t>Combined treatment by CO2 Laser </a:t>
            </a:r>
            <a:r>
              <a:rPr lang="en-US" dirty="0">
                <a:solidFill>
                  <a:schemeClr val="bg1"/>
                </a:solidFill>
              </a:rPr>
              <a:t>is better than cystectomy (not by bipolar)</a:t>
            </a:r>
          </a:p>
          <a:p>
            <a:r>
              <a:rPr lang="en-US" dirty="0" err="1">
                <a:solidFill>
                  <a:srgbClr val="FFFF00"/>
                </a:solidFill>
              </a:rPr>
              <a:t>Vasoconstuctor</a:t>
            </a:r>
            <a:r>
              <a:rPr lang="en-US" dirty="0">
                <a:solidFill>
                  <a:srgbClr val="FFFF00"/>
                </a:solidFill>
              </a:rPr>
              <a:t> injection in ovarian </a:t>
            </a:r>
            <a:r>
              <a:rPr lang="en-US" dirty="0" err="1">
                <a:solidFill>
                  <a:srgbClr val="FFFF00"/>
                </a:solidFill>
              </a:rPr>
              <a:t>hilus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>
                <a:solidFill>
                  <a:schemeClr val="bg1"/>
                </a:solidFill>
              </a:rPr>
              <a:t>before cystectomy is better</a:t>
            </a:r>
          </a:p>
          <a:p>
            <a:r>
              <a:rPr lang="en-US" dirty="0">
                <a:solidFill>
                  <a:srgbClr val="FFFF00"/>
                </a:solidFill>
              </a:rPr>
              <a:t>Three step therapy protect better</a:t>
            </a:r>
          </a:p>
          <a:p>
            <a:r>
              <a:rPr lang="en-US" dirty="0">
                <a:solidFill>
                  <a:schemeClr val="bg1"/>
                </a:solidFill>
              </a:rPr>
              <a:t>Bipolar coagulation diminish ovarian reserve</a:t>
            </a:r>
          </a:p>
          <a:p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3065847"/>
      </p:ext>
    </p:extLst>
  </p:cSld>
  <p:clrMapOvr>
    <a:masterClrMapping/>
  </p:clrMapOvr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2770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tr-TR" sz="4100" b="1" dirty="0" err="1">
                <a:solidFill>
                  <a:srgbClr val="FFFF00"/>
                </a:solidFill>
                <a:cs typeface="+mj-cs"/>
              </a:rPr>
              <a:t>Ablation</a:t>
            </a:r>
            <a:r>
              <a:rPr lang="tr-TR" sz="4100" b="1" dirty="0">
                <a:solidFill>
                  <a:srgbClr val="FFFF00"/>
                </a:solidFill>
                <a:cs typeface="+mj-cs"/>
              </a:rPr>
              <a:t> </a:t>
            </a:r>
            <a:r>
              <a:rPr lang="tr-TR" sz="4100" b="1" dirty="0" err="1">
                <a:solidFill>
                  <a:srgbClr val="FFFF00"/>
                </a:solidFill>
                <a:cs typeface="+mj-cs"/>
              </a:rPr>
              <a:t>by</a:t>
            </a:r>
            <a:r>
              <a:rPr lang="tr-TR" sz="4100" b="1" dirty="0">
                <a:solidFill>
                  <a:srgbClr val="FFFF00"/>
                </a:solidFill>
                <a:cs typeface="+mj-cs"/>
              </a:rPr>
              <a:t> CO</a:t>
            </a:r>
            <a:r>
              <a:rPr lang="tr-TR" sz="2400" b="1" dirty="0">
                <a:solidFill>
                  <a:srgbClr val="FFFF00"/>
                </a:solidFill>
                <a:cs typeface="+mj-cs"/>
              </a:rPr>
              <a:t>2</a:t>
            </a:r>
            <a:r>
              <a:rPr lang="tr-TR" sz="4100" b="1" dirty="0">
                <a:solidFill>
                  <a:srgbClr val="FFFF00"/>
                </a:solidFill>
                <a:cs typeface="+mj-cs"/>
              </a:rPr>
              <a:t> </a:t>
            </a:r>
            <a:r>
              <a:rPr lang="tr-TR" sz="4100" b="1" dirty="0" err="1">
                <a:solidFill>
                  <a:srgbClr val="FFFF00"/>
                </a:solidFill>
                <a:cs typeface="+mj-cs"/>
              </a:rPr>
              <a:t>laser</a:t>
            </a:r>
            <a:r>
              <a:rPr lang="tr-TR" sz="4100" b="1" dirty="0">
                <a:solidFill>
                  <a:srgbClr val="FFFF00"/>
                </a:solidFill>
                <a:cs typeface="+mj-cs"/>
              </a:rPr>
              <a:t> v/s </a:t>
            </a:r>
            <a:r>
              <a:rPr lang="tr-TR" sz="4100" b="1" dirty="0" err="1">
                <a:solidFill>
                  <a:srgbClr val="FFFF00"/>
                </a:solidFill>
                <a:cs typeface="+mj-cs"/>
              </a:rPr>
              <a:t>bipolar</a:t>
            </a:r>
            <a:r>
              <a:rPr lang="tr-TR" sz="4100" b="1" dirty="0">
                <a:solidFill>
                  <a:srgbClr val="FFFF00"/>
                </a:solidFill>
                <a:cs typeface="+mj-cs"/>
              </a:rPr>
              <a:t> </a:t>
            </a:r>
            <a:r>
              <a:rPr lang="tr-TR" sz="4100" b="1" dirty="0" err="1">
                <a:solidFill>
                  <a:srgbClr val="FFFF00"/>
                </a:solidFill>
                <a:cs typeface="+mj-cs"/>
              </a:rPr>
              <a:t>coagulation</a:t>
            </a:r>
            <a:endParaRPr lang="tr-TR" sz="4100" b="1" dirty="0">
              <a:solidFill>
                <a:srgbClr val="FFFF00"/>
              </a:solidFill>
              <a:cs typeface="+mj-cs"/>
            </a:endParaRPr>
          </a:p>
        </p:txBody>
      </p:sp>
      <p:sp>
        <p:nvSpPr>
          <p:cNvPr id="6727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342843" indent="-342843" eaLnBrk="1" hangingPunct="1">
              <a:defRPr/>
            </a:pPr>
            <a:r>
              <a:rPr lang="tr-TR" b="1" dirty="0">
                <a:solidFill>
                  <a:srgbClr val="FF9900"/>
                </a:solidFill>
                <a:cs typeface="+mn-cs"/>
              </a:rPr>
              <a:t>CO2 </a:t>
            </a:r>
            <a:r>
              <a:rPr lang="tr-TR" b="1" dirty="0" err="1">
                <a:solidFill>
                  <a:srgbClr val="FF9900"/>
                </a:solidFill>
                <a:cs typeface="+mn-cs"/>
              </a:rPr>
              <a:t>laser</a:t>
            </a:r>
            <a:r>
              <a:rPr lang="tr-TR" b="1" dirty="0">
                <a:cs typeface="+mn-cs"/>
              </a:rPr>
              <a:t> </a:t>
            </a:r>
            <a:r>
              <a:rPr lang="tr-TR" b="1" dirty="0" err="1">
                <a:solidFill>
                  <a:schemeClr val="bg1"/>
                </a:solidFill>
                <a:cs typeface="+mn-cs"/>
              </a:rPr>
              <a:t>allows</a:t>
            </a:r>
            <a:r>
              <a:rPr lang="tr-TR" b="1" dirty="0">
                <a:solidFill>
                  <a:schemeClr val="bg1"/>
                </a:solidFill>
                <a:cs typeface="+mn-cs"/>
              </a:rPr>
              <a:t> an </a:t>
            </a:r>
            <a:r>
              <a:rPr lang="tr-TR" b="1" dirty="0" err="1">
                <a:solidFill>
                  <a:schemeClr val="bg1"/>
                </a:solidFill>
                <a:cs typeface="+mn-cs"/>
              </a:rPr>
              <a:t>adequate</a:t>
            </a:r>
            <a:r>
              <a:rPr lang="tr-TR" b="1" dirty="0">
                <a:solidFill>
                  <a:schemeClr val="bg1"/>
                </a:solidFill>
                <a:cs typeface="+mn-cs"/>
              </a:rPr>
              <a:t> </a:t>
            </a:r>
            <a:r>
              <a:rPr lang="tr-TR" b="1" dirty="0" err="1">
                <a:solidFill>
                  <a:schemeClr val="bg1"/>
                </a:solidFill>
                <a:cs typeface="+mn-cs"/>
              </a:rPr>
              <a:t>depth</a:t>
            </a:r>
            <a:r>
              <a:rPr lang="tr-TR" b="1" dirty="0">
                <a:solidFill>
                  <a:schemeClr val="bg1"/>
                </a:solidFill>
                <a:cs typeface="+mn-cs"/>
              </a:rPr>
              <a:t> of </a:t>
            </a:r>
          </a:p>
          <a:p>
            <a:pPr marL="0" indent="0" eaLnBrk="1" hangingPunct="1">
              <a:buNone/>
              <a:defRPr/>
            </a:pPr>
            <a:r>
              <a:rPr lang="tr-TR" b="1" dirty="0">
                <a:solidFill>
                  <a:schemeClr val="bg1"/>
                </a:solidFill>
                <a:cs typeface="+mn-cs"/>
              </a:rPr>
              <a:t>    </a:t>
            </a:r>
            <a:r>
              <a:rPr lang="tr-TR" b="1" dirty="0" err="1">
                <a:solidFill>
                  <a:schemeClr val="bg1"/>
                </a:solidFill>
                <a:cs typeface="+mn-cs"/>
              </a:rPr>
              <a:t>vaporisation</a:t>
            </a:r>
            <a:r>
              <a:rPr lang="tr-TR" b="1" dirty="0">
                <a:solidFill>
                  <a:schemeClr val="bg1"/>
                </a:solidFill>
                <a:cs typeface="+mn-cs"/>
              </a:rPr>
              <a:t> </a:t>
            </a:r>
            <a:r>
              <a:rPr lang="tr-TR" b="1" dirty="0" err="1">
                <a:solidFill>
                  <a:schemeClr val="bg1"/>
                </a:solidFill>
                <a:cs typeface="+mn-cs"/>
              </a:rPr>
              <a:t>with</a:t>
            </a:r>
            <a:r>
              <a:rPr lang="tr-TR" b="1" dirty="0">
                <a:solidFill>
                  <a:schemeClr val="bg1"/>
                </a:solidFill>
                <a:cs typeface="+mn-cs"/>
              </a:rPr>
              <a:t> </a:t>
            </a:r>
            <a:r>
              <a:rPr lang="tr-TR" b="1" dirty="0" err="1">
                <a:solidFill>
                  <a:schemeClr val="bg1"/>
                </a:solidFill>
                <a:cs typeface="+mn-cs"/>
              </a:rPr>
              <a:t>limited</a:t>
            </a:r>
            <a:r>
              <a:rPr lang="tr-TR" b="1" dirty="0">
                <a:solidFill>
                  <a:schemeClr val="bg1"/>
                </a:solidFill>
                <a:cs typeface="+mn-cs"/>
              </a:rPr>
              <a:t> </a:t>
            </a:r>
            <a:r>
              <a:rPr lang="tr-TR" b="1" dirty="0" err="1">
                <a:solidFill>
                  <a:schemeClr val="bg1"/>
                </a:solidFill>
                <a:cs typeface="+mn-cs"/>
              </a:rPr>
              <a:t>surrounding</a:t>
            </a:r>
            <a:r>
              <a:rPr lang="tr-TR" b="1" dirty="0">
                <a:solidFill>
                  <a:schemeClr val="bg1"/>
                </a:solidFill>
                <a:cs typeface="+mn-cs"/>
              </a:rPr>
              <a:t> </a:t>
            </a:r>
          </a:p>
          <a:p>
            <a:pPr marL="0" indent="0" eaLnBrk="1" hangingPunct="1">
              <a:buNone/>
              <a:defRPr/>
            </a:pPr>
            <a:r>
              <a:rPr lang="tr-TR" b="1" dirty="0">
                <a:solidFill>
                  <a:schemeClr val="bg1"/>
                </a:solidFill>
              </a:rPr>
              <a:t>    </a:t>
            </a:r>
            <a:r>
              <a:rPr lang="tr-TR" b="1" dirty="0" err="1">
                <a:solidFill>
                  <a:schemeClr val="bg1"/>
                </a:solidFill>
                <a:cs typeface="+mn-cs"/>
              </a:rPr>
              <a:t>thermal</a:t>
            </a:r>
            <a:r>
              <a:rPr lang="tr-TR" b="1" dirty="0">
                <a:solidFill>
                  <a:schemeClr val="bg1"/>
                </a:solidFill>
                <a:cs typeface="+mn-cs"/>
              </a:rPr>
              <a:t> </a:t>
            </a:r>
            <a:r>
              <a:rPr lang="tr-TR" b="1" dirty="0" err="1">
                <a:solidFill>
                  <a:schemeClr val="bg1"/>
                </a:solidFill>
                <a:cs typeface="+mn-cs"/>
              </a:rPr>
              <a:t>damage</a:t>
            </a:r>
            <a:r>
              <a:rPr lang="tr-TR" b="1" dirty="0">
                <a:solidFill>
                  <a:schemeClr val="bg1"/>
                </a:solidFill>
                <a:cs typeface="+mn-cs"/>
              </a:rPr>
              <a:t> ( </a:t>
            </a:r>
            <a:r>
              <a:rPr lang="tr-TR" b="1" dirty="0" err="1">
                <a:solidFill>
                  <a:srgbClr val="FF9900"/>
                </a:solidFill>
                <a:cs typeface="+mn-cs"/>
              </a:rPr>
              <a:t>just</a:t>
            </a:r>
            <a:r>
              <a:rPr lang="tr-TR" b="1" dirty="0">
                <a:solidFill>
                  <a:srgbClr val="FF9900"/>
                </a:solidFill>
                <a:cs typeface="+mn-cs"/>
              </a:rPr>
              <a:t> 0.1 mm in </a:t>
            </a:r>
            <a:r>
              <a:rPr lang="tr-TR" b="1" dirty="0" err="1">
                <a:solidFill>
                  <a:srgbClr val="FF9900"/>
                </a:solidFill>
                <a:cs typeface="+mn-cs"/>
              </a:rPr>
              <a:t>depth</a:t>
            </a:r>
            <a:r>
              <a:rPr lang="tr-TR" b="1" dirty="0">
                <a:solidFill>
                  <a:srgbClr val="FF9900"/>
                </a:solidFill>
                <a:cs typeface="+mn-cs"/>
              </a:rPr>
              <a:t> </a:t>
            </a:r>
            <a:r>
              <a:rPr lang="tr-TR" b="1" dirty="0">
                <a:solidFill>
                  <a:srgbClr val="FFFFFF"/>
                </a:solidFill>
                <a:cs typeface="+mn-cs"/>
              </a:rPr>
              <a:t>) </a:t>
            </a:r>
            <a:r>
              <a:rPr lang="tr-TR" b="1" dirty="0" err="1">
                <a:solidFill>
                  <a:srgbClr val="FFFFFF"/>
                </a:solidFill>
                <a:cs typeface="+mn-cs"/>
              </a:rPr>
              <a:t>than</a:t>
            </a:r>
            <a:r>
              <a:rPr lang="tr-TR" b="1" dirty="0">
                <a:solidFill>
                  <a:srgbClr val="FFFFFF"/>
                </a:solidFill>
                <a:cs typeface="+mn-cs"/>
              </a:rPr>
              <a:t> </a:t>
            </a:r>
          </a:p>
          <a:p>
            <a:pPr marL="0" indent="0" eaLnBrk="1" hangingPunct="1">
              <a:buNone/>
              <a:defRPr/>
            </a:pPr>
            <a:r>
              <a:rPr lang="tr-TR" b="1" dirty="0">
                <a:solidFill>
                  <a:srgbClr val="FF9900"/>
                </a:solidFill>
                <a:cs typeface="+mn-cs"/>
              </a:rPr>
              <a:t>    </a:t>
            </a:r>
            <a:r>
              <a:rPr lang="tr-TR" b="1" dirty="0" err="1">
                <a:solidFill>
                  <a:srgbClr val="FF9900"/>
                </a:solidFill>
                <a:cs typeface="+mn-cs"/>
              </a:rPr>
              <a:t>uncontrolled</a:t>
            </a:r>
            <a:r>
              <a:rPr lang="tr-TR" b="1" dirty="0">
                <a:solidFill>
                  <a:srgbClr val="FF9900"/>
                </a:solidFill>
                <a:cs typeface="+mn-cs"/>
              </a:rPr>
              <a:t> </a:t>
            </a:r>
            <a:r>
              <a:rPr lang="tr-TR" b="1" dirty="0" err="1">
                <a:solidFill>
                  <a:srgbClr val="FF9900"/>
                </a:solidFill>
                <a:cs typeface="+mn-cs"/>
              </a:rPr>
              <a:t>destruction</a:t>
            </a:r>
            <a:r>
              <a:rPr lang="tr-TR" b="1" dirty="0">
                <a:solidFill>
                  <a:srgbClr val="FF9900"/>
                </a:solidFill>
                <a:cs typeface="+mn-cs"/>
              </a:rPr>
              <a:t> </a:t>
            </a:r>
            <a:r>
              <a:rPr lang="tr-TR" b="1" dirty="0" err="1">
                <a:solidFill>
                  <a:srgbClr val="FF9900"/>
                </a:solidFill>
                <a:cs typeface="+mn-cs"/>
              </a:rPr>
              <a:t>by</a:t>
            </a:r>
            <a:r>
              <a:rPr lang="tr-TR" b="1" dirty="0">
                <a:solidFill>
                  <a:srgbClr val="FF9900"/>
                </a:solidFill>
                <a:cs typeface="+mn-cs"/>
              </a:rPr>
              <a:t> </a:t>
            </a:r>
            <a:r>
              <a:rPr lang="tr-TR" b="1" dirty="0" err="1">
                <a:solidFill>
                  <a:srgbClr val="FF9900"/>
                </a:solidFill>
                <a:cs typeface="+mn-cs"/>
              </a:rPr>
              <a:t>bipolar</a:t>
            </a:r>
            <a:r>
              <a:rPr lang="tr-TR" b="1" dirty="0">
                <a:solidFill>
                  <a:srgbClr val="FF9900"/>
                </a:solidFill>
                <a:cs typeface="+mn-cs"/>
              </a:rPr>
              <a:t> </a:t>
            </a:r>
          </a:p>
          <a:p>
            <a:pPr marL="0" indent="0" eaLnBrk="1" hangingPunct="1">
              <a:buNone/>
              <a:defRPr/>
            </a:pPr>
            <a:r>
              <a:rPr lang="tr-TR" b="1" dirty="0">
                <a:solidFill>
                  <a:srgbClr val="FF9900"/>
                </a:solidFill>
                <a:cs typeface="+mn-cs"/>
              </a:rPr>
              <a:t>    </a:t>
            </a:r>
            <a:r>
              <a:rPr lang="tr-TR" b="1" dirty="0" err="1">
                <a:solidFill>
                  <a:srgbClr val="FF9900"/>
                </a:solidFill>
                <a:cs typeface="+mn-cs"/>
              </a:rPr>
              <a:t>electrocoagulation</a:t>
            </a:r>
            <a:endParaRPr lang="tr-TR" b="1" dirty="0">
              <a:solidFill>
                <a:srgbClr val="FF9900"/>
              </a:solidFill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63005934"/>
      </p:ext>
    </p:extLst>
  </p:cSld>
  <p:clrMapOvr>
    <a:masterClrMapping/>
  </p:clrMapOvr>
  <p:transition spd="slow"/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>
                <a:solidFill>
                  <a:srgbClr val="FFFF00"/>
                </a:solidFill>
              </a:rPr>
              <a:t>Long-term outcome after laparoscopic laser ablation surgery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solidFill>
                  <a:srgbClr val="FFFFFF"/>
                </a:solidFill>
              </a:rPr>
              <a:t>45 women with </a:t>
            </a:r>
            <a:r>
              <a:rPr lang="en-US" dirty="0" err="1">
                <a:solidFill>
                  <a:srgbClr val="FFFFFF"/>
                </a:solidFill>
              </a:rPr>
              <a:t>endometriomas</a:t>
            </a:r>
            <a:endParaRPr lang="en-US" dirty="0">
              <a:solidFill>
                <a:srgbClr val="FFFFFF"/>
              </a:solidFill>
            </a:endParaRPr>
          </a:p>
          <a:p>
            <a:r>
              <a:rPr lang="en-US" dirty="0">
                <a:solidFill>
                  <a:srgbClr val="FFFF00"/>
                </a:solidFill>
              </a:rPr>
              <a:t>Potassium-</a:t>
            </a:r>
            <a:r>
              <a:rPr lang="en-US" dirty="0" err="1">
                <a:solidFill>
                  <a:srgbClr val="FFFF00"/>
                </a:solidFill>
              </a:rPr>
              <a:t>titanyl</a:t>
            </a:r>
            <a:r>
              <a:rPr lang="en-US" dirty="0">
                <a:solidFill>
                  <a:srgbClr val="FFFF00"/>
                </a:solidFill>
              </a:rPr>
              <a:t>-phosphate laser ablation</a:t>
            </a:r>
          </a:p>
          <a:p>
            <a:r>
              <a:rPr lang="en-US" dirty="0">
                <a:solidFill>
                  <a:srgbClr val="FFFFFF"/>
                </a:solidFill>
              </a:rPr>
              <a:t>22 spontaneous pregnancy</a:t>
            </a:r>
          </a:p>
          <a:p>
            <a:r>
              <a:rPr lang="en-US" dirty="0">
                <a:solidFill>
                  <a:srgbClr val="FFFFFF"/>
                </a:solidFill>
              </a:rPr>
              <a:t>16/23 elected for IVF :12 pregnancy</a:t>
            </a:r>
          </a:p>
          <a:p>
            <a:r>
              <a:rPr lang="en-US" dirty="0">
                <a:solidFill>
                  <a:srgbClr val="FFFFFF"/>
                </a:solidFill>
              </a:rPr>
              <a:t>11 non pregnant</a:t>
            </a:r>
          </a:p>
          <a:p>
            <a:r>
              <a:rPr lang="en-US" dirty="0">
                <a:solidFill>
                  <a:srgbClr val="FFFFFF"/>
                </a:solidFill>
              </a:rPr>
              <a:t>Overall PR after ablation was </a:t>
            </a:r>
            <a:r>
              <a:rPr lang="en-US" dirty="0">
                <a:solidFill>
                  <a:srgbClr val="FFFF00"/>
                </a:solidFill>
              </a:rPr>
              <a:t>75.6%</a:t>
            </a:r>
          </a:p>
          <a:p>
            <a:pPr marL="0" indent="0">
              <a:buNone/>
            </a:pPr>
            <a:r>
              <a:rPr lang="en-US" dirty="0">
                <a:solidFill>
                  <a:srgbClr val="FFFFFF"/>
                </a:solidFill>
              </a:rPr>
              <a:t>                        </a:t>
            </a:r>
            <a:r>
              <a:rPr lang="en-US" sz="2800" dirty="0">
                <a:solidFill>
                  <a:srgbClr val="FFFFFF"/>
                </a:solidFill>
              </a:rPr>
              <a:t>Shimizu et al J </a:t>
            </a:r>
            <a:r>
              <a:rPr lang="en-US" sz="2800" dirty="0" err="1">
                <a:solidFill>
                  <a:srgbClr val="FFFFFF"/>
                </a:solidFill>
              </a:rPr>
              <a:t>Obst-Gynecol</a:t>
            </a:r>
            <a:r>
              <a:rPr lang="en-US" sz="2800" dirty="0">
                <a:solidFill>
                  <a:srgbClr val="FFFFFF"/>
                </a:solidFill>
              </a:rPr>
              <a:t> Res 2010</a:t>
            </a:r>
          </a:p>
        </p:txBody>
      </p:sp>
    </p:spTree>
    <p:extLst>
      <p:ext uri="{BB962C8B-B14F-4D97-AF65-F5344CB8AC3E}">
        <p14:creationId xmlns:p14="http://schemas.microsoft.com/office/powerpoint/2010/main" val="3345430967"/>
      </p:ext>
    </p:extLst>
  </p:cSld>
  <p:clrMapOvr>
    <a:masterClrMapping/>
  </p:clrMapOvr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Ekran Resmi 2019-10-14 08.45.52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33" r="-1133"/>
          <a:stretch>
            <a:fillRect/>
          </a:stretch>
        </p:blipFill>
        <p:spPr>
          <a:xfrm>
            <a:off x="-254000" y="0"/>
            <a:ext cx="9626600" cy="6858000"/>
          </a:xfrm>
        </p:spPr>
      </p:pic>
    </p:spTree>
    <p:extLst>
      <p:ext uri="{BB962C8B-B14F-4D97-AF65-F5344CB8AC3E}">
        <p14:creationId xmlns:p14="http://schemas.microsoft.com/office/powerpoint/2010/main" val="517963380"/>
      </p:ext>
    </p:extLst>
  </p:cSld>
  <p:clrMapOvr>
    <a:masterClrMapping/>
  </p:clrMapOvr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9413" y="143933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b="1" dirty="0" err="1">
                <a:solidFill>
                  <a:srgbClr val="FFFF00"/>
                </a:solidFill>
              </a:rPr>
              <a:t>Endometrioma</a:t>
            </a:r>
            <a:r>
              <a:rPr lang="en-US" b="1" dirty="0">
                <a:solidFill>
                  <a:srgbClr val="FFFF00"/>
                </a:solidFill>
              </a:rPr>
              <a:t> Surgery Before IVF</a:t>
            </a:r>
            <a:br>
              <a:rPr lang="en-US" b="1" dirty="0">
                <a:solidFill>
                  <a:srgbClr val="FFFF00"/>
                </a:solidFill>
              </a:rPr>
            </a:br>
            <a:r>
              <a:rPr lang="en-US" sz="3600" dirty="0">
                <a:solidFill>
                  <a:srgbClr val="FFFF00"/>
                </a:solidFill>
              </a:rPr>
              <a:t>(clear-cut indications for surgical removal 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solidFill>
                  <a:schemeClr val="bg1"/>
                </a:solidFill>
              </a:rPr>
              <a:t>Severe pain</a:t>
            </a:r>
          </a:p>
          <a:p>
            <a:r>
              <a:rPr lang="en-US" dirty="0">
                <a:solidFill>
                  <a:schemeClr val="bg1"/>
                </a:solidFill>
              </a:rPr>
              <a:t>Concern for malignancy</a:t>
            </a:r>
          </a:p>
          <a:p>
            <a:r>
              <a:rPr lang="en-US" dirty="0">
                <a:solidFill>
                  <a:schemeClr val="bg1"/>
                </a:solidFill>
              </a:rPr>
              <a:t>Uncertain diagnosis</a:t>
            </a:r>
          </a:p>
          <a:p>
            <a:r>
              <a:rPr lang="en-US" dirty="0">
                <a:solidFill>
                  <a:schemeClr val="bg1"/>
                </a:solidFill>
              </a:rPr>
              <a:t>Difficulty of ovarian access for OPU</a:t>
            </a:r>
          </a:p>
        </p:txBody>
      </p:sp>
    </p:spTree>
    <p:extLst>
      <p:ext uri="{BB962C8B-B14F-4D97-AF65-F5344CB8AC3E}">
        <p14:creationId xmlns:p14="http://schemas.microsoft.com/office/powerpoint/2010/main" val="254653480"/>
      </p:ext>
    </p:extLst>
  </p:cSld>
  <p:clrMapOvr>
    <a:masterClrMapping/>
  </p:clrMapOvr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Ekran Resmi 2022-04-26 16.33.21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034" r="-2034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41784678"/>
      </p:ext>
    </p:extLst>
  </p:cSld>
  <p:clrMapOvr>
    <a:masterClrMapping/>
  </p:clrMapOvr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Ekran Resmi 2019-10-14 08.26.48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9478" r="-19478"/>
          <a:stretch>
            <a:fillRect/>
          </a:stretch>
        </p:blipFill>
        <p:spPr>
          <a:xfrm>
            <a:off x="-1828800" y="0"/>
            <a:ext cx="12776200" cy="6858000"/>
          </a:xfrm>
        </p:spPr>
      </p:pic>
    </p:spTree>
    <p:extLst>
      <p:ext uri="{BB962C8B-B14F-4D97-AF65-F5344CB8AC3E}">
        <p14:creationId xmlns:p14="http://schemas.microsoft.com/office/powerpoint/2010/main" val="2107296834"/>
      </p:ext>
    </p:extLst>
  </p:cSld>
  <p:clrMapOvr>
    <a:masterClrMapping/>
  </p:clrMapOvr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Ekran Resmi 2019-10-08 14.28.43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9359" r="-39359"/>
          <a:stretch>
            <a:fillRect/>
          </a:stretch>
        </p:blipFill>
        <p:spPr>
          <a:xfrm>
            <a:off x="-3759200" y="29590"/>
            <a:ext cx="16586200" cy="6837362"/>
          </a:xfrm>
        </p:spPr>
      </p:pic>
      <p:sp>
        <p:nvSpPr>
          <p:cNvPr id="5" name="Rectangle 4"/>
          <p:cNvSpPr/>
          <p:nvPr/>
        </p:nvSpPr>
        <p:spPr>
          <a:xfrm>
            <a:off x="259920" y="5146642"/>
            <a:ext cx="8642110" cy="471883"/>
          </a:xfrm>
          <a:prstGeom prst="rect">
            <a:avLst/>
          </a:prstGeom>
          <a:gradFill flip="none" rotWithShape="1">
            <a:gsLst>
              <a:gs pos="0">
                <a:srgbClr val="FF0000">
                  <a:alpha val="0"/>
                </a:srgbClr>
              </a:gs>
              <a:gs pos="100000">
                <a:srgbClr val="FFFFFF">
                  <a:alpha val="0"/>
                </a:srgbClr>
              </a:gs>
            </a:gsLst>
            <a:lin ang="0" scaled="1"/>
            <a:tileRect/>
          </a:gradFill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3129961"/>
      </p:ext>
    </p:extLst>
  </p:cSld>
  <p:clrMapOvr>
    <a:masterClrMapping/>
  </p:clrMapOvr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>
                <a:solidFill>
                  <a:srgbClr val="FFFF00"/>
                </a:solidFill>
              </a:rPr>
              <a:t>PR after surgery for recurrent ovarian </a:t>
            </a:r>
            <a:r>
              <a:rPr lang="en-US" b="1" dirty="0" err="1">
                <a:solidFill>
                  <a:srgbClr val="FFFF00"/>
                </a:solidFill>
              </a:rPr>
              <a:t>endometriomas</a:t>
            </a:r>
            <a:r>
              <a:rPr lang="en-US" b="1" dirty="0">
                <a:solidFill>
                  <a:srgbClr val="FFFF00"/>
                </a:solidFill>
              </a:rPr>
              <a:t>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063978"/>
          </a:xfrm>
        </p:spPr>
        <p:txBody>
          <a:bodyPr>
            <a:normAutofit/>
          </a:bodyPr>
          <a:lstStyle/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pPr marL="0" indent="0">
              <a:buNone/>
            </a:pPr>
            <a:r>
              <a:rPr lang="en-US" dirty="0"/>
              <a:t>  </a:t>
            </a:r>
            <a:r>
              <a:rPr lang="en-US" sz="2600" dirty="0" err="1">
                <a:solidFill>
                  <a:schemeClr val="bg1"/>
                </a:solidFill>
              </a:rPr>
              <a:t>Vercellini</a:t>
            </a:r>
            <a:r>
              <a:rPr lang="en-US" sz="2600" dirty="0">
                <a:solidFill>
                  <a:schemeClr val="bg1"/>
                </a:solidFill>
              </a:rPr>
              <a:t> et </a:t>
            </a:r>
            <a:r>
              <a:rPr lang="en-US" sz="2600" dirty="0" err="1">
                <a:solidFill>
                  <a:schemeClr val="bg1"/>
                </a:solidFill>
              </a:rPr>
              <a:t>al.Acta</a:t>
            </a:r>
            <a:r>
              <a:rPr lang="en-US" sz="2600" dirty="0">
                <a:solidFill>
                  <a:schemeClr val="bg1"/>
                </a:solidFill>
              </a:rPr>
              <a:t> </a:t>
            </a:r>
            <a:r>
              <a:rPr lang="en-US" sz="2600" dirty="0" err="1">
                <a:solidFill>
                  <a:schemeClr val="bg1"/>
                </a:solidFill>
              </a:rPr>
              <a:t>Obstet</a:t>
            </a:r>
            <a:r>
              <a:rPr lang="en-US" sz="2600" dirty="0">
                <a:solidFill>
                  <a:schemeClr val="bg1"/>
                </a:solidFill>
              </a:rPr>
              <a:t> and </a:t>
            </a:r>
            <a:r>
              <a:rPr lang="en-US" sz="2600" dirty="0" err="1">
                <a:solidFill>
                  <a:schemeClr val="bg1"/>
                </a:solidFill>
              </a:rPr>
              <a:t>Gynecol</a:t>
            </a:r>
            <a:r>
              <a:rPr lang="en-US" sz="2600" dirty="0">
                <a:solidFill>
                  <a:schemeClr val="bg1"/>
                </a:solidFill>
              </a:rPr>
              <a:t> </a:t>
            </a:r>
            <a:r>
              <a:rPr lang="en-US" sz="2600" dirty="0" err="1">
                <a:solidFill>
                  <a:schemeClr val="bg1"/>
                </a:solidFill>
              </a:rPr>
              <a:t>Scandinavica</a:t>
            </a:r>
            <a:r>
              <a:rPr lang="en-US" sz="2600" dirty="0">
                <a:solidFill>
                  <a:schemeClr val="bg1"/>
                </a:solidFill>
              </a:rPr>
              <a:t> 2010</a:t>
            </a:r>
          </a:p>
        </p:txBody>
      </p:sp>
      <p:pic>
        <p:nvPicPr>
          <p:cNvPr id="5" name="Picture 2" descr="C:\Users\serdar\Desktop\1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225" y="1589091"/>
            <a:ext cx="7886700" cy="42658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00807102"/>
      </p:ext>
    </p:extLst>
  </p:cSld>
  <p:clrMapOvr>
    <a:masterClrMapping/>
  </p:clrMapOvr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Ekran Resmi 2019-08-18 18.36.34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2883" r="-42883"/>
          <a:stretch>
            <a:fillRect/>
          </a:stretch>
        </p:blipFill>
        <p:spPr>
          <a:xfrm>
            <a:off x="-3926615" y="0"/>
            <a:ext cx="17009761" cy="6858000"/>
          </a:xfrm>
        </p:spPr>
      </p:pic>
      <p:sp>
        <p:nvSpPr>
          <p:cNvPr id="5" name="Rectangle 4"/>
          <p:cNvSpPr/>
          <p:nvPr/>
        </p:nvSpPr>
        <p:spPr>
          <a:xfrm>
            <a:off x="407880" y="3106904"/>
            <a:ext cx="8087271" cy="2256205"/>
          </a:xfrm>
          <a:prstGeom prst="rect">
            <a:avLst/>
          </a:prstGeom>
          <a:gradFill flip="none" rotWithShape="1">
            <a:gsLst>
              <a:gs pos="0">
                <a:srgbClr val="FF0000">
                  <a:alpha val="0"/>
                </a:srgbClr>
              </a:gs>
              <a:gs pos="100000">
                <a:srgbClr val="FFFFFF">
                  <a:alpha val="0"/>
                </a:srgbClr>
              </a:gs>
            </a:gsLst>
            <a:lin ang="0" scaled="1"/>
            <a:tileRect/>
          </a:gradFill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407880" y="5387768"/>
            <a:ext cx="8087271" cy="727410"/>
          </a:xfrm>
          <a:prstGeom prst="rect">
            <a:avLst/>
          </a:prstGeom>
          <a:gradFill flip="none" rotWithShape="1">
            <a:gsLst>
              <a:gs pos="0">
                <a:srgbClr val="FF0000">
                  <a:alpha val="0"/>
                </a:srgbClr>
              </a:gs>
              <a:gs pos="100000">
                <a:srgbClr val="FFFFFF">
                  <a:alpha val="0"/>
                </a:srgbClr>
              </a:gs>
            </a:gsLst>
            <a:lin ang="0" scaled="1"/>
            <a:tileRect/>
          </a:gradFill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813916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>
                <a:solidFill>
                  <a:srgbClr val="FFFF00"/>
                </a:solidFill>
              </a:rPr>
              <a:t>Endometriosis Associated Infertility:</a:t>
            </a:r>
            <a:br>
              <a:rPr lang="en-US" b="1" dirty="0">
                <a:solidFill>
                  <a:srgbClr val="FFFF00"/>
                </a:solidFill>
              </a:rPr>
            </a:br>
            <a:r>
              <a:rPr lang="en-US" b="1" dirty="0">
                <a:solidFill>
                  <a:srgbClr val="FFFF00"/>
                </a:solidFill>
              </a:rPr>
              <a:t>Surgery versus ART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886690" cy="4525963"/>
          </a:xfrm>
        </p:spPr>
        <p:txBody>
          <a:bodyPr>
            <a:normAutofit/>
          </a:bodyPr>
          <a:lstStyle/>
          <a:p>
            <a:r>
              <a:rPr lang="en-US" sz="4400" b="1" dirty="0">
                <a:solidFill>
                  <a:schemeClr val="bg1"/>
                </a:solidFill>
              </a:rPr>
              <a:t>Absolute indication for ART</a:t>
            </a:r>
          </a:p>
          <a:p>
            <a:r>
              <a:rPr lang="en-US" sz="4400" b="1" dirty="0">
                <a:solidFill>
                  <a:schemeClr val="bg1"/>
                </a:solidFill>
              </a:rPr>
              <a:t>Absolute indications for Surgery</a:t>
            </a:r>
          </a:p>
          <a:p>
            <a:r>
              <a:rPr lang="en-US" sz="4400" b="1" dirty="0">
                <a:solidFill>
                  <a:schemeClr val="bg1"/>
                </a:solidFill>
              </a:rPr>
              <a:t>Intermediated Cases </a:t>
            </a:r>
            <a:endParaRPr lang="en-US" b="1" dirty="0">
              <a:solidFill>
                <a:schemeClr val="bg1"/>
              </a:solidFill>
            </a:endParaRPr>
          </a:p>
          <a:p>
            <a:pPr marL="0" indent="0">
              <a:buNone/>
            </a:pPr>
            <a:r>
              <a:rPr lang="en-US" b="1" dirty="0">
                <a:solidFill>
                  <a:schemeClr val="bg1"/>
                </a:solidFill>
              </a:rPr>
              <a:t> </a:t>
            </a:r>
          </a:p>
          <a:p>
            <a:pPr marL="0" indent="0">
              <a:buNone/>
            </a:pPr>
            <a:r>
              <a:rPr lang="en-US" b="1" dirty="0">
                <a:solidFill>
                  <a:schemeClr val="bg1"/>
                </a:solidFill>
              </a:rPr>
              <a:t>           </a:t>
            </a:r>
          </a:p>
        </p:txBody>
      </p:sp>
    </p:spTree>
    <p:extLst>
      <p:ext uri="{BB962C8B-B14F-4D97-AF65-F5344CB8AC3E}">
        <p14:creationId xmlns:p14="http://schemas.microsoft.com/office/powerpoint/2010/main" val="747130798"/>
      </p:ext>
    </p:extLst>
  </p:cSld>
  <p:clrMapOvr>
    <a:masterClrMapping/>
  </p:clrMapOvr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Ekran Resmi 2019-08-18 18.36.17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6347" r="-26347"/>
          <a:stretch>
            <a:fillRect/>
          </a:stretch>
        </p:blipFill>
        <p:spPr>
          <a:xfrm>
            <a:off x="-2573187" y="0"/>
            <a:ext cx="14453285" cy="6858000"/>
          </a:xfrm>
        </p:spPr>
      </p:pic>
      <p:sp>
        <p:nvSpPr>
          <p:cNvPr id="6" name="Rectangle 5"/>
          <p:cNvSpPr/>
          <p:nvPr/>
        </p:nvSpPr>
        <p:spPr>
          <a:xfrm>
            <a:off x="765450" y="3563079"/>
            <a:ext cx="8087271" cy="2675390"/>
          </a:xfrm>
          <a:prstGeom prst="rect">
            <a:avLst/>
          </a:prstGeom>
          <a:gradFill flip="none" rotWithShape="1">
            <a:gsLst>
              <a:gs pos="0">
                <a:srgbClr val="FF0000">
                  <a:alpha val="0"/>
                </a:srgbClr>
              </a:gs>
              <a:gs pos="100000">
                <a:srgbClr val="FFFFFF">
                  <a:alpha val="0"/>
                </a:srgbClr>
              </a:gs>
            </a:gsLst>
            <a:lin ang="0" scaled="1"/>
            <a:tileRect/>
          </a:gradFill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2271391"/>
      </p:ext>
    </p:extLst>
  </p:cSld>
  <p:clrMapOvr>
    <a:masterClrMapping/>
  </p:clrMapOvr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rgbClr val="FFFF00"/>
                </a:solidFill>
              </a:rPr>
              <a:t>DIE and infertility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686800" cy="4525963"/>
          </a:xfrm>
        </p:spPr>
        <p:txBody>
          <a:bodyPr/>
          <a:lstStyle/>
          <a:p>
            <a:r>
              <a:rPr lang="en-US" dirty="0">
                <a:solidFill>
                  <a:schemeClr val="bg1"/>
                </a:solidFill>
              </a:rPr>
              <a:t>DIE is an </a:t>
            </a:r>
            <a:r>
              <a:rPr lang="en-US" dirty="0" err="1">
                <a:solidFill>
                  <a:schemeClr val="bg1"/>
                </a:solidFill>
              </a:rPr>
              <a:t>heterogeneneus</a:t>
            </a:r>
            <a:r>
              <a:rPr lang="en-US" dirty="0">
                <a:solidFill>
                  <a:schemeClr val="bg1"/>
                </a:solidFill>
              </a:rPr>
              <a:t>  and multifocal (61%) disease,</a:t>
            </a:r>
          </a:p>
          <a:p>
            <a:r>
              <a:rPr lang="en-US" dirty="0">
                <a:solidFill>
                  <a:schemeClr val="bg1"/>
                </a:solidFill>
              </a:rPr>
              <a:t>İt makes difficult to study possible relationships between pain and anatomic location also its role  on fertility</a:t>
            </a:r>
          </a:p>
          <a:p>
            <a:r>
              <a:rPr lang="en-US" dirty="0">
                <a:solidFill>
                  <a:schemeClr val="bg1"/>
                </a:solidFill>
              </a:rPr>
              <a:t>Lack of adequate trials with enough power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91192855"/>
      </p:ext>
    </p:extLst>
  </p:cSld>
  <p:clrMapOvr>
    <a:masterClrMapping/>
  </p:clrMapOvr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 descr="Ekran Resmi 2021-03-20 23.14.10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8716" r="-18716"/>
          <a:stretch>
            <a:fillRect/>
          </a:stretch>
        </p:blipFill>
        <p:spPr>
          <a:xfrm>
            <a:off x="-1764704" y="1600200"/>
            <a:ext cx="12601400" cy="5257800"/>
          </a:xfrm>
        </p:spPr>
      </p:pic>
      <p:pic>
        <p:nvPicPr>
          <p:cNvPr id="4" name="Picture 3" descr="Ekran Resmi 2021-03-20 23.14.55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99392"/>
            <a:ext cx="9144000" cy="1656184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 bwMode="auto">
          <a:xfrm>
            <a:off x="1" y="620689"/>
            <a:ext cx="8892480" cy="504056"/>
          </a:xfrm>
          <a:prstGeom prst="rect">
            <a:avLst/>
          </a:prstGeom>
          <a:solidFill>
            <a:srgbClr val="FF0000">
              <a:alpha val="42000"/>
            </a:srgb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rebuchet MS" pitchFamily="34" charset="0"/>
            </a:endParaRPr>
          </a:p>
        </p:txBody>
      </p:sp>
      <p:sp>
        <p:nvSpPr>
          <p:cNvPr id="7" name="Rectangle 6"/>
          <p:cNvSpPr/>
          <p:nvPr/>
        </p:nvSpPr>
        <p:spPr bwMode="auto">
          <a:xfrm>
            <a:off x="152401" y="5877272"/>
            <a:ext cx="8892480" cy="720080"/>
          </a:xfrm>
          <a:prstGeom prst="rect">
            <a:avLst/>
          </a:prstGeom>
          <a:solidFill>
            <a:srgbClr val="FF0000">
              <a:alpha val="42000"/>
            </a:srgb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rebuchet MS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66326220"/>
      </p:ext>
    </p:extLst>
  </p:cSld>
  <p:clrMapOvr>
    <a:masterClrMapping/>
  </p:clrMapOvr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99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tr-TR" sz="2500" dirty="0">
                <a:solidFill>
                  <a:srgbClr val="FFFFFF"/>
                </a:solidFill>
                <a:cs typeface="+mj-cs"/>
              </a:rPr>
              <a:t>500 </a:t>
            </a:r>
            <a:r>
              <a:rPr lang="tr-TR" sz="2500" dirty="0" err="1">
                <a:solidFill>
                  <a:srgbClr val="FFFFFF"/>
                </a:solidFill>
                <a:cs typeface="+mj-cs"/>
              </a:rPr>
              <a:t>patients</a:t>
            </a:r>
            <a:r>
              <a:rPr lang="tr-TR" sz="2500" dirty="0">
                <a:solidFill>
                  <a:srgbClr val="FFFFFF"/>
                </a:solidFill>
                <a:cs typeface="+mj-cs"/>
              </a:rPr>
              <a:t> (&lt;40 </a:t>
            </a:r>
            <a:r>
              <a:rPr lang="tr-TR" sz="2500" dirty="0" err="1">
                <a:solidFill>
                  <a:srgbClr val="FFFFFF"/>
                </a:solidFill>
                <a:cs typeface="+mj-cs"/>
              </a:rPr>
              <a:t>years</a:t>
            </a:r>
            <a:r>
              <a:rPr lang="tr-TR" sz="2500" dirty="0">
                <a:solidFill>
                  <a:srgbClr val="FFFFFF"/>
                </a:solidFill>
                <a:cs typeface="+mj-cs"/>
              </a:rPr>
              <a:t>)</a:t>
            </a:r>
            <a:r>
              <a:rPr lang="tr-TR" sz="2500" dirty="0" err="1">
                <a:solidFill>
                  <a:srgbClr val="FFFFFF"/>
                </a:solidFill>
                <a:cs typeface="+mj-cs"/>
              </a:rPr>
              <a:t>by</a:t>
            </a:r>
            <a:r>
              <a:rPr lang="tr-TR" sz="2500" dirty="0">
                <a:solidFill>
                  <a:srgbClr val="FFFFFF"/>
                </a:solidFill>
                <a:cs typeface="+mj-cs"/>
              </a:rPr>
              <a:t> </a:t>
            </a:r>
            <a:r>
              <a:rPr lang="tr-TR" sz="2500" dirty="0" err="1">
                <a:solidFill>
                  <a:srgbClr val="FFFFFF"/>
                </a:solidFill>
                <a:cs typeface="+mj-cs"/>
              </a:rPr>
              <a:t>the</a:t>
            </a:r>
            <a:r>
              <a:rPr lang="tr-TR" sz="2500" dirty="0">
                <a:solidFill>
                  <a:srgbClr val="FFFFFF"/>
                </a:solidFill>
                <a:cs typeface="+mj-cs"/>
              </a:rPr>
              <a:t> </a:t>
            </a:r>
            <a:r>
              <a:rPr lang="tr-TR" sz="2500" b="1" dirty="0" err="1">
                <a:solidFill>
                  <a:srgbClr val="FFFF00"/>
                </a:solidFill>
                <a:cs typeface="+mj-cs"/>
              </a:rPr>
              <a:t>Shaving</a:t>
            </a:r>
            <a:r>
              <a:rPr lang="tr-TR" sz="2500" b="1" dirty="0">
                <a:solidFill>
                  <a:srgbClr val="FFFF00"/>
                </a:solidFill>
                <a:cs typeface="+mj-cs"/>
              </a:rPr>
              <a:t> </a:t>
            </a:r>
            <a:r>
              <a:rPr lang="tr-TR" sz="2500" b="1" dirty="0" err="1">
                <a:solidFill>
                  <a:srgbClr val="FFFF00"/>
                </a:solidFill>
                <a:cs typeface="+mj-cs"/>
              </a:rPr>
              <a:t>Technique</a:t>
            </a:r>
            <a:r>
              <a:rPr lang="tr-TR" sz="2500" b="1" dirty="0">
                <a:solidFill>
                  <a:srgbClr val="FFFF00"/>
                </a:solidFill>
                <a:cs typeface="+mj-cs"/>
              </a:rPr>
              <a:t> </a:t>
            </a:r>
            <a:r>
              <a:rPr lang="tr-TR" sz="2500" dirty="0" err="1">
                <a:solidFill>
                  <a:srgbClr val="FFFFFF"/>
                </a:solidFill>
                <a:cs typeface="+mj-cs"/>
              </a:rPr>
              <a:t>for</a:t>
            </a:r>
            <a:r>
              <a:rPr lang="tr-TR" sz="2500" dirty="0">
                <a:solidFill>
                  <a:srgbClr val="FFFFFF"/>
                </a:solidFill>
                <a:cs typeface="+mj-cs"/>
              </a:rPr>
              <a:t> </a:t>
            </a:r>
            <a:r>
              <a:rPr lang="tr-TR" sz="2500" dirty="0" err="1">
                <a:solidFill>
                  <a:srgbClr val="FFFFFF"/>
                </a:solidFill>
                <a:cs typeface="+mj-cs"/>
              </a:rPr>
              <a:t>deep</a:t>
            </a:r>
            <a:r>
              <a:rPr lang="tr-TR" sz="2500" dirty="0">
                <a:solidFill>
                  <a:srgbClr val="FFFFFF"/>
                </a:solidFill>
                <a:cs typeface="+mj-cs"/>
              </a:rPr>
              <a:t> RV </a:t>
            </a:r>
            <a:r>
              <a:rPr lang="tr-TR" sz="2500" dirty="0" err="1">
                <a:solidFill>
                  <a:srgbClr val="FFFFFF"/>
                </a:solidFill>
                <a:cs typeface="+mj-cs"/>
              </a:rPr>
              <a:t>endometriotic</a:t>
            </a:r>
            <a:r>
              <a:rPr lang="tr-TR" sz="2500" dirty="0">
                <a:solidFill>
                  <a:srgbClr val="FFFFFF"/>
                </a:solidFill>
                <a:cs typeface="+mj-cs"/>
              </a:rPr>
              <a:t> </a:t>
            </a:r>
            <a:r>
              <a:rPr lang="tr-TR" sz="2500" dirty="0" err="1">
                <a:solidFill>
                  <a:srgbClr val="FFFFFF"/>
                </a:solidFill>
                <a:cs typeface="+mj-cs"/>
              </a:rPr>
              <a:t>nodule</a:t>
            </a:r>
            <a:r>
              <a:rPr lang="tr-TR" sz="2500" dirty="0">
                <a:solidFill>
                  <a:srgbClr val="FFFFFF"/>
                </a:solidFill>
                <a:cs typeface="+mj-cs"/>
              </a:rPr>
              <a:t> :</a:t>
            </a:r>
          </a:p>
        </p:txBody>
      </p:sp>
      <p:sp>
        <p:nvSpPr>
          <p:cNvPr id="9799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8686800" cy="5501208"/>
          </a:xfrm>
        </p:spPr>
        <p:txBody>
          <a:bodyPr/>
          <a:lstStyle/>
          <a:p>
            <a:pPr eaLnBrk="1" hangingPunct="1">
              <a:defRPr/>
            </a:pPr>
            <a:r>
              <a:rPr lang="tr-TR" sz="2700" dirty="0" err="1">
                <a:solidFill>
                  <a:srgbClr val="FFFFFF"/>
                </a:solidFill>
                <a:cs typeface="+mn-cs"/>
              </a:rPr>
              <a:t>Major</a:t>
            </a:r>
            <a:r>
              <a:rPr lang="tr-TR" sz="2700" dirty="0">
                <a:solidFill>
                  <a:srgbClr val="FFFFFF"/>
                </a:solidFill>
                <a:cs typeface="+mn-cs"/>
              </a:rPr>
              <a:t> </a:t>
            </a:r>
            <a:r>
              <a:rPr lang="tr-TR" sz="2700" dirty="0" err="1">
                <a:solidFill>
                  <a:srgbClr val="FFFFFF"/>
                </a:solidFill>
                <a:cs typeface="+mn-cs"/>
              </a:rPr>
              <a:t>complications</a:t>
            </a:r>
            <a:r>
              <a:rPr lang="tr-TR" sz="2700" dirty="0">
                <a:solidFill>
                  <a:srgbClr val="FFFFFF"/>
                </a:solidFill>
                <a:cs typeface="+mn-cs"/>
              </a:rPr>
              <a:t>:</a:t>
            </a:r>
          </a:p>
          <a:p>
            <a:pPr eaLnBrk="1" hangingPunct="1">
              <a:buFontTx/>
              <a:buNone/>
              <a:defRPr/>
            </a:pPr>
            <a:r>
              <a:rPr lang="tr-TR" sz="2700" dirty="0">
                <a:cs typeface="+mn-cs"/>
              </a:rPr>
              <a:t>                   </a:t>
            </a:r>
            <a:r>
              <a:rPr lang="tr-TR" sz="2700" dirty="0" err="1">
                <a:solidFill>
                  <a:srgbClr val="FFFFFF"/>
                </a:solidFill>
                <a:cs typeface="+mn-cs"/>
              </a:rPr>
              <a:t>Rectal</a:t>
            </a:r>
            <a:r>
              <a:rPr lang="tr-TR" sz="2700" dirty="0">
                <a:solidFill>
                  <a:srgbClr val="FFFFFF"/>
                </a:solidFill>
                <a:cs typeface="+mn-cs"/>
              </a:rPr>
              <a:t> </a:t>
            </a:r>
            <a:r>
              <a:rPr lang="tr-TR" sz="2700" dirty="0" err="1">
                <a:solidFill>
                  <a:srgbClr val="FFFFFF"/>
                </a:solidFill>
                <a:cs typeface="+mn-cs"/>
              </a:rPr>
              <a:t>perforation</a:t>
            </a:r>
            <a:r>
              <a:rPr lang="tr-TR" sz="2700" dirty="0">
                <a:solidFill>
                  <a:srgbClr val="FFFFFF"/>
                </a:solidFill>
                <a:cs typeface="+mn-cs"/>
              </a:rPr>
              <a:t>:      7    (1.4%)</a:t>
            </a:r>
          </a:p>
          <a:p>
            <a:pPr eaLnBrk="1" hangingPunct="1">
              <a:buFontTx/>
              <a:buNone/>
              <a:defRPr/>
            </a:pPr>
            <a:r>
              <a:rPr lang="tr-TR" sz="2700" dirty="0">
                <a:solidFill>
                  <a:srgbClr val="FFFFFF"/>
                </a:solidFill>
                <a:cs typeface="+mn-cs"/>
              </a:rPr>
              <a:t>                   </a:t>
            </a:r>
            <a:r>
              <a:rPr lang="tr-TR" sz="2700" dirty="0" err="1">
                <a:solidFill>
                  <a:srgbClr val="FFFFFF"/>
                </a:solidFill>
                <a:cs typeface="+mn-cs"/>
              </a:rPr>
              <a:t>Ureteral</a:t>
            </a:r>
            <a:r>
              <a:rPr lang="tr-TR" sz="2700" dirty="0">
                <a:solidFill>
                  <a:srgbClr val="FFFFFF"/>
                </a:solidFill>
                <a:cs typeface="+mn-cs"/>
              </a:rPr>
              <a:t> </a:t>
            </a:r>
            <a:r>
              <a:rPr lang="tr-TR" sz="2700" dirty="0" err="1">
                <a:solidFill>
                  <a:srgbClr val="FFFFFF"/>
                </a:solidFill>
                <a:cs typeface="+mn-cs"/>
              </a:rPr>
              <a:t>injury</a:t>
            </a:r>
            <a:r>
              <a:rPr lang="tr-TR" sz="2700" dirty="0">
                <a:solidFill>
                  <a:srgbClr val="FFFFFF"/>
                </a:solidFill>
                <a:cs typeface="+mn-cs"/>
              </a:rPr>
              <a:t>     :        4    (0.8%)</a:t>
            </a:r>
          </a:p>
          <a:p>
            <a:pPr eaLnBrk="1" hangingPunct="1">
              <a:buFontTx/>
              <a:buNone/>
              <a:defRPr/>
            </a:pPr>
            <a:r>
              <a:rPr lang="tr-TR" sz="2700" dirty="0">
                <a:solidFill>
                  <a:srgbClr val="FFFFFF"/>
                </a:solidFill>
                <a:cs typeface="+mn-cs"/>
              </a:rPr>
              <a:t>                   </a:t>
            </a:r>
            <a:r>
              <a:rPr lang="tr-TR" sz="2700" dirty="0" err="1">
                <a:solidFill>
                  <a:srgbClr val="FFFFFF"/>
                </a:solidFill>
                <a:cs typeface="+mn-cs"/>
              </a:rPr>
              <a:t>Urinary</a:t>
            </a:r>
            <a:r>
              <a:rPr lang="tr-TR" sz="2700" dirty="0">
                <a:solidFill>
                  <a:srgbClr val="FFFFFF"/>
                </a:solidFill>
                <a:cs typeface="+mn-cs"/>
              </a:rPr>
              <a:t> </a:t>
            </a:r>
            <a:r>
              <a:rPr lang="tr-TR" sz="2700" dirty="0" err="1">
                <a:solidFill>
                  <a:srgbClr val="FFFFFF"/>
                </a:solidFill>
                <a:cs typeface="+mn-cs"/>
              </a:rPr>
              <a:t>retantion</a:t>
            </a:r>
            <a:r>
              <a:rPr lang="tr-TR" sz="2700" dirty="0">
                <a:solidFill>
                  <a:srgbClr val="FFFFFF"/>
                </a:solidFill>
                <a:cs typeface="+mn-cs"/>
              </a:rPr>
              <a:t>  :      4   (1.4%)</a:t>
            </a:r>
          </a:p>
          <a:p>
            <a:pPr eaLnBrk="1" hangingPunct="1">
              <a:buFontTx/>
              <a:buNone/>
              <a:defRPr/>
            </a:pPr>
            <a:r>
              <a:rPr lang="tr-TR" sz="2700" dirty="0">
                <a:solidFill>
                  <a:srgbClr val="FFFFFF"/>
                </a:solidFill>
                <a:cs typeface="+mn-cs"/>
              </a:rPr>
              <a:t>  </a:t>
            </a:r>
            <a:r>
              <a:rPr lang="tr-TR" sz="2700" dirty="0" err="1">
                <a:solidFill>
                  <a:srgbClr val="FFFFFF"/>
                </a:solidFill>
                <a:cs typeface="+mn-cs"/>
              </a:rPr>
              <a:t>Median</a:t>
            </a:r>
            <a:r>
              <a:rPr lang="tr-TR" sz="2700" dirty="0">
                <a:solidFill>
                  <a:srgbClr val="FFFFFF"/>
                </a:solidFill>
                <a:cs typeface="+mn-cs"/>
              </a:rPr>
              <a:t> </a:t>
            </a:r>
            <a:r>
              <a:rPr lang="tr-TR" sz="2700" dirty="0" err="1">
                <a:solidFill>
                  <a:srgbClr val="FFFFFF"/>
                </a:solidFill>
                <a:cs typeface="+mn-cs"/>
              </a:rPr>
              <a:t>follow-up</a:t>
            </a:r>
            <a:r>
              <a:rPr lang="tr-TR" sz="2700" dirty="0">
                <a:solidFill>
                  <a:srgbClr val="FFFFFF"/>
                </a:solidFill>
                <a:cs typeface="+mn-cs"/>
              </a:rPr>
              <a:t> </a:t>
            </a:r>
            <a:r>
              <a:rPr lang="tr-TR" sz="2700" dirty="0" err="1">
                <a:solidFill>
                  <a:srgbClr val="FFFFFF"/>
                </a:solidFill>
                <a:cs typeface="+mn-cs"/>
              </a:rPr>
              <a:t>duration</a:t>
            </a:r>
            <a:r>
              <a:rPr lang="tr-TR" sz="2700" dirty="0">
                <a:solidFill>
                  <a:srgbClr val="FFFFFF"/>
                </a:solidFill>
                <a:cs typeface="+mn-cs"/>
              </a:rPr>
              <a:t>:    :  3.1 (2-6 </a:t>
            </a:r>
            <a:r>
              <a:rPr lang="tr-TR" sz="2700" dirty="0" err="1">
                <a:solidFill>
                  <a:srgbClr val="FFFFFF"/>
                </a:solidFill>
                <a:cs typeface="+mn-cs"/>
              </a:rPr>
              <a:t>years</a:t>
            </a:r>
            <a:r>
              <a:rPr lang="tr-TR" sz="2700" dirty="0">
                <a:solidFill>
                  <a:srgbClr val="FFFFFF"/>
                </a:solidFill>
                <a:cs typeface="+mn-cs"/>
              </a:rPr>
              <a:t>)</a:t>
            </a:r>
          </a:p>
          <a:p>
            <a:pPr eaLnBrk="1" hangingPunct="1">
              <a:buFontTx/>
              <a:buNone/>
              <a:defRPr/>
            </a:pPr>
            <a:r>
              <a:rPr lang="tr-TR" sz="2700" dirty="0">
                <a:solidFill>
                  <a:srgbClr val="FFFFFF"/>
                </a:solidFill>
                <a:cs typeface="+mn-cs"/>
              </a:rPr>
              <a:t>  Severe </a:t>
            </a:r>
            <a:r>
              <a:rPr lang="tr-TR" sz="2700" dirty="0" err="1">
                <a:solidFill>
                  <a:srgbClr val="FFFFFF"/>
                </a:solidFill>
                <a:cs typeface="+mn-cs"/>
              </a:rPr>
              <a:t>pelvic</a:t>
            </a:r>
            <a:r>
              <a:rPr lang="tr-TR" sz="2700" dirty="0">
                <a:solidFill>
                  <a:srgbClr val="FFFFFF"/>
                </a:solidFill>
                <a:cs typeface="+mn-cs"/>
              </a:rPr>
              <a:t> </a:t>
            </a:r>
            <a:r>
              <a:rPr lang="tr-TR" sz="2700" dirty="0" err="1">
                <a:solidFill>
                  <a:srgbClr val="FFFFFF"/>
                </a:solidFill>
                <a:cs typeface="+mn-cs"/>
              </a:rPr>
              <a:t>pain</a:t>
            </a:r>
            <a:r>
              <a:rPr lang="tr-TR" sz="2700" dirty="0">
                <a:solidFill>
                  <a:srgbClr val="FFFFFF"/>
                </a:solidFill>
                <a:cs typeface="+mn-cs"/>
              </a:rPr>
              <a:t> </a:t>
            </a:r>
            <a:r>
              <a:rPr lang="tr-TR" sz="2700" dirty="0" err="1">
                <a:solidFill>
                  <a:srgbClr val="FFFFFF"/>
                </a:solidFill>
                <a:cs typeface="+mn-cs"/>
              </a:rPr>
              <a:t>recurrence</a:t>
            </a:r>
            <a:r>
              <a:rPr lang="tr-TR" sz="2700" dirty="0">
                <a:solidFill>
                  <a:srgbClr val="FFFFFF"/>
                </a:solidFill>
                <a:cs typeface="+mn-cs"/>
              </a:rPr>
              <a:t> :       16-20%</a:t>
            </a:r>
          </a:p>
          <a:p>
            <a:pPr eaLnBrk="1" hangingPunct="1">
              <a:buFontTx/>
              <a:buNone/>
              <a:defRPr/>
            </a:pPr>
            <a:r>
              <a:rPr lang="tr-TR" sz="2700" dirty="0">
                <a:solidFill>
                  <a:srgbClr val="FFFFFF"/>
                </a:solidFill>
                <a:cs typeface="+mn-cs"/>
              </a:rPr>
              <a:t>  </a:t>
            </a:r>
            <a:r>
              <a:rPr lang="tr-TR" sz="2700" dirty="0" err="1">
                <a:solidFill>
                  <a:srgbClr val="FFFFFF"/>
                </a:solidFill>
                <a:cs typeface="+mn-cs"/>
              </a:rPr>
              <a:t>Recurrence</a:t>
            </a:r>
            <a:r>
              <a:rPr lang="tr-TR" sz="2700" dirty="0">
                <a:solidFill>
                  <a:srgbClr val="FFFFFF"/>
                </a:solidFill>
                <a:cs typeface="+mn-cs"/>
              </a:rPr>
              <a:t> rate :  8%  (3.6% in preg,15%in </a:t>
            </a:r>
            <a:r>
              <a:rPr lang="tr-TR" sz="2700" dirty="0" err="1">
                <a:solidFill>
                  <a:srgbClr val="FFFFFF"/>
                </a:solidFill>
                <a:cs typeface="+mn-cs"/>
              </a:rPr>
              <a:t>non</a:t>
            </a:r>
            <a:r>
              <a:rPr lang="tr-TR" sz="2700" dirty="0">
                <a:solidFill>
                  <a:srgbClr val="FFFFFF"/>
                </a:solidFill>
                <a:cs typeface="+mn-cs"/>
              </a:rPr>
              <a:t> </a:t>
            </a:r>
            <a:r>
              <a:rPr lang="tr-TR" sz="2700" dirty="0" err="1">
                <a:solidFill>
                  <a:srgbClr val="FFFFFF"/>
                </a:solidFill>
                <a:cs typeface="+mn-cs"/>
              </a:rPr>
              <a:t>preg</a:t>
            </a:r>
            <a:r>
              <a:rPr lang="tr-TR" sz="2700" dirty="0">
                <a:solidFill>
                  <a:srgbClr val="FFFFFF"/>
                </a:solidFill>
                <a:cs typeface="+mn-cs"/>
              </a:rPr>
              <a:t>)          </a:t>
            </a:r>
          </a:p>
          <a:p>
            <a:pPr eaLnBrk="1" hangingPunct="1">
              <a:buFontTx/>
              <a:buNone/>
              <a:defRPr/>
            </a:pPr>
            <a:r>
              <a:rPr lang="tr-TR" sz="2700" dirty="0">
                <a:solidFill>
                  <a:srgbClr val="FFFFFF"/>
                </a:solidFill>
                <a:cs typeface="+mn-cs"/>
              </a:rPr>
              <a:t> </a:t>
            </a:r>
            <a:r>
              <a:rPr lang="tr-TR" sz="2700" dirty="0">
                <a:solidFill>
                  <a:srgbClr val="FFFF00"/>
                </a:solidFill>
                <a:cs typeface="+mn-cs"/>
              </a:rPr>
              <a:t> PR: </a:t>
            </a:r>
            <a:r>
              <a:rPr lang="tr-TR" sz="2700" dirty="0">
                <a:solidFill>
                  <a:srgbClr val="FF0000"/>
                </a:solidFill>
                <a:cs typeface="+mn-cs"/>
              </a:rPr>
              <a:t>388/500 </a:t>
            </a:r>
            <a:r>
              <a:rPr lang="tr-TR" sz="2700" dirty="0" err="1">
                <a:solidFill>
                  <a:srgbClr val="FF0000"/>
                </a:solidFill>
                <a:cs typeface="+mn-cs"/>
              </a:rPr>
              <a:t>wished</a:t>
            </a:r>
            <a:r>
              <a:rPr lang="tr-TR" sz="2700" dirty="0">
                <a:solidFill>
                  <a:srgbClr val="FF0000"/>
                </a:solidFill>
                <a:cs typeface="+mn-cs"/>
              </a:rPr>
              <a:t> </a:t>
            </a:r>
            <a:r>
              <a:rPr lang="tr-TR" sz="2700" dirty="0" err="1">
                <a:solidFill>
                  <a:srgbClr val="FF0000"/>
                </a:solidFill>
                <a:cs typeface="+mn-cs"/>
              </a:rPr>
              <a:t>to</a:t>
            </a:r>
            <a:r>
              <a:rPr lang="tr-TR" sz="2700" dirty="0">
                <a:solidFill>
                  <a:srgbClr val="FF0000"/>
                </a:solidFill>
                <a:cs typeface="+mn-cs"/>
              </a:rPr>
              <a:t> </a:t>
            </a:r>
            <a:r>
              <a:rPr lang="tr-TR" sz="2700" dirty="0" err="1">
                <a:solidFill>
                  <a:srgbClr val="FF0000"/>
                </a:solidFill>
                <a:cs typeface="+mn-cs"/>
              </a:rPr>
              <a:t>concieve</a:t>
            </a:r>
            <a:r>
              <a:rPr lang="tr-TR" sz="2700" dirty="0">
                <a:solidFill>
                  <a:srgbClr val="FF0000"/>
                </a:solidFill>
                <a:cs typeface="+mn-cs"/>
              </a:rPr>
              <a:t>: 221</a:t>
            </a:r>
            <a:r>
              <a:rPr lang="tr-TR" sz="2700" dirty="0">
                <a:solidFill>
                  <a:srgbClr val="FFFF00"/>
                </a:solidFill>
                <a:cs typeface="+mn-cs"/>
              </a:rPr>
              <a:t>(57% </a:t>
            </a:r>
            <a:r>
              <a:rPr lang="tr-TR" sz="2700" dirty="0" err="1">
                <a:solidFill>
                  <a:srgbClr val="FFFF00"/>
                </a:solidFill>
                <a:cs typeface="+mn-cs"/>
              </a:rPr>
              <a:t>naturaly</a:t>
            </a:r>
            <a:r>
              <a:rPr lang="tr-TR" sz="2700" dirty="0">
                <a:solidFill>
                  <a:srgbClr val="FFFF00"/>
                </a:solidFill>
                <a:cs typeface="+mn-cs"/>
              </a:rPr>
              <a:t>),</a:t>
            </a:r>
            <a:r>
              <a:rPr lang="tr-TR" sz="2700" dirty="0">
                <a:solidFill>
                  <a:srgbClr val="FF0000"/>
                </a:solidFill>
                <a:cs typeface="+mn-cs"/>
              </a:rPr>
              <a:t>107 </a:t>
            </a:r>
            <a:r>
              <a:rPr lang="tr-TR" sz="2700" dirty="0">
                <a:solidFill>
                  <a:srgbClr val="FFFF00"/>
                </a:solidFill>
                <a:cs typeface="+mn-cs"/>
              </a:rPr>
              <a:t>(27%  </a:t>
            </a:r>
            <a:r>
              <a:rPr lang="tr-TR" sz="2700" dirty="0" err="1">
                <a:solidFill>
                  <a:srgbClr val="FFFF00"/>
                </a:solidFill>
                <a:cs typeface="+mn-cs"/>
              </a:rPr>
              <a:t>by</a:t>
            </a:r>
            <a:r>
              <a:rPr lang="tr-TR" sz="2700" dirty="0">
                <a:solidFill>
                  <a:srgbClr val="FFFF00"/>
                </a:solidFill>
                <a:cs typeface="+mn-cs"/>
              </a:rPr>
              <a:t>  IVF ) </a:t>
            </a:r>
            <a:r>
              <a:rPr lang="tr-TR" sz="2700" dirty="0">
                <a:solidFill>
                  <a:srgbClr val="FF0000"/>
                </a:solidFill>
                <a:cs typeface="+mn-cs"/>
              </a:rPr>
              <a:t>, </a:t>
            </a:r>
            <a:r>
              <a:rPr lang="tr-TR" sz="2700" dirty="0" err="1">
                <a:solidFill>
                  <a:srgbClr val="FFFF00"/>
                </a:solidFill>
                <a:cs typeface="+mn-cs"/>
              </a:rPr>
              <a:t>totally</a:t>
            </a:r>
            <a:r>
              <a:rPr lang="tr-TR" sz="2700" dirty="0">
                <a:solidFill>
                  <a:srgbClr val="FFFF00"/>
                </a:solidFill>
                <a:cs typeface="+mn-cs"/>
              </a:rPr>
              <a:t> 84%</a:t>
            </a:r>
            <a:r>
              <a:rPr lang="tr-TR" sz="2700" dirty="0">
                <a:solidFill>
                  <a:srgbClr val="FF0000"/>
                </a:solidFill>
                <a:cs typeface="+mn-cs"/>
              </a:rPr>
              <a:t> </a:t>
            </a:r>
          </a:p>
          <a:p>
            <a:pPr eaLnBrk="1" hangingPunct="1">
              <a:buFontTx/>
              <a:buNone/>
              <a:defRPr/>
            </a:pPr>
            <a:r>
              <a:rPr lang="tr-TR" sz="2700" dirty="0">
                <a:solidFill>
                  <a:srgbClr val="FFFFFF"/>
                </a:solidFill>
                <a:cs typeface="+mn-cs"/>
              </a:rPr>
              <a:t>                                                      </a:t>
            </a:r>
            <a:r>
              <a:rPr lang="tr-TR" sz="2400" dirty="0" err="1">
                <a:solidFill>
                  <a:srgbClr val="FFFFFF"/>
                </a:solidFill>
                <a:cs typeface="+mn-cs"/>
              </a:rPr>
              <a:t>Donnez</a:t>
            </a:r>
            <a:r>
              <a:rPr lang="tr-TR" sz="2400" dirty="0">
                <a:solidFill>
                  <a:srgbClr val="FFFFFF"/>
                </a:solidFill>
                <a:cs typeface="+mn-cs"/>
              </a:rPr>
              <a:t> et al 2010</a:t>
            </a:r>
          </a:p>
        </p:txBody>
      </p:sp>
    </p:spTree>
    <p:extLst>
      <p:ext uri="{BB962C8B-B14F-4D97-AF65-F5344CB8AC3E}">
        <p14:creationId xmlns:p14="http://schemas.microsoft.com/office/powerpoint/2010/main" val="1546517376"/>
      </p:ext>
    </p:extLst>
  </p:cSld>
  <p:clrMapOvr>
    <a:masterClrMapping/>
  </p:clrMapOvr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rgbClr val="FFFF00"/>
                </a:solidFill>
              </a:rPr>
              <a:t>DIE Surgery before ART</a:t>
            </a:r>
          </a:p>
        </p:txBody>
      </p:sp>
      <p:pic>
        <p:nvPicPr>
          <p:cNvPr id="4" name="Content Placeholder 3" descr="Ekran Resmi 2022-04-29 11.07.37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9201" r="-9201"/>
          <a:stretch>
            <a:fillRect/>
          </a:stretch>
        </p:blipFill>
        <p:spPr>
          <a:xfrm>
            <a:off x="457200" y="1579880"/>
            <a:ext cx="8229600" cy="4525963"/>
          </a:xfrm>
        </p:spPr>
      </p:pic>
    </p:spTree>
    <p:extLst>
      <p:ext uri="{BB962C8B-B14F-4D97-AF65-F5344CB8AC3E}">
        <p14:creationId xmlns:p14="http://schemas.microsoft.com/office/powerpoint/2010/main" val="2217865829"/>
      </p:ext>
    </p:extLst>
  </p:cSld>
  <p:clrMapOvr>
    <a:masterClrMapping/>
  </p:clrMapOvr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Ekran Resmi 2022-05-04 20.47.06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0549" r="-40549"/>
          <a:stretch>
            <a:fillRect/>
          </a:stretch>
        </p:blipFill>
        <p:spPr>
          <a:xfrm>
            <a:off x="-1305341" y="1600200"/>
            <a:ext cx="11924464" cy="4944669"/>
          </a:xfrm>
        </p:spPr>
      </p:pic>
    </p:spTree>
    <p:extLst>
      <p:ext uri="{BB962C8B-B14F-4D97-AF65-F5344CB8AC3E}">
        <p14:creationId xmlns:p14="http://schemas.microsoft.com/office/powerpoint/2010/main" val="2963206236"/>
      </p:ext>
    </p:extLst>
  </p:cSld>
  <p:clrMapOvr>
    <a:masterClrMapping/>
  </p:clrMapOvr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83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tr-TR" sz="2000" b="1" dirty="0" err="1">
                <a:solidFill>
                  <a:srgbClr val="FFFF00"/>
                </a:solidFill>
                <a:cs typeface="+mj-cs"/>
              </a:rPr>
              <a:t>Fertility</a:t>
            </a:r>
            <a:r>
              <a:rPr lang="tr-TR" sz="2000" b="1" dirty="0">
                <a:solidFill>
                  <a:srgbClr val="FFFF00"/>
                </a:solidFill>
                <a:cs typeface="+mj-cs"/>
              </a:rPr>
              <a:t> </a:t>
            </a:r>
            <a:r>
              <a:rPr lang="tr-TR" sz="2000" b="1" dirty="0" err="1">
                <a:solidFill>
                  <a:srgbClr val="FFFF00"/>
                </a:solidFill>
                <a:cs typeface="+mj-cs"/>
              </a:rPr>
              <a:t>after</a:t>
            </a:r>
            <a:r>
              <a:rPr lang="tr-TR" sz="2000" b="1" dirty="0">
                <a:solidFill>
                  <a:srgbClr val="FFFF00"/>
                </a:solidFill>
                <a:cs typeface="+mj-cs"/>
              </a:rPr>
              <a:t> </a:t>
            </a:r>
            <a:r>
              <a:rPr lang="tr-TR" sz="2000" b="1" dirty="0" err="1">
                <a:solidFill>
                  <a:srgbClr val="FFFF00"/>
                </a:solidFill>
                <a:cs typeface="+mj-cs"/>
              </a:rPr>
              <a:t>colorectal</a:t>
            </a:r>
            <a:r>
              <a:rPr lang="tr-TR" sz="2000" b="1" dirty="0">
                <a:solidFill>
                  <a:srgbClr val="FFFF00"/>
                </a:solidFill>
                <a:cs typeface="+mj-cs"/>
              </a:rPr>
              <a:t> </a:t>
            </a:r>
            <a:r>
              <a:rPr lang="tr-TR" sz="2000" b="1" dirty="0" err="1">
                <a:solidFill>
                  <a:srgbClr val="FFFF00"/>
                </a:solidFill>
                <a:cs typeface="+mj-cs"/>
              </a:rPr>
              <a:t>resection</a:t>
            </a:r>
            <a:r>
              <a:rPr lang="tr-TR" sz="2000" b="1" dirty="0">
                <a:solidFill>
                  <a:srgbClr val="FFFF00"/>
                </a:solidFill>
                <a:cs typeface="+mj-cs"/>
              </a:rPr>
              <a:t> </a:t>
            </a:r>
            <a:r>
              <a:rPr lang="tr-TR" sz="2000" b="1" dirty="0" err="1">
                <a:solidFill>
                  <a:srgbClr val="FFFF00"/>
                </a:solidFill>
                <a:cs typeface="+mj-cs"/>
              </a:rPr>
              <a:t>for</a:t>
            </a:r>
            <a:r>
              <a:rPr lang="tr-TR" sz="2000" b="1" dirty="0">
                <a:solidFill>
                  <a:srgbClr val="FFFF00"/>
                </a:solidFill>
                <a:cs typeface="+mj-cs"/>
              </a:rPr>
              <a:t> </a:t>
            </a:r>
            <a:r>
              <a:rPr lang="tr-TR" sz="2000" b="1" dirty="0" err="1">
                <a:solidFill>
                  <a:srgbClr val="FFFF00"/>
                </a:solidFill>
                <a:cs typeface="+mj-cs"/>
              </a:rPr>
              <a:t>endometriosis:results</a:t>
            </a:r>
            <a:r>
              <a:rPr lang="tr-TR" sz="2000" b="1" dirty="0">
                <a:solidFill>
                  <a:srgbClr val="FFFF00"/>
                </a:solidFill>
                <a:cs typeface="+mj-cs"/>
              </a:rPr>
              <a:t> of a </a:t>
            </a:r>
            <a:r>
              <a:rPr lang="tr-TR" sz="2000" b="1" dirty="0" err="1">
                <a:solidFill>
                  <a:srgbClr val="FFFF00"/>
                </a:solidFill>
                <a:cs typeface="+mj-cs"/>
              </a:rPr>
              <a:t>prospective</a:t>
            </a:r>
            <a:r>
              <a:rPr lang="tr-TR" sz="2000" b="1" dirty="0">
                <a:solidFill>
                  <a:srgbClr val="FFFF00"/>
                </a:solidFill>
                <a:cs typeface="+mj-cs"/>
              </a:rPr>
              <a:t> </a:t>
            </a:r>
            <a:r>
              <a:rPr lang="tr-TR" sz="2000" b="1" dirty="0" err="1">
                <a:solidFill>
                  <a:srgbClr val="FFFF00"/>
                </a:solidFill>
                <a:cs typeface="+mj-cs"/>
              </a:rPr>
              <a:t>study</a:t>
            </a:r>
            <a:r>
              <a:rPr lang="tr-TR" sz="2000" b="1" dirty="0">
                <a:solidFill>
                  <a:srgbClr val="FFFF00"/>
                </a:solidFill>
                <a:cs typeface="+mj-cs"/>
              </a:rPr>
              <a:t> </a:t>
            </a:r>
            <a:r>
              <a:rPr lang="tr-TR" sz="2000" b="1" dirty="0" err="1">
                <a:solidFill>
                  <a:srgbClr val="FFFF00"/>
                </a:solidFill>
                <a:cs typeface="+mj-cs"/>
              </a:rPr>
              <a:t>comparing</a:t>
            </a:r>
            <a:r>
              <a:rPr lang="tr-TR" sz="2000" b="1" dirty="0">
                <a:solidFill>
                  <a:srgbClr val="FFFF00"/>
                </a:solidFill>
                <a:cs typeface="+mj-cs"/>
              </a:rPr>
              <a:t> </a:t>
            </a:r>
            <a:r>
              <a:rPr lang="tr-TR" sz="2000" b="1" dirty="0" err="1">
                <a:solidFill>
                  <a:srgbClr val="FFFF00"/>
                </a:solidFill>
                <a:cs typeface="+mj-cs"/>
              </a:rPr>
              <a:t>laparoscopy</a:t>
            </a:r>
            <a:r>
              <a:rPr lang="tr-TR" sz="2000" b="1" dirty="0">
                <a:solidFill>
                  <a:srgbClr val="FFFF00"/>
                </a:solidFill>
                <a:cs typeface="+mj-cs"/>
              </a:rPr>
              <a:t> </a:t>
            </a:r>
            <a:r>
              <a:rPr lang="tr-TR" sz="2000" b="1" dirty="0" err="1">
                <a:solidFill>
                  <a:srgbClr val="FFFF00"/>
                </a:solidFill>
                <a:cs typeface="+mj-cs"/>
              </a:rPr>
              <a:t>with</a:t>
            </a:r>
            <a:r>
              <a:rPr lang="tr-TR" sz="2000" b="1" dirty="0">
                <a:solidFill>
                  <a:srgbClr val="FFFF00"/>
                </a:solidFill>
                <a:cs typeface="+mj-cs"/>
              </a:rPr>
              <a:t> </a:t>
            </a:r>
            <a:r>
              <a:rPr lang="tr-TR" sz="2000" b="1" dirty="0" err="1">
                <a:solidFill>
                  <a:srgbClr val="FFFF00"/>
                </a:solidFill>
                <a:cs typeface="+mj-cs"/>
              </a:rPr>
              <a:t>open</a:t>
            </a:r>
            <a:r>
              <a:rPr lang="tr-TR" sz="2000" b="1" dirty="0">
                <a:solidFill>
                  <a:srgbClr val="FFFF00"/>
                </a:solidFill>
                <a:cs typeface="+mj-cs"/>
              </a:rPr>
              <a:t> </a:t>
            </a:r>
            <a:r>
              <a:rPr lang="tr-TR" sz="2000" b="1" dirty="0" err="1">
                <a:solidFill>
                  <a:srgbClr val="FFFF00"/>
                </a:solidFill>
                <a:cs typeface="+mj-cs"/>
              </a:rPr>
              <a:t>surgery</a:t>
            </a:r>
            <a:br>
              <a:rPr lang="tr-TR" sz="2000" b="1" dirty="0">
                <a:solidFill>
                  <a:srgbClr val="FFFF00"/>
                </a:solidFill>
                <a:cs typeface="+mj-cs"/>
              </a:rPr>
            </a:br>
            <a:r>
              <a:rPr lang="tr-TR" sz="2000" b="1" dirty="0">
                <a:solidFill>
                  <a:srgbClr val="FFFF00"/>
                </a:solidFill>
                <a:cs typeface="+mj-cs"/>
              </a:rPr>
              <a:t> </a:t>
            </a:r>
            <a:r>
              <a:rPr lang="tr-TR" sz="2000" b="1" dirty="0" err="1">
                <a:solidFill>
                  <a:srgbClr val="FFFF00"/>
                </a:solidFill>
                <a:cs typeface="+mj-cs"/>
              </a:rPr>
              <a:t>Darai</a:t>
            </a:r>
            <a:r>
              <a:rPr lang="tr-TR" sz="2000" b="1" dirty="0">
                <a:solidFill>
                  <a:srgbClr val="FFFF00"/>
                </a:solidFill>
                <a:cs typeface="+mj-cs"/>
              </a:rPr>
              <a:t> et al. </a:t>
            </a:r>
            <a:r>
              <a:rPr lang="tr-TR" sz="2000" b="1" dirty="0" err="1">
                <a:solidFill>
                  <a:srgbClr val="FFFF00"/>
                </a:solidFill>
                <a:cs typeface="+mj-cs"/>
              </a:rPr>
              <a:t>Fertil</a:t>
            </a:r>
            <a:r>
              <a:rPr lang="tr-TR" sz="2000" b="1" dirty="0">
                <a:solidFill>
                  <a:srgbClr val="FFFF00"/>
                </a:solidFill>
                <a:cs typeface="+mj-cs"/>
              </a:rPr>
              <a:t> Steril 2011</a:t>
            </a:r>
          </a:p>
        </p:txBody>
      </p:sp>
      <p:sp>
        <p:nvSpPr>
          <p:cNvPr id="8683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tr-TR">
              <a:cs typeface="+mn-cs"/>
            </a:endParaRPr>
          </a:p>
        </p:txBody>
      </p:sp>
      <p:pic>
        <p:nvPicPr>
          <p:cNvPr id="126979" name="Picture 4" descr="1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340768"/>
            <a:ext cx="9144000" cy="54630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97844436"/>
      </p:ext>
    </p:extLst>
  </p:cSld>
  <p:clrMapOvr>
    <a:masterClrMapping/>
  </p:clrMapOvr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Ekran Resmi 2022-04-26 10.58.48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007" r="-2007"/>
          <a:stretch>
            <a:fillRect/>
          </a:stretch>
        </p:blipFill>
        <p:spPr>
          <a:xfrm>
            <a:off x="-203200" y="0"/>
            <a:ext cx="9525000" cy="6858000"/>
          </a:xfrm>
        </p:spPr>
      </p:pic>
    </p:spTree>
    <p:extLst>
      <p:ext uri="{BB962C8B-B14F-4D97-AF65-F5344CB8AC3E}">
        <p14:creationId xmlns:p14="http://schemas.microsoft.com/office/powerpoint/2010/main" val="2082179810"/>
      </p:ext>
    </p:extLst>
  </p:cSld>
  <p:clrMapOvr>
    <a:masterClrMapping/>
  </p:clrMapOvr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Ekran Resmi 2022-04-26 10.55.51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512" r="-1512"/>
          <a:stretch>
            <a:fillRect/>
          </a:stretch>
        </p:blipFill>
        <p:spPr>
          <a:xfrm>
            <a:off x="-150381" y="0"/>
            <a:ext cx="9472181" cy="6858000"/>
          </a:xfrm>
        </p:spPr>
      </p:pic>
    </p:spTree>
    <p:extLst>
      <p:ext uri="{BB962C8B-B14F-4D97-AF65-F5344CB8AC3E}">
        <p14:creationId xmlns:p14="http://schemas.microsoft.com/office/powerpoint/2010/main" val="3264747534"/>
      </p:ext>
    </p:extLst>
  </p:cSld>
  <p:clrMapOvr>
    <a:masterClrMapping/>
  </p:clrMapOvr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Ekran Resmi 2022-04-26 10.56.40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171" r="-2171"/>
          <a:stretch>
            <a:fillRect/>
          </a:stretch>
        </p:blipFill>
        <p:spPr>
          <a:xfrm>
            <a:off x="-228600" y="152400"/>
            <a:ext cx="9626600" cy="6858000"/>
          </a:xfrm>
        </p:spPr>
      </p:pic>
    </p:spTree>
    <p:extLst>
      <p:ext uri="{BB962C8B-B14F-4D97-AF65-F5344CB8AC3E}">
        <p14:creationId xmlns:p14="http://schemas.microsoft.com/office/powerpoint/2010/main" val="92528075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400" b="1" dirty="0">
                <a:solidFill>
                  <a:srgbClr val="FF6600"/>
                </a:solidFill>
              </a:rPr>
              <a:t>Risk of Surgery                                Risk of expectant management</a:t>
            </a:r>
          </a:p>
        </p:txBody>
      </p:sp>
      <p:pic>
        <p:nvPicPr>
          <p:cNvPr id="4" name="Content Placeholder 3" descr="Ekran Resmi 2022-04-25 11.18.33.png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035" b="13035"/>
          <a:stretch>
            <a:fillRect/>
          </a:stretch>
        </p:blipFill>
        <p:spPr>
          <a:xfrm>
            <a:off x="0" y="1417638"/>
            <a:ext cx="9144000" cy="5440362"/>
          </a:xfrm>
        </p:spPr>
      </p:pic>
    </p:spTree>
    <p:extLst>
      <p:ext uri="{BB962C8B-B14F-4D97-AF65-F5344CB8AC3E}">
        <p14:creationId xmlns:p14="http://schemas.microsoft.com/office/powerpoint/2010/main" val="2887944714"/>
      </p:ext>
    </p:extLst>
  </p:cSld>
  <p:clrMapOvr>
    <a:masterClrMapping/>
  </p:clrMapOvr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Ekran Resmi 2022-04-26 10.57.54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621" r="-1621"/>
          <a:stretch>
            <a:fillRect/>
          </a:stretch>
        </p:blipFill>
        <p:spPr>
          <a:xfrm>
            <a:off x="-177800" y="0"/>
            <a:ext cx="9525000" cy="6858000"/>
          </a:xfrm>
        </p:spPr>
      </p:pic>
    </p:spTree>
    <p:extLst>
      <p:ext uri="{BB962C8B-B14F-4D97-AF65-F5344CB8AC3E}">
        <p14:creationId xmlns:p14="http://schemas.microsoft.com/office/powerpoint/2010/main" val="3813180347"/>
      </p:ext>
    </p:extLst>
  </p:cSld>
  <p:clrMapOvr>
    <a:masterClrMapping/>
  </p:clrMapOvr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Ekran Resmi 2022-04-25 10.41.09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8687" r="-18687"/>
          <a:stretch>
            <a:fillRect/>
          </a:stretch>
        </p:blipFill>
        <p:spPr>
          <a:xfrm>
            <a:off x="-1727200" y="0"/>
            <a:ext cx="12496800" cy="6858000"/>
          </a:xfrm>
        </p:spPr>
      </p:pic>
    </p:spTree>
    <p:extLst>
      <p:ext uri="{BB962C8B-B14F-4D97-AF65-F5344CB8AC3E}">
        <p14:creationId xmlns:p14="http://schemas.microsoft.com/office/powerpoint/2010/main" val="1767396290"/>
      </p:ext>
    </p:extLst>
  </p:cSld>
  <p:clrMapOvr>
    <a:masterClrMapping/>
  </p:clrMapOvr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Content Placeholder 5" descr="Ekran Resmi 2019-10-08 14.29.20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9018" r="-19018"/>
          <a:stretch>
            <a:fillRect/>
          </a:stretch>
        </p:blipFill>
        <p:spPr>
          <a:xfrm>
            <a:off x="-1193800" y="-76199"/>
            <a:ext cx="8178800" cy="3759200"/>
          </a:xfrm>
        </p:spPr>
      </p:pic>
      <p:pic>
        <p:nvPicPr>
          <p:cNvPr id="7" name="Picture 6" descr="Ekran Resmi 2019-10-08 14.29.33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6800" y="3683001"/>
            <a:ext cx="5537200" cy="3174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765716"/>
      </p:ext>
    </p:extLst>
  </p:cSld>
  <p:clrMapOvr>
    <a:masterClrMapping/>
  </p:clrMapOvr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 descr="Ekran Resmi 2019-10-08 14.29.51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664" r="-4664"/>
          <a:stretch>
            <a:fillRect/>
          </a:stretch>
        </p:blipFill>
        <p:spPr>
          <a:xfrm>
            <a:off x="-304800" y="1"/>
            <a:ext cx="6121400" cy="3530600"/>
          </a:xfrm>
        </p:spPr>
      </p:pic>
      <p:pic>
        <p:nvPicPr>
          <p:cNvPr id="6" name="Picture 5" descr="Ekran Resmi 2019-10-08 14.30.01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41800" y="3530601"/>
            <a:ext cx="5080000" cy="33718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246735"/>
      </p:ext>
    </p:extLst>
  </p:cSld>
  <p:clrMapOvr>
    <a:masterClrMapping/>
  </p:clrMapOvr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Ekran Resmi 2019-09-15 21.08.07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581" r="-2581"/>
          <a:stretch>
            <a:fillRect/>
          </a:stretch>
        </p:blipFill>
        <p:spPr>
          <a:xfrm>
            <a:off x="-234265" y="0"/>
            <a:ext cx="9703459" cy="6953550"/>
          </a:xfrm>
        </p:spPr>
      </p:pic>
    </p:spTree>
    <p:extLst>
      <p:ext uri="{BB962C8B-B14F-4D97-AF65-F5344CB8AC3E}">
        <p14:creationId xmlns:p14="http://schemas.microsoft.com/office/powerpoint/2010/main" val="215233132"/>
      </p:ext>
    </p:extLst>
  </p:cSld>
  <p:clrMapOvr>
    <a:masterClrMapping/>
  </p:clrMapOvr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Ekran Resmi 2019-10-14 08.13.52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477" r="-1477"/>
          <a:stretch>
            <a:fillRect/>
          </a:stretch>
        </p:blipFill>
        <p:spPr>
          <a:xfrm>
            <a:off x="-254000" y="0"/>
            <a:ext cx="9626600" cy="6858000"/>
          </a:xfrm>
        </p:spPr>
      </p:pic>
    </p:spTree>
    <p:extLst>
      <p:ext uri="{BB962C8B-B14F-4D97-AF65-F5344CB8AC3E}">
        <p14:creationId xmlns:p14="http://schemas.microsoft.com/office/powerpoint/2010/main" val="136880397"/>
      </p:ext>
    </p:extLst>
  </p:cSld>
  <p:clrMapOvr>
    <a:masterClrMapping/>
  </p:clrMapOvr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Ekran Resmi 2019-10-14 08.17.22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195" r="-3195"/>
          <a:stretch>
            <a:fillRect/>
          </a:stretch>
        </p:blipFill>
        <p:spPr>
          <a:xfrm>
            <a:off x="-431800" y="0"/>
            <a:ext cx="10033000" cy="6858000"/>
          </a:xfrm>
        </p:spPr>
      </p:pic>
    </p:spTree>
    <p:extLst>
      <p:ext uri="{BB962C8B-B14F-4D97-AF65-F5344CB8AC3E}">
        <p14:creationId xmlns:p14="http://schemas.microsoft.com/office/powerpoint/2010/main" val="2357896837"/>
      </p:ext>
    </p:extLst>
  </p:cSld>
  <p:clrMapOvr>
    <a:masterClrMapping/>
  </p:clrMapOvr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Ekran Resmi 2022-04-26 10.59.47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636" r="-636"/>
          <a:stretch>
            <a:fillRect/>
          </a:stretch>
        </p:blipFill>
        <p:spPr>
          <a:xfrm>
            <a:off x="-50800" y="0"/>
            <a:ext cx="9194800" cy="6858000"/>
          </a:xfrm>
        </p:spPr>
      </p:pic>
    </p:spTree>
    <p:extLst>
      <p:ext uri="{BB962C8B-B14F-4D97-AF65-F5344CB8AC3E}">
        <p14:creationId xmlns:p14="http://schemas.microsoft.com/office/powerpoint/2010/main" val="1474708168"/>
      </p:ext>
    </p:extLst>
  </p:cSld>
  <p:clrMapOvr>
    <a:masterClrMapping/>
  </p:clrMapOvr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Picture 5" descr="Ekran Resmi 2019-10-14 09.51.10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696267"/>
      </p:ext>
    </p:extLst>
  </p:cSld>
  <p:clrMapOvr>
    <a:masterClrMapping/>
  </p:clrMapOvr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Ekran Resmi 2019-10-14 08.43.01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705" r="-705"/>
          <a:stretch>
            <a:fillRect/>
          </a:stretch>
        </p:blipFill>
        <p:spPr>
          <a:xfrm>
            <a:off x="-203200" y="0"/>
            <a:ext cx="9652000" cy="6858000"/>
          </a:xfrm>
        </p:spPr>
      </p:pic>
    </p:spTree>
    <p:extLst>
      <p:ext uri="{BB962C8B-B14F-4D97-AF65-F5344CB8AC3E}">
        <p14:creationId xmlns:p14="http://schemas.microsoft.com/office/powerpoint/2010/main" val="36619017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Ekran Resmi 2022-04-25 11.02.56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7448" r="-17448"/>
          <a:stretch>
            <a:fillRect/>
          </a:stretch>
        </p:blipFill>
        <p:spPr>
          <a:xfrm>
            <a:off x="-1651000" y="-116980"/>
            <a:ext cx="12496800" cy="6974980"/>
          </a:xfrm>
        </p:spPr>
      </p:pic>
    </p:spTree>
    <p:extLst>
      <p:ext uri="{BB962C8B-B14F-4D97-AF65-F5344CB8AC3E}">
        <p14:creationId xmlns:p14="http://schemas.microsoft.com/office/powerpoint/2010/main" val="1733374529"/>
      </p:ext>
    </p:extLst>
  </p:cSld>
  <p:clrMapOvr>
    <a:masterClrMapping/>
  </p:clrMapOvr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Ekran Resmi 2019-10-14 08.49.10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7776" b="-7776"/>
          <a:stretch>
            <a:fillRect/>
          </a:stretch>
        </p:blipFill>
        <p:spPr>
          <a:xfrm>
            <a:off x="0" y="-660400"/>
            <a:ext cx="9144000" cy="8102600"/>
          </a:xfrm>
        </p:spPr>
      </p:pic>
    </p:spTree>
    <p:extLst>
      <p:ext uri="{BB962C8B-B14F-4D97-AF65-F5344CB8AC3E}">
        <p14:creationId xmlns:p14="http://schemas.microsoft.com/office/powerpoint/2010/main" val="2296685110"/>
      </p:ext>
    </p:extLst>
  </p:cSld>
  <p:clrMapOvr>
    <a:masterClrMapping/>
  </p:clrMapOvr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Ekran Resmi 2019-10-14 08.40.38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029" r="-1029"/>
          <a:stretch>
            <a:fillRect/>
          </a:stretch>
        </p:blipFill>
        <p:spPr>
          <a:xfrm>
            <a:off x="-76974" y="0"/>
            <a:ext cx="9550400" cy="6858000"/>
          </a:xfrm>
        </p:spPr>
      </p:pic>
    </p:spTree>
    <p:extLst>
      <p:ext uri="{BB962C8B-B14F-4D97-AF65-F5344CB8AC3E}">
        <p14:creationId xmlns:p14="http://schemas.microsoft.com/office/powerpoint/2010/main" val="3107160758"/>
      </p:ext>
    </p:extLst>
  </p:cSld>
  <p:clrMapOvr>
    <a:masterClrMapping/>
  </p:clrMapOvr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 descr="Ekran Resmi 2022-05-06 08.14.20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83508" b="-83508"/>
          <a:stretch>
            <a:fillRect/>
          </a:stretch>
        </p:blipFill>
        <p:spPr>
          <a:xfrm>
            <a:off x="0" y="1574800"/>
            <a:ext cx="9144000" cy="5211763"/>
          </a:xfrm>
        </p:spPr>
      </p:pic>
      <p:pic>
        <p:nvPicPr>
          <p:cNvPr id="4" name="Picture 3" descr="Ekran Resmi 2022-05-06 08.13.53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52401"/>
            <a:ext cx="9144000" cy="1422400"/>
          </a:xfrm>
          <a:prstGeom prst="rect">
            <a:avLst/>
          </a:prstGeom>
        </p:spPr>
      </p:pic>
      <p:pic>
        <p:nvPicPr>
          <p:cNvPr id="6" name="Picture 5" descr="Ekran Resmi 2022-05-06 08.14.33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156200"/>
            <a:ext cx="9144000" cy="1714500"/>
          </a:xfrm>
          <a:prstGeom prst="rect">
            <a:avLst/>
          </a:prstGeom>
        </p:spPr>
      </p:pic>
      <p:pic>
        <p:nvPicPr>
          <p:cNvPr id="7" name="Picture 6" descr="Ekran Resmi 2022-05-06 08.16.41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590800"/>
            <a:ext cx="9144000" cy="640456"/>
          </a:xfrm>
          <a:prstGeom prst="rect">
            <a:avLst/>
          </a:prstGeom>
        </p:spPr>
      </p:pic>
      <p:pic>
        <p:nvPicPr>
          <p:cNvPr id="8" name="Picture 7" descr="Ekran Resmi 2022-05-06 08.18.49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574800"/>
            <a:ext cx="9144000" cy="101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7698357"/>
      </p:ext>
    </p:extLst>
  </p:cSld>
  <p:clrMapOvr>
    <a:masterClrMapping/>
  </p:clrMapOvr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4952865"/>
      </p:ext>
    </p:extLst>
  </p:cSld>
  <p:clrMapOvr>
    <a:masterClrMapping/>
  </p:clrMapOvr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b="1" dirty="0">
                <a:solidFill>
                  <a:srgbClr val="FFFF00"/>
                </a:solidFill>
              </a:rPr>
              <a:t>Conclusion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388" y="1600200"/>
            <a:ext cx="8785225" cy="4525963"/>
          </a:xfrm>
        </p:spPr>
        <p:txBody>
          <a:bodyPr/>
          <a:lstStyle/>
          <a:p>
            <a:pPr marL="342843" indent="-342843">
              <a:defRPr/>
            </a:pPr>
            <a:r>
              <a:rPr lang="en-US" dirty="0">
                <a:solidFill>
                  <a:schemeClr val="bg1"/>
                </a:solidFill>
              </a:rPr>
              <a:t>CO2 Laser surgery gives us the opportunity to perform the operations </a:t>
            </a:r>
            <a:r>
              <a:rPr lang="en-US" dirty="0" err="1">
                <a:solidFill>
                  <a:srgbClr val="FFFF00"/>
                </a:solidFill>
              </a:rPr>
              <a:t>quicker,safer</a:t>
            </a:r>
            <a:r>
              <a:rPr lang="en-US" dirty="0">
                <a:solidFill>
                  <a:srgbClr val="FFFF00"/>
                </a:solidFill>
              </a:rPr>
              <a:t> and easier</a:t>
            </a:r>
          </a:p>
          <a:p>
            <a:pPr marL="342843" indent="-342843">
              <a:defRPr/>
            </a:pPr>
            <a:r>
              <a:rPr lang="en-US" dirty="0">
                <a:solidFill>
                  <a:srgbClr val="FFFFFF"/>
                </a:solidFill>
              </a:rPr>
              <a:t>We can perform all of gynecologic surgeries with </a:t>
            </a:r>
            <a:r>
              <a:rPr lang="en-US" dirty="0">
                <a:solidFill>
                  <a:srgbClr val="FFFF00"/>
                </a:solidFill>
              </a:rPr>
              <a:t>two lateral </a:t>
            </a:r>
            <a:r>
              <a:rPr lang="en-US" dirty="0">
                <a:solidFill>
                  <a:srgbClr val="FFFFFF"/>
                </a:solidFill>
              </a:rPr>
              <a:t>and one umbilical ports</a:t>
            </a:r>
          </a:p>
          <a:p>
            <a:pPr marL="342843" indent="-342843">
              <a:defRPr/>
            </a:pPr>
            <a:r>
              <a:rPr lang="en-US" dirty="0">
                <a:solidFill>
                  <a:srgbClr val="FFFFFF"/>
                </a:solidFill>
              </a:rPr>
              <a:t>It can give us also lots of advantages for the endometriosis surgery (combined surgery ,less thermal </a:t>
            </a:r>
            <a:r>
              <a:rPr lang="en-US" dirty="0" err="1">
                <a:solidFill>
                  <a:srgbClr val="FFFFFF"/>
                </a:solidFill>
              </a:rPr>
              <a:t>demage,less</a:t>
            </a:r>
            <a:r>
              <a:rPr lang="en-US" dirty="0">
                <a:solidFill>
                  <a:srgbClr val="FFFFFF"/>
                </a:solidFill>
              </a:rPr>
              <a:t> </a:t>
            </a:r>
            <a:r>
              <a:rPr lang="en-US">
                <a:solidFill>
                  <a:srgbClr val="FFFFFF"/>
                </a:solidFill>
              </a:rPr>
              <a:t>ovarian damage</a:t>
            </a:r>
            <a:r>
              <a:rPr lang="en-US" dirty="0">
                <a:solidFill>
                  <a:srgbClr val="FFFFFF"/>
                </a:solidFill>
              </a:rPr>
              <a:t>) .</a:t>
            </a:r>
          </a:p>
          <a:p>
            <a:pPr marL="0" indent="0">
              <a:buFontTx/>
              <a:buNone/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45158254"/>
      </p:ext>
    </p:extLst>
  </p:cSld>
  <p:clrMapOvr>
    <a:masterClrMapping/>
  </p:clrMapOvr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Ekran Resmi 2022-04-25 11.25.46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429" r="-11429"/>
          <a:stretch>
            <a:fillRect/>
          </a:stretch>
        </p:blipFill>
        <p:spPr>
          <a:xfrm>
            <a:off x="-233926" y="0"/>
            <a:ext cx="9524130" cy="6701329"/>
          </a:xfrm>
        </p:spPr>
      </p:pic>
    </p:spTree>
    <p:extLst>
      <p:ext uri="{BB962C8B-B14F-4D97-AF65-F5344CB8AC3E}">
        <p14:creationId xmlns:p14="http://schemas.microsoft.com/office/powerpoint/2010/main" val="315290944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Ekran Resmi 2022-04-25 11.24.39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7627" r="-17627"/>
          <a:stretch>
            <a:fillRect/>
          </a:stretch>
        </p:blipFill>
        <p:spPr>
          <a:xfrm>
            <a:off x="-1803400" y="0"/>
            <a:ext cx="12598399" cy="6858000"/>
          </a:xfrm>
        </p:spPr>
      </p:pic>
    </p:spTree>
    <p:extLst>
      <p:ext uri="{BB962C8B-B14F-4D97-AF65-F5344CB8AC3E}">
        <p14:creationId xmlns:p14="http://schemas.microsoft.com/office/powerpoint/2010/main" val="132113152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12993"/>
            <a:ext cx="9144000" cy="1143000"/>
          </a:xfrm>
        </p:spPr>
        <p:txBody>
          <a:bodyPr>
            <a:normAutofit fontScale="90000"/>
          </a:bodyPr>
          <a:lstStyle/>
          <a:p>
            <a:r>
              <a:rPr lang="en-US" b="1" dirty="0">
                <a:solidFill>
                  <a:srgbClr val="FFFF00"/>
                </a:solidFill>
              </a:rPr>
              <a:t>Endometriosis associated infertility:           Surgery </a:t>
            </a:r>
            <a:r>
              <a:rPr lang="en-US" b="1" dirty="0" err="1">
                <a:solidFill>
                  <a:srgbClr val="FFFF00"/>
                </a:solidFill>
              </a:rPr>
              <a:t>vs</a:t>
            </a:r>
            <a:r>
              <a:rPr lang="en-US" b="1" dirty="0">
                <a:solidFill>
                  <a:srgbClr val="FFFF00"/>
                </a:solidFill>
              </a:rPr>
              <a:t> ART </a:t>
            </a:r>
          </a:p>
        </p:txBody>
      </p:sp>
      <p:pic>
        <p:nvPicPr>
          <p:cNvPr id="4" name="Content Placeholder 3" descr="Ekran Resmi 2019-09-17 21.09.26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5281" b="-15281"/>
          <a:stretch>
            <a:fillRect/>
          </a:stretch>
        </p:blipFill>
        <p:spPr>
          <a:xfrm>
            <a:off x="-308242" y="641107"/>
            <a:ext cx="9678800" cy="7052182"/>
          </a:xfrm>
        </p:spPr>
      </p:pic>
      <p:sp>
        <p:nvSpPr>
          <p:cNvPr id="5" name="Rectangle 4"/>
          <p:cNvSpPr/>
          <p:nvPr/>
        </p:nvSpPr>
        <p:spPr>
          <a:xfrm>
            <a:off x="271252" y="2723328"/>
            <a:ext cx="6682687" cy="238162"/>
          </a:xfrm>
          <a:prstGeom prst="rect">
            <a:avLst/>
          </a:prstGeom>
          <a:gradFill flip="none" rotWithShape="1">
            <a:gsLst>
              <a:gs pos="0">
                <a:srgbClr val="FF0000">
                  <a:alpha val="0"/>
                </a:srgbClr>
              </a:gs>
              <a:gs pos="100000">
                <a:srgbClr val="FFFFFF">
                  <a:alpha val="0"/>
                </a:srgbClr>
              </a:gs>
            </a:gsLst>
            <a:lin ang="0" scaled="1"/>
            <a:tileRect/>
          </a:gradFill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284580" y="3512384"/>
            <a:ext cx="6669359" cy="679472"/>
          </a:xfrm>
          <a:prstGeom prst="rect">
            <a:avLst/>
          </a:prstGeom>
          <a:gradFill flip="none" rotWithShape="1">
            <a:gsLst>
              <a:gs pos="0">
                <a:srgbClr val="FF0000">
                  <a:alpha val="0"/>
                </a:srgbClr>
              </a:gs>
              <a:gs pos="100000">
                <a:srgbClr val="FFFFFF">
                  <a:alpha val="0"/>
                </a:srgbClr>
              </a:gs>
            </a:gsLst>
            <a:lin ang="0" scaled="1"/>
            <a:tileRect/>
          </a:gradFill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247590" y="5065838"/>
            <a:ext cx="6706349" cy="238162"/>
          </a:xfrm>
          <a:prstGeom prst="rect">
            <a:avLst/>
          </a:prstGeom>
          <a:gradFill flip="none" rotWithShape="1">
            <a:gsLst>
              <a:gs pos="0">
                <a:srgbClr val="FF0000">
                  <a:alpha val="0"/>
                </a:srgbClr>
              </a:gs>
              <a:gs pos="100000">
                <a:srgbClr val="FFFFFF">
                  <a:alpha val="0"/>
                </a:srgbClr>
              </a:gs>
            </a:gsLst>
            <a:lin ang="0" scaled="1"/>
            <a:tileRect/>
          </a:gradFill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926664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Ekran Resmi 2019-10-14 08.46.45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773" r="-1773"/>
          <a:stretch>
            <a:fillRect/>
          </a:stretch>
        </p:blipFill>
        <p:spPr>
          <a:xfrm>
            <a:off x="-330200" y="0"/>
            <a:ext cx="9728200" cy="6858000"/>
          </a:xfrm>
        </p:spPr>
      </p:pic>
    </p:spTree>
    <p:extLst>
      <p:ext uri="{BB962C8B-B14F-4D97-AF65-F5344CB8AC3E}">
        <p14:creationId xmlns:p14="http://schemas.microsoft.com/office/powerpoint/2010/main" val="24338429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Ekran Resmi 2022-04-26 16.33.53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880" r="-1880"/>
          <a:stretch>
            <a:fillRect/>
          </a:stretch>
        </p:blipFill>
        <p:spPr>
          <a:xfrm>
            <a:off x="-228600" y="0"/>
            <a:ext cx="9550400" cy="6858000"/>
          </a:xfrm>
        </p:spPr>
      </p:pic>
    </p:spTree>
    <p:extLst>
      <p:ext uri="{BB962C8B-B14F-4D97-AF65-F5344CB8AC3E}">
        <p14:creationId xmlns:p14="http://schemas.microsoft.com/office/powerpoint/2010/main" val="187149867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Ekran Resmi 2022-05-04 20.36.19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967" r="-2967"/>
          <a:stretch>
            <a:fillRect/>
          </a:stretch>
        </p:blipFill>
        <p:spPr>
          <a:xfrm>
            <a:off x="-322919" y="1851040"/>
            <a:ext cx="9730637" cy="5006959"/>
          </a:xfrm>
        </p:spPr>
      </p:pic>
    </p:spTree>
    <p:extLst>
      <p:ext uri="{BB962C8B-B14F-4D97-AF65-F5344CB8AC3E}">
        <p14:creationId xmlns:p14="http://schemas.microsoft.com/office/powerpoint/2010/main" val="383974138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Ekran Resmi 2022-05-10 21.50.53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62230" r="-62230"/>
          <a:stretch>
            <a:fillRect/>
          </a:stretch>
        </p:blipFill>
        <p:spPr>
          <a:xfrm>
            <a:off x="823663" y="175167"/>
            <a:ext cx="6579623" cy="2272188"/>
          </a:xfrm>
          <a:prstGeom prst="rect">
            <a:avLst/>
          </a:prstGeom>
        </p:spPr>
      </p:pic>
      <p:pic>
        <p:nvPicPr>
          <p:cNvPr id="5" name="Picture 4" descr="Ekran Resmi 2022-05-12 09.17.4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447356"/>
            <a:ext cx="9144000" cy="44106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475930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rgbClr val="FFFF00"/>
                </a:solidFill>
              </a:rPr>
              <a:t>Presentation plan: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00086"/>
            <a:ext cx="8429503" cy="4525963"/>
          </a:xfrm>
        </p:spPr>
        <p:txBody>
          <a:bodyPr>
            <a:normAutofit fontScale="92500" lnSpcReduction="10000"/>
          </a:bodyPr>
          <a:lstStyle/>
          <a:p>
            <a:pPr marL="514350" indent="-514350">
              <a:buAutoNum type="arabicPeriod"/>
            </a:pPr>
            <a:r>
              <a:rPr lang="en-US" b="1" dirty="0">
                <a:solidFill>
                  <a:schemeClr val="bg1"/>
                </a:solidFill>
              </a:rPr>
              <a:t>General view of the endometriosis</a:t>
            </a:r>
          </a:p>
          <a:p>
            <a:pPr marL="514350" indent="-514350">
              <a:buAutoNum type="arabicPeriod"/>
            </a:pPr>
            <a:r>
              <a:rPr lang="en-US" b="1" dirty="0">
                <a:solidFill>
                  <a:schemeClr val="bg1"/>
                </a:solidFill>
              </a:rPr>
              <a:t>When surgery is indicated ?</a:t>
            </a:r>
          </a:p>
          <a:p>
            <a:pPr marL="514350" indent="-514350">
              <a:buAutoNum type="arabicPeriod"/>
            </a:pPr>
            <a:r>
              <a:rPr lang="en-US" b="1" dirty="0">
                <a:solidFill>
                  <a:schemeClr val="bg1"/>
                </a:solidFill>
              </a:rPr>
              <a:t>To whom it is  not  indicated ?</a:t>
            </a:r>
          </a:p>
          <a:p>
            <a:pPr marL="514350" indent="-514350">
              <a:buAutoNum type="arabicPeriod"/>
            </a:pPr>
            <a:r>
              <a:rPr lang="en-US" b="1" dirty="0">
                <a:solidFill>
                  <a:schemeClr val="bg1"/>
                </a:solidFill>
              </a:rPr>
              <a:t>Which Surgical Technique protect better ovarian reserve?</a:t>
            </a:r>
          </a:p>
          <a:p>
            <a:pPr marL="514350" indent="-514350">
              <a:buAutoNum type="arabicPeriod"/>
            </a:pPr>
            <a:r>
              <a:rPr lang="en-US" b="1" dirty="0">
                <a:solidFill>
                  <a:schemeClr val="bg1"/>
                </a:solidFill>
              </a:rPr>
              <a:t>DIE and infertility : When surgery is indicated?</a:t>
            </a:r>
          </a:p>
          <a:p>
            <a:pPr marL="514350" indent="-514350">
              <a:buAutoNum type="arabicPeriod"/>
            </a:pPr>
            <a:r>
              <a:rPr lang="en-US" b="1" dirty="0">
                <a:solidFill>
                  <a:schemeClr val="bg1"/>
                </a:solidFill>
              </a:rPr>
              <a:t>Recurrent endometriosis : When re-surgery is indicated?</a:t>
            </a:r>
          </a:p>
          <a:p>
            <a:pPr marL="514350" indent="-514350">
              <a:buAutoNum type="arabicPeriod"/>
            </a:pPr>
            <a:r>
              <a:rPr lang="en-US" b="1" dirty="0">
                <a:solidFill>
                  <a:schemeClr val="bg1"/>
                </a:solidFill>
              </a:rPr>
              <a:t>Recurrent IVF failure: When surgery is indicated?</a:t>
            </a:r>
          </a:p>
          <a:p>
            <a:pPr marL="514350" indent="-514350">
              <a:buAutoNum type="arabicPeriod"/>
            </a:pP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563014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Ekran Resmi 2022-05-10 21.16.25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6752" r="-16752"/>
          <a:stretch>
            <a:fillRect/>
          </a:stretch>
        </p:blipFill>
        <p:spPr>
          <a:xfrm>
            <a:off x="-1678006" y="0"/>
            <a:ext cx="12312817" cy="6858000"/>
          </a:xfrm>
        </p:spPr>
      </p:pic>
      <p:pic>
        <p:nvPicPr>
          <p:cNvPr id="5" name="Picture 4" descr="Ekran Resmi 2022-05-10 21.50.53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184038" cy="1721899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0" y="3065816"/>
            <a:ext cx="8941940" cy="679867"/>
          </a:xfrm>
          <a:prstGeom prst="rect">
            <a:avLst/>
          </a:prstGeom>
          <a:gradFill flip="none" rotWithShape="1">
            <a:gsLst>
              <a:gs pos="0">
                <a:srgbClr val="FF0000">
                  <a:alpha val="0"/>
                </a:srgbClr>
              </a:gs>
              <a:gs pos="100000">
                <a:srgbClr val="FFFFFF">
                  <a:alpha val="0"/>
                </a:srgbClr>
              </a:gs>
            </a:gsLst>
            <a:lin ang="0" scaled="1"/>
            <a:tileRect/>
          </a:gradFill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0" y="3889498"/>
            <a:ext cx="8941940" cy="523225"/>
          </a:xfrm>
          <a:prstGeom prst="rect">
            <a:avLst/>
          </a:prstGeom>
          <a:gradFill flip="none" rotWithShape="1">
            <a:gsLst>
              <a:gs pos="0">
                <a:srgbClr val="FF0000">
                  <a:alpha val="0"/>
                </a:srgbClr>
              </a:gs>
              <a:gs pos="100000">
                <a:srgbClr val="FFFFFF">
                  <a:alpha val="0"/>
                </a:srgbClr>
              </a:gs>
            </a:gsLst>
            <a:lin ang="0" scaled="1"/>
            <a:tileRect/>
          </a:gradFill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4543726"/>
            <a:ext cx="8941940" cy="651486"/>
          </a:xfrm>
          <a:prstGeom prst="rect">
            <a:avLst/>
          </a:prstGeom>
          <a:gradFill flip="none" rotWithShape="1">
            <a:gsLst>
              <a:gs pos="0">
                <a:srgbClr val="FF0000">
                  <a:alpha val="0"/>
                </a:srgbClr>
              </a:gs>
              <a:gs pos="100000">
                <a:srgbClr val="FFFFFF">
                  <a:alpha val="0"/>
                </a:srgbClr>
              </a:gs>
            </a:gsLst>
            <a:lin ang="0" scaled="1"/>
            <a:tileRect/>
          </a:gradFill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 descr="IMG_5043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9404" y="6031678"/>
            <a:ext cx="8217227" cy="7329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064311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12993"/>
            <a:ext cx="9144000" cy="1143000"/>
          </a:xfrm>
        </p:spPr>
        <p:txBody>
          <a:bodyPr>
            <a:normAutofit fontScale="90000"/>
          </a:bodyPr>
          <a:lstStyle/>
          <a:p>
            <a:r>
              <a:rPr lang="en-US" b="1" dirty="0">
                <a:solidFill>
                  <a:srgbClr val="FFFF00"/>
                </a:solidFill>
              </a:rPr>
              <a:t>Endometriosis associated infertility:           Surgery </a:t>
            </a:r>
            <a:r>
              <a:rPr lang="en-US" b="1" dirty="0" err="1">
                <a:solidFill>
                  <a:srgbClr val="FFFF00"/>
                </a:solidFill>
              </a:rPr>
              <a:t>vs</a:t>
            </a:r>
            <a:r>
              <a:rPr lang="en-US" b="1" dirty="0">
                <a:solidFill>
                  <a:srgbClr val="FFFF00"/>
                </a:solidFill>
              </a:rPr>
              <a:t> ART </a:t>
            </a:r>
          </a:p>
        </p:txBody>
      </p:sp>
      <p:pic>
        <p:nvPicPr>
          <p:cNvPr id="4" name="Content Placeholder 3" descr="Ekran Resmi 2019-09-17 21.09.26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5281" b="-15281"/>
          <a:stretch>
            <a:fillRect/>
          </a:stretch>
        </p:blipFill>
        <p:spPr>
          <a:xfrm>
            <a:off x="-308242" y="641107"/>
            <a:ext cx="9678800" cy="7052182"/>
          </a:xfrm>
        </p:spPr>
      </p:pic>
      <p:sp>
        <p:nvSpPr>
          <p:cNvPr id="5" name="Rectangle 4"/>
          <p:cNvSpPr/>
          <p:nvPr/>
        </p:nvSpPr>
        <p:spPr>
          <a:xfrm>
            <a:off x="271252" y="2723328"/>
            <a:ext cx="6682687" cy="238162"/>
          </a:xfrm>
          <a:prstGeom prst="rect">
            <a:avLst/>
          </a:prstGeom>
          <a:gradFill flip="none" rotWithShape="1">
            <a:gsLst>
              <a:gs pos="0">
                <a:srgbClr val="FF0000">
                  <a:alpha val="0"/>
                </a:srgbClr>
              </a:gs>
              <a:gs pos="100000">
                <a:srgbClr val="FFFFFF">
                  <a:alpha val="0"/>
                </a:srgbClr>
              </a:gs>
            </a:gsLst>
            <a:lin ang="0" scaled="1"/>
            <a:tileRect/>
          </a:gradFill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284580" y="3512384"/>
            <a:ext cx="6669359" cy="679472"/>
          </a:xfrm>
          <a:prstGeom prst="rect">
            <a:avLst/>
          </a:prstGeom>
          <a:gradFill flip="none" rotWithShape="1">
            <a:gsLst>
              <a:gs pos="0">
                <a:srgbClr val="FF0000">
                  <a:alpha val="0"/>
                </a:srgbClr>
              </a:gs>
              <a:gs pos="100000">
                <a:srgbClr val="FFFFFF">
                  <a:alpha val="0"/>
                </a:srgbClr>
              </a:gs>
            </a:gsLst>
            <a:lin ang="0" scaled="1"/>
            <a:tileRect/>
          </a:gradFill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247590" y="5065838"/>
            <a:ext cx="6706349" cy="238162"/>
          </a:xfrm>
          <a:prstGeom prst="rect">
            <a:avLst/>
          </a:prstGeom>
          <a:gradFill flip="none" rotWithShape="1">
            <a:gsLst>
              <a:gs pos="0">
                <a:srgbClr val="FF0000">
                  <a:alpha val="0"/>
                </a:srgbClr>
              </a:gs>
              <a:gs pos="100000">
                <a:srgbClr val="FFFFFF">
                  <a:alpha val="0"/>
                </a:srgbClr>
              </a:gs>
            </a:gsLst>
            <a:lin ang="0" scaled="1"/>
            <a:tileRect/>
          </a:gradFill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852728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rgbClr val="FFFF00"/>
                </a:solidFill>
              </a:rPr>
              <a:t>Surgery prior the ART</a:t>
            </a:r>
          </a:p>
        </p:txBody>
      </p:sp>
      <p:pic>
        <p:nvPicPr>
          <p:cNvPr id="4" name="Content Placeholder 3" descr="Ekran Resmi 2022-05-10 21.17.50.png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8325" r="-18325"/>
          <a:stretch>
            <a:fillRect/>
          </a:stretch>
        </p:blipFill>
        <p:spPr>
          <a:xfrm>
            <a:off x="-1748420" y="1417638"/>
            <a:ext cx="12615383" cy="5440362"/>
          </a:xfrm>
        </p:spPr>
      </p:pic>
      <p:pic>
        <p:nvPicPr>
          <p:cNvPr id="6" name="Picture 5" descr="Ekran Resmi 2022-05-10 21.50.53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184038" cy="1721899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144459" y="3543142"/>
            <a:ext cx="8642110" cy="510406"/>
          </a:xfrm>
          <a:prstGeom prst="rect">
            <a:avLst/>
          </a:prstGeom>
          <a:gradFill flip="none" rotWithShape="1">
            <a:gsLst>
              <a:gs pos="0">
                <a:srgbClr val="FF0000">
                  <a:alpha val="0"/>
                </a:srgbClr>
              </a:gs>
              <a:gs pos="100000">
                <a:srgbClr val="FFFFFF">
                  <a:alpha val="0"/>
                </a:srgbClr>
              </a:gs>
            </a:gsLst>
            <a:lin ang="0" scaled="1"/>
            <a:tileRect/>
          </a:gradFill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144459" y="4646350"/>
            <a:ext cx="8642110" cy="497551"/>
          </a:xfrm>
          <a:prstGeom prst="rect">
            <a:avLst/>
          </a:prstGeom>
          <a:gradFill flip="none" rotWithShape="1">
            <a:gsLst>
              <a:gs pos="0">
                <a:srgbClr val="FF0000">
                  <a:alpha val="0"/>
                </a:srgbClr>
              </a:gs>
              <a:gs pos="100000">
                <a:srgbClr val="FFFFFF">
                  <a:alpha val="0"/>
                </a:srgbClr>
              </a:gs>
            </a:gsLst>
            <a:lin ang="0" scaled="1"/>
            <a:tileRect/>
          </a:gradFill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144459" y="5249266"/>
            <a:ext cx="8642110" cy="561674"/>
          </a:xfrm>
          <a:prstGeom prst="rect">
            <a:avLst/>
          </a:prstGeom>
          <a:gradFill flip="none" rotWithShape="1">
            <a:gsLst>
              <a:gs pos="0">
                <a:srgbClr val="FF0000">
                  <a:alpha val="0"/>
                </a:srgbClr>
              </a:gs>
              <a:gs pos="100000">
                <a:srgbClr val="FFFFFF">
                  <a:alpha val="0"/>
                </a:srgbClr>
              </a:gs>
            </a:gsLst>
            <a:lin ang="0" scaled="1"/>
            <a:tileRect/>
          </a:gradFill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03327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rgbClr val="FFFF00"/>
                </a:solidFill>
              </a:rPr>
              <a:t>Absolute Indications for Surgery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-1" y="1600200"/>
            <a:ext cx="9917541" cy="4525963"/>
          </a:xfrm>
        </p:spPr>
        <p:txBody>
          <a:bodyPr/>
          <a:lstStyle/>
          <a:p>
            <a:pPr marL="0" indent="0">
              <a:buNone/>
            </a:pPr>
            <a:r>
              <a:rPr lang="en-US" b="1" dirty="0">
                <a:solidFill>
                  <a:schemeClr val="bg1"/>
                </a:solidFill>
              </a:rPr>
              <a:t>1</a:t>
            </a:r>
            <a:r>
              <a:rPr lang="en-US" dirty="0">
                <a:solidFill>
                  <a:schemeClr val="bg1"/>
                </a:solidFill>
              </a:rPr>
              <a:t>.Rapid growth,</a:t>
            </a:r>
          </a:p>
          <a:p>
            <a:pPr marL="0" indent="0">
              <a:buNone/>
            </a:pPr>
            <a:r>
              <a:rPr lang="en-US" b="1" dirty="0">
                <a:solidFill>
                  <a:schemeClr val="bg1"/>
                </a:solidFill>
              </a:rPr>
              <a:t>2</a:t>
            </a:r>
            <a:r>
              <a:rPr lang="en-US" dirty="0">
                <a:solidFill>
                  <a:schemeClr val="bg1"/>
                </a:solidFill>
              </a:rPr>
              <a:t>.Suspicious features noted on ultrasound,</a:t>
            </a:r>
          </a:p>
          <a:p>
            <a:pPr marL="0" indent="0">
              <a:buNone/>
            </a:pPr>
            <a:r>
              <a:rPr lang="en-US" b="1" dirty="0">
                <a:solidFill>
                  <a:schemeClr val="bg1"/>
                </a:solidFill>
              </a:rPr>
              <a:t>3</a:t>
            </a:r>
            <a:r>
              <a:rPr lang="en-US" dirty="0">
                <a:solidFill>
                  <a:schemeClr val="bg1"/>
                </a:solidFill>
              </a:rPr>
              <a:t>.Painful symptoms that can be attributes to the mass,</a:t>
            </a:r>
          </a:p>
          <a:p>
            <a:pPr marL="0" indent="0">
              <a:buNone/>
            </a:pPr>
            <a:r>
              <a:rPr lang="en-US" b="1" dirty="0">
                <a:solidFill>
                  <a:schemeClr val="bg1"/>
                </a:solidFill>
              </a:rPr>
              <a:t>4</a:t>
            </a:r>
            <a:r>
              <a:rPr lang="en-US" dirty="0">
                <a:solidFill>
                  <a:schemeClr val="bg1"/>
                </a:solidFill>
              </a:rPr>
              <a:t>.Potential for rupture in pregnancy,</a:t>
            </a:r>
          </a:p>
          <a:p>
            <a:pPr marL="0" indent="0">
              <a:buNone/>
            </a:pPr>
            <a:r>
              <a:rPr lang="en-US" b="1" dirty="0">
                <a:solidFill>
                  <a:schemeClr val="bg1"/>
                </a:solidFill>
              </a:rPr>
              <a:t>5</a:t>
            </a:r>
            <a:r>
              <a:rPr lang="en-US" dirty="0">
                <a:solidFill>
                  <a:schemeClr val="bg1"/>
                </a:solidFill>
              </a:rPr>
              <a:t>.Inability to access follicles in normal ovarian tissue.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3931439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>
              <a:defRPr/>
            </a:pPr>
            <a:r>
              <a:rPr lang="en-US" b="1" dirty="0">
                <a:solidFill>
                  <a:srgbClr val="FFFF00"/>
                </a:solidFill>
              </a:rPr>
              <a:t>Misclassification of the </a:t>
            </a:r>
            <a:r>
              <a:rPr lang="en-US" b="1" dirty="0" err="1">
                <a:solidFill>
                  <a:srgbClr val="FFFF00"/>
                </a:solidFill>
              </a:rPr>
              <a:t>Endometriomas</a:t>
            </a:r>
            <a:endParaRPr lang="en-US" b="1" dirty="0">
              <a:solidFill>
                <a:srgbClr val="FFFF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00473"/>
            <a:ext cx="8686800" cy="3538951"/>
          </a:xfrm>
        </p:spPr>
        <p:txBody>
          <a:bodyPr>
            <a:normAutofit fontScale="92500" lnSpcReduction="20000"/>
          </a:bodyPr>
          <a:lstStyle/>
          <a:p>
            <a:pPr>
              <a:defRPr/>
            </a:pPr>
            <a:r>
              <a:rPr lang="en-US" sz="4100" dirty="0">
                <a:solidFill>
                  <a:schemeClr val="bg1"/>
                </a:solidFill>
              </a:rPr>
              <a:t>Misclassify malignant lesions as </a:t>
            </a:r>
            <a:r>
              <a:rPr lang="en-US" sz="4100" dirty="0" err="1">
                <a:solidFill>
                  <a:schemeClr val="bg1"/>
                </a:solidFill>
              </a:rPr>
              <a:t>endometriomas</a:t>
            </a:r>
            <a:r>
              <a:rPr lang="en-US" sz="4100" dirty="0">
                <a:solidFill>
                  <a:schemeClr val="bg1"/>
                </a:solidFill>
              </a:rPr>
              <a:t> in </a:t>
            </a:r>
            <a:r>
              <a:rPr lang="en-US" sz="4100" dirty="0">
                <a:solidFill>
                  <a:srgbClr val="FFFF00"/>
                </a:solidFill>
              </a:rPr>
              <a:t>2% to 9% </a:t>
            </a:r>
            <a:r>
              <a:rPr lang="en-US" sz="4100" dirty="0">
                <a:solidFill>
                  <a:srgbClr val="FFFFFF"/>
                </a:solidFill>
              </a:rPr>
              <a:t>of cases</a:t>
            </a:r>
          </a:p>
          <a:p>
            <a:pPr>
              <a:defRPr/>
            </a:pPr>
            <a:r>
              <a:rPr lang="en-US" sz="4100" dirty="0">
                <a:solidFill>
                  <a:srgbClr val="FFFF00"/>
                </a:solidFill>
              </a:rPr>
              <a:t>Borderline ovarian </a:t>
            </a:r>
            <a:r>
              <a:rPr lang="en-US" sz="4100" dirty="0">
                <a:solidFill>
                  <a:srgbClr val="FFFFFF"/>
                </a:solidFill>
              </a:rPr>
              <a:t>tumors</a:t>
            </a:r>
          </a:p>
          <a:p>
            <a:pPr>
              <a:defRPr/>
            </a:pPr>
            <a:r>
              <a:rPr lang="en-US" sz="4100" dirty="0" err="1">
                <a:solidFill>
                  <a:srgbClr val="FFFF00"/>
                </a:solidFill>
              </a:rPr>
              <a:t>Endometrioid</a:t>
            </a:r>
            <a:r>
              <a:rPr lang="en-US" sz="4100" dirty="0"/>
              <a:t> </a:t>
            </a:r>
            <a:r>
              <a:rPr lang="en-US" sz="4100" dirty="0">
                <a:solidFill>
                  <a:srgbClr val="FFFFFF"/>
                </a:solidFill>
              </a:rPr>
              <a:t>and</a:t>
            </a:r>
            <a:r>
              <a:rPr lang="en-US" sz="4100" dirty="0"/>
              <a:t> </a:t>
            </a:r>
            <a:r>
              <a:rPr lang="en-US" sz="4100" dirty="0">
                <a:solidFill>
                  <a:srgbClr val="FFFF00"/>
                </a:solidFill>
              </a:rPr>
              <a:t>clear cell </a:t>
            </a:r>
            <a:r>
              <a:rPr lang="en-US" sz="4100" dirty="0">
                <a:solidFill>
                  <a:srgbClr val="FFFFFF"/>
                </a:solidFill>
              </a:rPr>
              <a:t>ovarian carcinomas</a:t>
            </a:r>
          </a:p>
          <a:p>
            <a:pPr marL="0" indent="0">
              <a:buNone/>
              <a:defRPr/>
            </a:pPr>
            <a:r>
              <a:rPr lang="en-US" sz="4100" dirty="0">
                <a:solidFill>
                  <a:srgbClr val="FFFFFF"/>
                </a:solidFill>
              </a:rPr>
              <a:t>                                             </a:t>
            </a:r>
            <a:r>
              <a:rPr lang="en-US" dirty="0" err="1">
                <a:solidFill>
                  <a:srgbClr val="FFFFFF"/>
                </a:solidFill>
              </a:rPr>
              <a:t>Muzzi</a:t>
            </a:r>
            <a:r>
              <a:rPr lang="en-US" dirty="0">
                <a:solidFill>
                  <a:srgbClr val="FFFFFF"/>
                </a:solidFill>
              </a:rPr>
              <a:t> et al. JMIG 2014</a:t>
            </a:r>
          </a:p>
        </p:txBody>
      </p:sp>
      <p:pic>
        <p:nvPicPr>
          <p:cNvPr id="4" name="Picture 3" descr="Ekran Resmi 2022-05-04 20.33.23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269160"/>
            <a:ext cx="4092420" cy="2588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127575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Ekran Resmi 2019-09-15 21.02.12.png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4667" r="-24667"/>
          <a:stretch>
            <a:fillRect/>
          </a:stretch>
        </p:blipFill>
        <p:spPr>
          <a:xfrm>
            <a:off x="-2289133" y="0"/>
            <a:ext cx="13718089" cy="6858000"/>
          </a:xfrm>
        </p:spPr>
      </p:pic>
      <p:sp>
        <p:nvSpPr>
          <p:cNvPr id="5" name="Rectangle 4"/>
          <p:cNvSpPr/>
          <p:nvPr/>
        </p:nvSpPr>
        <p:spPr>
          <a:xfrm>
            <a:off x="457200" y="5682288"/>
            <a:ext cx="6669356" cy="238162"/>
          </a:xfrm>
          <a:prstGeom prst="rect">
            <a:avLst/>
          </a:prstGeom>
          <a:gradFill flip="none" rotWithShape="1">
            <a:gsLst>
              <a:gs pos="0">
                <a:srgbClr val="FF0000">
                  <a:alpha val="0"/>
                </a:srgbClr>
              </a:gs>
              <a:gs pos="100000">
                <a:srgbClr val="FFFFFF">
                  <a:alpha val="0"/>
                </a:srgbClr>
              </a:gs>
            </a:gsLst>
            <a:lin ang="0" scaled="1"/>
            <a:tileRect/>
          </a:gradFill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52612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Ekran Resmi 2019-09-15 21.03.50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51495" r="-51495"/>
          <a:stretch>
            <a:fillRect/>
          </a:stretch>
        </p:blipFill>
        <p:spPr>
          <a:xfrm>
            <a:off x="-4979282" y="0"/>
            <a:ext cx="19014841" cy="6858000"/>
          </a:xfrm>
        </p:spPr>
      </p:pic>
    </p:spTree>
    <p:extLst>
      <p:ext uri="{BB962C8B-B14F-4D97-AF65-F5344CB8AC3E}">
        <p14:creationId xmlns:p14="http://schemas.microsoft.com/office/powerpoint/2010/main" val="126270356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rgbClr val="FFFF00"/>
                </a:solidFill>
              </a:rPr>
              <a:t>ESHRE Guideline 2022</a:t>
            </a:r>
          </a:p>
        </p:txBody>
      </p:sp>
      <p:pic>
        <p:nvPicPr>
          <p:cNvPr id="4" name="Content Placeholder 3" descr="Ekran Resmi 2022-05-10 21.20.22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8407" r="-18407"/>
          <a:stretch>
            <a:fillRect/>
          </a:stretch>
        </p:blipFill>
        <p:spPr>
          <a:xfrm>
            <a:off x="-1754720" y="1547277"/>
            <a:ext cx="12700000" cy="5257800"/>
          </a:xfrm>
        </p:spPr>
      </p:pic>
    </p:spTree>
    <p:extLst>
      <p:ext uri="{BB962C8B-B14F-4D97-AF65-F5344CB8AC3E}">
        <p14:creationId xmlns:p14="http://schemas.microsoft.com/office/powerpoint/2010/main" val="371147616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9413" y="143933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b="1" dirty="0" err="1">
                <a:solidFill>
                  <a:srgbClr val="FFFF00"/>
                </a:solidFill>
              </a:rPr>
              <a:t>Endometrioma</a:t>
            </a:r>
            <a:r>
              <a:rPr lang="en-US" b="1" dirty="0">
                <a:solidFill>
                  <a:srgbClr val="FFFF00"/>
                </a:solidFill>
              </a:rPr>
              <a:t> Surgery Before IVF</a:t>
            </a:r>
            <a:br>
              <a:rPr lang="en-US" b="1" dirty="0">
                <a:solidFill>
                  <a:srgbClr val="FFFF00"/>
                </a:solidFill>
              </a:rPr>
            </a:br>
            <a:r>
              <a:rPr lang="en-US" sz="3600" dirty="0">
                <a:solidFill>
                  <a:srgbClr val="FFFF00"/>
                </a:solidFill>
              </a:rPr>
              <a:t>(clear-cut indications for surgical removal 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>
                <a:solidFill>
                  <a:schemeClr val="bg1"/>
                </a:solidFill>
              </a:rPr>
              <a:t>Severe pain</a:t>
            </a:r>
          </a:p>
          <a:p>
            <a:r>
              <a:rPr lang="en-US" b="1" dirty="0">
                <a:solidFill>
                  <a:schemeClr val="bg1"/>
                </a:solidFill>
              </a:rPr>
              <a:t>Concern for malignancy</a:t>
            </a:r>
          </a:p>
          <a:p>
            <a:r>
              <a:rPr lang="en-US" b="1" dirty="0">
                <a:solidFill>
                  <a:schemeClr val="bg1"/>
                </a:solidFill>
              </a:rPr>
              <a:t>Uncertain diagnosis</a:t>
            </a:r>
          </a:p>
          <a:p>
            <a:r>
              <a:rPr lang="en-US" b="1" dirty="0">
                <a:solidFill>
                  <a:schemeClr val="bg1"/>
                </a:solidFill>
              </a:rPr>
              <a:t>Difficulty of ovarian access for OPU</a:t>
            </a:r>
          </a:p>
        </p:txBody>
      </p:sp>
    </p:spTree>
    <p:extLst>
      <p:ext uri="{BB962C8B-B14F-4D97-AF65-F5344CB8AC3E}">
        <p14:creationId xmlns:p14="http://schemas.microsoft.com/office/powerpoint/2010/main" val="95188862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184028"/>
            <a:ext cx="8229600" cy="1143000"/>
          </a:xfrm>
        </p:spPr>
        <p:txBody>
          <a:bodyPr/>
          <a:lstStyle/>
          <a:p>
            <a:r>
              <a:rPr lang="en-US" b="1" dirty="0">
                <a:solidFill>
                  <a:srgbClr val="FFFF00"/>
                </a:solidFill>
              </a:rPr>
              <a:t>Inability to access follicles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solidFill>
                  <a:schemeClr val="bg1"/>
                </a:solidFill>
              </a:rPr>
              <a:t>Film </a:t>
            </a:r>
            <a:r>
              <a:rPr lang="en-US" dirty="0" err="1">
                <a:solidFill>
                  <a:schemeClr val="bg1"/>
                </a:solidFill>
              </a:rPr>
              <a:t>koy</a:t>
            </a:r>
            <a:endParaRPr lang="en-US" dirty="0">
              <a:solidFill>
                <a:schemeClr val="bg1"/>
              </a:solidFill>
            </a:endParaRPr>
          </a:p>
        </p:txBody>
      </p:sp>
      <p:pic>
        <p:nvPicPr>
          <p:cNvPr id="4" name="LSK+BİLAT GİANT ENDOMETRİOMA AYŞE GIZEM SON EDİT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1432579"/>
            <a:ext cx="9144000" cy="5440362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010843" y="705648"/>
            <a:ext cx="5035754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>
                <a:solidFill>
                  <a:srgbClr val="FFFF00"/>
                </a:solidFill>
              </a:rPr>
              <a:t>Bilateral big endometriomas</a:t>
            </a:r>
          </a:p>
        </p:txBody>
      </p:sp>
    </p:spTree>
    <p:extLst>
      <p:ext uri="{BB962C8B-B14F-4D97-AF65-F5344CB8AC3E}">
        <p14:creationId xmlns:p14="http://schemas.microsoft.com/office/powerpoint/2010/main" val="20865864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036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193864"/>
            <a:ext cx="8229600" cy="1143000"/>
          </a:xfrm>
        </p:spPr>
        <p:txBody>
          <a:bodyPr/>
          <a:lstStyle/>
          <a:p>
            <a:r>
              <a:rPr lang="en-US" b="1" dirty="0">
                <a:solidFill>
                  <a:srgbClr val="FFFF00"/>
                </a:solidFill>
              </a:rPr>
              <a:t>The concept of Endometriosis life</a:t>
            </a:r>
          </a:p>
        </p:txBody>
      </p:sp>
      <p:pic>
        <p:nvPicPr>
          <p:cNvPr id="4" name="Content Placeholder 3" descr="Ekran Resmi 2019-09-17 21.06.16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3570" r="-23570"/>
          <a:stretch>
            <a:fillRect/>
          </a:stretch>
        </p:blipFill>
        <p:spPr>
          <a:xfrm>
            <a:off x="-2272423" y="752640"/>
            <a:ext cx="13634544" cy="6093602"/>
          </a:xfrm>
        </p:spPr>
      </p:pic>
    </p:spTree>
    <p:extLst>
      <p:ext uri="{BB962C8B-B14F-4D97-AF65-F5344CB8AC3E}">
        <p14:creationId xmlns:p14="http://schemas.microsoft.com/office/powerpoint/2010/main" val="183256819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Ekran Resmi 2022-05-06 08.02.20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196" b="-1196"/>
          <a:stretch>
            <a:fillRect/>
          </a:stretch>
        </p:blipFill>
        <p:spPr>
          <a:xfrm>
            <a:off x="0" y="1417638"/>
            <a:ext cx="9229928" cy="5440362"/>
          </a:xfrm>
        </p:spPr>
      </p:pic>
      <p:pic>
        <p:nvPicPr>
          <p:cNvPr id="5" name="Picture 4" descr="Ekran Resmi 2022-05-06 08.01.24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55940"/>
            <a:ext cx="8229600" cy="12004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2831975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rgbClr val="FFFF00"/>
                </a:solidFill>
              </a:rPr>
              <a:t>Presentation plan: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57103" y="1800086"/>
            <a:ext cx="8229600" cy="4525963"/>
          </a:xfrm>
        </p:spPr>
        <p:txBody>
          <a:bodyPr>
            <a:normAutofit fontScale="92500" lnSpcReduction="20000"/>
          </a:bodyPr>
          <a:lstStyle/>
          <a:p>
            <a:pPr marL="514350" indent="-514350">
              <a:buAutoNum type="arabicPeriod"/>
            </a:pPr>
            <a:r>
              <a:rPr lang="en-US" b="1" dirty="0">
                <a:solidFill>
                  <a:schemeClr val="bg1"/>
                </a:solidFill>
              </a:rPr>
              <a:t>General view of the endometriosis</a:t>
            </a:r>
          </a:p>
          <a:p>
            <a:pPr marL="514350" indent="-514350">
              <a:buAutoNum type="arabicPeriod"/>
            </a:pPr>
            <a:r>
              <a:rPr lang="en-US" b="1" dirty="0">
                <a:solidFill>
                  <a:schemeClr val="bg1"/>
                </a:solidFill>
              </a:rPr>
              <a:t>When surgery is indicated ?</a:t>
            </a:r>
          </a:p>
          <a:p>
            <a:pPr marL="514350" indent="-514350">
              <a:buAutoNum type="arabicPeriod"/>
            </a:pPr>
            <a:r>
              <a:rPr lang="en-US" b="1" dirty="0">
                <a:solidFill>
                  <a:schemeClr val="bg1"/>
                </a:solidFill>
              </a:rPr>
              <a:t>To whom it is  not  indicated ?</a:t>
            </a:r>
          </a:p>
          <a:p>
            <a:pPr marL="514350" indent="-514350">
              <a:buAutoNum type="arabicPeriod"/>
            </a:pPr>
            <a:r>
              <a:rPr lang="en-US" b="1" dirty="0">
                <a:solidFill>
                  <a:srgbClr val="FF6600"/>
                </a:solidFill>
              </a:rPr>
              <a:t>How perform surgery to protect best ovarian reserve ?</a:t>
            </a:r>
          </a:p>
          <a:p>
            <a:pPr marL="514350" indent="-514350">
              <a:buAutoNum type="arabicPeriod"/>
            </a:pPr>
            <a:r>
              <a:rPr lang="en-US" b="1" dirty="0">
                <a:solidFill>
                  <a:schemeClr val="bg1"/>
                </a:solidFill>
              </a:rPr>
              <a:t>DIE and infertility : When surgery is indicated?</a:t>
            </a:r>
          </a:p>
          <a:p>
            <a:pPr marL="514350" indent="-514350">
              <a:buAutoNum type="arabicPeriod"/>
            </a:pPr>
            <a:r>
              <a:rPr lang="en-US" b="1" dirty="0">
                <a:solidFill>
                  <a:schemeClr val="bg1"/>
                </a:solidFill>
              </a:rPr>
              <a:t>Recurrent endometriosis : When re-surgery is indicated?</a:t>
            </a:r>
          </a:p>
          <a:p>
            <a:pPr marL="514350" indent="-514350">
              <a:buAutoNum type="arabicPeriod"/>
            </a:pPr>
            <a:r>
              <a:rPr lang="en-US" b="1" dirty="0">
                <a:solidFill>
                  <a:schemeClr val="bg1"/>
                </a:solidFill>
              </a:rPr>
              <a:t>Recurrent IVF failure: When indication for surgery?</a:t>
            </a:r>
          </a:p>
          <a:p>
            <a:pPr marL="514350" indent="-514350">
              <a:buAutoNum type="arabicPeriod"/>
            </a:pP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498748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b="1" dirty="0">
                <a:solidFill>
                  <a:srgbClr val="FFFF00"/>
                </a:solidFill>
              </a:rPr>
              <a:t>Damage to the ovary :  Bias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en-US" b="1" dirty="0">
                <a:solidFill>
                  <a:schemeClr val="bg1"/>
                </a:solidFill>
              </a:rPr>
              <a:t>Different</a:t>
            </a:r>
            <a:r>
              <a:rPr lang="en-US" b="1" dirty="0"/>
              <a:t> </a:t>
            </a:r>
            <a:r>
              <a:rPr lang="en-US" b="1" dirty="0" err="1">
                <a:solidFill>
                  <a:srgbClr val="FFFF00"/>
                </a:solidFill>
              </a:rPr>
              <a:t>surgeon</a:t>
            </a:r>
            <a:r>
              <a:rPr lang="en-US" b="1" dirty="0" err="1">
                <a:solidFill>
                  <a:srgbClr val="FFFFFF"/>
                </a:solidFill>
              </a:rPr>
              <a:t>,different</a:t>
            </a:r>
            <a:r>
              <a:rPr lang="en-US" b="1" dirty="0">
                <a:solidFill>
                  <a:srgbClr val="FFFFFF"/>
                </a:solidFill>
              </a:rPr>
              <a:t> </a:t>
            </a:r>
            <a:r>
              <a:rPr lang="en-US" b="1" dirty="0">
                <a:solidFill>
                  <a:srgbClr val="FFFF00"/>
                </a:solidFill>
              </a:rPr>
              <a:t>surgical techniques and energy </a:t>
            </a:r>
            <a:r>
              <a:rPr lang="en-US" b="1" dirty="0">
                <a:solidFill>
                  <a:srgbClr val="FFFFFF"/>
                </a:solidFill>
              </a:rPr>
              <a:t>,different </a:t>
            </a:r>
            <a:r>
              <a:rPr lang="en-US" b="1" dirty="0">
                <a:solidFill>
                  <a:srgbClr val="FFFF00"/>
                </a:solidFill>
              </a:rPr>
              <a:t>patient populations,</a:t>
            </a:r>
            <a:r>
              <a:rPr lang="en-US" b="1" dirty="0"/>
              <a:t> </a:t>
            </a:r>
            <a:r>
              <a:rPr lang="en-US" b="1" dirty="0">
                <a:solidFill>
                  <a:srgbClr val="FFFFFF"/>
                </a:solidFill>
              </a:rPr>
              <a:t>different</a:t>
            </a:r>
            <a:r>
              <a:rPr lang="en-US" b="1" dirty="0"/>
              <a:t> </a:t>
            </a:r>
            <a:r>
              <a:rPr lang="en-US" b="1" dirty="0">
                <a:solidFill>
                  <a:srgbClr val="FFFF00"/>
                </a:solidFill>
              </a:rPr>
              <a:t>duration of follow-up </a:t>
            </a:r>
            <a:r>
              <a:rPr lang="en-US" b="1" dirty="0">
                <a:solidFill>
                  <a:srgbClr val="FFFFFF"/>
                </a:solidFill>
              </a:rPr>
              <a:t>may account for the inconsistent results reported on post-op ovarian reserve.</a:t>
            </a:r>
          </a:p>
          <a:p>
            <a:pPr>
              <a:defRPr/>
            </a:pPr>
            <a:r>
              <a:rPr lang="en-US" b="1" dirty="0">
                <a:solidFill>
                  <a:srgbClr val="FFFF00"/>
                </a:solidFill>
              </a:rPr>
              <a:t>Quality of the </a:t>
            </a:r>
            <a:r>
              <a:rPr lang="en-US" b="1" dirty="0" err="1">
                <a:solidFill>
                  <a:srgbClr val="FFFF00"/>
                </a:solidFill>
              </a:rPr>
              <a:t>surgery,thickness</a:t>
            </a:r>
            <a:r>
              <a:rPr lang="en-US" b="1" dirty="0">
                <a:solidFill>
                  <a:srgbClr val="FFFF00"/>
                </a:solidFill>
              </a:rPr>
              <a:t> of removed </a:t>
            </a:r>
            <a:r>
              <a:rPr lang="en-US" b="1" dirty="0">
                <a:solidFill>
                  <a:srgbClr val="FFFFFF"/>
                </a:solidFill>
              </a:rPr>
              <a:t>specimen and </a:t>
            </a:r>
            <a:r>
              <a:rPr lang="en-US" b="1" dirty="0">
                <a:solidFill>
                  <a:srgbClr val="FFFF00"/>
                </a:solidFill>
              </a:rPr>
              <a:t>of  ovarian tissue inadvertently </a:t>
            </a:r>
            <a:r>
              <a:rPr lang="en-US" b="1" dirty="0" err="1">
                <a:solidFill>
                  <a:srgbClr val="FFFF00"/>
                </a:solidFill>
              </a:rPr>
              <a:t>removed</a:t>
            </a:r>
            <a:r>
              <a:rPr lang="en-US" b="1" dirty="0" err="1">
                <a:solidFill>
                  <a:srgbClr val="FFFFFF"/>
                </a:solidFill>
              </a:rPr>
              <a:t>,aggressive</a:t>
            </a:r>
            <a:r>
              <a:rPr lang="en-US" b="1" dirty="0">
                <a:solidFill>
                  <a:srgbClr val="FFFFFF"/>
                </a:solidFill>
              </a:rPr>
              <a:t> coagulation </a:t>
            </a:r>
            <a:r>
              <a:rPr lang="en-US" b="1" dirty="0" err="1">
                <a:solidFill>
                  <a:srgbClr val="FFFFFF"/>
                </a:solidFill>
              </a:rPr>
              <a:t>ect</a:t>
            </a:r>
            <a:r>
              <a:rPr lang="en-US" b="1" dirty="0">
                <a:solidFill>
                  <a:srgbClr val="FFFFFF"/>
                </a:solidFill>
              </a:rPr>
              <a:t>..</a:t>
            </a:r>
          </a:p>
          <a:p>
            <a:pPr marL="0" indent="0">
              <a:buNone/>
              <a:defRPr/>
            </a:pP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1719033681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5400" b="1" dirty="0">
                <a:solidFill>
                  <a:srgbClr val="FFFF00"/>
                </a:solidFill>
              </a:rPr>
              <a:t>Key point: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 </a:t>
            </a:r>
            <a:r>
              <a:rPr lang="en-US" sz="6000" b="1" dirty="0">
                <a:solidFill>
                  <a:srgbClr val="FFFF00"/>
                </a:solidFill>
              </a:rPr>
              <a:t>Which surgical technique  protect better ovarian reserve?</a:t>
            </a:r>
          </a:p>
        </p:txBody>
      </p:sp>
    </p:spTree>
    <p:extLst>
      <p:ext uri="{BB962C8B-B14F-4D97-AF65-F5344CB8AC3E}">
        <p14:creationId xmlns:p14="http://schemas.microsoft.com/office/powerpoint/2010/main" val="936773772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defRPr/>
            </a:pPr>
            <a:r>
              <a:rPr lang="en-US" sz="5400" b="1" dirty="0">
                <a:solidFill>
                  <a:srgbClr val="FFFF00"/>
                </a:solidFill>
              </a:rPr>
              <a:t> Surgical Techniques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199"/>
            <a:ext cx="8229600" cy="5257801"/>
          </a:xfrm>
        </p:spPr>
        <p:txBody>
          <a:bodyPr/>
          <a:lstStyle/>
          <a:p>
            <a:pPr>
              <a:defRPr/>
            </a:pPr>
            <a:r>
              <a:rPr lang="en-US" b="1" dirty="0">
                <a:solidFill>
                  <a:srgbClr val="FFFF00"/>
                </a:solidFill>
              </a:rPr>
              <a:t>Cystectomy (excision)</a:t>
            </a:r>
            <a:endParaRPr lang="en-US" b="1" dirty="0">
              <a:solidFill>
                <a:srgbClr val="FFFFFF"/>
              </a:solidFill>
            </a:endParaRPr>
          </a:p>
          <a:p>
            <a:pPr>
              <a:defRPr/>
            </a:pPr>
            <a:r>
              <a:rPr lang="en-US" b="1" dirty="0">
                <a:solidFill>
                  <a:srgbClr val="FFFF00"/>
                </a:solidFill>
              </a:rPr>
              <a:t>Ablation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>
                <a:solidFill>
                  <a:srgbClr val="FFFFFF"/>
                </a:solidFill>
              </a:rPr>
              <a:t>(</a:t>
            </a:r>
            <a:r>
              <a:rPr lang="en-US" dirty="0" err="1">
                <a:solidFill>
                  <a:srgbClr val="FFFFFF"/>
                </a:solidFill>
              </a:rPr>
              <a:t>laser,bipolar</a:t>
            </a:r>
            <a:r>
              <a:rPr lang="en-US" dirty="0">
                <a:solidFill>
                  <a:srgbClr val="FFFFFF"/>
                </a:solidFill>
              </a:rPr>
              <a:t> </a:t>
            </a:r>
            <a:r>
              <a:rPr lang="en-US" dirty="0" err="1">
                <a:solidFill>
                  <a:srgbClr val="FFFFFF"/>
                </a:solidFill>
              </a:rPr>
              <a:t>energy,plasmajet</a:t>
            </a:r>
            <a:r>
              <a:rPr lang="en-US" dirty="0">
                <a:solidFill>
                  <a:srgbClr val="FFFFFF"/>
                </a:solidFill>
              </a:rPr>
              <a:t>)</a:t>
            </a:r>
          </a:p>
          <a:p>
            <a:pPr>
              <a:defRPr/>
            </a:pPr>
            <a:r>
              <a:rPr lang="en-US" b="1" dirty="0">
                <a:solidFill>
                  <a:srgbClr val="FFFF00"/>
                </a:solidFill>
              </a:rPr>
              <a:t>Combined technique </a:t>
            </a:r>
            <a:r>
              <a:rPr lang="en-US" dirty="0">
                <a:solidFill>
                  <a:srgbClr val="FFFFFF"/>
                </a:solidFill>
              </a:rPr>
              <a:t>(excisional and ablative surgery)  </a:t>
            </a:r>
          </a:p>
          <a:p>
            <a:pPr>
              <a:defRPr/>
            </a:pPr>
            <a:r>
              <a:rPr lang="en-US" b="1" dirty="0">
                <a:solidFill>
                  <a:srgbClr val="FFFF00"/>
                </a:solidFill>
              </a:rPr>
              <a:t>3 stages technique</a:t>
            </a:r>
            <a:r>
              <a:rPr lang="en-US" b="1" dirty="0"/>
              <a:t> </a:t>
            </a:r>
            <a:r>
              <a:rPr lang="en-US" dirty="0">
                <a:solidFill>
                  <a:srgbClr val="FFFFFF"/>
                </a:solidFill>
              </a:rPr>
              <a:t>(fenestration-</a:t>
            </a:r>
            <a:r>
              <a:rPr lang="en-US" dirty="0" err="1">
                <a:solidFill>
                  <a:srgbClr val="FFFFFF"/>
                </a:solidFill>
              </a:rPr>
              <a:t>GnRH</a:t>
            </a:r>
            <a:r>
              <a:rPr lang="en-US" dirty="0">
                <a:solidFill>
                  <a:srgbClr val="FFFFFF"/>
                </a:solidFill>
              </a:rPr>
              <a:t> 3 months-second laparoscopy with laser ablation of the cyst wall) but not cost-effective.</a:t>
            </a:r>
          </a:p>
          <a:p>
            <a:pPr marL="0" indent="0">
              <a:buNone/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56813036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Ekran Resmi 2022-04-25 11.29.59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0494" r="-10494"/>
          <a:stretch>
            <a:fillRect/>
          </a:stretch>
        </p:blipFill>
        <p:spPr>
          <a:xfrm>
            <a:off x="-985831" y="0"/>
            <a:ext cx="11161612" cy="6858000"/>
          </a:xfrm>
        </p:spPr>
      </p:pic>
    </p:spTree>
    <p:extLst>
      <p:ext uri="{BB962C8B-B14F-4D97-AF65-F5344CB8AC3E}">
        <p14:creationId xmlns:p14="http://schemas.microsoft.com/office/powerpoint/2010/main" val="32785101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Ekran Resmi 2022-04-25 11.15.48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6806" r="-26806"/>
          <a:stretch>
            <a:fillRect/>
          </a:stretch>
        </p:blipFill>
        <p:spPr>
          <a:xfrm>
            <a:off x="-2472932" y="0"/>
            <a:ext cx="14085687" cy="6858000"/>
          </a:xfrm>
        </p:spPr>
      </p:pic>
    </p:spTree>
    <p:extLst>
      <p:ext uri="{BB962C8B-B14F-4D97-AF65-F5344CB8AC3E}">
        <p14:creationId xmlns:p14="http://schemas.microsoft.com/office/powerpoint/2010/main" val="2408146509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579296" cy="1143001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sz="4800" b="1" dirty="0">
                <a:solidFill>
                  <a:srgbClr val="FFFF00"/>
                </a:solidFill>
              </a:rPr>
              <a:t>How to perform a good surgery 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5068888"/>
          </a:xfrm>
        </p:spPr>
        <p:txBody>
          <a:bodyPr/>
          <a:lstStyle/>
          <a:p>
            <a:pPr>
              <a:defRPr/>
            </a:pPr>
            <a:r>
              <a:rPr lang="en-US" sz="3600" dirty="0">
                <a:solidFill>
                  <a:schemeClr val="bg1"/>
                </a:solidFill>
              </a:rPr>
              <a:t>The</a:t>
            </a:r>
            <a:r>
              <a:rPr lang="en-US" sz="3600" dirty="0"/>
              <a:t> </a:t>
            </a:r>
            <a:r>
              <a:rPr lang="en-US" sz="3600" dirty="0">
                <a:solidFill>
                  <a:srgbClr val="FF0000"/>
                </a:solidFill>
              </a:rPr>
              <a:t>thickness of the removed specimen </a:t>
            </a:r>
            <a:r>
              <a:rPr lang="en-US" sz="3600" dirty="0">
                <a:solidFill>
                  <a:srgbClr val="FFFFFF"/>
                </a:solidFill>
              </a:rPr>
              <a:t>and the </a:t>
            </a:r>
            <a:r>
              <a:rPr lang="en-US" sz="3600" dirty="0">
                <a:solidFill>
                  <a:srgbClr val="FFFF00"/>
                </a:solidFill>
              </a:rPr>
              <a:t>thickness of the ovarian tissue </a:t>
            </a:r>
            <a:r>
              <a:rPr lang="en-US" sz="3600" dirty="0">
                <a:solidFill>
                  <a:srgbClr val="FFFFFF"/>
                </a:solidFill>
              </a:rPr>
              <a:t>inadvertently removed together with the </a:t>
            </a:r>
            <a:r>
              <a:rPr lang="en-US" sz="3600" dirty="0" err="1">
                <a:solidFill>
                  <a:srgbClr val="FFFFFF"/>
                </a:solidFill>
              </a:rPr>
              <a:t>endometrioma</a:t>
            </a:r>
            <a:r>
              <a:rPr lang="en-US" sz="3600" dirty="0">
                <a:solidFill>
                  <a:srgbClr val="FFFFFF"/>
                </a:solidFill>
              </a:rPr>
              <a:t> wall</a:t>
            </a:r>
          </a:p>
          <a:p>
            <a:pPr>
              <a:defRPr/>
            </a:pPr>
            <a:r>
              <a:rPr lang="en-US" sz="3600" dirty="0">
                <a:solidFill>
                  <a:srgbClr val="FFFFFF"/>
                </a:solidFill>
              </a:rPr>
              <a:t>Only</a:t>
            </a:r>
            <a:r>
              <a:rPr lang="en-US" sz="3600" dirty="0"/>
              <a:t> </a:t>
            </a:r>
            <a:r>
              <a:rPr lang="en-US" sz="3600" dirty="0">
                <a:solidFill>
                  <a:srgbClr val="FF0000"/>
                </a:solidFill>
              </a:rPr>
              <a:t>pinpoint bipolar coagulation </a:t>
            </a:r>
            <a:r>
              <a:rPr lang="en-US" sz="3600" dirty="0">
                <a:solidFill>
                  <a:srgbClr val="FFFFFF"/>
                </a:solidFill>
              </a:rPr>
              <a:t>should be used step by step on  small bleedings</a:t>
            </a:r>
          </a:p>
          <a:p>
            <a:pPr>
              <a:defRPr/>
            </a:pP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1755118298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382995" y="194014"/>
            <a:ext cx="10481962" cy="1143000"/>
          </a:xfrm>
        </p:spPr>
        <p:txBody>
          <a:bodyPr>
            <a:noAutofit/>
          </a:bodyPr>
          <a:lstStyle/>
          <a:p>
            <a:r>
              <a:rPr lang="en-US" sz="3200" b="1" dirty="0">
                <a:solidFill>
                  <a:srgbClr val="FFFF00"/>
                </a:solidFill>
              </a:rPr>
              <a:t>Histological Analysis of Specimens from </a:t>
            </a:r>
            <a:r>
              <a:rPr lang="en-US" sz="3200" b="1" dirty="0" err="1">
                <a:solidFill>
                  <a:srgbClr val="FFFF00"/>
                </a:solidFill>
              </a:rPr>
              <a:t>Endometrioma</a:t>
            </a:r>
            <a:r>
              <a:rPr lang="en-US" sz="3200" b="1" dirty="0">
                <a:solidFill>
                  <a:srgbClr val="FFFF00"/>
                </a:solidFill>
              </a:rPr>
              <a:t> :Excision Performed by Different </a:t>
            </a:r>
            <a:r>
              <a:rPr lang="en-US" sz="3200" b="1" dirty="0" err="1">
                <a:solidFill>
                  <a:srgbClr val="FFFF00"/>
                </a:solidFill>
              </a:rPr>
              <a:t>Surgeons:Does</a:t>
            </a:r>
            <a:r>
              <a:rPr lang="en-US" sz="3200" b="1" dirty="0">
                <a:solidFill>
                  <a:srgbClr val="FFFF00"/>
                </a:solidFill>
              </a:rPr>
              <a:t> the Surgeon Matter?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64970"/>
            <a:ext cx="8229600" cy="4525963"/>
          </a:xfrm>
        </p:spPr>
        <p:txBody>
          <a:bodyPr/>
          <a:lstStyle/>
          <a:p>
            <a:r>
              <a:rPr lang="en-US" b="1" dirty="0">
                <a:solidFill>
                  <a:schemeClr val="bg1"/>
                </a:solidFill>
              </a:rPr>
              <a:t>Accidentally excised ovarian tissue thickness</a:t>
            </a:r>
          </a:p>
          <a:p>
            <a:r>
              <a:rPr lang="en-US" b="1" dirty="0">
                <a:solidFill>
                  <a:schemeClr val="bg1"/>
                </a:solidFill>
              </a:rPr>
              <a:t>Experienced Surgeon    :  </a:t>
            </a:r>
            <a:r>
              <a:rPr lang="en-US" sz="4000" b="1" dirty="0">
                <a:solidFill>
                  <a:srgbClr val="FF6600"/>
                </a:solidFill>
              </a:rPr>
              <a:t>0.4 mm</a:t>
            </a:r>
          </a:p>
          <a:p>
            <a:r>
              <a:rPr lang="en-US" b="1" dirty="0">
                <a:solidFill>
                  <a:schemeClr val="bg1"/>
                </a:solidFill>
              </a:rPr>
              <a:t>Inexperienced Surgeon :  </a:t>
            </a:r>
            <a:r>
              <a:rPr lang="en-US" sz="4000" b="1" dirty="0">
                <a:solidFill>
                  <a:srgbClr val="FF6600"/>
                </a:solidFill>
              </a:rPr>
              <a:t>0.9 mm</a:t>
            </a:r>
          </a:p>
          <a:p>
            <a:endParaRPr lang="en-US" sz="4000" b="1" dirty="0">
              <a:solidFill>
                <a:srgbClr val="FF6600"/>
              </a:solidFill>
            </a:endParaRPr>
          </a:p>
          <a:p>
            <a:pPr marL="0" indent="0">
              <a:buNone/>
            </a:pPr>
            <a:r>
              <a:rPr lang="en-US" sz="4000" b="1" dirty="0">
                <a:solidFill>
                  <a:srgbClr val="FF6600"/>
                </a:solidFill>
              </a:rPr>
              <a:t>                             </a:t>
            </a:r>
            <a:r>
              <a:rPr lang="en-US" b="1" dirty="0" err="1">
                <a:solidFill>
                  <a:schemeClr val="bg1"/>
                </a:solidFill>
              </a:rPr>
              <a:t>Muzzi,Marona,Angioli</a:t>
            </a:r>
            <a:r>
              <a:rPr lang="en-US" b="1" dirty="0">
                <a:solidFill>
                  <a:schemeClr val="bg1"/>
                </a:solidFill>
              </a:rPr>
              <a:t> et all</a:t>
            </a:r>
          </a:p>
        </p:txBody>
      </p:sp>
    </p:spTree>
    <p:extLst>
      <p:ext uri="{BB962C8B-B14F-4D97-AF65-F5344CB8AC3E}">
        <p14:creationId xmlns:p14="http://schemas.microsoft.com/office/powerpoint/2010/main" val="3728574079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>
                <a:solidFill>
                  <a:srgbClr val="FFFF00"/>
                </a:solidFill>
              </a:rPr>
              <a:t> </a:t>
            </a:r>
            <a:r>
              <a:rPr lang="en-US" b="1" dirty="0" err="1">
                <a:solidFill>
                  <a:srgbClr val="FFFF00"/>
                </a:solidFill>
              </a:rPr>
              <a:t>Endometrioma</a:t>
            </a:r>
            <a:r>
              <a:rPr lang="en-US" b="1" dirty="0">
                <a:solidFill>
                  <a:srgbClr val="FFFF00"/>
                </a:solidFill>
              </a:rPr>
              <a:t> with dens and fibrotic adhesions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-47037" y="1061865"/>
            <a:ext cx="9289515" cy="6442444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sz="2800" b="1" dirty="0">
              <a:solidFill>
                <a:srgbClr val="FFFF00"/>
              </a:solidFill>
            </a:endParaRPr>
          </a:p>
          <a:p>
            <a:r>
              <a:rPr lang="en-US" sz="2800" b="1" dirty="0">
                <a:solidFill>
                  <a:srgbClr val="FF6600"/>
                </a:solidFill>
              </a:rPr>
              <a:t>In 69% </a:t>
            </a:r>
            <a:r>
              <a:rPr lang="en-US" sz="2800" b="1" dirty="0">
                <a:solidFill>
                  <a:schemeClr val="bg1"/>
                </a:solidFill>
              </a:rPr>
              <a:t>of cases </a:t>
            </a:r>
            <a:r>
              <a:rPr lang="en-US" sz="2800" b="1" dirty="0" err="1">
                <a:solidFill>
                  <a:schemeClr val="bg1"/>
                </a:solidFill>
              </a:rPr>
              <a:t>primordial,primary</a:t>
            </a:r>
            <a:r>
              <a:rPr lang="en-US" sz="2800" b="1" dirty="0">
                <a:solidFill>
                  <a:schemeClr val="bg1"/>
                </a:solidFill>
              </a:rPr>
              <a:t> and secondary follicles  were detected </a:t>
            </a:r>
            <a:r>
              <a:rPr lang="en-US" sz="2800" b="1" dirty="0">
                <a:solidFill>
                  <a:srgbClr val="FF6600"/>
                </a:solidFill>
              </a:rPr>
              <a:t>on the cyst capsule clos to the ovarian </a:t>
            </a:r>
            <a:r>
              <a:rPr lang="en-US" sz="2800" b="1" dirty="0" err="1">
                <a:solidFill>
                  <a:srgbClr val="FF6600"/>
                </a:solidFill>
              </a:rPr>
              <a:t>hilus</a:t>
            </a:r>
            <a:endParaRPr lang="en-US" sz="2800" b="1" dirty="0">
              <a:solidFill>
                <a:srgbClr val="FF6600"/>
              </a:solidFill>
            </a:endParaRPr>
          </a:p>
          <a:p>
            <a:r>
              <a:rPr lang="en-US" sz="2800" b="1" dirty="0">
                <a:solidFill>
                  <a:srgbClr val="FF6600"/>
                </a:solidFill>
              </a:rPr>
              <a:t>In 60% </a:t>
            </a:r>
            <a:r>
              <a:rPr lang="en-US" sz="2800" b="1" dirty="0">
                <a:solidFill>
                  <a:schemeClr val="bg1"/>
                </a:solidFill>
              </a:rPr>
              <a:t>of </a:t>
            </a:r>
            <a:r>
              <a:rPr lang="en-US" sz="2800" b="1" dirty="0" err="1">
                <a:solidFill>
                  <a:schemeClr val="bg1"/>
                </a:solidFill>
              </a:rPr>
              <a:t>cases,</a:t>
            </a:r>
            <a:r>
              <a:rPr lang="en-US" sz="2800" b="1" dirty="0" err="1">
                <a:solidFill>
                  <a:srgbClr val="FF6600"/>
                </a:solidFill>
              </a:rPr>
              <a:t>no</a:t>
            </a:r>
            <a:r>
              <a:rPr lang="en-US" sz="2800" b="1" dirty="0">
                <a:solidFill>
                  <a:srgbClr val="FF6600"/>
                </a:solidFill>
              </a:rPr>
              <a:t> follicle was detected </a:t>
            </a:r>
            <a:r>
              <a:rPr lang="en-US" sz="2800" b="1" dirty="0">
                <a:solidFill>
                  <a:schemeClr val="bg1"/>
                </a:solidFill>
              </a:rPr>
              <a:t>on the cyst capsule </a:t>
            </a:r>
            <a:r>
              <a:rPr lang="en-US" sz="2800" b="1" dirty="0">
                <a:solidFill>
                  <a:srgbClr val="FF6600"/>
                </a:solidFill>
              </a:rPr>
              <a:t>far from the ovarian </a:t>
            </a:r>
            <a:r>
              <a:rPr lang="en-US" sz="2800" b="1" dirty="0" err="1">
                <a:solidFill>
                  <a:srgbClr val="FF6600"/>
                </a:solidFill>
              </a:rPr>
              <a:t>hilus</a:t>
            </a:r>
            <a:endParaRPr lang="en-US" sz="2800" b="1" dirty="0">
              <a:solidFill>
                <a:srgbClr val="FF6600"/>
              </a:solidFill>
            </a:endParaRPr>
          </a:p>
          <a:p>
            <a:pPr marL="0" indent="0">
              <a:buNone/>
            </a:pPr>
            <a:r>
              <a:rPr lang="en-US" sz="2800" dirty="0">
                <a:solidFill>
                  <a:schemeClr val="bg1"/>
                </a:solidFill>
              </a:rPr>
              <a:t>                      </a:t>
            </a:r>
            <a:r>
              <a:rPr lang="en-US" sz="2400" dirty="0">
                <a:solidFill>
                  <a:schemeClr val="bg1"/>
                </a:solidFill>
              </a:rPr>
              <a:t>                           </a:t>
            </a:r>
            <a:r>
              <a:rPr lang="en-US" sz="2000" dirty="0" err="1">
                <a:solidFill>
                  <a:schemeClr val="bg1"/>
                </a:solidFill>
              </a:rPr>
              <a:t>Hachisuga</a:t>
            </a:r>
            <a:r>
              <a:rPr lang="en-US" sz="2000" dirty="0">
                <a:solidFill>
                  <a:schemeClr val="bg1"/>
                </a:solidFill>
              </a:rPr>
              <a:t> and </a:t>
            </a:r>
            <a:r>
              <a:rPr lang="en-US" sz="2000" dirty="0" err="1">
                <a:solidFill>
                  <a:schemeClr val="bg1"/>
                </a:solidFill>
              </a:rPr>
              <a:t>Kawarabayashi</a:t>
            </a:r>
            <a:r>
              <a:rPr lang="en-US" sz="2000" dirty="0">
                <a:solidFill>
                  <a:schemeClr val="bg1"/>
                </a:solidFill>
              </a:rPr>
              <a:t> 2002 ,Muzi et al 2002</a:t>
            </a:r>
          </a:p>
        </p:txBody>
      </p:sp>
      <p:pic>
        <p:nvPicPr>
          <p:cNvPr id="4" name="Picture 3" descr="Ekran Resmi 2022-05-04 20.17.56.png"/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489688"/>
            <a:ext cx="4251177" cy="2317000"/>
          </a:xfrm>
          <a:prstGeom prst="rect">
            <a:avLst/>
          </a:prstGeom>
        </p:spPr>
      </p:pic>
      <p:pic>
        <p:nvPicPr>
          <p:cNvPr id="5" name="Picture 4" descr="Ekran Resmi 2022-05-04 20.52.02.png"/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92294" y="4489688"/>
            <a:ext cx="4751705" cy="2368311"/>
          </a:xfrm>
          <a:prstGeom prst="rect">
            <a:avLst/>
          </a:prstGeom>
        </p:spPr>
      </p:pic>
      <p:pic>
        <p:nvPicPr>
          <p:cNvPr id="6" name="Picture 5" descr="Ekran Resmi 2022-05-10 09.10.39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3959786"/>
            <a:ext cx="4551052" cy="2872558"/>
          </a:xfrm>
          <a:prstGeom prst="rect">
            <a:avLst/>
          </a:prstGeom>
        </p:spPr>
      </p:pic>
      <p:pic>
        <p:nvPicPr>
          <p:cNvPr id="7" name="Picture 6" descr="Ekran Resmi 2022-05-12 09.14.36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51053" y="3967801"/>
            <a:ext cx="4592946" cy="28725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724777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Ekran Resmi 2022-04-26 15.41.26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749" r="-1749"/>
          <a:stretch>
            <a:fillRect/>
          </a:stretch>
        </p:blipFill>
        <p:spPr>
          <a:xfrm>
            <a:off x="-194037" y="0"/>
            <a:ext cx="9472540" cy="6858000"/>
          </a:xfrm>
        </p:spPr>
      </p:pic>
    </p:spTree>
    <p:extLst>
      <p:ext uri="{BB962C8B-B14F-4D97-AF65-F5344CB8AC3E}">
        <p14:creationId xmlns:p14="http://schemas.microsoft.com/office/powerpoint/2010/main" val="478589169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35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tr-TR" sz="4100" b="1" dirty="0" err="1">
                <a:solidFill>
                  <a:srgbClr val="FFFF00"/>
                </a:solidFill>
              </a:rPr>
              <a:t>The</a:t>
            </a:r>
            <a:r>
              <a:rPr lang="tr-TR" sz="4100" b="1" dirty="0">
                <a:solidFill>
                  <a:srgbClr val="FFFF00"/>
                </a:solidFill>
              </a:rPr>
              <a:t> Best</a:t>
            </a:r>
            <a:r>
              <a:rPr lang="tr-TR" sz="4100" b="1" dirty="0">
                <a:solidFill>
                  <a:srgbClr val="FFFF00"/>
                </a:solidFill>
                <a:cs typeface="+mj-cs"/>
              </a:rPr>
              <a:t> in </a:t>
            </a:r>
            <a:r>
              <a:rPr lang="tr-TR" sz="4100" b="1" dirty="0" err="1">
                <a:solidFill>
                  <a:srgbClr val="FFFF00"/>
                </a:solidFill>
                <a:cs typeface="+mj-cs"/>
              </a:rPr>
              <a:t>Endometrioma</a:t>
            </a:r>
            <a:r>
              <a:rPr lang="tr-TR" sz="4100" b="1" dirty="0">
                <a:solidFill>
                  <a:srgbClr val="FFFF00"/>
                </a:solidFill>
                <a:cs typeface="+mj-cs"/>
              </a:rPr>
              <a:t> </a:t>
            </a:r>
            <a:r>
              <a:rPr lang="tr-TR" sz="4100" b="1" dirty="0" err="1">
                <a:solidFill>
                  <a:srgbClr val="FFFF00"/>
                </a:solidFill>
                <a:cs typeface="+mj-cs"/>
              </a:rPr>
              <a:t>Surgery</a:t>
            </a:r>
            <a:endParaRPr lang="tr-TR" sz="4100" b="1" dirty="0">
              <a:solidFill>
                <a:srgbClr val="FFFF00"/>
              </a:solidFill>
              <a:cs typeface="+mj-cs"/>
            </a:endParaRPr>
          </a:p>
        </p:txBody>
      </p:sp>
      <p:sp>
        <p:nvSpPr>
          <p:cNvPr id="6635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-67561" y="1600200"/>
            <a:ext cx="9211561" cy="5071359"/>
          </a:xfrm>
        </p:spPr>
        <p:txBody>
          <a:bodyPr>
            <a:normAutofit fontScale="85000" lnSpcReduction="20000"/>
          </a:bodyPr>
          <a:lstStyle/>
          <a:p>
            <a:pPr marL="342843" indent="-342843" eaLnBrk="1" hangingPunct="1">
              <a:defRPr/>
            </a:pPr>
            <a:r>
              <a:rPr lang="tr-TR" sz="2800" b="1" dirty="0">
                <a:solidFill>
                  <a:srgbClr val="FFFFFF"/>
                </a:solidFill>
                <a:cs typeface="+mn-cs"/>
              </a:rPr>
              <a:t>Maximum </a:t>
            </a:r>
            <a:r>
              <a:rPr lang="tr-TR" sz="2800" b="1" dirty="0" err="1">
                <a:solidFill>
                  <a:srgbClr val="FFFFFF"/>
                </a:solidFill>
                <a:cs typeface="+mn-cs"/>
              </a:rPr>
              <a:t>protection</a:t>
            </a:r>
            <a:r>
              <a:rPr lang="tr-TR" sz="2800" b="1" dirty="0">
                <a:solidFill>
                  <a:srgbClr val="FFFFFF"/>
                </a:solidFill>
                <a:cs typeface="+mn-cs"/>
              </a:rPr>
              <a:t> of </a:t>
            </a:r>
            <a:r>
              <a:rPr lang="tr-TR" sz="2800" b="1" dirty="0">
                <a:solidFill>
                  <a:srgbClr val="FFFF00"/>
                </a:solidFill>
                <a:cs typeface="+mn-cs"/>
              </a:rPr>
              <a:t>normal </a:t>
            </a:r>
            <a:r>
              <a:rPr lang="tr-TR" sz="2800" b="1" dirty="0" err="1">
                <a:solidFill>
                  <a:srgbClr val="FFFF00"/>
                </a:solidFill>
                <a:cs typeface="+mn-cs"/>
              </a:rPr>
              <a:t>ovarian</a:t>
            </a:r>
            <a:r>
              <a:rPr lang="tr-TR" sz="2800" b="1" dirty="0">
                <a:solidFill>
                  <a:srgbClr val="FFFF00"/>
                </a:solidFill>
                <a:cs typeface="+mn-cs"/>
              </a:rPr>
              <a:t> </a:t>
            </a:r>
            <a:r>
              <a:rPr lang="tr-TR" sz="2800" b="1" dirty="0" err="1">
                <a:solidFill>
                  <a:srgbClr val="FFFF00"/>
                </a:solidFill>
                <a:cs typeface="+mn-cs"/>
              </a:rPr>
              <a:t>tissue</a:t>
            </a:r>
            <a:r>
              <a:rPr lang="tr-TR" sz="2800" b="1" dirty="0">
                <a:cs typeface="+mn-cs"/>
              </a:rPr>
              <a:t> </a:t>
            </a:r>
          </a:p>
          <a:p>
            <a:pPr marL="342843" indent="-342843" eaLnBrk="1" hangingPunct="1">
              <a:defRPr/>
            </a:pPr>
            <a:r>
              <a:rPr lang="tr-TR" sz="2800" b="1" dirty="0">
                <a:solidFill>
                  <a:srgbClr val="FFFFFF"/>
                </a:solidFill>
                <a:cs typeface="+mn-cs"/>
              </a:rPr>
              <a:t>Maximum </a:t>
            </a:r>
            <a:r>
              <a:rPr lang="tr-TR" sz="2800" b="1" dirty="0" err="1">
                <a:solidFill>
                  <a:srgbClr val="FFFFFF"/>
                </a:solidFill>
                <a:cs typeface="+mn-cs"/>
              </a:rPr>
              <a:t>protection</a:t>
            </a:r>
            <a:r>
              <a:rPr lang="tr-TR" sz="2800" b="1" dirty="0">
                <a:solidFill>
                  <a:srgbClr val="FFFFFF"/>
                </a:solidFill>
                <a:cs typeface="+mn-cs"/>
              </a:rPr>
              <a:t> of </a:t>
            </a:r>
            <a:r>
              <a:rPr lang="tr-TR" sz="2800" b="1" dirty="0">
                <a:solidFill>
                  <a:srgbClr val="FFFF00"/>
                </a:solidFill>
                <a:cs typeface="+mn-cs"/>
              </a:rPr>
              <a:t> </a:t>
            </a:r>
            <a:r>
              <a:rPr lang="tr-TR" sz="2800" b="1" dirty="0" err="1">
                <a:solidFill>
                  <a:srgbClr val="FFFF00"/>
                </a:solidFill>
              </a:rPr>
              <a:t>vessels</a:t>
            </a:r>
            <a:r>
              <a:rPr lang="tr-TR" sz="2800" b="1" dirty="0">
                <a:solidFill>
                  <a:srgbClr val="FFFF00"/>
                </a:solidFill>
              </a:rPr>
              <a:t> in </a:t>
            </a:r>
            <a:r>
              <a:rPr lang="tr-TR" sz="2800" b="1" dirty="0" err="1">
                <a:solidFill>
                  <a:srgbClr val="FFFF00"/>
                </a:solidFill>
              </a:rPr>
              <a:t>ovarian</a:t>
            </a:r>
            <a:r>
              <a:rPr lang="tr-TR" sz="2800" b="1" dirty="0">
                <a:solidFill>
                  <a:srgbClr val="FFFF00"/>
                </a:solidFill>
              </a:rPr>
              <a:t> </a:t>
            </a:r>
            <a:r>
              <a:rPr lang="tr-TR" sz="2800" b="1" dirty="0" err="1">
                <a:solidFill>
                  <a:srgbClr val="FFFF00"/>
                </a:solidFill>
              </a:rPr>
              <a:t>hilus</a:t>
            </a:r>
            <a:r>
              <a:rPr lang="tr-TR" sz="2800" b="1" dirty="0">
                <a:solidFill>
                  <a:srgbClr val="FFFF00"/>
                </a:solidFill>
                <a:cs typeface="+mn-cs"/>
              </a:rPr>
              <a:t>,</a:t>
            </a:r>
          </a:p>
          <a:p>
            <a:pPr marL="342843" indent="-342843" eaLnBrk="1" hangingPunct="1">
              <a:defRPr/>
            </a:pPr>
            <a:r>
              <a:rPr lang="tr-TR" sz="2800" b="1" dirty="0" err="1">
                <a:solidFill>
                  <a:srgbClr val="FFFFFF"/>
                </a:solidFill>
                <a:cs typeface="+mn-cs"/>
              </a:rPr>
              <a:t>If</a:t>
            </a:r>
            <a:r>
              <a:rPr lang="tr-TR" sz="2800" b="1" dirty="0">
                <a:cs typeface="+mn-cs"/>
              </a:rPr>
              <a:t> </a:t>
            </a:r>
            <a:r>
              <a:rPr lang="tr-TR" sz="2800" b="1" dirty="0" err="1">
                <a:solidFill>
                  <a:srgbClr val="FFFF00"/>
                </a:solidFill>
                <a:cs typeface="+mn-cs"/>
              </a:rPr>
              <a:t>difficult</a:t>
            </a:r>
            <a:r>
              <a:rPr lang="tr-TR" sz="2800" b="1" dirty="0">
                <a:solidFill>
                  <a:srgbClr val="FFFF00"/>
                </a:solidFill>
                <a:cs typeface="+mn-cs"/>
              </a:rPr>
              <a:t> </a:t>
            </a:r>
            <a:r>
              <a:rPr lang="tr-TR" sz="2800" b="1" dirty="0" err="1">
                <a:solidFill>
                  <a:srgbClr val="FFFF00"/>
                </a:solidFill>
                <a:cs typeface="+mn-cs"/>
              </a:rPr>
              <a:t>dissection</a:t>
            </a:r>
            <a:r>
              <a:rPr lang="tr-TR" sz="2800" b="1" dirty="0">
                <a:cs typeface="+mn-cs"/>
              </a:rPr>
              <a:t> </a:t>
            </a:r>
            <a:r>
              <a:rPr lang="tr-TR" sz="2800" b="1" dirty="0">
                <a:solidFill>
                  <a:srgbClr val="FFFFFF"/>
                </a:solidFill>
              </a:rPr>
              <a:t>(</a:t>
            </a:r>
            <a:r>
              <a:rPr lang="tr-TR" sz="2800" b="1" dirty="0" err="1">
                <a:solidFill>
                  <a:srgbClr val="FFFFFF"/>
                </a:solidFill>
              </a:rPr>
              <a:t>dens</a:t>
            </a:r>
            <a:r>
              <a:rPr lang="tr-TR" sz="2800" b="1" dirty="0">
                <a:solidFill>
                  <a:srgbClr val="FFFFFF"/>
                </a:solidFill>
              </a:rPr>
              <a:t> </a:t>
            </a:r>
            <a:r>
              <a:rPr lang="tr-TR" sz="2800" b="1" dirty="0" err="1">
                <a:solidFill>
                  <a:srgbClr val="FFFFFF"/>
                </a:solidFill>
              </a:rPr>
              <a:t>fibrosis</a:t>
            </a:r>
            <a:r>
              <a:rPr lang="tr-TR" sz="2800" b="1" dirty="0">
                <a:solidFill>
                  <a:srgbClr val="FFFFFF"/>
                </a:solidFill>
              </a:rPr>
              <a:t>)</a:t>
            </a:r>
            <a:endParaRPr lang="tr-TR" sz="2800" b="1" dirty="0">
              <a:solidFill>
                <a:srgbClr val="FFFFFF"/>
              </a:solidFill>
              <a:cs typeface="+mn-cs"/>
            </a:endParaRPr>
          </a:p>
          <a:p>
            <a:pPr marL="0" indent="0" eaLnBrk="1" hangingPunct="1">
              <a:buNone/>
              <a:defRPr/>
            </a:pPr>
            <a:r>
              <a:rPr lang="tr-TR" sz="2800" b="1" dirty="0">
                <a:solidFill>
                  <a:srgbClr val="FFFFFF"/>
                </a:solidFill>
              </a:rPr>
              <a:t>                       </a:t>
            </a:r>
            <a:r>
              <a:rPr lang="tr-TR" sz="2800" b="1" dirty="0">
                <a:solidFill>
                  <a:srgbClr val="FF6600"/>
                </a:solidFill>
              </a:rPr>
              <a:t>-</a:t>
            </a:r>
            <a:r>
              <a:rPr lang="tr-TR" sz="2800" b="1" dirty="0">
                <a:solidFill>
                  <a:srgbClr val="FFFFFF"/>
                </a:solidFill>
              </a:rPr>
              <a:t>  </a:t>
            </a:r>
            <a:r>
              <a:rPr lang="tr-TR" sz="3500" b="1" dirty="0" err="1">
                <a:solidFill>
                  <a:srgbClr val="FF6600"/>
                </a:solidFill>
              </a:rPr>
              <a:t>Ablation</a:t>
            </a:r>
            <a:endParaRPr lang="tr-TR" sz="3500" b="1" dirty="0">
              <a:solidFill>
                <a:srgbClr val="FF6600"/>
              </a:solidFill>
            </a:endParaRPr>
          </a:p>
          <a:p>
            <a:pPr marL="0" indent="0" eaLnBrk="1" hangingPunct="1">
              <a:buNone/>
              <a:defRPr/>
            </a:pPr>
            <a:r>
              <a:rPr lang="tr-TR" sz="2800" b="1" dirty="0">
                <a:solidFill>
                  <a:srgbClr val="FFFFFF"/>
                </a:solidFill>
              </a:rPr>
              <a:t>                      </a:t>
            </a:r>
            <a:r>
              <a:rPr lang="tr-TR" sz="2800" b="1" dirty="0">
                <a:solidFill>
                  <a:srgbClr val="FF6600"/>
                </a:solidFill>
              </a:rPr>
              <a:t> -</a:t>
            </a:r>
            <a:r>
              <a:rPr lang="tr-TR" sz="2800" b="1" dirty="0">
                <a:solidFill>
                  <a:srgbClr val="FFFFFF"/>
                </a:solidFill>
              </a:rPr>
              <a:t> </a:t>
            </a:r>
            <a:r>
              <a:rPr lang="tr-TR" sz="3600" b="1" dirty="0" err="1">
                <a:solidFill>
                  <a:srgbClr val="FF6600"/>
                </a:solidFill>
              </a:rPr>
              <a:t>Combined</a:t>
            </a:r>
            <a:r>
              <a:rPr lang="tr-TR" sz="3600" b="1" dirty="0">
                <a:solidFill>
                  <a:srgbClr val="FF6600"/>
                </a:solidFill>
              </a:rPr>
              <a:t> </a:t>
            </a:r>
            <a:r>
              <a:rPr lang="tr-TR" sz="3600" b="1" dirty="0" err="1">
                <a:solidFill>
                  <a:srgbClr val="FF6600"/>
                </a:solidFill>
              </a:rPr>
              <a:t>treatment</a:t>
            </a:r>
            <a:endParaRPr lang="tr-TR" sz="3600" b="1" dirty="0">
              <a:solidFill>
                <a:srgbClr val="FF6600"/>
              </a:solidFill>
            </a:endParaRPr>
          </a:p>
          <a:p>
            <a:pPr marL="0" indent="0" eaLnBrk="1" hangingPunct="1">
              <a:buNone/>
              <a:defRPr/>
            </a:pPr>
            <a:r>
              <a:rPr lang="tr-TR" sz="3600" b="1" dirty="0">
                <a:solidFill>
                  <a:srgbClr val="FF6600"/>
                </a:solidFill>
              </a:rPr>
              <a:t>                  - </a:t>
            </a:r>
            <a:r>
              <a:rPr lang="tr-TR" sz="3600" b="1" dirty="0" err="1">
                <a:solidFill>
                  <a:srgbClr val="FF6600"/>
                </a:solidFill>
              </a:rPr>
              <a:t>Sclerotherapy</a:t>
            </a:r>
            <a:r>
              <a:rPr lang="tr-TR" sz="3600" b="1" dirty="0">
                <a:solidFill>
                  <a:srgbClr val="FF6600"/>
                </a:solidFill>
              </a:rPr>
              <a:t> </a:t>
            </a:r>
          </a:p>
          <a:p>
            <a:pPr marL="342843" indent="-342843" eaLnBrk="1" hangingPunct="1">
              <a:defRPr/>
            </a:pPr>
            <a:r>
              <a:rPr lang="tr-TR" sz="2800" b="1" dirty="0" err="1">
                <a:solidFill>
                  <a:srgbClr val="FFFFFF"/>
                </a:solidFill>
                <a:cs typeface="+mn-cs"/>
              </a:rPr>
              <a:t>If</a:t>
            </a:r>
            <a:r>
              <a:rPr lang="tr-TR" sz="2800" b="1" dirty="0">
                <a:solidFill>
                  <a:srgbClr val="FFFFFF"/>
                </a:solidFill>
                <a:cs typeface="+mn-cs"/>
              </a:rPr>
              <a:t> </a:t>
            </a:r>
            <a:r>
              <a:rPr lang="tr-TR" sz="2800" b="1" dirty="0" err="1">
                <a:solidFill>
                  <a:srgbClr val="FFFF00"/>
                </a:solidFill>
                <a:cs typeface="+mn-cs"/>
              </a:rPr>
              <a:t>big</a:t>
            </a:r>
            <a:r>
              <a:rPr lang="tr-TR" sz="2800" b="1" dirty="0">
                <a:solidFill>
                  <a:srgbClr val="FFFF00"/>
                </a:solidFill>
                <a:cs typeface="+mn-cs"/>
              </a:rPr>
              <a:t> endometriomas, </a:t>
            </a:r>
            <a:r>
              <a:rPr lang="tr-TR" sz="2800" b="1" dirty="0" err="1">
                <a:solidFill>
                  <a:srgbClr val="FFFF00"/>
                </a:solidFill>
                <a:cs typeface="+mn-cs"/>
              </a:rPr>
              <a:t>recurrent</a:t>
            </a:r>
            <a:r>
              <a:rPr lang="tr-TR" sz="2800" b="1" dirty="0">
                <a:solidFill>
                  <a:srgbClr val="FFFF00"/>
                </a:solidFill>
                <a:cs typeface="+mn-cs"/>
              </a:rPr>
              <a:t>  </a:t>
            </a:r>
            <a:r>
              <a:rPr lang="tr-TR" sz="2800" b="1" dirty="0" err="1">
                <a:solidFill>
                  <a:srgbClr val="FFFF00"/>
                </a:solidFill>
                <a:cs typeface="+mn-cs"/>
              </a:rPr>
              <a:t>or</a:t>
            </a:r>
            <a:r>
              <a:rPr lang="tr-TR" sz="2800" b="1" dirty="0">
                <a:solidFill>
                  <a:srgbClr val="FFFF00"/>
                </a:solidFill>
                <a:cs typeface="+mn-cs"/>
              </a:rPr>
              <a:t> </a:t>
            </a:r>
            <a:r>
              <a:rPr lang="tr-TR" sz="2800" b="1" dirty="0" err="1">
                <a:solidFill>
                  <a:srgbClr val="FFFF00"/>
                </a:solidFill>
              </a:rPr>
              <a:t>b</a:t>
            </a:r>
            <a:r>
              <a:rPr lang="tr-TR" sz="2800" b="1" dirty="0" err="1">
                <a:solidFill>
                  <a:srgbClr val="FFFF00"/>
                </a:solidFill>
                <a:cs typeface="+mn-cs"/>
              </a:rPr>
              <a:t>ilateral</a:t>
            </a:r>
            <a:r>
              <a:rPr lang="tr-TR" sz="2800" b="1" dirty="0">
                <a:solidFill>
                  <a:srgbClr val="FFFF00"/>
                </a:solidFill>
              </a:rPr>
              <a:t> </a:t>
            </a:r>
            <a:r>
              <a:rPr lang="tr-TR" sz="2800" b="1" dirty="0">
                <a:solidFill>
                  <a:srgbClr val="FFFF00"/>
                </a:solidFill>
                <a:cs typeface="+mn-cs"/>
              </a:rPr>
              <a:t>endometriomas  </a:t>
            </a:r>
          </a:p>
          <a:p>
            <a:pPr marL="0" indent="0" eaLnBrk="1" hangingPunct="1">
              <a:buNone/>
              <a:defRPr/>
            </a:pPr>
            <a:r>
              <a:rPr lang="tr-TR" sz="2800" b="1" dirty="0">
                <a:solidFill>
                  <a:srgbClr val="FFFFFF"/>
                </a:solidFill>
              </a:rPr>
              <a:t>               </a:t>
            </a:r>
            <a:r>
              <a:rPr lang="tr-TR" sz="2800" b="1" dirty="0">
                <a:solidFill>
                  <a:srgbClr val="FFFFFF"/>
                </a:solidFill>
                <a:cs typeface="+mn-cs"/>
              </a:rPr>
              <a:t>        </a:t>
            </a:r>
            <a:r>
              <a:rPr lang="tr-TR" sz="2800" b="1" dirty="0">
                <a:solidFill>
                  <a:srgbClr val="FF6600"/>
                </a:solidFill>
                <a:cs typeface="+mn-cs"/>
              </a:rPr>
              <a:t>- </a:t>
            </a:r>
            <a:r>
              <a:rPr lang="tr-TR" sz="2800" b="1" dirty="0">
                <a:solidFill>
                  <a:srgbClr val="FFFFFF"/>
                </a:solidFill>
                <a:cs typeface="+mn-cs"/>
              </a:rPr>
              <a:t> </a:t>
            </a:r>
            <a:r>
              <a:rPr lang="tr-TR" sz="3600" b="1" dirty="0" err="1">
                <a:solidFill>
                  <a:srgbClr val="FF6600"/>
                </a:solidFill>
              </a:rPr>
              <a:t>Excision</a:t>
            </a:r>
            <a:r>
              <a:rPr lang="tr-TR" sz="3600" b="1" dirty="0">
                <a:solidFill>
                  <a:srgbClr val="FF6600"/>
                </a:solidFill>
              </a:rPr>
              <a:t>,</a:t>
            </a:r>
          </a:p>
          <a:p>
            <a:pPr marL="0" indent="0" eaLnBrk="1" hangingPunct="1">
              <a:buNone/>
              <a:defRPr/>
            </a:pPr>
            <a:r>
              <a:rPr lang="tr-TR" sz="3600" b="1" dirty="0">
                <a:solidFill>
                  <a:srgbClr val="FF6600"/>
                </a:solidFill>
              </a:rPr>
              <a:t>                  - </a:t>
            </a:r>
            <a:r>
              <a:rPr lang="tr-TR" sz="3600" b="1" dirty="0" err="1">
                <a:solidFill>
                  <a:srgbClr val="FF6600"/>
                </a:solidFill>
              </a:rPr>
              <a:t>Combined</a:t>
            </a:r>
            <a:r>
              <a:rPr lang="tr-TR" sz="3600" b="1" dirty="0">
                <a:solidFill>
                  <a:srgbClr val="FF6600"/>
                </a:solidFill>
              </a:rPr>
              <a:t> </a:t>
            </a:r>
            <a:r>
              <a:rPr lang="tr-TR" sz="3600" b="1" dirty="0" err="1">
                <a:solidFill>
                  <a:srgbClr val="FF6600"/>
                </a:solidFill>
              </a:rPr>
              <a:t>treatment</a:t>
            </a:r>
            <a:r>
              <a:rPr lang="tr-TR" sz="3600" b="1" dirty="0">
                <a:solidFill>
                  <a:srgbClr val="FF6600"/>
                </a:solidFill>
              </a:rPr>
              <a:t> </a:t>
            </a:r>
            <a:r>
              <a:rPr lang="tr-TR" sz="3600" b="1" dirty="0" err="1">
                <a:solidFill>
                  <a:srgbClr val="FF6600"/>
                </a:solidFill>
              </a:rPr>
              <a:t>or</a:t>
            </a:r>
            <a:r>
              <a:rPr lang="tr-TR" sz="3600" b="1" dirty="0">
                <a:solidFill>
                  <a:srgbClr val="FF6600"/>
                </a:solidFill>
              </a:rPr>
              <a:t>,</a:t>
            </a:r>
          </a:p>
          <a:p>
            <a:pPr marL="0" indent="0" eaLnBrk="1" hangingPunct="1">
              <a:buNone/>
              <a:defRPr/>
            </a:pPr>
            <a:r>
              <a:rPr lang="tr-TR" sz="3600" b="1" dirty="0">
                <a:solidFill>
                  <a:srgbClr val="FF6600"/>
                </a:solidFill>
              </a:rPr>
              <a:t>                  - 3 </a:t>
            </a:r>
            <a:r>
              <a:rPr lang="tr-TR" sz="3600" b="1" dirty="0" err="1">
                <a:solidFill>
                  <a:srgbClr val="FF6600"/>
                </a:solidFill>
              </a:rPr>
              <a:t>steps</a:t>
            </a:r>
            <a:r>
              <a:rPr lang="tr-TR" sz="3600" b="1" dirty="0">
                <a:solidFill>
                  <a:srgbClr val="FF6600"/>
                </a:solidFill>
              </a:rPr>
              <a:t> </a:t>
            </a:r>
            <a:r>
              <a:rPr lang="tr-TR" sz="3600" b="1" dirty="0" err="1">
                <a:solidFill>
                  <a:srgbClr val="FF6600"/>
                </a:solidFill>
              </a:rPr>
              <a:t>laparoscopic</a:t>
            </a:r>
            <a:r>
              <a:rPr lang="tr-TR" sz="3600" b="1" dirty="0">
                <a:solidFill>
                  <a:srgbClr val="FF6600"/>
                </a:solidFill>
              </a:rPr>
              <a:t> </a:t>
            </a:r>
            <a:r>
              <a:rPr lang="tr-TR" sz="3600" b="1" dirty="0" err="1">
                <a:solidFill>
                  <a:srgbClr val="FF6600"/>
                </a:solidFill>
              </a:rPr>
              <a:t>treatment</a:t>
            </a:r>
            <a:r>
              <a:rPr lang="tr-TR" sz="3600" b="1" dirty="0">
                <a:solidFill>
                  <a:srgbClr val="FF6600"/>
                </a:solidFill>
              </a:rPr>
              <a:t>.</a:t>
            </a:r>
          </a:p>
          <a:p>
            <a:pPr marL="0" indent="0" eaLnBrk="1" hangingPunct="1">
              <a:buNone/>
              <a:defRPr/>
            </a:pPr>
            <a:r>
              <a:rPr lang="tr-TR" sz="3600" b="1" dirty="0">
                <a:solidFill>
                  <a:srgbClr val="FF6600"/>
                </a:solidFill>
              </a:rPr>
              <a:t>                  - </a:t>
            </a:r>
            <a:r>
              <a:rPr lang="tr-TR" sz="3600" b="1" dirty="0" err="1">
                <a:solidFill>
                  <a:srgbClr val="FF6600"/>
                </a:solidFill>
              </a:rPr>
              <a:t>Sclerotherapy</a:t>
            </a:r>
            <a:endParaRPr lang="tr-TR" sz="3600" b="1" dirty="0">
              <a:solidFill>
                <a:srgbClr val="FF6600"/>
              </a:solidFill>
            </a:endParaRPr>
          </a:p>
          <a:p>
            <a:pPr marL="342843" indent="-342843" eaLnBrk="1" hangingPunct="1">
              <a:defRPr/>
            </a:pPr>
            <a:endParaRPr lang="tr-TR" sz="3600" dirty="0"/>
          </a:p>
        </p:txBody>
      </p:sp>
    </p:spTree>
    <p:extLst>
      <p:ext uri="{BB962C8B-B14F-4D97-AF65-F5344CB8AC3E}">
        <p14:creationId xmlns:p14="http://schemas.microsoft.com/office/powerpoint/2010/main" val="2285297434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rgbClr val="FFFF00"/>
                </a:solidFill>
              </a:rPr>
              <a:t>Postsurgical POF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257800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Frequency of postsurgical </a:t>
            </a:r>
            <a:r>
              <a:rPr lang="en-US" dirty="0">
                <a:solidFill>
                  <a:srgbClr val="FF6600"/>
                </a:solidFill>
              </a:rPr>
              <a:t>POF  after bilateral cystectomy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>
                <a:solidFill>
                  <a:schemeClr val="bg1"/>
                </a:solidFill>
              </a:rPr>
              <a:t>is </a:t>
            </a:r>
            <a:r>
              <a:rPr lang="en-US" dirty="0">
                <a:solidFill>
                  <a:srgbClr val="FFFF00"/>
                </a:solidFill>
              </a:rPr>
              <a:t>3/126 </a:t>
            </a:r>
            <a:r>
              <a:rPr lang="en-US" dirty="0">
                <a:solidFill>
                  <a:srgbClr val="FF6600"/>
                </a:solidFill>
              </a:rPr>
              <a:t>( </a:t>
            </a:r>
            <a:r>
              <a:rPr lang="en-US" b="1" dirty="0">
                <a:solidFill>
                  <a:srgbClr val="FF6600"/>
                </a:solidFill>
              </a:rPr>
              <a:t>2.4 %</a:t>
            </a:r>
            <a:r>
              <a:rPr lang="en-US" dirty="0">
                <a:solidFill>
                  <a:srgbClr val="FF6600"/>
                </a:solidFill>
              </a:rPr>
              <a:t>) </a:t>
            </a:r>
            <a:r>
              <a:rPr lang="en-US" dirty="0">
                <a:solidFill>
                  <a:schemeClr val="bg1"/>
                </a:solidFill>
              </a:rPr>
              <a:t> (CI 05%-6.8%)</a:t>
            </a:r>
          </a:p>
          <a:p>
            <a:r>
              <a:rPr lang="en-US" dirty="0">
                <a:solidFill>
                  <a:schemeClr val="bg1"/>
                </a:solidFill>
              </a:rPr>
              <a:t>Women &lt; than 40 years and who had bilateral endometriomas</a:t>
            </a:r>
          </a:p>
          <a:p>
            <a:r>
              <a:rPr lang="en-US" dirty="0">
                <a:solidFill>
                  <a:schemeClr val="bg1"/>
                </a:solidFill>
              </a:rPr>
              <a:t>Mean age 30.4+/- 4.3 years</a:t>
            </a:r>
          </a:p>
          <a:p>
            <a:r>
              <a:rPr lang="en-US" dirty="0">
                <a:solidFill>
                  <a:schemeClr val="bg1"/>
                </a:solidFill>
              </a:rPr>
              <a:t>Ovarian failure occurred immediately after surgery</a:t>
            </a:r>
          </a:p>
          <a:p>
            <a:pPr marL="0" indent="0">
              <a:buNone/>
            </a:pPr>
            <a:r>
              <a:rPr lang="en-US" dirty="0">
                <a:solidFill>
                  <a:schemeClr val="bg1"/>
                </a:solidFill>
              </a:rPr>
              <a:t>                        </a:t>
            </a:r>
            <a:r>
              <a:rPr lang="en-US" sz="2800" dirty="0" err="1">
                <a:solidFill>
                  <a:schemeClr val="bg1"/>
                </a:solidFill>
              </a:rPr>
              <a:t>Busacca</a:t>
            </a:r>
            <a:r>
              <a:rPr lang="en-US" sz="2800" dirty="0">
                <a:solidFill>
                  <a:schemeClr val="bg1"/>
                </a:solidFill>
              </a:rPr>
              <a:t> et al Am J </a:t>
            </a:r>
            <a:r>
              <a:rPr lang="en-US" sz="2800" dirty="0" err="1">
                <a:solidFill>
                  <a:schemeClr val="bg1"/>
                </a:solidFill>
              </a:rPr>
              <a:t>Obst</a:t>
            </a:r>
            <a:r>
              <a:rPr lang="en-US" sz="2800" dirty="0">
                <a:solidFill>
                  <a:schemeClr val="bg1"/>
                </a:solidFill>
              </a:rPr>
              <a:t> </a:t>
            </a:r>
            <a:r>
              <a:rPr lang="en-US" sz="2800" dirty="0" err="1">
                <a:solidFill>
                  <a:schemeClr val="bg1"/>
                </a:solidFill>
              </a:rPr>
              <a:t>Gynecol</a:t>
            </a:r>
            <a:r>
              <a:rPr lang="en-US" sz="2800" dirty="0">
                <a:solidFill>
                  <a:schemeClr val="bg1"/>
                </a:solidFill>
              </a:rPr>
              <a:t> 2006</a:t>
            </a:r>
          </a:p>
          <a:p>
            <a:endParaRPr lang="en-US" sz="2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136155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9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endParaRPr lang="tr-TR">
              <a:cs typeface="+mj-cs"/>
            </a:endParaRPr>
          </a:p>
        </p:txBody>
      </p:sp>
      <p:sp>
        <p:nvSpPr>
          <p:cNvPr id="6594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342843" indent="-342843" eaLnBrk="1" hangingPunct="1">
              <a:defRPr/>
            </a:pPr>
            <a:endParaRPr lang="tr-TR">
              <a:cs typeface="+mn-cs"/>
            </a:endParaRPr>
          </a:p>
        </p:txBody>
      </p:sp>
      <p:pic>
        <p:nvPicPr>
          <p:cNvPr id="76803" name="Picture 4" descr="image 2004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79388"/>
            <a:ext cx="9144000" cy="6850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12851550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8788" name="Picture 4" descr="h"/>
          <p:cNvPicPr>
            <a:picLocks noGrp="1" noChangeAspect="1" noChangeArrowheads="1"/>
          </p:cNvPicPr>
          <p:nvPr>
            <p:ph type="title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44000" cy="1600199"/>
          </a:xfrm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808080">
                      <a:alpha val="74998"/>
                    </a:srgbClr>
                  </a:outerShdw>
                </a:effectLst>
              </a14:hiddenEffects>
            </a:ext>
          </a:extLst>
        </p:spPr>
      </p:pic>
      <p:pic>
        <p:nvPicPr>
          <p:cNvPr id="109571" name="Picture 5" descr="h2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600199"/>
            <a:ext cx="9144000" cy="23882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Content Placeholder 3"/>
          <p:cNvPicPr>
            <a:picLocks noGrp="1" noChangeAspect="1"/>
          </p:cNvPicPr>
          <p:nvPr>
            <p:ph idx="1"/>
          </p:nvPr>
        </p:nvPicPr>
        <p:blipFill>
          <a:blip r:embed="rId4"/>
          <a:srcRect t="-44279" b="-44279"/>
          <a:stretch>
            <a:fillRect/>
          </a:stretch>
        </p:blipFill>
        <p:spPr>
          <a:xfrm>
            <a:off x="0" y="3151213"/>
            <a:ext cx="9144000" cy="3777338"/>
          </a:xfrm>
        </p:spPr>
      </p:pic>
      <p:pic>
        <p:nvPicPr>
          <p:cNvPr id="6" name="Content Placeholder 3"/>
          <p:cNvPicPr>
            <a:picLocks noGrp="1" noChangeAspect="1"/>
          </p:cNvPicPr>
          <p:nvPr>
            <p:ph idx="1"/>
          </p:nvPr>
        </p:nvPicPr>
        <p:blipFill>
          <a:blip r:embed="rId4"/>
          <a:srcRect t="-44279" b="-44279"/>
          <a:stretch>
            <a:fillRect/>
          </a:stretch>
        </p:blipFill>
        <p:spPr>
          <a:xfrm>
            <a:off x="-149404" y="2931811"/>
            <a:ext cx="9293404" cy="4537764"/>
          </a:xfrm>
        </p:spPr>
      </p:pic>
      <p:sp>
        <p:nvSpPr>
          <p:cNvPr id="7" name="TextBox 4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2315792" y="6346935"/>
            <a:ext cx="676053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rebuchet MS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2800" dirty="0" err="1">
                <a:solidFill>
                  <a:srgbClr val="FFFFFF"/>
                </a:solidFill>
              </a:rPr>
              <a:t>Muzzi</a:t>
            </a:r>
            <a:r>
              <a:rPr lang="en-US" sz="2800" dirty="0">
                <a:solidFill>
                  <a:srgbClr val="FFFFFF"/>
                </a:solidFill>
              </a:rPr>
              <a:t> et al Human Repro  2016</a:t>
            </a:r>
          </a:p>
        </p:txBody>
      </p:sp>
      <p:pic>
        <p:nvPicPr>
          <p:cNvPr id="8" name="Content Placeholder 3"/>
          <p:cNvPicPr>
            <a:picLocks noChangeAspect="1"/>
          </p:cNvPicPr>
          <p:nvPr/>
        </p:nvPicPr>
        <p:blipFill>
          <a:blip r:embed="rId4"/>
          <a:srcRect t="-44279" b="-44279"/>
          <a:stretch>
            <a:fillRect/>
          </a:stretch>
        </p:blipFill>
        <p:spPr>
          <a:xfrm>
            <a:off x="-149405" y="2726403"/>
            <a:ext cx="9449811" cy="48552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9187140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rcRect t="-44279" b="-44279"/>
          <a:stretch>
            <a:fillRect/>
          </a:stretch>
        </p:blipFill>
        <p:spPr>
          <a:xfrm>
            <a:off x="395288" y="-242888"/>
            <a:ext cx="8229600" cy="7893051"/>
          </a:xfrm>
        </p:spPr>
      </p:pic>
      <p:sp>
        <p:nvSpPr>
          <p:cNvPr id="91138" name="TextBox 4"/>
          <p:cNvSpPr txBox="1">
            <a:spLocks noChangeArrowheads="1"/>
          </p:cNvSpPr>
          <p:nvPr/>
        </p:nvSpPr>
        <p:spPr bwMode="auto">
          <a:xfrm>
            <a:off x="3504451" y="6021388"/>
            <a:ext cx="511333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rebuchet MS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2800" dirty="0" err="1">
                <a:solidFill>
                  <a:srgbClr val="FFFFFF"/>
                </a:solidFill>
              </a:rPr>
              <a:t>Muzzi</a:t>
            </a:r>
            <a:r>
              <a:rPr lang="en-US" sz="2800" dirty="0">
                <a:solidFill>
                  <a:srgbClr val="FFFFFF"/>
                </a:solidFill>
              </a:rPr>
              <a:t> et al Human Repro  2016</a:t>
            </a: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>
              <a:defRPr/>
            </a:pPr>
            <a:r>
              <a:rPr lang="en-US" sz="2400" b="1" dirty="0">
                <a:solidFill>
                  <a:srgbClr val="FFFF00"/>
                </a:solidFill>
              </a:rPr>
              <a:t>Comparison between the </a:t>
            </a:r>
            <a:r>
              <a:rPr lang="en-US" sz="2400" b="1" dirty="0">
                <a:solidFill>
                  <a:schemeClr val="bg1"/>
                </a:solidFill>
              </a:rPr>
              <a:t>stripping technique </a:t>
            </a:r>
            <a:r>
              <a:rPr lang="en-US" sz="2400" b="1" dirty="0">
                <a:solidFill>
                  <a:srgbClr val="FFFF00"/>
                </a:solidFill>
              </a:rPr>
              <a:t>and </a:t>
            </a:r>
            <a:r>
              <a:rPr lang="en-US" sz="2400" b="1" dirty="0">
                <a:solidFill>
                  <a:srgbClr val="FFFFFF"/>
                </a:solidFill>
              </a:rPr>
              <a:t>the combined excisiona</a:t>
            </a:r>
            <a:r>
              <a:rPr lang="en-US" sz="2400" b="1" dirty="0">
                <a:solidFill>
                  <a:srgbClr val="FFFF00"/>
                </a:solidFill>
              </a:rPr>
              <a:t>l(BD)technique for the treatment of bilateral ovarian </a:t>
            </a:r>
            <a:r>
              <a:rPr lang="en-US" sz="2400" b="1" dirty="0" err="1">
                <a:solidFill>
                  <a:srgbClr val="FFFF00"/>
                </a:solidFill>
              </a:rPr>
              <a:t>endometriomas:a</a:t>
            </a:r>
            <a:r>
              <a:rPr lang="en-US" sz="2400" b="1" dirty="0">
                <a:solidFill>
                  <a:srgbClr val="FFFF00"/>
                </a:solidFill>
              </a:rPr>
              <a:t> multicenter RCT </a:t>
            </a:r>
          </a:p>
        </p:txBody>
      </p:sp>
    </p:spTree>
    <p:extLst>
      <p:ext uri="{BB962C8B-B14F-4D97-AF65-F5344CB8AC3E}">
        <p14:creationId xmlns:p14="http://schemas.microsoft.com/office/powerpoint/2010/main" val="2500738495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err="1">
                <a:solidFill>
                  <a:srgbClr val="FFFF00"/>
                </a:solidFill>
              </a:rPr>
              <a:t>Desmopressin</a:t>
            </a:r>
            <a:r>
              <a:rPr lang="en-US" b="1" dirty="0">
                <a:solidFill>
                  <a:srgbClr val="FFFF00"/>
                </a:solidFill>
              </a:rPr>
              <a:t> Injection</a:t>
            </a:r>
          </a:p>
        </p:txBody>
      </p:sp>
      <p:pic>
        <p:nvPicPr>
          <p:cNvPr id="4" name="LSK+BİLAT ENDOMETRİOMA+MİNİRİN aslıhan yardım son edit yapıldı.mp4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1526627"/>
            <a:ext cx="9144000" cy="5331373"/>
          </a:xfrm>
        </p:spPr>
      </p:pic>
    </p:spTree>
    <p:extLst>
      <p:ext uri="{BB962C8B-B14F-4D97-AF65-F5344CB8AC3E}">
        <p14:creationId xmlns:p14="http://schemas.microsoft.com/office/powerpoint/2010/main" val="37037253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672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>
              <a:defRPr/>
            </a:pPr>
            <a:r>
              <a:rPr lang="en-US" sz="2400" b="1" dirty="0">
                <a:solidFill>
                  <a:srgbClr val="FFFF00"/>
                </a:solidFill>
              </a:rPr>
              <a:t>Effect of </a:t>
            </a:r>
            <a:r>
              <a:rPr lang="en-US" sz="2400" b="1" dirty="0">
                <a:solidFill>
                  <a:schemeClr val="bg1"/>
                </a:solidFill>
              </a:rPr>
              <a:t>Vasopressin Injection </a:t>
            </a:r>
            <a:r>
              <a:rPr lang="en-US" sz="2400" b="1" dirty="0">
                <a:solidFill>
                  <a:srgbClr val="FFFF00"/>
                </a:solidFill>
              </a:rPr>
              <a:t>Technique in Laparoscopic Excision of Bilateral Ovarian </a:t>
            </a:r>
            <a:r>
              <a:rPr lang="en-US" sz="2400" b="1" dirty="0" err="1">
                <a:solidFill>
                  <a:srgbClr val="FFFF00"/>
                </a:solidFill>
              </a:rPr>
              <a:t>Endometriomas</a:t>
            </a:r>
            <a:r>
              <a:rPr lang="en-US" sz="2400" b="1" dirty="0">
                <a:solidFill>
                  <a:srgbClr val="FFFF00"/>
                </a:solidFill>
              </a:rPr>
              <a:t> on Ovarian Reserve :          Prospective Randomized Study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686800" cy="4525963"/>
          </a:xfrm>
        </p:spPr>
        <p:txBody>
          <a:bodyPr>
            <a:normAutofit lnSpcReduction="10000"/>
          </a:bodyPr>
          <a:lstStyle/>
          <a:p>
            <a:pPr>
              <a:defRPr/>
            </a:pPr>
            <a:r>
              <a:rPr lang="en-US" dirty="0">
                <a:solidFill>
                  <a:srgbClr val="EEECE1"/>
                </a:solidFill>
              </a:rPr>
              <a:t>86 women with bilateral </a:t>
            </a:r>
            <a:r>
              <a:rPr lang="en-US" dirty="0" err="1">
                <a:solidFill>
                  <a:srgbClr val="EEECE1"/>
                </a:solidFill>
              </a:rPr>
              <a:t>endometriomas</a:t>
            </a:r>
            <a:endParaRPr lang="en-US" dirty="0">
              <a:solidFill>
                <a:srgbClr val="EEECE1"/>
              </a:solidFill>
            </a:endParaRPr>
          </a:p>
          <a:p>
            <a:pPr>
              <a:defRPr/>
            </a:pPr>
            <a:r>
              <a:rPr lang="en-US" dirty="0">
                <a:solidFill>
                  <a:srgbClr val="EEECE1"/>
                </a:solidFill>
              </a:rPr>
              <a:t>3 groups: </a:t>
            </a:r>
          </a:p>
          <a:p>
            <a:pPr>
              <a:defRPr/>
            </a:pPr>
            <a:r>
              <a:rPr lang="en-US" dirty="0">
                <a:solidFill>
                  <a:srgbClr val="EEECE1"/>
                </a:solidFill>
              </a:rPr>
              <a:t>1.Group: Cystectomy </a:t>
            </a:r>
            <a:r>
              <a:rPr lang="en-US" dirty="0" err="1">
                <a:solidFill>
                  <a:srgbClr val="EEECE1"/>
                </a:solidFill>
              </a:rPr>
              <a:t>grup</a:t>
            </a:r>
            <a:r>
              <a:rPr lang="en-US" dirty="0">
                <a:solidFill>
                  <a:srgbClr val="EEECE1"/>
                </a:solidFill>
              </a:rPr>
              <a:t> without injection                2.Group: With </a:t>
            </a:r>
            <a:r>
              <a:rPr lang="en-US" dirty="0" err="1">
                <a:solidFill>
                  <a:srgbClr val="EEECE1"/>
                </a:solidFill>
              </a:rPr>
              <a:t>salin</a:t>
            </a:r>
            <a:r>
              <a:rPr lang="en-US" dirty="0">
                <a:solidFill>
                  <a:srgbClr val="EEECE1"/>
                </a:solidFill>
              </a:rPr>
              <a:t> solution injection                                  3.Group: With </a:t>
            </a:r>
            <a:r>
              <a:rPr lang="en-US" dirty="0">
                <a:solidFill>
                  <a:srgbClr val="FF6600"/>
                </a:solidFill>
              </a:rPr>
              <a:t>vasopressin injection </a:t>
            </a:r>
          </a:p>
          <a:p>
            <a:pPr>
              <a:defRPr/>
            </a:pPr>
            <a:r>
              <a:rPr lang="en-US" dirty="0">
                <a:solidFill>
                  <a:srgbClr val="FFFF00"/>
                </a:solidFill>
              </a:rPr>
              <a:t>Basal FSH levels were significantly different before and </a:t>
            </a:r>
            <a:r>
              <a:rPr lang="en-US" dirty="0" err="1">
                <a:solidFill>
                  <a:srgbClr val="FFFF00"/>
                </a:solidFill>
              </a:rPr>
              <a:t>aftersurgery</a:t>
            </a:r>
            <a:r>
              <a:rPr lang="en-US" dirty="0">
                <a:solidFill>
                  <a:srgbClr val="FFFF00"/>
                </a:solidFill>
              </a:rPr>
              <a:t> in group 1 and 2 but not in the group 3 (p &gt;.05)</a:t>
            </a:r>
          </a:p>
          <a:p>
            <a:pPr marL="0" indent="0">
              <a:buFontTx/>
              <a:buNone/>
              <a:defRPr/>
            </a:pPr>
            <a:r>
              <a:rPr lang="en-US" dirty="0"/>
              <a:t>   </a:t>
            </a:r>
            <a:r>
              <a:rPr lang="en-US" sz="2400" dirty="0"/>
              <a:t>                                                               </a:t>
            </a:r>
            <a:r>
              <a:rPr lang="en-US" sz="2400" dirty="0" err="1">
                <a:solidFill>
                  <a:srgbClr val="EEECE1"/>
                </a:solidFill>
              </a:rPr>
              <a:t>Qiong</a:t>
            </a:r>
            <a:r>
              <a:rPr lang="en-US" sz="2400" dirty="0">
                <a:solidFill>
                  <a:srgbClr val="EEECE1"/>
                </a:solidFill>
              </a:rPr>
              <a:t>-Zhen et al. JMIG 2014</a:t>
            </a:r>
          </a:p>
        </p:txBody>
      </p:sp>
    </p:spTree>
    <p:extLst>
      <p:ext uri="{BB962C8B-B14F-4D97-AF65-F5344CB8AC3E}">
        <p14:creationId xmlns:p14="http://schemas.microsoft.com/office/powerpoint/2010/main" val="459395047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>
                <a:solidFill>
                  <a:srgbClr val="FFFF00"/>
                </a:solidFill>
              </a:rPr>
              <a:t>Laparoscopic Ethanol </a:t>
            </a:r>
            <a:r>
              <a:rPr lang="en-US" b="1" dirty="0" err="1">
                <a:solidFill>
                  <a:srgbClr val="FFFF00"/>
                </a:solidFill>
              </a:rPr>
              <a:t>Sclerotherapy</a:t>
            </a:r>
            <a:r>
              <a:rPr lang="en-US" b="1" dirty="0">
                <a:solidFill>
                  <a:srgbClr val="FFFF00"/>
                </a:solidFill>
              </a:rPr>
              <a:t> for un </a:t>
            </a:r>
            <a:r>
              <a:rPr lang="en-US" b="1" dirty="0" err="1">
                <a:solidFill>
                  <a:srgbClr val="FFFF00"/>
                </a:solidFill>
              </a:rPr>
              <a:t>endometrioma</a:t>
            </a:r>
            <a:r>
              <a:rPr lang="en-US" b="1" dirty="0">
                <a:solidFill>
                  <a:srgbClr val="FFFF00"/>
                </a:solidFill>
              </a:rPr>
              <a:t> in 10 steps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1662" y="1600200"/>
            <a:ext cx="9144000" cy="5257800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US" sz="2400" b="1" dirty="0">
                <a:solidFill>
                  <a:schemeClr val="bg1"/>
                </a:solidFill>
              </a:rPr>
              <a:t>1. Preoperatively rigorous selection of the patient to </a:t>
            </a:r>
            <a:r>
              <a:rPr lang="en-US" sz="2400" b="1" dirty="0">
                <a:solidFill>
                  <a:srgbClr val="FFFF00"/>
                </a:solidFill>
              </a:rPr>
              <a:t>eliminate malignant </a:t>
            </a:r>
            <a:r>
              <a:rPr lang="en-US" sz="2400" b="1" dirty="0">
                <a:solidFill>
                  <a:schemeClr val="bg1"/>
                </a:solidFill>
              </a:rPr>
              <a:t>tumors</a:t>
            </a:r>
          </a:p>
          <a:p>
            <a:pPr marL="0" indent="0">
              <a:buNone/>
            </a:pPr>
            <a:r>
              <a:rPr lang="en-US" sz="2400" b="1" dirty="0">
                <a:solidFill>
                  <a:schemeClr val="bg1"/>
                </a:solidFill>
              </a:rPr>
              <a:t>2. Preparing the required volume of </a:t>
            </a:r>
            <a:r>
              <a:rPr lang="en-US" sz="2400" b="1" dirty="0" err="1">
                <a:solidFill>
                  <a:schemeClr val="bg1"/>
                </a:solidFill>
              </a:rPr>
              <a:t>alchool</a:t>
            </a:r>
            <a:endParaRPr lang="en-US" sz="2400" b="1" dirty="0">
              <a:solidFill>
                <a:schemeClr val="bg1"/>
              </a:solidFill>
            </a:endParaRPr>
          </a:p>
          <a:p>
            <a:pPr marL="0" indent="0">
              <a:buNone/>
            </a:pPr>
            <a:r>
              <a:rPr lang="en-US" sz="2400" b="1" dirty="0">
                <a:solidFill>
                  <a:schemeClr val="bg1"/>
                </a:solidFill>
              </a:rPr>
              <a:t>3. Exploration of the peritoneal cavity </a:t>
            </a:r>
            <a:r>
              <a:rPr lang="en-US" sz="2400" b="1" dirty="0">
                <a:solidFill>
                  <a:srgbClr val="FFFF00"/>
                </a:solidFill>
              </a:rPr>
              <a:t>(peritoneal </a:t>
            </a:r>
            <a:r>
              <a:rPr lang="en-US" sz="2400" b="1" dirty="0" err="1">
                <a:solidFill>
                  <a:srgbClr val="FFFF00"/>
                </a:solidFill>
              </a:rPr>
              <a:t>carcinosis</a:t>
            </a:r>
            <a:r>
              <a:rPr lang="en-US" sz="2400" b="1" dirty="0">
                <a:solidFill>
                  <a:srgbClr val="FFFF00"/>
                </a:solidFill>
              </a:rPr>
              <a:t>)</a:t>
            </a:r>
          </a:p>
          <a:p>
            <a:pPr marL="0" indent="0">
              <a:buNone/>
            </a:pPr>
            <a:r>
              <a:rPr lang="en-US" sz="2400" b="1" dirty="0">
                <a:solidFill>
                  <a:schemeClr val="bg1"/>
                </a:solidFill>
              </a:rPr>
              <a:t>4. </a:t>
            </a:r>
            <a:r>
              <a:rPr lang="en-US" sz="2400" b="1" dirty="0">
                <a:solidFill>
                  <a:srgbClr val="FFFF00"/>
                </a:solidFill>
              </a:rPr>
              <a:t>Puncture of the cyst </a:t>
            </a:r>
            <a:r>
              <a:rPr lang="en-US" sz="2400" b="1" dirty="0">
                <a:solidFill>
                  <a:schemeClr val="bg1"/>
                </a:solidFill>
              </a:rPr>
              <a:t>via a 5 mm trocar or after abdominal opening of the cyst </a:t>
            </a:r>
          </a:p>
          <a:p>
            <a:pPr marL="0" indent="0">
              <a:buNone/>
            </a:pPr>
            <a:r>
              <a:rPr lang="en-US" sz="2400" b="1" dirty="0">
                <a:solidFill>
                  <a:schemeClr val="bg1"/>
                </a:solidFill>
              </a:rPr>
              <a:t>5. </a:t>
            </a:r>
            <a:r>
              <a:rPr lang="en-US" sz="2400" b="1" dirty="0">
                <a:solidFill>
                  <a:srgbClr val="FFFF00"/>
                </a:solidFill>
              </a:rPr>
              <a:t>Aspiration </a:t>
            </a:r>
            <a:r>
              <a:rPr lang="en-US" sz="2400" b="1" dirty="0">
                <a:solidFill>
                  <a:schemeClr val="bg1"/>
                </a:solidFill>
              </a:rPr>
              <a:t>of the contents</a:t>
            </a:r>
          </a:p>
          <a:p>
            <a:pPr marL="0" indent="0">
              <a:buNone/>
            </a:pPr>
            <a:r>
              <a:rPr lang="en-US" sz="2400" b="1" dirty="0">
                <a:solidFill>
                  <a:schemeClr val="bg1"/>
                </a:solidFill>
              </a:rPr>
              <a:t>6. </a:t>
            </a:r>
            <a:r>
              <a:rPr lang="en-US" sz="2400" b="1" dirty="0">
                <a:solidFill>
                  <a:srgbClr val="FFFF00"/>
                </a:solidFill>
              </a:rPr>
              <a:t>Flushing</a:t>
            </a:r>
            <a:r>
              <a:rPr lang="en-US" sz="2400" b="1" dirty="0">
                <a:solidFill>
                  <a:schemeClr val="bg1"/>
                </a:solidFill>
              </a:rPr>
              <a:t> the </a:t>
            </a:r>
            <a:r>
              <a:rPr lang="en-US" sz="2400" b="1" dirty="0" err="1">
                <a:solidFill>
                  <a:schemeClr val="bg1"/>
                </a:solidFill>
              </a:rPr>
              <a:t>cyste</a:t>
            </a:r>
            <a:r>
              <a:rPr lang="en-US" sz="2400" b="1" dirty="0">
                <a:solidFill>
                  <a:schemeClr val="bg1"/>
                </a:solidFill>
              </a:rPr>
              <a:t> with a Ringer’s lactate solution</a:t>
            </a:r>
          </a:p>
          <a:p>
            <a:pPr marL="0" indent="0">
              <a:buNone/>
            </a:pPr>
            <a:r>
              <a:rPr lang="en-US" sz="2400" b="1" dirty="0">
                <a:solidFill>
                  <a:schemeClr val="bg1"/>
                </a:solidFill>
              </a:rPr>
              <a:t>7. </a:t>
            </a:r>
            <a:r>
              <a:rPr lang="en-US" sz="2400" b="1" dirty="0">
                <a:solidFill>
                  <a:srgbClr val="FFFF00"/>
                </a:solidFill>
              </a:rPr>
              <a:t>Fills the cavity with  96% </a:t>
            </a:r>
            <a:r>
              <a:rPr lang="en-US" sz="2400" b="1" dirty="0" err="1">
                <a:solidFill>
                  <a:srgbClr val="FFFF00"/>
                </a:solidFill>
              </a:rPr>
              <a:t>alchool</a:t>
            </a:r>
            <a:r>
              <a:rPr lang="en-US" sz="2400" b="1" dirty="0">
                <a:solidFill>
                  <a:srgbClr val="FFFF00"/>
                </a:solidFill>
              </a:rPr>
              <a:t> </a:t>
            </a:r>
            <a:r>
              <a:rPr lang="en-US" sz="2400" b="1" dirty="0">
                <a:solidFill>
                  <a:schemeClr val="bg1"/>
                </a:solidFill>
              </a:rPr>
              <a:t>solution</a:t>
            </a:r>
          </a:p>
          <a:p>
            <a:pPr marL="0" indent="0">
              <a:buNone/>
            </a:pPr>
            <a:r>
              <a:rPr lang="en-US" sz="2400" b="1" dirty="0">
                <a:solidFill>
                  <a:schemeClr val="bg1"/>
                </a:solidFill>
              </a:rPr>
              <a:t>8. </a:t>
            </a:r>
            <a:r>
              <a:rPr lang="en-US" sz="2400" b="1" dirty="0">
                <a:solidFill>
                  <a:srgbClr val="FFFF00"/>
                </a:solidFill>
              </a:rPr>
              <a:t>Exposure for 10-15 </a:t>
            </a:r>
            <a:r>
              <a:rPr lang="en-US" sz="2400" b="1" dirty="0">
                <a:solidFill>
                  <a:schemeClr val="bg1"/>
                </a:solidFill>
              </a:rPr>
              <a:t>minutes</a:t>
            </a:r>
          </a:p>
          <a:p>
            <a:pPr marL="0" indent="0">
              <a:buNone/>
            </a:pPr>
            <a:r>
              <a:rPr lang="en-US" sz="2400" b="1" dirty="0">
                <a:solidFill>
                  <a:schemeClr val="bg1"/>
                </a:solidFill>
              </a:rPr>
              <a:t>9. </a:t>
            </a:r>
            <a:r>
              <a:rPr lang="en-US" sz="2400" b="1" dirty="0">
                <a:solidFill>
                  <a:srgbClr val="FFFF00"/>
                </a:solidFill>
              </a:rPr>
              <a:t>Extracts out all </a:t>
            </a:r>
            <a:r>
              <a:rPr lang="en-US" sz="2400" b="1" dirty="0" err="1">
                <a:solidFill>
                  <a:srgbClr val="FFFF00"/>
                </a:solidFill>
              </a:rPr>
              <a:t>alchool</a:t>
            </a:r>
            <a:r>
              <a:rPr lang="en-US" sz="2400" b="1" dirty="0">
                <a:solidFill>
                  <a:srgbClr val="FFFF00"/>
                </a:solidFill>
              </a:rPr>
              <a:t> </a:t>
            </a:r>
            <a:r>
              <a:rPr lang="en-US" sz="2400" b="1" dirty="0">
                <a:solidFill>
                  <a:schemeClr val="bg1"/>
                </a:solidFill>
              </a:rPr>
              <a:t>from the </a:t>
            </a:r>
            <a:r>
              <a:rPr lang="en-US" sz="2400" b="1" dirty="0" err="1">
                <a:solidFill>
                  <a:schemeClr val="bg1"/>
                </a:solidFill>
              </a:rPr>
              <a:t>cyste</a:t>
            </a:r>
            <a:r>
              <a:rPr lang="en-US" sz="2400" b="1" dirty="0">
                <a:solidFill>
                  <a:schemeClr val="bg1"/>
                </a:solidFill>
              </a:rPr>
              <a:t> and clean the peritoneal cavity</a:t>
            </a:r>
          </a:p>
          <a:p>
            <a:pPr marL="0" indent="0">
              <a:buNone/>
            </a:pPr>
            <a:r>
              <a:rPr lang="en-US" sz="2400" b="1" dirty="0">
                <a:solidFill>
                  <a:schemeClr val="bg1"/>
                </a:solidFill>
              </a:rPr>
              <a:t>10. </a:t>
            </a:r>
            <a:r>
              <a:rPr lang="en-US" sz="2400" b="1" dirty="0">
                <a:solidFill>
                  <a:srgbClr val="FFFF00"/>
                </a:solidFill>
              </a:rPr>
              <a:t>Removal the area of the </a:t>
            </a:r>
            <a:r>
              <a:rPr lang="en-US" sz="2400" b="1" dirty="0" err="1">
                <a:solidFill>
                  <a:srgbClr val="FFFF00"/>
                </a:solidFill>
              </a:rPr>
              <a:t>cycte</a:t>
            </a:r>
            <a:r>
              <a:rPr lang="en-US" sz="2400" b="1" dirty="0">
                <a:solidFill>
                  <a:srgbClr val="FFFF00"/>
                </a:solidFill>
              </a:rPr>
              <a:t> not exposed </a:t>
            </a:r>
            <a:r>
              <a:rPr lang="en-US" sz="2400" b="1" dirty="0">
                <a:solidFill>
                  <a:schemeClr val="bg1"/>
                </a:solidFill>
              </a:rPr>
              <a:t>to </a:t>
            </a:r>
            <a:r>
              <a:rPr lang="en-US" sz="2400" b="1" dirty="0" err="1">
                <a:solidFill>
                  <a:schemeClr val="bg1"/>
                </a:solidFill>
              </a:rPr>
              <a:t>alchool</a:t>
            </a:r>
            <a:endParaRPr lang="en-US" sz="2400" b="1" dirty="0">
              <a:solidFill>
                <a:schemeClr val="bg1"/>
              </a:solidFill>
            </a:endParaRPr>
          </a:p>
          <a:p>
            <a:pPr marL="0" indent="0">
              <a:buNone/>
            </a:pPr>
            <a:endParaRPr lang="en-US" sz="2400" b="1" dirty="0">
              <a:solidFill>
                <a:schemeClr val="bg1"/>
              </a:solidFill>
            </a:endParaRPr>
          </a:p>
          <a:p>
            <a:pPr marL="0" indent="0">
              <a:buNone/>
            </a:pPr>
            <a:r>
              <a:rPr lang="en-US" sz="2000" dirty="0">
                <a:solidFill>
                  <a:schemeClr val="bg1"/>
                </a:solidFill>
              </a:rPr>
              <a:t>                                                                       </a:t>
            </a:r>
            <a:r>
              <a:rPr lang="en-US" sz="2000" dirty="0" err="1">
                <a:solidFill>
                  <a:schemeClr val="bg1"/>
                </a:solidFill>
              </a:rPr>
              <a:t>Crestani</a:t>
            </a:r>
            <a:r>
              <a:rPr lang="en-US" sz="2000" dirty="0">
                <a:solidFill>
                  <a:schemeClr val="bg1"/>
                </a:solidFill>
              </a:rPr>
              <a:t> </a:t>
            </a:r>
            <a:r>
              <a:rPr lang="en-US" sz="2000" dirty="0" err="1">
                <a:solidFill>
                  <a:schemeClr val="bg1"/>
                </a:solidFill>
              </a:rPr>
              <a:t>A.,Roman</a:t>
            </a:r>
            <a:r>
              <a:rPr lang="en-US" sz="2000" dirty="0">
                <a:solidFill>
                  <a:schemeClr val="bg1"/>
                </a:solidFill>
              </a:rPr>
              <a:t> </a:t>
            </a:r>
            <a:r>
              <a:rPr lang="en-US" sz="2000" dirty="0" err="1">
                <a:solidFill>
                  <a:schemeClr val="bg1"/>
                </a:solidFill>
              </a:rPr>
              <a:t>H.,et</a:t>
            </a:r>
            <a:r>
              <a:rPr lang="en-US" sz="2000" dirty="0">
                <a:solidFill>
                  <a:schemeClr val="bg1"/>
                </a:solidFill>
              </a:rPr>
              <a:t> all </a:t>
            </a:r>
            <a:r>
              <a:rPr lang="en-US" sz="2000" dirty="0" err="1">
                <a:solidFill>
                  <a:schemeClr val="bg1"/>
                </a:solidFill>
              </a:rPr>
              <a:t>Fertil</a:t>
            </a:r>
            <a:r>
              <a:rPr lang="en-US" sz="2000" dirty="0">
                <a:solidFill>
                  <a:schemeClr val="bg1"/>
                </a:solidFill>
              </a:rPr>
              <a:t> </a:t>
            </a:r>
            <a:r>
              <a:rPr lang="en-US" sz="2000" dirty="0" err="1">
                <a:solidFill>
                  <a:schemeClr val="bg1"/>
                </a:solidFill>
              </a:rPr>
              <a:t>Steril</a:t>
            </a:r>
            <a:r>
              <a:rPr lang="en-US" sz="2000" dirty="0">
                <a:solidFill>
                  <a:schemeClr val="bg1"/>
                </a:solidFill>
              </a:rPr>
              <a:t> May 2022</a:t>
            </a:r>
          </a:p>
        </p:txBody>
      </p:sp>
    </p:spTree>
    <p:extLst>
      <p:ext uri="{BB962C8B-B14F-4D97-AF65-F5344CB8AC3E}">
        <p14:creationId xmlns:p14="http://schemas.microsoft.com/office/powerpoint/2010/main" val="2865802767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err="1">
                <a:solidFill>
                  <a:srgbClr val="FFFF00"/>
                </a:solidFill>
              </a:rPr>
              <a:t>Sclerotherapy</a:t>
            </a:r>
            <a:br>
              <a:rPr lang="en-US" b="1" dirty="0">
                <a:solidFill>
                  <a:srgbClr val="FFFF00"/>
                </a:solidFill>
              </a:rPr>
            </a:br>
            <a:r>
              <a:rPr lang="en-US" sz="3600" b="1" dirty="0">
                <a:solidFill>
                  <a:srgbClr val="FFFF00"/>
                </a:solidFill>
              </a:rPr>
              <a:t>(</a:t>
            </a:r>
            <a:r>
              <a:rPr lang="en-US" sz="3600" b="1" dirty="0" err="1">
                <a:solidFill>
                  <a:srgbClr val="FFFF00"/>
                </a:solidFill>
              </a:rPr>
              <a:t>Ethanol,tetracycline,MTX</a:t>
            </a:r>
            <a:r>
              <a:rPr lang="en-US" sz="3600" b="1" dirty="0">
                <a:solidFill>
                  <a:srgbClr val="FFFF00"/>
                </a:solidFill>
              </a:rPr>
              <a:t>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b="1" dirty="0">
                <a:solidFill>
                  <a:schemeClr val="bg1"/>
                </a:solidFill>
              </a:rPr>
              <a:t>Destroys </a:t>
            </a:r>
            <a:r>
              <a:rPr lang="en-US" b="1" dirty="0">
                <a:solidFill>
                  <a:srgbClr val="FF6600"/>
                </a:solidFill>
              </a:rPr>
              <a:t>endometrial tissue inside the cyst without destroying the cyst wall </a:t>
            </a:r>
            <a:r>
              <a:rPr lang="en-US" b="1" dirty="0">
                <a:solidFill>
                  <a:schemeClr val="bg1"/>
                </a:solidFill>
              </a:rPr>
              <a:t>, than</a:t>
            </a:r>
            <a:r>
              <a:rPr lang="en-US" b="1" dirty="0">
                <a:solidFill>
                  <a:srgbClr val="FFFF00"/>
                </a:solidFill>
              </a:rPr>
              <a:t> less damage to surrounding oocytes</a:t>
            </a:r>
          </a:p>
          <a:p>
            <a:r>
              <a:rPr lang="en-US" b="1" dirty="0">
                <a:solidFill>
                  <a:schemeClr val="bg1"/>
                </a:solidFill>
              </a:rPr>
              <a:t>Can be done by TV US  guidance or by laparoscopy</a:t>
            </a:r>
          </a:p>
          <a:p>
            <a:r>
              <a:rPr lang="en-US" b="1" dirty="0" err="1">
                <a:solidFill>
                  <a:schemeClr val="bg1"/>
                </a:solidFill>
              </a:rPr>
              <a:t>Cystectomy,drainage</a:t>
            </a:r>
            <a:r>
              <a:rPr lang="en-US" b="1" dirty="0">
                <a:solidFill>
                  <a:schemeClr val="bg1"/>
                </a:solidFill>
              </a:rPr>
              <a:t> and ablative techniques give </a:t>
            </a:r>
            <a:r>
              <a:rPr lang="en-US" b="1" dirty="0">
                <a:solidFill>
                  <a:srgbClr val="FFFF00"/>
                </a:solidFill>
              </a:rPr>
              <a:t>similar fertility outcomes </a:t>
            </a:r>
            <a:r>
              <a:rPr lang="en-US" b="1" dirty="0">
                <a:solidFill>
                  <a:schemeClr val="bg1"/>
                </a:solidFill>
              </a:rPr>
              <a:t>(Cohen, meta-analysis ,2017)</a:t>
            </a:r>
          </a:p>
          <a:p>
            <a:r>
              <a:rPr lang="en-US" b="1" dirty="0">
                <a:solidFill>
                  <a:schemeClr val="bg1"/>
                </a:solidFill>
              </a:rPr>
              <a:t>Cystectomy may decrease ovarian reserve but with lower recurrence rate</a:t>
            </a:r>
          </a:p>
        </p:txBody>
      </p:sp>
    </p:spTree>
    <p:extLst>
      <p:ext uri="{BB962C8B-B14F-4D97-AF65-F5344CB8AC3E}">
        <p14:creationId xmlns:p14="http://schemas.microsoft.com/office/powerpoint/2010/main" val="3574812685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rgbClr val="FFFF00"/>
                </a:solidFill>
              </a:rPr>
              <a:t>Risks of TV </a:t>
            </a:r>
            <a:r>
              <a:rPr lang="en-US" b="1" dirty="0" err="1">
                <a:solidFill>
                  <a:srgbClr val="FFFF00"/>
                </a:solidFill>
              </a:rPr>
              <a:t>Sclerotherapy</a:t>
            </a:r>
            <a:endParaRPr lang="en-US" b="1" dirty="0">
              <a:solidFill>
                <a:srgbClr val="FFFF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>
                <a:solidFill>
                  <a:schemeClr val="bg1"/>
                </a:solidFill>
              </a:rPr>
              <a:t>Abdominal pain</a:t>
            </a:r>
          </a:p>
          <a:p>
            <a:r>
              <a:rPr lang="en-US" b="1" dirty="0">
                <a:solidFill>
                  <a:schemeClr val="bg1"/>
                </a:solidFill>
              </a:rPr>
              <a:t>Abscess formation</a:t>
            </a:r>
          </a:p>
          <a:p>
            <a:r>
              <a:rPr lang="en-US" b="1" dirty="0">
                <a:solidFill>
                  <a:schemeClr val="bg1"/>
                </a:solidFill>
              </a:rPr>
              <a:t>Infection</a:t>
            </a:r>
          </a:p>
        </p:txBody>
      </p:sp>
    </p:spTree>
    <p:extLst>
      <p:ext uri="{BB962C8B-B14F-4D97-AF65-F5344CB8AC3E}">
        <p14:creationId xmlns:p14="http://schemas.microsoft.com/office/powerpoint/2010/main" val="90617929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Ekran Resmi 2022-04-26 16.32.47.png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610" r="-2610"/>
          <a:stretch>
            <a:fillRect/>
          </a:stretch>
        </p:blipFill>
        <p:spPr>
          <a:xfrm>
            <a:off x="-299877" y="-17641"/>
            <a:ext cx="9825335" cy="6858000"/>
          </a:xfrm>
        </p:spPr>
      </p:pic>
    </p:spTree>
    <p:extLst>
      <p:ext uri="{BB962C8B-B14F-4D97-AF65-F5344CB8AC3E}">
        <p14:creationId xmlns:p14="http://schemas.microsoft.com/office/powerpoint/2010/main" val="1393324507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250635" y="425046"/>
            <a:ext cx="9144000" cy="1143000"/>
          </a:xfrm>
        </p:spPr>
        <p:txBody>
          <a:bodyPr>
            <a:noAutofit/>
          </a:bodyPr>
          <a:lstStyle/>
          <a:p>
            <a:r>
              <a:rPr lang="en-US" sz="6000" b="1" dirty="0">
                <a:solidFill>
                  <a:srgbClr val="FFFF00"/>
                </a:solidFill>
              </a:rPr>
              <a:t>SURGERY                    ART</a:t>
            </a:r>
          </a:p>
        </p:txBody>
      </p:sp>
      <p:pic>
        <p:nvPicPr>
          <p:cNvPr id="4" name="Content Placeholder 3" descr="Ekran Resmi 2019-10-12 15.41.39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5990" r="-5990"/>
          <a:stretch>
            <a:fillRect/>
          </a:stretch>
        </p:blipFill>
        <p:spPr>
          <a:xfrm>
            <a:off x="-611461" y="1600200"/>
            <a:ext cx="10312538" cy="5257800"/>
          </a:xfrm>
        </p:spPr>
      </p:pic>
    </p:spTree>
    <p:extLst>
      <p:ext uri="{BB962C8B-B14F-4D97-AF65-F5344CB8AC3E}">
        <p14:creationId xmlns:p14="http://schemas.microsoft.com/office/powerpoint/2010/main" val="1047211605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sz="4800" b="1" dirty="0">
                <a:solidFill>
                  <a:srgbClr val="FFFF00"/>
                </a:solidFill>
              </a:rPr>
              <a:t>Endometriosis and RCTs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en-US" dirty="0">
                <a:solidFill>
                  <a:schemeClr val="bg1"/>
                </a:solidFill>
              </a:rPr>
              <a:t>Because endometriosis is a </a:t>
            </a:r>
            <a:r>
              <a:rPr lang="en-US" dirty="0">
                <a:solidFill>
                  <a:srgbClr val="FFFF00"/>
                </a:solidFill>
              </a:rPr>
              <a:t>highly variable </a:t>
            </a:r>
            <a:r>
              <a:rPr lang="en-US" dirty="0">
                <a:solidFill>
                  <a:srgbClr val="FFFFFF"/>
                </a:solidFill>
              </a:rPr>
              <a:t>disease</a:t>
            </a:r>
          </a:p>
          <a:p>
            <a:pPr>
              <a:defRPr/>
            </a:pPr>
            <a:r>
              <a:rPr lang="en-US" dirty="0">
                <a:solidFill>
                  <a:srgbClr val="FFFFFF"/>
                </a:solidFill>
              </a:rPr>
              <a:t>May manifest with </a:t>
            </a:r>
            <a:r>
              <a:rPr lang="en-US" dirty="0">
                <a:solidFill>
                  <a:srgbClr val="FFFF00"/>
                </a:solidFill>
              </a:rPr>
              <a:t>different clinical </a:t>
            </a:r>
            <a:r>
              <a:rPr lang="en-US" dirty="0">
                <a:solidFill>
                  <a:srgbClr val="FFFFFF"/>
                </a:solidFill>
              </a:rPr>
              <a:t>scenarios</a:t>
            </a:r>
          </a:p>
          <a:p>
            <a:pPr>
              <a:defRPr/>
            </a:pPr>
            <a:r>
              <a:rPr lang="en-US" dirty="0">
                <a:solidFill>
                  <a:srgbClr val="FFFFFF"/>
                </a:solidFill>
              </a:rPr>
              <a:t>It often may </a:t>
            </a:r>
            <a:r>
              <a:rPr lang="en-US" dirty="0">
                <a:solidFill>
                  <a:srgbClr val="FFFF00"/>
                </a:solidFill>
              </a:rPr>
              <a:t>not be incorporated </a:t>
            </a:r>
            <a:r>
              <a:rPr lang="en-US" dirty="0">
                <a:solidFill>
                  <a:srgbClr val="FFFFFF"/>
                </a:solidFill>
              </a:rPr>
              <a:t>in inclusion and exclusion criteria of most RCTs</a:t>
            </a:r>
          </a:p>
        </p:txBody>
      </p:sp>
    </p:spTree>
    <p:extLst>
      <p:ext uri="{BB962C8B-B14F-4D97-AF65-F5344CB8AC3E}">
        <p14:creationId xmlns:p14="http://schemas.microsoft.com/office/powerpoint/2010/main" val="2481454794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sz="4800" b="1" dirty="0">
                <a:solidFill>
                  <a:srgbClr val="FFFF00"/>
                </a:solidFill>
              </a:rPr>
              <a:t>Evidence-based medicine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686800" cy="4525963"/>
          </a:xfrm>
        </p:spPr>
        <p:txBody>
          <a:bodyPr/>
          <a:lstStyle/>
          <a:p>
            <a:pPr>
              <a:defRPr/>
            </a:pPr>
            <a:r>
              <a:rPr lang="en-US" b="1" dirty="0">
                <a:solidFill>
                  <a:schemeClr val="bg1"/>
                </a:solidFill>
              </a:rPr>
              <a:t>Which attempts to apply the best available evidence gained from scientific </a:t>
            </a:r>
            <a:r>
              <a:rPr lang="en-US" b="1" dirty="0" err="1">
                <a:solidFill>
                  <a:schemeClr val="bg1"/>
                </a:solidFill>
              </a:rPr>
              <a:t>methods,tends</a:t>
            </a:r>
            <a:r>
              <a:rPr lang="en-US" b="1" dirty="0">
                <a:solidFill>
                  <a:schemeClr val="bg1"/>
                </a:solidFill>
              </a:rPr>
              <a:t>  to consider everything </a:t>
            </a:r>
            <a:r>
              <a:rPr lang="en-US" b="1" dirty="0">
                <a:solidFill>
                  <a:srgbClr val="FFFF00"/>
                </a:solidFill>
              </a:rPr>
              <a:t>that is not proven as untrue</a:t>
            </a:r>
            <a:r>
              <a:rPr lang="en-US" b="1" dirty="0">
                <a:solidFill>
                  <a:srgbClr val="FFFFFF"/>
                </a:solidFill>
              </a:rPr>
              <a:t>,  thus </a:t>
            </a:r>
            <a:r>
              <a:rPr lang="en-US" b="1" dirty="0">
                <a:solidFill>
                  <a:srgbClr val="FFFF00"/>
                </a:solidFill>
              </a:rPr>
              <a:t>disregarding valuable observational information</a:t>
            </a:r>
            <a:r>
              <a:rPr lang="en-US" b="1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049102372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8000" b="1" dirty="0">
                <a:solidFill>
                  <a:srgbClr val="FFFF00"/>
                </a:solidFill>
              </a:rPr>
              <a:t>Surgery for Recurrent Endometriosis</a:t>
            </a:r>
          </a:p>
        </p:txBody>
      </p:sp>
    </p:spTree>
    <p:extLst>
      <p:ext uri="{BB962C8B-B14F-4D97-AF65-F5344CB8AC3E}">
        <p14:creationId xmlns:p14="http://schemas.microsoft.com/office/powerpoint/2010/main" val="132423778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52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tr-TR" b="1" dirty="0">
                <a:solidFill>
                  <a:srgbClr val="FFFF00"/>
                </a:solidFill>
                <a:cs typeface="+mj-cs"/>
              </a:rPr>
              <a:t>RECURRENCE</a:t>
            </a:r>
          </a:p>
        </p:txBody>
      </p:sp>
      <p:sp>
        <p:nvSpPr>
          <p:cNvPr id="7352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tr-TR" b="1" dirty="0" err="1">
                <a:solidFill>
                  <a:schemeClr val="bg1"/>
                </a:solidFill>
                <a:cs typeface="+mn-cs"/>
              </a:rPr>
              <a:t>Endometriosis</a:t>
            </a:r>
            <a:r>
              <a:rPr lang="tr-TR" b="1" dirty="0">
                <a:solidFill>
                  <a:schemeClr val="bg1"/>
                </a:solidFill>
                <a:cs typeface="+mn-cs"/>
              </a:rPr>
              <a:t> </a:t>
            </a:r>
            <a:r>
              <a:rPr lang="tr-TR" b="1" dirty="0" err="1">
                <a:solidFill>
                  <a:schemeClr val="bg1"/>
                </a:solidFill>
                <a:cs typeface="+mn-cs"/>
              </a:rPr>
              <a:t>recurrence</a:t>
            </a:r>
            <a:r>
              <a:rPr lang="tr-TR" b="1" dirty="0">
                <a:solidFill>
                  <a:schemeClr val="bg1"/>
                </a:solidFill>
                <a:cs typeface="+mn-cs"/>
              </a:rPr>
              <a:t> rate is </a:t>
            </a:r>
            <a:r>
              <a:rPr lang="tr-TR" b="1" dirty="0">
                <a:solidFill>
                  <a:srgbClr val="FFFF00"/>
                </a:solidFill>
                <a:cs typeface="+mn-cs"/>
              </a:rPr>
              <a:t>20%</a:t>
            </a:r>
            <a:r>
              <a:rPr lang="tr-TR" b="1" dirty="0">
                <a:cs typeface="+mn-cs"/>
              </a:rPr>
              <a:t> </a:t>
            </a:r>
            <a:r>
              <a:rPr lang="tr-TR" b="1" dirty="0">
                <a:solidFill>
                  <a:srgbClr val="FFFFFF"/>
                </a:solidFill>
                <a:cs typeface="+mn-cs"/>
              </a:rPr>
              <a:t>at 2 </a:t>
            </a:r>
            <a:r>
              <a:rPr lang="tr-TR" b="1" dirty="0" err="1">
                <a:solidFill>
                  <a:srgbClr val="FFFFFF"/>
                </a:solidFill>
                <a:cs typeface="+mn-cs"/>
              </a:rPr>
              <a:t>years</a:t>
            </a:r>
            <a:r>
              <a:rPr lang="tr-TR" b="1" dirty="0">
                <a:solidFill>
                  <a:srgbClr val="FFFFFF"/>
                </a:solidFill>
                <a:cs typeface="+mn-cs"/>
              </a:rPr>
              <a:t>,</a:t>
            </a:r>
            <a:r>
              <a:rPr lang="tr-TR" b="1" dirty="0">
                <a:cs typeface="+mn-cs"/>
              </a:rPr>
              <a:t>  </a:t>
            </a:r>
            <a:r>
              <a:rPr lang="tr-TR" b="1" dirty="0">
                <a:solidFill>
                  <a:srgbClr val="FFFF00"/>
                </a:solidFill>
                <a:cs typeface="+mn-cs"/>
              </a:rPr>
              <a:t>40-50% </a:t>
            </a:r>
            <a:r>
              <a:rPr lang="tr-TR" b="1" dirty="0">
                <a:solidFill>
                  <a:srgbClr val="FFFFFF"/>
                </a:solidFill>
                <a:cs typeface="+mn-cs"/>
              </a:rPr>
              <a:t>at 5 </a:t>
            </a:r>
            <a:r>
              <a:rPr lang="tr-TR" b="1" dirty="0" err="1">
                <a:solidFill>
                  <a:srgbClr val="FFFFFF"/>
                </a:solidFill>
                <a:cs typeface="+mn-cs"/>
              </a:rPr>
              <a:t>years</a:t>
            </a:r>
            <a:r>
              <a:rPr lang="tr-TR" b="1" dirty="0">
                <a:solidFill>
                  <a:srgbClr val="FFFFFF"/>
                </a:solidFill>
                <a:cs typeface="+mn-cs"/>
              </a:rPr>
              <a:t>.</a:t>
            </a:r>
          </a:p>
          <a:p>
            <a:pPr eaLnBrk="1" hangingPunct="1">
              <a:defRPr/>
            </a:pPr>
            <a:r>
              <a:rPr lang="tr-TR" b="1" dirty="0">
                <a:solidFill>
                  <a:srgbClr val="FFFFFF"/>
                </a:solidFill>
                <a:cs typeface="+mn-cs"/>
              </a:rPr>
              <a:t>Post-</a:t>
            </a:r>
            <a:r>
              <a:rPr lang="tr-TR" b="1" dirty="0" err="1">
                <a:solidFill>
                  <a:srgbClr val="FFFFFF"/>
                </a:solidFill>
                <a:cs typeface="+mn-cs"/>
              </a:rPr>
              <a:t>operative</a:t>
            </a:r>
            <a:r>
              <a:rPr lang="tr-TR" b="1" dirty="0">
                <a:solidFill>
                  <a:srgbClr val="FFFFFF"/>
                </a:solidFill>
                <a:cs typeface="+mn-cs"/>
              </a:rPr>
              <a:t> </a:t>
            </a:r>
            <a:r>
              <a:rPr lang="tr-TR" b="1" dirty="0" err="1">
                <a:solidFill>
                  <a:srgbClr val="FFFFFF"/>
                </a:solidFill>
                <a:cs typeface="+mn-cs"/>
              </a:rPr>
              <a:t>endometrioma</a:t>
            </a:r>
            <a:r>
              <a:rPr lang="tr-TR" b="1" dirty="0">
                <a:solidFill>
                  <a:srgbClr val="FFFFFF"/>
                </a:solidFill>
                <a:cs typeface="+mn-cs"/>
              </a:rPr>
              <a:t> </a:t>
            </a:r>
            <a:r>
              <a:rPr lang="tr-TR" b="1" dirty="0" err="1">
                <a:solidFill>
                  <a:srgbClr val="FFFFFF"/>
                </a:solidFill>
                <a:cs typeface="+mn-cs"/>
              </a:rPr>
              <a:t>recurrence</a:t>
            </a:r>
            <a:r>
              <a:rPr lang="tr-TR" b="1" dirty="0">
                <a:solidFill>
                  <a:srgbClr val="FFFFFF"/>
                </a:solidFill>
                <a:cs typeface="+mn-cs"/>
              </a:rPr>
              <a:t> rate is </a:t>
            </a:r>
            <a:r>
              <a:rPr lang="tr-TR" b="1" dirty="0">
                <a:solidFill>
                  <a:srgbClr val="FFFF00"/>
                </a:solidFill>
                <a:cs typeface="+mn-cs"/>
              </a:rPr>
              <a:t>30-50% </a:t>
            </a:r>
            <a:r>
              <a:rPr lang="tr-TR" b="1" dirty="0" err="1">
                <a:solidFill>
                  <a:srgbClr val="FFFFFF"/>
                </a:solidFill>
                <a:cs typeface="+mn-cs"/>
              </a:rPr>
              <a:t>after</a:t>
            </a:r>
            <a:r>
              <a:rPr lang="tr-TR" b="1" dirty="0">
                <a:solidFill>
                  <a:srgbClr val="FFFFFF"/>
                </a:solidFill>
                <a:cs typeface="+mn-cs"/>
              </a:rPr>
              <a:t> 2-5 </a:t>
            </a:r>
            <a:r>
              <a:rPr lang="tr-TR" b="1" dirty="0" err="1">
                <a:solidFill>
                  <a:srgbClr val="FFFFFF"/>
                </a:solidFill>
                <a:cs typeface="+mn-cs"/>
              </a:rPr>
              <a:t>year</a:t>
            </a:r>
            <a:r>
              <a:rPr lang="tr-TR" b="1" dirty="0">
                <a:solidFill>
                  <a:srgbClr val="FFFFFF"/>
                </a:solidFill>
                <a:cs typeface="+mn-cs"/>
              </a:rPr>
              <a:t> </a:t>
            </a:r>
            <a:r>
              <a:rPr lang="tr-TR" b="1" dirty="0" err="1">
                <a:solidFill>
                  <a:srgbClr val="FFFFFF"/>
                </a:solidFill>
                <a:cs typeface="+mn-cs"/>
              </a:rPr>
              <a:t>follow-up</a:t>
            </a:r>
            <a:endParaRPr lang="tr-TR" b="1" dirty="0">
              <a:solidFill>
                <a:srgbClr val="FFFFFF"/>
              </a:solidFill>
              <a:cs typeface="+mn-cs"/>
            </a:endParaRPr>
          </a:p>
          <a:p>
            <a:pPr eaLnBrk="1" hangingPunct="1">
              <a:defRPr/>
            </a:pPr>
            <a:endParaRPr lang="tr-TR" b="1" dirty="0">
              <a:solidFill>
                <a:srgbClr val="FFFFFF"/>
              </a:solidFill>
              <a:cs typeface="+mn-cs"/>
            </a:endParaRPr>
          </a:p>
          <a:p>
            <a:pPr eaLnBrk="1" hangingPunct="1">
              <a:buFontTx/>
              <a:buNone/>
              <a:defRPr/>
            </a:pPr>
            <a:r>
              <a:rPr lang="tr-TR" sz="2400" b="1" dirty="0">
                <a:solidFill>
                  <a:srgbClr val="FFFFFF"/>
                </a:solidFill>
                <a:cs typeface="+mn-cs"/>
              </a:rPr>
              <a:t>                                                                                     </a:t>
            </a:r>
            <a:r>
              <a:rPr lang="tr-TR" sz="2400" b="1" dirty="0" err="1">
                <a:solidFill>
                  <a:srgbClr val="FFFFFF"/>
                </a:solidFill>
                <a:cs typeface="+mn-cs"/>
              </a:rPr>
              <a:t>Guo</a:t>
            </a:r>
            <a:r>
              <a:rPr lang="tr-TR" sz="2400" b="1" dirty="0">
                <a:solidFill>
                  <a:srgbClr val="FFFFFF"/>
                </a:solidFill>
                <a:cs typeface="+mn-cs"/>
              </a:rPr>
              <a:t> et al.,2009</a:t>
            </a:r>
          </a:p>
          <a:p>
            <a:pPr eaLnBrk="1" hangingPunct="1">
              <a:buFontTx/>
              <a:buNone/>
              <a:defRPr/>
            </a:pPr>
            <a:r>
              <a:rPr lang="tr-TR" sz="2400" b="1" dirty="0">
                <a:solidFill>
                  <a:srgbClr val="FFFFFF"/>
                </a:solidFill>
                <a:cs typeface="+mn-cs"/>
              </a:rPr>
              <a:t>                                                                                </a:t>
            </a:r>
            <a:r>
              <a:rPr lang="tr-TR" sz="2400" b="1" dirty="0" err="1">
                <a:solidFill>
                  <a:srgbClr val="FFFFFF"/>
                </a:solidFill>
                <a:cs typeface="+mn-cs"/>
              </a:rPr>
              <a:t>Kikuchi</a:t>
            </a:r>
            <a:r>
              <a:rPr lang="tr-TR" sz="2400" b="1" dirty="0">
                <a:solidFill>
                  <a:srgbClr val="FFFFFF"/>
                </a:solidFill>
                <a:cs typeface="+mn-cs"/>
              </a:rPr>
              <a:t> et al.,2006</a:t>
            </a:r>
          </a:p>
          <a:p>
            <a:pPr eaLnBrk="1" hangingPunct="1">
              <a:buFontTx/>
              <a:buNone/>
              <a:defRPr/>
            </a:pPr>
            <a:r>
              <a:rPr lang="tr-TR" sz="2400" b="1" dirty="0">
                <a:solidFill>
                  <a:srgbClr val="FFFFFF"/>
                </a:solidFill>
                <a:cs typeface="+mn-cs"/>
              </a:rPr>
              <a:t>                                                                                    </a:t>
            </a:r>
            <a:r>
              <a:rPr lang="tr-TR" sz="2400" b="1" dirty="0" err="1">
                <a:solidFill>
                  <a:srgbClr val="FFFFFF"/>
                </a:solidFill>
                <a:cs typeface="+mn-cs"/>
              </a:rPr>
              <a:t>Koga</a:t>
            </a:r>
            <a:r>
              <a:rPr lang="tr-TR" sz="2400" b="1" dirty="0">
                <a:solidFill>
                  <a:srgbClr val="FFFFFF"/>
                </a:solidFill>
                <a:cs typeface="+mn-cs"/>
              </a:rPr>
              <a:t> et al.,2006</a:t>
            </a:r>
          </a:p>
          <a:p>
            <a:pPr eaLnBrk="1" hangingPunct="1">
              <a:buFontTx/>
              <a:buNone/>
              <a:defRPr/>
            </a:pPr>
            <a:r>
              <a:rPr lang="tr-TR" sz="2400" b="1" dirty="0">
                <a:solidFill>
                  <a:srgbClr val="FFFFFF"/>
                </a:solidFill>
                <a:cs typeface="+mn-cs"/>
              </a:rPr>
              <a:t>                                                     </a:t>
            </a:r>
            <a:r>
              <a:rPr lang="tr-TR" sz="2400" b="1">
                <a:solidFill>
                  <a:srgbClr val="FFFFFF"/>
                </a:solidFill>
                <a:cs typeface="+mn-cs"/>
              </a:rPr>
              <a:t>                       Vercellini</a:t>
            </a:r>
            <a:r>
              <a:rPr lang="tr-TR" sz="2400" b="1" dirty="0">
                <a:solidFill>
                  <a:srgbClr val="FFFFFF"/>
                </a:solidFill>
                <a:cs typeface="+mn-cs"/>
              </a:rPr>
              <a:t> et al.,2008</a:t>
            </a:r>
          </a:p>
        </p:txBody>
      </p:sp>
    </p:spTree>
    <p:extLst>
      <p:ext uri="{BB962C8B-B14F-4D97-AF65-F5344CB8AC3E}">
        <p14:creationId xmlns:p14="http://schemas.microsoft.com/office/powerpoint/2010/main" val="1959707438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>
              <a:defRPr/>
            </a:pPr>
            <a:r>
              <a:rPr lang="en-US" b="1" dirty="0">
                <a:solidFill>
                  <a:srgbClr val="FFFF00"/>
                </a:solidFill>
              </a:rPr>
              <a:t>Surgery for recurrent endometriosis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199"/>
            <a:ext cx="8229600" cy="5257801"/>
          </a:xfrm>
        </p:spPr>
        <p:txBody>
          <a:bodyPr/>
          <a:lstStyle/>
          <a:p>
            <a:pPr>
              <a:defRPr/>
            </a:pPr>
            <a:r>
              <a:rPr lang="en-US" dirty="0">
                <a:solidFill>
                  <a:srgbClr val="FFFF00"/>
                </a:solidFill>
              </a:rPr>
              <a:t>Repeated surgery </a:t>
            </a:r>
            <a:r>
              <a:rPr lang="en-US" dirty="0">
                <a:solidFill>
                  <a:schemeClr val="bg1"/>
                </a:solidFill>
              </a:rPr>
              <a:t>to treat recurrent endometriosis have the same limitations as primary surgery with </a:t>
            </a:r>
            <a:r>
              <a:rPr lang="en-US" dirty="0">
                <a:solidFill>
                  <a:srgbClr val="FF2929"/>
                </a:solidFill>
              </a:rPr>
              <a:t>long term recurrence rate 20% to 40%</a:t>
            </a:r>
          </a:p>
          <a:p>
            <a:pPr>
              <a:defRPr/>
            </a:pPr>
            <a:r>
              <a:rPr lang="en-US" dirty="0">
                <a:solidFill>
                  <a:srgbClr val="FFFFFF"/>
                </a:solidFill>
              </a:rPr>
              <a:t>Only </a:t>
            </a:r>
            <a:r>
              <a:rPr lang="en-US" dirty="0">
                <a:solidFill>
                  <a:srgbClr val="FFFF00"/>
                </a:solidFill>
              </a:rPr>
              <a:t>25% of women conceive </a:t>
            </a:r>
            <a:r>
              <a:rPr lang="en-US" dirty="0">
                <a:solidFill>
                  <a:srgbClr val="FF2929"/>
                </a:solidFill>
              </a:rPr>
              <a:t>(half of the primary surgery) </a:t>
            </a:r>
            <a:r>
              <a:rPr lang="en-US" dirty="0">
                <a:solidFill>
                  <a:srgbClr val="FFFF00"/>
                </a:solidFill>
              </a:rPr>
              <a:t>after repeated </a:t>
            </a:r>
            <a:r>
              <a:rPr lang="en-US" dirty="0">
                <a:solidFill>
                  <a:srgbClr val="FFFFFF"/>
                </a:solidFill>
              </a:rPr>
              <a:t>surgery</a:t>
            </a:r>
          </a:p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  <a:p>
            <a:pPr marL="0" indent="0">
              <a:buNone/>
              <a:defRPr/>
            </a:pPr>
            <a:r>
              <a:rPr lang="en-US" dirty="0">
                <a:solidFill>
                  <a:srgbClr val="FFFFFF"/>
                </a:solidFill>
              </a:rPr>
              <a:t>                     </a:t>
            </a:r>
            <a:r>
              <a:rPr lang="en-US" sz="2400" dirty="0" err="1">
                <a:solidFill>
                  <a:srgbClr val="FFFFFF"/>
                </a:solidFill>
              </a:rPr>
              <a:t>Berlanda</a:t>
            </a:r>
            <a:r>
              <a:rPr lang="en-US" sz="2400" dirty="0">
                <a:solidFill>
                  <a:srgbClr val="FFFFFF"/>
                </a:solidFill>
              </a:rPr>
              <a:t> et al </a:t>
            </a:r>
            <a:r>
              <a:rPr lang="en-US" sz="2400" dirty="0" err="1">
                <a:solidFill>
                  <a:srgbClr val="FFFFFF"/>
                </a:solidFill>
              </a:rPr>
              <a:t>Curr</a:t>
            </a:r>
            <a:r>
              <a:rPr lang="en-US" sz="2400" dirty="0">
                <a:solidFill>
                  <a:srgbClr val="FFFFFF"/>
                </a:solidFill>
              </a:rPr>
              <a:t> </a:t>
            </a:r>
            <a:r>
              <a:rPr lang="en-US" sz="2400" dirty="0" err="1">
                <a:solidFill>
                  <a:srgbClr val="FFFFFF"/>
                </a:solidFill>
              </a:rPr>
              <a:t>Opin</a:t>
            </a:r>
            <a:r>
              <a:rPr lang="en-US" sz="2400" dirty="0">
                <a:solidFill>
                  <a:srgbClr val="FFFFFF"/>
                </a:solidFill>
              </a:rPr>
              <a:t> </a:t>
            </a:r>
            <a:r>
              <a:rPr lang="en-US" sz="2400" dirty="0" err="1">
                <a:solidFill>
                  <a:srgbClr val="FFFFFF"/>
                </a:solidFill>
              </a:rPr>
              <a:t>Obst</a:t>
            </a:r>
            <a:r>
              <a:rPr lang="en-US" sz="2400" dirty="0">
                <a:solidFill>
                  <a:srgbClr val="FFFFFF"/>
                </a:solidFill>
              </a:rPr>
              <a:t> </a:t>
            </a:r>
            <a:r>
              <a:rPr lang="en-US" sz="2400" dirty="0" err="1">
                <a:solidFill>
                  <a:srgbClr val="FFFFFF"/>
                </a:solidFill>
              </a:rPr>
              <a:t>Gyn</a:t>
            </a:r>
            <a:r>
              <a:rPr lang="en-US" sz="2400" dirty="0">
                <a:solidFill>
                  <a:srgbClr val="FFFFFF"/>
                </a:solidFill>
              </a:rPr>
              <a:t> 2010</a:t>
            </a:r>
          </a:p>
          <a:p>
            <a:pPr marL="0" indent="0">
              <a:buNone/>
              <a:defRPr/>
            </a:pPr>
            <a:r>
              <a:rPr lang="en-US" sz="2400" dirty="0">
                <a:solidFill>
                  <a:srgbClr val="FFFFFF"/>
                </a:solidFill>
              </a:rPr>
              <a:t>                                  Del </a:t>
            </a:r>
            <a:r>
              <a:rPr lang="en-US" sz="2400" dirty="0" err="1">
                <a:solidFill>
                  <a:srgbClr val="FFFFFF"/>
                </a:solidFill>
              </a:rPr>
              <a:t>Forno</a:t>
            </a:r>
            <a:r>
              <a:rPr lang="en-US" sz="2400" dirty="0">
                <a:solidFill>
                  <a:srgbClr val="FFFFFF"/>
                </a:solidFill>
              </a:rPr>
              <a:t> et </a:t>
            </a:r>
            <a:r>
              <a:rPr lang="en-US" sz="2400" dirty="0" err="1">
                <a:solidFill>
                  <a:srgbClr val="FFFFFF"/>
                </a:solidFill>
              </a:rPr>
              <a:t>al.J.Endometrios</a:t>
            </a:r>
            <a:r>
              <a:rPr lang="en-US" sz="2400" dirty="0">
                <a:solidFill>
                  <a:srgbClr val="FFFFFF"/>
                </a:solidFill>
              </a:rPr>
              <a:t> 2013</a:t>
            </a:r>
          </a:p>
        </p:txBody>
      </p:sp>
    </p:spTree>
    <p:extLst>
      <p:ext uri="{BB962C8B-B14F-4D97-AF65-F5344CB8AC3E}">
        <p14:creationId xmlns:p14="http://schemas.microsoft.com/office/powerpoint/2010/main" val="2706641896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Ekran Resmi 2019-10-14 08.44.31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659" r="-659"/>
          <a:stretch>
            <a:fillRect/>
          </a:stretch>
        </p:blipFill>
        <p:spPr>
          <a:xfrm>
            <a:off x="-203200" y="0"/>
            <a:ext cx="9550400" cy="6858000"/>
          </a:xfrm>
        </p:spPr>
      </p:pic>
    </p:spTree>
    <p:extLst>
      <p:ext uri="{BB962C8B-B14F-4D97-AF65-F5344CB8AC3E}">
        <p14:creationId xmlns:p14="http://schemas.microsoft.com/office/powerpoint/2010/main" val="2976422985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>
              <a:defRPr/>
            </a:pPr>
            <a:r>
              <a:rPr lang="en-US" b="1" dirty="0">
                <a:solidFill>
                  <a:srgbClr val="FFFF00"/>
                </a:solidFill>
              </a:rPr>
              <a:t>Surgery after recurrence or bilateral </a:t>
            </a:r>
            <a:r>
              <a:rPr lang="en-US" b="1" dirty="0" err="1">
                <a:solidFill>
                  <a:srgbClr val="FFFF00"/>
                </a:solidFill>
              </a:rPr>
              <a:t>endometriomas</a:t>
            </a:r>
            <a:endParaRPr lang="en-US" b="1" dirty="0">
              <a:solidFill>
                <a:srgbClr val="FFFF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199"/>
            <a:ext cx="8229600" cy="5257801"/>
          </a:xfrm>
        </p:spPr>
        <p:txBody>
          <a:bodyPr/>
          <a:lstStyle/>
          <a:p>
            <a:pPr>
              <a:defRPr/>
            </a:pPr>
            <a:r>
              <a:rPr lang="en-US" dirty="0">
                <a:solidFill>
                  <a:srgbClr val="FFFF00"/>
                </a:solidFill>
              </a:rPr>
              <a:t>Possible </a:t>
            </a:r>
            <a:r>
              <a:rPr lang="en-US" dirty="0">
                <a:solidFill>
                  <a:schemeClr val="bg1"/>
                </a:solidFill>
              </a:rPr>
              <a:t>damage to the ovarian reserve due to disease or the surgery</a:t>
            </a:r>
          </a:p>
          <a:p>
            <a:pPr>
              <a:defRPr/>
            </a:pPr>
            <a:r>
              <a:rPr lang="en-US" dirty="0">
                <a:solidFill>
                  <a:schemeClr val="bg1"/>
                </a:solidFill>
              </a:rPr>
              <a:t>Surgical treatment </a:t>
            </a:r>
            <a:r>
              <a:rPr lang="en-US" dirty="0">
                <a:solidFill>
                  <a:srgbClr val="FFFF00"/>
                </a:solidFill>
              </a:rPr>
              <a:t>should be mandatory   but when performed by experts </a:t>
            </a:r>
            <a:r>
              <a:rPr lang="en-US" dirty="0">
                <a:solidFill>
                  <a:srgbClr val="FFFFFF"/>
                </a:solidFill>
              </a:rPr>
              <a:t>capable of preventing more damage from surgery than from the disease itself.</a:t>
            </a:r>
          </a:p>
          <a:p>
            <a:pPr>
              <a:defRPr/>
            </a:pPr>
            <a:r>
              <a:rPr lang="en-US" dirty="0">
                <a:solidFill>
                  <a:srgbClr val="FFFFFF"/>
                </a:solidFill>
              </a:rPr>
              <a:t>A second surgery will have the paradoxical effect of ovarian reserve, than </a:t>
            </a:r>
            <a:r>
              <a:rPr lang="en-US" b="1" dirty="0">
                <a:solidFill>
                  <a:srgbClr val="FFFF00"/>
                </a:solidFill>
              </a:rPr>
              <a:t>ART should be considered the treatment of choice</a:t>
            </a:r>
            <a:r>
              <a:rPr lang="en-US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007809948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223419" y="50502"/>
            <a:ext cx="9367419" cy="1143000"/>
          </a:xfrm>
        </p:spPr>
        <p:txBody>
          <a:bodyPr>
            <a:normAutofit fontScale="90000"/>
          </a:bodyPr>
          <a:lstStyle/>
          <a:p>
            <a:r>
              <a:rPr lang="en-US" b="1" dirty="0" err="1">
                <a:solidFill>
                  <a:srgbClr val="FFFF00"/>
                </a:solidFill>
              </a:rPr>
              <a:t>Üçüncü</a:t>
            </a:r>
            <a:r>
              <a:rPr lang="en-US" b="1" dirty="0">
                <a:solidFill>
                  <a:srgbClr val="FFFF00"/>
                </a:solidFill>
              </a:rPr>
              <a:t> </a:t>
            </a:r>
            <a:r>
              <a:rPr lang="en-US" b="1" dirty="0" err="1">
                <a:solidFill>
                  <a:srgbClr val="FFFF00"/>
                </a:solidFill>
              </a:rPr>
              <a:t>kez</a:t>
            </a:r>
            <a:r>
              <a:rPr lang="en-US" b="1" dirty="0">
                <a:solidFill>
                  <a:srgbClr val="FFFF00"/>
                </a:solidFill>
              </a:rPr>
              <a:t>  </a:t>
            </a:r>
            <a:r>
              <a:rPr lang="en-US" b="1" dirty="0" err="1">
                <a:solidFill>
                  <a:srgbClr val="FFFF00"/>
                </a:solidFill>
              </a:rPr>
              <a:t>Endometrioma</a:t>
            </a:r>
            <a:r>
              <a:rPr lang="en-US" b="1" dirty="0">
                <a:solidFill>
                  <a:srgbClr val="FFFF00"/>
                </a:solidFill>
              </a:rPr>
              <a:t> </a:t>
            </a:r>
            <a:r>
              <a:rPr lang="en-US" b="1" dirty="0" err="1">
                <a:solidFill>
                  <a:srgbClr val="FFFF00"/>
                </a:solidFill>
              </a:rPr>
              <a:t>rekürrensi</a:t>
            </a:r>
            <a:r>
              <a:rPr lang="en-US" b="1" dirty="0">
                <a:solidFill>
                  <a:srgbClr val="FFFF00"/>
                </a:solidFill>
              </a:rPr>
              <a:t> </a:t>
            </a:r>
            <a:r>
              <a:rPr lang="en-US" dirty="0">
                <a:solidFill>
                  <a:srgbClr val="FFFF00"/>
                </a:solidFill>
              </a:rPr>
              <a:t>:</a:t>
            </a:r>
            <a:br>
              <a:rPr lang="en-US" dirty="0">
                <a:solidFill>
                  <a:srgbClr val="FFFF00"/>
                </a:solidFill>
              </a:rPr>
            </a:br>
            <a:r>
              <a:rPr lang="en-US" dirty="0" err="1">
                <a:solidFill>
                  <a:srgbClr val="FFFF00"/>
                </a:solidFill>
              </a:rPr>
              <a:t>Olgu</a:t>
            </a:r>
            <a:r>
              <a:rPr lang="en-US" dirty="0">
                <a:solidFill>
                  <a:srgbClr val="FFFF00"/>
                </a:solidFill>
              </a:rPr>
              <a:t> sunumu-1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-38016" y="1494090"/>
            <a:ext cx="9586226" cy="5173820"/>
          </a:xfrm>
        </p:spPr>
        <p:txBody>
          <a:bodyPr>
            <a:normAutofit lnSpcReduction="10000"/>
          </a:bodyPr>
          <a:lstStyle/>
          <a:p>
            <a:r>
              <a:rPr lang="en-US" sz="2400" b="1" dirty="0">
                <a:solidFill>
                  <a:schemeClr val="bg1"/>
                </a:solidFill>
              </a:rPr>
              <a:t>31 </a:t>
            </a:r>
            <a:r>
              <a:rPr lang="en-US" sz="2400" b="1" dirty="0" err="1">
                <a:solidFill>
                  <a:schemeClr val="bg1"/>
                </a:solidFill>
              </a:rPr>
              <a:t>yaşında</a:t>
            </a:r>
            <a:r>
              <a:rPr lang="en-US" sz="2400" b="1" dirty="0">
                <a:solidFill>
                  <a:schemeClr val="bg1"/>
                </a:solidFill>
              </a:rPr>
              <a:t> G0 P0</a:t>
            </a:r>
          </a:p>
          <a:p>
            <a:r>
              <a:rPr lang="en-US" sz="2400" b="1" dirty="0">
                <a:solidFill>
                  <a:schemeClr val="bg1"/>
                </a:solidFill>
              </a:rPr>
              <a:t>9.2019: </a:t>
            </a:r>
            <a:r>
              <a:rPr lang="en-US" sz="2400" b="1" dirty="0">
                <a:solidFill>
                  <a:srgbClr val="FFFF00"/>
                </a:solidFill>
              </a:rPr>
              <a:t>LT</a:t>
            </a:r>
            <a:r>
              <a:rPr lang="en-US" sz="2400" b="1" dirty="0">
                <a:solidFill>
                  <a:schemeClr val="bg1"/>
                </a:solidFill>
              </a:rPr>
              <a:t> : </a:t>
            </a:r>
            <a:r>
              <a:rPr lang="en-US" sz="2400" b="1" dirty="0" err="1">
                <a:solidFill>
                  <a:schemeClr val="bg1"/>
                </a:solidFill>
              </a:rPr>
              <a:t>Sağda</a:t>
            </a:r>
            <a:r>
              <a:rPr lang="en-US" sz="2400" b="1" dirty="0">
                <a:solidFill>
                  <a:schemeClr val="bg1"/>
                </a:solidFill>
              </a:rPr>
              <a:t> 12 cm </a:t>
            </a:r>
            <a:r>
              <a:rPr lang="en-US" sz="2400" b="1" dirty="0" err="1">
                <a:solidFill>
                  <a:schemeClr val="bg1"/>
                </a:solidFill>
              </a:rPr>
              <a:t>lik</a:t>
            </a:r>
            <a:r>
              <a:rPr lang="en-US" sz="2400" b="1" dirty="0">
                <a:solidFill>
                  <a:schemeClr val="bg1"/>
                </a:solidFill>
              </a:rPr>
              <a:t> </a:t>
            </a:r>
            <a:r>
              <a:rPr lang="en-US" sz="2400" b="1" dirty="0" err="1">
                <a:solidFill>
                  <a:schemeClr val="bg1"/>
                </a:solidFill>
              </a:rPr>
              <a:t>Endometrioma</a:t>
            </a:r>
            <a:r>
              <a:rPr lang="en-US" sz="2400" b="1" dirty="0">
                <a:solidFill>
                  <a:schemeClr val="bg1"/>
                </a:solidFill>
              </a:rPr>
              <a:t> </a:t>
            </a:r>
            <a:r>
              <a:rPr lang="en-US" sz="2400" b="1" dirty="0" err="1">
                <a:solidFill>
                  <a:schemeClr val="bg1"/>
                </a:solidFill>
              </a:rPr>
              <a:t>Kistektomi</a:t>
            </a:r>
            <a:endParaRPr lang="en-US" sz="2400" b="1" dirty="0">
              <a:solidFill>
                <a:schemeClr val="bg1"/>
              </a:solidFill>
            </a:endParaRPr>
          </a:p>
          <a:p>
            <a:r>
              <a:rPr lang="en-US" sz="2400" b="1" dirty="0">
                <a:solidFill>
                  <a:schemeClr val="bg1"/>
                </a:solidFill>
              </a:rPr>
              <a:t>7.2020:  </a:t>
            </a:r>
            <a:r>
              <a:rPr lang="en-US" sz="2400" b="1" dirty="0">
                <a:solidFill>
                  <a:srgbClr val="FF6600"/>
                </a:solidFill>
              </a:rPr>
              <a:t>AMH:1.61</a:t>
            </a:r>
          </a:p>
          <a:p>
            <a:r>
              <a:rPr lang="en-US" sz="2400" b="1" dirty="0">
                <a:solidFill>
                  <a:schemeClr val="bg1"/>
                </a:solidFill>
              </a:rPr>
              <a:t>9.2020:</a:t>
            </a:r>
            <a:r>
              <a:rPr lang="en-US" sz="2400" b="1" dirty="0">
                <a:solidFill>
                  <a:srgbClr val="FFFF00"/>
                </a:solidFill>
              </a:rPr>
              <a:t>LSK</a:t>
            </a:r>
            <a:r>
              <a:rPr lang="en-US" sz="2400" b="1" dirty="0">
                <a:solidFill>
                  <a:schemeClr val="bg1"/>
                </a:solidFill>
              </a:rPr>
              <a:t>:Bilateral Kissing </a:t>
            </a:r>
            <a:r>
              <a:rPr lang="en-US" sz="2400" b="1" dirty="0" err="1">
                <a:solidFill>
                  <a:schemeClr val="bg1"/>
                </a:solidFill>
              </a:rPr>
              <a:t>Endometrioma</a:t>
            </a:r>
            <a:r>
              <a:rPr lang="en-US" sz="2400" b="1" dirty="0">
                <a:solidFill>
                  <a:schemeClr val="bg1"/>
                </a:solidFill>
              </a:rPr>
              <a:t> </a:t>
            </a:r>
            <a:r>
              <a:rPr lang="en-US" sz="2400" b="1" dirty="0" err="1">
                <a:solidFill>
                  <a:schemeClr val="bg1"/>
                </a:solidFill>
              </a:rPr>
              <a:t>Kistektomi</a:t>
            </a:r>
            <a:r>
              <a:rPr lang="en-US" sz="2400" b="1" dirty="0">
                <a:solidFill>
                  <a:schemeClr val="bg1"/>
                </a:solidFill>
              </a:rPr>
              <a:t>(67 </a:t>
            </a:r>
            <a:r>
              <a:rPr lang="en-US" sz="2400" b="1" dirty="0" err="1">
                <a:solidFill>
                  <a:schemeClr val="bg1"/>
                </a:solidFill>
              </a:rPr>
              <a:t>ve</a:t>
            </a:r>
            <a:r>
              <a:rPr lang="en-US" sz="2400" b="1" dirty="0">
                <a:solidFill>
                  <a:schemeClr val="bg1"/>
                </a:solidFill>
              </a:rPr>
              <a:t> 47mm)</a:t>
            </a:r>
          </a:p>
          <a:p>
            <a:r>
              <a:rPr lang="en-US" sz="2400" b="1" dirty="0">
                <a:solidFill>
                  <a:schemeClr val="bg1"/>
                </a:solidFill>
              </a:rPr>
              <a:t>9.2021:  </a:t>
            </a:r>
            <a:r>
              <a:rPr lang="en-US" sz="2400" b="1" dirty="0">
                <a:solidFill>
                  <a:srgbClr val="FF6600"/>
                </a:solidFill>
              </a:rPr>
              <a:t>AMH:0.34</a:t>
            </a:r>
          </a:p>
          <a:p>
            <a:r>
              <a:rPr lang="en-US" sz="2400" b="1" dirty="0">
                <a:solidFill>
                  <a:schemeClr val="bg1"/>
                </a:solidFill>
              </a:rPr>
              <a:t>12.3-2021:Oocyte freezing (13 </a:t>
            </a:r>
            <a:r>
              <a:rPr lang="en-US" sz="2400" b="1" dirty="0" err="1">
                <a:solidFill>
                  <a:schemeClr val="bg1"/>
                </a:solidFill>
              </a:rPr>
              <a:t>tane</a:t>
            </a:r>
            <a:r>
              <a:rPr lang="en-US" sz="2400" b="1" dirty="0">
                <a:solidFill>
                  <a:schemeClr val="bg1"/>
                </a:solidFill>
              </a:rPr>
              <a:t>)</a:t>
            </a:r>
          </a:p>
          <a:p>
            <a:r>
              <a:rPr lang="en-US" sz="2400" b="1" dirty="0">
                <a:solidFill>
                  <a:schemeClr val="bg1"/>
                </a:solidFill>
              </a:rPr>
              <a:t>12.2021:</a:t>
            </a:r>
            <a:r>
              <a:rPr lang="en-US" sz="2400" b="1" dirty="0">
                <a:solidFill>
                  <a:srgbClr val="FFFF00"/>
                </a:solidFill>
              </a:rPr>
              <a:t>Şiddetli </a:t>
            </a:r>
            <a:r>
              <a:rPr lang="en-US" sz="2400" b="1" dirty="0" err="1">
                <a:solidFill>
                  <a:srgbClr val="FFFF00"/>
                </a:solidFill>
              </a:rPr>
              <a:t>Pelvik</a:t>
            </a:r>
            <a:r>
              <a:rPr lang="en-US" sz="2400" b="1" dirty="0">
                <a:solidFill>
                  <a:srgbClr val="FFFF00"/>
                </a:solidFill>
              </a:rPr>
              <a:t> </a:t>
            </a:r>
            <a:r>
              <a:rPr lang="en-US" sz="2400" b="1" dirty="0" err="1">
                <a:solidFill>
                  <a:srgbClr val="FFFF00"/>
                </a:solidFill>
              </a:rPr>
              <a:t>Ağrı</a:t>
            </a:r>
            <a:r>
              <a:rPr lang="en-US" sz="2400" b="1" dirty="0">
                <a:solidFill>
                  <a:srgbClr val="FFFF00"/>
                </a:solidFill>
              </a:rPr>
              <a:t> </a:t>
            </a:r>
            <a:r>
              <a:rPr lang="en-US" sz="2400" b="1" dirty="0" err="1">
                <a:solidFill>
                  <a:srgbClr val="FFFF00"/>
                </a:solidFill>
              </a:rPr>
              <a:t>ve</a:t>
            </a:r>
            <a:r>
              <a:rPr lang="en-US" sz="2400" b="1" dirty="0">
                <a:solidFill>
                  <a:srgbClr val="FFFF00"/>
                </a:solidFill>
              </a:rPr>
              <a:t> </a:t>
            </a:r>
            <a:r>
              <a:rPr lang="en-US" sz="2400" b="1" dirty="0" err="1">
                <a:solidFill>
                  <a:srgbClr val="FFFF00"/>
                </a:solidFill>
              </a:rPr>
              <a:t>İnfertilite</a:t>
            </a:r>
            <a:r>
              <a:rPr lang="en-US" sz="2400" b="1" dirty="0">
                <a:solidFill>
                  <a:srgbClr val="FFFF00"/>
                </a:solidFill>
              </a:rPr>
              <a:t>. </a:t>
            </a:r>
            <a:r>
              <a:rPr lang="en-US" sz="2400" b="1" dirty="0">
                <a:solidFill>
                  <a:srgbClr val="FF6600"/>
                </a:solidFill>
              </a:rPr>
              <a:t>AMH: 0.66 </a:t>
            </a:r>
            <a:r>
              <a:rPr lang="en-US" sz="2400" b="1" dirty="0">
                <a:solidFill>
                  <a:schemeClr val="bg1"/>
                </a:solidFill>
              </a:rPr>
              <a:t>,HSG: Sol </a:t>
            </a:r>
            <a:r>
              <a:rPr lang="en-US" sz="2400" b="1" dirty="0" err="1">
                <a:solidFill>
                  <a:schemeClr val="bg1"/>
                </a:solidFill>
              </a:rPr>
              <a:t>hidrosalpinks</a:t>
            </a:r>
            <a:r>
              <a:rPr lang="en-US" sz="2400" b="1" dirty="0">
                <a:solidFill>
                  <a:schemeClr val="bg1"/>
                </a:solidFill>
              </a:rPr>
              <a:t> ,</a:t>
            </a:r>
            <a:r>
              <a:rPr lang="en-US" sz="2400" b="1" dirty="0" err="1">
                <a:solidFill>
                  <a:schemeClr val="bg1"/>
                </a:solidFill>
              </a:rPr>
              <a:t>USG:Solda</a:t>
            </a:r>
            <a:r>
              <a:rPr lang="en-US" sz="2400" b="1" dirty="0">
                <a:solidFill>
                  <a:schemeClr val="bg1"/>
                </a:solidFill>
              </a:rPr>
              <a:t> </a:t>
            </a:r>
            <a:r>
              <a:rPr lang="en-US" sz="2400" b="1" dirty="0" err="1">
                <a:solidFill>
                  <a:schemeClr val="bg1"/>
                </a:solidFill>
              </a:rPr>
              <a:t>endometrioma</a:t>
            </a:r>
            <a:r>
              <a:rPr lang="en-US" sz="2400" b="1" dirty="0">
                <a:solidFill>
                  <a:schemeClr val="bg1"/>
                </a:solidFill>
              </a:rPr>
              <a:t> (69X78mm)</a:t>
            </a:r>
          </a:p>
          <a:p>
            <a:r>
              <a:rPr lang="en-US" sz="2400" b="1" dirty="0">
                <a:solidFill>
                  <a:schemeClr val="bg1"/>
                </a:solidFill>
              </a:rPr>
              <a:t>2.2022: </a:t>
            </a:r>
            <a:r>
              <a:rPr lang="en-US" sz="2400" b="1" dirty="0" err="1">
                <a:solidFill>
                  <a:schemeClr val="bg1"/>
                </a:solidFill>
              </a:rPr>
              <a:t>USG:sol</a:t>
            </a:r>
            <a:r>
              <a:rPr lang="en-US" sz="2400" b="1" dirty="0">
                <a:solidFill>
                  <a:schemeClr val="bg1"/>
                </a:solidFill>
              </a:rPr>
              <a:t> </a:t>
            </a:r>
            <a:r>
              <a:rPr lang="en-US" sz="2400" b="1" dirty="0" err="1">
                <a:solidFill>
                  <a:schemeClr val="bg1"/>
                </a:solidFill>
              </a:rPr>
              <a:t>endometrioma</a:t>
            </a:r>
            <a:r>
              <a:rPr lang="en-US" sz="2400" b="1" dirty="0">
                <a:solidFill>
                  <a:schemeClr val="bg1"/>
                </a:solidFill>
              </a:rPr>
              <a:t> (102X87mm) ,</a:t>
            </a:r>
            <a:r>
              <a:rPr lang="en-US" sz="2400" b="1" dirty="0">
                <a:solidFill>
                  <a:srgbClr val="FFFF00"/>
                </a:solidFill>
              </a:rPr>
              <a:t>1 ci  IVF </a:t>
            </a:r>
            <a:r>
              <a:rPr lang="en-US" sz="2400" b="1" dirty="0" err="1">
                <a:solidFill>
                  <a:schemeClr val="bg1"/>
                </a:solidFill>
              </a:rPr>
              <a:t>ve</a:t>
            </a:r>
            <a:r>
              <a:rPr lang="en-US" sz="2400" b="1" dirty="0">
                <a:solidFill>
                  <a:schemeClr val="bg1"/>
                </a:solidFill>
              </a:rPr>
              <a:t> 3 oocyte+13 </a:t>
            </a:r>
            <a:r>
              <a:rPr lang="en-US" sz="2400" b="1" dirty="0" err="1">
                <a:solidFill>
                  <a:schemeClr val="bg1"/>
                </a:solidFill>
              </a:rPr>
              <a:t>cryo</a:t>
            </a:r>
            <a:r>
              <a:rPr lang="en-US" sz="2400" b="1" dirty="0">
                <a:solidFill>
                  <a:schemeClr val="bg1"/>
                </a:solidFill>
              </a:rPr>
              <a:t> oocyte </a:t>
            </a:r>
            <a:r>
              <a:rPr lang="en-US" sz="2400" b="1" dirty="0" err="1">
                <a:solidFill>
                  <a:schemeClr val="bg1"/>
                </a:solidFill>
              </a:rPr>
              <a:t>ile</a:t>
            </a:r>
            <a:r>
              <a:rPr lang="en-US" sz="2400" b="1" dirty="0">
                <a:solidFill>
                  <a:schemeClr val="bg1"/>
                </a:solidFill>
              </a:rPr>
              <a:t> ICSI,  </a:t>
            </a:r>
            <a:r>
              <a:rPr lang="en-US" sz="2400" b="1" dirty="0">
                <a:solidFill>
                  <a:srgbClr val="FF0000"/>
                </a:solidFill>
              </a:rPr>
              <a:t>2 </a:t>
            </a:r>
            <a:r>
              <a:rPr lang="en-US" sz="2400" b="1" dirty="0" err="1">
                <a:solidFill>
                  <a:srgbClr val="FF0000"/>
                </a:solidFill>
              </a:rPr>
              <a:t>cryo</a:t>
            </a:r>
            <a:r>
              <a:rPr lang="en-US" sz="2400" b="1" dirty="0">
                <a:solidFill>
                  <a:srgbClr val="FF0000"/>
                </a:solidFill>
              </a:rPr>
              <a:t> </a:t>
            </a:r>
            <a:r>
              <a:rPr lang="en-US" sz="2400" b="1" dirty="0" err="1">
                <a:solidFill>
                  <a:srgbClr val="FF0000"/>
                </a:solidFill>
              </a:rPr>
              <a:t>embrio</a:t>
            </a:r>
            <a:r>
              <a:rPr lang="en-US" sz="2400" b="1" dirty="0">
                <a:solidFill>
                  <a:srgbClr val="FF0000"/>
                </a:solidFill>
              </a:rPr>
              <a:t>(5AA </a:t>
            </a:r>
            <a:r>
              <a:rPr lang="en-US" sz="2400" b="1" dirty="0" err="1">
                <a:solidFill>
                  <a:srgbClr val="FF0000"/>
                </a:solidFill>
              </a:rPr>
              <a:t>ve</a:t>
            </a:r>
            <a:r>
              <a:rPr lang="en-US" sz="2400" b="1" dirty="0">
                <a:solidFill>
                  <a:srgbClr val="FF0000"/>
                </a:solidFill>
              </a:rPr>
              <a:t> 5AA)</a:t>
            </a:r>
          </a:p>
          <a:p>
            <a:r>
              <a:rPr lang="en-US" sz="2400" b="1" dirty="0">
                <a:solidFill>
                  <a:schemeClr val="bg1"/>
                </a:solidFill>
              </a:rPr>
              <a:t>3.2022: </a:t>
            </a:r>
            <a:r>
              <a:rPr lang="en-US" sz="2400" b="1" dirty="0">
                <a:solidFill>
                  <a:srgbClr val="FFFF00"/>
                </a:solidFill>
              </a:rPr>
              <a:t>2 ci IVF </a:t>
            </a:r>
            <a:r>
              <a:rPr lang="en-US" sz="2400" b="1" dirty="0">
                <a:solidFill>
                  <a:schemeClr val="bg1"/>
                </a:solidFill>
              </a:rPr>
              <a:t>7 oocyte   </a:t>
            </a:r>
            <a:r>
              <a:rPr lang="en-US" sz="2400" b="1" dirty="0">
                <a:solidFill>
                  <a:srgbClr val="FF0000"/>
                </a:solidFill>
              </a:rPr>
              <a:t>2 </a:t>
            </a:r>
            <a:r>
              <a:rPr lang="en-US" sz="2400" b="1" dirty="0" err="1">
                <a:solidFill>
                  <a:srgbClr val="FF0000"/>
                </a:solidFill>
              </a:rPr>
              <a:t>cryo</a:t>
            </a:r>
            <a:r>
              <a:rPr lang="en-US" sz="2400" b="1" dirty="0">
                <a:solidFill>
                  <a:srgbClr val="FF0000"/>
                </a:solidFill>
              </a:rPr>
              <a:t> </a:t>
            </a:r>
            <a:r>
              <a:rPr lang="en-US" sz="2400" b="1" dirty="0" err="1">
                <a:solidFill>
                  <a:srgbClr val="FF0000"/>
                </a:solidFill>
              </a:rPr>
              <a:t>embrio</a:t>
            </a:r>
            <a:r>
              <a:rPr lang="en-US" sz="2400" b="1" dirty="0">
                <a:solidFill>
                  <a:srgbClr val="FF0000"/>
                </a:solidFill>
              </a:rPr>
              <a:t> (6AA </a:t>
            </a:r>
            <a:r>
              <a:rPr lang="en-US" sz="2400" b="1" dirty="0" err="1">
                <a:solidFill>
                  <a:srgbClr val="FF0000"/>
                </a:solidFill>
              </a:rPr>
              <a:t>ve</a:t>
            </a:r>
            <a:r>
              <a:rPr lang="en-US" sz="2400" b="1" dirty="0">
                <a:solidFill>
                  <a:srgbClr val="FF0000"/>
                </a:solidFill>
              </a:rPr>
              <a:t> 5AB)</a:t>
            </a:r>
          </a:p>
          <a:p>
            <a:r>
              <a:rPr lang="en-US" sz="2400" b="1" dirty="0">
                <a:solidFill>
                  <a:schemeClr val="bg1"/>
                </a:solidFill>
              </a:rPr>
              <a:t>22.4.2022: </a:t>
            </a:r>
            <a:r>
              <a:rPr lang="en-US" sz="2400" b="1" dirty="0" err="1">
                <a:solidFill>
                  <a:schemeClr val="bg1"/>
                </a:solidFill>
              </a:rPr>
              <a:t>Şiddetli</a:t>
            </a:r>
            <a:r>
              <a:rPr lang="en-US" sz="2400" b="1" dirty="0">
                <a:solidFill>
                  <a:schemeClr val="bg1"/>
                </a:solidFill>
              </a:rPr>
              <a:t> </a:t>
            </a:r>
            <a:r>
              <a:rPr lang="en-US" sz="2400" b="1" dirty="0" err="1">
                <a:solidFill>
                  <a:schemeClr val="bg1"/>
                </a:solidFill>
              </a:rPr>
              <a:t>Ağrı</a:t>
            </a:r>
            <a:r>
              <a:rPr lang="en-US" sz="2400" b="1" dirty="0">
                <a:solidFill>
                  <a:schemeClr val="bg1"/>
                </a:solidFill>
              </a:rPr>
              <a:t> </a:t>
            </a:r>
            <a:r>
              <a:rPr lang="en-US" sz="2400" b="1" dirty="0" err="1">
                <a:solidFill>
                  <a:schemeClr val="bg1"/>
                </a:solidFill>
              </a:rPr>
              <a:t>nedeniyle</a:t>
            </a:r>
            <a:r>
              <a:rPr lang="en-US" sz="2400" b="1" dirty="0">
                <a:solidFill>
                  <a:schemeClr val="bg1"/>
                </a:solidFill>
              </a:rPr>
              <a:t> ( 3. </a:t>
            </a:r>
            <a:r>
              <a:rPr lang="en-US" sz="2400" b="1" dirty="0" err="1">
                <a:solidFill>
                  <a:schemeClr val="bg1"/>
                </a:solidFill>
              </a:rPr>
              <a:t>rekürrens</a:t>
            </a:r>
            <a:r>
              <a:rPr lang="en-US" sz="2400" b="1" dirty="0">
                <a:solidFill>
                  <a:schemeClr val="bg1"/>
                </a:solidFill>
              </a:rPr>
              <a:t> ) </a:t>
            </a:r>
            <a:r>
              <a:rPr lang="en-US" sz="2400" b="1" dirty="0">
                <a:solidFill>
                  <a:srgbClr val="FFFF00"/>
                </a:solidFill>
              </a:rPr>
              <a:t>LSK</a:t>
            </a:r>
            <a:r>
              <a:rPr lang="en-US" sz="2400" b="1" dirty="0">
                <a:solidFill>
                  <a:schemeClr val="bg1"/>
                </a:solidFill>
              </a:rPr>
              <a:t> : Sol </a:t>
            </a:r>
            <a:r>
              <a:rPr lang="en-US" sz="2400" b="1" dirty="0" err="1">
                <a:solidFill>
                  <a:schemeClr val="bg1"/>
                </a:solidFill>
              </a:rPr>
              <a:t>endometrioma</a:t>
            </a:r>
            <a:r>
              <a:rPr lang="en-US" sz="2400" b="1" dirty="0">
                <a:solidFill>
                  <a:schemeClr val="bg1"/>
                </a:solidFill>
              </a:rPr>
              <a:t> </a:t>
            </a:r>
            <a:r>
              <a:rPr lang="en-US" sz="2400" b="1" dirty="0" err="1">
                <a:solidFill>
                  <a:schemeClr val="bg1"/>
                </a:solidFill>
              </a:rPr>
              <a:t>kistektomi</a:t>
            </a:r>
            <a:r>
              <a:rPr lang="en-US" sz="2400" b="1" dirty="0">
                <a:solidFill>
                  <a:schemeClr val="bg1"/>
                </a:solidFill>
              </a:rPr>
              <a:t> (120X100 mm)</a:t>
            </a:r>
          </a:p>
          <a:p>
            <a:endParaRPr lang="en-US" sz="2400" b="1" dirty="0">
              <a:solidFill>
                <a:schemeClr val="bg1"/>
              </a:solidFill>
            </a:endParaRPr>
          </a:p>
          <a:p>
            <a:endParaRPr lang="en-US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348955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Ekran Resmi 2022-05-10 09.38.14.png"/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41185" b="-41185"/>
          <a:stretch>
            <a:fillRect/>
          </a:stretch>
        </p:blipFill>
        <p:spPr>
          <a:xfrm>
            <a:off x="0" y="4252863"/>
            <a:ext cx="9144000" cy="3243908"/>
          </a:xfrm>
        </p:spPr>
      </p:pic>
      <p:pic>
        <p:nvPicPr>
          <p:cNvPr id="5" name="endometriozis kistektomi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-705517" y="0"/>
            <a:ext cx="10542435" cy="57847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73267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248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txBody>
          <a:bodyPr>
            <a:normAutofit fontScale="90000"/>
          </a:bodyPr>
          <a:lstStyle/>
          <a:p>
            <a:r>
              <a:rPr lang="en-US" b="1" dirty="0">
                <a:solidFill>
                  <a:srgbClr val="FFFF00"/>
                </a:solidFill>
              </a:rPr>
              <a:t>Endometriosis and Chronic Inflammation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3198" y="1718650"/>
            <a:ext cx="8926622" cy="5525852"/>
          </a:xfrm>
        </p:spPr>
        <p:txBody>
          <a:bodyPr>
            <a:normAutofit fontScale="62500" lnSpcReduction="20000"/>
          </a:bodyPr>
          <a:lstStyle/>
          <a:p>
            <a:r>
              <a:rPr lang="en-US" sz="5100" b="1" dirty="0">
                <a:solidFill>
                  <a:schemeClr val="bg1"/>
                </a:solidFill>
              </a:rPr>
              <a:t>Associated with </a:t>
            </a:r>
            <a:r>
              <a:rPr lang="en-US" sz="5100" b="1" dirty="0" err="1">
                <a:solidFill>
                  <a:schemeClr val="bg1"/>
                </a:solidFill>
              </a:rPr>
              <a:t>dysregulation</a:t>
            </a:r>
            <a:r>
              <a:rPr lang="en-US" sz="5100" b="1" dirty="0">
                <a:solidFill>
                  <a:schemeClr val="bg1"/>
                </a:solidFill>
              </a:rPr>
              <a:t> of the immune system.</a:t>
            </a:r>
          </a:p>
          <a:p>
            <a:r>
              <a:rPr lang="en-US" sz="5100" b="1" dirty="0">
                <a:solidFill>
                  <a:srgbClr val="FFFF00"/>
                </a:solidFill>
              </a:rPr>
              <a:t>Peritoneal fluid with :</a:t>
            </a:r>
          </a:p>
          <a:p>
            <a:pPr marL="0" indent="0">
              <a:buNone/>
            </a:pPr>
            <a:r>
              <a:rPr lang="en-US" b="1" dirty="0">
                <a:solidFill>
                  <a:schemeClr val="bg1"/>
                </a:solidFill>
              </a:rPr>
              <a:t>                  - </a:t>
            </a:r>
            <a:r>
              <a:rPr lang="en-US" sz="3800" b="1" dirty="0">
                <a:solidFill>
                  <a:schemeClr val="bg1"/>
                </a:solidFill>
              </a:rPr>
              <a:t>Increased number of immune cells, </a:t>
            </a:r>
            <a:r>
              <a:rPr lang="en-US" sz="3800" b="1" dirty="0" err="1">
                <a:solidFill>
                  <a:schemeClr val="bg1"/>
                </a:solidFill>
              </a:rPr>
              <a:t>macrofages</a:t>
            </a:r>
            <a:r>
              <a:rPr lang="en-US" sz="3800" b="1" dirty="0">
                <a:solidFill>
                  <a:schemeClr val="bg1"/>
                </a:solidFill>
              </a:rPr>
              <a:t>, </a:t>
            </a:r>
          </a:p>
          <a:p>
            <a:pPr marL="0" indent="0">
              <a:buNone/>
            </a:pPr>
            <a:r>
              <a:rPr lang="en-US" sz="3800" b="1" dirty="0">
                <a:solidFill>
                  <a:schemeClr val="bg1"/>
                </a:solidFill>
              </a:rPr>
              <a:t>                 mast, NK    and T cells</a:t>
            </a:r>
          </a:p>
          <a:p>
            <a:pPr marL="0" indent="0">
              <a:buNone/>
            </a:pPr>
            <a:r>
              <a:rPr lang="en-US" sz="3800" b="1" dirty="0">
                <a:solidFill>
                  <a:schemeClr val="bg1"/>
                </a:solidFill>
              </a:rPr>
              <a:t>               - Elevated </a:t>
            </a:r>
            <a:r>
              <a:rPr lang="en-US" sz="3800" b="1" dirty="0" err="1">
                <a:solidFill>
                  <a:schemeClr val="bg1"/>
                </a:solidFill>
              </a:rPr>
              <a:t>GF,chemokins</a:t>
            </a:r>
            <a:r>
              <a:rPr lang="en-US" sz="3800" b="1" dirty="0">
                <a:solidFill>
                  <a:schemeClr val="bg1"/>
                </a:solidFill>
              </a:rPr>
              <a:t> and cytokines.</a:t>
            </a:r>
          </a:p>
          <a:p>
            <a:pPr marL="0" indent="0">
              <a:buNone/>
            </a:pPr>
            <a:r>
              <a:rPr lang="en-US" b="1" dirty="0">
                <a:solidFill>
                  <a:schemeClr val="bg1"/>
                </a:solidFill>
              </a:rPr>
              <a:t>                 </a:t>
            </a:r>
          </a:p>
          <a:p>
            <a:pPr marL="0" indent="0">
              <a:buNone/>
            </a:pPr>
            <a:r>
              <a:rPr lang="en-US" b="1" dirty="0">
                <a:solidFill>
                  <a:schemeClr val="bg1"/>
                </a:solidFill>
              </a:rPr>
              <a:t>                 </a:t>
            </a:r>
          </a:p>
          <a:p>
            <a:r>
              <a:rPr lang="en-US" sz="5100" b="1" dirty="0">
                <a:solidFill>
                  <a:srgbClr val="FFFF00"/>
                </a:solidFill>
              </a:rPr>
              <a:t>Inflammation affect :</a:t>
            </a:r>
          </a:p>
          <a:p>
            <a:pPr marL="0" indent="0">
              <a:buNone/>
            </a:pPr>
            <a:r>
              <a:rPr lang="en-US" b="1" dirty="0">
                <a:solidFill>
                  <a:schemeClr val="bg1"/>
                </a:solidFill>
              </a:rPr>
              <a:t>               </a:t>
            </a:r>
            <a:r>
              <a:rPr lang="en-US" sz="3800" b="1" dirty="0">
                <a:solidFill>
                  <a:schemeClr val="bg1"/>
                </a:solidFill>
              </a:rPr>
              <a:t>  - The quality of the oocytes </a:t>
            </a:r>
          </a:p>
          <a:p>
            <a:pPr marL="0" indent="0">
              <a:buNone/>
            </a:pPr>
            <a:r>
              <a:rPr lang="en-US" sz="3800" b="1" dirty="0">
                <a:solidFill>
                  <a:schemeClr val="bg1"/>
                </a:solidFill>
              </a:rPr>
              <a:t>               - Impair ovarian function</a:t>
            </a:r>
          </a:p>
          <a:p>
            <a:pPr marL="0" indent="0">
              <a:buNone/>
            </a:pPr>
            <a:r>
              <a:rPr lang="en-US" sz="3800" b="1" dirty="0">
                <a:solidFill>
                  <a:schemeClr val="bg1"/>
                </a:solidFill>
              </a:rPr>
              <a:t>               - Resulting in defective </a:t>
            </a:r>
            <a:r>
              <a:rPr lang="en-US" sz="3800" b="1" dirty="0" err="1">
                <a:solidFill>
                  <a:schemeClr val="bg1"/>
                </a:solidFill>
              </a:rPr>
              <a:t>folliculogenesis</a:t>
            </a:r>
            <a:r>
              <a:rPr lang="en-US" sz="3800" b="1" dirty="0">
                <a:solidFill>
                  <a:schemeClr val="bg1"/>
                </a:solidFill>
              </a:rPr>
              <a:t> ,</a:t>
            </a:r>
            <a:r>
              <a:rPr lang="en-US" sz="3800" b="1" dirty="0" err="1">
                <a:solidFill>
                  <a:schemeClr val="bg1"/>
                </a:solidFill>
              </a:rPr>
              <a:t>fertilisation</a:t>
            </a:r>
            <a:r>
              <a:rPr lang="en-US" sz="3800" b="1" dirty="0">
                <a:solidFill>
                  <a:schemeClr val="bg1"/>
                </a:solidFill>
              </a:rPr>
              <a:t> and  </a:t>
            </a:r>
          </a:p>
          <a:p>
            <a:pPr marL="0" indent="0">
              <a:buNone/>
            </a:pPr>
            <a:r>
              <a:rPr lang="en-US" sz="3800" b="1" dirty="0">
                <a:solidFill>
                  <a:schemeClr val="bg1"/>
                </a:solidFill>
              </a:rPr>
              <a:t>              </a:t>
            </a:r>
            <a:r>
              <a:rPr lang="en-US" sz="3800" b="1">
                <a:solidFill>
                  <a:schemeClr val="bg1"/>
                </a:solidFill>
              </a:rPr>
              <a:t> - Implantation</a:t>
            </a:r>
            <a:r>
              <a:rPr lang="en-US" sz="3800" b="1" dirty="0">
                <a:solidFill>
                  <a:schemeClr val="bg1"/>
                </a:solidFill>
              </a:rPr>
              <a:t>.</a:t>
            </a:r>
          </a:p>
          <a:p>
            <a:pPr marL="0" indent="0">
              <a:buNone/>
            </a:pPr>
            <a:r>
              <a:rPr lang="en-US" b="1" dirty="0">
                <a:solidFill>
                  <a:schemeClr val="bg1"/>
                </a:solidFill>
              </a:rPr>
              <a:t>                </a:t>
            </a:r>
          </a:p>
          <a:p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985238" y="3607163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9079820" y="2769544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46843305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8800" b="1" dirty="0">
                <a:solidFill>
                  <a:srgbClr val="FFFF00"/>
                </a:solidFill>
              </a:rPr>
              <a:t>Laparoscopic Surgery in failed IVF Patients</a:t>
            </a:r>
          </a:p>
        </p:txBody>
      </p:sp>
    </p:spTree>
    <p:extLst>
      <p:ext uri="{BB962C8B-B14F-4D97-AF65-F5344CB8AC3E}">
        <p14:creationId xmlns:p14="http://schemas.microsoft.com/office/powerpoint/2010/main" val="1572450707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Title 1"/>
          <p:cNvSpPr>
            <a:spLocks noGrp="1"/>
          </p:cNvSpPr>
          <p:nvPr>
            <p:ph type="title" idx="4294967295"/>
          </p:nvPr>
        </p:nvSpPr>
        <p:spPr>
          <a:xfrm>
            <a:off x="0" y="62136"/>
            <a:ext cx="9144000" cy="990600"/>
          </a:xfrm>
        </p:spPr>
        <p:txBody>
          <a:bodyPr>
            <a:normAutofit/>
          </a:bodyPr>
          <a:lstStyle/>
          <a:p>
            <a:endParaRPr lang="en-US" altLang="tr-TR" sz="4000" b="1" dirty="0"/>
          </a:p>
        </p:txBody>
      </p:sp>
      <p:sp>
        <p:nvSpPr>
          <p:cNvPr id="66563" name="Content Placeholder 2"/>
          <p:cNvSpPr>
            <a:spLocks noGrp="1"/>
          </p:cNvSpPr>
          <p:nvPr>
            <p:ph sz="quarter" idx="4294967295"/>
          </p:nvPr>
        </p:nvSpPr>
        <p:spPr>
          <a:xfrm>
            <a:off x="679622" y="3366198"/>
            <a:ext cx="7500551" cy="3074943"/>
          </a:xfrm>
        </p:spPr>
        <p:txBody>
          <a:bodyPr/>
          <a:lstStyle/>
          <a:p>
            <a:pPr marL="0" indent="0" algn="ctr">
              <a:buNone/>
            </a:pPr>
            <a:r>
              <a:rPr lang="tr-TR" altLang="tr-TR" b="1" dirty="0" err="1">
                <a:solidFill>
                  <a:srgbClr val="FFFFFF"/>
                </a:solidFill>
              </a:rPr>
              <a:t>Multipl</a:t>
            </a:r>
            <a:r>
              <a:rPr lang="tr-TR" altLang="tr-TR" b="1" dirty="0">
                <a:solidFill>
                  <a:srgbClr val="FFFFFF"/>
                </a:solidFill>
              </a:rPr>
              <a:t> IVF </a:t>
            </a:r>
            <a:r>
              <a:rPr lang="tr-TR" altLang="tr-TR" b="1" dirty="0" err="1">
                <a:solidFill>
                  <a:srgbClr val="FFFFFF"/>
                </a:solidFill>
              </a:rPr>
              <a:t>failure</a:t>
            </a:r>
            <a:endParaRPr lang="tr-TR" altLang="tr-TR" b="1" dirty="0">
              <a:solidFill>
                <a:srgbClr val="FFFFFF"/>
              </a:solidFill>
            </a:endParaRPr>
          </a:p>
          <a:p>
            <a:pPr marL="0" indent="0" algn="ctr">
              <a:buNone/>
            </a:pPr>
            <a:endParaRPr lang="tr-TR" altLang="tr-TR" b="1" dirty="0"/>
          </a:p>
          <a:p>
            <a:pPr marL="0" indent="0" algn="ctr">
              <a:buNone/>
            </a:pPr>
            <a:r>
              <a:rPr lang="tr-TR" altLang="tr-TR" b="1" dirty="0" err="1">
                <a:solidFill>
                  <a:srgbClr val="FFFFFF"/>
                </a:solidFill>
              </a:rPr>
              <a:t>Laparoscopy</a:t>
            </a:r>
            <a:endParaRPr lang="tr-TR" altLang="tr-TR" b="1" dirty="0">
              <a:solidFill>
                <a:srgbClr val="FFFFFF"/>
              </a:solidFill>
            </a:endParaRPr>
          </a:p>
          <a:p>
            <a:pPr marL="0" indent="0" algn="ctr">
              <a:buNone/>
            </a:pPr>
            <a:endParaRPr lang="tr-TR" altLang="tr-TR" b="1" dirty="0"/>
          </a:p>
          <a:p>
            <a:pPr marL="0" indent="0" algn="ctr">
              <a:buNone/>
            </a:pPr>
            <a:r>
              <a:rPr lang="tr-TR" altLang="tr-TR" sz="3600" b="1" dirty="0">
                <a:solidFill>
                  <a:srgbClr val="FFFFFF"/>
                </a:solidFill>
              </a:rPr>
              <a:t>% 76 </a:t>
            </a:r>
            <a:r>
              <a:rPr lang="tr-TR" altLang="tr-TR" sz="3600" b="1" dirty="0" err="1">
                <a:solidFill>
                  <a:srgbClr val="FFFFFF"/>
                </a:solidFill>
              </a:rPr>
              <a:t>pregnancy</a:t>
            </a:r>
            <a:endParaRPr lang="en-US" altLang="tr-TR" sz="3600" b="1" dirty="0">
              <a:solidFill>
                <a:srgbClr val="FFFFFF"/>
              </a:solidFill>
            </a:endParaRPr>
          </a:p>
        </p:txBody>
      </p:sp>
      <p:pic>
        <p:nvPicPr>
          <p:cNvPr id="66564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3060" y="352803"/>
            <a:ext cx="8501448" cy="2667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Aşağı Ok 1"/>
          <p:cNvSpPr/>
          <p:nvPr/>
        </p:nvSpPr>
        <p:spPr>
          <a:xfrm>
            <a:off x="4028303" y="5260929"/>
            <a:ext cx="704335" cy="383060"/>
          </a:xfrm>
          <a:prstGeom prst="downArrow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rgbClr val="C00000"/>
              </a:solidFill>
            </a:endParaRPr>
          </a:p>
        </p:txBody>
      </p:sp>
      <p:sp>
        <p:nvSpPr>
          <p:cNvPr id="7" name="Aşağı Ok 6"/>
          <p:cNvSpPr/>
          <p:nvPr/>
        </p:nvSpPr>
        <p:spPr>
          <a:xfrm>
            <a:off x="4028303" y="4135266"/>
            <a:ext cx="704335" cy="383060"/>
          </a:xfrm>
          <a:prstGeom prst="downArrow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6838880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Content Placeholder 3" descr="Ekran Resmi 2019-08-18 18.36.57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6822" b="-6822"/>
          <a:stretch>
            <a:fillRect/>
          </a:stretch>
        </p:blipFill>
        <p:spPr>
          <a:xfrm>
            <a:off x="0" y="1282215"/>
            <a:ext cx="9144000" cy="5891699"/>
          </a:xfrm>
        </p:spPr>
      </p:pic>
      <p:pic>
        <p:nvPicPr>
          <p:cNvPr id="5" name="Content Placeholder 3" descr="Ekran Resmi 2019-08-18 18.37.11.png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9662" b="-9662"/>
          <a:stretch>
            <a:fillRect/>
          </a:stretch>
        </p:blipFill>
        <p:spPr>
          <a:xfrm>
            <a:off x="0" y="-114299"/>
            <a:ext cx="9144000" cy="1902002"/>
          </a:xfrm>
        </p:spPr>
      </p:pic>
      <p:sp>
        <p:nvSpPr>
          <p:cNvPr id="6" name="Rectangle 5"/>
          <p:cNvSpPr/>
          <p:nvPr/>
        </p:nvSpPr>
        <p:spPr>
          <a:xfrm>
            <a:off x="259920" y="2581042"/>
            <a:ext cx="8642110" cy="459119"/>
          </a:xfrm>
          <a:prstGeom prst="rect">
            <a:avLst/>
          </a:prstGeom>
          <a:gradFill flip="none" rotWithShape="1">
            <a:gsLst>
              <a:gs pos="0">
                <a:srgbClr val="FF0000">
                  <a:alpha val="0"/>
                </a:srgbClr>
              </a:gs>
              <a:gs pos="100000">
                <a:srgbClr val="FFFFFF">
                  <a:alpha val="0"/>
                </a:srgbClr>
              </a:gs>
            </a:gsLst>
            <a:lin ang="0" scaled="1"/>
            <a:tileRect/>
          </a:gradFill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0605947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Ekran Resmi 2019-08-18 18.41.32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6907" b="-6907"/>
          <a:stretch>
            <a:fillRect/>
          </a:stretch>
        </p:blipFill>
        <p:spPr>
          <a:xfrm>
            <a:off x="-1" y="-451211"/>
            <a:ext cx="9440585" cy="7770867"/>
          </a:xfrm>
        </p:spPr>
      </p:pic>
      <p:sp>
        <p:nvSpPr>
          <p:cNvPr id="5" name="Rectangle 4"/>
          <p:cNvSpPr/>
          <p:nvPr/>
        </p:nvSpPr>
        <p:spPr>
          <a:xfrm>
            <a:off x="259920" y="1837018"/>
            <a:ext cx="8642110" cy="320555"/>
          </a:xfrm>
          <a:prstGeom prst="rect">
            <a:avLst/>
          </a:prstGeom>
          <a:gradFill flip="none" rotWithShape="1">
            <a:gsLst>
              <a:gs pos="0">
                <a:srgbClr val="FF0000">
                  <a:alpha val="0"/>
                </a:srgbClr>
              </a:gs>
              <a:gs pos="100000">
                <a:srgbClr val="FFFFFF">
                  <a:alpha val="0"/>
                </a:srgbClr>
              </a:gs>
            </a:gsLst>
            <a:lin ang="0" scaled="1"/>
            <a:tileRect/>
          </a:gradFill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215040" y="3999045"/>
            <a:ext cx="8642110" cy="320555"/>
          </a:xfrm>
          <a:prstGeom prst="rect">
            <a:avLst/>
          </a:prstGeom>
          <a:gradFill flip="none" rotWithShape="1">
            <a:gsLst>
              <a:gs pos="0">
                <a:srgbClr val="FF0000">
                  <a:alpha val="0"/>
                </a:srgbClr>
              </a:gs>
              <a:gs pos="100000">
                <a:srgbClr val="FFFFFF">
                  <a:alpha val="0"/>
                </a:srgbClr>
              </a:gs>
            </a:gsLst>
            <a:lin ang="0" scaled="1"/>
            <a:tileRect/>
          </a:gradFill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227370" y="4307270"/>
            <a:ext cx="8642110" cy="451720"/>
          </a:xfrm>
          <a:prstGeom prst="rect">
            <a:avLst/>
          </a:prstGeom>
          <a:gradFill flip="none" rotWithShape="1">
            <a:gsLst>
              <a:gs pos="0">
                <a:srgbClr val="FF0000">
                  <a:alpha val="0"/>
                </a:srgbClr>
              </a:gs>
              <a:gs pos="100000">
                <a:srgbClr val="FFFFFF">
                  <a:alpha val="0"/>
                </a:srgbClr>
              </a:gs>
            </a:gsLst>
            <a:lin ang="0" scaled="1"/>
            <a:tileRect/>
          </a:gradFill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227370" y="4960707"/>
            <a:ext cx="8642110" cy="476377"/>
          </a:xfrm>
          <a:prstGeom prst="rect">
            <a:avLst/>
          </a:prstGeom>
          <a:gradFill flip="none" rotWithShape="1">
            <a:gsLst>
              <a:gs pos="0">
                <a:srgbClr val="FF0000">
                  <a:alpha val="0"/>
                </a:srgbClr>
              </a:gs>
              <a:gs pos="100000">
                <a:srgbClr val="FFFFFF">
                  <a:alpha val="0"/>
                </a:srgbClr>
              </a:gs>
            </a:gsLst>
            <a:lin ang="0" scaled="1"/>
            <a:tileRect/>
          </a:gradFill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5339047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Ekran Resmi 2019-08-18 18.35.46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7915" b="-17915"/>
          <a:stretch>
            <a:fillRect/>
          </a:stretch>
        </p:blipFill>
        <p:spPr>
          <a:xfrm>
            <a:off x="-250636" y="-1219943"/>
            <a:ext cx="9674511" cy="9191349"/>
          </a:xfrm>
        </p:spPr>
      </p:pic>
      <p:sp>
        <p:nvSpPr>
          <p:cNvPr id="5" name="Rectangle 4"/>
          <p:cNvSpPr/>
          <p:nvPr/>
        </p:nvSpPr>
        <p:spPr>
          <a:xfrm>
            <a:off x="0" y="2145243"/>
            <a:ext cx="9144000" cy="320555"/>
          </a:xfrm>
          <a:prstGeom prst="rect">
            <a:avLst/>
          </a:prstGeom>
          <a:gradFill flip="none" rotWithShape="1">
            <a:gsLst>
              <a:gs pos="0">
                <a:srgbClr val="FF0000">
                  <a:alpha val="0"/>
                </a:srgbClr>
              </a:gs>
              <a:gs pos="100000">
                <a:srgbClr val="FFFFFF">
                  <a:alpha val="0"/>
                </a:srgbClr>
              </a:gs>
            </a:gsLst>
            <a:lin ang="0" scaled="1"/>
            <a:tileRect/>
          </a:gradFill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-11340" y="3316498"/>
            <a:ext cx="9155340" cy="320555"/>
          </a:xfrm>
          <a:prstGeom prst="rect">
            <a:avLst/>
          </a:prstGeom>
          <a:gradFill flip="none" rotWithShape="1">
            <a:gsLst>
              <a:gs pos="0">
                <a:srgbClr val="FF0000">
                  <a:alpha val="0"/>
                </a:srgbClr>
              </a:gs>
              <a:gs pos="100000">
                <a:srgbClr val="FFFFFF">
                  <a:alpha val="0"/>
                </a:srgbClr>
              </a:gs>
            </a:gsLst>
            <a:lin ang="0" scaled="1"/>
            <a:tileRect/>
          </a:gradFill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7545933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6798" y="274638"/>
            <a:ext cx="8229600" cy="1143000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FFFF00"/>
                </a:solidFill>
              </a:rPr>
              <a:t>Fertility outcome of laparoscopic treatment of severe endometriosis and repeated IVF failure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2716451"/>
            <a:ext cx="9144000" cy="5185763"/>
          </a:xfrm>
        </p:spPr>
        <p:txBody>
          <a:bodyPr>
            <a:normAutofit/>
          </a:bodyPr>
          <a:lstStyle/>
          <a:p>
            <a:r>
              <a:rPr lang="en-US" sz="3500" dirty="0">
                <a:solidFill>
                  <a:srgbClr val="FFFF00"/>
                </a:solidFill>
              </a:rPr>
              <a:t>78 women with severe endometriosis </a:t>
            </a:r>
            <a:r>
              <a:rPr lang="en-US" sz="3500" dirty="0">
                <a:solidFill>
                  <a:schemeClr val="bg1"/>
                </a:solidFill>
              </a:rPr>
              <a:t>(AFS:3-4)</a:t>
            </a:r>
          </a:p>
          <a:p>
            <a:r>
              <a:rPr lang="en-US" sz="3500" dirty="0">
                <a:solidFill>
                  <a:schemeClr val="bg1"/>
                </a:solidFill>
              </a:rPr>
              <a:t>All women had </a:t>
            </a:r>
            <a:r>
              <a:rPr lang="en-US" sz="3500" dirty="0">
                <a:solidFill>
                  <a:srgbClr val="FFFF00"/>
                </a:solidFill>
              </a:rPr>
              <a:t>failed IVF before surgery</a:t>
            </a:r>
          </a:p>
          <a:p>
            <a:r>
              <a:rPr lang="en-US" sz="3500" dirty="0">
                <a:solidFill>
                  <a:schemeClr val="bg1"/>
                </a:solidFill>
              </a:rPr>
              <a:t>After surgical treatment: 33 /45</a:t>
            </a:r>
            <a:r>
              <a:rPr lang="en-US" sz="3500" dirty="0">
                <a:solidFill>
                  <a:srgbClr val="FFFF00"/>
                </a:solidFill>
              </a:rPr>
              <a:t>(42.3%) </a:t>
            </a:r>
            <a:r>
              <a:rPr lang="en-US" sz="3500" dirty="0">
                <a:solidFill>
                  <a:schemeClr val="bg1"/>
                </a:solidFill>
              </a:rPr>
              <a:t>delivered (3 </a:t>
            </a:r>
            <a:r>
              <a:rPr lang="en-US" sz="3500" dirty="0" err="1">
                <a:solidFill>
                  <a:schemeClr val="bg1"/>
                </a:solidFill>
              </a:rPr>
              <a:t>spontan</a:t>
            </a:r>
            <a:r>
              <a:rPr lang="en-US" sz="3500" dirty="0">
                <a:solidFill>
                  <a:schemeClr val="bg1"/>
                </a:solidFill>
              </a:rPr>
              <a:t> pregnancy, 30 with IVF)</a:t>
            </a:r>
          </a:p>
          <a:p>
            <a:r>
              <a:rPr lang="en-US" sz="3500" dirty="0">
                <a:solidFill>
                  <a:schemeClr val="bg1"/>
                </a:solidFill>
              </a:rPr>
              <a:t>These 33 women :</a:t>
            </a:r>
            <a:r>
              <a:rPr lang="en-US" sz="3500" dirty="0">
                <a:solidFill>
                  <a:srgbClr val="FF6600"/>
                </a:solidFill>
              </a:rPr>
              <a:t>younger</a:t>
            </a:r>
            <a:r>
              <a:rPr lang="en-US" sz="3500" dirty="0">
                <a:solidFill>
                  <a:schemeClr val="bg1"/>
                </a:solidFill>
              </a:rPr>
              <a:t> (32.5 </a:t>
            </a:r>
            <a:r>
              <a:rPr lang="en-US" sz="3500" dirty="0" err="1">
                <a:solidFill>
                  <a:schemeClr val="bg1"/>
                </a:solidFill>
              </a:rPr>
              <a:t>vs</a:t>
            </a:r>
            <a:r>
              <a:rPr lang="en-US" sz="3500" dirty="0">
                <a:solidFill>
                  <a:schemeClr val="bg1"/>
                </a:solidFill>
              </a:rPr>
              <a:t> 35.59 ,</a:t>
            </a:r>
            <a:r>
              <a:rPr lang="en-US" sz="3500" dirty="0">
                <a:solidFill>
                  <a:srgbClr val="FF6600"/>
                </a:solidFill>
              </a:rPr>
              <a:t>less DOR before surgery </a:t>
            </a:r>
            <a:r>
              <a:rPr lang="en-US" sz="3500" dirty="0">
                <a:solidFill>
                  <a:schemeClr val="bg1"/>
                </a:solidFill>
              </a:rPr>
              <a:t>(6% </a:t>
            </a:r>
            <a:r>
              <a:rPr lang="en-US" sz="3500" dirty="0" err="1">
                <a:solidFill>
                  <a:schemeClr val="bg1"/>
                </a:solidFill>
              </a:rPr>
              <a:t>vs</a:t>
            </a:r>
            <a:r>
              <a:rPr lang="en-US" sz="3500" dirty="0">
                <a:solidFill>
                  <a:schemeClr val="bg1"/>
                </a:solidFill>
              </a:rPr>
              <a:t> 28.8%)</a:t>
            </a:r>
          </a:p>
          <a:p>
            <a:pPr marL="0" indent="0">
              <a:buNone/>
            </a:pPr>
            <a:r>
              <a:rPr lang="en-US" dirty="0"/>
              <a:t>                                              </a:t>
            </a:r>
            <a:r>
              <a:rPr lang="en-US" sz="2800" dirty="0">
                <a:solidFill>
                  <a:srgbClr val="FFFFFF"/>
                </a:solidFill>
              </a:rPr>
              <a:t>Soriano et al </a:t>
            </a:r>
            <a:r>
              <a:rPr lang="en-US" sz="2800" dirty="0" err="1">
                <a:solidFill>
                  <a:srgbClr val="FFFFFF"/>
                </a:solidFill>
              </a:rPr>
              <a:t>Fertil</a:t>
            </a:r>
            <a:r>
              <a:rPr lang="en-US" sz="2800" dirty="0">
                <a:solidFill>
                  <a:srgbClr val="FFFFFF"/>
                </a:solidFill>
              </a:rPr>
              <a:t> </a:t>
            </a:r>
            <a:r>
              <a:rPr lang="en-US" sz="2800" dirty="0" err="1">
                <a:solidFill>
                  <a:srgbClr val="FFFFFF"/>
                </a:solidFill>
              </a:rPr>
              <a:t>Steril</a:t>
            </a:r>
            <a:r>
              <a:rPr lang="en-US" sz="2800" dirty="0">
                <a:solidFill>
                  <a:srgbClr val="FFFFFF"/>
                </a:solidFill>
              </a:rPr>
              <a:t> 2016</a:t>
            </a:r>
          </a:p>
          <a:p>
            <a:pPr marL="0" indent="0">
              <a:buNone/>
            </a:pPr>
            <a:endParaRPr lang="en-US" sz="2800" dirty="0">
              <a:solidFill>
                <a:srgbClr val="FFFFFF"/>
              </a:solidFill>
            </a:endParaRPr>
          </a:p>
        </p:txBody>
      </p:sp>
      <p:pic>
        <p:nvPicPr>
          <p:cNvPr id="4" name="Picture 3" descr="Ekran Resmi 2022-05-08 09.52.21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207"/>
            <a:ext cx="9144000" cy="23113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7310608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-17638" y="1600200"/>
            <a:ext cx="9302758" cy="5950215"/>
          </a:xfrm>
        </p:spPr>
        <p:txBody>
          <a:bodyPr>
            <a:normAutofit/>
          </a:bodyPr>
          <a:lstStyle/>
          <a:p>
            <a:r>
              <a:rPr lang="en-US" sz="2800" b="1" dirty="0">
                <a:solidFill>
                  <a:srgbClr val="FFFF00"/>
                </a:solidFill>
              </a:rPr>
              <a:t>104 </a:t>
            </a:r>
            <a:r>
              <a:rPr lang="en-US" sz="2800" b="1" dirty="0" err="1">
                <a:solidFill>
                  <a:srgbClr val="FFFF00"/>
                </a:solidFill>
              </a:rPr>
              <a:t>infertil</a:t>
            </a:r>
            <a:r>
              <a:rPr lang="en-US" sz="2800" b="1" dirty="0">
                <a:solidFill>
                  <a:srgbClr val="FFFF00"/>
                </a:solidFill>
              </a:rPr>
              <a:t> patients with DIE, after 2 failure of IVF</a:t>
            </a:r>
          </a:p>
          <a:p>
            <a:r>
              <a:rPr lang="en-US" sz="2800" b="1" dirty="0">
                <a:solidFill>
                  <a:srgbClr val="FFFFFF"/>
                </a:solidFill>
              </a:rPr>
              <a:t>73 women intend to get pregnant post-operatively</a:t>
            </a:r>
          </a:p>
          <a:p>
            <a:r>
              <a:rPr lang="en-US" sz="2800" b="1" dirty="0">
                <a:solidFill>
                  <a:srgbClr val="FFFFFF"/>
                </a:solidFill>
              </a:rPr>
              <a:t>Mean age:31.9</a:t>
            </a:r>
          </a:p>
          <a:p>
            <a:r>
              <a:rPr lang="en-US" sz="2800" b="1" dirty="0">
                <a:solidFill>
                  <a:srgbClr val="FFFFFF"/>
                </a:solidFill>
              </a:rPr>
              <a:t>Mean length of history of infertility: 48.4 months</a:t>
            </a:r>
          </a:p>
          <a:p>
            <a:r>
              <a:rPr lang="en-US" sz="2800" b="1" dirty="0">
                <a:solidFill>
                  <a:srgbClr val="FFFFFF"/>
                </a:solidFill>
              </a:rPr>
              <a:t>Stage 3-4 endometriosis :83.6%</a:t>
            </a:r>
          </a:p>
          <a:p>
            <a:r>
              <a:rPr lang="en-US" sz="2800" b="1" dirty="0">
                <a:solidFill>
                  <a:srgbClr val="FFFFFF"/>
                </a:solidFill>
              </a:rPr>
              <a:t>Mean post-op follow-up:46.6 months</a:t>
            </a:r>
          </a:p>
          <a:p>
            <a:r>
              <a:rPr lang="en-US" sz="2800" b="1" dirty="0">
                <a:solidFill>
                  <a:srgbClr val="FFFFFF"/>
                </a:solidFill>
              </a:rPr>
              <a:t>Post-op PR:  </a:t>
            </a:r>
            <a:r>
              <a:rPr lang="en-US" sz="2800" b="1" dirty="0">
                <a:solidFill>
                  <a:srgbClr val="FF6600"/>
                </a:solidFill>
              </a:rPr>
              <a:t>43.8%   </a:t>
            </a:r>
            <a:r>
              <a:rPr lang="en-US" sz="2800" b="1" dirty="0">
                <a:solidFill>
                  <a:srgbClr val="FFFFFF"/>
                </a:solidFill>
              </a:rPr>
              <a:t>(mean time:11.1 months)</a:t>
            </a:r>
          </a:p>
          <a:p>
            <a:r>
              <a:rPr lang="en-US" sz="2800" b="1" dirty="0">
                <a:solidFill>
                  <a:srgbClr val="FFFFFF"/>
                </a:solidFill>
              </a:rPr>
              <a:t>Spontaneous  </a:t>
            </a:r>
            <a:r>
              <a:rPr lang="en-US" sz="2800" b="1" dirty="0">
                <a:solidFill>
                  <a:srgbClr val="FF6600"/>
                </a:solidFill>
              </a:rPr>
              <a:t>PR:  21.8%.</a:t>
            </a:r>
          </a:p>
          <a:p>
            <a:r>
              <a:rPr lang="en-US" sz="2800" b="1" dirty="0">
                <a:solidFill>
                  <a:srgbClr val="FFFF00"/>
                </a:solidFill>
              </a:rPr>
              <a:t>By IVF: 31.2%  ,by FET:21.8%, byIVF-ICSI:18.7%,by IIU:3.1%</a:t>
            </a:r>
          </a:p>
          <a:p>
            <a:pPr marL="0" indent="0">
              <a:buNone/>
            </a:pPr>
            <a:r>
              <a:rPr lang="en-US" sz="2800" b="1" dirty="0">
                <a:solidFill>
                  <a:srgbClr val="FFFF00"/>
                </a:solidFill>
              </a:rPr>
              <a:t>                                                                                       </a:t>
            </a:r>
            <a:r>
              <a:rPr lang="en-US" sz="2800" b="1" dirty="0">
                <a:solidFill>
                  <a:schemeClr val="bg1"/>
                </a:solidFill>
              </a:rPr>
              <a:t> JMIG 2019</a:t>
            </a:r>
          </a:p>
          <a:p>
            <a:endParaRPr lang="en-US" b="1" dirty="0">
              <a:solidFill>
                <a:srgbClr val="FFFF00"/>
              </a:solidFill>
            </a:endParaRPr>
          </a:p>
        </p:txBody>
      </p:sp>
      <p:pic>
        <p:nvPicPr>
          <p:cNvPr id="4" name="Picture 3" descr="Ekran Resmi 2019-10-10 10.37.07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14176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727832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87898"/>
            <a:ext cx="8229600" cy="1143000"/>
          </a:xfrm>
        </p:spPr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-192504"/>
            <a:ext cx="8229600" cy="7251249"/>
          </a:xfrm>
        </p:spPr>
        <p:txBody>
          <a:bodyPr/>
          <a:lstStyle/>
          <a:p>
            <a:pPr marL="0" indent="0">
              <a:buNone/>
            </a:pPr>
            <a:r>
              <a:rPr lang="en-US" sz="6000" b="1" dirty="0">
                <a:solidFill>
                  <a:srgbClr val="FFFF00"/>
                </a:solidFill>
              </a:rPr>
              <a:t>Can DIE Surgery improve pregnancy rate?</a:t>
            </a:r>
          </a:p>
        </p:txBody>
      </p:sp>
      <p:pic>
        <p:nvPicPr>
          <p:cNvPr id="4" name="Picture 3" descr="Ekran Resmi 2022-05-14 08.58.30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587280"/>
            <a:ext cx="4500800" cy="2508583"/>
          </a:xfrm>
          <a:prstGeom prst="rect">
            <a:avLst/>
          </a:prstGeom>
        </p:spPr>
      </p:pic>
      <p:pic>
        <p:nvPicPr>
          <p:cNvPr id="5" name="Picture 4" descr="Ekran Resmi 2022-05-14 09.01.31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4928" y="1575035"/>
            <a:ext cx="4419072" cy="2495883"/>
          </a:xfrm>
          <a:prstGeom prst="rect">
            <a:avLst/>
          </a:prstGeom>
        </p:spPr>
      </p:pic>
      <p:pic>
        <p:nvPicPr>
          <p:cNvPr id="6" name="Picture 5" descr="Ekran Resmi 2022-05-14 08.57.53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238982"/>
            <a:ext cx="4500800" cy="2619017"/>
          </a:xfrm>
          <a:prstGeom prst="rect">
            <a:avLst/>
          </a:prstGeom>
        </p:spPr>
      </p:pic>
      <p:pic>
        <p:nvPicPr>
          <p:cNvPr id="7" name="Picture 6" descr="Ekran Resmi 2022-05-14 08.57.33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4928" y="4238982"/>
            <a:ext cx="4419072" cy="26190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2094291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5400" b="1" dirty="0">
                <a:solidFill>
                  <a:srgbClr val="FFFF00"/>
                </a:solidFill>
              </a:rPr>
              <a:t>DIE and infertility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>
                <a:solidFill>
                  <a:srgbClr val="FF6600"/>
                </a:solidFill>
              </a:rPr>
              <a:t>Surgery can not be recommended </a:t>
            </a:r>
            <a:r>
              <a:rPr lang="en-US" dirty="0">
                <a:solidFill>
                  <a:srgbClr val="FFFF00"/>
                </a:solidFill>
              </a:rPr>
              <a:t>when the main goal is to treat infertility</a:t>
            </a:r>
          </a:p>
          <a:p>
            <a:r>
              <a:rPr lang="en-US" dirty="0" err="1">
                <a:solidFill>
                  <a:schemeClr val="bg1"/>
                </a:solidFill>
              </a:rPr>
              <a:t>Descision</a:t>
            </a:r>
            <a:r>
              <a:rPr lang="en-US" dirty="0">
                <a:solidFill>
                  <a:schemeClr val="bg1"/>
                </a:solidFill>
              </a:rPr>
              <a:t> should be tailored according to the individual needs with the potential benefits, harm and costs of each treatment alternative</a:t>
            </a:r>
            <a:r>
              <a:rPr lang="en-US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671458223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txBody>
          <a:bodyPr>
            <a:normAutofit fontScale="90000"/>
          </a:bodyPr>
          <a:lstStyle/>
          <a:p>
            <a:r>
              <a:rPr lang="en-US" b="1" dirty="0">
                <a:solidFill>
                  <a:srgbClr val="FFFF00"/>
                </a:solidFill>
              </a:rPr>
              <a:t>Surgery for DIE before IVF :                        no benefits for fertility?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600200"/>
            <a:ext cx="9335746" cy="6169176"/>
          </a:xfrm>
        </p:spPr>
        <p:txBody>
          <a:bodyPr>
            <a:normAutofit fontScale="40000" lnSpcReduction="20000"/>
          </a:bodyPr>
          <a:lstStyle/>
          <a:p>
            <a:r>
              <a:rPr lang="en-US" sz="6700" dirty="0">
                <a:solidFill>
                  <a:schemeClr val="bg1"/>
                </a:solidFill>
              </a:rPr>
              <a:t>177 patients DIE </a:t>
            </a:r>
            <a:r>
              <a:rPr lang="en-US" sz="6700" dirty="0" err="1">
                <a:solidFill>
                  <a:schemeClr val="bg1"/>
                </a:solidFill>
              </a:rPr>
              <a:t>releated</a:t>
            </a:r>
            <a:r>
              <a:rPr lang="en-US" sz="6700" dirty="0">
                <a:solidFill>
                  <a:schemeClr val="bg1"/>
                </a:solidFill>
              </a:rPr>
              <a:t> infertility divided 3 groups:</a:t>
            </a:r>
          </a:p>
          <a:p>
            <a:pPr marL="0" indent="0">
              <a:buNone/>
            </a:pPr>
            <a:r>
              <a:rPr lang="en-US" sz="6700" dirty="0">
                <a:solidFill>
                  <a:schemeClr val="bg1"/>
                </a:solidFill>
              </a:rPr>
              <a:t>            -  No surgery(65),</a:t>
            </a:r>
          </a:p>
          <a:p>
            <a:pPr marL="0" indent="0">
              <a:buNone/>
            </a:pPr>
            <a:r>
              <a:rPr lang="en-US" sz="6700" dirty="0">
                <a:solidFill>
                  <a:schemeClr val="bg1"/>
                </a:solidFill>
              </a:rPr>
              <a:t>            -  </a:t>
            </a:r>
            <a:r>
              <a:rPr lang="en-US" sz="6700" dirty="0" err="1">
                <a:solidFill>
                  <a:schemeClr val="bg1"/>
                </a:solidFill>
              </a:rPr>
              <a:t>Complet</a:t>
            </a:r>
            <a:r>
              <a:rPr lang="en-US" sz="6700" dirty="0">
                <a:solidFill>
                  <a:schemeClr val="bg1"/>
                </a:solidFill>
              </a:rPr>
              <a:t> surgery (49)</a:t>
            </a:r>
          </a:p>
          <a:p>
            <a:pPr marL="0" indent="0">
              <a:buNone/>
            </a:pPr>
            <a:r>
              <a:rPr lang="en-US" sz="6700" dirty="0">
                <a:solidFill>
                  <a:schemeClr val="bg1"/>
                </a:solidFill>
              </a:rPr>
              <a:t>            -  </a:t>
            </a:r>
            <a:r>
              <a:rPr lang="en-US" sz="6700" dirty="0" err="1">
                <a:solidFill>
                  <a:schemeClr val="bg1"/>
                </a:solidFill>
              </a:rPr>
              <a:t>Incomplet</a:t>
            </a:r>
            <a:r>
              <a:rPr lang="en-US" sz="6700" dirty="0">
                <a:solidFill>
                  <a:schemeClr val="bg1"/>
                </a:solidFill>
              </a:rPr>
              <a:t> surgery (63)</a:t>
            </a:r>
          </a:p>
          <a:p>
            <a:r>
              <a:rPr lang="en-US" sz="6700" dirty="0">
                <a:solidFill>
                  <a:schemeClr val="bg1"/>
                </a:solidFill>
              </a:rPr>
              <a:t>Overall PR : 45.8% and BR : 33.3%</a:t>
            </a:r>
          </a:p>
          <a:p>
            <a:r>
              <a:rPr lang="en-US" sz="6700" dirty="0">
                <a:solidFill>
                  <a:srgbClr val="FFFF00"/>
                </a:solidFill>
              </a:rPr>
              <a:t>No difference among 3 groups</a:t>
            </a:r>
          </a:p>
          <a:p>
            <a:r>
              <a:rPr lang="en-US" sz="6700" b="1" dirty="0">
                <a:solidFill>
                  <a:srgbClr val="FF6600"/>
                </a:solidFill>
              </a:rPr>
              <a:t>Cc :  Surgery for DIE does not </a:t>
            </a:r>
            <a:r>
              <a:rPr lang="en-US" sz="6700" b="1" dirty="0" err="1">
                <a:solidFill>
                  <a:srgbClr val="FF6600"/>
                </a:solidFill>
              </a:rPr>
              <a:t>improuve</a:t>
            </a:r>
            <a:r>
              <a:rPr lang="en-US" sz="6700" b="1" dirty="0">
                <a:solidFill>
                  <a:srgbClr val="FF6600"/>
                </a:solidFill>
              </a:rPr>
              <a:t> PR and BR before IVF</a:t>
            </a:r>
          </a:p>
          <a:p>
            <a:endParaRPr lang="en-US" sz="6700" dirty="0">
              <a:solidFill>
                <a:srgbClr val="FFFF00"/>
              </a:solidFill>
            </a:endParaRPr>
          </a:p>
          <a:p>
            <a:pPr marL="0" indent="0">
              <a:buNone/>
            </a:pPr>
            <a:r>
              <a:rPr lang="en-US" sz="6700" dirty="0">
                <a:solidFill>
                  <a:schemeClr val="bg1"/>
                </a:solidFill>
              </a:rPr>
              <a:t>                                </a:t>
            </a:r>
            <a:r>
              <a:rPr lang="en-US" sz="5900" dirty="0" err="1">
                <a:solidFill>
                  <a:schemeClr val="bg1"/>
                </a:solidFill>
              </a:rPr>
              <a:t>Capelle</a:t>
            </a:r>
            <a:r>
              <a:rPr lang="en-US" sz="5900" dirty="0">
                <a:solidFill>
                  <a:schemeClr val="bg1"/>
                </a:solidFill>
              </a:rPr>
              <a:t> et al </a:t>
            </a:r>
            <a:r>
              <a:rPr lang="en-US" sz="5900" dirty="0" err="1">
                <a:solidFill>
                  <a:schemeClr val="bg1"/>
                </a:solidFill>
              </a:rPr>
              <a:t>Gynecol</a:t>
            </a:r>
            <a:r>
              <a:rPr lang="en-US" sz="5900" dirty="0">
                <a:solidFill>
                  <a:schemeClr val="bg1"/>
                </a:solidFill>
              </a:rPr>
              <a:t> </a:t>
            </a:r>
            <a:r>
              <a:rPr lang="en-US" sz="5900" dirty="0" err="1">
                <a:solidFill>
                  <a:schemeClr val="bg1"/>
                </a:solidFill>
              </a:rPr>
              <a:t>Obstet</a:t>
            </a:r>
            <a:r>
              <a:rPr lang="en-US" sz="5900" dirty="0">
                <a:solidFill>
                  <a:schemeClr val="bg1"/>
                </a:solidFill>
              </a:rPr>
              <a:t> Fertil.2015</a:t>
            </a:r>
          </a:p>
          <a:p>
            <a:endParaRPr lang="en-US" sz="6700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pPr marL="0" indent="0">
              <a:buNone/>
            </a:pPr>
            <a:r>
              <a:rPr lang="en-US" dirty="0"/>
              <a:t>                        </a:t>
            </a:r>
            <a:endParaRPr lang="en-US" sz="2800" dirty="0"/>
          </a:p>
          <a:p>
            <a:pPr marL="0" indent="0">
              <a:buNone/>
            </a:pPr>
            <a:r>
              <a:rPr lang="en-US" sz="2800" dirty="0"/>
              <a:t>                                            </a:t>
            </a:r>
          </a:p>
        </p:txBody>
      </p:sp>
    </p:spTree>
    <p:extLst>
      <p:ext uri="{BB962C8B-B14F-4D97-AF65-F5344CB8AC3E}">
        <p14:creationId xmlns:p14="http://schemas.microsoft.com/office/powerpoint/2010/main" val="116241833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117588" y="274638"/>
            <a:ext cx="9332142" cy="1143000"/>
          </a:xfrm>
        </p:spPr>
        <p:txBody>
          <a:bodyPr>
            <a:normAutofit/>
          </a:bodyPr>
          <a:lstStyle/>
          <a:p>
            <a:r>
              <a:rPr lang="en-US" sz="4000" b="1" dirty="0">
                <a:solidFill>
                  <a:srgbClr val="FFFF00"/>
                </a:solidFill>
              </a:rPr>
              <a:t>Advanced endometriosis and infertility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7931" y="1600200"/>
            <a:ext cx="8708963" cy="5257800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b="1" dirty="0">
              <a:solidFill>
                <a:schemeClr val="bg1"/>
              </a:solidFill>
            </a:endParaRPr>
          </a:p>
          <a:p>
            <a:r>
              <a:rPr lang="en-US" b="1" dirty="0">
                <a:solidFill>
                  <a:schemeClr val="bg1"/>
                </a:solidFill>
              </a:rPr>
              <a:t>Altered </a:t>
            </a:r>
            <a:r>
              <a:rPr lang="en-US" b="1" dirty="0" err="1">
                <a:solidFill>
                  <a:schemeClr val="bg1"/>
                </a:solidFill>
              </a:rPr>
              <a:t>folliculogenesis</a:t>
            </a:r>
            <a:endParaRPr lang="en-US" b="1" dirty="0">
              <a:solidFill>
                <a:schemeClr val="bg1"/>
              </a:solidFill>
            </a:endParaRPr>
          </a:p>
          <a:p>
            <a:r>
              <a:rPr lang="en-US" b="1" dirty="0">
                <a:solidFill>
                  <a:schemeClr val="bg1"/>
                </a:solidFill>
              </a:rPr>
              <a:t>Hormonal imbalance</a:t>
            </a:r>
          </a:p>
          <a:p>
            <a:r>
              <a:rPr lang="en-US" b="1" dirty="0">
                <a:solidFill>
                  <a:schemeClr val="bg1"/>
                </a:solidFill>
              </a:rPr>
              <a:t>Reduced ovarian reserve</a:t>
            </a:r>
          </a:p>
          <a:p>
            <a:r>
              <a:rPr lang="en-US" b="1" dirty="0">
                <a:solidFill>
                  <a:schemeClr val="bg1"/>
                </a:solidFill>
              </a:rPr>
              <a:t>Peritoneal dysfunction</a:t>
            </a:r>
          </a:p>
          <a:p>
            <a:r>
              <a:rPr lang="en-US" b="1" dirty="0">
                <a:solidFill>
                  <a:schemeClr val="bg1"/>
                </a:solidFill>
              </a:rPr>
              <a:t>Implantation failure</a:t>
            </a:r>
          </a:p>
          <a:p>
            <a:r>
              <a:rPr lang="en-US" b="1" dirty="0">
                <a:solidFill>
                  <a:schemeClr val="bg1"/>
                </a:solidFill>
              </a:rPr>
              <a:t>Chronic inflammation</a:t>
            </a:r>
          </a:p>
          <a:p>
            <a:endParaRPr lang="en-US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3047946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Content Placeholder 5" descr="Ekran Resmi 2021-04-01 18.49.33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118" b="-1118"/>
          <a:stretch>
            <a:fillRect/>
          </a:stretch>
        </p:blipFill>
        <p:spPr>
          <a:xfrm>
            <a:off x="0" y="4293097"/>
            <a:ext cx="9144000" cy="2592288"/>
          </a:xfrm>
        </p:spPr>
      </p:pic>
      <p:pic>
        <p:nvPicPr>
          <p:cNvPr id="4" name="Picture 3" descr="Ekran Resmi 2021-04-01 18.50.15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1676400"/>
          </a:xfrm>
          <a:prstGeom prst="rect">
            <a:avLst/>
          </a:prstGeom>
        </p:spPr>
      </p:pic>
      <p:pic>
        <p:nvPicPr>
          <p:cNvPr id="5" name="Picture 4" descr="Ekran Resmi 2021-04-01 18.49.46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80112"/>
            <a:ext cx="9144000" cy="2808312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3457389" y="3296208"/>
            <a:ext cx="1940371" cy="308371"/>
          </a:xfrm>
          <a:prstGeom prst="rect">
            <a:avLst/>
          </a:prstGeom>
          <a:gradFill flip="none" rotWithShape="1">
            <a:gsLst>
              <a:gs pos="0">
                <a:srgbClr val="FF0000">
                  <a:alpha val="0"/>
                </a:srgbClr>
              </a:gs>
              <a:gs pos="100000">
                <a:srgbClr val="FFFFFF">
                  <a:alpha val="0"/>
                </a:srgbClr>
              </a:gs>
            </a:gsLst>
            <a:lin ang="0" scaled="1"/>
            <a:tileRect/>
          </a:gradFill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3495875" y="5813698"/>
            <a:ext cx="1921369" cy="320555"/>
          </a:xfrm>
          <a:prstGeom prst="rect">
            <a:avLst/>
          </a:prstGeom>
          <a:gradFill flip="none" rotWithShape="1">
            <a:gsLst>
              <a:gs pos="0">
                <a:srgbClr val="FF0000">
                  <a:alpha val="0"/>
                </a:srgbClr>
              </a:gs>
              <a:gs pos="100000">
                <a:srgbClr val="FFFFFF">
                  <a:alpha val="0"/>
                </a:srgbClr>
              </a:gs>
            </a:gsLst>
            <a:lin ang="0" scaled="1"/>
            <a:tileRect/>
          </a:gradFill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979844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>
                <a:solidFill>
                  <a:srgbClr val="FFFF00"/>
                </a:solidFill>
              </a:rPr>
              <a:t>Fertility before and after DIE Surgery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645" y="1600200"/>
            <a:ext cx="9043488" cy="4525963"/>
          </a:xfrm>
          <a:solidFill>
            <a:srgbClr val="C0504D"/>
          </a:solidFill>
        </p:spPr>
        <p:txBody>
          <a:bodyPr>
            <a:norm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MEDLINE  search,29 articles,2730 patients</a:t>
            </a:r>
          </a:p>
          <a:p>
            <a:r>
              <a:rPr lang="en-US" dirty="0">
                <a:solidFill>
                  <a:schemeClr val="bg1"/>
                </a:solidFill>
              </a:rPr>
              <a:t>No pre-op data on spontaneous  PR</a:t>
            </a:r>
          </a:p>
          <a:p>
            <a:pPr marL="0" indent="0">
              <a:buNone/>
            </a:pPr>
            <a:r>
              <a:rPr lang="en-US" dirty="0">
                <a:solidFill>
                  <a:schemeClr val="bg1"/>
                </a:solidFill>
              </a:rPr>
              <a:t>                                            </a:t>
            </a:r>
            <a:r>
              <a:rPr lang="en-US" sz="2400" dirty="0">
                <a:solidFill>
                  <a:srgbClr val="FFFF00"/>
                </a:solidFill>
              </a:rPr>
              <a:t>no bowel         with bowel involvement</a:t>
            </a:r>
          </a:p>
          <a:p>
            <a:r>
              <a:rPr lang="en-US" sz="2800" dirty="0">
                <a:solidFill>
                  <a:srgbClr val="FFFF00"/>
                </a:solidFill>
              </a:rPr>
              <a:t>Post-op spontaneous :      </a:t>
            </a:r>
            <a:r>
              <a:rPr lang="en-US" dirty="0">
                <a:solidFill>
                  <a:schemeClr val="bg1"/>
                </a:solidFill>
              </a:rPr>
              <a:t>PR: 50.5%          28,6%</a:t>
            </a:r>
          </a:p>
          <a:p>
            <a:r>
              <a:rPr lang="en-US" sz="2800" dirty="0">
                <a:solidFill>
                  <a:srgbClr val="FFFF00"/>
                </a:solidFill>
              </a:rPr>
              <a:t>Post-op overall            :      </a:t>
            </a:r>
            <a:r>
              <a:rPr lang="en-US" dirty="0">
                <a:solidFill>
                  <a:schemeClr val="bg1"/>
                </a:solidFill>
              </a:rPr>
              <a:t>PR: 68.3%           46.9%</a:t>
            </a:r>
          </a:p>
          <a:p>
            <a:r>
              <a:rPr lang="en-US" sz="1800" dirty="0">
                <a:solidFill>
                  <a:srgbClr val="FFFF00"/>
                </a:solidFill>
              </a:rPr>
              <a:t>Bowel involvement without surgery with IVF </a:t>
            </a:r>
            <a:r>
              <a:rPr lang="en-US" sz="3600" dirty="0">
                <a:solidFill>
                  <a:schemeClr val="bg1"/>
                </a:solidFill>
              </a:rPr>
              <a:t>:PR:                </a:t>
            </a:r>
            <a:r>
              <a:rPr lang="en-US" dirty="0">
                <a:solidFill>
                  <a:schemeClr val="bg1"/>
                </a:solidFill>
              </a:rPr>
              <a:t>29%</a:t>
            </a:r>
          </a:p>
          <a:p>
            <a:pPr marL="0" indent="0">
              <a:buNone/>
            </a:pPr>
            <a:r>
              <a:rPr lang="en-US" dirty="0">
                <a:solidFill>
                  <a:schemeClr val="bg1"/>
                </a:solidFill>
              </a:rPr>
              <a:t>                                      </a:t>
            </a:r>
            <a:r>
              <a:rPr lang="en-US" sz="2800" dirty="0">
                <a:solidFill>
                  <a:schemeClr val="bg1"/>
                </a:solidFill>
              </a:rPr>
              <a:t>Cohen et al Minerva Ginecol.2014</a:t>
            </a:r>
          </a:p>
        </p:txBody>
      </p:sp>
    </p:spTree>
    <p:extLst>
      <p:ext uri="{BB962C8B-B14F-4D97-AF65-F5344CB8AC3E}">
        <p14:creationId xmlns:p14="http://schemas.microsoft.com/office/powerpoint/2010/main" val="3104742657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Ekran Resmi 2022-05-09 20.44.35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40849" b="-40849"/>
          <a:stretch>
            <a:fillRect/>
          </a:stretch>
        </p:blipFill>
        <p:spPr>
          <a:xfrm>
            <a:off x="0" y="-616960"/>
            <a:ext cx="9144000" cy="2632511"/>
          </a:xfrm>
        </p:spPr>
      </p:pic>
      <p:pic>
        <p:nvPicPr>
          <p:cNvPr id="7" name="Picture 6" descr="Ekran Resmi 2022-05-09 20.45.5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3573" y="1417637"/>
            <a:ext cx="4850426" cy="3984733"/>
          </a:xfrm>
          <a:prstGeom prst="rect">
            <a:avLst/>
          </a:prstGeom>
        </p:spPr>
      </p:pic>
      <p:pic>
        <p:nvPicPr>
          <p:cNvPr id="8" name="Picture 7" descr="Ekran Resmi 2022-05-09 20.52.43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471339"/>
            <a:ext cx="4293573" cy="3931031"/>
          </a:xfrm>
          <a:prstGeom prst="rect">
            <a:avLst/>
          </a:prstGeom>
        </p:spPr>
      </p:pic>
      <p:pic>
        <p:nvPicPr>
          <p:cNvPr id="9" name="Picture 8" descr="Ekran Resmi 2022-05-09 20.54.02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5402370"/>
            <a:ext cx="9143999" cy="14556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5040561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94794"/>
            <a:ext cx="8229600" cy="1143000"/>
          </a:xfrm>
        </p:spPr>
        <p:txBody>
          <a:bodyPr/>
          <a:lstStyle/>
          <a:p>
            <a:endParaRPr lang="en-US"/>
          </a:p>
        </p:txBody>
      </p:sp>
      <p:pic>
        <p:nvPicPr>
          <p:cNvPr id="5" name="Content Placeholder 4" descr="Ekran Resmi 2022-05-09 20.35.04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27" b="5227"/>
          <a:stretch>
            <a:fillRect/>
          </a:stretch>
        </p:blipFill>
        <p:spPr>
          <a:xfrm>
            <a:off x="4696725" y="1271044"/>
            <a:ext cx="4447275" cy="4525963"/>
          </a:xfrm>
        </p:spPr>
      </p:pic>
      <p:pic>
        <p:nvPicPr>
          <p:cNvPr id="4" name="Picture 3" descr="Ekran Resmi 2022-05-09 20.31.50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4333"/>
            <a:ext cx="9144000" cy="1189190"/>
          </a:xfrm>
          <a:prstGeom prst="rect">
            <a:avLst/>
          </a:prstGeom>
        </p:spPr>
      </p:pic>
      <p:pic>
        <p:nvPicPr>
          <p:cNvPr id="6" name="Picture 5" descr="Ekran Resmi 2022-05-09 20.35.25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28790"/>
            <a:ext cx="4696725" cy="4660900"/>
          </a:xfrm>
          <a:prstGeom prst="rect">
            <a:avLst/>
          </a:prstGeom>
        </p:spPr>
      </p:pic>
      <p:pic>
        <p:nvPicPr>
          <p:cNvPr id="7" name="Picture 6" descr="Ekran Resmi 2022-05-09 20.32.58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889690"/>
            <a:ext cx="9144000" cy="968310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19514" y="6382822"/>
            <a:ext cx="9052797" cy="461668"/>
          </a:xfrm>
          <a:prstGeom prst="rect">
            <a:avLst/>
          </a:prstGeom>
          <a:gradFill flip="none" rotWithShape="1">
            <a:gsLst>
              <a:gs pos="0">
                <a:srgbClr val="FF0000">
                  <a:alpha val="0"/>
                </a:srgbClr>
              </a:gs>
              <a:gs pos="100000">
                <a:srgbClr val="FFFFFF">
                  <a:alpha val="0"/>
                </a:srgbClr>
              </a:gs>
            </a:gsLst>
            <a:lin ang="0" scaled="1"/>
            <a:tileRect/>
          </a:gradFill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6863911" y="3232576"/>
            <a:ext cx="1822889" cy="1805739"/>
          </a:xfrm>
          <a:prstGeom prst="rect">
            <a:avLst/>
          </a:prstGeom>
          <a:gradFill flip="none" rotWithShape="1">
            <a:gsLst>
              <a:gs pos="0">
                <a:srgbClr val="FF0000">
                  <a:alpha val="0"/>
                </a:srgbClr>
              </a:gs>
              <a:gs pos="100000">
                <a:srgbClr val="FFFFFF">
                  <a:alpha val="0"/>
                </a:srgbClr>
              </a:gs>
            </a:gsLst>
            <a:lin ang="0" scaled="1"/>
            <a:tileRect/>
          </a:gradFill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3355378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Ekran Resmi 2022-05-09 20.25.06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4722" r="-34722"/>
          <a:stretch>
            <a:fillRect/>
          </a:stretch>
        </p:blipFill>
        <p:spPr>
          <a:xfrm>
            <a:off x="-1613874" y="127610"/>
            <a:ext cx="7417888" cy="5780951"/>
          </a:xfrm>
        </p:spPr>
      </p:pic>
      <p:pic>
        <p:nvPicPr>
          <p:cNvPr id="5" name="Picture 4" descr="Ekran Resmi 2022-05-09 20.24.21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9142" y="120678"/>
            <a:ext cx="4914857" cy="5787883"/>
          </a:xfrm>
          <a:prstGeom prst="rect">
            <a:avLst/>
          </a:prstGeom>
        </p:spPr>
      </p:pic>
      <p:pic>
        <p:nvPicPr>
          <p:cNvPr id="6" name="Picture 5" descr="Ekran Resmi 2022-05-09 20.16.12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908561"/>
            <a:ext cx="9144000" cy="949439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37980" y="5894486"/>
            <a:ext cx="9106019" cy="680840"/>
          </a:xfrm>
          <a:prstGeom prst="rect">
            <a:avLst/>
          </a:prstGeom>
          <a:gradFill flip="none" rotWithShape="1">
            <a:gsLst>
              <a:gs pos="0">
                <a:srgbClr val="FF0000">
                  <a:alpha val="0"/>
                </a:srgbClr>
              </a:gs>
              <a:gs pos="100000">
                <a:srgbClr val="FFFFFF">
                  <a:alpha val="0"/>
                </a:srgbClr>
              </a:gs>
            </a:gsLst>
            <a:lin ang="0" scaled="1"/>
            <a:tileRect/>
          </a:gradFill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4229142" y="2610891"/>
            <a:ext cx="2368121" cy="1629354"/>
          </a:xfrm>
          <a:prstGeom prst="rect">
            <a:avLst/>
          </a:prstGeom>
          <a:gradFill flip="none" rotWithShape="1">
            <a:gsLst>
              <a:gs pos="0">
                <a:srgbClr val="FF0000">
                  <a:alpha val="0"/>
                </a:srgbClr>
              </a:gs>
              <a:gs pos="100000">
                <a:srgbClr val="FFFFFF">
                  <a:alpha val="0"/>
                </a:srgbClr>
              </a:gs>
            </a:gsLst>
            <a:lin ang="0" scaled="1"/>
            <a:tileRect/>
          </a:gradFill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2643985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b="1" dirty="0">
                <a:solidFill>
                  <a:srgbClr val="FF0000"/>
                </a:solidFill>
              </a:rPr>
              <a:t>Complications during pregnancy </a:t>
            </a:r>
            <a:r>
              <a:rPr lang="en-US" sz="3200" b="1" dirty="0">
                <a:solidFill>
                  <a:srgbClr val="FFFF00"/>
                </a:solidFill>
              </a:rPr>
              <a:t>and delivery in women with </a:t>
            </a:r>
            <a:r>
              <a:rPr lang="en-US" sz="3200" b="1" dirty="0">
                <a:solidFill>
                  <a:srgbClr val="FF0000"/>
                </a:solidFill>
              </a:rPr>
              <a:t>untreated RV DIE </a:t>
            </a:r>
            <a:r>
              <a:rPr lang="en-US" sz="3200" b="1" dirty="0">
                <a:solidFill>
                  <a:srgbClr val="FFFF00"/>
                </a:solidFill>
              </a:rPr>
              <a:t>(101 women)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199" y="1600200"/>
            <a:ext cx="8845557" cy="4525963"/>
          </a:xfrm>
        </p:spPr>
        <p:txBody>
          <a:bodyPr>
            <a:normAutofit fontScale="92500" lnSpcReduction="10000"/>
          </a:bodyPr>
          <a:lstStyle/>
          <a:p>
            <a:r>
              <a:rPr lang="en-US" dirty="0">
                <a:solidFill>
                  <a:schemeClr val="bg1"/>
                </a:solidFill>
              </a:rPr>
              <a:t>52 become pregnant (27 spontaneous,25 with ART)</a:t>
            </a:r>
          </a:p>
          <a:p>
            <a:r>
              <a:rPr lang="en-US" dirty="0">
                <a:solidFill>
                  <a:schemeClr val="bg1"/>
                </a:solidFill>
              </a:rPr>
              <a:t>11 early abortion</a:t>
            </a:r>
          </a:p>
          <a:p>
            <a:r>
              <a:rPr lang="en-US" dirty="0">
                <a:solidFill>
                  <a:schemeClr val="bg1"/>
                </a:solidFill>
              </a:rPr>
              <a:t>41 delivery  : 13 (31.7%) </a:t>
            </a:r>
            <a:r>
              <a:rPr lang="en-US" dirty="0">
                <a:solidFill>
                  <a:srgbClr val="FFFF00"/>
                </a:solidFill>
              </a:rPr>
              <a:t>preterm birth</a:t>
            </a:r>
          </a:p>
          <a:p>
            <a:pPr marL="0" indent="0">
              <a:buNone/>
            </a:pPr>
            <a:r>
              <a:rPr lang="en-US" dirty="0">
                <a:solidFill>
                  <a:schemeClr val="bg1"/>
                </a:solidFill>
              </a:rPr>
              <a:t>                              7 (17.8%) </a:t>
            </a:r>
            <a:r>
              <a:rPr lang="en-US" dirty="0">
                <a:solidFill>
                  <a:srgbClr val="FFFF00"/>
                </a:solidFill>
              </a:rPr>
              <a:t>placenta </a:t>
            </a:r>
            <a:r>
              <a:rPr lang="en-US" dirty="0" err="1">
                <a:solidFill>
                  <a:srgbClr val="FFFF00"/>
                </a:solidFill>
              </a:rPr>
              <a:t>previa</a:t>
            </a:r>
            <a:endParaRPr lang="en-US" dirty="0">
              <a:solidFill>
                <a:srgbClr val="FFFF00"/>
              </a:solidFill>
            </a:endParaRPr>
          </a:p>
          <a:p>
            <a:pPr marL="0" indent="0">
              <a:buNone/>
            </a:pPr>
            <a:r>
              <a:rPr lang="en-US" dirty="0">
                <a:solidFill>
                  <a:schemeClr val="bg1"/>
                </a:solidFill>
              </a:rPr>
              <a:t>                             28 (68%</a:t>
            </a:r>
            <a:r>
              <a:rPr lang="en-US" dirty="0">
                <a:solidFill>
                  <a:srgbClr val="FFFF00"/>
                </a:solidFill>
              </a:rPr>
              <a:t>) C/S  and complications during </a:t>
            </a:r>
            <a:r>
              <a:rPr lang="en-US" sz="3000" dirty="0">
                <a:solidFill>
                  <a:srgbClr val="FFFF00"/>
                </a:solidFill>
              </a:rPr>
              <a:t>surgery</a:t>
            </a:r>
            <a:r>
              <a:rPr lang="en-US" sz="2600" dirty="0">
                <a:solidFill>
                  <a:srgbClr val="FFFF00"/>
                </a:solidFill>
              </a:rPr>
              <a:t> </a:t>
            </a:r>
            <a:r>
              <a:rPr lang="en-US" sz="2600" dirty="0">
                <a:solidFill>
                  <a:schemeClr val="bg1"/>
                </a:solidFill>
              </a:rPr>
              <a:t>(</a:t>
            </a:r>
            <a:r>
              <a:rPr lang="en-US" sz="2600" dirty="0" err="1">
                <a:solidFill>
                  <a:schemeClr val="bg1"/>
                </a:solidFill>
              </a:rPr>
              <a:t>hysterectomy,placenta</a:t>
            </a:r>
            <a:r>
              <a:rPr lang="en-US" sz="2600" dirty="0">
                <a:solidFill>
                  <a:schemeClr val="bg1"/>
                </a:solidFill>
              </a:rPr>
              <a:t> abruption, </a:t>
            </a:r>
            <a:r>
              <a:rPr lang="en-US" sz="2600" dirty="0" err="1">
                <a:solidFill>
                  <a:schemeClr val="bg1"/>
                </a:solidFill>
              </a:rPr>
              <a:t>hemoperitoneum</a:t>
            </a:r>
            <a:r>
              <a:rPr lang="en-US" sz="2600" dirty="0">
                <a:solidFill>
                  <a:schemeClr val="bg1"/>
                </a:solidFill>
              </a:rPr>
              <a:t> , bladder injury )</a:t>
            </a:r>
          </a:p>
          <a:p>
            <a:pPr marL="0" indent="0">
              <a:buNone/>
            </a:pPr>
            <a:r>
              <a:rPr lang="en-US" dirty="0">
                <a:solidFill>
                  <a:schemeClr val="bg1"/>
                </a:solidFill>
              </a:rPr>
              <a:t>  </a:t>
            </a:r>
            <a:r>
              <a:rPr lang="en-US" dirty="0">
                <a:solidFill>
                  <a:srgbClr val="FFFF00"/>
                </a:solidFill>
              </a:rPr>
              <a:t>More significant than in control group</a:t>
            </a:r>
          </a:p>
          <a:p>
            <a:pPr marL="0" indent="0">
              <a:buNone/>
            </a:pPr>
            <a:r>
              <a:rPr lang="en-US" dirty="0">
                <a:solidFill>
                  <a:schemeClr val="bg1"/>
                </a:solidFill>
              </a:rPr>
              <a:t>                                  </a:t>
            </a:r>
            <a:r>
              <a:rPr lang="en-US" dirty="0" err="1">
                <a:solidFill>
                  <a:schemeClr val="bg1"/>
                </a:solidFill>
              </a:rPr>
              <a:t>Exacoustos</a:t>
            </a:r>
            <a:r>
              <a:rPr lang="en-US" dirty="0">
                <a:solidFill>
                  <a:schemeClr val="bg1"/>
                </a:solidFill>
              </a:rPr>
              <a:t> et al </a:t>
            </a:r>
            <a:r>
              <a:rPr lang="en-US" dirty="0" err="1">
                <a:solidFill>
                  <a:schemeClr val="bg1"/>
                </a:solidFill>
              </a:rPr>
              <a:t>Fertil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Steril</a:t>
            </a:r>
            <a:r>
              <a:rPr lang="en-US" dirty="0">
                <a:solidFill>
                  <a:schemeClr val="bg1"/>
                </a:solidFill>
              </a:rPr>
              <a:t> 2016</a:t>
            </a:r>
          </a:p>
        </p:txBody>
      </p:sp>
    </p:spTree>
    <p:extLst>
      <p:ext uri="{BB962C8B-B14F-4D97-AF65-F5344CB8AC3E}">
        <p14:creationId xmlns:p14="http://schemas.microsoft.com/office/powerpoint/2010/main" val="1412221865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Ekran Resmi 2019-09-15 21.07.31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63697" b="-63697"/>
          <a:stretch>
            <a:fillRect/>
          </a:stretch>
        </p:blipFill>
        <p:spPr>
          <a:xfrm>
            <a:off x="0" y="-1290976"/>
            <a:ext cx="9144000" cy="4525963"/>
          </a:xfrm>
        </p:spPr>
      </p:pic>
    </p:spTree>
    <p:extLst>
      <p:ext uri="{BB962C8B-B14F-4D97-AF65-F5344CB8AC3E}">
        <p14:creationId xmlns:p14="http://schemas.microsoft.com/office/powerpoint/2010/main" val="2317577453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Ekran Resmi 2019-09-15 21.08.32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588" r="-3588"/>
          <a:stretch>
            <a:fillRect/>
          </a:stretch>
        </p:blipFill>
        <p:spPr>
          <a:xfrm>
            <a:off x="-408897" y="35449"/>
            <a:ext cx="9941855" cy="6858000"/>
          </a:xfrm>
        </p:spPr>
      </p:pic>
      <p:sp>
        <p:nvSpPr>
          <p:cNvPr id="5" name="Rectangle 4"/>
          <p:cNvSpPr/>
          <p:nvPr/>
        </p:nvSpPr>
        <p:spPr>
          <a:xfrm>
            <a:off x="37980" y="886307"/>
            <a:ext cx="6595389" cy="238162"/>
          </a:xfrm>
          <a:prstGeom prst="rect">
            <a:avLst/>
          </a:prstGeom>
          <a:gradFill flip="none" rotWithShape="1">
            <a:gsLst>
              <a:gs pos="0">
                <a:srgbClr val="FF0000">
                  <a:alpha val="0"/>
                </a:srgbClr>
              </a:gs>
              <a:gs pos="100000">
                <a:srgbClr val="FFFFFF">
                  <a:alpha val="0"/>
                </a:srgbClr>
              </a:gs>
            </a:gsLst>
            <a:lin ang="0" scaled="1"/>
            <a:tileRect/>
          </a:gradFill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17760" y="1445564"/>
            <a:ext cx="6595389" cy="238162"/>
          </a:xfrm>
          <a:prstGeom prst="rect">
            <a:avLst/>
          </a:prstGeom>
          <a:gradFill flip="none" rotWithShape="1">
            <a:gsLst>
              <a:gs pos="0">
                <a:srgbClr val="FF0000">
                  <a:alpha val="0"/>
                </a:srgbClr>
              </a:gs>
              <a:gs pos="100000">
                <a:srgbClr val="FFFFFF">
                  <a:alpha val="0"/>
                </a:srgbClr>
              </a:gs>
            </a:gsLst>
            <a:lin ang="0" scaled="1"/>
            <a:tileRect/>
          </a:gradFill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5430" y="2062014"/>
            <a:ext cx="6595389" cy="238162"/>
          </a:xfrm>
          <a:prstGeom prst="rect">
            <a:avLst/>
          </a:prstGeom>
          <a:gradFill flip="none" rotWithShape="1">
            <a:gsLst>
              <a:gs pos="0">
                <a:srgbClr val="FF0000">
                  <a:alpha val="0"/>
                </a:srgbClr>
              </a:gs>
              <a:gs pos="100000">
                <a:srgbClr val="FFFFFF">
                  <a:alpha val="0"/>
                </a:srgbClr>
              </a:gs>
            </a:gsLst>
            <a:lin ang="0" scaled="1"/>
            <a:tileRect/>
          </a:gradFill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42420" y="3257927"/>
            <a:ext cx="6595389" cy="238162"/>
          </a:xfrm>
          <a:prstGeom prst="rect">
            <a:avLst/>
          </a:prstGeom>
          <a:gradFill flip="none" rotWithShape="1">
            <a:gsLst>
              <a:gs pos="0">
                <a:srgbClr val="FF0000">
                  <a:alpha val="0"/>
                </a:srgbClr>
              </a:gs>
              <a:gs pos="100000">
                <a:srgbClr val="FFFFFF">
                  <a:alpha val="0"/>
                </a:srgbClr>
              </a:gs>
            </a:gsLst>
            <a:lin ang="0" scaled="1"/>
            <a:tileRect/>
          </a:gradFill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42420" y="3932947"/>
            <a:ext cx="6570729" cy="241238"/>
          </a:xfrm>
          <a:prstGeom prst="rect">
            <a:avLst/>
          </a:prstGeom>
          <a:gradFill flip="none" rotWithShape="1">
            <a:gsLst>
              <a:gs pos="0">
                <a:srgbClr val="FF0000">
                  <a:alpha val="0"/>
                </a:srgbClr>
              </a:gs>
              <a:gs pos="100000">
                <a:srgbClr val="FFFFFF">
                  <a:alpha val="0"/>
                </a:srgbClr>
              </a:gs>
            </a:gsLst>
            <a:lin ang="0" scaled="1"/>
            <a:tileRect/>
          </a:gradFill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17760" y="4515485"/>
            <a:ext cx="6595389" cy="238162"/>
          </a:xfrm>
          <a:prstGeom prst="rect">
            <a:avLst/>
          </a:prstGeom>
          <a:gradFill flip="none" rotWithShape="1">
            <a:gsLst>
              <a:gs pos="0">
                <a:srgbClr val="FF0000">
                  <a:alpha val="0"/>
                </a:srgbClr>
              </a:gs>
              <a:gs pos="100000">
                <a:srgbClr val="FFFFFF">
                  <a:alpha val="0"/>
                </a:srgbClr>
              </a:gs>
            </a:gsLst>
            <a:lin ang="0" scaled="1"/>
            <a:tileRect/>
          </a:gradFill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Content Placeholder 3" descr="Ekran Resmi 2019-09-15 21.07.31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63697" b="-63697"/>
          <a:stretch>
            <a:fillRect/>
          </a:stretch>
        </p:blipFill>
        <p:spPr>
          <a:xfrm>
            <a:off x="6637809" y="4403488"/>
            <a:ext cx="2506190" cy="31995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9188501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>
                <a:solidFill>
                  <a:srgbClr val="FFFF00"/>
                </a:solidFill>
              </a:rPr>
              <a:t>With the presence of endometriosis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b="1" dirty="0">
                <a:solidFill>
                  <a:schemeClr val="bg1"/>
                </a:solidFill>
              </a:rPr>
              <a:t>Pre-</a:t>
            </a:r>
            <a:r>
              <a:rPr lang="en-US" b="1" dirty="0" err="1">
                <a:solidFill>
                  <a:schemeClr val="bg1"/>
                </a:solidFill>
              </a:rPr>
              <a:t>eclampsia</a:t>
            </a:r>
            <a:endParaRPr lang="en-US" b="1" dirty="0">
              <a:solidFill>
                <a:schemeClr val="bg1"/>
              </a:solidFill>
            </a:endParaRPr>
          </a:p>
          <a:p>
            <a:r>
              <a:rPr lang="en-US" b="1" dirty="0">
                <a:solidFill>
                  <a:schemeClr val="bg1"/>
                </a:solidFill>
              </a:rPr>
              <a:t>Gestational Hypertension</a:t>
            </a:r>
          </a:p>
          <a:p>
            <a:r>
              <a:rPr lang="en-US" b="1" dirty="0">
                <a:solidFill>
                  <a:schemeClr val="bg1"/>
                </a:solidFill>
              </a:rPr>
              <a:t>Gestational diabetes</a:t>
            </a:r>
          </a:p>
          <a:p>
            <a:r>
              <a:rPr lang="en-US" b="1" dirty="0">
                <a:solidFill>
                  <a:schemeClr val="bg1"/>
                </a:solidFill>
              </a:rPr>
              <a:t>Gestational cholestasis</a:t>
            </a:r>
          </a:p>
          <a:p>
            <a:r>
              <a:rPr lang="en-US" b="1" dirty="0">
                <a:solidFill>
                  <a:schemeClr val="bg1"/>
                </a:solidFill>
              </a:rPr>
              <a:t>Placenta </a:t>
            </a:r>
            <a:r>
              <a:rPr lang="en-US" b="1" dirty="0" err="1">
                <a:solidFill>
                  <a:schemeClr val="bg1"/>
                </a:solidFill>
              </a:rPr>
              <a:t>previa</a:t>
            </a:r>
            <a:endParaRPr lang="en-US" b="1" dirty="0">
              <a:solidFill>
                <a:schemeClr val="bg1"/>
              </a:solidFill>
            </a:endParaRPr>
          </a:p>
          <a:p>
            <a:r>
              <a:rPr lang="en-US" b="1" dirty="0">
                <a:solidFill>
                  <a:schemeClr val="bg1"/>
                </a:solidFill>
              </a:rPr>
              <a:t>Antepartum </a:t>
            </a:r>
            <a:r>
              <a:rPr lang="en-US" b="1" dirty="0" err="1">
                <a:solidFill>
                  <a:schemeClr val="bg1"/>
                </a:solidFill>
              </a:rPr>
              <a:t>haemorragia</a:t>
            </a:r>
            <a:endParaRPr lang="en-US" b="1" dirty="0">
              <a:solidFill>
                <a:schemeClr val="bg1"/>
              </a:solidFill>
            </a:endParaRPr>
          </a:p>
          <a:p>
            <a:r>
              <a:rPr lang="en-US" b="1" dirty="0" err="1">
                <a:solidFill>
                  <a:schemeClr val="bg1"/>
                </a:solidFill>
              </a:rPr>
              <a:t>Malpresentation</a:t>
            </a:r>
            <a:endParaRPr lang="en-US" b="1" dirty="0">
              <a:solidFill>
                <a:schemeClr val="bg1"/>
              </a:solidFill>
            </a:endParaRPr>
          </a:p>
          <a:p>
            <a:r>
              <a:rPr lang="en-US" b="1" dirty="0">
                <a:solidFill>
                  <a:schemeClr val="bg1"/>
                </a:solidFill>
              </a:rPr>
              <a:t>Dystocia</a:t>
            </a:r>
          </a:p>
          <a:p>
            <a:r>
              <a:rPr lang="en-US" b="1" dirty="0">
                <a:solidFill>
                  <a:schemeClr val="bg1"/>
                </a:solidFill>
              </a:rPr>
              <a:t>Probability of C/S</a:t>
            </a:r>
          </a:p>
        </p:txBody>
      </p:sp>
      <p:pic>
        <p:nvPicPr>
          <p:cNvPr id="4" name="Picture 3" descr="Ekran Resmi 2022-05-05 11.16.03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6918" y="1600200"/>
            <a:ext cx="749300" cy="44429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7115399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68692"/>
            <a:ext cx="8229600" cy="1143000"/>
          </a:xfrm>
        </p:spPr>
        <p:txBody>
          <a:bodyPr/>
          <a:lstStyle/>
          <a:p>
            <a:r>
              <a:rPr lang="en-US" b="1" dirty="0">
                <a:solidFill>
                  <a:srgbClr val="FFFF00"/>
                </a:solidFill>
              </a:rPr>
              <a:t>ESHRE Guideline 2022</a:t>
            </a:r>
          </a:p>
        </p:txBody>
      </p:sp>
      <p:pic>
        <p:nvPicPr>
          <p:cNvPr id="4" name="Content Placeholder 3" descr="Ekran Resmi 2022-05-10 21.22.44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9646" r="-9646"/>
          <a:stretch>
            <a:fillRect/>
          </a:stretch>
        </p:blipFill>
        <p:spPr>
          <a:xfrm>
            <a:off x="-885577" y="1040884"/>
            <a:ext cx="10892511" cy="5783692"/>
          </a:xfrm>
        </p:spPr>
      </p:pic>
    </p:spTree>
    <p:extLst>
      <p:ext uri="{BB962C8B-B14F-4D97-AF65-F5344CB8AC3E}">
        <p14:creationId xmlns:p14="http://schemas.microsoft.com/office/powerpoint/2010/main" val="188076122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431" y="274638"/>
            <a:ext cx="8886701" cy="1143000"/>
          </a:xfrm>
        </p:spPr>
        <p:txBody>
          <a:bodyPr>
            <a:normAutofit fontScale="90000"/>
          </a:bodyPr>
          <a:lstStyle/>
          <a:p>
            <a:r>
              <a:rPr lang="en-US" b="1" dirty="0">
                <a:solidFill>
                  <a:srgbClr val="FFFF00"/>
                </a:solidFill>
              </a:rPr>
              <a:t>Advanced endometriosis and infertility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88860"/>
            <a:ext cx="8229600" cy="4525963"/>
          </a:xfrm>
        </p:spPr>
        <p:txBody>
          <a:bodyPr>
            <a:normAutofit/>
          </a:bodyPr>
          <a:lstStyle/>
          <a:p>
            <a:r>
              <a:rPr lang="en-US" b="1" dirty="0">
                <a:solidFill>
                  <a:schemeClr val="bg1"/>
                </a:solidFill>
              </a:rPr>
              <a:t>Tubal obstruction</a:t>
            </a:r>
          </a:p>
          <a:p>
            <a:pPr marL="0" indent="0">
              <a:buNone/>
            </a:pPr>
            <a:r>
              <a:rPr lang="en-US" b="1" dirty="0">
                <a:solidFill>
                  <a:schemeClr val="bg1"/>
                </a:solidFill>
              </a:rPr>
              <a:t>               - Distal obstruction</a:t>
            </a:r>
          </a:p>
          <a:p>
            <a:pPr marL="0" indent="0">
              <a:buNone/>
            </a:pPr>
            <a:r>
              <a:rPr lang="en-US" b="1" dirty="0">
                <a:solidFill>
                  <a:schemeClr val="bg1"/>
                </a:solidFill>
              </a:rPr>
              <a:t>               - Proximal obstruction</a:t>
            </a:r>
          </a:p>
          <a:p>
            <a:pPr marL="0" indent="0">
              <a:buNone/>
            </a:pPr>
            <a:r>
              <a:rPr lang="en-US" b="1" dirty="0">
                <a:solidFill>
                  <a:schemeClr val="bg1"/>
                </a:solidFill>
              </a:rPr>
              <a:t>               - </a:t>
            </a:r>
            <a:r>
              <a:rPr lang="en-US" b="1" dirty="0" err="1">
                <a:solidFill>
                  <a:schemeClr val="bg1"/>
                </a:solidFill>
              </a:rPr>
              <a:t>Hydrosalpinx</a:t>
            </a:r>
            <a:endParaRPr lang="en-US" b="1" dirty="0">
              <a:solidFill>
                <a:schemeClr val="bg1"/>
              </a:solidFill>
            </a:endParaRPr>
          </a:p>
          <a:p>
            <a:r>
              <a:rPr lang="en-US" b="1" dirty="0" err="1">
                <a:solidFill>
                  <a:schemeClr val="bg1"/>
                </a:solidFill>
              </a:rPr>
              <a:t>Peritubo</a:t>
            </a:r>
            <a:r>
              <a:rPr lang="en-US" b="1" dirty="0">
                <a:solidFill>
                  <a:schemeClr val="bg1"/>
                </a:solidFill>
              </a:rPr>
              <a:t>-ovarian adhesions , reducing tubal motility and limiting access to ovarian surface</a:t>
            </a:r>
          </a:p>
          <a:p>
            <a:r>
              <a:rPr lang="en-US" b="1" dirty="0">
                <a:solidFill>
                  <a:schemeClr val="bg1"/>
                </a:solidFill>
              </a:rPr>
              <a:t>Reduced coital frequency due to pain</a:t>
            </a:r>
          </a:p>
        </p:txBody>
      </p:sp>
    </p:spTree>
    <p:extLst>
      <p:ext uri="{BB962C8B-B14F-4D97-AF65-F5344CB8AC3E}">
        <p14:creationId xmlns:p14="http://schemas.microsoft.com/office/powerpoint/2010/main" val="3379622861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sz="6000" b="1" dirty="0">
                <a:solidFill>
                  <a:srgbClr val="FFFF00"/>
                </a:solidFill>
              </a:rPr>
              <a:t>Conclusion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  <a:defRPr/>
            </a:pPr>
            <a:endParaRPr lang="en-US" b="1" dirty="0">
              <a:solidFill>
                <a:schemeClr val="bg1"/>
              </a:solidFill>
            </a:endParaRPr>
          </a:p>
          <a:p>
            <a:pPr>
              <a:defRPr/>
            </a:pPr>
            <a:r>
              <a:rPr lang="en-US" b="1" dirty="0">
                <a:solidFill>
                  <a:schemeClr val="bg1"/>
                </a:solidFill>
              </a:rPr>
              <a:t>All the advantages and disadvantages should be fully discussed with the patient</a:t>
            </a:r>
          </a:p>
          <a:p>
            <a:pPr>
              <a:defRPr/>
            </a:pPr>
            <a:r>
              <a:rPr lang="en-US" b="1" dirty="0">
                <a:solidFill>
                  <a:schemeClr val="bg1"/>
                </a:solidFill>
              </a:rPr>
              <a:t>The risks of surgery with previous surgery or suboptimal ovarian reserve should be carefully considered and balanced  </a:t>
            </a:r>
          </a:p>
        </p:txBody>
      </p:sp>
    </p:spTree>
    <p:extLst>
      <p:ext uri="{BB962C8B-B14F-4D97-AF65-F5344CB8AC3E}">
        <p14:creationId xmlns:p14="http://schemas.microsoft.com/office/powerpoint/2010/main" val="979493295"/>
      </p:ext>
    </p:extLst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686800" cy="1143000"/>
          </a:xfrm>
        </p:spPr>
        <p:txBody>
          <a:bodyPr>
            <a:normAutofit/>
          </a:bodyPr>
          <a:lstStyle/>
          <a:p>
            <a:r>
              <a:rPr lang="en-US" b="1" dirty="0">
                <a:solidFill>
                  <a:srgbClr val="FFFF00"/>
                </a:solidFill>
              </a:rPr>
              <a:t>                               Surgery    ART</a:t>
            </a:r>
          </a:p>
        </p:txBody>
      </p:sp>
      <p:pic>
        <p:nvPicPr>
          <p:cNvPr id="8" name="Content Placeholder 7" descr="Ekran Resmi 2022-05-06 08.25.34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345" r="-4345"/>
          <a:stretch>
            <a:fillRect/>
          </a:stretch>
        </p:blipFill>
        <p:spPr>
          <a:xfrm>
            <a:off x="-457200" y="1600200"/>
            <a:ext cx="10058400" cy="5257800"/>
          </a:xfrm>
        </p:spPr>
      </p:pic>
    </p:spTree>
    <p:extLst>
      <p:ext uri="{BB962C8B-B14F-4D97-AF65-F5344CB8AC3E}">
        <p14:creationId xmlns:p14="http://schemas.microsoft.com/office/powerpoint/2010/main" val="1621140698"/>
      </p:ext>
    </p:extLst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defRPr/>
            </a:pPr>
            <a:r>
              <a:rPr lang="en-US" sz="5400" b="1" dirty="0">
                <a:solidFill>
                  <a:srgbClr val="FFFF00"/>
                </a:solidFill>
              </a:rPr>
              <a:t>Conclusion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23658"/>
            <a:ext cx="8229600" cy="4997450"/>
          </a:xfrm>
        </p:spPr>
        <p:txBody>
          <a:bodyPr>
            <a:normAutofit lnSpcReduction="10000"/>
          </a:bodyPr>
          <a:lstStyle/>
          <a:p>
            <a:pPr>
              <a:defRPr/>
            </a:pPr>
            <a:r>
              <a:rPr lang="en-US" b="1" dirty="0">
                <a:solidFill>
                  <a:srgbClr val="FFFFFF"/>
                </a:solidFill>
              </a:rPr>
              <a:t>Surgery in selected patients with </a:t>
            </a:r>
            <a:r>
              <a:rPr lang="en-US" b="1" dirty="0" err="1">
                <a:solidFill>
                  <a:srgbClr val="FFFFFF"/>
                </a:solidFill>
              </a:rPr>
              <a:t>endometrioma</a:t>
            </a:r>
            <a:r>
              <a:rPr lang="en-US" b="1" dirty="0">
                <a:solidFill>
                  <a:srgbClr val="FFFFFF"/>
                </a:solidFill>
              </a:rPr>
              <a:t> and infertility is a good option and gives 50% of PR , but surgery should be performed only by </a:t>
            </a:r>
            <a:r>
              <a:rPr lang="en-US" b="1" dirty="0">
                <a:solidFill>
                  <a:srgbClr val="FFFF00"/>
                </a:solidFill>
              </a:rPr>
              <a:t>experienced centers.</a:t>
            </a:r>
          </a:p>
          <a:p>
            <a:pPr>
              <a:defRPr/>
            </a:pPr>
            <a:r>
              <a:rPr lang="en-US" b="1" dirty="0">
                <a:solidFill>
                  <a:srgbClr val="FFFF00"/>
                </a:solidFill>
              </a:rPr>
              <a:t>Stripping technique </a:t>
            </a:r>
            <a:r>
              <a:rPr lang="en-US" b="1" dirty="0">
                <a:solidFill>
                  <a:srgbClr val="FFFFFF"/>
                </a:solidFill>
              </a:rPr>
              <a:t>is still the only choice supported by strong scientific evidence</a:t>
            </a:r>
          </a:p>
          <a:p>
            <a:pPr>
              <a:defRPr/>
            </a:pPr>
            <a:r>
              <a:rPr lang="en-US" b="1" dirty="0">
                <a:solidFill>
                  <a:srgbClr val="FFFFFF"/>
                </a:solidFill>
              </a:rPr>
              <a:t>The dual function of the surgery which improve fertility and reduce </a:t>
            </a:r>
            <a:r>
              <a:rPr lang="en-US" b="1" dirty="0" err="1">
                <a:solidFill>
                  <a:srgbClr val="FFFFFF"/>
                </a:solidFill>
              </a:rPr>
              <a:t>pain,can</a:t>
            </a:r>
            <a:r>
              <a:rPr lang="en-US" b="1" dirty="0">
                <a:solidFill>
                  <a:srgbClr val="FFFFFF"/>
                </a:solidFill>
              </a:rPr>
              <a:t> not be minimized or undervalued</a:t>
            </a:r>
          </a:p>
        </p:txBody>
      </p:sp>
    </p:spTree>
    <p:extLst>
      <p:ext uri="{BB962C8B-B14F-4D97-AF65-F5344CB8AC3E}">
        <p14:creationId xmlns:p14="http://schemas.microsoft.com/office/powerpoint/2010/main" val="3830810145"/>
      </p:ext>
    </p:extLst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1938" name="Rectangle 2"/>
          <p:cNvSpPr>
            <a:spLocks noGrp="1" noChangeArrowheads="1"/>
          </p:cNvSpPr>
          <p:nvPr>
            <p:ph type="title"/>
          </p:nvPr>
        </p:nvSpPr>
        <p:spPr>
          <a:ln>
            <a:solidFill>
              <a:schemeClr val="tx1"/>
            </a:solidFill>
            <a:miter lim="800000"/>
            <a:headEnd/>
            <a:tailEnd/>
          </a:ln>
        </p:spPr>
        <p:txBody>
          <a:bodyPr>
            <a:normAutofit/>
          </a:bodyPr>
          <a:lstStyle/>
          <a:p>
            <a:pPr>
              <a:defRPr/>
            </a:pPr>
            <a:r>
              <a:rPr lang="tr-TR" sz="5400" b="1" dirty="0">
                <a:solidFill>
                  <a:srgbClr val="FFFF00"/>
                </a:solidFill>
              </a:rPr>
              <a:t>CONCLUSION</a:t>
            </a:r>
            <a:r>
              <a:rPr lang="fr-BE" sz="5400" b="1" dirty="0">
                <a:solidFill>
                  <a:srgbClr val="FFFF00"/>
                </a:solidFill>
              </a:rPr>
              <a:t> </a:t>
            </a:r>
            <a:endParaRPr lang="en-US" sz="5400" b="1" dirty="0">
              <a:solidFill>
                <a:srgbClr val="FFFF00"/>
              </a:solidFill>
            </a:endParaRPr>
          </a:p>
        </p:txBody>
      </p:sp>
      <p:sp>
        <p:nvSpPr>
          <p:cNvPr id="5519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577825"/>
            <a:ext cx="9144000" cy="4997450"/>
          </a:xfrm>
          <a:ln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>
              <a:lnSpc>
                <a:spcPct val="90000"/>
              </a:lnSpc>
              <a:defRPr/>
            </a:pPr>
            <a:r>
              <a:rPr lang="tr-TR" sz="2800" b="1" dirty="0" err="1">
                <a:solidFill>
                  <a:srgbClr val="FFFF00"/>
                </a:solidFill>
              </a:rPr>
              <a:t>If</a:t>
            </a:r>
            <a:r>
              <a:rPr lang="tr-TR" sz="2800" b="1" dirty="0">
                <a:solidFill>
                  <a:srgbClr val="FFFF00"/>
                </a:solidFill>
              </a:rPr>
              <a:t> </a:t>
            </a:r>
            <a:r>
              <a:rPr lang="tr-TR" sz="2800" b="1" dirty="0" err="1">
                <a:solidFill>
                  <a:srgbClr val="FFFF00"/>
                </a:solidFill>
              </a:rPr>
              <a:t>infertility</a:t>
            </a:r>
            <a:r>
              <a:rPr lang="tr-TR" sz="2800" b="1" dirty="0">
                <a:solidFill>
                  <a:srgbClr val="FFFF00"/>
                </a:solidFill>
              </a:rPr>
              <a:t> </a:t>
            </a:r>
            <a:r>
              <a:rPr lang="tr-TR" sz="2800" b="1" dirty="0" err="1">
                <a:solidFill>
                  <a:srgbClr val="FFFF00"/>
                </a:solidFill>
              </a:rPr>
              <a:t>releated</a:t>
            </a:r>
            <a:r>
              <a:rPr lang="tr-TR" sz="2800" b="1" dirty="0">
                <a:solidFill>
                  <a:srgbClr val="FFFF00"/>
                </a:solidFill>
              </a:rPr>
              <a:t> </a:t>
            </a:r>
            <a:r>
              <a:rPr lang="tr-TR" sz="2800" b="1" dirty="0" err="1">
                <a:solidFill>
                  <a:srgbClr val="FFFF00"/>
                </a:solidFill>
              </a:rPr>
              <a:t>endometriosis</a:t>
            </a:r>
            <a:r>
              <a:rPr lang="tr-TR" sz="2800" b="1" dirty="0"/>
              <a:t> </a:t>
            </a:r>
            <a:r>
              <a:rPr lang="tr-TR" sz="2800" b="1" dirty="0">
                <a:solidFill>
                  <a:schemeClr val="bg1"/>
                </a:solidFill>
              </a:rPr>
              <a:t>4 </a:t>
            </a:r>
            <a:r>
              <a:rPr lang="tr-TR" sz="2800" b="1" dirty="0" err="1">
                <a:solidFill>
                  <a:schemeClr val="bg1"/>
                </a:solidFill>
              </a:rPr>
              <a:t>factors</a:t>
            </a:r>
            <a:r>
              <a:rPr lang="tr-TR" sz="2800" b="1" dirty="0">
                <a:solidFill>
                  <a:schemeClr val="bg1"/>
                </a:solidFill>
              </a:rPr>
              <a:t> </a:t>
            </a:r>
            <a:r>
              <a:rPr lang="tr-TR" sz="2800" b="1" dirty="0" err="1">
                <a:solidFill>
                  <a:schemeClr val="bg1"/>
                </a:solidFill>
              </a:rPr>
              <a:t>impact</a:t>
            </a:r>
            <a:r>
              <a:rPr lang="tr-TR" sz="2800" b="1" dirty="0">
                <a:solidFill>
                  <a:schemeClr val="bg1"/>
                </a:solidFill>
              </a:rPr>
              <a:t> </a:t>
            </a:r>
            <a:r>
              <a:rPr lang="tr-TR" sz="2800" b="1" dirty="0" err="1">
                <a:solidFill>
                  <a:schemeClr val="bg1"/>
                </a:solidFill>
              </a:rPr>
              <a:t>the</a:t>
            </a:r>
            <a:r>
              <a:rPr lang="tr-TR" sz="2800" b="1" dirty="0">
                <a:solidFill>
                  <a:schemeClr val="bg1"/>
                </a:solidFill>
              </a:rPr>
              <a:t> </a:t>
            </a:r>
            <a:r>
              <a:rPr lang="tr-TR" sz="2800" b="1" dirty="0" err="1">
                <a:solidFill>
                  <a:schemeClr val="bg1"/>
                </a:solidFill>
              </a:rPr>
              <a:t>decision:The</a:t>
            </a:r>
            <a:r>
              <a:rPr lang="tr-TR" sz="2800" b="1" dirty="0">
                <a:solidFill>
                  <a:schemeClr val="bg1"/>
                </a:solidFill>
              </a:rPr>
              <a:t> </a:t>
            </a:r>
            <a:r>
              <a:rPr lang="tr-TR" sz="2800" b="1" dirty="0" err="1">
                <a:solidFill>
                  <a:schemeClr val="bg1"/>
                </a:solidFill>
              </a:rPr>
              <a:t>age,whether</a:t>
            </a:r>
            <a:r>
              <a:rPr lang="tr-TR" sz="2800" b="1" dirty="0">
                <a:solidFill>
                  <a:schemeClr val="bg1"/>
                </a:solidFill>
              </a:rPr>
              <a:t> </a:t>
            </a:r>
            <a:r>
              <a:rPr lang="tr-TR" sz="2800" b="1" dirty="0" err="1">
                <a:solidFill>
                  <a:schemeClr val="bg1"/>
                </a:solidFill>
              </a:rPr>
              <a:t>other</a:t>
            </a:r>
            <a:r>
              <a:rPr lang="tr-TR" sz="2800" b="1" dirty="0">
                <a:solidFill>
                  <a:schemeClr val="bg1"/>
                </a:solidFill>
              </a:rPr>
              <a:t> </a:t>
            </a:r>
            <a:r>
              <a:rPr lang="tr-TR" sz="2800" b="1" dirty="0" err="1">
                <a:solidFill>
                  <a:schemeClr val="bg1"/>
                </a:solidFill>
              </a:rPr>
              <a:t>infertility</a:t>
            </a:r>
            <a:r>
              <a:rPr lang="tr-TR" sz="2800" b="1" dirty="0">
                <a:solidFill>
                  <a:schemeClr val="bg1"/>
                </a:solidFill>
              </a:rPr>
              <a:t> </a:t>
            </a:r>
            <a:r>
              <a:rPr lang="tr-TR" sz="2800" b="1" dirty="0" err="1">
                <a:solidFill>
                  <a:schemeClr val="bg1"/>
                </a:solidFill>
              </a:rPr>
              <a:t>factors</a:t>
            </a:r>
            <a:r>
              <a:rPr lang="tr-TR" sz="2800" b="1" dirty="0">
                <a:solidFill>
                  <a:schemeClr val="bg1"/>
                </a:solidFill>
              </a:rPr>
              <a:t> (DOR, </a:t>
            </a:r>
            <a:r>
              <a:rPr lang="tr-TR" sz="2800" b="1" dirty="0" err="1">
                <a:solidFill>
                  <a:schemeClr val="bg1"/>
                </a:solidFill>
              </a:rPr>
              <a:t>male</a:t>
            </a:r>
            <a:r>
              <a:rPr lang="tr-TR" sz="2800" b="1" dirty="0">
                <a:solidFill>
                  <a:schemeClr val="bg1"/>
                </a:solidFill>
              </a:rPr>
              <a:t> </a:t>
            </a:r>
            <a:r>
              <a:rPr lang="tr-TR" sz="2800" b="1" dirty="0" err="1">
                <a:solidFill>
                  <a:schemeClr val="bg1"/>
                </a:solidFill>
              </a:rPr>
              <a:t>factor</a:t>
            </a:r>
            <a:r>
              <a:rPr lang="tr-TR" sz="2800" b="1" dirty="0">
                <a:solidFill>
                  <a:schemeClr val="bg1"/>
                </a:solidFill>
              </a:rPr>
              <a:t>),</a:t>
            </a:r>
            <a:r>
              <a:rPr lang="tr-TR" sz="2800" b="1" dirty="0" err="1">
                <a:solidFill>
                  <a:schemeClr val="bg1"/>
                </a:solidFill>
              </a:rPr>
              <a:t>the</a:t>
            </a:r>
            <a:r>
              <a:rPr lang="tr-TR" sz="2800" b="1" dirty="0">
                <a:solidFill>
                  <a:schemeClr val="bg1"/>
                </a:solidFill>
              </a:rPr>
              <a:t> </a:t>
            </a:r>
            <a:r>
              <a:rPr lang="tr-TR" sz="2800" b="1" dirty="0" err="1">
                <a:solidFill>
                  <a:schemeClr val="bg1"/>
                </a:solidFill>
              </a:rPr>
              <a:t>stage</a:t>
            </a:r>
            <a:r>
              <a:rPr lang="tr-TR" sz="2800" b="1" dirty="0">
                <a:solidFill>
                  <a:schemeClr val="bg1"/>
                </a:solidFill>
              </a:rPr>
              <a:t> of </a:t>
            </a:r>
            <a:r>
              <a:rPr lang="tr-TR" sz="2800" b="1" dirty="0" err="1">
                <a:solidFill>
                  <a:schemeClr val="bg1"/>
                </a:solidFill>
              </a:rPr>
              <a:t>endometriosis,patient</a:t>
            </a:r>
            <a:r>
              <a:rPr lang="tr-TR" sz="2800" b="1" dirty="0">
                <a:solidFill>
                  <a:schemeClr val="bg1"/>
                </a:solidFill>
              </a:rPr>
              <a:t> </a:t>
            </a:r>
            <a:r>
              <a:rPr lang="tr-TR" sz="2800" b="1" dirty="0" err="1">
                <a:solidFill>
                  <a:schemeClr val="bg1"/>
                </a:solidFill>
              </a:rPr>
              <a:t>preference</a:t>
            </a:r>
            <a:r>
              <a:rPr lang="tr-TR" sz="2800" b="1" dirty="0">
                <a:solidFill>
                  <a:schemeClr val="bg1"/>
                </a:solidFill>
              </a:rPr>
              <a:t> </a:t>
            </a:r>
            <a:endParaRPr lang="fr-BE" sz="2800" b="1" dirty="0">
              <a:solidFill>
                <a:srgbClr val="FFFFFF"/>
              </a:solidFill>
            </a:endParaRPr>
          </a:p>
          <a:p>
            <a:pPr>
              <a:lnSpc>
                <a:spcPct val="90000"/>
              </a:lnSpc>
              <a:defRPr/>
            </a:pPr>
            <a:r>
              <a:rPr lang="tr-TR" sz="2800" b="1" dirty="0">
                <a:solidFill>
                  <a:srgbClr val="FFFFFF"/>
                </a:solidFill>
              </a:rPr>
              <a:t>Management of severe </a:t>
            </a:r>
            <a:r>
              <a:rPr lang="tr-TR" sz="2800" b="1" dirty="0" err="1">
                <a:solidFill>
                  <a:srgbClr val="FFFFFF"/>
                </a:solidFill>
              </a:rPr>
              <a:t>endometriosis</a:t>
            </a:r>
            <a:r>
              <a:rPr lang="tr-TR" sz="2800" b="1" dirty="0">
                <a:solidFill>
                  <a:srgbClr val="FFFFFF"/>
                </a:solidFill>
              </a:rPr>
              <a:t> </a:t>
            </a:r>
            <a:r>
              <a:rPr lang="tr-TR" sz="2800" b="1" dirty="0" err="1">
                <a:solidFill>
                  <a:srgbClr val="FFFFFF"/>
                </a:solidFill>
              </a:rPr>
              <a:t>should</a:t>
            </a:r>
            <a:r>
              <a:rPr lang="tr-TR" sz="2800" b="1" dirty="0">
                <a:solidFill>
                  <a:srgbClr val="FFFFFF"/>
                </a:solidFill>
              </a:rPr>
              <a:t> be </a:t>
            </a:r>
            <a:r>
              <a:rPr lang="tr-TR" sz="2800" b="1" dirty="0" err="1">
                <a:solidFill>
                  <a:srgbClr val="FFFFFF"/>
                </a:solidFill>
              </a:rPr>
              <a:t>individualized</a:t>
            </a:r>
            <a:r>
              <a:rPr lang="tr-TR" sz="2800" b="1" dirty="0">
                <a:solidFill>
                  <a:srgbClr val="FFFFFF"/>
                </a:solidFill>
              </a:rPr>
              <a:t>. </a:t>
            </a:r>
            <a:endParaRPr lang="fr-BE" sz="2800" b="1" dirty="0">
              <a:solidFill>
                <a:srgbClr val="FFFFFF"/>
              </a:solidFill>
            </a:endParaRPr>
          </a:p>
          <a:p>
            <a:pPr>
              <a:lnSpc>
                <a:spcPct val="90000"/>
              </a:lnSpc>
              <a:defRPr/>
            </a:pPr>
            <a:r>
              <a:rPr lang="tr-TR" sz="2800" b="1" dirty="0" err="1">
                <a:solidFill>
                  <a:srgbClr val="FFFF00"/>
                </a:solidFill>
              </a:rPr>
              <a:t>Repeated</a:t>
            </a:r>
            <a:r>
              <a:rPr lang="tr-TR" sz="2800" b="1" dirty="0">
                <a:solidFill>
                  <a:srgbClr val="FFFF00"/>
                </a:solidFill>
              </a:rPr>
              <a:t> </a:t>
            </a:r>
            <a:r>
              <a:rPr lang="tr-TR" sz="2800" b="1" dirty="0" err="1">
                <a:solidFill>
                  <a:srgbClr val="FFFF00"/>
                </a:solidFill>
              </a:rPr>
              <a:t>surgical</a:t>
            </a:r>
            <a:r>
              <a:rPr lang="tr-TR" sz="2800" b="1" dirty="0"/>
              <a:t> </a:t>
            </a:r>
            <a:r>
              <a:rPr lang="tr-TR" sz="2800" b="1" dirty="0" err="1">
                <a:solidFill>
                  <a:srgbClr val="FFFFFF"/>
                </a:solidFill>
              </a:rPr>
              <a:t>procedures</a:t>
            </a:r>
            <a:r>
              <a:rPr lang="tr-TR" sz="2800" b="1" dirty="0">
                <a:solidFill>
                  <a:srgbClr val="FFFFFF"/>
                </a:solidFill>
              </a:rPr>
              <a:t> do not </a:t>
            </a:r>
            <a:r>
              <a:rPr lang="tr-TR" sz="2800" b="1" dirty="0" err="1">
                <a:solidFill>
                  <a:srgbClr val="FFFFFF"/>
                </a:solidFill>
              </a:rPr>
              <a:t>enhance</a:t>
            </a:r>
            <a:r>
              <a:rPr lang="tr-TR" sz="2800" b="1" dirty="0">
                <a:solidFill>
                  <a:srgbClr val="FFFFFF"/>
                </a:solidFill>
              </a:rPr>
              <a:t> </a:t>
            </a:r>
            <a:r>
              <a:rPr lang="tr-TR" sz="2800" b="1" dirty="0" err="1">
                <a:solidFill>
                  <a:srgbClr val="FFFFFF"/>
                </a:solidFill>
              </a:rPr>
              <a:t>fertility</a:t>
            </a:r>
            <a:endParaRPr lang="tr-TR" sz="2800" b="1" dirty="0">
              <a:solidFill>
                <a:srgbClr val="FFFFFF"/>
              </a:solidFill>
            </a:endParaRPr>
          </a:p>
          <a:p>
            <a:pPr>
              <a:lnSpc>
                <a:spcPct val="90000"/>
              </a:lnSpc>
              <a:defRPr/>
            </a:pPr>
            <a:r>
              <a:rPr lang="tr-TR" sz="2800" b="1" dirty="0" err="1">
                <a:solidFill>
                  <a:srgbClr val="FFFF00"/>
                </a:solidFill>
              </a:rPr>
              <a:t>Endometrioma</a:t>
            </a:r>
            <a:r>
              <a:rPr lang="tr-TR" sz="2800" b="1" dirty="0">
                <a:solidFill>
                  <a:srgbClr val="FFFF00"/>
                </a:solidFill>
              </a:rPr>
              <a:t> </a:t>
            </a:r>
            <a:r>
              <a:rPr lang="tr-TR" sz="2800" b="1" dirty="0" err="1">
                <a:solidFill>
                  <a:srgbClr val="FFFF00"/>
                </a:solidFill>
              </a:rPr>
              <a:t>resection</a:t>
            </a:r>
            <a:r>
              <a:rPr lang="tr-TR" sz="2800" b="1" dirty="0">
                <a:solidFill>
                  <a:srgbClr val="FFFF00"/>
                </a:solidFill>
              </a:rPr>
              <a:t> </a:t>
            </a:r>
            <a:r>
              <a:rPr lang="tr-TR" sz="2800" b="1" dirty="0" err="1">
                <a:solidFill>
                  <a:srgbClr val="FFFF00"/>
                </a:solidFill>
              </a:rPr>
              <a:t>before</a:t>
            </a:r>
            <a:r>
              <a:rPr lang="tr-TR" sz="2800" b="1" dirty="0">
                <a:solidFill>
                  <a:srgbClr val="FFFF00"/>
                </a:solidFill>
              </a:rPr>
              <a:t> IVF :</a:t>
            </a:r>
            <a:r>
              <a:rPr lang="tr-TR" sz="2800" b="1" dirty="0"/>
              <a:t> </a:t>
            </a:r>
            <a:r>
              <a:rPr lang="tr-TR" sz="2800" b="1" dirty="0" err="1">
                <a:solidFill>
                  <a:srgbClr val="FFFF00"/>
                </a:solidFill>
              </a:rPr>
              <a:t>Only</a:t>
            </a:r>
            <a:r>
              <a:rPr lang="tr-TR" sz="2800" b="1" dirty="0" err="1">
                <a:solidFill>
                  <a:srgbClr val="FFFFFF"/>
                </a:solidFill>
              </a:rPr>
              <a:t>,if</a:t>
            </a:r>
            <a:r>
              <a:rPr lang="tr-TR" sz="2800" b="1" dirty="0">
                <a:solidFill>
                  <a:srgbClr val="FFFFFF"/>
                </a:solidFill>
              </a:rPr>
              <a:t> </a:t>
            </a:r>
            <a:r>
              <a:rPr lang="tr-TR" sz="2800" b="1" dirty="0" err="1">
                <a:solidFill>
                  <a:srgbClr val="FFFFFF"/>
                </a:solidFill>
              </a:rPr>
              <a:t>pelvic</a:t>
            </a:r>
            <a:r>
              <a:rPr lang="tr-TR" sz="2800" b="1" dirty="0">
                <a:solidFill>
                  <a:srgbClr val="FFFFFF"/>
                </a:solidFill>
              </a:rPr>
              <a:t> </a:t>
            </a:r>
            <a:r>
              <a:rPr lang="tr-TR" sz="2800" b="1" dirty="0" err="1">
                <a:solidFill>
                  <a:srgbClr val="FFFFFF"/>
                </a:solidFill>
              </a:rPr>
              <a:t>pain,suspicion</a:t>
            </a:r>
            <a:r>
              <a:rPr lang="tr-TR" sz="2800" b="1" dirty="0">
                <a:solidFill>
                  <a:srgbClr val="FFFFFF"/>
                </a:solidFill>
              </a:rPr>
              <a:t> of </a:t>
            </a:r>
            <a:r>
              <a:rPr lang="tr-TR" sz="2800" b="1" dirty="0" err="1">
                <a:solidFill>
                  <a:srgbClr val="FFFFFF"/>
                </a:solidFill>
              </a:rPr>
              <a:t>ovarian</a:t>
            </a:r>
            <a:r>
              <a:rPr lang="tr-TR" sz="2800" b="1" dirty="0">
                <a:solidFill>
                  <a:srgbClr val="FFFFFF"/>
                </a:solidFill>
              </a:rPr>
              <a:t> </a:t>
            </a:r>
            <a:r>
              <a:rPr lang="tr-TR" sz="2800" b="1" dirty="0" err="1">
                <a:solidFill>
                  <a:srgbClr val="FFFFFF"/>
                </a:solidFill>
              </a:rPr>
              <a:t>malignancy</a:t>
            </a:r>
            <a:r>
              <a:rPr lang="tr-TR" sz="2800" b="1" dirty="0">
                <a:solidFill>
                  <a:srgbClr val="FFFFFF"/>
                </a:solidFill>
              </a:rPr>
              <a:t> , </a:t>
            </a:r>
            <a:r>
              <a:rPr lang="tr-TR" sz="2800" b="1" dirty="0" err="1">
                <a:solidFill>
                  <a:srgbClr val="FFFFFF"/>
                </a:solidFill>
              </a:rPr>
              <a:t>endometrioma</a:t>
            </a:r>
            <a:r>
              <a:rPr lang="tr-TR" sz="2800" b="1" dirty="0">
                <a:solidFill>
                  <a:srgbClr val="FFFFFF"/>
                </a:solidFill>
              </a:rPr>
              <a:t> </a:t>
            </a:r>
            <a:r>
              <a:rPr lang="tr-TR" sz="2800" b="1" dirty="0" err="1">
                <a:solidFill>
                  <a:srgbClr val="FFFFFF"/>
                </a:solidFill>
              </a:rPr>
              <a:t>interfere</a:t>
            </a:r>
            <a:r>
              <a:rPr lang="tr-TR" sz="2800" b="1" dirty="0">
                <a:solidFill>
                  <a:srgbClr val="FFFFFF"/>
                </a:solidFill>
              </a:rPr>
              <a:t> </a:t>
            </a:r>
            <a:r>
              <a:rPr lang="tr-TR" sz="2800" b="1" dirty="0" err="1">
                <a:solidFill>
                  <a:srgbClr val="FFFFFF"/>
                </a:solidFill>
              </a:rPr>
              <a:t>egg</a:t>
            </a:r>
            <a:r>
              <a:rPr lang="tr-TR" sz="2800" b="1" dirty="0">
                <a:solidFill>
                  <a:srgbClr val="FFFFFF"/>
                </a:solidFill>
              </a:rPr>
              <a:t> </a:t>
            </a:r>
            <a:r>
              <a:rPr lang="tr-TR" sz="2800" b="1" dirty="0" err="1">
                <a:solidFill>
                  <a:srgbClr val="FFFFFF"/>
                </a:solidFill>
              </a:rPr>
              <a:t>retrieval</a:t>
            </a:r>
            <a:r>
              <a:rPr lang="tr-TR" sz="2800" b="1" dirty="0">
                <a:solidFill>
                  <a:srgbClr val="FFFFFF"/>
                </a:solidFill>
              </a:rPr>
              <a:t> </a:t>
            </a:r>
            <a:r>
              <a:rPr lang="tr-TR" sz="2800" b="1" dirty="0" err="1">
                <a:solidFill>
                  <a:srgbClr val="FFFFFF"/>
                </a:solidFill>
              </a:rPr>
              <a:t>or</a:t>
            </a:r>
            <a:r>
              <a:rPr lang="tr-TR" sz="2800" b="1" dirty="0">
                <a:solidFill>
                  <a:srgbClr val="FFFFFF"/>
                </a:solidFill>
              </a:rPr>
              <a:t> </a:t>
            </a:r>
            <a:r>
              <a:rPr lang="tr-TR" sz="2800" b="1" dirty="0" err="1">
                <a:solidFill>
                  <a:srgbClr val="FFFFFF"/>
                </a:solidFill>
              </a:rPr>
              <a:t>multiple</a:t>
            </a:r>
            <a:r>
              <a:rPr lang="tr-TR" sz="2800" b="1" dirty="0">
                <a:solidFill>
                  <a:srgbClr val="FFFFFF"/>
                </a:solidFill>
              </a:rPr>
              <a:t> IVF </a:t>
            </a:r>
            <a:r>
              <a:rPr lang="tr-TR" sz="2800" b="1" dirty="0" err="1">
                <a:solidFill>
                  <a:srgbClr val="FFFFFF"/>
                </a:solidFill>
              </a:rPr>
              <a:t>failure</a:t>
            </a:r>
            <a:r>
              <a:rPr lang="tr-TR" sz="2800" b="1" dirty="0">
                <a:solidFill>
                  <a:srgbClr val="FFFFFF"/>
                </a:solidFill>
              </a:rPr>
              <a:t>.</a:t>
            </a:r>
            <a:endParaRPr lang="fr-BE" sz="2800" b="1" dirty="0">
              <a:solidFill>
                <a:srgbClr val="FFFFFF"/>
              </a:solidFill>
            </a:endParaRPr>
          </a:p>
          <a:p>
            <a:pPr lvl="1">
              <a:lnSpc>
                <a:spcPct val="90000"/>
              </a:lnSpc>
              <a:defRPr/>
            </a:pPr>
            <a:endParaRPr lang="fr-BE" sz="2000" dirty="0"/>
          </a:p>
          <a:p>
            <a:pPr>
              <a:lnSpc>
                <a:spcPct val="90000"/>
              </a:lnSpc>
              <a:buFontTx/>
              <a:buNone/>
              <a:defRPr/>
            </a:pPr>
            <a:endParaRPr lang="fr-BE" sz="2400" dirty="0"/>
          </a:p>
          <a:p>
            <a:pPr lvl="1">
              <a:lnSpc>
                <a:spcPct val="90000"/>
              </a:lnSpc>
              <a:defRPr/>
            </a:pPr>
            <a:endParaRPr lang="fr-BE" sz="2000" dirty="0"/>
          </a:p>
          <a:p>
            <a:pPr lvl="1">
              <a:lnSpc>
                <a:spcPct val="90000"/>
              </a:lnSpc>
              <a:defRPr/>
            </a:pPr>
            <a:endParaRPr lang="fr-BE" sz="2000" dirty="0"/>
          </a:p>
          <a:p>
            <a:pPr>
              <a:lnSpc>
                <a:spcPct val="90000"/>
              </a:lnSpc>
              <a:defRPr/>
            </a:pPr>
            <a:endParaRPr lang="en-US" sz="2400" dirty="0"/>
          </a:p>
        </p:txBody>
      </p:sp>
      <p:sp>
        <p:nvSpPr>
          <p:cNvPr id="551940" name="Rectangle 4"/>
          <p:cNvSpPr>
            <a:spLocks noChangeArrowheads="1"/>
          </p:cNvSpPr>
          <p:nvPr/>
        </p:nvSpPr>
        <p:spPr bwMode="auto">
          <a:xfrm>
            <a:off x="859376" y="266701"/>
            <a:ext cx="184660" cy="3693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1B90B9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91437" tIns="45719" rIns="91437" bIns="45719">
            <a:spAutoFit/>
          </a:bodyPr>
          <a:lstStyle/>
          <a:p>
            <a:pPr>
              <a:defRPr/>
            </a:pPr>
            <a:r>
              <a:rPr lang="fr-BE"/>
              <a:t> </a:t>
            </a:r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21947769"/>
      </p:ext>
    </p:extLst>
  </p:cSld>
  <p:clrMapOvr>
    <a:masterClrMapping/>
  </p:clrMapOvr>
  <p:transition/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1625500"/>
      </p:ext>
    </p:extLst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rgbClr val="FFFF00"/>
                </a:solidFill>
              </a:rPr>
              <a:t>Monthly </a:t>
            </a:r>
            <a:r>
              <a:rPr lang="en-US" b="1" dirty="0" err="1">
                <a:solidFill>
                  <a:srgbClr val="FFFF00"/>
                </a:solidFill>
              </a:rPr>
              <a:t>fecondity</a:t>
            </a:r>
            <a:r>
              <a:rPr lang="en-US" b="1" dirty="0">
                <a:solidFill>
                  <a:srgbClr val="FFFF00"/>
                </a:solidFill>
              </a:rPr>
              <a:t> rates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686800" cy="5030987"/>
          </a:xfrm>
        </p:spPr>
        <p:txBody>
          <a:bodyPr>
            <a:normAutofit lnSpcReduction="10000"/>
          </a:bodyPr>
          <a:lstStyle/>
          <a:p>
            <a:r>
              <a:rPr lang="en-US" b="1" dirty="0">
                <a:solidFill>
                  <a:schemeClr val="bg1"/>
                </a:solidFill>
              </a:rPr>
              <a:t>Endometriosis </a:t>
            </a:r>
            <a:r>
              <a:rPr lang="en-US" b="1" dirty="0" err="1">
                <a:solidFill>
                  <a:schemeClr val="bg1"/>
                </a:solidFill>
              </a:rPr>
              <a:t>patientes</a:t>
            </a:r>
            <a:r>
              <a:rPr lang="en-US" b="1" dirty="0">
                <a:solidFill>
                  <a:schemeClr val="bg1"/>
                </a:solidFill>
              </a:rPr>
              <a:t>  :  0,02-0,1 per month</a:t>
            </a:r>
          </a:p>
          <a:p>
            <a:r>
              <a:rPr lang="en-US" b="1" dirty="0">
                <a:solidFill>
                  <a:schemeClr val="bg1"/>
                </a:solidFill>
              </a:rPr>
              <a:t>Normal patients                 :  0,07-0,2 per month</a:t>
            </a:r>
          </a:p>
          <a:p>
            <a:endParaRPr lang="en-US" b="1" dirty="0">
              <a:solidFill>
                <a:schemeClr val="bg1"/>
              </a:solidFill>
            </a:endParaRPr>
          </a:p>
          <a:p>
            <a:endParaRPr lang="en-US" b="1" dirty="0">
              <a:solidFill>
                <a:schemeClr val="bg1"/>
              </a:solidFill>
            </a:endParaRPr>
          </a:p>
          <a:p>
            <a:pPr marL="0" indent="0" algn="r">
              <a:buNone/>
            </a:pPr>
            <a:r>
              <a:rPr lang="en-US" dirty="0">
                <a:solidFill>
                  <a:schemeClr val="bg1"/>
                </a:solidFill>
              </a:rPr>
              <a:t>                                                                                                    </a:t>
            </a:r>
            <a:r>
              <a:rPr lang="en-US" dirty="0" err="1">
                <a:solidFill>
                  <a:schemeClr val="bg1"/>
                </a:solidFill>
              </a:rPr>
              <a:t>Cecos</a:t>
            </a:r>
            <a:r>
              <a:rPr lang="en-US" dirty="0">
                <a:solidFill>
                  <a:schemeClr val="bg1"/>
                </a:solidFill>
              </a:rPr>
              <a:t> F et al NEJM 1982                                                 Rodriguez-</a:t>
            </a:r>
            <a:r>
              <a:rPr lang="en-US" dirty="0" err="1">
                <a:solidFill>
                  <a:schemeClr val="bg1"/>
                </a:solidFill>
              </a:rPr>
              <a:t>Escudero</a:t>
            </a:r>
            <a:r>
              <a:rPr lang="en-US" dirty="0">
                <a:solidFill>
                  <a:schemeClr val="bg1"/>
                </a:solidFill>
              </a:rPr>
              <a:t> F J et al Fertil.Steril.1988</a:t>
            </a:r>
          </a:p>
          <a:p>
            <a:endParaRPr lang="en-US" b="1" dirty="0">
              <a:solidFill>
                <a:schemeClr val="bg1"/>
              </a:solidFill>
            </a:endParaRPr>
          </a:p>
          <a:p>
            <a:pPr marL="0" indent="0">
              <a:buNone/>
            </a:pPr>
            <a:r>
              <a:rPr lang="en-US" b="1" dirty="0">
                <a:solidFill>
                  <a:schemeClr val="bg1"/>
                </a:solidFill>
              </a:rPr>
              <a:t>       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9970535"/>
      </p:ext>
    </p:extLst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Ekran Resmi 2019-10-14 08.32.19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7438" r="-17438"/>
          <a:stretch>
            <a:fillRect/>
          </a:stretch>
        </p:blipFill>
        <p:spPr>
          <a:xfrm>
            <a:off x="-1625600" y="-50800"/>
            <a:ext cx="12496800" cy="7137400"/>
          </a:xfrm>
        </p:spPr>
      </p:pic>
    </p:spTree>
    <p:extLst>
      <p:ext uri="{BB962C8B-B14F-4D97-AF65-F5344CB8AC3E}">
        <p14:creationId xmlns:p14="http://schemas.microsoft.com/office/powerpoint/2010/main" val="2086910550"/>
      </p:ext>
    </p:extLst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Ekran Resmi 2022-04-26 16.33.21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034" r="-2034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204749310"/>
      </p:ext>
    </p:extLst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Ekran Resmi 2019-10-14 08.36.55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966" r="-2966"/>
          <a:stretch>
            <a:fillRect/>
          </a:stretch>
        </p:blipFill>
        <p:spPr>
          <a:xfrm>
            <a:off x="-482600" y="0"/>
            <a:ext cx="10160000" cy="7086600"/>
          </a:xfrm>
        </p:spPr>
      </p:pic>
    </p:spTree>
    <p:extLst>
      <p:ext uri="{BB962C8B-B14F-4D97-AF65-F5344CB8AC3E}">
        <p14:creationId xmlns:p14="http://schemas.microsoft.com/office/powerpoint/2010/main" val="2122126191"/>
      </p:ext>
    </p:extLst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Ekran Resmi 2022-04-26 16.34.15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273" r="-3273"/>
          <a:stretch>
            <a:fillRect/>
          </a:stretch>
        </p:blipFill>
        <p:spPr>
          <a:xfrm>
            <a:off x="527754" y="1694264"/>
            <a:ext cx="8229600" cy="4525963"/>
          </a:xfrm>
        </p:spPr>
      </p:pic>
    </p:spTree>
    <p:extLst>
      <p:ext uri="{BB962C8B-B14F-4D97-AF65-F5344CB8AC3E}">
        <p14:creationId xmlns:p14="http://schemas.microsoft.com/office/powerpoint/2010/main" val="263632935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>
                <a:solidFill>
                  <a:srgbClr val="FFFF00"/>
                </a:solidFill>
              </a:rPr>
              <a:t>Endometriosis : Anatomic distortion</a:t>
            </a:r>
          </a:p>
        </p:txBody>
      </p:sp>
      <p:pic>
        <p:nvPicPr>
          <p:cNvPr id="4" name="1.m4v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-31013" y="1606278"/>
            <a:ext cx="4546570" cy="5112568"/>
          </a:xfrm>
        </p:spPr>
      </p:pic>
      <p:pic>
        <p:nvPicPr>
          <p:cNvPr id="3" name="douglas1.m4v">
            <a:hlinkClick r:id="" action="ppaction://media"/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4515557" y="1606277"/>
            <a:ext cx="4628443" cy="51125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87861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9055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49055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60983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0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5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16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1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>
              <a:defRPr/>
            </a:pPr>
            <a:r>
              <a:rPr lang="en-US" b="1" dirty="0">
                <a:solidFill>
                  <a:srgbClr val="FFFF00"/>
                </a:solidFill>
              </a:rPr>
              <a:t>Could we perform IVF for all patients with  endometriosis?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199"/>
            <a:ext cx="8229600" cy="5257801"/>
          </a:xfrm>
        </p:spPr>
        <p:txBody>
          <a:bodyPr>
            <a:normAutofit fontScale="92500" lnSpcReduction="10000"/>
          </a:bodyPr>
          <a:lstStyle/>
          <a:p>
            <a:pPr>
              <a:defRPr/>
            </a:pPr>
            <a:r>
              <a:rPr lang="en-US" dirty="0">
                <a:solidFill>
                  <a:schemeClr val="bg1"/>
                </a:solidFill>
              </a:rPr>
              <a:t>It has been estimated that 25% to 30% </a:t>
            </a:r>
            <a:r>
              <a:rPr lang="en-US" dirty="0">
                <a:solidFill>
                  <a:srgbClr val="FFFFFF"/>
                </a:solidFill>
              </a:rPr>
              <a:t>of infertile women have endometriosis and </a:t>
            </a:r>
          </a:p>
          <a:p>
            <a:pPr>
              <a:defRPr/>
            </a:pPr>
            <a:r>
              <a:rPr lang="en-US" dirty="0">
                <a:solidFill>
                  <a:srgbClr val="FFFF00"/>
                </a:solidFill>
              </a:rPr>
              <a:t>30% to 50% </a:t>
            </a:r>
            <a:r>
              <a:rPr lang="en-US" dirty="0">
                <a:solidFill>
                  <a:srgbClr val="FFFFFF"/>
                </a:solidFill>
              </a:rPr>
              <a:t>of women with endometriosis demonstrate infertility</a:t>
            </a:r>
          </a:p>
          <a:p>
            <a:pPr>
              <a:defRPr/>
            </a:pPr>
            <a:r>
              <a:rPr lang="en-US" dirty="0">
                <a:solidFill>
                  <a:srgbClr val="FFFFFF"/>
                </a:solidFill>
              </a:rPr>
              <a:t>7 million women with endometriosis in U.S.</a:t>
            </a:r>
          </a:p>
          <a:p>
            <a:pPr>
              <a:defRPr/>
            </a:pPr>
            <a:r>
              <a:rPr lang="en-US" dirty="0">
                <a:solidFill>
                  <a:srgbClr val="FFFFFF"/>
                </a:solidFill>
              </a:rPr>
              <a:t>But, endometriosis represents only </a:t>
            </a:r>
            <a:r>
              <a:rPr lang="en-US" dirty="0">
                <a:solidFill>
                  <a:srgbClr val="FFFF00"/>
                </a:solidFill>
              </a:rPr>
              <a:t>3.9% of </a:t>
            </a:r>
            <a:r>
              <a:rPr lang="en-US" dirty="0">
                <a:solidFill>
                  <a:srgbClr val="FFFFFF"/>
                </a:solidFill>
              </a:rPr>
              <a:t>95625</a:t>
            </a:r>
            <a:r>
              <a:rPr lang="en-US" dirty="0"/>
              <a:t> </a:t>
            </a:r>
            <a:r>
              <a:rPr lang="en-US" dirty="0">
                <a:solidFill>
                  <a:srgbClr val="FFFF00"/>
                </a:solidFill>
              </a:rPr>
              <a:t>IVF </a:t>
            </a:r>
            <a:r>
              <a:rPr lang="en-US" dirty="0">
                <a:solidFill>
                  <a:srgbClr val="FFFFFF"/>
                </a:solidFill>
              </a:rPr>
              <a:t>cycles in USA in 2010</a:t>
            </a:r>
          </a:p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  <a:p>
            <a:pPr marL="0" indent="0">
              <a:buNone/>
              <a:defRPr/>
            </a:pPr>
            <a:r>
              <a:rPr lang="en-US" dirty="0">
                <a:solidFill>
                  <a:srgbClr val="FFFFFF"/>
                </a:solidFill>
              </a:rPr>
              <a:t>                               </a:t>
            </a:r>
            <a:r>
              <a:rPr lang="en-US" sz="2400" dirty="0">
                <a:solidFill>
                  <a:srgbClr val="FFFFFF"/>
                </a:solidFill>
              </a:rPr>
              <a:t>ASRM Committee </a:t>
            </a:r>
            <a:r>
              <a:rPr lang="en-US" sz="2400" dirty="0" err="1">
                <a:solidFill>
                  <a:srgbClr val="FFFFFF"/>
                </a:solidFill>
              </a:rPr>
              <a:t>Opin.Fertil</a:t>
            </a:r>
            <a:r>
              <a:rPr lang="en-US" sz="2400" dirty="0">
                <a:solidFill>
                  <a:srgbClr val="FFFFFF"/>
                </a:solidFill>
              </a:rPr>
              <a:t> </a:t>
            </a:r>
            <a:r>
              <a:rPr lang="en-US" sz="2400" dirty="0" err="1">
                <a:solidFill>
                  <a:srgbClr val="FFFFFF"/>
                </a:solidFill>
              </a:rPr>
              <a:t>Steril</a:t>
            </a:r>
            <a:r>
              <a:rPr lang="en-US" sz="2400" dirty="0">
                <a:solidFill>
                  <a:srgbClr val="FFFFFF"/>
                </a:solidFill>
              </a:rPr>
              <a:t> 2012</a:t>
            </a:r>
          </a:p>
          <a:p>
            <a:pPr marL="0" indent="0">
              <a:buNone/>
              <a:defRPr/>
            </a:pPr>
            <a:r>
              <a:rPr lang="en-US" sz="2400" dirty="0"/>
              <a:t>                                             </a:t>
            </a:r>
            <a:r>
              <a:rPr lang="en-US" sz="2400" dirty="0">
                <a:solidFill>
                  <a:srgbClr val="FFFFFF"/>
                </a:solidFill>
              </a:rPr>
              <a:t>   Surry et al. </a:t>
            </a:r>
            <a:r>
              <a:rPr lang="en-US" sz="2400" dirty="0" err="1">
                <a:solidFill>
                  <a:srgbClr val="FFFFFF"/>
                </a:solidFill>
              </a:rPr>
              <a:t>Semin</a:t>
            </a:r>
            <a:r>
              <a:rPr lang="en-US" sz="2400" dirty="0">
                <a:solidFill>
                  <a:srgbClr val="FFFFFF"/>
                </a:solidFill>
              </a:rPr>
              <a:t> </a:t>
            </a:r>
            <a:r>
              <a:rPr lang="en-US" sz="2400" dirty="0" err="1">
                <a:solidFill>
                  <a:srgbClr val="FFFFFF"/>
                </a:solidFill>
              </a:rPr>
              <a:t>Reprod</a:t>
            </a:r>
            <a:r>
              <a:rPr lang="en-US" sz="2400" dirty="0">
                <a:solidFill>
                  <a:srgbClr val="FFFFFF"/>
                </a:solidFill>
              </a:rPr>
              <a:t> Med 2013</a:t>
            </a:r>
          </a:p>
          <a:p>
            <a:pPr marL="0" indent="0">
              <a:buNone/>
              <a:defRPr/>
            </a:pPr>
            <a:r>
              <a:rPr lang="en-US" dirty="0"/>
              <a:t>   </a:t>
            </a:r>
          </a:p>
          <a:p>
            <a:pPr marL="0" indent="0">
              <a:buNone/>
              <a:defRPr/>
            </a:pPr>
            <a:endParaRPr lang="en-US" dirty="0"/>
          </a:p>
          <a:p>
            <a:pPr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78668800"/>
      </p:ext>
    </p:extLst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>
              <a:defRPr/>
            </a:pPr>
            <a:r>
              <a:rPr lang="en-US" b="1" dirty="0">
                <a:solidFill>
                  <a:srgbClr val="FFFF00"/>
                </a:solidFill>
              </a:rPr>
              <a:t>Endometriosis and Infertility:              Patients Selection for Surgery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686800" cy="4525963"/>
          </a:xfrm>
        </p:spPr>
        <p:txBody>
          <a:bodyPr>
            <a:normAutofit lnSpcReduction="10000"/>
          </a:bodyPr>
          <a:lstStyle/>
          <a:p>
            <a:pPr>
              <a:defRPr/>
            </a:pPr>
            <a:r>
              <a:rPr lang="en-US" sz="3600" b="1" dirty="0">
                <a:solidFill>
                  <a:schemeClr val="bg1"/>
                </a:solidFill>
              </a:rPr>
              <a:t>Patient’s age </a:t>
            </a:r>
          </a:p>
          <a:p>
            <a:pPr>
              <a:defRPr/>
            </a:pPr>
            <a:r>
              <a:rPr lang="en-US" sz="3600" b="1" dirty="0">
                <a:solidFill>
                  <a:schemeClr val="bg1"/>
                </a:solidFill>
              </a:rPr>
              <a:t>Ovarian reserve ( AFC,AMH,D</a:t>
            </a:r>
            <a:r>
              <a:rPr lang="en-US" sz="2400" b="1" dirty="0">
                <a:solidFill>
                  <a:schemeClr val="bg1"/>
                </a:solidFill>
              </a:rPr>
              <a:t>3</a:t>
            </a:r>
            <a:r>
              <a:rPr lang="en-US" sz="3600" b="1" dirty="0">
                <a:solidFill>
                  <a:schemeClr val="bg1"/>
                </a:solidFill>
              </a:rPr>
              <a:t> </a:t>
            </a:r>
            <a:r>
              <a:rPr lang="en-US" sz="3600" b="1" dirty="0" err="1">
                <a:solidFill>
                  <a:schemeClr val="bg1"/>
                </a:solidFill>
              </a:rPr>
              <a:t>hormons</a:t>
            </a:r>
            <a:r>
              <a:rPr lang="en-US" sz="3600" b="1" dirty="0">
                <a:solidFill>
                  <a:schemeClr val="bg1"/>
                </a:solidFill>
              </a:rPr>
              <a:t> )</a:t>
            </a:r>
          </a:p>
          <a:p>
            <a:pPr>
              <a:defRPr/>
            </a:pPr>
            <a:r>
              <a:rPr lang="en-US" sz="3600" b="1" dirty="0" err="1">
                <a:solidFill>
                  <a:schemeClr val="bg1"/>
                </a:solidFill>
              </a:rPr>
              <a:t>Reccurency</a:t>
            </a:r>
            <a:r>
              <a:rPr lang="en-US" sz="3600" b="1" dirty="0">
                <a:solidFill>
                  <a:schemeClr val="bg1"/>
                </a:solidFill>
              </a:rPr>
              <a:t>, </a:t>
            </a:r>
            <a:r>
              <a:rPr lang="en-US" sz="3600" b="1" dirty="0" err="1">
                <a:solidFill>
                  <a:schemeClr val="bg1"/>
                </a:solidFill>
              </a:rPr>
              <a:t>bilaterality</a:t>
            </a:r>
            <a:endParaRPr lang="en-US" sz="3600" b="1" dirty="0">
              <a:solidFill>
                <a:schemeClr val="bg1"/>
              </a:solidFill>
            </a:endParaRPr>
          </a:p>
          <a:p>
            <a:pPr>
              <a:defRPr/>
            </a:pPr>
            <a:r>
              <a:rPr lang="en-US" sz="3600" b="1" dirty="0">
                <a:solidFill>
                  <a:schemeClr val="bg1"/>
                </a:solidFill>
              </a:rPr>
              <a:t>Additional infertility factors,</a:t>
            </a:r>
          </a:p>
          <a:p>
            <a:pPr>
              <a:defRPr/>
            </a:pPr>
            <a:r>
              <a:rPr lang="en-US" sz="3600" b="1" dirty="0">
                <a:solidFill>
                  <a:schemeClr val="bg1"/>
                </a:solidFill>
              </a:rPr>
              <a:t>Additional symptoms,</a:t>
            </a:r>
          </a:p>
          <a:p>
            <a:pPr>
              <a:defRPr/>
            </a:pPr>
            <a:r>
              <a:rPr lang="en-US" sz="3600" b="1" dirty="0">
                <a:solidFill>
                  <a:schemeClr val="bg1"/>
                </a:solidFill>
              </a:rPr>
              <a:t>Patient’s desire or refusing </a:t>
            </a:r>
            <a:r>
              <a:rPr lang="en-US" sz="3600" b="1" dirty="0" err="1">
                <a:solidFill>
                  <a:schemeClr val="bg1"/>
                </a:solidFill>
              </a:rPr>
              <a:t>acces</a:t>
            </a:r>
            <a:r>
              <a:rPr lang="en-US" sz="3600" b="1" dirty="0">
                <a:solidFill>
                  <a:schemeClr val="bg1"/>
                </a:solidFill>
              </a:rPr>
              <a:t> to ART</a:t>
            </a:r>
          </a:p>
          <a:p>
            <a:pPr>
              <a:defRPr/>
            </a:pPr>
            <a:r>
              <a:rPr lang="en-US" sz="3600" b="1" dirty="0" err="1">
                <a:solidFill>
                  <a:schemeClr val="bg1"/>
                </a:solidFill>
              </a:rPr>
              <a:t>Reccurent</a:t>
            </a:r>
            <a:r>
              <a:rPr lang="en-US" sz="3600" b="1" dirty="0">
                <a:solidFill>
                  <a:schemeClr val="bg1"/>
                </a:solidFill>
              </a:rPr>
              <a:t> IVF failure.</a:t>
            </a:r>
          </a:p>
          <a:p>
            <a:pPr>
              <a:defRPr/>
            </a:pP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1045209740"/>
      </p:ext>
    </p:extLst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>
              <a:defRPr/>
            </a:pPr>
            <a:r>
              <a:rPr lang="en-US" b="1" dirty="0">
                <a:solidFill>
                  <a:srgbClr val="FFFF00"/>
                </a:solidFill>
              </a:rPr>
              <a:t>Surgical treatment of endometriosis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en-US" sz="4100" dirty="0">
                <a:solidFill>
                  <a:schemeClr val="bg1"/>
                </a:solidFill>
              </a:rPr>
              <a:t>Gives  </a:t>
            </a:r>
            <a:r>
              <a:rPr lang="en-US" sz="4100" dirty="0">
                <a:solidFill>
                  <a:srgbClr val="FFFF00"/>
                </a:solidFill>
              </a:rPr>
              <a:t>50% higher </a:t>
            </a:r>
            <a:r>
              <a:rPr lang="en-US" sz="4100" dirty="0">
                <a:solidFill>
                  <a:srgbClr val="FFFFFF"/>
                </a:solidFill>
              </a:rPr>
              <a:t>chance of conceiving spontaneously within </a:t>
            </a:r>
            <a:r>
              <a:rPr lang="en-US" sz="4100" dirty="0">
                <a:solidFill>
                  <a:srgbClr val="FFFF00"/>
                </a:solidFill>
              </a:rPr>
              <a:t>1 to 2 years after surgery.</a:t>
            </a:r>
          </a:p>
          <a:p>
            <a:pPr>
              <a:defRPr/>
            </a:pPr>
            <a:r>
              <a:rPr lang="en-US" sz="4100" dirty="0">
                <a:solidFill>
                  <a:srgbClr val="FFFFFF"/>
                </a:solidFill>
              </a:rPr>
              <a:t>But incorrect surgical procedure adversely affect ovarian reserve and AMH levels.</a:t>
            </a:r>
          </a:p>
        </p:txBody>
      </p:sp>
    </p:spTree>
    <p:extLst>
      <p:ext uri="{BB962C8B-B14F-4D97-AF65-F5344CB8AC3E}">
        <p14:creationId xmlns:p14="http://schemas.microsoft.com/office/powerpoint/2010/main" val="1966349734"/>
      </p:ext>
    </p:extLst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9298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tr-TR" sz="4100" b="1" dirty="0" err="1">
                <a:solidFill>
                  <a:srgbClr val="FFFF00"/>
                </a:solidFill>
                <a:cs typeface="+mj-cs"/>
              </a:rPr>
              <a:t>Surgery</a:t>
            </a:r>
            <a:r>
              <a:rPr lang="tr-TR" sz="4100" b="1" dirty="0">
                <a:solidFill>
                  <a:srgbClr val="FFFF00"/>
                </a:solidFill>
                <a:cs typeface="+mj-cs"/>
              </a:rPr>
              <a:t> </a:t>
            </a:r>
            <a:r>
              <a:rPr lang="tr-TR" sz="4100" b="1" dirty="0" err="1">
                <a:solidFill>
                  <a:srgbClr val="FFFF00"/>
                </a:solidFill>
                <a:cs typeface="+mj-cs"/>
              </a:rPr>
              <a:t>for</a:t>
            </a:r>
            <a:r>
              <a:rPr lang="tr-TR" sz="4100" b="1" dirty="0">
                <a:solidFill>
                  <a:srgbClr val="FFFF00"/>
                </a:solidFill>
                <a:cs typeface="+mj-cs"/>
              </a:rPr>
              <a:t> </a:t>
            </a:r>
            <a:r>
              <a:rPr lang="tr-TR" sz="4100" b="1" dirty="0" err="1">
                <a:solidFill>
                  <a:srgbClr val="FFFF00"/>
                </a:solidFill>
                <a:cs typeface="+mj-cs"/>
              </a:rPr>
              <a:t>endometriosis</a:t>
            </a:r>
            <a:r>
              <a:rPr lang="tr-TR" sz="4100" b="1" dirty="0">
                <a:solidFill>
                  <a:srgbClr val="FFFF00"/>
                </a:solidFill>
                <a:cs typeface="+mj-cs"/>
              </a:rPr>
              <a:t> </a:t>
            </a:r>
            <a:r>
              <a:rPr lang="tr-TR" sz="4100" b="1" dirty="0" err="1">
                <a:solidFill>
                  <a:srgbClr val="FFFF00"/>
                </a:solidFill>
                <a:cs typeface="+mj-cs"/>
              </a:rPr>
              <a:t>associated</a:t>
            </a:r>
            <a:r>
              <a:rPr lang="tr-TR" sz="4100" b="1" dirty="0">
                <a:solidFill>
                  <a:srgbClr val="FFFF00"/>
                </a:solidFill>
                <a:cs typeface="+mj-cs"/>
              </a:rPr>
              <a:t> </a:t>
            </a:r>
            <a:r>
              <a:rPr lang="tr-TR" sz="4100" b="1" dirty="0" err="1">
                <a:solidFill>
                  <a:srgbClr val="FFFF00"/>
                </a:solidFill>
                <a:cs typeface="+mj-cs"/>
              </a:rPr>
              <a:t>infertility</a:t>
            </a:r>
            <a:endParaRPr lang="tr-TR" sz="4100" b="1" dirty="0">
              <a:solidFill>
                <a:srgbClr val="FFFF00"/>
              </a:solidFill>
              <a:cs typeface="+mj-cs"/>
            </a:endParaRPr>
          </a:p>
        </p:txBody>
      </p:sp>
      <p:sp>
        <p:nvSpPr>
          <p:cNvPr id="4392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tr-TR">
              <a:cs typeface="+mn-cs"/>
            </a:endParaRPr>
          </a:p>
        </p:txBody>
      </p:sp>
      <p:pic>
        <p:nvPicPr>
          <p:cNvPr id="77827" name="Picture 4" descr="image 2004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24881"/>
            <a:ext cx="9144000" cy="549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0813614"/>
      </p:ext>
    </p:extLst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800" b="1" dirty="0">
                <a:solidFill>
                  <a:srgbClr val="FFFF00"/>
                </a:solidFill>
              </a:rPr>
              <a:t>Does the surgery :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3600" b="1" dirty="0" err="1">
                <a:solidFill>
                  <a:srgbClr val="FFFFFF"/>
                </a:solidFill>
              </a:rPr>
              <a:t>Improuve</a:t>
            </a:r>
            <a:r>
              <a:rPr lang="en-US" sz="3600" b="1" dirty="0">
                <a:solidFill>
                  <a:srgbClr val="FFFFFF"/>
                </a:solidFill>
              </a:rPr>
              <a:t> the chance for pregnancy?</a:t>
            </a:r>
          </a:p>
          <a:p>
            <a:endParaRPr lang="en-US" sz="3600" b="1" dirty="0">
              <a:solidFill>
                <a:srgbClr val="FFFFFF"/>
              </a:solidFill>
            </a:endParaRPr>
          </a:p>
          <a:p>
            <a:r>
              <a:rPr lang="en-US" sz="3600" b="1" dirty="0">
                <a:solidFill>
                  <a:srgbClr val="FFFFFF"/>
                </a:solidFill>
              </a:rPr>
              <a:t>Are there additional benefits?</a:t>
            </a:r>
          </a:p>
          <a:p>
            <a:endParaRPr lang="en-US" sz="3600" b="1" dirty="0">
              <a:solidFill>
                <a:srgbClr val="FFFF00"/>
              </a:solidFill>
            </a:endParaRPr>
          </a:p>
          <a:p>
            <a:r>
              <a:rPr lang="en-US" sz="3600" b="1" dirty="0">
                <a:solidFill>
                  <a:srgbClr val="FFFF00"/>
                </a:solidFill>
              </a:rPr>
              <a:t>Are there any hazards?</a:t>
            </a:r>
          </a:p>
        </p:txBody>
      </p:sp>
    </p:spTree>
    <p:extLst>
      <p:ext uri="{BB962C8B-B14F-4D97-AF65-F5344CB8AC3E}">
        <p14:creationId xmlns:p14="http://schemas.microsoft.com/office/powerpoint/2010/main" val="4101042958"/>
      </p:ext>
    </p:extLst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>
                <a:solidFill>
                  <a:srgbClr val="FFFF00"/>
                </a:solidFill>
              </a:rPr>
              <a:t>Does Surgery harm really ovarian reserve?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solidFill>
                  <a:schemeClr val="bg1"/>
                </a:solidFill>
              </a:rPr>
              <a:t>With the less harmful , adapted techniques</a:t>
            </a:r>
          </a:p>
          <a:p>
            <a:r>
              <a:rPr lang="en-US" dirty="0">
                <a:solidFill>
                  <a:schemeClr val="bg1"/>
                </a:solidFill>
              </a:rPr>
              <a:t>With best selection of the patients</a:t>
            </a:r>
          </a:p>
          <a:p>
            <a:r>
              <a:rPr lang="en-US" dirty="0">
                <a:solidFill>
                  <a:schemeClr val="bg1"/>
                </a:solidFill>
              </a:rPr>
              <a:t>With the expert  endometriosis surgeons</a:t>
            </a:r>
          </a:p>
          <a:p>
            <a:r>
              <a:rPr lang="en-US" dirty="0">
                <a:solidFill>
                  <a:schemeClr val="bg1"/>
                </a:solidFill>
              </a:rPr>
              <a:t>With the adequate surgical </a:t>
            </a:r>
            <a:r>
              <a:rPr lang="en-US" dirty="0" err="1">
                <a:solidFill>
                  <a:schemeClr val="bg1"/>
                </a:solidFill>
              </a:rPr>
              <a:t>equipements</a:t>
            </a:r>
            <a:endParaRPr lang="en-US" dirty="0">
              <a:solidFill>
                <a:schemeClr val="bg1"/>
              </a:solidFill>
            </a:endParaRPr>
          </a:p>
          <a:p>
            <a:pPr marL="0" indent="0">
              <a:buNone/>
            </a:pPr>
            <a:endParaRPr lang="en-US" dirty="0">
              <a:solidFill>
                <a:schemeClr val="bg1"/>
              </a:solidFill>
            </a:endParaRPr>
          </a:p>
          <a:p>
            <a:pPr marL="0" indent="0">
              <a:buNone/>
            </a:pPr>
            <a:r>
              <a:rPr lang="en-US" dirty="0">
                <a:solidFill>
                  <a:schemeClr val="bg1"/>
                </a:solidFill>
              </a:rPr>
              <a:t>     </a:t>
            </a:r>
            <a:r>
              <a:rPr lang="en-US" sz="3600" b="1" dirty="0">
                <a:solidFill>
                  <a:srgbClr val="FFFF00"/>
                </a:solidFill>
              </a:rPr>
              <a:t>We can protect better ovarian reserve</a:t>
            </a:r>
          </a:p>
        </p:txBody>
      </p:sp>
    </p:spTree>
    <p:extLst>
      <p:ext uri="{BB962C8B-B14F-4D97-AF65-F5344CB8AC3E}">
        <p14:creationId xmlns:p14="http://schemas.microsoft.com/office/powerpoint/2010/main" val="522539853"/>
      </p:ext>
    </p:extLst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rgbClr val="FFFF00"/>
                </a:solidFill>
              </a:rPr>
              <a:t>Technique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>
                <a:solidFill>
                  <a:schemeClr val="bg1"/>
                </a:solidFill>
              </a:rPr>
              <a:t>Mobilization without tension</a:t>
            </a:r>
          </a:p>
          <a:p>
            <a:r>
              <a:rPr lang="en-US" b="1" dirty="0">
                <a:solidFill>
                  <a:schemeClr val="bg1"/>
                </a:solidFill>
              </a:rPr>
              <a:t>Gentle manipulation</a:t>
            </a:r>
          </a:p>
          <a:p>
            <a:r>
              <a:rPr lang="en-US" b="1" dirty="0">
                <a:solidFill>
                  <a:schemeClr val="bg1"/>
                </a:solidFill>
              </a:rPr>
              <a:t>Correct  </a:t>
            </a:r>
            <a:r>
              <a:rPr lang="en-US" b="1" dirty="0" err="1">
                <a:solidFill>
                  <a:schemeClr val="bg1"/>
                </a:solidFill>
              </a:rPr>
              <a:t>clivage</a:t>
            </a:r>
            <a:r>
              <a:rPr lang="en-US" b="1" dirty="0">
                <a:solidFill>
                  <a:schemeClr val="bg1"/>
                </a:solidFill>
              </a:rPr>
              <a:t> plain</a:t>
            </a:r>
          </a:p>
          <a:p>
            <a:r>
              <a:rPr lang="en-US" b="1" dirty="0">
                <a:solidFill>
                  <a:schemeClr val="bg1"/>
                </a:solidFill>
              </a:rPr>
              <a:t>Avoid </a:t>
            </a:r>
            <a:r>
              <a:rPr lang="en-US" b="1" dirty="0" err="1">
                <a:solidFill>
                  <a:schemeClr val="bg1"/>
                </a:solidFill>
              </a:rPr>
              <a:t>devascularization</a:t>
            </a:r>
            <a:endParaRPr lang="en-US" b="1" dirty="0">
              <a:solidFill>
                <a:schemeClr val="bg1"/>
              </a:solidFill>
            </a:endParaRPr>
          </a:p>
          <a:p>
            <a:r>
              <a:rPr lang="en-US" b="1" dirty="0" err="1">
                <a:solidFill>
                  <a:schemeClr val="bg1"/>
                </a:solidFill>
              </a:rPr>
              <a:t>Hydrodissection</a:t>
            </a:r>
            <a:endParaRPr lang="en-US" b="1" dirty="0">
              <a:solidFill>
                <a:schemeClr val="bg1"/>
              </a:solidFill>
            </a:endParaRPr>
          </a:p>
          <a:p>
            <a:r>
              <a:rPr lang="en-US" b="1" dirty="0">
                <a:solidFill>
                  <a:schemeClr val="bg1"/>
                </a:solidFill>
              </a:rPr>
              <a:t>No energy for hemostasis</a:t>
            </a:r>
          </a:p>
          <a:p>
            <a:r>
              <a:rPr lang="en-US" b="1" dirty="0">
                <a:solidFill>
                  <a:schemeClr val="bg1"/>
                </a:solidFill>
              </a:rPr>
              <a:t>Re-approximation without strangulation</a:t>
            </a:r>
          </a:p>
        </p:txBody>
      </p:sp>
    </p:spTree>
    <p:extLst>
      <p:ext uri="{BB962C8B-B14F-4D97-AF65-F5344CB8AC3E}">
        <p14:creationId xmlns:p14="http://schemas.microsoft.com/office/powerpoint/2010/main" val="2843940495"/>
      </p:ext>
    </p:extLst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rgbClr val="FFFF00"/>
                </a:solidFill>
              </a:rPr>
              <a:t>Combined Technique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>
                <a:solidFill>
                  <a:schemeClr val="bg1"/>
                </a:solidFill>
              </a:rPr>
              <a:t>Tip 1 endometriomas</a:t>
            </a:r>
          </a:p>
          <a:p>
            <a:r>
              <a:rPr lang="en-US" b="1" dirty="0">
                <a:solidFill>
                  <a:schemeClr val="bg1"/>
                </a:solidFill>
              </a:rPr>
              <a:t>Big endometriomas</a:t>
            </a:r>
          </a:p>
          <a:p>
            <a:r>
              <a:rPr lang="en-US" b="1" dirty="0">
                <a:solidFill>
                  <a:schemeClr val="bg1"/>
                </a:solidFill>
              </a:rPr>
              <a:t>Bilateral endometriomas</a:t>
            </a:r>
          </a:p>
          <a:p>
            <a:r>
              <a:rPr lang="en-US" b="1" dirty="0">
                <a:solidFill>
                  <a:schemeClr val="bg1"/>
                </a:solidFill>
              </a:rPr>
              <a:t>Recurrent endometriomas</a:t>
            </a:r>
          </a:p>
          <a:p>
            <a:r>
              <a:rPr lang="en-US" b="1" dirty="0">
                <a:solidFill>
                  <a:schemeClr val="bg1"/>
                </a:solidFill>
              </a:rPr>
              <a:t>DOR and endometriomas</a:t>
            </a:r>
          </a:p>
        </p:txBody>
      </p:sp>
    </p:spTree>
    <p:extLst>
      <p:ext uri="{BB962C8B-B14F-4D97-AF65-F5344CB8AC3E}">
        <p14:creationId xmlns:p14="http://schemas.microsoft.com/office/powerpoint/2010/main" val="655500956"/>
      </p:ext>
    </p:extLst>
  </p:cSld>
  <p:clrMapOvr>
    <a:masterClrMapping/>
  </p:clrMapOvr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sz="6000" b="1" dirty="0">
                <a:solidFill>
                  <a:srgbClr val="FFFF00"/>
                </a:solidFill>
              </a:rPr>
              <a:t>COLLATERAL DAMAGE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141913"/>
          </a:xfrm>
        </p:spPr>
        <p:txBody>
          <a:bodyPr>
            <a:normAutofit lnSpcReduction="10000"/>
          </a:bodyPr>
          <a:lstStyle/>
          <a:p>
            <a:pPr>
              <a:defRPr/>
            </a:pPr>
            <a:r>
              <a:rPr lang="en-US" b="1" dirty="0">
                <a:solidFill>
                  <a:srgbClr val="FFFFFF"/>
                </a:solidFill>
              </a:rPr>
              <a:t>By heat transmission and </a:t>
            </a:r>
            <a:r>
              <a:rPr lang="en-US" b="1" dirty="0">
                <a:solidFill>
                  <a:srgbClr val="FFFF00"/>
                </a:solidFill>
              </a:rPr>
              <a:t>thermal damage  </a:t>
            </a:r>
            <a:r>
              <a:rPr lang="en-US" b="1" dirty="0">
                <a:solidFill>
                  <a:srgbClr val="FFFFFF"/>
                </a:solidFill>
              </a:rPr>
              <a:t>during </a:t>
            </a:r>
            <a:r>
              <a:rPr lang="en-US" b="1" dirty="0" err="1">
                <a:solidFill>
                  <a:schemeClr val="bg1"/>
                </a:solidFill>
              </a:rPr>
              <a:t>uni</a:t>
            </a:r>
            <a:r>
              <a:rPr lang="en-US" b="1" dirty="0">
                <a:solidFill>
                  <a:schemeClr val="bg1"/>
                </a:solidFill>
              </a:rPr>
              <a:t>-bipolar coagulation,</a:t>
            </a:r>
          </a:p>
          <a:p>
            <a:pPr>
              <a:defRPr/>
            </a:pPr>
            <a:r>
              <a:rPr lang="en-US" b="1" dirty="0">
                <a:solidFill>
                  <a:srgbClr val="FFFFFF"/>
                </a:solidFill>
              </a:rPr>
              <a:t>By </a:t>
            </a:r>
            <a:r>
              <a:rPr lang="en-US" b="1" dirty="0">
                <a:solidFill>
                  <a:srgbClr val="FFFF00"/>
                </a:solidFill>
              </a:rPr>
              <a:t>hypoxia-anoxia </a:t>
            </a:r>
            <a:r>
              <a:rPr lang="en-US" b="1" dirty="0">
                <a:solidFill>
                  <a:srgbClr val="FFFFFF"/>
                </a:solidFill>
              </a:rPr>
              <a:t>during </a:t>
            </a:r>
            <a:r>
              <a:rPr lang="en-US" b="1" dirty="0">
                <a:solidFill>
                  <a:schemeClr val="bg1"/>
                </a:solidFill>
              </a:rPr>
              <a:t>hemostatic suturing</a:t>
            </a:r>
          </a:p>
          <a:p>
            <a:pPr>
              <a:defRPr/>
            </a:pPr>
            <a:r>
              <a:rPr lang="en-US" b="1" dirty="0">
                <a:solidFill>
                  <a:srgbClr val="FFFFFF"/>
                </a:solidFill>
              </a:rPr>
              <a:t>By removing </a:t>
            </a:r>
            <a:r>
              <a:rPr lang="en-US" b="1" dirty="0">
                <a:solidFill>
                  <a:srgbClr val="FFFF00"/>
                </a:solidFill>
              </a:rPr>
              <a:t>healthy ovarian tissue </a:t>
            </a:r>
            <a:r>
              <a:rPr lang="en-US" b="1" dirty="0">
                <a:solidFill>
                  <a:schemeClr val="bg1"/>
                </a:solidFill>
              </a:rPr>
              <a:t>(false cleavage plane)</a:t>
            </a:r>
          </a:p>
          <a:p>
            <a:pPr>
              <a:defRPr/>
            </a:pPr>
            <a:r>
              <a:rPr lang="en-US" b="1" dirty="0">
                <a:solidFill>
                  <a:srgbClr val="FFFFFF"/>
                </a:solidFill>
              </a:rPr>
              <a:t>By </a:t>
            </a:r>
            <a:r>
              <a:rPr lang="en-US" b="1" dirty="0">
                <a:solidFill>
                  <a:srgbClr val="FFFF00"/>
                </a:solidFill>
              </a:rPr>
              <a:t>increased ovarian tissue destruction </a:t>
            </a:r>
            <a:r>
              <a:rPr lang="en-US" b="1" dirty="0">
                <a:solidFill>
                  <a:srgbClr val="FFFFFF"/>
                </a:solidFill>
              </a:rPr>
              <a:t>during the excision, if  the </a:t>
            </a:r>
            <a:r>
              <a:rPr lang="en-US" b="1" dirty="0" err="1">
                <a:solidFill>
                  <a:srgbClr val="FFFFFF"/>
                </a:solidFill>
              </a:rPr>
              <a:t>endometrioma</a:t>
            </a:r>
            <a:r>
              <a:rPr lang="en-US" b="1" dirty="0">
                <a:solidFill>
                  <a:srgbClr val="FFFFFF"/>
                </a:solidFill>
              </a:rPr>
              <a:t> wall </a:t>
            </a:r>
            <a:r>
              <a:rPr lang="en-US" b="1" dirty="0">
                <a:solidFill>
                  <a:schemeClr val="bg1"/>
                </a:solidFill>
              </a:rPr>
              <a:t>is </a:t>
            </a:r>
            <a:r>
              <a:rPr lang="en-US" b="1" dirty="0" err="1">
                <a:solidFill>
                  <a:schemeClr val="bg1"/>
                </a:solidFill>
              </a:rPr>
              <a:t>severaly</a:t>
            </a:r>
            <a:r>
              <a:rPr lang="en-US" b="1" dirty="0">
                <a:solidFill>
                  <a:schemeClr val="bg1"/>
                </a:solidFill>
              </a:rPr>
              <a:t> fibrotic and densely attached to ovarian </a:t>
            </a:r>
            <a:r>
              <a:rPr lang="en-US" b="1" dirty="0" err="1">
                <a:solidFill>
                  <a:schemeClr val="bg1"/>
                </a:solidFill>
              </a:rPr>
              <a:t>stroma</a:t>
            </a:r>
            <a:r>
              <a:rPr lang="en-US" b="1" dirty="0">
                <a:solidFill>
                  <a:schemeClr val="bg1"/>
                </a:solidFill>
              </a:rPr>
              <a:t>.</a:t>
            </a:r>
          </a:p>
          <a:p>
            <a:pPr>
              <a:defRPr/>
            </a:pP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7138869"/>
      </p:ext>
    </p:extLst>
  </p:cSld>
  <p:clrMapOvr>
    <a:masterClrMapping/>
  </p:clrMapOvr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5490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tr-TR" sz="4000" b="1" dirty="0" err="1">
                <a:solidFill>
                  <a:srgbClr val="FFFF00"/>
                </a:solidFill>
                <a:cs typeface="+mj-cs"/>
              </a:rPr>
              <a:t>Key</a:t>
            </a:r>
            <a:r>
              <a:rPr lang="tr-TR" sz="4000" b="1" dirty="0">
                <a:solidFill>
                  <a:srgbClr val="FFFF00"/>
                </a:solidFill>
                <a:cs typeface="+mj-cs"/>
              </a:rPr>
              <a:t> </a:t>
            </a:r>
            <a:r>
              <a:rPr lang="tr-TR" sz="4000" b="1" dirty="0" err="1">
                <a:solidFill>
                  <a:srgbClr val="FFFF00"/>
                </a:solidFill>
                <a:cs typeface="+mj-cs"/>
              </a:rPr>
              <a:t>point:Better</a:t>
            </a:r>
            <a:r>
              <a:rPr lang="tr-TR" sz="4000" b="1" dirty="0">
                <a:solidFill>
                  <a:srgbClr val="FFFF00"/>
                </a:solidFill>
                <a:cs typeface="+mj-cs"/>
              </a:rPr>
              <a:t> </a:t>
            </a:r>
            <a:r>
              <a:rPr lang="tr-TR" sz="4000" b="1" dirty="0" err="1">
                <a:solidFill>
                  <a:srgbClr val="FFFF00"/>
                </a:solidFill>
                <a:cs typeface="+mj-cs"/>
              </a:rPr>
              <a:t>Protection</a:t>
            </a:r>
            <a:r>
              <a:rPr lang="tr-TR" sz="4000" b="1" dirty="0">
                <a:solidFill>
                  <a:srgbClr val="FFFF00"/>
                </a:solidFill>
                <a:cs typeface="+mj-cs"/>
              </a:rPr>
              <a:t> of </a:t>
            </a:r>
            <a:r>
              <a:rPr lang="tr-TR" sz="4000" b="1" dirty="0" err="1">
                <a:solidFill>
                  <a:srgbClr val="FFFF00"/>
                </a:solidFill>
                <a:cs typeface="+mj-cs"/>
              </a:rPr>
              <a:t>the</a:t>
            </a:r>
            <a:r>
              <a:rPr lang="tr-TR" sz="4000" b="1" dirty="0">
                <a:solidFill>
                  <a:srgbClr val="FFFF00"/>
                </a:solidFill>
                <a:cs typeface="+mj-cs"/>
              </a:rPr>
              <a:t> </a:t>
            </a:r>
            <a:r>
              <a:rPr lang="tr-TR" sz="4000" b="1" dirty="0" err="1">
                <a:solidFill>
                  <a:srgbClr val="FFFF00"/>
                </a:solidFill>
                <a:cs typeface="+mj-cs"/>
              </a:rPr>
              <a:t>Hilus</a:t>
            </a:r>
            <a:r>
              <a:rPr lang="tr-TR" sz="4000" b="1" dirty="0">
                <a:solidFill>
                  <a:srgbClr val="FFFF00"/>
                </a:solidFill>
                <a:cs typeface="+mj-cs"/>
              </a:rPr>
              <a:t> </a:t>
            </a:r>
            <a:r>
              <a:rPr lang="tr-TR" sz="4000" b="1" dirty="0" err="1">
                <a:solidFill>
                  <a:srgbClr val="FFFF00"/>
                </a:solidFill>
                <a:cs typeface="+mj-cs"/>
              </a:rPr>
              <a:t>Vascularisation</a:t>
            </a:r>
            <a:endParaRPr lang="tr-TR" sz="4000" b="1" dirty="0">
              <a:solidFill>
                <a:srgbClr val="FFFF00"/>
              </a:solidFill>
              <a:cs typeface="+mj-cs"/>
            </a:endParaRPr>
          </a:p>
        </p:txBody>
      </p:sp>
      <p:sp>
        <p:nvSpPr>
          <p:cNvPr id="5754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55222" y="1600200"/>
            <a:ext cx="8988778" cy="5159022"/>
          </a:xfrm>
        </p:spPr>
        <p:txBody>
          <a:bodyPr>
            <a:normAutofit fontScale="92500" lnSpcReduction="20000"/>
          </a:bodyPr>
          <a:lstStyle/>
          <a:p>
            <a:pPr marL="0" indent="0" eaLnBrk="1" hangingPunct="1">
              <a:buNone/>
              <a:defRPr/>
            </a:pPr>
            <a:r>
              <a:rPr lang="tr-TR" b="1" dirty="0">
                <a:solidFill>
                  <a:schemeClr val="bg1"/>
                </a:solidFill>
                <a:cs typeface="+mn-cs"/>
              </a:rPr>
              <a:t>1.</a:t>
            </a:r>
            <a:r>
              <a:rPr lang="tr-TR" b="1" dirty="0">
                <a:solidFill>
                  <a:srgbClr val="FFFF00"/>
                </a:solidFill>
                <a:cs typeface="+mn-cs"/>
              </a:rPr>
              <a:t>Non </a:t>
            </a:r>
            <a:r>
              <a:rPr lang="tr-TR" b="1" dirty="0" err="1">
                <a:solidFill>
                  <a:srgbClr val="FFFF00"/>
                </a:solidFill>
                <a:cs typeface="+mn-cs"/>
              </a:rPr>
              <a:t>agressive</a:t>
            </a:r>
            <a:r>
              <a:rPr lang="tr-TR" b="1" dirty="0">
                <a:solidFill>
                  <a:srgbClr val="FFFF00"/>
                </a:solidFill>
                <a:cs typeface="+mn-cs"/>
              </a:rPr>
              <a:t> </a:t>
            </a:r>
            <a:r>
              <a:rPr lang="tr-TR" b="1" dirty="0" err="1">
                <a:solidFill>
                  <a:srgbClr val="FFFF00"/>
                </a:solidFill>
                <a:cs typeface="+mn-cs"/>
              </a:rPr>
              <a:t>coagulation</a:t>
            </a:r>
            <a:r>
              <a:rPr lang="tr-TR" b="1" dirty="0">
                <a:solidFill>
                  <a:srgbClr val="FFFF00"/>
                </a:solidFill>
                <a:cs typeface="+mn-cs"/>
              </a:rPr>
              <a:t> </a:t>
            </a:r>
            <a:r>
              <a:rPr lang="tr-TR" b="1" dirty="0">
                <a:solidFill>
                  <a:schemeClr val="bg1"/>
                </a:solidFill>
                <a:cs typeface="+mn-cs"/>
              </a:rPr>
              <a:t>but in </a:t>
            </a:r>
            <a:r>
              <a:rPr lang="tr-TR" b="1" dirty="0" err="1">
                <a:solidFill>
                  <a:schemeClr val="bg1"/>
                </a:solidFill>
                <a:cs typeface="+mn-cs"/>
              </a:rPr>
              <a:t>case</a:t>
            </a:r>
            <a:r>
              <a:rPr lang="tr-TR" b="1" dirty="0">
                <a:solidFill>
                  <a:schemeClr val="bg1"/>
                </a:solidFill>
                <a:cs typeface="+mn-cs"/>
              </a:rPr>
              <a:t> </a:t>
            </a:r>
            <a:r>
              <a:rPr lang="tr-TR" b="1" dirty="0" err="1">
                <a:solidFill>
                  <a:schemeClr val="bg1"/>
                </a:solidFill>
                <a:cs typeface="+mn-cs"/>
              </a:rPr>
              <a:t>we</a:t>
            </a:r>
            <a:r>
              <a:rPr lang="tr-TR" b="1" dirty="0">
                <a:solidFill>
                  <a:schemeClr val="bg1"/>
                </a:solidFill>
                <a:cs typeface="+mn-cs"/>
              </a:rPr>
              <a:t> </a:t>
            </a:r>
            <a:r>
              <a:rPr lang="tr-TR" b="1" dirty="0" err="1">
                <a:solidFill>
                  <a:schemeClr val="bg1"/>
                </a:solidFill>
                <a:cs typeface="+mn-cs"/>
              </a:rPr>
              <a:t>need</a:t>
            </a:r>
            <a:r>
              <a:rPr lang="tr-TR" b="1" dirty="0">
                <a:solidFill>
                  <a:schemeClr val="bg1"/>
                </a:solidFill>
                <a:cs typeface="+mn-cs"/>
              </a:rPr>
              <a:t> (</a:t>
            </a:r>
            <a:r>
              <a:rPr lang="tr-TR" b="1" dirty="0" err="1">
                <a:solidFill>
                  <a:schemeClr val="bg1"/>
                </a:solidFill>
                <a:cs typeface="+mn-cs"/>
              </a:rPr>
              <a:t>use</a:t>
            </a:r>
            <a:r>
              <a:rPr lang="tr-TR" b="1" dirty="0">
                <a:solidFill>
                  <a:schemeClr val="bg1"/>
                </a:solidFill>
                <a:cs typeface="+mn-cs"/>
              </a:rPr>
              <a:t>     </a:t>
            </a:r>
            <a:r>
              <a:rPr lang="tr-TR" b="1" dirty="0" err="1">
                <a:solidFill>
                  <a:schemeClr val="bg1"/>
                </a:solidFill>
                <a:cs typeface="+mn-cs"/>
              </a:rPr>
              <a:t>fine</a:t>
            </a:r>
            <a:r>
              <a:rPr lang="tr-TR" b="1" dirty="0">
                <a:solidFill>
                  <a:schemeClr val="bg1"/>
                </a:solidFill>
                <a:cs typeface="+mn-cs"/>
              </a:rPr>
              <a:t> </a:t>
            </a:r>
            <a:r>
              <a:rPr lang="tr-TR" b="1" dirty="0" err="1">
                <a:solidFill>
                  <a:schemeClr val="bg1"/>
                </a:solidFill>
              </a:rPr>
              <a:t>bipolar</a:t>
            </a:r>
            <a:r>
              <a:rPr lang="tr-TR" b="1" dirty="0">
                <a:solidFill>
                  <a:schemeClr val="bg1"/>
                </a:solidFill>
              </a:rPr>
              <a:t>)</a:t>
            </a:r>
            <a:endParaRPr lang="tr-TR" b="1" dirty="0">
              <a:solidFill>
                <a:schemeClr val="bg1"/>
              </a:solidFill>
              <a:cs typeface="+mn-cs"/>
            </a:endParaRPr>
          </a:p>
          <a:p>
            <a:pPr marL="0" indent="0" eaLnBrk="1" hangingPunct="1">
              <a:buNone/>
              <a:defRPr/>
            </a:pPr>
            <a:endParaRPr lang="tr-TR" b="1" dirty="0">
              <a:solidFill>
                <a:schemeClr val="bg1"/>
              </a:solidFill>
              <a:cs typeface="+mn-cs"/>
            </a:endParaRPr>
          </a:p>
          <a:p>
            <a:pPr marL="0" indent="0" eaLnBrk="1" hangingPunct="1">
              <a:buNone/>
              <a:defRPr/>
            </a:pPr>
            <a:r>
              <a:rPr lang="tr-TR" b="1" dirty="0">
                <a:solidFill>
                  <a:schemeClr val="bg1"/>
                </a:solidFill>
                <a:cs typeface="+mn-cs"/>
              </a:rPr>
              <a:t>2.</a:t>
            </a:r>
            <a:r>
              <a:rPr lang="tr-TR" b="1" dirty="0">
                <a:solidFill>
                  <a:srgbClr val="FFFF00"/>
                </a:solidFill>
                <a:cs typeface="+mn-cs"/>
              </a:rPr>
              <a:t>Combined </a:t>
            </a:r>
            <a:r>
              <a:rPr lang="tr-TR" b="1" dirty="0" err="1">
                <a:solidFill>
                  <a:srgbClr val="FFFF00"/>
                </a:solidFill>
                <a:cs typeface="+mn-cs"/>
              </a:rPr>
              <a:t>technique</a:t>
            </a:r>
            <a:r>
              <a:rPr lang="tr-TR" b="1" dirty="0">
                <a:solidFill>
                  <a:srgbClr val="FFFF00"/>
                </a:solidFill>
                <a:cs typeface="+mn-cs"/>
              </a:rPr>
              <a:t> </a:t>
            </a:r>
            <a:r>
              <a:rPr lang="tr-TR" b="1" dirty="0" err="1">
                <a:solidFill>
                  <a:srgbClr val="FFFF00"/>
                </a:solidFill>
                <a:cs typeface="+mn-cs"/>
              </a:rPr>
              <a:t>by</a:t>
            </a:r>
            <a:r>
              <a:rPr lang="tr-TR" b="1" dirty="0">
                <a:solidFill>
                  <a:srgbClr val="FFFF00"/>
                </a:solidFill>
                <a:cs typeface="+mn-cs"/>
              </a:rPr>
              <a:t> CO</a:t>
            </a:r>
            <a:r>
              <a:rPr lang="tr-TR" sz="1700" b="1" dirty="0">
                <a:solidFill>
                  <a:srgbClr val="FFFF00"/>
                </a:solidFill>
                <a:cs typeface="+mn-cs"/>
              </a:rPr>
              <a:t>2 </a:t>
            </a:r>
            <a:r>
              <a:rPr lang="tr-TR" b="1" dirty="0" err="1">
                <a:solidFill>
                  <a:srgbClr val="FFFF00"/>
                </a:solidFill>
                <a:cs typeface="+mn-cs"/>
              </a:rPr>
              <a:t>Laser</a:t>
            </a:r>
            <a:r>
              <a:rPr lang="tr-TR" b="1" dirty="0">
                <a:solidFill>
                  <a:schemeClr val="bg1"/>
                </a:solidFill>
                <a:cs typeface="+mn-cs"/>
              </a:rPr>
              <a:t> </a:t>
            </a:r>
          </a:p>
          <a:p>
            <a:pPr marL="0" indent="0" eaLnBrk="1" hangingPunct="1">
              <a:buNone/>
              <a:defRPr/>
            </a:pPr>
            <a:endParaRPr lang="tr-TR" b="1" dirty="0">
              <a:solidFill>
                <a:schemeClr val="bg1"/>
              </a:solidFill>
              <a:cs typeface="+mn-cs"/>
            </a:endParaRPr>
          </a:p>
          <a:p>
            <a:pPr marL="0" indent="0" eaLnBrk="1" hangingPunct="1">
              <a:buNone/>
              <a:defRPr/>
            </a:pPr>
            <a:r>
              <a:rPr lang="tr-TR" b="1" dirty="0">
                <a:solidFill>
                  <a:schemeClr val="bg1"/>
                </a:solidFill>
                <a:cs typeface="+mn-cs"/>
              </a:rPr>
              <a:t>3.</a:t>
            </a:r>
            <a:r>
              <a:rPr lang="tr-TR" b="1" dirty="0">
                <a:solidFill>
                  <a:srgbClr val="FFFF00"/>
                </a:solidFill>
                <a:cs typeface="+mn-cs"/>
              </a:rPr>
              <a:t>Hemostatic </a:t>
            </a:r>
            <a:r>
              <a:rPr lang="tr-TR" b="1" dirty="0" err="1">
                <a:solidFill>
                  <a:srgbClr val="FFFF00"/>
                </a:solidFill>
                <a:cs typeface="+mn-cs"/>
              </a:rPr>
              <a:t>sealant</a:t>
            </a:r>
            <a:r>
              <a:rPr lang="tr-TR" b="1" dirty="0">
                <a:solidFill>
                  <a:srgbClr val="FFFF00"/>
                </a:solidFill>
                <a:cs typeface="+mn-cs"/>
              </a:rPr>
              <a:t>,</a:t>
            </a:r>
          </a:p>
          <a:p>
            <a:pPr marL="0" indent="0" eaLnBrk="1" hangingPunct="1">
              <a:buNone/>
              <a:defRPr/>
            </a:pPr>
            <a:endParaRPr lang="tr-TR" b="1" dirty="0">
              <a:solidFill>
                <a:srgbClr val="FFFF00"/>
              </a:solidFill>
              <a:cs typeface="+mn-cs"/>
            </a:endParaRPr>
          </a:p>
          <a:p>
            <a:pPr marL="0" indent="0" eaLnBrk="1" hangingPunct="1">
              <a:buNone/>
              <a:defRPr/>
            </a:pPr>
            <a:r>
              <a:rPr lang="tr-TR" b="1" dirty="0">
                <a:solidFill>
                  <a:schemeClr val="bg1"/>
                </a:solidFill>
                <a:cs typeface="+mn-cs"/>
              </a:rPr>
              <a:t>4.</a:t>
            </a:r>
            <a:r>
              <a:rPr lang="tr-TR" b="1" dirty="0">
                <a:solidFill>
                  <a:srgbClr val="FFFF00"/>
                </a:solidFill>
                <a:cs typeface="+mn-cs"/>
              </a:rPr>
              <a:t>Vasopressin </a:t>
            </a:r>
            <a:r>
              <a:rPr lang="tr-TR" b="1" dirty="0" err="1">
                <a:solidFill>
                  <a:srgbClr val="FFFF00"/>
                </a:solidFill>
                <a:cs typeface="+mn-cs"/>
              </a:rPr>
              <a:t>injection</a:t>
            </a:r>
            <a:r>
              <a:rPr lang="tr-TR" b="1" dirty="0">
                <a:solidFill>
                  <a:srgbClr val="FFFF00"/>
                </a:solidFill>
                <a:cs typeface="+mn-cs"/>
              </a:rPr>
              <a:t> </a:t>
            </a:r>
            <a:r>
              <a:rPr lang="tr-TR" b="1" dirty="0" err="1">
                <a:solidFill>
                  <a:srgbClr val="FFFF00"/>
                </a:solidFill>
                <a:cs typeface="+mn-cs"/>
              </a:rPr>
              <a:t>before</a:t>
            </a:r>
            <a:r>
              <a:rPr lang="tr-TR" b="1" dirty="0">
                <a:solidFill>
                  <a:srgbClr val="FFFF00"/>
                </a:solidFill>
                <a:cs typeface="+mn-cs"/>
              </a:rPr>
              <a:t> </a:t>
            </a:r>
            <a:r>
              <a:rPr lang="tr-TR" b="1" dirty="0" err="1">
                <a:solidFill>
                  <a:srgbClr val="FFFF00"/>
                </a:solidFill>
                <a:cs typeface="+mn-cs"/>
              </a:rPr>
              <a:t>excision</a:t>
            </a:r>
            <a:endParaRPr lang="tr-TR" b="1" dirty="0">
              <a:solidFill>
                <a:srgbClr val="FFFF00"/>
              </a:solidFill>
              <a:cs typeface="+mn-cs"/>
            </a:endParaRPr>
          </a:p>
          <a:p>
            <a:pPr marL="0" indent="0" eaLnBrk="1" hangingPunct="1">
              <a:buNone/>
              <a:defRPr/>
            </a:pPr>
            <a:endParaRPr lang="tr-TR" b="1" dirty="0">
              <a:solidFill>
                <a:srgbClr val="FFFF00"/>
              </a:solidFill>
              <a:cs typeface="+mn-cs"/>
            </a:endParaRPr>
          </a:p>
          <a:p>
            <a:pPr marL="0" indent="0" eaLnBrk="1" hangingPunct="1">
              <a:buNone/>
              <a:defRPr/>
            </a:pPr>
            <a:r>
              <a:rPr lang="tr-TR" b="1" dirty="0">
                <a:solidFill>
                  <a:schemeClr val="bg1"/>
                </a:solidFill>
                <a:cs typeface="+mn-cs"/>
              </a:rPr>
              <a:t>5.</a:t>
            </a:r>
            <a:r>
              <a:rPr lang="tr-TR" b="1" dirty="0">
                <a:solidFill>
                  <a:srgbClr val="FFFF00"/>
                </a:solidFill>
                <a:cs typeface="+mn-cs"/>
              </a:rPr>
              <a:t>Homostatic </a:t>
            </a:r>
            <a:r>
              <a:rPr lang="tr-TR" b="1" dirty="0" err="1">
                <a:solidFill>
                  <a:srgbClr val="FFFF00"/>
                </a:solidFill>
                <a:cs typeface="+mn-cs"/>
              </a:rPr>
              <a:t>sutures</a:t>
            </a:r>
            <a:r>
              <a:rPr lang="tr-TR" b="1" dirty="0">
                <a:solidFill>
                  <a:srgbClr val="FFFF00"/>
                </a:solidFill>
                <a:cs typeface="+mn-cs"/>
              </a:rPr>
              <a:t> &gt; BD ???</a:t>
            </a:r>
          </a:p>
          <a:p>
            <a:pPr marL="0" indent="0" eaLnBrk="1" hangingPunct="1">
              <a:buNone/>
              <a:defRPr/>
            </a:pPr>
            <a:r>
              <a:rPr lang="tr-TR" dirty="0">
                <a:cs typeface="+mn-cs"/>
              </a:rPr>
              <a:t>    </a:t>
            </a:r>
          </a:p>
        </p:txBody>
      </p:sp>
    </p:spTree>
    <p:extLst>
      <p:ext uri="{BB962C8B-B14F-4D97-AF65-F5344CB8AC3E}">
        <p14:creationId xmlns:p14="http://schemas.microsoft.com/office/powerpoint/2010/main" val="320096612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15256</TotalTime>
  <Words>3455</Words>
  <Application>Microsoft Office PowerPoint</Application>
  <PresentationFormat>Ekran Gösterisi (4:3)</PresentationFormat>
  <Paragraphs>443</Paragraphs>
  <Slides>135</Slides>
  <Notes>9</Notes>
  <HiddenSlides>55</HiddenSlides>
  <MMClips>5</MMClips>
  <ScaleCrop>false</ScaleCrop>
  <HeadingPairs>
    <vt:vector size="6" baseType="variant">
      <vt:variant>
        <vt:lpstr>Kullanılan Yazı Tipleri</vt:lpstr>
      </vt:variant>
      <vt:variant>
        <vt:i4>3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135</vt:i4>
      </vt:variant>
    </vt:vector>
  </HeadingPairs>
  <TitlesOfParts>
    <vt:vector size="139" baseType="lpstr">
      <vt:lpstr>Arial</vt:lpstr>
      <vt:lpstr>Calibri</vt:lpstr>
      <vt:lpstr>Trebuchet MS</vt:lpstr>
      <vt:lpstr>Office Theme</vt:lpstr>
      <vt:lpstr>ENDOMETRIOSIS ASSOCIATED INFERTİLİTY:                    PLACE of the SURGERY  </vt:lpstr>
      <vt:lpstr>Presentation plan:</vt:lpstr>
      <vt:lpstr>The concept of Endometriosis life</vt:lpstr>
      <vt:lpstr>PowerPoint Sunusu</vt:lpstr>
      <vt:lpstr>PowerPoint Sunusu</vt:lpstr>
      <vt:lpstr>Endometriosis and Chronic Inflammation</vt:lpstr>
      <vt:lpstr>Advanced endometriosis and infertility</vt:lpstr>
      <vt:lpstr>Advanced endometriosis and infertility</vt:lpstr>
      <vt:lpstr>Endometriosis : Anatomic distortion</vt:lpstr>
      <vt:lpstr>Presentation plan:</vt:lpstr>
      <vt:lpstr>Endometriosis Associated Infertility: Surgery versus ART</vt:lpstr>
      <vt:lpstr>Risk of Surgery                                Risk of expectant management</vt:lpstr>
      <vt:lpstr>PowerPoint Sunusu</vt:lpstr>
      <vt:lpstr>PowerPoint Sunusu</vt:lpstr>
      <vt:lpstr>Endometriosis associated infertility:           Surgery vs ART </vt:lpstr>
      <vt:lpstr>PowerPoint Sunusu</vt:lpstr>
      <vt:lpstr>PowerPoint Sunusu</vt:lpstr>
      <vt:lpstr>PowerPoint Sunusu</vt:lpstr>
      <vt:lpstr>PowerPoint Sunusu</vt:lpstr>
      <vt:lpstr>PowerPoint Sunusu</vt:lpstr>
      <vt:lpstr>Endometriosis associated infertility:           Surgery vs ART </vt:lpstr>
      <vt:lpstr>Surgery prior the ART</vt:lpstr>
      <vt:lpstr>Absolute Indications for Surgery</vt:lpstr>
      <vt:lpstr>Misclassification of the Endometriomas</vt:lpstr>
      <vt:lpstr>PowerPoint Sunusu</vt:lpstr>
      <vt:lpstr>PowerPoint Sunusu</vt:lpstr>
      <vt:lpstr>ESHRE Guideline 2022</vt:lpstr>
      <vt:lpstr>Endometrioma Surgery Before IVF (clear-cut indications for surgical removal )</vt:lpstr>
      <vt:lpstr>Inability to access follicles</vt:lpstr>
      <vt:lpstr>PowerPoint Sunusu</vt:lpstr>
      <vt:lpstr>Presentation plan:</vt:lpstr>
      <vt:lpstr>Damage to the ovary :  Bias</vt:lpstr>
      <vt:lpstr>Key point:</vt:lpstr>
      <vt:lpstr> Surgical Techniques</vt:lpstr>
      <vt:lpstr>PowerPoint Sunusu</vt:lpstr>
      <vt:lpstr>PowerPoint Sunusu</vt:lpstr>
      <vt:lpstr>How to perform a good surgery ?</vt:lpstr>
      <vt:lpstr>Histological Analysis of Specimens from Endometrioma :Excision Performed by Different Surgeons:Does the Surgeon Matter?</vt:lpstr>
      <vt:lpstr> Endometrioma with dens and fibrotic adhesions</vt:lpstr>
      <vt:lpstr>The Best in Endometrioma Surgery</vt:lpstr>
      <vt:lpstr>Postsurgical POF</vt:lpstr>
      <vt:lpstr>PowerPoint Sunusu</vt:lpstr>
      <vt:lpstr>PowerPoint Sunusu</vt:lpstr>
      <vt:lpstr>Comparison between the stripping technique and the combined excisional(BD)technique for the treatment of bilateral ovarian endometriomas:a multicenter RCT </vt:lpstr>
      <vt:lpstr>Desmopressin Injection</vt:lpstr>
      <vt:lpstr>Effect of Vasopressin Injection Technique in Laparoscopic Excision of Bilateral Ovarian Endometriomas on Ovarian Reserve :          Prospective Randomized Study</vt:lpstr>
      <vt:lpstr>Laparoscopic Ethanol Sclerotherapy for un endometrioma in 10 steps</vt:lpstr>
      <vt:lpstr>Sclerotherapy (Ethanol,tetracycline,MTX)</vt:lpstr>
      <vt:lpstr>Risks of TV Sclerotherapy</vt:lpstr>
      <vt:lpstr>SURGERY                    ART</vt:lpstr>
      <vt:lpstr>Endometriosis and RCTs</vt:lpstr>
      <vt:lpstr>Evidence-based medicine</vt:lpstr>
      <vt:lpstr>PowerPoint Sunusu</vt:lpstr>
      <vt:lpstr>RECURRENCE</vt:lpstr>
      <vt:lpstr>Surgery for recurrent endometriosis</vt:lpstr>
      <vt:lpstr>PowerPoint Sunusu</vt:lpstr>
      <vt:lpstr>Surgery after recurrence or bilateral endometriomas</vt:lpstr>
      <vt:lpstr>Üçüncü kez  Endometrioma rekürrensi : Olgu sunumu-1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Fertility outcome of laparoscopic treatment of severe endometriosis and repeated IVF failure</vt:lpstr>
      <vt:lpstr>PowerPoint Sunusu</vt:lpstr>
      <vt:lpstr>PowerPoint Sunusu</vt:lpstr>
      <vt:lpstr>DIE and infertility</vt:lpstr>
      <vt:lpstr>Surgery for DIE before IVF :                        no benefits for fertility?</vt:lpstr>
      <vt:lpstr>PowerPoint Sunusu</vt:lpstr>
      <vt:lpstr>Fertility before and after DIE Surgery</vt:lpstr>
      <vt:lpstr>PowerPoint Sunusu</vt:lpstr>
      <vt:lpstr>PowerPoint Sunusu</vt:lpstr>
      <vt:lpstr>PowerPoint Sunusu</vt:lpstr>
      <vt:lpstr>Complications during pregnancy and delivery in women with untreated RV DIE (101 women)</vt:lpstr>
      <vt:lpstr>PowerPoint Sunusu</vt:lpstr>
      <vt:lpstr>PowerPoint Sunusu</vt:lpstr>
      <vt:lpstr>With the presence of endometriosis</vt:lpstr>
      <vt:lpstr>ESHRE Guideline 2022</vt:lpstr>
      <vt:lpstr>Conclusion</vt:lpstr>
      <vt:lpstr>                               Surgery    ART</vt:lpstr>
      <vt:lpstr>Conclusion</vt:lpstr>
      <vt:lpstr>CONCLUSION </vt:lpstr>
      <vt:lpstr>PowerPoint Sunusu</vt:lpstr>
      <vt:lpstr>Monthly fecondity rates</vt:lpstr>
      <vt:lpstr>PowerPoint Sunusu</vt:lpstr>
      <vt:lpstr>PowerPoint Sunusu</vt:lpstr>
      <vt:lpstr>PowerPoint Sunusu</vt:lpstr>
      <vt:lpstr>PowerPoint Sunusu</vt:lpstr>
      <vt:lpstr>Could we perform IVF for all patients with  endometriosis? </vt:lpstr>
      <vt:lpstr>Endometriosis and Infertility:              Patients Selection for Surgery</vt:lpstr>
      <vt:lpstr>Surgical treatment of endometriosis</vt:lpstr>
      <vt:lpstr>Surgery for endometriosis associated infertility</vt:lpstr>
      <vt:lpstr>Does the surgery :</vt:lpstr>
      <vt:lpstr>Does Surgery harm really ovarian reserve?</vt:lpstr>
      <vt:lpstr>Technique</vt:lpstr>
      <vt:lpstr>Combined Technique</vt:lpstr>
      <vt:lpstr>COLLATERAL DAMAGE</vt:lpstr>
      <vt:lpstr>Key point:Better Protection of the Hilus Vascularisation</vt:lpstr>
      <vt:lpstr>Best protection of ovarian reserve</vt:lpstr>
      <vt:lpstr>Ablation by CO2 laser v/s bipolar coagulation</vt:lpstr>
      <vt:lpstr>Long-term outcome after laparoscopic laser ablation surgery </vt:lpstr>
      <vt:lpstr>PowerPoint Sunusu</vt:lpstr>
      <vt:lpstr>Endometrioma Surgery Before IVF (clear-cut indications for surgical removal )</vt:lpstr>
      <vt:lpstr>PowerPoint Sunusu</vt:lpstr>
      <vt:lpstr>PowerPoint Sunusu</vt:lpstr>
      <vt:lpstr>PowerPoint Sunusu</vt:lpstr>
      <vt:lpstr>PR after surgery for recurrent ovarian endometriomas </vt:lpstr>
      <vt:lpstr>PowerPoint Sunusu</vt:lpstr>
      <vt:lpstr>PowerPoint Sunusu</vt:lpstr>
      <vt:lpstr>DIE and infertility</vt:lpstr>
      <vt:lpstr>PowerPoint Sunusu</vt:lpstr>
      <vt:lpstr>500 patients (&lt;40 years)by the Shaving Technique for deep RV endometriotic nodule :</vt:lpstr>
      <vt:lpstr>DIE Surgery before ART</vt:lpstr>
      <vt:lpstr>PowerPoint Sunusu</vt:lpstr>
      <vt:lpstr>Fertility after colorectal resection for endometriosis:results of a prospective study comparing laparoscopy with open surgery  Darai et al. Fertil Steril 2011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Conclusion</vt:lpstr>
      <vt:lpstr>PowerPoint Sunusu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YUCEL KARAMAN</dc:creator>
  <cp:lastModifiedBy>SIRIUS</cp:lastModifiedBy>
  <cp:revision>502</cp:revision>
  <dcterms:created xsi:type="dcterms:W3CDTF">2017-09-16T04:32:52Z</dcterms:created>
  <dcterms:modified xsi:type="dcterms:W3CDTF">2022-05-15T06:46:10Z</dcterms:modified>
</cp:coreProperties>
</file>