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61" r:id="rId5"/>
    <p:sldId id="259" r:id="rId6"/>
    <p:sldId id="260" r:id="rId7"/>
    <p:sldId id="266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592" y="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0C76DB5-9F12-E5D0-A0DA-1D338A5D12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81D62DB-D1FE-17AB-D1C5-E396F12FD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B674DE-9615-FE04-575E-68016A3D4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47078F4-69A6-A805-4E00-B909809CF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567B4A3-C2C4-B1D8-CF2C-C3A80858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8987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C15C96-7A03-1495-5535-0A43C500E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C6006EC-B1EC-F641-BE54-BDCCC4B1C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77F909-3618-FF9E-CFF9-F68865241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CA5CA7E-05F6-1890-E230-EEF378541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C63AAB6-E911-461D-294E-A7378D231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5661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D3133B84-5506-0A93-2F2E-DD9428FF0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50D9490-6633-BE05-FE19-279D1AF0C1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EC1113-9788-A5B9-B3ED-29ADB172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77D29A2-769F-6CBC-1C13-E96413ACE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636FD04-5888-B4AF-DCEE-3B32F4393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10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C4485F0-2356-5752-34CA-6C27346C3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3ED9E3E-0068-8D0B-20D4-CE97236D4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FFD6499-0BBB-3D3B-E312-1F9B7BCAB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42ED05A-6EF7-BED7-9427-6B936CE5A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79B1E0-3400-237E-5EC6-31CF7B90F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7116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500DA3B-5304-87E3-A9C5-651205C40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80886B2-1E45-F0DE-119A-1B3B0202A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45DD673-6CCE-B316-8C1B-CACD7E0AB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256ADBB-6EF3-134A-3527-B13360A42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26D18F7-DB96-5C93-C71B-F99AFD91D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9386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516B275-9382-3A84-273D-A4343BDAD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4B9EE80-AD05-73C2-18B4-981608C41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0B1B3683-3A24-98B2-C41A-18FF98250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69FFADF-DB21-642E-870A-866B0ECF7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1BE9E5E-9572-471F-A699-BCE874E2D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C71A7E6-28A4-ACE6-B19C-8296C571A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98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669E863-029F-11F3-AFE9-C6F544209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EE125BD-6611-46FF-5008-44B99DD68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5B37C5D-259B-94DB-E955-FBC32E114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41BE652-7E41-8B2F-A37D-AC5AE08A4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B31E063-3458-C20A-DE39-CD17EAD53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CB05B339-4C8F-46F3-4CAA-8A2CF80BC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4377AD9-E12A-C02F-7767-974C0F71A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896AEA2-E2EA-82B1-22C2-CBEFAA0E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875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C27DD0-717C-416B-0600-8E5378507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160C0DE-4566-CEB0-A622-31A6B9B15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06D731F-E30D-D779-5467-C8B7A3F11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8E0011F-3D51-4D5F-6A2C-50E1FF6D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83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D921F0D1-F056-27F8-0D46-D6C73F18E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27F89BB-9024-3357-5BA5-AE7096D2E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0DBE5DB-9722-DE63-6CC9-401A4278A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6162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AF4893-386F-2D5E-3736-445BD0EE4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A8D07A-EFE9-B6BB-ED42-612EF9B53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BDDF122-0B0C-0D51-2FFD-65590B2E82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252009AD-BB72-BA48-E1CD-1C5EFD74D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F870E40-7C63-C0B0-3C17-2DDC822EE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C5A5E03-A7EB-19C9-C6FB-5FE9D25B9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035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85B86E2-6856-6154-6119-4CADF8E90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A275650-C290-950F-ADFA-62ED5FFFF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4A5F0D5-B9F9-49D2-E4EA-0B6D824E63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4029DDC-D9C8-4BCF-4D1F-A8B138668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23AE3DE-BAF7-559C-EADD-BD9E6AA1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C97F04D-8886-2AF3-A53D-F698C774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709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9142E7F1-CDA3-5D7E-DF85-E2CCEFECE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4F9BC9C-980C-E563-2DB3-6A8B0A587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189779D-6889-2752-46B2-A92E82C742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AE874-DE7E-49AF-B277-C8EE477825B8}" type="datetimeFigureOut">
              <a:rPr lang="tr-TR" smtClean="0"/>
              <a:t>14.05.2022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11FC40-B856-9993-E6CD-4AD6FB3A85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3E52DBA-FFFE-7DFE-E9D3-96ACEFD13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C51DA-BBDE-465D-9EB6-9E4DAE6A85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879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AA009FB-B7AB-615A-B471-6BD2026C5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C06EF2FD-47E2-8B3C-5C63-53CAC82446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14"/>
          <a:stretch/>
        </p:blipFill>
        <p:spPr>
          <a:xfrm>
            <a:off x="3077211" y="3967909"/>
            <a:ext cx="8929667" cy="2464748"/>
          </a:xfr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985F943-99C6-FD04-B0E9-F125857563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18"/>
          <a:stretch/>
        </p:blipFill>
        <p:spPr>
          <a:xfrm>
            <a:off x="491677" y="470777"/>
            <a:ext cx="7050368" cy="314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35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46605DE2-948B-8B3F-AC26-70013705C3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7"/>
          <a:stretch/>
        </p:blipFill>
        <p:spPr>
          <a:xfrm>
            <a:off x="317810" y="324977"/>
            <a:ext cx="4567579" cy="3869472"/>
          </a:xfr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4488768-3FC7-1530-448B-EC754B47FE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09"/>
          <a:stretch/>
        </p:blipFill>
        <p:spPr>
          <a:xfrm>
            <a:off x="1656164" y="1226634"/>
            <a:ext cx="4776470" cy="399876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F18101B-8D9E-33E0-C583-8719055E90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137"/>
          <a:stretch/>
        </p:blipFill>
        <p:spPr>
          <a:xfrm>
            <a:off x="4102146" y="2007763"/>
            <a:ext cx="4776470" cy="394486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76553D66-B6D0-763E-5AF3-9BF1E41889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69"/>
          <a:stretch/>
        </p:blipFill>
        <p:spPr>
          <a:xfrm>
            <a:off x="7213600" y="2663635"/>
            <a:ext cx="4830091" cy="404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2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FE51C96-BC35-80D5-B9FD-0F36100E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17" y="540834"/>
            <a:ext cx="10740483" cy="56361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</a:rPr>
              <a:t>Olgu 1 (ZT)</a:t>
            </a:r>
          </a:p>
          <a:p>
            <a:pPr marL="0" indent="0">
              <a:buNone/>
            </a:pPr>
            <a:endParaRPr lang="tr-TR" sz="4000" b="1" dirty="0">
              <a:solidFill>
                <a:srgbClr val="FF0000"/>
              </a:solidFill>
            </a:endParaRPr>
          </a:p>
          <a:p>
            <a:r>
              <a:rPr lang="tr-TR" sz="3600" dirty="0"/>
              <a:t>39y 3a</a:t>
            </a:r>
          </a:p>
          <a:p>
            <a:r>
              <a:rPr lang="tr-TR" sz="3600" dirty="0"/>
              <a:t>G0P0</a:t>
            </a:r>
          </a:p>
          <a:p>
            <a:r>
              <a:rPr lang="tr-TR" sz="3600" dirty="0"/>
              <a:t>6 aylık evli</a:t>
            </a:r>
          </a:p>
          <a:p>
            <a:r>
              <a:rPr lang="tr-TR" sz="3600" dirty="0"/>
              <a:t>2010: </a:t>
            </a:r>
            <a:r>
              <a:rPr lang="tr-TR" sz="3600" dirty="0" err="1"/>
              <a:t>laparotomi</a:t>
            </a:r>
            <a:r>
              <a:rPr lang="tr-TR" sz="3600" dirty="0"/>
              <a:t> ile </a:t>
            </a:r>
            <a:r>
              <a:rPr lang="tr-TR" sz="3600" dirty="0" err="1"/>
              <a:t>endometrioma</a:t>
            </a:r>
            <a:r>
              <a:rPr lang="tr-TR" sz="3600" dirty="0"/>
              <a:t> </a:t>
            </a:r>
            <a:r>
              <a:rPr lang="tr-TR" sz="3600" dirty="0" err="1"/>
              <a:t>eksizyonu</a:t>
            </a:r>
            <a:r>
              <a:rPr lang="tr-TR" sz="3600" dirty="0"/>
              <a:t>, sol </a:t>
            </a:r>
            <a:r>
              <a:rPr lang="tr-TR" sz="3600" dirty="0" err="1"/>
              <a:t>parsiyel</a:t>
            </a:r>
            <a:r>
              <a:rPr lang="tr-TR" sz="3600" dirty="0"/>
              <a:t> </a:t>
            </a:r>
            <a:r>
              <a:rPr lang="tr-TR" sz="3600" dirty="0" err="1"/>
              <a:t>ooferektomi</a:t>
            </a:r>
            <a:endParaRPr lang="tr-TR" sz="3600" dirty="0"/>
          </a:p>
          <a:p>
            <a:r>
              <a:rPr lang="tr-TR" sz="3600" dirty="0"/>
              <a:t>2018: </a:t>
            </a:r>
            <a:r>
              <a:rPr lang="tr-TR" sz="3600" dirty="0" err="1"/>
              <a:t>laparoskopi</a:t>
            </a:r>
            <a:r>
              <a:rPr lang="tr-TR" sz="3600" dirty="0"/>
              <a:t> ile </a:t>
            </a:r>
            <a:r>
              <a:rPr lang="tr-TR" sz="3600" dirty="0" err="1"/>
              <a:t>endometrioma</a:t>
            </a:r>
            <a:r>
              <a:rPr lang="tr-TR" sz="3600" dirty="0"/>
              <a:t> </a:t>
            </a:r>
            <a:r>
              <a:rPr lang="tr-TR" sz="3600" dirty="0" err="1"/>
              <a:t>eksizyonu</a:t>
            </a:r>
            <a:r>
              <a:rPr lang="tr-TR" sz="3600" dirty="0"/>
              <a:t>, batın içi yaygın adezyonlar nedeniyle başarılı olunamamış</a:t>
            </a:r>
          </a:p>
          <a:p>
            <a:r>
              <a:rPr lang="tr-TR" sz="3600" dirty="0"/>
              <a:t>SAT: 1.4.2022, adetler düzenli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8857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1623A8E-502B-D1D5-ED05-91397588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561" y="1087244"/>
            <a:ext cx="10835268" cy="5496739"/>
          </a:xfrm>
        </p:spPr>
        <p:txBody>
          <a:bodyPr/>
          <a:lstStyle/>
          <a:p>
            <a:pPr marL="0" indent="0">
              <a:buNone/>
            </a:pPr>
            <a:r>
              <a:rPr lang="tr-TR" sz="3600" dirty="0">
                <a:solidFill>
                  <a:srgbClr val="FF0000"/>
                </a:solidFill>
              </a:rPr>
              <a:t>Jinekolojik muayene</a:t>
            </a:r>
          </a:p>
          <a:p>
            <a:r>
              <a:rPr lang="tr-TR" sz="3600" dirty="0" err="1"/>
              <a:t>Spekulum</a:t>
            </a:r>
            <a:r>
              <a:rPr lang="tr-TR" sz="3600" dirty="0"/>
              <a:t>: </a:t>
            </a:r>
            <a:r>
              <a:rPr lang="tr-TR" sz="3600" dirty="0" err="1"/>
              <a:t>serviks</a:t>
            </a:r>
            <a:r>
              <a:rPr lang="tr-TR" sz="3600" dirty="0"/>
              <a:t> doğal</a:t>
            </a:r>
          </a:p>
          <a:p>
            <a:r>
              <a:rPr lang="tr-TR" sz="3600" dirty="0"/>
              <a:t>TV-USG: </a:t>
            </a:r>
            <a:r>
              <a:rPr lang="tr-TR" sz="3600" dirty="0" err="1"/>
              <a:t>uterus</a:t>
            </a:r>
            <a:r>
              <a:rPr lang="tr-TR" sz="3600" dirty="0"/>
              <a:t> </a:t>
            </a:r>
            <a:r>
              <a:rPr lang="tr-TR" sz="3600" dirty="0" err="1"/>
              <a:t>adenomyotik</a:t>
            </a:r>
            <a:r>
              <a:rPr lang="tr-TR" sz="3600" dirty="0"/>
              <a:t>, en büyüğü 5 cm olan 4-5 adet </a:t>
            </a:r>
            <a:r>
              <a:rPr lang="tr-TR" sz="3600" dirty="0" err="1"/>
              <a:t>intramural</a:t>
            </a:r>
            <a:r>
              <a:rPr lang="tr-TR" sz="3600" dirty="0"/>
              <a:t> </a:t>
            </a:r>
            <a:r>
              <a:rPr lang="tr-TR" sz="3600" dirty="0" err="1"/>
              <a:t>myom</a:t>
            </a:r>
            <a:r>
              <a:rPr lang="tr-TR" sz="3600" dirty="0"/>
              <a:t> nüveleri, </a:t>
            </a:r>
            <a:r>
              <a:rPr lang="tr-TR" sz="3600" dirty="0" err="1"/>
              <a:t>RO’de</a:t>
            </a:r>
            <a:r>
              <a:rPr lang="tr-TR" sz="3600" dirty="0"/>
              <a:t> yaklaşık 5 cm </a:t>
            </a:r>
            <a:r>
              <a:rPr lang="tr-TR" sz="3600" dirty="0" err="1"/>
              <a:t>endometrioma</a:t>
            </a:r>
            <a:r>
              <a:rPr lang="tr-TR" sz="3600" dirty="0"/>
              <a:t>; LO izlenemedi, </a:t>
            </a:r>
            <a:r>
              <a:rPr lang="tr-TR" sz="3600" dirty="0" err="1"/>
              <a:t>ROde</a:t>
            </a:r>
            <a:r>
              <a:rPr lang="tr-TR" sz="3600" dirty="0"/>
              <a:t> 2 AF </a:t>
            </a:r>
          </a:p>
          <a:p>
            <a:r>
              <a:rPr lang="tr-TR" sz="3600" dirty="0" err="1"/>
              <a:t>Bimanuel</a:t>
            </a:r>
            <a:r>
              <a:rPr lang="tr-TR" sz="3600" dirty="0"/>
              <a:t> muayene: özellikle sağa lokalize hassasiyet </a:t>
            </a:r>
          </a:p>
          <a:p>
            <a:r>
              <a:rPr lang="tr-TR" sz="3600" dirty="0" err="1"/>
              <a:t>Smear</a:t>
            </a:r>
            <a:r>
              <a:rPr lang="tr-TR" sz="3600" dirty="0"/>
              <a:t> (1 ay önce yapılmış): ASCUS, 6 ay sonra tekrarı önerildi.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3077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3392A7-A075-FA98-B11D-DA9B126F8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869" y="2249372"/>
            <a:ext cx="10515600" cy="19602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/>
              <a:t>Tedavi planı:</a:t>
            </a:r>
          </a:p>
          <a:p>
            <a:pPr marL="0" indent="0">
              <a:buNone/>
            </a:pPr>
            <a:r>
              <a:rPr lang="tr-TR" sz="3600" dirty="0"/>
              <a:t>Antagonist protokol, OPU sonrası </a:t>
            </a:r>
            <a:r>
              <a:rPr lang="tr-TR" sz="3600" dirty="0" err="1"/>
              <a:t>GnRH</a:t>
            </a:r>
            <a:r>
              <a:rPr lang="tr-TR" sz="3600" dirty="0"/>
              <a:t> analoğu ile 3 ay </a:t>
            </a:r>
            <a:r>
              <a:rPr lang="tr-TR" sz="3600" dirty="0" err="1"/>
              <a:t>supresyon</a:t>
            </a:r>
            <a:r>
              <a:rPr lang="tr-TR" sz="3600" dirty="0"/>
              <a:t> tedavisi</a:t>
            </a:r>
          </a:p>
        </p:txBody>
      </p:sp>
    </p:spTree>
    <p:extLst>
      <p:ext uri="{BB962C8B-B14F-4D97-AF65-F5344CB8AC3E}">
        <p14:creationId xmlns:p14="http://schemas.microsoft.com/office/powerpoint/2010/main" val="3816712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8CDE56E-3964-D67B-59A6-4EE4F22F4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346" y="546410"/>
            <a:ext cx="10701454" cy="563055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200" dirty="0"/>
          </a:p>
          <a:p>
            <a:r>
              <a:rPr lang="tr-TR" sz="3200" dirty="0"/>
              <a:t>Adetin 2. günü: tedavi başlandı (300 IU </a:t>
            </a:r>
            <a:r>
              <a:rPr lang="tr-TR" sz="3200" dirty="0" err="1"/>
              <a:t>Gonal</a:t>
            </a:r>
            <a:r>
              <a:rPr lang="tr-TR" sz="3200" dirty="0"/>
              <a:t> F ve 75 IU HMG) </a:t>
            </a:r>
          </a:p>
          <a:p>
            <a:pPr marL="0" indent="0">
              <a:buNone/>
            </a:pPr>
            <a:r>
              <a:rPr lang="tr-TR" sz="3200" dirty="0"/>
              <a:t>        RO: 2 AF, LO izlenemedi</a:t>
            </a:r>
          </a:p>
          <a:p>
            <a:r>
              <a:rPr lang="tr-TR" sz="3200" dirty="0"/>
              <a:t>Adetin 6. günü: tedavi aynı doz devam, </a:t>
            </a:r>
            <a:r>
              <a:rPr lang="tr-TR" sz="3200" dirty="0" err="1"/>
              <a:t>GnRH</a:t>
            </a:r>
            <a:r>
              <a:rPr lang="tr-TR" sz="3200" dirty="0"/>
              <a:t> antagonist eklendi</a:t>
            </a:r>
          </a:p>
          <a:p>
            <a:pPr marL="0" indent="0">
              <a:buNone/>
            </a:pPr>
            <a:r>
              <a:rPr lang="tr-TR" sz="3200" dirty="0"/>
              <a:t>        RO: 14 mm, 2 adet </a:t>
            </a:r>
            <a:r>
              <a:rPr lang="tr-TR" sz="3200" dirty="0" err="1"/>
              <a:t>folikül</a:t>
            </a:r>
            <a:endParaRPr lang="tr-TR" sz="3200" dirty="0"/>
          </a:p>
          <a:p>
            <a:r>
              <a:rPr lang="tr-TR" sz="3200" dirty="0"/>
              <a:t>Adetin 8. günü: tedavi aynı doz </a:t>
            </a:r>
            <a:r>
              <a:rPr lang="tr-TR" sz="3200" dirty="0" err="1"/>
              <a:t>devam+GnRH</a:t>
            </a:r>
            <a:r>
              <a:rPr lang="tr-TR" sz="3200" dirty="0"/>
              <a:t> antagonist</a:t>
            </a:r>
          </a:p>
          <a:p>
            <a:pPr marL="0" indent="0">
              <a:buNone/>
            </a:pPr>
            <a:r>
              <a:rPr lang="tr-TR" sz="3200" dirty="0"/>
              <a:t>        RO: 18 mm 1 adet, 16 mm 1 adet </a:t>
            </a:r>
            <a:r>
              <a:rPr lang="tr-TR" sz="3200" dirty="0" err="1"/>
              <a:t>folikül</a:t>
            </a:r>
            <a:endParaRPr lang="tr-TR" sz="3200" dirty="0"/>
          </a:p>
          <a:p>
            <a:r>
              <a:rPr lang="tr-TR" sz="3200" dirty="0"/>
              <a:t>Adetin 9. günü: HCG ile </a:t>
            </a:r>
            <a:r>
              <a:rPr lang="tr-TR" sz="3200" dirty="0" err="1"/>
              <a:t>trigger</a:t>
            </a:r>
            <a:endParaRPr lang="tr-TR" sz="3200" dirty="0"/>
          </a:p>
          <a:p>
            <a:r>
              <a:rPr lang="tr-TR" sz="3200" dirty="0"/>
              <a:t>36 saat sonra OPU</a:t>
            </a:r>
          </a:p>
        </p:txBody>
      </p:sp>
    </p:spTree>
    <p:extLst>
      <p:ext uri="{BB962C8B-B14F-4D97-AF65-F5344CB8AC3E}">
        <p14:creationId xmlns:p14="http://schemas.microsoft.com/office/powerpoint/2010/main" val="70248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99A4E30-2CAA-88A6-AF12-D861DA49D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659" y="12533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/>
              <a:t>OPU:</a:t>
            </a:r>
          </a:p>
          <a:p>
            <a:r>
              <a:rPr lang="tr-TR" sz="3600" dirty="0"/>
              <a:t>2 </a:t>
            </a:r>
            <a:r>
              <a:rPr lang="tr-TR" sz="3600" dirty="0" err="1"/>
              <a:t>folikül</a:t>
            </a:r>
            <a:r>
              <a:rPr lang="tr-TR" sz="3600" dirty="0"/>
              <a:t> elde edildi</a:t>
            </a:r>
          </a:p>
          <a:p>
            <a:r>
              <a:rPr lang="tr-TR" sz="3600" dirty="0"/>
              <a:t>2 GV</a:t>
            </a:r>
          </a:p>
          <a:p>
            <a:r>
              <a:rPr lang="tr-TR" sz="3600" dirty="0" err="1"/>
              <a:t>Matür</a:t>
            </a:r>
            <a:r>
              <a:rPr lang="tr-TR" sz="3600" dirty="0"/>
              <a:t> oosit elde edilemedi</a:t>
            </a:r>
          </a:p>
        </p:txBody>
      </p:sp>
    </p:spTree>
    <p:extLst>
      <p:ext uri="{BB962C8B-B14F-4D97-AF65-F5344CB8AC3E}">
        <p14:creationId xmlns:p14="http://schemas.microsoft.com/office/powerpoint/2010/main" val="1923647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8012D70-27FA-5468-A05D-9B8CC9089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MG_7385">
            <a:hlinkClick r:id="" action="ppaction://media"/>
            <a:extLst>
              <a:ext uri="{FF2B5EF4-FFF2-40B4-BE49-F238E27FC236}">
                <a16:creationId xmlns:a16="http://schemas.microsoft.com/office/drawing/2014/main" id="{C8DFDD7C-0EE7-A170-F341-525BA7E3308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738" t="16889" r="4395" b="11385"/>
          <a:stretch/>
        </p:blipFill>
        <p:spPr>
          <a:xfrm>
            <a:off x="2994102" y="1020337"/>
            <a:ext cx="6779342" cy="4661210"/>
          </a:xfrm>
        </p:spPr>
      </p:pic>
    </p:spTree>
    <p:extLst>
      <p:ext uri="{BB962C8B-B14F-4D97-AF65-F5344CB8AC3E}">
        <p14:creationId xmlns:p14="http://schemas.microsoft.com/office/powerpoint/2010/main" val="202707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5F0B9A1-AA96-8AEB-E06D-53A5BB47E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708103"/>
            <a:ext cx="10383644" cy="50626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</a:rPr>
              <a:t>Olgu 2 (ŞA)</a:t>
            </a:r>
          </a:p>
          <a:p>
            <a:pPr marL="0" indent="0">
              <a:buNone/>
            </a:pPr>
            <a:endParaRPr lang="tr-TR" sz="4000" dirty="0">
              <a:solidFill>
                <a:srgbClr val="FF0000"/>
              </a:solidFill>
            </a:endParaRPr>
          </a:p>
          <a:p>
            <a:r>
              <a:rPr lang="tr-TR" sz="3600" dirty="0"/>
              <a:t>30y 5a</a:t>
            </a:r>
          </a:p>
          <a:p>
            <a:r>
              <a:rPr lang="tr-TR" sz="3600" dirty="0"/>
              <a:t>G1P1, 9yıl önce, </a:t>
            </a:r>
            <a:r>
              <a:rPr lang="tr-TR" sz="3600" dirty="0" err="1"/>
              <a:t>spontan</a:t>
            </a:r>
            <a:r>
              <a:rPr lang="tr-TR" sz="3600" dirty="0"/>
              <a:t> gebelik, sezaryen</a:t>
            </a:r>
          </a:p>
          <a:p>
            <a:r>
              <a:rPr lang="tr-TR" sz="3600" dirty="0"/>
              <a:t>2020: </a:t>
            </a:r>
            <a:r>
              <a:rPr lang="tr-TR" sz="3600" dirty="0" err="1"/>
              <a:t>endometrioma</a:t>
            </a:r>
            <a:r>
              <a:rPr lang="tr-TR" sz="3600" dirty="0"/>
              <a:t> </a:t>
            </a:r>
            <a:r>
              <a:rPr lang="tr-TR" sz="3600" dirty="0" err="1"/>
              <a:t>rüptürü</a:t>
            </a:r>
            <a:r>
              <a:rPr lang="tr-TR" sz="3600" dirty="0"/>
              <a:t> nedenli </a:t>
            </a:r>
            <a:r>
              <a:rPr lang="tr-TR" sz="3600" dirty="0" err="1"/>
              <a:t>laparotomi</a:t>
            </a:r>
            <a:r>
              <a:rPr lang="tr-TR" sz="3600" dirty="0"/>
              <a:t>, Ukrayna</a:t>
            </a:r>
          </a:p>
          <a:p>
            <a:r>
              <a:rPr lang="tr-TR" sz="3600" dirty="0"/>
              <a:t>SAT: 5.1.2022, adetler düzenli</a:t>
            </a:r>
          </a:p>
          <a:p>
            <a:r>
              <a:rPr lang="tr-TR" sz="3600" dirty="0"/>
              <a:t>2 aydır bebek düşünüyor (Ocak 2022)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8134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1623A8E-502B-D1D5-ED05-91397588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805" y="1120698"/>
            <a:ext cx="10835268" cy="54967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>
                <a:solidFill>
                  <a:srgbClr val="FF0000"/>
                </a:solidFill>
              </a:rPr>
              <a:t>Jinekolojik muayene</a:t>
            </a:r>
          </a:p>
          <a:p>
            <a:r>
              <a:rPr lang="tr-TR" sz="3600" dirty="0" err="1"/>
              <a:t>Spekulum</a:t>
            </a:r>
            <a:r>
              <a:rPr lang="tr-TR" sz="3600" dirty="0"/>
              <a:t>: </a:t>
            </a:r>
            <a:r>
              <a:rPr lang="tr-TR" sz="3600" dirty="0" err="1"/>
              <a:t>serviks</a:t>
            </a:r>
            <a:r>
              <a:rPr lang="tr-TR" sz="3600" dirty="0"/>
              <a:t> doğal</a:t>
            </a:r>
          </a:p>
          <a:p>
            <a:r>
              <a:rPr lang="tr-TR" sz="3600" dirty="0"/>
              <a:t>TV-USG: </a:t>
            </a:r>
            <a:r>
              <a:rPr lang="tr-TR" sz="3600" dirty="0" err="1"/>
              <a:t>uterus</a:t>
            </a:r>
            <a:r>
              <a:rPr lang="tr-TR" sz="3600" dirty="0"/>
              <a:t> yaşla uyumlu, doğal, </a:t>
            </a:r>
            <a:r>
              <a:rPr lang="tr-TR" sz="3600" dirty="0" err="1"/>
              <a:t>LO’de</a:t>
            </a:r>
            <a:r>
              <a:rPr lang="tr-TR" sz="3600" dirty="0"/>
              <a:t> 1.7 cm </a:t>
            </a:r>
            <a:r>
              <a:rPr lang="tr-TR" sz="3600" dirty="0" err="1"/>
              <a:t>endometrioma</a:t>
            </a:r>
            <a:r>
              <a:rPr lang="tr-TR" sz="3600" dirty="0"/>
              <a:t> odağı, </a:t>
            </a:r>
            <a:r>
              <a:rPr lang="tr-TR" sz="3600" dirty="0" err="1"/>
              <a:t>RO’de</a:t>
            </a:r>
            <a:r>
              <a:rPr lang="tr-TR" sz="3600" dirty="0"/>
              <a:t> 3.9 cm </a:t>
            </a:r>
            <a:r>
              <a:rPr lang="tr-TR" sz="3600" dirty="0" err="1"/>
              <a:t>anekoik</a:t>
            </a:r>
            <a:r>
              <a:rPr lang="tr-TR" sz="3600" dirty="0"/>
              <a:t> </a:t>
            </a:r>
            <a:r>
              <a:rPr lang="tr-TR" sz="3600" dirty="0" err="1"/>
              <a:t>kistik</a:t>
            </a:r>
            <a:r>
              <a:rPr lang="tr-TR" sz="3600" dirty="0"/>
              <a:t> oluşum</a:t>
            </a:r>
          </a:p>
          <a:p>
            <a:r>
              <a:rPr lang="tr-TR" sz="3600" dirty="0" err="1"/>
              <a:t>Bimanuel</a:t>
            </a:r>
            <a:r>
              <a:rPr lang="tr-TR" sz="3600" dirty="0"/>
              <a:t> muayene: belirgin hassasiyet yok </a:t>
            </a:r>
          </a:p>
          <a:p>
            <a:r>
              <a:rPr lang="tr-TR" sz="3600" dirty="0" err="1"/>
              <a:t>Cotest</a:t>
            </a:r>
            <a:r>
              <a:rPr lang="tr-TR" sz="3600" dirty="0"/>
              <a:t>: normal</a:t>
            </a:r>
          </a:p>
          <a:p>
            <a:r>
              <a:rPr lang="tr-TR" sz="3600" dirty="0"/>
              <a:t>Dış merkez AMH: 2.24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4136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286</Words>
  <Application>Microsoft Office PowerPoint</Application>
  <PresentationFormat>Geniş ekran</PresentationFormat>
  <Paragraphs>41</Paragraphs>
  <Slides>10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HALE GÖKSEVER ÇELİK</dc:creator>
  <cp:lastModifiedBy>HALE GÖKSEVER ÇELİK</cp:lastModifiedBy>
  <cp:revision>6</cp:revision>
  <dcterms:created xsi:type="dcterms:W3CDTF">2022-05-10T11:54:32Z</dcterms:created>
  <dcterms:modified xsi:type="dcterms:W3CDTF">2022-05-14T20:57:07Z</dcterms:modified>
</cp:coreProperties>
</file>