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8" r:id="rId5"/>
    <p:sldId id="270" r:id="rId6"/>
    <p:sldId id="267" r:id="rId7"/>
    <p:sldId id="273" r:id="rId8"/>
    <p:sldId id="276" r:id="rId9"/>
    <p:sldId id="259" r:id="rId10"/>
    <p:sldId id="277" r:id="rId11"/>
    <p:sldId id="260" r:id="rId12"/>
    <p:sldId id="275" r:id="rId13"/>
    <p:sldId id="282" r:id="rId14"/>
    <p:sldId id="283" r:id="rId15"/>
    <p:sldId id="284" r:id="rId16"/>
    <p:sldId id="264" r:id="rId17"/>
    <p:sldId id="278" r:id="rId18"/>
    <p:sldId id="261" r:id="rId19"/>
    <p:sldId id="279" r:id="rId20"/>
    <p:sldId id="262" r:id="rId21"/>
    <p:sldId id="280" r:id="rId22"/>
    <p:sldId id="281" r:id="rId23"/>
    <p:sldId id="263" r:id="rId24"/>
    <p:sldId id="265" r:id="rId2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9pPr>
  </p:defaultTextStyle>
  <p:extLst>
    <p:ext uri="{521415D9-36F7-43E2-AB2F-B90AF26B5E84}">
      <p14:sectionLst xmlns:p14="http://schemas.microsoft.com/office/powerpoint/2010/main">
        <p14:section name="Default Section" id="{5514E85D-D8CB-CF48-8FE2-FA838E7C7F46}">
          <p14:sldIdLst>
            <p14:sldId id="256"/>
            <p14:sldId id="257"/>
            <p14:sldId id="258"/>
            <p14:sldId id="268"/>
            <p14:sldId id="270"/>
            <p14:sldId id="267"/>
            <p14:sldId id="273"/>
            <p14:sldId id="276"/>
            <p14:sldId id="259"/>
            <p14:sldId id="277"/>
            <p14:sldId id="260"/>
            <p14:sldId id="275"/>
            <p14:sldId id="282"/>
            <p14:sldId id="283"/>
            <p14:sldId id="284"/>
            <p14:sldId id="264"/>
            <p14:sldId id="278"/>
            <p14:sldId id="261"/>
            <p14:sldId id="279"/>
            <p14:sldId id="262"/>
            <p14:sldId id="280"/>
            <p14:sldId id="281"/>
            <p14:sldId id="263"/>
            <p14:sldId id="26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87CED4">
              <a:alpha val="2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a:tcStyle>
        <a:tcBdr/>
        <a:fill>
          <a:solidFill>
            <a:srgbClr val="5DC123">
              <a:alpha val="19000"/>
            </a:srgbClr>
          </a:solidFill>
        </a:fill>
      </a:tcStyle>
    </a:band2H>
    <a:firstCol>
      <a:tcTxStyle b="off" i="off">
        <a:fontRef idx="maj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000000"/>
        </a:fontRef>
        <a:srgbClr val="00000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Row>
  </a:tblStyle>
  <a:tblStyle styleId="{33BA23B1-9221-436E-865A-0063620EA4FD}"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aj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127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25"/>
    <p:restoredTop sz="92574"/>
  </p:normalViewPr>
  <p:slideViewPr>
    <p:cSldViewPr snapToGrid="0" snapToObjects="1">
      <p:cViewPr>
        <p:scale>
          <a:sx n="70" d="100"/>
          <a:sy n="70" d="100"/>
        </p:scale>
        <p:origin x="106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1802646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Perinatal </a:t>
            </a:r>
            <a:r>
              <a:rPr lang="en-US" dirty="0" err="1" smtClean="0"/>
              <a:t>mortalite</a:t>
            </a:r>
            <a:r>
              <a:rPr lang="en-US" dirty="0" smtClean="0"/>
              <a:t>!!!!!!</a:t>
            </a:r>
            <a:endParaRPr lang="en-US" dirty="0"/>
          </a:p>
        </p:txBody>
      </p:sp>
    </p:spTree>
    <p:extLst>
      <p:ext uri="{BB962C8B-B14F-4D97-AF65-F5344CB8AC3E}">
        <p14:creationId xmlns:p14="http://schemas.microsoft.com/office/powerpoint/2010/main" val="1939627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200" dirty="0" smtClean="0">
                <a:effectLst/>
                <a:latin typeface="Helvetica Neue"/>
                <a:ea typeface="Helvetica Neue"/>
                <a:cs typeface="Helvetica Neue"/>
                <a:sym typeface="Helvetica Neue"/>
              </a:rPr>
              <a:t>In most </a:t>
            </a:r>
            <a:r>
              <a:rPr lang="en-US" sz="2200" dirty="0" err="1" smtClean="0">
                <a:effectLst/>
                <a:latin typeface="Helvetica Neue"/>
                <a:ea typeface="Helvetica Neue"/>
                <a:cs typeface="Helvetica Neue"/>
                <a:sym typeface="Helvetica Neue"/>
              </a:rPr>
              <a:t>pregnan</a:t>
            </a:r>
            <a:r>
              <a:rPr lang="en-US" sz="2200" dirty="0" smtClean="0">
                <a:effectLst/>
                <a:latin typeface="Helvetica Neue"/>
                <a:ea typeface="Helvetica Neue"/>
                <a:cs typeface="Helvetica Neue"/>
                <a:sym typeface="Helvetica Neue"/>
              </a:rPr>
              <a:t>- </a:t>
            </a:r>
            <a:r>
              <a:rPr lang="en-US" sz="2200" dirty="0" err="1" smtClean="0">
                <a:effectLst/>
                <a:latin typeface="Helvetica Neue"/>
                <a:ea typeface="Helvetica Neue"/>
                <a:cs typeface="Helvetica Neue"/>
                <a:sym typeface="Helvetica Neue"/>
              </a:rPr>
              <a:t>cies</a:t>
            </a:r>
            <a:r>
              <a:rPr lang="en-US" sz="2200" dirty="0" smtClean="0">
                <a:effectLst/>
                <a:latin typeface="Helvetica Neue"/>
                <a:ea typeface="Helvetica Neue"/>
                <a:cs typeface="Helvetica Neue"/>
                <a:sym typeface="Helvetica Neue"/>
              </a:rPr>
              <a:t>, 10 fetal movements occurred within a 20-minute win- dow.46,49,50 Patrick et al.51 showed that the fetal sleep cycle normally lasts about 20 to 40 minutes and practically never exceeds 90 minutes in the normal, healthy fetus. Sadovsky52 suggested that three movements per hour were abnormal. In </a:t>
            </a:r>
            <a:r>
              <a:rPr lang="en-US" sz="2200" dirty="0" err="1" smtClean="0">
                <a:effectLst/>
                <a:latin typeface="Helvetica Neue"/>
                <a:ea typeface="Helvetica Neue"/>
                <a:cs typeface="Helvetica Neue"/>
                <a:sym typeface="Helvetica Neue"/>
              </a:rPr>
              <a:t>Nedlam’s</a:t>
            </a:r>
            <a:r>
              <a:rPr lang="en-US" sz="2200" dirty="0" smtClean="0">
                <a:effectLst/>
                <a:latin typeface="Helvetica Neue"/>
                <a:ea typeface="Helvetica Neue"/>
                <a:cs typeface="Helvetica Neue"/>
                <a:sym typeface="Helvetica Neue"/>
              </a:rPr>
              <a:t> study,48 4% of women perceived three move- </a:t>
            </a:r>
            <a:r>
              <a:rPr lang="en-US" sz="2200" dirty="0" err="1" smtClean="0">
                <a:effectLst/>
                <a:latin typeface="Helvetica Neue"/>
                <a:ea typeface="Helvetica Neue"/>
                <a:cs typeface="Helvetica Neue"/>
                <a:sym typeface="Helvetica Neue"/>
              </a:rPr>
              <a:t>ments</a:t>
            </a:r>
            <a:r>
              <a:rPr lang="en-US" sz="2200" dirty="0" smtClean="0">
                <a:effectLst/>
                <a:latin typeface="Helvetica Neue"/>
                <a:ea typeface="Helvetica Neue"/>
                <a:cs typeface="Helvetica Neue"/>
                <a:sym typeface="Helvetica Neue"/>
              </a:rPr>
              <a:t> or fewer per hour for two consecutive hours; in Rayburn and McKean’s53 study, this rate was 5%. </a:t>
            </a:r>
            <a:endParaRPr lang="en-US" dirty="0" smtClean="0"/>
          </a:p>
          <a:p>
            <a:endParaRPr lang="en-US" dirty="0"/>
          </a:p>
        </p:txBody>
      </p:sp>
    </p:spTree>
    <p:extLst>
      <p:ext uri="{BB962C8B-B14F-4D97-AF65-F5344CB8AC3E}">
        <p14:creationId xmlns:p14="http://schemas.microsoft.com/office/powerpoint/2010/main" val="1828380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200" dirty="0" smtClean="0">
                <a:effectLst/>
                <a:latin typeface="Helvetica Neue"/>
                <a:ea typeface="Helvetica Neue"/>
                <a:cs typeface="Helvetica Neue"/>
                <a:sym typeface="Helvetica Neue"/>
              </a:rPr>
              <a:t>In most </a:t>
            </a:r>
            <a:r>
              <a:rPr lang="en-US" sz="2200" dirty="0" err="1" smtClean="0">
                <a:effectLst/>
                <a:latin typeface="Helvetica Neue"/>
                <a:ea typeface="Helvetica Neue"/>
                <a:cs typeface="Helvetica Neue"/>
                <a:sym typeface="Helvetica Neue"/>
              </a:rPr>
              <a:t>pregnan</a:t>
            </a:r>
            <a:r>
              <a:rPr lang="en-US" sz="2200" dirty="0" smtClean="0">
                <a:effectLst/>
                <a:latin typeface="Helvetica Neue"/>
                <a:ea typeface="Helvetica Neue"/>
                <a:cs typeface="Helvetica Neue"/>
                <a:sym typeface="Helvetica Neue"/>
              </a:rPr>
              <a:t>- </a:t>
            </a:r>
            <a:r>
              <a:rPr lang="en-US" sz="2200" dirty="0" err="1" smtClean="0">
                <a:effectLst/>
                <a:latin typeface="Helvetica Neue"/>
                <a:ea typeface="Helvetica Neue"/>
                <a:cs typeface="Helvetica Neue"/>
                <a:sym typeface="Helvetica Neue"/>
              </a:rPr>
              <a:t>cies</a:t>
            </a:r>
            <a:r>
              <a:rPr lang="en-US" sz="2200" dirty="0" smtClean="0">
                <a:effectLst/>
                <a:latin typeface="Helvetica Neue"/>
                <a:ea typeface="Helvetica Neue"/>
                <a:cs typeface="Helvetica Neue"/>
                <a:sym typeface="Helvetica Neue"/>
              </a:rPr>
              <a:t>, 10 fetal movements occurred within a 20-minute win- dow.46,49,50 Patrick et al.51 showed that the fetal sleep cycle normally lasts about 20 to 40 minutes and practically never exceeds 90 minutes in the normal, healthy fetus. Sadovsky52 suggested that three movements per hour were abnormal. In </a:t>
            </a:r>
            <a:r>
              <a:rPr lang="en-US" sz="2200" dirty="0" err="1" smtClean="0">
                <a:effectLst/>
                <a:latin typeface="Helvetica Neue"/>
                <a:ea typeface="Helvetica Neue"/>
                <a:cs typeface="Helvetica Neue"/>
                <a:sym typeface="Helvetica Neue"/>
              </a:rPr>
              <a:t>Nedlam’s</a:t>
            </a:r>
            <a:r>
              <a:rPr lang="en-US" sz="2200" dirty="0" smtClean="0">
                <a:effectLst/>
                <a:latin typeface="Helvetica Neue"/>
                <a:ea typeface="Helvetica Neue"/>
                <a:cs typeface="Helvetica Neue"/>
                <a:sym typeface="Helvetica Neue"/>
              </a:rPr>
              <a:t> study,48 4% of women perceived three move- </a:t>
            </a:r>
            <a:r>
              <a:rPr lang="en-US" sz="2200" dirty="0" err="1" smtClean="0">
                <a:effectLst/>
                <a:latin typeface="Helvetica Neue"/>
                <a:ea typeface="Helvetica Neue"/>
                <a:cs typeface="Helvetica Neue"/>
                <a:sym typeface="Helvetica Neue"/>
              </a:rPr>
              <a:t>ments</a:t>
            </a:r>
            <a:r>
              <a:rPr lang="en-US" sz="2200" dirty="0" smtClean="0">
                <a:effectLst/>
                <a:latin typeface="Helvetica Neue"/>
                <a:ea typeface="Helvetica Neue"/>
                <a:cs typeface="Helvetica Neue"/>
                <a:sym typeface="Helvetica Neue"/>
              </a:rPr>
              <a:t> or fewer per hour for two consecutive hours; in Rayburn and McKean’s53 study, this rate was 5%. </a:t>
            </a:r>
            <a:endParaRPr lang="en-US" dirty="0" smtClean="0"/>
          </a:p>
          <a:p>
            <a:endParaRPr lang="en-US" dirty="0"/>
          </a:p>
        </p:txBody>
      </p:sp>
    </p:spTree>
    <p:extLst>
      <p:ext uri="{BB962C8B-B14F-4D97-AF65-F5344CB8AC3E}">
        <p14:creationId xmlns:p14="http://schemas.microsoft.com/office/powerpoint/2010/main" val="1932301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020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2192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762000"/>
            <a:ext cx="5334000" cy="82423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762000"/>
            <a:ext cx="5334000" cy="4000500"/>
          </a:xfrm>
          <a:prstGeom prst="rect">
            <a:avLst/>
          </a:prstGeom>
        </p:spPr>
        <p:txBody>
          <a:bodyPr anchor="b"/>
          <a:lstStyle>
            <a:lvl1pPr algn="l">
              <a:defRPr sz="4800" b="1">
                <a:latin typeface="+mn-lt"/>
                <a:ea typeface="+mn-ea"/>
                <a:cs typeface="+mn-cs"/>
                <a:sym typeface="Times New Roman"/>
              </a:defRPr>
            </a:lvl1pPr>
          </a:lstStyle>
          <a:p>
            <a:r>
              <a:t>Title Text</a:t>
            </a:r>
          </a:p>
        </p:txBody>
      </p:sp>
      <p:sp>
        <p:nvSpPr>
          <p:cNvPr id="40" name="Shape 40"/>
          <p:cNvSpPr>
            <a:spLocks noGrp="1"/>
          </p:cNvSpPr>
          <p:nvPr>
            <p:ph type="body" sz="quarter" idx="1"/>
          </p:nvPr>
        </p:nvSpPr>
        <p:spPr>
          <a:xfrm>
            <a:off x="952500" y="5003800"/>
            <a:ext cx="5334000" cy="40005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898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18300" y="762000"/>
            <a:ext cx="5334000" cy="3898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762884"/>
            <a:ext cx="5334000" cy="8229601"/>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533400"/>
          </a:xfrm>
          <a:prstGeom prst="rect">
            <a:avLst/>
          </a:prstGeom>
        </p:spPr>
        <p:txBody>
          <a:bodyPr anchor="t">
            <a:spAutoFit/>
          </a:bodyPr>
          <a:lstStyle>
            <a:lvl1pPr marL="0" indent="0" algn="ctr">
              <a:spcBef>
                <a:spcPts val="0"/>
              </a:spcBef>
              <a:buSzTx/>
              <a:buNone/>
              <a:defRPr sz="2800" b="1">
                <a:latin typeface="Helvetica"/>
                <a:ea typeface="Helvetica"/>
                <a:cs typeface="Helvetica"/>
                <a:sym typeface="Helvetica"/>
              </a:defRPr>
            </a:lvl1pPr>
          </a:lstStyle>
          <a:p>
            <a:r>
              <a:t>–Johnny Appleseed</a:t>
            </a:r>
          </a:p>
        </p:txBody>
      </p:sp>
      <p:sp>
        <p:nvSpPr>
          <p:cNvPr id="94" name="Shape 94"/>
          <p:cNvSpPr>
            <a:spLocks noGrp="1"/>
          </p:cNvSpPr>
          <p:nvPr>
            <p:ph type="body" sz="quarter" idx="14"/>
          </p:nvPr>
        </p:nvSpPr>
        <p:spPr>
          <a:xfrm>
            <a:off x="1270000" y="4254500"/>
            <a:ext cx="10464800" cy="711200"/>
          </a:xfrm>
          <a:prstGeom prst="rect">
            <a:avLst/>
          </a:prstGeom>
        </p:spPr>
        <p:txBody>
          <a:bodyPr>
            <a:spAutoFit/>
          </a:bodyPr>
          <a:lstStyle>
            <a:lvl1pPr marL="0" indent="0" algn="ctr">
              <a:spcBef>
                <a:spcPts val="2400"/>
              </a:spcBef>
              <a:buSzTx/>
              <a:buNone/>
              <a:defRPr sz="4000">
                <a:latin typeface="+mj-lt"/>
                <a:ea typeface="+mj-ea"/>
                <a:cs typeface="+mj-cs"/>
                <a:sym typeface="Helvetica Light"/>
              </a:defRPr>
            </a:lvl1pPr>
          </a:lstStyle>
          <a:p>
            <a:r>
              <a:t>“Type a quote here.”</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06400"/>
            <a:ext cx="11099800" cy="2120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4560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 id="2147483658" r:id="rId7"/>
    <p:sldLayoutId id="2147483659" r:id="rId8"/>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9pPr>
    </p:titleStyle>
    <p:body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ctrTitle"/>
          </p:nvPr>
        </p:nvSpPr>
        <p:spPr>
          <a:xfrm>
            <a:off x="1739153" y="2420470"/>
            <a:ext cx="9587186" cy="3299012"/>
          </a:xfrm>
          <a:prstGeom prst="rect">
            <a:avLst/>
          </a:prstGeom>
        </p:spPr>
        <p:txBody>
          <a:bodyPr>
            <a:normAutofit fontScale="90000"/>
          </a:bodyPr>
          <a:lstStyle>
            <a:lvl1pPr algn="l">
              <a:defRPr sz="4800" b="1">
                <a:latin typeface="+mn-lt"/>
                <a:ea typeface="+mn-ea"/>
                <a:cs typeface="+mn-cs"/>
                <a:sym typeface="Times New Roman"/>
              </a:defRPr>
            </a:lvl1pPr>
          </a:lstStyle>
          <a:p>
            <a:pPr algn="ctr"/>
            <a:r>
              <a:rPr lang="tr-TR" sz="6000" dirty="0" err="1">
                <a:solidFill>
                  <a:srgbClr val="FFFF00"/>
                </a:solidFill>
              </a:rPr>
              <a:t>Antenatal</a:t>
            </a:r>
            <a:r>
              <a:rPr lang="tr-TR" sz="6000" dirty="0">
                <a:solidFill>
                  <a:srgbClr val="FFFF00"/>
                </a:solidFill>
              </a:rPr>
              <a:t> </a:t>
            </a:r>
            <a:r>
              <a:rPr lang="tr-TR" sz="6000" dirty="0" smtClean="0">
                <a:solidFill>
                  <a:srgbClr val="FFFF00"/>
                </a:solidFill>
              </a:rPr>
              <a:t>dönemde anormal </a:t>
            </a:r>
            <a:r>
              <a:rPr lang="tr-TR" sz="6000" dirty="0" err="1" smtClean="0">
                <a:solidFill>
                  <a:srgbClr val="FFFF00"/>
                </a:solidFill>
              </a:rPr>
              <a:t>fetal</a:t>
            </a:r>
            <a:r>
              <a:rPr lang="tr-TR" sz="6000" dirty="0" smtClean="0">
                <a:solidFill>
                  <a:srgbClr val="FFFF00"/>
                </a:solidFill>
              </a:rPr>
              <a:t> iyilik hali durumunda </a:t>
            </a:r>
            <a:r>
              <a:rPr lang="tr-TR" sz="6000" dirty="0">
                <a:solidFill>
                  <a:srgbClr val="FFFF00"/>
                </a:solidFill>
              </a:rPr>
              <a:t>yönetim </a:t>
            </a:r>
            <a:r>
              <a:rPr lang="tr-TR" dirty="0"/>
              <a:t/>
            </a:r>
            <a:br>
              <a:rPr lang="tr-TR" dirty="0"/>
            </a:br>
            <a:endParaRPr dirty="0"/>
          </a:p>
        </p:txBody>
      </p:sp>
      <p:sp>
        <p:nvSpPr>
          <p:cNvPr id="120" name="Shape 120"/>
          <p:cNvSpPr>
            <a:spLocks noGrp="1"/>
          </p:cNvSpPr>
          <p:nvPr>
            <p:ph type="subTitle" sz="quarter" idx="1"/>
          </p:nvPr>
        </p:nvSpPr>
        <p:spPr>
          <a:xfrm>
            <a:off x="2897106" y="6066975"/>
            <a:ext cx="7406123" cy="1577867"/>
          </a:xfrm>
          <a:prstGeom prst="rect">
            <a:avLst/>
          </a:prstGeom>
        </p:spPr>
        <p:txBody>
          <a:bodyPr>
            <a:noAutofit/>
          </a:bodyPr>
          <a:lstStyle/>
          <a:p>
            <a:pPr defTabSz="344677">
              <a:defRPr sz="2065" b="1">
                <a:latin typeface="+mn-lt"/>
                <a:ea typeface="+mn-ea"/>
                <a:cs typeface="+mn-cs"/>
                <a:sym typeface="Times New Roman"/>
              </a:defRPr>
            </a:pPr>
            <a:r>
              <a:rPr sz="2400" dirty="0"/>
              <a:t>Dr. Tuğba </a:t>
            </a:r>
            <a:r>
              <a:rPr sz="2400" dirty="0" smtClean="0"/>
              <a:t>S</a:t>
            </a:r>
            <a:r>
              <a:rPr lang="tr-TR" sz="2400" dirty="0" smtClean="0"/>
              <a:t>ARAÇ SİVRİKOZ</a:t>
            </a:r>
            <a:endParaRPr sz="2400" dirty="0"/>
          </a:p>
          <a:p>
            <a:pPr defTabSz="344677">
              <a:defRPr sz="2065" b="1">
                <a:latin typeface="+mn-lt"/>
                <a:ea typeface="+mn-ea"/>
                <a:cs typeface="+mn-cs"/>
                <a:sym typeface="Times New Roman"/>
              </a:defRPr>
            </a:pPr>
            <a:r>
              <a:rPr sz="2400" dirty="0"/>
              <a:t>İÜ İstanbul Tıp Fakültesi</a:t>
            </a:r>
          </a:p>
          <a:p>
            <a:pPr defTabSz="344677">
              <a:defRPr sz="2065" b="1">
                <a:latin typeface="+mn-lt"/>
                <a:ea typeface="+mn-ea"/>
                <a:cs typeface="+mn-cs"/>
                <a:sym typeface="Times New Roman"/>
              </a:defRPr>
            </a:pPr>
            <a:r>
              <a:rPr sz="2400" dirty="0"/>
              <a:t>Kadın Hastalıkları ve Doğum ABD</a:t>
            </a:r>
          </a:p>
          <a:p>
            <a:pPr defTabSz="344677">
              <a:defRPr sz="2065" b="1">
                <a:latin typeface="+mn-lt"/>
                <a:ea typeface="+mn-ea"/>
                <a:cs typeface="+mn-cs"/>
                <a:sym typeface="Times New Roman"/>
              </a:defRPr>
            </a:pPr>
            <a:r>
              <a:rPr sz="2400" dirty="0"/>
              <a:t>Perinatoloji BD</a:t>
            </a:r>
          </a:p>
        </p:txBody>
      </p:sp>
      <p:pic>
        <p:nvPicPr>
          <p:cNvPr id="121" name="pasted-image.pdf"/>
          <p:cNvPicPr>
            <a:picLocks noChangeAspect="1"/>
          </p:cNvPicPr>
          <p:nvPr/>
        </p:nvPicPr>
        <p:blipFill>
          <a:blip r:embed="rId2">
            <a:extLst/>
          </a:blip>
          <a:stretch>
            <a:fillRect/>
          </a:stretch>
        </p:blipFill>
        <p:spPr>
          <a:xfrm>
            <a:off x="184150" y="171450"/>
            <a:ext cx="1905000" cy="1905000"/>
          </a:xfrm>
          <a:prstGeom prst="rect">
            <a:avLst/>
          </a:prstGeom>
          <a:ln w="12700">
            <a:miter lim="400000"/>
          </a:ln>
        </p:spPr>
      </p:pic>
      <p:pic>
        <p:nvPicPr>
          <p:cNvPr id="122" name="pasted-image.pdf"/>
          <p:cNvPicPr>
            <a:picLocks noChangeAspect="1"/>
          </p:cNvPicPr>
          <p:nvPr/>
        </p:nvPicPr>
        <p:blipFill>
          <a:blip r:embed="rId3">
            <a:extLst/>
          </a:blip>
          <a:stretch>
            <a:fillRect/>
          </a:stretch>
        </p:blipFill>
        <p:spPr>
          <a:xfrm>
            <a:off x="10920686" y="171450"/>
            <a:ext cx="1943100" cy="1943100"/>
          </a:xfrm>
          <a:prstGeom prst="rect">
            <a:avLst/>
          </a:prstGeom>
          <a:ln w="12700">
            <a:miter lim="400000"/>
          </a:ln>
        </p:spPr>
      </p:pic>
      <p:sp>
        <p:nvSpPr>
          <p:cNvPr id="2" name="TextBox 1"/>
          <p:cNvSpPr txBox="1"/>
          <p:nvPr/>
        </p:nvSpPr>
        <p:spPr>
          <a:xfrm>
            <a:off x="3764459" y="8830400"/>
            <a:ext cx="567142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400" dirty="0" smtClean="0">
                <a:solidFill>
                  <a:schemeClr val="bg2">
                    <a:lumMod val="75000"/>
                  </a:schemeClr>
                </a:solidFill>
                <a:latin typeface="+mn-lt"/>
              </a:rPr>
              <a:t>TJOD İstanbul </a:t>
            </a:r>
            <a:r>
              <a:rPr lang="en-US" sz="2400" dirty="0" err="1" smtClean="0">
                <a:solidFill>
                  <a:schemeClr val="bg2">
                    <a:lumMod val="75000"/>
                  </a:schemeClr>
                </a:solidFill>
                <a:latin typeface="+mn-lt"/>
              </a:rPr>
              <a:t>Pazar</a:t>
            </a:r>
            <a:r>
              <a:rPr lang="en-US" sz="2400" dirty="0" smtClean="0">
                <a:solidFill>
                  <a:schemeClr val="bg2">
                    <a:lumMod val="75000"/>
                  </a:schemeClr>
                </a:solidFill>
                <a:latin typeface="+mn-lt"/>
              </a:rPr>
              <a:t> </a:t>
            </a:r>
            <a:r>
              <a:rPr lang="en-US" sz="2400" dirty="0" err="1" smtClean="0">
                <a:solidFill>
                  <a:schemeClr val="bg2">
                    <a:lumMod val="75000"/>
                  </a:schemeClr>
                </a:solidFill>
                <a:latin typeface="+mn-lt"/>
              </a:rPr>
              <a:t>Toplantıları</a:t>
            </a:r>
            <a:r>
              <a:rPr lang="en-US" sz="2400" dirty="0" smtClean="0">
                <a:solidFill>
                  <a:schemeClr val="bg2">
                    <a:lumMod val="75000"/>
                  </a:schemeClr>
                </a:solidFill>
                <a:latin typeface="+mn-lt"/>
              </a:rPr>
              <a:t> 18.10.2018</a:t>
            </a:r>
            <a:endParaRPr kumimoji="0" lang="en-US" sz="2400" b="0" i="0" u="none" strike="noStrike" cap="none" spc="0" normalizeH="0" baseline="0" dirty="0">
              <a:ln>
                <a:noFill/>
              </a:ln>
              <a:solidFill>
                <a:schemeClr val="bg2">
                  <a:lumMod val="75000"/>
                </a:schemeClr>
              </a:solidFill>
              <a:effectLst/>
              <a:uFillTx/>
              <a:latin typeface="+mn-lt"/>
              <a:sym typeface="Helvetica Light"/>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139149" y="147983"/>
            <a:ext cx="12662452" cy="1064591"/>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hareketlerde azalma - Algoritma</a:t>
            </a:r>
            <a:endParaRPr sz="6600" dirty="0">
              <a:solidFill>
                <a:schemeClr val="tx2">
                  <a:lumMod val="1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669" y="1367734"/>
            <a:ext cx="9646478" cy="8113455"/>
          </a:xfrm>
          <a:prstGeom prst="rect">
            <a:avLst/>
          </a:prstGeom>
        </p:spPr>
      </p:pic>
    </p:spTree>
    <p:extLst>
      <p:ext uri="{BB962C8B-B14F-4D97-AF65-F5344CB8AC3E}">
        <p14:creationId xmlns:p14="http://schemas.microsoft.com/office/powerpoint/2010/main" val="817631130"/>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chor="t">
            <a:normAutofit/>
          </a:bodyPr>
          <a:lstStyle/>
          <a:p>
            <a:pPr algn="l">
              <a:defRPr sz="4800" b="1">
                <a:latin typeface="+mn-lt"/>
                <a:ea typeface="+mn-ea"/>
                <a:cs typeface="+mn-cs"/>
                <a:sym typeface="Times New Roman"/>
              </a:defRPr>
            </a:pPr>
            <a:r>
              <a:rPr lang="tr-TR" sz="6600" dirty="0">
                <a:solidFill>
                  <a:schemeClr val="tx2">
                    <a:lumMod val="10000"/>
                  </a:schemeClr>
                </a:solidFill>
              </a:rPr>
              <a:t>B</a:t>
            </a:r>
            <a:r>
              <a:rPr lang="tr-TR" sz="6600" dirty="0" smtClean="0">
                <a:solidFill>
                  <a:schemeClr val="tx2">
                    <a:lumMod val="10000"/>
                  </a:schemeClr>
                </a:solidFill>
              </a:rPr>
              <a:t>iyofizik profil (BPP)</a:t>
            </a:r>
            <a:br>
              <a:rPr lang="tr-TR" sz="6600" dirty="0" smtClean="0">
                <a:solidFill>
                  <a:schemeClr val="tx2">
                    <a:lumMod val="10000"/>
                  </a:schemeClr>
                </a:solidFill>
              </a:rPr>
            </a:br>
            <a:r>
              <a:rPr lang="tr-TR" sz="3600" b="1" dirty="0">
                <a:solidFill>
                  <a:schemeClr val="tx2">
                    <a:lumMod val="10000"/>
                  </a:schemeClr>
                </a:solidFill>
                <a:sym typeface="Times New Roman"/>
              </a:rPr>
              <a:t> </a:t>
            </a:r>
            <a:r>
              <a:rPr lang="tr-TR" sz="3600" b="1" dirty="0" smtClean="0">
                <a:solidFill>
                  <a:schemeClr val="tx2">
                    <a:lumMod val="10000"/>
                  </a:schemeClr>
                </a:solidFill>
                <a:sym typeface="Times New Roman"/>
              </a:rPr>
              <a:t>                Yanlış </a:t>
            </a:r>
            <a:r>
              <a:rPr lang="tr-TR" sz="3600" b="1" dirty="0">
                <a:solidFill>
                  <a:schemeClr val="tx2">
                    <a:lumMod val="10000"/>
                  </a:schemeClr>
                </a:solidFill>
                <a:sym typeface="Times New Roman"/>
              </a:rPr>
              <a:t>negatif: %0.07-0.08, yanlış pozitif: %40-50</a:t>
            </a:r>
            <a:endParaRPr sz="3600" dirty="0">
              <a:solidFill>
                <a:schemeClr val="tx2">
                  <a:lumMod val="10000"/>
                </a:schemeClr>
              </a:solidFill>
            </a:endParaRPr>
          </a:p>
        </p:txBody>
      </p:sp>
      <p:sp>
        <p:nvSpPr>
          <p:cNvPr id="125" name="Shape 125"/>
          <p:cNvSpPr>
            <a:spLocks noGrp="1"/>
          </p:cNvSpPr>
          <p:nvPr>
            <p:ph type="body" idx="1"/>
          </p:nvPr>
        </p:nvSpPr>
        <p:spPr>
          <a:xfrm>
            <a:off x="412376" y="2241176"/>
            <a:ext cx="12334360" cy="6786282"/>
          </a:xfrm>
          <a:prstGeom prst="rect">
            <a:avLst/>
          </a:prstGeom>
        </p:spPr>
        <p:txBody>
          <a:bodyPr anchor="t">
            <a:normAutofit/>
          </a:bodyPr>
          <a:lstStyle/>
          <a:p>
            <a:pPr marL="457200" marR="0" lvl="1" defTabSz="914400" eaLnBrk="1" fontAlgn="auto" latinLnBrk="0" hangingPunct="1">
              <a:lnSpc>
                <a:spcPct val="100000"/>
              </a:lnSpc>
              <a:spcBef>
                <a:spcPts val="0"/>
              </a:spcBef>
              <a:spcAft>
                <a:spcPts val="0"/>
              </a:spcAft>
              <a:buClrTx/>
              <a:buSzTx/>
              <a:buFont typeface="Arial" charset="0"/>
              <a:buChar char="•"/>
              <a:tabLst/>
              <a:defRPr/>
            </a:pPr>
            <a:r>
              <a:rPr lang="tr-TR" sz="3200" b="1" dirty="0" smtClean="0">
                <a:solidFill>
                  <a:schemeClr val="tx1"/>
                </a:solidFill>
              </a:rPr>
              <a:t>Akut parametreler </a:t>
            </a:r>
          </a:p>
          <a:p>
            <a:pPr marL="914400" lvl="2"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hareket</a:t>
            </a:r>
          </a:p>
          <a:p>
            <a:pPr marL="914400" lvl="2"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a:t>
            </a:r>
            <a:r>
              <a:rPr lang="tr-TR" sz="3200" b="1" dirty="0" err="1" smtClean="0">
                <a:solidFill>
                  <a:schemeClr val="tx1"/>
                </a:solidFill>
              </a:rPr>
              <a:t>tonus</a:t>
            </a:r>
            <a:endParaRPr lang="tr-TR" sz="3200" b="1" dirty="0" smtClean="0">
              <a:solidFill>
                <a:schemeClr val="tx1"/>
              </a:solidFill>
            </a:endParaRPr>
          </a:p>
          <a:p>
            <a:pPr marL="914400" lvl="2"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solunum</a:t>
            </a:r>
          </a:p>
          <a:p>
            <a:pPr marL="914400" lvl="2"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kalp hızı akselerasyonu</a:t>
            </a:r>
          </a:p>
          <a:p>
            <a:pPr marL="914400" lvl="2" defTabSz="914400">
              <a:spcBef>
                <a:spcPts val="0"/>
              </a:spcBef>
              <a:buSzTx/>
              <a:buFont typeface="Arial" charset="0"/>
              <a:buChar char="•"/>
            </a:pPr>
            <a:endParaRPr lang="tr-TR" sz="3200" b="1" dirty="0">
              <a:solidFill>
                <a:schemeClr val="tx1"/>
              </a:solidFill>
            </a:endParaRPr>
          </a:p>
          <a:p>
            <a:pPr marL="914400" lvl="2" defTabSz="914400">
              <a:spcBef>
                <a:spcPts val="0"/>
              </a:spcBef>
              <a:buSzTx/>
              <a:buFont typeface="Arial" charset="0"/>
              <a:buChar char="•"/>
            </a:pPr>
            <a:endParaRPr lang="tr-TR" sz="3200" b="1" dirty="0" smtClean="0">
              <a:solidFill>
                <a:schemeClr val="tx1"/>
              </a:solidFill>
            </a:endParaRPr>
          </a:p>
          <a:p>
            <a:pPr marL="457200" lvl="1" defTabSz="914400">
              <a:spcBef>
                <a:spcPts val="0"/>
              </a:spcBef>
              <a:buSzTx/>
              <a:buFont typeface="Arial" charset="0"/>
              <a:buChar char="•"/>
            </a:pPr>
            <a:endParaRPr lang="tr-TR" sz="3200" b="1" dirty="0" smtClean="0">
              <a:solidFill>
                <a:schemeClr val="tx1"/>
              </a:solidFill>
            </a:endParaRPr>
          </a:p>
          <a:p>
            <a:pPr marL="457200" lvl="1" defTabSz="914400">
              <a:spcBef>
                <a:spcPts val="0"/>
              </a:spcBef>
              <a:buSzTx/>
              <a:buFont typeface="Arial" charset="0"/>
              <a:buChar char="•"/>
            </a:pPr>
            <a:r>
              <a:rPr lang="tr-TR" sz="3200" b="1" dirty="0" smtClean="0">
                <a:solidFill>
                  <a:schemeClr val="tx1"/>
                </a:solidFill>
              </a:rPr>
              <a:t>Kronik parametre</a:t>
            </a:r>
          </a:p>
          <a:p>
            <a:pPr marL="914400" lvl="2" defTabSz="914400">
              <a:spcBef>
                <a:spcPts val="0"/>
              </a:spcBef>
              <a:buSzTx/>
              <a:buFont typeface="Arial" charset="0"/>
              <a:buChar char="•"/>
            </a:pPr>
            <a:r>
              <a:rPr lang="tr-TR" sz="3200" b="1" dirty="0" err="1" smtClean="0">
                <a:solidFill>
                  <a:schemeClr val="tx1"/>
                </a:solidFill>
              </a:rPr>
              <a:t>Amniyotik</a:t>
            </a:r>
            <a:r>
              <a:rPr lang="tr-TR" sz="3200" b="1" dirty="0" smtClean="0">
                <a:solidFill>
                  <a:schemeClr val="tx1"/>
                </a:solidFill>
              </a:rPr>
              <a:t> </a:t>
            </a:r>
            <a:r>
              <a:rPr lang="tr-TR" sz="3200" b="1" dirty="0" err="1" smtClean="0">
                <a:solidFill>
                  <a:schemeClr val="tx1"/>
                </a:solidFill>
              </a:rPr>
              <a:t>volum</a:t>
            </a:r>
            <a:r>
              <a:rPr lang="tr-TR" sz="3200" b="1" dirty="0" smtClean="0">
                <a:solidFill>
                  <a:schemeClr val="tx1"/>
                </a:solidFill>
              </a:rPr>
              <a:t> (</a:t>
            </a:r>
            <a:r>
              <a:rPr lang="tr-TR" sz="3200" b="1" dirty="0" err="1" smtClean="0">
                <a:solidFill>
                  <a:schemeClr val="tx1"/>
                </a:solidFill>
              </a:rPr>
              <a:t>Oligohidramniyoz</a:t>
            </a:r>
            <a:r>
              <a:rPr lang="tr-TR" sz="3200" b="1" dirty="0" smtClean="0">
                <a:solidFill>
                  <a:schemeClr val="tx1"/>
                </a:solidFill>
              </a:rPr>
              <a:t>, tek cep: &lt;2 cm</a:t>
            </a:r>
            <a:r>
              <a:rPr lang="tr-TR" sz="3200" b="1" dirty="0" smtClean="0">
                <a:solidFill>
                  <a:schemeClr val="tx1"/>
                </a:solidFill>
              </a:rPr>
              <a:t>)</a:t>
            </a:r>
          </a:p>
          <a:p>
            <a:pPr marL="1371600" lvl="3" defTabSz="914400">
              <a:spcBef>
                <a:spcPts val="0"/>
              </a:spcBef>
              <a:buSzTx/>
              <a:buFont typeface="Arial" charset="0"/>
              <a:buChar char="•"/>
            </a:pPr>
            <a:r>
              <a:rPr lang="tr-TR" sz="3200" b="1" dirty="0" err="1" smtClean="0">
                <a:solidFill>
                  <a:schemeClr val="tx1"/>
                </a:solidFill>
              </a:rPr>
              <a:t>Renal</a:t>
            </a:r>
            <a:r>
              <a:rPr lang="tr-TR" sz="3200" b="1" dirty="0" smtClean="0">
                <a:solidFill>
                  <a:schemeClr val="tx1"/>
                </a:solidFill>
              </a:rPr>
              <a:t> </a:t>
            </a:r>
            <a:r>
              <a:rPr lang="tr-TR" sz="3200" b="1" dirty="0" err="1" smtClean="0">
                <a:solidFill>
                  <a:schemeClr val="tx1"/>
                </a:solidFill>
              </a:rPr>
              <a:t>perfüzyon</a:t>
            </a:r>
            <a:r>
              <a:rPr lang="tr-TR" sz="3200" b="1" dirty="0" smtClean="0">
                <a:solidFill>
                  <a:schemeClr val="tx1"/>
                </a:solidFill>
              </a:rPr>
              <a:t> göstergesi</a:t>
            </a:r>
          </a:p>
          <a:p>
            <a:pPr marL="1371600" lvl="3" defTabSz="914400">
              <a:spcBef>
                <a:spcPts val="0"/>
              </a:spcBef>
              <a:buSzTx/>
              <a:buFont typeface="Arial" charset="0"/>
              <a:buChar char="•"/>
            </a:pPr>
            <a:r>
              <a:rPr lang="tr-TR" sz="3200" b="1" dirty="0" err="1" smtClean="0">
                <a:solidFill>
                  <a:schemeClr val="tx1"/>
                </a:solidFill>
              </a:rPr>
              <a:t>Hipoperfüzyona</a:t>
            </a:r>
            <a:r>
              <a:rPr lang="tr-TR" sz="3200" b="1" dirty="0" smtClean="0">
                <a:solidFill>
                  <a:schemeClr val="tx1"/>
                </a:solidFill>
              </a:rPr>
              <a:t> bağlı azalma </a:t>
            </a:r>
            <a:r>
              <a:rPr lang="tr-TR" sz="3200" b="1" dirty="0" err="1" smtClean="0">
                <a:solidFill>
                  <a:schemeClr val="tx1"/>
                </a:solidFill>
              </a:rPr>
              <a:t>ort.</a:t>
            </a:r>
            <a:r>
              <a:rPr lang="tr-TR" sz="3200" b="1" dirty="0" smtClean="0">
                <a:solidFill>
                  <a:schemeClr val="tx1"/>
                </a:solidFill>
              </a:rPr>
              <a:t> </a:t>
            </a:r>
            <a:r>
              <a:rPr lang="tr-TR" sz="3200" b="1" dirty="0" smtClean="0">
                <a:solidFill>
                  <a:schemeClr val="tx1"/>
                </a:solidFill>
              </a:rPr>
              <a:t>2-3 hafta sürer</a:t>
            </a:r>
            <a:endParaRPr lang="tr-TR" sz="3200" b="1" dirty="0" smtClean="0">
              <a:solidFill>
                <a:schemeClr val="tx1"/>
              </a:solidFill>
            </a:endParaRPr>
          </a:p>
        </p:txBody>
      </p:sp>
      <p:sp>
        <p:nvSpPr>
          <p:cNvPr id="2" name="TextBox 1"/>
          <p:cNvSpPr txBox="1"/>
          <p:nvPr/>
        </p:nvSpPr>
        <p:spPr>
          <a:xfrm>
            <a:off x="5808515" y="2674057"/>
            <a:ext cx="6349494" cy="1272143"/>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smtClean="0">
                <a:ln>
                  <a:noFill/>
                </a:ln>
                <a:solidFill>
                  <a:srgbClr val="FFFFFF"/>
                </a:solidFill>
                <a:effectLst/>
                <a:uFillTx/>
                <a:latin typeface="+mn-lt"/>
                <a:sym typeface="Helvetica Light"/>
              </a:rPr>
              <a:t>≥1 </a:t>
            </a:r>
            <a:r>
              <a:rPr kumimoji="0" lang="en-US" sz="3800" b="1" i="0" u="none" strike="noStrike" cap="none" spc="0" normalizeH="0" baseline="0" dirty="0" err="1" smtClean="0">
                <a:ln>
                  <a:noFill/>
                </a:ln>
                <a:solidFill>
                  <a:srgbClr val="FFFFFF"/>
                </a:solidFill>
                <a:effectLst/>
                <a:uFillTx/>
                <a:latin typeface="+mn-lt"/>
                <a:sym typeface="Helvetica Light"/>
              </a:rPr>
              <a:t>parametre</a:t>
            </a:r>
            <a:r>
              <a:rPr kumimoji="0" lang="en-US" sz="3800" b="1" i="0" u="none" strike="noStrike" cap="none" spc="0" normalizeH="0" dirty="0" smtClean="0">
                <a:ln>
                  <a:noFill/>
                </a:ln>
                <a:solidFill>
                  <a:srgbClr val="FFFFFF"/>
                </a:solidFill>
                <a:effectLst/>
                <a:uFillTx/>
                <a:latin typeface="+mn-lt"/>
                <a:sym typeface="Helvetica Light"/>
              </a:rPr>
              <a:t> </a:t>
            </a:r>
            <a:r>
              <a:rPr kumimoji="0" lang="en-US" sz="3800" b="1" i="0" u="none" strike="noStrike" cap="none" spc="0" normalizeH="0" dirty="0" err="1" smtClean="0">
                <a:ln>
                  <a:noFill/>
                </a:ln>
                <a:solidFill>
                  <a:srgbClr val="FFFFFF"/>
                </a:solidFill>
                <a:effectLst/>
                <a:uFillTx/>
                <a:latin typeface="+mn-lt"/>
                <a:sym typeface="Helvetica Light"/>
              </a:rPr>
              <a:t>var</a:t>
            </a:r>
            <a:r>
              <a:rPr kumimoji="0" lang="en-US" sz="3800" b="1" i="0" u="none" strike="noStrike" cap="none" spc="0" normalizeH="0" dirty="0" smtClean="0">
                <a:ln>
                  <a:noFill/>
                </a:ln>
                <a:solidFill>
                  <a:srgbClr val="FFFFFF"/>
                </a:solidFill>
                <a:effectLst/>
                <a:uFillTx/>
                <a:latin typeface="+mn-lt"/>
                <a:sym typeface="Helvetica Light"/>
              </a:rPr>
              <a:t> </a:t>
            </a:r>
            <a:r>
              <a:rPr kumimoji="0" lang="en-US" sz="3800" b="1" i="0" u="none" strike="noStrike" cap="none" spc="0" normalizeH="0" dirty="0" err="1" smtClean="0">
                <a:ln>
                  <a:noFill/>
                </a:ln>
                <a:solidFill>
                  <a:srgbClr val="FFFFFF"/>
                </a:solidFill>
                <a:effectLst/>
                <a:uFillTx/>
                <a:latin typeface="+mn-lt"/>
                <a:sym typeface="Helvetica Light"/>
              </a:rPr>
              <a:t>ise</a:t>
            </a:r>
            <a:r>
              <a:rPr kumimoji="0" lang="en-US" sz="3800" b="1" i="0" u="none" strike="noStrike" cap="none" spc="0" normalizeH="0" dirty="0" smtClean="0">
                <a:ln>
                  <a:noFill/>
                </a:ln>
                <a:solidFill>
                  <a:srgbClr val="FFFFFF"/>
                </a:solidFill>
                <a:effectLst/>
                <a:uFillTx/>
                <a:latin typeface="+mn-lt"/>
                <a:sym typeface="Helvetica Light"/>
              </a:rPr>
              <a:t> normal</a:t>
            </a:r>
          </a:p>
          <a:p>
            <a:pPr marL="0" marR="0" indent="0" algn="ctr" defTabSz="584200" rtl="0" fontAlgn="auto" latinLnBrk="0" hangingPunct="0">
              <a:lnSpc>
                <a:spcPct val="100000"/>
              </a:lnSpc>
              <a:spcBef>
                <a:spcPts val="0"/>
              </a:spcBef>
              <a:spcAft>
                <a:spcPts val="0"/>
              </a:spcAft>
              <a:buClrTx/>
              <a:buSzTx/>
              <a:buFontTx/>
              <a:buNone/>
              <a:tabLst/>
            </a:pPr>
            <a:r>
              <a:rPr lang="en-US" b="1" dirty="0" smtClean="0">
                <a:latin typeface="+mn-lt"/>
              </a:rPr>
              <a:t>≥1 </a:t>
            </a:r>
            <a:r>
              <a:rPr lang="en-US" b="1" dirty="0" err="1" smtClean="0">
                <a:latin typeface="+mn-lt"/>
              </a:rPr>
              <a:t>parametre</a:t>
            </a:r>
            <a:r>
              <a:rPr lang="en-US" b="1" dirty="0" smtClean="0">
                <a:latin typeface="+mn-lt"/>
              </a:rPr>
              <a:t> yok </a:t>
            </a:r>
            <a:r>
              <a:rPr lang="en-US" b="1" dirty="0" err="1" smtClean="0">
                <a:latin typeface="+mn-lt"/>
              </a:rPr>
              <a:t>ise</a:t>
            </a:r>
            <a:r>
              <a:rPr lang="en-US" b="1" dirty="0" smtClean="0">
                <a:latin typeface="+mn-lt"/>
              </a:rPr>
              <a:t> </a:t>
            </a:r>
            <a:r>
              <a:rPr lang="en-US" b="1" dirty="0" err="1" smtClean="0">
                <a:latin typeface="+mn-lt"/>
              </a:rPr>
              <a:t>anormal</a:t>
            </a:r>
            <a:endParaRPr kumimoji="0" lang="en-US" sz="3800" b="1" i="0" u="none" strike="noStrike" cap="none" spc="0" normalizeH="0" baseline="0" dirty="0">
              <a:ln>
                <a:noFill/>
              </a:ln>
              <a:solidFill>
                <a:srgbClr val="FFFFFF"/>
              </a:solidFill>
              <a:effectLst/>
              <a:uFillTx/>
              <a:latin typeface="+mn-lt"/>
              <a:sym typeface="Helvetica Light"/>
            </a:endParaRPr>
          </a:p>
        </p:txBody>
      </p:sp>
      <p:sp>
        <p:nvSpPr>
          <p:cNvPr id="3" name="TextBox 2"/>
          <p:cNvSpPr txBox="1"/>
          <p:nvPr/>
        </p:nvSpPr>
        <p:spPr>
          <a:xfrm>
            <a:off x="943087" y="4816609"/>
            <a:ext cx="10789920" cy="964367"/>
          </a:xfrm>
          <a:prstGeom prst="rect">
            <a:avLst/>
          </a:prstGeom>
          <a:solidFill>
            <a:srgbClr val="FF0000"/>
          </a:solid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1" i="0" u="none" strike="noStrike" cap="none" spc="0" normalizeH="0" baseline="0" dirty="0" err="1" smtClean="0">
                <a:ln>
                  <a:noFill/>
                </a:ln>
                <a:solidFill>
                  <a:srgbClr val="FFFFFF"/>
                </a:solidFill>
                <a:effectLst/>
                <a:uFillTx/>
                <a:latin typeface="+mn-lt"/>
                <a:sym typeface="Helvetica Light"/>
              </a:rPr>
              <a:t>Solunum</a:t>
            </a:r>
            <a:r>
              <a:rPr kumimoji="0" lang="en-US" sz="2800" b="1" i="0" u="none" strike="noStrike" cap="none" spc="0" normalizeH="0" baseline="0" dirty="0" smtClean="0">
                <a:ln>
                  <a:noFill/>
                </a:ln>
                <a:solidFill>
                  <a:srgbClr val="FFFFFF"/>
                </a:solidFill>
                <a:effectLst/>
                <a:uFillTx/>
                <a:latin typeface="+mn-lt"/>
                <a:sym typeface="Helvetica Light"/>
              </a:rPr>
              <a:t> </a:t>
            </a:r>
            <a:r>
              <a:rPr kumimoji="0" lang="en-US" sz="2800" b="1" i="0" u="none" strike="noStrike" cap="none" spc="0" normalizeH="0" baseline="0" dirty="0" err="1" smtClean="0">
                <a:ln>
                  <a:noFill/>
                </a:ln>
                <a:solidFill>
                  <a:srgbClr val="FFFFFF"/>
                </a:solidFill>
                <a:effectLst/>
                <a:uFillTx/>
                <a:latin typeface="+mn-lt"/>
                <a:sym typeface="Helvetica Light"/>
              </a:rPr>
              <a:t>hareketi</a:t>
            </a:r>
            <a:r>
              <a:rPr kumimoji="0" lang="en-US" sz="2800" b="1" i="0" u="none" strike="noStrike" cap="none" spc="0" normalizeH="0" dirty="0" smtClean="0">
                <a:ln>
                  <a:noFill/>
                </a:ln>
                <a:solidFill>
                  <a:srgbClr val="FFFFFF"/>
                </a:solidFill>
                <a:effectLst/>
                <a:uFillTx/>
                <a:latin typeface="+mn-lt"/>
                <a:sym typeface="Helvetica Light"/>
              </a:rPr>
              <a:t> </a:t>
            </a:r>
            <a:r>
              <a:rPr kumimoji="0" lang="en-US" sz="2800" b="1" i="0" u="none" strike="noStrike" cap="none" spc="0" normalizeH="0" dirty="0" err="1" smtClean="0">
                <a:ln>
                  <a:noFill/>
                </a:ln>
                <a:solidFill>
                  <a:srgbClr val="FFFFFF"/>
                </a:solidFill>
                <a:effectLst/>
                <a:uFillTx/>
                <a:latin typeface="+mn-lt"/>
                <a:sym typeface="Helvetica Light"/>
              </a:rPr>
              <a:t>ve</a:t>
            </a:r>
            <a:r>
              <a:rPr lang="en-US" sz="2800" b="1" dirty="0" smtClean="0">
                <a:latin typeface="+mn-lt"/>
              </a:rPr>
              <a:t> fetal KH </a:t>
            </a:r>
            <a:r>
              <a:rPr lang="en-US" sz="2800" b="1" dirty="0" err="1" smtClean="0">
                <a:latin typeface="+mn-lt"/>
              </a:rPr>
              <a:t>akselerasyonu</a:t>
            </a:r>
            <a:r>
              <a:rPr lang="en-US" sz="2800" b="1" dirty="0" smtClean="0">
                <a:latin typeface="+mn-lt"/>
              </a:rPr>
              <a:t> </a:t>
            </a:r>
            <a:r>
              <a:rPr lang="en-US" sz="2800" b="1" dirty="0" err="1" smtClean="0">
                <a:latin typeface="+mn-lt"/>
              </a:rPr>
              <a:t>kaybı</a:t>
            </a:r>
            <a:r>
              <a:rPr lang="en-US" sz="2800" b="1" dirty="0" smtClean="0">
                <a:latin typeface="+mn-lt"/>
              </a:rPr>
              <a:t> &lt; </a:t>
            </a:r>
            <a:r>
              <a:rPr lang="en-US" sz="2800" b="1" dirty="0" err="1" smtClean="0">
                <a:latin typeface="+mn-lt"/>
              </a:rPr>
              <a:t>azalmış</a:t>
            </a:r>
            <a:r>
              <a:rPr lang="en-US" sz="2800" b="1" dirty="0" smtClean="0">
                <a:latin typeface="+mn-lt"/>
              </a:rPr>
              <a:t> fetal </a:t>
            </a:r>
            <a:r>
              <a:rPr lang="en-US" sz="2800" b="1" dirty="0" err="1" smtClean="0">
                <a:latin typeface="+mn-lt"/>
              </a:rPr>
              <a:t>hareket</a:t>
            </a:r>
            <a:r>
              <a:rPr lang="en-US" sz="2800" b="1" dirty="0" smtClean="0">
                <a:latin typeface="+mn-lt"/>
              </a:rPr>
              <a:t> &lt; fetal tonus </a:t>
            </a:r>
            <a:r>
              <a:rPr lang="en-US" sz="2800" b="1" dirty="0" err="1" smtClean="0">
                <a:latin typeface="+mn-lt"/>
              </a:rPr>
              <a:t>kaybı</a:t>
            </a:r>
            <a:endParaRPr kumimoji="0" lang="en-US" sz="2800" b="1" i="0" u="none" strike="noStrike" cap="none" spc="0" normalizeH="0" baseline="0" dirty="0">
              <a:ln>
                <a:noFill/>
              </a:ln>
              <a:solidFill>
                <a:srgbClr val="FFFFFF"/>
              </a:solidFill>
              <a:effectLst/>
              <a:uFillTx/>
              <a:latin typeface="+mn-lt"/>
              <a:sym typeface="Helvetica Light"/>
            </a:endParaRPr>
          </a:p>
        </p:txBody>
      </p:sp>
    </p:spTree>
    <p:extLst>
      <p:ext uri="{BB962C8B-B14F-4D97-AF65-F5344CB8AC3E}">
        <p14:creationId xmlns:p14="http://schemas.microsoft.com/office/powerpoint/2010/main" val="135161541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138056" y="207616"/>
            <a:ext cx="11914244" cy="1665697"/>
          </a:xfrm>
          <a:prstGeom prst="rect">
            <a:avLst/>
          </a:prstGeom>
          <a:solidFill>
            <a:schemeClr val="tx1"/>
          </a:solidFill>
        </p:spPr>
        <p:txBody>
          <a:bodyPr anchor="ctr">
            <a:normAutofit/>
          </a:bodyPr>
          <a:lstStyle/>
          <a:p>
            <a:pPr algn="l">
              <a:defRPr sz="4800" b="1">
                <a:latin typeface="+mn-lt"/>
                <a:ea typeface="+mn-ea"/>
                <a:cs typeface="+mn-cs"/>
                <a:sym typeface="Times New Roman"/>
              </a:defRPr>
            </a:pPr>
            <a:r>
              <a:rPr lang="tr-TR" sz="6600" dirty="0" smtClean="0">
                <a:solidFill>
                  <a:schemeClr val="tx2">
                    <a:lumMod val="10000"/>
                  </a:schemeClr>
                </a:solidFill>
              </a:rPr>
              <a:t>Biyofizik </a:t>
            </a:r>
            <a:r>
              <a:rPr lang="tr-TR" sz="6600" dirty="0" smtClean="0">
                <a:solidFill>
                  <a:schemeClr val="tx2">
                    <a:lumMod val="10000"/>
                  </a:schemeClr>
                </a:solidFill>
              </a:rPr>
              <a:t>profil</a:t>
            </a:r>
            <a:br>
              <a:rPr lang="tr-TR" sz="6600" dirty="0" smtClean="0">
                <a:solidFill>
                  <a:schemeClr val="tx2">
                    <a:lumMod val="10000"/>
                  </a:schemeClr>
                </a:solidFill>
              </a:rPr>
            </a:br>
            <a:endParaRPr sz="3600" dirty="0">
              <a:solidFill>
                <a:schemeClr val="tx2">
                  <a:lumMod val="1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3314"/>
            <a:ext cx="12728563" cy="7642916"/>
          </a:xfrm>
          <a:prstGeom prst="rect">
            <a:avLst/>
          </a:prstGeom>
        </p:spPr>
      </p:pic>
    </p:spTree>
    <p:extLst>
      <p:ext uri="{BB962C8B-B14F-4D97-AF65-F5344CB8AC3E}">
        <p14:creationId xmlns:p14="http://schemas.microsoft.com/office/powerpoint/2010/main" val="891744987"/>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219456"/>
            <a:ext cx="11851342" cy="1834776"/>
          </a:xfrm>
          <a:prstGeom prst="rect">
            <a:avLst/>
          </a:prstGeom>
          <a:solidFill>
            <a:schemeClr val="tx1"/>
          </a:solidFill>
        </p:spPr>
        <p:txBody>
          <a:bodyPr anchor="ctr">
            <a:normAutofit/>
          </a:bodyPr>
          <a:lstStyle/>
          <a:p>
            <a:pPr algn="l">
              <a:defRPr sz="4800" b="1">
                <a:latin typeface="+mn-lt"/>
                <a:ea typeface="+mn-ea"/>
                <a:cs typeface="+mn-cs"/>
                <a:sym typeface="Times New Roman"/>
              </a:defRPr>
            </a:pPr>
            <a:r>
              <a:rPr lang="tr-TR" sz="5400" dirty="0" smtClean="0">
                <a:solidFill>
                  <a:schemeClr val="tx2">
                    <a:lumMod val="10000"/>
                  </a:schemeClr>
                </a:solidFill>
              </a:rPr>
              <a:t>BPP’ i sonucunu etkileyen faktörler</a:t>
            </a:r>
            <a:endParaRPr sz="5400" dirty="0">
              <a:solidFill>
                <a:schemeClr val="tx2">
                  <a:lumMod val="10000"/>
                </a:schemeClr>
              </a:solidFill>
            </a:endParaRPr>
          </a:p>
        </p:txBody>
      </p:sp>
      <p:sp>
        <p:nvSpPr>
          <p:cNvPr id="125" name="Shape 125"/>
          <p:cNvSpPr>
            <a:spLocks noGrp="1"/>
          </p:cNvSpPr>
          <p:nvPr>
            <p:ph type="body" idx="1"/>
          </p:nvPr>
        </p:nvSpPr>
        <p:spPr>
          <a:xfrm>
            <a:off x="412376" y="2054232"/>
            <a:ext cx="11851342" cy="7327512"/>
          </a:xfrm>
          <a:prstGeom prst="rect">
            <a:avLst/>
          </a:prstGeom>
        </p:spPr>
        <p:txBody>
          <a:bodyPr anchor="t">
            <a:normAutofit lnSpcReduction="10000"/>
          </a:bodyPr>
          <a:lstStyle/>
          <a:p>
            <a:pPr defTabSz="914400">
              <a:spcBef>
                <a:spcPts val="0"/>
              </a:spcBef>
              <a:buSzTx/>
              <a:buFont typeface="Arial" charset="0"/>
              <a:buChar char="•"/>
            </a:pPr>
            <a:r>
              <a:rPr lang="tr-TR" sz="3200" b="1" dirty="0" err="1" smtClean="0">
                <a:solidFill>
                  <a:schemeClr val="tx1"/>
                </a:solidFill>
              </a:rPr>
              <a:t>Antenatal</a:t>
            </a:r>
            <a:r>
              <a:rPr lang="tr-TR" sz="3200" b="1" dirty="0" smtClean="0">
                <a:solidFill>
                  <a:schemeClr val="tx1"/>
                </a:solidFill>
              </a:rPr>
              <a:t> </a:t>
            </a:r>
            <a:r>
              <a:rPr lang="tr-TR" sz="3200" b="1" dirty="0" err="1" smtClean="0">
                <a:solidFill>
                  <a:schemeClr val="tx1"/>
                </a:solidFill>
              </a:rPr>
              <a:t>kortikosteroid</a:t>
            </a:r>
            <a:endParaRPr lang="tr-TR" sz="3200" b="1" dirty="0" smtClean="0">
              <a:solidFill>
                <a:schemeClr val="tx1"/>
              </a:solidFill>
            </a:endParaRPr>
          </a:p>
          <a:p>
            <a:pPr lvl="1" defTabSz="914400">
              <a:spcBef>
                <a:spcPts val="0"/>
              </a:spcBef>
              <a:buSzTx/>
              <a:buFont typeface="Arial" charset="0"/>
              <a:buChar char="•"/>
            </a:pPr>
            <a:r>
              <a:rPr lang="tr-TR" sz="3200" b="1" dirty="0" smtClean="0">
                <a:solidFill>
                  <a:schemeClr val="tx1"/>
                </a:solidFill>
              </a:rPr>
              <a:t>İlk 3-4 gün </a:t>
            </a:r>
            <a:r>
              <a:rPr lang="tr-TR" sz="3200" b="1" dirty="0" err="1" smtClean="0">
                <a:solidFill>
                  <a:schemeClr val="tx1"/>
                </a:solidFill>
              </a:rPr>
              <a:t>NST’de</a:t>
            </a:r>
            <a:r>
              <a:rPr lang="tr-TR" sz="3200" b="1" dirty="0" smtClean="0">
                <a:solidFill>
                  <a:schemeClr val="tx1"/>
                </a:solidFill>
              </a:rPr>
              <a:t> </a:t>
            </a:r>
            <a:r>
              <a:rPr lang="tr-TR" sz="3200" b="1" dirty="0" err="1" smtClean="0">
                <a:solidFill>
                  <a:schemeClr val="tx1"/>
                </a:solidFill>
              </a:rPr>
              <a:t>variabiliteyi</a:t>
            </a:r>
            <a:r>
              <a:rPr lang="tr-TR" sz="3200" b="1" dirty="0" smtClean="0">
                <a:solidFill>
                  <a:schemeClr val="tx1"/>
                </a:solidFill>
              </a:rPr>
              <a:t> azaltabilir</a:t>
            </a:r>
          </a:p>
          <a:p>
            <a:pPr lvl="1" defTabSz="914400">
              <a:spcBef>
                <a:spcPts val="0"/>
              </a:spcBef>
              <a:buSzTx/>
              <a:buFont typeface="Arial" charset="0"/>
              <a:buChar char="•"/>
            </a:pPr>
            <a:r>
              <a:rPr lang="tr-TR" sz="3200" b="1" dirty="0" smtClean="0">
                <a:solidFill>
                  <a:schemeClr val="tx1"/>
                </a:solidFill>
              </a:rPr>
              <a:t>Solunum hareketini/</a:t>
            </a:r>
            <a:r>
              <a:rPr lang="tr-TR" sz="3200" b="1" dirty="0" err="1" smtClean="0">
                <a:solidFill>
                  <a:schemeClr val="tx1"/>
                </a:solidFill>
              </a:rPr>
              <a:t>fetal</a:t>
            </a:r>
            <a:r>
              <a:rPr lang="tr-TR" sz="3200" b="1" dirty="0" smtClean="0">
                <a:solidFill>
                  <a:schemeClr val="tx1"/>
                </a:solidFill>
              </a:rPr>
              <a:t> hareketleri azaltabilir</a:t>
            </a:r>
          </a:p>
          <a:p>
            <a:pPr lvl="1" defTabSz="914400">
              <a:spcBef>
                <a:spcPts val="0"/>
              </a:spcBef>
              <a:buSzTx/>
              <a:buFont typeface="Arial" charset="0"/>
              <a:buChar char="•"/>
            </a:pPr>
            <a:r>
              <a:rPr lang="tr-TR" sz="3200" b="1" dirty="0" err="1" smtClean="0">
                <a:solidFill>
                  <a:schemeClr val="tx1"/>
                </a:solidFill>
              </a:rPr>
              <a:t>Doppler</a:t>
            </a:r>
            <a:r>
              <a:rPr lang="tr-TR" sz="3200" b="1" dirty="0" smtClean="0">
                <a:solidFill>
                  <a:schemeClr val="tx1"/>
                </a:solidFill>
              </a:rPr>
              <a:t> akım parametreleri ETKİLENMEZ</a:t>
            </a: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Subklinik</a:t>
            </a:r>
            <a:r>
              <a:rPr lang="tr-TR" sz="3200" b="1" dirty="0" smtClean="0">
                <a:solidFill>
                  <a:schemeClr val="tx1"/>
                </a:solidFill>
              </a:rPr>
              <a:t> enfeksiyon varlığı BPP skorunu azaltabilir</a:t>
            </a:r>
          </a:p>
          <a:p>
            <a:pPr lvl="1" defTabSz="914400">
              <a:spcBef>
                <a:spcPts val="0"/>
              </a:spcBef>
              <a:buSzTx/>
              <a:buFont typeface="Arial" charset="0"/>
              <a:buChar char="•"/>
            </a:pPr>
            <a:r>
              <a:rPr lang="tr-TR" sz="3200" b="1" dirty="0" err="1" smtClean="0">
                <a:solidFill>
                  <a:schemeClr val="tx1"/>
                </a:solidFill>
              </a:rPr>
              <a:t>Sensitif</a:t>
            </a:r>
            <a:r>
              <a:rPr lang="tr-TR" sz="3200" b="1" dirty="0" smtClean="0">
                <a:solidFill>
                  <a:schemeClr val="tx1"/>
                </a:solidFill>
              </a:rPr>
              <a:t> değil</a:t>
            </a: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Preterm</a:t>
            </a:r>
            <a:r>
              <a:rPr lang="tr-TR" sz="3200" b="1" dirty="0" smtClean="0">
                <a:solidFill>
                  <a:schemeClr val="tx1"/>
                </a:solidFill>
              </a:rPr>
              <a:t> doğum</a:t>
            </a:r>
          </a:p>
          <a:p>
            <a:pPr lvl="1" defTabSz="914400">
              <a:spcBef>
                <a:spcPts val="0"/>
              </a:spcBef>
              <a:buSzTx/>
              <a:buFont typeface="Arial" charset="0"/>
              <a:buChar char="•"/>
            </a:pPr>
            <a:r>
              <a:rPr lang="tr-TR" sz="3200" b="1" dirty="0" smtClean="0">
                <a:solidFill>
                  <a:schemeClr val="tx1"/>
                </a:solidFill>
              </a:rPr>
              <a:t>Azalmış solunum hareketi</a:t>
            </a:r>
          </a:p>
          <a:p>
            <a:pPr lvl="1" defTabSz="914400">
              <a:spcBef>
                <a:spcPts val="0"/>
              </a:spcBef>
              <a:buSzTx/>
              <a:buFont typeface="Arial" charset="0"/>
              <a:buChar char="•"/>
            </a:pPr>
            <a:r>
              <a:rPr lang="tr-TR" sz="3200" b="1" dirty="0" err="1" smtClean="0">
                <a:solidFill>
                  <a:schemeClr val="tx1"/>
                </a:solidFill>
              </a:rPr>
              <a:t>Preterm</a:t>
            </a:r>
            <a:r>
              <a:rPr lang="tr-TR" sz="3200" b="1" dirty="0" smtClean="0">
                <a:solidFill>
                  <a:schemeClr val="tx1"/>
                </a:solidFill>
              </a:rPr>
              <a:t> doğum öngörüsünde KULLANILMAZ</a:t>
            </a: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Maternal</a:t>
            </a:r>
            <a:r>
              <a:rPr lang="tr-TR" sz="3200" b="1" dirty="0" smtClean="0">
                <a:solidFill>
                  <a:schemeClr val="tx1"/>
                </a:solidFill>
              </a:rPr>
              <a:t> a</a:t>
            </a:r>
            <a:r>
              <a:rPr lang="tr-TR" sz="3200" b="1" dirty="0" smtClean="0">
                <a:solidFill>
                  <a:schemeClr val="tx1"/>
                </a:solidFill>
              </a:rPr>
              <a:t>çlık</a:t>
            </a:r>
          </a:p>
          <a:p>
            <a:pPr lvl="1" defTabSz="914400">
              <a:spcBef>
                <a:spcPts val="0"/>
              </a:spcBef>
              <a:buSzTx/>
              <a:buFont typeface="Arial" charset="0"/>
              <a:buChar char="•"/>
            </a:pPr>
            <a:r>
              <a:rPr lang="tr-TR" sz="3200" b="1" dirty="0" smtClean="0">
                <a:solidFill>
                  <a:schemeClr val="tx1"/>
                </a:solidFill>
              </a:rPr>
              <a:t>Anlık etkileyebilir, uzun dönemde sonuca etkisi TARTIŞMALI</a:t>
            </a:r>
            <a:endParaRPr lang="tr-TR" sz="3200" b="1" dirty="0" smtClean="0">
              <a:solidFill>
                <a:schemeClr val="tx1"/>
              </a:solidFill>
            </a:endParaRPr>
          </a:p>
        </p:txBody>
      </p:sp>
    </p:spTree>
    <p:extLst>
      <p:ext uri="{BB962C8B-B14F-4D97-AF65-F5344CB8AC3E}">
        <p14:creationId xmlns:p14="http://schemas.microsoft.com/office/powerpoint/2010/main" val="1272571533"/>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219456"/>
            <a:ext cx="11851342" cy="1834776"/>
          </a:xfrm>
          <a:prstGeom prst="rect">
            <a:avLst/>
          </a:prstGeom>
          <a:solidFill>
            <a:schemeClr val="tx1"/>
          </a:solidFill>
        </p:spPr>
        <p:txBody>
          <a:bodyPr anchor="ctr">
            <a:normAutofit/>
          </a:bodyPr>
          <a:lstStyle/>
          <a:p>
            <a:pPr algn="l">
              <a:defRPr sz="4800" b="1">
                <a:latin typeface="+mn-lt"/>
                <a:ea typeface="+mn-ea"/>
                <a:cs typeface="+mn-cs"/>
                <a:sym typeface="Times New Roman"/>
              </a:defRPr>
            </a:pPr>
            <a:r>
              <a:rPr lang="tr-TR" sz="5400" dirty="0" smtClean="0">
                <a:solidFill>
                  <a:schemeClr val="tx2">
                    <a:lumMod val="10000"/>
                  </a:schemeClr>
                </a:solidFill>
              </a:rPr>
              <a:t>BPP takibine ne zaman başlanmalı?</a:t>
            </a:r>
            <a:br>
              <a:rPr lang="tr-TR" sz="5400" dirty="0" smtClean="0">
                <a:solidFill>
                  <a:schemeClr val="tx2">
                    <a:lumMod val="10000"/>
                  </a:schemeClr>
                </a:solidFill>
              </a:rPr>
            </a:br>
            <a:r>
              <a:rPr lang="tr-TR" sz="5400" dirty="0" smtClean="0">
                <a:solidFill>
                  <a:schemeClr val="tx2">
                    <a:lumMod val="10000"/>
                  </a:schemeClr>
                </a:solidFill>
              </a:rPr>
              <a:t>Doğum şeklini etkiler mi?</a:t>
            </a:r>
            <a:endParaRPr sz="5400" dirty="0">
              <a:solidFill>
                <a:schemeClr val="tx2">
                  <a:lumMod val="10000"/>
                </a:schemeClr>
              </a:solidFill>
            </a:endParaRPr>
          </a:p>
        </p:txBody>
      </p:sp>
      <p:sp>
        <p:nvSpPr>
          <p:cNvPr id="125" name="Shape 125"/>
          <p:cNvSpPr>
            <a:spLocks noGrp="1"/>
          </p:cNvSpPr>
          <p:nvPr>
            <p:ph type="body" idx="1"/>
          </p:nvPr>
        </p:nvSpPr>
        <p:spPr>
          <a:xfrm>
            <a:off x="412376" y="2054232"/>
            <a:ext cx="11851342" cy="7327512"/>
          </a:xfrm>
          <a:prstGeom prst="rect">
            <a:avLst/>
          </a:prstGeom>
        </p:spPr>
        <p:txBody>
          <a:bodyPr anchor="t">
            <a:normAutofit fontScale="92500" lnSpcReduction="10000"/>
          </a:bodyPr>
          <a:lstStyle/>
          <a:p>
            <a:pPr defTabSz="914400">
              <a:spcBef>
                <a:spcPts val="0"/>
              </a:spcBef>
              <a:buSzTx/>
              <a:buFont typeface="Arial" charset="0"/>
              <a:buChar char="•"/>
            </a:pPr>
            <a:r>
              <a:rPr lang="tr-TR" sz="4000" b="1" dirty="0" smtClean="0">
                <a:solidFill>
                  <a:srgbClr val="FFFF00"/>
                </a:solidFill>
              </a:rPr>
              <a:t>Zaman</a:t>
            </a:r>
          </a:p>
          <a:p>
            <a:pPr lvl="1" defTabSz="914400">
              <a:spcBef>
                <a:spcPts val="0"/>
              </a:spcBef>
              <a:buSzTx/>
              <a:buFont typeface="Arial" charset="0"/>
              <a:buChar char="•"/>
            </a:pPr>
            <a:r>
              <a:rPr lang="tr-TR" sz="3500" b="1" dirty="0" err="1" smtClean="0">
                <a:solidFill>
                  <a:schemeClr val="tx1"/>
                </a:solidFill>
              </a:rPr>
              <a:t>Viabilite</a:t>
            </a:r>
            <a:r>
              <a:rPr lang="tr-TR" sz="3500" b="1" dirty="0" smtClean="0">
                <a:solidFill>
                  <a:schemeClr val="tx1"/>
                </a:solidFill>
              </a:rPr>
              <a:t> sınırından önce yapılmamalı</a:t>
            </a:r>
          </a:p>
          <a:p>
            <a:pPr lvl="1"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kayıp riskini arttıran bir durum eşlik ediyorsa</a:t>
            </a:r>
            <a:endParaRPr lang="tr-TR" sz="3200" b="1" dirty="0" smtClean="0">
              <a:solidFill>
                <a:schemeClr val="tx1"/>
              </a:solidFill>
            </a:endParaRPr>
          </a:p>
          <a:p>
            <a:pPr lvl="2" defTabSz="914400">
              <a:spcBef>
                <a:spcPts val="0"/>
              </a:spcBef>
              <a:buSzTx/>
              <a:buFont typeface="Arial" charset="0"/>
              <a:buChar char="•"/>
            </a:pPr>
            <a:r>
              <a:rPr lang="tr-TR" sz="3200" b="1" dirty="0" smtClean="0">
                <a:solidFill>
                  <a:schemeClr val="tx1"/>
                </a:solidFill>
              </a:rPr>
              <a:t>&gt;32-34. gebelik haftası veya </a:t>
            </a:r>
            <a:r>
              <a:rPr lang="tr-TR" sz="3200" b="1" dirty="0" err="1" smtClean="0">
                <a:solidFill>
                  <a:schemeClr val="tx1"/>
                </a:solidFill>
              </a:rPr>
              <a:t>termde</a:t>
            </a:r>
            <a:endParaRPr lang="tr-TR" sz="3200" b="1" dirty="0" smtClean="0">
              <a:solidFill>
                <a:schemeClr val="tx1"/>
              </a:solidFill>
            </a:endParaRPr>
          </a:p>
          <a:p>
            <a:pPr lvl="1" defTabSz="914400">
              <a:spcBef>
                <a:spcPts val="0"/>
              </a:spcBef>
              <a:buSzTx/>
              <a:buFont typeface="Arial" charset="0"/>
              <a:buChar char="•"/>
            </a:pPr>
            <a:r>
              <a:rPr lang="tr-TR" sz="3200" b="1" dirty="0" smtClean="0">
                <a:solidFill>
                  <a:schemeClr val="tx1"/>
                </a:solidFill>
              </a:rPr>
              <a:t>Erken </a:t>
            </a:r>
            <a:r>
              <a:rPr lang="tr-TR" sz="3200" b="1" dirty="0" err="1" smtClean="0">
                <a:solidFill>
                  <a:schemeClr val="tx1"/>
                </a:solidFill>
              </a:rPr>
              <a:t>fetal</a:t>
            </a:r>
            <a:r>
              <a:rPr lang="tr-TR" sz="3200" b="1" dirty="0" smtClean="0">
                <a:solidFill>
                  <a:schemeClr val="tx1"/>
                </a:solidFill>
              </a:rPr>
              <a:t> kayıp riskinin oldukça muhtemel olduğu durumlar  </a:t>
            </a:r>
          </a:p>
          <a:p>
            <a:pPr lvl="2" defTabSz="914400">
              <a:spcBef>
                <a:spcPts val="0"/>
              </a:spcBef>
              <a:buSzTx/>
              <a:buFont typeface="Arial" charset="0"/>
              <a:buChar char="•"/>
            </a:pPr>
            <a:r>
              <a:rPr lang="tr-TR" sz="3200" b="1" dirty="0" smtClean="0">
                <a:solidFill>
                  <a:schemeClr val="tx1"/>
                </a:solidFill>
              </a:rPr>
              <a:t>IUBK</a:t>
            </a:r>
            <a:endParaRPr lang="tr-TR" sz="3200" b="1" dirty="0">
              <a:solidFill>
                <a:schemeClr val="tx1"/>
              </a:solidFill>
            </a:endParaRPr>
          </a:p>
          <a:p>
            <a:pPr lvl="2" defTabSz="914400">
              <a:spcBef>
                <a:spcPts val="0"/>
              </a:spcBef>
              <a:buSzTx/>
              <a:buFont typeface="Arial" charset="0"/>
              <a:buChar char="•"/>
            </a:pPr>
            <a:r>
              <a:rPr lang="tr-TR" sz="3200" b="1" dirty="0" smtClean="0">
                <a:solidFill>
                  <a:schemeClr val="tx1"/>
                </a:solidFill>
              </a:rPr>
              <a:t>Tanı aldığı dönem ve </a:t>
            </a:r>
            <a:r>
              <a:rPr lang="tr-TR" sz="3200" b="1" dirty="0" err="1" smtClean="0">
                <a:solidFill>
                  <a:schemeClr val="tx1"/>
                </a:solidFill>
              </a:rPr>
              <a:t>viyabilite</a:t>
            </a:r>
            <a:r>
              <a:rPr lang="tr-TR" sz="3200" b="1" dirty="0" smtClean="0">
                <a:solidFill>
                  <a:schemeClr val="tx1"/>
                </a:solidFill>
              </a:rPr>
              <a:t> sınırı gözetilerek &gt;26.-28. gebelik haftası</a:t>
            </a:r>
          </a:p>
          <a:p>
            <a:pPr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r>
              <a:rPr lang="tr-TR" sz="4000" b="1" dirty="0" smtClean="0">
                <a:solidFill>
                  <a:srgbClr val="FFFF00"/>
                </a:solidFill>
              </a:rPr>
              <a:t>Doğum şekli</a:t>
            </a:r>
          </a:p>
          <a:p>
            <a:pPr lvl="1" defTabSz="914400">
              <a:spcBef>
                <a:spcPts val="0"/>
              </a:spcBef>
              <a:buSzTx/>
              <a:buFont typeface="Arial" charset="0"/>
              <a:buChar char="•"/>
            </a:pPr>
            <a:r>
              <a:rPr lang="tr-TR" sz="3200" b="1" dirty="0" err="1" smtClean="0">
                <a:solidFill>
                  <a:schemeClr val="tx1"/>
                </a:solidFill>
              </a:rPr>
              <a:t>Intrapartum</a:t>
            </a:r>
            <a:r>
              <a:rPr lang="tr-TR" sz="3200" b="1" dirty="0" smtClean="0">
                <a:solidFill>
                  <a:schemeClr val="tx1"/>
                </a:solidFill>
              </a:rPr>
              <a:t> </a:t>
            </a:r>
            <a:r>
              <a:rPr lang="tr-TR" sz="3200" b="1" dirty="0" err="1" smtClean="0">
                <a:solidFill>
                  <a:schemeClr val="tx1"/>
                </a:solidFill>
              </a:rPr>
              <a:t>fetal</a:t>
            </a:r>
            <a:r>
              <a:rPr lang="tr-TR" sz="3200" b="1" dirty="0" smtClean="0">
                <a:solidFill>
                  <a:schemeClr val="tx1"/>
                </a:solidFill>
              </a:rPr>
              <a:t> durumu göstermede düşük BPP skoru:</a:t>
            </a:r>
          </a:p>
          <a:p>
            <a:pPr lvl="2" defTabSz="914400">
              <a:spcBef>
                <a:spcPts val="0"/>
              </a:spcBef>
              <a:buSzTx/>
              <a:buFont typeface="Arial" charset="0"/>
              <a:buChar char="•"/>
            </a:pPr>
            <a:r>
              <a:rPr lang="tr-TR" sz="3200" b="1" dirty="0" smtClean="0">
                <a:solidFill>
                  <a:schemeClr val="tx1"/>
                </a:solidFill>
              </a:rPr>
              <a:t>PPD %50</a:t>
            </a:r>
          </a:p>
          <a:p>
            <a:pPr lvl="2" defTabSz="914400">
              <a:spcBef>
                <a:spcPts val="0"/>
              </a:spcBef>
              <a:buSzTx/>
              <a:buFont typeface="Arial" charset="0"/>
              <a:buChar char="•"/>
            </a:pPr>
            <a:r>
              <a:rPr lang="tr-TR" sz="3200" b="1" dirty="0" smtClean="0">
                <a:solidFill>
                  <a:schemeClr val="tx1"/>
                </a:solidFill>
              </a:rPr>
              <a:t>NPD %99.9</a:t>
            </a:r>
          </a:p>
          <a:p>
            <a:pPr lvl="1" defTabSz="914400">
              <a:spcBef>
                <a:spcPts val="0"/>
              </a:spcBef>
              <a:buSzTx/>
              <a:buFont typeface="Arial" charset="0"/>
              <a:buChar char="•"/>
            </a:pPr>
            <a:r>
              <a:rPr lang="tr-TR" sz="3200" b="1" dirty="0" smtClean="0">
                <a:solidFill>
                  <a:schemeClr val="tx1"/>
                </a:solidFill>
              </a:rPr>
              <a:t>Doğum şekli </a:t>
            </a:r>
            <a:r>
              <a:rPr lang="tr-TR" sz="3200" b="1" dirty="0" err="1" smtClean="0">
                <a:solidFill>
                  <a:srgbClr val="FFFF00"/>
                </a:solidFill>
              </a:rPr>
              <a:t>obstetrik</a:t>
            </a:r>
            <a:r>
              <a:rPr lang="tr-TR" sz="3200" b="1" dirty="0" smtClean="0">
                <a:solidFill>
                  <a:srgbClr val="FFFF00"/>
                </a:solidFill>
              </a:rPr>
              <a:t> </a:t>
            </a:r>
            <a:r>
              <a:rPr lang="tr-TR" sz="3200" b="1" dirty="0" err="1" smtClean="0">
                <a:solidFill>
                  <a:srgbClr val="FFFF00"/>
                </a:solidFill>
              </a:rPr>
              <a:t>endikasyonlara</a:t>
            </a:r>
            <a:r>
              <a:rPr lang="tr-TR" sz="3200" b="1" dirty="0" smtClean="0">
                <a:solidFill>
                  <a:srgbClr val="FFFF00"/>
                </a:solidFill>
              </a:rPr>
              <a:t> göre yapılmalı</a:t>
            </a:r>
          </a:p>
          <a:p>
            <a:pPr lvl="2" defTabSz="914400">
              <a:spcBef>
                <a:spcPts val="0"/>
              </a:spcBef>
              <a:buSzTx/>
              <a:buFont typeface="Arial" charset="0"/>
              <a:buChar char="•"/>
            </a:pPr>
            <a:r>
              <a:rPr lang="tr-TR" sz="3200" b="1" dirty="0" err="1" smtClean="0">
                <a:solidFill>
                  <a:schemeClr val="tx1"/>
                </a:solidFill>
              </a:rPr>
              <a:t>Obstetrik</a:t>
            </a:r>
            <a:r>
              <a:rPr lang="tr-TR" sz="3200" b="1" dirty="0" smtClean="0">
                <a:solidFill>
                  <a:schemeClr val="tx1"/>
                </a:solidFill>
              </a:rPr>
              <a:t> </a:t>
            </a:r>
            <a:r>
              <a:rPr lang="tr-TR" sz="3200" b="1" dirty="0" err="1" smtClean="0">
                <a:solidFill>
                  <a:schemeClr val="tx1"/>
                </a:solidFill>
              </a:rPr>
              <a:t>kontrendikasyon</a:t>
            </a:r>
            <a:r>
              <a:rPr lang="tr-TR" sz="3200" b="1" dirty="0" smtClean="0">
                <a:solidFill>
                  <a:schemeClr val="tx1"/>
                </a:solidFill>
              </a:rPr>
              <a:t> yok ise </a:t>
            </a:r>
            <a:r>
              <a:rPr lang="tr-TR" sz="3200" b="1" dirty="0" smtClean="0">
                <a:solidFill>
                  <a:srgbClr val="FFFF00"/>
                </a:solidFill>
              </a:rPr>
              <a:t>devamlı FKH </a:t>
            </a:r>
            <a:r>
              <a:rPr lang="tr-TR" sz="3200" b="1" dirty="0" err="1" smtClean="0">
                <a:solidFill>
                  <a:srgbClr val="FFFF00"/>
                </a:solidFill>
              </a:rPr>
              <a:t>monitorizasyonu</a:t>
            </a:r>
            <a:endParaRPr lang="tr-TR" sz="3200" b="1" dirty="0" smtClean="0">
              <a:solidFill>
                <a:schemeClr val="tx1"/>
              </a:solidFill>
            </a:endParaRPr>
          </a:p>
          <a:p>
            <a:pPr lvl="1" defTabSz="914400">
              <a:spcBef>
                <a:spcPts val="0"/>
              </a:spcBef>
              <a:buSzTx/>
              <a:buFont typeface="Arial" charset="0"/>
              <a:buChar char="•"/>
            </a:pPr>
            <a:endParaRPr lang="tr-TR" sz="3200" b="1" dirty="0" smtClean="0">
              <a:solidFill>
                <a:schemeClr val="tx1"/>
              </a:solidFill>
            </a:endParaRPr>
          </a:p>
          <a:p>
            <a:pPr lvl="2" defTabSz="914400">
              <a:spcBef>
                <a:spcPts val="0"/>
              </a:spcBef>
              <a:buSzTx/>
              <a:buFont typeface="Arial" charset="0"/>
              <a:buChar char="•"/>
            </a:pPr>
            <a:endParaRPr lang="tr-TR" sz="3200" b="1" dirty="0" smtClean="0">
              <a:solidFill>
                <a:schemeClr val="tx1"/>
              </a:solidFill>
            </a:endParaRPr>
          </a:p>
        </p:txBody>
      </p:sp>
    </p:spTree>
    <p:extLst>
      <p:ext uri="{BB962C8B-B14F-4D97-AF65-F5344CB8AC3E}">
        <p14:creationId xmlns:p14="http://schemas.microsoft.com/office/powerpoint/2010/main" val="1380501259"/>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chor="t">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Modifiye</a:t>
            </a:r>
            <a:r>
              <a:rPr lang="tr-TR" sz="6600" dirty="0" smtClean="0">
                <a:solidFill>
                  <a:schemeClr val="tx2">
                    <a:lumMod val="10000"/>
                  </a:schemeClr>
                </a:solidFill>
              </a:rPr>
              <a:t> biyofizik </a:t>
            </a:r>
            <a:r>
              <a:rPr lang="tr-TR" sz="6600" dirty="0" smtClean="0">
                <a:solidFill>
                  <a:schemeClr val="tx2">
                    <a:lumMod val="10000"/>
                  </a:schemeClr>
                </a:solidFill>
              </a:rPr>
              <a:t>profil (</a:t>
            </a:r>
            <a:r>
              <a:rPr lang="tr-TR" sz="6600" dirty="0" err="1" smtClean="0">
                <a:solidFill>
                  <a:schemeClr val="tx2">
                    <a:lumMod val="10000"/>
                  </a:schemeClr>
                </a:solidFill>
              </a:rPr>
              <a:t>mBPP</a:t>
            </a:r>
            <a:r>
              <a:rPr lang="tr-TR" sz="6600" dirty="0" smtClean="0">
                <a:solidFill>
                  <a:schemeClr val="tx2">
                    <a:lumMod val="10000"/>
                  </a:schemeClr>
                </a:solidFill>
              </a:rPr>
              <a:t>)</a:t>
            </a:r>
            <a:br>
              <a:rPr lang="tr-TR" sz="6600" dirty="0" smtClean="0">
                <a:solidFill>
                  <a:schemeClr val="tx2">
                    <a:lumMod val="10000"/>
                  </a:schemeClr>
                </a:solidFill>
              </a:rPr>
            </a:br>
            <a:r>
              <a:rPr lang="tr-TR" sz="6600" dirty="0" smtClean="0">
                <a:solidFill>
                  <a:schemeClr val="tx2">
                    <a:lumMod val="10000"/>
                  </a:schemeClr>
                </a:solidFill>
              </a:rPr>
              <a:t>                      </a:t>
            </a:r>
            <a:r>
              <a:rPr lang="tr-TR" sz="3600" dirty="0" smtClean="0">
                <a:solidFill>
                  <a:schemeClr val="tx2">
                    <a:lumMod val="10000"/>
                  </a:schemeClr>
                </a:solidFill>
              </a:rPr>
              <a:t>Yanlış negatif: %0.08, yanlış pozitif: %60</a:t>
            </a:r>
            <a:endParaRPr sz="3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Anormal </a:t>
            </a:r>
            <a:r>
              <a:rPr lang="tr-TR" sz="3200" b="1" dirty="0" err="1" smtClean="0">
                <a:solidFill>
                  <a:schemeClr val="tx1"/>
                </a:solidFill>
              </a:rPr>
              <a:t>mBPP</a:t>
            </a:r>
            <a:endParaRPr lang="tr-TR" sz="3200" b="1" dirty="0" smtClean="0">
              <a:solidFill>
                <a:schemeClr val="tx1"/>
              </a:solidFill>
            </a:endParaRPr>
          </a:p>
          <a:p>
            <a:pPr lvl="1" defTabSz="914400">
              <a:spcBef>
                <a:spcPts val="0"/>
              </a:spcBef>
              <a:buSzTx/>
              <a:buFont typeface="Arial" charset="0"/>
              <a:buChar char="•"/>
            </a:pPr>
            <a:r>
              <a:rPr lang="tr-TR" sz="3200" b="1" dirty="0" err="1" smtClean="0">
                <a:solidFill>
                  <a:schemeClr val="tx1"/>
                </a:solidFill>
              </a:rPr>
              <a:t>Non-stress</a:t>
            </a:r>
            <a:r>
              <a:rPr lang="tr-TR" sz="3200" b="1" dirty="0" smtClean="0">
                <a:solidFill>
                  <a:schemeClr val="tx1"/>
                </a:solidFill>
              </a:rPr>
              <a:t> test (</a:t>
            </a:r>
            <a:r>
              <a:rPr lang="tr-TR" sz="3200" b="1" dirty="0" err="1" smtClean="0">
                <a:solidFill>
                  <a:schemeClr val="tx1"/>
                </a:solidFill>
              </a:rPr>
              <a:t>nonreaktif</a:t>
            </a:r>
            <a:r>
              <a:rPr lang="tr-TR" sz="3200" b="1" dirty="0" smtClean="0">
                <a:solidFill>
                  <a:schemeClr val="tx1"/>
                </a:solidFill>
              </a:rPr>
              <a:t> veya </a:t>
            </a:r>
            <a:r>
              <a:rPr lang="tr-TR" sz="3200" b="1" dirty="0" err="1" smtClean="0">
                <a:solidFill>
                  <a:schemeClr val="tx1"/>
                </a:solidFill>
              </a:rPr>
              <a:t>deselerasyon</a:t>
            </a:r>
            <a:r>
              <a:rPr lang="tr-TR" sz="3200" b="1" dirty="0" smtClean="0">
                <a:solidFill>
                  <a:schemeClr val="tx1"/>
                </a:solidFill>
              </a:rPr>
              <a:t>)</a:t>
            </a:r>
          </a:p>
          <a:p>
            <a:pPr lvl="2" defTabSz="914400">
              <a:spcBef>
                <a:spcPts val="0"/>
              </a:spcBef>
              <a:buSzTx/>
              <a:buFont typeface="Arial" charset="0"/>
              <a:buChar char="•"/>
            </a:pPr>
            <a:r>
              <a:rPr lang="tr-TR" sz="3200" b="1" dirty="0">
                <a:solidFill>
                  <a:schemeClr val="tx1"/>
                </a:solidFill>
              </a:rPr>
              <a:t>A</a:t>
            </a:r>
            <a:r>
              <a:rPr lang="tr-TR" sz="3200" b="1" dirty="0" smtClean="0">
                <a:solidFill>
                  <a:schemeClr val="tx1"/>
                </a:solidFill>
              </a:rPr>
              <a:t>kut </a:t>
            </a:r>
            <a:r>
              <a:rPr lang="tr-TR" sz="3200" b="1" dirty="0" err="1" smtClean="0">
                <a:solidFill>
                  <a:schemeClr val="tx1"/>
                </a:solidFill>
              </a:rPr>
              <a:t>oksijenizasyon</a:t>
            </a:r>
            <a:endParaRPr lang="tr-TR" sz="3200" b="1" dirty="0" smtClean="0">
              <a:solidFill>
                <a:schemeClr val="tx1"/>
              </a:solidFill>
            </a:endParaRPr>
          </a:p>
          <a:p>
            <a:pPr lvl="1" defTabSz="914400">
              <a:spcBef>
                <a:spcPts val="0"/>
              </a:spcBef>
              <a:buSzTx/>
              <a:buFont typeface="Arial" charset="0"/>
              <a:buChar char="•"/>
            </a:pPr>
            <a:r>
              <a:rPr lang="tr-TR" sz="3200" b="1" dirty="0" err="1" smtClean="0">
                <a:solidFill>
                  <a:schemeClr val="tx1"/>
                </a:solidFill>
              </a:rPr>
              <a:t>Amniyotik</a:t>
            </a:r>
            <a:r>
              <a:rPr lang="tr-TR" sz="3200" b="1" dirty="0" smtClean="0">
                <a:solidFill>
                  <a:schemeClr val="tx1"/>
                </a:solidFill>
              </a:rPr>
              <a:t> mayi </a:t>
            </a:r>
            <a:r>
              <a:rPr lang="tr-TR" sz="3200" b="1" dirty="0" err="1" smtClean="0">
                <a:solidFill>
                  <a:schemeClr val="tx1"/>
                </a:solidFill>
              </a:rPr>
              <a:t>volumu</a:t>
            </a:r>
            <a:r>
              <a:rPr lang="tr-TR" sz="3200" b="1" dirty="0" smtClean="0">
                <a:solidFill>
                  <a:schemeClr val="tx1"/>
                </a:solidFill>
              </a:rPr>
              <a:t> (</a:t>
            </a:r>
            <a:r>
              <a:rPr lang="tr-TR" sz="3200" b="1" dirty="0" err="1" smtClean="0">
                <a:solidFill>
                  <a:schemeClr val="tx1"/>
                </a:solidFill>
              </a:rPr>
              <a:t>Oligohidramniyos</a:t>
            </a:r>
            <a:r>
              <a:rPr lang="tr-TR" sz="3200" b="1" dirty="0" smtClean="0">
                <a:solidFill>
                  <a:schemeClr val="tx1"/>
                </a:solidFill>
              </a:rPr>
              <a:t>, tek cep &lt;2 cm)</a:t>
            </a:r>
          </a:p>
          <a:p>
            <a:pPr lvl="2" defTabSz="914400">
              <a:spcBef>
                <a:spcPts val="0"/>
              </a:spcBef>
              <a:buSzTx/>
              <a:buFont typeface="Arial" charset="0"/>
              <a:buChar char="•"/>
            </a:pPr>
            <a:r>
              <a:rPr lang="tr-TR" sz="3200" b="1" dirty="0" smtClean="0">
                <a:solidFill>
                  <a:schemeClr val="tx1"/>
                </a:solidFill>
              </a:rPr>
              <a:t>Uzun dönem </a:t>
            </a:r>
            <a:r>
              <a:rPr lang="tr-TR" sz="3200" b="1" dirty="0" err="1" smtClean="0">
                <a:solidFill>
                  <a:schemeClr val="tx1"/>
                </a:solidFill>
              </a:rPr>
              <a:t>oksijenizasyon</a:t>
            </a:r>
            <a:endParaRPr lang="tr-TR" sz="3200" b="1" dirty="0" smtClean="0">
              <a:solidFill>
                <a:schemeClr val="tx1"/>
              </a:solidFill>
            </a:endParaRPr>
          </a:p>
          <a:p>
            <a:pPr lvl="2"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Yönetim </a:t>
            </a:r>
          </a:p>
          <a:p>
            <a:pPr lvl="1" defTabSz="914400">
              <a:spcBef>
                <a:spcPts val="0"/>
              </a:spcBef>
              <a:buSzTx/>
              <a:buFont typeface="Arial" charset="0"/>
              <a:buChar char="•"/>
            </a:pPr>
            <a:r>
              <a:rPr lang="tr-TR" sz="3200" b="1" dirty="0" smtClean="0">
                <a:solidFill>
                  <a:schemeClr val="tx1"/>
                </a:solidFill>
              </a:rPr>
              <a:t>BPP tamamlanabilir (20-40 </a:t>
            </a:r>
            <a:r>
              <a:rPr lang="tr-TR" sz="3200" b="1" dirty="0" err="1" smtClean="0">
                <a:solidFill>
                  <a:schemeClr val="tx1"/>
                </a:solidFill>
              </a:rPr>
              <a:t>dk</a:t>
            </a:r>
            <a:r>
              <a:rPr lang="tr-TR" sz="3200" b="1" dirty="0" smtClean="0">
                <a:solidFill>
                  <a:schemeClr val="tx1"/>
                </a:solidFill>
              </a:rPr>
              <a:t>)</a:t>
            </a:r>
          </a:p>
          <a:p>
            <a:pPr lvl="1" defTabSz="914400">
              <a:spcBef>
                <a:spcPts val="0"/>
              </a:spcBef>
              <a:buSzTx/>
              <a:buFont typeface="Arial" charset="0"/>
              <a:buChar char="•"/>
            </a:pPr>
            <a:r>
              <a:rPr lang="tr-TR" sz="3200" b="1" dirty="0" err="1" smtClean="0">
                <a:solidFill>
                  <a:schemeClr val="tx1"/>
                </a:solidFill>
              </a:rPr>
              <a:t>Term</a:t>
            </a:r>
            <a:r>
              <a:rPr lang="tr-TR" sz="3200" b="1" dirty="0" smtClean="0">
                <a:solidFill>
                  <a:schemeClr val="tx1"/>
                </a:solidFill>
              </a:rPr>
              <a:t> ise KST uygulanabilir</a:t>
            </a:r>
          </a:p>
          <a:p>
            <a:pPr lvl="1" defTabSz="914400">
              <a:spcBef>
                <a:spcPts val="0"/>
              </a:spcBef>
              <a:buSzTx/>
              <a:buFont typeface="Arial" charset="0"/>
              <a:buChar char="•"/>
            </a:pPr>
            <a:r>
              <a:rPr lang="tr-TR" sz="3200" b="1" dirty="0" err="1" smtClean="0">
                <a:solidFill>
                  <a:schemeClr val="tx1"/>
                </a:solidFill>
              </a:rPr>
              <a:t>Doppler</a:t>
            </a:r>
            <a:r>
              <a:rPr lang="tr-TR" sz="3200" b="1" dirty="0" smtClean="0">
                <a:solidFill>
                  <a:schemeClr val="tx1"/>
                </a:solidFill>
              </a:rPr>
              <a:t> US</a:t>
            </a: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Zaman kazanılması avantaj</a:t>
            </a:r>
          </a:p>
          <a:p>
            <a:pPr lvl="1" defTabSz="914400">
              <a:spcBef>
                <a:spcPts val="0"/>
              </a:spcBef>
              <a:buSzTx/>
              <a:buFont typeface="Arial" charset="0"/>
              <a:buChar char="•"/>
            </a:pPr>
            <a:r>
              <a:rPr lang="tr-TR" sz="3200" b="1" dirty="0" smtClean="0">
                <a:solidFill>
                  <a:schemeClr val="tx1"/>
                </a:solidFill>
              </a:rPr>
              <a:t>BPP; İngiltere’de yaygın değilken, ABD rutin</a:t>
            </a:r>
          </a:p>
          <a:p>
            <a:pPr lvl="1" defTabSz="914400">
              <a:spcBef>
                <a:spcPts val="0"/>
              </a:spcBef>
              <a:buSzTx/>
              <a:buFont typeface="Arial" charset="0"/>
              <a:buChar char="•"/>
            </a:pPr>
            <a:endParaRPr lang="tr-TR" sz="3200" b="1" dirty="0" smtClean="0">
              <a:solidFill>
                <a:schemeClr val="tx1"/>
              </a:solidFill>
            </a:endParaRPr>
          </a:p>
        </p:txBody>
      </p:sp>
    </p:spTree>
    <p:extLst>
      <p:ext uri="{BB962C8B-B14F-4D97-AF65-F5344CB8AC3E}">
        <p14:creationId xmlns:p14="http://schemas.microsoft.com/office/powerpoint/2010/main" val="106429949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237744" y="0"/>
            <a:ext cx="12066900" cy="2082149"/>
          </a:xfrm>
          <a:prstGeom prst="rect">
            <a:avLst/>
          </a:prstGeom>
          <a:solidFill>
            <a:schemeClr val="tx1"/>
          </a:solidFill>
        </p:spPr>
        <p:txBody>
          <a:bodyPr anchor="t">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Non</a:t>
            </a:r>
            <a:r>
              <a:rPr lang="tr-TR" sz="6600" dirty="0" err="1">
                <a:solidFill>
                  <a:schemeClr val="tx2">
                    <a:lumMod val="10000"/>
                  </a:schemeClr>
                </a:solidFill>
              </a:rPr>
              <a:t>-</a:t>
            </a:r>
            <a:r>
              <a:rPr lang="tr-TR" sz="6600" dirty="0" err="1" smtClean="0">
                <a:solidFill>
                  <a:schemeClr val="tx2">
                    <a:lumMod val="10000"/>
                  </a:schemeClr>
                </a:solidFill>
              </a:rPr>
              <a:t>stress</a:t>
            </a:r>
            <a:r>
              <a:rPr lang="tr-TR" sz="6600" dirty="0" smtClean="0">
                <a:solidFill>
                  <a:schemeClr val="tx2">
                    <a:lumMod val="10000"/>
                  </a:schemeClr>
                </a:solidFill>
              </a:rPr>
              <a:t> test - Değerlendirme</a:t>
            </a:r>
            <a:endParaRPr sz="6600" dirty="0">
              <a:solidFill>
                <a:schemeClr val="tx2">
                  <a:lumMod val="10000"/>
                </a:schemeClr>
              </a:solidFill>
            </a:endParaRPr>
          </a:p>
        </p:txBody>
      </p:sp>
      <p:sp>
        <p:nvSpPr>
          <p:cNvPr id="125" name="Shape 125"/>
          <p:cNvSpPr>
            <a:spLocks noGrp="1"/>
          </p:cNvSpPr>
          <p:nvPr>
            <p:ph type="body" idx="1"/>
          </p:nvPr>
        </p:nvSpPr>
        <p:spPr>
          <a:xfrm>
            <a:off x="576470" y="1807829"/>
            <a:ext cx="12071172" cy="7002215"/>
          </a:xfrm>
          <a:prstGeom prst="rect">
            <a:avLst/>
          </a:prstGeom>
        </p:spPr>
        <p:txBody>
          <a:bodyPr anchor="t">
            <a:normAutofit/>
          </a:bodyPr>
          <a:lstStyle/>
          <a:p>
            <a:pPr defTabSz="914400">
              <a:spcBef>
                <a:spcPts val="0"/>
              </a:spcBef>
              <a:buSzTx/>
              <a:buFont typeface="Arial" charset="0"/>
              <a:buChar char="•"/>
            </a:pPr>
            <a:endParaRPr lang="tr-TR" sz="3200" b="1" dirty="0" smtClean="0">
              <a:solidFill>
                <a:schemeClr val="tx2">
                  <a:lumMod val="5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912" y="1164896"/>
            <a:ext cx="11865732" cy="8582723"/>
          </a:xfrm>
          <a:prstGeom prst="rect">
            <a:avLst/>
          </a:prstGeom>
        </p:spPr>
      </p:pic>
      <p:sp>
        <p:nvSpPr>
          <p:cNvPr id="3" name="TextBox 2"/>
          <p:cNvSpPr txBox="1"/>
          <p:nvPr/>
        </p:nvSpPr>
        <p:spPr>
          <a:xfrm>
            <a:off x="5892753" y="899260"/>
            <a:ext cx="6750617"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sz="2400" b="1" dirty="0" err="1" smtClean="0">
                <a:solidFill>
                  <a:schemeClr val="tx2">
                    <a:lumMod val="10000"/>
                  </a:schemeClr>
                </a:solidFill>
                <a:latin typeface="+mn-lt"/>
              </a:rPr>
              <a:t>Yanlış</a:t>
            </a:r>
            <a:r>
              <a:rPr lang="en-US" sz="2400" b="1" dirty="0" smtClean="0">
                <a:solidFill>
                  <a:schemeClr val="tx2">
                    <a:lumMod val="10000"/>
                  </a:schemeClr>
                </a:solidFill>
                <a:latin typeface="+mn-lt"/>
              </a:rPr>
              <a:t> </a:t>
            </a:r>
            <a:r>
              <a:rPr lang="en-US" sz="2400" b="1" dirty="0" err="1" smtClean="0">
                <a:solidFill>
                  <a:schemeClr val="tx2">
                    <a:lumMod val="10000"/>
                  </a:schemeClr>
                </a:solidFill>
                <a:latin typeface="+mn-lt"/>
              </a:rPr>
              <a:t>negatif</a:t>
            </a:r>
            <a:r>
              <a:rPr lang="en-US" sz="2400" b="1" dirty="0" smtClean="0">
                <a:solidFill>
                  <a:schemeClr val="tx2">
                    <a:lumMod val="10000"/>
                  </a:schemeClr>
                </a:solidFill>
                <a:latin typeface="+mn-lt"/>
              </a:rPr>
              <a:t>  %0.2-0.65, </a:t>
            </a:r>
            <a:r>
              <a:rPr lang="en-US" sz="2400" b="1" dirty="0" err="1" smtClean="0">
                <a:solidFill>
                  <a:schemeClr val="tx2">
                    <a:lumMod val="10000"/>
                  </a:schemeClr>
                </a:solidFill>
                <a:latin typeface="+mn-lt"/>
              </a:rPr>
              <a:t>yanlış</a:t>
            </a:r>
            <a:r>
              <a:rPr lang="en-US" sz="2400" b="1" dirty="0" smtClean="0">
                <a:solidFill>
                  <a:schemeClr val="tx2">
                    <a:lumMod val="10000"/>
                  </a:schemeClr>
                </a:solidFill>
                <a:latin typeface="+mn-lt"/>
              </a:rPr>
              <a:t> </a:t>
            </a:r>
            <a:r>
              <a:rPr lang="en-US" sz="2400" b="1" dirty="0" err="1" smtClean="0">
                <a:solidFill>
                  <a:schemeClr val="tx2">
                    <a:lumMod val="10000"/>
                  </a:schemeClr>
                </a:solidFill>
                <a:latin typeface="+mn-lt"/>
              </a:rPr>
              <a:t>pozitif</a:t>
            </a:r>
            <a:r>
              <a:rPr lang="en-US" sz="2400" b="1" dirty="0" smtClean="0">
                <a:solidFill>
                  <a:schemeClr val="tx2">
                    <a:lumMod val="10000"/>
                  </a:schemeClr>
                </a:solidFill>
                <a:latin typeface="+mn-lt"/>
              </a:rPr>
              <a:t> %55-90</a:t>
            </a:r>
            <a:endParaRPr kumimoji="0" lang="en-US" sz="2400" b="1" i="0" u="none" strike="noStrike" cap="none" spc="0" normalizeH="0" baseline="0" dirty="0">
              <a:ln>
                <a:noFill/>
              </a:ln>
              <a:solidFill>
                <a:schemeClr val="tx2">
                  <a:lumMod val="10000"/>
                </a:schemeClr>
              </a:solidFill>
              <a:effectLst/>
              <a:uFillTx/>
              <a:latin typeface="+mn-lt"/>
              <a:sym typeface="Helvetica Light"/>
            </a:endParaRPr>
          </a:p>
        </p:txBody>
      </p:sp>
    </p:spTree>
    <p:extLst>
      <p:ext uri="{BB962C8B-B14F-4D97-AF65-F5344CB8AC3E}">
        <p14:creationId xmlns:p14="http://schemas.microsoft.com/office/powerpoint/2010/main" val="41371342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233472" y="0"/>
            <a:ext cx="12071172" cy="1264395"/>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Non</a:t>
            </a:r>
            <a:r>
              <a:rPr lang="tr-TR" sz="6600" dirty="0" err="1">
                <a:solidFill>
                  <a:schemeClr val="tx2">
                    <a:lumMod val="10000"/>
                  </a:schemeClr>
                </a:solidFill>
              </a:rPr>
              <a:t>-</a:t>
            </a:r>
            <a:r>
              <a:rPr lang="tr-TR" sz="6600" dirty="0" err="1" smtClean="0">
                <a:solidFill>
                  <a:schemeClr val="tx2">
                    <a:lumMod val="10000"/>
                  </a:schemeClr>
                </a:solidFill>
              </a:rPr>
              <a:t>stress</a:t>
            </a:r>
            <a:r>
              <a:rPr lang="tr-TR" sz="6600" dirty="0" smtClean="0">
                <a:solidFill>
                  <a:schemeClr val="tx2">
                    <a:lumMod val="10000"/>
                  </a:schemeClr>
                </a:solidFill>
              </a:rPr>
              <a:t> test </a:t>
            </a:r>
            <a:r>
              <a:rPr lang="mr-IN" sz="6600" dirty="0" smtClean="0">
                <a:solidFill>
                  <a:schemeClr val="tx2">
                    <a:lumMod val="10000"/>
                  </a:schemeClr>
                </a:solidFill>
              </a:rPr>
              <a:t>–</a:t>
            </a:r>
            <a:r>
              <a:rPr lang="tr-TR" sz="6600" dirty="0" smtClean="0">
                <a:solidFill>
                  <a:schemeClr val="tx2">
                    <a:lumMod val="10000"/>
                  </a:schemeClr>
                </a:solidFill>
              </a:rPr>
              <a:t> Karar aşaması</a:t>
            </a:r>
            <a:endParaRPr sz="6600" dirty="0">
              <a:solidFill>
                <a:schemeClr val="tx2">
                  <a:lumMod val="10000"/>
                </a:schemeClr>
              </a:solidFill>
            </a:endParaRPr>
          </a:p>
        </p:txBody>
      </p:sp>
      <p:sp>
        <p:nvSpPr>
          <p:cNvPr id="125" name="Shape 125"/>
          <p:cNvSpPr>
            <a:spLocks noGrp="1"/>
          </p:cNvSpPr>
          <p:nvPr>
            <p:ph type="body" idx="1"/>
          </p:nvPr>
        </p:nvSpPr>
        <p:spPr>
          <a:xfrm>
            <a:off x="233471" y="1264394"/>
            <a:ext cx="12349467" cy="7998875"/>
          </a:xfrm>
          <a:prstGeom prst="rect">
            <a:avLst/>
          </a:prstGeom>
        </p:spPr>
        <p:txBody>
          <a:bodyPr anchor="t">
            <a:normAutofit lnSpcReduction="10000"/>
          </a:bodyPr>
          <a:lstStyle/>
          <a:p>
            <a:pPr defTabSz="914400">
              <a:spcBef>
                <a:spcPts val="0"/>
              </a:spcBef>
              <a:buSzTx/>
              <a:buFont typeface="Arial" charset="0"/>
              <a:buChar char="•"/>
            </a:pPr>
            <a:r>
              <a:rPr lang="tr-TR" sz="3200" b="1" dirty="0" smtClean="0">
                <a:solidFill>
                  <a:srgbClr val="FFFF00"/>
                </a:solidFill>
              </a:rPr>
              <a:t>Reaktif</a:t>
            </a:r>
            <a:r>
              <a:rPr lang="tr-TR" sz="3200" b="1" dirty="0" smtClean="0">
                <a:solidFill>
                  <a:srgbClr val="FFFF00"/>
                </a:solidFill>
              </a:rPr>
              <a:t> </a:t>
            </a:r>
            <a:r>
              <a:rPr lang="tr-TR" sz="3200" b="1" dirty="0" smtClean="0">
                <a:solidFill>
                  <a:srgbClr val="FFFF00"/>
                </a:solidFill>
              </a:rPr>
              <a:t>NST durumunda başka ek risk faktörü yoksa</a:t>
            </a:r>
          </a:p>
          <a:p>
            <a:pPr lvl="1" defTabSz="914400">
              <a:spcBef>
                <a:spcPts val="0"/>
              </a:spcBef>
              <a:buSzTx/>
              <a:buFont typeface="Arial" charset="0"/>
              <a:buChar char="•"/>
            </a:pPr>
            <a:r>
              <a:rPr lang="tr-TR" sz="3200" b="1" dirty="0" smtClean="0">
                <a:solidFill>
                  <a:schemeClr val="tx1"/>
                </a:solidFill>
              </a:rPr>
              <a:t>Takip eden haftada </a:t>
            </a:r>
            <a:r>
              <a:rPr lang="tr-TR" sz="3200" b="1" dirty="0" err="1" smtClean="0">
                <a:solidFill>
                  <a:schemeClr val="tx1"/>
                </a:solidFill>
              </a:rPr>
              <a:t>fetal</a:t>
            </a:r>
            <a:r>
              <a:rPr lang="tr-TR" sz="3200" b="1" dirty="0" smtClean="0">
                <a:solidFill>
                  <a:schemeClr val="tx1"/>
                </a:solidFill>
              </a:rPr>
              <a:t> kayıp 1.9/1000</a:t>
            </a:r>
          </a:p>
          <a:p>
            <a:pPr lvl="1" defTabSz="914400">
              <a:spcBef>
                <a:spcPts val="0"/>
              </a:spcBef>
              <a:buSzTx/>
              <a:buFont typeface="Arial" charset="0"/>
              <a:buChar char="•"/>
            </a:pPr>
            <a:r>
              <a:rPr lang="tr-TR" sz="3200" b="1" dirty="0" err="1" smtClean="0">
                <a:solidFill>
                  <a:schemeClr val="tx1"/>
                </a:solidFill>
              </a:rPr>
              <a:t>Nonreaktifse</a:t>
            </a:r>
            <a:r>
              <a:rPr lang="tr-TR" sz="3200" b="1" dirty="0" smtClean="0">
                <a:solidFill>
                  <a:schemeClr val="tx1"/>
                </a:solidFill>
              </a:rPr>
              <a:t> 26/1000</a:t>
            </a:r>
            <a:endParaRPr lang="tr-TR" sz="3200" b="1" dirty="0" smtClean="0">
              <a:solidFill>
                <a:schemeClr val="tx1"/>
              </a:solidFill>
            </a:endParaRPr>
          </a:p>
          <a:p>
            <a:pPr defTabSz="914400">
              <a:spcBef>
                <a:spcPts val="0"/>
              </a:spcBef>
              <a:buSzTx/>
              <a:buFont typeface="Arial" charset="0"/>
              <a:buChar char="•"/>
            </a:pPr>
            <a:r>
              <a:rPr lang="tr-TR" sz="3200" b="1" dirty="0" smtClean="0">
                <a:solidFill>
                  <a:srgbClr val="FFFF00"/>
                </a:solidFill>
              </a:rPr>
              <a:t>Anormal NST</a:t>
            </a:r>
            <a:endParaRPr lang="tr-TR" sz="3200" b="1" dirty="0" smtClean="0">
              <a:solidFill>
                <a:srgbClr val="FFFF00"/>
              </a:solidFill>
            </a:endParaRPr>
          </a:p>
          <a:p>
            <a:pPr lvl="1" defTabSz="914400">
              <a:spcBef>
                <a:spcPts val="0"/>
              </a:spcBef>
              <a:buSzTx/>
              <a:buFont typeface="Arial" charset="0"/>
              <a:buChar char="•"/>
            </a:pPr>
            <a:r>
              <a:rPr lang="tr-TR" sz="3200" b="1" dirty="0" smtClean="0">
                <a:solidFill>
                  <a:schemeClr val="tx1"/>
                </a:solidFill>
              </a:rPr>
              <a:t>Akselerasyon eksikse 20 </a:t>
            </a:r>
            <a:r>
              <a:rPr lang="tr-TR" sz="3200" b="1" dirty="0" err="1" smtClean="0">
                <a:solidFill>
                  <a:schemeClr val="tx1"/>
                </a:solidFill>
              </a:rPr>
              <a:t>dk</a:t>
            </a:r>
            <a:r>
              <a:rPr lang="tr-TR" sz="3200" b="1" dirty="0" smtClean="0">
                <a:solidFill>
                  <a:schemeClr val="tx1"/>
                </a:solidFill>
              </a:rPr>
              <a:t> daha uzat (</a:t>
            </a:r>
            <a:r>
              <a:rPr lang="tr-TR" sz="3200" b="1" dirty="0" err="1" smtClean="0">
                <a:solidFill>
                  <a:schemeClr val="tx1"/>
                </a:solidFill>
              </a:rPr>
              <a:t>Non</a:t>
            </a:r>
            <a:r>
              <a:rPr lang="tr-TR" sz="3200" b="1" dirty="0" smtClean="0">
                <a:solidFill>
                  <a:schemeClr val="tx1"/>
                </a:solidFill>
              </a:rPr>
              <a:t>-REM)</a:t>
            </a:r>
          </a:p>
          <a:p>
            <a:pPr lvl="2" defTabSz="914400">
              <a:spcBef>
                <a:spcPts val="0"/>
              </a:spcBef>
              <a:buSzTx/>
              <a:buFont typeface="Arial" charset="0"/>
              <a:buChar char="•"/>
            </a:pPr>
            <a:r>
              <a:rPr lang="tr-TR" sz="3200" b="1" dirty="0" smtClean="0">
                <a:solidFill>
                  <a:schemeClr val="tx1"/>
                </a:solidFill>
              </a:rPr>
              <a:t>Sadece terme yakın/</a:t>
            </a:r>
            <a:r>
              <a:rPr lang="tr-TR" sz="3200" b="1" dirty="0" err="1" smtClean="0">
                <a:solidFill>
                  <a:schemeClr val="tx1"/>
                </a:solidFill>
              </a:rPr>
              <a:t>term</a:t>
            </a:r>
            <a:r>
              <a:rPr lang="tr-TR" sz="3200" b="1" dirty="0" smtClean="0">
                <a:solidFill>
                  <a:schemeClr val="tx1"/>
                </a:solidFill>
              </a:rPr>
              <a:t> </a:t>
            </a:r>
            <a:r>
              <a:rPr lang="tr-TR" sz="3200" b="1" dirty="0" err="1" smtClean="0">
                <a:solidFill>
                  <a:schemeClr val="tx1"/>
                </a:solidFill>
              </a:rPr>
              <a:t>fetüsde</a:t>
            </a:r>
            <a:r>
              <a:rPr lang="tr-TR" sz="3200" b="1" dirty="0" smtClean="0">
                <a:solidFill>
                  <a:schemeClr val="tx1"/>
                </a:solidFill>
              </a:rPr>
              <a:t> geçerli</a:t>
            </a:r>
          </a:p>
          <a:p>
            <a:pPr lvl="2" defTabSz="914400">
              <a:spcBef>
                <a:spcPts val="0"/>
              </a:spcBef>
              <a:buSzTx/>
              <a:buFont typeface="Arial" charset="0"/>
              <a:buChar char="•"/>
            </a:pPr>
            <a:r>
              <a:rPr lang="tr-TR" sz="3200" b="1" dirty="0" smtClean="0">
                <a:solidFill>
                  <a:schemeClr val="tx1"/>
                </a:solidFill>
              </a:rPr>
              <a:t>%40’ı 40 </a:t>
            </a:r>
            <a:r>
              <a:rPr lang="tr-TR" sz="3200" b="1" dirty="0" err="1" smtClean="0">
                <a:solidFill>
                  <a:schemeClr val="tx1"/>
                </a:solidFill>
              </a:rPr>
              <a:t>dk</a:t>
            </a:r>
            <a:r>
              <a:rPr lang="tr-TR" sz="3200" b="1" dirty="0" smtClean="0">
                <a:solidFill>
                  <a:schemeClr val="tx1"/>
                </a:solidFill>
              </a:rPr>
              <a:t> </a:t>
            </a:r>
            <a:r>
              <a:rPr lang="tr-TR" sz="3200" b="1" dirty="0" err="1" smtClean="0">
                <a:solidFill>
                  <a:schemeClr val="tx1"/>
                </a:solidFill>
              </a:rPr>
              <a:t>traseye</a:t>
            </a:r>
            <a:r>
              <a:rPr lang="tr-TR" sz="3200" b="1" dirty="0" smtClean="0">
                <a:solidFill>
                  <a:schemeClr val="tx1"/>
                </a:solidFill>
              </a:rPr>
              <a:t> rağmen </a:t>
            </a:r>
            <a:r>
              <a:rPr lang="tr-TR" sz="3200" b="1" dirty="0" err="1" smtClean="0">
                <a:solidFill>
                  <a:schemeClr val="tx1"/>
                </a:solidFill>
              </a:rPr>
              <a:t>akselere</a:t>
            </a:r>
            <a:r>
              <a:rPr lang="tr-TR" sz="3200" b="1" dirty="0" smtClean="0">
                <a:solidFill>
                  <a:schemeClr val="tx1"/>
                </a:solidFill>
              </a:rPr>
              <a:t> olmaz</a:t>
            </a:r>
          </a:p>
          <a:p>
            <a:pPr lvl="3" defTabSz="914400">
              <a:spcBef>
                <a:spcPts val="0"/>
              </a:spcBef>
              <a:buSzTx/>
              <a:buFont typeface="Arial" charset="0"/>
              <a:buChar char="•"/>
            </a:pPr>
            <a:r>
              <a:rPr lang="tr-TR" sz="3200" b="1" dirty="0" smtClean="0">
                <a:solidFill>
                  <a:schemeClr val="tx1"/>
                </a:solidFill>
              </a:rPr>
              <a:t>Akselerasyon gelişmesi için geçen süre arttıkça </a:t>
            </a:r>
            <a:r>
              <a:rPr lang="tr-TR" sz="3200" b="1" dirty="0" err="1" smtClean="0">
                <a:solidFill>
                  <a:schemeClr val="tx1"/>
                </a:solidFill>
              </a:rPr>
              <a:t>fetal</a:t>
            </a:r>
            <a:r>
              <a:rPr lang="tr-TR" sz="3200" b="1" dirty="0" smtClean="0">
                <a:solidFill>
                  <a:schemeClr val="tx1"/>
                </a:solidFill>
              </a:rPr>
              <a:t> sorun olasılığı artar</a:t>
            </a:r>
          </a:p>
          <a:p>
            <a:pPr lvl="3" defTabSz="914400">
              <a:spcBef>
                <a:spcPts val="0"/>
              </a:spcBef>
              <a:buSzTx/>
              <a:buFont typeface="Arial" charset="0"/>
              <a:buChar char="•"/>
            </a:pPr>
            <a:r>
              <a:rPr lang="tr-TR" sz="3200" b="1" dirty="0" smtClean="0">
                <a:solidFill>
                  <a:schemeClr val="tx1"/>
                </a:solidFill>
              </a:rPr>
              <a:t>&gt;40 dk., akselerasyon olmaz ise BPP, </a:t>
            </a:r>
            <a:r>
              <a:rPr lang="tr-TR" sz="3200" b="1" dirty="0" err="1" smtClean="0">
                <a:solidFill>
                  <a:schemeClr val="tx1"/>
                </a:solidFill>
              </a:rPr>
              <a:t>mBPP</a:t>
            </a:r>
            <a:r>
              <a:rPr lang="tr-TR" sz="3200" b="1" dirty="0" smtClean="0">
                <a:solidFill>
                  <a:schemeClr val="tx1"/>
                </a:solidFill>
              </a:rPr>
              <a:t>, KST veya US/</a:t>
            </a:r>
            <a:r>
              <a:rPr lang="tr-TR" sz="3200" b="1" dirty="0" err="1" smtClean="0">
                <a:solidFill>
                  <a:schemeClr val="tx1"/>
                </a:solidFill>
              </a:rPr>
              <a:t>Doppler</a:t>
            </a:r>
            <a:r>
              <a:rPr lang="tr-TR" sz="3200" b="1" dirty="0" smtClean="0">
                <a:solidFill>
                  <a:schemeClr val="tx1"/>
                </a:solidFill>
              </a:rPr>
              <a:t> US</a:t>
            </a:r>
          </a:p>
          <a:p>
            <a:pPr lvl="1" defTabSz="914400">
              <a:spcBef>
                <a:spcPts val="0"/>
              </a:spcBef>
              <a:buSzTx/>
              <a:buFont typeface="Arial" charset="0"/>
              <a:buChar char="•"/>
            </a:pPr>
            <a:r>
              <a:rPr lang="tr-TR" sz="3200" b="1" dirty="0" err="1" smtClean="0">
                <a:solidFill>
                  <a:schemeClr val="tx1"/>
                </a:solidFill>
              </a:rPr>
              <a:t>Glukoz</a:t>
            </a:r>
            <a:r>
              <a:rPr lang="tr-TR" sz="3200" b="1" dirty="0" smtClean="0">
                <a:solidFill>
                  <a:schemeClr val="tx1"/>
                </a:solidFill>
              </a:rPr>
              <a:t> </a:t>
            </a:r>
            <a:r>
              <a:rPr lang="tr-TR" sz="3200" b="1" dirty="0" smtClean="0">
                <a:solidFill>
                  <a:schemeClr val="tx1"/>
                </a:solidFill>
              </a:rPr>
              <a:t>yüklemesi, manuel olarak fetüsün uyarılmaya çalışılması ÖNERİLMEZ</a:t>
            </a:r>
          </a:p>
          <a:p>
            <a:pPr defTabSz="914400">
              <a:spcBef>
                <a:spcPts val="0"/>
              </a:spcBef>
              <a:buSzTx/>
              <a:buFont typeface="Arial" charset="0"/>
              <a:buChar char="•"/>
            </a:pPr>
            <a:r>
              <a:rPr lang="tr-TR" sz="3200" b="1" dirty="0" smtClean="0">
                <a:solidFill>
                  <a:srgbClr val="FFFF00"/>
                </a:solidFill>
              </a:rPr>
              <a:t>NST takibi esnasında </a:t>
            </a:r>
            <a:r>
              <a:rPr lang="tr-TR" sz="3200" b="1" dirty="0" err="1" smtClean="0">
                <a:solidFill>
                  <a:srgbClr val="FFFF00"/>
                </a:solidFill>
              </a:rPr>
              <a:t>kontraksiyon</a:t>
            </a:r>
            <a:r>
              <a:rPr lang="tr-TR" sz="3200" b="1" dirty="0" smtClean="0">
                <a:solidFill>
                  <a:srgbClr val="FFFF00"/>
                </a:solidFill>
              </a:rPr>
              <a:t> var ise tanımı: </a:t>
            </a:r>
            <a:r>
              <a:rPr lang="tr-TR" sz="3200" b="1" dirty="0" err="1" smtClean="0">
                <a:solidFill>
                  <a:srgbClr val="FFFF00"/>
                </a:solidFill>
              </a:rPr>
              <a:t>spontan</a:t>
            </a:r>
            <a:r>
              <a:rPr lang="tr-TR" sz="3200" b="1" dirty="0" smtClean="0">
                <a:solidFill>
                  <a:srgbClr val="FFFF00"/>
                </a:solidFill>
              </a:rPr>
              <a:t> KST</a:t>
            </a:r>
          </a:p>
          <a:p>
            <a:pPr lvl="1" defTabSz="914400">
              <a:spcBef>
                <a:spcPts val="0"/>
              </a:spcBef>
              <a:buSzTx/>
              <a:buFont typeface="Arial" charset="0"/>
              <a:buChar char="•"/>
            </a:pPr>
            <a:r>
              <a:rPr lang="tr-TR" sz="3200" b="1" dirty="0" err="1" smtClean="0">
                <a:solidFill>
                  <a:schemeClr val="tx1"/>
                </a:solidFill>
              </a:rPr>
              <a:t>Formal</a:t>
            </a:r>
            <a:r>
              <a:rPr lang="tr-TR" sz="3200" b="1" dirty="0" smtClean="0">
                <a:solidFill>
                  <a:schemeClr val="tx1"/>
                </a:solidFill>
              </a:rPr>
              <a:t> bir KST karşılığı olmayabilir</a:t>
            </a:r>
          </a:p>
          <a:p>
            <a:pPr lvl="1" defTabSz="914400">
              <a:spcBef>
                <a:spcPts val="0"/>
              </a:spcBef>
              <a:buSzTx/>
              <a:buFont typeface="Arial" charset="0"/>
              <a:buChar char="•"/>
            </a:pPr>
            <a:r>
              <a:rPr lang="tr-TR" sz="3200" b="1" dirty="0" smtClean="0">
                <a:solidFill>
                  <a:schemeClr val="tx1"/>
                </a:solidFill>
              </a:rPr>
              <a:t>Ancak tanımlama/karar aşaması </a:t>
            </a:r>
            <a:r>
              <a:rPr lang="tr-TR" sz="3200" b="1" dirty="0" err="1" smtClean="0">
                <a:solidFill>
                  <a:schemeClr val="tx1"/>
                </a:solidFill>
              </a:rPr>
              <a:t>kontraksiyonlara</a:t>
            </a:r>
            <a:r>
              <a:rPr lang="tr-TR" sz="3200" b="1" dirty="0" smtClean="0">
                <a:solidFill>
                  <a:schemeClr val="tx1"/>
                </a:solidFill>
              </a:rPr>
              <a:t> göre yapılmalı</a:t>
            </a:r>
            <a:r>
              <a:rPr lang="tr-TR" sz="3200" b="1" dirty="0" smtClean="0">
                <a:solidFill>
                  <a:srgbClr val="FFFF00"/>
                </a:solidFill>
              </a:rPr>
              <a:t> </a:t>
            </a:r>
          </a:p>
        </p:txBody>
      </p:sp>
    </p:spTree>
    <p:extLst>
      <p:ext uri="{BB962C8B-B14F-4D97-AF65-F5344CB8AC3E}">
        <p14:creationId xmlns:p14="http://schemas.microsoft.com/office/powerpoint/2010/main" val="1500845384"/>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200957" y="187740"/>
            <a:ext cx="12501251"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Kontraksiyon</a:t>
            </a:r>
            <a:r>
              <a:rPr lang="tr-TR" sz="6600" dirty="0" smtClean="0">
                <a:solidFill>
                  <a:schemeClr val="tx2">
                    <a:lumMod val="10000"/>
                  </a:schemeClr>
                </a:solidFill>
              </a:rPr>
              <a:t> </a:t>
            </a:r>
            <a:r>
              <a:rPr lang="tr-TR" sz="6600" dirty="0" err="1" smtClean="0">
                <a:solidFill>
                  <a:schemeClr val="tx2">
                    <a:lumMod val="10000"/>
                  </a:schemeClr>
                </a:solidFill>
              </a:rPr>
              <a:t>stress</a:t>
            </a:r>
            <a:r>
              <a:rPr lang="tr-TR" sz="6600" dirty="0" smtClean="0">
                <a:solidFill>
                  <a:schemeClr val="tx2">
                    <a:lumMod val="10000"/>
                  </a:schemeClr>
                </a:solidFill>
              </a:rPr>
              <a:t> </a:t>
            </a:r>
            <a:r>
              <a:rPr lang="tr-TR" sz="6600" dirty="0" smtClean="0">
                <a:solidFill>
                  <a:schemeClr val="tx2">
                    <a:lumMod val="10000"/>
                  </a:schemeClr>
                </a:solidFill>
              </a:rPr>
              <a:t>test</a:t>
            </a:r>
            <a:br>
              <a:rPr lang="tr-TR" sz="6600" dirty="0" smtClean="0">
                <a:solidFill>
                  <a:schemeClr val="tx2">
                    <a:lumMod val="10000"/>
                  </a:schemeClr>
                </a:solidFill>
              </a:rPr>
            </a:br>
            <a:r>
              <a:rPr lang="tr-TR" sz="6600" dirty="0" smtClean="0">
                <a:solidFill>
                  <a:schemeClr val="tx2">
                    <a:lumMod val="10000"/>
                  </a:schemeClr>
                </a:solidFill>
              </a:rPr>
              <a:t>                         </a:t>
            </a:r>
            <a:r>
              <a:rPr lang="tr-TR" sz="3600" dirty="0" smtClean="0">
                <a:solidFill>
                  <a:schemeClr val="tx2">
                    <a:lumMod val="10000"/>
                  </a:schemeClr>
                </a:solidFill>
              </a:rPr>
              <a:t>Yanlış negatif %0.04, yanlış pozitif %35-65</a:t>
            </a:r>
            <a:endParaRPr sz="3600" dirty="0">
              <a:solidFill>
                <a:schemeClr val="tx2">
                  <a:lumMod val="10000"/>
                </a:schemeClr>
              </a:solidFill>
            </a:endParaRPr>
          </a:p>
        </p:txBody>
      </p:sp>
      <p:sp>
        <p:nvSpPr>
          <p:cNvPr id="125" name="Shape 125"/>
          <p:cNvSpPr>
            <a:spLocks noGrp="1"/>
          </p:cNvSpPr>
          <p:nvPr>
            <p:ph type="body" idx="1"/>
          </p:nvPr>
        </p:nvSpPr>
        <p:spPr>
          <a:xfrm>
            <a:off x="200956" y="2022515"/>
            <a:ext cx="12501251" cy="7320267"/>
          </a:xfrm>
          <a:prstGeom prst="rect">
            <a:avLst/>
          </a:prstGeom>
        </p:spPr>
        <p:txBody>
          <a:bodyPr anchor="t">
            <a:normAutofit lnSpcReduction="10000"/>
          </a:bodyPr>
          <a:lstStyle/>
          <a:p>
            <a:pPr defTabSz="914400">
              <a:spcBef>
                <a:spcPts val="0"/>
              </a:spcBef>
              <a:buSzTx/>
              <a:buFont typeface="Arial" charset="0"/>
              <a:buChar char="•"/>
            </a:pPr>
            <a:r>
              <a:rPr lang="tr-TR" sz="3200" b="1" dirty="0" smtClean="0">
                <a:solidFill>
                  <a:schemeClr val="tx1"/>
                </a:solidFill>
              </a:rPr>
              <a:t>BPP ve </a:t>
            </a:r>
            <a:r>
              <a:rPr lang="tr-TR" sz="3200" b="1" dirty="0" err="1" smtClean="0">
                <a:solidFill>
                  <a:schemeClr val="tx1"/>
                </a:solidFill>
              </a:rPr>
              <a:t>Doppler</a:t>
            </a:r>
            <a:r>
              <a:rPr lang="tr-TR" sz="3200" b="1" dirty="0" smtClean="0">
                <a:solidFill>
                  <a:schemeClr val="tx1"/>
                </a:solidFill>
              </a:rPr>
              <a:t> </a:t>
            </a:r>
            <a:r>
              <a:rPr lang="tr-TR" sz="3200" b="1" dirty="0" err="1" smtClean="0">
                <a:solidFill>
                  <a:schemeClr val="tx1"/>
                </a:solidFill>
              </a:rPr>
              <a:t>US’un</a:t>
            </a:r>
            <a:r>
              <a:rPr lang="tr-TR" sz="3200" b="1" dirty="0" smtClean="0">
                <a:solidFill>
                  <a:schemeClr val="tx1"/>
                </a:solidFill>
              </a:rPr>
              <a:t> kullanımının yaygınlaşması ile geri planda kalmıştır</a:t>
            </a:r>
          </a:p>
          <a:p>
            <a:pPr lvl="1" defTabSz="914400">
              <a:spcBef>
                <a:spcPts val="0"/>
              </a:spcBef>
              <a:buSzTx/>
              <a:buFont typeface="Arial" charset="0"/>
              <a:buChar char="•"/>
            </a:pPr>
            <a:r>
              <a:rPr lang="tr-TR" sz="3200" b="1" dirty="0" err="1" smtClean="0">
                <a:solidFill>
                  <a:schemeClr val="tx1"/>
                </a:solidFill>
              </a:rPr>
              <a:t>Uteroplasental</a:t>
            </a:r>
            <a:r>
              <a:rPr lang="tr-TR" sz="3200" b="1" dirty="0" smtClean="0">
                <a:solidFill>
                  <a:schemeClr val="tx1"/>
                </a:solidFill>
              </a:rPr>
              <a:t> </a:t>
            </a:r>
            <a:r>
              <a:rPr lang="tr-TR" sz="3200" b="1" dirty="0" err="1" smtClean="0">
                <a:solidFill>
                  <a:schemeClr val="tx1"/>
                </a:solidFill>
              </a:rPr>
              <a:t>perfüzyon</a:t>
            </a:r>
            <a:r>
              <a:rPr lang="tr-TR" sz="3200" b="1" dirty="0" smtClean="0">
                <a:solidFill>
                  <a:schemeClr val="tx1"/>
                </a:solidFill>
              </a:rPr>
              <a:t> yetmezliğinde, </a:t>
            </a:r>
            <a:r>
              <a:rPr lang="tr-TR" sz="3200" b="1" dirty="0" err="1" smtClean="0">
                <a:solidFill>
                  <a:schemeClr val="tx1"/>
                </a:solidFill>
              </a:rPr>
              <a:t>uterin</a:t>
            </a:r>
            <a:r>
              <a:rPr lang="tr-TR" sz="3200" b="1" dirty="0" smtClean="0">
                <a:solidFill>
                  <a:schemeClr val="tx1"/>
                </a:solidFill>
              </a:rPr>
              <a:t> </a:t>
            </a:r>
            <a:r>
              <a:rPr lang="tr-TR" sz="3200" b="1" dirty="0" err="1" smtClean="0">
                <a:solidFill>
                  <a:schemeClr val="tx1"/>
                </a:solidFill>
              </a:rPr>
              <a:t>kontraksiyonların</a:t>
            </a:r>
            <a:r>
              <a:rPr lang="tr-TR" sz="3200" b="1" dirty="0" smtClean="0">
                <a:solidFill>
                  <a:schemeClr val="tx1"/>
                </a:solidFill>
              </a:rPr>
              <a:t> </a:t>
            </a:r>
            <a:r>
              <a:rPr lang="tr-TR" sz="3200" b="1" dirty="0" err="1" smtClean="0">
                <a:solidFill>
                  <a:schemeClr val="tx1"/>
                </a:solidFill>
              </a:rPr>
              <a:t>stimule</a:t>
            </a:r>
            <a:r>
              <a:rPr lang="tr-TR" sz="3200" b="1" dirty="0" smtClean="0">
                <a:solidFill>
                  <a:schemeClr val="tx1"/>
                </a:solidFill>
              </a:rPr>
              <a:t> edilerek </a:t>
            </a:r>
            <a:r>
              <a:rPr lang="tr-TR" sz="3200" b="1" dirty="0" err="1" smtClean="0">
                <a:solidFill>
                  <a:schemeClr val="tx1"/>
                </a:solidFill>
              </a:rPr>
              <a:t>fetal</a:t>
            </a:r>
            <a:r>
              <a:rPr lang="tr-TR" sz="3200" b="1" dirty="0" smtClean="0">
                <a:solidFill>
                  <a:schemeClr val="tx1"/>
                </a:solidFill>
              </a:rPr>
              <a:t> yanıtın sorgulanması</a:t>
            </a:r>
          </a:p>
          <a:p>
            <a:pPr lvl="1" defTabSz="914400">
              <a:spcBef>
                <a:spcPts val="0"/>
              </a:spcBef>
              <a:buSzTx/>
              <a:buFont typeface="Arial" charset="0"/>
              <a:buChar char="•"/>
            </a:pPr>
            <a:r>
              <a:rPr lang="tr-TR" sz="3200" b="1" dirty="0" smtClean="0">
                <a:solidFill>
                  <a:schemeClr val="tx1"/>
                </a:solidFill>
              </a:rPr>
              <a:t>10 </a:t>
            </a:r>
            <a:r>
              <a:rPr lang="tr-TR" sz="3200" b="1" dirty="0" err="1" smtClean="0">
                <a:solidFill>
                  <a:schemeClr val="tx1"/>
                </a:solidFill>
              </a:rPr>
              <a:t>dk</a:t>
            </a:r>
            <a:r>
              <a:rPr lang="tr-TR" sz="3200" b="1" dirty="0" smtClean="0">
                <a:solidFill>
                  <a:schemeClr val="tx1"/>
                </a:solidFill>
              </a:rPr>
              <a:t> boyunca, 60 </a:t>
            </a:r>
            <a:r>
              <a:rPr lang="tr-TR" sz="3200" b="1" dirty="0" err="1" smtClean="0">
                <a:solidFill>
                  <a:schemeClr val="tx1"/>
                </a:solidFill>
              </a:rPr>
              <a:t>sn</a:t>
            </a:r>
            <a:r>
              <a:rPr lang="tr-TR" sz="3200" b="1" dirty="0" smtClean="0">
                <a:solidFill>
                  <a:schemeClr val="tx1"/>
                </a:solidFill>
              </a:rPr>
              <a:t> süren en az 3 </a:t>
            </a:r>
            <a:r>
              <a:rPr lang="tr-TR" sz="3200" b="1" dirty="0" err="1" smtClean="0">
                <a:solidFill>
                  <a:schemeClr val="tx1"/>
                </a:solidFill>
              </a:rPr>
              <a:t>uterin</a:t>
            </a:r>
            <a:r>
              <a:rPr lang="tr-TR" sz="3200" b="1" dirty="0" smtClean="0">
                <a:solidFill>
                  <a:schemeClr val="tx1"/>
                </a:solidFill>
              </a:rPr>
              <a:t> </a:t>
            </a:r>
            <a:r>
              <a:rPr lang="tr-TR" sz="3200" b="1" dirty="0" err="1" smtClean="0">
                <a:solidFill>
                  <a:schemeClr val="tx1"/>
                </a:solidFill>
              </a:rPr>
              <a:t>kontraksiyon</a:t>
            </a:r>
            <a:endParaRPr lang="tr-TR" sz="3200" b="1" dirty="0" smtClean="0">
              <a:solidFill>
                <a:schemeClr val="tx1"/>
              </a:solidFill>
            </a:endParaRP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Doğum </a:t>
            </a:r>
            <a:r>
              <a:rPr lang="tr-TR" sz="3200" b="1" dirty="0" err="1" smtClean="0">
                <a:solidFill>
                  <a:schemeClr val="tx1"/>
                </a:solidFill>
              </a:rPr>
              <a:t>kontrendike</a:t>
            </a:r>
            <a:r>
              <a:rPr lang="tr-TR" sz="3200" b="1" dirty="0" smtClean="0">
                <a:solidFill>
                  <a:schemeClr val="tx1"/>
                </a:solidFill>
              </a:rPr>
              <a:t> ise kullanılmamalı </a:t>
            </a:r>
          </a:p>
          <a:p>
            <a:pPr lvl="1" defTabSz="914400">
              <a:spcBef>
                <a:spcPts val="0"/>
              </a:spcBef>
              <a:buSzTx/>
              <a:buFont typeface="Arial" charset="0"/>
              <a:buChar char="•"/>
            </a:pPr>
            <a:r>
              <a:rPr lang="tr-TR" sz="3200" b="1" dirty="0" smtClean="0">
                <a:solidFill>
                  <a:schemeClr val="tx1"/>
                </a:solidFill>
              </a:rPr>
              <a:t>Plasenta </a:t>
            </a:r>
            <a:r>
              <a:rPr lang="tr-TR" sz="3200" b="1" dirty="0" err="1" smtClean="0">
                <a:solidFill>
                  <a:schemeClr val="tx1"/>
                </a:solidFill>
              </a:rPr>
              <a:t>invazyon</a:t>
            </a:r>
            <a:r>
              <a:rPr lang="tr-TR" sz="3200" b="1" dirty="0" smtClean="0">
                <a:solidFill>
                  <a:schemeClr val="tx1"/>
                </a:solidFill>
              </a:rPr>
              <a:t>/</a:t>
            </a:r>
            <a:r>
              <a:rPr lang="tr-TR" sz="3200" b="1" dirty="0" err="1" smtClean="0">
                <a:solidFill>
                  <a:schemeClr val="tx1"/>
                </a:solidFill>
              </a:rPr>
              <a:t>insersiyon</a:t>
            </a:r>
            <a:r>
              <a:rPr lang="tr-TR" sz="3200" b="1" dirty="0" smtClean="0">
                <a:solidFill>
                  <a:schemeClr val="tx1"/>
                </a:solidFill>
              </a:rPr>
              <a:t> anomalisi </a:t>
            </a:r>
            <a:r>
              <a:rPr lang="tr-TR" sz="3200" b="1" dirty="0" err="1" smtClean="0">
                <a:solidFill>
                  <a:schemeClr val="tx1"/>
                </a:solidFill>
              </a:rPr>
              <a:t>vb</a:t>
            </a:r>
            <a:r>
              <a:rPr lang="tr-TR" sz="3200" b="1" dirty="0" smtClean="0">
                <a:solidFill>
                  <a:schemeClr val="tx1"/>
                </a:solidFill>
              </a:rPr>
              <a:t>, erken doğum riski</a:t>
            </a:r>
            <a:endParaRPr lang="tr-TR" sz="3200" b="1" dirty="0" smtClean="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Trase</a:t>
            </a:r>
            <a:r>
              <a:rPr lang="tr-TR" sz="3200" b="1" dirty="0" smtClean="0">
                <a:solidFill>
                  <a:schemeClr val="tx1"/>
                </a:solidFill>
              </a:rPr>
              <a:t> </a:t>
            </a:r>
            <a:r>
              <a:rPr lang="tr-TR" sz="3200" b="1" dirty="0" smtClean="0">
                <a:solidFill>
                  <a:schemeClr val="tx1"/>
                </a:solidFill>
              </a:rPr>
              <a:t>takibinde: Bazal hız, </a:t>
            </a:r>
            <a:r>
              <a:rPr lang="tr-TR" sz="3200" b="1" dirty="0" err="1" smtClean="0">
                <a:solidFill>
                  <a:schemeClr val="tx1"/>
                </a:solidFill>
              </a:rPr>
              <a:t>variabilite</a:t>
            </a:r>
            <a:r>
              <a:rPr lang="tr-TR" sz="3200" b="1" dirty="0" smtClean="0">
                <a:solidFill>
                  <a:schemeClr val="tx1"/>
                </a:solidFill>
              </a:rPr>
              <a:t> ve </a:t>
            </a:r>
            <a:r>
              <a:rPr lang="tr-TR" sz="3200" b="1" dirty="0" err="1" smtClean="0">
                <a:solidFill>
                  <a:schemeClr val="tx1"/>
                </a:solidFill>
              </a:rPr>
              <a:t>deselerasyon</a:t>
            </a:r>
            <a:endParaRPr lang="tr-TR" sz="3200" b="1" dirty="0" smtClean="0">
              <a:solidFill>
                <a:schemeClr val="tx1"/>
              </a:solidFill>
            </a:endParaRPr>
          </a:p>
          <a:p>
            <a:pPr lvl="1" defTabSz="914400">
              <a:spcBef>
                <a:spcPts val="0"/>
              </a:spcBef>
              <a:buSzTx/>
              <a:buFont typeface="Arial" charset="0"/>
              <a:buChar char="•"/>
            </a:pPr>
            <a:r>
              <a:rPr lang="tr-TR" sz="3200" b="1" dirty="0" smtClean="0">
                <a:solidFill>
                  <a:srgbClr val="FFFF00"/>
                </a:solidFill>
              </a:rPr>
              <a:t>Pozitif: </a:t>
            </a:r>
            <a:r>
              <a:rPr lang="tr-TR" sz="3200" b="1" dirty="0" smtClean="0">
                <a:solidFill>
                  <a:schemeClr val="tx1"/>
                </a:solidFill>
              </a:rPr>
              <a:t>&gt;%50 </a:t>
            </a:r>
            <a:r>
              <a:rPr lang="tr-TR" sz="3200" b="1" dirty="0" err="1" smtClean="0">
                <a:solidFill>
                  <a:schemeClr val="tx1"/>
                </a:solidFill>
              </a:rPr>
              <a:t>kontraksiyona</a:t>
            </a:r>
            <a:r>
              <a:rPr lang="tr-TR" sz="3200" b="1" dirty="0" smtClean="0">
                <a:solidFill>
                  <a:schemeClr val="tx1"/>
                </a:solidFill>
              </a:rPr>
              <a:t> eşlik eden geç </a:t>
            </a:r>
            <a:r>
              <a:rPr lang="tr-TR" sz="3200" b="1" dirty="0" err="1" smtClean="0">
                <a:solidFill>
                  <a:schemeClr val="tx1"/>
                </a:solidFill>
              </a:rPr>
              <a:t>deselerasyon</a:t>
            </a:r>
            <a:r>
              <a:rPr lang="tr-TR" sz="3200" b="1" dirty="0" smtClean="0">
                <a:solidFill>
                  <a:schemeClr val="tx1"/>
                </a:solidFill>
              </a:rPr>
              <a:t> </a:t>
            </a:r>
          </a:p>
          <a:p>
            <a:pPr lvl="1" defTabSz="914400">
              <a:spcBef>
                <a:spcPts val="0"/>
              </a:spcBef>
              <a:buSzTx/>
              <a:buFont typeface="Arial" charset="0"/>
              <a:buChar char="•"/>
            </a:pPr>
            <a:r>
              <a:rPr lang="tr-TR" sz="3200" b="1" dirty="0" smtClean="0">
                <a:solidFill>
                  <a:srgbClr val="FFFF00"/>
                </a:solidFill>
              </a:rPr>
              <a:t>Negatif: </a:t>
            </a:r>
            <a:r>
              <a:rPr lang="tr-TR" sz="3200" b="1" dirty="0" err="1" smtClean="0">
                <a:solidFill>
                  <a:schemeClr val="tx1"/>
                </a:solidFill>
              </a:rPr>
              <a:t>Deselerasyonun</a:t>
            </a:r>
            <a:r>
              <a:rPr lang="tr-TR" sz="3200" b="1" dirty="0" smtClean="0">
                <a:solidFill>
                  <a:schemeClr val="tx1"/>
                </a:solidFill>
              </a:rPr>
              <a:t> eşlik etmediği normal </a:t>
            </a:r>
            <a:r>
              <a:rPr lang="tr-TR" sz="3200" b="1" dirty="0">
                <a:solidFill>
                  <a:schemeClr val="tx1"/>
                </a:solidFill>
              </a:rPr>
              <a:t>bazal </a:t>
            </a:r>
            <a:r>
              <a:rPr lang="tr-TR" sz="3200" b="1" dirty="0" smtClean="0">
                <a:solidFill>
                  <a:schemeClr val="tx1"/>
                </a:solidFill>
              </a:rPr>
              <a:t>FKH</a:t>
            </a:r>
            <a:endParaRPr lang="tr-TR" sz="3200" b="1" dirty="0">
              <a:solidFill>
                <a:schemeClr val="tx1"/>
              </a:solidFill>
            </a:endParaRPr>
          </a:p>
          <a:p>
            <a:pPr lvl="1" defTabSz="914400">
              <a:spcBef>
                <a:spcPts val="0"/>
              </a:spcBef>
              <a:buSzTx/>
              <a:buFont typeface="Arial" charset="0"/>
              <a:buChar char="•"/>
            </a:pPr>
            <a:r>
              <a:rPr lang="tr-TR" sz="3200" b="1" dirty="0" smtClean="0">
                <a:solidFill>
                  <a:srgbClr val="FFFF00"/>
                </a:solidFill>
              </a:rPr>
              <a:t>Belirsiz: </a:t>
            </a:r>
            <a:r>
              <a:rPr lang="tr-TR" sz="3200" b="1" dirty="0" smtClean="0">
                <a:solidFill>
                  <a:schemeClr val="tx1"/>
                </a:solidFill>
              </a:rPr>
              <a:t>Aralıklı </a:t>
            </a:r>
            <a:r>
              <a:rPr lang="tr-TR" sz="3200" b="1" dirty="0" smtClean="0">
                <a:solidFill>
                  <a:schemeClr val="tx1"/>
                </a:solidFill>
              </a:rPr>
              <a:t>geç / değişken </a:t>
            </a:r>
            <a:r>
              <a:rPr lang="tr-TR" sz="3200" b="1" dirty="0" err="1" smtClean="0">
                <a:solidFill>
                  <a:schemeClr val="tx1"/>
                </a:solidFill>
              </a:rPr>
              <a:t>deselerasyonlar</a:t>
            </a:r>
            <a:endParaRPr lang="tr-TR" sz="3200" b="1" dirty="0" smtClean="0">
              <a:solidFill>
                <a:schemeClr val="tx1"/>
              </a:solidFill>
            </a:endParaRPr>
          </a:p>
          <a:p>
            <a:pPr lvl="1" defTabSz="914400">
              <a:spcBef>
                <a:spcPts val="0"/>
              </a:spcBef>
              <a:buSzTx/>
              <a:buFont typeface="Arial" charset="0"/>
              <a:buChar char="•"/>
            </a:pPr>
            <a:r>
              <a:rPr lang="tr-TR" sz="3200" b="1" dirty="0" smtClean="0">
                <a:solidFill>
                  <a:srgbClr val="FFFF00"/>
                </a:solidFill>
              </a:rPr>
              <a:t>Uygun olmayan</a:t>
            </a:r>
            <a:r>
              <a:rPr lang="tr-TR" sz="3200" b="1" dirty="0" smtClean="0">
                <a:solidFill>
                  <a:srgbClr val="FFFF00"/>
                </a:solidFill>
              </a:rPr>
              <a:t>: </a:t>
            </a:r>
            <a:r>
              <a:rPr lang="tr-TR" sz="3200" b="1" dirty="0" err="1" smtClean="0">
                <a:solidFill>
                  <a:schemeClr val="tx1"/>
                </a:solidFill>
              </a:rPr>
              <a:t>Trase</a:t>
            </a:r>
            <a:r>
              <a:rPr lang="tr-TR" sz="3200" b="1" dirty="0" smtClean="0">
                <a:solidFill>
                  <a:schemeClr val="tx1"/>
                </a:solidFill>
              </a:rPr>
              <a:t> çekim kalitesinin yetersiz olması veya, </a:t>
            </a:r>
            <a:r>
              <a:rPr lang="tr-TR" sz="3200" b="1" dirty="0" err="1" smtClean="0">
                <a:solidFill>
                  <a:schemeClr val="tx1"/>
                </a:solidFill>
              </a:rPr>
              <a:t>kontraksiyon</a:t>
            </a:r>
            <a:r>
              <a:rPr lang="tr-TR" sz="3200" b="1" dirty="0" smtClean="0">
                <a:solidFill>
                  <a:schemeClr val="tx1"/>
                </a:solidFill>
              </a:rPr>
              <a:t> özelliklerinin kriteri karşılamaması</a:t>
            </a:r>
          </a:p>
        </p:txBody>
      </p:sp>
    </p:spTree>
    <p:extLst>
      <p:ext uri="{BB962C8B-B14F-4D97-AF65-F5344CB8AC3E}">
        <p14:creationId xmlns:p14="http://schemas.microsoft.com/office/powerpoint/2010/main" val="23861247"/>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200957" y="187740"/>
            <a:ext cx="12501251"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Kontraksiyon</a:t>
            </a:r>
            <a:r>
              <a:rPr lang="tr-TR" sz="6600" dirty="0" smtClean="0">
                <a:solidFill>
                  <a:schemeClr val="tx2">
                    <a:lumMod val="10000"/>
                  </a:schemeClr>
                </a:solidFill>
              </a:rPr>
              <a:t> </a:t>
            </a:r>
            <a:r>
              <a:rPr lang="tr-TR" sz="6600" dirty="0" err="1" smtClean="0">
                <a:solidFill>
                  <a:schemeClr val="tx2">
                    <a:lumMod val="10000"/>
                  </a:schemeClr>
                </a:solidFill>
              </a:rPr>
              <a:t>stress</a:t>
            </a:r>
            <a:r>
              <a:rPr lang="tr-TR" sz="6600" dirty="0" smtClean="0">
                <a:solidFill>
                  <a:schemeClr val="tx2">
                    <a:lumMod val="10000"/>
                  </a:schemeClr>
                </a:solidFill>
              </a:rPr>
              <a:t> test: </a:t>
            </a:r>
            <a:r>
              <a:rPr lang="tr-TR" sz="6000" dirty="0" err="1" smtClean="0">
                <a:solidFill>
                  <a:srgbClr val="0070C0"/>
                </a:solidFill>
              </a:rPr>
              <a:t>İntrapartum</a:t>
            </a:r>
            <a:r>
              <a:rPr lang="tr-TR" sz="6000" dirty="0" smtClean="0">
                <a:solidFill>
                  <a:srgbClr val="0070C0"/>
                </a:solidFill>
              </a:rPr>
              <a:t> </a:t>
            </a:r>
            <a:r>
              <a:rPr lang="tr-TR" sz="6000" dirty="0" err="1" smtClean="0">
                <a:solidFill>
                  <a:srgbClr val="0070C0"/>
                </a:solidFill>
              </a:rPr>
              <a:t>stress</a:t>
            </a:r>
            <a:r>
              <a:rPr lang="tr-TR" sz="6000" dirty="0" smtClean="0">
                <a:solidFill>
                  <a:srgbClr val="0070C0"/>
                </a:solidFill>
              </a:rPr>
              <a:t> altındaki fetüsün tespiti </a:t>
            </a:r>
            <a:endParaRPr sz="6000" dirty="0">
              <a:solidFill>
                <a:srgbClr val="0070C0"/>
              </a:solidFill>
            </a:endParaRPr>
          </a:p>
        </p:txBody>
      </p:sp>
      <p:sp>
        <p:nvSpPr>
          <p:cNvPr id="125" name="Shape 125"/>
          <p:cNvSpPr>
            <a:spLocks noGrp="1"/>
          </p:cNvSpPr>
          <p:nvPr>
            <p:ph type="body" idx="1"/>
          </p:nvPr>
        </p:nvSpPr>
        <p:spPr>
          <a:xfrm>
            <a:off x="200956" y="2022515"/>
            <a:ext cx="12501251" cy="7320267"/>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Hiçbir zaman tek başına kullanılmamalıdır</a:t>
            </a:r>
          </a:p>
          <a:p>
            <a:pPr lvl="1" defTabSz="914400">
              <a:spcBef>
                <a:spcPts val="0"/>
              </a:spcBef>
              <a:buSzTx/>
              <a:buFont typeface="Arial" charset="0"/>
              <a:buChar char="•"/>
            </a:pPr>
            <a:r>
              <a:rPr lang="tr-TR" sz="3200" b="1" dirty="0" smtClean="0">
                <a:solidFill>
                  <a:schemeClr val="tx1"/>
                </a:solidFill>
              </a:rPr>
              <a:t>Negatif </a:t>
            </a:r>
            <a:r>
              <a:rPr lang="tr-TR" sz="3200" b="1" dirty="0" err="1" smtClean="0">
                <a:solidFill>
                  <a:schemeClr val="tx1"/>
                </a:solidFill>
              </a:rPr>
              <a:t>prediktif</a:t>
            </a:r>
            <a:r>
              <a:rPr lang="tr-TR" sz="3200" b="1" dirty="0" smtClean="0">
                <a:solidFill>
                  <a:schemeClr val="tx1"/>
                </a:solidFill>
              </a:rPr>
              <a:t> değeri: %99.8</a:t>
            </a:r>
          </a:p>
          <a:p>
            <a:pPr lvl="1" defTabSz="914400">
              <a:spcBef>
                <a:spcPts val="0"/>
              </a:spcBef>
              <a:buSzTx/>
              <a:buFont typeface="Arial" charset="0"/>
              <a:buChar char="•"/>
            </a:pPr>
            <a:r>
              <a:rPr lang="tr-TR" sz="3200" b="1" dirty="0" smtClean="0">
                <a:solidFill>
                  <a:schemeClr val="tx1"/>
                </a:solidFill>
              </a:rPr>
              <a:t>Pozitif </a:t>
            </a:r>
            <a:r>
              <a:rPr lang="tr-TR" sz="3200" b="1" dirty="0" err="1" smtClean="0">
                <a:solidFill>
                  <a:schemeClr val="tx1"/>
                </a:solidFill>
              </a:rPr>
              <a:t>prediktif</a:t>
            </a:r>
            <a:r>
              <a:rPr lang="tr-TR" sz="3200" b="1" dirty="0" smtClean="0">
                <a:solidFill>
                  <a:schemeClr val="tx1"/>
                </a:solidFill>
              </a:rPr>
              <a:t> değeri: %8.7-14.9</a:t>
            </a:r>
          </a:p>
          <a:p>
            <a:pPr lvl="1" defTabSz="914400">
              <a:spcBef>
                <a:spcPts val="0"/>
              </a:spcBef>
              <a:buSzTx/>
              <a:buFont typeface="Arial" charset="0"/>
              <a:buChar char="•"/>
            </a:pPr>
            <a:r>
              <a:rPr lang="tr-TR" sz="3200" b="1" dirty="0" smtClean="0">
                <a:solidFill>
                  <a:schemeClr val="tx1"/>
                </a:solidFill>
              </a:rPr>
              <a:t>Negatif KST varlığında, düzeltilmiş </a:t>
            </a:r>
            <a:r>
              <a:rPr lang="tr-TR" sz="3200" b="1" dirty="0" err="1" smtClean="0">
                <a:solidFill>
                  <a:schemeClr val="tx1"/>
                </a:solidFill>
              </a:rPr>
              <a:t>perinatal</a:t>
            </a:r>
            <a:r>
              <a:rPr lang="tr-TR" sz="3200" b="1" dirty="0" smtClean="0">
                <a:solidFill>
                  <a:schemeClr val="tx1"/>
                </a:solidFill>
              </a:rPr>
              <a:t> </a:t>
            </a:r>
            <a:r>
              <a:rPr lang="tr-TR" sz="3200" b="1" dirty="0" err="1" smtClean="0">
                <a:solidFill>
                  <a:schemeClr val="tx1"/>
                </a:solidFill>
              </a:rPr>
              <a:t>mortalite</a:t>
            </a:r>
            <a:r>
              <a:rPr lang="tr-TR" sz="3200" b="1" dirty="0" smtClean="0">
                <a:solidFill>
                  <a:schemeClr val="tx1"/>
                </a:solidFill>
              </a:rPr>
              <a:t>: %0.12</a:t>
            </a:r>
          </a:p>
          <a:p>
            <a:pPr lvl="1" defTabSz="914400">
              <a:spcBef>
                <a:spcPts val="0"/>
              </a:spcBef>
              <a:buSzTx/>
              <a:buFont typeface="Arial" charset="0"/>
              <a:buChar char="•"/>
            </a:pPr>
            <a:endParaRPr lang="tr-TR" sz="3200" b="1" dirty="0" smtClean="0">
              <a:solidFill>
                <a:schemeClr val="tx1"/>
              </a:solidFill>
            </a:endParaRPr>
          </a:p>
          <a:p>
            <a:pPr lvl="1"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endParaRPr lang="tr-TR" sz="3200" b="1" dirty="0" smtClean="0">
              <a:solidFill>
                <a:schemeClr val="tx1"/>
              </a:solidFill>
            </a:endParaRPr>
          </a:p>
          <a:p>
            <a:pPr lvl="1"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endParaRPr lang="tr-TR" sz="3200" b="1" dirty="0" smtClean="0">
              <a:solidFill>
                <a:schemeClr val="tx1"/>
              </a:solidFill>
            </a:endParaRPr>
          </a:p>
          <a:p>
            <a:pPr lvl="1"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r>
              <a:rPr lang="tr-TR" sz="3600" b="1" dirty="0" smtClean="0">
                <a:solidFill>
                  <a:schemeClr val="tx1"/>
                </a:solidFill>
              </a:rPr>
              <a:t>ASLA yapılmamalıdır:</a:t>
            </a:r>
          </a:p>
          <a:p>
            <a:pPr lvl="2" defTabSz="914400">
              <a:spcBef>
                <a:spcPts val="0"/>
              </a:spcBef>
              <a:buSzTx/>
              <a:buFont typeface="Arial" charset="0"/>
              <a:buChar char="•"/>
            </a:pPr>
            <a:r>
              <a:rPr lang="tr-TR" sz="3600" b="1" dirty="0" smtClean="0">
                <a:solidFill>
                  <a:schemeClr val="tx1"/>
                </a:solidFill>
              </a:rPr>
              <a:t>Vajinal doğumun </a:t>
            </a:r>
            <a:r>
              <a:rPr lang="tr-TR" sz="3600" b="1" dirty="0" err="1" smtClean="0">
                <a:solidFill>
                  <a:schemeClr val="tx1"/>
                </a:solidFill>
              </a:rPr>
              <a:t>kontrendike</a:t>
            </a:r>
            <a:r>
              <a:rPr lang="tr-TR" sz="3600" b="1" dirty="0" smtClean="0">
                <a:solidFill>
                  <a:schemeClr val="tx1"/>
                </a:solidFill>
              </a:rPr>
              <a:t> olduğu durumlarda</a:t>
            </a:r>
          </a:p>
          <a:p>
            <a:pPr lvl="2" defTabSz="914400">
              <a:spcBef>
                <a:spcPts val="0"/>
              </a:spcBef>
              <a:buSzTx/>
              <a:buFont typeface="Arial" charset="0"/>
              <a:buChar char="•"/>
            </a:pPr>
            <a:r>
              <a:rPr lang="tr-TR" sz="3600" b="1" dirty="0" smtClean="0">
                <a:solidFill>
                  <a:schemeClr val="tx1"/>
                </a:solidFill>
              </a:rPr>
              <a:t>Acil sezaryenin planlanamayacağı koşullarda</a:t>
            </a:r>
          </a:p>
          <a:p>
            <a:pPr defTabSz="914400">
              <a:spcBef>
                <a:spcPts val="0"/>
              </a:spcBef>
              <a:buSzTx/>
              <a:buFont typeface="Arial" charset="0"/>
              <a:buChar char="•"/>
            </a:pPr>
            <a:endParaRPr lang="tr-TR" sz="3200" b="1" dirty="0" smtClean="0">
              <a:solidFill>
                <a:schemeClr val="tx1"/>
              </a:solidFill>
            </a:endParaRPr>
          </a:p>
        </p:txBody>
      </p:sp>
      <p:sp>
        <p:nvSpPr>
          <p:cNvPr id="3" name="TextBox 2"/>
          <p:cNvSpPr txBox="1"/>
          <p:nvPr/>
        </p:nvSpPr>
        <p:spPr>
          <a:xfrm>
            <a:off x="366582" y="4391940"/>
            <a:ext cx="12169998" cy="1826141"/>
          </a:xfrm>
          <a:prstGeom prst="rect">
            <a:avLst/>
          </a:prstGeom>
          <a:noFill/>
          <a:ln w="76200" cap="flat">
            <a:solidFill>
              <a:srgbClr val="FFFF00"/>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571500" indent="-571500" algn="l">
              <a:buFont typeface="Arial" charset="0"/>
              <a:buChar char="•"/>
            </a:pPr>
            <a:r>
              <a:rPr kumimoji="0" lang="en-US" sz="3600" b="1" i="0" u="none" strike="noStrike" cap="none" spc="0" normalizeH="0" baseline="0" dirty="0" err="1" smtClean="0">
                <a:ln>
                  <a:noFill/>
                </a:ln>
                <a:solidFill>
                  <a:srgbClr val="FFFFFF"/>
                </a:solidFill>
                <a:effectLst/>
                <a:uFillTx/>
                <a:latin typeface="+mn-lt"/>
                <a:cs typeface="+mn-cs"/>
                <a:sym typeface="Helvetica Light"/>
              </a:rPr>
              <a:t>Atipik</a:t>
            </a:r>
            <a:r>
              <a:rPr kumimoji="0" lang="en-US" sz="3600" b="1" i="0" u="none" strike="noStrike" cap="none" spc="0" normalizeH="0" dirty="0" smtClean="0">
                <a:ln>
                  <a:noFill/>
                </a:ln>
                <a:solidFill>
                  <a:srgbClr val="FFFFFF"/>
                </a:solidFill>
                <a:effectLst/>
                <a:uFillTx/>
                <a:latin typeface="+mn-lt"/>
                <a:cs typeface="+mn-cs"/>
                <a:sym typeface="Helvetica Light"/>
              </a:rPr>
              <a:t> non-stress test </a:t>
            </a:r>
            <a:r>
              <a:rPr kumimoji="0" lang="en-US" sz="3600" b="1" i="0" u="none" strike="noStrike" cap="none" spc="0" normalizeH="0" dirty="0" err="1" smtClean="0">
                <a:ln>
                  <a:noFill/>
                </a:ln>
                <a:solidFill>
                  <a:srgbClr val="FFFFFF"/>
                </a:solidFill>
                <a:effectLst/>
                <a:uFillTx/>
                <a:latin typeface="+mn-lt"/>
                <a:cs typeface="+mn-cs"/>
                <a:sym typeface="Helvetica Light"/>
              </a:rPr>
              <a:t>varlığında</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uteroplasental</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perfüzyon</a:t>
            </a:r>
            <a:endParaRPr kumimoji="0" lang="en-US" sz="3600" b="1" i="0" u="none" strike="noStrike" cap="none" spc="0" normalizeH="0" dirty="0" smtClean="0">
              <a:ln>
                <a:noFill/>
              </a:ln>
              <a:solidFill>
                <a:srgbClr val="FFFFFF"/>
              </a:solidFill>
              <a:effectLst/>
              <a:uFillTx/>
              <a:latin typeface="+mn-lt"/>
              <a:cs typeface="+mn-cs"/>
              <a:sym typeface="Helvetica Light"/>
            </a:endParaRPr>
          </a:p>
          <a:p>
            <a:pPr algn="l"/>
            <a:r>
              <a:rPr lang="en-US" sz="3600" b="1" dirty="0" err="1">
                <a:latin typeface="+mn-lt"/>
                <a:cs typeface="+mn-cs"/>
              </a:rPr>
              <a:t>d</a:t>
            </a:r>
            <a:r>
              <a:rPr lang="en-US" sz="3600" b="1" baseline="0" dirty="0" err="1" smtClean="0">
                <a:latin typeface="+mn-lt"/>
                <a:cs typeface="+mn-cs"/>
              </a:rPr>
              <a:t>efekti</a:t>
            </a:r>
            <a:r>
              <a:rPr lang="en-US" sz="3600" b="1" dirty="0" err="1" smtClean="0">
                <a:latin typeface="+mn-lt"/>
                <a:cs typeface="+mn-cs"/>
              </a:rPr>
              <a:t>nin</a:t>
            </a:r>
            <a:r>
              <a:rPr lang="en-US" sz="3600" b="1" dirty="0" smtClean="0">
                <a:latin typeface="+mn-lt"/>
                <a:cs typeface="+mn-cs"/>
              </a:rPr>
              <a:t> de </a:t>
            </a:r>
            <a:r>
              <a:rPr lang="en-US" sz="3600" b="1" dirty="0" err="1" smtClean="0">
                <a:latin typeface="+mn-lt"/>
                <a:cs typeface="+mn-cs"/>
              </a:rPr>
              <a:t>eşlik</a:t>
            </a:r>
            <a:r>
              <a:rPr lang="en-US" sz="3600" b="1" dirty="0" smtClean="0">
                <a:latin typeface="+mn-lt"/>
                <a:cs typeface="+mn-cs"/>
              </a:rPr>
              <a:t> </a:t>
            </a:r>
            <a:r>
              <a:rPr lang="en-US" sz="3600" b="1" dirty="0" err="1" smtClean="0">
                <a:latin typeface="+mn-lt"/>
                <a:cs typeface="+mn-cs"/>
              </a:rPr>
              <a:t>ettiği</a:t>
            </a:r>
            <a:r>
              <a:rPr lang="en-US" sz="3600" b="1" dirty="0" smtClean="0">
                <a:latin typeface="+mn-lt"/>
                <a:cs typeface="+mn-cs"/>
              </a:rPr>
              <a:t> </a:t>
            </a:r>
            <a:r>
              <a:rPr lang="en-US" sz="3600" b="1" dirty="0" err="1" smtClean="0">
                <a:latin typeface="+mn-lt"/>
                <a:cs typeface="+mn-cs"/>
              </a:rPr>
              <a:t>öngörülüyorsa</a:t>
            </a:r>
            <a:r>
              <a:rPr lang="en-US" sz="3600" b="1" dirty="0" smtClean="0">
                <a:latin typeface="+mn-lt"/>
                <a:cs typeface="+mn-cs"/>
              </a:rPr>
              <a:t>:</a:t>
            </a:r>
            <a:endParaRPr lang="en-US" sz="3600" b="1" dirty="0">
              <a:latin typeface="+mn-lt"/>
              <a:cs typeface="+mn-cs"/>
            </a:endParaRPr>
          </a:p>
          <a:p>
            <a:pPr algn="l"/>
            <a:r>
              <a:rPr kumimoji="0" lang="en-US" sz="3600" b="1" i="0" u="none" strike="noStrike" cap="none" spc="0" normalizeH="0" baseline="0" dirty="0" smtClean="0">
                <a:ln>
                  <a:noFill/>
                </a:ln>
                <a:solidFill>
                  <a:srgbClr val="FFFFFF"/>
                </a:solidFill>
                <a:effectLst/>
                <a:uFillTx/>
                <a:latin typeface="+mn-lt"/>
                <a:cs typeface="+mn-cs"/>
                <a:sym typeface="Helvetica Light"/>
              </a:rPr>
              <a:t>	</a:t>
            </a:r>
            <a:r>
              <a:rPr kumimoji="0" lang="en-US" sz="3600" b="1" i="0" u="none" strike="noStrike" cap="none" spc="0" normalizeH="0" baseline="0" dirty="0" err="1" smtClean="0">
                <a:ln>
                  <a:noFill/>
                </a:ln>
                <a:solidFill>
                  <a:srgbClr val="FFFFFF"/>
                </a:solidFill>
                <a:effectLst/>
                <a:uFillTx/>
                <a:latin typeface="+mn-lt"/>
                <a:cs typeface="+mn-cs"/>
                <a:sym typeface="Helvetica Light"/>
              </a:rPr>
              <a:t>Doğum</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zamanı</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ve</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yoluna</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karar</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vermek</a:t>
            </a:r>
            <a:r>
              <a:rPr kumimoji="0" lang="en-US" sz="3600" b="1" i="0" u="none" strike="noStrike" cap="none" spc="0" normalizeH="0" dirty="0" smtClean="0">
                <a:ln>
                  <a:noFill/>
                </a:ln>
                <a:solidFill>
                  <a:srgbClr val="FFFFFF"/>
                </a:solidFill>
                <a:effectLst/>
                <a:uFillTx/>
                <a:latin typeface="+mn-lt"/>
                <a:cs typeface="+mn-cs"/>
                <a:sym typeface="Helvetica Light"/>
              </a:rPr>
              <a:t> </a:t>
            </a:r>
            <a:r>
              <a:rPr kumimoji="0" lang="en-US" sz="3600" b="1" i="0" u="none" strike="noStrike" cap="none" spc="0" normalizeH="0" dirty="0" err="1" smtClean="0">
                <a:ln>
                  <a:noFill/>
                </a:ln>
                <a:solidFill>
                  <a:srgbClr val="FFFFFF"/>
                </a:solidFill>
                <a:effectLst/>
                <a:uFillTx/>
                <a:latin typeface="+mn-lt"/>
                <a:cs typeface="+mn-cs"/>
                <a:sym typeface="Helvetica Light"/>
              </a:rPr>
              <a:t>amacıyla</a:t>
            </a:r>
            <a:r>
              <a:rPr kumimoji="0" lang="en-US" sz="3600" b="1" i="0" u="none" strike="noStrike" cap="none" spc="0" normalizeH="0" dirty="0" smtClean="0">
                <a:ln>
                  <a:noFill/>
                </a:ln>
                <a:solidFill>
                  <a:srgbClr val="FFFFFF"/>
                </a:solidFill>
                <a:effectLst/>
                <a:uFillTx/>
                <a:latin typeface="+mn-lt"/>
                <a:cs typeface="+mn-cs"/>
                <a:sym typeface="Helvetica Light"/>
              </a:rPr>
              <a:t> </a:t>
            </a:r>
            <a:endParaRPr kumimoji="0" lang="en-US" sz="3600" b="1" i="0" u="none" strike="noStrike" cap="none" spc="0" normalizeH="0" baseline="0" dirty="0">
              <a:ln>
                <a:noFill/>
              </a:ln>
              <a:solidFill>
                <a:srgbClr val="FFFFFF"/>
              </a:solidFill>
              <a:effectLst/>
              <a:uFillTx/>
              <a:latin typeface="+mn-lt"/>
              <a:cs typeface="+mn-cs"/>
              <a:sym typeface="Helvetica Light"/>
            </a:endParaRPr>
          </a:p>
        </p:txBody>
      </p:sp>
      <p:sp>
        <p:nvSpPr>
          <p:cNvPr id="4" name="Rectangle 3"/>
          <p:cNvSpPr/>
          <p:nvPr/>
        </p:nvSpPr>
        <p:spPr>
          <a:xfrm>
            <a:off x="532246" y="6935702"/>
            <a:ext cx="11838670" cy="1729408"/>
          </a:xfrm>
          <a:prstGeom prst="rect">
            <a:avLst/>
          </a:prstGeom>
          <a:noFill/>
          <a:ln w="76200" cap="flat">
            <a:solidFill>
              <a:srgbClr val="FF0000"/>
            </a:solidFill>
            <a:prstDash val="dash"/>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Tree>
    <p:extLst>
      <p:ext uri="{BB962C8B-B14F-4D97-AF65-F5344CB8AC3E}">
        <p14:creationId xmlns:p14="http://schemas.microsoft.com/office/powerpoint/2010/main" val="1596518271"/>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557989" y="43330"/>
            <a:ext cx="11851342" cy="183477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Perinatal</a:t>
            </a:r>
            <a:r>
              <a:rPr lang="tr-TR" sz="6600" dirty="0" smtClean="0">
                <a:solidFill>
                  <a:schemeClr val="tx2">
                    <a:lumMod val="10000"/>
                  </a:schemeClr>
                </a:solidFill>
              </a:rPr>
              <a:t> </a:t>
            </a:r>
            <a:r>
              <a:rPr lang="tr-TR" sz="6600" dirty="0" err="1" smtClean="0">
                <a:solidFill>
                  <a:schemeClr val="tx2">
                    <a:lumMod val="10000"/>
                  </a:schemeClr>
                </a:solidFill>
              </a:rPr>
              <a:t>morbidite</a:t>
            </a:r>
            <a:r>
              <a:rPr lang="tr-TR" sz="6600" dirty="0" smtClean="0">
                <a:solidFill>
                  <a:schemeClr val="tx2">
                    <a:lumMod val="10000"/>
                  </a:schemeClr>
                </a:solidFill>
              </a:rPr>
              <a:t>/</a:t>
            </a:r>
            <a:r>
              <a:rPr lang="tr-TR" sz="6600" dirty="0" err="1" smtClean="0">
                <a:solidFill>
                  <a:schemeClr val="tx2">
                    <a:lumMod val="10000"/>
                  </a:schemeClr>
                </a:solidFill>
              </a:rPr>
              <a:t>mortalite</a:t>
            </a:r>
            <a:r>
              <a:rPr lang="tr-TR" sz="6600" dirty="0" smtClean="0">
                <a:solidFill>
                  <a:schemeClr val="tx2">
                    <a:lumMod val="10000"/>
                  </a:schemeClr>
                </a:solidFill>
              </a:rPr>
              <a:t> </a:t>
            </a:r>
            <a:endParaRPr sz="6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b="1" dirty="0" smtClean="0"/>
              <a:t>2009 yılında tüm dünyada 2.6 milyon ölü doğum</a:t>
            </a:r>
          </a:p>
          <a:p>
            <a:pPr lvl="1" defTabSz="914400">
              <a:spcBef>
                <a:spcPts val="0"/>
              </a:spcBef>
              <a:buSzTx/>
              <a:buFont typeface="Arial" charset="0"/>
              <a:buChar char="•"/>
            </a:pPr>
            <a:r>
              <a:rPr lang="tr-TR" b="1" dirty="0" smtClean="0"/>
              <a:t> 8200 / gün</a:t>
            </a:r>
          </a:p>
          <a:p>
            <a:pPr lvl="1" defTabSz="914400">
              <a:spcBef>
                <a:spcPts val="0"/>
              </a:spcBef>
              <a:buSzTx/>
              <a:buFont typeface="Arial" charset="0"/>
              <a:buChar char="•"/>
            </a:pPr>
            <a:r>
              <a:rPr lang="tr-TR" b="1" dirty="0" smtClean="0"/>
              <a:t>%50 </a:t>
            </a:r>
            <a:r>
              <a:rPr lang="tr-TR" b="1" dirty="0" err="1" smtClean="0"/>
              <a:t>intrapartum</a:t>
            </a:r>
            <a:r>
              <a:rPr lang="tr-TR" b="1" dirty="0" smtClean="0"/>
              <a:t> ölüm</a:t>
            </a:r>
          </a:p>
          <a:p>
            <a:pPr defTabSz="914400">
              <a:spcBef>
                <a:spcPts val="0"/>
              </a:spcBef>
              <a:buSzTx/>
              <a:buFont typeface="Arial" charset="0"/>
              <a:buChar char="•"/>
            </a:pPr>
            <a:r>
              <a:rPr lang="tr-TR" b="1" dirty="0" smtClean="0"/>
              <a:t>Tüm dünyada her yıl 133 milyon bebek doğumu</a:t>
            </a:r>
          </a:p>
          <a:p>
            <a:pPr lvl="1" defTabSz="914400">
              <a:spcBef>
                <a:spcPts val="0"/>
              </a:spcBef>
              <a:buSzTx/>
              <a:buFont typeface="Arial" charset="0"/>
              <a:buChar char="•"/>
            </a:pPr>
            <a:r>
              <a:rPr lang="tr-TR" b="1" dirty="0" smtClean="0"/>
              <a:t>2.8 milyon </a:t>
            </a:r>
            <a:r>
              <a:rPr lang="tr-TR" b="1" dirty="0" err="1" smtClean="0"/>
              <a:t>yenidoğan</a:t>
            </a:r>
            <a:r>
              <a:rPr lang="tr-TR" b="1" dirty="0" smtClean="0"/>
              <a:t> yaşamının ilk haftasında hayatını kaybediyor</a:t>
            </a:r>
          </a:p>
          <a:p>
            <a:pPr lvl="1" defTabSz="914400">
              <a:spcBef>
                <a:spcPts val="0"/>
              </a:spcBef>
              <a:buSzTx/>
              <a:buFont typeface="Arial" charset="0"/>
              <a:buChar char="•"/>
            </a:pPr>
            <a:r>
              <a:rPr lang="tr-TR" b="1" dirty="0" err="1" smtClean="0"/>
              <a:t>Perinatal</a:t>
            </a:r>
            <a:r>
              <a:rPr lang="tr-TR" b="1" dirty="0" smtClean="0"/>
              <a:t> </a:t>
            </a:r>
            <a:r>
              <a:rPr lang="tr-TR" b="1" dirty="0" err="1" smtClean="0"/>
              <a:t>mortalite</a:t>
            </a:r>
            <a:r>
              <a:rPr lang="tr-TR" b="1" dirty="0" smtClean="0"/>
              <a:t> 7.4/1000 </a:t>
            </a:r>
            <a:r>
              <a:rPr lang="tr-TR" sz="2800" b="1" dirty="0" smtClean="0">
                <a:solidFill>
                  <a:schemeClr val="tx2">
                    <a:lumMod val="50000"/>
                  </a:schemeClr>
                </a:solidFill>
              </a:rPr>
              <a:t>(WHO 2014)</a:t>
            </a:r>
          </a:p>
          <a:p>
            <a:pPr lvl="1" defTabSz="914400">
              <a:spcBef>
                <a:spcPts val="0"/>
              </a:spcBef>
              <a:buSzTx/>
              <a:buFont typeface="Arial" charset="0"/>
              <a:buChar char="•"/>
            </a:pPr>
            <a:endParaRPr lang="tr-TR" sz="2800" b="1" dirty="0" smtClean="0">
              <a:solidFill>
                <a:schemeClr val="tx2">
                  <a:lumMod val="50000"/>
                </a:schemeClr>
              </a:solidFill>
            </a:endParaRPr>
          </a:p>
          <a:p>
            <a:pPr lvl="1" defTabSz="914400">
              <a:spcBef>
                <a:spcPts val="0"/>
              </a:spcBef>
              <a:buSzTx/>
              <a:buFont typeface="Arial" charset="0"/>
              <a:buChar char="•"/>
            </a:pPr>
            <a:endParaRPr lang="tr-TR" sz="4000" b="1" dirty="0" smtClean="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411" y="2204930"/>
            <a:ext cx="7272678" cy="600152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0840" y="1165412"/>
            <a:ext cx="2098491" cy="8342781"/>
          </a:xfrm>
          <a:prstGeom prst="rect">
            <a:avLst/>
          </a:prstGeom>
        </p:spPr>
      </p:pic>
      <p:cxnSp>
        <p:nvCxnSpPr>
          <p:cNvPr id="5" name="Straight Connector 4"/>
          <p:cNvCxnSpPr/>
          <p:nvPr/>
        </p:nvCxnSpPr>
        <p:spPr>
          <a:xfrm flipV="1">
            <a:off x="6295402" y="1255060"/>
            <a:ext cx="4015438" cy="3872753"/>
          </a:xfrm>
          <a:prstGeom prst="line">
            <a:avLst/>
          </a:prstGeom>
          <a:noFill/>
          <a:ln w="76200" cap="flat">
            <a:solidFill>
              <a:schemeClr val="accent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 name="Straight Connector 7"/>
          <p:cNvCxnSpPr/>
          <p:nvPr/>
        </p:nvCxnSpPr>
        <p:spPr>
          <a:xfrm>
            <a:off x="6308461" y="5079265"/>
            <a:ext cx="4015438" cy="4249269"/>
          </a:xfrm>
          <a:prstGeom prst="line">
            <a:avLst/>
          </a:prstGeom>
          <a:noFill/>
          <a:ln w="76200" cap="flat">
            <a:solidFill>
              <a:schemeClr val="accent1">
                <a:lumMod val="75000"/>
              </a:schemeClr>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Effect transition="in" filter="blinds(horizontal)">
                                      <p:cBhvr>
                                        <p:cTn id="7" dur="500"/>
                                        <p:tgtEl>
                                          <p:spTgt spid="12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5">
                                            <p:txEl>
                                              <p:pRg st="1" end="1"/>
                                            </p:txEl>
                                          </p:spTgt>
                                        </p:tgtEl>
                                        <p:attrNameLst>
                                          <p:attrName>style.visibility</p:attrName>
                                        </p:attrNameLst>
                                      </p:cBhvr>
                                      <p:to>
                                        <p:strVal val="visible"/>
                                      </p:to>
                                    </p:set>
                                    <p:animEffect transition="in" filter="blinds(horizontal)">
                                      <p:cBhvr>
                                        <p:cTn id="10" dur="500"/>
                                        <p:tgtEl>
                                          <p:spTgt spid="12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5">
                                            <p:txEl>
                                              <p:pRg st="2" end="2"/>
                                            </p:txEl>
                                          </p:spTgt>
                                        </p:tgtEl>
                                        <p:attrNameLst>
                                          <p:attrName>style.visibility</p:attrName>
                                        </p:attrNameLst>
                                      </p:cBhvr>
                                      <p:to>
                                        <p:strVal val="visible"/>
                                      </p:to>
                                    </p:set>
                                    <p:animEffect transition="in" filter="blinds(horizontal)">
                                      <p:cBhvr>
                                        <p:cTn id="13" dur="500"/>
                                        <p:tgtEl>
                                          <p:spTgt spid="12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5">
                                            <p:txEl>
                                              <p:pRg st="3" end="3"/>
                                            </p:txEl>
                                          </p:spTgt>
                                        </p:tgtEl>
                                        <p:attrNameLst>
                                          <p:attrName>style.visibility</p:attrName>
                                        </p:attrNameLst>
                                      </p:cBhvr>
                                      <p:to>
                                        <p:strVal val="visible"/>
                                      </p:to>
                                    </p:set>
                                    <p:animEffect transition="in" filter="blinds(horizontal)">
                                      <p:cBhvr>
                                        <p:cTn id="16" dur="500"/>
                                        <p:tgtEl>
                                          <p:spTgt spid="12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5">
                                            <p:txEl>
                                              <p:pRg st="4" end="4"/>
                                            </p:txEl>
                                          </p:spTgt>
                                        </p:tgtEl>
                                        <p:attrNameLst>
                                          <p:attrName>style.visibility</p:attrName>
                                        </p:attrNameLst>
                                      </p:cBhvr>
                                      <p:to>
                                        <p:strVal val="visible"/>
                                      </p:to>
                                    </p:set>
                                    <p:animEffect transition="in" filter="blinds(horizontal)">
                                      <p:cBhvr>
                                        <p:cTn id="19" dur="500"/>
                                        <p:tgtEl>
                                          <p:spTgt spid="12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25">
                                            <p:txEl>
                                              <p:pRg st="5" end="5"/>
                                            </p:txEl>
                                          </p:spTgt>
                                        </p:tgtEl>
                                        <p:attrNameLst>
                                          <p:attrName>style.visibility</p:attrName>
                                        </p:attrNameLst>
                                      </p:cBhvr>
                                      <p:to>
                                        <p:strVal val="visible"/>
                                      </p:to>
                                    </p:set>
                                    <p:animEffect transition="in" filter="blinds(horizontal)">
                                      <p:cBhvr>
                                        <p:cTn id="22" dur="500"/>
                                        <p:tgtEl>
                                          <p:spTgt spid="12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200957" y="73586"/>
            <a:ext cx="12362103" cy="183477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Doppler</a:t>
            </a:r>
            <a:r>
              <a:rPr lang="tr-TR" sz="6600" dirty="0" smtClean="0">
                <a:solidFill>
                  <a:schemeClr val="tx2">
                    <a:lumMod val="10000"/>
                  </a:schemeClr>
                </a:solidFill>
              </a:rPr>
              <a:t> Ultrason </a:t>
            </a:r>
            <a:r>
              <a:rPr lang="mr-IN" sz="6600" dirty="0" smtClean="0">
                <a:solidFill>
                  <a:schemeClr val="tx2">
                    <a:lumMod val="10000"/>
                  </a:schemeClr>
                </a:solidFill>
              </a:rPr>
              <a:t>–</a:t>
            </a:r>
            <a:r>
              <a:rPr lang="tr-TR" sz="6600" dirty="0" smtClean="0">
                <a:solidFill>
                  <a:schemeClr val="tx2">
                    <a:lumMod val="10000"/>
                  </a:schemeClr>
                </a:solidFill>
              </a:rPr>
              <a:t> </a:t>
            </a:r>
            <a:r>
              <a:rPr lang="tr-TR" sz="6600" dirty="0" err="1" smtClean="0">
                <a:solidFill>
                  <a:schemeClr val="tx2">
                    <a:lumMod val="10000"/>
                  </a:schemeClr>
                </a:solidFill>
              </a:rPr>
              <a:t>Uterin</a:t>
            </a:r>
            <a:r>
              <a:rPr lang="tr-TR" sz="6600" dirty="0" smtClean="0">
                <a:solidFill>
                  <a:schemeClr val="tx2">
                    <a:lumMod val="10000"/>
                  </a:schemeClr>
                </a:solidFill>
              </a:rPr>
              <a:t> arter</a:t>
            </a:r>
            <a:endParaRPr sz="6600" dirty="0">
              <a:solidFill>
                <a:schemeClr val="tx2">
                  <a:lumMod val="10000"/>
                </a:schemeClr>
              </a:solidFill>
            </a:endParaRPr>
          </a:p>
        </p:txBody>
      </p:sp>
      <p:sp>
        <p:nvSpPr>
          <p:cNvPr id="125" name="Shape 125"/>
          <p:cNvSpPr>
            <a:spLocks noGrp="1"/>
          </p:cNvSpPr>
          <p:nvPr>
            <p:ph type="body" idx="1"/>
          </p:nvPr>
        </p:nvSpPr>
        <p:spPr>
          <a:xfrm>
            <a:off x="200956" y="2153477"/>
            <a:ext cx="12362103" cy="7248939"/>
          </a:xfrm>
          <a:prstGeom prst="rect">
            <a:avLst/>
          </a:prstGeom>
        </p:spPr>
        <p:txBody>
          <a:bodyPr anchor="t">
            <a:normAutofit/>
          </a:bodyPr>
          <a:lstStyle/>
          <a:p>
            <a:pPr lvl="1" defTabSz="914400">
              <a:spcBef>
                <a:spcPts val="0"/>
              </a:spcBef>
              <a:buSzTx/>
              <a:buFont typeface="Arial" charset="0"/>
              <a:buChar char="•"/>
            </a:pPr>
            <a:r>
              <a:rPr lang="tr-TR" sz="3200" b="1" dirty="0" smtClean="0">
                <a:solidFill>
                  <a:schemeClr val="tx1"/>
                </a:solidFill>
              </a:rPr>
              <a:t>Anormal </a:t>
            </a:r>
            <a:r>
              <a:rPr lang="tr-TR" sz="3200" b="1" dirty="0" err="1" smtClean="0">
                <a:solidFill>
                  <a:schemeClr val="tx1"/>
                </a:solidFill>
              </a:rPr>
              <a:t>patern</a:t>
            </a:r>
            <a:r>
              <a:rPr lang="tr-TR" sz="3200" b="1" dirty="0" smtClean="0">
                <a:solidFill>
                  <a:schemeClr val="tx1"/>
                </a:solidFill>
              </a:rPr>
              <a:t> (</a:t>
            </a:r>
            <a:r>
              <a:rPr lang="tr-TR" sz="3200" b="1" dirty="0" err="1" smtClean="0">
                <a:solidFill>
                  <a:schemeClr val="tx1"/>
                </a:solidFill>
              </a:rPr>
              <a:t>Bilateral</a:t>
            </a:r>
            <a:r>
              <a:rPr lang="tr-TR" sz="3200" b="1" dirty="0" smtClean="0">
                <a:solidFill>
                  <a:schemeClr val="tx1"/>
                </a:solidFill>
              </a:rPr>
              <a:t>/</a:t>
            </a:r>
            <a:r>
              <a:rPr lang="tr-TR" sz="3200" b="1" dirty="0" err="1" smtClean="0">
                <a:solidFill>
                  <a:schemeClr val="tx1"/>
                </a:solidFill>
              </a:rPr>
              <a:t>unilateral</a:t>
            </a:r>
            <a:r>
              <a:rPr lang="tr-TR" sz="3200" b="1" dirty="0" smtClean="0">
                <a:solidFill>
                  <a:schemeClr val="tx1"/>
                </a:solidFill>
              </a:rPr>
              <a:t>):</a:t>
            </a:r>
          </a:p>
          <a:p>
            <a:pPr lvl="2" defTabSz="914400">
              <a:spcBef>
                <a:spcPts val="0"/>
              </a:spcBef>
              <a:buSzTx/>
              <a:buFont typeface="Arial" charset="0"/>
              <a:buChar char="•"/>
            </a:pPr>
            <a:r>
              <a:rPr lang="tr-TR" sz="3200" b="1" dirty="0" smtClean="0">
                <a:solidFill>
                  <a:schemeClr val="tx1"/>
                </a:solidFill>
              </a:rPr>
              <a:t>Artmış </a:t>
            </a:r>
            <a:r>
              <a:rPr lang="tr-TR" sz="3200" b="1" dirty="0" err="1" smtClean="0">
                <a:solidFill>
                  <a:schemeClr val="tx1"/>
                </a:solidFill>
              </a:rPr>
              <a:t>pulsatilite</a:t>
            </a:r>
            <a:r>
              <a:rPr lang="tr-TR" sz="3200" b="1" dirty="0" smtClean="0">
                <a:solidFill>
                  <a:schemeClr val="tx1"/>
                </a:solidFill>
              </a:rPr>
              <a:t> indeksi (</a:t>
            </a:r>
            <a:r>
              <a:rPr lang="tr-TR" sz="3200" b="1" dirty="0" err="1" smtClean="0">
                <a:solidFill>
                  <a:schemeClr val="tx1"/>
                </a:solidFill>
              </a:rPr>
              <a:t>ort.</a:t>
            </a:r>
            <a:r>
              <a:rPr lang="tr-TR" sz="3200" b="1" dirty="0" smtClean="0">
                <a:solidFill>
                  <a:schemeClr val="tx1"/>
                </a:solidFill>
              </a:rPr>
              <a:t> PI &gt;1.5)</a:t>
            </a:r>
          </a:p>
          <a:p>
            <a:pPr lvl="2" defTabSz="914400">
              <a:spcBef>
                <a:spcPts val="0"/>
              </a:spcBef>
              <a:buSzTx/>
              <a:buFont typeface="Arial" charset="0"/>
              <a:buChar char="•"/>
            </a:pPr>
            <a:r>
              <a:rPr lang="tr-TR" sz="3200" b="1" dirty="0" err="1" smtClean="0">
                <a:solidFill>
                  <a:schemeClr val="tx1"/>
                </a:solidFill>
              </a:rPr>
              <a:t>Endiyastolik</a:t>
            </a:r>
            <a:r>
              <a:rPr lang="tr-TR" sz="3200" b="1" dirty="0" smtClean="0">
                <a:solidFill>
                  <a:schemeClr val="tx1"/>
                </a:solidFill>
              </a:rPr>
              <a:t> </a:t>
            </a:r>
            <a:r>
              <a:rPr lang="tr-TR" sz="3200" b="1" dirty="0" err="1" smtClean="0">
                <a:solidFill>
                  <a:schemeClr val="tx1"/>
                </a:solidFill>
              </a:rPr>
              <a:t>çentiklenme</a:t>
            </a:r>
            <a:endParaRPr lang="tr-TR" sz="3200" b="1" dirty="0" smtClean="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a:solidFill>
                <a:schemeClr val="tx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6609" y="3858083"/>
            <a:ext cx="8607287" cy="5544333"/>
          </a:xfrm>
          <a:prstGeom prst="rect">
            <a:avLst/>
          </a:prstGeom>
        </p:spPr>
      </p:pic>
    </p:spTree>
    <p:extLst>
      <p:ext uri="{BB962C8B-B14F-4D97-AF65-F5344CB8AC3E}">
        <p14:creationId xmlns:p14="http://schemas.microsoft.com/office/powerpoint/2010/main" val="105719755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0" y="16321"/>
            <a:ext cx="11851342" cy="1243496"/>
          </a:xfrm>
          <a:prstGeom prst="rect">
            <a:avLst/>
          </a:prstGeom>
          <a:solidFill>
            <a:schemeClr val="tx1"/>
          </a:solidFill>
        </p:spPr>
        <p:txBody>
          <a:bodyPr anchor="t">
            <a:normAutofit fontScale="90000"/>
          </a:bodyPr>
          <a:lstStyle/>
          <a:p>
            <a:pPr algn="l">
              <a:defRPr sz="4800" b="1">
                <a:latin typeface="+mn-lt"/>
                <a:ea typeface="+mn-ea"/>
                <a:cs typeface="+mn-cs"/>
                <a:sym typeface="Times New Roman"/>
              </a:defRPr>
            </a:pPr>
            <a:r>
              <a:rPr lang="tr-TR" sz="4000" dirty="0" err="1" smtClean="0">
                <a:solidFill>
                  <a:schemeClr val="tx2">
                    <a:lumMod val="10000"/>
                  </a:schemeClr>
                </a:solidFill>
              </a:rPr>
              <a:t>Uterin</a:t>
            </a:r>
            <a:r>
              <a:rPr lang="tr-TR" sz="4000" dirty="0" smtClean="0">
                <a:solidFill>
                  <a:schemeClr val="tx2">
                    <a:lumMod val="10000"/>
                  </a:schemeClr>
                </a:solidFill>
              </a:rPr>
              <a:t> arterde artmış </a:t>
            </a:r>
            <a:r>
              <a:rPr lang="tr-TR" sz="4000" dirty="0" err="1" smtClean="0">
                <a:solidFill>
                  <a:schemeClr val="tx2">
                    <a:lumMod val="10000"/>
                  </a:schemeClr>
                </a:solidFill>
              </a:rPr>
              <a:t>pulsatilite</a:t>
            </a:r>
            <a:r>
              <a:rPr lang="tr-TR" sz="4000" dirty="0" smtClean="0">
                <a:solidFill>
                  <a:schemeClr val="tx2">
                    <a:lumMod val="10000"/>
                  </a:schemeClr>
                </a:solidFill>
              </a:rPr>
              <a:t> indeksi / diyastol sonu </a:t>
            </a:r>
            <a:r>
              <a:rPr lang="tr-TR" sz="4000" dirty="0" err="1" smtClean="0">
                <a:solidFill>
                  <a:schemeClr val="tx2">
                    <a:lumMod val="10000"/>
                  </a:schemeClr>
                </a:solidFill>
              </a:rPr>
              <a:t>çentiklenme</a:t>
            </a:r>
            <a:r>
              <a:rPr lang="tr-TR" sz="4000" dirty="0" smtClean="0">
                <a:solidFill>
                  <a:schemeClr val="tx2">
                    <a:lumMod val="10000"/>
                  </a:schemeClr>
                </a:solidFill>
              </a:rPr>
              <a:t>: İlk </a:t>
            </a:r>
            <a:r>
              <a:rPr lang="tr-TR" sz="4000" dirty="0" err="1" smtClean="0">
                <a:solidFill>
                  <a:schemeClr val="tx2">
                    <a:lumMod val="10000"/>
                  </a:schemeClr>
                </a:solidFill>
              </a:rPr>
              <a:t>üçayda</a:t>
            </a:r>
            <a:r>
              <a:rPr lang="tr-TR" sz="4000" dirty="0" smtClean="0">
                <a:solidFill>
                  <a:schemeClr val="tx2">
                    <a:lumMod val="10000"/>
                  </a:schemeClr>
                </a:solidFill>
              </a:rPr>
              <a:t> </a:t>
            </a:r>
            <a:r>
              <a:rPr lang="tr-TR" sz="4000" dirty="0" err="1" smtClean="0">
                <a:solidFill>
                  <a:schemeClr val="tx2">
                    <a:lumMod val="10000"/>
                  </a:schemeClr>
                </a:solidFill>
              </a:rPr>
              <a:t>Uterin</a:t>
            </a:r>
            <a:r>
              <a:rPr lang="tr-TR" sz="4000" dirty="0" smtClean="0">
                <a:solidFill>
                  <a:schemeClr val="tx2">
                    <a:lumMod val="10000"/>
                  </a:schemeClr>
                </a:solidFill>
              </a:rPr>
              <a:t> arter </a:t>
            </a:r>
            <a:r>
              <a:rPr lang="tr-TR" sz="4000" dirty="0" err="1" smtClean="0">
                <a:solidFill>
                  <a:schemeClr val="tx2">
                    <a:lumMod val="10000"/>
                  </a:schemeClr>
                </a:solidFill>
              </a:rPr>
              <a:t>Dopplerinin</a:t>
            </a:r>
            <a:r>
              <a:rPr lang="tr-TR" sz="4000" dirty="0" smtClean="0">
                <a:solidFill>
                  <a:schemeClr val="tx2">
                    <a:lumMod val="10000"/>
                  </a:schemeClr>
                </a:solidFill>
              </a:rPr>
              <a:t> önemi</a:t>
            </a:r>
            <a:endParaRPr sz="4000" dirty="0">
              <a:solidFill>
                <a:schemeClr val="tx2">
                  <a:lumMod val="10000"/>
                </a:schemeClr>
              </a:solidFill>
            </a:endParaRPr>
          </a:p>
        </p:txBody>
      </p:sp>
      <p:sp>
        <p:nvSpPr>
          <p:cNvPr id="125" name="Shape 125"/>
          <p:cNvSpPr>
            <a:spLocks noGrp="1"/>
          </p:cNvSpPr>
          <p:nvPr>
            <p:ph type="body" idx="1"/>
          </p:nvPr>
        </p:nvSpPr>
        <p:spPr>
          <a:xfrm>
            <a:off x="412375" y="2241175"/>
            <a:ext cx="11633851" cy="6286599"/>
          </a:xfrm>
          <a:prstGeom prst="rect">
            <a:avLst/>
          </a:prstGeom>
        </p:spPr>
        <p:txBody>
          <a:bodyPr anchor="t">
            <a:normAutofit/>
          </a:bodyPr>
          <a:lstStyle/>
          <a:p>
            <a:pPr lvl="1"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endParaRPr lang="tr-TR" sz="3200" b="1" dirty="0" smtClean="0">
              <a:solidFill>
                <a:schemeClr val="tx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012" y="2503313"/>
            <a:ext cx="10755963" cy="5847766"/>
          </a:xfrm>
          <a:prstGeom prst="rect">
            <a:avLst/>
          </a:prstGeom>
        </p:spPr>
      </p:pic>
      <p:cxnSp>
        <p:nvCxnSpPr>
          <p:cNvPr id="4" name="Straight Connector 3"/>
          <p:cNvCxnSpPr/>
          <p:nvPr/>
        </p:nvCxnSpPr>
        <p:spPr>
          <a:xfrm>
            <a:off x="1049721" y="5188226"/>
            <a:ext cx="10576650" cy="19878"/>
          </a:xfrm>
          <a:prstGeom prst="line">
            <a:avLst/>
          </a:prstGeom>
          <a:noFill/>
          <a:ln w="57150" cap="flat">
            <a:solidFill>
              <a:srgbClr val="FF0000"/>
            </a:solidFill>
            <a:prstDash val="solid"/>
            <a:miter lim="400000"/>
          </a:ln>
          <a:effectLst/>
          <a:sp3d/>
        </p:spPr>
        <p:style>
          <a:lnRef idx="0">
            <a:scrgbClr r="0" g="0" b="0"/>
          </a:lnRef>
          <a:fillRef idx="0">
            <a:scrgbClr r="0" g="0" b="0"/>
          </a:fillRef>
          <a:effectRef idx="0">
            <a:scrgbClr r="0" g="0" b="0"/>
          </a:effectRef>
          <a:fontRef idx="none"/>
        </p:style>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255" y="1259817"/>
            <a:ext cx="8970164" cy="1219200"/>
          </a:xfrm>
          <a:prstGeom prst="rect">
            <a:avLst/>
          </a:prstGeom>
        </p:spPr>
      </p:pic>
      <p:sp>
        <p:nvSpPr>
          <p:cNvPr id="8" name="TextBox 7"/>
          <p:cNvSpPr txBox="1"/>
          <p:nvPr/>
        </p:nvSpPr>
        <p:spPr>
          <a:xfrm>
            <a:off x="258417" y="8058692"/>
            <a:ext cx="12463670" cy="1272143"/>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smtClean="0">
                <a:ln>
                  <a:noFill/>
                </a:ln>
                <a:solidFill>
                  <a:srgbClr val="FFFFFF"/>
                </a:solidFill>
                <a:effectLst/>
                <a:uFillTx/>
                <a:latin typeface="+mn-lt"/>
                <a:ea typeface="+mj-ea"/>
                <a:cs typeface="+mj-cs"/>
                <a:sym typeface="Helvetica Light"/>
              </a:rPr>
              <a:t>*** &gt;12.</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gh</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baseline="0" dirty="0" smtClean="0">
                <a:ln>
                  <a:noFill/>
                </a:ln>
                <a:solidFill>
                  <a:srgbClr val="FFFFFF"/>
                </a:solidFill>
                <a:effectLst/>
                <a:uFillTx/>
                <a:latin typeface="+mn-lt"/>
                <a:ea typeface="+mj-ea"/>
                <a:cs typeface="+mj-cs"/>
                <a:sym typeface="Helvetica Light"/>
              </a:rPr>
              <a:t>Aspirin</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profilaksisini</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düşün</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p>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dirty="0" smtClean="0">
                <a:ln>
                  <a:noFill/>
                </a:ln>
                <a:solidFill>
                  <a:srgbClr val="FFFFFF"/>
                </a:solidFill>
                <a:effectLst/>
                <a:uFillTx/>
                <a:latin typeface="+mn-lt"/>
                <a:ea typeface="+mj-ea"/>
                <a:cs typeface="+mj-cs"/>
                <a:sym typeface="Helvetica Light"/>
              </a:rPr>
              <a:t>100-150 mg/</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gün</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gece</a:t>
            </a:r>
            <a:r>
              <a:rPr kumimoji="0" lang="en-US" sz="3800" b="1" i="0" u="none" strike="noStrike" cap="none" spc="0" normalizeH="0" dirty="0" smtClean="0">
                <a:ln>
                  <a:noFill/>
                </a:ln>
                <a:solidFill>
                  <a:srgbClr val="FFFFFF"/>
                </a:solidFill>
                <a:effectLst/>
                <a:uFillTx/>
                <a:latin typeface="+mn-lt"/>
                <a:ea typeface="+mj-ea"/>
                <a:cs typeface="+mj-cs"/>
                <a:sym typeface="Helvetica Light"/>
              </a:rPr>
              <a:t>, 36.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gebelik</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haftasına</a:t>
            </a:r>
            <a:r>
              <a:rPr kumimoji="0" lang="en-US" sz="3800" b="1" i="0" u="none" strike="noStrike" cap="none" spc="0" normalizeH="0" dirty="0" smtClean="0">
                <a:ln>
                  <a:noFill/>
                </a:ln>
                <a:solidFill>
                  <a:srgbClr val="FFFFFF"/>
                </a:solidFill>
                <a:effectLst/>
                <a:uFillTx/>
                <a:latin typeface="+mn-lt"/>
                <a:ea typeface="+mj-ea"/>
                <a:cs typeface="+mj-cs"/>
                <a:sym typeface="Helvetica Light"/>
              </a:rPr>
              <a:t> </a:t>
            </a:r>
            <a:r>
              <a:rPr kumimoji="0" lang="en-US" sz="3800" b="1" i="0" u="none" strike="noStrike" cap="none" spc="0" normalizeH="0" dirty="0" err="1" smtClean="0">
                <a:ln>
                  <a:noFill/>
                </a:ln>
                <a:solidFill>
                  <a:srgbClr val="FFFFFF"/>
                </a:solidFill>
                <a:effectLst/>
                <a:uFillTx/>
                <a:latin typeface="+mn-lt"/>
                <a:ea typeface="+mj-ea"/>
                <a:cs typeface="+mj-cs"/>
                <a:sym typeface="Helvetica Light"/>
              </a:rPr>
              <a:t>kadar</a:t>
            </a:r>
            <a:endParaRPr kumimoji="0" lang="en-US" sz="3800" b="1" i="0" u="none" strike="noStrike" cap="none" spc="0" normalizeH="0" baseline="0" dirty="0">
              <a:ln>
                <a:noFill/>
              </a:ln>
              <a:solidFill>
                <a:srgbClr val="FFFFFF"/>
              </a:solidFill>
              <a:effectLst/>
              <a:uFillTx/>
              <a:latin typeface="+mn-lt"/>
              <a:ea typeface="+mj-ea"/>
              <a:cs typeface="+mj-cs"/>
              <a:sym typeface="Helvetica Light"/>
            </a:endParaRPr>
          </a:p>
        </p:txBody>
      </p:sp>
    </p:spTree>
    <p:extLst>
      <p:ext uri="{BB962C8B-B14F-4D97-AF65-F5344CB8AC3E}">
        <p14:creationId xmlns:p14="http://schemas.microsoft.com/office/powerpoint/2010/main" val="1463533142"/>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0"/>
            <a:ext cx="11851342" cy="1411357"/>
          </a:xfrm>
          <a:prstGeom prst="rect">
            <a:avLst/>
          </a:prstGeom>
          <a:solidFill>
            <a:schemeClr val="tx1"/>
          </a:solidFill>
        </p:spPr>
        <p:txBody>
          <a:bodyPr anchor="t">
            <a:normAutofit fontScale="90000"/>
          </a:bodyPr>
          <a:lstStyle/>
          <a:p>
            <a:pPr algn="l">
              <a:defRPr sz="4800" b="1">
                <a:latin typeface="+mn-lt"/>
                <a:ea typeface="+mn-ea"/>
                <a:cs typeface="+mn-cs"/>
                <a:sym typeface="Times New Roman"/>
              </a:defRPr>
            </a:pPr>
            <a:r>
              <a:rPr lang="tr-TR" sz="4000" dirty="0" err="1" smtClean="0">
                <a:solidFill>
                  <a:schemeClr val="tx2">
                    <a:lumMod val="10000"/>
                  </a:schemeClr>
                </a:solidFill>
              </a:rPr>
              <a:t>Uterin</a:t>
            </a:r>
            <a:r>
              <a:rPr lang="tr-TR" sz="4000" dirty="0" smtClean="0">
                <a:solidFill>
                  <a:schemeClr val="tx2">
                    <a:lumMod val="10000"/>
                  </a:schemeClr>
                </a:solidFill>
              </a:rPr>
              <a:t> arterde artmış </a:t>
            </a:r>
            <a:r>
              <a:rPr lang="tr-TR" sz="4000" dirty="0" err="1" smtClean="0">
                <a:solidFill>
                  <a:schemeClr val="tx2">
                    <a:lumMod val="10000"/>
                  </a:schemeClr>
                </a:solidFill>
              </a:rPr>
              <a:t>pulsatilite</a:t>
            </a:r>
            <a:r>
              <a:rPr lang="tr-TR" sz="4000" dirty="0" smtClean="0">
                <a:solidFill>
                  <a:schemeClr val="tx2">
                    <a:lumMod val="10000"/>
                  </a:schemeClr>
                </a:solidFill>
              </a:rPr>
              <a:t> indeksi / diyastol sonu </a:t>
            </a:r>
            <a:r>
              <a:rPr lang="tr-TR" sz="4000" dirty="0" err="1" smtClean="0">
                <a:solidFill>
                  <a:schemeClr val="tx2">
                    <a:lumMod val="10000"/>
                  </a:schemeClr>
                </a:solidFill>
              </a:rPr>
              <a:t>çentiklenme</a:t>
            </a:r>
            <a:r>
              <a:rPr lang="tr-TR" sz="4000" dirty="0" smtClean="0">
                <a:solidFill>
                  <a:schemeClr val="tx2">
                    <a:lumMod val="10000"/>
                  </a:schemeClr>
                </a:solidFill>
              </a:rPr>
              <a:t> : İkinci ve üçüncü </a:t>
            </a:r>
            <a:r>
              <a:rPr lang="tr-TR" sz="4000" dirty="0" err="1" smtClean="0">
                <a:solidFill>
                  <a:schemeClr val="tx2">
                    <a:lumMod val="10000"/>
                  </a:schemeClr>
                </a:solidFill>
              </a:rPr>
              <a:t>üçayda</a:t>
            </a:r>
            <a:r>
              <a:rPr lang="tr-TR" sz="4000" dirty="0" smtClean="0">
                <a:solidFill>
                  <a:schemeClr val="tx2">
                    <a:lumMod val="10000"/>
                  </a:schemeClr>
                </a:solidFill>
              </a:rPr>
              <a:t> klinik önemi</a:t>
            </a:r>
            <a:endParaRPr sz="40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lvl="1" defTabSz="914400">
              <a:spcBef>
                <a:spcPts val="0"/>
              </a:spcBef>
              <a:buSzTx/>
              <a:buFont typeface="Arial" charset="0"/>
              <a:buChar char="•"/>
            </a:pPr>
            <a:endParaRPr lang="tr-TR" sz="3200" b="1" dirty="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a:solidFill>
                <a:schemeClr val="tx1"/>
              </a:solidFill>
            </a:endParaRPr>
          </a:p>
          <a:p>
            <a:pPr lvl="1" defTabSz="914400">
              <a:spcBef>
                <a:spcPts val="0"/>
              </a:spcBef>
              <a:buSzTx/>
              <a:buFont typeface="Arial" charset="0"/>
              <a:buChar char="•"/>
            </a:pPr>
            <a:endParaRPr lang="tr-TR" sz="3200" b="1" dirty="0" smtClean="0">
              <a:solidFill>
                <a:schemeClr val="tx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308" y="2558132"/>
            <a:ext cx="11249992" cy="6818950"/>
          </a:xfrm>
          <a:prstGeom prst="rect">
            <a:avLst/>
          </a:prstGeom>
        </p:spPr>
      </p:pic>
      <p:sp>
        <p:nvSpPr>
          <p:cNvPr id="3" name="TextBox 2"/>
          <p:cNvSpPr txBox="1"/>
          <p:nvPr/>
        </p:nvSpPr>
        <p:spPr>
          <a:xfrm>
            <a:off x="11160010" y="-1297841"/>
            <a:ext cx="102657"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800" b="0" i="0" u="none" strike="noStrike" cap="none" spc="0" normalizeH="0" baseline="0" dirty="0">
              <a:ln>
                <a:noFill/>
              </a:ln>
              <a:solidFill>
                <a:srgbClr val="FFFFFF"/>
              </a:solidFill>
              <a:effectLst/>
              <a:uFillTx/>
              <a:latin typeface="+mj-lt"/>
              <a:ea typeface="+mj-ea"/>
              <a:cs typeface="+mj-cs"/>
              <a:sym typeface="Helvetica Ligh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2938" y="1460992"/>
            <a:ext cx="10535028" cy="109713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9444" y="3240156"/>
            <a:ext cx="8620566" cy="4731026"/>
          </a:xfrm>
          <a:prstGeom prst="rect">
            <a:avLst/>
          </a:prstGeom>
        </p:spPr>
      </p:pic>
    </p:spTree>
    <p:extLst>
      <p:ext uri="{BB962C8B-B14F-4D97-AF65-F5344CB8AC3E}">
        <p14:creationId xmlns:p14="http://schemas.microsoft.com/office/powerpoint/2010/main" val="14012372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Doppler</a:t>
            </a:r>
            <a:r>
              <a:rPr lang="tr-TR" sz="6600" dirty="0" smtClean="0">
                <a:solidFill>
                  <a:schemeClr val="tx2">
                    <a:lumMod val="10000"/>
                  </a:schemeClr>
                </a:solidFill>
              </a:rPr>
              <a:t> Ultrason </a:t>
            </a:r>
            <a:r>
              <a:rPr lang="mr-IN" sz="6600" dirty="0" smtClean="0">
                <a:solidFill>
                  <a:schemeClr val="tx2">
                    <a:lumMod val="10000"/>
                  </a:schemeClr>
                </a:solidFill>
              </a:rPr>
              <a:t>–</a:t>
            </a:r>
            <a:r>
              <a:rPr lang="tr-TR" sz="6600" dirty="0" smtClean="0">
                <a:solidFill>
                  <a:schemeClr val="tx2">
                    <a:lumMod val="10000"/>
                  </a:schemeClr>
                </a:solidFill>
              </a:rPr>
              <a:t> </a:t>
            </a:r>
            <a:r>
              <a:rPr lang="tr-TR" sz="6600" dirty="0" err="1" smtClean="0">
                <a:solidFill>
                  <a:schemeClr val="tx2">
                    <a:lumMod val="10000"/>
                  </a:schemeClr>
                </a:solidFill>
              </a:rPr>
              <a:t>Umbilikal</a:t>
            </a:r>
            <a:r>
              <a:rPr lang="tr-TR" sz="6600" dirty="0" smtClean="0">
                <a:solidFill>
                  <a:schemeClr val="tx2">
                    <a:lumMod val="10000"/>
                  </a:schemeClr>
                </a:solidFill>
              </a:rPr>
              <a:t> arter</a:t>
            </a:r>
            <a:endParaRPr sz="6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sz="3200" b="1" dirty="0" err="1" smtClean="0">
                <a:solidFill>
                  <a:schemeClr val="tx1"/>
                </a:solidFill>
              </a:rPr>
              <a:t>Perinatal</a:t>
            </a:r>
            <a:r>
              <a:rPr lang="tr-TR" sz="3200" b="1" dirty="0" smtClean="0">
                <a:solidFill>
                  <a:schemeClr val="tx1"/>
                </a:solidFill>
              </a:rPr>
              <a:t> </a:t>
            </a:r>
            <a:r>
              <a:rPr lang="tr-TR" sz="3200" b="1" dirty="0" err="1" smtClean="0">
                <a:solidFill>
                  <a:schemeClr val="tx1"/>
                </a:solidFill>
              </a:rPr>
              <a:t>sağkalıma</a:t>
            </a:r>
            <a:r>
              <a:rPr lang="tr-TR" sz="3200" b="1" dirty="0" smtClean="0">
                <a:solidFill>
                  <a:schemeClr val="tx1"/>
                </a:solidFill>
              </a:rPr>
              <a:t> katkısı yüksek riskli hastalarda olumlu</a:t>
            </a:r>
          </a:p>
          <a:p>
            <a:pPr lvl="1" defTabSz="914400">
              <a:spcBef>
                <a:spcPts val="0"/>
              </a:spcBef>
              <a:buSzTx/>
              <a:buFont typeface="Arial" charset="0"/>
              <a:buChar char="•"/>
            </a:pPr>
            <a:r>
              <a:rPr lang="tr-TR" sz="3200" b="1" dirty="0" err="1" smtClean="0">
                <a:solidFill>
                  <a:schemeClr val="tx1"/>
                </a:solidFill>
              </a:rPr>
              <a:t>Plasental</a:t>
            </a:r>
            <a:r>
              <a:rPr lang="tr-TR" sz="3200" b="1" dirty="0" smtClean="0">
                <a:solidFill>
                  <a:schemeClr val="tx1"/>
                </a:solidFill>
              </a:rPr>
              <a:t> yetmezlik şüphesi bulunan hastalarda tarama amaçlı</a:t>
            </a:r>
          </a:p>
          <a:p>
            <a:pPr lvl="1" defTabSz="914400">
              <a:spcBef>
                <a:spcPts val="0"/>
              </a:spcBef>
              <a:buSzTx/>
              <a:buFont typeface="Arial" charset="0"/>
              <a:buChar char="•"/>
            </a:pPr>
            <a:r>
              <a:rPr lang="tr-TR" sz="3200" b="1" dirty="0" smtClean="0">
                <a:solidFill>
                  <a:schemeClr val="tx1"/>
                </a:solidFill>
              </a:rPr>
              <a:t>IUBK şüphesi</a:t>
            </a:r>
          </a:p>
          <a:p>
            <a:pPr lvl="1" defTabSz="914400">
              <a:spcBef>
                <a:spcPts val="0"/>
              </a:spcBef>
              <a:buSzTx/>
              <a:buFont typeface="Arial" charset="0"/>
              <a:buChar char="•"/>
            </a:pPr>
            <a:r>
              <a:rPr lang="tr-TR" sz="3200" b="1" dirty="0" smtClean="0">
                <a:solidFill>
                  <a:schemeClr val="tx1"/>
                </a:solidFill>
              </a:rPr>
              <a:t>IUBK olan fetüslerde kısa / uzun dönem </a:t>
            </a:r>
            <a:r>
              <a:rPr lang="tr-TR" sz="3200" b="1" dirty="0" err="1" smtClean="0">
                <a:solidFill>
                  <a:schemeClr val="tx1"/>
                </a:solidFill>
              </a:rPr>
              <a:t>sağkalıma</a:t>
            </a:r>
            <a:r>
              <a:rPr lang="tr-TR" sz="3200" b="1" dirty="0" smtClean="0">
                <a:solidFill>
                  <a:schemeClr val="tx1"/>
                </a:solidFill>
              </a:rPr>
              <a:t> olumlu katkı ve en güvenilir parametre</a:t>
            </a:r>
          </a:p>
          <a:p>
            <a:pPr defTabSz="914400">
              <a:spcBef>
                <a:spcPts val="0"/>
              </a:spcBef>
              <a:buSzTx/>
              <a:buFont typeface="Arial" charset="0"/>
              <a:buChar char="•"/>
            </a:pPr>
            <a:r>
              <a:rPr lang="tr-TR" sz="3200" b="1" dirty="0" smtClean="0">
                <a:solidFill>
                  <a:schemeClr val="tx1"/>
                </a:solidFill>
              </a:rPr>
              <a:t>Artmış direnç, azalmış diyastol sonu akım (DSA), DSA kaybı veya ters akım</a:t>
            </a:r>
          </a:p>
          <a:p>
            <a:pPr lvl="1" defTabSz="914400">
              <a:spcBef>
                <a:spcPts val="0"/>
              </a:spcBef>
              <a:buSzTx/>
              <a:buFont typeface="Arial" charset="0"/>
              <a:buChar char="•"/>
            </a:pPr>
            <a:r>
              <a:rPr lang="tr-TR" sz="3200" b="1" dirty="0" smtClean="0">
                <a:solidFill>
                  <a:schemeClr val="tx1"/>
                </a:solidFill>
              </a:rPr>
              <a:t>Bulguya göre takip sıklığı, eşlik edecek diğer testler, doğum şekli ve zamanı </a:t>
            </a:r>
          </a:p>
        </p:txBody>
      </p:sp>
    </p:spTree>
    <p:extLst>
      <p:ext uri="{BB962C8B-B14F-4D97-AF65-F5344CB8AC3E}">
        <p14:creationId xmlns:p14="http://schemas.microsoft.com/office/powerpoint/2010/main" val="1927409346"/>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306667" y="198783"/>
            <a:ext cx="11918462" cy="1451113"/>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smtClean="0">
                <a:solidFill>
                  <a:schemeClr val="tx2">
                    <a:lumMod val="10000"/>
                  </a:schemeClr>
                </a:solidFill>
              </a:rPr>
              <a:t>Sonuç</a:t>
            </a:r>
            <a:endParaRPr sz="6600" dirty="0">
              <a:solidFill>
                <a:schemeClr val="tx2">
                  <a:lumMod val="10000"/>
                </a:schemeClr>
              </a:solidFill>
            </a:endParaRPr>
          </a:p>
        </p:txBody>
      </p:sp>
      <p:sp>
        <p:nvSpPr>
          <p:cNvPr id="125" name="Shape 125"/>
          <p:cNvSpPr>
            <a:spLocks noGrp="1"/>
          </p:cNvSpPr>
          <p:nvPr>
            <p:ph type="body" idx="1"/>
          </p:nvPr>
        </p:nvSpPr>
        <p:spPr>
          <a:xfrm>
            <a:off x="306666" y="1795669"/>
            <a:ext cx="11918463" cy="7407966"/>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Temel amaç</a:t>
            </a:r>
          </a:p>
          <a:p>
            <a:pPr lvl="1" defTabSz="914400">
              <a:spcBef>
                <a:spcPts val="0"/>
              </a:spcBef>
              <a:buSzTx/>
              <a:buFont typeface="Arial" charset="0"/>
              <a:buChar char="•"/>
            </a:pPr>
            <a:r>
              <a:rPr lang="tr-TR" sz="3200" b="1" dirty="0" smtClean="0">
                <a:solidFill>
                  <a:schemeClr val="tx1"/>
                </a:solidFill>
              </a:rPr>
              <a:t>Değerlendirmeye alınan </a:t>
            </a:r>
            <a:r>
              <a:rPr lang="tr-TR" sz="3200" b="1" dirty="0" smtClean="0">
                <a:solidFill>
                  <a:schemeClr val="tx1"/>
                </a:solidFill>
              </a:rPr>
              <a:t>fetüsü, </a:t>
            </a:r>
            <a:r>
              <a:rPr lang="tr-TR" sz="3200" b="1" dirty="0" err="1" smtClean="0">
                <a:solidFill>
                  <a:schemeClr val="tx1"/>
                </a:solidFill>
              </a:rPr>
              <a:t>fetal</a:t>
            </a:r>
            <a:r>
              <a:rPr lang="tr-TR" sz="3200" b="1" dirty="0" smtClean="0">
                <a:solidFill>
                  <a:schemeClr val="tx1"/>
                </a:solidFill>
              </a:rPr>
              <a:t> ölüm veya nörolojik hasardan korumak</a:t>
            </a: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Anormal test sonucu durumunda; </a:t>
            </a:r>
          </a:p>
          <a:p>
            <a:pPr lvl="1" defTabSz="914400">
              <a:spcBef>
                <a:spcPts val="0"/>
              </a:spcBef>
              <a:buSzTx/>
              <a:buFont typeface="Arial" charset="0"/>
              <a:buChar char="•"/>
            </a:pPr>
            <a:r>
              <a:rPr lang="tr-TR" sz="3200" b="1" dirty="0" smtClean="0">
                <a:solidFill>
                  <a:schemeClr val="tx1"/>
                </a:solidFill>
              </a:rPr>
              <a:t>Test sonucunu etkileyebilecek </a:t>
            </a:r>
            <a:r>
              <a:rPr lang="tr-TR" sz="3200" b="1" dirty="0" err="1" smtClean="0">
                <a:solidFill>
                  <a:schemeClr val="tx1"/>
                </a:solidFill>
              </a:rPr>
              <a:t>maternal</a:t>
            </a:r>
            <a:r>
              <a:rPr lang="tr-TR" sz="3200" b="1" dirty="0" smtClean="0">
                <a:solidFill>
                  <a:schemeClr val="tx1"/>
                </a:solidFill>
              </a:rPr>
              <a:t>/</a:t>
            </a:r>
            <a:r>
              <a:rPr lang="tr-TR" sz="3200" b="1" dirty="0" err="1" smtClean="0">
                <a:solidFill>
                  <a:schemeClr val="tx1"/>
                </a:solidFill>
              </a:rPr>
              <a:t>fetal</a:t>
            </a:r>
            <a:r>
              <a:rPr lang="tr-TR" sz="3200" b="1" dirty="0" smtClean="0">
                <a:solidFill>
                  <a:schemeClr val="tx1"/>
                </a:solidFill>
              </a:rPr>
              <a:t> nedenler gözden geçirilmeli</a:t>
            </a:r>
          </a:p>
          <a:p>
            <a:pPr lvl="1" defTabSz="914400">
              <a:spcBef>
                <a:spcPts val="0"/>
              </a:spcBef>
              <a:buSzTx/>
              <a:buFont typeface="Arial" charset="0"/>
              <a:buChar char="•"/>
            </a:pPr>
            <a:r>
              <a:rPr lang="tr-TR" sz="3200" b="1" dirty="0" smtClean="0">
                <a:solidFill>
                  <a:schemeClr val="tx1"/>
                </a:solidFill>
              </a:rPr>
              <a:t>Bir başka test ile tekrar değerlendirilmeli</a:t>
            </a:r>
          </a:p>
          <a:p>
            <a:pPr lvl="1" defTabSz="914400">
              <a:spcBef>
                <a:spcPts val="0"/>
              </a:spcBef>
              <a:buSzTx/>
              <a:buFont typeface="Arial" charset="0"/>
              <a:buChar char="•"/>
            </a:pPr>
            <a:r>
              <a:rPr lang="tr-TR" sz="3200" b="1" dirty="0" smtClean="0">
                <a:solidFill>
                  <a:schemeClr val="tx1"/>
                </a:solidFill>
              </a:rPr>
              <a:t>Test belirli aralıklar ile tekrar edilmeli</a:t>
            </a:r>
          </a:p>
          <a:p>
            <a:pPr lvl="1"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Karar verirken;</a:t>
            </a:r>
            <a:endParaRPr lang="tr-TR" sz="3200" b="1" dirty="0">
              <a:solidFill>
                <a:schemeClr val="tx1"/>
              </a:solidFill>
            </a:endParaRPr>
          </a:p>
          <a:p>
            <a:pPr lvl="1" defTabSz="914400">
              <a:spcBef>
                <a:spcPts val="0"/>
              </a:spcBef>
              <a:buSzTx/>
              <a:buFont typeface="Arial" charset="0"/>
              <a:buChar char="•"/>
            </a:pPr>
            <a:r>
              <a:rPr lang="tr-TR" sz="3200" b="1" dirty="0" smtClean="0">
                <a:solidFill>
                  <a:schemeClr val="tx1"/>
                </a:solidFill>
              </a:rPr>
              <a:t>Gebelik haftası</a:t>
            </a:r>
          </a:p>
          <a:p>
            <a:pPr lvl="1" defTabSz="914400">
              <a:spcBef>
                <a:spcPts val="0"/>
              </a:spcBef>
              <a:buSzTx/>
              <a:buFont typeface="Arial" charset="0"/>
              <a:buChar char="•"/>
            </a:pPr>
            <a:r>
              <a:rPr lang="tr-TR" sz="3200" b="1" dirty="0" err="1" smtClean="0">
                <a:solidFill>
                  <a:schemeClr val="tx1"/>
                </a:solidFill>
              </a:rPr>
              <a:t>Maternal</a:t>
            </a:r>
            <a:r>
              <a:rPr lang="tr-TR" sz="3200" b="1" dirty="0">
                <a:solidFill>
                  <a:schemeClr val="tx1"/>
                </a:solidFill>
              </a:rPr>
              <a:t> </a:t>
            </a:r>
            <a:r>
              <a:rPr lang="tr-TR" sz="3200" b="1" dirty="0" smtClean="0">
                <a:solidFill>
                  <a:schemeClr val="tx1"/>
                </a:solidFill>
              </a:rPr>
              <a:t>/ </a:t>
            </a:r>
            <a:r>
              <a:rPr lang="tr-TR" sz="3200" b="1" dirty="0" err="1" smtClean="0">
                <a:solidFill>
                  <a:schemeClr val="tx1"/>
                </a:solidFill>
              </a:rPr>
              <a:t>fetal</a:t>
            </a:r>
            <a:r>
              <a:rPr lang="tr-TR" sz="3200" b="1" dirty="0" smtClean="0">
                <a:solidFill>
                  <a:schemeClr val="tx1"/>
                </a:solidFill>
              </a:rPr>
              <a:t> hastalığın ciddiyeti veya ilerleme durumu</a:t>
            </a:r>
          </a:p>
          <a:p>
            <a:pPr lvl="1" defTabSz="914400">
              <a:spcBef>
                <a:spcPts val="0"/>
              </a:spcBef>
              <a:buSzTx/>
              <a:buFont typeface="Arial" charset="0"/>
              <a:buChar char="•"/>
            </a:pPr>
            <a:r>
              <a:rPr lang="tr-TR" sz="3200" b="1" dirty="0" smtClean="0">
                <a:solidFill>
                  <a:schemeClr val="tx1"/>
                </a:solidFill>
              </a:rPr>
              <a:t>Ek testler </a:t>
            </a:r>
            <a:r>
              <a:rPr lang="tr-TR" sz="3200" b="1" dirty="0" err="1" smtClean="0">
                <a:solidFill>
                  <a:schemeClr val="tx1"/>
                </a:solidFill>
              </a:rPr>
              <a:t>vb</a:t>
            </a:r>
            <a:r>
              <a:rPr lang="tr-TR" sz="3200" b="1" dirty="0" smtClean="0">
                <a:solidFill>
                  <a:schemeClr val="tx1"/>
                </a:solidFill>
              </a:rPr>
              <a:t> vaka bazında yönetim</a:t>
            </a: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smtClean="0">
              <a:solidFill>
                <a:schemeClr val="tx1"/>
              </a:solidFill>
            </a:endParaRPr>
          </a:p>
          <a:p>
            <a:pPr defTabSz="914400">
              <a:spcBef>
                <a:spcPts val="0"/>
              </a:spcBef>
              <a:buSzTx/>
              <a:buFont typeface="Arial" charset="0"/>
              <a:buChar char="•"/>
            </a:pPr>
            <a:endParaRPr lang="tr-TR" sz="3200" b="1" dirty="0" smtClean="0">
              <a:solidFill>
                <a:schemeClr val="tx1"/>
              </a:solidFill>
            </a:endParaRPr>
          </a:p>
        </p:txBody>
      </p:sp>
    </p:spTree>
    <p:extLst>
      <p:ext uri="{BB962C8B-B14F-4D97-AF65-F5344CB8AC3E}">
        <p14:creationId xmlns:p14="http://schemas.microsoft.com/office/powerpoint/2010/main" val="726026616"/>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iyilik hali </a:t>
            </a:r>
            <a:endParaRPr sz="6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Akut veya kronik </a:t>
            </a:r>
            <a:r>
              <a:rPr lang="tr-TR" sz="3200" b="1" dirty="0" err="1" smtClean="0">
                <a:solidFill>
                  <a:schemeClr val="tx1"/>
                </a:solidFill>
              </a:rPr>
              <a:t>hipoksi</a:t>
            </a:r>
            <a:r>
              <a:rPr lang="tr-TR" sz="3200" b="1" dirty="0" smtClean="0">
                <a:solidFill>
                  <a:schemeClr val="tx1"/>
                </a:solidFill>
              </a:rPr>
              <a:t> halinde fetüsteki</a:t>
            </a:r>
          </a:p>
          <a:p>
            <a:pPr lvl="1" defTabSz="914400">
              <a:spcBef>
                <a:spcPts val="0"/>
              </a:spcBef>
              <a:buSzTx/>
              <a:buFont typeface="Arial" charset="0"/>
              <a:buChar char="•"/>
            </a:pPr>
            <a:r>
              <a:rPr lang="tr-TR" sz="3200" b="1" dirty="0" smtClean="0">
                <a:solidFill>
                  <a:schemeClr val="tx1"/>
                </a:solidFill>
              </a:rPr>
              <a:t>Biyofiziksel değişiklikler</a:t>
            </a:r>
          </a:p>
          <a:p>
            <a:pPr lvl="1" defTabSz="914400">
              <a:spcBef>
                <a:spcPts val="0"/>
              </a:spcBef>
              <a:buSzTx/>
              <a:buFont typeface="Arial" charset="0"/>
              <a:buChar char="•"/>
            </a:pPr>
            <a:r>
              <a:rPr lang="tr-TR" sz="3200" b="1" dirty="0" smtClean="0">
                <a:solidFill>
                  <a:schemeClr val="tx1"/>
                </a:solidFill>
              </a:rPr>
              <a:t>Sürece fizyolojik adaptasyon</a:t>
            </a:r>
          </a:p>
          <a:p>
            <a:pPr lvl="1" defTabSz="914400">
              <a:spcBef>
                <a:spcPts val="0"/>
              </a:spcBef>
              <a:buSzTx/>
              <a:buFont typeface="Arial" charset="0"/>
              <a:buChar char="•"/>
            </a:pPr>
            <a:r>
              <a:rPr lang="tr-TR" sz="3200" b="1" dirty="0" smtClean="0">
                <a:solidFill>
                  <a:schemeClr val="tx1"/>
                </a:solidFill>
              </a:rPr>
              <a:t>Potansiyel fizyolojik </a:t>
            </a:r>
            <a:r>
              <a:rPr lang="tr-TR" sz="3200" b="1" dirty="0" err="1" smtClean="0">
                <a:solidFill>
                  <a:schemeClr val="tx1"/>
                </a:solidFill>
              </a:rPr>
              <a:t>dekompansasyon</a:t>
            </a:r>
            <a:endParaRPr lang="tr-TR" sz="3200" b="1" dirty="0" smtClean="0">
              <a:solidFill>
                <a:schemeClr val="tx1"/>
              </a:solidFill>
            </a:endParaRPr>
          </a:p>
          <a:p>
            <a:pPr marL="0" indent="0" defTabSz="914400">
              <a:spcBef>
                <a:spcPts val="0"/>
              </a:spcBef>
              <a:buSzTx/>
              <a:buNone/>
            </a:pPr>
            <a:endParaRPr lang="tr-TR" sz="3200" b="1" dirty="0">
              <a:solidFill>
                <a:schemeClr val="tx1"/>
              </a:solidFill>
            </a:endParaRPr>
          </a:p>
          <a:p>
            <a:pPr defTabSz="914400">
              <a:spcBef>
                <a:spcPts val="0"/>
              </a:spcBef>
              <a:buSzTx/>
              <a:buFont typeface="Arial" charset="0"/>
              <a:buChar char="•"/>
            </a:pPr>
            <a:r>
              <a:rPr lang="tr-TR" sz="3200" b="1" dirty="0" smtClean="0">
                <a:solidFill>
                  <a:schemeClr val="tx1"/>
                </a:solidFill>
              </a:rPr>
              <a:t>Her zaman </a:t>
            </a:r>
            <a:r>
              <a:rPr lang="tr-TR" sz="3200" b="1" dirty="0" err="1" smtClean="0">
                <a:solidFill>
                  <a:schemeClr val="tx1"/>
                </a:solidFill>
              </a:rPr>
              <a:t>intrauterin</a:t>
            </a:r>
            <a:r>
              <a:rPr lang="tr-TR" sz="3200" b="1" dirty="0" smtClean="0">
                <a:solidFill>
                  <a:schemeClr val="tx1"/>
                </a:solidFill>
              </a:rPr>
              <a:t> </a:t>
            </a:r>
            <a:r>
              <a:rPr lang="tr-TR" sz="3200" b="1" dirty="0" err="1" smtClean="0">
                <a:solidFill>
                  <a:schemeClr val="tx1"/>
                </a:solidFill>
              </a:rPr>
              <a:t>hipoksi</a:t>
            </a:r>
            <a:r>
              <a:rPr lang="tr-TR" sz="3200" b="1" dirty="0" smtClean="0">
                <a:solidFill>
                  <a:schemeClr val="tx1"/>
                </a:solidFill>
              </a:rPr>
              <a:t> ile ilişkili mi? </a:t>
            </a:r>
          </a:p>
          <a:p>
            <a:pPr lvl="1" defTabSz="914400">
              <a:spcBef>
                <a:spcPts val="0"/>
              </a:spcBef>
              <a:buSzTx/>
              <a:buFont typeface="Arial" charset="0"/>
              <a:buChar char="•"/>
            </a:pPr>
            <a:r>
              <a:rPr lang="tr-TR" sz="3200" b="1" dirty="0" err="1" smtClean="0">
                <a:solidFill>
                  <a:schemeClr val="tx1"/>
                </a:solidFill>
              </a:rPr>
              <a:t>Gestasyonel</a:t>
            </a:r>
            <a:r>
              <a:rPr lang="tr-TR" sz="3200" b="1" dirty="0" smtClean="0">
                <a:solidFill>
                  <a:schemeClr val="tx1"/>
                </a:solidFill>
              </a:rPr>
              <a:t> hafta</a:t>
            </a:r>
          </a:p>
          <a:p>
            <a:pPr lvl="1" defTabSz="914400">
              <a:spcBef>
                <a:spcPts val="0"/>
              </a:spcBef>
              <a:buSzTx/>
              <a:buFont typeface="Arial" charset="0"/>
              <a:buChar char="•"/>
            </a:pPr>
            <a:r>
              <a:rPr lang="tr-TR" sz="3200" b="1" dirty="0" err="1" smtClean="0">
                <a:solidFill>
                  <a:schemeClr val="tx1"/>
                </a:solidFill>
              </a:rPr>
              <a:t>Maternal</a:t>
            </a:r>
            <a:r>
              <a:rPr lang="tr-TR" sz="3200" b="1" dirty="0" smtClean="0">
                <a:solidFill>
                  <a:schemeClr val="tx1"/>
                </a:solidFill>
              </a:rPr>
              <a:t> ilaç kullanımı (</a:t>
            </a:r>
            <a:r>
              <a:rPr lang="tr-TR" sz="3200" b="1" dirty="0" err="1" smtClean="0">
                <a:solidFill>
                  <a:schemeClr val="tx1"/>
                </a:solidFill>
              </a:rPr>
              <a:t>opioidler</a:t>
            </a:r>
            <a:r>
              <a:rPr lang="tr-TR" sz="3200" b="1" dirty="0" smtClean="0">
                <a:solidFill>
                  <a:schemeClr val="tx1"/>
                </a:solidFill>
              </a:rPr>
              <a:t>)</a:t>
            </a:r>
          </a:p>
          <a:p>
            <a:pPr lvl="1" defTabSz="914400">
              <a:spcBef>
                <a:spcPts val="0"/>
              </a:spcBef>
              <a:buSzTx/>
              <a:buFont typeface="Arial" charset="0"/>
              <a:buChar char="•"/>
            </a:pPr>
            <a:r>
              <a:rPr lang="tr-TR" sz="3200" b="1" dirty="0" err="1" smtClean="0">
                <a:solidFill>
                  <a:schemeClr val="tx1"/>
                </a:solidFill>
              </a:rPr>
              <a:t>Maternal</a:t>
            </a:r>
            <a:r>
              <a:rPr lang="tr-TR" sz="3200" b="1" dirty="0" smtClean="0">
                <a:solidFill>
                  <a:schemeClr val="tx1"/>
                </a:solidFill>
              </a:rPr>
              <a:t> sigara kullanımı</a:t>
            </a:r>
          </a:p>
          <a:p>
            <a:pPr lvl="1"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uyku uyanıklık </a:t>
            </a:r>
            <a:r>
              <a:rPr lang="tr-TR" sz="3200" b="1" dirty="0" err="1" smtClean="0">
                <a:solidFill>
                  <a:schemeClr val="tx1"/>
                </a:solidFill>
              </a:rPr>
              <a:t>siklusları</a:t>
            </a:r>
            <a:endParaRPr lang="tr-TR" sz="3200" b="1" dirty="0" smtClean="0">
              <a:solidFill>
                <a:schemeClr val="tx1"/>
              </a:solidFill>
            </a:endParaRPr>
          </a:p>
          <a:p>
            <a:pPr lvl="1"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anomali varlığı vb.</a:t>
            </a:r>
          </a:p>
        </p:txBody>
      </p:sp>
    </p:spTree>
    <p:extLst>
      <p:ext uri="{BB962C8B-B14F-4D97-AF65-F5344CB8AC3E}">
        <p14:creationId xmlns:p14="http://schemas.microsoft.com/office/powerpoint/2010/main" val="24182808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iyilik halini gözlemlemedeki amacımız ne olmalıdır? </a:t>
            </a:r>
            <a:endParaRPr sz="6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Sürekli / aralıklı / periyodik uygulama</a:t>
            </a:r>
          </a:p>
          <a:p>
            <a:pPr lvl="1" defTabSz="914400">
              <a:spcBef>
                <a:spcPts val="0"/>
              </a:spcBef>
              <a:buSzTx/>
              <a:buFont typeface="Arial" charset="0"/>
              <a:buChar char="•"/>
            </a:pPr>
            <a:r>
              <a:rPr lang="tr-TR" sz="3200" b="1" dirty="0" err="1">
                <a:solidFill>
                  <a:schemeClr val="tx1"/>
                </a:solidFill>
              </a:rPr>
              <a:t>P</a:t>
            </a:r>
            <a:r>
              <a:rPr lang="tr-TR" sz="3200" b="1" dirty="0" err="1" smtClean="0">
                <a:solidFill>
                  <a:schemeClr val="tx1"/>
                </a:solidFill>
              </a:rPr>
              <a:t>erinatal</a:t>
            </a:r>
            <a:r>
              <a:rPr lang="tr-TR" sz="3200" b="1" dirty="0" smtClean="0">
                <a:solidFill>
                  <a:schemeClr val="tx1"/>
                </a:solidFill>
              </a:rPr>
              <a:t> </a:t>
            </a:r>
            <a:r>
              <a:rPr lang="tr-TR" sz="3200" b="1" dirty="0" err="1" smtClean="0">
                <a:solidFill>
                  <a:schemeClr val="tx1"/>
                </a:solidFill>
              </a:rPr>
              <a:t>sağkalımı</a:t>
            </a:r>
            <a:r>
              <a:rPr lang="tr-TR" sz="3200" b="1" dirty="0" smtClean="0">
                <a:solidFill>
                  <a:schemeClr val="tx1"/>
                </a:solidFill>
              </a:rPr>
              <a:t> düzeltmedeki etkisi kanıtlanmış </a:t>
            </a:r>
            <a:r>
              <a:rPr lang="tr-TR" sz="3200" b="1" dirty="0" smtClean="0">
                <a:solidFill>
                  <a:schemeClr val="tx1"/>
                </a:solidFill>
              </a:rPr>
              <a:t>değil</a:t>
            </a:r>
            <a:endParaRPr lang="tr-TR" sz="3200" b="1" dirty="0" smtClean="0">
              <a:solidFill>
                <a:schemeClr val="tx1"/>
              </a:solidFill>
            </a:endParaRPr>
          </a:p>
          <a:p>
            <a:pPr lvl="1" defTabSz="914400">
              <a:spcBef>
                <a:spcPts val="0"/>
              </a:spcBef>
              <a:buSzTx/>
              <a:buFont typeface="Arial" charset="0"/>
              <a:buChar char="•"/>
            </a:pPr>
            <a:r>
              <a:rPr lang="tr-TR" sz="3200" b="1" dirty="0" smtClean="0">
                <a:solidFill>
                  <a:schemeClr val="tx1"/>
                </a:solidFill>
              </a:rPr>
              <a:t>Benzer </a:t>
            </a:r>
            <a:r>
              <a:rPr lang="tr-TR" sz="3200" b="1" dirty="0" smtClean="0">
                <a:solidFill>
                  <a:schemeClr val="tx1"/>
                </a:solidFill>
              </a:rPr>
              <a:t>şikayet / bulgu olan hastada ne yapılması gerektiği</a:t>
            </a:r>
          </a:p>
          <a:p>
            <a:pPr lvl="1" defTabSz="914400">
              <a:spcBef>
                <a:spcPts val="0"/>
              </a:spcBef>
              <a:buSzTx/>
              <a:buFont typeface="Arial" charset="0"/>
              <a:buChar char="•"/>
            </a:pPr>
            <a:r>
              <a:rPr lang="tr-TR" sz="3200" b="1" dirty="0" smtClean="0">
                <a:solidFill>
                  <a:schemeClr val="tx1"/>
                </a:solidFill>
              </a:rPr>
              <a:t>Yüksek riskli gebede izlem ne şekilde olmalı </a:t>
            </a:r>
          </a:p>
          <a:p>
            <a:pPr marL="457200" lvl="1" indent="0" defTabSz="914400">
              <a:spcBef>
                <a:spcPts val="0"/>
              </a:spcBef>
              <a:buSzTx/>
              <a:buNone/>
            </a:pPr>
            <a:endParaRPr lang="tr-TR" sz="3200" b="1" dirty="0" smtClean="0">
              <a:solidFill>
                <a:schemeClr val="tx1"/>
              </a:solidFill>
            </a:endParaRPr>
          </a:p>
          <a:p>
            <a:pPr defTabSz="914400">
              <a:spcBef>
                <a:spcPts val="0"/>
              </a:spcBef>
              <a:buSzTx/>
              <a:buFont typeface="Arial" charset="0"/>
              <a:buChar char="•"/>
            </a:pPr>
            <a:r>
              <a:rPr lang="tr-TR" sz="3200" b="1" dirty="0" smtClean="0">
                <a:solidFill>
                  <a:srgbClr val="FFFF00"/>
                </a:solidFill>
              </a:rPr>
              <a:t>Amaç</a:t>
            </a:r>
          </a:p>
          <a:p>
            <a:pPr lvl="1" defTabSz="914400">
              <a:spcBef>
                <a:spcPts val="0"/>
              </a:spcBef>
              <a:buSzTx/>
              <a:buFont typeface="Arial" charset="0"/>
              <a:buChar char="•"/>
            </a:pPr>
            <a:r>
              <a:rPr lang="tr-TR" sz="3200" b="1" dirty="0" err="1" smtClean="0">
                <a:solidFill>
                  <a:schemeClr val="tx1"/>
                </a:solidFill>
              </a:rPr>
              <a:t>Intrauterin</a:t>
            </a:r>
            <a:r>
              <a:rPr lang="tr-TR" sz="3200" b="1" dirty="0" smtClean="0">
                <a:solidFill>
                  <a:schemeClr val="tx1"/>
                </a:solidFill>
              </a:rPr>
              <a:t> ölüm veya nörolojik </a:t>
            </a:r>
            <a:r>
              <a:rPr lang="tr-TR" sz="3200" b="1" dirty="0" err="1" smtClean="0">
                <a:solidFill>
                  <a:schemeClr val="tx1"/>
                </a:solidFill>
              </a:rPr>
              <a:t>defisit</a:t>
            </a:r>
            <a:r>
              <a:rPr lang="tr-TR" sz="3200" b="1" dirty="0" smtClean="0">
                <a:solidFill>
                  <a:schemeClr val="tx1"/>
                </a:solidFill>
              </a:rPr>
              <a:t> riski olan </a:t>
            </a:r>
            <a:r>
              <a:rPr lang="tr-TR" sz="3200" b="1" dirty="0" err="1" smtClean="0">
                <a:solidFill>
                  <a:schemeClr val="tx1"/>
                </a:solidFill>
              </a:rPr>
              <a:t>intrauterin</a:t>
            </a:r>
            <a:r>
              <a:rPr lang="tr-TR" sz="3200" b="1" dirty="0" smtClean="0">
                <a:solidFill>
                  <a:schemeClr val="tx1"/>
                </a:solidFill>
              </a:rPr>
              <a:t> </a:t>
            </a:r>
            <a:r>
              <a:rPr lang="tr-TR" sz="3200" b="1" dirty="0" err="1" smtClean="0">
                <a:solidFill>
                  <a:schemeClr val="tx1"/>
                </a:solidFill>
              </a:rPr>
              <a:t>hipoksi</a:t>
            </a:r>
            <a:r>
              <a:rPr lang="tr-TR" sz="3200" b="1" dirty="0" smtClean="0">
                <a:solidFill>
                  <a:schemeClr val="tx1"/>
                </a:solidFill>
              </a:rPr>
              <a:t> fetüsü tanımak</a:t>
            </a:r>
          </a:p>
          <a:p>
            <a:pPr lvl="1" defTabSz="914400">
              <a:spcBef>
                <a:spcPts val="0"/>
              </a:spcBef>
              <a:buSzTx/>
              <a:buFont typeface="Arial" charset="0"/>
              <a:buChar char="•"/>
            </a:pPr>
            <a:r>
              <a:rPr lang="tr-TR" sz="3200" b="1" dirty="0" smtClean="0">
                <a:solidFill>
                  <a:schemeClr val="tx1"/>
                </a:solidFill>
              </a:rPr>
              <a:t>Buna bağlı komplikasyonları önleyebilmek</a:t>
            </a:r>
          </a:p>
        </p:txBody>
      </p:sp>
      <p:sp>
        <p:nvSpPr>
          <p:cNvPr id="4" name="Freeform 3"/>
          <p:cNvSpPr/>
          <p:nvPr/>
        </p:nvSpPr>
        <p:spPr>
          <a:xfrm>
            <a:off x="9859617" y="5943600"/>
            <a:ext cx="1968658" cy="2564457"/>
          </a:xfrm>
          <a:custGeom>
            <a:avLst/>
            <a:gdLst>
              <a:gd name="connsiteX0" fmla="*/ 0 w 1968658"/>
              <a:gd name="connsiteY0" fmla="*/ 954157 h 2564457"/>
              <a:gd name="connsiteX1" fmla="*/ 19879 w 1968658"/>
              <a:gd name="connsiteY1" fmla="*/ 675861 h 2564457"/>
              <a:gd name="connsiteX2" fmla="*/ 39757 w 1968658"/>
              <a:gd name="connsiteY2" fmla="*/ 616226 h 2564457"/>
              <a:gd name="connsiteX3" fmla="*/ 119270 w 1968658"/>
              <a:gd name="connsiteY3" fmla="*/ 496957 h 2564457"/>
              <a:gd name="connsiteX4" fmla="*/ 139148 w 1968658"/>
              <a:gd name="connsiteY4" fmla="*/ 437322 h 2564457"/>
              <a:gd name="connsiteX5" fmla="*/ 238540 w 1968658"/>
              <a:gd name="connsiteY5" fmla="*/ 318052 h 2564457"/>
              <a:gd name="connsiteX6" fmla="*/ 298174 w 1968658"/>
              <a:gd name="connsiteY6" fmla="*/ 278296 h 2564457"/>
              <a:gd name="connsiteX7" fmla="*/ 397566 w 1968658"/>
              <a:gd name="connsiteY7" fmla="*/ 198783 h 2564457"/>
              <a:gd name="connsiteX8" fmla="*/ 457200 w 1968658"/>
              <a:gd name="connsiteY8" fmla="*/ 139148 h 2564457"/>
              <a:gd name="connsiteX9" fmla="*/ 576470 w 1968658"/>
              <a:gd name="connsiteY9" fmla="*/ 99391 h 2564457"/>
              <a:gd name="connsiteX10" fmla="*/ 636105 w 1968658"/>
              <a:gd name="connsiteY10" fmla="*/ 79513 h 2564457"/>
              <a:gd name="connsiteX11" fmla="*/ 695740 w 1968658"/>
              <a:gd name="connsiteY11" fmla="*/ 39757 h 2564457"/>
              <a:gd name="connsiteX12" fmla="*/ 834887 w 1968658"/>
              <a:gd name="connsiteY12" fmla="*/ 0 h 2564457"/>
              <a:gd name="connsiteX13" fmla="*/ 1550505 w 1968658"/>
              <a:gd name="connsiteY13" fmla="*/ 19878 h 2564457"/>
              <a:gd name="connsiteX14" fmla="*/ 1669774 w 1968658"/>
              <a:gd name="connsiteY14" fmla="*/ 59635 h 2564457"/>
              <a:gd name="connsiteX15" fmla="*/ 1769166 w 1968658"/>
              <a:gd name="connsiteY15" fmla="*/ 178904 h 2564457"/>
              <a:gd name="connsiteX16" fmla="*/ 1848679 w 1968658"/>
              <a:gd name="connsiteY16" fmla="*/ 298174 h 2564457"/>
              <a:gd name="connsiteX17" fmla="*/ 1888435 w 1968658"/>
              <a:gd name="connsiteY17" fmla="*/ 357809 h 2564457"/>
              <a:gd name="connsiteX18" fmla="*/ 1948070 w 1968658"/>
              <a:gd name="connsiteY18" fmla="*/ 556591 h 2564457"/>
              <a:gd name="connsiteX19" fmla="*/ 1967948 w 1968658"/>
              <a:gd name="connsiteY19" fmla="*/ 616226 h 2564457"/>
              <a:gd name="connsiteX20" fmla="*/ 1928192 w 1968658"/>
              <a:gd name="connsiteY20" fmla="*/ 1013791 h 2564457"/>
              <a:gd name="connsiteX21" fmla="*/ 1828800 w 1968658"/>
              <a:gd name="connsiteY21" fmla="*/ 1133061 h 2564457"/>
              <a:gd name="connsiteX22" fmla="*/ 1769166 w 1968658"/>
              <a:gd name="connsiteY22" fmla="*/ 1172817 h 2564457"/>
              <a:gd name="connsiteX23" fmla="*/ 1649896 w 1968658"/>
              <a:gd name="connsiteY23" fmla="*/ 1292087 h 2564457"/>
              <a:gd name="connsiteX24" fmla="*/ 1530626 w 1968658"/>
              <a:gd name="connsiteY24" fmla="*/ 1391478 h 2564457"/>
              <a:gd name="connsiteX25" fmla="*/ 1451113 w 1968658"/>
              <a:gd name="connsiteY25" fmla="*/ 1451113 h 2564457"/>
              <a:gd name="connsiteX26" fmla="*/ 1311966 w 1968658"/>
              <a:gd name="connsiteY26" fmla="*/ 1550504 h 2564457"/>
              <a:gd name="connsiteX27" fmla="*/ 1272209 w 1968658"/>
              <a:gd name="connsiteY27" fmla="*/ 1610139 h 2564457"/>
              <a:gd name="connsiteX28" fmla="*/ 1152940 w 1968658"/>
              <a:gd name="connsiteY28" fmla="*/ 1689652 h 2564457"/>
              <a:gd name="connsiteX29" fmla="*/ 1033670 w 1968658"/>
              <a:gd name="connsiteY29" fmla="*/ 1888435 h 2564457"/>
              <a:gd name="connsiteX30" fmla="*/ 914400 w 1968658"/>
              <a:gd name="connsiteY30" fmla="*/ 2047461 h 2564457"/>
              <a:gd name="connsiteX31" fmla="*/ 874644 w 1968658"/>
              <a:gd name="connsiteY31" fmla="*/ 2166730 h 2564457"/>
              <a:gd name="connsiteX32" fmla="*/ 914400 w 1968658"/>
              <a:gd name="connsiteY32" fmla="*/ 2445026 h 2564457"/>
              <a:gd name="connsiteX33" fmla="*/ 954157 w 1968658"/>
              <a:gd name="connsiteY33" fmla="*/ 2504661 h 2564457"/>
              <a:gd name="connsiteX34" fmla="*/ 993913 w 1968658"/>
              <a:gd name="connsiteY34" fmla="*/ 2564296 h 256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968658" h="2564457">
                <a:moveTo>
                  <a:pt x="0" y="954157"/>
                </a:moveTo>
                <a:cubicBezTo>
                  <a:pt x="6626" y="861392"/>
                  <a:pt x="9012" y="768226"/>
                  <a:pt x="19879" y="675861"/>
                </a:cubicBezTo>
                <a:cubicBezTo>
                  <a:pt x="22327" y="655051"/>
                  <a:pt x="29581" y="634543"/>
                  <a:pt x="39757" y="616226"/>
                </a:cubicBezTo>
                <a:cubicBezTo>
                  <a:pt x="62962" y="574458"/>
                  <a:pt x="119270" y="496957"/>
                  <a:pt x="119270" y="496957"/>
                </a:cubicBezTo>
                <a:cubicBezTo>
                  <a:pt x="125896" y="477079"/>
                  <a:pt x="129777" y="456063"/>
                  <a:pt x="139148" y="437322"/>
                </a:cubicBezTo>
                <a:cubicBezTo>
                  <a:pt x="161486" y="392647"/>
                  <a:pt x="200858" y="349454"/>
                  <a:pt x="238540" y="318052"/>
                </a:cubicBezTo>
                <a:cubicBezTo>
                  <a:pt x="256893" y="302758"/>
                  <a:pt x="278296" y="291548"/>
                  <a:pt x="298174" y="278296"/>
                </a:cubicBezTo>
                <a:cubicBezTo>
                  <a:pt x="387090" y="144923"/>
                  <a:pt x="282345" y="275598"/>
                  <a:pt x="397566" y="198783"/>
                </a:cubicBezTo>
                <a:cubicBezTo>
                  <a:pt x="420957" y="183189"/>
                  <a:pt x="432626" y="152800"/>
                  <a:pt x="457200" y="139148"/>
                </a:cubicBezTo>
                <a:cubicBezTo>
                  <a:pt x="493833" y="118796"/>
                  <a:pt x="536713" y="112643"/>
                  <a:pt x="576470" y="99391"/>
                </a:cubicBezTo>
                <a:cubicBezTo>
                  <a:pt x="596348" y="92765"/>
                  <a:pt x="618670" y="91136"/>
                  <a:pt x="636105" y="79513"/>
                </a:cubicBezTo>
                <a:cubicBezTo>
                  <a:pt x="655983" y="66261"/>
                  <a:pt x="674372" y="50441"/>
                  <a:pt x="695740" y="39757"/>
                </a:cubicBezTo>
                <a:cubicBezTo>
                  <a:pt x="724263" y="25495"/>
                  <a:pt x="809403" y="6371"/>
                  <a:pt x="834887" y="0"/>
                </a:cubicBezTo>
                <a:cubicBezTo>
                  <a:pt x="1073426" y="6626"/>
                  <a:pt x="1312480" y="2876"/>
                  <a:pt x="1550505" y="19878"/>
                </a:cubicBezTo>
                <a:cubicBezTo>
                  <a:pt x="1592305" y="22864"/>
                  <a:pt x="1669774" y="59635"/>
                  <a:pt x="1669774" y="59635"/>
                </a:cubicBezTo>
                <a:cubicBezTo>
                  <a:pt x="1811849" y="272745"/>
                  <a:pt x="1590591" y="-50692"/>
                  <a:pt x="1769166" y="178904"/>
                </a:cubicBezTo>
                <a:cubicBezTo>
                  <a:pt x="1798501" y="216620"/>
                  <a:pt x="1822175" y="258417"/>
                  <a:pt x="1848679" y="298174"/>
                </a:cubicBezTo>
                <a:lnTo>
                  <a:pt x="1888435" y="357809"/>
                </a:lnTo>
                <a:cubicBezTo>
                  <a:pt x="1918478" y="477982"/>
                  <a:pt x="1899672" y="411398"/>
                  <a:pt x="1948070" y="556591"/>
                </a:cubicBezTo>
                <a:lnTo>
                  <a:pt x="1967948" y="616226"/>
                </a:lnTo>
                <a:cubicBezTo>
                  <a:pt x="1966787" y="635968"/>
                  <a:pt x="1980049" y="910079"/>
                  <a:pt x="1928192" y="1013791"/>
                </a:cubicBezTo>
                <a:cubicBezTo>
                  <a:pt x="1905854" y="1058466"/>
                  <a:pt x="1866482" y="1101659"/>
                  <a:pt x="1828800" y="1133061"/>
                </a:cubicBezTo>
                <a:cubicBezTo>
                  <a:pt x="1810447" y="1148355"/>
                  <a:pt x="1787022" y="1156945"/>
                  <a:pt x="1769166" y="1172817"/>
                </a:cubicBezTo>
                <a:cubicBezTo>
                  <a:pt x="1727143" y="1210170"/>
                  <a:pt x="1696678" y="1260900"/>
                  <a:pt x="1649896" y="1292087"/>
                </a:cubicBezTo>
                <a:cubicBezTo>
                  <a:pt x="1518097" y="1379951"/>
                  <a:pt x="1664546" y="1276689"/>
                  <a:pt x="1530626" y="1391478"/>
                </a:cubicBezTo>
                <a:cubicBezTo>
                  <a:pt x="1505471" y="1413039"/>
                  <a:pt x="1476267" y="1429552"/>
                  <a:pt x="1451113" y="1451113"/>
                </a:cubicBezTo>
                <a:cubicBezTo>
                  <a:pt x="1338290" y="1547819"/>
                  <a:pt x="1450602" y="1481187"/>
                  <a:pt x="1311966" y="1550504"/>
                </a:cubicBezTo>
                <a:cubicBezTo>
                  <a:pt x="1298714" y="1570382"/>
                  <a:pt x="1290865" y="1595215"/>
                  <a:pt x="1272209" y="1610139"/>
                </a:cubicBezTo>
                <a:cubicBezTo>
                  <a:pt x="1135627" y="1719404"/>
                  <a:pt x="1294845" y="1507203"/>
                  <a:pt x="1152940" y="1689652"/>
                </a:cubicBezTo>
                <a:cubicBezTo>
                  <a:pt x="922944" y="1985362"/>
                  <a:pt x="1177925" y="1672053"/>
                  <a:pt x="1033670" y="1888435"/>
                </a:cubicBezTo>
                <a:cubicBezTo>
                  <a:pt x="996915" y="1943567"/>
                  <a:pt x="914400" y="2047461"/>
                  <a:pt x="914400" y="2047461"/>
                </a:cubicBezTo>
                <a:cubicBezTo>
                  <a:pt x="901148" y="2087217"/>
                  <a:pt x="870850" y="2124995"/>
                  <a:pt x="874644" y="2166730"/>
                </a:cubicBezTo>
                <a:cubicBezTo>
                  <a:pt x="879722" y="2222589"/>
                  <a:pt x="876159" y="2368543"/>
                  <a:pt x="914400" y="2445026"/>
                </a:cubicBezTo>
                <a:cubicBezTo>
                  <a:pt x="925084" y="2466395"/>
                  <a:pt x="940905" y="2484783"/>
                  <a:pt x="954157" y="2504661"/>
                </a:cubicBezTo>
                <a:cubicBezTo>
                  <a:pt x="976130" y="2570582"/>
                  <a:pt x="953081" y="2564296"/>
                  <a:pt x="993913" y="2564296"/>
                </a:cubicBezTo>
              </a:path>
            </a:pathLst>
          </a:custGeom>
          <a:noFill/>
          <a:ln w="12700" cap="flat">
            <a:no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2138656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
                                            <p:txEl>
                                              <p:pRg st="5" end="5"/>
                                            </p:txEl>
                                          </p:spTgt>
                                        </p:tgtEl>
                                        <p:attrNameLst>
                                          <p:attrName>style.visibility</p:attrName>
                                        </p:attrNameLst>
                                      </p:cBhvr>
                                      <p:to>
                                        <p:strVal val="visible"/>
                                      </p:to>
                                    </p:set>
                                    <p:animEffect transition="in" filter="blinds(horizontal)">
                                      <p:cBhvr>
                                        <p:cTn id="7" dur="500"/>
                                        <p:tgtEl>
                                          <p:spTgt spid="125">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5">
                                            <p:txEl>
                                              <p:pRg st="6" end="6"/>
                                            </p:txEl>
                                          </p:spTgt>
                                        </p:tgtEl>
                                        <p:attrNameLst>
                                          <p:attrName>style.visibility</p:attrName>
                                        </p:attrNameLst>
                                      </p:cBhvr>
                                      <p:to>
                                        <p:strVal val="visible"/>
                                      </p:to>
                                    </p:set>
                                    <p:animEffect transition="in" filter="blinds(horizontal)">
                                      <p:cBhvr>
                                        <p:cTn id="10" dur="500"/>
                                        <p:tgtEl>
                                          <p:spTgt spid="125">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5">
                                            <p:txEl>
                                              <p:pRg st="7" end="7"/>
                                            </p:txEl>
                                          </p:spTgt>
                                        </p:tgtEl>
                                        <p:attrNameLst>
                                          <p:attrName>style.visibility</p:attrName>
                                        </p:attrNameLst>
                                      </p:cBhvr>
                                      <p:to>
                                        <p:strVal val="visible"/>
                                      </p:to>
                                    </p:set>
                                    <p:animEffect transition="in" filter="blinds(horizontal)">
                                      <p:cBhvr>
                                        <p:cTn id="13" dur="500"/>
                                        <p:tgtEl>
                                          <p:spTgt spid="12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 name="Shape 124"/>
          <p:cNvSpPr>
            <a:spLocks noGrp="1"/>
          </p:cNvSpPr>
          <p:nvPr>
            <p:ph type="title"/>
          </p:nvPr>
        </p:nvSpPr>
        <p:spPr>
          <a:xfrm>
            <a:off x="0" y="0"/>
            <a:ext cx="10022541"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smtClean="0">
                <a:solidFill>
                  <a:schemeClr val="tx2">
                    <a:lumMod val="10000"/>
                  </a:schemeClr>
                </a:solidFill>
              </a:rPr>
              <a:t>Riskli hasta grubunun seçimi</a:t>
            </a:r>
            <a:br>
              <a:rPr lang="tr-TR" sz="6600" dirty="0" smtClean="0">
                <a:solidFill>
                  <a:schemeClr val="tx2">
                    <a:lumMod val="10000"/>
                  </a:schemeClr>
                </a:solidFill>
              </a:rPr>
            </a:br>
            <a:r>
              <a:rPr lang="tr-TR" sz="6600" dirty="0" smtClean="0">
                <a:solidFill>
                  <a:schemeClr val="accent2">
                    <a:lumMod val="75000"/>
                  </a:schemeClr>
                </a:solidFill>
              </a:rPr>
              <a:t>Genel risk faktörleri</a:t>
            </a:r>
            <a:endParaRPr sz="6600" dirty="0">
              <a:solidFill>
                <a:schemeClr val="accent2">
                  <a:lumMod val="75000"/>
                </a:schemeClr>
              </a:solidFill>
            </a:endParaRPr>
          </a:p>
        </p:txBody>
      </p:sp>
      <p:sp>
        <p:nvSpPr>
          <p:cNvPr id="125" name="Shape 125"/>
          <p:cNvSpPr>
            <a:spLocks noGrp="1"/>
          </p:cNvSpPr>
          <p:nvPr>
            <p:ph type="body" idx="1"/>
          </p:nvPr>
        </p:nvSpPr>
        <p:spPr>
          <a:xfrm>
            <a:off x="197223" y="2241176"/>
            <a:ext cx="7906871" cy="7135906"/>
          </a:xfrm>
          <a:prstGeom prst="rect">
            <a:avLst/>
          </a:prstGeom>
          <a:solidFill>
            <a:schemeClr val="accent2">
              <a:lumMod val="75000"/>
            </a:schemeClr>
          </a:solidFill>
        </p:spPr>
        <p:txBody>
          <a:bodyPr anchor="t">
            <a:normAutofit fontScale="92500" lnSpcReduction="10000"/>
          </a:bodyPr>
          <a:lstStyle/>
          <a:p>
            <a:pPr defTabSz="914400">
              <a:spcBef>
                <a:spcPts val="0"/>
              </a:spcBef>
              <a:buSzTx/>
              <a:buFont typeface="Arial" charset="0"/>
              <a:buChar char="•"/>
            </a:pPr>
            <a:r>
              <a:rPr lang="tr-TR" sz="3200" b="1" dirty="0" smtClean="0">
                <a:solidFill>
                  <a:schemeClr val="tx1"/>
                </a:solidFill>
              </a:rPr>
              <a:t>Diyabet</a:t>
            </a:r>
          </a:p>
          <a:p>
            <a:pPr lvl="1" defTabSz="914400">
              <a:spcBef>
                <a:spcPts val="0"/>
              </a:spcBef>
              <a:buSzTx/>
              <a:buFont typeface="Arial" charset="0"/>
              <a:buChar char="•"/>
            </a:pPr>
            <a:r>
              <a:rPr lang="tr-TR" sz="3200" b="1" dirty="0" err="1" smtClean="0">
                <a:solidFill>
                  <a:schemeClr val="tx1"/>
                </a:solidFill>
              </a:rPr>
              <a:t>Insulin</a:t>
            </a:r>
            <a:r>
              <a:rPr lang="tr-TR" sz="3200" b="1" dirty="0" smtClean="0">
                <a:solidFill>
                  <a:schemeClr val="tx1"/>
                </a:solidFill>
              </a:rPr>
              <a:t> ile </a:t>
            </a:r>
            <a:r>
              <a:rPr lang="tr-TR" sz="3200" b="1" dirty="0" err="1" smtClean="0">
                <a:solidFill>
                  <a:schemeClr val="tx1"/>
                </a:solidFill>
              </a:rPr>
              <a:t>regüle</a:t>
            </a:r>
            <a:r>
              <a:rPr lang="tr-TR" sz="3200" b="1" dirty="0" smtClean="0">
                <a:solidFill>
                  <a:schemeClr val="tx1"/>
                </a:solidFill>
              </a:rPr>
              <a:t> </a:t>
            </a:r>
            <a:r>
              <a:rPr lang="tr-TR" sz="3200" b="1" dirty="0" err="1" smtClean="0">
                <a:solidFill>
                  <a:schemeClr val="tx1"/>
                </a:solidFill>
              </a:rPr>
              <a:t>pregestasyonel</a:t>
            </a:r>
            <a:r>
              <a:rPr lang="tr-TR" sz="3200" b="1" dirty="0" smtClean="0">
                <a:solidFill>
                  <a:schemeClr val="tx1"/>
                </a:solidFill>
              </a:rPr>
              <a:t> ve </a:t>
            </a:r>
            <a:r>
              <a:rPr lang="tr-TR" sz="3200" b="1" dirty="0" err="1" smtClean="0">
                <a:solidFill>
                  <a:schemeClr val="tx1"/>
                </a:solidFill>
              </a:rPr>
              <a:t>gestasyonel</a:t>
            </a:r>
            <a:r>
              <a:rPr lang="tr-TR" sz="3200" b="1" dirty="0" smtClean="0">
                <a:solidFill>
                  <a:schemeClr val="tx1"/>
                </a:solidFill>
              </a:rPr>
              <a:t> DM</a:t>
            </a:r>
          </a:p>
          <a:p>
            <a:pPr defTabSz="914400">
              <a:spcBef>
                <a:spcPts val="0"/>
              </a:spcBef>
              <a:buSzTx/>
              <a:buFont typeface="Arial" charset="0"/>
              <a:buChar char="•"/>
            </a:pPr>
            <a:r>
              <a:rPr lang="tr-TR" sz="3200" b="1" dirty="0" err="1" smtClean="0">
                <a:solidFill>
                  <a:schemeClr val="tx1"/>
                </a:solidFill>
              </a:rPr>
              <a:t>Hipertansif</a:t>
            </a:r>
            <a:r>
              <a:rPr lang="tr-TR" sz="3200" b="1" dirty="0" smtClean="0">
                <a:solidFill>
                  <a:schemeClr val="tx1"/>
                </a:solidFill>
              </a:rPr>
              <a:t> bozukluklar</a:t>
            </a:r>
          </a:p>
          <a:p>
            <a:pPr lvl="1" defTabSz="914400">
              <a:spcBef>
                <a:spcPts val="0"/>
              </a:spcBef>
              <a:buSzTx/>
              <a:buFont typeface="Arial" charset="0"/>
              <a:buChar char="•"/>
            </a:pPr>
            <a:r>
              <a:rPr lang="tr-TR" sz="3200" b="1" dirty="0" smtClean="0">
                <a:solidFill>
                  <a:schemeClr val="tx1"/>
                </a:solidFill>
              </a:rPr>
              <a:t>Kronik HT veya </a:t>
            </a:r>
            <a:r>
              <a:rPr lang="tr-TR" sz="3200" b="1" dirty="0" err="1" smtClean="0">
                <a:solidFill>
                  <a:schemeClr val="tx1"/>
                </a:solidFill>
              </a:rPr>
              <a:t>preeklampsi</a:t>
            </a:r>
            <a:r>
              <a:rPr lang="tr-TR" sz="3200" b="1" dirty="0" smtClean="0">
                <a:solidFill>
                  <a:schemeClr val="tx1"/>
                </a:solidFill>
              </a:rPr>
              <a:t> grubu</a:t>
            </a:r>
          </a:p>
          <a:p>
            <a:pPr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büyüme kısıtlılığı</a:t>
            </a:r>
          </a:p>
          <a:p>
            <a:pPr defTabSz="914400">
              <a:spcBef>
                <a:spcPts val="0"/>
              </a:spcBef>
              <a:buSzTx/>
              <a:buFont typeface="Arial" charset="0"/>
              <a:buChar char="•"/>
            </a:pPr>
            <a:r>
              <a:rPr lang="tr-TR" sz="3200" b="1" dirty="0" smtClean="0">
                <a:solidFill>
                  <a:schemeClr val="tx1"/>
                </a:solidFill>
              </a:rPr>
              <a:t>Kronik/stabil </a:t>
            </a:r>
            <a:r>
              <a:rPr lang="tr-TR" sz="3200" b="1" dirty="0" err="1" smtClean="0">
                <a:solidFill>
                  <a:schemeClr val="tx1"/>
                </a:solidFill>
              </a:rPr>
              <a:t>ablasyo</a:t>
            </a:r>
            <a:r>
              <a:rPr lang="tr-TR" sz="3200" b="1" dirty="0" smtClean="0">
                <a:solidFill>
                  <a:schemeClr val="tx1"/>
                </a:solidFill>
              </a:rPr>
              <a:t> plasenta</a:t>
            </a:r>
          </a:p>
          <a:p>
            <a:pPr defTabSz="914400">
              <a:spcBef>
                <a:spcPts val="0"/>
              </a:spcBef>
              <a:buSzTx/>
              <a:buFont typeface="Arial" charset="0"/>
              <a:buChar char="•"/>
            </a:pPr>
            <a:r>
              <a:rPr lang="tr-TR" sz="3200" b="1" dirty="0" smtClean="0">
                <a:solidFill>
                  <a:schemeClr val="tx1"/>
                </a:solidFill>
              </a:rPr>
              <a:t>Çoğul gebelikler</a:t>
            </a:r>
          </a:p>
          <a:p>
            <a:pPr defTabSz="914400">
              <a:spcBef>
                <a:spcPts val="0"/>
              </a:spcBef>
              <a:buSzTx/>
              <a:buFont typeface="Arial" charset="0"/>
              <a:buChar char="•"/>
            </a:pPr>
            <a:r>
              <a:rPr lang="tr-TR" sz="3200" b="1" dirty="0" smtClean="0">
                <a:solidFill>
                  <a:schemeClr val="tx1"/>
                </a:solidFill>
              </a:rPr>
              <a:t>Gün aşımı gebelik</a:t>
            </a:r>
          </a:p>
          <a:p>
            <a:pPr defTabSz="914400">
              <a:spcBef>
                <a:spcPts val="0"/>
              </a:spcBef>
              <a:buSzTx/>
              <a:buFont typeface="Arial" charset="0"/>
              <a:buChar char="•"/>
            </a:pPr>
            <a:r>
              <a:rPr lang="tr-TR" sz="3200" b="1" dirty="0" smtClean="0">
                <a:solidFill>
                  <a:schemeClr val="tx1"/>
                </a:solidFill>
              </a:rPr>
              <a:t>Azalmış </a:t>
            </a:r>
            <a:r>
              <a:rPr lang="tr-TR" sz="3200" b="1" dirty="0" err="1" smtClean="0">
                <a:solidFill>
                  <a:schemeClr val="tx1"/>
                </a:solidFill>
              </a:rPr>
              <a:t>fetal</a:t>
            </a:r>
            <a:r>
              <a:rPr lang="tr-TR" sz="3200" b="1" dirty="0" smtClean="0">
                <a:solidFill>
                  <a:schemeClr val="tx1"/>
                </a:solidFill>
              </a:rPr>
              <a:t> aktivite </a:t>
            </a:r>
            <a:r>
              <a:rPr lang="tr-TR" sz="3200" b="1" dirty="0" err="1" smtClean="0">
                <a:solidFill>
                  <a:schemeClr val="tx1"/>
                </a:solidFill>
              </a:rPr>
              <a:t>tariflenmesi</a:t>
            </a: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Sistemik </a:t>
            </a:r>
            <a:r>
              <a:rPr lang="tr-TR" sz="3200" b="1" dirty="0" err="1" smtClean="0">
                <a:solidFill>
                  <a:schemeClr val="tx1"/>
                </a:solidFill>
              </a:rPr>
              <a:t>lupus</a:t>
            </a:r>
            <a:r>
              <a:rPr lang="tr-TR" sz="3200" b="1" dirty="0" smtClean="0">
                <a:solidFill>
                  <a:schemeClr val="tx1"/>
                </a:solidFill>
              </a:rPr>
              <a:t> </a:t>
            </a:r>
            <a:r>
              <a:rPr lang="tr-TR" sz="3200" b="1" dirty="0" err="1" smtClean="0">
                <a:solidFill>
                  <a:schemeClr val="tx1"/>
                </a:solidFill>
              </a:rPr>
              <a:t>eritematozus</a:t>
            </a: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Antifosfolipid</a:t>
            </a:r>
            <a:r>
              <a:rPr lang="tr-TR" sz="3200" b="1" dirty="0" smtClean="0">
                <a:solidFill>
                  <a:schemeClr val="tx1"/>
                </a:solidFill>
              </a:rPr>
              <a:t> antikor sendromu</a:t>
            </a:r>
          </a:p>
          <a:p>
            <a:pPr defTabSz="914400">
              <a:spcBef>
                <a:spcPts val="0"/>
              </a:spcBef>
              <a:buSzTx/>
              <a:buFont typeface="Arial" charset="0"/>
              <a:buChar char="•"/>
            </a:pPr>
            <a:r>
              <a:rPr lang="tr-TR" sz="3200" b="1" dirty="0" err="1" smtClean="0">
                <a:solidFill>
                  <a:schemeClr val="tx1"/>
                </a:solidFill>
              </a:rPr>
              <a:t>Alloimmunizasyon</a:t>
            </a: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Oligohidramniyoz</a:t>
            </a:r>
            <a:r>
              <a:rPr lang="tr-TR" sz="3200" b="1" dirty="0">
                <a:solidFill>
                  <a:schemeClr val="tx1"/>
                </a:solidFill>
              </a:rPr>
              <a:t> </a:t>
            </a:r>
            <a:r>
              <a:rPr lang="tr-TR" sz="3200" b="1" dirty="0" smtClean="0">
                <a:solidFill>
                  <a:schemeClr val="tx1"/>
                </a:solidFill>
              </a:rPr>
              <a:t>/ </a:t>
            </a:r>
            <a:r>
              <a:rPr lang="tr-TR" sz="3200" b="1" dirty="0" err="1" smtClean="0">
                <a:solidFill>
                  <a:schemeClr val="tx1"/>
                </a:solidFill>
              </a:rPr>
              <a:t>polihidrmaniyoz</a:t>
            </a:r>
            <a:endParaRPr lang="tr-TR" sz="3200" b="1" dirty="0" smtClean="0">
              <a:solidFill>
                <a:schemeClr val="tx1"/>
              </a:solidFill>
            </a:endParaRPr>
          </a:p>
          <a:p>
            <a:pPr defTabSz="914400">
              <a:spcBef>
                <a:spcPts val="0"/>
              </a:spcBef>
              <a:buSzTx/>
              <a:buFont typeface="Arial" charset="0"/>
              <a:buChar char="•"/>
            </a:pPr>
            <a:r>
              <a:rPr lang="tr-TR" sz="3200" b="1" dirty="0" smtClean="0">
                <a:solidFill>
                  <a:schemeClr val="tx1"/>
                </a:solidFill>
              </a:rPr>
              <a:t>Önceki </a:t>
            </a:r>
            <a:r>
              <a:rPr lang="tr-TR" sz="3200" b="1" dirty="0" err="1" smtClean="0">
                <a:solidFill>
                  <a:schemeClr val="tx1"/>
                </a:solidFill>
              </a:rPr>
              <a:t>fetal</a:t>
            </a:r>
            <a:r>
              <a:rPr lang="tr-TR" sz="3200" b="1" dirty="0" smtClean="0">
                <a:solidFill>
                  <a:schemeClr val="tx1"/>
                </a:solidFill>
              </a:rPr>
              <a:t> kayıp öyküsü</a:t>
            </a:r>
          </a:p>
          <a:p>
            <a:pPr defTabSz="914400">
              <a:spcBef>
                <a:spcPts val="0"/>
              </a:spcBef>
              <a:buSzTx/>
              <a:buFont typeface="Arial" charset="0"/>
              <a:buChar char="•"/>
            </a:pPr>
            <a:r>
              <a:rPr lang="tr-TR" sz="3200" b="1" dirty="0" err="1" smtClean="0">
                <a:solidFill>
                  <a:schemeClr val="tx1"/>
                </a:solidFill>
              </a:rPr>
              <a:t>Prematür</a:t>
            </a:r>
            <a:r>
              <a:rPr lang="tr-TR" sz="3200" b="1" dirty="0" smtClean="0">
                <a:solidFill>
                  <a:schemeClr val="tx1"/>
                </a:solidFill>
              </a:rPr>
              <a:t> </a:t>
            </a:r>
            <a:r>
              <a:rPr lang="tr-TR" sz="3200" b="1" dirty="0" err="1" smtClean="0">
                <a:solidFill>
                  <a:schemeClr val="tx1"/>
                </a:solidFill>
              </a:rPr>
              <a:t>preterm</a:t>
            </a:r>
            <a:r>
              <a:rPr lang="tr-TR" sz="3200" b="1" dirty="0" smtClean="0">
                <a:solidFill>
                  <a:schemeClr val="tx1"/>
                </a:solidFill>
              </a:rPr>
              <a:t> </a:t>
            </a:r>
            <a:r>
              <a:rPr lang="tr-TR" sz="3200" b="1" dirty="0" err="1" smtClean="0">
                <a:solidFill>
                  <a:schemeClr val="tx1"/>
                </a:solidFill>
              </a:rPr>
              <a:t>membran</a:t>
            </a:r>
            <a:r>
              <a:rPr lang="tr-TR" sz="3200" b="1" dirty="0" smtClean="0">
                <a:solidFill>
                  <a:schemeClr val="tx1"/>
                </a:solidFill>
              </a:rPr>
              <a:t> </a:t>
            </a:r>
            <a:r>
              <a:rPr lang="tr-TR" sz="3200" b="1" dirty="0" err="1" smtClean="0">
                <a:solidFill>
                  <a:schemeClr val="tx1"/>
                </a:solidFill>
              </a:rPr>
              <a:t>rüptürü</a:t>
            </a:r>
            <a:endParaRPr lang="tr-TR" sz="3200" b="1" dirty="0" smtClean="0">
              <a:solidFill>
                <a:schemeClr val="tx1"/>
              </a:solidFill>
            </a:endParaRPr>
          </a:p>
          <a:p>
            <a:pPr defTabSz="914400">
              <a:spcBef>
                <a:spcPts val="0"/>
              </a:spcBef>
              <a:buSzTx/>
              <a:buFont typeface="Arial" charset="0"/>
              <a:buChar char="•"/>
            </a:pPr>
            <a:r>
              <a:rPr lang="tr-TR" sz="3200" b="1" dirty="0" err="1" smtClean="0">
                <a:solidFill>
                  <a:schemeClr val="tx1"/>
                </a:solidFill>
              </a:rPr>
              <a:t>Maternal</a:t>
            </a:r>
            <a:r>
              <a:rPr lang="tr-TR" sz="3200" b="1" dirty="0" smtClean="0">
                <a:solidFill>
                  <a:schemeClr val="tx1"/>
                </a:solidFill>
              </a:rPr>
              <a:t> </a:t>
            </a:r>
            <a:r>
              <a:rPr lang="tr-TR" sz="3200" b="1" dirty="0" err="1" smtClean="0">
                <a:solidFill>
                  <a:schemeClr val="tx1"/>
                </a:solidFill>
              </a:rPr>
              <a:t>siyanotik</a:t>
            </a:r>
            <a:r>
              <a:rPr lang="tr-TR" sz="3200" b="1" dirty="0" smtClean="0">
                <a:solidFill>
                  <a:schemeClr val="tx1"/>
                </a:solidFill>
              </a:rPr>
              <a:t> kalp hastalıkları</a:t>
            </a:r>
          </a:p>
        </p:txBody>
      </p:sp>
      <p:sp>
        <p:nvSpPr>
          <p:cNvPr id="2" name="TextBox 1"/>
          <p:cNvSpPr txBox="1"/>
          <p:nvPr/>
        </p:nvSpPr>
        <p:spPr>
          <a:xfrm>
            <a:off x="8355107" y="3593175"/>
            <a:ext cx="4446494" cy="4411464"/>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algn="l" defTabSz="584200" rtl="0" fontAlgn="auto" latinLnBrk="0" hangingPunct="0">
              <a:lnSpc>
                <a:spcPct val="100000"/>
              </a:lnSpc>
              <a:spcBef>
                <a:spcPts val="0"/>
              </a:spcBef>
              <a:spcAft>
                <a:spcPts val="0"/>
              </a:spcAft>
              <a:buClrTx/>
              <a:buSzTx/>
              <a:tabLst/>
            </a:pPr>
            <a:r>
              <a:rPr lang="en-US" sz="2800" b="1" dirty="0" err="1" smtClean="0">
                <a:solidFill>
                  <a:schemeClr val="tx2">
                    <a:lumMod val="10000"/>
                  </a:schemeClr>
                </a:solidFill>
                <a:latin typeface="+mn-lt"/>
              </a:rPr>
              <a:t>Relatif</a:t>
            </a:r>
            <a:r>
              <a:rPr lang="en-US" sz="2800" b="1" dirty="0" smtClean="0">
                <a:solidFill>
                  <a:schemeClr val="tx2">
                    <a:lumMod val="10000"/>
                  </a:schemeClr>
                </a:solidFill>
                <a:latin typeface="+mn-lt"/>
              </a:rPr>
              <a:t> risk </a:t>
            </a:r>
            <a:r>
              <a:rPr lang="en-US" sz="2800" b="1" dirty="0" err="1" smtClean="0">
                <a:solidFill>
                  <a:schemeClr val="tx2">
                    <a:lumMod val="10000"/>
                  </a:schemeClr>
                </a:solidFill>
                <a:latin typeface="+mn-lt"/>
              </a:rPr>
              <a:t>faktörleri</a:t>
            </a:r>
            <a:endParaRPr lang="en-US" sz="2800" b="1" dirty="0" smtClean="0">
              <a:solidFill>
                <a:schemeClr val="tx2">
                  <a:lumMod val="10000"/>
                </a:schemeClr>
              </a:solidFill>
              <a:latin typeface="+mn-lt"/>
            </a:endParaRPr>
          </a:p>
          <a:p>
            <a:pPr marL="571500" lvl="2" indent="-571500" algn="l">
              <a:buFont typeface="Arial" charset="0"/>
              <a:buChar char="•"/>
            </a:pPr>
            <a:r>
              <a:rPr lang="en-US" sz="2800" b="1" dirty="0" err="1" smtClean="0">
                <a:solidFill>
                  <a:schemeClr val="tx2">
                    <a:lumMod val="10000"/>
                  </a:schemeClr>
                </a:solidFill>
                <a:latin typeface="+mn-lt"/>
              </a:rPr>
              <a:t>İleri</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anne</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yaşı</a:t>
            </a:r>
            <a:endParaRPr lang="en-US" sz="2800" b="1" dirty="0" smtClean="0">
              <a:solidFill>
                <a:schemeClr val="tx2">
                  <a:lumMod val="10000"/>
                </a:schemeClr>
              </a:solidFill>
              <a:latin typeface="+mn-lt"/>
            </a:endParaRPr>
          </a:p>
          <a:p>
            <a:pPr marL="571500" lvl="2" indent="-571500" algn="l">
              <a:buFont typeface="Arial" charset="0"/>
              <a:buChar char="•"/>
            </a:pPr>
            <a:r>
              <a:rPr kumimoji="0" lang="en-US" sz="2800" b="1" i="0" u="none" strike="noStrike" cap="none" spc="0" normalizeH="0" baseline="0" dirty="0" err="1" smtClean="0">
                <a:ln>
                  <a:noFill/>
                </a:ln>
                <a:solidFill>
                  <a:schemeClr val="tx2">
                    <a:lumMod val="10000"/>
                  </a:schemeClr>
                </a:solidFill>
                <a:effectLst/>
                <a:uFillTx/>
                <a:latin typeface="+mn-lt"/>
                <a:sym typeface="Helvetica Light"/>
              </a:rPr>
              <a:t>Obezite</a:t>
            </a:r>
            <a:endParaRPr kumimoji="0" lang="en-US" sz="2800" b="1" i="0" u="none" strike="noStrike" cap="none" spc="0" normalizeH="0" baseline="0" dirty="0" smtClean="0">
              <a:ln>
                <a:noFill/>
              </a:ln>
              <a:solidFill>
                <a:schemeClr val="tx2">
                  <a:lumMod val="10000"/>
                </a:schemeClr>
              </a:solidFill>
              <a:effectLst/>
              <a:uFillTx/>
              <a:latin typeface="+mn-lt"/>
              <a:sym typeface="Helvetica Light"/>
            </a:endParaRPr>
          </a:p>
          <a:p>
            <a:pPr marL="571500" lvl="2" indent="-571500" algn="l">
              <a:buFont typeface="Arial" charset="0"/>
              <a:buChar char="•"/>
            </a:pPr>
            <a:r>
              <a:rPr lang="en-US" sz="2800" b="1" dirty="0" smtClean="0">
                <a:solidFill>
                  <a:schemeClr val="tx2">
                    <a:lumMod val="10000"/>
                  </a:schemeClr>
                </a:solidFill>
                <a:latin typeface="+mn-lt"/>
              </a:rPr>
              <a:t>Major </a:t>
            </a:r>
            <a:r>
              <a:rPr lang="en-US" sz="2800" b="1" dirty="0" err="1" smtClean="0">
                <a:solidFill>
                  <a:schemeClr val="tx2">
                    <a:lumMod val="10000"/>
                  </a:schemeClr>
                </a:solidFill>
                <a:latin typeface="+mn-lt"/>
              </a:rPr>
              <a:t>konjenital</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anomaliler</a:t>
            </a:r>
            <a:endParaRPr lang="en-US" sz="2800" b="1" dirty="0" smtClean="0">
              <a:solidFill>
                <a:schemeClr val="tx2">
                  <a:lumMod val="10000"/>
                </a:schemeClr>
              </a:solidFill>
              <a:latin typeface="+mn-lt"/>
            </a:endParaRPr>
          </a:p>
          <a:p>
            <a:pPr marL="571500" lvl="2" indent="-571500" algn="l">
              <a:buFont typeface="Arial" charset="0"/>
              <a:buChar char="•"/>
            </a:pPr>
            <a:r>
              <a:rPr lang="en-US" sz="2800" b="1" dirty="0" smtClean="0">
                <a:solidFill>
                  <a:schemeClr val="tx2">
                    <a:lumMod val="10000"/>
                  </a:schemeClr>
                </a:solidFill>
                <a:latin typeface="+mn-lt"/>
              </a:rPr>
              <a:t>1./2. trimester </a:t>
            </a:r>
            <a:r>
              <a:rPr lang="en-US" sz="2800" b="1" dirty="0" err="1" smtClean="0">
                <a:solidFill>
                  <a:schemeClr val="tx2">
                    <a:lumMod val="10000"/>
                  </a:schemeClr>
                </a:solidFill>
                <a:latin typeface="+mn-lt"/>
              </a:rPr>
              <a:t>anöploidi</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tarama</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testlerinde</a:t>
            </a:r>
            <a:r>
              <a:rPr lang="en-US" sz="2800" b="1" dirty="0" smtClean="0">
                <a:solidFill>
                  <a:schemeClr val="tx2">
                    <a:lumMod val="10000"/>
                  </a:schemeClr>
                </a:solidFill>
                <a:latin typeface="+mn-lt"/>
              </a:rPr>
              <a:t> </a:t>
            </a:r>
            <a:r>
              <a:rPr lang="en-US" sz="2800" b="1" dirty="0" err="1" smtClean="0">
                <a:solidFill>
                  <a:schemeClr val="tx2">
                    <a:lumMod val="10000"/>
                  </a:schemeClr>
                </a:solidFill>
                <a:latin typeface="+mn-lt"/>
              </a:rPr>
              <a:t>artmış</a:t>
            </a:r>
            <a:r>
              <a:rPr lang="en-US" sz="2800" b="1" dirty="0" smtClean="0">
                <a:solidFill>
                  <a:schemeClr val="tx2">
                    <a:lumMod val="10000"/>
                  </a:schemeClr>
                </a:solidFill>
                <a:latin typeface="+mn-lt"/>
              </a:rPr>
              <a:t> maternal </a:t>
            </a:r>
            <a:r>
              <a:rPr lang="en-US" sz="2800" b="1" dirty="0" err="1" smtClean="0">
                <a:solidFill>
                  <a:schemeClr val="tx2">
                    <a:lumMod val="10000"/>
                  </a:schemeClr>
                </a:solidFill>
                <a:latin typeface="+mn-lt"/>
              </a:rPr>
              <a:t>biyokimyasal</a:t>
            </a:r>
            <a:r>
              <a:rPr lang="en-US" sz="2800" b="1" dirty="0" smtClean="0">
                <a:solidFill>
                  <a:schemeClr val="tx2">
                    <a:lumMod val="10000"/>
                  </a:schemeClr>
                </a:solidFill>
                <a:latin typeface="+mn-lt"/>
              </a:rPr>
              <a:t> risk </a:t>
            </a:r>
            <a:r>
              <a:rPr lang="en-US" sz="2800" b="1" dirty="0" err="1" smtClean="0">
                <a:solidFill>
                  <a:schemeClr val="tx2">
                    <a:lumMod val="10000"/>
                  </a:schemeClr>
                </a:solidFill>
                <a:latin typeface="+mn-lt"/>
              </a:rPr>
              <a:t>varlığı</a:t>
            </a:r>
            <a:r>
              <a:rPr lang="en-US" sz="2800" b="1" dirty="0" smtClean="0">
                <a:solidFill>
                  <a:schemeClr val="tx2">
                    <a:lumMod val="10000"/>
                  </a:schemeClr>
                </a:solidFill>
                <a:latin typeface="+mn-lt"/>
              </a:rPr>
              <a:t> (AFP / HCG &gt; 2 MOM)</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01300" y="0"/>
            <a:ext cx="2603500" cy="11684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1300" y="1168400"/>
            <a:ext cx="2603500" cy="1121950"/>
          </a:xfrm>
          <a:prstGeom prst="rect">
            <a:avLst/>
          </a:prstGeom>
        </p:spPr>
      </p:pic>
    </p:spTree>
    <p:extLst>
      <p:ext uri="{BB962C8B-B14F-4D97-AF65-F5344CB8AC3E}">
        <p14:creationId xmlns:p14="http://schemas.microsoft.com/office/powerpoint/2010/main" val="81204270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412376" y="406400"/>
            <a:ext cx="11851342" cy="183477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iyilik halini belirlemede kullanılan </a:t>
            </a:r>
            <a:r>
              <a:rPr lang="tr-TR" sz="6600" dirty="0" err="1" smtClean="0">
                <a:solidFill>
                  <a:schemeClr val="tx2">
                    <a:lumMod val="10000"/>
                  </a:schemeClr>
                </a:solidFill>
              </a:rPr>
              <a:t>antenatal</a:t>
            </a:r>
            <a:r>
              <a:rPr lang="tr-TR" sz="6600" dirty="0" smtClean="0">
                <a:solidFill>
                  <a:schemeClr val="tx2">
                    <a:lumMod val="10000"/>
                  </a:schemeClr>
                </a:solidFill>
              </a:rPr>
              <a:t> testler</a:t>
            </a:r>
            <a:endParaRPr sz="6600" dirty="0">
              <a:solidFill>
                <a:schemeClr val="tx2">
                  <a:lumMod val="10000"/>
                </a:schemeClr>
              </a:solidFill>
            </a:endParaRPr>
          </a:p>
        </p:txBody>
      </p:sp>
      <p:sp>
        <p:nvSpPr>
          <p:cNvPr id="125" name="Shape 125"/>
          <p:cNvSpPr>
            <a:spLocks noGrp="1"/>
          </p:cNvSpPr>
          <p:nvPr>
            <p:ph type="body" idx="1"/>
          </p:nvPr>
        </p:nvSpPr>
        <p:spPr>
          <a:xfrm>
            <a:off x="412376" y="2590800"/>
            <a:ext cx="11639924" cy="6786282"/>
          </a:xfrm>
          <a:prstGeom prst="rect">
            <a:avLst/>
          </a:prstGeom>
        </p:spPr>
        <p:txBody>
          <a:bodyPr anchor="t">
            <a:normAutofit/>
          </a:bodyPr>
          <a:lstStyle/>
          <a:p>
            <a:pPr defTabSz="914400">
              <a:spcBef>
                <a:spcPts val="0"/>
              </a:spcBef>
              <a:buSzTx/>
              <a:buFont typeface="Arial" charset="0"/>
              <a:buChar char="•"/>
            </a:pPr>
            <a:r>
              <a:rPr lang="tr-TR" sz="3600" b="1" dirty="0" err="1" smtClean="0">
                <a:solidFill>
                  <a:schemeClr val="tx1"/>
                </a:solidFill>
              </a:rPr>
              <a:t>Fetal</a:t>
            </a:r>
            <a:r>
              <a:rPr lang="tr-TR" sz="3600" b="1" dirty="0" smtClean="0">
                <a:solidFill>
                  <a:schemeClr val="tx1"/>
                </a:solidFill>
              </a:rPr>
              <a:t> hareket sayımı</a:t>
            </a:r>
          </a:p>
          <a:p>
            <a:pPr defTabSz="914400">
              <a:spcBef>
                <a:spcPts val="0"/>
              </a:spcBef>
              <a:buSzTx/>
              <a:buFont typeface="Arial" charset="0"/>
              <a:buChar char="•"/>
            </a:pPr>
            <a:r>
              <a:rPr lang="tr-TR" sz="3600" b="1" dirty="0" smtClean="0">
                <a:solidFill>
                  <a:schemeClr val="tx1"/>
                </a:solidFill>
              </a:rPr>
              <a:t>Biyofizik profil</a:t>
            </a:r>
          </a:p>
          <a:p>
            <a:pPr lvl="1" defTabSz="914400">
              <a:spcBef>
                <a:spcPts val="0"/>
              </a:spcBef>
              <a:buSzTx/>
              <a:buFont typeface="Arial" charset="0"/>
              <a:buChar char="•"/>
            </a:pPr>
            <a:r>
              <a:rPr lang="tr-TR" sz="3600" b="1" dirty="0" err="1" smtClean="0">
                <a:solidFill>
                  <a:schemeClr val="tx1"/>
                </a:solidFill>
              </a:rPr>
              <a:t>Modifiye</a:t>
            </a:r>
            <a:r>
              <a:rPr lang="tr-TR" sz="3600" b="1" dirty="0" smtClean="0">
                <a:solidFill>
                  <a:schemeClr val="tx1"/>
                </a:solidFill>
              </a:rPr>
              <a:t> biyofizik profil</a:t>
            </a:r>
          </a:p>
          <a:p>
            <a:pPr defTabSz="914400">
              <a:spcBef>
                <a:spcPts val="0"/>
              </a:spcBef>
              <a:buSzTx/>
              <a:buFont typeface="Arial" charset="0"/>
              <a:buChar char="•"/>
            </a:pPr>
            <a:r>
              <a:rPr lang="tr-TR" sz="3600" b="1" dirty="0" err="1" smtClean="0">
                <a:solidFill>
                  <a:schemeClr val="tx1"/>
                </a:solidFill>
              </a:rPr>
              <a:t>Non-stress</a:t>
            </a:r>
            <a:r>
              <a:rPr lang="tr-TR" sz="3600" b="1" dirty="0" smtClean="0">
                <a:solidFill>
                  <a:schemeClr val="tx1"/>
                </a:solidFill>
              </a:rPr>
              <a:t> test</a:t>
            </a:r>
            <a:endParaRPr lang="tr-TR" sz="3600" b="1" dirty="0">
              <a:solidFill>
                <a:schemeClr val="tx1"/>
              </a:solidFill>
            </a:endParaRPr>
          </a:p>
          <a:p>
            <a:pPr defTabSz="914400">
              <a:spcBef>
                <a:spcPts val="0"/>
              </a:spcBef>
              <a:buSzTx/>
              <a:buFont typeface="Arial" charset="0"/>
              <a:buChar char="•"/>
            </a:pPr>
            <a:r>
              <a:rPr lang="tr-TR" sz="3600" b="1" dirty="0" err="1" smtClean="0">
                <a:solidFill>
                  <a:schemeClr val="tx1"/>
                </a:solidFill>
              </a:rPr>
              <a:t>Kontraksiyon</a:t>
            </a:r>
            <a:r>
              <a:rPr lang="tr-TR" sz="3600" b="1" dirty="0" smtClean="0">
                <a:solidFill>
                  <a:schemeClr val="tx1"/>
                </a:solidFill>
              </a:rPr>
              <a:t> </a:t>
            </a:r>
            <a:r>
              <a:rPr lang="tr-TR" sz="3600" b="1" dirty="0" err="1" smtClean="0">
                <a:solidFill>
                  <a:schemeClr val="tx1"/>
                </a:solidFill>
              </a:rPr>
              <a:t>stress</a:t>
            </a:r>
            <a:r>
              <a:rPr lang="tr-TR" sz="3600" b="1" dirty="0" smtClean="0">
                <a:solidFill>
                  <a:schemeClr val="tx1"/>
                </a:solidFill>
              </a:rPr>
              <a:t> test</a:t>
            </a:r>
          </a:p>
          <a:p>
            <a:pPr defTabSz="914400">
              <a:spcBef>
                <a:spcPts val="0"/>
              </a:spcBef>
              <a:buSzTx/>
              <a:buFont typeface="Arial" charset="0"/>
              <a:buChar char="•"/>
            </a:pPr>
            <a:r>
              <a:rPr lang="tr-TR" sz="3600" b="1" dirty="0" err="1" smtClean="0">
                <a:solidFill>
                  <a:schemeClr val="tx1"/>
                </a:solidFill>
              </a:rPr>
              <a:t>Doppler</a:t>
            </a:r>
            <a:r>
              <a:rPr lang="tr-TR" sz="3600" b="1" dirty="0" smtClean="0">
                <a:solidFill>
                  <a:schemeClr val="tx1"/>
                </a:solidFill>
              </a:rPr>
              <a:t> US</a:t>
            </a:r>
          </a:p>
          <a:p>
            <a:pPr defTabSz="914400">
              <a:spcBef>
                <a:spcPts val="0"/>
              </a:spcBef>
              <a:buSzTx/>
              <a:buFont typeface="Arial" charset="0"/>
              <a:buChar char="•"/>
            </a:pPr>
            <a:endParaRPr lang="tr-TR" sz="3600" b="1" dirty="0">
              <a:solidFill>
                <a:schemeClr val="tx1"/>
              </a:solidFill>
            </a:endParaRPr>
          </a:p>
          <a:p>
            <a:pPr defTabSz="914400">
              <a:spcBef>
                <a:spcPts val="0"/>
              </a:spcBef>
              <a:buSzTx/>
              <a:buFont typeface="Arial" charset="0"/>
              <a:buChar char="•"/>
            </a:pPr>
            <a:endParaRPr lang="tr-TR" sz="3600" b="1" dirty="0" smtClean="0">
              <a:solidFill>
                <a:schemeClr val="tx1"/>
              </a:solidFill>
            </a:endParaRPr>
          </a:p>
        </p:txBody>
      </p:sp>
      <p:sp>
        <p:nvSpPr>
          <p:cNvPr id="3" name="TextBox 2"/>
          <p:cNvSpPr txBox="1"/>
          <p:nvPr/>
        </p:nvSpPr>
        <p:spPr>
          <a:xfrm>
            <a:off x="6874701" y="7123685"/>
            <a:ext cx="5625548" cy="22262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latin typeface="Apple Chancery" charset="0"/>
                <a:ea typeface="Apple Chancery" charset="0"/>
                <a:cs typeface="Apple Chancery" charset="0"/>
              </a:rPr>
              <a:t>“</a:t>
            </a:r>
            <a:r>
              <a:rPr lang="en-US" i="1" dirty="0" err="1">
                <a:latin typeface="Apple Chancery" charset="0"/>
                <a:ea typeface="Apple Chancery" charset="0"/>
                <a:cs typeface="Apple Chancery" charset="0"/>
              </a:rPr>
              <a:t>Alea</a:t>
            </a:r>
            <a:r>
              <a:rPr lang="en-US" i="1" dirty="0">
                <a:latin typeface="Apple Chancery" charset="0"/>
                <a:ea typeface="Apple Chancery" charset="0"/>
                <a:cs typeface="Apple Chancery" charset="0"/>
              </a:rPr>
              <a:t> </a:t>
            </a:r>
            <a:r>
              <a:rPr lang="en-US" i="1" dirty="0" err="1">
                <a:latin typeface="Apple Chancery" charset="0"/>
                <a:ea typeface="Apple Chancery" charset="0"/>
                <a:cs typeface="Apple Chancery" charset="0"/>
              </a:rPr>
              <a:t>iacta</a:t>
            </a:r>
            <a:r>
              <a:rPr lang="en-US" i="1" dirty="0">
                <a:latin typeface="Apple Chancery" charset="0"/>
                <a:ea typeface="Apple Chancery" charset="0"/>
                <a:cs typeface="Apple Chancery" charset="0"/>
              </a:rPr>
              <a:t> est.”</a:t>
            </a:r>
            <a:r>
              <a:rPr lang="en-US" dirty="0">
                <a:latin typeface="Apple Chancery" charset="0"/>
                <a:ea typeface="Apple Chancery" charset="0"/>
                <a:cs typeface="Apple Chancery" charset="0"/>
              </a:rPr>
              <a:t/>
            </a:r>
            <a:br>
              <a:rPr lang="en-US" dirty="0">
                <a:latin typeface="Apple Chancery" charset="0"/>
                <a:ea typeface="Apple Chancery" charset="0"/>
                <a:cs typeface="Apple Chancery" charset="0"/>
              </a:rPr>
            </a:br>
            <a:r>
              <a:rPr lang="en-US" i="1" dirty="0">
                <a:latin typeface="Apple Chancery" charset="0"/>
                <a:ea typeface="Apple Chancery" charset="0"/>
                <a:cs typeface="Apple Chancery" charset="0"/>
              </a:rPr>
              <a:t>(“The die is cast</a:t>
            </a:r>
            <a:r>
              <a:rPr lang="en-US" i="1" dirty="0" smtClean="0">
                <a:latin typeface="Apple Chancery" charset="0"/>
                <a:ea typeface="Apple Chancery" charset="0"/>
                <a:cs typeface="Apple Chancery" charset="0"/>
              </a:rPr>
              <a:t>”)</a:t>
            </a:r>
          </a:p>
          <a:p>
            <a:r>
              <a:rPr lang="en-US" i="1" dirty="0"/>
              <a:t> </a:t>
            </a:r>
            <a:r>
              <a:rPr lang="en-US" i="1" dirty="0" smtClean="0"/>
              <a:t>-</a:t>
            </a:r>
            <a:r>
              <a:rPr lang="en-US" sz="2400" i="1" dirty="0" smtClean="0">
                <a:latin typeface="Apple Chancery" charset="0"/>
                <a:ea typeface="Apple Chancery" charset="0"/>
                <a:cs typeface="Apple Chancery" charset="0"/>
              </a:rPr>
              <a:t>Julius </a:t>
            </a:r>
            <a:r>
              <a:rPr lang="en-US" sz="2400" i="1" dirty="0">
                <a:latin typeface="Apple Chancery" charset="0"/>
                <a:ea typeface="Apple Chancery" charset="0"/>
                <a:cs typeface="Apple Chancery" charset="0"/>
              </a:rPr>
              <a:t>Caesar crossing the </a:t>
            </a:r>
            <a:r>
              <a:rPr lang="en-US" sz="2400" i="1" dirty="0" smtClean="0">
                <a:latin typeface="Apple Chancery" charset="0"/>
                <a:ea typeface="Apple Chancery" charset="0"/>
                <a:cs typeface="Apple Chancery" charset="0"/>
              </a:rPr>
              <a:t>Rubicon, </a:t>
            </a:r>
          </a:p>
          <a:p>
            <a:r>
              <a:rPr lang="en-US" sz="2400" i="1" dirty="0" smtClean="0">
                <a:latin typeface="Apple Chancery" charset="0"/>
                <a:ea typeface="Apple Chancery" charset="0"/>
                <a:cs typeface="Apple Chancery" charset="0"/>
              </a:rPr>
              <a:t>48 B.C. </a:t>
            </a:r>
            <a:endParaRPr kumimoji="0" lang="en-US" sz="2400" b="0" i="0" u="none" strike="noStrike" cap="none" spc="0" normalizeH="0" baseline="0" dirty="0">
              <a:ln>
                <a:noFill/>
              </a:ln>
              <a:solidFill>
                <a:srgbClr val="FFFFFF"/>
              </a:solidFill>
              <a:effectLst/>
              <a:uFillTx/>
              <a:latin typeface="Apple Chancery" charset="0"/>
              <a:ea typeface="Apple Chancery" charset="0"/>
              <a:cs typeface="Apple Chancery" charset="0"/>
              <a:sym typeface="Helvetica Ligh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9670" y="2557330"/>
            <a:ext cx="5700579" cy="4566355"/>
          </a:xfrm>
          <a:prstGeom prst="rect">
            <a:avLst/>
          </a:prstGeom>
        </p:spPr>
      </p:pic>
    </p:spTree>
    <p:extLst>
      <p:ext uri="{BB962C8B-B14F-4D97-AF65-F5344CB8AC3E}">
        <p14:creationId xmlns:p14="http://schemas.microsoft.com/office/powerpoint/2010/main" val="122245207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412376" y="2241176"/>
            <a:ext cx="11639924" cy="7135906"/>
          </a:xfrm>
          <a:prstGeom prst="rect">
            <a:avLst/>
          </a:prstGeom>
        </p:spPr>
        <p:txBody>
          <a:bodyPr anchor="t">
            <a:normAutofit/>
          </a:bodyPr>
          <a:lstStyle/>
          <a:p>
            <a:pPr defTabSz="914400">
              <a:spcBef>
                <a:spcPts val="0"/>
              </a:spcBef>
              <a:buSzTx/>
              <a:buFont typeface="Arial" charset="0"/>
              <a:buChar char="•"/>
            </a:pPr>
            <a:r>
              <a:rPr lang="tr-TR" sz="3200" b="1" dirty="0" smtClean="0">
                <a:solidFill>
                  <a:schemeClr val="tx1"/>
                </a:solidFill>
              </a:rPr>
              <a:t>Ucuz, teknoloji gerektirmeyen, tüm hastalara uygulanabilir</a:t>
            </a:r>
          </a:p>
          <a:p>
            <a:pPr defTabSz="914400">
              <a:spcBef>
                <a:spcPts val="0"/>
              </a:spcBef>
              <a:buSzTx/>
              <a:buFont typeface="Arial" charset="0"/>
              <a:buChar char="•"/>
            </a:pPr>
            <a:r>
              <a:rPr lang="tr-TR" sz="3200" b="1" dirty="0" smtClean="0">
                <a:solidFill>
                  <a:schemeClr val="tx1"/>
                </a:solidFill>
              </a:rPr>
              <a:t>Düşük riskli gebelerde ise </a:t>
            </a:r>
            <a:r>
              <a:rPr lang="tr-TR" sz="3200" b="1" dirty="0" err="1" smtClean="0">
                <a:solidFill>
                  <a:schemeClr val="tx1"/>
                </a:solidFill>
              </a:rPr>
              <a:t>perinatal</a:t>
            </a:r>
            <a:r>
              <a:rPr lang="tr-TR" sz="3200" b="1" dirty="0" smtClean="0">
                <a:solidFill>
                  <a:schemeClr val="tx1"/>
                </a:solidFill>
              </a:rPr>
              <a:t> </a:t>
            </a:r>
            <a:r>
              <a:rPr lang="tr-TR" sz="3200" b="1" dirty="0" err="1" smtClean="0">
                <a:solidFill>
                  <a:schemeClr val="tx1"/>
                </a:solidFill>
              </a:rPr>
              <a:t>mortaliteyi</a:t>
            </a:r>
            <a:r>
              <a:rPr lang="tr-TR" sz="3200" b="1" dirty="0" smtClean="0">
                <a:solidFill>
                  <a:schemeClr val="tx1"/>
                </a:solidFill>
              </a:rPr>
              <a:t> anlamlı azaltmaz (OR: 0.74)</a:t>
            </a:r>
          </a:p>
          <a:p>
            <a:pPr lvl="1" defTabSz="914400">
              <a:spcBef>
                <a:spcPts val="0"/>
              </a:spcBef>
              <a:buSzTx/>
              <a:buFont typeface="Arial" charset="0"/>
              <a:buChar char="•"/>
            </a:pPr>
            <a:r>
              <a:rPr lang="tr-TR" sz="3200" b="1" dirty="0" smtClean="0">
                <a:solidFill>
                  <a:schemeClr val="tx1"/>
                </a:solidFill>
              </a:rPr>
              <a:t>Her 100 gebede </a:t>
            </a:r>
            <a:r>
              <a:rPr lang="tr-TR" sz="3200" b="1" dirty="0" err="1" smtClean="0">
                <a:solidFill>
                  <a:schemeClr val="tx1"/>
                </a:solidFill>
              </a:rPr>
              <a:t>antenatal</a:t>
            </a:r>
            <a:r>
              <a:rPr lang="tr-TR" sz="3200" b="1" dirty="0" smtClean="0">
                <a:solidFill>
                  <a:schemeClr val="tx1"/>
                </a:solidFill>
              </a:rPr>
              <a:t> </a:t>
            </a:r>
            <a:r>
              <a:rPr lang="tr-TR" sz="3200" b="1" dirty="0" err="1" smtClean="0">
                <a:solidFill>
                  <a:schemeClr val="tx1"/>
                </a:solidFill>
              </a:rPr>
              <a:t>vizit</a:t>
            </a:r>
            <a:r>
              <a:rPr lang="tr-TR" sz="3200" b="1" dirty="0" smtClean="0">
                <a:solidFill>
                  <a:schemeClr val="tx1"/>
                </a:solidFill>
              </a:rPr>
              <a:t> sayısını en az 2-3 kez arttırır (%3)</a:t>
            </a:r>
          </a:p>
          <a:p>
            <a:pPr defTabSz="914400">
              <a:spcBef>
                <a:spcPts val="0"/>
              </a:spcBef>
              <a:buSzTx/>
              <a:buFont typeface="Arial" charset="0"/>
              <a:buChar char="•"/>
            </a:pPr>
            <a:r>
              <a:rPr lang="tr-TR" sz="3200" b="1" dirty="0" smtClean="0">
                <a:solidFill>
                  <a:schemeClr val="tx1"/>
                </a:solidFill>
              </a:rPr>
              <a:t>Farkındalık kazanılması önemli</a:t>
            </a:r>
            <a:endParaRPr lang="tr-TR" sz="3200" b="1" dirty="0">
              <a:solidFill>
                <a:schemeClr val="tx1"/>
              </a:solidFill>
            </a:endParaRPr>
          </a:p>
          <a:p>
            <a:pPr lvl="1" defTabSz="914400">
              <a:spcBef>
                <a:spcPts val="0"/>
              </a:spcBef>
              <a:buSzTx/>
              <a:buFont typeface="Arial" charset="0"/>
              <a:buChar char="•"/>
            </a:pPr>
            <a:r>
              <a:rPr lang="tr-TR" sz="3200" b="1" dirty="0" smtClean="0">
                <a:solidFill>
                  <a:schemeClr val="tx1"/>
                </a:solidFill>
              </a:rPr>
              <a:t>Yüksek riskli hastada, otokontrolü sağlar</a:t>
            </a:r>
          </a:p>
          <a:p>
            <a:pPr lvl="1"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hareketleri sayma yöntemleri arasında anlamlı fark yok</a:t>
            </a:r>
          </a:p>
          <a:p>
            <a:pPr lvl="2" defTabSz="914400">
              <a:spcBef>
                <a:spcPts val="0"/>
              </a:spcBef>
              <a:buSzTx/>
              <a:buFont typeface="Arial" charset="0"/>
              <a:buChar char="•"/>
            </a:pPr>
            <a:r>
              <a:rPr lang="tr-TR" sz="3200" b="1" dirty="0" smtClean="0">
                <a:solidFill>
                  <a:schemeClr val="tx1"/>
                </a:solidFill>
              </a:rPr>
              <a:t>Gün içinde en kısa periyotta, tek kez saymak daha kabul edilebilir</a:t>
            </a:r>
          </a:p>
          <a:p>
            <a:pPr lvl="2" defTabSz="914400">
              <a:spcBef>
                <a:spcPts val="0"/>
              </a:spcBef>
              <a:buSzTx/>
              <a:buFont typeface="Arial" charset="0"/>
              <a:buChar char="•"/>
            </a:pPr>
            <a:r>
              <a:rPr lang="tr-TR" sz="3200" b="1" dirty="0" smtClean="0">
                <a:solidFill>
                  <a:schemeClr val="tx1"/>
                </a:solidFill>
              </a:rPr>
              <a:t>Belirli bir yöntem tercih edilmelidir</a:t>
            </a:r>
          </a:p>
          <a:p>
            <a:pPr lvl="3" defTabSz="914400">
              <a:spcBef>
                <a:spcPts val="0"/>
              </a:spcBef>
              <a:buSzTx/>
              <a:buFont typeface="Arial" charset="0"/>
              <a:buChar char="•"/>
            </a:pPr>
            <a:r>
              <a:rPr lang="tr-TR" sz="3200" b="1" dirty="0" smtClean="0">
                <a:solidFill>
                  <a:schemeClr val="tx1"/>
                </a:solidFill>
              </a:rPr>
              <a:t>Mümkünse akşam, yatar/sol yan/oturur pozisyonda</a:t>
            </a:r>
          </a:p>
          <a:p>
            <a:pPr lvl="3" defTabSz="914400">
              <a:spcBef>
                <a:spcPts val="0"/>
              </a:spcBef>
              <a:buSzTx/>
              <a:buFont typeface="Arial" charset="0"/>
              <a:buChar char="•"/>
            </a:pPr>
            <a:r>
              <a:rPr lang="tr-TR" sz="3200" b="1" dirty="0" smtClean="0">
                <a:solidFill>
                  <a:schemeClr val="tx1"/>
                </a:solidFill>
              </a:rPr>
              <a:t>2 saat boyunca minimum 6 hareket</a:t>
            </a:r>
          </a:p>
          <a:p>
            <a:pPr lvl="2" defTabSz="914400">
              <a:spcBef>
                <a:spcPts val="0"/>
              </a:spcBef>
              <a:buSzTx/>
              <a:buFont typeface="Arial" charset="0"/>
              <a:buChar char="•"/>
            </a:pPr>
            <a:endParaRPr lang="tr-TR" sz="3200" b="1" dirty="0" smtClean="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87153" cy="176916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4853" y="884582"/>
            <a:ext cx="3162300" cy="1155700"/>
          </a:xfrm>
          <a:prstGeom prst="rect">
            <a:avLst/>
          </a:prstGeom>
        </p:spPr>
      </p:pic>
      <p:sp>
        <p:nvSpPr>
          <p:cNvPr id="4" name="TextBox 3"/>
          <p:cNvSpPr txBox="1"/>
          <p:nvPr/>
        </p:nvSpPr>
        <p:spPr>
          <a:xfrm>
            <a:off x="8117950" y="1109677"/>
            <a:ext cx="1606903"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smtClean="0">
                <a:ln>
                  <a:noFill/>
                </a:ln>
                <a:solidFill>
                  <a:srgbClr val="FFFFFF"/>
                </a:solidFill>
                <a:effectLst/>
                <a:uFillTx/>
                <a:latin typeface="+mn-lt"/>
                <a:ea typeface="+mj-ea"/>
                <a:cs typeface="+mj-cs"/>
                <a:sym typeface="Helvetica Light"/>
              </a:rPr>
              <a:t>2015</a:t>
            </a:r>
            <a:endParaRPr kumimoji="0" lang="en-US" sz="3800" b="1" i="0" u="none" strike="noStrike" cap="none" spc="0" normalizeH="0" baseline="0" dirty="0">
              <a:ln>
                <a:noFill/>
              </a:ln>
              <a:solidFill>
                <a:srgbClr val="FFFFFF"/>
              </a:solidFill>
              <a:effectLst/>
              <a:uFillTx/>
              <a:latin typeface="+mn-lt"/>
              <a:ea typeface="+mj-ea"/>
              <a:cs typeface="+mj-cs"/>
              <a:sym typeface="Helvetica Light"/>
            </a:endParaRPr>
          </a:p>
        </p:txBody>
      </p:sp>
    </p:spTree>
    <p:extLst>
      <p:ext uri="{BB962C8B-B14F-4D97-AF65-F5344CB8AC3E}">
        <p14:creationId xmlns:p14="http://schemas.microsoft.com/office/powerpoint/2010/main" val="757517448"/>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50603"/>
          <a:stretch/>
        </p:blipFill>
        <p:spPr>
          <a:xfrm>
            <a:off x="1784072" y="2229123"/>
            <a:ext cx="9432235" cy="7248992"/>
          </a:xfrm>
          <a:prstGeom prst="rect">
            <a:avLst/>
          </a:prstGeo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48776"/>
          <a:stretch/>
        </p:blipFill>
        <p:spPr>
          <a:xfrm>
            <a:off x="1784072" y="2229122"/>
            <a:ext cx="9168850" cy="7307213"/>
          </a:xfrm>
          <a:prstGeom prst="rect">
            <a:avLst/>
          </a:prstGeom>
        </p:spPr>
      </p:pic>
      <p:sp>
        <p:nvSpPr>
          <p:cNvPr id="11" name="Shape 124"/>
          <p:cNvSpPr>
            <a:spLocks noGrp="1"/>
          </p:cNvSpPr>
          <p:nvPr>
            <p:ph type="title"/>
          </p:nvPr>
        </p:nvSpPr>
        <p:spPr>
          <a:xfrm>
            <a:off x="412375" y="207617"/>
            <a:ext cx="12020689" cy="1700696"/>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hareket takibinde sıkça karşılaşılan sorular</a:t>
            </a:r>
            <a:endParaRPr sz="6600" dirty="0">
              <a:solidFill>
                <a:schemeClr val="tx2">
                  <a:lumMod val="10000"/>
                </a:schemeClr>
              </a:solidFill>
            </a:endParaRPr>
          </a:p>
        </p:txBody>
      </p:sp>
    </p:spTree>
    <p:extLst>
      <p:ext uri="{BB962C8B-B14F-4D97-AF65-F5344CB8AC3E}">
        <p14:creationId xmlns:p14="http://schemas.microsoft.com/office/powerpoint/2010/main" val="12396424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306667" y="227496"/>
            <a:ext cx="11851342" cy="183477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Fetal</a:t>
            </a:r>
            <a:r>
              <a:rPr lang="tr-TR" sz="6600" dirty="0" smtClean="0">
                <a:solidFill>
                  <a:schemeClr val="tx2">
                    <a:lumMod val="10000"/>
                  </a:schemeClr>
                </a:solidFill>
              </a:rPr>
              <a:t> hareketlerde azalma</a:t>
            </a:r>
            <a:endParaRPr sz="6600" dirty="0">
              <a:solidFill>
                <a:schemeClr val="tx2">
                  <a:lumMod val="10000"/>
                </a:schemeClr>
              </a:solidFill>
            </a:endParaRPr>
          </a:p>
        </p:txBody>
      </p:sp>
      <p:sp>
        <p:nvSpPr>
          <p:cNvPr id="125" name="Shape 125"/>
          <p:cNvSpPr>
            <a:spLocks noGrp="1"/>
          </p:cNvSpPr>
          <p:nvPr>
            <p:ph type="body" idx="1"/>
          </p:nvPr>
        </p:nvSpPr>
        <p:spPr>
          <a:xfrm>
            <a:off x="306667" y="2062272"/>
            <a:ext cx="11639924" cy="6786282"/>
          </a:xfrm>
          <a:prstGeom prst="rect">
            <a:avLst/>
          </a:prstGeom>
        </p:spPr>
        <p:txBody>
          <a:bodyPr anchor="t">
            <a:normAutofit/>
          </a:bodyPr>
          <a:lstStyle/>
          <a:p>
            <a:pPr defTabSz="914400">
              <a:spcBef>
                <a:spcPts val="0"/>
              </a:spcBef>
              <a:buSzTx/>
              <a:buFont typeface="Arial" charset="0"/>
              <a:buChar char="•"/>
            </a:pPr>
            <a:r>
              <a:rPr lang="tr-TR" sz="3200" b="1" dirty="0" smtClean="0">
                <a:solidFill>
                  <a:srgbClr val="FFFF00"/>
                </a:solidFill>
              </a:rPr>
              <a:t>Hasta mutlaka ciddiye alınmalı</a:t>
            </a:r>
          </a:p>
          <a:p>
            <a:pPr lvl="1" defTabSz="914400">
              <a:spcBef>
                <a:spcPts val="0"/>
              </a:spcBef>
              <a:buSzTx/>
              <a:buFont typeface="Arial" charset="0"/>
              <a:buChar char="•"/>
            </a:pPr>
            <a:r>
              <a:rPr lang="tr-TR" sz="3200" b="1" dirty="0" smtClean="0">
                <a:solidFill>
                  <a:schemeClr val="tx1"/>
                </a:solidFill>
              </a:rPr>
              <a:t>Gebelik haftası sorgulanmalı</a:t>
            </a:r>
          </a:p>
          <a:p>
            <a:pPr lvl="2" defTabSz="914400">
              <a:spcBef>
                <a:spcPts val="0"/>
              </a:spcBef>
              <a:buSzTx/>
              <a:buFont typeface="Arial" charset="0"/>
              <a:buChar char="•"/>
            </a:pPr>
            <a:r>
              <a:rPr lang="tr-TR" sz="3200" b="1" dirty="0" smtClean="0">
                <a:solidFill>
                  <a:schemeClr val="tx1"/>
                </a:solidFill>
              </a:rPr>
              <a:t>16-20. gebelik haftasından önce hissedilmesi zor</a:t>
            </a:r>
          </a:p>
          <a:p>
            <a:pPr lvl="1" defTabSz="914400">
              <a:spcBef>
                <a:spcPts val="0"/>
              </a:spcBef>
              <a:buSzTx/>
              <a:buFont typeface="Arial" charset="0"/>
              <a:buChar char="•"/>
            </a:pPr>
            <a:r>
              <a:rPr lang="tr-TR" sz="3200" b="1" dirty="0" smtClean="0">
                <a:solidFill>
                  <a:schemeClr val="tx1"/>
                </a:solidFill>
              </a:rPr>
              <a:t>Gebelik </a:t>
            </a:r>
            <a:r>
              <a:rPr lang="tr-TR" sz="3200" b="1" dirty="0" err="1" smtClean="0">
                <a:solidFill>
                  <a:schemeClr val="tx1"/>
                </a:solidFill>
              </a:rPr>
              <a:t>morbiditesini</a:t>
            </a:r>
            <a:r>
              <a:rPr lang="tr-TR" sz="3200" b="1" dirty="0" smtClean="0">
                <a:solidFill>
                  <a:schemeClr val="tx1"/>
                </a:solidFill>
              </a:rPr>
              <a:t> arttırabilecek risk faktörleri sorgulanmalı</a:t>
            </a:r>
          </a:p>
          <a:p>
            <a:pPr lvl="2" defTabSz="914400">
              <a:spcBef>
                <a:spcPts val="0"/>
              </a:spcBef>
              <a:buSzTx/>
              <a:buFont typeface="Arial" charset="0"/>
              <a:buChar char="•"/>
            </a:pPr>
            <a:r>
              <a:rPr lang="tr-TR" sz="3200" b="1" dirty="0" smtClean="0">
                <a:solidFill>
                  <a:schemeClr val="tx1"/>
                </a:solidFill>
              </a:rPr>
              <a:t>IUBK, HT, DM </a:t>
            </a:r>
            <a:r>
              <a:rPr lang="tr-TR" sz="3200" b="1" dirty="0" err="1" smtClean="0">
                <a:solidFill>
                  <a:schemeClr val="tx1"/>
                </a:solidFill>
              </a:rPr>
              <a:t>vb</a:t>
            </a:r>
            <a:endParaRPr lang="tr-TR" sz="3200" b="1" dirty="0" smtClean="0">
              <a:solidFill>
                <a:schemeClr val="tx1"/>
              </a:solidFill>
            </a:endParaRPr>
          </a:p>
          <a:p>
            <a:pPr lvl="1" defTabSz="914400">
              <a:spcBef>
                <a:spcPts val="0"/>
              </a:spcBef>
              <a:buSzTx/>
              <a:buFont typeface="Arial" charset="0"/>
              <a:buChar char="•"/>
            </a:pPr>
            <a:r>
              <a:rPr lang="tr-TR" sz="3200" b="1" dirty="0" err="1" smtClean="0">
                <a:solidFill>
                  <a:schemeClr val="tx1"/>
                </a:solidFill>
              </a:rPr>
              <a:t>Fetal</a:t>
            </a:r>
            <a:r>
              <a:rPr lang="tr-TR" sz="3200" b="1" dirty="0" smtClean="0">
                <a:solidFill>
                  <a:schemeClr val="tx1"/>
                </a:solidFill>
              </a:rPr>
              <a:t> anomali varlığı dışlanmalı (%16.5 </a:t>
            </a:r>
            <a:r>
              <a:rPr lang="tr-TR" sz="3200" b="1" dirty="0" err="1" smtClean="0">
                <a:solidFill>
                  <a:schemeClr val="tx1"/>
                </a:solidFill>
              </a:rPr>
              <a:t>vs</a:t>
            </a:r>
            <a:r>
              <a:rPr lang="tr-TR" sz="3200" b="1" dirty="0" smtClean="0">
                <a:solidFill>
                  <a:schemeClr val="tx1"/>
                </a:solidFill>
              </a:rPr>
              <a:t> %1)	</a:t>
            </a:r>
          </a:p>
          <a:p>
            <a:pPr lvl="2" defTabSz="914400">
              <a:spcBef>
                <a:spcPts val="0"/>
              </a:spcBef>
              <a:buSzTx/>
              <a:buFont typeface="Arial" charset="0"/>
              <a:buChar char="•"/>
            </a:pPr>
            <a:r>
              <a:rPr lang="tr-TR" sz="3200" b="1" dirty="0" smtClean="0">
                <a:solidFill>
                  <a:schemeClr val="tx1"/>
                </a:solidFill>
              </a:rPr>
              <a:t>Yaşamla bağdaşmayan/</a:t>
            </a:r>
            <a:r>
              <a:rPr lang="tr-TR" sz="3200" b="1" dirty="0" err="1" smtClean="0">
                <a:solidFill>
                  <a:schemeClr val="tx1"/>
                </a:solidFill>
              </a:rPr>
              <a:t>viabilite</a:t>
            </a:r>
            <a:r>
              <a:rPr lang="tr-TR" sz="3200" b="1" dirty="0" smtClean="0">
                <a:solidFill>
                  <a:schemeClr val="tx1"/>
                </a:solidFill>
              </a:rPr>
              <a:t> dışı olgular tespit edilmeli</a:t>
            </a:r>
          </a:p>
          <a:p>
            <a:pPr defTabSz="914400">
              <a:spcBef>
                <a:spcPts val="0"/>
              </a:spcBef>
              <a:buSzTx/>
              <a:buFont typeface="Arial" charset="0"/>
              <a:buChar char="•"/>
            </a:pPr>
            <a:r>
              <a:rPr lang="tr-TR" sz="3200" b="1" dirty="0" smtClean="0">
                <a:solidFill>
                  <a:srgbClr val="FFFF00"/>
                </a:solidFill>
              </a:rPr>
              <a:t>Sıklıkla yanlış pozitif</a:t>
            </a:r>
          </a:p>
          <a:p>
            <a:pPr lvl="1" defTabSz="914400">
              <a:spcBef>
                <a:spcPts val="0"/>
              </a:spcBef>
              <a:buSzTx/>
              <a:buFont typeface="Arial" charset="0"/>
              <a:buChar char="•"/>
            </a:pPr>
            <a:r>
              <a:rPr lang="tr-TR" sz="3200" b="1" dirty="0" smtClean="0">
                <a:solidFill>
                  <a:schemeClr val="tx1"/>
                </a:solidFill>
              </a:rPr>
              <a:t>Sağlıklı olup olmadığı ancak değerlendirme ile dışlanır</a:t>
            </a:r>
          </a:p>
          <a:p>
            <a:pPr defTabSz="914400">
              <a:spcBef>
                <a:spcPts val="0"/>
              </a:spcBef>
              <a:buSzTx/>
              <a:buFont typeface="Arial" charset="0"/>
              <a:buChar char="•"/>
            </a:pPr>
            <a:r>
              <a:rPr lang="tr-TR" sz="3200" b="1" dirty="0" err="1" smtClean="0">
                <a:solidFill>
                  <a:srgbClr val="FFFF00"/>
                </a:solidFill>
              </a:rPr>
              <a:t>Fetal</a:t>
            </a:r>
            <a:r>
              <a:rPr lang="tr-TR" sz="3200" b="1" dirty="0" smtClean="0">
                <a:solidFill>
                  <a:srgbClr val="FFFF00"/>
                </a:solidFill>
              </a:rPr>
              <a:t> hareket azlığı ifade eden hastada </a:t>
            </a:r>
          </a:p>
          <a:p>
            <a:pPr lvl="1" defTabSz="914400">
              <a:spcBef>
                <a:spcPts val="0"/>
              </a:spcBef>
              <a:buSzTx/>
              <a:buFont typeface="Arial" charset="0"/>
              <a:buChar char="•"/>
            </a:pPr>
            <a:r>
              <a:rPr lang="tr-TR" sz="3200" b="1" dirty="0" smtClean="0">
                <a:solidFill>
                  <a:schemeClr val="tx1"/>
                </a:solidFill>
              </a:rPr>
              <a:t>Sadece </a:t>
            </a:r>
            <a:r>
              <a:rPr lang="tr-TR" sz="3200" b="1" dirty="0" err="1" smtClean="0">
                <a:solidFill>
                  <a:schemeClr val="tx1"/>
                </a:solidFill>
              </a:rPr>
              <a:t>fetal</a:t>
            </a:r>
            <a:r>
              <a:rPr lang="tr-TR" sz="3200" b="1" dirty="0" smtClean="0">
                <a:solidFill>
                  <a:schemeClr val="tx1"/>
                </a:solidFill>
              </a:rPr>
              <a:t> kardiyak aktivitenin takibi yetersiz </a:t>
            </a:r>
          </a:p>
          <a:p>
            <a:pPr lvl="2" defTabSz="914400">
              <a:spcBef>
                <a:spcPts val="0"/>
              </a:spcBef>
              <a:buSzTx/>
              <a:buFont typeface="Arial" charset="0"/>
              <a:buChar char="•"/>
            </a:pPr>
            <a:r>
              <a:rPr lang="tr-TR" sz="3200" b="1" dirty="0">
                <a:solidFill>
                  <a:schemeClr val="tx1"/>
                </a:solidFill>
              </a:rPr>
              <a:t>T</a:t>
            </a:r>
            <a:r>
              <a:rPr lang="tr-TR" sz="3200" b="1" dirty="0" smtClean="0">
                <a:solidFill>
                  <a:schemeClr val="tx1"/>
                </a:solidFill>
              </a:rPr>
              <a:t>akip eden muayenede canlı fetüs tespit oranı %30 ?</a:t>
            </a:r>
          </a:p>
          <a:p>
            <a:pPr lvl="2" defTabSz="914400">
              <a:spcBef>
                <a:spcPts val="0"/>
              </a:spcBef>
              <a:buSzTx/>
              <a:buFont typeface="Arial" charset="0"/>
              <a:buChar char="•"/>
            </a:pPr>
            <a:endParaRPr lang="tr-TR" sz="3200" b="1" dirty="0" smtClean="0">
              <a:solidFill>
                <a:schemeClr val="tx1"/>
              </a:solidFill>
            </a:endParaRPr>
          </a:p>
          <a:p>
            <a:pPr lvl="2" defTabSz="914400">
              <a:spcBef>
                <a:spcPts val="0"/>
              </a:spcBef>
              <a:buSzTx/>
              <a:buFont typeface="Arial" charset="0"/>
              <a:buChar char="•"/>
            </a:pPr>
            <a:endParaRPr lang="tr-TR" sz="3200" b="1" dirty="0" smtClean="0">
              <a:solidFill>
                <a:schemeClr val="tx1"/>
              </a:solidFill>
            </a:endParaRPr>
          </a:p>
        </p:txBody>
      </p:sp>
    </p:spTree>
    <p:extLst>
      <p:ext uri="{BB962C8B-B14F-4D97-AF65-F5344CB8AC3E}">
        <p14:creationId xmlns:p14="http://schemas.microsoft.com/office/powerpoint/2010/main" val="601853359"/>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Gradient">
  <a:themeElements>
    <a:clrScheme name="Gradient">
      <a:dk1>
        <a:srgbClr val="FF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3255</TotalTime>
  <Words>1300</Words>
  <Application>Microsoft Macintosh PowerPoint</Application>
  <PresentationFormat>Custom</PresentationFormat>
  <Paragraphs>240</Paragraphs>
  <Slides>24</Slides>
  <Notes>3</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Apple Chancery</vt:lpstr>
      <vt:lpstr>Helvetica</vt:lpstr>
      <vt:lpstr>Helvetica Light</vt:lpstr>
      <vt:lpstr>Helvetica Neue</vt:lpstr>
      <vt:lpstr>Times New Roman</vt:lpstr>
      <vt:lpstr>Arial</vt:lpstr>
      <vt:lpstr>Gradient</vt:lpstr>
      <vt:lpstr>Antenatal dönemde anormal fetal iyilik hali durumunda yönetim  </vt:lpstr>
      <vt:lpstr>Perinatal morbidite/mortalite </vt:lpstr>
      <vt:lpstr>Fetal iyilik hali </vt:lpstr>
      <vt:lpstr>Fetal iyilik halini gözlemlemedeki amacımız ne olmalıdır? </vt:lpstr>
      <vt:lpstr>Riskli hasta grubunun seçimi Genel risk faktörleri</vt:lpstr>
      <vt:lpstr>Fetal iyilik halini belirlemede kullanılan antenatal testler</vt:lpstr>
      <vt:lpstr>PowerPoint Presentation</vt:lpstr>
      <vt:lpstr>Fetal hareket takibinde sıkça karşılaşılan sorular</vt:lpstr>
      <vt:lpstr>Fetal hareketlerde azalma</vt:lpstr>
      <vt:lpstr>Fetal hareketlerde azalma - Algoritma</vt:lpstr>
      <vt:lpstr>Biyofizik profil (BPP)                  Yanlış negatif: %0.07-0.08, yanlış pozitif: %40-50</vt:lpstr>
      <vt:lpstr>Biyofizik profil </vt:lpstr>
      <vt:lpstr>BPP’ i sonucunu etkileyen faktörler</vt:lpstr>
      <vt:lpstr>BPP takibine ne zaman başlanmalı? Doğum şeklini etkiler mi?</vt:lpstr>
      <vt:lpstr>Modifiye biyofizik profil (mBPP)                       Yanlış negatif: %0.08, yanlış pozitif: %60</vt:lpstr>
      <vt:lpstr>Non-stress test - Değerlendirme</vt:lpstr>
      <vt:lpstr>Non-stress test – Karar aşaması</vt:lpstr>
      <vt:lpstr>Kontraksiyon stress test                          Yanlış negatif %0.04, yanlış pozitif %35-65</vt:lpstr>
      <vt:lpstr>Kontraksiyon stress test: İntrapartum stress altındaki fetüsün tespiti </vt:lpstr>
      <vt:lpstr>Doppler Ultrason – Uterin arter</vt:lpstr>
      <vt:lpstr>Uterin arterde artmış pulsatilite indeksi / diyastol sonu çentiklenme: İlk üçayda Uterin arter Dopplerinin önemi</vt:lpstr>
      <vt:lpstr>Uterin arterde artmış pulsatilite indeksi / diyastol sonu çentiklenme : İkinci ve üçüncü üçayda klinik önemi</vt:lpstr>
      <vt:lpstr>Doppler Ultrason – Umbilikal arter</vt:lpstr>
      <vt:lpstr>Sonuç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İntrauterin Büyüme Kısıtlılığı  6.İstanbul Üniversitesi Kadın Doğum Günleri</dc:title>
  <cp:lastModifiedBy>Microsoft Office User</cp:lastModifiedBy>
  <cp:revision>482</cp:revision>
  <dcterms:modified xsi:type="dcterms:W3CDTF">2018-11-17T22:52:26Z</dcterms:modified>
</cp:coreProperties>
</file>