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7"/>
  </p:notesMasterIdLst>
  <p:sldIdLst>
    <p:sldId id="273" r:id="rId2"/>
    <p:sldId id="278" r:id="rId3"/>
    <p:sldId id="275" r:id="rId4"/>
    <p:sldId id="286" r:id="rId5"/>
    <p:sldId id="274" r:id="rId6"/>
    <p:sldId id="284" r:id="rId7"/>
    <p:sldId id="285" r:id="rId8"/>
    <p:sldId id="294" r:id="rId9"/>
    <p:sldId id="287" r:id="rId10"/>
    <p:sldId id="277" r:id="rId11"/>
    <p:sldId id="279" r:id="rId12"/>
    <p:sldId id="281" r:id="rId13"/>
    <p:sldId id="280" r:id="rId14"/>
    <p:sldId id="282" r:id="rId15"/>
    <p:sldId id="283" r:id="rId16"/>
    <p:sldId id="288" r:id="rId17"/>
    <p:sldId id="295" r:id="rId18"/>
    <p:sldId id="276" r:id="rId19"/>
    <p:sldId id="289" r:id="rId20"/>
    <p:sldId id="290" r:id="rId21"/>
    <p:sldId id="291" r:id="rId22"/>
    <p:sldId id="296" r:id="rId23"/>
    <p:sldId id="292" r:id="rId24"/>
    <p:sldId id="293" r:id="rId25"/>
    <p:sldId id="297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27DEC015-1936-CE4C-A7DE-47E51D3EBA88}">
          <p14:sldIdLst>
            <p14:sldId id="273"/>
            <p14:sldId id="278"/>
            <p14:sldId id="275"/>
            <p14:sldId id="286"/>
            <p14:sldId id="274"/>
            <p14:sldId id="284"/>
            <p14:sldId id="285"/>
            <p14:sldId id="294"/>
            <p14:sldId id="287"/>
            <p14:sldId id="277"/>
            <p14:sldId id="279"/>
            <p14:sldId id="281"/>
            <p14:sldId id="280"/>
            <p14:sldId id="282"/>
            <p14:sldId id="283"/>
            <p14:sldId id="288"/>
            <p14:sldId id="295"/>
            <p14:sldId id="276"/>
            <p14:sldId id="289"/>
            <p14:sldId id="290"/>
            <p14:sldId id="291"/>
            <p14:sldId id="296"/>
            <p14:sldId id="292"/>
            <p14:sldId id="293"/>
            <p14:sldId id="297"/>
          </p14:sldIdLst>
        </p14:section>
        <p14:section name="Başlıksız Bölüm" id="{D5C1C309-BFF2-3C4A-B0CD-8A0D5E095D3F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8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3"/>
    <p:restoredTop sz="93069"/>
  </p:normalViewPr>
  <p:slideViewPr>
    <p:cSldViewPr snapToGrid="0" snapToObjects="1">
      <p:cViewPr>
        <p:scale>
          <a:sx n="66" d="100"/>
          <a:sy n="66" d="100"/>
        </p:scale>
        <p:origin x="2640" y="8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DCDE5-21AE-E445-9D80-0808A3CBF368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70C76F-962E-9940-A11A-EB7B6F680F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8796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Kabaca yarısı </a:t>
            </a:r>
            <a:r>
              <a:rPr lang="tr-TR" dirty="0" err="1" smtClean="0"/>
              <a:t>uteroplasental</a:t>
            </a:r>
            <a:r>
              <a:rPr lang="tr-TR" dirty="0" smtClean="0"/>
              <a:t> yetmezliği olan gebelerde,</a:t>
            </a:r>
            <a:r>
              <a:rPr lang="tr-TR" baseline="0" dirty="0" smtClean="0"/>
              <a:t> yarısı düşük riskli grupta.</a:t>
            </a:r>
          </a:p>
          <a:p>
            <a:r>
              <a:rPr lang="tr-TR" baseline="0" dirty="0" smtClean="0"/>
              <a:t>UPY olan hasta grubu prenatal dönemdeki </a:t>
            </a:r>
            <a:r>
              <a:rPr lang="tr-TR" baseline="0" dirty="0" err="1" smtClean="0"/>
              <a:t>popuşasyonun</a:t>
            </a:r>
            <a:r>
              <a:rPr lang="tr-TR" baseline="0" dirty="0" smtClean="0"/>
              <a:t> %20-30’unu oluşturur.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4517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32. Haftadan </a:t>
            </a:r>
            <a:r>
              <a:rPr lang="tr-TR" dirty="0" err="1" smtClean="0"/>
              <a:t>itibareb</a:t>
            </a:r>
            <a:r>
              <a:rPr lang="tr-TR" dirty="0" smtClean="0"/>
              <a:t> haftada</a:t>
            </a:r>
            <a:r>
              <a:rPr lang="tr-TR" baseline="0" dirty="0" smtClean="0"/>
              <a:t> iki veya 36ya kadar haftada bir, sonra haftada iki yapan merkezler de var RCT </a:t>
            </a:r>
            <a:r>
              <a:rPr lang="tr-TR" baseline="0" dirty="0" err="1" smtClean="0"/>
              <a:t>yok.Gözlemsel</a:t>
            </a:r>
            <a:r>
              <a:rPr lang="tr-TR" baseline="0" dirty="0" smtClean="0"/>
              <a:t> çalışmalarda </a:t>
            </a:r>
            <a:r>
              <a:rPr lang="tr-TR" baseline="0" dirty="0" err="1" smtClean="0"/>
              <a:t>monitorize</a:t>
            </a:r>
            <a:r>
              <a:rPr lang="tr-TR" baseline="0" dirty="0" smtClean="0"/>
              <a:t> edilen grupta </a:t>
            </a:r>
            <a:r>
              <a:rPr lang="tr-TR" baseline="0" dirty="0" err="1" smtClean="0"/>
              <a:t>fetal</a:t>
            </a:r>
            <a:r>
              <a:rPr lang="tr-TR" baseline="0" dirty="0" smtClean="0"/>
              <a:t> kayıp az veya nadir olduğundan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856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ACOG 40 </a:t>
            </a:r>
            <a:r>
              <a:rPr lang="tr-TR" dirty="0" err="1" smtClean="0"/>
              <a:t>hf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29586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Ablasyo</a:t>
            </a:r>
            <a:r>
              <a:rPr lang="tr-TR" baseline="0" dirty="0" smtClean="0"/>
              <a:t> açısından . KST için rölatif </a:t>
            </a:r>
            <a:r>
              <a:rPr lang="tr-TR" baseline="0" dirty="0" err="1" smtClean="0"/>
              <a:t>kontraendikasyon</a:t>
            </a:r>
            <a:r>
              <a:rPr lang="tr-TR" baseline="0" dirty="0" smtClean="0"/>
              <a:t>. Esas </a:t>
            </a:r>
            <a:r>
              <a:rPr lang="tr-TR" baseline="0" dirty="0" err="1" smtClean="0"/>
              <a:t>modifiye</a:t>
            </a:r>
            <a:r>
              <a:rPr lang="tr-TR" baseline="0" dirty="0" smtClean="0"/>
              <a:t> BPP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3213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Subjektif</a:t>
            </a:r>
            <a:r>
              <a:rPr lang="tr-TR" dirty="0" smtClean="0"/>
              <a:t> olarak annenin azaldığını hissetmesi daha faydalı çünkü </a:t>
            </a:r>
            <a:r>
              <a:rPr lang="tr-TR" dirty="0" err="1" smtClean="0"/>
              <a:t>öalımakarda</a:t>
            </a:r>
            <a:r>
              <a:rPr lang="tr-TR" dirty="0" smtClean="0"/>
              <a:t>  sayıldığında kaçın altınının risk olduğu net değil. Gözlemsel</a:t>
            </a:r>
            <a:r>
              <a:rPr lang="tr-TR" baseline="0" dirty="0" smtClean="0"/>
              <a:t> çalışmalar azalmış </a:t>
            </a:r>
            <a:r>
              <a:rPr lang="tr-TR" baseline="0" dirty="0" err="1" smtClean="0"/>
              <a:t>fetal</a:t>
            </a:r>
            <a:r>
              <a:rPr lang="tr-TR" baseline="0" dirty="0" smtClean="0"/>
              <a:t> hareketle </a:t>
            </a:r>
            <a:r>
              <a:rPr lang="tr-TR" baseline="0" dirty="0" err="1" smtClean="0"/>
              <a:t>fetal</a:t>
            </a:r>
            <a:r>
              <a:rPr lang="tr-TR" baseline="0" dirty="0" smtClean="0"/>
              <a:t> ölümün öngörülebileceğini gösterse de </a:t>
            </a:r>
            <a:r>
              <a:rPr lang="tr-TR" baseline="0" dirty="0" err="1" smtClean="0"/>
              <a:t>RCTlerde</a:t>
            </a:r>
            <a:r>
              <a:rPr lang="tr-TR" baseline="0" dirty="0" smtClean="0"/>
              <a:t> faydası gösterilmemiş.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7222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28. Haftadan </a:t>
            </a:r>
            <a:r>
              <a:rPr lang="tr-TR" dirty="0" err="1" smtClean="0"/>
              <a:t>itibareb</a:t>
            </a:r>
            <a:r>
              <a:rPr lang="tr-TR" dirty="0" smtClean="0"/>
              <a:t> hareket </a:t>
            </a:r>
            <a:r>
              <a:rPr lang="tr-TR" dirty="0" err="1" smtClean="0"/>
              <a:t>hisstemiyorse</a:t>
            </a:r>
            <a:r>
              <a:rPr lang="tr-TR" dirty="0" smtClean="0"/>
              <a:t> iki saat sol yana yatarak saymalı,</a:t>
            </a:r>
            <a:r>
              <a:rPr lang="tr-TR" baseline="0" dirty="0" smtClean="0"/>
              <a:t> 10 defa hareket </a:t>
            </a:r>
            <a:r>
              <a:rPr lang="tr-TR" baseline="0" dirty="0" err="1" smtClean="0"/>
              <a:t>hisstemiyorsa</a:t>
            </a:r>
            <a:r>
              <a:rPr lang="tr-TR" baseline="0" dirty="0" smtClean="0"/>
              <a:t> hastaneye </a:t>
            </a:r>
            <a:r>
              <a:rPr lang="tr-TR" baseline="0" dirty="0" err="1" smtClean="0"/>
              <a:t>başvurmali</a:t>
            </a:r>
            <a:endParaRPr lang="tr-TR" baseline="0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Persistan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olgularda: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&lt;37 hafta: Haftada iki defa NST ve USG, daha da azalması veya hiç olmaması halinde başvuru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&gt;39 hafta: Doğum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37-39 hafta: Hastayla tartışılır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Ruth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Up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to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Date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2018)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12879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Monokoryonik</a:t>
            </a:r>
            <a:r>
              <a:rPr lang="tr-TR" baseline="0" dirty="0" smtClean="0"/>
              <a:t> 28. haftadan itibaren olabilir?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0667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Bu durumlarla ilgili öneri yok, veri yetersiz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561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256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Bunler</a:t>
            </a:r>
            <a:r>
              <a:rPr lang="tr-TR" dirty="0" smtClean="0"/>
              <a:t> </a:t>
            </a:r>
            <a:r>
              <a:rPr lang="tr-TR" dirty="0" err="1" smtClean="0"/>
              <a:t>sha</a:t>
            </a:r>
            <a:r>
              <a:rPr lang="tr-TR" dirty="0" smtClean="0"/>
              <a:t> çok UPY için risk faktörleri Aslında </a:t>
            </a:r>
            <a:r>
              <a:rPr lang="tr-TR" dirty="0" err="1" smtClean="0"/>
              <a:t>RCTlerde</a:t>
            </a:r>
            <a:r>
              <a:rPr lang="tr-TR" dirty="0" smtClean="0"/>
              <a:t> testlerin ölümü </a:t>
            </a:r>
            <a:r>
              <a:rPr lang="tr-TR" dirty="0" err="1" smtClean="0"/>
              <a:t>engelldiğie</a:t>
            </a:r>
            <a:r>
              <a:rPr lang="tr-TR" dirty="0" smtClean="0"/>
              <a:t> dair bir kanıtın olmaması nedeniyle</a:t>
            </a:r>
            <a:r>
              <a:rPr lang="tr-TR" baseline="0" dirty="0" smtClean="0"/>
              <a:t> tüm bu </a:t>
            </a:r>
            <a:r>
              <a:rPr lang="tr-TR" baseline="0" dirty="0" err="1" smtClean="0"/>
              <a:t>endikasyonlara</a:t>
            </a:r>
            <a:r>
              <a:rPr lang="tr-TR" baseline="0" dirty="0" smtClean="0"/>
              <a:t> tereddütle yaklaşmak lazım. Bunlar daha çok uzman görüşü niteliğinde. Çoğu çalışmada NST ve biyofizik profil </a:t>
            </a:r>
            <a:r>
              <a:rPr lang="tr-TR" baseline="0" dirty="0" err="1" smtClean="0"/>
              <a:t>kullanımaış</a:t>
            </a:r>
            <a:r>
              <a:rPr lang="tr-TR" baseline="0" dirty="0" smtClean="0"/>
              <a:t>. Hangisinin daha üstün olduğu da açık değil.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5388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Tamamen kliniğe göre karar verilir.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962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MPP diyabet hariç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8233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National</a:t>
            </a:r>
            <a:r>
              <a:rPr lang="tr-TR" dirty="0" smtClean="0"/>
              <a:t> High </a:t>
            </a:r>
            <a:r>
              <a:rPr lang="tr-TR" dirty="0" err="1" smtClean="0"/>
              <a:t>blood</a:t>
            </a:r>
            <a:r>
              <a:rPr lang="tr-TR" baseline="0" dirty="0" smtClean="0"/>
              <a:t> </a:t>
            </a:r>
            <a:r>
              <a:rPr lang="tr-TR" baseline="0" dirty="0" err="1" smtClean="0"/>
              <a:t>Pressure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Education</a:t>
            </a:r>
            <a:r>
              <a:rPr lang="tr-TR" baseline="0" dirty="0" smtClean="0"/>
              <a:t> Program </a:t>
            </a:r>
            <a:r>
              <a:rPr lang="tr-TR" baseline="0" dirty="0" err="1" smtClean="0"/>
              <a:t>Working</a:t>
            </a:r>
            <a:r>
              <a:rPr lang="tr-TR" baseline="0" dirty="0" smtClean="0"/>
              <a:t> </a:t>
            </a:r>
            <a:r>
              <a:rPr lang="tr-TR" baseline="0" dirty="0" err="1" smtClean="0"/>
              <a:t>Group</a:t>
            </a:r>
            <a:r>
              <a:rPr lang="tr-TR" baseline="0" dirty="0" smtClean="0"/>
              <a:t> on High Blood </a:t>
            </a:r>
            <a:r>
              <a:rPr lang="tr-TR" baseline="0" dirty="0" err="1" smtClean="0"/>
              <a:t>Pressure</a:t>
            </a:r>
            <a:r>
              <a:rPr lang="tr-TR" baseline="0" dirty="0" smtClean="0"/>
              <a:t> in </a:t>
            </a:r>
            <a:r>
              <a:rPr lang="tr-TR" baseline="0" dirty="0" err="1" smtClean="0"/>
              <a:t>Pregnancy’nin</a:t>
            </a:r>
            <a:r>
              <a:rPr lang="tr-TR" baseline="0" dirty="0" smtClean="0"/>
              <a:t> önerisi .Hafif ve orta </a:t>
            </a:r>
            <a:r>
              <a:rPr lang="tr-TR" baseline="0" dirty="0" err="1" smtClean="0"/>
              <a:t>gestasyonel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HT’da</a:t>
            </a:r>
            <a:r>
              <a:rPr lang="tr-TR" baseline="0" dirty="0" smtClean="0"/>
              <a:t> şart değil, ağırda tanı anında ve haftalık NST.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3204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7366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Mıtlaka</a:t>
            </a:r>
            <a:r>
              <a:rPr lang="tr-TR" dirty="0" smtClean="0"/>
              <a:t> </a:t>
            </a:r>
            <a:r>
              <a:rPr lang="tr-TR" dirty="0" err="1" smtClean="0"/>
              <a:t>amniyotşk</a:t>
            </a:r>
            <a:r>
              <a:rPr lang="tr-TR" dirty="0" smtClean="0"/>
              <a:t> sıvı da </a:t>
            </a:r>
            <a:r>
              <a:rPr lang="tr-TR" dirty="0" err="1" smtClean="0"/>
              <a:t>değerlendirilemli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4388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Ne zaman başlamak gerektiğine dair RCT yok, uzman</a:t>
            </a:r>
            <a:r>
              <a:rPr lang="tr-TR" baseline="0" dirty="0" smtClean="0"/>
              <a:t> görüşü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0C76F-962E-9940-A11A-EB7B6F680F7E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4080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193A131-035D-B246-AFE4-301E612FD474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65FFF376-26FC-6D4E-8C5B-273D908A53E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92256" y="4685385"/>
            <a:ext cx="7543800" cy="914400"/>
          </a:xfrm>
        </p:spPr>
        <p:txBody>
          <a:bodyPr/>
          <a:lstStyle/>
          <a:p>
            <a:r>
              <a:rPr lang="tr-TR" sz="2900" dirty="0" smtClean="0">
                <a:latin typeface="Arial" charset="0"/>
                <a:ea typeface="Arial" charset="0"/>
                <a:cs typeface="Arial" charset="0"/>
              </a:rPr>
              <a:t>Dr. </a:t>
            </a:r>
            <a:r>
              <a:rPr lang="tr-TR" sz="2900" dirty="0" err="1" smtClean="0">
                <a:latin typeface="Arial" charset="0"/>
                <a:ea typeface="Arial" charset="0"/>
                <a:cs typeface="Arial" charset="0"/>
              </a:rPr>
              <a:t>Aytül</a:t>
            </a:r>
            <a:r>
              <a:rPr lang="tr-TR" sz="2900" dirty="0" smtClean="0">
                <a:latin typeface="Arial" charset="0"/>
                <a:ea typeface="Arial" charset="0"/>
                <a:cs typeface="Arial" charset="0"/>
              </a:rPr>
              <a:t> Çorbacıoğlu Esmer</a:t>
            </a:r>
            <a:br>
              <a:rPr lang="tr-TR" sz="2900" dirty="0" smtClean="0">
                <a:latin typeface="Arial" charset="0"/>
                <a:ea typeface="Arial" charset="0"/>
                <a:cs typeface="Arial" charset="0"/>
              </a:rPr>
            </a:br>
            <a:r>
              <a:rPr lang="tr-TR" sz="1900" dirty="0" smtClean="0">
                <a:latin typeface="Arial" charset="0"/>
                <a:ea typeface="Arial" charset="0"/>
                <a:cs typeface="Arial" charset="0"/>
              </a:rPr>
              <a:t>Sağlık Bilimleri Üniversitesi Kanuni Sultan Süleyman SUAM</a:t>
            </a:r>
            <a:br>
              <a:rPr lang="tr-TR" sz="1900" dirty="0" smtClean="0">
                <a:latin typeface="Arial" charset="0"/>
                <a:ea typeface="Arial" charset="0"/>
                <a:cs typeface="Arial" charset="0"/>
              </a:rPr>
            </a:br>
            <a:r>
              <a:rPr lang="tr-TR" sz="1900" dirty="0" err="1" smtClean="0">
                <a:latin typeface="Arial" charset="0"/>
                <a:ea typeface="Arial" charset="0"/>
                <a:cs typeface="Arial" charset="0"/>
              </a:rPr>
              <a:t>Perinatoloji</a:t>
            </a:r>
            <a:r>
              <a:rPr lang="tr-TR" sz="1900" dirty="0" smtClean="0">
                <a:latin typeface="Arial" charset="0"/>
                <a:ea typeface="Arial" charset="0"/>
                <a:cs typeface="Arial" charset="0"/>
              </a:rPr>
              <a:t> Bölümü</a:t>
            </a:r>
            <a:endParaRPr lang="tr-TR" sz="19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25294" y="2583885"/>
            <a:ext cx="8337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i="1" dirty="0" err="1" smtClean="0">
                <a:solidFill>
                  <a:srgbClr val="F78DFF"/>
                </a:solidFill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3600" i="1" dirty="0" smtClean="0">
                <a:solidFill>
                  <a:srgbClr val="F78DFF"/>
                </a:solidFill>
                <a:latin typeface="Arial" charset="0"/>
                <a:ea typeface="Arial" charset="0"/>
                <a:cs typeface="Arial" charset="0"/>
              </a:rPr>
              <a:t> İyilik Hali Testlerini Hangi Durumlarda ve Hangi Sıklıkla Yapalım?</a:t>
            </a:r>
            <a:endParaRPr lang="tr-TR" sz="3600" i="1" dirty="0">
              <a:solidFill>
                <a:srgbClr val="F78DFF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729947" y="6228521"/>
            <a:ext cx="4068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TJOD Pazar toplantısı-18.11.2018</a:t>
            </a:r>
            <a:endParaRPr lang="tr-TR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53" y="260275"/>
            <a:ext cx="1417451" cy="140143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298" y="272375"/>
            <a:ext cx="1372216" cy="136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1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01486" y="696686"/>
            <a:ext cx="6212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kayıp öyküsü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001486" y="1377622"/>
            <a:ext cx="7082971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Etiyolojiye bağlı olarak bir sonraki gebelikte 2-10 kat daha fazla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ölüm riski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Signore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et al,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Obstet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Gynecol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, 2009)</a:t>
            </a:r>
            <a:endParaRPr lang="tr-TR" sz="16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RCT yok, gözlemsel çalımalar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32-34. haftadan itibaren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Sponge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et al,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Obstet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Gynecol,2012)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ölümün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gerşekleştiği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haftadan bir veya iki hafta önce başlayarak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(ACOG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Practice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Bulletin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2012)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Sebebi bilinmeyen durumlarda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iyilik hali testlerinin faydalı olduğuna dair veri yok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Hastanın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anksiyetesi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734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17600" y="870857"/>
            <a:ext cx="6270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Erken </a:t>
            </a:r>
            <a:r>
              <a:rPr lang="tr-T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Membran</a:t>
            </a:r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Rüptürü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103086" y="1524000"/>
            <a:ext cx="6981371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Ablasyo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, kordon komplikasyonu ve enfeksiyonla ilgili endişeler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Her gün test yapılması öneriliyor (NST / BPP)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Doppler’in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yeri yok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Biyofizik profil aynı şekilde yorumlanır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Maternal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 enfeksiyonu veya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/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neonatal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sonuçları öngörmede faydası kanıtlanmış değil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Lewis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Am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J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Obstet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Gynecol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,1999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ve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Cochrane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2014)</a:t>
            </a:r>
            <a:endParaRPr lang="tr-TR" sz="16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48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19200" y="1190171"/>
            <a:ext cx="6676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Büyüme Kısıtlılığı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219200" y="2075543"/>
            <a:ext cx="7924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Gözlemsel çalışmalarda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mortalitenin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düştüğü ve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monoitorize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edilen grupta genel popülasyona benzer ölüm oranı olduğu gösterilmiş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Resnik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UpToDate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2018)</a:t>
            </a:r>
          </a:p>
          <a:p>
            <a:pPr marL="285750" indent="-285750">
              <a:buFont typeface="Arial" charset="0"/>
              <a:buChar char="•"/>
            </a:pPr>
            <a:endParaRPr lang="tr-TR" sz="22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Haftada en az iki defa BPP veya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modifiye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BPP</a:t>
            </a:r>
          </a:p>
          <a:p>
            <a:pPr marL="285750" indent="-285750">
              <a:buFont typeface="Arial" charset="0"/>
              <a:buChar char="•"/>
            </a:pPr>
            <a:endParaRPr lang="tr-TR" sz="22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Diyastolik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akım kaybı veya ters akım varsa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hergün</a:t>
            </a:r>
            <a:endParaRPr lang="tr-TR" sz="22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endParaRPr lang="tr-TR" sz="2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16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870857" y="667658"/>
            <a:ext cx="6865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Pregestasyonel</a:t>
            </a:r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Diyabet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91436" y="1190878"/>
            <a:ext cx="8258629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Yetersiz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glisemik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kontrol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perinatal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mortalite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ile ilişkili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İki nedenle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hipoksi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riski: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hiperglisemi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ve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hiperinsülinemi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oksijen tüketimini arttırır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Maternal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vaskulopati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ve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hiperglisemi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uteroplasental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perfüzyonu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düşürür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32 - 34. haftadan itibaren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(ACOG, 2002)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32. haftadan itibaren haftada bir veya iki, 36. haftadan itibaren haftada iki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Ecker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UPtoDate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2018)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FBK,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oligohidramnios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preeklampsi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, kötü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glisemik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kontrol varsa 26. haftadan itibaren ve daha sık  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Ecker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UPtoDate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, 2018)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endParaRPr lang="tr-TR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endParaRPr lang="tr-TR" sz="2000" dirty="0" smtClean="0"/>
          </a:p>
          <a:p>
            <a:pPr marL="285750" indent="-285750">
              <a:buFont typeface="Arial" charset="0"/>
              <a:buChar char="•"/>
            </a:pPr>
            <a:endParaRPr lang="tr-TR" sz="2000" dirty="0" smtClean="0"/>
          </a:p>
          <a:p>
            <a:r>
              <a:rPr lang="tr-TR" sz="20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54240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88571" y="696686"/>
            <a:ext cx="5878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Gestasyonel</a:t>
            </a:r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Diyabet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117599" y="1538514"/>
            <a:ext cx="769257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GDM’nin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ciddiyeti ve diğer </a:t>
            </a:r>
            <a:r>
              <a:rPr lang="tr-TR" sz="2200" dirty="0">
                <a:latin typeface="Arial" charset="0"/>
                <a:ea typeface="Arial" charset="0"/>
                <a:cs typeface="Arial" charset="0"/>
              </a:rPr>
              <a:t>r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isk faktörlerine göre 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Anti-diyabetik ilaç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kullanlar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ve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glisemik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kontrolü iyi olmayanlar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pregestasyonel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DM gibi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32. haftadan itibaren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Caughey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UoToDate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2018)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GDM A1 ve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makrozomi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, FBK,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oligohidramnios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polihidramnios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preeklamapsi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gibi başka bir komplikasyon yoksa ölü doğum riski genel popülasyonla aynı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Amniyotik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sıvı takibi dışındaki testler için bir öneri yok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endParaRPr lang="tr-TR" sz="22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</a:pPr>
            <a:endParaRPr lang="tr-TR" sz="2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06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45029" y="1001486"/>
            <a:ext cx="7663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Anti-</a:t>
            </a:r>
            <a:r>
              <a:rPr lang="tr-T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fosfolipid</a:t>
            </a:r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8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A</a:t>
            </a:r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ntikor Sendromu ve </a:t>
            </a:r>
            <a:r>
              <a:rPr lang="tr-T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Lupus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045029" y="2002971"/>
            <a:ext cx="728617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APAS: 32. haftadan itibaren haftada bir veya iki defa NST veya BPP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Lockwood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et al,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UpTo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Date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Lupus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ve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maternal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duruma göre kişiselleştirmeli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Çoğunlukla gebeliğin son 4-6 haftasında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Bermas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et al,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UpTo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Date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)</a:t>
            </a:r>
            <a:endParaRPr lang="tr-TR" sz="16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48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03086" y="856343"/>
            <a:ext cx="5994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Postterm</a:t>
            </a:r>
            <a:r>
              <a:rPr lang="tr-TR" sz="2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gebelik</a:t>
            </a:r>
            <a:endParaRPr lang="tr-TR" sz="26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103086" y="1611086"/>
            <a:ext cx="6879771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Perinatal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morbidite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ve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mortalite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için risk faktörü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40 veya 41. haftadan itibaren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Haftada iki defa NST ve AFI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Doppler’in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faydası yok</a:t>
            </a:r>
            <a:endParaRPr lang="tr-TR" sz="2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58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70043" y="758757"/>
            <a:ext cx="657589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3. </a:t>
            </a:r>
            <a:r>
              <a:rPr lang="tr-TR" sz="26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Trimester</a:t>
            </a:r>
            <a:r>
              <a:rPr lang="tr-TR" sz="2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Kanaması</a:t>
            </a:r>
            <a:endParaRPr lang="tr-TR" sz="26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108953" y="1381328"/>
            <a:ext cx="682881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Bireyselleştirilmeli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Akut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epizodda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ve sonrasında sürekli izlem</a:t>
            </a:r>
            <a:endParaRPr lang="tr-TR" sz="22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Kanama durduktan makul bir süre sonra  (genelde en az 24 saat) aralıklı NST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Kanama olmayan ve başka bir risk faktörü olmayan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previa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olgularında teste gerek yok.</a:t>
            </a:r>
            <a:endParaRPr lang="tr-TR" sz="2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51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18865" y="1529868"/>
            <a:ext cx="8128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28. haftadan sonra olan ölü doğumlardan önce;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%49-Azalmış </a:t>
            </a:r>
            <a:r>
              <a:rPr lang="tr-TR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 hareket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%18- Normal </a:t>
            </a:r>
            <a:r>
              <a:rPr lang="tr-TR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 hareket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%16- </a:t>
            </a:r>
            <a:r>
              <a:rPr lang="tr-TR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 hareket kaybı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%10- Aşırı güçlü hareket ve sonra hareket kaybı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%6- </a:t>
            </a:r>
            <a:r>
              <a:rPr lang="tr-TR" dirty="0" err="1" smtClean="0">
                <a:latin typeface="Arial" charset="0"/>
                <a:ea typeface="Arial" charset="0"/>
                <a:cs typeface="Arial" charset="0"/>
              </a:rPr>
              <a:t>Kontraksiyonlar</a:t>
            </a: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 hareket olarak algılanmış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Rutin olarak sayanlarla kontrol arasında anlamlı fark yok       (-0.06/1000, 95% CI -0.76-0.64)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(Grant et al,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Lancet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1989)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Rutin olarak saymanın ölü doğumu engellediğine dair yeterli kanıt yok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Mangesi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et al,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Cochrane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Database, 2007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Mangesi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et al,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Cochrane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Database,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2015)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618865" y="811565"/>
            <a:ext cx="4992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Hareketlerin Azalması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69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58505" y="947752"/>
            <a:ext cx="4992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Hareketlerin Azalması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58505" y="1668216"/>
            <a:ext cx="715554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En kısa zamanda değerlendirilmeli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Maternal</a:t>
            </a:r>
            <a:r>
              <a:rPr lang="tr-TR" sz="2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ve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risk faktörleri gözden geçirilmeli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>
                <a:latin typeface="Arial" charset="0"/>
                <a:ea typeface="Arial" charset="0"/>
                <a:cs typeface="Arial" charset="0"/>
              </a:rPr>
              <a:t>N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ST,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biyometri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ve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amniyotik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sıvı değerlendirmesi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Doppler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FBK veya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anemi düşünülen olgularda</a:t>
            </a:r>
          </a:p>
          <a:p>
            <a:pPr marL="742950" lvl="1" indent="-285750">
              <a:buFont typeface="Arial" charset="0"/>
              <a:buChar char="•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7049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33714" y="1494971"/>
            <a:ext cx="712651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400" dirty="0" smtClean="0">
                <a:latin typeface="Arial" charset="0"/>
                <a:ea typeface="Arial" charset="0"/>
                <a:cs typeface="Arial" charset="0"/>
              </a:rPr>
              <a:t>Amaç </a:t>
            </a:r>
            <a:r>
              <a:rPr lang="tr-TR" sz="2400" dirty="0" err="1" smtClean="0">
                <a:latin typeface="Arial" charset="0"/>
                <a:ea typeface="Arial" charset="0"/>
                <a:cs typeface="Arial" charset="0"/>
              </a:rPr>
              <a:t>intrauterin</a:t>
            </a:r>
            <a:r>
              <a:rPr lang="tr-TR" sz="2400" dirty="0" smtClean="0">
                <a:latin typeface="Arial" charset="0"/>
                <a:ea typeface="Arial" charset="0"/>
                <a:cs typeface="Arial" charset="0"/>
              </a:rPr>
              <a:t> ölüm riski olan </a:t>
            </a:r>
            <a:r>
              <a:rPr lang="tr-TR" sz="2400" dirty="0" err="1" smtClean="0">
                <a:latin typeface="Arial" charset="0"/>
                <a:ea typeface="Arial" charset="0"/>
                <a:cs typeface="Arial" charset="0"/>
              </a:rPr>
              <a:t>fetusların</a:t>
            </a:r>
            <a:r>
              <a:rPr lang="tr-TR" sz="2400" dirty="0" smtClean="0">
                <a:latin typeface="Arial" charset="0"/>
                <a:ea typeface="Arial" charset="0"/>
                <a:cs typeface="Arial" charset="0"/>
              </a:rPr>
              <a:t> saptanıp ölü doğum ve nörolojik sekellerin önlenmesi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400" dirty="0" err="1" smtClean="0">
                <a:latin typeface="Arial" charset="0"/>
                <a:ea typeface="Arial" charset="0"/>
                <a:cs typeface="Arial" charset="0"/>
              </a:rPr>
              <a:t>Hipoksi</a:t>
            </a:r>
            <a:r>
              <a:rPr lang="tr-TR" sz="2400" dirty="0" smtClean="0">
                <a:latin typeface="Arial" charset="0"/>
                <a:ea typeface="Arial" charset="0"/>
                <a:cs typeface="Arial" charset="0"/>
              </a:rPr>
              <a:t> ve </a:t>
            </a:r>
            <a:r>
              <a:rPr lang="tr-TR" sz="2400" dirty="0" err="1" smtClean="0">
                <a:latin typeface="Arial" charset="0"/>
                <a:ea typeface="Arial" charset="0"/>
                <a:cs typeface="Arial" charset="0"/>
              </a:rPr>
              <a:t>asidosis</a:t>
            </a:r>
            <a:r>
              <a:rPr lang="tr-TR" sz="2400" dirty="0" smtClean="0">
                <a:latin typeface="Arial" charset="0"/>
                <a:ea typeface="Arial" charset="0"/>
                <a:cs typeface="Arial" charset="0"/>
              </a:rPr>
              <a:t> ölüm ve </a:t>
            </a:r>
            <a:r>
              <a:rPr lang="tr-TR" sz="2400" dirty="0" err="1" smtClean="0">
                <a:latin typeface="Arial" charset="0"/>
                <a:ea typeface="Arial" charset="0"/>
                <a:cs typeface="Arial" charset="0"/>
              </a:rPr>
              <a:t>serebral</a:t>
            </a:r>
            <a:r>
              <a:rPr lang="tr-TR" sz="2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400" dirty="0" err="1" smtClean="0">
                <a:latin typeface="Arial" charset="0"/>
                <a:ea typeface="Arial" charset="0"/>
                <a:cs typeface="Arial" charset="0"/>
              </a:rPr>
              <a:t>palsinin</a:t>
            </a:r>
            <a:r>
              <a:rPr lang="tr-TR" sz="2400" dirty="0" smtClean="0">
                <a:latin typeface="Arial" charset="0"/>
                <a:ea typeface="Arial" charset="0"/>
                <a:cs typeface="Arial" charset="0"/>
              </a:rPr>
              <a:t> en büyük nedeni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400" dirty="0" smtClean="0">
                <a:latin typeface="Arial" charset="0"/>
                <a:ea typeface="Arial" charset="0"/>
                <a:cs typeface="Arial" charset="0"/>
              </a:rPr>
              <a:t>Reaksiyon olarak </a:t>
            </a:r>
            <a:r>
              <a:rPr lang="tr-TR" sz="24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400" dirty="0" smtClean="0">
                <a:latin typeface="Arial" charset="0"/>
                <a:ea typeface="Arial" charset="0"/>
                <a:cs typeface="Arial" charset="0"/>
              </a:rPr>
              <a:t> harekette azalma, </a:t>
            </a:r>
            <a:r>
              <a:rPr lang="tr-TR" sz="2400" dirty="0" err="1" smtClean="0">
                <a:latin typeface="Arial" charset="0"/>
                <a:ea typeface="Arial" charset="0"/>
                <a:cs typeface="Arial" charset="0"/>
              </a:rPr>
              <a:t>deselerasyon</a:t>
            </a:r>
            <a:r>
              <a:rPr lang="tr-TR" sz="24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2400" dirty="0" err="1" smtClean="0">
                <a:latin typeface="Arial" charset="0"/>
                <a:ea typeface="Arial" charset="0"/>
                <a:cs typeface="Arial" charset="0"/>
              </a:rPr>
              <a:t>oligohidramnios</a:t>
            </a:r>
            <a:r>
              <a:rPr lang="mr-IN" sz="2400" dirty="0" smtClean="0">
                <a:latin typeface="Arial" charset="0"/>
                <a:ea typeface="Arial" charset="0"/>
                <a:cs typeface="Arial" charset="0"/>
              </a:rPr>
              <a:t>…</a:t>
            </a:r>
            <a:endParaRPr lang="tr-TR" sz="24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endParaRPr lang="tr-TR" sz="2400" dirty="0" smtClean="0">
              <a:latin typeface="Arial" charset="0"/>
              <a:ea typeface="Arial" charset="0"/>
              <a:cs typeface="Arial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7103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03086" y="1204686"/>
            <a:ext cx="593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Amniyotik</a:t>
            </a:r>
            <a:r>
              <a:rPr lang="tr-TR" sz="2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Sıvı Anormallikleri</a:t>
            </a:r>
            <a:endParaRPr lang="tr-TR" sz="26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103086" y="1973943"/>
            <a:ext cx="7024914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Terme yakın izole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oligohidramnios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ve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polihidramniosun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kötü gebelik sonuçlarıyla ilişkisi tartışmalı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%40’ında sonraki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muayenlerde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ölçümler normal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Antenatal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testlerin yararına ilişkin yeterli veri yok</a:t>
            </a:r>
            <a:endParaRPr lang="tr-TR" sz="2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41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61143" y="961648"/>
            <a:ext cx="59653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Çoğul gebelik</a:t>
            </a:r>
            <a:endParaRPr lang="tr-TR" sz="26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161143" y="1828800"/>
            <a:ext cx="7155543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Koryonisite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önemli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Komplike olmayan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dikoryonik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gebeliklerde 38. haftaya kadar faydası gösterilmiş değil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Üçüz ve daha fazla sayıdaki gebeliklerde testlerin faydası gösterilmiş değil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Dikoryonik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ikizlerde ağırlık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diskordansı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veya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diskordan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IUGG olması halinde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Monoamniyotik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28. haftadan itibaren günlük NST</a:t>
            </a:r>
            <a:endParaRPr lang="tr-TR" sz="2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48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50586" y="972766"/>
            <a:ext cx="77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altLang="tr-TR" sz="26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Hemoglobinopatiler</a:t>
            </a:r>
            <a:r>
              <a:rPr lang="tr-TR" altLang="tr-TR" sz="2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/ Ağır Anemi / </a:t>
            </a:r>
            <a:r>
              <a:rPr lang="tr-TR" altLang="tr-TR" sz="26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Siyanotik</a:t>
            </a:r>
            <a:r>
              <a:rPr lang="tr-TR" altLang="tr-TR" sz="2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altLang="tr-TR" sz="26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Kalp Hastalıkları ve </a:t>
            </a:r>
            <a:r>
              <a:rPr lang="tr-TR" altLang="tr-TR" sz="2600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Pulmoner</a:t>
            </a:r>
            <a:r>
              <a:rPr lang="tr-TR" altLang="tr-TR" sz="26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Hastalıklar</a:t>
            </a:r>
            <a:endParaRPr lang="tr-TR" sz="26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031132" y="1945532"/>
            <a:ext cx="747084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altLang="tr-TR" sz="2200" dirty="0" err="1">
                <a:latin typeface="Arial" charset="0"/>
                <a:ea typeface="Arial" charset="0"/>
                <a:cs typeface="Arial" charset="0"/>
              </a:rPr>
              <a:t>Siyanotik</a:t>
            </a:r>
            <a:r>
              <a:rPr lang="tr-TR" altLang="tr-TR" sz="2200" dirty="0">
                <a:latin typeface="Arial" charset="0"/>
                <a:ea typeface="Arial" charset="0"/>
                <a:cs typeface="Arial" charset="0"/>
              </a:rPr>
              <a:t> kalp hastalığı veya </a:t>
            </a:r>
            <a:r>
              <a:rPr lang="tr-TR" altLang="tr-TR" sz="2200" dirty="0" err="1">
                <a:latin typeface="Arial" charset="0"/>
                <a:ea typeface="Arial" charset="0"/>
                <a:cs typeface="Arial" charset="0"/>
              </a:rPr>
              <a:t>pulmoner</a:t>
            </a:r>
            <a:r>
              <a:rPr lang="tr-TR" altLang="tr-TR" sz="2200" dirty="0">
                <a:latin typeface="Arial" charset="0"/>
                <a:ea typeface="Arial" charset="0"/>
                <a:cs typeface="Arial" charset="0"/>
              </a:rPr>
              <a:t> hastalığı olan  gebelerde </a:t>
            </a:r>
            <a:r>
              <a:rPr lang="tr-TR" altLang="tr-TR" sz="2200" dirty="0" smtClean="0">
                <a:latin typeface="Arial" charset="0"/>
                <a:ea typeface="Arial" charset="0"/>
                <a:cs typeface="Arial" charset="0"/>
              </a:rPr>
              <a:t>UPY</a:t>
            </a:r>
            <a:endParaRPr lang="tr-TR" altLang="tr-TR" sz="22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altLang="tr-TR" sz="2200" dirty="0">
                <a:latin typeface="Arial" charset="0"/>
                <a:ea typeface="Arial" charset="0"/>
                <a:cs typeface="Arial" charset="0"/>
              </a:rPr>
              <a:t>Orak hücre hastalığı, ağır anemi veya kronik </a:t>
            </a:r>
            <a:r>
              <a:rPr lang="tr-TR" altLang="tr-TR" sz="2200" dirty="0" err="1">
                <a:latin typeface="Arial" charset="0"/>
                <a:ea typeface="Arial" charset="0"/>
                <a:cs typeface="Arial" charset="0"/>
              </a:rPr>
              <a:t>maternal</a:t>
            </a:r>
            <a:r>
              <a:rPr lang="tr-TR" altLang="tr-TR" sz="2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altLang="tr-TR" sz="2200" dirty="0" err="1">
                <a:latin typeface="Arial" charset="0"/>
                <a:ea typeface="Arial" charset="0"/>
                <a:cs typeface="Arial" charset="0"/>
              </a:rPr>
              <a:t>hipoksemisi</a:t>
            </a:r>
            <a:r>
              <a:rPr lang="tr-TR" altLang="tr-TR" sz="2200" dirty="0">
                <a:latin typeface="Arial" charset="0"/>
                <a:ea typeface="Arial" charset="0"/>
                <a:cs typeface="Arial" charset="0"/>
              </a:rPr>
              <a:t> olan </a:t>
            </a:r>
            <a:r>
              <a:rPr lang="tr-TR" altLang="tr-TR" sz="2200" dirty="0" smtClean="0">
                <a:latin typeface="Arial" charset="0"/>
                <a:ea typeface="Arial" charset="0"/>
                <a:cs typeface="Arial" charset="0"/>
              </a:rPr>
              <a:t>gebelerde 26-28. haftadan itibaren</a:t>
            </a:r>
            <a:endParaRPr lang="tr-TR" altLang="tr-TR" sz="22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altLang="tr-TR" sz="2200" dirty="0">
                <a:latin typeface="Arial" charset="0"/>
                <a:ea typeface="Arial" charset="0"/>
                <a:cs typeface="Arial" charset="0"/>
              </a:rPr>
              <a:t>Orak hücre krizi veya akut </a:t>
            </a:r>
            <a:r>
              <a:rPr lang="tr-TR" altLang="tr-TR" sz="2200" dirty="0" smtClean="0">
                <a:latin typeface="Arial" charset="0"/>
                <a:ea typeface="Arial" charset="0"/>
                <a:cs typeface="Arial" charset="0"/>
              </a:rPr>
              <a:t>astım atağında </a:t>
            </a:r>
            <a:r>
              <a:rPr lang="tr-TR" alt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altLang="tr-TR" sz="2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altLang="tr-TR" sz="2200" dirty="0">
                <a:latin typeface="Arial" charset="0"/>
                <a:ea typeface="Arial" charset="0"/>
                <a:cs typeface="Arial" charset="0"/>
              </a:rPr>
              <a:t>kalp hızı </a:t>
            </a:r>
            <a:r>
              <a:rPr lang="tr-TR" altLang="tr-TR" sz="2200" dirty="0" err="1" smtClean="0">
                <a:latin typeface="Arial" charset="0"/>
                <a:ea typeface="Arial" charset="0"/>
                <a:cs typeface="Arial" charset="0"/>
              </a:rPr>
              <a:t>monitorizasyonu</a:t>
            </a:r>
            <a:endParaRPr lang="tr-TR" altLang="tr-TR" sz="22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altLang="tr-TR" sz="2200" dirty="0" smtClean="0">
                <a:latin typeface="Arial" charset="0"/>
                <a:ea typeface="Arial" charset="0"/>
                <a:cs typeface="Arial" charset="0"/>
              </a:rPr>
              <a:t>Transfüzyon ve oksijen tedavisi kaygı verici kalp hızı </a:t>
            </a:r>
            <a:r>
              <a:rPr lang="tr-TR" altLang="tr-TR" sz="2200" dirty="0" err="1" smtClean="0">
                <a:latin typeface="Arial" charset="0"/>
                <a:ea typeface="Arial" charset="0"/>
                <a:cs typeface="Arial" charset="0"/>
              </a:rPr>
              <a:t>paternlerini</a:t>
            </a:r>
            <a:r>
              <a:rPr lang="tr-TR" altLang="tr-TR" sz="2200" dirty="0" smtClean="0">
                <a:latin typeface="Arial" charset="0"/>
                <a:ea typeface="Arial" charset="0"/>
                <a:cs typeface="Arial" charset="0"/>
              </a:rPr>
              <a:t> düzeltebilir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833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124086"/>
              </p:ext>
            </p:extLst>
          </p:nvPr>
        </p:nvGraphicFramePr>
        <p:xfrm>
          <a:off x="576712" y="291830"/>
          <a:ext cx="7961548" cy="5955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9664"/>
                <a:gridCol w="2000948"/>
                <a:gridCol w="1111267"/>
                <a:gridCol w="1385279"/>
                <a:gridCol w="1324390"/>
              </a:tblGrid>
              <a:tr h="60601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Fetal</a:t>
                      </a:r>
                      <a:r>
                        <a:rPr lang="tr-TR" dirty="0" smtClean="0"/>
                        <a:t> ölüm hızı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OR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Başlama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Sıklık</a:t>
                      </a:r>
                      <a:endParaRPr lang="tr-TR" dirty="0"/>
                    </a:p>
                  </a:txBody>
                  <a:tcPr/>
                </a:tc>
              </a:tr>
              <a:tr h="5162442">
                <a:tc>
                  <a:txBody>
                    <a:bodyPr/>
                    <a:lstStyle/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Tüm gebelikler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A1 GDM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A2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,B, C, D</a:t>
                      </a: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R,F, FBK, HT,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Renal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Kronik HT</a:t>
                      </a: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+SLE, FBK, PIH, DM</a:t>
                      </a:r>
                    </a:p>
                    <a:p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Preeklampsi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Ağır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preeklampsi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FBK (şüpheli)</a:t>
                      </a: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FBK (teyitli)</a:t>
                      </a: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FBK (ARED)</a:t>
                      </a: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İkiz +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diskordans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Monoamniyotik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Oligohidramnios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EMR</a:t>
                      </a: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Ölü doğum öyküsü</a:t>
                      </a:r>
                    </a:p>
                    <a:p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Fetal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hareket azlığı</a:t>
                      </a: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SLE</a:t>
                      </a:r>
                    </a:p>
                    <a:p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Nefropati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Hemoglobinopati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Siyanotik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kalp has.</a:t>
                      </a:r>
                    </a:p>
                    <a:p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Postterm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Ağır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Rh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immün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6.4/1000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6-10/1000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6-35/1000</a:t>
                      </a: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6-25/10000</a:t>
                      </a: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9-51/1000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12-29/1000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10-47/1000</a:t>
                      </a: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14/1000</a:t>
                      </a: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9-20/1000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13/1000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40-150/1000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15-200/1000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1.2-2.2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1.7-7</a:t>
                      </a: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1.5-2.7</a:t>
                      </a: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1.2-4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1.8-4.4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7-11.8</a:t>
                      </a: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4.5</a:t>
                      </a:r>
                    </a:p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1.4-3.2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2.5-5.6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6-20</a:t>
                      </a: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2.2-30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40 </a:t>
                      </a:r>
                      <a:r>
                        <a:rPr lang="tr-TR" sz="150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32 </a:t>
                      </a:r>
                      <a:r>
                        <a:rPr lang="tr-TR" sz="150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26 </a:t>
                      </a:r>
                      <a:r>
                        <a:rPr lang="tr-TR" sz="150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32 </a:t>
                      </a:r>
                      <a:r>
                        <a:rPr lang="tr-TR" sz="150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26 </a:t>
                      </a:r>
                      <a:r>
                        <a:rPr lang="tr-TR" sz="150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Tanı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da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Tanı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da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Tanı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da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Tanı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da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Tanı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da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Tanı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da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28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hafta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Tanı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da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Tanı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da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32 </a:t>
                      </a:r>
                      <a:r>
                        <a:rPr lang="tr-TR" sz="150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Tanı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da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26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30-32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26-28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26-28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40-41 </a:t>
                      </a:r>
                      <a:r>
                        <a:rPr lang="tr-TR" sz="150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Tanıda</a:t>
                      </a:r>
                      <a:endParaRPr lang="tr-TR" sz="15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 /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Hergün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, UAD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, UAD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Hergün</a:t>
                      </a:r>
                      <a:endParaRPr lang="tr-TR" sz="150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Hergün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Hergün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1-2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1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 /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endParaRPr lang="tr-TR" sz="1500" baseline="0" dirty="0" smtClean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2 / </a:t>
                      </a:r>
                      <a:r>
                        <a:rPr lang="tr-TR" sz="150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hf</a:t>
                      </a:r>
                      <a:r>
                        <a:rPr lang="tr-TR" sz="150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-</a:t>
                      </a:r>
                      <a:r>
                        <a:rPr lang="tr-TR" sz="1500" baseline="0" dirty="0" smtClean="0"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lang="tr-TR" sz="1500" baseline="0" dirty="0" err="1" smtClean="0">
                          <a:latin typeface="Arial" charset="0"/>
                          <a:ea typeface="Arial" charset="0"/>
                          <a:cs typeface="Arial" charset="0"/>
                        </a:rPr>
                        <a:t>hergün</a:t>
                      </a:r>
                      <a:endParaRPr lang="tr-TR" sz="15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812802" y="6386286"/>
            <a:ext cx="74893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Signore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500" dirty="0">
                <a:latin typeface="Arial" charset="0"/>
                <a:ea typeface="Arial" charset="0"/>
                <a:cs typeface="Arial" charset="0"/>
              </a:rPr>
              <a:t>et al, </a:t>
            </a:r>
            <a:r>
              <a:rPr lang="tr-TR" sz="1500" dirty="0" err="1">
                <a:latin typeface="Arial" charset="0"/>
                <a:ea typeface="Arial" charset="0"/>
                <a:cs typeface="Arial" charset="0"/>
              </a:rPr>
              <a:t>A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ntental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testing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- A 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Reevaluation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Obstet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500" dirty="0" err="1">
                <a:latin typeface="Arial" charset="0"/>
                <a:ea typeface="Arial" charset="0"/>
                <a:cs typeface="Arial" charset="0"/>
              </a:rPr>
              <a:t>Gynecol</a:t>
            </a:r>
            <a:r>
              <a:rPr lang="tr-TR" sz="15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2009)</a:t>
            </a:r>
            <a:endParaRPr lang="tr-TR" sz="1500" dirty="0"/>
          </a:p>
        </p:txBody>
      </p:sp>
    </p:spTree>
    <p:extLst>
      <p:ext uri="{BB962C8B-B14F-4D97-AF65-F5344CB8AC3E}">
        <p14:creationId xmlns:p14="http://schemas.microsoft.com/office/powerpoint/2010/main" val="206610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04517" y="1604600"/>
            <a:ext cx="718457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tr-TR" sz="2600" dirty="0" err="1" smtClean="0">
                <a:latin typeface="Arial" charset="0"/>
                <a:ea typeface="Arial" charset="0"/>
                <a:cs typeface="Arial" charset="0"/>
              </a:rPr>
              <a:t>Obezite</a:t>
            </a:r>
            <a:endParaRPr lang="tr-TR" sz="26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600" dirty="0" err="1" smtClean="0">
                <a:latin typeface="Arial" charset="0"/>
                <a:ea typeface="Arial" charset="0"/>
                <a:cs typeface="Arial" charset="0"/>
              </a:rPr>
              <a:t>Trombofili</a:t>
            </a:r>
            <a:endParaRPr lang="tr-TR" sz="26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600" dirty="0" smtClean="0">
                <a:latin typeface="Arial" charset="0"/>
                <a:ea typeface="Arial" charset="0"/>
                <a:cs typeface="Arial" charset="0"/>
              </a:rPr>
              <a:t>İleri anne yaşı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600" dirty="0" err="1" smtClean="0">
                <a:latin typeface="Arial" charset="0"/>
                <a:ea typeface="Arial" charset="0"/>
                <a:cs typeface="Arial" charset="0"/>
              </a:rPr>
              <a:t>Tiroid</a:t>
            </a:r>
            <a:r>
              <a:rPr lang="tr-TR" sz="2600" dirty="0" smtClean="0">
                <a:latin typeface="Arial" charset="0"/>
                <a:ea typeface="Arial" charset="0"/>
                <a:cs typeface="Arial" charset="0"/>
              </a:rPr>
              <a:t> hastalıkları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600" dirty="0" smtClean="0">
                <a:latin typeface="Arial" charset="0"/>
                <a:ea typeface="Arial" charset="0"/>
                <a:cs typeface="Arial" charset="0"/>
              </a:rPr>
              <a:t>Sigara kullanımı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600" dirty="0" smtClean="0">
                <a:latin typeface="Arial" charset="0"/>
                <a:ea typeface="Arial" charset="0"/>
                <a:cs typeface="Arial" charset="0"/>
              </a:rPr>
              <a:t>PAPP-A &lt;5 </a:t>
            </a:r>
            <a:r>
              <a:rPr lang="tr-TR" sz="2600" dirty="0" err="1" smtClean="0">
                <a:latin typeface="Arial" charset="0"/>
                <a:ea typeface="Arial" charset="0"/>
                <a:cs typeface="Arial" charset="0"/>
              </a:rPr>
              <a:t>persantil</a:t>
            </a:r>
            <a:endParaRPr lang="tr-TR" sz="26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600" dirty="0" smtClean="0">
                <a:latin typeface="Arial" charset="0"/>
                <a:ea typeface="Arial" charset="0"/>
                <a:cs typeface="Arial" charset="0"/>
              </a:rPr>
              <a:t>Dörtlü testte 2 veya daha fazla anormal </a:t>
            </a:r>
            <a:r>
              <a:rPr lang="tr-TR" sz="2600" dirty="0" err="1" smtClean="0">
                <a:latin typeface="Arial" charset="0"/>
                <a:ea typeface="Arial" charset="0"/>
                <a:cs typeface="Arial" charset="0"/>
              </a:rPr>
              <a:t>analit</a:t>
            </a:r>
            <a:endParaRPr lang="tr-TR" sz="26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600" dirty="0" smtClean="0">
                <a:latin typeface="Arial" charset="0"/>
                <a:ea typeface="Arial" charset="0"/>
                <a:cs typeface="Arial" charset="0"/>
              </a:rPr>
              <a:t>ART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600" dirty="0" err="1" smtClean="0">
                <a:latin typeface="Arial" charset="0"/>
                <a:ea typeface="Arial" charset="0"/>
                <a:cs typeface="Arial" charset="0"/>
              </a:rPr>
              <a:t>Maternal</a:t>
            </a:r>
            <a:r>
              <a:rPr lang="tr-TR" sz="2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600" dirty="0">
                <a:latin typeface="Arial" charset="0"/>
                <a:ea typeface="Arial" charset="0"/>
                <a:cs typeface="Arial" charset="0"/>
              </a:rPr>
              <a:t>y</a:t>
            </a:r>
            <a:r>
              <a:rPr lang="tr-TR" sz="2600" dirty="0" smtClean="0">
                <a:latin typeface="Arial" charset="0"/>
                <a:ea typeface="Arial" charset="0"/>
                <a:cs typeface="Arial" charset="0"/>
              </a:rPr>
              <a:t>aş &lt; 20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600" dirty="0" err="1" smtClean="0">
                <a:latin typeface="Arial" charset="0"/>
                <a:ea typeface="Arial" charset="0"/>
                <a:cs typeface="Arial" charset="0"/>
              </a:rPr>
              <a:t>Grandmultiparite</a:t>
            </a:r>
            <a:endParaRPr lang="tr-TR" sz="26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endParaRPr lang="tr-TR" sz="2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0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614791" y="4494179"/>
            <a:ext cx="4519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latin typeface="Arial" charset="0"/>
                <a:ea typeface="Arial" charset="0"/>
                <a:cs typeface="Arial" charset="0"/>
              </a:rPr>
              <a:t>TEŞEKKÜR EDERİM</a:t>
            </a:r>
            <a:r>
              <a:rPr lang="mr-IN" sz="3200" dirty="0" smtClean="0">
                <a:latin typeface="Arial" charset="0"/>
                <a:ea typeface="Arial" charset="0"/>
                <a:cs typeface="Arial" charset="0"/>
              </a:rPr>
              <a:t>…</a:t>
            </a:r>
            <a:endParaRPr lang="tr-TR" sz="3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89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72456" y="1262743"/>
            <a:ext cx="7957535" cy="4671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ölümün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insidansı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15/1000 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(GBD 2015 Child 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Mortality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Collaborators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Lancet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, 2016)</a:t>
            </a:r>
          </a:p>
          <a:p>
            <a:pPr marL="342900" indent="-342900"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Nedenleri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büyüme kısıtlılığı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Ablasyo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plasenta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Enfeksiyon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Genetik bozuklar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Konjenital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anomaliler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Fetomaternal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kanama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Diabet</a:t>
            </a:r>
            <a:endParaRPr lang="tr-TR" sz="1500" dirty="0" smtClean="0">
              <a:latin typeface="Arial" charset="0"/>
              <a:ea typeface="Arial" charset="0"/>
              <a:cs typeface="Arial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Hipertansif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hastalıklar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Sigara ve madde kullanımı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Umbilikal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kord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 ve plasenta anomalileri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Uterin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anomaliler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Hidrops</a:t>
            </a:r>
            <a:endParaRPr lang="tr-TR" sz="1500" dirty="0" smtClean="0">
              <a:latin typeface="Arial" charset="0"/>
              <a:ea typeface="Arial" charset="0"/>
              <a:cs typeface="Arial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Aritmiler</a:t>
            </a: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Platelet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alloimmünzasyonu</a:t>
            </a:r>
            <a:endParaRPr lang="tr-TR" sz="1500" dirty="0" smtClean="0">
              <a:latin typeface="Arial" charset="0"/>
              <a:ea typeface="Arial" charset="0"/>
              <a:cs typeface="Arial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Gebeliğin 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intrahepatik</a:t>
            </a:r>
            <a:r>
              <a:rPr lang="tr-TR" sz="15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kolestazı</a:t>
            </a:r>
            <a:endParaRPr lang="tr-TR" sz="1500" dirty="0" smtClean="0">
              <a:latin typeface="Arial" charset="0"/>
              <a:ea typeface="Arial" charset="0"/>
              <a:cs typeface="Arial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tr-TR" sz="1500" dirty="0" err="1" smtClean="0">
                <a:latin typeface="Arial" charset="0"/>
                <a:ea typeface="Arial" charset="0"/>
                <a:cs typeface="Arial" charset="0"/>
              </a:rPr>
              <a:t>İdiyopatik</a:t>
            </a:r>
            <a:endParaRPr lang="tr-TR" sz="15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79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83771" y="943430"/>
            <a:ext cx="7997373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>
                <a:latin typeface="Arial" charset="0"/>
                <a:ea typeface="Arial" charset="0"/>
                <a:cs typeface="Arial" charset="0"/>
              </a:rPr>
              <a:t>2015, </a:t>
            </a:r>
            <a:r>
              <a:rPr lang="tr-TR" sz="2000" dirty="0" err="1">
                <a:latin typeface="Arial" charset="0"/>
                <a:ea typeface="Arial" charset="0"/>
                <a:cs typeface="Arial" charset="0"/>
              </a:rPr>
              <a:t>Cochrane</a:t>
            </a:r>
            <a:r>
              <a:rPr lang="tr-TR" sz="2000" dirty="0">
                <a:latin typeface="Arial" charset="0"/>
                <a:ea typeface="Arial" charset="0"/>
                <a:cs typeface="Arial" charset="0"/>
              </a:rPr>
              <a:t>: NST ‘</a:t>
            </a:r>
            <a:r>
              <a:rPr lang="tr-TR" sz="2000" dirty="0" err="1">
                <a:latin typeface="Arial" charset="0"/>
                <a:ea typeface="Arial" charset="0"/>
                <a:cs typeface="Arial" charset="0"/>
              </a:rPr>
              <a:t>nin</a:t>
            </a:r>
            <a:r>
              <a:rPr lang="tr-TR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yüksek riskli gebeliklerde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maternal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>
                <a:latin typeface="Arial" charset="0"/>
                <a:ea typeface="Arial" charset="0"/>
                <a:cs typeface="Arial" charset="0"/>
              </a:rPr>
              <a:t>ve </a:t>
            </a:r>
            <a:r>
              <a:rPr lang="tr-TR" sz="2000" dirty="0" err="1">
                <a:latin typeface="Arial" charset="0"/>
                <a:ea typeface="Arial" charset="0"/>
                <a:cs typeface="Arial" charset="0"/>
              </a:rPr>
              <a:t>perinatal</a:t>
            </a:r>
            <a:r>
              <a:rPr lang="tr-TR" sz="2000" dirty="0">
                <a:latin typeface="Arial" charset="0"/>
                <a:ea typeface="Arial" charset="0"/>
                <a:cs typeface="Arial" charset="0"/>
              </a:rPr>
              <a:t> sonuçları iyileştirdiğine dair kanıt yok</a:t>
            </a:r>
            <a:r>
              <a:rPr lang="tr-TR" sz="2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Grivelli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et al, 2015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2008, </a:t>
            </a:r>
            <a:r>
              <a:rPr lang="tr-TR" sz="2000" dirty="0" err="1">
                <a:latin typeface="Arial" charset="0"/>
                <a:ea typeface="Arial" charset="0"/>
                <a:cs typeface="Arial" charset="0"/>
              </a:rPr>
              <a:t>C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ochrane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RCT’de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BPP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perinatal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ölüm ve düşük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Apgar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skoru sıklığını değiştirmez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Lalor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et al, 2008)</a:t>
            </a:r>
            <a:endParaRPr lang="tr-TR" sz="16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Gözlemsel çalışmalar: 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BPP normal olan bir gebede bir haftada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kayıp oranı 0.8/1000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Manning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et al,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Am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J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Obstet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Gynecol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1987)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BPP skoru düştükçe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perinatal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mortalte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ve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morbidite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artar 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Manning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et al,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Am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J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Obstet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Gynecol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1985)</a:t>
            </a:r>
            <a:endParaRPr lang="tr-TR" sz="2200" dirty="0" smtClean="0">
              <a:latin typeface="Arial" charset="0"/>
              <a:ea typeface="Arial" charset="0"/>
              <a:cs typeface="Arial" charset="0"/>
            </a:endParaRP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Son BPP skoru ile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serebral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palsi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oranı arasında ters ilişki 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Manning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et al,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Am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J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Obstet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Gynecol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1998)</a:t>
            </a:r>
            <a:endParaRPr lang="tr-TR" sz="1600" dirty="0">
              <a:latin typeface="Arial" charset="0"/>
              <a:ea typeface="Arial" charset="0"/>
              <a:cs typeface="Arial" charset="0"/>
            </a:endParaRPr>
          </a:p>
          <a:p>
            <a:pPr marL="742950" lvl="1" indent="-285750">
              <a:buFont typeface="Arial" charset="0"/>
              <a:buChar char="•"/>
            </a:pPr>
            <a:endParaRPr lang="tr-TR" sz="2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41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>
            <a:off x="4673600" y="798286"/>
            <a:ext cx="447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r>
              <a:rPr lang="tr-TR" sz="24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Gebelikle ilişkili </a:t>
            </a:r>
            <a:r>
              <a:rPr lang="tr-TR" sz="2400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endikasyonlar</a:t>
            </a:r>
            <a:endParaRPr lang="tr-TR" sz="24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638628" y="798286"/>
            <a:ext cx="40059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Maternal</a:t>
            </a:r>
            <a:r>
              <a:rPr lang="tr-TR" sz="24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400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endikasyonlar</a:t>
            </a:r>
            <a:endParaRPr lang="tr-TR" sz="24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870857" y="1683657"/>
            <a:ext cx="354148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Kronik hipertansiyon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Hipertiroidi</a:t>
            </a:r>
            <a:endParaRPr lang="tr-TR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Hemoglobinopatiler</a:t>
            </a:r>
            <a:endParaRPr lang="tr-TR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Siyanotik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kalp hastalığı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Kronik böbrek hastalığı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Diabetes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mellitus</a:t>
            </a:r>
            <a:endParaRPr lang="tr-TR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Antifosfolipid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sendromu</a:t>
            </a:r>
          </a:p>
          <a:p>
            <a:pPr marL="285750" indent="-285750">
              <a:buFont typeface="Arial" charset="0"/>
              <a:buChar char="•"/>
            </a:pP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673600" y="1536950"/>
            <a:ext cx="447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Gebeliğin indüklediği hipertansiyon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Azalmış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hareket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Oligohidramnios</a:t>
            </a:r>
            <a:endParaRPr lang="tr-TR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Polihidramnios</a:t>
            </a:r>
            <a:endParaRPr lang="tr-TR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büyüme kısıtlılığı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Postterm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gebelik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İzoimmünizasyon</a:t>
            </a:r>
            <a:endParaRPr lang="tr-TR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kayıp öyküsü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Çoğul gebelik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Gestasyonel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diabet</a:t>
            </a:r>
            <a:endParaRPr lang="tr-TR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Preterm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erken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membran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rüptürü</a:t>
            </a:r>
            <a:endParaRPr lang="tr-TR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Kronik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ablasyon</a:t>
            </a:r>
            <a:endParaRPr lang="tr-TR" sz="2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1335314" y="5747657"/>
            <a:ext cx="541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(ACOG </a:t>
            </a:r>
            <a:r>
              <a:rPr lang="tr-TR" dirty="0" err="1">
                <a:latin typeface="Arial" charset="0"/>
                <a:ea typeface="Arial" charset="0"/>
                <a:cs typeface="Arial" charset="0"/>
              </a:rPr>
              <a:t>P</a:t>
            </a:r>
            <a:r>
              <a:rPr lang="tr-TR" dirty="0" err="1" smtClean="0">
                <a:latin typeface="Arial" charset="0"/>
                <a:ea typeface="Arial" charset="0"/>
                <a:cs typeface="Arial" charset="0"/>
              </a:rPr>
              <a:t>ractice</a:t>
            </a: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dirty="0" err="1">
                <a:latin typeface="Arial" charset="0"/>
                <a:ea typeface="Arial" charset="0"/>
                <a:cs typeface="Arial" charset="0"/>
              </a:rPr>
              <a:t>B</a:t>
            </a:r>
            <a:r>
              <a:rPr lang="tr-TR" dirty="0" err="1" smtClean="0">
                <a:latin typeface="Arial" charset="0"/>
                <a:ea typeface="Arial" charset="0"/>
                <a:cs typeface="Arial" charset="0"/>
              </a:rPr>
              <a:t>ulletin</a:t>
            </a: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dirty="0" err="1" smtClean="0">
                <a:latin typeface="Arial" charset="0"/>
                <a:ea typeface="Arial" charset="0"/>
                <a:cs typeface="Arial" charset="0"/>
              </a:rPr>
              <a:t>no</a:t>
            </a:r>
            <a:r>
              <a:rPr lang="tr-TR" dirty="0" smtClean="0">
                <a:latin typeface="Arial" charset="0"/>
                <a:ea typeface="Arial" charset="0"/>
                <a:cs typeface="Arial" charset="0"/>
              </a:rPr>
              <a:t> :145, 2014)</a:t>
            </a:r>
            <a:endParaRPr lang="tr-TR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53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28914" y="735596"/>
            <a:ext cx="4606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Ne zaman başlanmalı?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928914" y="1741714"/>
            <a:ext cx="7649029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kayıp riskinin saptandığı ve testlerin anormal olması halinde doğumun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perinatal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sonuca katkısının olacağı dönemden itibaren (26-28. haftadan itibaren)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Büyüme kısıtlılığının olmadığı yüksek riskli gebeliklerde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mortalitenin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32-34. haftadan itibaren arttığı gösterilmiş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Gardosi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et al, BMJ 2013)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FBK veya çoklu risk faktörü gibi erken dönemde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kayıp riski yüksekse 26-28. haftada, yoksa 32. haftada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ACOG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Practice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Bulletin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no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:145, 2014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)</a:t>
            </a:r>
            <a:endParaRPr lang="tr-TR" sz="16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76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77230" y="612996"/>
            <a:ext cx="6473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Testler ne sıklıkla yapılmalı?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77230" y="1305050"/>
            <a:ext cx="8273143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Negatif testin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kayıp için bir hafta içindeki negatif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prediktif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değeri %99.8-100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Practice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bulletin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no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145:antepartum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surveillance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2014)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Optimal sıklıkla ilgili RCT yok, uzman görüşü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kayıp riskinin çok yüksek olmadığı durumlarda (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hipertiroidi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, kronik hipertansiyon</a:t>
            </a:r>
            <a:r>
              <a:rPr lang="mr-IN" sz="2000" dirty="0" smtClean="0">
                <a:latin typeface="Arial" charset="0"/>
                <a:ea typeface="Arial" charset="0"/>
                <a:cs typeface="Arial" charset="0"/>
              </a:rPr>
              <a:t>…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) haftada bir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Daha sık: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36. haftada, 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Durumun ağırlaşması (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HT’nun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ağırlaşması, diyabet kontrolünün bozulması,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hareket azalması</a:t>
            </a:r>
            <a:r>
              <a:rPr lang="mr-IN" sz="2000" dirty="0" smtClean="0">
                <a:latin typeface="Arial" charset="0"/>
                <a:ea typeface="Arial" charset="0"/>
                <a:cs typeface="Arial" charset="0"/>
              </a:rPr>
              <a:t>…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),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Yüksek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 kayıp riski (ARED,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hidrops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, EMR, ağır </a:t>
            </a:r>
            <a:r>
              <a:rPr lang="tr-TR" sz="2000" dirty="0" err="1" smtClean="0">
                <a:latin typeface="Arial" charset="0"/>
                <a:ea typeface="Arial" charset="0"/>
                <a:cs typeface="Arial" charset="0"/>
              </a:rPr>
              <a:t>preeklampsi</a:t>
            </a:r>
            <a:r>
              <a:rPr lang="tr-TR" sz="2000" dirty="0" smtClean="0">
                <a:latin typeface="Arial" charset="0"/>
                <a:ea typeface="Arial" charset="0"/>
                <a:cs typeface="Arial" charset="0"/>
              </a:rPr>
              <a:t>...)</a:t>
            </a:r>
          </a:p>
        </p:txBody>
      </p:sp>
    </p:spTree>
    <p:extLst>
      <p:ext uri="{BB962C8B-B14F-4D97-AF65-F5344CB8AC3E}">
        <p14:creationId xmlns:p14="http://schemas.microsoft.com/office/powerpoint/2010/main" val="32256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1011677" y="1031132"/>
            <a:ext cx="6712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Hangi testi yapalım?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11677" y="1964987"/>
            <a:ext cx="727628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Hangi testin daha üstün olduğu net değil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KST yorumu ve uygulaması zor, pahalı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En sık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modifiye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BPP</a:t>
            </a:r>
            <a:endParaRPr lang="tr-TR" sz="2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13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24116" y="642644"/>
            <a:ext cx="6125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Hipertansif</a:t>
            </a:r>
            <a:r>
              <a:rPr lang="tr-TR" sz="28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  <a:ea typeface="Arial" charset="0"/>
                <a:cs typeface="Arial" charset="0"/>
              </a:rPr>
              <a:t> Hastalıklar</a:t>
            </a:r>
            <a:endParaRPr lang="tr-TR" sz="2800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24116" y="1165864"/>
            <a:ext cx="8186055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Kronik veya gebeliğin indüklediği HT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perinatal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mortalite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için risk faktörü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Hafif ve orta şiddette ve başka bir risk faktörünün olmadığı kronik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HT’da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endikasyonu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şüpheli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Signore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et al,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Obstet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Gynecol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2009)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Pree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klampside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günlük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fetal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hareket takibi, haftalık NST ve/ya BPP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Oligohidramnios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veya FBK varsa haftada iki</a:t>
            </a:r>
            <a:r>
              <a:rPr lang="tr-TR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Am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J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Obstet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>
                <a:latin typeface="Arial" charset="0"/>
                <a:ea typeface="Arial" charset="0"/>
                <a:cs typeface="Arial" charset="0"/>
              </a:rPr>
              <a:t>Gynecol</a:t>
            </a:r>
            <a:r>
              <a:rPr lang="tr-TR" sz="1600" dirty="0">
                <a:latin typeface="Arial" charset="0"/>
                <a:ea typeface="Arial" charset="0"/>
                <a:cs typeface="Arial" charset="0"/>
              </a:rPr>
              <a:t>, 2000)</a:t>
            </a:r>
            <a:endParaRPr lang="tr-TR" sz="16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Ağır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preterm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200" dirty="0" err="1" smtClean="0">
                <a:latin typeface="Arial" charset="0"/>
                <a:ea typeface="Arial" charset="0"/>
                <a:cs typeface="Arial" charset="0"/>
              </a:rPr>
              <a:t>preeklampside</a:t>
            </a:r>
            <a:r>
              <a:rPr lang="tr-TR" sz="2200" dirty="0" smtClean="0">
                <a:latin typeface="Arial" charset="0"/>
                <a:ea typeface="Arial" charset="0"/>
                <a:cs typeface="Arial" charset="0"/>
              </a:rPr>
              <a:t> günlük NST 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Sibai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Am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J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Obstet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 err="1" smtClean="0">
                <a:latin typeface="Arial" charset="0"/>
                <a:ea typeface="Arial" charset="0"/>
                <a:cs typeface="Arial" charset="0"/>
              </a:rPr>
              <a:t>Gynecol</a:t>
            </a:r>
            <a:r>
              <a:rPr lang="tr-TR" sz="1600" dirty="0" smtClean="0">
                <a:latin typeface="Arial" charset="0"/>
                <a:ea typeface="Arial" charset="0"/>
                <a:cs typeface="Arial" charset="0"/>
              </a:rPr>
              <a:t>, 2007)</a:t>
            </a:r>
            <a:endParaRPr lang="tr-TR" sz="16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90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Elemental.thmx</Template>
  <TotalTime>7697</TotalTime>
  <Words>1743</Words>
  <Application>Microsoft Macintosh PowerPoint</Application>
  <PresentationFormat>Ekran Gösterisi (4:3)</PresentationFormat>
  <Paragraphs>312</Paragraphs>
  <Slides>25</Slides>
  <Notes>16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30" baseType="lpstr">
      <vt:lpstr>Calibri</vt:lpstr>
      <vt:lpstr>Palatino Linotype</vt:lpstr>
      <vt:lpstr>Wingdings</vt:lpstr>
      <vt:lpstr>Arial</vt:lpstr>
      <vt:lpstr>Elemental</vt:lpstr>
      <vt:lpstr>Dr. Aytül Çorbacıoğlu Esmer Sağlık Bilimleri Üniversitesi Kanuni Sultan Süleyman SUAM Perinatoloji Bölümü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Namık Demir</dc:creator>
  <cp:lastModifiedBy>Microsoft Office Kullanıcısı</cp:lastModifiedBy>
  <cp:revision>125</cp:revision>
  <dcterms:created xsi:type="dcterms:W3CDTF">2018-10-16T18:41:46Z</dcterms:created>
  <dcterms:modified xsi:type="dcterms:W3CDTF">2018-11-14T11:01:57Z</dcterms:modified>
</cp:coreProperties>
</file>