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8" r:id="rId6"/>
    <p:sldId id="260" r:id="rId7"/>
    <p:sldId id="267" r:id="rId8"/>
    <p:sldId id="270" r:id="rId9"/>
    <p:sldId id="269" r:id="rId10"/>
    <p:sldId id="261" r:id="rId11"/>
    <p:sldId id="279" r:id="rId12"/>
    <p:sldId id="280" r:id="rId13"/>
    <p:sldId id="281" r:id="rId14"/>
    <p:sldId id="272" r:id="rId15"/>
    <p:sldId id="278" r:id="rId16"/>
    <p:sldId id="273" r:id="rId17"/>
    <p:sldId id="271" r:id="rId18"/>
    <p:sldId id="275" r:id="rId19"/>
    <p:sldId id="276" r:id="rId20"/>
    <p:sldId id="274" r:id="rId21"/>
    <p:sldId id="277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55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86B30-D99C-452F-99B1-03D1417780C2}" type="datetimeFigureOut">
              <a:rPr lang="tr-TR" smtClean="0"/>
              <a:pPr/>
              <a:t>18.11.18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1F66D-C007-4CC2-8D3F-35989427A7F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86B30-D99C-452F-99B1-03D1417780C2}" type="datetimeFigureOut">
              <a:rPr lang="tr-TR" smtClean="0"/>
              <a:pPr/>
              <a:t>18.11.18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1F66D-C007-4CC2-8D3F-35989427A7F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86B30-D99C-452F-99B1-03D1417780C2}" type="datetimeFigureOut">
              <a:rPr lang="tr-TR" smtClean="0"/>
              <a:pPr/>
              <a:t>18.11.18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1F66D-C007-4CC2-8D3F-35989427A7F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ADD693-BFD7-4BEF-A349-7560638927C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86B30-D99C-452F-99B1-03D1417780C2}" type="datetimeFigureOut">
              <a:rPr lang="tr-TR" smtClean="0"/>
              <a:pPr/>
              <a:t>18.11.18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1F66D-C007-4CC2-8D3F-35989427A7F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86B30-D99C-452F-99B1-03D1417780C2}" type="datetimeFigureOut">
              <a:rPr lang="tr-TR" smtClean="0"/>
              <a:pPr/>
              <a:t>18.11.18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1F66D-C007-4CC2-8D3F-35989427A7F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86B30-D99C-452F-99B1-03D1417780C2}" type="datetimeFigureOut">
              <a:rPr lang="tr-TR" smtClean="0"/>
              <a:pPr/>
              <a:t>18.11.18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1F66D-C007-4CC2-8D3F-35989427A7F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86B30-D99C-452F-99B1-03D1417780C2}" type="datetimeFigureOut">
              <a:rPr lang="tr-TR" smtClean="0"/>
              <a:pPr/>
              <a:t>18.11.18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1F66D-C007-4CC2-8D3F-35989427A7F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86B30-D99C-452F-99B1-03D1417780C2}" type="datetimeFigureOut">
              <a:rPr lang="tr-TR" smtClean="0"/>
              <a:pPr/>
              <a:t>18.11.18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1F66D-C007-4CC2-8D3F-35989427A7F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86B30-D99C-452F-99B1-03D1417780C2}" type="datetimeFigureOut">
              <a:rPr lang="tr-TR" smtClean="0"/>
              <a:pPr/>
              <a:t>18.11.18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1F66D-C007-4CC2-8D3F-35989427A7F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86B30-D99C-452F-99B1-03D1417780C2}" type="datetimeFigureOut">
              <a:rPr lang="tr-TR" smtClean="0"/>
              <a:pPr/>
              <a:t>18.11.18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1F66D-C007-4CC2-8D3F-35989427A7F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86B30-D99C-452F-99B1-03D1417780C2}" type="datetimeFigureOut">
              <a:rPr lang="tr-TR" smtClean="0"/>
              <a:pPr/>
              <a:t>18.11.18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1F66D-C007-4CC2-8D3F-35989427A7F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086B30-D99C-452F-99B1-03D1417780C2}" type="datetimeFigureOut">
              <a:rPr lang="tr-TR" smtClean="0"/>
              <a:pPr/>
              <a:t>18.11.18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21F66D-C007-4CC2-8D3F-35989427A7F4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368897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Fetal İyilik Halinin Değerlendirilmesinde USG ve Doppler USG nin Yeri</a:t>
            </a:r>
            <a:endParaRPr lang="tr-T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24672"/>
            <a:ext cx="6400800" cy="1752600"/>
          </a:xfrm>
        </p:spPr>
        <p:txBody>
          <a:bodyPr>
            <a:normAutofit fontScale="85000" lnSpcReduction="20000"/>
          </a:bodyPr>
          <a:lstStyle/>
          <a:p>
            <a:r>
              <a:rPr lang="tr-TR" dirty="0" smtClean="0"/>
              <a:t>Dr. İbrahim H. Kalelioğlu</a:t>
            </a:r>
          </a:p>
          <a:p>
            <a:r>
              <a:rPr lang="tr-TR" dirty="0" smtClean="0"/>
              <a:t>İ.Ü. İstanbul Tıp Fakültesi</a:t>
            </a:r>
          </a:p>
          <a:p>
            <a:r>
              <a:rPr lang="tr-TR" dirty="0" smtClean="0"/>
              <a:t>Kadın Hastalıkları ve Doğum Anabilim Dalı</a:t>
            </a:r>
          </a:p>
          <a:p>
            <a:r>
              <a:rPr lang="tr-TR" dirty="0" smtClean="0"/>
              <a:t>Perinatoloji Bilim Dalı</a:t>
            </a:r>
            <a:endParaRPr lang="tr-TR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25" y="153988"/>
            <a:ext cx="1258888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0" y="0"/>
            <a:ext cx="2286000" cy="150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 r="14214" b="43046"/>
          <a:stretch>
            <a:fillRect/>
          </a:stretch>
        </p:blipFill>
        <p:spPr bwMode="auto">
          <a:xfrm>
            <a:off x="3131840" y="51756"/>
            <a:ext cx="1907704" cy="1907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Biyofizik Skorlama: Solunum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b="1" smtClean="0"/>
              <a:t>Direnç (impedans) indeksleri</a:t>
            </a:r>
            <a:endParaRPr lang="en-US" b="1" smtClean="0"/>
          </a:p>
        </p:txBody>
      </p:sp>
      <p:pic>
        <p:nvPicPr>
          <p:cNvPr id="12291" name="Picture 3" descr="infices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2203" t="44228" b="11359"/>
          <a:stretch>
            <a:fillRect/>
          </a:stretch>
        </p:blipFill>
        <p:spPr>
          <a:xfrm>
            <a:off x="5219700" y="2708275"/>
            <a:ext cx="3889375" cy="1808163"/>
          </a:xfrm>
          <a:ln>
            <a:solidFill>
              <a:schemeClr val="folHlink"/>
            </a:solidFill>
          </a:ln>
        </p:spPr>
      </p:pic>
      <p:sp>
        <p:nvSpPr>
          <p:cNvPr id="489476" name="Text Box 4"/>
          <p:cNvSpPr txBox="1">
            <a:spLocks noChangeArrowheads="1"/>
          </p:cNvSpPr>
          <p:nvPr/>
        </p:nvSpPr>
        <p:spPr bwMode="auto">
          <a:xfrm>
            <a:off x="5216525" y="2708275"/>
            <a:ext cx="3892550" cy="36671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tr-TR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  <a:t>Doppler indeksleri</a:t>
            </a:r>
            <a:r>
              <a:rPr lang="tr-TR">
                <a:solidFill>
                  <a:schemeClr val="bg1"/>
                </a:solidFill>
                <a:latin typeface="Arial" charset="0"/>
                <a:cs typeface="+mn-cs"/>
              </a:rPr>
              <a:t>                           </a:t>
            </a:r>
            <a:endParaRPr lang="en-US">
              <a:solidFill>
                <a:schemeClr val="bg1"/>
              </a:solidFill>
              <a:latin typeface="Arial" charset="0"/>
              <a:cs typeface="+mn-cs"/>
            </a:endParaRPr>
          </a:p>
        </p:txBody>
      </p:sp>
      <p:pic>
        <p:nvPicPr>
          <p:cNvPr id="1229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1330325"/>
            <a:ext cx="5754688" cy="420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Doppler Çalışmaları: Ayarlar</a:t>
            </a:r>
            <a:endParaRPr lang="tr-TR" dirty="0"/>
          </a:p>
        </p:txBody>
      </p:sp>
      <p:grpSp>
        <p:nvGrpSpPr>
          <p:cNvPr id="7" name="Group 6"/>
          <p:cNvGrpSpPr/>
          <p:nvPr/>
        </p:nvGrpSpPr>
        <p:grpSpPr>
          <a:xfrm>
            <a:off x="395536" y="1484784"/>
            <a:ext cx="6552728" cy="5202984"/>
            <a:chOff x="539552" y="1556792"/>
            <a:chExt cx="6552728" cy="5202984"/>
          </a:xfrm>
        </p:grpSpPr>
        <p:pic>
          <p:nvPicPr>
            <p:cNvPr id="3" name="Picture 3" descr="gain-3"/>
            <p:cNvPicPr>
              <a:picLocks noChangeAspect="1" noChangeArrowheads="1"/>
            </p:cNvPicPr>
            <p:nvPr/>
          </p:nvPicPr>
          <p:blipFill>
            <a:blip r:embed="rId2" cstate="print"/>
            <a:srcRect t="12750"/>
            <a:stretch>
              <a:fillRect/>
            </a:stretch>
          </p:blipFill>
          <p:spPr>
            <a:xfrm>
              <a:off x="539553" y="1556793"/>
              <a:ext cx="3289529" cy="2448271"/>
            </a:xfrm>
            <a:prstGeom prst="rect">
              <a:avLst/>
            </a:prstGeom>
            <a:ln>
              <a:solidFill>
                <a:schemeClr val="folHlink"/>
              </a:solidFill>
            </a:ln>
          </p:spPr>
        </p:pic>
        <p:pic>
          <p:nvPicPr>
            <p:cNvPr id="4" name="Picture 4" descr="gain-1"/>
            <p:cNvPicPr>
              <a:picLocks noChangeAspect="1" noChangeArrowheads="1"/>
            </p:cNvPicPr>
            <p:nvPr/>
          </p:nvPicPr>
          <p:blipFill>
            <a:blip r:embed="rId3" cstate="print"/>
            <a:srcRect t="13568"/>
            <a:stretch>
              <a:fillRect/>
            </a:stretch>
          </p:blipFill>
          <p:spPr>
            <a:xfrm>
              <a:off x="3923929" y="1556792"/>
              <a:ext cx="3168351" cy="2448272"/>
            </a:xfrm>
            <a:prstGeom prst="rect">
              <a:avLst/>
            </a:prstGeom>
            <a:ln>
              <a:solidFill>
                <a:schemeClr val="folHlink"/>
              </a:solidFill>
            </a:ln>
          </p:spPr>
        </p:pic>
        <p:pic>
          <p:nvPicPr>
            <p:cNvPr id="5" name="Picture 3" descr="color-alia-02"/>
            <p:cNvPicPr>
              <a:picLocks noChangeAspect="1" noChangeArrowheads="1"/>
            </p:cNvPicPr>
            <p:nvPr/>
          </p:nvPicPr>
          <p:blipFill>
            <a:blip r:embed="rId4" cstate="print"/>
            <a:srcRect t="9152"/>
            <a:stretch>
              <a:fillRect/>
            </a:stretch>
          </p:blipFill>
          <p:spPr>
            <a:xfrm>
              <a:off x="3923928" y="4077071"/>
              <a:ext cx="3168352" cy="2682705"/>
            </a:xfrm>
            <a:prstGeom prst="rect">
              <a:avLst/>
            </a:prstGeom>
            <a:ln>
              <a:solidFill>
                <a:schemeClr val="folHlink"/>
              </a:solidFill>
            </a:ln>
          </p:spPr>
        </p:pic>
        <p:pic>
          <p:nvPicPr>
            <p:cNvPr id="6" name="Picture 4" descr="color-alia-01"/>
            <p:cNvPicPr>
              <a:picLocks noChangeAspect="1" noChangeArrowheads="1"/>
            </p:cNvPicPr>
            <p:nvPr/>
          </p:nvPicPr>
          <p:blipFill>
            <a:blip r:embed="rId5" cstate="print"/>
            <a:srcRect t="6625"/>
            <a:stretch>
              <a:fillRect/>
            </a:stretch>
          </p:blipFill>
          <p:spPr>
            <a:xfrm>
              <a:off x="539552" y="4077072"/>
              <a:ext cx="3312368" cy="2634168"/>
            </a:xfrm>
            <a:prstGeom prst="rect">
              <a:avLst/>
            </a:prstGeom>
            <a:ln>
              <a:solidFill>
                <a:schemeClr val="folHlink"/>
              </a:solidFill>
            </a:ln>
          </p:spPr>
        </p:pic>
      </p:grpSp>
      <p:sp>
        <p:nvSpPr>
          <p:cNvPr id="8" name="TextBox 7"/>
          <p:cNvSpPr txBox="1"/>
          <p:nvPr/>
        </p:nvSpPr>
        <p:spPr>
          <a:xfrm>
            <a:off x="7025728" y="1484784"/>
            <a:ext cx="2010768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 smtClean="0"/>
              <a:t>Color Gain</a:t>
            </a:r>
          </a:p>
          <a:p>
            <a:endParaRPr lang="tr-TR" sz="1600" dirty="0" smtClean="0"/>
          </a:p>
          <a:p>
            <a:endParaRPr lang="tr-TR" sz="1600" dirty="0" smtClean="0"/>
          </a:p>
          <a:p>
            <a:endParaRPr lang="tr-TR" sz="1600" dirty="0" smtClean="0"/>
          </a:p>
          <a:p>
            <a:endParaRPr lang="tr-TR" sz="1600" dirty="0" smtClean="0"/>
          </a:p>
          <a:p>
            <a:endParaRPr lang="tr-TR" sz="1600" dirty="0" smtClean="0"/>
          </a:p>
          <a:p>
            <a:endParaRPr lang="tr-TR" sz="1600" dirty="0" smtClean="0"/>
          </a:p>
          <a:p>
            <a:endParaRPr lang="tr-TR" sz="1400" dirty="0" smtClean="0"/>
          </a:p>
          <a:p>
            <a:endParaRPr lang="tr-TR" sz="1600" dirty="0" smtClean="0"/>
          </a:p>
          <a:p>
            <a:endParaRPr lang="tr-TR" sz="1600" dirty="0" smtClean="0"/>
          </a:p>
          <a:p>
            <a:r>
              <a:rPr lang="tr-TR" sz="1600" dirty="0" smtClean="0"/>
              <a:t>Pencere ilgi alanında</a:t>
            </a:r>
          </a:p>
          <a:p>
            <a:r>
              <a:rPr lang="tr-TR" sz="1600" dirty="0" smtClean="0"/>
              <a:t>Fokus ilgi alanında</a:t>
            </a:r>
          </a:p>
          <a:p>
            <a:r>
              <a:rPr lang="tr-TR" sz="1600" dirty="0" smtClean="0"/>
              <a:t>PRF ayarı</a:t>
            </a:r>
            <a:endParaRPr lang="tr-TR" sz="16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Doppler Çalışmaları: Ayarlar</a:t>
            </a:r>
            <a:endParaRPr lang="tr-TR" dirty="0"/>
          </a:p>
        </p:txBody>
      </p:sp>
      <p:pic>
        <p:nvPicPr>
          <p:cNvPr id="3" name="Picture 3" descr="focus"/>
          <p:cNvPicPr>
            <a:picLocks noChangeAspect="1" noChangeArrowheads="1"/>
          </p:cNvPicPr>
          <p:nvPr/>
        </p:nvPicPr>
        <p:blipFill>
          <a:blip r:embed="rId2" cstate="print"/>
          <a:srcRect b="14219"/>
          <a:stretch>
            <a:fillRect/>
          </a:stretch>
        </p:blipFill>
        <p:spPr>
          <a:xfrm>
            <a:off x="683568" y="2276872"/>
            <a:ext cx="3809455" cy="2880320"/>
          </a:xfrm>
          <a:prstGeom prst="rect">
            <a:avLst/>
          </a:prstGeom>
          <a:ln>
            <a:solidFill>
              <a:schemeClr val="folHlink"/>
            </a:solidFill>
          </a:ln>
        </p:spPr>
      </p:pic>
      <p:pic>
        <p:nvPicPr>
          <p:cNvPr id="4" name="Picture 3" descr="ang-01asd"/>
          <p:cNvPicPr>
            <a:picLocks noChangeAspect="1" noChangeArrowheads="1"/>
          </p:cNvPicPr>
          <p:nvPr/>
        </p:nvPicPr>
        <p:blipFill>
          <a:blip r:embed="rId3" cstate="print"/>
          <a:srcRect t="6625"/>
          <a:stretch>
            <a:fillRect/>
          </a:stretch>
        </p:blipFill>
        <p:spPr>
          <a:xfrm>
            <a:off x="4839010" y="2276872"/>
            <a:ext cx="3621422" cy="2880320"/>
          </a:xfrm>
          <a:prstGeom prst="rect">
            <a:avLst/>
          </a:prstGeom>
          <a:ln>
            <a:solidFill>
              <a:schemeClr val="folHlink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827584" y="5517232"/>
            <a:ext cx="35120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Sample volum/Gate </a:t>
            </a:r>
          </a:p>
          <a:p>
            <a:r>
              <a:rPr lang="tr-TR" dirty="0" smtClean="0"/>
              <a:t>Damardan daha büyük olmamalı</a:t>
            </a:r>
          </a:p>
          <a:p>
            <a:r>
              <a:rPr lang="tr-TR" dirty="0" smtClean="0"/>
              <a:t>çok açılırsa komşu damar etkilenimi</a:t>
            </a:r>
            <a:endParaRPr lang="tr-TR" dirty="0"/>
          </a:p>
        </p:txBody>
      </p:sp>
      <p:sp>
        <p:nvSpPr>
          <p:cNvPr id="6" name="TextBox 5"/>
          <p:cNvSpPr txBox="1"/>
          <p:nvPr/>
        </p:nvSpPr>
        <p:spPr>
          <a:xfrm>
            <a:off x="4716016" y="5518973"/>
            <a:ext cx="41276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İnsonasyon açısı: Beam ile damar arasında</a:t>
            </a:r>
          </a:p>
          <a:p>
            <a:r>
              <a:rPr lang="tr-TR" dirty="0" smtClean="0"/>
              <a:t>0 a yakın olmalı çoğu zaman &lt;30-60 drece </a:t>
            </a:r>
            <a:endParaRPr lang="tr-TR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600" dirty="0" smtClean="0"/>
              <a:t>Doppler Çalışmaları: Uterin Arter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tr-TR" sz="2400" dirty="0" smtClean="0"/>
              <a:t>Prediksiyon ve şüpheli tanıyı desteklemede</a:t>
            </a:r>
          </a:p>
          <a:p>
            <a:pPr eaLnBrk="1" hangingPunct="1">
              <a:lnSpc>
                <a:spcPct val="90000"/>
              </a:lnSpc>
            </a:pPr>
            <a:r>
              <a:rPr lang="tr-TR" sz="2400" dirty="0" smtClean="0"/>
              <a:t>Ölçüm için İpuçları</a:t>
            </a:r>
          </a:p>
          <a:p>
            <a:pPr lvl="1" eaLnBrk="1" hangingPunct="1">
              <a:lnSpc>
                <a:spcPct val="90000"/>
              </a:lnSpc>
            </a:pPr>
            <a:r>
              <a:rPr lang="tr-TR" sz="2000" dirty="0" smtClean="0"/>
              <a:t>Ut.A ve eksternal iliak A. birbirini çaprazladığı yerde</a:t>
            </a:r>
          </a:p>
          <a:p>
            <a:pPr lvl="1" eaLnBrk="1" hangingPunct="1">
              <a:lnSpc>
                <a:spcPct val="90000"/>
              </a:lnSpc>
            </a:pPr>
            <a:r>
              <a:rPr lang="tr-TR" sz="2000" dirty="0" smtClean="0"/>
              <a:t>Renkli Doppler ile USG transduseri ile medialden laterale doğru tarayarak</a:t>
            </a:r>
          </a:p>
          <a:p>
            <a:pPr lvl="1" eaLnBrk="1" hangingPunct="1">
              <a:lnSpc>
                <a:spcPct val="90000"/>
              </a:lnSpc>
            </a:pPr>
            <a:r>
              <a:rPr lang="tr-TR" sz="2000" dirty="0" smtClean="0"/>
              <a:t>Ut.A kırmızı renkte fundusa doğru yükselen bir damar </a:t>
            </a:r>
          </a:p>
          <a:p>
            <a:pPr lvl="1" eaLnBrk="1" hangingPunct="1">
              <a:lnSpc>
                <a:spcPct val="90000"/>
              </a:lnSpc>
            </a:pPr>
            <a:r>
              <a:rPr lang="tr-TR" sz="2000" dirty="0" smtClean="0"/>
              <a:t>Çaprazlaşmanın 1-2 cm medyalinde ve dallanmadan önce</a:t>
            </a:r>
          </a:p>
          <a:p>
            <a:pPr lvl="1" eaLnBrk="1" hangingPunct="1">
              <a:lnSpc>
                <a:spcPct val="90000"/>
              </a:lnSpc>
            </a:pPr>
            <a:r>
              <a:rPr lang="tr-TR" sz="2000" dirty="0" smtClean="0"/>
              <a:t>Tam arter çapını kapsayacak şekilde örnekleme (2mm)</a:t>
            </a:r>
          </a:p>
          <a:p>
            <a:pPr lvl="1" eaLnBrk="1" hangingPunct="1">
              <a:lnSpc>
                <a:spcPct val="90000"/>
              </a:lnSpc>
            </a:pPr>
            <a:r>
              <a:rPr lang="tr-TR" sz="2000" dirty="0" smtClean="0"/>
              <a:t>İnsonasyon açısı 15-50° (&lt;60°) </a:t>
            </a:r>
          </a:p>
          <a:p>
            <a:pPr lvl="1" eaLnBrk="1" hangingPunct="1">
              <a:lnSpc>
                <a:spcPct val="90000"/>
              </a:lnSpc>
            </a:pPr>
            <a:r>
              <a:rPr lang="tr-TR" sz="2000" dirty="0" smtClean="0"/>
              <a:t>PRF=4-6 kHz</a:t>
            </a:r>
          </a:p>
          <a:p>
            <a:pPr lvl="1" eaLnBrk="1" hangingPunct="1">
              <a:lnSpc>
                <a:spcPct val="90000"/>
              </a:lnSpc>
            </a:pPr>
            <a:r>
              <a:rPr lang="tr-TR" sz="2000" dirty="0" smtClean="0"/>
              <a:t>Wall filter = 60-120 Hz </a:t>
            </a:r>
          </a:p>
          <a:p>
            <a:pPr lvl="1" eaLnBrk="1" hangingPunct="1">
              <a:lnSpc>
                <a:spcPct val="90000"/>
              </a:lnSpc>
            </a:pPr>
            <a:r>
              <a:rPr lang="tr-TR" sz="2000" dirty="0" smtClean="0"/>
              <a:t>İyi kalitede en az 3-5 dalga	</a:t>
            </a:r>
          </a:p>
        </p:txBody>
      </p:sp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4495800"/>
            <a:ext cx="2438400" cy="2058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Doppler Çalışmaları: Uterin Arter</a:t>
            </a:r>
            <a:endParaRPr lang="tr-TR" dirty="0"/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3645024"/>
            <a:ext cx="6480720" cy="2712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196752"/>
            <a:ext cx="3256478" cy="2434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1196752"/>
            <a:ext cx="3184100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600" dirty="0" smtClean="0"/>
              <a:t>Doppler Çalışmaları: Umblikal Arter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628775"/>
            <a:ext cx="5616575" cy="496887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tr-TR" sz="2400" dirty="0" smtClean="0"/>
              <a:t>İUBK yönetimde kullanılmakta</a:t>
            </a:r>
          </a:p>
          <a:p>
            <a:pPr eaLnBrk="1" hangingPunct="1">
              <a:lnSpc>
                <a:spcPct val="80000"/>
              </a:lnSpc>
            </a:pPr>
            <a:r>
              <a:rPr lang="tr-TR" sz="2400" dirty="0" smtClean="0"/>
              <a:t>Ölçüm için ipuçları</a:t>
            </a:r>
          </a:p>
          <a:p>
            <a:pPr lvl="1" eaLnBrk="1" hangingPunct="1">
              <a:lnSpc>
                <a:spcPct val="80000"/>
              </a:lnSpc>
            </a:pPr>
            <a:r>
              <a:rPr lang="tr-TR" sz="2000" dirty="0" smtClean="0"/>
              <a:t>PRF 50 kHz</a:t>
            </a:r>
          </a:p>
          <a:p>
            <a:pPr lvl="1" eaLnBrk="1" hangingPunct="1">
              <a:lnSpc>
                <a:spcPct val="80000"/>
              </a:lnSpc>
            </a:pPr>
            <a:r>
              <a:rPr lang="tr-TR" sz="2000" dirty="0" smtClean="0"/>
              <a:t>Filtre &lt;100 Hz olmalı</a:t>
            </a:r>
          </a:p>
          <a:p>
            <a:pPr lvl="1" eaLnBrk="1" hangingPunct="1">
              <a:lnSpc>
                <a:spcPct val="80000"/>
              </a:lnSpc>
            </a:pPr>
            <a:r>
              <a:rPr lang="tr-TR" sz="2000" dirty="0" smtClean="0"/>
              <a:t>Fetal kalp atımı hızının akım dalga boyu üzerine etkisi az</a:t>
            </a:r>
          </a:p>
          <a:p>
            <a:pPr lvl="1" eaLnBrk="1" hangingPunct="1">
              <a:lnSpc>
                <a:spcPct val="80000"/>
              </a:lnSpc>
            </a:pPr>
            <a:r>
              <a:rPr lang="tr-TR" sz="2000" dirty="0" smtClean="0"/>
              <a:t>Fetal solunum hareketleri akım dalga boyu üzerine etkili</a:t>
            </a:r>
          </a:p>
          <a:p>
            <a:pPr lvl="1" eaLnBrk="1" hangingPunct="1">
              <a:lnSpc>
                <a:spcPct val="80000"/>
              </a:lnSpc>
            </a:pPr>
            <a:r>
              <a:rPr lang="tr-TR" sz="2000" dirty="0" smtClean="0"/>
              <a:t>Fetusa yakın ölçümlerde sistol/ diyastol oranı  daha yüksek, plasental tarafta daha düşük. Ancak dalga boyları benzer.</a:t>
            </a:r>
          </a:p>
          <a:p>
            <a:pPr lvl="1" eaLnBrk="1" hangingPunct="1">
              <a:lnSpc>
                <a:spcPct val="80000"/>
              </a:lnSpc>
            </a:pPr>
            <a:r>
              <a:rPr lang="tr-TR" sz="2000" dirty="0" smtClean="0"/>
              <a:t>EDF kaybı belirlenen hastalarda skala yeniden ayarlandıktan sonra konfirmasyon gereklidir.</a:t>
            </a:r>
          </a:p>
          <a:p>
            <a:pPr lvl="1" eaLnBrk="1" hangingPunct="1">
              <a:lnSpc>
                <a:spcPct val="80000"/>
              </a:lnSpc>
            </a:pPr>
            <a:r>
              <a:rPr lang="tr-TR" sz="2000" b="1" dirty="0" smtClean="0"/>
              <a:t>Serebroplasental oran daha faydalı olabilir MCA Pİ/UA Pİ &lt;1 ise</a:t>
            </a:r>
          </a:p>
          <a:p>
            <a:pPr lvl="2" eaLnBrk="1" hangingPunct="1">
              <a:lnSpc>
                <a:spcPct val="80000"/>
              </a:lnSpc>
            </a:pPr>
            <a:r>
              <a:rPr lang="tr-TR" sz="1800" b="1" dirty="0" smtClean="0"/>
              <a:t>İUBK için sensitivitesi %88, spesifisitesi %98</a:t>
            </a:r>
          </a:p>
        </p:txBody>
      </p:sp>
      <p:pic>
        <p:nvPicPr>
          <p:cNvPr id="4" name="Content Placeholder 5"/>
          <p:cNvPicPr>
            <a:picLocks noChangeAspect="1"/>
          </p:cNvPicPr>
          <p:nvPr/>
        </p:nvPicPr>
        <p:blipFill>
          <a:blip r:embed="rId3" cstate="print"/>
          <a:srcRect l="36156" t="59093" r="17117" b="12785"/>
          <a:stretch>
            <a:fillRect/>
          </a:stretch>
        </p:blipFill>
        <p:spPr>
          <a:xfrm>
            <a:off x="5715000" y="1752600"/>
            <a:ext cx="3247845" cy="1371600"/>
          </a:xfrm>
          <a:prstGeom prst="rect">
            <a:avLst/>
          </a:prstGeom>
          <a:ln>
            <a:solidFill>
              <a:srgbClr val="FFFF00"/>
            </a:solidFill>
          </a:ln>
        </p:spPr>
      </p:pic>
      <p:pic>
        <p:nvPicPr>
          <p:cNvPr id="6" name="Picture 5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2200" y="3276600"/>
            <a:ext cx="2870200" cy="215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9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Doppler Çalışmaları: Umblikal Arter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600" dirty="0" smtClean="0"/>
              <a:t>Doppler Çalışmaları: Duktus Venozus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5410944" cy="452596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tr-TR" sz="1800" dirty="0" smtClean="0"/>
              <a:t>Ölçüm için ipuçları</a:t>
            </a:r>
          </a:p>
          <a:p>
            <a:pPr lvl="1" eaLnBrk="1" hangingPunct="1">
              <a:lnSpc>
                <a:spcPct val="80000"/>
              </a:lnSpc>
            </a:pPr>
            <a:r>
              <a:rPr lang="tr-TR" sz="1600" dirty="0" smtClean="0"/>
              <a:t>Fetus dorsoposterior pozisyonundayken</a:t>
            </a:r>
          </a:p>
          <a:p>
            <a:pPr lvl="1" eaLnBrk="1" hangingPunct="1">
              <a:lnSpc>
                <a:spcPct val="80000"/>
              </a:lnSpc>
            </a:pPr>
            <a:r>
              <a:rPr lang="tr-TR" sz="1600" dirty="0" smtClean="0"/>
              <a:t>Fetal toraks ve abdomen tüm ekranda</a:t>
            </a:r>
          </a:p>
          <a:p>
            <a:pPr lvl="1" eaLnBrk="1" hangingPunct="1">
              <a:lnSpc>
                <a:spcPct val="80000"/>
              </a:lnSpc>
            </a:pPr>
            <a:r>
              <a:rPr lang="tr-TR" sz="1600" dirty="0" smtClean="0"/>
              <a:t>Vena umbilikalis, Ductus venosus ve vena cava inferiyor görülerek, duktus venozusun vena cava inferiora döküldüğü en yakın yerden.</a:t>
            </a:r>
          </a:p>
          <a:p>
            <a:pPr lvl="1" eaLnBrk="1" hangingPunct="1">
              <a:lnSpc>
                <a:spcPct val="80000"/>
              </a:lnSpc>
            </a:pPr>
            <a:r>
              <a:rPr lang="tr-TR" sz="1600" dirty="0" smtClean="0"/>
              <a:t>Pulsed Doppler örneği 0.5-1 mm gibi </a:t>
            </a:r>
          </a:p>
          <a:p>
            <a:pPr lvl="1" eaLnBrk="1" hangingPunct="1">
              <a:lnSpc>
                <a:spcPct val="80000"/>
              </a:lnSpc>
            </a:pPr>
            <a:r>
              <a:rPr lang="tr-TR" sz="1600" dirty="0" smtClean="0"/>
              <a:t>30 dereceden küçük insonasyon  açısı</a:t>
            </a:r>
          </a:p>
          <a:p>
            <a:pPr lvl="1" eaLnBrk="1" hangingPunct="1">
              <a:lnSpc>
                <a:spcPct val="80000"/>
              </a:lnSpc>
            </a:pPr>
            <a:r>
              <a:rPr lang="tr-TR" sz="1600" dirty="0" smtClean="0"/>
              <a:t>Düşük filtre (50-70Hz) kullanılarak </a:t>
            </a:r>
          </a:p>
          <a:p>
            <a:pPr lvl="1" eaLnBrk="1" hangingPunct="1">
              <a:lnSpc>
                <a:spcPct val="80000"/>
              </a:lnSpc>
            </a:pPr>
            <a:r>
              <a:rPr lang="tr-TR" sz="1600" dirty="0" smtClean="0"/>
              <a:t>Süpürme hızı (2-3cm/sn)</a:t>
            </a:r>
          </a:p>
          <a:p>
            <a:pPr lvl="1" eaLnBrk="1" hangingPunct="1">
              <a:lnSpc>
                <a:spcPct val="80000"/>
              </a:lnSpc>
            </a:pPr>
            <a:r>
              <a:rPr lang="tr-TR" sz="1600" dirty="0" smtClean="0"/>
              <a:t>Fetal hareket ve solunumun olmadığı dönemlerde </a:t>
            </a:r>
          </a:p>
        </p:txBody>
      </p:sp>
      <p:graphicFrame>
        <p:nvGraphicFramePr>
          <p:cNvPr id="2050" name="Object 6"/>
          <p:cNvGraphicFramePr>
            <a:graphicFrameLocks noGrp="1" noChangeAspect="1"/>
          </p:cNvGraphicFramePr>
          <p:nvPr>
            <p:ph sz="half" idx="2"/>
          </p:nvPr>
        </p:nvGraphicFramePr>
        <p:xfrm>
          <a:off x="3419475" y="5561013"/>
          <a:ext cx="2592388" cy="1296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7" name="Photo Editor Fotoğrafı" r:id="rId3" imgW="5858693" imgH="2847619" progId="">
                  <p:embed/>
                </p:oleObj>
              </mc:Choice>
              <mc:Fallback>
                <p:oleObj name="Photo Editor Fotoğrafı" r:id="rId3" imgW="5858693" imgH="2847619" progId="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t="20695" r="35809" b="13258"/>
                      <a:stretch>
                        <a:fillRect/>
                      </a:stretch>
                    </p:blipFill>
                    <p:spPr bwMode="auto">
                      <a:xfrm>
                        <a:off x="3419475" y="5561013"/>
                        <a:ext cx="2592388" cy="1296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3" name="Text Box 7"/>
          <p:cNvSpPr txBox="1">
            <a:spLocks noChangeArrowheads="1"/>
          </p:cNvSpPr>
          <p:nvPr/>
        </p:nvSpPr>
        <p:spPr bwMode="auto">
          <a:xfrm>
            <a:off x="4284663" y="6400800"/>
            <a:ext cx="531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/>
              <a:t>PVIV</a:t>
            </a:r>
          </a:p>
          <a:p>
            <a:r>
              <a:rPr lang="tr-TR" sz="1200"/>
              <a:t>PIV</a:t>
            </a:r>
          </a:p>
        </p:txBody>
      </p:sp>
      <p:sp>
        <p:nvSpPr>
          <p:cNvPr id="2054" name="Text Box 8"/>
          <p:cNvSpPr txBox="1">
            <a:spLocks noChangeArrowheads="1"/>
          </p:cNvSpPr>
          <p:nvPr/>
        </p:nvSpPr>
        <p:spPr bwMode="auto">
          <a:xfrm>
            <a:off x="179388" y="5949950"/>
            <a:ext cx="3028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/>
              <a:t>PIV ve PVIV &gt;95p</a:t>
            </a:r>
          </a:p>
          <a:p>
            <a:r>
              <a:rPr lang="tr-TR"/>
              <a:t>A dalgası kaybı, tersleşmesi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0" y="1752600"/>
            <a:ext cx="2590800" cy="389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Doppler Çalışmaları: Duktus Venozus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Konuşma Akışı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 smtClean="0"/>
              <a:t>Fetusun İyilik Halinin Belirlenmesinde USG</a:t>
            </a:r>
          </a:p>
          <a:p>
            <a:pPr lvl="1"/>
            <a:r>
              <a:rPr lang="tr-TR" dirty="0" smtClean="0"/>
              <a:t>Detaylı USG</a:t>
            </a:r>
          </a:p>
          <a:p>
            <a:pPr lvl="2"/>
            <a:r>
              <a:rPr lang="tr-TR" dirty="0" smtClean="0"/>
              <a:t>Anomaliler; Hidrops, bradikardi(AV blok) vs</a:t>
            </a:r>
          </a:p>
          <a:p>
            <a:pPr lvl="2"/>
            <a:r>
              <a:rPr lang="tr-TR" dirty="0" smtClean="0"/>
              <a:t>Plasenta kalın, yaygın göllenmeler, ablasyo, FM kanama</a:t>
            </a:r>
          </a:p>
          <a:p>
            <a:pPr lvl="2"/>
            <a:r>
              <a:rPr lang="tr-TR" dirty="0" smtClean="0"/>
              <a:t>Kordon insersiyonu valementöz, vasa previa, coiling  </a:t>
            </a:r>
          </a:p>
          <a:p>
            <a:pPr lvl="1"/>
            <a:r>
              <a:rPr lang="tr-TR" dirty="0" smtClean="0"/>
              <a:t>Fetusun büyümesinin değerlendirilmesi</a:t>
            </a:r>
          </a:p>
          <a:p>
            <a:pPr lvl="2"/>
            <a:r>
              <a:rPr lang="tr-TR" dirty="0" smtClean="0"/>
              <a:t>BPD, HC, AC, FL ve HL ölçümleri</a:t>
            </a:r>
          </a:p>
          <a:p>
            <a:pPr lvl="1"/>
            <a:r>
              <a:rPr lang="tr-TR" dirty="0" smtClean="0"/>
              <a:t>Fetusun amniyotik sıvısının değerlendirilmesi</a:t>
            </a:r>
          </a:p>
          <a:p>
            <a:pPr lvl="2"/>
            <a:r>
              <a:rPr lang="tr-TR" dirty="0" smtClean="0"/>
              <a:t>Oligo/anhidramniyos</a:t>
            </a:r>
          </a:p>
          <a:p>
            <a:pPr lvl="1"/>
            <a:r>
              <a:rPr lang="tr-TR" dirty="0" smtClean="0"/>
              <a:t>Biyofizik skorlama</a:t>
            </a:r>
          </a:p>
          <a:p>
            <a:pPr lvl="1"/>
            <a:r>
              <a:rPr lang="tr-TR" dirty="0" smtClean="0"/>
              <a:t>Anne ve fetusun damarlarına Doppler çalışmaları</a:t>
            </a:r>
          </a:p>
          <a:p>
            <a:pPr lvl="1"/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600" dirty="0" smtClean="0"/>
              <a:t>Doppler Çalışmaları: Orta Serebral Arter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628775"/>
            <a:ext cx="8229600" cy="2160588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</a:pPr>
            <a:r>
              <a:rPr lang="tr-TR" sz="1800" dirty="0" smtClean="0"/>
              <a:t>Şüpheli vakalarda tanıyı desteklemede ve yönetimde</a:t>
            </a:r>
          </a:p>
          <a:p>
            <a:pPr eaLnBrk="1" hangingPunct="1">
              <a:lnSpc>
                <a:spcPct val="80000"/>
              </a:lnSpc>
            </a:pPr>
            <a:r>
              <a:rPr lang="tr-TR" sz="1800" dirty="0" smtClean="0"/>
              <a:t>Ölçüm için ipuçları</a:t>
            </a:r>
          </a:p>
          <a:p>
            <a:pPr lvl="1" eaLnBrk="1" hangingPunct="1">
              <a:lnSpc>
                <a:spcPct val="80000"/>
              </a:lnSpc>
            </a:pPr>
            <a:r>
              <a:rPr lang="tr-TR" sz="1600" dirty="0" smtClean="0"/>
              <a:t>Apne periodunda , en az 2 dk lık</a:t>
            </a:r>
          </a:p>
          <a:p>
            <a:pPr lvl="1" eaLnBrk="1" hangingPunct="1">
              <a:lnSpc>
                <a:spcPct val="80000"/>
              </a:lnSpc>
            </a:pPr>
            <a:r>
              <a:rPr lang="tr-TR" sz="1600" dirty="0" smtClean="0"/>
              <a:t>Willis poligonu renkli dopplerle görüntülenir</a:t>
            </a:r>
          </a:p>
          <a:p>
            <a:pPr lvl="1" eaLnBrk="1" hangingPunct="1">
              <a:lnSpc>
                <a:spcPct val="80000"/>
              </a:lnSpc>
            </a:pPr>
            <a:r>
              <a:rPr lang="tr-TR" sz="1600" dirty="0" smtClean="0"/>
              <a:t>Baş ekranın %50 den fazlası olacak</a:t>
            </a:r>
          </a:p>
          <a:p>
            <a:pPr lvl="1" eaLnBrk="1" hangingPunct="1">
              <a:lnSpc>
                <a:spcPct val="80000"/>
              </a:lnSpc>
            </a:pPr>
            <a:r>
              <a:rPr lang="tr-TR" sz="1600" dirty="0" smtClean="0"/>
              <a:t>MCA boylu boyunca izlenecek</a:t>
            </a:r>
          </a:p>
          <a:p>
            <a:pPr lvl="1" eaLnBrk="1" hangingPunct="1">
              <a:lnSpc>
                <a:spcPct val="80000"/>
              </a:lnSpc>
            </a:pPr>
            <a:r>
              <a:rPr lang="tr-TR" sz="1600" dirty="0" smtClean="0"/>
              <a:t>Örnek volumu (1 mm) </a:t>
            </a:r>
          </a:p>
          <a:p>
            <a:pPr lvl="1" eaLnBrk="1" hangingPunct="1">
              <a:lnSpc>
                <a:spcPct val="80000"/>
              </a:lnSpc>
            </a:pPr>
            <a:r>
              <a:rPr lang="tr-TR" sz="1600" dirty="0" smtClean="0"/>
              <a:t>MCA proksimaline yerleştirilecek </a:t>
            </a:r>
          </a:p>
          <a:p>
            <a:pPr lvl="1" eaLnBrk="1" hangingPunct="1">
              <a:lnSpc>
                <a:spcPct val="80000"/>
              </a:lnSpc>
            </a:pPr>
            <a:r>
              <a:rPr lang="tr-TR" sz="1600" dirty="0" smtClean="0"/>
              <a:t>İnsonasyon açısı  0 a yakın olacak, açı düzeltici kullanılmayacak</a:t>
            </a:r>
          </a:p>
        </p:txBody>
      </p:sp>
      <p:pic>
        <p:nvPicPr>
          <p:cNvPr id="4" name="Picture 3">
            <a:hlinkClick r:id="" action="ppaction://media"/>
          </p:cNvPr>
          <p:cNvPicPr>
            <a:picLocks noChangeAspect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8400" y="1600200"/>
            <a:ext cx="2468562" cy="1851167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6800" y="4343400"/>
            <a:ext cx="7272337" cy="1173162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1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2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Sonuç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Fetal iyilik halinin değerlendirmesinde USG</a:t>
            </a:r>
          </a:p>
          <a:p>
            <a:pPr lvl="1"/>
            <a:r>
              <a:rPr lang="tr-TR" dirty="0" smtClean="0"/>
              <a:t>Anomali</a:t>
            </a:r>
          </a:p>
          <a:p>
            <a:pPr lvl="1"/>
            <a:r>
              <a:rPr lang="tr-TR" dirty="0" smtClean="0"/>
              <a:t>Büyüme değerlendirmesi</a:t>
            </a:r>
          </a:p>
          <a:p>
            <a:pPr lvl="1"/>
            <a:r>
              <a:rPr lang="tr-TR" dirty="0" smtClean="0"/>
              <a:t>Amniyotik sıvı değerlendirmesi</a:t>
            </a:r>
          </a:p>
          <a:p>
            <a:pPr lvl="1"/>
            <a:r>
              <a:rPr lang="tr-TR" dirty="0" smtClean="0"/>
              <a:t>PFP skorlamasında</a:t>
            </a:r>
          </a:p>
          <a:p>
            <a:pPr lvl="1"/>
            <a:r>
              <a:rPr lang="tr-TR" dirty="0" smtClean="0"/>
              <a:t>Doppler analizlerinde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Detaylı USG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tr-TR" dirty="0" smtClean="0"/>
              <a:t>Otopside fetal kayıplarda konjenital anomali</a:t>
            </a:r>
          </a:p>
          <a:p>
            <a:pPr lvl="1"/>
            <a:r>
              <a:rPr lang="tr-TR" dirty="0" smtClean="0"/>
              <a:t>Tümünde 				%5</a:t>
            </a:r>
          </a:p>
          <a:p>
            <a:pPr lvl="2"/>
            <a:r>
              <a:rPr lang="tr-TR" dirty="0" smtClean="0"/>
              <a:t>Erken fetus kayıplarında 			%4</a:t>
            </a:r>
          </a:p>
          <a:p>
            <a:pPr lvl="2"/>
            <a:r>
              <a:rPr lang="tr-TR" dirty="0" smtClean="0"/>
              <a:t>Geç dönem fetus kayıplarında 		%3</a:t>
            </a:r>
          </a:p>
          <a:p>
            <a:pPr lvl="2"/>
            <a:r>
              <a:rPr lang="tr-TR" dirty="0" smtClean="0"/>
              <a:t>Abortuslarda				%6</a:t>
            </a:r>
          </a:p>
          <a:p>
            <a:r>
              <a:rPr lang="tr-TR" dirty="0" smtClean="0"/>
              <a:t>İntrautrein ölüm riski açısından anomaliler</a:t>
            </a:r>
          </a:p>
          <a:p>
            <a:pPr lvl="1"/>
            <a:r>
              <a:rPr lang="tr-TR" dirty="0" smtClean="0"/>
              <a:t>Anomali → Kalp yetmezliği → Hidrops → Ölüm</a:t>
            </a:r>
          </a:p>
          <a:p>
            <a:pPr lvl="2"/>
            <a:r>
              <a:rPr lang="tr-TR" dirty="0" smtClean="0"/>
              <a:t>AV şant  ile seyreden anomaliler, DV agenezisi</a:t>
            </a:r>
          </a:p>
          <a:p>
            <a:pPr lvl="1"/>
            <a:r>
              <a:rPr lang="tr-TR" dirty="0" smtClean="0"/>
              <a:t>Kardiyak anomaliler AV blok yapabilecekler</a:t>
            </a:r>
          </a:p>
          <a:p>
            <a:pPr lvl="1"/>
            <a:r>
              <a:rPr lang="tr-TR" dirty="0" smtClean="0"/>
              <a:t>MSS</a:t>
            </a:r>
          </a:p>
          <a:p>
            <a:pPr lvl="1"/>
            <a:r>
              <a:rPr lang="tr-TR" dirty="0" smtClean="0"/>
              <a:t>Enfeksiyon bulguları</a:t>
            </a:r>
          </a:p>
          <a:p>
            <a:pPr lvl="2"/>
            <a:r>
              <a:rPr lang="tr-TR" dirty="0" smtClean="0"/>
              <a:t>CMV, sifiliz, PVB19, Listeria, Toksiplazma, HSV, Coxsackie, Leptospira, Q-fever, Lyme hastalığı, Malaria</a:t>
            </a:r>
          </a:p>
          <a:p>
            <a:pPr lvl="1"/>
            <a:r>
              <a:rPr lang="tr-TR" dirty="0" smtClean="0"/>
              <a:t>Teratojenlere bağlı çoklu anomaliler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dirty="0" smtClean="0"/>
              <a:t>Fetusun Büyümesinin Değerlendirilmesi</a:t>
            </a:r>
            <a:endParaRPr lang="tr-TR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36096" y="2204864"/>
            <a:ext cx="3312368" cy="158417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1800" dirty="0" smtClean="0"/>
              <a:t>GH konfirmasyonu</a:t>
            </a:r>
          </a:p>
          <a:p>
            <a:pPr lvl="1"/>
            <a:r>
              <a:rPr lang="tr-TR" sz="1600" dirty="0" smtClean="0"/>
              <a:t>8-10 hafta BPM ile</a:t>
            </a:r>
          </a:p>
          <a:p>
            <a:r>
              <a:rPr lang="tr-TR" sz="1800" dirty="0" smtClean="0"/>
              <a:t>Fetusun ölçümleri</a:t>
            </a:r>
          </a:p>
          <a:p>
            <a:pPr lvl="1"/>
            <a:r>
              <a:rPr lang="tr-TR" sz="1600" dirty="0" smtClean="0"/>
              <a:t>BPD, HC, AC, FL ve HL</a:t>
            </a:r>
          </a:p>
          <a:p>
            <a:pPr lvl="1"/>
            <a:r>
              <a:rPr lang="tr-TR" sz="1600" dirty="0" smtClean="0"/>
              <a:t>Fetusun ağırlığının tahmini</a:t>
            </a:r>
            <a:endParaRPr lang="tr-TR" sz="1600" dirty="0"/>
          </a:p>
        </p:txBody>
      </p:sp>
      <p:grpSp>
        <p:nvGrpSpPr>
          <p:cNvPr id="8" name="Group 7"/>
          <p:cNvGrpSpPr/>
          <p:nvPr/>
        </p:nvGrpSpPr>
        <p:grpSpPr>
          <a:xfrm>
            <a:off x="467544" y="2204864"/>
            <a:ext cx="4608512" cy="3240360"/>
            <a:chOff x="251520" y="1772816"/>
            <a:chExt cx="6882126" cy="4896544"/>
          </a:xfrm>
        </p:grpSpPr>
        <p:pic>
          <p:nvPicPr>
            <p:cNvPr id="7170" name="Picture 2" descr="Related imag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51520" y="1772816"/>
              <a:ext cx="3190875" cy="2400301"/>
            </a:xfrm>
            <a:prstGeom prst="rect">
              <a:avLst/>
            </a:prstGeom>
            <a:noFill/>
          </p:spPr>
        </p:pic>
        <p:pic>
          <p:nvPicPr>
            <p:cNvPr id="7172" name="Picture 4" descr="Related imag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851920" y="1772816"/>
              <a:ext cx="3181350" cy="2400301"/>
            </a:xfrm>
            <a:prstGeom prst="rect">
              <a:avLst/>
            </a:prstGeom>
            <a:noFill/>
          </p:spPr>
        </p:pic>
        <p:pic>
          <p:nvPicPr>
            <p:cNvPr id="7174" name="Picture 6" descr="Related image"/>
            <p:cNvPicPr>
              <a:picLocks noChangeAspect="1" noChangeArrowheads="1"/>
            </p:cNvPicPr>
            <p:nvPr/>
          </p:nvPicPr>
          <p:blipFill>
            <a:blip r:embed="rId4" cstate="print"/>
            <a:srcRect b="13044"/>
            <a:stretch>
              <a:fillRect/>
            </a:stretch>
          </p:blipFill>
          <p:spPr bwMode="auto">
            <a:xfrm>
              <a:off x="251520" y="4221088"/>
              <a:ext cx="3168352" cy="2448272"/>
            </a:xfrm>
            <a:prstGeom prst="rect">
              <a:avLst/>
            </a:prstGeom>
            <a:noFill/>
          </p:spPr>
        </p:pic>
        <p:pic>
          <p:nvPicPr>
            <p:cNvPr id="7176" name="Picture 8" descr="Image result for measurement of femur sonography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851920" y="4221088"/>
              <a:ext cx="3281726" cy="2448272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11430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Fetusun Büyümesinin Değerlendirilmesi</a:t>
            </a:r>
            <a:endParaRPr lang="tr-TR" dirty="0"/>
          </a:p>
        </p:txBody>
      </p:sp>
      <p:grpSp>
        <p:nvGrpSpPr>
          <p:cNvPr id="5" name="Group 4"/>
          <p:cNvGrpSpPr/>
          <p:nvPr/>
        </p:nvGrpSpPr>
        <p:grpSpPr>
          <a:xfrm>
            <a:off x="216024" y="2060849"/>
            <a:ext cx="8748464" cy="3384376"/>
            <a:chOff x="0" y="2060847"/>
            <a:chExt cx="8934450" cy="3456385"/>
          </a:xfrm>
        </p:grpSpPr>
        <p:pic>
          <p:nvPicPr>
            <p:cNvPr id="25602" name="Picture 2" descr="Related imag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2060847"/>
              <a:ext cx="4572000" cy="3449535"/>
            </a:xfrm>
            <a:prstGeom prst="rect">
              <a:avLst/>
            </a:prstGeom>
            <a:noFill/>
          </p:spPr>
        </p:pic>
        <p:pic>
          <p:nvPicPr>
            <p:cNvPr id="25604" name="Picture 4" descr="Related image"/>
            <p:cNvPicPr>
              <a:picLocks noChangeAspect="1" noChangeArrowheads="1"/>
            </p:cNvPicPr>
            <p:nvPr/>
          </p:nvPicPr>
          <p:blipFill>
            <a:blip r:embed="rId3" cstate="print"/>
            <a:srcRect b="10842"/>
            <a:stretch>
              <a:fillRect/>
            </a:stretch>
          </p:blipFill>
          <p:spPr bwMode="auto">
            <a:xfrm>
              <a:off x="4572000" y="2060848"/>
              <a:ext cx="4362450" cy="3456384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Amniyotik Sıvının Değerlendirilmesi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Ultrasonografi ile AMV tahmini</a:t>
            </a:r>
          </a:p>
          <a:p>
            <a:pPr lvl="1"/>
            <a:r>
              <a:rPr lang="tr-TR" dirty="0" smtClean="0"/>
              <a:t>Kalitatif</a:t>
            </a:r>
          </a:p>
          <a:p>
            <a:pPr lvl="1"/>
            <a:r>
              <a:rPr lang="tr-TR" dirty="0" smtClean="0"/>
              <a:t>Kantitatif: </a:t>
            </a:r>
          </a:p>
          <a:p>
            <a:pPr lvl="2"/>
            <a:r>
              <a:rPr lang="tr-TR" dirty="0" smtClean="0"/>
              <a:t>En derin tek cep ölçümü(EDC)2-8 cm</a:t>
            </a:r>
          </a:p>
          <a:p>
            <a:pPr lvl="3"/>
            <a:r>
              <a:rPr lang="tr-TR" dirty="0" smtClean="0"/>
              <a:t>BFP, modifiye BFP</a:t>
            </a:r>
          </a:p>
          <a:p>
            <a:pPr lvl="3"/>
            <a:r>
              <a:rPr lang="tr-TR" dirty="0" smtClean="0"/>
              <a:t>Doğum kararı</a:t>
            </a:r>
          </a:p>
          <a:p>
            <a:pPr lvl="2"/>
            <a:r>
              <a:rPr lang="tr-TR" dirty="0" smtClean="0"/>
              <a:t>Amniyotik sıvı indeksi (ASİ) 5-24 cm</a:t>
            </a:r>
          </a:p>
          <a:p>
            <a:pPr lvl="2"/>
            <a:r>
              <a:rPr lang="tr-TR" dirty="0" smtClean="0">
                <a:solidFill>
                  <a:schemeClr val="bg1"/>
                </a:solidFill>
              </a:rPr>
              <a:t>İki boyutlu cep ölçümü 15-50</a:t>
            </a:r>
          </a:p>
          <a:p>
            <a:pPr lvl="2"/>
            <a:r>
              <a:rPr lang="tr-TR" dirty="0" smtClean="0">
                <a:solidFill>
                  <a:schemeClr val="bg1"/>
                </a:solidFill>
              </a:rPr>
              <a:t>2x1 cm cep ölçümü/2x2 cm cep ölçümü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Amniyotik Sıvının Değerlendirilmesi</a:t>
            </a:r>
            <a:endParaRPr lang="tr-TR" dirty="0"/>
          </a:p>
        </p:txBody>
      </p:sp>
      <p:pic>
        <p:nvPicPr>
          <p:cNvPr id="24578" name="Picture 2" descr="Related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1628800"/>
            <a:ext cx="2808312" cy="2512078"/>
          </a:xfrm>
          <a:prstGeom prst="rect">
            <a:avLst/>
          </a:prstGeom>
          <a:noFill/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4149080"/>
            <a:ext cx="2808312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Group 7"/>
          <p:cNvGrpSpPr/>
          <p:nvPr/>
        </p:nvGrpSpPr>
        <p:grpSpPr>
          <a:xfrm>
            <a:off x="179512" y="2204864"/>
            <a:ext cx="5317512" cy="4320480"/>
            <a:chOff x="179512" y="2204864"/>
            <a:chExt cx="5317512" cy="4320480"/>
          </a:xfrm>
        </p:grpSpPr>
        <p:pic>
          <p:nvPicPr>
            <p:cNvPr id="3" name="Picture 2" descr="Related imag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79512" y="2204864"/>
              <a:ext cx="5317512" cy="4320480"/>
            </a:xfrm>
            <a:prstGeom prst="rect">
              <a:avLst/>
            </a:prstGeom>
            <a:noFill/>
          </p:spPr>
        </p:pic>
        <p:sp>
          <p:nvSpPr>
            <p:cNvPr id="7" name="TextBox 6"/>
            <p:cNvSpPr txBox="1"/>
            <p:nvPr/>
          </p:nvSpPr>
          <p:spPr>
            <a:xfrm>
              <a:off x="1691680" y="5733256"/>
              <a:ext cx="2233304" cy="646331"/>
            </a:xfrm>
            <a:prstGeom prst="rect">
              <a:avLst/>
            </a:prstGeom>
            <a:solidFill>
              <a:schemeClr val="bg2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lang="tr-TR" dirty="0" smtClean="0"/>
                <a:t>Amniyotik Sıvı İndeksi</a:t>
              </a:r>
            </a:p>
            <a:p>
              <a:pPr algn="ctr"/>
              <a:r>
                <a:rPr lang="tr-TR" dirty="0" smtClean="0"/>
                <a:t>Ölçümü</a:t>
              </a:r>
              <a:endParaRPr lang="tr-TR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Biyofizik Skorlama</a:t>
            </a:r>
            <a:endParaRPr lang="tr-TR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57188" y="1785938"/>
          <a:ext cx="8501121" cy="4643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003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147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21497">
                <a:tc>
                  <a:txBody>
                    <a:bodyPr/>
                    <a:lstStyle/>
                    <a:p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0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2</a:t>
                      </a:r>
                      <a:endParaRPr lang="tr-T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0119"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NST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&lt; 2 akselerasyon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20 dakikada ≥15 saniyelik ≥15 kalp atım hızı olan ≥2  akselerasyonu</a:t>
                      </a:r>
                      <a:endParaRPr lang="tr-T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00119"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AMV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 dik planda &gt; 1 cm olan cep olmaması 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 Tek cep en az iki boutu 2X2 cm  </a:t>
                      </a:r>
                      <a:endParaRPr lang="tr-T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00119"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Fetal solunum hareketi 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30 dakikada yokluğu ya da &lt;30 saniye olması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30 dakikada ≥30 saniyede ≥1 epizod </a:t>
                      </a:r>
                      <a:endParaRPr lang="tr-T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00119"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Büyük vücut hareketi 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30 dakikada ≤2 ayrı vücut/ekstremite  hareketi 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30 dakikada ≥3 ayrı vücut/ekstremite  hareketi </a:t>
                      </a:r>
                      <a:endParaRPr lang="tr-T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1497"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Fetal tonus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n-NO" sz="1400" dirty="0" smtClean="0"/>
                        <a:t>Fetal ekstansiyon/fleksiyon yokluğu ya da yavaşlığı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Ekstremite, gövde veya elin ≥1 aktif  ekstansiyon/ fleksiyonu </a:t>
                      </a:r>
                      <a:endParaRPr lang="tr-T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Biyofizik Skorlama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tr-TR" dirty="0" smtClean="0"/>
              <a:t>Amniyotik sıvı</a:t>
            </a:r>
          </a:p>
          <a:p>
            <a:pPr lvl="1"/>
            <a:r>
              <a:rPr lang="tr-TR" dirty="0" smtClean="0"/>
              <a:t>En derin tek cebin 2 boyutlu değerlendirmesi</a:t>
            </a:r>
          </a:p>
          <a:p>
            <a:r>
              <a:rPr lang="tr-TR" dirty="0" smtClean="0"/>
              <a:t>Solunum hareketlerinin tanımlanması</a:t>
            </a:r>
          </a:p>
          <a:p>
            <a:pPr lvl="1"/>
            <a:r>
              <a:rPr lang="tr-TR" dirty="0" smtClean="0"/>
              <a:t>Hıçkırma ve esneme solunum hareketi sayılır</a:t>
            </a:r>
          </a:p>
          <a:p>
            <a:r>
              <a:rPr lang="tr-TR" dirty="0" smtClean="0"/>
              <a:t>Hareket Tanımlaması</a:t>
            </a:r>
          </a:p>
          <a:p>
            <a:pPr lvl="1"/>
            <a:r>
              <a:rPr lang="tr-TR" dirty="0" smtClean="0"/>
              <a:t>Ekstremite , vücut veya her ikisinin hareket veya hareketleri</a:t>
            </a:r>
          </a:p>
          <a:p>
            <a:pPr lvl="2"/>
            <a:r>
              <a:rPr lang="tr-TR" dirty="0" smtClean="0"/>
              <a:t>İzole el/ayak veya kol/bacak hareketleri normal</a:t>
            </a:r>
          </a:p>
          <a:p>
            <a:pPr lvl="2"/>
            <a:r>
              <a:rPr lang="tr-TR" dirty="0" smtClean="0"/>
              <a:t>Vücudun değişik kısımlarının aynı andaki sürekli hareketleri tek  olarak sayılır</a:t>
            </a:r>
          </a:p>
          <a:p>
            <a:r>
              <a:rPr lang="tr-TR" dirty="0" smtClean="0"/>
              <a:t>Tonus Tanımlaması</a:t>
            </a:r>
          </a:p>
          <a:p>
            <a:pPr lvl="1"/>
            <a:r>
              <a:rPr lang="tr-TR" dirty="0" smtClean="0"/>
              <a:t>Ekstremite veya vücudun aktif ekstansiyon sonrası fleksiyona dönüşü</a:t>
            </a:r>
          </a:p>
          <a:p>
            <a:pPr lvl="1"/>
            <a:r>
              <a:rPr lang="tr-TR" dirty="0" smtClean="0"/>
              <a:t>Elin açılıp kapanması Açma sonrası yumruk</a:t>
            </a:r>
          </a:p>
          <a:p>
            <a:pPr lvl="1"/>
            <a:r>
              <a:rPr lang="tr-TR" dirty="0" smtClean="0"/>
              <a:t>El hareket yokluğunda 30 dk yumruk pozisyonunda kalması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</TotalTime>
  <Words>729</Words>
  <Application>Microsoft Office PowerPoint</Application>
  <PresentationFormat>Ekran Gösterisi (4:3)</PresentationFormat>
  <Paragraphs>162</Paragraphs>
  <Slides>21</Slides>
  <Notes>0</Notes>
  <HiddenSlides>0</HiddenSlides>
  <MMClips>2</MMClips>
  <ScaleCrop>false</ScaleCrop>
  <HeadingPairs>
    <vt:vector size="8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Eklenmiş OLE Hizmet Programları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5" baseType="lpstr">
      <vt:lpstr>Arial</vt:lpstr>
      <vt:lpstr>Calibri</vt:lpstr>
      <vt:lpstr>Office Theme</vt:lpstr>
      <vt:lpstr>Photo Editor Fotoğrafı</vt:lpstr>
      <vt:lpstr>Fetal İyilik Halinin Değerlendirilmesinde USG ve Doppler USG nin Yeri</vt:lpstr>
      <vt:lpstr>Konuşma Akışı</vt:lpstr>
      <vt:lpstr>Detaylı USG</vt:lpstr>
      <vt:lpstr>Fetusun Büyümesinin Değerlendirilmesi</vt:lpstr>
      <vt:lpstr>Fetusun Büyümesinin Değerlendirilmesi</vt:lpstr>
      <vt:lpstr>Amniyotik Sıvının Değerlendirilmesi</vt:lpstr>
      <vt:lpstr>Amniyotik Sıvının Değerlendirilmesi</vt:lpstr>
      <vt:lpstr>Biyofizik Skorlama</vt:lpstr>
      <vt:lpstr>Biyofizik Skorlama</vt:lpstr>
      <vt:lpstr>Biyofizik Skorlama: Solunum</vt:lpstr>
      <vt:lpstr>Direnç (impedans) indeksleri</vt:lpstr>
      <vt:lpstr>Doppler Çalışmaları: Ayarlar</vt:lpstr>
      <vt:lpstr>Doppler Çalışmaları: Ayarlar</vt:lpstr>
      <vt:lpstr>Doppler Çalışmaları: Uterin Arter</vt:lpstr>
      <vt:lpstr>Doppler Çalışmaları: Uterin Arter</vt:lpstr>
      <vt:lpstr>Doppler Çalışmaları: Umblikal Arter</vt:lpstr>
      <vt:lpstr>Doppler Çalışmaları: Umblikal Arter</vt:lpstr>
      <vt:lpstr>Doppler Çalışmaları: Duktus Venozus</vt:lpstr>
      <vt:lpstr>Doppler Çalışmaları: Duktus Venozus</vt:lpstr>
      <vt:lpstr>Doppler Çalışmaları: Orta Serebral Arter</vt:lpstr>
      <vt:lpstr>Sonuç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Fetal İyilik Halinin Değerlendirilmesinde USG ve Doppler USG nin Yeri</dc:title>
  <dc:creator>gokberk</dc:creator>
  <cp:lastModifiedBy>PiTeknik</cp:lastModifiedBy>
  <cp:revision>48</cp:revision>
  <dcterms:created xsi:type="dcterms:W3CDTF">2018-11-17T16:34:16Z</dcterms:created>
  <dcterms:modified xsi:type="dcterms:W3CDTF">2018-11-18T10:33:01Z</dcterms:modified>
</cp:coreProperties>
</file>