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94" r:id="rId3"/>
    <p:sldId id="295" r:id="rId4"/>
    <p:sldId id="296" r:id="rId5"/>
    <p:sldId id="307" r:id="rId6"/>
    <p:sldId id="292" r:id="rId7"/>
    <p:sldId id="293" r:id="rId8"/>
    <p:sldId id="273" r:id="rId9"/>
    <p:sldId id="281" r:id="rId10"/>
    <p:sldId id="280" r:id="rId11"/>
    <p:sldId id="279" r:id="rId12"/>
    <p:sldId id="297" r:id="rId13"/>
    <p:sldId id="298" r:id="rId14"/>
    <p:sldId id="289" r:id="rId15"/>
    <p:sldId id="299" r:id="rId16"/>
    <p:sldId id="300" r:id="rId17"/>
    <p:sldId id="310" r:id="rId18"/>
    <p:sldId id="265" r:id="rId19"/>
    <p:sldId id="301" r:id="rId20"/>
    <p:sldId id="302" r:id="rId21"/>
    <p:sldId id="305" r:id="rId22"/>
    <p:sldId id="303" r:id="rId23"/>
    <p:sldId id="304" r:id="rId24"/>
    <p:sldId id="287" r:id="rId25"/>
    <p:sldId id="309" r:id="rId2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4599"/>
  </p:normalViewPr>
  <p:slideViewPr>
    <p:cSldViewPr snapToGrid="0" snapToObjects="1">
      <p:cViewPr>
        <p:scale>
          <a:sx n="90" d="100"/>
          <a:sy n="90" d="100"/>
        </p:scale>
        <p:origin x="232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91EAC-4DCC-FB42-99D6-97622D30621B}" type="datetimeFigureOut">
              <a:rPr lang="tr-TR" smtClean="0"/>
              <a:t>17.11.2018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C1F042-622E-2143-A231-1022B52F90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5259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summary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variable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deceleration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reflex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appears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both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baroreceptor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hypertensive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chemoreceptor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hypoxia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afferent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limbs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efferent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limb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being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vagal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severe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hypoxemia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fetal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metabolic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acidosis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may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 a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delayed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deceleration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component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hypoxic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fetal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myocardial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depression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mild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forms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umbilical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cord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compression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only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vein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may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occluded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resulting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FHR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acceleration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2.10). </a:t>
            </a:r>
            <a:endParaRPr lang="tr-TR" dirty="0" smtClean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1F042-622E-2143-A231-1022B52F904A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8689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stilini düzenlemek için tıklayın</a:t>
            </a:r>
            <a:endParaRPr lang="tr-TR"/>
          </a:p>
        </p:txBody>
      </p:sp>
      <p:sp>
        <p:nvSpPr>
          <p:cNvPr id="3" name="Alt Konu Başlığı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0F62-45F3-4945-AB6E-7028604B8911}" type="datetimeFigureOut">
              <a:rPr lang="tr-TR" smtClean="0"/>
              <a:t>13.11.2018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CCC9-FD2B-3547-9706-25721C2859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3146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stilini düzenlemek için tıklayın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0F62-45F3-4945-AB6E-7028604B8911}" type="datetimeFigureOut">
              <a:rPr lang="tr-TR" smtClean="0"/>
              <a:t>13.11.2018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CCC9-FD2B-3547-9706-25721C2859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445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stilini düzenlemek için tıklayın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0F62-45F3-4945-AB6E-7028604B8911}" type="datetimeFigureOut">
              <a:rPr lang="tr-TR" smtClean="0"/>
              <a:t>13.11.2018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CCC9-FD2B-3547-9706-25721C2859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8954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203201" y="6477001"/>
            <a:ext cx="10518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Copyrights apply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5046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stilini düzenlemek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0F62-45F3-4945-AB6E-7028604B8911}" type="datetimeFigureOut">
              <a:rPr lang="tr-TR" smtClean="0"/>
              <a:t>13.11.2018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CCC9-FD2B-3547-9706-25721C2859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6365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stilini düzenlemek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0F62-45F3-4945-AB6E-7028604B8911}" type="datetimeFigureOut">
              <a:rPr lang="tr-TR" smtClean="0"/>
              <a:t>13.11.2018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CCC9-FD2B-3547-9706-25721C2859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3169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stilini düzenlemek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0F62-45F3-4945-AB6E-7028604B8911}" type="datetimeFigureOut">
              <a:rPr lang="tr-TR" smtClean="0"/>
              <a:t>13.11.2018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CCC9-FD2B-3547-9706-25721C2859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5749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stilini düzenlemek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0F62-45F3-4945-AB6E-7028604B8911}" type="datetimeFigureOut">
              <a:rPr lang="tr-TR" smtClean="0"/>
              <a:t>13.11.2018</a:t>
            </a:fld>
            <a:endParaRPr lang="tr-TR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CCC9-FD2B-3547-9706-25721C2859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4589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stilini düzenlemek için tıklayın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0F62-45F3-4945-AB6E-7028604B8911}" type="datetimeFigureOut">
              <a:rPr lang="tr-TR" smtClean="0"/>
              <a:t>13.11.2018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CCC9-FD2B-3547-9706-25721C2859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40906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0F62-45F3-4945-AB6E-7028604B8911}" type="datetimeFigureOut">
              <a:rPr lang="tr-TR" smtClean="0"/>
              <a:t>13.11.2018</a:t>
            </a:fld>
            <a:endParaRPr lang="tr-TR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CCC9-FD2B-3547-9706-25721C2859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410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Açıklama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stilini düzenlemek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tıklayın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0F62-45F3-4945-AB6E-7028604B8911}" type="datetimeFigureOut">
              <a:rPr lang="tr-TR" smtClean="0"/>
              <a:t>13.11.2018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CCC9-FD2B-3547-9706-25721C2859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680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çıklama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stilini düzenlemek için tıklayın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tıklayın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0F62-45F3-4945-AB6E-7028604B8911}" type="datetimeFigureOut">
              <a:rPr lang="tr-TR" smtClean="0"/>
              <a:t>13.11.2018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CCC9-FD2B-3547-9706-25721C2859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399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stilini düzenlemek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F0F62-45F3-4945-AB6E-7028604B8911}" type="datetimeFigureOut">
              <a:rPr lang="tr-TR" smtClean="0"/>
              <a:t>13.11.2018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ECCC9-FD2B-3547-9706-25721C2859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087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 smtClean="0"/>
              <a:t>Fetal</a:t>
            </a:r>
            <a:r>
              <a:rPr lang="tr-TR" dirty="0" smtClean="0"/>
              <a:t> İyilik Halinin </a:t>
            </a:r>
            <a:r>
              <a:rPr lang="tr-TR" dirty="0" err="1" smtClean="0"/>
              <a:t>Patofizyolojisi</a:t>
            </a:r>
            <a:r>
              <a:rPr lang="tr-TR" dirty="0" smtClean="0"/>
              <a:t> ve Değerlendirme Yöntemleri</a:t>
            </a:r>
            <a:endParaRPr lang="tr-TR" dirty="0"/>
          </a:p>
        </p:txBody>
      </p:sp>
      <p:sp>
        <p:nvSpPr>
          <p:cNvPr id="3" name="Alt Konu Başlığı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err="1" smtClean="0"/>
              <a:t>Dr.Deniz</a:t>
            </a:r>
            <a:r>
              <a:rPr lang="tr-TR" dirty="0" smtClean="0"/>
              <a:t> Kanber AÇAR</a:t>
            </a:r>
          </a:p>
          <a:p>
            <a:r>
              <a:rPr lang="tr-TR" dirty="0" smtClean="0"/>
              <a:t>Sadi Konuk Eğitim ve Araştırma Hastanesi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90552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781" y="762000"/>
            <a:ext cx="5767906" cy="51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2468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600" y="0"/>
            <a:ext cx="61341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1277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4048125" cy="1325563"/>
          </a:xfrm>
        </p:spPr>
        <p:txBody>
          <a:bodyPr>
            <a:normAutofit fontScale="90000"/>
          </a:bodyPr>
          <a:lstStyle/>
          <a:p>
            <a:r>
              <a:rPr lang="tr-TR" sz="3600" dirty="0" err="1" smtClean="0"/>
              <a:t>Antenatal</a:t>
            </a:r>
            <a:r>
              <a:rPr lang="tr-TR" sz="3600" dirty="0" smtClean="0"/>
              <a:t> </a:t>
            </a:r>
            <a:r>
              <a:rPr lang="tr-TR" sz="3600" dirty="0" err="1" smtClean="0"/>
              <a:t>fetal</a:t>
            </a:r>
            <a:r>
              <a:rPr lang="tr-TR" sz="3600" dirty="0" smtClean="0"/>
              <a:t> testler için </a:t>
            </a:r>
            <a:r>
              <a:rPr lang="tr-TR" sz="3600" dirty="0" err="1" smtClean="0"/>
              <a:t>endikasyonlar</a:t>
            </a: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5"/>
            <a:ext cx="4048125" cy="4351338"/>
          </a:xfrm>
        </p:spPr>
        <p:txBody>
          <a:bodyPr/>
          <a:lstStyle/>
          <a:p>
            <a:r>
              <a:rPr lang="tr-TR" i="1" u="sng" dirty="0" err="1" smtClean="0"/>
              <a:t>Antenatal</a:t>
            </a:r>
            <a:r>
              <a:rPr lang="tr-TR" i="1" u="sng" dirty="0" smtClean="0"/>
              <a:t> </a:t>
            </a:r>
            <a:r>
              <a:rPr lang="tr-TR" i="1" u="sng" dirty="0" err="1" smtClean="0"/>
              <a:t>fetal</a:t>
            </a:r>
            <a:r>
              <a:rPr lang="tr-TR" i="1" u="sng" dirty="0" smtClean="0"/>
              <a:t> kayıp riski artmış olan gebelerde yapılır.</a:t>
            </a:r>
          </a:p>
        </p:txBody>
      </p:sp>
      <p:pic>
        <p:nvPicPr>
          <p:cNvPr id="4" name="İçerik Yer Tutucusu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367" y="0"/>
            <a:ext cx="3918266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19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Antenatal</a:t>
            </a:r>
            <a:r>
              <a:rPr lang="tr-TR" dirty="0" smtClean="0"/>
              <a:t> </a:t>
            </a:r>
            <a:r>
              <a:rPr lang="tr-TR" dirty="0" err="1" smtClean="0"/>
              <a:t>fetal</a:t>
            </a:r>
            <a:r>
              <a:rPr lang="tr-TR" dirty="0" smtClean="0"/>
              <a:t> iyilik hali değerlendirme yöntemleri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err="1" smtClean="0"/>
              <a:t>Fetal</a:t>
            </a:r>
            <a:r>
              <a:rPr lang="tr-TR" sz="3200" dirty="0" smtClean="0"/>
              <a:t> Hareketlerin </a:t>
            </a:r>
            <a:r>
              <a:rPr lang="tr-TR" sz="3200" dirty="0"/>
              <a:t>T</a:t>
            </a:r>
            <a:r>
              <a:rPr lang="tr-TR" sz="3200" dirty="0" smtClean="0"/>
              <a:t>akibi</a:t>
            </a:r>
          </a:p>
          <a:p>
            <a:r>
              <a:rPr lang="tr-TR" sz="3200" dirty="0" err="1" smtClean="0"/>
              <a:t>Kontraksiyon</a:t>
            </a:r>
            <a:r>
              <a:rPr lang="tr-TR" sz="3200" dirty="0" smtClean="0"/>
              <a:t> </a:t>
            </a:r>
            <a:r>
              <a:rPr lang="tr-TR" sz="3200" dirty="0" err="1" smtClean="0"/>
              <a:t>Stress</a:t>
            </a:r>
            <a:r>
              <a:rPr lang="tr-TR" sz="3200" dirty="0" smtClean="0"/>
              <a:t> Testi</a:t>
            </a:r>
          </a:p>
          <a:p>
            <a:r>
              <a:rPr lang="tr-TR" sz="3200" dirty="0" err="1" smtClean="0"/>
              <a:t>Nonstress</a:t>
            </a:r>
            <a:r>
              <a:rPr lang="tr-TR" sz="3200" dirty="0" smtClean="0"/>
              <a:t> Test</a:t>
            </a:r>
          </a:p>
          <a:p>
            <a:r>
              <a:rPr lang="tr-TR" sz="3200" dirty="0" smtClean="0"/>
              <a:t>Biyofizik Profil</a:t>
            </a:r>
          </a:p>
          <a:p>
            <a:r>
              <a:rPr lang="tr-TR" sz="3200" dirty="0" err="1" smtClean="0"/>
              <a:t>Modifiye</a:t>
            </a:r>
            <a:r>
              <a:rPr lang="tr-TR" sz="3200" dirty="0" smtClean="0"/>
              <a:t> Biyofizik Profil</a:t>
            </a:r>
          </a:p>
          <a:p>
            <a:r>
              <a:rPr lang="tr-TR" sz="3200" dirty="0" err="1" smtClean="0"/>
              <a:t>Doppler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1839464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29" y="1825625"/>
            <a:ext cx="10210141" cy="4351338"/>
          </a:xfrm>
        </p:spPr>
      </p:pic>
    </p:spTree>
    <p:extLst>
      <p:ext uri="{BB962C8B-B14F-4D97-AF65-F5344CB8AC3E}">
        <p14:creationId xmlns:p14="http://schemas.microsoft.com/office/powerpoint/2010/main" val="3332181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Fetal</a:t>
            </a:r>
            <a:r>
              <a:rPr lang="tr-TR" dirty="0" smtClean="0"/>
              <a:t> Hareketlerin Takibi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Anne tarafından bebek hareketlerinin azaldığının hissedilmesinden sonra </a:t>
            </a:r>
            <a:r>
              <a:rPr lang="tr-TR" dirty="0" err="1" smtClean="0"/>
              <a:t>fetal</a:t>
            </a:r>
            <a:r>
              <a:rPr lang="tr-TR" dirty="0" smtClean="0"/>
              <a:t> ölüm gelişebilir.</a:t>
            </a:r>
          </a:p>
          <a:p>
            <a:r>
              <a:rPr lang="tr-TR" dirty="0" smtClean="0"/>
              <a:t>Birçok protokol olmasına rağmen ideal </a:t>
            </a:r>
            <a:r>
              <a:rPr lang="tr-TR" dirty="0" err="1" smtClean="0"/>
              <a:t>fetal</a:t>
            </a:r>
            <a:r>
              <a:rPr lang="tr-TR" dirty="0" smtClean="0"/>
              <a:t> hareket sayısı ve süresi tanımlanmamıştır.</a:t>
            </a:r>
          </a:p>
          <a:p>
            <a:r>
              <a:rPr lang="tr-TR" dirty="0" smtClean="0"/>
              <a:t>30dakika-1 saatte 3 hareket</a:t>
            </a:r>
          </a:p>
          <a:p>
            <a:r>
              <a:rPr lang="tr-TR" dirty="0" smtClean="0"/>
              <a:t>2 saatte 10 hareket</a:t>
            </a:r>
          </a:p>
          <a:p>
            <a:r>
              <a:rPr lang="tr-TR" dirty="0" err="1" smtClean="0"/>
              <a:t>Perinatal</a:t>
            </a:r>
            <a:r>
              <a:rPr lang="tr-TR" dirty="0" smtClean="0"/>
              <a:t> ölüm oranlarını azaltmadığı gösterilmiş.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762" y="5094000"/>
            <a:ext cx="7421555" cy="17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6953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2175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Kontraksiyon</a:t>
            </a:r>
            <a:r>
              <a:rPr lang="tr-TR" dirty="0" smtClean="0"/>
              <a:t> </a:t>
            </a:r>
            <a:r>
              <a:rPr lang="tr-TR" dirty="0" err="1" smtClean="0"/>
              <a:t>Stress</a:t>
            </a:r>
            <a:r>
              <a:rPr lang="tr-TR" dirty="0" smtClean="0"/>
              <a:t> Testi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500188"/>
            <a:ext cx="10515600" cy="4676775"/>
          </a:xfrm>
        </p:spPr>
        <p:txBody>
          <a:bodyPr>
            <a:normAutofit fontScale="92500" lnSpcReduction="10000"/>
          </a:bodyPr>
          <a:lstStyle/>
          <a:p>
            <a:r>
              <a:rPr lang="tr-TR" dirty="0" err="1" smtClean="0"/>
              <a:t>Uterin</a:t>
            </a:r>
            <a:r>
              <a:rPr lang="tr-TR" dirty="0" smtClean="0"/>
              <a:t> </a:t>
            </a:r>
            <a:r>
              <a:rPr lang="tr-TR" dirty="0" err="1" smtClean="0"/>
              <a:t>kontraksiyonlarla</a:t>
            </a:r>
            <a:r>
              <a:rPr lang="tr-TR" dirty="0" smtClean="0"/>
              <a:t> </a:t>
            </a:r>
            <a:r>
              <a:rPr lang="tr-TR" dirty="0" err="1" smtClean="0"/>
              <a:t>intervillöz</a:t>
            </a:r>
            <a:r>
              <a:rPr lang="tr-TR" dirty="0" smtClean="0"/>
              <a:t> aralıktaki kan akımını geçici olarak durdurarak fetüsün oksijen rezervini öngörmek amaçlanır. </a:t>
            </a:r>
          </a:p>
          <a:p>
            <a:r>
              <a:rPr lang="tr-TR" dirty="0" err="1"/>
              <a:t>H</a:t>
            </a:r>
            <a:r>
              <a:rPr lang="tr-TR" dirty="0" err="1" smtClean="0"/>
              <a:t>ipoksik</a:t>
            </a:r>
            <a:r>
              <a:rPr lang="tr-TR" dirty="0" smtClean="0"/>
              <a:t> fetüslerde </a:t>
            </a:r>
            <a:r>
              <a:rPr lang="tr-TR" dirty="0" err="1" smtClean="0"/>
              <a:t>fetal</a:t>
            </a:r>
            <a:r>
              <a:rPr lang="tr-TR" dirty="0" smtClean="0"/>
              <a:t> </a:t>
            </a:r>
            <a:r>
              <a:rPr lang="tr-TR" dirty="0" err="1" smtClean="0"/>
              <a:t>trasede</a:t>
            </a:r>
            <a:r>
              <a:rPr lang="tr-TR" dirty="0" smtClean="0"/>
              <a:t> geç </a:t>
            </a:r>
            <a:r>
              <a:rPr lang="tr-TR" dirty="0" err="1" smtClean="0"/>
              <a:t>deselerasyonlar</a:t>
            </a:r>
            <a:r>
              <a:rPr lang="tr-TR" dirty="0"/>
              <a:t> </a:t>
            </a:r>
            <a:r>
              <a:rPr lang="tr-TR" dirty="0" smtClean="0"/>
              <a:t>ortaya çıkar</a:t>
            </a:r>
          </a:p>
          <a:p>
            <a:r>
              <a:rPr lang="tr-TR" dirty="0" smtClean="0"/>
              <a:t>Yalancı negatiflik 0.3/1000</a:t>
            </a:r>
          </a:p>
          <a:p>
            <a:r>
              <a:rPr lang="tr-TR" dirty="0" err="1" smtClean="0"/>
              <a:t>Spontan</a:t>
            </a:r>
            <a:r>
              <a:rPr lang="tr-TR" dirty="0" smtClean="0"/>
              <a:t> </a:t>
            </a:r>
            <a:r>
              <a:rPr lang="tr-TR" smtClean="0"/>
              <a:t>kontraksiyonla</a:t>
            </a:r>
            <a:r>
              <a:rPr lang="tr-TR" dirty="0" smtClean="0"/>
              <a:t> veya 10 dakikada 40 </a:t>
            </a:r>
            <a:r>
              <a:rPr lang="tr-TR" dirty="0" err="1" smtClean="0"/>
              <a:t>sn</a:t>
            </a:r>
            <a:r>
              <a:rPr lang="tr-TR" dirty="0" smtClean="0"/>
              <a:t> süren 3 adet </a:t>
            </a:r>
            <a:r>
              <a:rPr lang="tr-TR" dirty="0" err="1" smtClean="0"/>
              <a:t>kontraksiyon</a:t>
            </a:r>
            <a:r>
              <a:rPr lang="tr-TR" dirty="0" smtClean="0"/>
              <a:t> oluşturularak test yapılır.</a:t>
            </a:r>
          </a:p>
          <a:p>
            <a:r>
              <a:rPr lang="tr-TR" dirty="0" smtClean="0"/>
              <a:t>Pozitif</a:t>
            </a:r>
          </a:p>
          <a:p>
            <a:r>
              <a:rPr lang="tr-TR" dirty="0" smtClean="0"/>
              <a:t>Negatif</a:t>
            </a:r>
          </a:p>
          <a:p>
            <a:r>
              <a:rPr lang="tr-TR" dirty="0" err="1" smtClean="0"/>
              <a:t>Equivocal</a:t>
            </a:r>
            <a:r>
              <a:rPr lang="tr-TR" dirty="0" smtClean="0"/>
              <a:t>-şüpheli</a:t>
            </a:r>
          </a:p>
          <a:p>
            <a:r>
              <a:rPr lang="tr-TR" dirty="0" err="1" smtClean="0"/>
              <a:t>Equivocal</a:t>
            </a:r>
            <a:r>
              <a:rPr lang="tr-TR" dirty="0" smtClean="0"/>
              <a:t>  (yönetimi net değil)</a:t>
            </a:r>
          </a:p>
          <a:p>
            <a:r>
              <a:rPr lang="tr-TR" dirty="0" smtClean="0"/>
              <a:t>Yetersiz</a:t>
            </a:r>
          </a:p>
        </p:txBody>
      </p:sp>
    </p:spTree>
    <p:extLst>
      <p:ext uri="{BB962C8B-B14F-4D97-AF65-F5344CB8AC3E}">
        <p14:creationId xmlns:p14="http://schemas.microsoft.com/office/powerpoint/2010/main" val="15341037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Kontraksiyon</a:t>
            </a:r>
            <a:r>
              <a:rPr lang="tr-TR" dirty="0" smtClean="0"/>
              <a:t> </a:t>
            </a:r>
            <a:r>
              <a:rPr lang="tr-TR" dirty="0" err="1" smtClean="0"/>
              <a:t>Stress</a:t>
            </a:r>
            <a:r>
              <a:rPr lang="tr-TR" dirty="0" smtClean="0"/>
              <a:t> Testi</a:t>
            </a:r>
            <a:br>
              <a:rPr lang="tr-TR" dirty="0" smtClean="0"/>
            </a:br>
            <a:r>
              <a:rPr lang="tr-TR" dirty="0" err="1" smtClean="0"/>
              <a:t>kontraendikasyonlar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PPROM</a:t>
            </a:r>
          </a:p>
          <a:p>
            <a:r>
              <a:rPr lang="tr-TR" dirty="0" smtClean="0"/>
              <a:t>Klasik sezaryen doğum öyküsü</a:t>
            </a:r>
          </a:p>
          <a:p>
            <a:r>
              <a:rPr lang="tr-TR" dirty="0" smtClean="0"/>
              <a:t>Plasenta </a:t>
            </a:r>
            <a:r>
              <a:rPr lang="tr-TR" dirty="0" err="1" smtClean="0"/>
              <a:t>previa</a:t>
            </a:r>
            <a:endParaRPr lang="tr-TR" dirty="0" smtClean="0"/>
          </a:p>
          <a:p>
            <a:r>
              <a:rPr lang="tr-TR" dirty="0" err="1" smtClean="0"/>
              <a:t>Servikal</a:t>
            </a:r>
            <a:r>
              <a:rPr lang="tr-TR" dirty="0" smtClean="0"/>
              <a:t> yetmezlik</a:t>
            </a:r>
          </a:p>
          <a:p>
            <a:r>
              <a:rPr lang="tr-TR" dirty="0" smtClean="0"/>
              <a:t>Çoğul gebelik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42250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74" y="1239838"/>
            <a:ext cx="5054488" cy="4968000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769" y="2069663"/>
            <a:ext cx="6121400" cy="37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5284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Nonstress</a:t>
            </a:r>
            <a:r>
              <a:rPr lang="tr-TR" dirty="0" smtClean="0"/>
              <a:t> Testi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Asidotik</a:t>
            </a:r>
            <a:r>
              <a:rPr lang="tr-TR" dirty="0" smtClean="0"/>
              <a:t> veya nörolojik olarak </a:t>
            </a:r>
            <a:r>
              <a:rPr lang="tr-TR" dirty="0" err="1" smtClean="0"/>
              <a:t>deprese</a:t>
            </a:r>
            <a:r>
              <a:rPr lang="tr-TR" dirty="0" smtClean="0"/>
              <a:t> olmayan fetüslerde hareketlerle birlikte kalp hızında akselerasyon görülür.</a:t>
            </a:r>
          </a:p>
          <a:p>
            <a:r>
              <a:rPr lang="tr-TR" dirty="0" err="1" smtClean="0"/>
              <a:t>Nonreaktivitenin</a:t>
            </a:r>
            <a:r>
              <a:rPr lang="tr-TR" dirty="0" smtClean="0"/>
              <a:t> en sık sebebi uykudur</a:t>
            </a:r>
          </a:p>
          <a:p>
            <a:r>
              <a:rPr lang="tr-TR" dirty="0" smtClean="0"/>
              <a:t>Yalancı negatiflik 1.9/1000</a:t>
            </a:r>
          </a:p>
          <a:p>
            <a:r>
              <a:rPr lang="tr-TR" dirty="0" smtClean="0"/>
              <a:t>28.hafta altında %50 NST </a:t>
            </a:r>
            <a:r>
              <a:rPr lang="tr-TR" dirty="0" err="1" smtClean="0"/>
              <a:t>nonreaktif</a:t>
            </a:r>
            <a:endParaRPr lang="tr-TR" dirty="0" smtClean="0"/>
          </a:p>
          <a:p>
            <a:r>
              <a:rPr lang="tr-TR" dirty="0" smtClean="0"/>
              <a:t>32. gebelik haftasından büyük fetüslerde kalp hızında 15sn süren 2 adet 15atım artışı varlığında reaktif kabul edilir.32.hafta altı 10 atım 10 sn.</a:t>
            </a:r>
          </a:p>
          <a:p>
            <a:r>
              <a:rPr lang="tr-TR" dirty="0" err="1" smtClean="0"/>
              <a:t>Minumum</a:t>
            </a:r>
            <a:r>
              <a:rPr lang="tr-TR" dirty="0" smtClean="0"/>
              <a:t> 20 dakika, reaktif değilse 40 dakikaya uzatılabilir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69358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Amaç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 smtClean="0"/>
              <a:t>İntrauterin</a:t>
            </a:r>
            <a:r>
              <a:rPr lang="tr-TR" dirty="0" smtClean="0"/>
              <a:t> ölüm riski veya </a:t>
            </a:r>
            <a:r>
              <a:rPr lang="tr-TR" dirty="0" err="1" smtClean="0"/>
              <a:t>hipoksiye</a:t>
            </a:r>
            <a:r>
              <a:rPr lang="tr-TR" dirty="0" smtClean="0"/>
              <a:t> bağlı nörolojik komplikasyon gelişme riski olan fetüsü saptamak ve mümkünse devreye girip kötü sonuçları önlemek </a:t>
            </a:r>
          </a:p>
          <a:p>
            <a:r>
              <a:rPr lang="tr-TR" dirty="0" err="1" smtClean="0"/>
              <a:t>Fetal</a:t>
            </a:r>
            <a:r>
              <a:rPr lang="tr-TR" dirty="0" smtClean="0"/>
              <a:t> iyilik değerlendirilmesinde kullanılan yöntemler merkezi sinir sistemindeki düzenleyici mekanizmalarının çalışmasını ve senkronizasyonu değerlendirerek </a:t>
            </a:r>
            <a:r>
              <a:rPr lang="tr-TR" dirty="0" err="1" smtClean="0"/>
              <a:t>hipoksiyi</a:t>
            </a:r>
            <a:r>
              <a:rPr lang="tr-TR" dirty="0" smtClean="0"/>
              <a:t> saptamayı sağlamaktadır. </a:t>
            </a:r>
          </a:p>
          <a:p>
            <a:r>
              <a:rPr lang="tr-TR" dirty="0" err="1" smtClean="0"/>
              <a:t>Ablasyo</a:t>
            </a:r>
            <a:r>
              <a:rPr lang="tr-TR" dirty="0" smtClean="0"/>
              <a:t> plasenta veya </a:t>
            </a:r>
            <a:r>
              <a:rPr lang="tr-TR" dirty="0" err="1" smtClean="0"/>
              <a:t>umbilikal</a:t>
            </a:r>
            <a:r>
              <a:rPr lang="tr-TR" dirty="0" smtClean="0"/>
              <a:t> kordon kazaları gibi akut olaylar genellikle </a:t>
            </a:r>
            <a:r>
              <a:rPr lang="tr-TR" dirty="0" err="1" smtClean="0"/>
              <a:t>fetal</a:t>
            </a:r>
            <a:r>
              <a:rPr lang="tr-TR" dirty="0" smtClean="0"/>
              <a:t> iyilik hali testleri ile öngörülememektedir.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225554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Biyofizik Profil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tr-TR" dirty="0" smtClean="0"/>
              <a:t>Akut değişenler(NST de akselerasyon, </a:t>
            </a:r>
            <a:r>
              <a:rPr lang="tr-TR" dirty="0" err="1" smtClean="0"/>
              <a:t>fetal</a:t>
            </a:r>
            <a:r>
              <a:rPr lang="tr-TR" dirty="0" smtClean="0"/>
              <a:t> solunum, </a:t>
            </a:r>
            <a:r>
              <a:rPr lang="tr-TR" dirty="0" err="1" smtClean="0"/>
              <a:t>fetal</a:t>
            </a:r>
            <a:r>
              <a:rPr lang="tr-TR" dirty="0" smtClean="0"/>
              <a:t> hareket, </a:t>
            </a:r>
            <a:r>
              <a:rPr lang="tr-TR" dirty="0" err="1" smtClean="0"/>
              <a:t>tonus</a:t>
            </a:r>
            <a:r>
              <a:rPr lang="tr-TR" dirty="0" smtClean="0"/>
              <a:t>)</a:t>
            </a:r>
          </a:p>
          <a:p>
            <a:r>
              <a:rPr lang="tr-TR" dirty="0" smtClean="0"/>
              <a:t>Kronik değişenler(</a:t>
            </a:r>
            <a:r>
              <a:rPr lang="tr-TR" dirty="0" err="1" smtClean="0"/>
              <a:t>Amniotik</a:t>
            </a:r>
            <a:r>
              <a:rPr lang="tr-TR" dirty="0" smtClean="0"/>
              <a:t> sıvı miktarı)</a:t>
            </a:r>
          </a:p>
          <a:p>
            <a:r>
              <a:rPr lang="tr-TR" dirty="0" smtClean="0"/>
              <a:t>Yalancı negatiflik 0.8/1000</a:t>
            </a:r>
          </a:p>
          <a:p>
            <a:r>
              <a:rPr lang="tr-TR" b="1" i="1" u="sng" dirty="0" smtClean="0"/>
              <a:t>30 dakikada 30 </a:t>
            </a:r>
            <a:r>
              <a:rPr lang="tr-TR" b="1" i="1" u="sng" dirty="0" err="1" smtClean="0"/>
              <a:t>sn</a:t>
            </a:r>
            <a:r>
              <a:rPr lang="tr-TR" b="1" i="1" u="sng" dirty="0" smtClean="0"/>
              <a:t> süren solunum</a:t>
            </a:r>
          </a:p>
          <a:p>
            <a:r>
              <a:rPr lang="tr-TR" b="1" i="1" u="sng" dirty="0" smtClean="0"/>
              <a:t>3 ayrı hareket</a:t>
            </a:r>
          </a:p>
          <a:p>
            <a:r>
              <a:rPr lang="tr-TR" b="1" i="1" u="sng" dirty="0" err="1" smtClean="0"/>
              <a:t>Ektremitede</a:t>
            </a:r>
            <a:r>
              <a:rPr lang="tr-TR" b="1" i="1" u="sng" dirty="0" smtClean="0"/>
              <a:t> 1 kez </a:t>
            </a:r>
            <a:r>
              <a:rPr lang="tr-TR" b="1" i="1" u="sng" dirty="0" err="1" smtClean="0"/>
              <a:t>ekstansiyon</a:t>
            </a:r>
            <a:r>
              <a:rPr lang="tr-TR" b="1" i="1" u="sng" dirty="0" smtClean="0"/>
              <a:t> </a:t>
            </a:r>
            <a:r>
              <a:rPr lang="tr-TR" b="1" i="1" u="sng" dirty="0" err="1" smtClean="0"/>
              <a:t>fleksiyon</a:t>
            </a:r>
            <a:r>
              <a:rPr lang="tr-TR" b="1" i="1" u="sng" dirty="0" smtClean="0"/>
              <a:t> veya ellerin açılıp kapanması</a:t>
            </a:r>
          </a:p>
          <a:p>
            <a:r>
              <a:rPr lang="tr-TR" b="1" i="1" u="sng" dirty="0" smtClean="0"/>
              <a:t>2X1cm tek derin </a:t>
            </a:r>
            <a:r>
              <a:rPr lang="tr-TR" b="1" i="1" u="sng" dirty="0" err="1" smtClean="0"/>
              <a:t>amniotik</a:t>
            </a:r>
            <a:r>
              <a:rPr lang="tr-TR" b="1" i="1" u="sng" dirty="0" smtClean="0"/>
              <a:t> sıvı cebi</a:t>
            </a:r>
          </a:p>
          <a:p>
            <a:endParaRPr lang="tr-TR" dirty="0"/>
          </a:p>
          <a:p>
            <a:r>
              <a:rPr lang="tr-TR" dirty="0" smtClean="0"/>
              <a:t>Varsa 2 puan yoksa 0</a:t>
            </a:r>
          </a:p>
          <a:p>
            <a:endParaRPr lang="tr-TR" dirty="0"/>
          </a:p>
          <a:p>
            <a:r>
              <a:rPr lang="tr-TR" dirty="0" smtClean="0"/>
              <a:t>8-10 iyi</a:t>
            </a:r>
          </a:p>
          <a:p>
            <a:r>
              <a:rPr lang="tr-TR" dirty="0" smtClean="0"/>
              <a:t>6 şüpheli(%75 yalancı pozitiflik)</a:t>
            </a:r>
          </a:p>
          <a:p>
            <a:r>
              <a:rPr lang="tr-TR" dirty="0" smtClean="0"/>
              <a:t>4 anormal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254730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1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516" r="5389" b="9951"/>
          <a:stretch/>
        </p:blipFill>
        <p:spPr>
          <a:xfrm>
            <a:off x="4042854" y="485775"/>
            <a:ext cx="5744083" cy="6215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8696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Modifiye</a:t>
            </a:r>
            <a:r>
              <a:rPr lang="tr-TR" dirty="0" smtClean="0"/>
              <a:t> Biyofizik Profil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Asidozun</a:t>
            </a:r>
            <a:r>
              <a:rPr lang="tr-TR" dirty="0" smtClean="0"/>
              <a:t> yakın dönem göstergesi olan NST </a:t>
            </a:r>
          </a:p>
          <a:p>
            <a:r>
              <a:rPr lang="tr-TR" dirty="0" err="1" smtClean="0"/>
              <a:t>Plasental</a:t>
            </a:r>
            <a:r>
              <a:rPr lang="tr-TR" dirty="0" smtClean="0"/>
              <a:t> yetmezliğin uzun dönem göstergesi </a:t>
            </a:r>
            <a:r>
              <a:rPr lang="tr-TR" dirty="0" err="1" smtClean="0"/>
              <a:t>Amniotik</a:t>
            </a:r>
            <a:r>
              <a:rPr lang="tr-TR" dirty="0" smtClean="0"/>
              <a:t> sıvı</a:t>
            </a:r>
          </a:p>
          <a:p>
            <a:endParaRPr lang="tr-TR" dirty="0"/>
          </a:p>
          <a:p>
            <a:r>
              <a:rPr lang="tr-TR" dirty="0" smtClean="0"/>
              <a:t>Klasik biyofizik profille aynı yalancı negatifliğe sahip</a:t>
            </a:r>
          </a:p>
          <a:p>
            <a:r>
              <a:rPr lang="tr-TR" dirty="0" smtClean="0"/>
              <a:t>Avantajı daha kısa yapılması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504719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Doppler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İntrauterin</a:t>
            </a:r>
            <a:r>
              <a:rPr lang="tr-TR" dirty="0" smtClean="0"/>
              <a:t> gelişme geriliği olan fetüslerde kullanılır.</a:t>
            </a:r>
          </a:p>
          <a:p>
            <a:r>
              <a:rPr lang="tr-TR" dirty="0" err="1" smtClean="0"/>
              <a:t>Umbilikal</a:t>
            </a:r>
            <a:r>
              <a:rPr lang="tr-TR" dirty="0" smtClean="0"/>
              <a:t> arter, MCA arter ve </a:t>
            </a:r>
            <a:r>
              <a:rPr lang="tr-TR" dirty="0" err="1" smtClean="0"/>
              <a:t>duktus</a:t>
            </a:r>
            <a:r>
              <a:rPr lang="tr-TR" dirty="0" smtClean="0"/>
              <a:t> </a:t>
            </a:r>
            <a:r>
              <a:rPr lang="tr-TR" dirty="0" err="1" smtClean="0"/>
              <a:t>venosus</a:t>
            </a:r>
            <a:r>
              <a:rPr lang="tr-TR" dirty="0" smtClean="0"/>
              <a:t>, </a:t>
            </a:r>
            <a:r>
              <a:rPr lang="tr-TR" dirty="0" err="1" smtClean="0"/>
              <a:t>umbilikal</a:t>
            </a:r>
            <a:r>
              <a:rPr lang="tr-TR" dirty="0" smtClean="0"/>
              <a:t> </a:t>
            </a:r>
            <a:r>
              <a:rPr lang="tr-TR" dirty="0" err="1" smtClean="0"/>
              <a:t>ven</a:t>
            </a:r>
            <a:endParaRPr lang="tr-TR" dirty="0" smtClean="0"/>
          </a:p>
          <a:p>
            <a:r>
              <a:rPr lang="tr-TR" dirty="0" smtClean="0"/>
              <a:t>Doğum </a:t>
            </a:r>
            <a:r>
              <a:rPr lang="tr-TR" dirty="0" err="1" smtClean="0"/>
              <a:t>zamanlasında</a:t>
            </a:r>
            <a:r>
              <a:rPr lang="tr-TR" dirty="0" smtClean="0"/>
              <a:t> kullanılır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96845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821" b="36463"/>
          <a:stretch/>
        </p:blipFill>
        <p:spPr>
          <a:xfrm>
            <a:off x="1900236" y="0"/>
            <a:ext cx="7586663" cy="684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7105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Sonuç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Fetal</a:t>
            </a:r>
            <a:r>
              <a:rPr lang="tr-TR" dirty="0" smtClean="0"/>
              <a:t> ölümlerin 2/3 </a:t>
            </a:r>
            <a:r>
              <a:rPr lang="tr-TR" dirty="0" err="1" smtClean="0"/>
              <a:t>antenatal</a:t>
            </a:r>
            <a:r>
              <a:rPr lang="tr-TR" dirty="0" smtClean="0"/>
              <a:t> dönemde meydana gelir.</a:t>
            </a:r>
          </a:p>
          <a:p>
            <a:r>
              <a:rPr lang="tr-TR" dirty="0" smtClean="0"/>
              <a:t>Riske göre uygun haftada başlanıp yeterli aralıklarla </a:t>
            </a:r>
            <a:r>
              <a:rPr lang="tr-TR" dirty="0" err="1" smtClean="0"/>
              <a:t>Fetal</a:t>
            </a:r>
            <a:r>
              <a:rPr lang="tr-TR" dirty="0" smtClean="0"/>
              <a:t> iyilik hali değerlendirme yöntemleri kullanılmalıdır</a:t>
            </a:r>
            <a:endParaRPr lang="tr-TR" dirty="0" smtClean="0"/>
          </a:p>
          <a:p>
            <a:r>
              <a:rPr lang="tr-TR" dirty="0" err="1" smtClean="0"/>
              <a:t>Fetal</a:t>
            </a:r>
            <a:r>
              <a:rPr lang="tr-TR" dirty="0" smtClean="0"/>
              <a:t> iyilik hali değerlendirme yöntemler ile tehlikedeki fetüsler saptanarak gebelik haftasına uygun şekilde yönetilir.</a:t>
            </a:r>
          </a:p>
          <a:p>
            <a:r>
              <a:rPr lang="tr-TR" dirty="0" smtClean="0"/>
              <a:t>Testlerin yalancı pozitiflikleri yüksek olduğu için gereksiz olarak </a:t>
            </a:r>
            <a:r>
              <a:rPr lang="tr-TR" dirty="0" err="1" smtClean="0"/>
              <a:t>prematüriteyi</a:t>
            </a:r>
            <a:r>
              <a:rPr lang="tr-TR" dirty="0" smtClean="0"/>
              <a:t> artırmamak için tüm </a:t>
            </a:r>
            <a:r>
              <a:rPr lang="tr-TR" dirty="0" err="1" smtClean="0"/>
              <a:t>maternal</a:t>
            </a:r>
            <a:r>
              <a:rPr lang="tr-TR" dirty="0" smtClean="0"/>
              <a:t> ve </a:t>
            </a:r>
            <a:r>
              <a:rPr lang="tr-TR" dirty="0" err="1" smtClean="0"/>
              <a:t>fetal</a:t>
            </a:r>
            <a:r>
              <a:rPr lang="tr-TR" dirty="0" smtClean="0"/>
              <a:t> parametreler birlikte değerlendirilmelidir.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06318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Etkinlik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Verimliği düşük</a:t>
            </a:r>
          </a:p>
          <a:p>
            <a:r>
              <a:rPr lang="tr-TR" dirty="0" smtClean="0"/>
              <a:t>5/1000 açıklanamayan </a:t>
            </a:r>
            <a:r>
              <a:rPr lang="tr-TR" dirty="0" err="1" smtClean="0"/>
              <a:t>fetal</a:t>
            </a:r>
            <a:r>
              <a:rPr lang="tr-TR" dirty="0" smtClean="0"/>
              <a:t> ölüm sıklığında 1 </a:t>
            </a:r>
            <a:r>
              <a:rPr lang="tr-TR" dirty="0" err="1" smtClean="0"/>
              <a:t>fetal</a:t>
            </a:r>
            <a:r>
              <a:rPr lang="tr-TR" dirty="0" smtClean="0"/>
              <a:t> ölümü önlemek için 863 test, 71 doğum indüksiyonu ve 14 sezaryen doğum gerekiyor(risk arttıkça rakamlar azalıyor)</a:t>
            </a:r>
          </a:p>
          <a:p>
            <a:r>
              <a:rPr lang="tr-TR" dirty="0" err="1" smtClean="0"/>
              <a:t>Antepartum</a:t>
            </a:r>
            <a:r>
              <a:rPr lang="tr-TR" dirty="0" smtClean="0"/>
              <a:t> </a:t>
            </a:r>
            <a:r>
              <a:rPr lang="tr-TR" dirty="0" err="1" smtClean="0"/>
              <a:t>fetal</a:t>
            </a:r>
            <a:r>
              <a:rPr lang="tr-TR" dirty="0" smtClean="0"/>
              <a:t> iyilik hali testlerinin </a:t>
            </a:r>
            <a:r>
              <a:rPr lang="tr-TR" dirty="0" err="1" smtClean="0"/>
              <a:t>fetal</a:t>
            </a:r>
            <a:r>
              <a:rPr lang="tr-TR" dirty="0" smtClean="0"/>
              <a:t> ölümü azalttığına dair </a:t>
            </a:r>
            <a:r>
              <a:rPr lang="tr-TR" dirty="0" err="1" smtClean="0"/>
              <a:t>randomize</a:t>
            </a:r>
            <a:r>
              <a:rPr lang="tr-TR" dirty="0" smtClean="0"/>
              <a:t> kontrollü çalışma yok. </a:t>
            </a:r>
          </a:p>
          <a:p>
            <a:endParaRPr lang="tr-TR" dirty="0" smtClean="0"/>
          </a:p>
          <a:p>
            <a:r>
              <a:rPr lang="tr-TR" dirty="0" smtClean="0"/>
              <a:t>Ancak eski yıllardaki tedavi ve takip protokolleriyle kıyaslandığında </a:t>
            </a:r>
            <a:r>
              <a:rPr lang="tr-TR" dirty="0" err="1" smtClean="0"/>
              <a:t>fetal</a:t>
            </a:r>
            <a:r>
              <a:rPr lang="tr-TR" dirty="0" smtClean="0"/>
              <a:t> ölüm oranlarının daha az olduğu gösterilmiş.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19386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Olası Zararlar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600" dirty="0" smtClean="0"/>
              <a:t>Yalancı pozitiflik</a:t>
            </a:r>
          </a:p>
          <a:p>
            <a:r>
              <a:rPr lang="tr-TR" dirty="0" smtClean="0"/>
              <a:t>Mevcut </a:t>
            </a:r>
            <a:r>
              <a:rPr lang="tr-TR" dirty="0" err="1" smtClean="0"/>
              <a:t>Antenatal</a:t>
            </a:r>
            <a:r>
              <a:rPr lang="tr-TR" dirty="0" smtClean="0"/>
              <a:t> testlerin %50 den fazla yalancı pozitiflik oranları mevcut.</a:t>
            </a:r>
          </a:p>
          <a:p>
            <a:r>
              <a:rPr lang="tr-TR" dirty="0" smtClean="0"/>
              <a:t>Anormal </a:t>
            </a:r>
            <a:r>
              <a:rPr lang="tr-TR" dirty="0" err="1" smtClean="0"/>
              <a:t>antenatal</a:t>
            </a:r>
            <a:r>
              <a:rPr lang="tr-TR" dirty="0" smtClean="0"/>
              <a:t> test nedeniyle doğurtulan </a:t>
            </a:r>
            <a:r>
              <a:rPr lang="tr-TR" dirty="0" err="1" smtClean="0"/>
              <a:t>infantların</a:t>
            </a:r>
            <a:r>
              <a:rPr lang="tr-TR" dirty="0" smtClean="0"/>
              <a:t> %60 da etkilenme gösterilememiş.</a:t>
            </a:r>
          </a:p>
          <a:p>
            <a:r>
              <a:rPr lang="tr-TR" dirty="0" smtClean="0"/>
              <a:t>Maliyet</a:t>
            </a:r>
          </a:p>
          <a:p>
            <a:endParaRPr lang="tr-TR" dirty="0" smtClean="0"/>
          </a:p>
          <a:p>
            <a:endParaRPr lang="tr-TR" sz="3200" dirty="0" smtClean="0"/>
          </a:p>
          <a:p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968545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Genel Prensipler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Canlılarda kalp hızı </a:t>
            </a:r>
            <a:r>
              <a:rPr lang="tr-TR" dirty="0" err="1" smtClean="0"/>
              <a:t>paterni</a:t>
            </a:r>
            <a:r>
              <a:rPr lang="tr-TR" dirty="0" smtClean="0"/>
              <a:t>, aktivite düzeyi ve </a:t>
            </a:r>
            <a:r>
              <a:rPr lang="tr-TR" dirty="0" err="1" smtClean="0"/>
              <a:t>musküler</a:t>
            </a:r>
            <a:r>
              <a:rPr lang="tr-TR" dirty="0" smtClean="0"/>
              <a:t> </a:t>
            </a:r>
            <a:r>
              <a:rPr lang="tr-TR" dirty="0" err="1" smtClean="0"/>
              <a:t>tonus</a:t>
            </a:r>
            <a:r>
              <a:rPr lang="tr-TR" dirty="0" smtClean="0"/>
              <a:t> derecesi </a:t>
            </a:r>
            <a:r>
              <a:rPr lang="tr-TR" dirty="0" err="1" smtClean="0"/>
              <a:t>hipoksi</a:t>
            </a:r>
            <a:r>
              <a:rPr lang="tr-TR" dirty="0" smtClean="0"/>
              <a:t> ve </a:t>
            </a:r>
            <a:r>
              <a:rPr lang="tr-TR" dirty="0" err="1" smtClean="0"/>
              <a:t>asidemiye</a:t>
            </a:r>
            <a:r>
              <a:rPr lang="tr-TR" dirty="0" smtClean="0"/>
              <a:t> duyarlıdır.</a:t>
            </a:r>
          </a:p>
          <a:p>
            <a:r>
              <a:rPr lang="tr-TR" dirty="0" smtClean="0"/>
              <a:t>Fetüsün tüm biyofizik aktiviteleri lokal ve </a:t>
            </a:r>
            <a:r>
              <a:rPr lang="tr-TR" dirty="0" err="1" smtClean="0"/>
              <a:t>periferik</a:t>
            </a:r>
            <a:r>
              <a:rPr lang="tr-TR" dirty="0" smtClean="0"/>
              <a:t> </a:t>
            </a:r>
            <a:r>
              <a:rPr lang="tr-TR" dirty="0" err="1" smtClean="0"/>
              <a:t>kemo</a:t>
            </a:r>
            <a:r>
              <a:rPr lang="tr-TR" dirty="0" smtClean="0"/>
              <a:t>/</a:t>
            </a:r>
            <a:r>
              <a:rPr lang="tr-TR" dirty="0" err="1" smtClean="0"/>
              <a:t>baroreseptörlere</a:t>
            </a:r>
            <a:r>
              <a:rPr lang="tr-TR" dirty="0" smtClean="0"/>
              <a:t> duyarlı beyin sapındaki merkezler tarafından düzenlenmektedir.</a:t>
            </a:r>
          </a:p>
          <a:p>
            <a:r>
              <a:rPr lang="tr-TR" dirty="0" err="1" smtClean="0"/>
              <a:t>Hipoksi</a:t>
            </a:r>
            <a:r>
              <a:rPr lang="tr-TR" dirty="0" smtClean="0"/>
              <a:t>, </a:t>
            </a:r>
            <a:r>
              <a:rPr lang="tr-TR" dirty="0" err="1" smtClean="0"/>
              <a:t>hipovolemi</a:t>
            </a:r>
            <a:r>
              <a:rPr lang="tr-TR" dirty="0" smtClean="0"/>
              <a:t> ve asidemi tarafından bu merkezlerin baskılanması fetüsün biyofizik parametrelerine yansımaktadır.</a:t>
            </a:r>
          </a:p>
          <a:p>
            <a:r>
              <a:rPr lang="tr-TR" dirty="0" smtClean="0"/>
              <a:t>Uyku ve </a:t>
            </a:r>
            <a:r>
              <a:rPr lang="tr-TR" dirty="0" err="1" smtClean="0"/>
              <a:t>maternal</a:t>
            </a:r>
            <a:r>
              <a:rPr lang="tr-TR" dirty="0" smtClean="0"/>
              <a:t> </a:t>
            </a:r>
            <a:r>
              <a:rPr lang="tr-TR" dirty="0" err="1" smtClean="0"/>
              <a:t>sedatif</a:t>
            </a:r>
            <a:r>
              <a:rPr lang="tr-TR" dirty="0" smtClean="0"/>
              <a:t> ilaçlar da bu merkezler üzerindeki etkiyle parametrelerde </a:t>
            </a:r>
            <a:r>
              <a:rPr lang="tr-TR" dirty="0" err="1" smtClean="0"/>
              <a:t>azlamaya</a:t>
            </a:r>
            <a:r>
              <a:rPr lang="tr-TR" dirty="0" smtClean="0"/>
              <a:t> neden olur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03644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Fetal</a:t>
            </a:r>
            <a:r>
              <a:rPr lang="tr-TR" dirty="0" smtClean="0"/>
              <a:t> biyofiziksel gelişim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Fetal</a:t>
            </a:r>
            <a:r>
              <a:rPr lang="tr-TR" dirty="0" smtClean="0"/>
              <a:t> </a:t>
            </a:r>
            <a:r>
              <a:rPr lang="tr-TR" dirty="0" err="1" smtClean="0"/>
              <a:t>tonus</a:t>
            </a:r>
            <a:r>
              <a:rPr lang="tr-TR" dirty="0" smtClean="0"/>
              <a:t>(8.gebelik hafta(GH))</a:t>
            </a:r>
          </a:p>
          <a:p>
            <a:r>
              <a:rPr lang="tr-TR" dirty="0" err="1" smtClean="0"/>
              <a:t>Fetal</a:t>
            </a:r>
            <a:r>
              <a:rPr lang="tr-TR" dirty="0" smtClean="0"/>
              <a:t> hareket(9.GH)</a:t>
            </a:r>
          </a:p>
          <a:p>
            <a:r>
              <a:rPr lang="tr-TR" dirty="0" err="1" smtClean="0"/>
              <a:t>Fetal</a:t>
            </a:r>
            <a:r>
              <a:rPr lang="tr-TR" dirty="0" smtClean="0"/>
              <a:t> solunum hareketi(21.GH)</a:t>
            </a:r>
          </a:p>
          <a:p>
            <a:r>
              <a:rPr lang="tr-TR" dirty="0" err="1" smtClean="0"/>
              <a:t>Fetal</a:t>
            </a:r>
            <a:r>
              <a:rPr lang="tr-TR" dirty="0" smtClean="0"/>
              <a:t> kalp hızı kontrolü(3.trimester)</a:t>
            </a:r>
          </a:p>
          <a:p>
            <a:r>
              <a:rPr lang="tr-TR" dirty="0" err="1" smtClean="0"/>
              <a:t>Kemoreseptör</a:t>
            </a:r>
            <a:r>
              <a:rPr lang="tr-TR" dirty="0" smtClean="0"/>
              <a:t>, </a:t>
            </a:r>
            <a:r>
              <a:rPr lang="tr-TR" dirty="0" err="1" smtClean="0"/>
              <a:t>baroreseptör</a:t>
            </a:r>
            <a:r>
              <a:rPr lang="tr-TR" dirty="0" smtClean="0"/>
              <a:t>, otonom sinir sistemi  ve kalp hızı kontrol koordinasyonu(28.GH)</a:t>
            </a:r>
          </a:p>
          <a:p>
            <a:r>
              <a:rPr lang="tr-TR" dirty="0" smtClean="0"/>
              <a:t>Parasempatik sistem </a:t>
            </a:r>
            <a:r>
              <a:rPr lang="tr-TR" dirty="0" err="1" smtClean="0"/>
              <a:t>dominansı</a:t>
            </a:r>
            <a:r>
              <a:rPr lang="tr-TR" dirty="0" smtClean="0"/>
              <a:t> gelişir</a:t>
            </a:r>
          </a:p>
          <a:p>
            <a:r>
              <a:rPr lang="tr-TR" dirty="0" smtClean="0"/>
              <a:t>Bazal kalp hızı azalır, </a:t>
            </a:r>
            <a:r>
              <a:rPr lang="tr-TR" dirty="0" err="1" smtClean="0"/>
              <a:t>varyabilite</a:t>
            </a:r>
            <a:r>
              <a:rPr lang="tr-TR" dirty="0" smtClean="0"/>
              <a:t> artar ve </a:t>
            </a:r>
            <a:r>
              <a:rPr lang="tr-TR" dirty="0" err="1" smtClean="0"/>
              <a:t>fetal</a:t>
            </a:r>
            <a:r>
              <a:rPr lang="tr-TR" dirty="0" smtClean="0"/>
              <a:t> hareketlere </a:t>
            </a:r>
            <a:r>
              <a:rPr lang="tr-TR" dirty="0" err="1" smtClean="0"/>
              <a:t>epizodik</a:t>
            </a:r>
            <a:r>
              <a:rPr lang="tr-TR" dirty="0" smtClean="0"/>
              <a:t> akselerasyonlar eşlik eder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45134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Hipoksi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328738"/>
            <a:ext cx="10515600" cy="5243512"/>
          </a:xfrm>
        </p:spPr>
        <p:txBody>
          <a:bodyPr>
            <a:normAutofit/>
          </a:bodyPr>
          <a:lstStyle/>
          <a:p>
            <a:r>
              <a:rPr lang="tr-TR" sz="3200" dirty="0" smtClean="0"/>
              <a:t>Global </a:t>
            </a:r>
            <a:r>
              <a:rPr lang="tr-TR" sz="3200" dirty="0" err="1" smtClean="0"/>
              <a:t>fetal</a:t>
            </a:r>
            <a:r>
              <a:rPr lang="tr-TR" sz="3200" dirty="0" smtClean="0"/>
              <a:t> aktivitede azalma</a:t>
            </a:r>
          </a:p>
          <a:p>
            <a:r>
              <a:rPr lang="tr-TR" sz="3200" dirty="0" err="1"/>
              <a:t>F</a:t>
            </a:r>
            <a:r>
              <a:rPr lang="tr-TR" sz="3200" dirty="0" err="1" smtClean="0"/>
              <a:t>etal</a:t>
            </a:r>
            <a:r>
              <a:rPr lang="tr-TR" sz="3200" dirty="0" smtClean="0"/>
              <a:t> kalp hızı akselerasyonu ve  </a:t>
            </a:r>
            <a:r>
              <a:rPr lang="tr-TR" sz="3200" dirty="0" err="1" smtClean="0"/>
              <a:t>fetal</a:t>
            </a:r>
            <a:r>
              <a:rPr lang="tr-TR" sz="3200" dirty="0" smtClean="0"/>
              <a:t> solunum da baskılanma</a:t>
            </a:r>
          </a:p>
          <a:p>
            <a:r>
              <a:rPr lang="tr-TR" sz="3200" dirty="0" err="1" smtClean="0"/>
              <a:t>Hipoksi</a:t>
            </a:r>
            <a:r>
              <a:rPr lang="tr-TR" sz="3200" dirty="0" smtClean="0"/>
              <a:t> derinleştikçe </a:t>
            </a:r>
            <a:r>
              <a:rPr lang="tr-TR" sz="3200" dirty="0" err="1" smtClean="0"/>
              <a:t>fetal</a:t>
            </a:r>
            <a:r>
              <a:rPr lang="tr-TR" sz="3200" dirty="0" smtClean="0"/>
              <a:t> hareketler baskılanır </a:t>
            </a:r>
          </a:p>
          <a:p>
            <a:r>
              <a:rPr lang="tr-TR" sz="3200" dirty="0" err="1"/>
              <a:t>F</a:t>
            </a:r>
            <a:r>
              <a:rPr lang="tr-TR" sz="3200" dirty="0" err="1" smtClean="0"/>
              <a:t>etal</a:t>
            </a:r>
            <a:r>
              <a:rPr lang="tr-TR" sz="3200" dirty="0" smtClean="0"/>
              <a:t> tonusun kaybolması</a:t>
            </a:r>
          </a:p>
          <a:p>
            <a:r>
              <a:rPr lang="tr-TR" sz="3200" dirty="0" err="1" smtClean="0"/>
              <a:t>Fetal</a:t>
            </a:r>
            <a:r>
              <a:rPr lang="tr-TR" sz="3200" dirty="0" smtClean="0"/>
              <a:t> </a:t>
            </a:r>
            <a:r>
              <a:rPr lang="tr-TR" sz="3200" dirty="0" err="1" smtClean="0"/>
              <a:t>santralizasyon</a:t>
            </a:r>
            <a:r>
              <a:rPr lang="tr-TR" sz="3200" dirty="0" smtClean="0"/>
              <a:t> nedeniyle </a:t>
            </a:r>
            <a:r>
              <a:rPr lang="tr-TR" sz="3200" dirty="0" err="1" smtClean="0"/>
              <a:t>renal</a:t>
            </a:r>
            <a:r>
              <a:rPr lang="tr-TR" sz="3200" dirty="0" smtClean="0"/>
              <a:t> </a:t>
            </a:r>
            <a:r>
              <a:rPr lang="tr-TR" sz="3200" dirty="0" err="1" smtClean="0"/>
              <a:t>perfüzyonda</a:t>
            </a:r>
            <a:r>
              <a:rPr lang="tr-TR" sz="3200" dirty="0" smtClean="0"/>
              <a:t> azalma ve idrar üretiminde azalma</a:t>
            </a:r>
          </a:p>
          <a:p>
            <a:r>
              <a:rPr lang="tr-TR" sz="3200" dirty="0" err="1" smtClean="0"/>
              <a:t>Asid</a:t>
            </a:r>
            <a:r>
              <a:rPr lang="tr-TR" sz="3200" dirty="0" smtClean="0"/>
              <a:t>-baz dengesinde giderek artan kötüleşmeye paralel olarak </a:t>
            </a:r>
            <a:r>
              <a:rPr lang="tr-TR" sz="3200" dirty="0" err="1" smtClean="0"/>
              <a:t>amniotik</a:t>
            </a:r>
            <a:r>
              <a:rPr lang="tr-TR" sz="3200" dirty="0" smtClean="0"/>
              <a:t> sıvı volümü </a:t>
            </a:r>
            <a:r>
              <a:rPr lang="tr-TR" sz="3200" dirty="0" err="1" smtClean="0"/>
              <a:t>progresif</a:t>
            </a:r>
            <a:r>
              <a:rPr lang="tr-TR" sz="3200" dirty="0" smtClean="0"/>
              <a:t> olarak azalır.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1783484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38199" y="1036638"/>
            <a:ext cx="10515600" cy="1189038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Koryonik</a:t>
            </a:r>
            <a:r>
              <a:rPr lang="tr-TR" dirty="0" smtClean="0"/>
              <a:t> </a:t>
            </a:r>
            <a:r>
              <a:rPr lang="tr-TR" dirty="0" err="1" smtClean="0"/>
              <a:t>villusdaki</a:t>
            </a:r>
            <a:r>
              <a:rPr lang="tr-TR" dirty="0" smtClean="0"/>
              <a:t> </a:t>
            </a:r>
            <a:r>
              <a:rPr lang="tr-TR" dirty="0" err="1" smtClean="0"/>
              <a:t>fetal</a:t>
            </a:r>
            <a:r>
              <a:rPr lang="tr-TR" dirty="0" smtClean="0"/>
              <a:t> </a:t>
            </a:r>
            <a:r>
              <a:rPr lang="tr-TR" dirty="0" err="1" smtClean="0"/>
              <a:t>kapillerle</a:t>
            </a:r>
            <a:r>
              <a:rPr lang="tr-TR" dirty="0" smtClean="0"/>
              <a:t> </a:t>
            </a:r>
            <a:r>
              <a:rPr lang="tr-TR" dirty="0" err="1" smtClean="0"/>
              <a:t>intervillöz</a:t>
            </a:r>
            <a:r>
              <a:rPr lang="tr-TR" dirty="0" smtClean="0"/>
              <a:t> aralıktaki </a:t>
            </a:r>
            <a:r>
              <a:rPr lang="tr-TR" dirty="0" err="1" smtClean="0"/>
              <a:t>maternal</a:t>
            </a:r>
            <a:r>
              <a:rPr lang="tr-TR" dirty="0" smtClean="0"/>
              <a:t> kan arasında </a:t>
            </a:r>
            <a:r>
              <a:rPr lang="tr-TR" dirty="0" err="1" smtClean="0"/>
              <a:t>maternal-fetal</a:t>
            </a:r>
            <a:r>
              <a:rPr lang="tr-TR" dirty="0" smtClean="0"/>
              <a:t> ve </a:t>
            </a:r>
            <a:r>
              <a:rPr lang="tr-TR" dirty="0" err="1" smtClean="0"/>
              <a:t>fetal-maternal</a:t>
            </a:r>
            <a:r>
              <a:rPr lang="tr-TR" dirty="0" smtClean="0"/>
              <a:t> alışveriş gerçekleşir. 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878" y="1997075"/>
            <a:ext cx="5810241" cy="4351338"/>
          </a:xfrm>
        </p:spPr>
      </p:pic>
    </p:spTree>
    <p:extLst>
      <p:ext uri="{BB962C8B-B14F-4D97-AF65-F5344CB8AC3E}">
        <p14:creationId xmlns:p14="http://schemas.microsoft.com/office/powerpoint/2010/main" val="1565703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Progresif</a:t>
            </a:r>
            <a:r>
              <a:rPr lang="tr-TR" dirty="0" smtClean="0"/>
              <a:t> </a:t>
            </a:r>
            <a:r>
              <a:rPr lang="tr-TR" dirty="0" err="1" smtClean="0"/>
              <a:t>villöz</a:t>
            </a:r>
            <a:r>
              <a:rPr lang="tr-TR" dirty="0" smtClean="0"/>
              <a:t> </a:t>
            </a:r>
            <a:r>
              <a:rPr lang="tr-TR" dirty="0" err="1" smtClean="0"/>
              <a:t>vaskular</a:t>
            </a:r>
            <a:r>
              <a:rPr lang="tr-TR" dirty="0" smtClean="0"/>
              <a:t> </a:t>
            </a:r>
            <a:r>
              <a:rPr lang="tr-TR" dirty="0" err="1" smtClean="0"/>
              <a:t>oklüzyon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Umbilikal</a:t>
            </a:r>
            <a:r>
              <a:rPr lang="tr-TR" dirty="0" smtClean="0"/>
              <a:t> </a:t>
            </a:r>
            <a:r>
              <a:rPr lang="tr-TR" dirty="0" err="1" smtClean="0"/>
              <a:t>venöz</a:t>
            </a:r>
            <a:r>
              <a:rPr lang="tr-TR" dirty="0" smtClean="0"/>
              <a:t> akımda azalma, </a:t>
            </a:r>
            <a:r>
              <a:rPr lang="tr-TR" dirty="0" err="1" smtClean="0"/>
              <a:t>umbilikal</a:t>
            </a:r>
            <a:r>
              <a:rPr lang="tr-TR" dirty="0" smtClean="0"/>
              <a:t> arter </a:t>
            </a:r>
            <a:r>
              <a:rPr lang="tr-TR" dirty="0" err="1" smtClean="0"/>
              <a:t>diastol</a:t>
            </a:r>
            <a:r>
              <a:rPr lang="tr-TR" dirty="0" smtClean="0"/>
              <a:t> sonu akımda azalma</a:t>
            </a:r>
          </a:p>
          <a:p>
            <a:r>
              <a:rPr lang="tr-TR" dirty="0" err="1" smtClean="0"/>
              <a:t>Arteryel</a:t>
            </a:r>
            <a:r>
              <a:rPr lang="tr-TR" dirty="0" smtClean="0"/>
              <a:t>(BSE) ve </a:t>
            </a:r>
            <a:r>
              <a:rPr lang="tr-TR" dirty="0" err="1" smtClean="0"/>
              <a:t>venöz</a:t>
            </a:r>
            <a:r>
              <a:rPr lang="tr-TR" dirty="0" smtClean="0"/>
              <a:t>(</a:t>
            </a:r>
            <a:r>
              <a:rPr lang="tr-TR" dirty="0" err="1" smtClean="0"/>
              <a:t>duktus</a:t>
            </a:r>
            <a:r>
              <a:rPr lang="tr-TR" dirty="0" smtClean="0"/>
              <a:t> </a:t>
            </a:r>
            <a:r>
              <a:rPr lang="tr-TR" dirty="0" err="1" smtClean="0"/>
              <a:t>venosus</a:t>
            </a:r>
            <a:r>
              <a:rPr lang="tr-TR" dirty="0" smtClean="0"/>
              <a:t>) sistemde </a:t>
            </a:r>
            <a:r>
              <a:rPr lang="tr-TR" dirty="0" err="1" smtClean="0"/>
              <a:t>kompansatuvar</a:t>
            </a:r>
            <a:r>
              <a:rPr lang="tr-TR" dirty="0" smtClean="0"/>
              <a:t> </a:t>
            </a:r>
            <a:r>
              <a:rPr lang="tr-TR" dirty="0" err="1" smtClean="0"/>
              <a:t>vazodilatasyon</a:t>
            </a:r>
            <a:endParaRPr lang="tr-TR" dirty="0" smtClean="0"/>
          </a:p>
          <a:p>
            <a:r>
              <a:rPr lang="tr-TR" dirty="0" err="1" smtClean="0"/>
              <a:t>Santralizasyon</a:t>
            </a:r>
            <a:r>
              <a:rPr lang="tr-TR" dirty="0" smtClean="0"/>
              <a:t>(</a:t>
            </a:r>
            <a:r>
              <a:rPr lang="tr-TR" dirty="0" err="1" smtClean="0"/>
              <a:t>myokard</a:t>
            </a:r>
            <a:r>
              <a:rPr lang="tr-TR" dirty="0" smtClean="0"/>
              <a:t>, beyin, adrenal)</a:t>
            </a:r>
          </a:p>
          <a:p>
            <a:r>
              <a:rPr lang="tr-TR" dirty="0" err="1"/>
              <a:t>M</a:t>
            </a:r>
            <a:r>
              <a:rPr lang="tr-TR" dirty="0" err="1" smtClean="0"/>
              <a:t>etabolik</a:t>
            </a:r>
            <a:r>
              <a:rPr lang="tr-TR" dirty="0" smtClean="0"/>
              <a:t> </a:t>
            </a:r>
            <a:r>
              <a:rPr lang="tr-TR" dirty="0" err="1" smtClean="0"/>
              <a:t>kompansasyon</a:t>
            </a:r>
            <a:endParaRPr lang="tr-TR" dirty="0" smtClean="0"/>
          </a:p>
          <a:p>
            <a:r>
              <a:rPr lang="tr-TR" i="1" u="sng" dirty="0" err="1" smtClean="0"/>
              <a:t>Asidozla</a:t>
            </a:r>
            <a:r>
              <a:rPr lang="tr-TR" i="1" u="sng" dirty="0" smtClean="0"/>
              <a:t> birlikte </a:t>
            </a:r>
            <a:r>
              <a:rPr lang="tr-TR" i="1" u="sng" dirty="0" err="1" smtClean="0"/>
              <a:t>dekompansasyon</a:t>
            </a:r>
            <a:r>
              <a:rPr lang="tr-TR" i="1" u="sng" dirty="0" smtClean="0"/>
              <a:t> </a:t>
            </a:r>
          </a:p>
          <a:p>
            <a:r>
              <a:rPr lang="tr-TR" dirty="0" smtClean="0"/>
              <a:t>Kardiyak </a:t>
            </a:r>
            <a:r>
              <a:rPr lang="tr-TR" dirty="0" err="1" smtClean="0"/>
              <a:t>disfonksiyon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1811035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8745</TotalTime>
  <Words>763</Words>
  <Application>Microsoft Macintosh PowerPoint</Application>
  <PresentationFormat>Geniş Ekran</PresentationFormat>
  <Paragraphs>116</Paragraphs>
  <Slides>25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9" baseType="lpstr">
      <vt:lpstr>Calibri</vt:lpstr>
      <vt:lpstr>Calibri Light</vt:lpstr>
      <vt:lpstr>Arial</vt:lpstr>
      <vt:lpstr>Office Teması</vt:lpstr>
      <vt:lpstr>Fetal İyilik Halinin Patofizyolojisi ve Değerlendirme Yöntemleri</vt:lpstr>
      <vt:lpstr>Amaç</vt:lpstr>
      <vt:lpstr>Etkinlik</vt:lpstr>
      <vt:lpstr>Olası Zararlar</vt:lpstr>
      <vt:lpstr>Genel Prensipler</vt:lpstr>
      <vt:lpstr>Fetal biyofiziksel gelişim</vt:lpstr>
      <vt:lpstr>Hipoksi </vt:lpstr>
      <vt:lpstr>Koryonik villusdaki fetal kapillerle intervillöz aralıktaki maternal kan arasında maternal-fetal ve fetal-maternal alışveriş gerçekleşir.   </vt:lpstr>
      <vt:lpstr>PowerPoint Sunusu</vt:lpstr>
      <vt:lpstr>PowerPoint Sunusu</vt:lpstr>
      <vt:lpstr>PowerPoint Sunusu</vt:lpstr>
      <vt:lpstr>Antenatal fetal testler için endikasyonlar  </vt:lpstr>
      <vt:lpstr>Antenatal fetal iyilik hali değerlendirme yöntemleri</vt:lpstr>
      <vt:lpstr>PowerPoint Sunusu</vt:lpstr>
      <vt:lpstr>Fetal Hareketlerin Takibi </vt:lpstr>
      <vt:lpstr>Kontraksiyon Stress Testi </vt:lpstr>
      <vt:lpstr>Kontraksiyon Stress Testi kontraendikasyonlar</vt:lpstr>
      <vt:lpstr>PowerPoint Sunusu</vt:lpstr>
      <vt:lpstr>Nonstress Testi</vt:lpstr>
      <vt:lpstr>Biyofizik Profil</vt:lpstr>
      <vt:lpstr>PowerPoint Sunusu</vt:lpstr>
      <vt:lpstr>Modifiye Biyofizik Profil</vt:lpstr>
      <vt:lpstr>Doppler</vt:lpstr>
      <vt:lpstr>PowerPoint Sunusu</vt:lpstr>
      <vt:lpstr>Sonuç </vt:lpstr>
    </vt:vector>
  </TitlesOfParts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Microsoft Office Kullanıcısı</dc:creator>
  <cp:lastModifiedBy>Microsoft Office Kullanıcısı</cp:lastModifiedBy>
  <cp:revision>59</cp:revision>
  <dcterms:created xsi:type="dcterms:W3CDTF">2018-11-13T05:10:32Z</dcterms:created>
  <dcterms:modified xsi:type="dcterms:W3CDTF">2018-11-19T06:56:14Z</dcterms:modified>
</cp:coreProperties>
</file>