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3"/>
  </p:notesMasterIdLst>
  <p:sldIdLst>
    <p:sldId id="256" r:id="rId2"/>
    <p:sldId id="305" r:id="rId3"/>
    <p:sldId id="376" r:id="rId4"/>
    <p:sldId id="281" r:id="rId5"/>
    <p:sldId id="285" r:id="rId6"/>
    <p:sldId id="367" r:id="rId7"/>
    <p:sldId id="257" r:id="rId8"/>
    <p:sldId id="318" r:id="rId9"/>
    <p:sldId id="283" r:id="rId10"/>
    <p:sldId id="258" r:id="rId11"/>
    <p:sldId id="284" r:id="rId12"/>
    <p:sldId id="314" r:id="rId13"/>
    <p:sldId id="315" r:id="rId14"/>
    <p:sldId id="316" r:id="rId15"/>
    <p:sldId id="307" r:id="rId16"/>
    <p:sldId id="310" r:id="rId17"/>
    <p:sldId id="319" r:id="rId18"/>
    <p:sldId id="368" r:id="rId19"/>
    <p:sldId id="303" r:id="rId20"/>
    <p:sldId id="304" r:id="rId21"/>
    <p:sldId id="260" r:id="rId22"/>
    <p:sldId id="261" r:id="rId23"/>
    <p:sldId id="263" r:id="rId24"/>
    <p:sldId id="320" r:id="rId25"/>
    <p:sldId id="338" r:id="rId26"/>
    <p:sldId id="322" r:id="rId27"/>
    <p:sldId id="321" r:id="rId28"/>
    <p:sldId id="339" r:id="rId29"/>
    <p:sldId id="340" r:id="rId30"/>
    <p:sldId id="341" r:id="rId31"/>
    <p:sldId id="328" r:id="rId32"/>
    <p:sldId id="301" r:id="rId33"/>
    <p:sldId id="363" r:id="rId34"/>
    <p:sldId id="369" r:id="rId35"/>
    <p:sldId id="344" r:id="rId36"/>
    <p:sldId id="351" r:id="rId37"/>
    <p:sldId id="342" r:id="rId38"/>
    <p:sldId id="353" r:id="rId39"/>
    <p:sldId id="349" r:id="rId40"/>
    <p:sldId id="276" r:id="rId41"/>
    <p:sldId id="350" r:id="rId42"/>
    <p:sldId id="356" r:id="rId43"/>
    <p:sldId id="357" r:id="rId44"/>
    <p:sldId id="358" r:id="rId45"/>
    <p:sldId id="352" r:id="rId46"/>
    <p:sldId id="370" r:id="rId47"/>
    <p:sldId id="371" r:id="rId48"/>
    <p:sldId id="372" r:id="rId49"/>
    <p:sldId id="374" r:id="rId50"/>
    <p:sldId id="375" r:id="rId51"/>
    <p:sldId id="337" r:id="rId5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05"/>
  </p:normalViewPr>
  <p:slideViewPr>
    <p:cSldViewPr snapToGrid="0" snapToObjects="1">
      <p:cViewPr varScale="1">
        <p:scale>
          <a:sx n="69" d="100"/>
          <a:sy n="69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4DF2F-60C7-B64A-8890-14F9C073F264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B8D70-64CE-5946-8CCD-85BC51A48F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199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463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6537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18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444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5199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247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282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7795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1474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9833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261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E2C6D-ABF8-864B-BF59-B757D0AEA4FB}" type="datetimeFigureOut">
              <a:rPr lang="tr-TR" smtClean="0"/>
              <a:t>18.11.18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C7FA2-91A7-1A46-BCF0-0D1C8B7390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3434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13756" y="2400299"/>
            <a:ext cx="8772896" cy="2375807"/>
          </a:xfrm>
        </p:spPr>
        <p:txBody>
          <a:bodyPr>
            <a:noAutofit/>
          </a:bodyPr>
          <a:lstStyle/>
          <a:p>
            <a:r>
              <a:rPr lang="tr-TR" sz="4800" b="1" dirty="0" err="1" smtClean="0"/>
              <a:t>Oligohidramnios</a:t>
            </a:r>
            <a:r>
              <a:rPr lang="tr-TR" sz="4800" b="1" dirty="0" smtClean="0"/>
              <a:t>/</a:t>
            </a:r>
            <a:r>
              <a:rPr lang="tr-TR" sz="4800" b="1" dirty="0" err="1" smtClean="0"/>
              <a:t>Polihidramnios</a:t>
            </a:r>
            <a:r>
              <a:rPr lang="tr-TR" sz="4800" b="1" dirty="0" smtClean="0"/>
              <a:t> Durumunda </a:t>
            </a:r>
            <a:r>
              <a:rPr lang="tr-TR" sz="4800" b="1" dirty="0" err="1" smtClean="0"/>
              <a:t>Fetal</a:t>
            </a:r>
            <a:r>
              <a:rPr lang="tr-TR" sz="4800" b="1" dirty="0" smtClean="0"/>
              <a:t> İyilik Halini Nasıl </a:t>
            </a:r>
            <a:r>
              <a:rPr lang="tr-TR" sz="4800" b="1" dirty="0" err="1" smtClean="0"/>
              <a:t>Değerlendirelim</a:t>
            </a:r>
            <a:r>
              <a:rPr lang="tr-TR" sz="4800" b="1" dirty="0" smtClean="0"/>
              <a:t>? </a:t>
            </a:r>
            <a:br>
              <a:rPr lang="tr-TR" sz="4800" b="1" dirty="0" smtClean="0"/>
            </a:br>
            <a:endParaRPr lang="tr-TR" sz="4800" b="1" dirty="0"/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>
          <a:xfrm>
            <a:off x="1143000" y="4609744"/>
            <a:ext cx="6858000" cy="1241822"/>
          </a:xfrm>
        </p:spPr>
        <p:txBody>
          <a:bodyPr>
            <a:normAutofit fontScale="92500" lnSpcReduction="10000"/>
          </a:bodyPr>
          <a:lstStyle/>
          <a:p>
            <a:pPr lvl="1" algn="just">
              <a:lnSpc>
                <a:spcPct val="100000"/>
              </a:lnSpc>
              <a:spcBef>
                <a:spcPct val="0"/>
              </a:spcBef>
            </a:pPr>
            <a:r>
              <a:rPr lang="tr-TR" altLang="tr-TR" sz="2400" dirty="0">
                <a:solidFill>
                  <a:srgbClr val="000000"/>
                </a:solidFill>
              </a:rPr>
              <a:t>Doç. Dr. Esra ESİM BÜYÜKBAYRAK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</a:pPr>
            <a:r>
              <a:rPr lang="tr-TR" altLang="tr-TR" sz="2100" dirty="0">
                <a:solidFill>
                  <a:srgbClr val="000000"/>
                </a:solidFill>
              </a:rPr>
              <a:t>Marmara Üniversitesi Tıp Fakültesi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</a:pPr>
            <a:r>
              <a:rPr lang="tr-TR" altLang="tr-TR" sz="2100" dirty="0">
                <a:solidFill>
                  <a:srgbClr val="000000"/>
                </a:solidFill>
              </a:rPr>
              <a:t>Kadın Hastalıkları ve Doğum A.B.D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</a:pPr>
            <a:r>
              <a:rPr lang="tr-TR" altLang="tr-TR" sz="2100" dirty="0" err="1">
                <a:solidFill>
                  <a:srgbClr val="000000"/>
                </a:solidFill>
              </a:rPr>
              <a:t>Perinatoloji</a:t>
            </a:r>
            <a:r>
              <a:rPr lang="tr-TR" altLang="tr-TR" sz="2100" dirty="0">
                <a:solidFill>
                  <a:srgbClr val="000000"/>
                </a:solidFill>
              </a:rPr>
              <a:t> B.D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4" y="468630"/>
            <a:ext cx="9144000" cy="119637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792" y="4609745"/>
            <a:ext cx="2689860" cy="132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3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>
          <a:xfrm>
            <a:off x="314709" y="602741"/>
            <a:ext cx="8472104" cy="919627"/>
          </a:xfrm>
        </p:spPr>
        <p:txBody>
          <a:bodyPr>
            <a:noAutofit/>
          </a:bodyPr>
          <a:lstStyle/>
          <a:p>
            <a:r>
              <a:rPr lang="tr-TR" sz="3600" b="1" dirty="0" smtClean="0">
                <a:latin typeface="+mn-lt"/>
              </a:rPr>
              <a:t>    </a:t>
            </a:r>
            <a:r>
              <a:rPr lang="tr-TR" sz="3600" b="1" dirty="0" err="1" smtClean="0">
                <a:latin typeface="+mn-lt"/>
              </a:rPr>
              <a:t>Amniotik</a:t>
            </a:r>
            <a:r>
              <a:rPr lang="tr-TR" sz="3600" b="1" dirty="0" smtClean="0">
                <a:latin typeface="+mn-lt"/>
              </a:rPr>
              <a:t> </a:t>
            </a:r>
            <a:r>
              <a:rPr lang="tr-TR" sz="3600" b="1" dirty="0">
                <a:latin typeface="+mn-lt"/>
              </a:rPr>
              <a:t>Sıvı Değerlendirme </a:t>
            </a:r>
            <a:r>
              <a:rPr lang="tr-TR" sz="3600" b="1" dirty="0" smtClean="0">
                <a:latin typeface="+mn-lt"/>
              </a:rPr>
              <a:t>Yöntemleri</a:t>
            </a:r>
            <a:endParaRPr lang="tr-TR" sz="3600" b="1" dirty="0">
              <a:latin typeface="+mn-lt"/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585" y="2087602"/>
            <a:ext cx="2733785" cy="2335504"/>
          </a:xfr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865" y="2129727"/>
            <a:ext cx="2737485" cy="221437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09" y="4986860"/>
            <a:ext cx="8472104" cy="81915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1037272" y="4502112"/>
            <a:ext cx="796385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100" b="1" dirty="0"/>
              <a:t>                          Tek </a:t>
            </a:r>
            <a:r>
              <a:rPr lang="tr-TR" sz="2100" b="1" dirty="0" err="1"/>
              <a:t>Vertikal</a:t>
            </a:r>
            <a:r>
              <a:rPr lang="tr-TR" sz="2100" b="1" dirty="0"/>
              <a:t> </a:t>
            </a:r>
            <a:r>
              <a:rPr lang="tr-TR" sz="2100" b="1" dirty="0"/>
              <a:t>Cep( SDP)           </a:t>
            </a:r>
            <a:r>
              <a:rPr lang="tr-TR" sz="2100" b="1" dirty="0" err="1"/>
              <a:t>Amniyotik</a:t>
            </a:r>
            <a:r>
              <a:rPr lang="tr-TR" sz="2100" b="1" dirty="0"/>
              <a:t> </a:t>
            </a:r>
            <a:r>
              <a:rPr lang="tr-TR" sz="2100" b="1" dirty="0"/>
              <a:t>Sıvı </a:t>
            </a:r>
            <a:r>
              <a:rPr lang="tr-TR" sz="2100" b="1" dirty="0"/>
              <a:t>İndeksi (AFİ)</a:t>
            </a:r>
            <a:r>
              <a:rPr lang="tr-TR" sz="2100" b="1" dirty="0"/>
              <a:t/>
            </a:r>
            <a:br>
              <a:rPr lang="tr-TR" sz="2100" b="1" dirty="0"/>
            </a:br>
            <a:endParaRPr lang="tr-TR" sz="2100" dirty="0"/>
          </a:p>
        </p:txBody>
      </p:sp>
    </p:spTree>
    <p:extLst>
      <p:ext uri="{BB962C8B-B14F-4D97-AF65-F5344CB8AC3E}">
        <p14:creationId xmlns:p14="http://schemas.microsoft.com/office/powerpoint/2010/main" val="83647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74320" y="365126"/>
            <a:ext cx="8869680" cy="1325563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latin typeface="+mn-lt"/>
              </a:rPr>
              <a:t>     </a:t>
            </a:r>
            <a:r>
              <a:rPr lang="tr-TR" sz="3600" b="1" dirty="0" err="1" smtClean="0">
                <a:latin typeface="+mn-lt"/>
              </a:rPr>
              <a:t>Amniotik</a:t>
            </a:r>
            <a:r>
              <a:rPr lang="tr-TR" sz="3600" b="1" dirty="0" smtClean="0">
                <a:latin typeface="+mn-lt"/>
              </a:rPr>
              <a:t> </a:t>
            </a:r>
            <a:r>
              <a:rPr lang="tr-TR" sz="3600" b="1" dirty="0">
                <a:latin typeface="+mn-lt"/>
              </a:rPr>
              <a:t>Sıvı Değerlendirme </a:t>
            </a:r>
            <a:r>
              <a:rPr lang="tr-TR" sz="3600" b="1" dirty="0" smtClean="0">
                <a:latin typeface="+mn-lt"/>
              </a:rPr>
              <a:t>Yöntemleri</a:t>
            </a:r>
            <a:endParaRPr lang="tr-TR" sz="3600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" y="2294108"/>
            <a:ext cx="7886700" cy="3195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Çerçeve 5"/>
          <p:cNvSpPr/>
          <p:nvPr/>
        </p:nvSpPr>
        <p:spPr>
          <a:xfrm>
            <a:off x="4329113" y="3274695"/>
            <a:ext cx="942975" cy="140589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5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3044"/>
            <a:ext cx="8915399" cy="1447905"/>
          </a:xfrm>
        </p:spPr>
      </p:pic>
      <p:sp>
        <p:nvSpPr>
          <p:cNvPr id="5" name="Dikdörtgen 4"/>
          <p:cNvSpPr/>
          <p:nvPr/>
        </p:nvSpPr>
        <p:spPr>
          <a:xfrm>
            <a:off x="198614" y="2802536"/>
            <a:ext cx="87167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Gerçek AFV; </a:t>
            </a:r>
            <a:r>
              <a:rPr lang="tr-TR" dirty="0"/>
              <a:t>Boya </a:t>
            </a:r>
            <a:r>
              <a:rPr lang="tr-TR" dirty="0"/>
              <a:t>ile belirlenen </a:t>
            </a:r>
            <a:r>
              <a:rPr lang="tr-TR" dirty="0"/>
              <a:t>AFV, CS sırasında direk AFV ölçümü</a:t>
            </a:r>
          </a:p>
          <a:p>
            <a:r>
              <a:rPr lang="tr-TR" b="1" dirty="0"/>
              <a:t>USG ile AFV; </a:t>
            </a:r>
            <a:r>
              <a:rPr lang="tr-TR" dirty="0"/>
              <a:t>AFİ, SDP</a:t>
            </a:r>
          </a:p>
          <a:p>
            <a:endParaRPr lang="tr-TR" i="1" u="sng" dirty="0"/>
          </a:p>
          <a:p>
            <a:r>
              <a:rPr lang="tr-TR" i="1" u="sng" dirty="0"/>
              <a:t>Normal </a:t>
            </a:r>
            <a:r>
              <a:rPr lang="tr-TR" i="1" u="sng" dirty="0" err="1"/>
              <a:t>amniotik</a:t>
            </a:r>
            <a:r>
              <a:rPr lang="tr-TR" i="1" u="sng" dirty="0"/>
              <a:t> sıvı hacimlerinde  ultrason </a:t>
            </a:r>
            <a:r>
              <a:rPr lang="tr-TR" i="1" u="sng" dirty="0"/>
              <a:t>tahminleri ile </a:t>
            </a:r>
            <a:r>
              <a:rPr lang="tr-TR" i="1" u="sng" dirty="0"/>
              <a:t>gerçek AFV </a:t>
            </a:r>
            <a:r>
              <a:rPr lang="tr-TR" i="1" u="sng" dirty="0" err="1"/>
              <a:t>koreledir</a:t>
            </a:r>
            <a:r>
              <a:rPr lang="tr-TR" i="1" u="sng" dirty="0"/>
              <a:t>, </a:t>
            </a:r>
          </a:p>
          <a:p>
            <a:endParaRPr lang="tr-TR" i="1" u="sng" dirty="0"/>
          </a:p>
          <a:p>
            <a:r>
              <a:rPr lang="tr-TR" i="1" u="sng" dirty="0"/>
              <a:t>A</a:t>
            </a:r>
            <a:r>
              <a:rPr lang="tr-TR" i="1" u="sng" dirty="0"/>
              <a:t>ncak </a:t>
            </a:r>
            <a:r>
              <a:rPr lang="tr-TR" i="1" u="sng" dirty="0" err="1"/>
              <a:t>oligohidramniyos</a:t>
            </a:r>
            <a:r>
              <a:rPr lang="tr-TR" i="1" u="sng" dirty="0"/>
              <a:t> ve </a:t>
            </a:r>
            <a:r>
              <a:rPr lang="tr-TR" i="1" u="sng" dirty="0" err="1"/>
              <a:t>polihidramniyos</a:t>
            </a:r>
            <a:r>
              <a:rPr lang="tr-TR" i="1" u="sng" dirty="0"/>
              <a:t> </a:t>
            </a:r>
            <a:r>
              <a:rPr lang="tr-TR" i="1" u="sng" dirty="0"/>
              <a:t>için</a:t>
            </a:r>
            <a:r>
              <a:rPr lang="tr-TR" i="1" u="sng" dirty="0"/>
              <a:t> ultrason tahminleri ile gerçek AFV </a:t>
            </a:r>
            <a:r>
              <a:rPr lang="tr-TR" i="1" u="sng" dirty="0"/>
              <a:t>zayıf şekilde </a:t>
            </a:r>
            <a:r>
              <a:rPr lang="tr-TR" i="1" u="sng" dirty="0" err="1"/>
              <a:t>koreledir</a:t>
            </a:r>
            <a:endParaRPr lang="tr-TR" i="1" u="sng" dirty="0"/>
          </a:p>
        </p:txBody>
      </p:sp>
    </p:spTree>
    <p:extLst>
      <p:ext uri="{BB962C8B-B14F-4D97-AF65-F5344CB8AC3E}">
        <p14:creationId xmlns:p14="http://schemas.microsoft.com/office/powerpoint/2010/main" val="67362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9393" y="2939588"/>
            <a:ext cx="8586007" cy="2742186"/>
          </a:xfrm>
        </p:spPr>
        <p:txBody>
          <a:bodyPr>
            <a:normAutofit fontScale="92500" lnSpcReduction="10000"/>
          </a:bodyPr>
          <a:lstStyle/>
          <a:p>
            <a:r>
              <a:rPr lang="tr-TR" b="1" i="1" u="sng" dirty="0" err="1" smtClean="0"/>
              <a:t>Oligohidramnios</a:t>
            </a:r>
            <a:r>
              <a:rPr lang="tr-TR" b="1" i="1" u="sng" dirty="0" smtClean="0"/>
              <a:t> tanısında;</a:t>
            </a:r>
          </a:p>
          <a:p>
            <a:pPr marL="0" indent="0">
              <a:buNone/>
            </a:pPr>
            <a:r>
              <a:rPr lang="tr-TR" b="1" i="1" u="sng" dirty="0" smtClean="0"/>
              <a:t> </a:t>
            </a:r>
            <a:r>
              <a:rPr lang="tr-TR" dirty="0" smtClean="0"/>
              <a:t>AFİ tekniği </a:t>
            </a:r>
            <a:r>
              <a:rPr lang="tr-TR" dirty="0" err="1" smtClean="0"/>
              <a:t>perinatal</a:t>
            </a:r>
            <a:r>
              <a:rPr lang="tr-TR" dirty="0" smtClean="0"/>
              <a:t> sonuçları düzeltmeksizin aşırı teşhise ve gereksiz doğum indüksiyonuna neden olduğu için </a:t>
            </a:r>
            <a:r>
              <a:rPr lang="tr-TR" u="sng" dirty="0" smtClean="0"/>
              <a:t>SDP tekniği </a:t>
            </a:r>
            <a:r>
              <a:rPr lang="tr-TR" dirty="0" smtClean="0"/>
              <a:t>daha çok önerilir.</a:t>
            </a:r>
          </a:p>
          <a:p>
            <a:r>
              <a:rPr lang="tr-TR" b="1" u="sng" dirty="0" err="1" smtClean="0"/>
              <a:t>Polihidramnios</a:t>
            </a:r>
            <a:r>
              <a:rPr lang="tr-TR" b="1" u="sng" dirty="0" smtClean="0"/>
              <a:t> tanısında;</a:t>
            </a:r>
          </a:p>
          <a:p>
            <a:pPr marL="0" indent="0">
              <a:buNone/>
            </a:pPr>
            <a:r>
              <a:rPr lang="tr-TR" dirty="0" smtClean="0"/>
              <a:t>SDP tekniği aşırı teşhise neden olduğu için </a:t>
            </a:r>
            <a:r>
              <a:rPr lang="tr-TR" u="sng" dirty="0" smtClean="0"/>
              <a:t>AFİ tekniği </a:t>
            </a:r>
            <a:r>
              <a:rPr lang="tr-TR" dirty="0" smtClean="0"/>
              <a:t>daha çok önerilir.</a:t>
            </a:r>
          </a:p>
          <a:p>
            <a:endParaRPr lang="tr-TR" dirty="0" smtClean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635"/>
            <a:ext cx="8915400" cy="1997075"/>
          </a:xfrm>
        </p:spPr>
      </p:pic>
    </p:spTree>
    <p:extLst>
      <p:ext uri="{BB962C8B-B14F-4D97-AF65-F5344CB8AC3E}">
        <p14:creationId xmlns:p14="http://schemas.microsoft.com/office/powerpoint/2010/main" val="15213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" y="444271"/>
            <a:ext cx="8915400" cy="1102811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" y="1906559"/>
            <a:ext cx="8890462" cy="3978692"/>
          </a:xfrm>
          <a:prstGeom prst="rect">
            <a:avLst/>
          </a:prstGeom>
        </p:spPr>
      </p:pic>
      <p:cxnSp>
        <p:nvCxnSpPr>
          <p:cNvPr id="7" name="Düz Bağlayıcı 6"/>
          <p:cNvCxnSpPr/>
          <p:nvPr/>
        </p:nvCxnSpPr>
        <p:spPr>
          <a:xfrm>
            <a:off x="222885" y="3068955"/>
            <a:ext cx="86925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360045" y="3360420"/>
            <a:ext cx="8555355" cy="171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alka 9"/>
          <p:cNvSpPr/>
          <p:nvPr/>
        </p:nvSpPr>
        <p:spPr>
          <a:xfrm>
            <a:off x="3291839" y="2290415"/>
            <a:ext cx="1303020" cy="360045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>
              <a:solidFill>
                <a:schemeClr val="tx1"/>
              </a:solidFill>
            </a:endParaRPr>
          </a:p>
        </p:txBody>
      </p:sp>
      <p:sp>
        <p:nvSpPr>
          <p:cNvPr id="11" name="Halka 10"/>
          <p:cNvSpPr/>
          <p:nvPr/>
        </p:nvSpPr>
        <p:spPr>
          <a:xfrm>
            <a:off x="4860607" y="2290415"/>
            <a:ext cx="1345883" cy="360045"/>
          </a:xfrm>
          <a:prstGeom prst="donut">
            <a:avLst/>
          </a:prstGeom>
          <a:solidFill>
            <a:srgbClr val="FF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46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2878" y="365126"/>
            <a:ext cx="8898254" cy="1325563"/>
          </a:xfrm>
        </p:spPr>
        <p:txBody>
          <a:bodyPr/>
          <a:lstStyle/>
          <a:p>
            <a:r>
              <a:rPr lang="tr-TR" b="1" dirty="0" smtClean="0">
                <a:latin typeface="+mn-lt"/>
              </a:rPr>
              <a:t>    </a:t>
            </a:r>
            <a:r>
              <a:rPr lang="tr-TR" sz="3600" b="1" dirty="0" err="1" smtClean="0">
                <a:latin typeface="+mn-lt"/>
              </a:rPr>
              <a:t>Amniotik</a:t>
            </a:r>
            <a:r>
              <a:rPr lang="tr-TR" sz="3600" b="1" dirty="0" smtClean="0">
                <a:latin typeface="+mn-lt"/>
              </a:rPr>
              <a:t> </a:t>
            </a:r>
            <a:r>
              <a:rPr lang="tr-TR" sz="3600" b="1" dirty="0">
                <a:latin typeface="+mn-lt"/>
              </a:rPr>
              <a:t>Sıvı Değerlendirme Yöntemleri</a:t>
            </a:r>
            <a:endParaRPr lang="tr-TR" sz="3600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403325" y="3156109"/>
            <a:ext cx="3868340" cy="2763441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 smtClean="0"/>
              <a:t>Amniyotik</a:t>
            </a:r>
            <a:r>
              <a:rPr lang="tr-TR" dirty="0" smtClean="0"/>
              <a:t> </a:t>
            </a:r>
            <a:r>
              <a:rPr lang="tr-TR" dirty="0"/>
              <a:t>sıvı indeksinin kullanımı </a:t>
            </a:r>
            <a:r>
              <a:rPr lang="tr-TR" dirty="0" err="1"/>
              <a:t>oligohidramnios</a:t>
            </a:r>
            <a:r>
              <a:rPr lang="tr-TR" dirty="0"/>
              <a:t> tanısı ve </a:t>
            </a:r>
            <a:r>
              <a:rPr lang="tr-TR" dirty="0" err="1"/>
              <a:t>peripartum</a:t>
            </a:r>
            <a:r>
              <a:rPr lang="tr-TR" dirty="0"/>
              <a:t> sonuçlarında iyileşme olmaksızın </a:t>
            </a:r>
            <a:r>
              <a:rPr lang="tr-TR" dirty="0" smtClean="0"/>
              <a:t>doğum indüksiyon </a:t>
            </a:r>
            <a:r>
              <a:rPr lang="tr-TR" dirty="0"/>
              <a:t>oranını arttırdığından, </a:t>
            </a:r>
            <a:r>
              <a:rPr lang="tr-TR" i="1" u="sng" dirty="0" smtClean="0"/>
              <a:t>en </a:t>
            </a:r>
            <a:r>
              <a:rPr lang="tr-TR" i="1" u="sng" dirty="0"/>
              <a:t>derin dikey cep ölçümü </a:t>
            </a:r>
            <a:r>
              <a:rPr lang="tr-TR" dirty="0"/>
              <a:t>daha iyi bir seçenek olarak görünmektedir.</a:t>
            </a:r>
          </a:p>
          <a:p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29150" y="3156109"/>
            <a:ext cx="3887391" cy="2763441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/>
              <a:t>Oligohidramnios</a:t>
            </a:r>
            <a:r>
              <a:rPr lang="tr-TR" dirty="0"/>
              <a:t> tanısı koymak için </a:t>
            </a:r>
            <a:r>
              <a:rPr lang="tr-TR" dirty="0" err="1"/>
              <a:t>amniotik</a:t>
            </a:r>
            <a:r>
              <a:rPr lang="tr-TR" dirty="0"/>
              <a:t> sıvı indeksinin aksine </a:t>
            </a:r>
            <a:r>
              <a:rPr lang="tr-TR" i="1" u="sng" dirty="0"/>
              <a:t>en derin dikey cep ölçümünün kullanılması, </a:t>
            </a:r>
            <a:r>
              <a:rPr lang="tr-TR" dirty="0"/>
              <a:t>olumsuz </a:t>
            </a:r>
            <a:r>
              <a:rPr lang="tr-TR" dirty="0" err="1"/>
              <a:t>perinatal</a:t>
            </a:r>
            <a:r>
              <a:rPr lang="tr-TR" dirty="0"/>
              <a:t> sonuçlarda artış olmaksızın </a:t>
            </a:r>
            <a:r>
              <a:rPr lang="tr-TR" dirty="0" smtClean="0"/>
              <a:t>girişimlerde </a:t>
            </a:r>
            <a:r>
              <a:rPr lang="tr-TR" dirty="0"/>
              <a:t>azalma ile ilişkilidir </a:t>
            </a:r>
            <a:r>
              <a:rPr lang="tr-TR" dirty="0" smtClean="0"/>
              <a:t>                        ( </a:t>
            </a:r>
            <a:r>
              <a:rPr lang="tr-TR" dirty="0"/>
              <a:t>Kanıt düzeyi A).</a:t>
            </a:r>
          </a:p>
          <a:p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449" y="2051209"/>
            <a:ext cx="4515683" cy="11049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8" y="2051209"/>
            <a:ext cx="429887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0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0068" y="3220879"/>
            <a:ext cx="7886700" cy="2668429"/>
          </a:xfrm>
        </p:spPr>
        <p:txBody>
          <a:bodyPr>
            <a:normAutofit fontScale="62500" lnSpcReduction="20000"/>
          </a:bodyPr>
          <a:lstStyle/>
          <a:p>
            <a:r>
              <a:rPr lang="tr-TR" dirty="0" smtClean="0"/>
              <a:t>2017, </a:t>
            </a:r>
            <a:r>
              <a:rPr lang="tr-TR" dirty="0" err="1" smtClean="0"/>
              <a:t>prospektif</a:t>
            </a:r>
            <a:r>
              <a:rPr lang="tr-TR" dirty="0" smtClean="0"/>
              <a:t> klinik çalışma, 428 gebe, </a:t>
            </a:r>
          </a:p>
          <a:p>
            <a:r>
              <a:rPr lang="tr-TR" dirty="0" err="1" smtClean="0"/>
              <a:t>Amniotik</a:t>
            </a:r>
            <a:r>
              <a:rPr lang="tr-TR" dirty="0" smtClean="0"/>
              <a:t> sıvı değerlendirmesi için;</a:t>
            </a:r>
          </a:p>
          <a:p>
            <a:pPr marL="0" indent="0">
              <a:buNone/>
            </a:pPr>
            <a:r>
              <a:rPr lang="tr-TR" dirty="0"/>
              <a:t>G</a:t>
            </a:r>
            <a:r>
              <a:rPr lang="tr-TR" dirty="0" smtClean="0"/>
              <a:t>ri skala USG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Doppler</a:t>
            </a:r>
            <a:r>
              <a:rPr lang="tr-TR" dirty="0" smtClean="0"/>
              <a:t> +Gri skala USG karşılaştırılmış;</a:t>
            </a:r>
          </a:p>
          <a:p>
            <a:r>
              <a:rPr lang="tr-TR" dirty="0" smtClean="0"/>
              <a:t>Renkli </a:t>
            </a:r>
            <a:r>
              <a:rPr lang="tr-TR" dirty="0" err="1"/>
              <a:t>Doppler</a:t>
            </a:r>
            <a:r>
              <a:rPr lang="tr-TR" dirty="0"/>
              <a:t> </a:t>
            </a:r>
            <a:r>
              <a:rPr lang="tr-TR" dirty="0" err="1"/>
              <a:t>sonografi</a:t>
            </a:r>
            <a:r>
              <a:rPr lang="tr-TR" dirty="0"/>
              <a:t> </a:t>
            </a:r>
            <a:r>
              <a:rPr lang="tr-TR" dirty="0" smtClean="0"/>
              <a:t>kullanılarak;</a:t>
            </a:r>
          </a:p>
          <a:p>
            <a:pPr lvl="1"/>
            <a:r>
              <a:rPr lang="tr-TR" dirty="0" smtClean="0"/>
              <a:t> </a:t>
            </a:r>
            <a:r>
              <a:rPr lang="tr-TR" dirty="0"/>
              <a:t>AFI </a:t>
            </a:r>
            <a:r>
              <a:rPr lang="tr-TR" dirty="0" smtClean="0"/>
              <a:t>tekniğiyle % </a:t>
            </a:r>
            <a:r>
              <a:rPr lang="tr-TR" dirty="0"/>
              <a:t>20, </a:t>
            </a:r>
            <a:endParaRPr lang="tr-TR" dirty="0" smtClean="0"/>
          </a:p>
          <a:p>
            <a:pPr lvl="1"/>
            <a:r>
              <a:rPr lang="tr-TR" dirty="0" smtClean="0"/>
              <a:t>SDP tekniğiyle ise % </a:t>
            </a:r>
            <a:r>
              <a:rPr lang="tr-TR" dirty="0"/>
              <a:t>23 daha fazla </a:t>
            </a:r>
            <a:r>
              <a:rPr lang="tr-TR" dirty="0" err="1" smtClean="0"/>
              <a:t>oligohidramnios</a:t>
            </a:r>
            <a:r>
              <a:rPr lang="tr-TR" dirty="0" smtClean="0"/>
              <a:t> tanısı konmuştur.</a:t>
            </a:r>
          </a:p>
          <a:p>
            <a:r>
              <a:rPr lang="tr-TR" dirty="0" smtClean="0"/>
              <a:t>Gruplar arasında </a:t>
            </a:r>
            <a:r>
              <a:rPr lang="tr-TR" dirty="0"/>
              <a:t>olumsuz </a:t>
            </a:r>
            <a:r>
              <a:rPr lang="tr-TR" dirty="0" err="1"/>
              <a:t>intrapartum</a:t>
            </a:r>
            <a:r>
              <a:rPr lang="tr-TR" dirty="0"/>
              <a:t> veya </a:t>
            </a: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smtClean="0"/>
              <a:t>sonuçlar benzer bulunmuş.</a:t>
            </a:r>
          </a:p>
          <a:p>
            <a:r>
              <a:rPr lang="tr-TR" sz="2900" dirty="0"/>
              <a:t>AFV hesaplamak için </a:t>
            </a:r>
            <a:r>
              <a:rPr lang="tr-TR" sz="2900" i="1" u="sng" dirty="0"/>
              <a:t>rutin olarak renkli </a:t>
            </a:r>
            <a:r>
              <a:rPr lang="tr-TR" sz="2900" i="1" u="sng" dirty="0" err="1"/>
              <a:t>Doppler</a:t>
            </a:r>
            <a:r>
              <a:rPr lang="tr-TR" sz="2900" i="1" u="sng" dirty="0"/>
              <a:t> kullanımı </a:t>
            </a:r>
            <a:r>
              <a:rPr lang="tr-TR" sz="2900" dirty="0" err="1"/>
              <a:t>oligohidramniosun</a:t>
            </a:r>
            <a:r>
              <a:rPr lang="tr-TR" sz="2900" dirty="0"/>
              <a:t> aşırı teşhisine ve artmış müdahalelere yol açabileceği için </a:t>
            </a:r>
            <a:r>
              <a:rPr lang="tr-TR" sz="2900" i="1" u="sng" dirty="0"/>
              <a:t>önerilmez.</a:t>
            </a:r>
          </a:p>
          <a:p>
            <a:endParaRPr lang="tr-TR" sz="1350" dirty="0"/>
          </a:p>
          <a:p>
            <a:endParaRPr lang="tr-TR" sz="1350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" y="739616"/>
            <a:ext cx="8812530" cy="20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7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2454354"/>
            <a:ext cx="4560570" cy="3383519"/>
          </a:xfrm>
        </p:spPr>
      </p:pic>
      <p:sp>
        <p:nvSpPr>
          <p:cNvPr id="7" name="İçerik Yer Tutucusu 6"/>
          <p:cNvSpPr>
            <a:spLocks noGrp="1"/>
          </p:cNvSpPr>
          <p:nvPr>
            <p:ph sz="half" idx="2"/>
          </p:nvPr>
        </p:nvSpPr>
        <p:spPr>
          <a:xfrm>
            <a:off x="4629150" y="2454354"/>
            <a:ext cx="4394835" cy="3263504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hidrasyon</a:t>
            </a:r>
            <a:r>
              <a:rPr lang="tr-TR" dirty="0" smtClean="0"/>
              <a:t> (1000 ml)</a:t>
            </a:r>
          </a:p>
          <a:p>
            <a:r>
              <a:rPr lang="tr-TR" dirty="0" err="1" smtClean="0"/>
              <a:t>Maternal</a:t>
            </a:r>
            <a:r>
              <a:rPr lang="tr-TR" dirty="0" smtClean="0"/>
              <a:t> sol yan pozisyon</a:t>
            </a:r>
          </a:p>
          <a:p>
            <a:r>
              <a:rPr lang="tr-TR" dirty="0" err="1" smtClean="0"/>
              <a:t>Maternal</a:t>
            </a:r>
            <a:r>
              <a:rPr lang="tr-TR" dirty="0" smtClean="0"/>
              <a:t> dinlenme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15-90 </a:t>
            </a:r>
            <a:r>
              <a:rPr lang="tr-TR" dirty="0" err="1" smtClean="0"/>
              <a:t>dk</a:t>
            </a:r>
            <a:r>
              <a:rPr lang="tr-TR" dirty="0" smtClean="0"/>
              <a:t> içinde USG ile ölçülen AFI arttırmaktadır (150mm         225mm)</a:t>
            </a:r>
          </a:p>
          <a:p>
            <a:pPr>
              <a:buFont typeface="Arial" charset="0"/>
              <a:buChar char="•"/>
            </a:pPr>
            <a:endParaRPr lang="tr-TR" sz="1650" i="1" dirty="0"/>
          </a:p>
          <a:p>
            <a:pPr>
              <a:buFont typeface="Arial" charset="0"/>
              <a:buChar char="•"/>
            </a:pPr>
            <a:r>
              <a:rPr lang="tr-TR" sz="1650" i="1" dirty="0"/>
              <a:t>(USG saatler </a:t>
            </a:r>
            <a:r>
              <a:rPr lang="tr-TR" sz="1650" i="1" dirty="0"/>
              <a:t>içinde tekrarlandığında veya farklı operatörler tarafından gerçekleştirildiğinde, sonuçların tutarsızlığını açıklamaya yardımcı olabilir</a:t>
            </a:r>
            <a:r>
              <a:rPr lang="tr-TR" sz="1650" i="1" dirty="0"/>
              <a:t>.)</a:t>
            </a:r>
            <a:endParaRPr lang="tr-TR" sz="1650" i="1" dirty="0">
              <a:solidFill>
                <a:srgbClr val="0070C0"/>
              </a:solidFill>
            </a:endParaRP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602694"/>
            <a:ext cx="9018270" cy="1591628"/>
          </a:xfrm>
          <a:prstGeom prst="rect">
            <a:avLst/>
          </a:prstGeom>
        </p:spPr>
      </p:pic>
      <p:sp>
        <p:nvSpPr>
          <p:cNvPr id="8" name="Aşağı Ok 7"/>
          <p:cNvSpPr/>
          <p:nvPr/>
        </p:nvSpPr>
        <p:spPr>
          <a:xfrm flipH="1">
            <a:off x="5434964" y="3317558"/>
            <a:ext cx="471488" cy="548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  <p:sp>
        <p:nvSpPr>
          <p:cNvPr id="11" name="Sağ Ok 10"/>
          <p:cNvSpPr/>
          <p:nvPr/>
        </p:nvSpPr>
        <p:spPr>
          <a:xfrm>
            <a:off x="7243762" y="4280297"/>
            <a:ext cx="437198" cy="77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6714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SUNUM AKIŞI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4780598" cy="3662839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Amniotik</a:t>
            </a:r>
            <a:r>
              <a:rPr lang="tr-TR" dirty="0" smtClean="0"/>
              <a:t> sıvı dinamiği</a:t>
            </a:r>
          </a:p>
          <a:p>
            <a:r>
              <a:rPr lang="tr-TR" dirty="0" err="1" smtClean="0"/>
              <a:t>Amniotik</a:t>
            </a:r>
            <a:r>
              <a:rPr lang="tr-TR" dirty="0" smtClean="0"/>
              <a:t> sıvı değerlendirme yöntemleri</a:t>
            </a:r>
          </a:p>
          <a:p>
            <a:r>
              <a:rPr lang="tr-TR" sz="2625" b="1" dirty="0" err="1">
                <a:solidFill>
                  <a:srgbClr val="FF0000"/>
                </a:solidFill>
              </a:rPr>
              <a:t>Oligohidramnios</a:t>
            </a:r>
            <a:endParaRPr lang="tr-TR" sz="2625" b="1" dirty="0">
              <a:solidFill>
                <a:srgbClr val="FF0000"/>
              </a:solidFill>
            </a:endParaRPr>
          </a:p>
          <a:p>
            <a:pPr lvl="1"/>
            <a:r>
              <a:rPr lang="tr-TR" sz="2250" dirty="0">
                <a:solidFill>
                  <a:srgbClr val="FF0000"/>
                </a:solidFill>
              </a:rPr>
              <a:t>Nedenleri</a:t>
            </a:r>
          </a:p>
          <a:p>
            <a:pPr lvl="1"/>
            <a:r>
              <a:rPr lang="tr-TR" sz="2250" dirty="0">
                <a:solidFill>
                  <a:srgbClr val="FF0000"/>
                </a:solidFill>
              </a:rPr>
              <a:t>Klinik yaklaşım</a:t>
            </a:r>
          </a:p>
          <a:p>
            <a:pPr lvl="1"/>
            <a:r>
              <a:rPr lang="tr-TR" sz="2250" dirty="0" err="1">
                <a:solidFill>
                  <a:srgbClr val="FF0000"/>
                </a:solidFill>
              </a:rPr>
              <a:t>Fetal</a:t>
            </a:r>
            <a:r>
              <a:rPr lang="tr-TR" sz="2250" dirty="0">
                <a:solidFill>
                  <a:srgbClr val="FF0000"/>
                </a:solidFill>
              </a:rPr>
              <a:t> </a:t>
            </a:r>
            <a:r>
              <a:rPr lang="tr-TR" sz="2250" dirty="0">
                <a:solidFill>
                  <a:srgbClr val="FF0000"/>
                </a:solidFill>
              </a:rPr>
              <a:t>iyilik hali </a:t>
            </a:r>
            <a:r>
              <a:rPr lang="tr-TR" sz="2250" dirty="0">
                <a:solidFill>
                  <a:srgbClr val="FF0000"/>
                </a:solidFill>
              </a:rPr>
              <a:t>değerlendirmesi</a:t>
            </a:r>
          </a:p>
          <a:p>
            <a:pPr lvl="1"/>
            <a:r>
              <a:rPr lang="tr-TR" sz="2250" dirty="0">
                <a:solidFill>
                  <a:srgbClr val="FF0000"/>
                </a:solidFill>
              </a:rPr>
              <a:t>Doğum zamanlaması</a:t>
            </a:r>
            <a:endParaRPr lang="tr-TR" sz="2250" dirty="0">
              <a:solidFill>
                <a:srgbClr val="FF0000"/>
              </a:solidFill>
            </a:endParaRPr>
          </a:p>
          <a:p>
            <a:r>
              <a:rPr lang="tr-TR" dirty="0" err="1" smtClean="0"/>
              <a:t>Polihidramnios</a:t>
            </a:r>
            <a:endParaRPr lang="tr-TR" dirty="0" smtClean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/>
              <a:t>Klinik yaklaşım</a:t>
            </a:r>
          </a:p>
          <a:p>
            <a:pPr lvl="1"/>
            <a:r>
              <a:rPr lang="tr-TR" dirty="0" err="1"/>
              <a:t>Fetal</a:t>
            </a:r>
            <a:r>
              <a:rPr lang="tr-TR" dirty="0"/>
              <a:t> iyilik hali değerlendirmesi</a:t>
            </a:r>
          </a:p>
          <a:p>
            <a:pPr lvl="1"/>
            <a:r>
              <a:rPr lang="tr-TR" dirty="0"/>
              <a:t>Doğum </a:t>
            </a:r>
            <a:r>
              <a:rPr lang="tr-TR" dirty="0" smtClean="0"/>
              <a:t>zamanlaması</a:t>
            </a:r>
          </a:p>
          <a:p>
            <a:r>
              <a:rPr lang="tr-TR" dirty="0" smtClean="0"/>
              <a:t>Sonuçlar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13" y="2176700"/>
            <a:ext cx="307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6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r-TR" altLang="tr-TR" b="1" dirty="0" smtClean="0">
                <a:latin typeface="+mn-lt"/>
              </a:rPr>
              <a:t>            </a:t>
            </a:r>
            <a:r>
              <a:rPr lang="tr-TR" altLang="tr-TR" b="1" dirty="0" err="1" smtClean="0">
                <a:latin typeface="+mn-lt"/>
              </a:rPr>
              <a:t>Oligohidramnios</a:t>
            </a:r>
            <a:r>
              <a:rPr lang="tr-TR" altLang="tr-TR" b="1" dirty="0" smtClean="0">
                <a:latin typeface="+mn-lt"/>
              </a:rPr>
              <a:t> Nedenleri</a:t>
            </a:r>
            <a:r>
              <a:rPr lang="tr-TR" altLang="tr-TR" b="1" dirty="0">
                <a:latin typeface="+mn-lt"/>
              </a:rPr>
              <a:t/>
            </a:r>
            <a:br>
              <a:rPr lang="tr-TR" altLang="tr-TR" b="1" dirty="0">
                <a:latin typeface="+mn-lt"/>
              </a:rPr>
            </a:br>
            <a:endParaRPr lang="tr-TR" b="1" dirty="0">
              <a:latin typeface="+mn-lt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108537"/>
              </p:ext>
            </p:extLst>
          </p:nvPr>
        </p:nvGraphicFramePr>
        <p:xfrm>
          <a:off x="166552" y="1739002"/>
          <a:ext cx="8837023" cy="4422364"/>
        </p:xfrm>
        <a:graphic>
          <a:graphicData uri="http://schemas.openxmlformats.org/drawingml/2006/table">
            <a:tbl>
              <a:tblPr/>
              <a:tblGrid>
                <a:gridCol w="8837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541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>
                          <a:effectLst/>
                        </a:rPr>
                        <a:t>Maternal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28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Uteroplasental</a:t>
                      </a:r>
                      <a:r>
                        <a:rPr lang="tr-TR" sz="1400" dirty="0" smtClean="0">
                          <a:effectLst/>
                        </a:rPr>
                        <a:t> yetmezlik ile ilişkili tıbbi veya </a:t>
                      </a:r>
                      <a:r>
                        <a:rPr lang="tr-TR" sz="1400" dirty="0" err="1" smtClean="0">
                          <a:effectLst/>
                        </a:rPr>
                        <a:t>obstetrik</a:t>
                      </a:r>
                      <a:r>
                        <a:rPr lang="tr-TR" sz="1400" dirty="0" smtClean="0">
                          <a:effectLst/>
                        </a:rPr>
                        <a:t> durumlar (</a:t>
                      </a:r>
                      <a:r>
                        <a:rPr lang="tr-TR" sz="1400" dirty="0" err="1" smtClean="0">
                          <a:effectLst/>
                        </a:rPr>
                        <a:t>örn</a:t>
                      </a:r>
                      <a:r>
                        <a:rPr lang="tr-TR" sz="1400" dirty="0" smtClean="0">
                          <a:effectLst/>
                        </a:rPr>
                        <a:t>; </a:t>
                      </a:r>
                      <a:r>
                        <a:rPr lang="tr-TR" sz="1400" dirty="0" err="1" smtClean="0">
                          <a:effectLst/>
                        </a:rPr>
                        <a:t>preeklampsi</a:t>
                      </a:r>
                      <a:r>
                        <a:rPr lang="tr-TR" sz="1400" dirty="0" smtClean="0">
                          <a:effectLst/>
                        </a:rPr>
                        <a:t>, kronik hipertansiyon, </a:t>
                      </a:r>
                      <a:r>
                        <a:rPr lang="tr-TR" sz="1400" dirty="0" err="1" smtClean="0">
                          <a:effectLst/>
                        </a:rPr>
                        <a:t>kollajen</a:t>
                      </a:r>
                      <a:r>
                        <a:rPr lang="tr-TR" sz="1400" dirty="0" smtClean="0">
                          <a:effectLst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</a:rPr>
                        <a:t>vasküler</a:t>
                      </a:r>
                      <a:r>
                        <a:rPr lang="tr-TR" sz="1400" dirty="0" smtClean="0">
                          <a:effectLst/>
                        </a:rPr>
                        <a:t> hastalık, </a:t>
                      </a:r>
                      <a:r>
                        <a:rPr lang="tr-TR" sz="1400" dirty="0" err="1" smtClean="0">
                          <a:effectLst/>
                        </a:rPr>
                        <a:t>nefropati</a:t>
                      </a:r>
                      <a:r>
                        <a:rPr lang="tr-TR" sz="1400" dirty="0" smtClean="0">
                          <a:effectLst/>
                        </a:rPr>
                        <a:t>, </a:t>
                      </a:r>
                      <a:r>
                        <a:rPr lang="tr-TR" sz="1400" dirty="0" err="1" smtClean="0">
                          <a:effectLst/>
                        </a:rPr>
                        <a:t>trombofili</a:t>
                      </a:r>
                      <a:r>
                        <a:rPr lang="tr-TR" sz="1400" dirty="0" smtClean="0">
                          <a:effectLst/>
                        </a:rPr>
                        <a:t>) </a:t>
                      </a: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37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>
                          <a:effectLst/>
                        </a:rPr>
                        <a:t>İlaçlar (</a:t>
                      </a:r>
                      <a:r>
                        <a:rPr lang="tr-TR" sz="1400" dirty="0" err="1" smtClean="0">
                          <a:effectLst/>
                        </a:rPr>
                        <a:t>örn</a:t>
                      </a:r>
                      <a:r>
                        <a:rPr lang="tr-TR" sz="1400" dirty="0" smtClean="0">
                          <a:effectLst/>
                        </a:rPr>
                        <a:t>., </a:t>
                      </a:r>
                      <a:r>
                        <a:rPr lang="tr-TR" sz="1400" dirty="0" err="1" smtClean="0">
                          <a:effectLst/>
                        </a:rPr>
                        <a:t>Anjiyotensin</a:t>
                      </a:r>
                      <a:r>
                        <a:rPr lang="tr-TR" sz="1400" dirty="0" smtClean="0">
                          <a:effectLst/>
                        </a:rPr>
                        <a:t> dönüştürücü enzim inhibitörleri, </a:t>
                      </a:r>
                      <a:r>
                        <a:rPr lang="tr-TR" sz="1400" dirty="0" err="1" smtClean="0">
                          <a:effectLst/>
                        </a:rPr>
                        <a:t>prostaglandin</a:t>
                      </a:r>
                      <a:r>
                        <a:rPr lang="tr-TR" sz="1400" dirty="0" smtClean="0">
                          <a:effectLst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</a:rPr>
                        <a:t>sentetaz</a:t>
                      </a:r>
                      <a:r>
                        <a:rPr lang="tr-TR" sz="1400" dirty="0" smtClean="0">
                          <a:effectLst/>
                        </a:rPr>
                        <a:t> inhibitörleri, </a:t>
                      </a:r>
                      <a:r>
                        <a:rPr lang="tr-TR" sz="1400" dirty="0" err="1" smtClean="0">
                          <a:effectLst/>
                        </a:rPr>
                        <a:t>trastuzumab</a:t>
                      </a:r>
                      <a:r>
                        <a:rPr lang="tr-TR" sz="1400" dirty="0" smtClean="0">
                          <a:effectLst/>
                        </a:rPr>
                        <a:t>). </a:t>
                      </a: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 smtClean="0">
                          <a:effectLst/>
                        </a:rPr>
                        <a:t>Plasental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Dekolman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smtClean="0">
                          <a:effectLst/>
                        </a:rPr>
                        <a:t>TTTS</a:t>
                      </a:r>
                      <a:r>
                        <a:rPr lang="tr-TR" sz="1400" baseline="0" dirty="0" smtClean="0">
                          <a:effectLst/>
                        </a:rPr>
                        <a:t>  </a:t>
                      </a:r>
                      <a:r>
                        <a:rPr lang="tr-TR" sz="1400" dirty="0" smtClean="0">
                          <a:effectLst/>
                        </a:rPr>
                        <a:t>(</a:t>
                      </a:r>
                      <a:r>
                        <a:rPr lang="tr-TR" sz="1400" dirty="0" err="1" smtClean="0">
                          <a:effectLst/>
                        </a:rPr>
                        <a:t>Oligo-poli</a:t>
                      </a:r>
                      <a:r>
                        <a:rPr lang="tr-TR" sz="1400" baseline="0" dirty="0" smtClean="0">
                          <a:effectLst/>
                        </a:rPr>
                        <a:t> sekansı</a:t>
                      </a:r>
                      <a:r>
                        <a:rPr lang="tr-TR" sz="1400" dirty="0" smtClean="0">
                          <a:effectLst/>
                        </a:rPr>
                        <a:t>)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Plasental</a:t>
                      </a:r>
                      <a:r>
                        <a:rPr lang="tr-TR" sz="1400" dirty="0" smtClean="0">
                          <a:effectLst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</a:rPr>
                        <a:t>tromboz</a:t>
                      </a:r>
                      <a:r>
                        <a:rPr lang="tr-TR" sz="1400" baseline="0" dirty="0" smtClean="0">
                          <a:effectLst/>
                        </a:rPr>
                        <a:t> veya </a:t>
                      </a:r>
                      <a:r>
                        <a:rPr lang="tr-TR" sz="1400" dirty="0" err="1" smtClean="0">
                          <a:effectLst/>
                        </a:rPr>
                        <a:t>infarkt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>
                          <a:effectLst/>
                        </a:rPr>
                        <a:t>Fetal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Kromosomal</a:t>
                      </a:r>
                      <a:r>
                        <a:rPr lang="tr-TR" sz="1400" dirty="0" smtClean="0">
                          <a:effectLst/>
                        </a:rPr>
                        <a:t>. anomaliler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27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Konjenital</a:t>
                      </a:r>
                      <a:r>
                        <a:rPr lang="tr-TR" sz="1400" dirty="0" smtClean="0">
                          <a:effectLst/>
                        </a:rPr>
                        <a:t> anormallikler</a:t>
                      </a:r>
                      <a:r>
                        <a:rPr lang="tr-TR" sz="1400" baseline="0" dirty="0" smtClean="0">
                          <a:effectLst/>
                        </a:rPr>
                        <a:t> (</a:t>
                      </a:r>
                      <a:r>
                        <a:rPr lang="tr-TR" sz="1400" dirty="0" smtClean="0">
                          <a:effectLst/>
                        </a:rPr>
                        <a:t>özellikle</a:t>
                      </a:r>
                      <a:r>
                        <a:rPr lang="tr-TR" sz="1400" baseline="0" dirty="0" smtClean="0">
                          <a:effectLst/>
                        </a:rPr>
                        <a:t> </a:t>
                      </a:r>
                      <a:r>
                        <a:rPr lang="tr-TR" sz="1400" dirty="0" smtClean="0">
                          <a:effectLst/>
                        </a:rPr>
                        <a:t>bozulmuş idrar üretimi ile ilişkili olanlar  </a:t>
                      </a:r>
                      <a:r>
                        <a:rPr lang="tr-TR" sz="1400" dirty="0" err="1" smtClean="0">
                          <a:effectLst/>
                        </a:rPr>
                        <a:t>örn</a:t>
                      </a:r>
                      <a:r>
                        <a:rPr lang="tr-TR" sz="1400" dirty="0" smtClean="0">
                          <a:effectLst/>
                        </a:rPr>
                        <a:t>; </a:t>
                      </a:r>
                      <a:r>
                        <a:rPr lang="tr-TR" sz="1400" dirty="0" err="1" smtClean="0">
                          <a:effectLst/>
                        </a:rPr>
                        <a:t>renal</a:t>
                      </a:r>
                      <a:r>
                        <a:rPr lang="tr-TR" sz="1400" dirty="0" smtClean="0">
                          <a:effectLst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</a:rPr>
                        <a:t>agenezi</a:t>
                      </a:r>
                      <a:r>
                        <a:rPr lang="tr-TR" sz="1400" dirty="0" smtClean="0">
                          <a:effectLst/>
                        </a:rPr>
                        <a:t>, PUJ darlığı, </a:t>
                      </a:r>
                      <a:r>
                        <a:rPr lang="tr-TR" sz="1400" dirty="0" err="1" smtClean="0">
                          <a:effectLst/>
                        </a:rPr>
                        <a:t>hidronefroz</a:t>
                      </a:r>
                      <a:r>
                        <a:rPr lang="tr-TR" sz="1400" dirty="0" smtClean="0">
                          <a:effectLst/>
                        </a:rPr>
                        <a:t>, VUR,</a:t>
                      </a:r>
                      <a:r>
                        <a:rPr lang="mr-IN" sz="1400" dirty="0" smtClean="0">
                          <a:effectLst/>
                        </a:rPr>
                        <a:t>…</a:t>
                      </a:r>
                      <a:r>
                        <a:rPr lang="tr-TR" sz="1400" dirty="0" smtClean="0">
                          <a:effectLst/>
                        </a:rPr>
                        <a:t>)</a:t>
                      </a: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>
                          <a:effectLst/>
                        </a:rPr>
                        <a:t>Büyüme kısıtlılığı</a:t>
                      </a:r>
                      <a:r>
                        <a:rPr lang="tr-TR" sz="1400" baseline="0" dirty="0" smtClean="0">
                          <a:effectLst/>
                        </a:rPr>
                        <a:t> (IUGR)</a:t>
                      </a:r>
                      <a:endParaRPr lang="tr-TR" sz="1400" dirty="0" smtClean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Fetal</a:t>
                      </a:r>
                      <a:r>
                        <a:rPr lang="tr-TR" sz="1400" dirty="0" smtClean="0">
                          <a:effectLst/>
                        </a:rPr>
                        <a:t> ölüm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Postterm</a:t>
                      </a:r>
                      <a:r>
                        <a:rPr lang="tr-TR" sz="1400" dirty="0" smtClean="0">
                          <a:effectLst/>
                        </a:rPr>
                        <a:t> gebelik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Membran</a:t>
                      </a:r>
                      <a:r>
                        <a:rPr lang="tr-TR" sz="1400" dirty="0" smtClean="0">
                          <a:effectLst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</a:rPr>
                        <a:t>rüptürü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7541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 smtClean="0">
                          <a:effectLst/>
                        </a:rPr>
                        <a:t>Idiopatik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25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SUNUM AKIŞI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4780598" cy="3662839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Amniotik</a:t>
            </a:r>
            <a:r>
              <a:rPr lang="tr-TR" dirty="0" smtClean="0"/>
              <a:t> sıvı dinamiği</a:t>
            </a:r>
          </a:p>
          <a:p>
            <a:r>
              <a:rPr lang="tr-TR" dirty="0" err="1" smtClean="0"/>
              <a:t>Amniotik</a:t>
            </a:r>
            <a:r>
              <a:rPr lang="tr-TR" dirty="0" smtClean="0"/>
              <a:t> sıvı değerlendirme yöntemleri</a:t>
            </a:r>
          </a:p>
          <a:p>
            <a:r>
              <a:rPr lang="tr-TR" dirty="0" err="1" smtClean="0"/>
              <a:t>Oligohidramnios</a:t>
            </a:r>
            <a:endParaRPr lang="tr-TR" dirty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 smtClean="0"/>
              <a:t>Klinik yaklaşım</a:t>
            </a:r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iyilik hali </a:t>
            </a:r>
            <a:r>
              <a:rPr lang="tr-TR" dirty="0" smtClean="0"/>
              <a:t>değerlendirmesi</a:t>
            </a:r>
          </a:p>
          <a:p>
            <a:pPr lvl="1"/>
            <a:r>
              <a:rPr lang="tr-TR" dirty="0" smtClean="0"/>
              <a:t>Doğum zamanlaması</a:t>
            </a:r>
            <a:endParaRPr lang="tr-TR" dirty="0"/>
          </a:p>
          <a:p>
            <a:r>
              <a:rPr lang="tr-TR" dirty="0" err="1" smtClean="0"/>
              <a:t>Polihidramnios</a:t>
            </a:r>
            <a:endParaRPr lang="tr-TR" dirty="0" smtClean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/>
              <a:t>Klinik yaklaşım</a:t>
            </a:r>
          </a:p>
          <a:p>
            <a:pPr lvl="1"/>
            <a:r>
              <a:rPr lang="tr-TR" dirty="0" err="1"/>
              <a:t>Fetal</a:t>
            </a:r>
            <a:r>
              <a:rPr lang="tr-TR" dirty="0"/>
              <a:t> iyilik hali değerlendirmesi</a:t>
            </a:r>
          </a:p>
          <a:p>
            <a:pPr lvl="1"/>
            <a:r>
              <a:rPr lang="tr-TR" dirty="0"/>
              <a:t>Doğum </a:t>
            </a:r>
            <a:r>
              <a:rPr lang="tr-TR" dirty="0" smtClean="0"/>
              <a:t>zamanlaması</a:t>
            </a:r>
          </a:p>
          <a:p>
            <a:r>
              <a:rPr lang="tr-TR" dirty="0" smtClean="0"/>
              <a:t>Sonuçlar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13" y="2176700"/>
            <a:ext cx="307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7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994172"/>
          </a:xfrm>
        </p:spPr>
        <p:txBody>
          <a:bodyPr>
            <a:normAutofit fontScale="90000"/>
          </a:bodyPr>
          <a:lstStyle/>
          <a:p>
            <a:pPr lvl="0"/>
            <a:r>
              <a:rPr lang="tr-TR" altLang="tr-TR" b="1" dirty="0" smtClean="0">
                <a:latin typeface="+mn-lt"/>
              </a:rPr>
              <a:t>             </a:t>
            </a:r>
            <a:r>
              <a:rPr lang="tr-TR" altLang="tr-TR" b="1" dirty="0" err="1" smtClean="0">
                <a:latin typeface="+mn-lt"/>
              </a:rPr>
              <a:t>Oligohidramnios</a:t>
            </a:r>
            <a:r>
              <a:rPr lang="tr-TR" altLang="tr-TR" b="1" dirty="0" smtClean="0">
                <a:latin typeface="+mn-lt"/>
              </a:rPr>
              <a:t> </a:t>
            </a:r>
            <a:r>
              <a:rPr lang="tr-TR" altLang="tr-TR" b="1" dirty="0">
                <a:latin typeface="+mn-lt"/>
              </a:rPr>
              <a:t>Nedenleri</a:t>
            </a:r>
            <a:r>
              <a:rPr lang="tr-TR" altLang="tr-TR" dirty="0">
                <a:latin typeface="Arial" charset="0"/>
              </a:rPr>
              <a:t/>
            </a:r>
            <a:br>
              <a:rPr lang="tr-TR" altLang="tr-TR" dirty="0">
                <a:latin typeface="Arial" charset="0"/>
              </a:rPr>
            </a:b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2058597"/>
              </p:ext>
            </p:extLst>
          </p:nvPr>
        </p:nvGraphicFramePr>
        <p:xfrm>
          <a:off x="628650" y="2693056"/>
          <a:ext cx="7886700" cy="2395104"/>
        </p:xfrm>
        <a:graphic>
          <a:graphicData uri="http://schemas.openxmlformats.org/drawingml/2006/table">
            <a:tbl>
              <a:tblPr/>
              <a:tblGrid>
                <a:gridCol w="394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892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300" b="1">
                          <a:effectLst/>
                        </a:rPr>
                        <a:t>Type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300" b="1">
                          <a:effectLst/>
                        </a:rPr>
                        <a:t>Number of cases (percent)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216">
                <a:tc>
                  <a:txBody>
                    <a:bodyPr/>
                    <a:lstStyle/>
                    <a:p>
                      <a:pPr fontAlgn="t"/>
                      <a:r>
                        <a:rPr lang="tr-TR" sz="1500" b="1" dirty="0" err="1">
                          <a:solidFill>
                            <a:srgbClr val="FF0000"/>
                          </a:solidFill>
                          <a:effectLst/>
                        </a:rPr>
                        <a:t>Renal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mr-IN" sz="1500" b="1" dirty="0">
                          <a:solidFill>
                            <a:srgbClr val="FF0000"/>
                          </a:solidFill>
                          <a:effectLst/>
                        </a:rPr>
                        <a:t>94 (65)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Multiple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is-IS" sz="1300">
                          <a:effectLst/>
                        </a:rPr>
                        <a:t>17 (12)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Aneuploidy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mr-IN" sz="1300">
                          <a:effectLst/>
                        </a:rPr>
                        <a:t>12 (8)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Central nervous system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mr-IN" sz="1300">
                          <a:effectLst/>
                        </a:rPr>
                        <a:t>7 (5)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Skeletal system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mr-IN" sz="1300">
                          <a:effectLst/>
                        </a:rPr>
                        <a:t>5 (4)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Cardiovascular system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mr-IN" sz="1300">
                          <a:effectLst/>
                        </a:rPr>
                        <a:t>4 (3)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Other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mr-IN" sz="1300">
                          <a:effectLst/>
                        </a:rPr>
                        <a:t>6 (4)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8926">
                <a:tc>
                  <a:txBody>
                    <a:bodyPr/>
                    <a:lstStyle/>
                    <a:p>
                      <a:pPr fontAlgn="t"/>
                      <a:r>
                        <a:rPr lang="tr-TR" sz="1300">
                          <a:effectLst/>
                        </a:rPr>
                        <a:t>Total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dirty="0">
                          <a:effectLst/>
                        </a:rPr>
                        <a:t>145</a:t>
                      </a:r>
                    </a:p>
                  </a:txBody>
                  <a:tcPr marL="64615" marR="64615" marT="32308" marB="32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Dikdörtgen 6"/>
          <p:cNvSpPr/>
          <p:nvPr/>
        </p:nvSpPr>
        <p:spPr>
          <a:xfrm>
            <a:off x="491870" y="2125266"/>
            <a:ext cx="754546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100" dirty="0"/>
              <a:t> </a:t>
            </a:r>
            <a:r>
              <a:rPr lang="tr-TR" sz="2100" dirty="0" err="1"/>
              <a:t>Oligohidramnios</a:t>
            </a:r>
            <a:r>
              <a:rPr lang="tr-TR" sz="2100" dirty="0"/>
              <a:t> </a:t>
            </a:r>
            <a:r>
              <a:rPr lang="tr-TR" sz="2100" dirty="0"/>
              <a:t>ile ilişkili </a:t>
            </a:r>
            <a:r>
              <a:rPr lang="tr-TR" sz="2100" dirty="0" err="1"/>
              <a:t>fetal</a:t>
            </a:r>
            <a:r>
              <a:rPr lang="tr-TR" sz="2100" dirty="0"/>
              <a:t> </a:t>
            </a:r>
            <a:r>
              <a:rPr lang="tr-TR" sz="2100" dirty="0" err="1"/>
              <a:t>konjenital</a:t>
            </a:r>
            <a:r>
              <a:rPr lang="tr-TR" sz="2100" dirty="0"/>
              <a:t> </a:t>
            </a:r>
            <a:r>
              <a:rPr lang="tr-TR" sz="2100" dirty="0"/>
              <a:t>anomalilerin tipi ve sıklığı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888247" y="5486965"/>
            <a:ext cx="3146887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350" i="1" dirty="0" err="1">
                <a:solidFill>
                  <a:srgbClr val="000000"/>
                </a:solidFill>
                <a:latin typeface="+mj-lt"/>
              </a:rPr>
              <a:t>Hill</a:t>
            </a:r>
            <a:r>
              <a:rPr lang="tr-TR" sz="1350" i="1" dirty="0">
                <a:solidFill>
                  <a:srgbClr val="000000"/>
                </a:solidFill>
                <a:latin typeface="+mj-lt"/>
              </a:rPr>
              <a:t>, LM. </a:t>
            </a:r>
            <a:r>
              <a:rPr lang="tr-TR" sz="1350" i="1" dirty="0" err="1">
                <a:solidFill>
                  <a:srgbClr val="000000"/>
                </a:solidFill>
                <a:latin typeface="+mj-lt"/>
              </a:rPr>
              <a:t>Clin</a:t>
            </a:r>
            <a:r>
              <a:rPr lang="tr-TR" sz="135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350" i="1" dirty="0" err="1">
                <a:solidFill>
                  <a:srgbClr val="000000"/>
                </a:solidFill>
                <a:latin typeface="+mj-lt"/>
              </a:rPr>
              <a:t>Obstet</a:t>
            </a:r>
            <a:r>
              <a:rPr lang="tr-TR" sz="135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350" i="1" dirty="0" err="1">
                <a:solidFill>
                  <a:srgbClr val="000000"/>
                </a:solidFill>
                <a:latin typeface="+mj-lt"/>
              </a:rPr>
              <a:t>Gynecol</a:t>
            </a:r>
            <a:r>
              <a:rPr lang="tr-TR" sz="1350" i="1" dirty="0">
                <a:solidFill>
                  <a:srgbClr val="000000"/>
                </a:solidFill>
                <a:latin typeface="+mj-lt"/>
              </a:rPr>
              <a:t> 1997; 40:314</a:t>
            </a:r>
            <a:r>
              <a:rPr lang="tr-TR" sz="1350" i="1" dirty="0">
                <a:solidFill>
                  <a:srgbClr val="000000"/>
                </a:solidFill>
                <a:latin typeface="Verdana" charset="0"/>
              </a:rPr>
              <a:t>.</a:t>
            </a:r>
            <a:endParaRPr lang="tr-TR" sz="1350" dirty="0"/>
          </a:p>
        </p:txBody>
      </p:sp>
    </p:spTree>
    <p:extLst>
      <p:ext uri="{BB962C8B-B14F-4D97-AF65-F5344CB8AC3E}">
        <p14:creationId xmlns:p14="http://schemas.microsoft.com/office/powerpoint/2010/main" val="53160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altLang="tr-TR" b="1" dirty="0" smtClean="0">
                <a:latin typeface="+mn-lt"/>
              </a:rPr>
              <a:t>              </a:t>
            </a:r>
            <a:r>
              <a:rPr lang="tr-TR" altLang="tr-TR" b="1" dirty="0" err="1" smtClean="0">
                <a:latin typeface="+mn-lt"/>
              </a:rPr>
              <a:t>Oligohidramnios</a:t>
            </a:r>
            <a:r>
              <a:rPr lang="tr-TR" altLang="tr-TR" b="1" dirty="0" smtClean="0">
                <a:latin typeface="+mn-lt"/>
              </a:rPr>
              <a:t> </a:t>
            </a:r>
            <a:r>
              <a:rPr lang="tr-TR" altLang="tr-TR" b="1" dirty="0">
                <a:latin typeface="+mn-lt"/>
              </a:rPr>
              <a:t>Nedenleri</a:t>
            </a:r>
            <a:r>
              <a:rPr lang="tr-TR" altLang="tr-TR" dirty="0">
                <a:latin typeface="Arial" charset="0"/>
              </a:rPr>
              <a:t/>
            </a:r>
            <a:br>
              <a:rPr lang="tr-TR" altLang="tr-TR" dirty="0">
                <a:latin typeface="Arial" charset="0"/>
              </a:rPr>
            </a:b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100" dirty="0" err="1"/>
              <a:t>İ</a:t>
            </a:r>
            <a:r>
              <a:rPr lang="tr-TR" sz="2100" dirty="0" err="1"/>
              <a:t>̇</a:t>
            </a:r>
            <a:r>
              <a:rPr lang="tr-TR" sz="2100" dirty="0" err="1"/>
              <a:t>lk</a:t>
            </a:r>
            <a:r>
              <a:rPr lang="tr-TR" sz="2100" dirty="0"/>
              <a:t> </a:t>
            </a:r>
            <a:r>
              <a:rPr lang="tr-TR" sz="2100" dirty="0" err="1"/>
              <a:t>Trimester</a:t>
            </a:r>
            <a:r>
              <a:rPr lang="tr-TR" sz="2100" dirty="0"/>
              <a:t> </a:t>
            </a:r>
            <a:r>
              <a:rPr lang="tr-TR" sz="2100" dirty="0" err="1"/>
              <a:t>Oligohidramniyos</a:t>
            </a:r>
            <a:r>
              <a:rPr lang="tr-TR" sz="2100" dirty="0"/>
              <a:t> </a:t>
            </a:r>
          </a:p>
          <a:p>
            <a:endParaRPr lang="tr-TR" sz="21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629842" y="2736056"/>
            <a:ext cx="3868340" cy="3110388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Nadir </a:t>
            </a:r>
            <a:r>
              <a:rPr lang="tr-TR" dirty="0" err="1"/>
              <a:t>görülür</a:t>
            </a:r>
            <a:r>
              <a:rPr lang="tr-TR" dirty="0"/>
              <a:t>. </a:t>
            </a:r>
            <a:endParaRPr lang="tr-TR" dirty="0" smtClean="0"/>
          </a:p>
          <a:p>
            <a:r>
              <a:rPr lang="tr-TR" dirty="0" err="1" smtClean="0"/>
              <a:t>C</a:t>
            </a:r>
            <a:r>
              <a:rPr lang="tr-TR" dirty="0" err="1"/>
              <a:t>̧oğunlukla</a:t>
            </a:r>
            <a:r>
              <a:rPr lang="tr-TR" dirty="0"/>
              <a:t> </a:t>
            </a:r>
            <a:r>
              <a:rPr lang="tr-TR" dirty="0" err="1"/>
              <a:t>kötu</a:t>
            </a:r>
            <a:r>
              <a:rPr lang="tr-TR" dirty="0"/>
              <a:t>̈ </a:t>
            </a:r>
            <a:r>
              <a:rPr lang="tr-TR" dirty="0" err="1"/>
              <a:t>prognozludur</a:t>
            </a:r>
            <a:r>
              <a:rPr lang="tr-TR" dirty="0"/>
              <a:t>. </a:t>
            </a:r>
            <a:endParaRPr lang="tr-TR" dirty="0" smtClean="0">
              <a:effectLst/>
            </a:endParaRPr>
          </a:p>
          <a:p>
            <a:r>
              <a:rPr lang="tr-TR" dirty="0" smtClean="0"/>
              <a:t>Nedenleri</a:t>
            </a:r>
            <a:r>
              <a:rPr lang="tr-TR" dirty="0"/>
              <a:t>: </a:t>
            </a:r>
            <a:endParaRPr lang="tr-TR" dirty="0" smtClean="0"/>
          </a:p>
          <a:p>
            <a:pPr lvl="1"/>
            <a:r>
              <a:rPr lang="tr-TR" dirty="0" err="1" smtClean="0"/>
              <a:t>konjenital</a:t>
            </a:r>
            <a:r>
              <a:rPr lang="tr-TR" dirty="0" smtClean="0"/>
              <a:t> </a:t>
            </a:r>
            <a:r>
              <a:rPr lang="tr-TR" dirty="0"/>
              <a:t>kalp anomalileri, </a:t>
            </a:r>
            <a:endParaRPr lang="tr-TR" dirty="0" smtClean="0"/>
          </a:p>
          <a:p>
            <a:pPr lvl="1"/>
            <a:r>
              <a:rPr lang="tr-TR" dirty="0" err="1" smtClean="0"/>
              <a:t>kromozomal</a:t>
            </a:r>
            <a:r>
              <a:rPr lang="tr-TR" dirty="0" smtClean="0"/>
              <a:t> </a:t>
            </a:r>
            <a:r>
              <a:rPr lang="tr-TR" dirty="0" err="1"/>
              <a:t>aneuploidiler</a:t>
            </a:r>
            <a:r>
              <a:rPr lang="tr-TR" dirty="0"/>
              <a:t>, </a:t>
            </a:r>
            <a:endParaRPr lang="tr-TR" dirty="0" smtClean="0"/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/>
              <a:t>ölüm</a:t>
            </a:r>
            <a:r>
              <a:rPr lang="tr-TR" dirty="0"/>
              <a:t> </a:t>
            </a:r>
            <a:endParaRPr lang="tr-TR" dirty="0" smtClean="0"/>
          </a:p>
          <a:p>
            <a:pPr lvl="1"/>
            <a:r>
              <a:rPr lang="tr-TR" dirty="0" smtClean="0"/>
              <a:t>erken </a:t>
            </a:r>
            <a:r>
              <a:rPr lang="tr-TR" dirty="0" err="1"/>
              <a:t>membran</a:t>
            </a:r>
            <a:r>
              <a:rPr lang="tr-TR" dirty="0"/>
              <a:t> </a:t>
            </a:r>
            <a:r>
              <a:rPr lang="tr-TR" dirty="0" err="1"/>
              <a:t>rüptüru</a:t>
            </a:r>
            <a:r>
              <a:rPr lang="tr-TR" dirty="0" smtClean="0"/>
              <a:t>̈</a:t>
            </a:r>
          </a:p>
          <a:p>
            <a:pPr lvl="1"/>
            <a:r>
              <a:rPr lang="tr-TR" dirty="0" smtClean="0"/>
              <a:t>CVS </a:t>
            </a:r>
            <a:r>
              <a:rPr lang="tr-TR" dirty="0"/>
              <a:t>sonucu </a:t>
            </a:r>
            <a:r>
              <a:rPr lang="tr-TR" dirty="0" err="1"/>
              <a:t>iatrojenik</a:t>
            </a:r>
            <a:r>
              <a:rPr lang="tr-TR" dirty="0"/>
              <a:t> </a:t>
            </a:r>
            <a:endParaRPr lang="tr-TR" dirty="0" smtClean="0"/>
          </a:p>
          <a:p>
            <a:pPr lvl="1"/>
            <a:r>
              <a:rPr lang="tr-TR" dirty="0" smtClean="0"/>
              <a:t>Nedeni </a:t>
            </a:r>
            <a:r>
              <a:rPr lang="tr-TR" dirty="0"/>
              <a:t>belli olmayabilir. </a:t>
            </a:r>
            <a:endParaRPr lang="tr-TR" dirty="0" smtClean="0">
              <a:effectLst/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4629150" y="1681162"/>
            <a:ext cx="3887391" cy="1054893"/>
          </a:xfrm>
        </p:spPr>
        <p:txBody>
          <a:bodyPr/>
          <a:lstStyle/>
          <a:p>
            <a:r>
              <a:rPr lang="tr-TR" sz="2100" dirty="0" smtClean="0"/>
              <a:t> İkinci </a:t>
            </a:r>
            <a:r>
              <a:rPr lang="tr-TR" sz="2100" dirty="0" err="1"/>
              <a:t>Trimester</a:t>
            </a:r>
            <a:r>
              <a:rPr lang="tr-TR" sz="2100" dirty="0"/>
              <a:t> </a:t>
            </a:r>
            <a:r>
              <a:rPr lang="tr-TR" sz="2100" dirty="0" smtClean="0"/>
              <a:t>    </a:t>
            </a:r>
            <a:r>
              <a:rPr lang="tr-TR" sz="2100" dirty="0" err="1" smtClean="0"/>
              <a:t>Oligohidramniyos</a:t>
            </a:r>
            <a:r>
              <a:rPr lang="tr-TR" sz="2100" dirty="0" smtClean="0"/>
              <a:t> </a:t>
            </a:r>
            <a:endParaRPr lang="tr-TR" sz="2100" dirty="0"/>
          </a:p>
          <a:p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4629150" y="2736056"/>
            <a:ext cx="4140518" cy="3110389"/>
          </a:xfrm>
        </p:spPr>
        <p:txBody>
          <a:bodyPr>
            <a:normAutofit fontScale="70000" lnSpcReduction="20000"/>
          </a:bodyPr>
          <a:lstStyle/>
          <a:p>
            <a:r>
              <a:rPr lang="tr-TR" dirty="0"/>
              <a:t>Nadir </a:t>
            </a:r>
            <a:r>
              <a:rPr lang="tr-TR" dirty="0" err="1"/>
              <a:t>görülü</a:t>
            </a:r>
            <a:r>
              <a:rPr lang="tr-TR" dirty="0" err="1" smtClean="0"/>
              <a:t>r</a:t>
            </a:r>
            <a:r>
              <a:rPr lang="tr-TR" dirty="0" smtClean="0"/>
              <a:t>. </a:t>
            </a:r>
          </a:p>
          <a:p>
            <a:r>
              <a:rPr lang="tr-TR" dirty="0" err="1"/>
              <a:t>İkinci</a:t>
            </a:r>
            <a:r>
              <a:rPr lang="tr-TR" dirty="0"/>
              <a:t> </a:t>
            </a:r>
            <a:r>
              <a:rPr lang="tr-TR" dirty="0" err="1"/>
              <a:t>trimesterde</a:t>
            </a:r>
            <a:r>
              <a:rPr lang="tr-TR" dirty="0"/>
              <a:t> uzun </a:t>
            </a:r>
            <a:r>
              <a:rPr lang="tr-TR" dirty="0" err="1"/>
              <a:t>süreli</a:t>
            </a:r>
            <a:r>
              <a:rPr lang="tr-TR" dirty="0"/>
              <a:t> </a:t>
            </a:r>
            <a:r>
              <a:rPr lang="tr-TR" dirty="0" err="1"/>
              <a:t>oligohidramnios</a:t>
            </a:r>
            <a:r>
              <a:rPr lang="tr-TR" dirty="0"/>
              <a:t>, </a:t>
            </a:r>
            <a:r>
              <a:rPr lang="tr-TR" i="1" u="sng" dirty="0" err="1"/>
              <a:t>pulmoner</a:t>
            </a:r>
            <a:r>
              <a:rPr lang="tr-TR" i="1" u="sng" dirty="0"/>
              <a:t> </a:t>
            </a:r>
            <a:r>
              <a:rPr lang="tr-TR" i="1" u="sng" dirty="0" err="1"/>
              <a:t>hipoplazi</a:t>
            </a:r>
            <a:r>
              <a:rPr lang="tr-TR" i="1" u="sng" dirty="0"/>
              <a:t> ve </a:t>
            </a:r>
            <a:r>
              <a:rPr lang="tr-TR" i="1" u="sng" dirty="0" err="1"/>
              <a:t>kontraktür</a:t>
            </a:r>
            <a:r>
              <a:rPr lang="tr-TR" i="1" u="sng" dirty="0"/>
              <a:t> </a:t>
            </a:r>
            <a:r>
              <a:rPr lang="tr-TR" i="1" u="sng" dirty="0" smtClean="0"/>
              <a:t>anomalilerine </a:t>
            </a:r>
            <a:r>
              <a:rPr lang="tr-TR" dirty="0" smtClean="0"/>
              <a:t>neden olur. </a:t>
            </a:r>
            <a:endParaRPr lang="tr-TR" dirty="0"/>
          </a:p>
          <a:p>
            <a:r>
              <a:rPr lang="tr-TR" dirty="0" smtClean="0"/>
              <a:t>Nedenleri</a:t>
            </a:r>
            <a:r>
              <a:rPr lang="tr-TR" dirty="0"/>
              <a:t>: </a:t>
            </a:r>
            <a:endParaRPr lang="tr-TR" dirty="0" smtClean="0"/>
          </a:p>
          <a:p>
            <a:pPr lvl="1"/>
            <a:r>
              <a:rPr lang="tr-TR" dirty="0" err="1" smtClean="0"/>
              <a:t>konjenital</a:t>
            </a:r>
            <a:r>
              <a:rPr lang="tr-TR" dirty="0" smtClean="0"/>
              <a:t> </a:t>
            </a:r>
            <a:r>
              <a:rPr lang="tr-TR" dirty="0" err="1"/>
              <a:t>üriner</a:t>
            </a:r>
            <a:r>
              <a:rPr lang="tr-TR" dirty="0"/>
              <a:t> sistem anomalileri, </a:t>
            </a:r>
            <a:endParaRPr lang="tr-TR" dirty="0" smtClean="0"/>
          </a:p>
          <a:p>
            <a:pPr lvl="1"/>
            <a:r>
              <a:rPr lang="tr-TR" dirty="0" err="1" smtClean="0"/>
              <a:t>preterm</a:t>
            </a:r>
            <a:r>
              <a:rPr lang="tr-TR" dirty="0" smtClean="0"/>
              <a:t> </a:t>
            </a:r>
            <a:r>
              <a:rPr lang="tr-TR" dirty="0"/>
              <a:t>EMR, </a:t>
            </a:r>
            <a:endParaRPr lang="tr-TR" dirty="0" smtClean="0"/>
          </a:p>
          <a:p>
            <a:pPr lvl="1"/>
            <a:r>
              <a:rPr lang="tr-TR" dirty="0" err="1" smtClean="0"/>
              <a:t>plasental</a:t>
            </a:r>
            <a:r>
              <a:rPr lang="tr-TR" dirty="0" smtClean="0"/>
              <a:t> </a:t>
            </a:r>
            <a:r>
              <a:rPr lang="tr-TR" dirty="0"/>
              <a:t>nedenler, </a:t>
            </a:r>
            <a:endParaRPr lang="tr-TR" dirty="0" smtClean="0"/>
          </a:p>
          <a:p>
            <a:pPr lvl="1"/>
            <a:r>
              <a:rPr lang="tr-TR" dirty="0" err="1" smtClean="0"/>
              <a:t>amniyokoryonik</a:t>
            </a:r>
            <a:r>
              <a:rPr lang="tr-TR" dirty="0" smtClean="0"/>
              <a:t> </a:t>
            </a:r>
            <a:r>
              <a:rPr lang="tr-TR" dirty="0" err="1"/>
              <a:t>separasyon</a:t>
            </a:r>
            <a:r>
              <a:rPr lang="tr-TR" dirty="0"/>
              <a:t>, </a:t>
            </a:r>
            <a:endParaRPr lang="tr-TR" dirty="0" smtClean="0"/>
          </a:p>
          <a:p>
            <a:pPr lvl="1"/>
            <a:r>
              <a:rPr lang="tr-TR" dirty="0" smtClean="0"/>
              <a:t>erken </a:t>
            </a:r>
            <a:r>
              <a:rPr lang="tr-TR" dirty="0"/>
              <a:t>ve </a:t>
            </a:r>
            <a:r>
              <a:rPr lang="tr-TR" dirty="0" err="1"/>
              <a:t>şiddetli</a:t>
            </a:r>
            <a:r>
              <a:rPr lang="tr-TR" dirty="0"/>
              <a:t> IUGR, </a:t>
            </a:r>
            <a:endParaRPr lang="tr-TR" dirty="0" smtClean="0"/>
          </a:p>
          <a:p>
            <a:pPr lvl="1"/>
            <a:r>
              <a:rPr lang="tr-TR" dirty="0" smtClean="0"/>
              <a:t>nedeni </a:t>
            </a:r>
            <a:r>
              <a:rPr lang="tr-TR" dirty="0"/>
              <a:t>belirsiz grup (%3) 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0526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altLang="tr-TR" b="1" dirty="0" smtClean="0">
                <a:latin typeface="+mn-lt"/>
              </a:rPr>
              <a:t>            </a:t>
            </a:r>
            <a:r>
              <a:rPr lang="tr-TR" altLang="tr-TR" b="1" dirty="0" err="1" smtClean="0">
                <a:latin typeface="+mn-lt"/>
              </a:rPr>
              <a:t>Oligohidramnios</a:t>
            </a:r>
            <a:r>
              <a:rPr lang="tr-TR" altLang="tr-TR" b="1" dirty="0" smtClean="0">
                <a:latin typeface="+mn-lt"/>
              </a:rPr>
              <a:t> </a:t>
            </a:r>
            <a:r>
              <a:rPr lang="tr-TR" altLang="tr-TR" b="1" dirty="0">
                <a:latin typeface="+mn-lt"/>
              </a:rPr>
              <a:t>Nedenleri</a:t>
            </a:r>
            <a:br>
              <a:rPr lang="tr-TR" altLang="tr-TR" b="1" dirty="0">
                <a:latin typeface="+mn-lt"/>
              </a:rPr>
            </a:br>
            <a:endParaRPr lang="tr-TR" b="1" dirty="0">
              <a:latin typeface="+mn-lt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629841" y="2118122"/>
            <a:ext cx="4539377" cy="617934"/>
          </a:xfrm>
        </p:spPr>
        <p:txBody>
          <a:bodyPr>
            <a:normAutofit/>
          </a:bodyPr>
          <a:lstStyle/>
          <a:p>
            <a:r>
              <a:rPr lang="tr-TR" sz="2100" dirty="0" err="1"/>
              <a:t>Ü</a:t>
            </a:r>
            <a:r>
              <a:rPr lang="tr-TR" sz="2100" dirty="0" err="1"/>
              <a:t>̈</a:t>
            </a:r>
            <a:r>
              <a:rPr lang="tr-TR" sz="2100" dirty="0" err="1"/>
              <a:t>çüncu</a:t>
            </a:r>
            <a:r>
              <a:rPr lang="tr-TR" sz="2100" dirty="0"/>
              <a:t>̈ </a:t>
            </a:r>
            <a:r>
              <a:rPr lang="tr-TR" sz="2100" dirty="0" err="1"/>
              <a:t>Trimester</a:t>
            </a:r>
            <a:r>
              <a:rPr lang="tr-TR" sz="2100" dirty="0"/>
              <a:t> </a:t>
            </a:r>
            <a:r>
              <a:rPr lang="tr-TR" sz="2100" dirty="0" err="1"/>
              <a:t>Oligohidramniyos</a:t>
            </a:r>
            <a:r>
              <a:rPr lang="tr-TR" sz="2100" dirty="0"/>
              <a:t> </a:t>
            </a:r>
          </a:p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629842" y="2528888"/>
            <a:ext cx="3868340" cy="3300412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 smtClean="0"/>
              <a:t>I</a:t>
            </a:r>
            <a:r>
              <a:rPr lang="tr-TR" dirty="0" err="1"/>
              <a:t>̇</a:t>
            </a:r>
            <a:r>
              <a:rPr lang="tr-TR" dirty="0" err="1" smtClean="0"/>
              <a:t>nsidans</a:t>
            </a:r>
            <a:r>
              <a:rPr lang="tr-TR" dirty="0" smtClean="0"/>
              <a:t>;</a:t>
            </a:r>
          </a:p>
          <a:p>
            <a:pPr lvl="1"/>
            <a:r>
              <a:rPr lang="tr-TR" dirty="0" smtClean="0"/>
              <a:t>37-39 </a:t>
            </a:r>
            <a:r>
              <a:rPr lang="tr-TR" dirty="0" err="1" smtClean="0"/>
              <a:t>hf</a:t>
            </a:r>
            <a:r>
              <a:rPr lang="tr-TR" dirty="0" smtClean="0"/>
              <a:t> arası %3-5</a:t>
            </a:r>
          </a:p>
          <a:p>
            <a:pPr lvl="1"/>
            <a:r>
              <a:rPr lang="tr-TR" dirty="0" smtClean="0"/>
              <a:t>40-42 </a:t>
            </a:r>
            <a:r>
              <a:rPr lang="tr-TR" dirty="0"/>
              <a:t>hafta arası </a:t>
            </a:r>
            <a:r>
              <a:rPr lang="tr-TR" dirty="0" smtClean="0"/>
              <a:t>%5-11 </a:t>
            </a:r>
            <a:endParaRPr lang="tr-TR" dirty="0" smtClean="0">
              <a:effectLst/>
            </a:endParaRPr>
          </a:p>
          <a:p>
            <a:r>
              <a:rPr lang="tr-TR" dirty="0" smtClean="0"/>
              <a:t>Nedenleri</a:t>
            </a:r>
            <a:r>
              <a:rPr lang="tr-TR" dirty="0"/>
              <a:t>: </a:t>
            </a:r>
            <a:endParaRPr lang="tr-TR" dirty="0" smtClean="0"/>
          </a:p>
          <a:p>
            <a:pPr lvl="1"/>
            <a:r>
              <a:rPr lang="tr-TR" dirty="0" err="1" smtClean="0"/>
              <a:t>preterm</a:t>
            </a:r>
            <a:r>
              <a:rPr lang="tr-TR" dirty="0" smtClean="0"/>
              <a:t> </a:t>
            </a:r>
            <a:r>
              <a:rPr lang="tr-TR" dirty="0"/>
              <a:t>EMR, </a:t>
            </a:r>
            <a:endParaRPr lang="tr-TR" dirty="0" smtClean="0"/>
          </a:p>
          <a:p>
            <a:pPr lvl="1"/>
            <a:r>
              <a:rPr lang="tr-TR" dirty="0" smtClean="0"/>
              <a:t>IUGR</a:t>
            </a:r>
            <a:r>
              <a:rPr lang="tr-TR" dirty="0"/>
              <a:t>, </a:t>
            </a:r>
            <a:endParaRPr lang="tr-TR" dirty="0" smtClean="0"/>
          </a:p>
          <a:p>
            <a:pPr lvl="1"/>
            <a:r>
              <a:rPr lang="tr-TR" dirty="0" err="1" smtClean="0"/>
              <a:t>ablasyo</a:t>
            </a:r>
            <a:r>
              <a:rPr lang="tr-TR" dirty="0" smtClean="0"/>
              <a:t> </a:t>
            </a:r>
            <a:r>
              <a:rPr lang="tr-TR" dirty="0"/>
              <a:t>plasenta, </a:t>
            </a:r>
            <a:endParaRPr lang="tr-TR" dirty="0" smtClean="0"/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anomaliler, </a:t>
            </a:r>
            <a:endParaRPr lang="tr-TR" dirty="0" smtClean="0"/>
          </a:p>
          <a:p>
            <a:pPr lvl="1"/>
            <a:r>
              <a:rPr lang="tr-TR" dirty="0" err="1" smtClean="0"/>
              <a:t>iyatrojenik</a:t>
            </a:r>
            <a:r>
              <a:rPr lang="tr-TR" dirty="0" smtClean="0"/>
              <a:t> </a:t>
            </a:r>
            <a:r>
              <a:rPr lang="tr-TR" dirty="0"/>
              <a:t>(ACE </a:t>
            </a:r>
            <a:r>
              <a:rPr lang="tr-TR" dirty="0" err="1"/>
              <a:t>inhibitörleri</a:t>
            </a:r>
            <a:r>
              <a:rPr lang="tr-TR" dirty="0"/>
              <a:t> veya PG sentez </a:t>
            </a:r>
            <a:r>
              <a:rPr lang="tr-TR" dirty="0" err="1"/>
              <a:t>inhibitörleri</a:t>
            </a:r>
            <a:r>
              <a:rPr lang="tr-TR" dirty="0" smtClean="0"/>
              <a:t>). </a:t>
            </a:r>
            <a:endParaRPr lang="tr-TR" dirty="0" smtClean="0">
              <a:effectLst/>
            </a:endParaRPr>
          </a:p>
          <a:p>
            <a:pPr lvl="1"/>
            <a:r>
              <a:rPr lang="tr-TR" dirty="0" smtClean="0"/>
              <a:t>Nedeni </a:t>
            </a:r>
            <a:r>
              <a:rPr lang="tr-TR" dirty="0"/>
              <a:t>belli olmayabilir. </a:t>
            </a:r>
            <a:endParaRPr lang="tr-TR" dirty="0" smtClean="0"/>
          </a:p>
          <a:p>
            <a:endParaRPr lang="tr-TR" dirty="0" smtClean="0">
              <a:effectLst/>
            </a:endParaRPr>
          </a:p>
          <a:p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389120" y="2736056"/>
            <a:ext cx="4620578" cy="2763441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mortalite</a:t>
            </a:r>
            <a:r>
              <a:rPr lang="tr-TR" dirty="0"/>
              <a:t> riski artar</a:t>
            </a:r>
          </a:p>
          <a:p>
            <a:r>
              <a:rPr lang="tr-TR" dirty="0" err="1"/>
              <a:t>Termde</a:t>
            </a:r>
            <a:r>
              <a:rPr lang="tr-TR" dirty="0"/>
              <a:t> </a:t>
            </a:r>
            <a:r>
              <a:rPr lang="tr-TR" dirty="0" err="1" smtClean="0"/>
              <a:t>oligohydramnios</a:t>
            </a:r>
            <a:r>
              <a:rPr lang="tr-TR" dirty="0" smtClean="0"/>
              <a:t>; </a:t>
            </a:r>
          </a:p>
          <a:p>
            <a:pPr lvl="1"/>
            <a:r>
              <a:rPr lang="tr-TR" dirty="0" err="1" smtClean="0"/>
              <a:t>dog</a:t>
            </a:r>
            <a:r>
              <a:rPr lang="tr-TR" dirty="0" err="1"/>
              <a:t>̆um</a:t>
            </a:r>
            <a:r>
              <a:rPr lang="tr-TR" dirty="0"/>
              <a:t> </a:t>
            </a:r>
            <a:r>
              <a:rPr lang="tr-TR" dirty="0" err="1"/>
              <a:t>indüksiyon</a:t>
            </a:r>
            <a:r>
              <a:rPr lang="tr-TR" dirty="0"/>
              <a:t> </a:t>
            </a:r>
            <a:r>
              <a:rPr lang="tr-TR" dirty="0" err="1"/>
              <a:t>sıklığında</a:t>
            </a:r>
            <a:r>
              <a:rPr lang="tr-TR" dirty="0"/>
              <a:t> </a:t>
            </a:r>
            <a:r>
              <a:rPr lang="tr-TR" dirty="0" err="1"/>
              <a:t>artıs</a:t>
            </a:r>
            <a:r>
              <a:rPr lang="tr-TR" dirty="0"/>
              <a:t>̧, </a:t>
            </a:r>
            <a:endParaRPr lang="tr-TR" dirty="0" smtClean="0"/>
          </a:p>
          <a:p>
            <a:pPr lvl="1"/>
            <a:r>
              <a:rPr lang="tr-TR" dirty="0" err="1" smtClean="0"/>
              <a:t>intrapartum</a:t>
            </a:r>
            <a:r>
              <a:rPr lang="tr-TR" dirty="0" smtClean="0"/>
              <a:t> </a:t>
            </a:r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distres</a:t>
            </a:r>
            <a:r>
              <a:rPr lang="tr-TR" dirty="0"/>
              <a:t> oranlarında </a:t>
            </a:r>
            <a:r>
              <a:rPr lang="tr-TR" dirty="0" err="1"/>
              <a:t>artıs</a:t>
            </a:r>
            <a:r>
              <a:rPr lang="tr-TR" dirty="0"/>
              <a:t>̧ 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sezaryen </a:t>
            </a:r>
            <a:r>
              <a:rPr lang="tr-TR" dirty="0" err="1"/>
              <a:t>doğum</a:t>
            </a:r>
            <a:r>
              <a:rPr lang="tr-TR" dirty="0"/>
              <a:t> </a:t>
            </a:r>
            <a:r>
              <a:rPr lang="tr-TR" dirty="0" err="1"/>
              <a:t>sıklığında</a:t>
            </a:r>
            <a:r>
              <a:rPr lang="tr-TR" dirty="0"/>
              <a:t> </a:t>
            </a:r>
            <a:r>
              <a:rPr lang="tr-TR" dirty="0" err="1"/>
              <a:t>artıs</a:t>
            </a:r>
            <a:r>
              <a:rPr lang="tr-TR" dirty="0"/>
              <a:t>̧ ile </a:t>
            </a:r>
            <a:r>
              <a:rPr lang="tr-TR" dirty="0" err="1"/>
              <a:t>ilişkilidir</a:t>
            </a:r>
            <a:r>
              <a:rPr lang="tr-TR" dirty="0"/>
              <a:t>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014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2617" y="365126"/>
            <a:ext cx="8146473" cy="1325563"/>
          </a:xfrm>
        </p:spPr>
        <p:txBody>
          <a:bodyPr>
            <a:normAutofit/>
          </a:bodyPr>
          <a:lstStyle/>
          <a:p>
            <a:r>
              <a:rPr lang="tr-TR" sz="3200" b="1" dirty="0" err="1" smtClean="0">
                <a:latin typeface="+mn-lt"/>
              </a:rPr>
              <a:t>Oligohidramnios</a:t>
            </a:r>
            <a:r>
              <a:rPr lang="tr-TR" sz="3200" b="1" dirty="0" smtClean="0">
                <a:latin typeface="+mn-lt"/>
              </a:rPr>
              <a:t> Varlığında Klinik Yaklaşım</a:t>
            </a:r>
            <a:endParaRPr lang="tr-TR" sz="3200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1977865"/>
            <a:ext cx="7886700" cy="3902870"/>
          </a:xfrm>
        </p:spPr>
        <p:txBody>
          <a:bodyPr>
            <a:normAutofit fontScale="77500" lnSpcReduction="20000"/>
          </a:bodyPr>
          <a:lstStyle/>
          <a:p>
            <a:pPr marL="385763" indent="-385763">
              <a:buFont typeface="+mj-lt"/>
              <a:buAutoNum type="arabicPeriod"/>
            </a:pPr>
            <a:r>
              <a:rPr lang="tr-TR" dirty="0" smtClean="0"/>
              <a:t>Ayrıntılı </a:t>
            </a:r>
            <a:r>
              <a:rPr lang="tr-TR" dirty="0" err="1" smtClean="0"/>
              <a:t>anamnez</a:t>
            </a:r>
            <a:r>
              <a:rPr lang="tr-TR" dirty="0" smtClean="0"/>
              <a:t> (</a:t>
            </a:r>
            <a:r>
              <a:rPr lang="tr-TR" dirty="0" err="1" smtClean="0"/>
              <a:t>maternal</a:t>
            </a:r>
            <a:r>
              <a:rPr lang="tr-TR" dirty="0" smtClean="0"/>
              <a:t> hastalık, ilaç kullanımı, aile öyküsü,</a:t>
            </a:r>
            <a:r>
              <a:rPr lang="mr-IN" dirty="0" smtClean="0"/>
              <a:t>…</a:t>
            </a:r>
            <a:r>
              <a:rPr lang="tr-TR" dirty="0" smtClean="0"/>
              <a:t>)</a:t>
            </a:r>
          </a:p>
          <a:p>
            <a:pPr marL="385763" indent="-385763">
              <a:buFont typeface="+mj-lt"/>
              <a:buAutoNum type="arabicPeriod"/>
            </a:pPr>
            <a:r>
              <a:rPr lang="tr-TR" dirty="0" smtClean="0"/>
              <a:t>USG Değerlendirmesi</a:t>
            </a:r>
          </a:p>
          <a:p>
            <a:pPr lvl="1">
              <a:buFont typeface="Arial" charset="0"/>
              <a:buChar char="•"/>
            </a:pP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/>
              <a:t>biyometri</a:t>
            </a:r>
            <a:r>
              <a:rPr lang="tr-TR" dirty="0"/>
              <a:t> </a:t>
            </a:r>
          </a:p>
          <a:p>
            <a:pPr lvl="1">
              <a:buFont typeface="Arial" charset="0"/>
              <a:buChar char="•"/>
            </a:pP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anatomik </a:t>
            </a:r>
            <a:r>
              <a:rPr lang="tr-TR" dirty="0" err="1"/>
              <a:t>değerlendirme</a:t>
            </a:r>
            <a:r>
              <a:rPr lang="tr-TR" dirty="0"/>
              <a:t> </a:t>
            </a:r>
            <a:r>
              <a:rPr lang="tr-TR" dirty="0" smtClean="0"/>
              <a:t>( özellikle böbrekler ve mesane)</a:t>
            </a:r>
          </a:p>
          <a:p>
            <a:pPr lvl="1">
              <a:buFont typeface="Arial" charset="0"/>
              <a:buChar char="•"/>
            </a:pPr>
            <a:r>
              <a:rPr lang="tr-TR" dirty="0" smtClean="0"/>
              <a:t>Genetik </a:t>
            </a:r>
            <a:r>
              <a:rPr lang="tr-TR" dirty="0" err="1" smtClean="0"/>
              <a:t>sonogram</a:t>
            </a:r>
            <a:r>
              <a:rPr lang="tr-TR" dirty="0" smtClean="0"/>
              <a:t> ( </a:t>
            </a:r>
            <a:r>
              <a:rPr lang="tr-TR" dirty="0" err="1" smtClean="0"/>
              <a:t>anöploidi</a:t>
            </a:r>
            <a:r>
              <a:rPr lang="tr-TR" dirty="0" smtClean="0"/>
              <a:t> belirteçleri)</a:t>
            </a:r>
          </a:p>
          <a:p>
            <a:pPr lvl="1">
              <a:buFont typeface="Arial" charset="0"/>
              <a:buChar char="•"/>
            </a:pPr>
            <a:r>
              <a:rPr lang="tr-TR" dirty="0" err="1" smtClean="0"/>
              <a:t>Plasental</a:t>
            </a:r>
            <a:r>
              <a:rPr lang="tr-TR" dirty="0" smtClean="0"/>
              <a:t> değerlendirme </a:t>
            </a:r>
          </a:p>
          <a:p>
            <a:pPr marL="385763" indent="-385763">
              <a:buFont typeface="+mj-lt"/>
              <a:buAutoNum type="arabicPeriod"/>
            </a:pPr>
            <a:r>
              <a:rPr lang="tr-TR" dirty="0" smtClean="0"/>
              <a:t>EMR şüphesi varsa </a:t>
            </a:r>
            <a:r>
              <a:rPr lang="tr-TR" dirty="0" err="1" smtClean="0"/>
              <a:t>servikovajinal</a:t>
            </a:r>
            <a:r>
              <a:rPr lang="tr-TR" dirty="0" smtClean="0"/>
              <a:t> </a:t>
            </a:r>
            <a:r>
              <a:rPr lang="tr-TR" dirty="0"/>
              <a:t>sıvının incelenmesi </a:t>
            </a:r>
            <a:endParaRPr lang="tr-TR" dirty="0" smtClean="0"/>
          </a:p>
          <a:p>
            <a:pPr marL="385763" indent="-385763">
              <a:buFont typeface="+mj-lt"/>
              <a:buAutoNum type="arabicPeriod"/>
            </a:pPr>
            <a:r>
              <a:rPr lang="tr-TR" dirty="0" smtClean="0"/>
              <a:t>Gerekirse genetik inceleme</a:t>
            </a:r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</a:t>
            </a:r>
            <a:r>
              <a:rPr lang="tr-TR" sz="2400" b="1" dirty="0"/>
              <a:t>Gebelik Haftası ve Nedene Göre Yönetim</a:t>
            </a:r>
          </a:p>
          <a:p>
            <a:endParaRPr lang="tr-TR" b="1" dirty="0" smtClean="0"/>
          </a:p>
          <a:p>
            <a:pPr>
              <a:buFont typeface="Arial" charset="0"/>
              <a:buChar char="•"/>
            </a:pPr>
            <a:endParaRPr lang="tr-TR" dirty="0" smtClean="0"/>
          </a:p>
        </p:txBody>
      </p:sp>
      <p:sp>
        <p:nvSpPr>
          <p:cNvPr id="4" name="Aşağı Ok 3"/>
          <p:cNvSpPr/>
          <p:nvPr/>
        </p:nvSpPr>
        <p:spPr>
          <a:xfrm flipH="1">
            <a:off x="2880360" y="4654867"/>
            <a:ext cx="728663" cy="7629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197115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Oligohidramnios</a:t>
            </a:r>
            <a:r>
              <a:rPr lang="tr-TR" b="1" dirty="0" smtClean="0">
                <a:latin typeface="+mn-lt"/>
              </a:rPr>
              <a:t> Varlığında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İyilik Hali Değerlendirmesi/ Klinik Yaklaşım</a:t>
            </a:r>
            <a:endParaRPr lang="tr-TR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517106"/>
          </a:xfrm>
        </p:spPr>
        <p:txBody>
          <a:bodyPr>
            <a:normAutofit fontScale="550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İlk </a:t>
            </a:r>
            <a:r>
              <a:rPr lang="tr-TR" dirty="0" err="1"/>
              <a:t>trimester</a:t>
            </a:r>
            <a:r>
              <a:rPr lang="tr-TR" dirty="0"/>
              <a:t> veya 22. hafta altı </a:t>
            </a:r>
            <a:r>
              <a:rPr lang="tr-TR" dirty="0" smtClean="0"/>
              <a:t>olgularda </a:t>
            </a:r>
            <a:r>
              <a:rPr lang="tr-TR" dirty="0" err="1" smtClean="0"/>
              <a:t>oligohidramnios</a:t>
            </a:r>
            <a:endParaRPr lang="tr-TR" dirty="0" smtClean="0"/>
          </a:p>
          <a:p>
            <a:r>
              <a:rPr lang="tr-TR" dirty="0" smtClean="0"/>
              <a:t>Yaşamla bağdaşmayan </a:t>
            </a:r>
            <a:r>
              <a:rPr lang="tr-TR" dirty="0" err="1" smtClean="0"/>
              <a:t>fetal</a:t>
            </a:r>
            <a:r>
              <a:rPr lang="tr-TR" dirty="0" smtClean="0"/>
              <a:t> anomali varlığı 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gebelik </a:t>
            </a:r>
            <a:r>
              <a:rPr lang="tr-TR" dirty="0" err="1"/>
              <a:t>terminasyonu</a:t>
            </a:r>
            <a:r>
              <a:rPr lang="tr-TR" dirty="0"/>
              <a:t> </a:t>
            </a:r>
            <a:r>
              <a:rPr lang="tr-TR" dirty="0" err="1"/>
              <a:t>seçeneği</a:t>
            </a: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sz="1350" dirty="0"/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</a:t>
            </a:r>
            <a:r>
              <a:rPr lang="tr-TR" sz="1350" dirty="0"/>
              <a:t>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Oligohydramnios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pPr marL="0" indent="0">
              <a:buNone/>
            </a:pPr>
            <a:endParaRPr lang="tr-TR" sz="1350" dirty="0"/>
          </a:p>
          <a:p>
            <a:endParaRPr lang="tr-TR" sz="1350" dirty="0"/>
          </a:p>
        </p:txBody>
      </p:sp>
      <p:sp>
        <p:nvSpPr>
          <p:cNvPr id="4" name="Aşağı Ok 3"/>
          <p:cNvSpPr/>
          <p:nvPr/>
        </p:nvSpPr>
        <p:spPr>
          <a:xfrm flipH="1">
            <a:off x="2297428" y="3188971"/>
            <a:ext cx="762953" cy="1045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8858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>
                <a:latin typeface="+mn-lt"/>
              </a:rPr>
              <a:t>İdiopatik</a:t>
            </a:r>
            <a:r>
              <a:rPr lang="tr-TR" b="1" dirty="0">
                <a:latin typeface="+mn-lt"/>
              </a:rPr>
              <a:t> </a:t>
            </a:r>
            <a:r>
              <a:rPr lang="tr-TR" b="1" dirty="0" err="1">
                <a:latin typeface="+mn-lt"/>
              </a:rPr>
              <a:t>Oligohidramnios</a:t>
            </a:r>
            <a:r>
              <a:rPr lang="tr-TR" b="1" dirty="0">
                <a:latin typeface="+mn-lt"/>
              </a:rPr>
              <a:t> Varlığında </a:t>
            </a:r>
            <a:r>
              <a:rPr lang="tr-TR" b="1" dirty="0" err="1">
                <a:latin typeface="+mn-lt"/>
              </a:rPr>
              <a:t>Fetal</a:t>
            </a:r>
            <a:r>
              <a:rPr lang="tr-TR" b="1" dirty="0">
                <a:latin typeface="+mn-lt"/>
              </a:rPr>
              <a:t> İyilik Hali Değerlendirmesi/ Klinik Yaklaşım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494597"/>
            <a:ext cx="7886700" cy="3263504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2. </a:t>
            </a:r>
            <a:r>
              <a:rPr lang="tr-TR" dirty="0" err="1" smtClean="0"/>
              <a:t>trimesterde</a:t>
            </a:r>
            <a:r>
              <a:rPr lang="tr-TR" dirty="0" smtClean="0"/>
              <a:t> </a:t>
            </a:r>
            <a:r>
              <a:rPr lang="tr-TR" dirty="0" err="1" smtClean="0"/>
              <a:t>oligohidramnios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err="1" smtClean="0"/>
              <a:t>Amniotik</a:t>
            </a:r>
            <a:r>
              <a:rPr lang="tr-TR" dirty="0" smtClean="0"/>
              <a:t> sıvı normale dönene kadar veya terme kadar</a:t>
            </a:r>
            <a:endParaRPr lang="tr-TR" dirty="0"/>
          </a:p>
          <a:p>
            <a:pPr lvl="1"/>
            <a:r>
              <a:rPr lang="tr-TR" dirty="0"/>
              <a:t>Haftada 1-2 NST</a:t>
            </a:r>
          </a:p>
          <a:p>
            <a:pPr lvl="1"/>
            <a:r>
              <a:rPr lang="tr-TR" dirty="0"/>
              <a:t>Haftada 1 BFP</a:t>
            </a:r>
          </a:p>
          <a:p>
            <a:pPr lvl="1"/>
            <a:r>
              <a:rPr lang="tr-TR" dirty="0"/>
              <a:t>2 haftada bir </a:t>
            </a:r>
            <a:r>
              <a:rPr lang="tr-TR" dirty="0" err="1"/>
              <a:t>fetal</a:t>
            </a:r>
            <a:r>
              <a:rPr lang="tr-TR" dirty="0"/>
              <a:t> büyüme için </a:t>
            </a:r>
            <a:r>
              <a:rPr lang="tr-TR" dirty="0" smtClean="0"/>
              <a:t>USG</a:t>
            </a:r>
          </a:p>
          <a:p>
            <a:pPr lvl="1"/>
            <a:endParaRPr lang="tr-TR" dirty="0"/>
          </a:p>
          <a:p>
            <a:pPr lvl="1"/>
            <a:endParaRPr lang="tr-TR" dirty="0" smtClean="0"/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Oligohydramnios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 flipH="1">
            <a:off x="2023110" y="2931795"/>
            <a:ext cx="557213" cy="711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55272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/>
              <a:t>İdiopatik</a:t>
            </a:r>
            <a:r>
              <a:rPr lang="tr-TR" b="1" dirty="0"/>
              <a:t> </a:t>
            </a:r>
            <a:r>
              <a:rPr lang="tr-TR" b="1" dirty="0" err="1"/>
              <a:t>Oligohidramnios</a:t>
            </a:r>
            <a:r>
              <a:rPr lang="tr-TR" b="1" dirty="0"/>
              <a:t> varlığında </a:t>
            </a:r>
            <a:r>
              <a:rPr lang="tr-TR" b="1" dirty="0" err="1"/>
              <a:t>fetal</a:t>
            </a:r>
            <a:r>
              <a:rPr lang="tr-TR" b="1" dirty="0"/>
              <a:t> iyilik hali değerlendirmesi/ klinik </a:t>
            </a:r>
            <a:r>
              <a:rPr lang="tr-TR" b="1" dirty="0" smtClean="0"/>
              <a:t>yaklaşım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7886700" cy="3611404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3. </a:t>
            </a:r>
            <a:r>
              <a:rPr lang="tr-TR" dirty="0" err="1" smtClean="0"/>
              <a:t>trimesterde</a:t>
            </a:r>
            <a:r>
              <a:rPr lang="tr-TR" dirty="0" smtClean="0"/>
              <a:t> </a:t>
            </a:r>
            <a:r>
              <a:rPr lang="tr-TR" dirty="0" err="1" smtClean="0"/>
              <a:t>Oligohidramnios</a:t>
            </a:r>
            <a:r>
              <a:rPr lang="tr-TR" dirty="0" smtClean="0"/>
              <a:t> 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Haftada 1-2 NST</a:t>
            </a:r>
          </a:p>
          <a:p>
            <a:r>
              <a:rPr lang="tr-TR" dirty="0" smtClean="0"/>
              <a:t>Haftada 1 BFP</a:t>
            </a:r>
          </a:p>
          <a:p>
            <a:r>
              <a:rPr lang="tr-TR" dirty="0" smtClean="0"/>
              <a:t>2 haftada bir </a:t>
            </a:r>
            <a:r>
              <a:rPr lang="tr-TR" dirty="0" err="1" smtClean="0"/>
              <a:t>fetal</a:t>
            </a:r>
            <a:r>
              <a:rPr lang="tr-TR" dirty="0" smtClean="0"/>
              <a:t> büyüme için USG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1425" dirty="0" err="1"/>
              <a:t>Beloosesky</a:t>
            </a:r>
            <a:r>
              <a:rPr lang="tr-TR" sz="1425" dirty="0"/>
              <a:t> </a:t>
            </a:r>
            <a:r>
              <a:rPr lang="tr-TR" sz="1425" dirty="0"/>
              <a:t>R, </a:t>
            </a:r>
            <a:r>
              <a:rPr lang="tr-TR" sz="1425" dirty="0" err="1"/>
              <a:t>Ross</a:t>
            </a:r>
            <a:r>
              <a:rPr lang="tr-TR" sz="1425" dirty="0"/>
              <a:t> MG. </a:t>
            </a:r>
            <a:r>
              <a:rPr lang="tr-TR" sz="1425" dirty="0" err="1"/>
              <a:t>Oligohydramnios</a:t>
            </a:r>
            <a:r>
              <a:rPr lang="tr-TR" sz="1425" dirty="0"/>
              <a:t>. </a:t>
            </a:r>
            <a:r>
              <a:rPr lang="tr-TR" sz="1425" dirty="0" err="1"/>
              <a:t>UpTo</a:t>
            </a:r>
            <a:r>
              <a:rPr lang="tr-TR" sz="1425" dirty="0"/>
              <a:t> </a:t>
            </a:r>
            <a:r>
              <a:rPr lang="tr-TR" sz="1425" dirty="0" err="1"/>
              <a:t>Date</a:t>
            </a:r>
            <a:r>
              <a:rPr lang="tr-TR" sz="1425" dirty="0"/>
              <a:t>. 2018</a:t>
            </a:r>
          </a:p>
          <a:p>
            <a:pPr marL="0" indent="0">
              <a:buNone/>
            </a:pPr>
            <a:endParaRPr lang="tr-TR" sz="1800" dirty="0"/>
          </a:p>
          <a:p>
            <a:endParaRPr lang="tr-TR" sz="1800" dirty="0"/>
          </a:p>
          <a:p>
            <a:pPr marL="0" indent="0">
              <a:buNone/>
            </a:pPr>
            <a:endParaRPr lang="tr-TR" sz="1650" i="1" dirty="0"/>
          </a:p>
        </p:txBody>
      </p:sp>
      <p:sp>
        <p:nvSpPr>
          <p:cNvPr id="4" name="Aşağı Ok 3"/>
          <p:cNvSpPr/>
          <p:nvPr/>
        </p:nvSpPr>
        <p:spPr>
          <a:xfrm flipH="1">
            <a:off x="1774507" y="2631757"/>
            <a:ext cx="660083" cy="711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53903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>
                <a:latin typeface="+mn-lt"/>
              </a:rPr>
              <a:t>İdiopatik</a:t>
            </a:r>
            <a:r>
              <a:rPr lang="tr-TR" b="1" dirty="0">
                <a:latin typeface="+mn-lt"/>
              </a:rPr>
              <a:t> </a:t>
            </a:r>
            <a:r>
              <a:rPr lang="tr-TR" b="1" dirty="0" err="1">
                <a:latin typeface="+mn-lt"/>
              </a:rPr>
              <a:t>Oligohidramnios</a:t>
            </a:r>
            <a:r>
              <a:rPr lang="tr-TR" b="1" dirty="0">
                <a:latin typeface="+mn-lt"/>
              </a:rPr>
              <a:t> Varlığında </a:t>
            </a:r>
            <a:r>
              <a:rPr lang="tr-TR" b="1" dirty="0" err="1">
                <a:latin typeface="+mn-lt"/>
              </a:rPr>
              <a:t>Fetal</a:t>
            </a:r>
            <a:r>
              <a:rPr lang="tr-TR" b="1" dirty="0">
                <a:latin typeface="+mn-lt"/>
              </a:rPr>
              <a:t> İyilik Hali Değerlendirmesi/ Klinik Yaklaşım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Term</a:t>
            </a:r>
            <a:r>
              <a:rPr lang="tr-TR" dirty="0" smtClean="0"/>
              <a:t> gebelikte </a:t>
            </a:r>
            <a:r>
              <a:rPr lang="tr-TR" dirty="0" err="1" smtClean="0"/>
              <a:t>oligohidramnios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Doğum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sz="1350" dirty="0"/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</a:t>
            </a:r>
            <a:r>
              <a:rPr lang="tr-TR" sz="1350" dirty="0"/>
              <a:t>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Oligohydramnios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pPr marL="0" indent="0">
              <a:buNone/>
            </a:pPr>
            <a:endParaRPr lang="tr-TR" sz="1350" dirty="0"/>
          </a:p>
          <a:p>
            <a:endParaRPr lang="tr-TR" sz="1350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 flipH="1">
            <a:off x="1414462" y="3180397"/>
            <a:ext cx="608648" cy="8658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25807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0083" y="716761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Oligohidramnios</a:t>
            </a:r>
            <a:r>
              <a:rPr lang="tr-TR" b="1" dirty="0" smtClean="0">
                <a:latin typeface="+mn-lt"/>
              </a:rPr>
              <a:t> Varlığında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İyilik Hali Testleri Ne Zaman Başlamalıdır?</a:t>
            </a:r>
            <a:endParaRPr lang="tr-TR" b="1" dirty="0">
              <a:latin typeface="+mn-lt"/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2" y="2065853"/>
            <a:ext cx="8598218" cy="122456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48603" y="3645334"/>
            <a:ext cx="870966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tr-TR" sz="2100" dirty="0" err="1"/>
              <a:t>Antepartum</a:t>
            </a:r>
            <a:r>
              <a:rPr lang="tr-TR" sz="2100" dirty="0"/>
              <a:t> </a:t>
            </a:r>
            <a:r>
              <a:rPr lang="tr-TR" sz="2100" dirty="0" err="1"/>
              <a:t>fetal</a:t>
            </a:r>
            <a:r>
              <a:rPr lang="tr-TR" sz="2100" dirty="0"/>
              <a:t> testinin başlatılması, riskli hastaların çoğu için </a:t>
            </a:r>
            <a:r>
              <a:rPr lang="tr-TR" sz="2100" i="1" u="sng" dirty="0"/>
              <a:t>32. haftadan itibaren </a:t>
            </a:r>
            <a:r>
              <a:rPr lang="tr-TR" sz="2100" dirty="0"/>
              <a:t>önerilir</a:t>
            </a:r>
            <a:r>
              <a:rPr lang="tr-TR" sz="2100" dirty="0"/>
              <a:t>.</a:t>
            </a:r>
          </a:p>
          <a:p>
            <a:pPr marL="342900" indent="-342900">
              <a:buFont typeface="Arial" charset="0"/>
              <a:buChar char="•"/>
            </a:pPr>
            <a:endParaRPr lang="tr-TR" sz="2100" dirty="0"/>
          </a:p>
          <a:p>
            <a:pPr marL="342900" indent="-342900">
              <a:buFont typeface="Arial" charset="0"/>
              <a:buChar char="•"/>
            </a:pPr>
            <a:r>
              <a:rPr lang="tr-TR" sz="2100" dirty="0"/>
              <a:t>Bununla birlikte, çoklu veya özellikle endişe verici yüksek riskli gebelikleri (örneğin, </a:t>
            </a:r>
            <a:r>
              <a:rPr lang="tr-TR" sz="2100" dirty="0" err="1"/>
              <a:t>fetal</a:t>
            </a:r>
            <a:r>
              <a:rPr lang="tr-TR" sz="2100" dirty="0"/>
              <a:t> büyüme kısıtlılığı, kronik hipertansiyon,</a:t>
            </a:r>
            <a:r>
              <a:rPr lang="mr-IN" sz="2100" dirty="0"/>
              <a:t>…</a:t>
            </a:r>
            <a:r>
              <a:rPr lang="tr-TR" sz="2100" dirty="0"/>
              <a:t>) olan gebeliklerde, </a:t>
            </a:r>
            <a:r>
              <a:rPr lang="tr-TR" sz="2100" i="1" u="sng" dirty="0"/>
              <a:t>doğumun </a:t>
            </a:r>
            <a:r>
              <a:rPr lang="tr-TR" sz="2100" i="1" u="sng" dirty="0" err="1"/>
              <a:t>perinatal</a:t>
            </a:r>
            <a:r>
              <a:rPr lang="tr-TR" sz="2100" i="1" u="sng" dirty="0"/>
              <a:t> fayda için kabul edileceği </a:t>
            </a:r>
            <a:r>
              <a:rPr lang="tr-TR" sz="2100" i="1" u="sng" dirty="0" err="1"/>
              <a:t>gestasyonel</a:t>
            </a:r>
            <a:r>
              <a:rPr lang="tr-TR" sz="2100" i="1" u="sng" dirty="0"/>
              <a:t> yaşta </a:t>
            </a:r>
            <a:r>
              <a:rPr lang="tr-TR" sz="2100" dirty="0"/>
              <a:t>testler başlayabilir ( Kanıt düzeyi C).</a:t>
            </a:r>
          </a:p>
        </p:txBody>
      </p:sp>
    </p:spTree>
    <p:extLst>
      <p:ext uri="{BB962C8B-B14F-4D97-AF65-F5344CB8AC3E}">
        <p14:creationId xmlns:p14="http://schemas.microsoft.com/office/powerpoint/2010/main" val="48796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74333" y="731412"/>
            <a:ext cx="8086725" cy="994172"/>
          </a:xfrm>
        </p:spPr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Oligohidramnios</a:t>
            </a:r>
            <a:r>
              <a:rPr lang="tr-TR" b="1" dirty="0" smtClean="0">
                <a:latin typeface="+mn-lt"/>
              </a:rPr>
              <a:t> Varlığında Doğum Zamanlaması Ne Olmalıdır?</a:t>
            </a:r>
            <a:endParaRPr lang="tr-TR" b="1" dirty="0">
              <a:latin typeface="+mn-lt"/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1824988"/>
            <a:ext cx="8769668" cy="96011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97193" y="2884512"/>
            <a:ext cx="85439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 typeface="Arial" charset="0"/>
              <a:buChar char="•"/>
            </a:pPr>
            <a:r>
              <a:rPr lang="tr-TR" dirty="0"/>
              <a:t>Uzman görüşüne dayanarak, komplike olmayan izole ve kalıcı </a:t>
            </a:r>
            <a:r>
              <a:rPr lang="tr-TR" dirty="0" err="1"/>
              <a:t>oligohidramnios</a:t>
            </a:r>
            <a:r>
              <a:rPr lang="tr-TR" dirty="0"/>
              <a:t> (2 cm'den daha az en derin dikey cep ölçümü) vakalarında, </a:t>
            </a:r>
            <a:r>
              <a:rPr lang="tr-TR" i="1" u="sng" dirty="0"/>
              <a:t>36-37 haftada doğum </a:t>
            </a:r>
            <a:r>
              <a:rPr lang="tr-TR" dirty="0"/>
              <a:t>önerilmektedir.</a:t>
            </a:r>
          </a:p>
          <a:p>
            <a:pPr marL="257175" indent="-257175">
              <a:buFont typeface="Arial" charset="0"/>
              <a:buChar char="•"/>
            </a:pPr>
            <a:endParaRPr lang="tr-TR" dirty="0"/>
          </a:p>
          <a:p>
            <a:pPr marL="257175" indent="-257175">
              <a:buFont typeface="Arial" charset="0"/>
              <a:buChar char="•"/>
            </a:pPr>
            <a:r>
              <a:rPr lang="tr-TR" dirty="0"/>
              <a:t>Sağlam </a:t>
            </a:r>
            <a:r>
              <a:rPr lang="tr-TR" dirty="0" err="1"/>
              <a:t>membranlar</a:t>
            </a:r>
            <a:r>
              <a:rPr lang="tr-TR" dirty="0"/>
              <a:t> ve </a:t>
            </a:r>
            <a:r>
              <a:rPr lang="tr-TR" dirty="0" err="1"/>
              <a:t>oligohidramniyoslu</a:t>
            </a:r>
            <a:r>
              <a:rPr lang="tr-TR" dirty="0"/>
              <a:t>, </a:t>
            </a:r>
            <a:r>
              <a:rPr lang="tr-TR" i="1" u="sng" dirty="0"/>
              <a:t>36 haftadan daha küçük olan gebeliklerde, </a:t>
            </a:r>
            <a:r>
              <a:rPr lang="tr-TR" dirty="0"/>
              <a:t>doğum veya gebeliğe devam etme kararı gebelik yaşı ve </a:t>
            </a:r>
            <a:r>
              <a:rPr lang="tr-TR" dirty="0" err="1"/>
              <a:t>maternal</a:t>
            </a:r>
            <a:r>
              <a:rPr lang="tr-TR" dirty="0"/>
              <a:t> ve </a:t>
            </a:r>
            <a:r>
              <a:rPr lang="tr-TR" dirty="0" err="1"/>
              <a:t>fetal</a:t>
            </a:r>
            <a:r>
              <a:rPr lang="tr-TR" dirty="0"/>
              <a:t> duruma göre </a:t>
            </a:r>
            <a:r>
              <a:rPr lang="tr-TR" i="1" u="sng" dirty="0"/>
              <a:t>bireyselleştirilmelidir </a:t>
            </a:r>
            <a:r>
              <a:rPr lang="tr-TR" dirty="0"/>
              <a:t>( Kanıt düzeyi C). </a:t>
            </a:r>
          </a:p>
          <a:p>
            <a:pPr marL="257175" indent="-257175">
              <a:buFont typeface="Arial" charset="0"/>
              <a:buChar char="•"/>
            </a:pPr>
            <a:endParaRPr lang="tr-TR" dirty="0"/>
          </a:p>
          <a:p>
            <a:pPr marL="257175" indent="-257175">
              <a:buFont typeface="Arial" charset="0"/>
              <a:buChar char="•"/>
            </a:pPr>
            <a:r>
              <a:rPr lang="tr-TR" dirty="0"/>
              <a:t>Eğer </a:t>
            </a:r>
            <a:r>
              <a:rPr lang="tr-TR" dirty="0"/>
              <a:t>doğum yapılmazsa, </a:t>
            </a:r>
            <a:r>
              <a:rPr lang="tr-TR" i="1" u="sng" dirty="0"/>
              <a:t>takip </a:t>
            </a:r>
            <a:r>
              <a:rPr lang="tr-TR" i="1" u="sng" dirty="0" err="1"/>
              <a:t>amniyotik</a:t>
            </a:r>
            <a:r>
              <a:rPr lang="tr-TR" i="1" u="sng" dirty="0"/>
              <a:t> sıvı hacmi ölçümleri, NST ve </a:t>
            </a:r>
            <a:r>
              <a:rPr lang="tr-TR" i="1" u="sng" dirty="0" err="1"/>
              <a:t>fetal</a:t>
            </a:r>
            <a:r>
              <a:rPr lang="tr-TR" i="1" u="sng" dirty="0"/>
              <a:t> büyüme değerlendirmeleri</a:t>
            </a:r>
            <a:r>
              <a:rPr lang="tr-TR" dirty="0"/>
              <a:t> ile yapılmalıdır.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8471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SUNUM AKIŞI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4780598" cy="3662839"/>
          </a:xfrm>
        </p:spPr>
        <p:txBody>
          <a:bodyPr>
            <a:normAutofit fontScale="70000" lnSpcReduction="20000"/>
          </a:bodyPr>
          <a:lstStyle/>
          <a:p>
            <a:r>
              <a:rPr lang="tr-TR" sz="2625" b="1" dirty="0" err="1">
                <a:solidFill>
                  <a:srgbClr val="FF0000"/>
                </a:solidFill>
              </a:rPr>
              <a:t>Amniotik</a:t>
            </a:r>
            <a:r>
              <a:rPr lang="tr-TR" sz="2625" b="1" dirty="0">
                <a:solidFill>
                  <a:srgbClr val="FF0000"/>
                </a:solidFill>
              </a:rPr>
              <a:t> sıvı dinamiği</a:t>
            </a:r>
          </a:p>
          <a:p>
            <a:r>
              <a:rPr lang="tr-TR" dirty="0" err="1" smtClean="0"/>
              <a:t>Amniotik</a:t>
            </a:r>
            <a:r>
              <a:rPr lang="tr-TR" dirty="0" smtClean="0"/>
              <a:t> sıvı değerlendirme yöntemleri</a:t>
            </a:r>
          </a:p>
          <a:p>
            <a:r>
              <a:rPr lang="tr-TR" dirty="0" err="1" smtClean="0"/>
              <a:t>Oligohidramnios</a:t>
            </a:r>
            <a:endParaRPr lang="tr-TR" dirty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 smtClean="0"/>
              <a:t>Klinik yaklaşım</a:t>
            </a:r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iyilik hali </a:t>
            </a:r>
            <a:r>
              <a:rPr lang="tr-TR" dirty="0" smtClean="0"/>
              <a:t>değerlendirmesi</a:t>
            </a:r>
          </a:p>
          <a:p>
            <a:pPr lvl="1"/>
            <a:r>
              <a:rPr lang="tr-TR" dirty="0" smtClean="0"/>
              <a:t>Doğum zamanlaması</a:t>
            </a:r>
            <a:endParaRPr lang="tr-TR" dirty="0"/>
          </a:p>
          <a:p>
            <a:r>
              <a:rPr lang="tr-TR" dirty="0" err="1" smtClean="0"/>
              <a:t>Polihidramnios</a:t>
            </a:r>
            <a:endParaRPr lang="tr-TR" dirty="0" smtClean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/>
              <a:t>Klinik yaklaşım</a:t>
            </a:r>
          </a:p>
          <a:p>
            <a:pPr lvl="1"/>
            <a:r>
              <a:rPr lang="tr-TR" dirty="0" err="1"/>
              <a:t>Fetal</a:t>
            </a:r>
            <a:r>
              <a:rPr lang="tr-TR" dirty="0"/>
              <a:t> iyilik hali değerlendirmesi</a:t>
            </a:r>
          </a:p>
          <a:p>
            <a:pPr lvl="1"/>
            <a:r>
              <a:rPr lang="tr-TR" dirty="0"/>
              <a:t>Doğum </a:t>
            </a:r>
            <a:r>
              <a:rPr lang="tr-TR" dirty="0" smtClean="0"/>
              <a:t>zamanlaması</a:t>
            </a:r>
          </a:p>
          <a:p>
            <a:r>
              <a:rPr lang="tr-TR" dirty="0" smtClean="0"/>
              <a:t>Sonuçlar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13" y="2176700"/>
            <a:ext cx="307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4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Oligohidramnios</a:t>
            </a:r>
            <a:r>
              <a:rPr lang="tr-TR" b="1" dirty="0" smtClean="0">
                <a:latin typeface="+mn-lt"/>
              </a:rPr>
              <a:t> Varlığında Doğum Zamanlaması Ne Olmalıdır?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err="1" smtClean="0"/>
              <a:t>İdiopatik</a:t>
            </a:r>
            <a:r>
              <a:rPr lang="tr-TR" dirty="0" smtClean="0"/>
              <a:t> </a:t>
            </a:r>
            <a:r>
              <a:rPr lang="tr-TR" dirty="0" err="1" smtClean="0"/>
              <a:t>oligohidramnioslu</a:t>
            </a:r>
            <a:r>
              <a:rPr lang="tr-TR" dirty="0" smtClean="0"/>
              <a:t> </a:t>
            </a:r>
            <a:r>
              <a:rPr lang="tr-TR" dirty="0"/>
              <a:t>hastalarda </a:t>
            </a:r>
            <a:r>
              <a:rPr lang="tr-TR" dirty="0" smtClean="0"/>
              <a:t>doğum;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 güven </a:t>
            </a:r>
            <a:r>
              <a:rPr lang="tr-TR" dirty="0"/>
              <a:t>vermeyen </a:t>
            </a:r>
            <a:r>
              <a:rPr lang="tr-TR" dirty="0" err="1"/>
              <a:t>fetal</a:t>
            </a:r>
            <a:r>
              <a:rPr lang="tr-TR" dirty="0"/>
              <a:t> testler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    veya 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37- </a:t>
            </a:r>
            <a:r>
              <a:rPr lang="tr-TR" dirty="0"/>
              <a:t>38 + 6 </a:t>
            </a:r>
            <a:r>
              <a:rPr lang="tr-TR" dirty="0" smtClean="0"/>
              <a:t>haftada (En </a:t>
            </a:r>
            <a:r>
              <a:rPr lang="tr-TR" dirty="0"/>
              <a:t>erken doğum 36-37 + 6 </a:t>
            </a:r>
            <a:r>
              <a:rPr lang="tr-TR" dirty="0" smtClean="0"/>
              <a:t>haftada) önerilmiştir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( Kanıt düzeyi 2C)</a:t>
            </a:r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Oligohydramnios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pPr marL="0" indent="0">
              <a:buNone/>
            </a:pPr>
            <a:endParaRPr lang="tr-TR" sz="1350" dirty="0"/>
          </a:p>
        </p:txBody>
      </p:sp>
    </p:spTree>
    <p:extLst>
      <p:ext uri="{BB962C8B-B14F-4D97-AF65-F5344CB8AC3E}">
        <p14:creationId xmlns:p14="http://schemas.microsoft.com/office/powerpoint/2010/main" val="3780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61" y="509452"/>
            <a:ext cx="9006239" cy="1832066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37" y="3042013"/>
            <a:ext cx="8249195" cy="2862910"/>
          </a:xfrm>
          <a:prstGeom prst="rect">
            <a:avLst/>
          </a:prstGeom>
        </p:spPr>
      </p:pic>
      <p:cxnSp>
        <p:nvCxnSpPr>
          <p:cNvPr id="7" name="Düz Bağlayıcı 6"/>
          <p:cNvCxnSpPr/>
          <p:nvPr/>
        </p:nvCxnSpPr>
        <p:spPr>
          <a:xfrm flipV="1">
            <a:off x="734786" y="3806191"/>
            <a:ext cx="8072846" cy="979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724989" y="5079818"/>
            <a:ext cx="79160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734786" y="5265965"/>
            <a:ext cx="7984672" cy="979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734786" y="5432516"/>
            <a:ext cx="7984672" cy="293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137760" y="2613550"/>
            <a:ext cx="8669872" cy="738664"/>
          </a:xfrm>
          <a:prstGeom prst="rect">
            <a:avLst/>
          </a:prstGeom>
          <a:solidFill>
            <a:srgbClr val="FF0000"/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r-TR" sz="2100" b="1" dirty="0" err="1"/>
              <a:t>Term</a:t>
            </a:r>
            <a:r>
              <a:rPr lang="tr-TR" sz="2100" b="1" dirty="0"/>
              <a:t>, </a:t>
            </a:r>
            <a:r>
              <a:rPr lang="tr-TR" sz="2100" b="1" dirty="0"/>
              <a:t>izole </a:t>
            </a:r>
            <a:r>
              <a:rPr lang="tr-TR" sz="2100" b="1" dirty="0" err="1"/>
              <a:t>oligohidramnios</a:t>
            </a:r>
            <a:r>
              <a:rPr lang="tr-TR" sz="2100" b="1" dirty="0"/>
              <a:t> vakalarında </a:t>
            </a:r>
            <a:r>
              <a:rPr lang="tr-TR" sz="2100" b="1" dirty="0" err="1"/>
              <a:t>full</a:t>
            </a:r>
            <a:r>
              <a:rPr lang="tr-TR" sz="2100" b="1" dirty="0"/>
              <a:t> </a:t>
            </a:r>
            <a:r>
              <a:rPr lang="tr-TR" sz="2100" b="1" dirty="0" err="1"/>
              <a:t>term</a:t>
            </a:r>
            <a:r>
              <a:rPr lang="tr-TR" sz="2100" b="1" dirty="0"/>
              <a:t> ( 39-40 </a:t>
            </a:r>
            <a:r>
              <a:rPr lang="tr-TR" sz="2100" b="1" dirty="0" err="1"/>
              <a:t>hf</a:t>
            </a:r>
            <a:r>
              <a:rPr lang="tr-TR" sz="2100" b="1" dirty="0"/>
              <a:t>) döneme kadar beklemek </a:t>
            </a:r>
            <a:r>
              <a:rPr lang="tr-TR" sz="2100" b="1" dirty="0"/>
              <a:t>önerilir</a:t>
            </a:r>
            <a:endParaRPr lang="tr-TR" sz="2100" b="1" dirty="0"/>
          </a:p>
        </p:txBody>
      </p:sp>
    </p:spTree>
    <p:extLst>
      <p:ext uri="{BB962C8B-B14F-4D97-AF65-F5344CB8AC3E}">
        <p14:creationId xmlns:p14="http://schemas.microsoft.com/office/powerpoint/2010/main" val="150417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4692" y="803565"/>
            <a:ext cx="9019308" cy="1321702"/>
          </a:xfrm>
        </p:spPr>
        <p:txBody>
          <a:bodyPr>
            <a:noAutofit/>
          </a:bodyPr>
          <a:lstStyle/>
          <a:p>
            <a:pPr algn="ctr"/>
            <a:r>
              <a:rPr lang="tr-TR" sz="3200" b="1" dirty="0" err="1" smtClean="0">
                <a:latin typeface="+mn-lt"/>
              </a:rPr>
              <a:t>Oligohidramnios</a:t>
            </a:r>
            <a:r>
              <a:rPr lang="tr-TR" sz="3200" b="1" dirty="0" smtClean="0">
                <a:latin typeface="+mn-lt"/>
              </a:rPr>
              <a:t> Varlığında </a:t>
            </a:r>
            <a:r>
              <a:rPr lang="tr-TR" sz="3200" b="1" dirty="0" err="1" smtClean="0">
                <a:latin typeface="+mn-lt"/>
              </a:rPr>
              <a:t>Travayda</a:t>
            </a:r>
            <a:r>
              <a:rPr lang="tr-TR" sz="3200" b="1" dirty="0" smtClean="0">
                <a:latin typeface="+mn-lt"/>
              </a:rPr>
              <a:t> </a:t>
            </a:r>
            <a:r>
              <a:rPr lang="tr-TR" sz="3200" b="1" dirty="0" err="1" smtClean="0">
                <a:latin typeface="+mn-lt"/>
              </a:rPr>
              <a:t>Fetal</a:t>
            </a:r>
            <a:r>
              <a:rPr lang="tr-TR" sz="3200" b="1" dirty="0" smtClean="0">
                <a:latin typeface="+mn-lt"/>
              </a:rPr>
              <a:t> Takip</a:t>
            </a:r>
            <a:endParaRPr lang="tr-TR" sz="3200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7886700" cy="3662839"/>
          </a:xfrm>
        </p:spPr>
        <p:txBody>
          <a:bodyPr>
            <a:normAutofit fontScale="62500" lnSpcReduction="20000"/>
          </a:bodyPr>
          <a:lstStyle/>
          <a:p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kalp atım hızı reaktif değilse veya </a:t>
            </a:r>
            <a:r>
              <a:rPr lang="tr-TR" dirty="0" err="1"/>
              <a:t>fetal</a:t>
            </a:r>
            <a:r>
              <a:rPr lang="tr-TR" dirty="0"/>
              <a:t> kalp atım hızı düşüşleri varsa, doğum sırasında sürekli elektronik </a:t>
            </a:r>
            <a:r>
              <a:rPr lang="tr-TR" dirty="0" err="1"/>
              <a:t>fetal</a:t>
            </a:r>
            <a:r>
              <a:rPr lang="tr-TR" dirty="0"/>
              <a:t> kalp atımının izlenmesini </a:t>
            </a:r>
            <a:r>
              <a:rPr lang="tr-TR" dirty="0" smtClean="0"/>
              <a:t>önerilir.</a:t>
            </a:r>
          </a:p>
          <a:p>
            <a:pPr>
              <a:buFont typeface="Arial" charset="0"/>
              <a:buChar char="•"/>
            </a:pPr>
            <a:r>
              <a:rPr lang="tr-TR" dirty="0" err="1"/>
              <a:t>Travayda</a:t>
            </a:r>
            <a:r>
              <a:rPr lang="tr-TR" dirty="0"/>
              <a:t> değişken </a:t>
            </a:r>
            <a:r>
              <a:rPr lang="tr-TR" dirty="0" err="1"/>
              <a:t>deselerasyon</a:t>
            </a:r>
            <a:r>
              <a:rPr lang="tr-TR" dirty="0"/>
              <a:t> yönetimi için </a:t>
            </a:r>
            <a:r>
              <a:rPr lang="tr-TR" dirty="0" err="1"/>
              <a:t>amnioinfüzyon</a:t>
            </a:r>
            <a:r>
              <a:rPr lang="tr-TR" dirty="0"/>
              <a:t> öneren yayınlar vardır. </a:t>
            </a:r>
          </a:p>
          <a:p>
            <a:r>
              <a:rPr lang="tr-TR" dirty="0" smtClean="0"/>
              <a:t>Ancak </a:t>
            </a:r>
            <a:r>
              <a:rPr lang="tr-TR" dirty="0" err="1"/>
              <a:t>amnioinfüzyon</a:t>
            </a:r>
            <a:r>
              <a:rPr lang="tr-TR" dirty="0"/>
              <a:t> ile değişken </a:t>
            </a:r>
            <a:r>
              <a:rPr lang="tr-TR" dirty="0" err="1"/>
              <a:t>deselerasyon</a:t>
            </a:r>
            <a:r>
              <a:rPr lang="tr-TR" dirty="0"/>
              <a:t> sıklığında azalma rapor edilmesine rağmen, </a:t>
            </a: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morbidite-mortalite</a:t>
            </a:r>
            <a:r>
              <a:rPr lang="tr-TR" dirty="0"/>
              <a:t> veya sezaryen oranında azalma olduğunu gösteren yayın sayısı azdır.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1425" dirty="0" err="1"/>
              <a:t>Beloosesky</a:t>
            </a:r>
            <a:r>
              <a:rPr lang="tr-TR" sz="1425" dirty="0"/>
              <a:t> </a:t>
            </a:r>
            <a:r>
              <a:rPr lang="tr-TR" sz="1425" dirty="0"/>
              <a:t>R, </a:t>
            </a:r>
            <a:r>
              <a:rPr lang="tr-TR" sz="1425" dirty="0" err="1"/>
              <a:t>Ross</a:t>
            </a:r>
            <a:r>
              <a:rPr lang="tr-TR" sz="1425" dirty="0"/>
              <a:t> MG. </a:t>
            </a:r>
            <a:r>
              <a:rPr lang="tr-TR" sz="1425" dirty="0" err="1"/>
              <a:t>Oligohydramnios</a:t>
            </a:r>
            <a:r>
              <a:rPr lang="tr-TR" sz="1425" dirty="0"/>
              <a:t>. </a:t>
            </a:r>
            <a:r>
              <a:rPr lang="tr-TR" sz="1425" dirty="0" err="1"/>
              <a:t>UpTo</a:t>
            </a:r>
            <a:r>
              <a:rPr lang="tr-TR" sz="1425" dirty="0"/>
              <a:t> </a:t>
            </a:r>
            <a:r>
              <a:rPr lang="tr-TR" sz="1425" dirty="0" err="1"/>
              <a:t>Date</a:t>
            </a:r>
            <a:r>
              <a:rPr lang="tr-TR" sz="1425" dirty="0"/>
              <a:t>. </a:t>
            </a:r>
            <a:r>
              <a:rPr lang="tr-TR" sz="1425" dirty="0"/>
              <a:t>2018</a:t>
            </a:r>
          </a:p>
          <a:p>
            <a:pPr>
              <a:buNone/>
            </a:pPr>
            <a:r>
              <a:rPr lang="tr-TR" sz="1500" i="1" dirty="0" err="1"/>
              <a:t>Nageotte</a:t>
            </a:r>
            <a:r>
              <a:rPr lang="tr-TR" sz="1500" i="1" dirty="0"/>
              <a:t> MP, et al. </a:t>
            </a:r>
            <a:r>
              <a:rPr lang="tr-TR" sz="1500" i="1" dirty="0" err="1"/>
              <a:t>Obstet</a:t>
            </a:r>
            <a:r>
              <a:rPr lang="tr-TR" sz="1500" i="1" dirty="0"/>
              <a:t> Gynecol.1991;77:677  </a:t>
            </a:r>
            <a:endParaRPr lang="tr-TR" sz="1500" i="1" baseline="30000" dirty="0"/>
          </a:p>
          <a:p>
            <a:pPr>
              <a:buNone/>
            </a:pPr>
            <a:r>
              <a:rPr lang="tr-TR" sz="1500" i="1" dirty="0" err="1"/>
              <a:t>Ogundipe</a:t>
            </a:r>
            <a:r>
              <a:rPr lang="tr-TR" sz="1500" i="1" dirty="0"/>
              <a:t> OA, et al. </a:t>
            </a:r>
            <a:r>
              <a:rPr lang="tr-TR" sz="1500" i="1" dirty="0" err="1"/>
              <a:t>Obstet</a:t>
            </a:r>
            <a:r>
              <a:rPr lang="tr-TR" sz="1500" i="1" dirty="0"/>
              <a:t> Gynecol.1994; 84:544 </a:t>
            </a:r>
            <a:endParaRPr lang="tr-TR" sz="1500" i="1" baseline="30000" dirty="0"/>
          </a:p>
          <a:p>
            <a:pPr>
              <a:buNone/>
            </a:pPr>
            <a:r>
              <a:rPr lang="tr-TR" sz="1500" i="1" dirty="0" err="1"/>
              <a:t>Schrimmer</a:t>
            </a:r>
            <a:r>
              <a:rPr lang="tr-TR" sz="1500" i="1" dirty="0"/>
              <a:t> DP, et al. </a:t>
            </a:r>
            <a:r>
              <a:rPr lang="tr-TR" sz="1500" i="1" dirty="0" err="1"/>
              <a:t>Am</a:t>
            </a:r>
            <a:r>
              <a:rPr lang="tr-TR" sz="1500" i="1" dirty="0"/>
              <a:t> J </a:t>
            </a:r>
            <a:r>
              <a:rPr lang="tr-TR" sz="1500" i="1" dirty="0" err="1"/>
              <a:t>Obstet</a:t>
            </a:r>
            <a:r>
              <a:rPr lang="tr-TR" sz="1500" i="1" dirty="0"/>
              <a:t> </a:t>
            </a:r>
            <a:r>
              <a:rPr lang="tr-TR" sz="1500" i="1" dirty="0" err="1"/>
              <a:t>Gynecol</a:t>
            </a:r>
            <a:r>
              <a:rPr lang="tr-TR" sz="1500" i="1" dirty="0"/>
              <a:t> 1991; 165:972  </a:t>
            </a:r>
          </a:p>
          <a:p>
            <a:pPr marL="0" indent="0">
              <a:buNone/>
            </a:pPr>
            <a:endParaRPr lang="tr-TR" sz="1425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190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7175" y="634008"/>
            <a:ext cx="8658225" cy="994172"/>
          </a:xfrm>
        </p:spPr>
        <p:txBody>
          <a:bodyPr>
            <a:noAutofit/>
          </a:bodyPr>
          <a:lstStyle/>
          <a:p>
            <a:r>
              <a:rPr lang="tr-TR" sz="3200" b="1" dirty="0" err="1" smtClean="0">
                <a:latin typeface="+mn-lt"/>
              </a:rPr>
              <a:t>Oligohidramnios</a:t>
            </a:r>
            <a:r>
              <a:rPr lang="tr-TR" sz="3200" b="1" dirty="0" smtClean="0">
                <a:latin typeface="+mn-lt"/>
              </a:rPr>
              <a:t> Varlığında </a:t>
            </a:r>
            <a:r>
              <a:rPr lang="tr-TR" sz="3200" b="1" dirty="0" err="1" smtClean="0">
                <a:latin typeface="+mn-lt"/>
              </a:rPr>
              <a:t>Travayda</a:t>
            </a:r>
            <a:r>
              <a:rPr lang="tr-TR" sz="3200" b="1" dirty="0" smtClean="0">
                <a:latin typeface="+mn-lt"/>
              </a:rPr>
              <a:t> </a:t>
            </a:r>
            <a:r>
              <a:rPr lang="tr-TR" sz="3200" b="1" dirty="0" err="1" smtClean="0">
                <a:latin typeface="+mn-lt"/>
              </a:rPr>
              <a:t>Fetal</a:t>
            </a:r>
            <a:r>
              <a:rPr lang="tr-TR" sz="3200" b="1" dirty="0" smtClean="0">
                <a:latin typeface="+mn-lt"/>
              </a:rPr>
              <a:t> Takip</a:t>
            </a:r>
            <a:endParaRPr lang="tr-TR" sz="3200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err="1" smtClean="0"/>
              <a:t>Oligohidramnios</a:t>
            </a:r>
            <a:r>
              <a:rPr lang="tr-TR" dirty="0" smtClean="0"/>
              <a:t> olan </a:t>
            </a:r>
            <a:r>
              <a:rPr lang="tr-TR" dirty="0"/>
              <a:t>olgularda </a:t>
            </a:r>
            <a:r>
              <a:rPr lang="tr-TR" dirty="0" err="1" smtClean="0"/>
              <a:t>Mekonyum</a:t>
            </a:r>
            <a:r>
              <a:rPr lang="tr-TR" dirty="0" smtClean="0"/>
              <a:t> </a:t>
            </a:r>
            <a:r>
              <a:rPr lang="tr-TR" dirty="0" err="1" smtClean="0"/>
              <a:t>Aspirasyon</a:t>
            </a:r>
            <a:r>
              <a:rPr lang="tr-TR" dirty="0" smtClean="0"/>
              <a:t> Sendromu (MAS) </a:t>
            </a:r>
            <a:r>
              <a:rPr lang="tr-TR" dirty="0" err="1"/>
              <a:t>önlemi</a:t>
            </a:r>
            <a:r>
              <a:rPr lang="tr-TR" dirty="0"/>
              <a:t> </a:t>
            </a:r>
            <a:r>
              <a:rPr lang="tr-TR" dirty="0" smtClean="0"/>
              <a:t>amacıyla </a:t>
            </a:r>
            <a:r>
              <a:rPr lang="tr-TR" i="1" u="sng" dirty="0" err="1" smtClean="0"/>
              <a:t>amnioinfüzyon</a:t>
            </a:r>
            <a:r>
              <a:rPr lang="tr-TR" i="1" u="sng" dirty="0" smtClean="0"/>
              <a:t> yararı gösterilmemiştir</a:t>
            </a:r>
            <a:r>
              <a:rPr lang="tr-TR" dirty="0" smtClean="0"/>
              <a:t>.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  <p:pic>
        <p:nvPicPr>
          <p:cNvPr id="4" name="İçerik Yer Tutucusu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399472"/>
            <a:ext cx="7815263" cy="277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0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SUNUM AKIŞI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4780598" cy="3662839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Amniotik</a:t>
            </a:r>
            <a:r>
              <a:rPr lang="tr-TR" dirty="0" smtClean="0"/>
              <a:t> sıvı dinamiği</a:t>
            </a:r>
          </a:p>
          <a:p>
            <a:r>
              <a:rPr lang="tr-TR" dirty="0" err="1" smtClean="0"/>
              <a:t>Amniotik</a:t>
            </a:r>
            <a:r>
              <a:rPr lang="tr-TR" dirty="0" smtClean="0"/>
              <a:t> sıvı değerlendirme yöntemleri</a:t>
            </a:r>
          </a:p>
          <a:p>
            <a:r>
              <a:rPr lang="tr-TR" dirty="0" err="1" smtClean="0"/>
              <a:t>Oligohidramnios</a:t>
            </a:r>
            <a:endParaRPr lang="tr-TR" dirty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 smtClean="0"/>
              <a:t>Klinik yaklaşım</a:t>
            </a:r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iyilik hali </a:t>
            </a:r>
            <a:r>
              <a:rPr lang="tr-TR" dirty="0" smtClean="0"/>
              <a:t>değerlendirmesi</a:t>
            </a:r>
          </a:p>
          <a:p>
            <a:pPr lvl="1"/>
            <a:r>
              <a:rPr lang="tr-TR" dirty="0" smtClean="0"/>
              <a:t>Doğum zamanlaması</a:t>
            </a:r>
            <a:endParaRPr lang="tr-TR" dirty="0"/>
          </a:p>
          <a:p>
            <a:r>
              <a:rPr lang="tr-TR" sz="2625" b="1" dirty="0" err="1">
                <a:solidFill>
                  <a:srgbClr val="FF0000"/>
                </a:solidFill>
              </a:rPr>
              <a:t>Polihidramnios</a:t>
            </a:r>
            <a:endParaRPr lang="tr-TR" sz="2625" b="1" dirty="0">
              <a:solidFill>
                <a:srgbClr val="FF0000"/>
              </a:solidFill>
            </a:endParaRPr>
          </a:p>
          <a:p>
            <a:pPr lvl="1"/>
            <a:r>
              <a:rPr lang="tr-TR" sz="2250" dirty="0">
                <a:solidFill>
                  <a:srgbClr val="FF0000"/>
                </a:solidFill>
              </a:rPr>
              <a:t>Nedenleri</a:t>
            </a:r>
          </a:p>
          <a:p>
            <a:pPr lvl="1"/>
            <a:r>
              <a:rPr lang="tr-TR" sz="2250" dirty="0">
                <a:solidFill>
                  <a:srgbClr val="FF0000"/>
                </a:solidFill>
              </a:rPr>
              <a:t>Klinik yaklaşım</a:t>
            </a:r>
          </a:p>
          <a:p>
            <a:pPr lvl="1"/>
            <a:r>
              <a:rPr lang="tr-TR" sz="2250" dirty="0" err="1">
                <a:solidFill>
                  <a:srgbClr val="FF0000"/>
                </a:solidFill>
              </a:rPr>
              <a:t>Fetal</a:t>
            </a:r>
            <a:r>
              <a:rPr lang="tr-TR" sz="2250" dirty="0">
                <a:solidFill>
                  <a:srgbClr val="FF0000"/>
                </a:solidFill>
              </a:rPr>
              <a:t> iyilik hali değerlendirmesi</a:t>
            </a:r>
          </a:p>
          <a:p>
            <a:pPr lvl="1"/>
            <a:r>
              <a:rPr lang="tr-TR" sz="2250" dirty="0">
                <a:solidFill>
                  <a:srgbClr val="FF0000"/>
                </a:solidFill>
              </a:rPr>
              <a:t>Doğum </a:t>
            </a:r>
            <a:r>
              <a:rPr lang="tr-TR" sz="2250" dirty="0">
                <a:solidFill>
                  <a:srgbClr val="FF0000"/>
                </a:solidFill>
              </a:rPr>
              <a:t>zamanlaması</a:t>
            </a:r>
          </a:p>
          <a:p>
            <a:r>
              <a:rPr lang="tr-TR" dirty="0" smtClean="0"/>
              <a:t>Sonuçlar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13" y="2176700"/>
            <a:ext cx="307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altLang="tr-TR" b="1" dirty="0" err="1" smtClean="0">
                <a:latin typeface="+mn-lt"/>
              </a:rPr>
              <a:t>Polihidramnios</a:t>
            </a:r>
            <a:r>
              <a:rPr lang="tr-TR" altLang="tr-TR" b="1" dirty="0" smtClean="0">
                <a:latin typeface="+mn-lt"/>
              </a:rPr>
              <a:t> Nedenleri</a:t>
            </a:r>
            <a:r>
              <a:rPr lang="tr-TR" altLang="tr-TR" dirty="0">
                <a:latin typeface="Arial" charset="0"/>
              </a:rPr>
              <a:t/>
            </a:r>
            <a:br>
              <a:rPr lang="tr-TR" altLang="tr-TR" dirty="0">
                <a:latin typeface="Arial" charset="0"/>
              </a:rPr>
            </a:b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202563"/>
              </p:ext>
            </p:extLst>
          </p:nvPr>
        </p:nvGraphicFramePr>
        <p:xfrm>
          <a:off x="222069" y="1841872"/>
          <a:ext cx="8410439" cy="4024827"/>
        </p:xfrm>
        <a:graphic>
          <a:graphicData uri="http://schemas.openxmlformats.org/drawingml/2006/table">
            <a:tbl>
              <a:tblPr/>
              <a:tblGrid>
                <a:gridCol w="8410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5510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>
                          <a:effectLst/>
                        </a:rPr>
                        <a:t>Maternal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81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smtClean="0">
                          <a:effectLst/>
                        </a:rPr>
                        <a:t>Kötü</a:t>
                      </a:r>
                      <a:r>
                        <a:rPr lang="tr-TR" sz="1400" baseline="0" dirty="0" smtClean="0">
                          <a:effectLst/>
                        </a:rPr>
                        <a:t> kontrollü </a:t>
                      </a:r>
                      <a:r>
                        <a:rPr lang="tr-TR" sz="1400" baseline="0" dirty="0" err="1" smtClean="0">
                          <a:effectLst/>
                        </a:rPr>
                        <a:t>Diabetes</a:t>
                      </a:r>
                      <a:r>
                        <a:rPr lang="tr-TR" sz="1400" baseline="0" dirty="0" smtClean="0">
                          <a:effectLst/>
                        </a:rPr>
                        <a:t> </a:t>
                      </a:r>
                      <a:r>
                        <a:rPr lang="tr-TR" sz="1400" baseline="0" dirty="0" err="1" smtClean="0">
                          <a:effectLst/>
                        </a:rPr>
                        <a:t>mellitus</a:t>
                      </a:r>
                      <a:endParaRPr lang="tr-TR" sz="1400" dirty="0" smtClean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14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err="1" smtClean="0">
                          <a:effectLst/>
                        </a:rPr>
                        <a:t>Fetomaternal</a:t>
                      </a:r>
                      <a:r>
                        <a:rPr lang="tr-TR" sz="1400" baseline="0" dirty="0" smtClean="0">
                          <a:effectLst/>
                        </a:rPr>
                        <a:t> kanama</a:t>
                      </a:r>
                      <a:endParaRPr lang="tr-TR" sz="1400" dirty="0" smtClean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4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>
                          <a:effectLst/>
                        </a:rPr>
                        <a:t>İlaç kullanımı ( lityum,..)</a:t>
                      </a: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 smtClean="0">
                          <a:effectLst/>
                        </a:rPr>
                        <a:t>Plasental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Koranjioma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smtClean="0">
                          <a:effectLst/>
                        </a:rPr>
                        <a:t>TTTS</a:t>
                      </a:r>
                      <a:r>
                        <a:rPr lang="tr-TR" sz="1400" baseline="0" dirty="0" smtClean="0">
                          <a:effectLst/>
                        </a:rPr>
                        <a:t> ( </a:t>
                      </a:r>
                      <a:r>
                        <a:rPr lang="tr-TR" sz="1400" baseline="0" dirty="0" err="1" smtClean="0">
                          <a:effectLst/>
                        </a:rPr>
                        <a:t>oligo-poli</a:t>
                      </a:r>
                      <a:r>
                        <a:rPr lang="tr-TR" sz="1400" baseline="0" dirty="0" smtClean="0">
                          <a:effectLst/>
                        </a:rPr>
                        <a:t> sekansı)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t"/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>
                          <a:effectLst/>
                        </a:rPr>
                        <a:t>Fetal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smtClean="0">
                          <a:effectLst/>
                        </a:rPr>
                        <a:t>Genetik anomaliler ( </a:t>
                      </a:r>
                      <a:r>
                        <a:rPr lang="tr-TR" sz="1400" dirty="0" err="1" smtClean="0">
                          <a:effectLst/>
                        </a:rPr>
                        <a:t>anöploidiler</a:t>
                      </a:r>
                      <a:r>
                        <a:rPr lang="tr-TR" sz="1400" dirty="0" smtClean="0">
                          <a:effectLst/>
                        </a:rPr>
                        <a:t>, </a:t>
                      </a:r>
                      <a:r>
                        <a:rPr lang="tr-TR" sz="1400" dirty="0" err="1" smtClean="0">
                          <a:effectLst/>
                        </a:rPr>
                        <a:t>akondrogenezi</a:t>
                      </a:r>
                      <a:r>
                        <a:rPr lang="tr-TR" sz="1400" baseline="0" dirty="0" smtClean="0">
                          <a:effectLst/>
                        </a:rPr>
                        <a:t> tip 1-B, </a:t>
                      </a:r>
                      <a:r>
                        <a:rPr lang="tr-TR" sz="1400" baseline="0" dirty="0" err="1" smtClean="0">
                          <a:effectLst/>
                        </a:rPr>
                        <a:t>Bartter</a:t>
                      </a:r>
                      <a:r>
                        <a:rPr lang="tr-TR" sz="1400" baseline="0" dirty="0" smtClean="0">
                          <a:effectLst/>
                        </a:rPr>
                        <a:t> sendromu, </a:t>
                      </a:r>
                      <a:r>
                        <a:rPr lang="tr-TR" sz="1400" baseline="0" dirty="0" err="1" smtClean="0">
                          <a:effectLst/>
                        </a:rPr>
                        <a:t>muskuler</a:t>
                      </a:r>
                      <a:r>
                        <a:rPr lang="tr-TR" sz="1400" baseline="0" dirty="0" smtClean="0">
                          <a:effectLst/>
                        </a:rPr>
                        <a:t> </a:t>
                      </a:r>
                      <a:r>
                        <a:rPr lang="tr-TR" sz="1400" baseline="0" dirty="0" err="1" smtClean="0">
                          <a:effectLst/>
                        </a:rPr>
                        <a:t>distrofiler</a:t>
                      </a:r>
                      <a:r>
                        <a:rPr lang="tr-TR" sz="1400" baseline="0" dirty="0" smtClean="0">
                          <a:effectLst/>
                        </a:rPr>
                        <a:t>,</a:t>
                      </a:r>
                      <a:r>
                        <a:rPr lang="mr-IN" sz="1400" baseline="0" dirty="0" smtClean="0">
                          <a:effectLst/>
                        </a:rPr>
                        <a:t>…</a:t>
                      </a:r>
                      <a:r>
                        <a:rPr lang="tr-TR" sz="1400" baseline="0" dirty="0" smtClean="0">
                          <a:effectLst/>
                        </a:rPr>
                        <a:t>)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548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Konjenital</a:t>
                      </a:r>
                      <a:r>
                        <a:rPr lang="tr-TR" sz="1400" dirty="0" smtClean="0">
                          <a:effectLst/>
                        </a:rPr>
                        <a:t> anormallikler</a:t>
                      </a:r>
                      <a:r>
                        <a:rPr lang="tr-TR" sz="1400" baseline="0" dirty="0" smtClean="0">
                          <a:effectLst/>
                        </a:rPr>
                        <a:t> ( GIS </a:t>
                      </a:r>
                      <a:r>
                        <a:rPr lang="tr-TR" sz="1400" baseline="0" dirty="0" err="1" smtClean="0">
                          <a:effectLst/>
                        </a:rPr>
                        <a:t>obstruksiyonlar</a:t>
                      </a:r>
                      <a:r>
                        <a:rPr lang="tr-TR" sz="1400" baseline="0" dirty="0" smtClean="0">
                          <a:effectLst/>
                        </a:rPr>
                        <a:t>, CNS anomalileri, yarık damak-dudak, </a:t>
                      </a:r>
                      <a:r>
                        <a:rPr lang="tr-TR" sz="1400" baseline="0" dirty="0" err="1" smtClean="0">
                          <a:effectLst/>
                        </a:rPr>
                        <a:t>kistik</a:t>
                      </a:r>
                      <a:r>
                        <a:rPr lang="tr-TR" sz="1400" baseline="0" dirty="0" smtClean="0">
                          <a:effectLst/>
                        </a:rPr>
                        <a:t> </a:t>
                      </a:r>
                      <a:r>
                        <a:rPr lang="tr-TR" sz="1400" baseline="0" dirty="0" err="1" smtClean="0">
                          <a:effectLst/>
                        </a:rPr>
                        <a:t>higroma</a:t>
                      </a:r>
                      <a:r>
                        <a:rPr lang="tr-TR" sz="1400" baseline="0" dirty="0" smtClean="0">
                          <a:effectLst/>
                        </a:rPr>
                        <a:t>, CCAM, </a:t>
                      </a:r>
                      <a:r>
                        <a:rPr lang="mr-IN" sz="1400" baseline="0" dirty="0" smtClean="0">
                          <a:effectLst/>
                        </a:rPr>
                        <a:t>…</a:t>
                      </a:r>
                      <a:r>
                        <a:rPr lang="tr-TR" sz="1400" baseline="0" dirty="0" smtClean="0">
                          <a:effectLst/>
                        </a:rPr>
                        <a:t>.)</a:t>
                      </a:r>
                      <a:endParaRPr lang="tr-TR" sz="1400" dirty="0" smtClean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>
                          <a:effectLst/>
                        </a:rPr>
                        <a:t>Enfeksiyonlar ( </a:t>
                      </a:r>
                      <a:r>
                        <a:rPr lang="tr-TR" sz="1400" dirty="0" err="1" smtClean="0">
                          <a:effectLst/>
                        </a:rPr>
                        <a:t>Parvovirus</a:t>
                      </a:r>
                      <a:r>
                        <a:rPr lang="tr-TR" sz="1400" dirty="0" smtClean="0">
                          <a:effectLst/>
                        </a:rPr>
                        <a:t> B-19 , CMV, </a:t>
                      </a:r>
                      <a:r>
                        <a:rPr lang="tr-TR" sz="1400" dirty="0" err="1" smtClean="0">
                          <a:effectLst/>
                        </a:rPr>
                        <a:t>Rubella</a:t>
                      </a:r>
                      <a:r>
                        <a:rPr lang="tr-TR" sz="1400" dirty="0" smtClean="0">
                          <a:effectLst/>
                        </a:rPr>
                        <a:t>, </a:t>
                      </a:r>
                      <a:r>
                        <a:rPr lang="tr-TR" sz="1400" dirty="0" err="1" smtClean="0">
                          <a:effectLst/>
                        </a:rPr>
                        <a:t>Toxoplasma</a:t>
                      </a:r>
                      <a:r>
                        <a:rPr lang="tr-TR" sz="1400" dirty="0" smtClean="0">
                          <a:effectLst/>
                        </a:rPr>
                        <a:t>,..)</a:t>
                      </a: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t"/>
                      <a:r>
                        <a:rPr lang="tr-TR" sz="1400" dirty="0" err="1" smtClean="0">
                          <a:effectLst/>
                        </a:rPr>
                        <a:t>Non-immune</a:t>
                      </a:r>
                      <a:r>
                        <a:rPr lang="tr-TR" sz="1400" dirty="0" smtClean="0">
                          <a:effectLst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</a:rPr>
                        <a:t>hidrops</a:t>
                      </a:r>
                      <a:endParaRPr lang="tr-TR" sz="1400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5510">
                <a:tc>
                  <a:txBody>
                    <a:bodyPr/>
                    <a:lstStyle/>
                    <a:p>
                      <a:pPr fontAlgn="ctr"/>
                      <a:r>
                        <a:rPr lang="tr-TR" sz="1400" b="1" dirty="0" err="1" smtClean="0">
                          <a:effectLst/>
                        </a:rPr>
                        <a:t>Idiopatik</a:t>
                      </a:r>
                      <a:endParaRPr lang="tr-TR" sz="1400" b="1" dirty="0">
                        <a:effectLst/>
                      </a:endParaRPr>
                    </a:p>
                  </a:txBody>
                  <a:tcPr marL="51802" marR="51802" marT="25901" marB="259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941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 dirty="0" err="1">
                <a:latin typeface="+mn-lt"/>
              </a:rPr>
              <a:t>Polihidramnios</a:t>
            </a:r>
            <a:r>
              <a:rPr lang="tr-TR" altLang="tr-TR" b="1" dirty="0">
                <a:latin typeface="+mn-lt"/>
              </a:rPr>
              <a:t> Nedenleri</a:t>
            </a:r>
            <a:br>
              <a:rPr lang="tr-TR" altLang="tr-TR" b="1" dirty="0">
                <a:latin typeface="+mn-lt"/>
              </a:rPr>
            </a:br>
            <a:endParaRPr lang="tr-TR" b="1" dirty="0">
              <a:latin typeface="+mn-lt"/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280285"/>
            <a:ext cx="7886700" cy="2828925"/>
          </a:xfrm>
          <a:prstGeom prst="rect">
            <a:avLst/>
          </a:prstGeom>
        </p:spPr>
      </p:pic>
      <p:sp>
        <p:nvSpPr>
          <p:cNvPr id="5" name="Halka 4"/>
          <p:cNvSpPr/>
          <p:nvPr/>
        </p:nvSpPr>
        <p:spPr>
          <a:xfrm>
            <a:off x="531495" y="2897505"/>
            <a:ext cx="1860233" cy="557213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>
              <a:solidFill>
                <a:schemeClr val="tx1"/>
              </a:solidFill>
            </a:endParaRPr>
          </a:p>
        </p:txBody>
      </p:sp>
      <p:sp>
        <p:nvSpPr>
          <p:cNvPr id="6" name="Halka 5"/>
          <p:cNvSpPr/>
          <p:nvPr/>
        </p:nvSpPr>
        <p:spPr>
          <a:xfrm>
            <a:off x="3669030" y="2897505"/>
            <a:ext cx="2571750" cy="557213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6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err="1" smtClean="0">
                <a:latin typeface="+mn-lt"/>
              </a:rPr>
              <a:t>Polihidramnios</a:t>
            </a:r>
            <a:r>
              <a:rPr lang="tr-TR" sz="4000" b="1" dirty="0" smtClean="0">
                <a:latin typeface="+mn-lt"/>
              </a:rPr>
              <a:t> Sınıflaması- </a:t>
            </a:r>
            <a:r>
              <a:rPr lang="tr-TR" sz="4000" b="1" dirty="0" err="1" smtClean="0">
                <a:latin typeface="+mn-lt"/>
              </a:rPr>
              <a:t>Prognoz</a:t>
            </a:r>
            <a:endParaRPr lang="tr-TR" sz="4000" b="1" dirty="0">
              <a:latin typeface="+mn-lt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2" y="1986439"/>
            <a:ext cx="7933373" cy="372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9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238259" cy="1325563"/>
          </a:xfrm>
        </p:spPr>
        <p:txBody>
          <a:bodyPr/>
          <a:lstStyle/>
          <a:p>
            <a:r>
              <a:rPr lang="tr-TR" b="1" dirty="0" err="1" smtClean="0">
                <a:latin typeface="+mn-lt"/>
              </a:rPr>
              <a:t>P</a:t>
            </a:r>
            <a:r>
              <a:rPr lang="tr-TR" sz="3600" b="1" dirty="0" err="1" smtClean="0">
                <a:latin typeface="+mn-lt"/>
              </a:rPr>
              <a:t>olihidramnios</a:t>
            </a:r>
            <a:r>
              <a:rPr lang="tr-TR" sz="3600" b="1" dirty="0" smtClean="0">
                <a:latin typeface="+mn-lt"/>
              </a:rPr>
              <a:t> Varlığında Klinik Yaklaşım</a:t>
            </a:r>
            <a:endParaRPr lang="tr-TR" sz="3600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49" y="1801091"/>
            <a:ext cx="7886701" cy="3972099"/>
          </a:xfrm>
        </p:spPr>
        <p:txBody>
          <a:bodyPr>
            <a:normAutofit fontScale="25000" lnSpcReduction="20000"/>
          </a:bodyPr>
          <a:lstStyle/>
          <a:p>
            <a:pPr marL="385763" indent="-385763">
              <a:buFont typeface="+mj-lt"/>
              <a:buAutoNum type="arabicPeriod"/>
            </a:pPr>
            <a:r>
              <a:rPr lang="tr-TR" sz="6400" dirty="0"/>
              <a:t>Ayrıntılı </a:t>
            </a:r>
            <a:r>
              <a:rPr lang="tr-TR" sz="6400" dirty="0" err="1"/>
              <a:t>anamnez</a:t>
            </a:r>
            <a:r>
              <a:rPr lang="tr-TR" sz="6400" dirty="0"/>
              <a:t> (</a:t>
            </a:r>
            <a:r>
              <a:rPr lang="tr-TR" sz="6400" dirty="0" err="1"/>
              <a:t>maternal</a:t>
            </a:r>
            <a:r>
              <a:rPr lang="tr-TR" sz="6400" dirty="0"/>
              <a:t> hastalık, ilaç kullanımı, aile öyküsü,</a:t>
            </a:r>
            <a:r>
              <a:rPr lang="mr-IN" sz="6400" dirty="0"/>
              <a:t>…</a:t>
            </a:r>
            <a:r>
              <a:rPr lang="tr-TR" sz="6400" dirty="0"/>
              <a:t>)</a:t>
            </a:r>
          </a:p>
          <a:p>
            <a:pPr marL="385763" indent="-385763">
              <a:buFont typeface="+mj-lt"/>
              <a:buAutoNum type="arabicPeriod"/>
            </a:pPr>
            <a:r>
              <a:rPr lang="tr-TR" sz="6400" dirty="0"/>
              <a:t>USG Değerlendirmesi</a:t>
            </a:r>
          </a:p>
          <a:p>
            <a:pPr lvl="1">
              <a:buFont typeface="Arial" charset="0"/>
              <a:buChar char="•"/>
            </a:pPr>
            <a:r>
              <a:rPr lang="tr-TR" sz="6400" dirty="0" err="1"/>
              <a:t>Fetal</a:t>
            </a:r>
            <a:r>
              <a:rPr lang="tr-TR" sz="6400" dirty="0"/>
              <a:t> </a:t>
            </a:r>
            <a:r>
              <a:rPr lang="tr-TR" sz="6400" dirty="0" err="1"/>
              <a:t>biyometri</a:t>
            </a:r>
            <a:r>
              <a:rPr lang="tr-TR" sz="6400" dirty="0"/>
              <a:t> </a:t>
            </a:r>
          </a:p>
          <a:p>
            <a:pPr lvl="1">
              <a:buFont typeface="Arial" charset="0"/>
              <a:buChar char="•"/>
            </a:pPr>
            <a:r>
              <a:rPr lang="tr-TR" sz="6400" dirty="0" err="1"/>
              <a:t>Fetal</a:t>
            </a:r>
            <a:r>
              <a:rPr lang="tr-TR" sz="6400" dirty="0"/>
              <a:t> anatomik </a:t>
            </a:r>
            <a:r>
              <a:rPr lang="tr-TR" sz="6400" dirty="0" err="1"/>
              <a:t>değerlendirme</a:t>
            </a:r>
            <a:r>
              <a:rPr lang="tr-TR" sz="6400" dirty="0"/>
              <a:t> </a:t>
            </a:r>
            <a:endParaRPr lang="tr-TR" sz="6400" dirty="0" smtClean="0"/>
          </a:p>
          <a:p>
            <a:pPr lvl="1">
              <a:buFont typeface="Arial" charset="0"/>
              <a:buChar char="•"/>
            </a:pPr>
            <a:r>
              <a:rPr lang="tr-TR" sz="6400" dirty="0" err="1" smtClean="0"/>
              <a:t>Fetal</a:t>
            </a:r>
            <a:r>
              <a:rPr lang="tr-TR" sz="6400" dirty="0" smtClean="0"/>
              <a:t> hareket değerlendirmesi</a:t>
            </a:r>
          </a:p>
          <a:p>
            <a:pPr lvl="1">
              <a:buFont typeface="Arial" charset="0"/>
              <a:buChar char="•"/>
            </a:pPr>
            <a:r>
              <a:rPr lang="tr-TR" sz="6400" dirty="0" err="1"/>
              <a:t>Fetal</a:t>
            </a:r>
            <a:r>
              <a:rPr lang="tr-TR" sz="6400" dirty="0"/>
              <a:t> enfeksiyon bulguları </a:t>
            </a:r>
            <a:r>
              <a:rPr lang="tr-TR" sz="6400" dirty="0" smtClean="0"/>
              <a:t>veya </a:t>
            </a:r>
            <a:r>
              <a:rPr lang="tr-TR" sz="6400" dirty="0" err="1"/>
              <a:t>fetal</a:t>
            </a:r>
            <a:r>
              <a:rPr lang="tr-TR" sz="6400" dirty="0"/>
              <a:t> </a:t>
            </a:r>
            <a:r>
              <a:rPr lang="tr-TR" sz="6400" dirty="0" err="1" smtClean="0"/>
              <a:t>hidrops</a:t>
            </a:r>
            <a:r>
              <a:rPr lang="tr-TR" sz="6400" dirty="0" smtClean="0"/>
              <a:t> varlığı</a:t>
            </a:r>
          </a:p>
          <a:p>
            <a:pPr lvl="1">
              <a:buFont typeface="Arial" charset="0"/>
              <a:buChar char="•"/>
            </a:pPr>
            <a:r>
              <a:rPr lang="tr-TR" sz="6400" dirty="0" err="1"/>
              <a:t>Fetal</a:t>
            </a:r>
            <a:r>
              <a:rPr lang="tr-TR" sz="6400" dirty="0"/>
              <a:t> anemi </a:t>
            </a:r>
            <a:r>
              <a:rPr lang="tr-TR" sz="6400" dirty="0" err="1"/>
              <a:t>öngörüsu</a:t>
            </a:r>
            <a:r>
              <a:rPr lang="tr-TR" sz="6400" dirty="0"/>
              <a:t>̈ </a:t>
            </a:r>
            <a:r>
              <a:rPr lang="tr-TR" sz="6400" dirty="0" err="1"/>
              <a:t>açısından</a:t>
            </a:r>
            <a:r>
              <a:rPr lang="tr-TR" sz="6400" dirty="0"/>
              <a:t> orta </a:t>
            </a:r>
            <a:r>
              <a:rPr lang="tr-TR" sz="6400" dirty="0" err="1"/>
              <a:t>serebral</a:t>
            </a:r>
            <a:r>
              <a:rPr lang="tr-TR" sz="6400" dirty="0"/>
              <a:t> arter tepe </a:t>
            </a:r>
            <a:r>
              <a:rPr lang="tr-TR" sz="6400" dirty="0" err="1"/>
              <a:t>sistolik</a:t>
            </a:r>
            <a:r>
              <a:rPr lang="tr-TR" sz="6400" dirty="0"/>
              <a:t> hız </a:t>
            </a:r>
            <a:r>
              <a:rPr lang="tr-TR" sz="6400" dirty="0" err="1"/>
              <a:t>ölçümleri</a:t>
            </a:r>
            <a:r>
              <a:rPr lang="tr-TR" sz="6400" dirty="0"/>
              <a:t> </a:t>
            </a:r>
            <a:endParaRPr lang="tr-TR" sz="6400" dirty="0" smtClean="0"/>
          </a:p>
          <a:p>
            <a:pPr lvl="1">
              <a:buFont typeface="Arial" charset="0"/>
              <a:buChar char="•"/>
            </a:pPr>
            <a:r>
              <a:rPr lang="tr-TR" sz="6400" dirty="0" smtClean="0"/>
              <a:t>Genetik </a:t>
            </a:r>
            <a:r>
              <a:rPr lang="tr-TR" sz="6400" dirty="0" err="1" smtClean="0"/>
              <a:t>sonogram</a:t>
            </a:r>
            <a:r>
              <a:rPr lang="tr-TR" sz="6400" dirty="0" smtClean="0"/>
              <a:t> ( </a:t>
            </a:r>
            <a:r>
              <a:rPr lang="tr-TR" sz="6400" dirty="0" err="1" smtClean="0"/>
              <a:t>anöploidi</a:t>
            </a:r>
            <a:r>
              <a:rPr lang="tr-TR" sz="6400" dirty="0" smtClean="0"/>
              <a:t> belirteçleri)</a:t>
            </a:r>
            <a:endParaRPr lang="tr-TR" sz="6400" dirty="0"/>
          </a:p>
          <a:p>
            <a:pPr lvl="1">
              <a:buFont typeface="Arial" charset="0"/>
              <a:buChar char="•"/>
            </a:pPr>
            <a:r>
              <a:rPr lang="tr-TR" sz="6400" dirty="0" err="1"/>
              <a:t>Plasental</a:t>
            </a:r>
            <a:r>
              <a:rPr lang="tr-TR" sz="6400" dirty="0"/>
              <a:t> değerlendirme </a:t>
            </a:r>
          </a:p>
          <a:p>
            <a:pPr marL="385763" indent="-385763">
              <a:buFont typeface="+mj-lt"/>
              <a:buAutoNum type="arabicPeriod"/>
            </a:pPr>
            <a:r>
              <a:rPr lang="tr-TR" sz="6400" dirty="0" smtClean="0"/>
              <a:t>Gerekirse </a:t>
            </a:r>
            <a:r>
              <a:rPr lang="tr-TR" sz="6400" dirty="0"/>
              <a:t>genetik </a:t>
            </a:r>
            <a:r>
              <a:rPr lang="tr-TR" sz="6400" dirty="0" smtClean="0"/>
              <a:t>inceleme</a:t>
            </a:r>
          </a:p>
          <a:p>
            <a:pPr marL="385763" indent="-385763">
              <a:buFont typeface="+mj-lt"/>
              <a:buAutoNum type="arabicPeriod"/>
            </a:pPr>
            <a:r>
              <a:rPr lang="tr-TR" sz="6400" dirty="0" err="1" smtClean="0"/>
              <a:t>Konjenital</a:t>
            </a:r>
            <a:r>
              <a:rPr lang="tr-TR" sz="6400" dirty="0" smtClean="0"/>
              <a:t> </a:t>
            </a:r>
            <a:r>
              <a:rPr lang="tr-TR" sz="6400" dirty="0"/>
              <a:t>enfeksiyonlar </a:t>
            </a:r>
            <a:r>
              <a:rPr lang="tr-TR" sz="6400" dirty="0" err="1"/>
              <a:t>açısından</a:t>
            </a:r>
            <a:r>
              <a:rPr lang="tr-TR" sz="6400" dirty="0"/>
              <a:t> </a:t>
            </a:r>
            <a:r>
              <a:rPr lang="tr-TR" sz="6400" dirty="0" err="1"/>
              <a:t>serolojik</a:t>
            </a:r>
            <a:r>
              <a:rPr lang="tr-TR" sz="6400" dirty="0"/>
              <a:t> inceleme (TORCH) </a:t>
            </a:r>
          </a:p>
          <a:p>
            <a:pPr marL="385763" indent="-385763">
              <a:buFont typeface="+mj-lt"/>
              <a:buAutoNum type="arabicPeriod"/>
            </a:pPr>
            <a:r>
              <a:rPr lang="tr-TR" sz="6400" dirty="0" err="1" smtClean="0"/>
              <a:t>Maternal</a:t>
            </a:r>
            <a:r>
              <a:rPr lang="tr-TR" sz="6400" dirty="0" smtClean="0"/>
              <a:t> </a:t>
            </a:r>
            <a:r>
              <a:rPr lang="tr-TR" sz="6400" dirty="0"/>
              <a:t>DM </a:t>
            </a:r>
            <a:r>
              <a:rPr lang="tr-TR" sz="6400" dirty="0" smtClean="0"/>
              <a:t>tespiti (</a:t>
            </a:r>
            <a:r>
              <a:rPr lang="tr-TR" sz="6400" dirty="0" err="1" smtClean="0"/>
              <a:t>pre</a:t>
            </a:r>
            <a:r>
              <a:rPr lang="tr-TR" sz="6400" dirty="0" smtClean="0"/>
              <a:t>- </a:t>
            </a:r>
            <a:r>
              <a:rPr lang="tr-TR" sz="6400" dirty="0"/>
              <a:t>veya </a:t>
            </a:r>
            <a:r>
              <a:rPr lang="tr-TR" sz="6400" dirty="0" err="1"/>
              <a:t>gestasyonel</a:t>
            </a:r>
            <a:r>
              <a:rPr lang="tr-TR" sz="6400" dirty="0"/>
              <a:t> </a:t>
            </a:r>
            <a:r>
              <a:rPr lang="tr-TR" sz="6400" dirty="0" err="1"/>
              <a:t>diabet</a:t>
            </a:r>
            <a:r>
              <a:rPr lang="tr-TR" sz="6400" dirty="0"/>
              <a:t> </a:t>
            </a:r>
            <a:r>
              <a:rPr lang="tr-TR" sz="6400" dirty="0" smtClean="0"/>
              <a:t>taraması)</a:t>
            </a:r>
            <a:endParaRPr lang="tr-TR" sz="6400" dirty="0"/>
          </a:p>
          <a:p>
            <a:endParaRPr lang="tr-TR" sz="6400" dirty="0"/>
          </a:p>
          <a:p>
            <a:endParaRPr lang="tr-TR" sz="6400" dirty="0"/>
          </a:p>
          <a:p>
            <a:pPr marL="0" indent="0">
              <a:buNone/>
            </a:pPr>
            <a:r>
              <a:rPr lang="tr-TR" sz="6400" dirty="0"/>
              <a:t>      </a:t>
            </a:r>
            <a:r>
              <a:rPr lang="tr-TR" sz="6400" dirty="0" smtClean="0"/>
              <a:t>   </a:t>
            </a:r>
            <a:r>
              <a:rPr lang="tr-TR" sz="6400" b="1" dirty="0"/>
              <a:t>Gebelik Haftası ve Nedene Göre Yönetim</a:t>
            </a:r>
          </a:p>
          <a:p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 flipH="1">
            <a:off x="2931795" y="4931394"/>
            <a:ext cx="476423" cy="5572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67296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8" y="663287"/>
            <a:ext cx="9018270" cy="1122997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5" y="2125981"/>
            <a:ext cx="8923973" cy="380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2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</a:rPr>
              <a:t>              </a:t>
            </a:r>
            <a:r>
              <a:rPr lang="tr-TR" b="1" dirty="0" err="1" smtClean="0">
                <a:latin typeface="+mn-lt"/>
              </a:rPr>
              <a:t>Amniotik</a:t>
            </a:r>
            <a:r>
              <a:rPr lang="tr-TR" b="1" dirty="0" smtClean="0">
                <a:latin typeface="+mn-lt"/>
              </a:rPr>
              <a:t> Sıvı Dinamiği</a:t>
            </a:r>
            <a:br>
              <a:rPr lang="tr-TR" b="1" dirty="0" smtClean="0">
                <a:latin typeface="+mn-lt"/>
              </a:rPr>
            </a:br>
            <a:endParaRPr lang="tr-TR" b="1" dirty="0">
              <a:latin typeface="+mn-lt"/>
            </a:endParaRPr>
          </a:p>
        </p:txBody>
      </p:sp>
      <p:pic>
        <p:nvPicPr>
          <p:cNvPr id="4" name="Picture 2" descr="C:\Users\ÜmitHoca\Desktop\AMNIOTIC FLUID\Ekran Alıntısı7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9382" y="2023110"/>
            <a:ext cx="8657111" cy="37290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5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Polihidramnios</a:t>
            </a:r>
            <a:r>
              <a:rPr lang="tr-TR" b="1" dirty="0" smtClean="0">
                <a:latin typeface="+mn-lt"/>
              </a:rPr>
              <a:t> Varlığında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İyilik Hali Değerlendirmesi/ Klinik Yaklaşım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err="1"/>
              <a:t>İ</a:t>
            </a:r>
            <a:r>
              <a:rPr lang="tr-TR" dirty="0" err="1" smtClean="0"/>
              <a:t>diyopatik</a:t>
            </a:r>
            <a:r>
              <a:rPr lang="tr-TR" dirty="0" smtClean="0"/>
              <a:t> </a:t>
            </a:r>
            <a:r>
              <a:rPr lang="tr-TR" dirty="0" err="1"/>
              <a:t>polihidramnios</a:t>
            </a:r>
            <a:r>
              <a:rPr lang="tr-TR" dirty="0"/>
              <a:t> ile komplike olan </a:t>
            </a:r>
            <a:r>
              <a:rPr lang="tr-TR" dirty="0" smtClean="0"/>
              <a:t>gebeliklerin </a:t>
            </a:r>
            <a:r>
              <a:rPr lang="tr-TR" dirty="0"/>
              <a:t>herhangi bir </a:t>
            </a:r>
            <a:r>
              <a:rPr lang="tr-TR" dirty="0" err="1"/>
              <a:t>antenatal</a:t>
            </a:r>
            <a:r>
              <a:rPr lang="tr-TR" dirty="0"/>
              <a:t> </a:t>
            </a:r>
            <a:r>
              <a:rPr lang="tr-TR" dirty="0" err="1"/>
              <a:t>fetal</a:t>
            </a:r>
            <a:r>
              <a:rPr lang="tr-TR" dirty="0"/>
              <a:t> iyilik hali </a:t>
            </a:r>
            <a:r>
              <a:rPr lang="tr-TR" dirty="0" smtClean="0"/>
              <a:t>takip yönteminden </a:t>
            </a:r>
            <a:r>
              <a:rPr lang="tr-TR" dirty="0"/>
              <a:t>fayda sağlayıp sağlamadığını </a:t>
            </a:r>
            <a:r>
              <a:rPr lang="tr-TR" dirty="0" smtClean="0"/>
              <a:t>değerlendiren </a:t>
            </a:r>
            <a:r>
              <a:rPr lang="tr-TR" dirty="0" err="1" smtClean="0"/>
              <a:t>randomize</a:t>
            </a:r>
            <a:r>
              <a:rPr lang="tr-TR" dirty="0" smtClean="0"/>
              <a:t> klinik çalışma yoktur.</a:t>
            </a:r>
            <a:endParaRPr lang="tr-TR" dirty="0"/>
          </a:p>
          <a:p>
            <a:r>
              <a:rPr lang="tr-TR" dirty="0"/>
              <a:t>Bu değerlendirmenin </a:t>
            </a: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mortaliteyi</a:t>
            </a:r>
            <a:r>
              <a:rPr lang="tr-TR" dirty="0"/>
              <a:t> azalttığını gösterecek bir veri </a:t>
            </a:r>
            <a:r>
              <a:rPr lang="tr-TR" dirty="0" smtClean="0"/>
              <a:t>literatürde yoktur</a:t>
            </a:r>
            <a:r>
              <a:rPr lang="tr-TR" dirty="0"/>
              <a:t>. </a:t>
            </a:r>
            <a:endParaRPr lang="tr-TR" dirty="0" smtClean="0"/>
          </a:p>
          <a:p>
            <a:r>
              <a:rPr lang="tr-TR" dirty="0" smtClean="0"/>
              <a:t>Kılavuzlarda ( ACOG, RCOG, SCOG) </a:t>
            </a:r>
            <a:r>
              <a:rPr lang="tr-TR" dirty="0" err="1" smtClean="0"/>
              <a:t>idiopatik</a:t>
            </a:r>
            <a:r>
              <a:rPr lang="tr-TR" dirty="0" smtClean="0"/>
              <a:t>, hafif-orta </a:t>
            </a:r>
            <a:r>
              <a:rPr lang="tr-TR" dirty="0" err="1" smtClean="0"/>
              <a:t>polihidramnios</a:t>
            </a:r>
            <a:r>
              <a:rPr lang="tr-TR" dirty="0" smtClean="0"/>
              <a:t> için </a:t>
            </a:r>
            <a:r>
              <a:rPr lang="tr-TR" dirty="0" err="1" smtClean="0"/>
              <a:t>fetal</a:t>
            </a:r>
            <a:r>
              <a:rPr lang="tr-TR" dirty="0" smtClean="0"/>
              <a:t> iyilik hali takibi önerisi yoktur.</a:t>
            </a:r>
            <a:endParaRPr lang="tr-TR" dirty="0">
              <a:latin typeface="Wingdings" charset="2"/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8988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8" y="635578"/>
            <a:ext cx="9018270" cy="1148714"/>
          </a:xfr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8" y="2125981"/>
            <a:ext cx="901827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43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Polihidramnios</a:t>
            </a:r>
            <a:r>
              <a:rPr lang="tr-TR" b="1" dirty="0" smtClean="0">
                <a:latin typeface="+mn-lt"/>
              </a:rPr>
              <a:t> Varlığında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İyilik Hali Değerlendirmesi/ Klinik Yaklaşım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37 hafta öncesi hafif-orta </a:t>
            </a:r>
            <a:r>
              <a:rPr lang="tr-TR" dirty="0" err="1" smtClean="0"/>
              <a:t>polihidramnios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2 haftada bir NST</a:t>
            </a:r>
          </a:p>
          <a:p>
            <a:r>
              <a:rPr lang="tr-TR" dirty="0" smtClean="0"/>
              <a:t>2 haftada bir BFP</a:t>
            </a:r>
          </a:p>
          <a:p>
            <a:r>
              <a:rPr lang="tr-TR" dirty="0" smtClean="0"/>
              <a:t>3- 4 haftada bir </a:t>
            </a:r>
            <a:r>
              <a:rPr lang="tr-TR" dirty="0" err="1" smtClean="0"/>
              <a:t>fetal</a:t>
            </a:r>
            <a:r>
              <a:rPr lang="tr-TR" dirty="0" smtClean="0"/>
              <a:t> büyüme takibi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i="1" dirty="0"/>
              <a:t>(BFP skorunu verirken </a:t>
            </a:r>
            <a:r>
              <a:rPr lang="tr-TR" i="1" dirty="0" err="1"/>
              <a:t>klinisyenler</a:t>
            </a:r>
            <a:r>
              <a:rPr lang="tr-TR" i="1" dirty="0"/>
              <a:t> sınırdaki skorlar (6/8) açısından  ihtiyatlı olmalıdır. Çünkü bu vakalarda AFİ ye verilecek 2 puan güven verici değildir. )</a:t>
            </a:r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</a:t>
            </a:r>
            <a:r>
              <a:rPr lang="tr-TR" sz="1350" dirty="0"/>
              <a:t>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Polihydramnios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pPr marL="0" indent="0">
              <a:buNone/>
            </a:pPr>
            <a:endParaRPr lang="tr-TR" sz="1350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 flipH="1">
            <a:off x="1765935" y="2631758"/>
            <a:ext cx="711518" cy="8058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130944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Polihidramnios</a:t>
            </a:r>
            <a:r>
              <a:rPr lang="tr-TR" b="1" dirty="0" smtClean="0">
                <a:latin typeface="+mn-lt"/>
              </a:rPr>
              <a:t> Varlığında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İyilik Hali Değerlendirmesi/ Klinik Yaklaşım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68643" y="2552224"/>
            <a:ext cx="7886700" cy="3263504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37-40 hafta arası hafif- orta </a:t>
            </a:r>
            <a:r>
              <a:rPr lang="tr-TR" dirty="0" err="1" smtClean="0"/>
              <a:t>polihidramnios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Haftalık NST</a:t>
            </a:r>
          </a:p>
          <a:p>
            <a:r>
              <a:rPr lang="tr-TR" dirty="0" smtClean="0"/>
              <a:t>Haftalık BFP</a:t>
            </a:r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Polihydramnios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 flipH="1">
            <a:off x="1225868" y="2957513"/>
            <a:ext cx="685800" cy="9429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201317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latin typeface="+mn-lt"/>
              </a:rPr>
              <a:t>İdiopatik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 err="1" smtClean="0">
                <a:latin typeface="+mn-lt"/>
              </a:rPr>
              <a:t>Polihidramnios</a:t>
            </a:r>
            <a:r>
              <a:rPr lang="tr-TR" b="1" dirty="0" smtClean="0">
                <a:latin typeface="+mn-lt"/>
              </a:rPr>
              <a:t> Varlığında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İyilik Hali Değerlendirmesi/ Klinik Yaklaşım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466499"/>
            <a:ext cx="7886700" cy="3263504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Şiddetli </a:t>
            </a:r>
            <a:r>
              <a:rPr lang="tr-TR" dirty="0" err="1" smtClean="0"/>
              <a:t>polihidramnios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Haftalık NST</a:t>
            </a:r>
          </a:p>
          <a:p>
            <a:r>
              <a:rPr lang="tr-TR" dirty="0" smtClean="0"/>
              <a:t>Haftalık BFP</a:t>
            </a:r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sz="1350" dirty="0" err="1"/>
              <a:t>Beloosesky</a:t>
            </a:r>
            <a:r>
              <a:rPr lang="tr-TR" sz="1350" dirty="0"/>
              <a:t> R, </a:t>
            </a:r>
            <a:r>
              <a:rPr lang="tr-TR" sz="1350" dirty="0" err="1"/>
              <a:t>Ross</a:t>
            </a:r>
            <a:r>
              <a:rPr lang="tr-TR" sz="1350" dirty="0"/>
              <a:t> MG. </a:t>
            </a:r>
            <a:r>
              <a:rPr lang="tr-TR" sz="1350" dirty="0" err="1"/>
              <a:t>Polihydramnios</a:t>
            </a:r>
            <a:r>
              <a:rPr lang="tr-TR" sz="1350" dirty="0"/>
              <a:t>. </a:t>
            </a:r>
            <a:r>
              <a:rPr lang="tr-TR" sz="1350" dirty="0" err="1"/>
              <a:t>UpTo</a:t>
            </a:r>
            <a:r>
              <a:rPr lang="tr-TR" sz="1350" dirty="0"/>
              <a:t> </a:t>
            </a:r>
            <a:r>
              <a:rPr lang="tr-TR" sz="1350" dirty="0" err="1"/>
              <a:t>Date</a:t>
            </a:r>
            <a:r>
              <a:rPr lang="tr-TR" sz="1350" dirty="0"/>
              <a:t>. 2018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 flipH="1">
            <a:off x="1114425" y="2871788"/>
            <a:ext cx="591503" cy="9429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70443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3026"/>
            <a:ext cx="9144000" cy="1177925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3" y="2245995"/>
            <a:ext cx="8041005" cy="363474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8253478" y="1636008"/>
            <a:ext cx="4904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350" dirty="0">
                <a:latin typeface="Calibri" pitchFamily="34" charset="0"/>
              </a:rPr>
              <a:t>2018</a:t>
            </a:r>
          </a:p>
        </p:txBody>
      </p:sp>
      <p:cxnSp>
        <p:nvCxnSpPr>
          <p:cNvPr id="8" name="Düz Bağlayıcı 7"/>
          <p:cNvCxnSpPr/>
          <p:nvPr/>
        </p:nvCxnSpPr>
        <p:spPr>
          <a:xfrm>
            <a:off x="3180397" y="4286250"/>
            <a:ext cx="2117408" cy="85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1911667" y="4371976"/>
            <a:ext cx="3386138" cy="17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1615916" y="4491990"/>
            <a:ext cx="19888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3677602" y="4869180"/>
            <a:ext cx="694373" cy="85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9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SUNUM AKIŞI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8"/>
            <a:ext cx="4780598" cy="3662839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Amniotik</a:t>
            </a:r>
            <a:r>
              <a:rPr lang="tr-TR" dirty="0" smtClean="0"/>
              <a:t> sıvı dinamiği</a:t>
            </a:r>
          </a:p>
          <a:p>
            <a:r>
              <a:rPr lang="tr-TR" dirty="0" err="1" smtClean="0"/>
              <a:t>Amniotik</a:t>
            </a:r>
            <a:r>
              <a:rPr lang="tr-TR" dirty="0" smtClean="0"/>
              <a:t> sıvı değerlendirme yöntemleri</a:t>
            </a:r>
          </a:p>
          <a:p>
            <a:r>
              <a:rPr lang="tr-TR" dirty="0" err="1" smtClean="0"/>
              <a:t>Oligohidramnios</a:t>
            </a:r>
            <a:endParaRPr lang="tr-TR" dirty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 smtClean="0"/>
              <a:t>Klinik yaklaşım</a:t>
            </a:r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iyilik hali </a:t>
            </a:r>
            <a:r>
              <a:rPr lang="tr-TR" dirty="0" smtClean="0"/>
              <a:t>değerlendirmesi</a:t>
            </a:r>
          </a:p>
          <a:p>
            <a:pPr lvl="1"/>
            <a:r>
              <a:rPr lang="tr-TR" dirty="0" smtClean="0"/>
              <a:t>Doğum zamanlaması</a:t>
            </a:r>
            <a:endParaRPr lang="tr-TR" dirty="0"/>
          </a:p>
          <a:p>
            <a:r>
              <a:rPr lang="tr-TR" dirty="0" err="1" smtClean="0"/>
              <a:t>Polihidramnios</a:t>
            </a:r>
            <a:endParaRPr lang="tr-TR" dirty="0" smtClean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/>
              <a:t>Klinik yaklaşım</a:t>
            </a:r>
          </a:p>
          <a:p>
            <a:pPr lvl="1"/>
            <a:r>
              <a:rPr lang="tr-TR" dirty="0" err="1"/>
              <a:t>Fetal</a:t>
            </a:r>
            <a:r>
              <a:rPr lang="tr-TR" dirty="0"/>
              <a:t> iyilik hali değerlendirmesi</a:t>
            </a:r>
          </a:p>
          <a:p>
            <a:pPr lvl="1"/>
            <a:r>
              <a:rPr lang="tr-TR" dirty="0"/>
              <a:t>Doğum </a:t>
            </a:r>
            <a:r>
              <a:rPr lang="tr-TR" dirty="0" smtClean="0"/>
              <a:t>zamanlaması</a:t>
            </a:r>
          </a:p>
          <a:p>
            <a:r>
              <a:rPr lang="tr-TR" sz="2625" b="1" dirty="0">
                <a:solidFill>
                  <a:srgbClr val="FF0000"/>
                </a:solidFill>
              </a:rPr>
              <a:t>Sonuçlar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13" y="2176700"/>
            <a:ext cx="307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3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3963" y="365126"/>
            <a:ext cx="8798589" cy="1325563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atin typeface="+mn-lt"/>
              </a:rPr>
              <a:t>SONUÇLAR- </a:t>
            </a:r>
            <a:r>
              <a:rPr lang="tr-TR" sz="3600" b="1" dirty="0" err="1" smtClean="0">
                <a:latin typeface="+mn-lt"/>
              </a:rPr>
              <a:t>Amniotik</a:t>
            </a:r>
            <a:r>
              <a:rPr lang="tr-TR" sz="3600" b="1" dirty="0" smtClean="0">
                <a:latin typeface="+mn-lt"/>
              </a:rPr>
              <a:t> Sıvı Değerlendirmesi</a:t>
            </a:r>
            <a:endParaRPr lang="tr-TR" sz="3600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42900" y="2226468"/>
            <a:ext cx="8649653" cy="3662839"/>
          </a:xfrm>
        </p:spPr>
        <p:txBody>
          <a:bodyPr>
            <a:normAutofit fontScale="85000" lnSpcReduction="20000"/>
          </a:bodyPr>
          <a:lstStyle/>
          <a:p>
            <a:pPr>
              <a:buFont typeface="Arial" charset="0"/>
              <a:buChar char="•"/>
            </a:pPr>
            <a:r>
              <a:rPr lang="tr-TR" dirty="0" err="1" smtClean="0"/>
              <a:t>Amniotik</a:t>
            </a:r>
            <a:r>
              <a:rPr lang="tr-TR" dirty="0" smtClean="0"/>
              <a:t> sıvının USG </a:t>
            </a:r>
            <a:r>
              <a:rPr lang="tr-TR" dirty="0"/>
              <a:t>ile </a:t>
            </a:r>
            <a:r>
              <a:rPr lang="tr-TR" dirty="0" smtClean="0"/>
              <a:t>ölçümü </a:t>
            </a:r>
            <a:r>
              <a:rPr lang="tr-TR" dirty="0" err="1" smtClean="0"/>
              <a:t>indirekt</a:t>
            </a:r>
            <a:r>
              <a:rPr lang="tr-TR" dirty="0" smtClean="0"/>
              <a:t> </a:t>
            </a:r>
            <a:r>
              <a:rPr lang="tr-TR" dirty="0" err="1" smtClean="0"/>
              <a:t>semikantitatif</a:t>
            </a:r>
            <a:r>
              <a:rPr lang="tr-TR" dirty="0" smtClean="0"/>
              <a:t> yöntem olup </a:t>
            </a:r>
            <a:r>
              <a:rPr lang="tr-TR" dirty="0" err="1" smtClean="0"/>
              <a:t>noninvazivdir</a:t>
            </a:r>
            <a:r>
              <a:rPr lang="tr-TR" dirty="0"/>
              <a:t>, kolaydır, en sık kullanılan </a:t>
            </a:r>
            <a:r>
              <a:rPr lang="tr-TR" dirty="0" smtClean="0"/>
              <a:t>yöntemdir.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USG ile, </a:t>
            </a:r>
            <a:r>
              <a:rPr lang="tr-TR" dirty="0" err="1" smtClean="0"/>
              <a:t>Amniotik</a:t>
            </a:r>
            <a:r>
              <a:rPr lang="tr-TR" dirty="0" smtClean="0"/>
              <a:t> </a:t>
            </a:r>
            <a:r>
              <a:rPr lang="tr-TR" dirty="0"/>
              <a:t>Sıvı İndeksi ( AFİ</a:t>
            </a:r>
            <a:r>
              <a:rPr lang="tr-TR" dirty="0" smtClean="0"/>
              <a:t>) ve En </a:t>
            </a:r>
            <a:r>
              <a:rPr lang="tr-TR" dirty="0"/>
              <a:t>Derin Tek Cep Ölçümü ( SDP) </a:t>
            </a:r>
            <a:r>
              <a:rPr lang="tr-TR" dirty="0" smtClean="0"/>
              <a:t>kullanılabilir. </a:t>
            </a:r>
          </a:p>
          <a:p>
            <a:pPr>
              <a:buFont typeface="Arial" charset="0"/>
              <a:buChar char="•"/>
            </a:pPr>
            <a:r>
              <a:rPr lang="tr-TR" dirty="0" err="1"/>
              <a:t>Oligohidramnios</a:t>
            </a:r>
            <a:r>
              <a:rPr lang="tr-TR" dirty="0"/>
              <a:t> tanısında; AFİ tekniği </a:t>
            </a:r>
            <a:r>
              <a:rPr lang="tr-TR" dirty="0" err="1"/>
              <a:t>perinatal</a:t>
            </a:r>
            <a:r>
              <a:rPr lang="tr-TR" dirty="0"/>
              <a:t> sonuçları düzeltmeksizin aşırı teşhise ve gereksiz doğum indüksiyonuna neden olduğu için SDP tekniği daha çok önerilir.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Her iki yöntemde de </a:t>
            </a:r>
            <a:r>
              <a:rPr lang="tr-TR" dirty="0" err="1" smtClean="0"/>
              <a:t>sensitivitenin</a:t>
            </a:r>
            <a:r>
              <a:rPr lang="tr-TR" dirty="0" smtClean="0"/>
              <a:t> (özellikle </a:t>
            </a:r>
            <a:r>
              <a:rPr lang="tr-TR" dirty="0" err="1" smtClean="0"/>
              <a:t>oligohidramnios</a:t>
            </a:r>
            <a:r>
              <a:rPr lang="tr-TR" dirty="0" smtClean="0"/>
              <a:t> tanısında) düşük olduğu hatırlanmalıdır.</a:t>
            </a:r>
          </a:p>
          <a:p>
            <a:pPr>
              <a:buFont typeface="Arial" charset="0"/>
              <a:buChar char="•"/>
            </a:pPr>
            <a:r>
              <a:rPr lang="tr-TR" dirty="0" smtClean="0"/>
              <a:t>AFV </a:t>
            </a:r>
            <a:r>
              <a:rPr lang="tr-TR" dirty="0"/>
              <a:t>hesaplamak için rutin olarak renkli </a:t>
            </a:r>
            <a:r>
              <a:rPr lang="tr-TR" dirty="0" err="1"/>
              <a:t>Doppler</a:t>
            </a:r>
            <a:r>
              <a:rPr lang="tr-TR" dirty="0"/>
              <a:t> kullanımı </a:t>
            </a:r>
            <a:r>
              <a:rPr lang="tr-TR" dirty="0" smtClean="0"/>
              <a:t>önerilmez</a:t>
            </a:r>
            <a:r>
              <a:rPr lang="tr-TR" dirty="0"/>
              <a:t>.</a:t>
            </a:r>
          </a:p>
          <a:p>
            <a:pPr>
              <a:buFont typeface="Arial" charset="0"/>
              <a:buChar char="•"/>
            </a:pPr>
            <a:endParaRPr lang="tr-TR" sz="1800" dirty="0"/>
          </a:p>
          <a:p>
            <a:pPr lvl="1"/>
            <a:endParaRPr lang="tr-TR" i="1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993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</a:rPr>
              <a:t>SONUÇLAR- Klinik Yaklaşım</a:t>
            </a:r>
            <a:endParaRPr lang="tr-TR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9"/>
            <a:ext cx="8226743" cy="3263504"/>
          </a:xfrm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Hem </a:t>
            </a:r>
            <a:r>
              <a:rPr lang="tr-TR" dirty="0" err="1" smtClean="0"/>
              <a:t>oligohidramnios</a:t>
            </a:r>
            <a:r>
              <a:rPr lang="tr-TR" dirty="0" smtClean="0"/>
              <a:t> hem de </a:t>
            </a:r>
            <a:r>
              <a:rPr lang="tr-TR" dirty="0" err="1" smtClean="0"/>
              <a:t>polihidramniosda</a:t>
            </a:r>
            <a:r>
              <a:rPr lang="tr-TR" dirty="0" smtClean="0"/>
              <a:t> klinik yönetim gebelik haftasına ve altta yatan nedene göre yapılmalıdır.</a:t>
            </a:r>
          </a:p>
          <a:p>
            <a:endParaRPr lang="tr-TR" dirty="0" smtClean="0"/>
          </a:p>
          <a:p>
            <a:r>
              <a:rPr lang="tr-TR" dirty="0" err="1" smtClean="0"/>
              <a:t>İdiopatik</a:t>
            </a:r>
            <a:r>
              <a:rPr lang="tr-TR" dirty="0" smtClean="0"/>
              <a:t> </a:t>
            </a:r>
            <a:r>
              <a:rPr lang="tr-TR" dirty="0"/>
              <a:t>(izole) </a:t>
            </a:r>
            <a:r>
              <a:rPr lang="tr-TR" dirty="0" smtClean="0"/>
              <a:t>vakalarda </a:t>
            </a:r>
            <a:r>
              <a:rPr lang="tr-TR" dirty="0" err="1" smtClean="0"/>
              <a:t>fetal</a:t>
            </a:r>
            <a:r>
              <a:rPr lang="tr-TR" dirty="0" smtClean="0"/>
              <a:t> takip ve doğum zamanlaması için kılavuzlarda kesin öneriler olmamakla beraber </a:t>
            </a:r>
            <a:r>
              <a:rPr lang="tr-TR" dirty="0" err="1" smtClean="0"/>
              <a:t>fetal</a:t>
            </a:r>
            <a:r>
              <a:rPr lang="tr-TR" dirty="0" smtClean="0"/>
              <a:t> iyilik hali takibinin 32 </a:t>
            </a:r>
            <a:r>
              <a:rPr lang="tr-TR" dirty="0" err="1" smtClean="0"/>
              <a:t>hf</a:t>
            </a:r>
            <a:r>
              <a:rPr lang="tr-TR" dirty="0" smtClean="0"/>
              <a:t> itibariyle başlatılması genel olarak önerilir.</a:t>
            </a:r>
          </a:p>
        </p:txBody>
      </p:sp>
    </p:spTree>
    <p:extLst>
      <p:ext uri="{BB962C8B-B14F-4D97-AF65-F5344CB8AC3E}">
        <p14:creationId xmlns:p14="http://schemas.microsoft.com/office/powerpoint/2010/main" val="23483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</a:rPr>
              <a:t>SONUÇLAR-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Takip</a:t>
            </a:r>
            <a:endParaRPr lang="tr-TR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58568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r-TR" sz="2625" b="1" dirty="0"/>
              <a:t>                              İzole, </a:t>
            </a:r>
            <a:r>
              <a:rPr lang="tr-TR" sz="2625" b="1" dirty="0" err="1"/>
              <a:t>İdiopatik</a:t>
            </a:r>
            <a:r>
              <a:rPr lang="tr-TR" sz="2625" b="1" dirty="0"/>
              <a:t> </a:t>
            </a:r>
            <a:r>
              <a:rPr lang="tr-TR" sz="2625" b="1" dirty="0" err="1"/>
              <a:t>Oligohidramnios</a:t>
            </a:r>
            <a:endParaRPr lang="tr-TR" sz="2625" b="1" dirty="0"/>
          </a:p>
          <a:p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&lt;22 HF.                                2. ve 3. </a:t>
            </a:r>
            <a:r>
              <a:rPr lang="tr-TR" dirty="0" err="1" smtClean="0"/>
              <a:t>Trimester</a:t>
            </a:r>
            <a:r>
              <a:rPr lang="tr-TR" dirty="0" smtClean="0"/>
              <a:t>                                        TERM</a:t>
            </a:r>
          </a:p>
          <a:p>
            <a:pPr marL="0" indent="0">
              <a:buNone/>
            </a:pPr>
            <a:r>
              <a:rPr lang="tr-TR" sz="1800" dirty="0"/>
              <a:t>Yaşamla bağdaşmayan </a:t>
            </a:r>
          </a:p>
          <a:p>
            <a:pPr marL="0" indent="0">
              <a:buNone/>
            </a:pPr>
            <a:r>
              <a:rPr lang="tr-TR" sz="1800" dirty="0"/>
              <a:t>Anomali varlığı</a:t>
            </a:r>
          </a:p>
          <a:p>
            <a:endParaRPr lang="tr-TR" sz="1350" dirty="0"/>
          </a:p>
          <a:p>
            <a:pPr marL="342900" lvl="1" indent="0">
              <a:buNone/>
            </a:pPr>
            <a:endParaRPr lang="tr-TR" sz="1350" dirty="0"/>
          </a:p>
          <a:p>
            <a:pPr marL="342900" lvl="1" indent="0">
              <a:buNone/>
            </a:pPr>
            <a:endParaRPr lang="tr-TR" sz="1350" dirty="0"/>
          </a:p>
          <a:p>
            <a:pPr marL="0" indent="0">
              <a:buNone/>
            </a:pPr>
            <a:r>
              <a:rPr lang="tr-TR" dirty="0" err="1" smtClean="0"/>
              <a:t>Terminasyon</a:t>
            </a:r>
            <a:r>
              <a:rPr lang="tr-TR" dirty="0" smtClean="0"/>
              <a:t> seçeneği        </a:t>
            </a:r>
            <a:r>
              <a:rPr lang="tr-TR" dirty="0" smtClean="0"/>
              <a:t>  </a:t>
            </a:r>
            <a:r>
              <a:rPr lang="tr-TR" dirty="0"/>
              <a:t>Haftada 1-2 </a:t>
            </a:r>
            <a:r>
              <a:rPr lang="tr-TR" dirty="0" smtClean="0"/>
              <a:t>NST                   </a:t>
            </a:r>
            <a:r>
              <a:rPr lang="tr-TR" dirty="0" smtClean="0"/>
              <a:t>  </a:t>
            </a:r>
            <a:r>
              <a:rPr lang="tr-TR" dirty="0" smtClean="0"/>
              <a:t>Doğum ( 36-38  </a:t>
            </a:r>
            <a:r>
              <a:rPr lang="tr-TR" dirty="0" err="1" smtClean="0"/>
              <a:t>hf</a:t>
            </a:r>
            <a:r>
              <a:rPr lang="tr-TR" dirty="0" smtClean="0"/>
              <a:t>)</a:t>
            </a:r>
          </a:p>
          <a:p>
            <a:pPr marL="0" indent="0">
              <a:buNone/>
            </a:pPr>
            <a:r>
              <a:rPr lang="tr-TR" dirty="0" smtClean="0"/>
              <a:t>                                                    Haftada </a:t>
            </a:r>
            <a:r>
              <a:rPr lang="tr-TR" dirty="0"/>
              <a:t>1 BFP</a:t>
            </a:r>
          </a:p>
          <a:p>
            <a:pPr marL="342900" lvl="1" indent="0">
              <a:buNone/>
            </a:pPr>
            <a:r>
              <a:rPr lang="tr-TR" sz="1950" dirty="0"/>
              <a:t>                                     2 </a:t>
            </a:r>
            <a:r>
              <a:rPr lang="tr-TR" sz="1950" dirty="0"/>
              <a:t>haftada bir </a:t>
            </a:r>
            <a:r>
              <a:rPr lang="tr-TR" sz="1950" dirty="0" err="1"/>
              <a:t>fetal</a:t>
            </a:r>
            <a:r>
              <a:rPr lang="tr-TR" sz="1950" dirty="0"/>
              <a:t> büyüme için USG</a:t>
            </a:r>
          </a:p>
          <a:p>
            <a:endParaRPr lang="tr-TR" sz="1350" dirty="0"/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1163002" y="2644616"/>
            <a:ext cx="2768918" cy="4200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269105" y="2546032"/>
            <a:ext cx="1" cy="69437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4792028" y="2644617"/>
            <a:ext cx="2640330" cy="51006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şağı Ok 9"/>
          <p:cNvSpPr/>
          <p:nvPr/>
        </p:nvSpPr>
        <p:spPr>
          <a:xfrm flipH="1">
            <a:off x="1163002" y="4116347"/>
            <a:ext cx="274320" cy="5468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  <p:sp>
        <p:nvSpPr>
          <p:cNvPr id="11" name="Aşağı Ok 10"/>
          <p:cNvSpPr/>
          <p:nvPr/>
        </p:nvSpPr>
        <p:spPr>
          <a:xfrm flipH="1">
            <a:off x="4084796" y="3610570"/>
            <a:ext cx="368618" cy="10115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  <p:sp>
        <p:nvSpPr>
          <p:cNvPr id="12" name="Aşağı Ok 11"/>
          <p:cNvSpPr/>
          <p:nvPr/>
        </p:nvSpPr>
        <p:spPr>
          <a:xfrm>
            <a:off x="7286625" y="3560682"/>
            <a:ext cx="291465" cy="11113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179298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</a:rPr>
              <a:t>                 </a:t>
            </a:r>
            <a:r>
              <a:rPr lang="tr-TR" b="1" dirty="0" err="1" smtClean="0">
                <a:latin typeface="+mn-lt"/>
              </a:rPr>
              <a:t>Amniotik</a:t>
            </a:r>
            <a:r>
              <a:rPr lang="tr-TR" b="1" dirty="0" smtClean="0">
                <a:latin typeface="+mn-lt"/>
              </a:rPr>
              <a:t> </a:t>
            </a:r>
            <a:r>
              <a:rPr lang="tr-TR" b="1" dirty="0">
                <a:latin typeface="+mn-lt"/>
              </a:rPr>
              <a:t>Sıvı </a:t>
            </a:r>
            <a:r>
              <a:rPr lang="tr-TR" b="1" dirty="0" smtClean="0">
                <a:latin typeface="+mn-lt"/>
              </a:rPr>
              <a:t>Dinamiği</a:t>
            </a:r>
            <a:endParaRPr lang="tr-TR" dirty="0">
              <a:latin typeface="+mn-lt"/>
            </a:endParaRPr>
          </a:p>
        </p:txBody>
      </p:sp>
      <p:pic>
        <p:nvPicPr>
          <p:cNvPr id="4" name="Picture 2" descr="C:\Users\ÜmitHoca\Desktop\Ekran Alıntısı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67483" y="2380261"/>
            <a:ext cx="3707606" cy="311861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820" y="2235375"/>
            <a:ext cx="4595690" cy="326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6413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</a:rPr>
              <a:t>SONUÇLAR- </a:t>
            </a:r>
            <a:r>
              <a:rPr lang="tr-TR" b="1" dirty="0" err="1" smtClean="0">
                <a:latin typeface="+mn-lt"/>
              </a:rPr>
              <a:t>Fetal</a:t>
            </a:r>
            <a:r>
              <a:rPr lang="tr-TR" b="1" dirty="0" smtClean="0">
                <a:latin typeface="+mn-lt"/>
              </a:rPr>
              <a:t> Takip</a:t>
            </a:r>
            <a:endParaRPr lang="tr-TR" b="1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125266"/>
            <a:ext cx="8449628" cy="32635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sz="9600" b="1" dirty="0"/>
              <a:t>                    </a:t>
            </a:r>
            <a:r>
              <a:rPr lang="tr-TR" sz="9600" b="1" dirty="0" err="1"/>
              <a:t>İdiopatik</a:t>
            </a:r>
            <a:r>
              <a:rPr lang="tr-TR" sz="9600" b="1" dirty="0"/>
              <a:t> (izole) </a:t>
            </a:r>
            <a:r>
              <a:rPr lang="tr-TR" sz="9600" b="1" dirty="0" err="1"/>
              <a:t>Polihidramnios</a:t>
            </a:r>
            <a:r>
              <a:rPr lang="tr-TR" sz="9600" b="1" dirty="0"/>
              <a:t>                                                                                                                                                                             </a:t>
            </a:r>
          </a:p>
          <a:p>
            <a:endParaRPr lang="tr-TR" sz="9600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8400" dirty="0"/>
              <a:t>Hafif- Orta </a:t>
            </a:r>
            <a:r>
              <a:rPr lang="tr-TR" sz="8400" dirty="0" err="1"/>
              <a:t>Polihidramnios</a:t>
            </a:r>
            <a:r>
              <a:rPr lang="tr-TR" sz="8400" dirty="0"/>
              <a:t>                                     Şiddetli </a:t>
            </a:r>
            <a:r>
              <a:rPr lang="tr-TR" sz="8400" dirty="0" err="1"/>
              <a:t>Polihidramnios</a:t>
            </a:r>
            <a:endParaRPr lang="tr-TR" sz="8400" dirty="0"/>
          </a:p>
          <a:p>
            <a:endParaRPr lang="tr-TR" sz="8400" dirty="0"/>
          </a:p>
          <a:p>
            <a:pPr marL="0" indent="0">
              <a:buNone/>
            </a:pPr>
            <a:r>
              <a:rPr lang="tr-TR" sz="7200" dirty="0"/>
              <a:t>&lt;37 HF                                                 37-40 Hf</a:t>
            </a:r>
          </a:p>
          <a:p>
            <a:pPr marL="0" indent="0">
              <a:buNone/>
            </a:pPr>
            <a:r>
              <a:rPr lang="tr-TR" sz="5250" dirty="0"/>
              <a:t>                                                                                                                                     Terme kadar ( 39-40 </a:t>
            </a:r>
            <a:r>
              <a:rPr lang="tr-TR" sz="5250" dirty="0" err="1"/>
              <a:t>hf</a:t>
            </a:r>
            <a:r>
              <a:rPr lang="tr-TR" sz="5250" dirty="0"/>
              <a:t>) </a:t>
            </a:r>
            <a:r>
              <a:rPr lang="tr-TR" sz="6000" dirty="0"/>
              <a:t>Haftalık NST</a:t>
            </a:r>
          </a:p>
          <a:p>
            <a:pPr marL="0" indent="0">
              <a:buNone/>
            </a:pPr>
            <a:r>
              <a:rPr lang="tr-TR" sz="6000" dirty="0"/>
              <a:t>                                                                                                                          Terme kadar (39-40 </a:t>
            </a:r>
            <a:r>
              <a:rPr lang="tr-TR" sz="6000" dirty="0" err="1"/>
              <a:t>hf</a:t>
            </a:r>
            <a:r>
              <a:rPr lang="tr-TR" sz="6000" dirty="0"/>
              <a:t>) Haftalık </a:t>
            </a:r>
            <a:r>
              <a:rPr lang="tr-TR" sz="6000" dirty="0"/>
              <a:t>BFP</a:t>
            </a:r>
          </a:p>
          <a:p>
            <a:pPr marL="0" indent="0">
              <a:buNone/>
            </a:pPr>
            <a:endParaRPr lang="tr-TR" sz="5250" dirty="0"/>
          </a:p>
          <a:p>
            <a:pPr marL="0" indent="0">
              <a:buNone/>
            </a:pPr>
            <a:r>
              <a:rPr lang="tr-TR" sz="6000" dirty="0"/>
              <a:t>2 haftada bir </a:t>
            </a:r>
            <a:r>
              <a:rPr lang="tr-TR" sz="6000" dirty="0"/>
              <a:t>NST                                                Haftalık </a:t>
            </a:r>
            <a:r>
              <a:rPr lang="tr-TR" sz="6000" dirty="0"/>
              <a:t>NST</a:t>
            </a:r>
          </a:p>
          <a:p>
            <a:pPr marL="0" indent="0">
              <a:buNone/>
            </a:pPr>
            <a:r>
              <a:rPr lang="tr-TR" sz="6000" dirty="0"/>
              <a:t>2 </a:t>
            </a:r>
            <a:r>
              <a:rPr lang="tr-TR" sz="6000" dirty="0"/>
              <a:t>haftada bir </a:t>
            </a:r>
            <a:r>
              <a:rPr lang="tr-TR" sz="6000" dirty="0"/>
              <a:t>BFP                                                Haftalık BFP</a:t>
            </a:r>
            <a:endParaRPr lang="tr-TR" sz="6000" dirty="0"/>
          </a:p>
          <a:p>
            <a:pPr marL="0" indent="0">
              <a:buNone/>
            </a:pPr>
            <a:r>
              <a:rPr lang="tr-TR" sz="6000" dirty="0"/>
              <a:t>3- 4 haftada bir </a:t>
            </a:r>
            <a:r>
              <a:rPr lang="tr-TR" sz="6000" dirty="0" err="1"/>
              <a:t>fetal</a:t>
            </a:r>
            <a:r>
              <a:rPr lang="tr-TR" sz="6000" dirty="0"/>
              <a:t> büyüme takibi</a:t>
            </a:r>
          </a:p>
          <a:p>
            <a:pPr marL="0" indent="0">
              <a:buNone/>
            </a:pPr>
            <a:endParaRPr lang="tr-TR" sz="6000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1210152" y="2486025"/>
            <a:ext cx="2484596" cy="33432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4431983" y="2486025"/>
            <a:ext cx="3000375" cy="2914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H="1">
            <a:off x="983694" y="3431621"/>
            <a:ext cx="1165860" cy="2571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452450" y="3464655"/>
            <a:ext cx="1945958" cy="2338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şağı Ok 13"/>
          <p:cNvSpPr/>
          <p:nvPr/>
        </p:nvSpPr>
        <p:spPr>
          <a:xfrm flipH="1">
            <a:off x="1071562" y="4069730"/>
            <a:ext cx="231458" cy="7200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  <p:sp>
        <p:nvSpPr>
          <p:cNvPr id="15" name="Aşağı Ok 14"/>
          <p:cNvSpPr/>
          <p:nvPr/>
        </p:nvSpPr>
        <p:spPr>
          <a:xfrm flipH="1">
            <a:off x="4323397" y="4116879"/>
            <a:ext cx="248603" cy="6257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  <p:sp>
        <p:nvSpPr>
          <p:cNvPr id="18" name="Aşağı Ok 17"/>
          <p:cNvSpPr/>
          <p:nvPr/>
        </p:nvSpPr>
        <p:spPr>
          <a:xfrm>
            <a:off x="7085886" y="3397331"/>
            <a:ext cx="317183" cy="5829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</p:spTree>
    <p:extLst>
      <p:ext uri="{BB962C8B-B14F-4D97-AF65-F5344CB8AC3E}">
        <p14:creationId xmlns:p14="http://schemas.microsoft.com/office/powerpoint/2010/main" val="94817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</a:rPr>
              <a:t>SABRINIZ İÇİN TEŞEKKÜRLER</a:t>
            </a:r>
            <a:r>
              <a:rPr lang="mr-IN" b="1" dirty="0" smtClean="0">
                <a:latin typeface="+mn-lt"/>
              </a:rPr>
              <a:t>…</a:t>
            </a:r>
            <a:r>
              <a:rPr lang="tr-TR" b="1" dirty="0" smtClean="0">
                <a:latin typeface="+mn-lt"/>
              </a:rPr>
              <a:t>..</a:t>
            </a:r>
            <a:endParaRPr lang="tr-TR" b="1" dirty="0">
              <a:latin typeface="+mn-lt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68880"/>
            <a:ext cx="7798118" cy="311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SUNUM AKIŞI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0038" y="2226468"/>
            <a:ext cx="5514975" cy="3662839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Amniotik</a:t>
            </a:r>
            <a:r>
              <a:rPr lang="tr-TR" dirty="0" smtClean="0"/>
              <a:t> sıvı dinamiği</a:t>
            </a:r>
          </a:p>
          <a:p>
            <a:r>
              <a:rPr lang="tr-TR" sz="2625" b="1" dirty="0" err="1">
                <a:solidFill>
                  <a:srgbClr val="FF0000"/>
                </a:solidFill>
              </a:rPr>
              <a:t>Amniotik</a:t>
            </a:r>
            <a:r>
              <a:rPr lang="tr-TR" sz="2625" b="1" dirty="0">
                <a:solidFill>
                  <a:srgbClr val="FF0000"/>
                </a:solidFill>
              </a:rPr>
              <a:t> sıvı değerlendirme yöntemleri</a:t>
            </a:r>
          </a:p>
          <a:p>
            <a:r>
              <a:rPr lang="tr-TR" dirty="0" err="1" smtClean="0"/>
              <a:t>Oligohidramnios</a:t>
            </a:r>
            <a:endParaRPr lang="tr-TR" dirty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 smtClean="0"/>
              <a:t>Klinik yaklaşım</a:t>
            </a:r>
          </a:p>
          <a:p>
            <a:pPr lvl="1"/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/>
              <a:t>iyilik hali </a:t>
            </a:r>
            <a:r>
              <a:rPr lang="tr-TR" dirty="0" smtClean="0"/>
              <a:t>değerlendirmesi</a:t>
            </a:r>
          </a:p>
          <a:p>
            <a:pPr lvl="1"/>
            <a:r>
              <a:rPr lang="tr-TR" dirty="0" smtClean="0"/>
              <a:t>Doğum zamanlaması</a:t>
            </a:r>
            <a:endParaRPr lang="tr-TR" dirty="0"/>
          </a:p>
          <a:p>
            <a:r>
              <a:rPr lang="tr-TR" dirty="0" err="1" smtClean="0"/>
              <a:t>Polihidramnios</a:t>
            </a:r>
            <a:endParaRPr lang="tr-TR" dirty="0" smtClean="0"/>
          </a:p>
          <a:p>
            <a:pPr lvl="1"/>
            <a:r>
              <a:rPr lang="tr-TR" dirty="0"/>
              <a:t>Nedenleri</a:t>
            </a:r>
          </a:p>
          <a:p>
            <a:pPr lvl="1"/>
            <a:r>
              <a:rPr lang="tr-TR" dirty="0"/>
              <a:t>Klinik yaklaşım</a:t>
            </a:r>
          </a:p>
          <a:p>
            <a:pPr lvl="1"/>
            <a:r>
              <a:rPr lang="tr-TR" dirty="0" err="1"/>
              <a:t>Fetal</a:t>
            </a:r>
            <a:r>
              <a:rPr lang="tr-TR" dirty="0"/>
              <a:t> iyilik hali değerlendirmesi</a:t>
            </a:r>
          </a:p>
          <a:p>
            <a:pPr lvl="1"/>
            <a:r>
              <a:rPr lang="tr-TR" dirty="0"/>
              <a:t>Doğum </a:t>
            </a:r>
            <a:r>
              <a:rPr lang="tr-TR" dirty="0" smtClean="0"/>
              <a:t>zamanlaması</a:t>
            </a:r>
          </a:p>
          <a:p>
            <a:r>
              <a:rPr lang="tr-TR" dirty="0" smtClean="0"/>
              <a:t>Sonuçlar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pPr lvl="1"/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13" y="2176700"/>
            <a:ext cx="307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6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74320" y="365126"/>
            <a:ext cx="8869680" cy="1325563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latin typeface="+mn-lt"/>
              </a:rPr>
              <a:t>     </a:t>
            </a:r>
            <a:r>
              <a:rPr lang="tr-TR" sz="3600" b="1" dirty="0" err="1" smtClean="0">
                <a:latin typeface="+mn-lt"/>
              </a:rPr>
              <a:t>Amniotik</a:t>
            </a:r>
            <a:r>
              <a:rPr lang="tr-TR" sz="3600" b="1" dirty="0" smtClean="0">
                <a:latin typeface="+mn-lt"/>
              </a:rPr>
              <a:t> Sıvı Değerlendirme Yöntemleri</a:t>
            </a:r>
            <a:r>
              <a:rPr lang="tr-TR" sz="3600" dirty="0"/>
              <a:t/>
            </a:r>
            <a:br>
              <a:rPr lang="tr-TR" sz="3600" dirty="0"/>
            </a:b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Amniyon</a:t>
            </a:r>
            <a:r>
              <a:rPr lang="tr-TR" dirty="0"/>
              <a:t> sıvısı (AS) </a:t>
            </a:r>
            <a:r>
              <a:rPr lang="tr-TR" dirty="0" err="1"/>
              <a:t>değerlendirmesi</a:t>
            </a:r>
            <a:r>
              <a:rPr lang="tr-TR" dirty="0"/>
              <a:t> </a:t>
            </a:r>
            <a:r>
              <a:rPr lang="tr-TR" dirty="0" err="1"/>
              <a:t>antenatal</a:t>
            </a:r>
            <a:r>
              <a:rPr lang="tr-TR" dirty="0"/>
              <a:t> </a:t>
            </a:r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değerlendirmenin</a:t>
            </a:r>
            <a:r>
              <a:rPr lang="tr-TR" dirty="0"/>
              <a:t> bir </a:t>
            </a:r>
            <a:r>
              <a:rPr lang="tr-TR" dirty="0" err="1"/>
              <a:t>parçasıdır</a:t>
            </a:r>
            <a:r>
              <a:rPr lang="tr-TR" dirty="0"/>
              <a:t>. </a:t>
            </a:r>
            <a:endParaRPr lang="tr-TR" dirty="0" smtClean="0">
              <a:effectLst/>
            </a:endParaRPr>
          </a:p>
          <a:p>
            <a:r>
              <a:rPr lang="tr-TR" dirty="0" smtClean="0"/>
              <a:t>AS </a:t>
            </a:r>
            <a:r>
              <a:rPr lang="tr-TR" dirty="0"/>
              <a:t>patolojileri ile </a:t>
            </a:r>
            <a:r>
              <a:rPr lang="tr-TR" dirty="0" err="1"/>
              <a:t>kötu</a:t>
            </a:r>
            <a:r>
              <a:rPr lang="tr-TR" dirty="0"/>
              <a:t>̈ </a:t>
            </a: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sonuc</a:t>
            </a:r>
            <a:r>
              <a:rPr lang="tr-TR" dirty="0"/>
              <a:t>̧ (IUGR, </a:t>
            </a:r>
            <a:r>
              <a:rPr lang="tr-TR" dirty="0" err="1"/>
              <a:t>makrozomi</a:t>
            </a:r>
            <a:r>
              <a:rPr lang="tr-TR" dirty="0"/>
              <a:t>, </a:t>
            </a: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mortalite</a:t>
            </a:r>
            <a:r>
              <a:rPr lang="tr-TR" dirty="0"/>
              <a:t>) </a:t>
            </a:r>
            <a:r>
              <a:rPr lang="tr-TR" dirty="0" err="1"/>
              <a:t>ilişkisi</a:t>
            </a:r>
            <a:r>
              <a:rPr lang="tr-TR" dirty="0"/>
              <a:t> vardır. </a:t>
            </a:r>
            <a:endParaRPr lang="tr-TR" dirty="0" smtClean="0">
              <a:effectLst/>
            </a:endParaRPr>
          </a:p>
          <a:p>
            <a:r>
              <a:rPr lang="tr-TR" dirty="0" err="1" smtClean="0"/>
              <a:t>Subjektif</a:t>
            </a:r>
            <a:r>
              <a:rPr lang="tr-TR" dirty="0" smtClean="0"/>
              <a:t> </a:t>
            </a:r>
            <a:r>
              <a:rPr lang="tr-TR" dirty="0" err="1"/>
              <a:t>değerlendirmeden</a:t>
            </a:r>
            <a:r>
              <a:rPr lang="tr-TR" dirty="0"/>
              <a:t> </a:t>
            </a:r>
            <a:r>
              <a:rPr lang="tr-TR" dirty="0" err="1"/>
              <a:t>çok</a:t>
            </a:r>
            <a:r>
              <a:rPr lang="tr-TR" dirty="0"/>
              <a:t> objektif </a:t>
            </a:r>
            <a:r>
              <a:rPr lang="tr-TR" dirty="0" err="1"/>
              <a:t>değerlendirme</a:t>
            </a:r>
            <a:r>
              <a:rPr lang="tr-TR" dirty="0"/>
              <a:t> </a:t>
            </a:r>
            <a:r>
              <a:rPr lang="tr-TR" dirty="0" err="1"/>
              <a:t>önemlidir</a:t>
            </a:r>
            <a:r>
              <a:rPr lang="tr-TR" dirty="0"/>
              <a:t> </a:t>
            </a:r>
            <a:endParaRPr lang="tr-TR" dirty="0" smtClean="0">
              <a:effectLst/>
            </a:endParaRPr>
          </a:p>
          <a:p>
            <a:endParaRPr lang="tr-TR" dirty="0"/>
          </a:p>
        </p:txBody>
      </p:sp>
      <p:pic>
        <p:nvPicPr>
          <p:cNvPr id="4" name="Picture 9" descr="http://www.tcmzy.com/bbs/attachments/image/090209/20092818642734778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823" y="4750575"/>
            <a:ext cx="4096988" cy="185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42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/>
          <a:lstStyle/>
          <a:p>
            <a:r>
              <a:rPr lang="tr-TR" b="1" dirty="0" smtClean="0">
                <a:latin typeface="+mn-lt"/>
              </a:rPr>
              <a:t>    </a:t>
            </a:r>
            <a:r>
              <a:rPr lang="tr-TR" sz="4000" b="1" dirty="0" err="1" smtClean="0">
                <a:latin typeface="+mn-lt"/>
              </a:rPr>
              <a:t>Amniotik</a:t>
            </a:r>
            <a:r>
              <a:rPr lang="tr-TR" sz="4000" b="1" dirty="0" smtClean="0">
                <a:latin typeface="+mn-lt"/>
              </a:rPr>
              <a:t> </a:t>
            </a:r>
            <a:r>
              <a:rPr lang="tr-TR" sz="4000" b="1" dirty="0">
                <a:latin typeface="+mn-lt"/>
              </a:rPr>
              <a:t>Sıvı </a:t>
            </a:r>
            <a:r>
              <a:rPr lang="tr-TR" sz="3600" b="1" dirty="0">
                <a:latin typeface="+mn-lt"/>
              </a:rPr>
              <a:t>Değerlendirme</a:t>
            </a:r>
            <a:r>
              <a:rPr lang="tr-TR" sz="4000" b="1" dirty="0">
                <a:latin typeface="+mn-lt"/>
              </a:rPr>
              <a:t> </a:t>
            </a:r>
            <a:r>
              <a:rPr lang="tr-TR" sz="4000" b="1" dirty="0" smtClean="0">
                <a:latin typeface="+mn-lt"/>
              </a:rPr>
              <a:t>Yöntemleri</a:t>
            </a:r>
            <a:endParaRPr lang="tr-TR" sz="4000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602831"/>
          </a:xfrm>
        </p:spPr>
        <p:txBody>
          <a:bodyPr>
            <a:normAutofit fontScale="62500" lnSpcReduction="20000"/>
          </a:bodyPr>
          <a:lstStyle/>
          <a:p>
            <a:r>
              <a:rPr lang="tr-TR" b="1" dirty="0" smtClean="0"/>
              <a:t>Direk Yöntemler</a:t>
            </a:r>
          </a:p>
          <a:p>
            <a:pPr lvl="1"/>
            <a:r>
              <a:rPr lang="tr-TR" u="sng" dirty="0" smtClean="0"/>
              <a:t>CS sırasında </a:t>
            </a:r>
            <a:r>
              <a:rPr lang="tr-TR" u="sng" dirty="0" err="1" smtClean="0"/>
              <a:t>amniotik</a:t>
            </a:r>
            <a:r>
              <a:rPr lang="tr-TR" u="sng" dirty="0" smtClean="0"/>
              <a:t> sıvı miktarının direk ölçülmesi </a:t>
            </a:r>
          </a:p>
          <a:p>
            <a:pPr marL="342900" lvl="1" indent="0">
              <a:buNone/>
            </a:pPr>
            <a:r>
              <a:rPr lang="tr-TR" i="1" dirty="0" smtClean="0"/>
              <a:t>( sadece doğum zamanında ve </a:t>
            </a:r>
            <a:r>
              <a:rPr lang="tr-TR" i="1" dirty="0" err="1" smtClean="0"/>
              <a:t>intakt</a:t>
            </a:r>
            <a:r>
              <a:rPr lang="tr-TR" i="1" dirty="0" smtClean="0"/>
              <a:t> </a:t>
            </a:r>
            <a:r>
              <a:rPr lang="tr-TR" i="1" dirty="0" err="1" smtClean="0"/>
              <a:t>membranı</a:t>
            </a:r>
            <a:r>
              <a:rPr lang="tr-TR" i="1" dirty="0" smtClean="0"/>
              <a:t> olanlarda kullanılabilir)</a:t>
            </a:r>
          </a:p>
          <a:p>
            <a:pPr lvl="1"/>
            <a:endParaRPr lang="tr-TR" u="sng" dirty="0" smtClean="0"/>
          </a:p>
          <a:p>
            <a:pPr lvl="1"/>
            <a:r>
              <a:rPr lang="tr-TR" u="sng" dirty="0" smtClean="0"/>
              <a:t>Boya </a:t>
            </a:r>
            <a:r>
              <a:rPr lang="tr-TR" u="sng" dirty="0" err="1" smtClean="0"/>
              <a:t>dilüsyon</a:t>
            </a:r>
            <a:r>
              <a:rPr lang="tr-TR" u="sng" dirty="0" smtClean="0"/>
              <a:t> tekniği </a:t>
            </a:r>
            <a:r>
              <a:rPr lang="tr-TR" dirty="0" smtClean="0"/>
              <a:t>( </a:t>
            </a:r>
            <a:r>
              <a:rPr lang="tr-TR" dirty="0" err="1" smtClean="0"/>
              <a:t>aminohippurate</a:t>
            </a:r>
            <a:r>
              <a:rPr lang="tr-TR" dirty="0" smtClean="0"/>
              <a:t> </a:t>
            </a:r>
            <a:r>
              <a:rPr lang="tr-TR" dirty="0"/>
              <a:t>sodyum ) </a:t>
            </a:r>
            <a:endParaRPr lang="tr-TR" dirty="0" smtClean="0"/>
          </a:p>
          <a:p>
            <a:pPr marL="342900" lvl="1" indent="0">
              <a:buNone/>
            </a:pPr>
            <a:r>
              <a:rPr lang="tr-TR" i="1" dirty="0" smtClean="0"/>
              <a:t>(</a:t>
            </a:r>
            <a:r>
              <a:rPr lang="tr-TR" i="1" dirty="0" err="1" smtClean="0"/>
              <a:t>invazivdir</a:t>
            </a:r>
            <a:r>
              <a:rPr lang="tr-TR" i="1" dirty="0"/>
              <a:t>, zaman alıcıdır ve laboratuvar desteğini </a:t>
            </a:r>
            <a:r>
              <a:rPr lang="tr-TR" i="1" dirty="0" smtClean="0"/>
              <a:t>gerektirir )</a:t>
            </a:r>
            <a:endParaRPr lang="tr-TR" sz="1200" i="1" dirty="0"/>
          </a:p>
          <a:p>
            <a:endParaRPr lang="tr-TR" dirty="0" smtClean="0"/>
          </a:p>
          <a:p>
            <a:r>
              <a:rPr lang="tr-TR" b="1" dirty="0" err="1" smtClean="0"/>
              <a:t>İndirek</a:t>
            </a:r>
            <a:r>
              <a:rPr lang="tr-TR" b="1" dirty="0" smtClean="0"/>
              <a:t> Yöntemler</a:t>
            </a:r>
          </a:p>
          <a:p>
            <a:pPr lvl="1"/>
            <a:r>
              <a:rPr lang="tr-TR" u="sng" dirty="0" smtClean="0"/>
              <a:t>USG ile ölçüm</a:t>
            </a:r>
          </a:p>
          <a:p>
            <a:pPr marL="342900" lvl="1" indent="0">
              <a:buNone/>
            </a:pPr>
            <a:r>
              <a:rPr lang="tr-TR" i="1" dirty="0"/>
              <a:t>( </a:t>
            </a:r>
            <a:r>
              <a:rPr lang="tr-TR" i="1" dirty="0" err="1"/>
              <a:t>noninvazivdir</a:t>
            </a:r>
            <a:r>
              <a:rPr lang="tr-TR" i="1" dirty="0"/>
              <a:t>, kolaydır, en sık kullanılan </a:t>
            </a:r>
            <a:r>
              <a:rPr lang="tr-TR" i="1" dirty="0" smtClean="0"/>
              <a:t>yöntemdir</a:t>
            </a:r>
            <a:r>
              <a:rPr lang="tr-TR" i="1" dirty="0"/>
              <a:t>)</a:t>
            </a:r>
          </a:p>
          <a:p>
            <a:pPr lvl="2"/>
            <a:r>
              <a:rPr lang="tr-TR" dirty="0" err="1" smtClean="0"/>
              <a:t>Amniotik</a:t>
            </a:r>
            <a:r>
              <a:rPr lang="tr-TR" dirty="0" smtClean="0"/>
              <a:t> Sıvı İndeksi ( AFİ)</a:t>
            </a:r>
          </a:p>
          <a:p>
            <a:pPr lvl="2"/>
            <a:r>
              <a:rPr lang="tr-TR" dirty="0" smtClean="0"/>
              <a:t>En Derin Tek Cep Ölçümü ( SDP)</a:t>
            </a:r>
            <a:r>
              <a:rPr lang="tr-TR" i="1" dirty="0"/>
              <a:t> </a:t>
            </a:r>
          </a:p>
          <a:p>
            <a:pPr lvl="2"/>
            <a:endParaRPr lang="tr-TR" i="1" dirty="0" smtClean="0"/>
          </a:p>
          <a:p>
            <a:pPr lvl="2"/>
            <a:endParaRPr lang="tr-TR" i="1" dirty="0"/>
          </a:p>
          <a:p>
            <a:pPr marL="0" indent="0">
              <a:buNone/>
            </a:pPr>
            <a:r>
              <a:rPr lang="tr-TR" sz="1275" dirty="0"/>
              <a:t>E. F. </a:t>
            </a:r>
            <a:r>
              <a:rPr lang="tr-TR" sz="1275" dirty="0" err="1"/>
              <a:t>Magann</a:t>
            </a:r>
            <a:r>
              <a:rPr lang="tr-TR" sz="1275" dirty="0"/>
              <a:t>, et </a:t>
            </a:r>
            <a:r>
              <a:rPr lang="tr-TR" sz="1275" dirty="0" err="1"/>
              <a:t>all</a:t>
            </a:r>
            <a:r>
              <a:rPr lang="tr-TR" sz="1275" dirty="0"/>
              <a:t> (2002) </a:t>
            </a:r>
            <a:r>
              <a:rPr lang="tr-TR" sz="1275" dirty="0" err="1"/>
              <a:t>Dye-dilution</a:t>
            </a:r>
            <a:r>
              <a:rPr lang="tr-TR" sz="1275" dirty="0"/>
              <a:t> </a:t>
            </a:r>
            <a:r>
              <a:rPr lang="tr-TR" sz="1275" dirty="0" err="1"/>
              <a:t>techniques</a:t>
            </a:r>
            <a:r>
              <a:rPr lang="tr-TR" sz="1275" dirty="0"/>
              <a:t> </a:t>
            </a:r>
            <a:r>
              <a:rPr lang="tr-TR" sz="1275" dirty="0" err="1"/>
              <a:t>using</a:t>
            </a:r>
            <a:r>
              <a:rPr lang="tr-TR" sz="1275" dirty="0"/>
              <a:t> </a:t>
            </a:r>
            <a:r>
              <a:rPr lang="tr-TR" sz="1275" dirty="0" err="1"/>
              <a:t>aminohippurate</a:t>
            </a:r>
            <a:r>
              <a:rPr lang="tr-TR" sz="1275" dirty="0"/>
              <a:t> </a:t>
            </a:r>
            <a:r>
              <a:rPr lang="tr-TR" sz="1275" dirty="0" err="1"/>
              <a:t>sodium</a:t>
            </a:r>
            <a:r>
              <a:rPr lang="tr-TR" sz="1275" dirty="0"/>
              <a:t>: do </a:t>
            </a:r>
            <a:r>
              <a:rPr lang="tr-TR" sz="1275" dirty="0" err="1"/>
              <a:t>they</a:t>
            </a:r>
            <a:r>
              <a:rPr lang="tr-TR" sz="1275" dirty="0"/>
              <a:t> </a:t>
            </a:r>
            <a:r>
              <a:rPr lang="tr-TR" sz="1275" dirty="0" err="1"/>
              <a:t>accurately</a:t>
            </a:r>
            <a:r>
              <a:rPr lang="tr-TR" sz="1275" dirty="0"/>
              <a:t> </a:t>
            </a:r>
            <a:r>
              <a:rPr lang="tr-TR" sz="1275" dirty="0" err="1"/>
              <a:t>reflect</a:t>
            </a:r>
            <a:r>
              <a:rPr lang="tr-TR" sz="1275" dirty="0"/>
              <a:t> </a:t>
            </a:r>
            <a:r>
              <a:rPr lang="tr-TR" sz="1275" dirty="0" err="1"/>
              <a:t>amniotic</a:t>
            </a:r>
            <a:r>
              <a:rPr lang="tr-TR" sz="1275" dirty="0"/>
              <a:t> </a:t>
            </a:r>
            <a:r>
              <a:rPr lang="tr-TR" sz="1275" dirty="0" err="1"/>
              <a:t>fluid</a:t>
            </a:r>
            <a:r>
              <a:rPr lang="tr-TR" sz="1275" dirty="0"/>
              <a:t> </a:t>
            </a:r>
            <a:r>
              <a:rPr lang="tr-TR" sz="1275" dirty="0" err="1"/>
              <a:t>volume</a:t>
            </a:r>
            <a:r>
              <a:rPr lang="tr-TR" sz="1275" dirty="0"/>
              <a:t>?,  J </a:t>
            </a:r>
            <a:r>
              <a:rPr lang="tr-TR" sz="1275" dirty="0" err="1"/>
              <a:t>Matern-Fetal</a:t>
            </a:r>
            <a:r>
              <a:rPr lang="tr-TR" sz="1275" dirty="0"/>
              <a:t> &amp; </a:t>
            </a:r>
            <a:r>
              <a:rPr lang="tr-TR" sz="1275" dirty="0" err="1"/>
              <a:t>Neonat</a:t>
            </a:r>
            <a:r>
              <a:rPr lang="tr-TR" sz="1275" dirty="0"/>
              <a:t> </a:t>
            </a:r>
            <a:r>
              <a:rPr lang="tr-TR" sz="1275" dirty="0" err="1"/>
              <a:t>Med</a:t>
            </a:r>
            <a:r>
              <a:rPr lang="tr-TR" sz="1275" dirty="0"/>
              <a:t>, 11:3, 167-170.</a:t>
            </a:r>
          </a:p>
          <a:p>
            <a:pPr lvl="2"/>
            <a:endParaRPr lang="tr-TR" i="1" dirty="0" smtClean="0"/>
          </a:p>
        </p:txBody>
      </p:sp>
    </p:spTree>
    <p:extLst>
      <p:ext uri="{BB962C8B-B14F-4D97-AF65-F5344CB8AC3E}">
        <p14:creationId xmlns:p14="http://schemas.microsoft.com/office/powerpoint/2010/main" val="16717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2822" y="365126"/>
            <a:ext cx="8498278" cy="1325563"/>
          </a:xfrm>
        </p:spPr>
        <p:txBody>
          <a:bodyPr/>
          <a:lstStyle/>
          <a:p>
            <a:r>
              <a:rPr lang="tr-TR" b="1" dirty="0" smtClean="0">
                <a:latin typeface="+mn-lt"/>
              </a:rPr>
              <a:t>    </a:t>
            </a:r>
            <a:r>
              <a:rPr lang="tr-TR" sz="3600" b="1" dirty="0" err="1" smtClean="0">
                <a:latin typeface="+mn-lt"/>
              </a:rPr>
              <a:t>Amniotik</a:t>
            </a:r>
            <a:r>
              <a:rPr lang="tr-TR" sz="3600" b="1" dirty="0" smtClean="0">
                <a:latin typeface="+mn-lt"/>
              </a:rPr>
              <a:t> </a:t>
            </a:r>
            <a:r>
              <a:rPr lang="tr-TR" sz="3600" b="1" dirty="0">
                <a:latin typeface="+mn-lt"/>
              </a:rPr>
              <a:t>Sıvı Değerlendirme </a:t>
            </a:r>
            <a:r>
              <a:rPr lang="tr-TR" sz="3600" b="1" dirty="0" smtClean="0">
                <a:latin typeface="+mn-lt"/>
              </a:rPr>
              <a:t>Yöntemleri</a:t>
            </a:r>
            <a:endParaRPr lang="tr-TR" sz="3600" dirty="0">
              <a:latin typeface="+mn-lt"/>
            </a:endParaRPr>
          </a:p>
        </p:txBody>
      </p:sp>
      <p:pic>
        <p:nvPicPr>
          <p:cNvPr id="5" name="Picture 2" descr="C:\Users\ÜmitHoca\Desktop\AMNIOTIC FLUID\Ekran Alıntısı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92215" y="2525481"/>
            <a:ext cx="2329735" cy="2839661"/>
          </a:xfrm>
          <a:prstGeom prst="rect">
            <a:avLst/>
          </a:prstGeom>
          <a:noFill/>
        </p:spPr>
      </p:pic>
      <p:pic>
        <p:nvPicPr>
          <p:cNvPr id="4" name="Picture 2" descr="C:\Users\ÜmitHoca\Desktop\Ekran Alıntısı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822" y="2525481"/>
            <a:ext cx="5860806" cy="28396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192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6522</TotalTime>
  <Words>2138</Words>
  <Application>Microsoft Office PowerPoint</Application>
  <PresentationFormat>Ekran Gösterisi (4:3)</PresentationFormat>
  <Paragraphs>431</Paragraphs>
  <Slides>51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8" baseType="lpstr">
      <vt:lpstr>Arial</vt:lpstr>
      <vt:lpstr>Calibri</vt:lpstr>
      <vt:lpstr>Calibri Light</vt:lpstr>
      <vt:lpstr>Mangal</vt:lpstr>
      <vt:lpstr>Verdana</vt:lpstr>
      <vt:lpstr>Wingdings</vt:lpstr>
      <vt:lpstr>Office Teması</vt:lpstr>
      <vt:lpstr>Oligohidramnios/Polihidramnios Durumunda Fetal İyilik Halini Nasıl Değerlendirelim?  </vt:lpstr>
      <vt:lpstr>SUNUM AKIŞI</vt:lpstr>
      <vt:lpstr>SUNUM AKIŞI</vt:lpstr>
      <vt:lpstr>              Amniotik Sıvı Dinamiği </vt:lpstr>
      <vt:lpstr>                 Amniotik Sıvı Dinamiği</vt:lpstr>
      <vt:lpstr>SUNUM AKIŞI</vt:lpstr>
      <vt:lpstr>     Amniotik Sıvı Değerlendirme Yöntemleri </vt:lpstr>
      <vt:lpstr>    Amniotik Sıvı Değerlendirme Yöntemleri</vt:lpstr>
      <vt:lpstr>    Amniotik Sıvı Değerlendirme Yöntemleri</vt:lpstr>
      <vt:lpstr>    Amniotik Sıvı Değerlendirme Yöntemleri</vt:lpstr>
      <vt:lpstr>     Amniotik Sıvı Değerlendirme Yöntemleri</vt:lpstr>
      <vt:lpstr>PowerPoint Sunusu</vt:lpstr>
      <vt:lpstr>PowerPoint Sunusu</vt:lpstr>
      <vt:lpstr>PowerPoint Sunusu</vt:lpstr>
      <vt:lpstr>    Amniotik Sıvı Değerlendirme Yöntemleri</vt:lpstr>
      <vt:lpstr>PowerPoint Sunusu</vt:lpstr>
      <vt:lpstr>PowerPoint Sunusu</vt:lpstr>
      <vt:lpstr>SUNUM AKIŞI</vt:lpstr>
      <vt:lpstr>            Oligohidramnios Nedenleri </vt:lpstr>
      <vt:lpstr>             Oligohidramnios Nedenleri </vt:lpstr>
      <vt:lpstr>              Oligohidramnios Nedenleri </vt:lpstr>
      <vt:lpstr>            Oligohidramnios Nedenleri </vt:lpstr>
      <vt:lpstr>Oligohidramnios Varlığında Klinik Yaklaşım</vt:lpstr>
      <vt:lpstr>İdiopatik Oligohidramnios Varlığında Fetal İyilik Hali Değerlendirmesi/ Klinik Yaklaşım</vt:lpstr>
      <vt:lpstr>İdiopatik Oligohidramnios Varlığında Fetal İyilik Hali Değerlendirmesi/ Klinik Yaklaşım</vt:lpstr>
      <vt:lpstr>İdiopatik Oligohidramnios varlığında fetal iyilik hali değerlendirmesi/ klinik yaklaşım</vt:lpstr>
      <vt:lpstr>İdiopatik Oligohidramnios Varlığında Fetal İyilik Hali Değerlendirmesi/ Klinik Yaklaşım</vt:lpstr>
      <vt:lpstr>Oligohidramnios Varlığında Fetal İyilik Hali Testleri Ne Zaman Başlamalıdır?</vt:lpstr>
      <vt:lpstr>İdiopatik Oligohidramnios Varlığında Doğum Zamanlaması Ne Olmalıdır?</vt:lpstr>
      <vt:lpstr>İdiopatik Oligohidramnios Varlığında Doğum Zamanlaması Ne Olmalıdır?</vt:lpstr>
      <vt:lpstr>PowerPoint Sunusu</vt:lpstr>
      <vt:lpstr>Oligohidramnios Varlığında Travayda Fetal Takip</vt:lpstr>
      <vt:lpstr>Oligohidramnios Varlığında Travayda Fetal Takip</vt:lpstr>
      <vt:lpstr>SUNUM AKIŞI</vt:lpstr>
      <vt:lpstr>Polihidramnios Nedenleri </vt:lpstr>
      <vt:lpstr>Polihidramnios Nedenleri </vt:lpstr>
      <vt:lpstr>Polihidramnios Sınıflaması- Prognoz</vt:lpstr>
      <vt:lpstr>Polihidramnios Varlığında Klinik Yaklaşım</vt:lpstr>
      <vt:lpstr>PowerPoint Sunusu</vt:lpstr>
      <vt:lpstr>İdiopatik Polihidramnios Varlığında Fetal İyilik Hali Değerlendirmesi/ Klinik Yaklaşım</vt:lpstr>
      <vt:lpstr>PowerPoint Sunusu</vt:lpstr>
      <vt:lpstr>İdiopatik Polihidramnios Varlığında Fetal İyilik Hali Değerlendirmesi/ Klinik Yaklaşım</vt:lpstr>
      <vt:lpstr>İdiopatik Polihidramnios Varlığında Fetal İyilik Hali Değerlendirmesi/ Klinik Yaklaşım</vt:lpstr>
      <vt:lpstr>İdiopatik Polihidramnios Varlığında Fetal İyilik Hali Değerlendirmesi/ Klinik Yaklaşım</vt:lpstr>
      <vt:lpstr>PowerPoint Sunusu</vt:lpstr>
      <vt:lpstr>SUNUM AKIŞI</vt:lpstr>
      <vt:lpstr>SONUÇLAR- Amniotik Sıvı Değerlendirmesi</vt:lpstr>
      <vt:lpstr>SONUÇLAR- Klinik Yaklaşım</vt:lpstr>
      <vt:lpstr>SONUÇLAR- Fetal Takip</vt:lpstr>
      <vt:lpstr>SONUÇLAR- Fetal Takip</vt:lpstr>
      <vt:lpstr>SABRINIZ İÇİN TEŞEKKÜRLER…..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Oligohidramnios/Polihidramnios Durumunda Fetal İyilik Halini Nasıl Değerlendirelim?  </dc:title>
  <dc:creator>esra buyukbayrak</dc:creator>
  <cp:lastModifiedBy>PiTeknik</cp:lastModifiedBy>
  <cp:revision>96</cp:revision>
  <dcterms:created xsi:type="dcterms:W3CDTF">2018-11-11T11:32:56Z</dcterms:created>
  <dcterms:modified xsi:type="dcterms:W3CDTF">2018-11-18T09:04:43Z</dcterms:modified>
</cp:coreProperties>
</file>