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61" r:id="rId4"/>
    <p:sldId id="259" r:id="rId5"/>
    <p:sldId id="283" r:id="rId6"/>
    <p:sldId id="276" r:id="rId7"/>
    <p:sldId id="277" r:id="rId8"/>
    <p:sldId id="278" r:id="rId9"/>
    <p:sldId id="284" r:id="rId10"/>
    <p:sldId id="282" r:id="rId11"/>
    <p:sldId id="285" r:id="rId12"/>
    <p:sldId id="286" r:id="rId13"/>
    <p:sldId id="288" r:id="rId14"/>
    <p:sldId id="289" r:id="rId15"/>
    <p:sldId id="293" r:id="rId16"/>
    <p:sldId id="294" r:id="rId17"/>
    <p:sldId id="295" r:id="rId18"/>
    <p:sldId id="290" r:id="rId19"/>
    <p:sldId id="296" r:id="rId20"/>
    <p:sldId id="298" r:id="rId21"/>
    <p:sldId id="299" r:id="rId22"/>
    <p:sldId id="301" r:id="rId2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D8E293-CAF3-4736-9627-0A36439EAD79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9807B-63B4-4B20-9F8E-AC8675EFC9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9355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9807B-63B4-4B20-9F8E-AC8675EFC912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376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252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179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300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930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92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620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474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44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055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788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76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20E84-815E-410F-8581-8C05B6B26AB7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FC0D5-DFB3-4573-BFEB-1B4CA9FB6C7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217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62036" y="1577838"/>
            <a:ext cx="416139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dirty="0"/>
              <a:t>Birinci </a:t>
            </a:r>
            <a:r>
              <a:rPr lang="tr-TR" sz="2000" b="1" dirty="0" err="1" smtClean="0"/>
              <a:t>Trimester</a:t>
            </a:r>
            <a:r>
              <a:rPr lang="tr-TR" sz="2000" b="1" dirty="0" smtClean="0"/>
              <a:t> Kombine Test</a:t>
            </a:r>
          </a:p>
          <a:p>
            <a:pPr>
              <a:lnSpc>
                <a:spcPct val="200000"/>
              </a:lnSpc>
            </a:pPr>
            <a:r>
              <a:rPr lang="tr-TR" sz="2000" b="1" dirty="0" smtClean="0"/>
              <a:t>Entegre Test</a:t>
            </a:r>
          </a:p>
          <a:p>
            <a:pPr>
              <a:lnSpc>
                <a:spcPct val="200000"/>
              </a:lnSpc>
            </a:pPr>
            <a:r>
              <a:rPr lang="tr-TR" sz="2000" b="1" dirty="0" smtClean="0"/>
              <a:t>İkinci </a:t>
            </a:r>
            <a:r>
              <a:rPr lang="tr-TR" sz="2000" b="1" dirty="0" err="1" smtClean="0"/>
              <a:t>Trimester</a:t>
            </a:r>
            <a:r>
              <a:rPr lang="tr-TR" sz="2000" b="1" dirty="0" smtClean="0"/>
              <a:t> Üçlü </a:t>
            </a:r>
            <a:r>
              <a:rPr lang="tr-TR" sz="2000" b="1" dirty="0"/>
              <a:t>ve Dörtlü </a:t>
            </a:r>
            <a:r>
              <a:rPr lang="tr-TR" sz="2000" b="1" dirty="0" smtClean="0"/>
              <a:t>Test</a:t>
            </a:r>
          </a:p>
          <a:p>
            <a:pPr>
              <a:lnSpc>
                <a:spcPct val="200000"/>
              </a:lnSpc>
            </a:pPr>
            <a:r>
              <a:rPr lang="tr-TR" sz="2000" b="1" dirty="0" err="1" smtClean="0"/>
              <a:t>cfDNA</a:t>
            </a:r>
            <a:r>
              <a:rPr lang="tr-TR" sz="2000" b="1" dirty="0" smtClean="0"/>
              <a:t>  Testi</a:t>
            </a:r>
          </a:p>
        </p:txBody>
      </p:sp>
      <p:sp>
        <p:nvSpPr>
          <p:cNvPr id="3" name="Sağ Ayraç 2"/>
          <p:cNvSpPr/>
          <p:nvPr/>
        </p:nvSpPr>
        <p:spPr>
          <a:xfrm>
            <a:off x="5443536" y="1724025"/>
            <a:ext cx="842963" cy="2722805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  <p:sp>
        <p:nvSpPr>
          <p:cNvPr id="4" name="Dikdörtgen 3"/>
          <p:cNvSpPr/>
          <p:nvPr/>
        </p:nvSpPr>
        <p:spPr>
          <a:xfrm>
            <a:off x="7124700" y="1577838"/>
            <a:ext cx="5000625" cy="246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dirty="0" smtClean="0"/>
              <a:t>Duyarlılık</a:t>
            </a:r>
          </a:p>
          <a:p>
            <a:pPr>
              <a:lnSpc>
                <a:spcPct val="200000"/>
              </a:lnSpc>
            </a:pPr>
            <a:r>
              <a:rPr lang="tr-TR" sz="2000" b="1" dirty="0" smtClean="0"/>
              <a:t>Yanlış/doğru pozitiflik/negatiflik</a:t>
            </a:r>
          </a:p>
          <a:p>
            <a:pPr>
              <a:lnSpc>
                <a:spcPct val="200000"/>
              </a:lnSpc>
            </a:pPr>
            <a:r>
              <a:rPr lang="tr-TR" sz="2000" b="1" dirty="0" smtClean="0"/>
              <a:t>Pozitif/negatif </a:t>
            </a:r>
            <a:r>
              <a:rPr lang="tr-TR" sz="2000" b="1" dirty="0"/>
              <a:t>öngörü değerleri ? </a:t>
            </a:r>
            <a:endParaRPr lang="tr-TR" sz="2000" b="1" dirty="0" smtClean="0"/>
          </a:p>
          <a:p>
            <a:pPr>
              <a:lnSpc>
                <a:spcPct val="200000"/>
              </a:lnSpc>
            </a:pPr>
            <a:r>
              <a:rPr lang="tr-TR" sz="2000" b="1" dirty="0" smtClean="0"/>
              <a:t>Maliyet/etkinlik</a:t>
            </a:r>
            <a:r>
              <a:rPr lang="tr-TR" sz="2000" b="1" dirty="0"/>
              <a:t>?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28661" y="1508199"/>
            <a:ext cx="10558464" cy="312095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2246804" y="5117349"/>
            <a:ext cx="7198957" cy="141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tr-TR" sz="2000" b="1" dirty="0" err="1"/>
              <a:t>Dr.Oya</a:t>
            </a:r>
            <a:r>
              <a:rPr lang="tr-TR" sz="2000" b="1" dirty="0"/>
              <a:t> Demirci</a:t>
            </a:r>
            <a:br>
              <a:rPr lang="tr-TR" sz="2000" b="1" dirty="0"/>
            </a:br>
            <a:r>
              <a:rPr lang="tr-TR" b="1" dirty="0"/>
              <a:t/>
            </a:r>
            <a:br>
              <a:rPr lang="tr-TR" b="1" dirty="0"/>
            </a:br>
            <a:r>
              <a:rPr lang="tr-TR" sz="1600" dirty="0"/>
              <a:t>SBÜ, Zeynep Kamil Kadın ve Çocuk Hastalıkları Sağlık Uygulama ve Araştırma Merkezi</a:t>
            </a:r>
          </a:p>
          <a:p>
            <a:pPr algn="ctr"/>
            <a:r>
              <a:rPr lang="tr-TR" sz="1600" dirty="0" err="1"/>
              <a:t>Perinatoloji</a:t>
            </a:r>
            <a:r>
              <a:rPr lang="tr-TR" sz="1600" dirty="0"/>
              <a:t> Kliniği</a:t>
            </a:r>
            <a:br>
              <a:rPr lang="tr-TR" sz="1600" dirty="0"/>
            </a:br>
            <a:endParaRPr lang="tr-TR" sz="1600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0"/>
            <a:ext cx="5131876" cy="10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4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2525" y="590550"/>
            <a:ext cx="10029826" cy="952500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Trizomi-21 /Entegre Test 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152525" y="2059302"/>
            <a:ext cx="10029825" cy="39703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b="1" dirty="0" smtClean="0"/>
              <a:t>    Entegre Test:  </a:t>
            </a:r>
            <a:r>
              <a:rPr lang="tr-TR" b="1" i="1" dirty="0" smtClean="0">
                <a:solidFill>
                  <a:srgbClr val="FF0000"/>
                </a:solidFill>
              </a:rPr>
              <a:t>İlk </a:t>
            </a:r>
            <a:r>
              <a:rPr lang="tr-TR" b="1" i="1" dirty="0" err="1" smtClean="0">
                <a:solidFill>
                  <a:srgbClr val="FF0000"/>
                </a:solidFill>
              </a:rPr>
              <a:t>trimester</a:t>
            </a:r>
            <a:r>
              <a:rPr lang="tr-TR" b="1" i="1" dirty="0" smtClean="0">
                <a:solidFill>
                  <a:srgbClr val="FF0000"/>
                </a:solidFill>
              </a:rPr>
              <a:t> → NT+ PAPP-A</a:t>
            </a:r>
            <a:r>
              <a:rPr lang="tr-TR" b="1" dirty="0" smtClean="0"/>
              <a:t>/ </a:t>
            </a:r>
            <a:r>
              <a:rPr lang="tr-TR" b="1" i="1" dirty="0" smtClean="0">
                <a:solidFill>
                  <a:srgbClr val="FF0000"/>
                </a:solidFill>
              </a:rPr>
              <a:t>İkinci </a:t>
            </a:r>
            <a:r>
              <a:rPr lang="tr-TR" b="1" i="1" dirty="0" err="1" smtClean="0">
                <a:solidFill>
                  <a:srgbClr val="FF0000"/>
                </a:solidFill>
              </a:rPr>
              <a:t>trimester</a:t>
            </a:r>
            <a:r>
              <a:rPr lang="tr-TR" b="1" i="1" dirty="0" smtClean="0">
                <a:solidFill>
                  <a:srgbClr val="FF0000"/>
                </a:solidFill>
              </a:rPr>
              <a:t> AFP+ uE3+ beta-</a:t>
            </a:r>
            <a:r>
              <a:rPr lang="tr-TR" b="1" i="1" dirty="0" err="1" smtClean="0">
                <a:solidFill>
                  <a:srgbClr val="FF0000"/>
                </a:solidFill>
              </a:rPr>
              <a:t>Hcg</a:t>
            </a:r>
            <a:r>
              <a:rPr lang="tr-TR" b="1" i="1" dirty="0" smtClean="0">
                <a:solidFill>
                  <a:srgbClr val="FF0000"/>
                </a:solidFill>
              </a:rPr>
              <a:t> + </a:t>
            </a:r>
            <a:r>
              <a:rPr lang="tr-TR" b="1" i="1" dirty="0" err="1" smtClean="0">
                <a:solidFill>
                  <a:srgbClr val="FF0000"/>
                </a:solidFill>
              </a:rPr>
              <a:t>İnhibin</a:t>
            </a:r>
            <a:r>
              <a:rPr lang="tr-TR" b="1" i="1" dirty="0" smtClean="0">
                <a:solidFill>
                  <a:srgbClr val="FF0000"/>
                </a:solidFill>
              </a:rPr>
              <a:t> A </a:t>
            </a:r>
          </a:p>
          <a:p>
            <a:pPr>
              <a:lnSpc>
                <a:spcPct val="200000"/>
              </a:lnSpc>
            </a:pPr>
            <a:r>
              <a:rPr lang="tr-TR" b="1" dirty="0" smtClean="0">
                <a:solidFill>
                  <a:srgbClr val="FF0000"/>
                </a:solidFill>
              </a:rPr>
              <a:t>    </a:t>
            </a:r>
            <a:r>
              <a:rPr lang="tr-TR" b="1" dirty="0" err="1" smtClean="0">
                <a:solidFill>
                  <a:srgbClr val="FF0000"/>
                </a:solidFill>
              </a:rPr>
              <a:t>Cut-off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kombine test </a:t>
            </a:r>
            <a:r>
              <a:rPr lang="tr-TR" b="1" dirty="0" smtClean="0">
                <a:solidFill>
                  <a:srgbClr val="FF0000"/>
                </a:solidFill>
              </a:rPr>
              <a:t>risk </a:t>
            </a:r>
            <a:r>
              <a:rPr lang="tr-TR" b="1" dirty="0">
                <a:solidFill>
                  <a:srgbClr val="FF0000"/>
                </a:solidFill>
              </a:rPr>
              <a:t>≥ </a:t>
            </a:r>
            <a:r>
              <a:rPr lang="tr-TR" b="1" dirty="0" smtClean="0">
                <a:solidFill>
                  <a:srgbClr val="FF0000"/>
                </a:solidFill>
              </a:rPr>
              <a:t>1/100 ( </a:t>
            </a:r>
            <a:r>
              <a:rPr lang="tr-TR" b="1" dirty="0" err="1" smtClean="0">
                <a:solidFill>
                  <a:srgbClr val="FF0000"/>
                </a:solidFill>
              </a:rPr>
              <a:t>midpregnancy</a:t>
            </a:r>
            <a:r>
              <a:rPr lang="tr-TR" b="1" dirty="0" smtClean="0">
                <a:solidFill>
                  <a:srgbClr val="FF0000"/>
                </a:solidFill>
              </a:rPr>
              <a:t> risk)</a:t>
            </a:r>
            <a:endParaRPr lang="tr-TR" b="1" dirty="0" smtClean="0"/>
          </a:p>
          <a:p>
            <a:pPr>
              <a:lnSpc>
                <a:spcPct val="200000"/>
              </a:lnSpc>
            </a:pPr>
            <a:r>
              <a:rPr lang="tr-TR" dirty="0" smtClean="0"/>
              <a:t>    Duyarlılık → %90-</a:t>
            </a:r>
            <a:r>
              <a:rPr lang="tr-TR" dirty="0" smtClean="0">
                <a:solidFill>
                  <a:srgbClr val="0070C0"/>
                </a:solidFill>
              </a:rPr>
              <a:t>%95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Yanlış </a:t>
            </a:r>
            <a:r>
              <a:rPr lang="tr-TR" dirty="0"/>
              <a:t>Pozitiflik </a:t>
            </a:r>
            <a:r>
              <a:rPr lang="tr-TR" dirty="0" smtClean="0"/>
              <a:t>→%2- </a:t>
            </a:r>
            <a:r>
              <a:rPr lang="tr-TR" dirty="0" smtClean="0">
                <a:solidFill>
                  <a:srgbClr val="0070C0"/>
                </a:solidFill>
              </a:rPr>
              <a:t>%5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Pozitif </a:t>
            </a:r>
            <a:r>
              <a:rPr lang="tr-TR" dirty="0" err="1" smtClean="0"/>
              <a:t>Prediktivite</a:t>
            </a:r>
            <a:r>
              <a:rPr lang="tr-TR" dirty="0"/>
              <a:t> →  </a:t>
            </a:r>
            <a:r>
              <a:rPr lang="tr-TR" dirty="0" smtClean="0"/>
              <a:t>Genel: %20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</a:t>
            </a:r>
            <a:r>
              <a:rPr lang="tr-TR" dirty="0" err="1" smtClean="0"/>
              <a:t>Spesifite</a:t>
            </a:r>
            <a:r>
              <a:rPr lang="tr-TR" dirty="0" smtClean="0"/>
              <a:t> → &gt;%99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%</a:t>
            </a:r>
            <a:r>
              <a:rPr lang="tr-TR" dirty="0"/>
              <a:t>85 </a:t>
            </a:r>
            <a:r>
              <a:rPr lang="tr-TR" dirty="0" err="1"/>
              <a:t>lik</a:t>
            </a:r>
            <a:r>
              <a:rPr lang="tr-TR" dirty="0"/>
              <a:t> duyarlık için TR21 </a:t>
            </a:r>
            <a:r>
              <a:rPr lang="tr-TR" dirty="0" err="1"/>
              <a:t>olasığı</a:t>
            </a:r>
            <a:r>
              <a:rPr lang="tr-TR" dirty="0"/>
              <a:t> </a:t>
            </a:r>
            <a:r>
              <a:rPr lang="tr-TR" dirty="0" smtClean="0"/>
              <a:t>1:5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572000" y="6029620"/>
            <a:ext cx="661035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Second trimester serum tests for Down’s Syndrome screening </a:t>
            </a:r>
            <a:r>
              <a:rPr lang="en-US" sz="1400" dirty="0" smtClean="0"/>
              <a:t>(</a:t>
            </a:r>
            <a:r>
              <a:rPr lang="tr-TR" sz="1400" dirty="0" err="1" smtClean="0"/>
              <a:t>Cochrane</a:t>
            </a:r>
            <a:r>
              <a:rPr lang="tr-TR" sz="1400" dirty="0" smtClean="0"/>
              <a:t> </a:t>
            </a:r>
            <a:r>
              <a:rPr lang="en-US" sz="1400" dirty="0" smtClean="0"/>
              <a:t>Review</a:t>
            </a:r>
            <a:r>
              <a:rPr lang="tr-TR" sz="1400" dirty="0" smtClean="0"/>
              <a:t>-2012</a:t>
            </a:r>
            <a:r>
              <a:rPr lang="en-US" sz="1400" dirty="0" smtClean="0"/>
              <a:t>)</a:t>
            </a:r>
            <a:endParaRPr lang="tr-TR" sz="1400" dirty="0" smtClean="0"/>
          </a:p>
          <a:p>
            <a:r>
              <a:rPr lang="tr-TR" sz="1400" dirty="0" smtClean="0"/>
              <a:t>ACOG- </a:t>
            </a:r>
            <a:r>
              <a:rPr lang="tr-TR" sz="1400" dirty="0" err="1" smtClean="0"/>
              <a:t>Screening</a:t>
            </a:r>
            <a:r>
              <a:rPr lang="tr-TR" sz="1400" dirty="0" smtClean="0"/>
              <a:t> </a:t>
            </a:r>
            <a:r>
              <a:rPr lang="tr-TR" sz="1400" dirty="0" err="1" smtClean="0"/>
              <a:t>for</a:t>
            </a:r>
            <a:r>
              <a:rPr lang="tr-TR" sz="1400" dirty="0" smtClean="0"/>
              <a:t> </a:t>
            </a:r>
            <a:r>
              <a:rPr lang="tr-TR" sz="1400" dirty="0" err="1" smtClean="0"/>
              <a:t>fetal</a:t>
            </a:r>
            <a:r>
              <a:rPr lang="tr-TR" sz="1400" dirty="0" smtClean="0"/>
              <a:t> abnormalities-2020</a:t>
            </a:r>
          </a:p>
          <a:p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477125" y="5660288"/>
            <a:ext cx="370522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Prosedür ilişkili </a:t>
            </a:r>
            <a:r>
              <a:rPr lang="tr-TR" dirty="0" err="1" smtClean="0"/>
              <a:t>fetal</a:t>
            </a:r>
            <a:r>
              <a:rPr lang="tr-TR" dirty="0" smtClean="0"/>
              <a:t> kayıp 6/100000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509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38226" y="2137243"/>
            <a:ext cx="4343400" cy="341632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Serum Entegre Test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Duyarlılık </a:t>
            </a:r>
            <a:r>
              <a:rPr lang="tr-TR" dirty="0"/>
              <a:t>→ </a:t>
            </a:r>
            <a:r>
              <a:rPr lang="tr-TR" dirty="0" smtClean="0"/>
              <a:t>%85</a:t>
            </a:r>
            <a:r>
              <a:rPr lang="tr-TR" dirty="0" smtClean="0">
                <a:solidFill>
                  <a:srgbClr val="0070C0"/>
                </a:solidFill>
              </a:rPr>
              <a:t> </a:t>
            </a:r>
            <a:endParaRPr lang="tr-TR" dirty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tr-TR" dirty="0"/>
              <a:t>    Yanlış Pozitiflik →</a:t>
            </a:r>
            <a:r>
              <a:rPr lang="tr-TR" dirty="0" smtClean="0"/>
              <a:t>%</a:t>
            </a:r>
            <a:r>
              <a:rPr lang="tr-TR" dirty="0"/>
              <a:t>4</a:t>
            </a:r>
            <a:endParaRPr lang="tr-TR" dirty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tr-TR" dirty="0"/>
              <a:t>    Pozitif </a:t>
            </a:r>
            <a:r>
              <a:rPr lang="tr-TR" dirty="0" err="1"/>
              <a:t>Prediktivite</a:t>
            </a:r>
            <a:r>
              <a:rPr lang="tr-TR" dirty="0"/>
              <a:t> →  Genel: </a:t>
            </a:r>
            <a:r>
              <a:rPr lang="tr-TR" dirty="0" smtClean="0"/>
              <a:t>%</a:t>
            </a:r>
            <a:r>
              <a:rPr lang="tr-TR" dirty="0"/>
              <a:t>5</a:t>
            </a:r>
          </a:p>
          <a:p>
            <a:pPr>
              <a:lnSpc>
                <a:spcPct val="200000"/>
              </a:lnSpc>
            </a:pPr>
            <a:r>
              <a:rPr lang="tr-TR" dirty="0"/>
              <a:t>    </a:t>
            </a:r>
            <a:r>
              <a:rPr lang="tr-TR" dirty="0" err="1"/>
              <a:t>Spesifite</a:t>
            </a:r>
            <a:r>
              <a:rPr lang="tr-TR" dirty="0"/>
              <a:t> → &gt;%99</a:t>
            </a:r>
          </a:p>
          <a:p>
            <a:pPr>
              <a:lnSpc>
                <a:spcPct val="200000"/>
              </a:lnSpc>
            </a:pPr>
            <a:r>
              <a:rPr lang="tr-TR" dirty="0"/>
              <a:t>    %85 </a:t>
            </a:r>
            <a:r>
              <a:rPr lang="tr-TR" dirty="0" err="1"/>
              <a:t>lik</a:t>
            </a:r>
            <a:r>
              <a:rPr lang="tr-TR" dirty="0"/>
              <a:t> duyarlık için TR21 </a:t>
            </a:r>
            <a:r>
              <a:rPr lang="tr-TR" dirty="0" err="1"/>
              <a:t>olasığı</a:t>
            </a:r>
            <a:r>
              <a:rPr lang="tr-TR" dirty="0"/>
              <a:t> </a:t>
            </a:r>
            <a:r>
              <a:rPr lang="tr-TR" dirty="0" smtClean="0"/>
              <a:t>1:20</a:t>
            </a:r>
            <a:endParaRPr lang="tr-TR" dirty="0"/>
          </a:p>
          <a:p>
            <a:endParaRPr lang="tr-TR" dirty="0"/>
          </a:p>
        </p:txBody>
      </p:sp>
      <p:sp>
        <p:nvSpPr>
          <p:cNvPr id="3" name="Unvan 1"/>
          <p:cNvSpPr txBox="1">
            <a:spLocks/>
          </p:cNvSpPr>
          <p:nvPr/>
        </p:nvSpPr>
        <p:spPr>
          <a:xfrm>
            <a:off x="1152525" y="590550"/>
            <a:ext cx="10029826" cy="9525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smtClean="0">
                <a:solidFill>
                  <a:srgbClr val="0070C0"/>
                </a:solidFill>
              </a:rPr>
              <a:t>Trizomi-21 /Entegre Test 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699305" y="2104846"/>
            <a:ext cx="5888343" cy="403187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dirty="0" smtClean="0">
                <a:solidFill>
                  <a:srgbClr val="FF0000"/>
                </a:solidFill>
              </a:rPr>
              <a:t>Sıralı Ardışık Tarama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İlk </a:t>
            </a:r>
            <a:r>
              <a:rPr lang="tr-TR" dirty="0" err="1" smtClean="0"/>
              <a:t>trimester</a:t>
            </a:r>
            <a:r>
              <a:rPr lang="tr-TR" dirty="0" smtClean="0"/>
              <a:t> NT+ PAPP-A taramasında risk ≥ 1/50 → Tanı testi</a:t>
            </a:r>
          </a:p>
          <a:p>
            <a:pPr>
              <a:lnSpc>
                <a:spcPct val="200000"/>
              </a:lnSpc>
            </a:pPr>
            <a:r>
              <a:rPr lang="tr-TR" dirty="0"/>
              <a:t>İlk </a:t>
            </a:r>
            <a:r>
              <a:rPr lang="tr-TR" dirty="0" err="1"/>
              <a:t>trimester</a:t>
            </a:r>
            <a:r>
              <a:rPr lang="tr-TR" dirty="0"/>
              <a:t> NT+ PAPP-A taramasında risk </a:t>
            </a:r>
            <a:r>
              <a:rPr lang="tr-TR" dirty="0" smtClean="0"/>
              <a:t>&lt; </a:t>
            </a:r>
            <a:r>
              <a:rPr lang="tr-TR" dirty="0"/>
              <a:t>1/50 </a:t>
            </a: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Dörtlü test (AFP+</a:t>
            </a:r>
            <a:r>
              <a:rPr lang="tr-TR" dirty="0"/>
              <a:t>uE3+ </a:t>
            </a:r>
            <a:r>
              <a:rPr lang="tr-TR" dirty="0" smtClean="0"/>
              <a:t>beta-</a:t>
            </a:r>
            <a:r>
              <a:rPr lang="tr-TR" dirty="0" err="1" smtClean="0"/>
              <a:t>hCG</a:t>
            </a:r>
            <a:r>
              <a:rPr lang="tr-TR" dirty="0" smtClean="0"/>
              <a:t> + </a:t>
            </a:r>
            <a:r>
              <a:rPr lang="tr-TR" dirty="0" err="1"/>
              <a:t>Dimeric</a:t>
            </a:r>
            <a:r>
              <a:rPr lang="tr-TR" dirty="0"/>
              <a:t> </a:t>
            </a:r>
            <a:r>
              <a:rPr lang="tr-TR" dirty="0" err="1"/>
              <a:t>İnhibin</a:t>
            </a:r>
            <a:r>
              <a:rPr lang="tr-TR" dirty="0"/>
              <a:t> </a:t>
            </a:r>
            <a:r>
              <a:rPr lang="tr-TR" dirty="0" smtClean="0"/>
              <a:t>A)</a:t>
            </a:r>
          </a:p>
          <a:p>
            <a:endParaRPr lang="tr-TR" dirty="0" smtClean="0"/>
          </a:p>
          <a:p>
            <a:pPr>
              <a:lnSpc>
                <a:spcPct val="200000"/>
              </a:lnSpc>
            </a:pPr>
            <a:r>
              <a:rPr lang="tr-TR" dirty="0" smtClean="0"/>
              <a:t>                         Duyarlılık </a:t>
            </a:r>
            <a:r>
              <a:rPr lang="tr-TR" dirty="0"/>
              <a:t>→ </a:t>
            </a:r>
            <a:r>
              <a:rPr lang="tr-TR" dirty="0" smtClean="0"/>
              <a:t>%</a:t>
            </a:r>
            <a:r>
              <a:rPr lang="tr-TR" dirty="0"/>
              <a:t> </a:t>
            </a:r>
            <a:r>
              <a:rPr lang="tr-TR" dirty="0" smtClean="0"/>
              <a:t>90-95</a:t>
            </a:r>
            <a:r>
              <a:rPr lang="tr-TR" dirty="0" smtClean="0">
                <a:solidFill>
                  <a:srgbClr val="0070C0"/>
                </a:solidFill>
              </a:rPr>
              <a:t> </a:t>
            </a:r>
            <a:endParaRPr lang="tr-TR" dirty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tr-TR" dirty="0"/>
              <a:t>   </a:t>
            </a:r>
            <a:r>
              <a:rPr lang="tr-TR" dirty="0" smtClean="0"/>
              <a:t>                      </a:t>
            </a:r>
            <a:r>
              <a:rPr lang="tr-TR" dirty="0"/>
              <a:t>Yanlış Pozitiflik →</a:t>
            </a:r>
            <a:r>
              <a:rPr lang="tr-TR" dirty="0" smtClean="0"/>
              <a:t>% 5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7" name="Sağ Ok 6"/>
          <p:cNvSpPr/>
          <p:nvPr/>
        </p:nvSpPr>
        <p:spPr>
          <a:xfrm rot="5400000">
            <a:off x="7859268" y="3959673"/>
            <a:ext cx="489204" cy="2362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5400000">
            <a:off x="7916784" y="4763000"/>
            <a:ext cx="374172" cy="2362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1357313" y="5553563"/>
            <a:ext cx="370522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Prosedür ilişkili </a:t>
            </a:r>
            <a:r>
              <a:rPr lang="tr-TR" dirty="0" err="1" smtClean="0"/>
              <a:t>fetal</a:t>
            </a:r>
            <a:r>
              <a:rPr lang="tr-TR" dirty="0" smtClean="0"/>
              <a:t> kayıp 28/100000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9057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 txBox="1">
            <a:spLocks/>
          </p:cNvSpPr>
          <p:nvPr/>
        </p:nvSpPr>
        <p:spPr>
          <a:xfrm>
            <a:off x="838200" y="365125"/>
            <a:ext cx="10515600" cy="873125"/>
          </a:xfrm>
          <a:prstGeom prst="rect">
            <a:avLst/>
          </a:prstGeom>
          <a:solidFill>
            <a:srgbClr val="FFFF00"/>
          </a:solidFill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 smtClean="0">
                <a:solidFill>
                  <a:srgbClr val="0070C0"/>
                </a:solidFill>
              </a:rPr>
              <a:t>Trizomi-18, 13 / Entegre </a:t>
            </a:r>
            <a:r>
              <a:rPr lang="tr-TR" b="1" dirty="0">
                <a:solidFill>
                  <a:srgbClr val="0070C0"/>
                </a:solidFill>
              </a:rPr>
              <a:t>Test 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366962" y="1880068"/>
            <a:ext cx="7458075" cy="298543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i="1" dirty="0" smtClean="0"/>
              <a:t>İlk </a:t>
            </a:r>
            <a:r>
              <a:rPr lang="tr-TR" sz="2000" b="1" i="1" dirty="0" err="1" smtClean="0"/>
              <a:t>trimester</a:t>
            </a:r>
            <a:r>
              <a:rPr lang="tr-TR" sz="2000" b="1" i="1" dirty="0" smtClean="0"/>
              <a:t> PAPP-A</a:t>
            </a:r>
            <a:r>
              <a:rPr lang="tr-TR" sz="2000" b="1" dirty="0" smtClean="0"/>
              <a:t> + </a:t>
            </a:r>
            <a:r>
              <a:rPr lang="tr-TR" sz="2000" b="1" i="1" dirty="0" smtClean="0"/>
              <a:t>İkinci </a:t>
            </a:r>
            <a:r>
              <a:rPr lang="tr-TR" sz="2000" b="1" i="1" dirty="0" err="1"/>
              <a:t>trimester</a:t>
            </a:r>
            <a:r>
              <a:rPr lang="tr-TR" sz="2000" b="1" i="1" dirty="0"/>
              <a:t> AFP+ uE3+ beta-</a:t>
            </a:r>
            <a:r>
              <a:rPr lang="tr-TR" sz="2000" b="1" i="1" dirty="0" err="1"/>
              <a:t>Hcg</a:t>
            </a:r>
            <a:r>
              <a:rPr lang="tr-TR" sz="2000" b="1" i="1" dirty="0"/>
              <a:t> + </a:t>
            </a:r>
            <a:r>
              <a:rPr lang="tr-TR" sz="2000" b="1" i="1" dirty="0" err="1"/>
              <a:t>İnhibin</a:t>
            </a:r>
            <a:r>
              <a:rPr lang="tr-TR" sz="2000" b="1" i="1" dirty="0"/>
              <a:t> A </a:t>
            </a:r>
          </a:p>
          <a:p>
            <a:endParaRPr lang="tr-TR" sz="2000" b="1" dirty="0" smtClean="0">
              <a:solidFill>
                <a:srgbClr val="FF0000"/>
              </a:solidFill>
            </a:endParaRPr>
          </a:p>
          <a:p>
            <a:r>
              <a:rPr lang="tr-TR" sz="2000" b="1" dirty="0" err="1" smtClean="0">
                <a:solidFill>
                  <a:srgbClr val="FF0000"/>
                </a:solidFill>
              </a:rPr>
              <a:t>Cut-off</a:t>
            </a:r>
            <a:r>
              <a:rPr lang="tr-TR" sz="2000" b="1" dirty="0" smtClean="0">
                <a:solidFill>
                  <a:srgbClr val="FF0000"/>
                </a:solidFill>
              </a:rPr>
              <a:t> serum entegre test risk </a:t>
            </a:r>
            <a:r>
              <a:rPr lang="tr-TR" sz="2000" b="1" dirty="0">
                <a:solidFill>
                  <a:srgbClr val="FF0000"/>
                </a:solidFill>
              </a:rPr>
              <a:t>≥ 1/100 ( </a:t>
            </a:r>
            <a:r>
              <a:rPr lang="tr-TR" sz="2000" b="1" dirty="0" err="1">
                <a:solidFill>
                  <a:srgbClr val="FF0000"/>
                </a:solidFill>
              </a:rPr>
              <a:t>midpregnancy</a:t>
            </a:r>
            <a:r>
              <a:rPr lang="tr-TR" sz="2000" b="1" dirty="0">
                <a:solidFill>
                  <a:srgbClr val="FF0000"/>
                </a:solidFill>
              </a:rPr>
              <a:t> risk)</a:t>
            </a:r>
            <a:endParaRPr lang="tr-TR" sz="2000" b="1" dirty="0"/>
          </a:p>
          <a:p>
            <a:endParaRPr lang="tr-TR" sz="2000" b="1" dirty="0" smtClean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tr-TR" dirty="0" smtClean="0"/>
              <a:t>    Duyarlılık </a:t>
            </a:r>
            <a:r>
              <a:rPr lang="tr-TR" dirty="0"/>
              <a:t>→ </a:t>
            </a:r>
            <a:r>
              <a:rPr lang="tr-TR" dirty="0" smtClean="0"/>
              <a:t>%90</a:t>
            </a:r>
            <a:r>
              <a:rPr lang="tr-TR" dirty="0" smtClean="0">
                <a:solidFill>
                  <a:srgbClr val="0070C0"/>
                </a:solidFill>
              </a:rPr>
              <a:t> </a:t>
            </a:r>
            <a:endParaRPr lang="tr-TR" dirty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tr-TR" dirty="0"/>
              <a:t>    Yanlış Pozitiflik →</a:t>
            </a:r>
            <a:r>
              <a:rPr lang="tr-TR" dirty="0" smtClean="0"/>
              <a:t>%0.1</a:t>
            </a:r>
            <a:endParaRPr lang="tr-TR" dirty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tr-TR" dirty="0"/>
              <a:t>    Pozitif </a:t>
            </a:r>
            <a:r>
              <a:rPr lang="tr-TR" dirty="0" err="1"/>
              <a:t>Prediktivite</a:t>
            </a:r>
            <a:r>
              <a:rPr lang="tr-TR" dirty="0"/>
              <a:t> →  Genel: </a:t>
            </a:r>
            <a:r>
              <a:rPr lang="tr-TR" dirty="0" smtClean="0"/>
              <a:t>%25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1619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3125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Trizomi-21/ </a:t>
            </a:r>
            <a:r>
              <a:rPr lang="tr-TR" b="1" dirty="0" err="1" smtClean="0">
                <a:solidFill>
                  <a:srgbClr val="0070C0"/>
                </a:solidFill>
              </a:rPr>
              <a:t>hd</a:t>
            </a:r>
            <a:r>
              <a:rPr lang="tr-TR" b="1" dirty="0" smtClean="0">
                <a:solidFill>
                  <a:srgbClr val="0070C0"/>
                </a:solidFill>
              </a:rPr>
              <a:t>-DNA Testi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181225" y="1691639"/>
            <a:ext cx="7724775" cy="452431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b="1" dirty="0" smtClean="0">
                <a:solidFill>
                  <a:srgbClr val="FF0000"/>
                </a:solidFill>
              </a:rPr>
              <a:t>    Duyarlılık → %99.5  </a:t>
            </a:r>
          </a:p>
          <a:p>
            <a:pPr>
              <a:lnSpc>
                <a:spcPct val="200000"/>
              </a:lnSpc>
            </a:pPr>
            <a:r>
              <a:rPr lang="tr-TR" b="1" dirty="0" smtClean="0">
                <a:solidFill>
                  <a:srgbClr val="FF0000"/>
                </a:solidFill>
              </a:rPr>
              <a:t>    Yanlış </a:t>
            </a:r>
            <a:r>
              <a:rPr lang="tr-TR" b="1" dirty="0">
                <a:solidFill>
                  <a:srgbClr val="FF0000"/>
                </a:solidFill>
              </a:rPr>
              <a:t>Pozitiflik → </a:t>
            </a:r>
            <a:r>
              <a:rPr lang="tr-TR" b="1" dirty="0" smtClean="0">
                <a:solidFill>
                  <a:srgbClr val="FF0000"/>
                </a:solidFill>
              </a:rPr>
              <a:t>%0.05        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</a:t>
            </a:r>
            <a:r>
              <a:rPr lang="tr-TR" b="1" dirty="0" smtClean="0">
                <a:solidFill>
                  <a:srgbClr val="0070C0"/>
                </a:solidFill>
              </a:rPr>
              <a:t>Tarama </a:t>
            </a:r>
            <a:r>
              <a:rPr lang="tr-TR" b="1" dirty="0">
                <a:solidFill>
                  <a:srgbClr val="0070C0"/>
                </a:solidFill>
              </a:rPr>
              <a:t>Pozitiflik Oranı: 2-3/1000             </a:t>
            </a:r>
            <a:endParaRPr lang="tr-TR" b="1" dirty="0" smtClean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tr-TR" dirty="0" smtClean="0"/>
              <a:t>    </a:t>
            </a:r>
            <a:r>
              <a:rPr lang="tr-TR" b="1" dirty="0" smtClean="0">
                <a:solidFill>
                  <a:srgbClr val="FF0000"/>
                </a:solidFill>
              </a:rPr>
              <a:t>Pozitif </a:t>
            </a:r>
            <a:r>
              <a:rPr lang="tr-TR" b="1" dirty="0" err="1" smtClean="0">
                <a:solidFill>
                  <a:srgbClr val="FF0000"/>
                </a:solidFill>
              </a:rPr>
              <a:t>Prediktivite</a:t>
            </a:r>
            <a:r>
              <a:rPr lang="tr-TR" b="1" dirty="0">
                <a:solidFill>
                  <a:srgbClr val="FF0000"/>
                </a:solidFill>
              </a:rPr>
              <a:t> →  </a:t>
            </a:r>
            <a:r>
              <a:rPr lang="tr-TR" b="1" dirty="0" smtClean="0">
                <a:solidFill>
                  <a:srgbClr val="FF0000"/>
                </a:solidFill>
              </a:rPr>
              <a:t>Genel: %85     ≥35 yaş:  %95</a:t>
            </a:r>
          </a:p>
          <a:p>
            <a:pPr>
              <a:lnSpc>
                <a:spcPct val="200000"/>
              </a:lnSpc>
            </a:pPr>
            <a:r>
              <a:rPr lang="tr-TR" b="1" dirty="0" smtClean="0">
                <a:solidFill>
                  <a:srgbClr val="FF0000"/>
                </a:solidFill>
              </a:rPr>
              <a:t>    Negatif </a:t>
            </a:r>
            <a:r>
              <a:rPr lang="tr-TR" b="1" dirty="0" err="1" smtClean="0">
                <a:solidFill>
                  <a:srgbClr val="FF0000"/>
                </a:solidFill>
              </a:rPr>
              <a:t>Prediktivite</a:t>
            </a:r>
            <a:r>
              <a:rPr lang="tr-TR" b="1" dirty="0" smtClean="0">
                <a:solidFill>
                  <a:srgbClr val="FF0000"/>
                </a:solidFill>
              </a:rPr>
              <a:t> →  </a:t>
            </a:r>
            <a:r>
              <a:rPr lang="tr-TR" b="1" dirty="0">
                <a:solidFill>
                  <a:srgbClr val="FF0000"/>
                </a:solidFill>
              </a:rPr>
              <a:t>Genel: &gt;99.9 </a:t>
            </a:r>
            <a:r>
              <a:rPr lang="tr-TR" b="1" dirty="0" smtClean="0">
                <a:solidFill>
                  <a:srgbClr val="FF0000"/>
                </a:solidFill>
              </a:rPr>
              <a:t>   ≥</a:t>
            </a:r>
            <a:r>
              <a:rPr lang="tr-TR" b="1" dirty="0">
                <a:solidFill>
                  <a:srgbClr val="FF0000"/>
                </a:solidFill>
              </a:rPr>
              <a:t>35 yaş: </a:t>
            </a:r>
            <a:r>
              <a:rPr lang="tr-TR" b="1" dirty="0" smtClean="0">
                <a:solidFill>
                  <a:srgbClr val="FF0000"/>
                </a:solidFill>
              </a:rPr>
              <a:t>&gt;99.9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Tr21 olasılığı</a:t>
            </a:r>
            <a:r>
              <a:rPr lang="tr-TR" dirty="0"/>
              <a:t> →</a:t>
            </a:r>
            <a:r>
              <a:rPr lang="tr-TR" dirty="0" smtClean="0"/>
              <a:t> Genel 6/1      </a:t>
            </a:r>
            <a:r>
              <a:rPr lang="tr-TR" dirty="0"/>
              <a:t>≥35 yaş: </a:t>
            </a:r>
            <a:r>
              <a:rPr lang="tr-TR" dirty="0" smtClean="0"/>
              <a:t>21/1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Sonuç </a:t>
            </a:r>
            <a:r>
              <a:rPr lang="tr-TR" dirty="0"/>
              <a:t>Verilemeyen test </a:t>
            </a:r>
            <a:r>
              <a:rPr lang="tr-TR" dirty="0" smtClean="0"/>
              <a:t>oranı: </a:t>
            </a:r>
            <a:r>
              <a:rPr lang="tr-TR" dirty="0">
                <a:solidFill>
                  <a:srgbClr val="FF0000"/>
                </a:solidFill>
              </a:rPr>
              <a:t>%2-4 </a:t>
            </a:r>
            <a:r>
              <a:rPr lang="tr-TR" dirty="0"/>
              <a:t>(ACOG-2020)</a:t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8979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668001" cy="873125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Trizomi-18,13/ </a:t>
            </a:r>
            <a:r>
              <a:rPr lang="tr-TR" b="1" dirty="0" err="1" smtClean="0">
                <a:solidFill>
                  <a:srgbClr val="0070C0"/>
                </a:solidFill>
              </a:rPr>
              <a:t>hd</a:t>
            </a:r>
            <a:r>
              <a:rPr lang="tr-TR" b="1" dirty="0" smtClean="0">
                <a:solidFill>
                  <a:srgbClr val="0070C0"/>
                </a:solidFill>
              </a:rPr>
              <a:t>-DNA Testi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38200" y="2110738"/>
            <a:ext cx="5200650" cy="347787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dirty="0" err="1" smtClean="0"/>
              <a:t>Trizomi</a:t>
            </a:r>
            <a:r>
              <a:rPr lang="tr-TR" sz="2000" b="1" dirty="0" smtClean="0"/>
              <a:t> 18</a:t>
            </a:r>
          </a:p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FF0000"/>
                </a:solidFill>
              </a:rPr>
              <a:t>Duyarlılık → %97.7  </a:t>
            </a:r>
          </a:p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FF0000"/>
                </a:solidFill>
              </a:rPr>
              <a:t>Yanlış </a:t>
            </a:r>
            <a:r>
              <a:rPr lang="tr-TR" dirty="0">
                <a:solidFill>
                  <a:srgbClr val="FF0000"/>
                </a:solidFill>
              </a:rPr>
              <a:t>Pozitiflik → </a:t>
            </a:r>
            <a:r>
              <a:rPr lang="tr-TR" dirty="0" smtClean="0">
                <a:solidFill>
                  <a:srgbClr val="FF0000"/>
                </a:solidFill>
              </a:rPr>
              <a:t>%0.04                         </a:t>
            </a:r>
          </a:p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0070C0"/>
                </a:solidFill>
              </a:rPr>
              <a:t>Pozitif </a:t>
            </a:r>
            <a:r>
              <a:rPr lang="tr-TR" dirty="0" err="1" smtClean="0">
                <a:solidFill>
                  <a:srgbClr val="0070C0"/>
                </a:solidFill>
              </a:rPr>
              <a:t>Prediktivite</a:t>
            </a:r>
            <a:r>
              <a:rPr lang="tr-TR" dirty="0">
                <a:solidFill>
                  <a:srgbClr val="0070C0"/>
                </a:solidFill>
              </a:rPr>
              <a:t> →  </a:t>
            </a:r>
            <a:r>
              <a:rPr lang="tr-TR" dirty="0" smtClean="0">
                <a:solidFill>
                  <a:srgbClr val="0070C0"/>
                </a:solidFill>
              </a:rPr>
              <a:t>Genel: %69     ≥35 yaş:  %89</a:t>
            </a:r>
          </a:p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0070C0"/>
                </a:solidFill>
              </a:rPr>
              <a:t>Negatif </a:t>
            </a:r>
            <a:r>
              <a:rPr lang="tr-TR" dirty="0" err="1" smtClean="0">
                <a:solidFill>
                  <a:srgbClr val="0070C0"/>
                </a:solidFill>
              </a:rPr>
              <a:t>Prediktivite</a:t>
            </a:r>
            <a:r>
              <a:rPr lang="tr-TR" dirty="0" smtClean="0">
                <a:solidFill>
                  <a:srgbClr val="0070C0"/>
                </a:solidFill>
              </a:rPr>
              <a:t> →  </a:t>
            </a:r>
            <a:r>
              <a:rPr lang="tr-TR" dirty="0">
                <a:solidFill>
                  <a:srgbClr val="0070C0"/>
                </a:solidFill>
              </a:rPr>
              <a:t>Genel: &gt;99.9 </a:t>
            </a:r>
            <a:r>
              <a:rPr lang="tr-TR" dirty="0" smtClean="0">
                <a:solidFill>
                  <a:srgbClr val="0070C0"/>
                </a:solidFill>
              </a:rPr>
              <a:t>   ≥</a:t>
            </a:r>
            <a:r>
              <a:rPr lang="tr-TR" dirty="0">
                <a:solidFill>
                  <a:srgbClr val="0070C0"/>
                </a:solidFill>
              </a:rPr>
              <a:t>35 yaş: </a:t>
            </a:r>
            <a:r>
              <a:rPr lang="tr-TR" dirty="0" smtClean="0">
                <a:solidFill>
                  <a:srgbClr val="0070C0"/>
                </a:solidFill>
              </a:rPr>
              <a:t>&gt;99.9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Tr18 olasılığı</a:t>
            </a:r>
            <a:r>
              <a:rPr lang="tr-TR" dirty="0"/>
              <a:t> →</a:t>
            </a:r>
            <a:r>
              <a:rPr lang="tr-TR" dirty="0" smtClean="0"/>
              <a:t> Genel 2/1      </a:t>
            </a:r>
            <a:r>
              <a:rPr lang="tr-TR" dirty="0"/>
              <a:t>≥35 yaş: </a:t>
            </a:r>
            <a:r>
              <a:rPr lang="tr-TR" dirty="0" smtClean="0"/>
              <a:t>8/1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286500" y="2110738"/>
            <a:ext cx="5219701" cy="347787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dirty="0" err="1" smtClean="0"/>
              <a:t>Trizomi</a:t>
            </a:r>
            <a:r>
              <a:rPr lang="tr-TR" sz="2000" b="1" dirty="0" smtClean="0"/>
              <a:t> 13</a:t>
            </a:r>
          </a:p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FF0000"/>
                </a:solidFill>
              </a:rPr>
              <a:t>Duyarlılık → %96.1  </a:t>
            </a:r>
          </a:p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FF0000"/>
                </a:solidFill>
              </a:rPr>
              <a:t>Yanlış </a:t>
            </a:r>
            <a:r>
              <a:rPr lang="tr-TR" dirty="0">
                <a:solidFill>
                  <a:srgbClr val="FF0000"/>
                </a:solidFill>
              </a:rPr>
              <a:t>Pozitiflik → </a:t>
            </a:r>
            <a:r>
              <a:rPr lang="tr-TR" dirty="0" smtClean="0">
                <a:solidFill>
                  <a:srgbClr val="FF0000"/>
                </a:solidFill>
              </a:rPr>
              <a:t>%0.06                         </a:t>
            </a:r>
          </a:p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0070C0"/>
                </a:solidFill>
              </a:rPr>
              <a:t>Pozitif </a:t>
            </a:r>
            <a:r>
              <a:rPr lang="tr-TR" dirty="0" err="1" smtClean="0">
                <a:solidFill>
                  <a:srgbClr val="0070C0"/>
                </a:solidFill>
              </a:rPr>
              <a:t>Prediktivite</a:t>
            </a:r>
            <a:r>
              <a:rPr lang="tr-TR" dirty="0">
                <a:solidFill>
                  <a:srgbClr val="0070C0"/>
                </a:solidFill>
              </a:rPr>
              <a:t> →  </a:t>
            </a:r>
            <a:r>
              <a:rPr lang="tr-TR" dirty="0" smtClean="0">
                <a:solidFill>
                  <a:srgbClr val="0070C0"/>
                </a:solidFill>
              </a:rPr>
              <a:t>Genel: %33     ≥35 yaş:  %68</a:t>
            </a:r>
          </a:p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0070C0"/>
                </a:solidFill>
              </a:rPr>
              <a:t>Negatif </a:t>
            </a:r>
            <a:r>
              <a:rPr lang="tr-TR" dirty="0" err="1" smtClean="0">
                <a:solidFill>
                  <a:srgbClr val="0070C0"/>
                </a:solidFill>
              </a:rPr>
              <a:t>Prediktivite</a:t>
            </a:r>
            <a:r>
              <a:rPr lang="tr-TR" dirty="0" smtClean="0">
                <a:solidFill>
                  <a:srgbClr val="0070C0"/>
                </a:solidFill>
              </a:rPr>
              <a:t> →  </a:t>
            </a:r>
            <a:r>
              <a:rPr lang="tr-TR" dirty="0">
                <a:solidFill>
                  <a:srgbClr val="0070C0"/>
                </a:solidFill>
              </a:rPr>
              <a:t>Genel: &gt;99.9 </a:t>
            </a:r>
            <a:r>
              <a:rPr lang="tr-TR" dirty="0" smtClean="0">
                <a:solidFill>
                  <a:srgbClr val="0070C0"/>
                </a:solidFill>
              </a:rPr>
              <a:t>   ≥</a:t>
            </a:r>
            <a:r>
              <a:rPr lang="tr-TR" dirty="0">
                <a:solidFill>
                  <a:srgbClr val="0070C0"/>
                </a:solidFill>
              </a:rPr>
              <a:t>35 yaş: </a:t>
            </a:r>
            <a:r>
              <a:rPr lang="tr-TR" dirty="0" smtClean="0">
                <a:solidFill>
                  <a:srgbClr val="0070C0"/>
                </a:solidFill>
              </a:rPr>
              <a:t>&gt;99.9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Tr13 olasılığı</a:t>
            </a:r>
            <a:r>
              <a:rPr lang="tr-TR" dirty="0"/>
              <a:t> →</a:t>
            </a:r>
            <a:r>
              <a:rPr lang="tr-TR" dirty="0" smtClean="0"/>
              <a:t> Genel 1/2      </a:t>
            </a:r>
            <a:r>
              <a:rPr lang="tr-TR" dirty="0"/>
              <a:t>≥35 yaş: 2</a:t>
            </a:r>
            <a:r>
              <a:rPr lang="tr-TR" dirty="0" smtClean="0"/>
              <a:t>/1</a:t>
            </a:r>
          </a:p>
        </p:txBody>
      </p:sp>
    </p:spTree>
    <p:extLst>
      <p:ext uri="{BB962C8B-B14F-4D97-AF65-F5344CB8AC3E}">
        <p14:creationId xmlns:p14="http://schemas.microsoft.com/office/powerpoint/2010/main" val="274067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57275" y="1762125"/>
            <a:ext cx="10382250" cy="4247317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dirty="0" smtClean="0">
                <a:solidFill>
                  <a:srgbClr val="000000"/>
                </a:solidFill>
              </a:rPr>
              <a:t>  </a:t>
            </a:r>
            <a:r>
              <a:rPr lang="tr-TR" sz="2000" dirty="0" err="1" smtClean="0">
                <a:solidFill>
                  <a:srgbClr val="000000"/>
                </a:solidFill>
              </a:rPr>
              <a:t>Maternal</a:t>
            </a:r>
            <a:r>
              <a:rPr lang="tr-TR" sz="2000" dirty="0" smtClean="0">
                <a:solidFill>
                  <a:srgbClr val="000000"/>
                </a:solidFill>
              </a:rPr>
              <a:t> yaş+ NT → İkiz </a:t>
            </a:r>
            <a:r>
              <a:rPr lang="tr-TR" sz="2000" dirty="0">
                <a:solidFill>
                  <a:srgbClr val="000000"/>
                </a:solidFill>
              </a:rPr>
              <a:t>gebeliklerde </a:t>
            </a:r>
            <a:r>
              <a:rPr lang="tr-TR" sz="2000" dirty="0" err="1">
                <a:solidFill>
                  <a:srgbClr val="000000"/>
                </a:solidFill>
              </a:rPr>
              <a:t>anöploidiler</a:t>
            </a:r>
            <a:r>
              <a:rPr lang="tr-TR" sz="2000" dirty="0">
                <a:solidFill>
                  <a:srgbClr val="000000"/>
                </a:solidFill>
              </a:rPr>
              <a:t> için kabul edilebilir bir ilk </a:t>
            </a:r>
            <a:r>
              <a:rPr lang="tr-TR" sz="2000" dirty="0" err="1">
                <a:solidFill>
                  <a:srgbClr val="000000"/>
                </a:solidFill>
              </a:rPr>
              <a:t>trimester</a:t>
            </a:r>
            <a:r>
              <a:rPr lang="tr-TR" sz="2000" dirty="0">
                <a:solidFill>
                  <a:srgbClr val="000000"/>
                </a:solidFill>
              </a:rPr>
              <a:t> tarama testidir</a:t>
            </a:r>
            <a:r>
              <a:rPr lang="tr-TR" sz="2000" dirty="0" smtClean="0">
                <a:solidFill>
                  <a:srgbClr val="00000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tr-TR" sz="20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tr-TR" sz="2000" dirty="0" smtClean="0"/>
              <a:t>  </a:t>
            </a:r>
            <a:r>
              <a:rPr lang="tr-TR" sz="2000" dirty="0" err="1" smtClean="0"/>
              <a:t>Monokoryonik</a:t>
            </a:r>
            <a:r>
              <a:rPr lang="tr-TR" sz="2000" dirty="0" smtClean="0"/>
              <a:t> </a:t>
            </a:r>
            <a:r>
              <a:rPr lang="tr-TR" sz="2000" dirty="0"/>
              <a:t>ikizlerde gebeliğe özgü risk hesaplanmalıdır. </a:t>
            </a:r>
            <a:endParaRPr lang="tr-TR" sz="2000" dirty="0" smtClean="0"/>
          </a:p>
          <a:p>
            <a:pPr>
              <a:lnSpc>
                <a:spcPct val="150000"/>
              </a:lnSpc>
            </a:pPr>
            <a:r>
              <a:rPr lang="tr-TR" sz="2000" dirty="0" smtClean="0"/>
              <a:t>  </a:t>
            </a:r>
            <a:r>
              <a:rPr lang="tr-TR" sz="2000" dirty="0" err="1" smtClean="0"/>
              <a:t>Dikoryonik</a:t>
            </a:r>
            <a:r>
              <a:rPr lang="tr-TR" sz="2000" dirty="0" smtClean="0"/>
              <a:t> </a:t>
            </a:r>
            <a:r>
              <a:rPr lang="tr-TR" sz="2000" dirty="0"/>
              <a:t>ikizlerde fetüse özgü risk hesaplanmalıdır</a:t>
            </a:r>
            <a:r>
              <a:rPr lang="tr-TR" sz="2000" dirty="0" smtClean="0"/>
              <a:t>.</a:t>
            </a:r>
          </a:p>
          <a:p>
            <a:pPr>
              <a:lnSpc>
                <a:spcPct val="150000"/>
              </a:lnSpc>
            </a:pPr>
            <a:endParaRPr lang="tr-TR" sz="20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tr-TR" sz="2000" dirty="0" smtClean="0"/>
              <a:t>   769 </a:t>
            </a:r>
            <a:r>
              <a:rPr lang="tr-TR" sz="2000" dirty="0" err="1"/>
              <a:t>monokoryonik</a:t>
            </a:r>
            <a:r>
              <a:rPr lang="tr-TR" sz="2000" dirty="0"/>
              <a:t> ikiz üzerinde yapılan bir çalışmada </a:t>
            </a:r>
            <a:r>
              <a:rPr lang="tr-TR" sz="2000" dirty="0" smtClean="0"/>
              <a:t>en </a:t>
            </a:r>
            <a:r>
              <a:rPr lang="tr-TR" sz="2000" dirty="0"/>
              <a:t>iyi tarama performansının, bir ikiz çifti içinde ölçülen en yüksek veya en düşük NT yerine </a:t>
            </a:r>
            <a:r>
              <a:rPr lang="tr-TR" sz="2000" u="sng" dirty="0"/>
              <a:t>ortalama NT </a:t>
            </a:r>
            <a:r>
              <a:rPr lang="tr-TR" sz="2000" dirty="0"/>
              <a:t>kullanılarak elde edildiğini </a:t>
            </a:r>
            <a:r>
              <a:rPr lang="tr-TR" sz="2000" dirty="0" smtClean="0"/>
              <a:t>bulmuştur.</a:t>
            </a:r>
            <a:endParaRPr lang="tr-TR" sz="2000" dirty="0"/>
          </a:p>
        </p:txBody>
      </p:sp>
      <p:sp>
        <p:nvSpPr>
          <p:cNvPr id="3" name="Unvan 1"/>
          <p:cNvSpPr txBox="1">
            <a:spLocks/>
          </p:cNvSpPr>
          <p:nvPr/>
        </p:nvSpPr>
        <p:spPr>
          <a:xfrm>
            <a:off x="1057274" y="365125"/>
            <a:ext cx="10382251" cy="873125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 smtClean="0">
                <a:solidFill>
                  <a:srgbClr val="0070C0"/>
                </a:solidFill>
              </a:rPr>
              <a:t>Çoğul gebeliklerde Prenatal Tarama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152525" y="3057525"/>
            <a:ext cx="6296025" cy="13335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1103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14400" y="1654939"/>
            <a:ext cx="10239375" cy="4524315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dirty="0" smtClean="0">
                <a:solidFill>
                  <a:srgbClr val="FF0000"/>
                </a:solidFill>
              </a:rPr>
              <a:t>→</a:t>
            </a:r>
            <a:r>
              <a:rPr lang="tr-TR" sz="2000" dirty="0" smtClean="0">
                <a:solidFill>
                  <a:srgbClr val="000000"/>
                </a:solidFill>
              </a:rPr>
              <a:t> </a:t>
            </a:r>
            <a:r>
              <a:rPr lang="tr-TR" dirty="0" smtClean="0">
                <a:solidFill>
                  <a:srgbClr val="000000"/>
                </a:solidFill>
              </a:rPr>
              <a:t>İlk </a:t>
            </a:r>
            <a:r>
              <a:rPr lang="tr-TR" dirty="0">
                <a:solidFill>
                  <a:srgbClr val="000000"/>
                </a:solidFill>
              </a:rPr>
              <a:t>üç aylık, dörtlü ve sıralı veya entegre tarama, ikiz gebelikleri taramak için mevcut seçeneklerdir, ancak </a:t>
            </a:r>
            <a:r>
              <a:rPr lang="tr-TR" dirty="0" err="1">
                <a:solidFill>
                  <a:srgbClr val="000000"/>
                </a:solidFill>
              </a:rPr>
              <a:t>prospektif</a:t>
            </a:r>
            <a:r>
              <a:rPr lang="tr-TR" dirty="0">
                <a:solidFill>
                  <a:srgbClr val="000000"/>
                </a:solidFill>
              </a:rPr>
              <a:t> çalışmalardan test performansına ilişkin çok az veri mevcuttur. </a:t>
            </a:r>
            <a:endParaRPr lang="tr-TR" dirty="0" smtClean="0">
              <a:solidFill>
                <a:srgbClr val="000000"/>
              </a:solidFill>
            </a:endParaRPr>
          </a:p>
          <a:p>
            <a:pPr>
              <a:lnSpc>
                <a:spcPct val="200000"/>
              </a:lnSpc>
            </a:pPr>
            <a:r>
              <a:rPr lang="tr-TR" b="1" dirty="0">
                <a:solidFill>
                  <a:srgbClr val="FF0000"/>
                </a:solidFill>
              </a:rPr>
              <a:t>→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smtClean="0">
                <a:solidFill>
                  <a:srgbClr val="000000"/>
                </a:solidFill>
              </a:rPr>
              <a:t>İkiz </a:t>
            </a:r>
            <a:r>
              <a:rPr lang="tr-TR" dirty="0">
                <a:solidFill>
                  <a:srgbClr val="000000"/>
                </a:solidFill>
              </a:rPr>
              <a:t>gebeliklerin ikinci </a:t>
            </a:r>
            <a:r>
              <a:rPr lang="tr-TR" dirty="0" err="1">
                <a:solidFill>
                  <a:srgbClr val="000000"/>
                </a:solidFill>
              </a:rPr>
              <a:t>trimester</a:t>
            </a:r>
            <a:r>
              <a:rPr lang="tr-TR" dirty="0">
                <a:solidFill>
                  <a:srgbClr val="000000"/>
                </a:solidFill>
              </a:rPr>
              <a:t> serum taraması, </a:t>
            </a:r>
            <a:r>
              <a:rPr lang="tr-TR" dirty="0">
                <a:solidFill>
                  <a:srgbClr val="FF0000"/>
                </a:solidFill>
              </a:rPr>
              <a:t>%5</a:t>
            </a:r>
            <a:r>
              <a:rPr lang="tr-TR" dirty="0">
                <a:solidFill>
                  <a:srgbClr val="000000"/>
                </a:solidFill>
              </a:rPr>
              <a:t> tarama pozitif oranında </a:t>
            </a:r>
            <a:r>
              <a:rPr lang="tr-TR" dirty="0" err="1">
                <a:solidFill>
                  <a:srgbClr val="000000"/>
                </a:solidFill>
              </a:rPr>
              <a:t>trizomi</a:t>
            </a:r>
            <a:r>
              <a:rPr lang="tr-TR" dirty="0">
                <a:solidFill>
                  <a:srgbClr val="000000"/>
                </a:solidFill>
              </a:rPr>
              <a:t> 21'den etkilenen fetüslerin yaklaşık %60'ını belirleyebilir. </a:t>
            </a:r>
            <a:endParaRPr lang="tr-TR" dirty="0" smtClean="0">
              <a:solidFill>
                <a:srgbClr val="000000"/>
              </a:solidFill>
            </a:endParaRPr>
          </a:p>
          <a:p>
            <a:pPr>
              <a:lnSpc>
                <a:spcPct val="200000"/>
              </a:lnSpc>
            </a:pPr>
            <a:r>
              <a:rPr lang="tr-TR" b="1" dirty="0">
                <a:solidFill>
                  <a:srgbClr val="FF0000"/>
                </a:solidFill>
              </a:rPr>
              <a:t>→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smtClean="0">
                <a:solidFill>
                  <a:srgbClr val="000000"/>
                </a:solidFill>
              </a:rPr>
              <a:t>Bir </a:t>
            </a:r>
            <a:r>
              <a:rPr lang="tr-TR" dirty="0">
                <a:solidFill>
                  <a:srgbClr val="000000"/>
                </a:solidFill>
              </a:rPr>
              <a:t>meta-analiz, ikiz gebeliklerde ilk </a:t>
            </a:r>
            <a:r>
              <a:rPr lang="tr-TR" dirty="0" err="1">
                <a:solidFill>
                  <a:srgbClr val="000000"/>
                </a:solidFill>
              </a:rPr>
              <a:t>trimester</a:t>
            </a:r>
            <a:r>
              <a:rPr lang="tr-TR" dirty="0">
                <a:solidFill>
                  <a:srgbClr val="000000"/>
                </a:solidFill>
              </a:rPr>
              <a:t> kombine taramanın %89'luk bir tespit oranına sahip olduğunu ve tekil gebeliklere benzer şekilde %5.4'lük yanlış pozitiflik oranına sahip olduğunu göstermektedir</a:t>
            </a:r>
            <a:r>
              <a:rPr lang="tr-TR" dirty="0" smtClean="0">
                <a:solidFill>
                  <a:srgbClr val="000000"/>
                </a:solidFill>
              </a:rPr>
              <a:t>.</a:t>
            </a:r>
            <a:r>
              <a:rPr lang="tr-TR" dirty="0"/>
              <a:t> </a:t>
            </a:r>
            <a:endParaRPr lang="tr-TR" dirty="0" smtClean="0"/>
          </a:p>
          <a:p>
            <a:pPr>
              <a:lnSpc>
                <a:spcPct val="200000"/>
              </a:lnSpc>
            </a:pPr>
            <a:r>
              <a:rPr lang="tr-TR" b="1">
                <a:solidFill>
                  <a:srgbClr val="FF0000"/>
                </a:solidFill>
              </a:rPr>
              <a:t>→ </a:t>
            </a:r>
            <a:r>
              <a:rPr lang="tr-TR" smtClean="0"/>
              <a:t>NT</a:t>
            </a:r>
            <a:r>
              <a:rPr lang="tr-TR" dirty="0" smtClean="0"/>
              <a:t>+ </a:t>
            </a:r>
            <a:r>
              <a:rPr lang="tr-TR" dirty="0" err="1" smtClean="0"/>
              <a:t>Maternal</a:t>
            </a:r>
            <a:r>
              <a:rPr lang="tr-TR" dirty="0" smtClean="0"/>
              <a:t> yaş→ FPR: %9, DR:%75</a:t>
            </a:r>
          </a:p>
          <a:p>
            <a:pPr algn="r">
              <a:lnSpc>
                <a:spcPct val="200000"/>
              </a:lnSpc>
            </a:pPr>
            <a:r>
              <a:rPr lang="tr-TR" sz="1600" dirty="0" smtClean="0"/>
              <a:t>ACOG </a:t>
            </a:r>
            <a:r>
              <a:rPr lang="tr-TR" sz="1600" dirty="0"/>
              <a:t>PRACTICE </a:t>
            </a:r>
            <a:r>
              <a:rPr lang="tr-TR" sz="1600" dirty="0" smtClean="0"/>
              <a:t>BULLETIN-</a:t>
            </a:r>
            <a:r>
              <a:rPr lang="en-US" sz="1600" dirty="0"/>
              <a:t>Multifetal Gestations: Twin, Triplet, and Higher-Order Multifetal </a:t>
            </a:r>
            <a:r>
              <a:rPr lang="en-US" sz="1600" dirty="0" smtClean="0"/>
              <a:t>Pregnancies</a:t>
            </a:r>
            <a:r>
              <a:rPr lang="tr-TR" sz="1600" dirty="0" smtClean="0"/>
              <a:t>/2021</a:t>
            </a:r>
            <a:endParaRPr lang="tr-TR" sz="1600" dirty="0"/>
          </a:p>
        </p:txBody>
      </p:sp>
      <p:sp>
        <p:nvSpPr>
          <p:cNvPr id="3" name="Unvan 1"/>
          <p:cNvSpPr txBox="1">
            <a:spLocks/>
          </p:cNvSpPr>
          <p:nvPr/>
        </p:nvSpPr>
        <p:spPr>
          <a:xfrm>
            <a:off x="838200" y="365125"/>
            <a:ext cx="10601326" cy="873125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 smtClean="0">
                <a:solidFill>
                  <a:srgbClr val="0070C0"/>
                </a:solidFill>
              </a:rPr>
              <a:t>Çoğul gebeliklerde Prenatal Tarama</a:t>
            </a:r>
            <a:endParaRPr lang="tr-T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81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38200" y="1623536"/>
            <a:ext cx="10601326" cy="4893647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>
              <a:lnSpc>
                <a:spcPct val="150000"/>
              </a:lnSpc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     </a:t>
            </a:r>
            <a:r>
              <a:rPr lang="tr-TR" dirty="0" smtClean="0">
                <a:solidFill>
                  <a:srgbClr val="000000"/>
                </a:solidFill>
              </a:rPr>
              <a:t>Üçüz </a:t>
            </a:r>
            <a:r>
              <a:rPr lang="tr-TR" dirty="0">
                <a:solidFill>
                  <a:srgbClr val="000000"/>
                </a:solidFill>
              </a:rPr>
              <a:t>gebeliklerle ilgili deneyim sınırlıdır, ancak çalışmalar </a:t>
            </a:r>
            <a:r>
              <a:rPr lang="tr-TR" dirty="0" smtClean="0">
                <a:solidFill>
                  <a:srgbClr val="000000"/>
                </a:solidFill>
              </a:rPr>
              <a:t>NT </a:t>
            </a:r>
            <a:r>
              <a:rPr lang="tr-TR" dirty="0">
                <a:solidFill>
                  <a:srgbClr val="000000"/>
                </a:solidFill>
              </a:rPr>
              <a:t>ölçümünün uygulanabilir olduğunu ve </a:t>
            </a:r>
            <a:r>
              <a:rPr lang="tr-TR" dirty="0" err="1">
                <a:solidFill>
                  <a:srgbClr val="000000"/>
                </a:solidFill>
              </a:rPr>
              <a:t>Down</a:t>
            </a:r>
            <a:r>
              <a:rPr lang="tr-TR" dirty="0">
                <a:solidFill>
                  <a:srgbClr val="000000"/>
                </a:solidFill>
              </a:rPr>
              <a:t> sendromu ve </a:t>
            </a:r>
            <a:r>
              <a:rPr lang="tr-TR" dirty="0" err="1" smtClean="0">
                <a:solidFill>
                  <a:srgbClr val="000000"/>
                </a:solidFill>
              </a:rPr>
              <a:t>Trizomi</a:t>
            </a:r>
            <a:r>
              <a:rPr lang="tr-TR" dirty="0" smtClean="0">
                <a:solidFill>
                  <a:srgbClr val="000000"/>
                </a:solidFill>
              </a:rPr>
              <a:t> </a:t>
            </a:r>
            <a:r>
              <a:rPr lang="tr-TR" dirty="0">
                <a:solidFill>
                  <a:srgbClr val="000000"/>
                </a:solidFill>
              </a:rPr>
              <a:t>18'in saptanması için yalnızca </a:t>
            </a:r>
            <a:r>
              <a:rPr lang="tr-TR" dirty="0" err="1" smtClean="0">
                <a:solidFill>
                  <a:srgbClr val="000000"/>
                </a:solidFill>
              </a:rPr>
              <a:t>maternal</a:t>
            </a:r>
            <a:r>
              <a:rPr lang="tr-TR" dirty="0" smtClean="0">
                <a:solidFill>
                  <a:srgbClr val="000000"/>
                </a:solidFill>
              </a:rPr>
              <a:t> yaş </a:t>
            </a:r>
            <a:r>
              <a:rPr lang="tr-TR" dirty="0">
                <a:solidFill>
                  <a:srgbClr val="000000"/>
                </a:solidFill>
              </a:rPr>
              <a:t>ve </a:t>
            </a:r>
            <a:r>
              <a:rPr lang="tr-TR" dirty="0" smtClean="0">
                <a:solidFill>
                  <a:srgbClr val="000000"/>
                </a:solidFill>
              </a:rPr>
              <a:t>NT </a:t>
            </a:r>
            <a:r>
              <a:rPr lang="tr-TR" dirty="0">
                <a:solidFill>
                  <a:srgbClr val="000000"/>
                </a:solidFill>
              </a:rPr>
              <a:t>kullanılarak yapılan taramanın doğrulandığını ileri sürmektedir</a:t>
            </a:r>
            <a:r>
              <a:rPr lang="tr-TR" dirty="0" smtClean="0">
                <a:solidFill>
                  <a:srgbClr val="00000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 </a:t>
            </a:r>
            <a:endParaRPr lang="tr-TR" dirty="0" smtClean="0">
              <a:solidFill>
                <a:srgbClr val="000000"/>
              </a:solidFill>
              <a:latin typeface="Roboto"/>
            </a:endParaRPr>
          </a:p>
          <a:p>
            <a:pPr algn="r">
              <a:lnSpc>
                <a:spcPct val="150000"/>
              </a:lnSpc>
            </a:pPr>
            <a:r>
              <a:rPr lang="tr-TR" sz="1400" dirty="0" smtClean="0"/>
              <a:t>                                                       </a:t>
            </a:r>
            <a:r>
              <a:rPr lang="tr-TR" sz="1400" dirty="0" err="1" smtClean="0"/>
              <a:t>Sepulveda</a:t>
            </a:r>
            <a:r>
              <a:rPr lang="tr-TR" sz="1400" dirty="0" smtClean="0"/>
              <a:t> W</a:t>
            </a:r>
            <a:r>
              <a:rPr lang="tr-TR" sz="1400" dirty="0"/>
              <a:t> </a:t>
            </a:r>
            <a:r>
              <a:rPr lang="tr-TR" sz="1400" dirty="0" smtClean="0"/>
              <a:t>et al. </a:t>
            </a:r>
            <a:r>
              <a:rPr lang="tr-TR" sz="1400" dirty="0" err="1"/>
              <a:t>Nuchal</a:t>
            </a:r>
            <a:r>
              <a:rPr lang="tr-TR" sz="1400" dirty="0"/>
              <a:t> </a:t>
            </a:r>
            <a:r>
              <a:rPr lang="tr-TR" sz="1400" dirty="0" err="1"/>
              <a:t>translucency</a:t>
            </a:r>
            <a:r>
              <a:rPr lang="tr-TR" sz="1400" dirty="0"/>
              <a:t> </a:t>
            </a:r>
            <a:r>
              <a:rPr lang="tr-TR" sz="1400" dirty="0" err="1"/>
              <a:t>and</a:t>
            </a:r>
            <a:r>
              <a:rPr lang="tr-TR" sz="1400" dirty="0"/>
              <a:t> </a:t>
            </a:r>
            <a:r>
              <a:rPr lang="tr-TR" sz="1400" dirty="0" err="1"/>
              <a:t>nasal</a:t>
            </a:r>
            <a:r>
              <a:rPr lang="tr-TR" sz="1400" dirty="0"/>
              <a:t> bone in </a:t>
            </a:r>
            <a:r>
              <a:rPr lang="tr-TR" sz="1400" dirty="0" err="1"/>
              <a:t>first-trimester</a:t>
            </a:r>
            <a:r>
              <a:rPr lang="tr-TR" sz="1400" dirty="0"/>
              <a:t> </a:t>
            </a:r>
            <a:r>
              <a:rPr lang="tr-TR" sz="1400" dirty="0" err="1"/>
              <a:t>ultrasound</a:t>
            </a:r>
            <a:r>
              <a:rPr lang="tr-TR" sz="1400" dirty="0"/>
              <a:t> </a:t>
            </a:r>
            <a:r>
              <a:rPr lang="tr-TR" sz="1400" dirty="0" err="1"/>
              <a:t>screening</a:t>
            </a:r>
            <a:r>
              <a:rPr lang="tr-TR" sz="1400" dirty="0"/>
              <a:t> </a:t>
            </a:r>
            <a:r>
              <a:rPr lang="tr-TR" sz="1400" dirty="0" err="1"/>
              <a:t>for</a:t>
            </a:r>
            <a:r>
              <a:rPr lang="tr-TR" sz="1400" dirty="0"/>
              <a:t> </a:t>
            </a:r>
            <a:r>
              <a:rPr lang="tr-TR" sz="1400" dirty="0" err="1"/>
              <a:t>aneuploidy</a:t>
            </a:r>
            <a:r>
              <a:rPr lang="tr-TR" sz="1400" dirty="0"/>
              <a:t> in </a:t>
            </a:r>
            <a:r>
              <a:rPr lang="tr-TR" sz="1400" dirty="0" err="1"/>
              <a:t>multiple</a:t>
            </a:r>
            <a:r>
              <a:rPr lang="tr-TR" sz="1400" dirty="0"/>
              <a:t> </a:t>
            </a:r>
            <a:r>
              <a:rPr lang="tr-TR" sz="1400" dirty="0" err="1"/>
              <a:t>pregnancies</a:t>
            </a:r>
            <a:r>
              <a:rPr lang="tr-TR" sz="1400" dirty="0"/>
              <a:t>. </a:t>
            </a:r>
            <a:r>
              <a:rPr lang="tr-TR" sz="1400" dirty="0" err="1"/>
              <a:t>Ultrasound</a:t>
            </a:r>
            <a:r>
              <a:rPr lang="tr-TR" sz="1400" dirty="0"/>
              <a:t> </a:t>
            </a:r>
            <a:r>
              <a:rPr lang="tr-TR" sz="1400" dirty="0" err="1"/>
              <a:t>Obstet</a:t>
            </a:r>
            <a:r>
              <a:rPr lang="tr-TR" sz="1400" dirty="0"/>
              <a:t> </a:t>
            </a:r>
            <a:r>
              <a:rPr lang="tr-TR" sz="1400" dirty="0" err="1"/>
              <a:t>Gynecol</a:t>
            </a:r>
            <a:r>
              <a:rPr lang="tr-TR" sz="1400" dirty="0"/>
              <a:t> 2009;33:152–6. (Level III)</a:t>
            </a:r>
          </a:p>
          <a:p>
            <a:pPr>
              <a:lnSpc>
                <a:spcPct val="150000"/>
              </a:lnSpc>
            </a:pPr>
            <a:endParaRPr lang="tr-TR" dirty="0" smtClean="0"/>
          </a:p>
          <a:p>
            <a:pPr>
              <a:lnSpc>
                <a:spcPct val="150000"/>
              </a:lnSpc>
            </a:pPr>
            <a:r>
              <a:rPr lang="tr-TR" dirty="0" smtClean="0"/>
              <a:t>      Kromozom </a:t>
            </a:r>
            <a:r>
              <a:rPr lang="tr-TR" dirty="0"/>
              <a:t>anormalliği olan bir fetüsün saptanması için artan NT kalınlığının </a:t>
            </a:r>
            <a:r>
              <a:rPr lang="tr-TR" dirty="0" smtClean="0"/>
              <a:t>duyarlılığı</a:t>
            </a:r>
            <a:r>
              <a:rPr lang="tr-TR" dirty="0"/>
              <a:t> %83.3 (5/6</a:t>
            </a:r>
            <a:r>
              <a:rPr lang="tr-TR" dirty="0" smtClean="0"/>
              <a:t>), özgüllüğü</a:t>
            </a:r>
            <a:r>
              <a:rPr lang="tr-TR" dirty="0"/>
              <a:t> %97.5 (423/434</a:t>
            </a:r>
            <a:r>
              <a:rPr lang="tr-TR" dirty="0" smtClean="0"/>
              <a:t>), </a:t>
            </a:r>
            <a:r>
              <a:rPr lang="tr-TR" dirty="0"/>
              <a:t>pozitif </a:t>
            </a:r>
            <a:r>
              <a:rPr lang="tr-TR" dirty="0" err="1"/>
              <a:t>prediktif</a:t>
            </a:r>
            <a:r>
              <a:rPr lang="tr-TR" dirty="0"/>
              <a:t> </a:t>
            </a:r>
            <a:r>
              <a:rPr lang="tr-TR" dirty="0" smtClean="0"/>
              <a:t>değeri</a:t>
            </a:r>
            <a:r>
              <a:rPr lang="tr-TR" dirty="0"/>
              <a:t> %31.3 (5 /16)</a:t>
            </a:r>
            <a:r>
              <a:rPr lang="tr-TR" dirty="0" smtClean="0"/>
              <a:t> </a:t>
            </a:r>
            <a:r>
              <a:rPr lang="tr-TR" dirty="0"/>
              <a:t>ve negatif </a:t>
            </a:r>
            <a:r>
              <a:rPr lang="tr-TR" dirty="0" err="1"/>
              <a:t>prediktif</a:t>
            </a:r>
            <a:r>
              <a:rPr lang="tr-TR" dirty="0"/>
              <a:t> </a:t>
            </a:r>
            <a:r>
              <a:rPr lang="tr-TR" dirty="0" smtClean="0"/>
              <a:t>değeri </a:t>
            </a:r>
            <a:r>
              <a:rPr lang="tr-TR" dirty="0"/>
              <a:t>%99.8(423/424</a:t>
            </a:r>
            <a:r>
              <a:rPr lang="tr-TR" dirty="0" smtClean="0"/>
              <a:t>) olarak hesaplanmıştır.</a:t>
            </a:r>
            <a:endParaRPr lang="tr-TR" dirty="0">
              <a:solidFill>
                <a:srgbClr val="000000"/>
              </a:solidFill>
              <a:latin typeface="Roboto"/>
            </a:endParaRPr>
          </a:p>
          <a:p>
            <a:pPr>
              <a:lnSpc>
                <a:spcPct val="150000"/>
              </a:lnSpc>
            </a:pPr>
            <a:endParaRPr lang="tr-TR" dirty="0"/>
          </a:p>
        </p:txBody>
      </p:sp>
      <p:sp>
        <p:nvSpPr>
          <p:cNvPr id="3" name="Unvan 1"/>
          <p:cNvSpPr txBox="1">
            <a:spLocks/>
          </p:cNvSpPr>
          <p:nvPr/>
        </p:nvSpPr>
        <p:spPr>
          <a:xfrm>
            <a:off x="838200" y="365125"/>
            <a:ext cx="10601326" cy="873125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 smtClean="0">
                <a:solidFill>
                  <a:srgbClr val="0070C0"/>
                </a:solidFill>
              </a:rPr>
              <a:t>Çoğul gebeliklerde Prenatal Tarama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343526" y="4204721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6270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19200" y="2194769"/>
            <a:ext cx="101060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tr-TR" b="1" dirty="0"/>
              <a:t>ACOG PRACTICE BULLETIN-2020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      - Serum örneği içeren hiçbir </a:t>
            </a:r>
            <a:r>
              <a:rPr lang="tr-TR" dirty="0" err="1"/>
              <a:t>anöploidi</a:t>
            </a:r>
            <a:r>
              <a:rPr lang="tr-TR" dirty="0"/>
              <a:t> taraması yöntemi ikiz gebeliklerde tekil gebeliklerde olduğu kadar doğru değildir; bu bilgiler, çoğul gebelikleri olan hastalar için test öncesi danışmanlığa dahil edilmelidir.</a:t>
            </a:r>
            <a:br>
              <a:rPr lang="tr-TR" dirty="0"/>
            </a:br>
            <a:r>
              <a:rPr lang="tr-TR" dirty="0"/>
              <a:t>      - İkiz gebeliklerde </a:t>
            </a:r>
            <a:r>
              <a:rPr lang="tr-TR" dirty="0" err="1"/>
              <a:t>hdDNA</a:t>
            </a:r>
            <a:r>
              <a:rPr lang="tr-TR" dirty="0"/>
              <a:t> taraması yapılabilir. Genel olarak, ikiz gebeliklerde </a:t>
            </a:r>
            <a:r>
              <a:rPr lang="tr-TR" dirty="0" err="1"/>
              <a:t>hdDNA</a:t>
            </a:r>
            <a:r>
              <a:rPr lang="tr-TR" dirty="0"/>
              <a:t> ile </a:t>
            </a:r>
            <a:r>
              <a:rPr lang="tr-TR" dirty="0" err="1"/>
              <a:t>trizomi</a:t>
            </a:r>
            <a:r>
              <a:rPr lang="tr-TR" dirty="0"/>
              <a:t> 21 için tarama performansı cesaret vericidir, ancak rapor edilmiş etkilenen vakaların toplam sayısı azdır. </a:t>
            </a:r>
          </a:p>
          <a:p>
            <a:pPr lvl="0">
              <a:lnSpc>
                <a:spcPct val="150000"/>
              </a:lnSpc>
            </a:pPr>
            <a:r>
              <a:rPr lang="tr-TR" dirty="0"/>
              <a:t>Az sayıda etkilenen vaka göz önüne alındığında, </a:t>
            </a:r>
            <a:r>
              <a:rPr lang="tr-TR" dirty="0" err="1"/>
              <a:t>trizomi</a:t>
            </a:r>
            <a:r>
              <a:rPr lang="tr-TR" dirty="0"/>
              <a:t> 18 ve 13 için doğru bir tespit oranını belirlemek zordur</a:t>
            </a:r>
            <a:r>
              <a:rPr lang="tr-TR" dirty="0" smtClean="0"/>
              <a:t>.</a:t>
            </a:r>
          </a:p>
        </p:txBody>
      </p:sp>
      <p:sp>
        <p:nvSpPr>
          <p:cNvPr id="3" name="Unvan 1"/>
          <p:cNvSpPr txBox="1">
            <a:spLocks/>
          </p:cNvSpPr>
          <p:nvPr/>
        </p:nvSpPr>
        <p:spPr>
          <a:xfrm>
            <a:off x="838199" y="365125"/>
            <a:ext cx="10668001" cy="873125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 smtClean="0">
                <a:solidFill>
                  <a:srgbClr val="0070C0"/>
                </a:solidFill>
              </a:rPr>
              <a:t>Çoğul gebeliklerde Prenatal Tarama</a:t>
            </a:r>
            <a:endParaRPr lang="tr-T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68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33476" y="1501274"/>
            <a:ext cx="10163174" cy="3339376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   </a:t>
            </a:r>
            <a:r>
              <a:rPr lang="tr-TR" sz="2000" dirty="0" smtClean="0">
                <a:solidFill>
                  <a:srgbClr val="FF0000"/>
                </a:solidFill>
                <a:latin typeface="Roboto"/>
              </a:rPr>
              <a:t>International </a:t>
            </a:r>
            <a:r>
              <a:rPr lang="tr-TR" sz="2000" dirty="0" err="1">
                <a:solidFill>
                  <a:srgbClr val="FF0000"/>
                </a:solidFill>
                <a:latin typeface="Roboto"/>
              </a:rPr>
              <a:t>Society</a:t>
            </a:r>
            <a:r>
              <a:rPr lang="tr-TR" sz="2000" dirty="0">
                <a:solidFill>
                  <a:srgbClr val="FF0000"/>
                </a:solidFill>
                <a:latin typeface="Roboto"/>
              </a:rPr>
              <a:t> </a:t>
            </a:r>
            <a:r>
              <a:rPr lang="tr-TR" sz="2000" dirty="0" err="1">
                <a:solidFill>
                  <a:srgbClr val="FF0000"/>
                </a:solidFill>
                <a:latin typeface="Roboto"/>
              </a:rPr>
              <a:t>for</a:t>
            </a:r>
            <a:r>
              <a:rPr lang="tr-TR" sz="2000" dirty="0">
                <a:solidFill>
                  <a:srgbClr val="FF0000"/>
                </a:solidFill>
                <a:latin typeface="Roboto"/>
              </a:rPr>
              <a:t> Prenatal </a:t>
            </a:r>
            <a:r>
              <a:rPr lang="tr-TR" sz="2000" dirty="0" err="1">
                <a:solidFill>
                  <a:srgbClr val="FF0000"/>
                </a:solidFill>
                <a:latin typeface="Roboto"/>
              </a:rPr>
              <a:t>Diagnosis</a:t>
            </a:r>
            <a:r>
              <a:rPr lang="tr-TR" sz="2000" dirty="0">
                <a:solidFill>
                  <a:srgbClr val="FF0000"/>
                </a:solidFill>
                <a:latin typeface="Roboto"/>
              </a:rPr>
              <a:t> (ISPD) </a:t>
            </a:r>
            <a:r>
              <a:rPr lang="tr-TR" sz="2000" dirty="0" smtClean="0">
                <a:solidFill>
                  <a:srgbClr val="FF0000"/>
                </a:solidFill>
                <a:latin typeface="Roboto"/>
              </a:rPr>
              <a:t>Bildirisi (2020)</a:t>
            </a:r>
          </a:p>
          <a:p>
            <a:pPr>
              <a:lnSpc>
                <a:spcPct val="200000"/>
              </a:lnSpc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   83 </a:t>
            </a:r>
            <a:r>
              <a:rPr lang="tr-TR" dirty="0" err="1">
                <a:solidFill>
                  <a:srgbClr val="000000"/>
                </a:solidFill>
                <a:latin typeface="Roboto"/>
              </a:rPr>
              <a:t>trizomi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21, 27 </a:t>
            </a:r>
            <a:r>
              <a:rPr lang="tr-TR" dirty="0" err="1">
                <a:solidFill>
                  <a:srgbClr val="000000"/>
                </a:solidFill>
                <a:latin typeface="Roboto"/>
              </a:rPr>
              <a:t>trizomi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18 ve 3 </a:t>
            </a:r>
            <a:r>
              <a:rPr lang="tr-TR" dirty="0" err="1">
                <a:solidFill>
                  <a:srgbClr val="000000"/>
                </a:solidFill>
                <a:latin typeface="Roboto"/>
              </a:rPr>
              <a:t>trizomi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13 vakasını içeren ikiz gebeliklerde </a:t>
            </a:r>
            <a:r>
              <a:rPr lang="tr-TR" dirty="0" err="1">
                <a:solidFill>
                  <a:srgbClr val="000000"/>
                </a:solidFill>
                <a:latin typeface="Roboto"/>
              </a:rPr>
              <a:t>anöploidi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   </a:t>
            </a:r>
            <a:r>
              <a:rPr lang="tr-TR" u="sng" dirty="0" smtClean="0">
                <a:solidFill>
                  <a:srgbClr val="000000"/>
                </a:solidFill>
                <a:latin typeface="Roboto"/>
              </a:rPr>
              <a:t>Toplam </a:t>
            </a:r>
            <a:r>
              <a:rPr lang="tr-TR" u="sng" dirty="0">
                <a:solidFill>
                  <a:srgbClr val="000000"/>
                </a:solidFill>
                <a:latin typeface="Roboto"/>
              </a:rPr>
              <a:t>FPR %</a:t>
            </a:r>
            <a:r>
              <a:rPr lang="tr-TR" u="sng" dirty="0" smtClean="0">
                <a:solidFill>
                  <a:srgbClr val="000000"/>
                </a:solidFill>
                <a:latin typeface="Roboto"/>
              </a:rPr>
              <a:t> 0.29</a:t>
            </a:r>
          </a:p>
          <a:p>
            <a:pPr>
              <a:lnSpc>
                <a:spcPct val="150000"/>
              </a:lnSpc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   Tr21→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Sensivite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 %98.8, PPV: %75  </a:t>
            </a:r>
          </a:p>
          <a:p>
            <a:pPr>
              <a:lnSpc>
                <a:spcPct val="150000"/>
              </a:lnSpc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   Tr18 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→ </a:t>
            </a:r>
            <a:r>
              <a:rPr lang="tr-TR" dirty="0" err="1">
                <a:solidFill>
                  <a:srgbClr val="000000"/>
                </a:solidFill>
                <a:latin typeface="Roboto"/>
              </a:rPr>
              <a:t>Sensivite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%93.1, 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98.8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, PPV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: 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%47</a:t>
            </a:r>
          </a:p>
          <a:p>
            <a:pPr>
              <a:lnSpc>
                <a:spcPct val="150000"/>
              </a:lnSpc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   Tr13 →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Sensivite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 %75, PPV: %19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    </a:t>
            </a:r>
            <a:r>
              <a:rPr lang="tr-TR" u="sng" dirty="0" smtClean="0"/>
              <a:t>Sonuç </a:t>
            </a:r>
            <a:r>
              <a:rPr lang="tr-TR" u="sng" dirty="0"/>
              <a:t>Verilemeyen test oranı</a:t>
            </a:r>
            <a:r>
              <a:rPr lang="tr-TR" u="sng" dirty="0" smtClean="0"/>
              <a:t>:  %3.6</a:t>
            </a:r>
            <a:endParaRPr lang="tr-TR" u="sng" dirty="0"/>
          </a:p>
        </p:txBody>
      </p:sp>
      <p:sp>
        <p:nvSpPr>
          <p:cNvPr id="3" name="Dikdörtgen 2"/>
          <p:cNvSpPr/>
          <p:nvPr/>
        </p:nvSpPr>
        <p:spPr>
          <a:xfrm>
            <a:off x="1133476" y="5103674"/>
            <a:ext cx="10163174" cy="1338828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dirty="0" smtClean="0">
                <a:solidFill>
                  <a:srgbClr val="000000"/>
                </a:solidFill>
                <a:latin typeface="Roboto"/>
              </a:rPr>
              <a:t>   2021 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sistematik bir 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incelemede, 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137 </a:t>
            </a:r>
            <a:r>
              <a:rPr lang="tr-TR" dirty="0" err="1">
                <a:solidFill>
                  <a:srgbClr val="000000"/>
                </a:solidFill>
                <a:latin typeface="Roboto"/>
              </a:rPr>
              <a:t>trizomi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21, 50 </a:t>
            </a:r>
            <a:r>
              <a:rPr lang="tr-TR" dirty="0" err="1">
                <a:solidFill>
                  <a:srgbClr val="000000"/>
                </a:solidFill>
                <a:latin typeface="Roboto"/>
              </a:rPr>
              <a:t>trizomi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18 ve 11 </a:t>
            </a:r>
            <a:r>
              <a:rPr lang="tr-TR" dirty="0" err="1">
                <a:solidFill>
                  <a:srgbClr val="000000"/>
                </a:solidFill>
                <a:latin typeface="Roboto"/>
              </a:rPr>
              <a:t>trizomi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13 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gebelik →  </a:t>
            </a:r>
            <a:r>
              <a:rPr lang="tr-TR" dirty="0" err="1" smtClean="0">
                <a:solidFill>
                  <a:srgbClr val="000000"/>
                </a:solidFill>
                <a:latin typeface="Roboto"/>
              </a:rPr>
              <a:t>Trizomi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 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21 ve 18 saptama oranları 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benzer, 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ancak </a:t>
            </a:r>
            <a:r>
              <a:rPr lang="tr-TR" dirty="0" err="1">
                <a:solidFill>
                  <a:srgbClr val="000000"/>
                </a:solidFill>
                <a:latin typeface="Roboto"/>
              </a:rPr>
              <a:t>trizomi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 13 için daha yüksek bir saptama oranı 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( % </a:t>
            </a:r>
            <a:r>
              <a:rPr lang="tr-TR" dirty="0">
                <a:solidFill>
                  <a:srgbClr val="000000"/>
                </a:solidFill>
                <a:latin typeface="Roboto"/>
              </a:rPr>
              <a:t>94,7</a:t>
            </a:r>
            <a:r>
              <a:rPr lang="tr-TR" dirty="0" smtClean="0">
                <a:solidFill>
                  <a:srgbClr val="000000"/>
                </a:solidFill>
                <a:latin typeface="Roboto"/>
              </a:rPr>
              <a:t>).</a:t>
            </a:r>
          </a:p>
          <a:p>
            <a:pPr algn="r">
              <a:lnSpc>
                <a:spcPct val="150000"/>
              </a:lnSpc>
            </a:pPr>
            <a:r>
              <a:rPr lang="tr-TR" dirty="0" err="1"/>
              <a:t>Ultrasound</a:t>
            </a:r>
            <a:r>
              <a:rPr lang="tr-TR" dirty="0"/>
              <a:t>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. 2021;58(2):</a:t>
            </a:r>
            <a:r>
              <a:rPr lang="tr-TR" dirty="0" smtClean="0"/>
              <a:t>178.</a:t>
            </a:r>
            <a:r>
              <a:rPr lang="tr-TR" dirty="0"/>
              <a:t> </a:t>
            </a:r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1133476" y="365125"/>
            <a:ext cx="10163174" cy="873125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 smtClean="0">
                <a:solidFill>
                  <a:srgbClr val="0070C0"/>
                </a:solidFill>
              </a:rPr>
              <a:t>Çoğul gebeliklerde Prenatal Tarama</a:t>
            </a:r>
            <a:endParaRPr lang="tr-T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05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3125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Trizomi-21/ İlk </a:t>
            </a:r>
            <a:r>
              <a:rPr lang="tr-TR" b="1" dirty="0" err="1" smtClean="0">
                <a:solidFill>
                  <a:srgbClr val="0070C0"/>
                </a:solidFill>
              </a:rPr>
              <a:t>Trimester</a:t>
            </a:r>
            <a:r>
              <a:rPr lang="tr-TR" b="1" dirty="0" smtClean="0">
                <a:solidFill>
                  <a:srgbClr val="0070C0"/>
                </a:solidFill>
              </a:rPr>
              <a:t> Kombine Test ( 11-14 GH)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752474" y="1653539"/>
            <a:ext cx="7219947" cy="507831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b="1" dirty="0" smtClean="0"/>
              <a:t>İlk </a:t>
            </a:r>
            <a:r>
              <a:rPr lang="tr-TR" b="1" dirty="0" err="1" smtClean="0"/>
              <a:t>Trimester</a:t>
            </a:r>
            <a:r>
              <a:rPr lang="tr-TR" b="1" dirty="0" smtClean="0"/>
              <a:t> Kombine Test: </a:t>
            </a:r>
            <a:r>
              <a:rPr lang="tr-TR" b="1" dirty="0" err="1" smtClean="0"/>
              <a:t>Maternal</a:t>
            </a:r>
            <a:r>
              <a:rPr lang="tr-TR" b="1" dirty="0" smtClean="0"/>
              <a:t> </a:t>
            </a:r>
            <a:r>
              <a:rPr lang="tr-TR" b="1" dirty="0" err="1" smtClean="0"/>
              <a:t>yaş+NT</a:t>
            </a:r>
            <a:r>
              <a:rPr lang="tr-TR" b="1" dirty="0" smtClean="0"/>
              <a:t>+ </a:t>
            </a:r>
            <a:r>
              <a:rPr lang="tr-TR" b="1" dirty="0"/>
              <a:t>serbest </a:t>
            </a:r>
            <a:r>
              <a:rPr lang="tr-TR" b="1" dirty="0" smtClean="0"/>
              <a:t>beta-</a:t>
            </a:r>
            <a:r>
              <a:rPr lang="tr-TR" b="1" dirty="0" err="1" smtClean="0"/>
              <a:t>hCG</a:t>
            </a:r>
            <a:r>
              <a:rPr lang="tr-TR" b="1" dirty="0" smtClean="0"/>
              <a:t> </a:t>
            </a:r>
            <a:r>
              <a:rPr lang="tr-TR" b="1" dirty="0"/>
              <a:t>+ </a:t>
            </a:r>
            <a:r>
              <a:rPr lang="tr-TR" b="1" dirty="0" smtClean="0"/>
              <a:t>PAPP-A         </a:t>
            </a:r>
            <a:r>
              <a:rPr lang="tr-TR" b="1" dirty="0" err="1">
                <a:solidFill>
                  <a:srgbClr val="FF0000"/>
                </a:solidFill>
              </a:rPr>
              <a:t>C</a:t>
            </a:r>
            <a:r>
              <a:rPr lang="tr-TR" b="1" dirty="0" err="1" smtClean="0">
                <a:solidFill>
                  <a:srgbClr val="FF0000"/>
                </a:solidFill>
              </a:rPr>
              <a:t>ut-off</a:t>
            </a:r>
            <a:r>
              <a:rPr lang="tr-TR" b="1" dirty="0" smtClean="0">
                <a:solidFill>
                  <a:srgbClr val="FF0000"/>
                </a:solidFill>
              </a:rPr>
              <a:t> kombine test </a:t>
            </a:r>
            <a:r>
              <a:rPr lang="tr-TR" b="1" dirty="0" err="1" smtClean="0">
                <a:solidFill>
                  <a:srgbClr val="FF0000"/>
                </a:solidFill>
              </a:rPr>
              <a:t>term</a:t>
            </a:r>
            <a:r>
              <a:rPr lang="tr-TR" b="1" dirty="0" smtClean="0">
                <a:solidFill>
                  <a:srgbClr val="FF0000"/>
                </a:solidFill>
              </a:rPr>
              <a:t> risk ≥ 1/300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Duyarlılık → %85 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Yanlış </a:t>
            </a:r>
            <a:r>
              <a:rPr lang="tr-TR" dirty="0"/>
              <a:t>Pozitiflik → </a:t>
            </a:r>
            <a:r>
              <a:rPr lang="tr-TR" dirty="0" smtClean="0"/>
              <a:t>%</a:t>
            </a:r>
            <a:r>
              <a:rPr lang="tr-TR" dirty="0"/>
              <a:t>5     </a:t>
            </a:r>
            <a:endParaRPr lang="tr-TR" dirty="0" smtClean="0"/>
          </a:p>
          <a:p>
            <a:pPr>
              <a:lnSpc>
                <a:spcPct val="200000"/>
              </a:lnSpc>
            </a:pPr>
            <a:r>
              <a:rPr lang="tr-TR" dirty="0" smtClean="0"/>
              <a:t>Taramanın Pozitif Oran → %5                 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Pozitif </a:t>
            </a:r>
            <a:r>
              <a:rPr lang="tr-TR" dirty="0" err="1" smtClean="0"/>
              <a:t>Prediktivite</a:t>
            </a:r>
            <a:r>
              <a:rPr lang="tr-TR" dirty="0"/>
              <a:t> →  </a:t>
            </a:r>
            <a:r>
              <a:rPr lang="tr-TR" dirty="0" smtClean="0"/>
              <a:t>Genel: %5     ≥35 yaş: %15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Negatif </a:t>
            </a:r>
            <a:r>
              <a:rPr lang="tr-TR" dirty="0" err="1" smtClean="0"/>
              <a:t>Prediktivite</a:t>
            </a:r>
            <a:r>
              <a:rPr lang="tr-TR" dirty="0" smtClean="0"/>
              <a:t> →  </a:t>
            </a:r>
            <a:r>
              <a:rPr lang="tr-TR" dirty="0"/>
              <a:t>Genel: </a:t>
            </a:r>
            <a:r>
              <a:rPr lang="tr-TR" dirty="0" smtClean="0"/>
              <a:t>%99.8     </a:t>
            </a:r>
            <a:r>
              <a:rPr lang="tr-TR" dirty="0"/>
              <a:t>≥35 yaş: </a:t>
            </a:r>
            <a:r>
              <a:rPr lang="tr-TR" dirty="0" smtClean="0"/>
              <a:t>&gt;99.9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%85 </a:t>
            </a:r>
            <a:r>
              <a:rPr lang="tr-TR" dirty="0" err="1" smtClean="0"/>
              <a:t>lik</a:t>
            </a:r>
            <a:r>
              <a:rPr lang="tr-TR" dirty="0" smtClean="0"/>
              <a:t> duyarlık için TR21 </a:t>
            </a:r>
            <a:r>
              <a:rPr lang="tr-TR" dirty="0" err="1" smtClean="0"/>
              <a:t>olasığı</a:t>
            </a:r>
            <a:r>
              <a:rPr lang="tr-TR" dirty="0" smtClean="0"/>
              <a:t> 1:22</a:t>
            </a:r>
            <a:endParaRPr lang="tr-TR" dirty="0"/>
          </a:p>
          <a:p>
            <a:pPr>
              <a:lnSpc>
                <a:spcPct val="200000"/>
              </a:lnSpc>
            </a:pP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162925" y="2039301"/>
            <a:ext cx="3629024" cy="2308324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b="1" dirty="0"/>
              <a:t>İlk </a:t>
            </a:r>
            <a:r>
              <a:rPr lang="tr-TR" b="1" dirty="0" err="1" smtClean="0"/>
              <a:t>Trimester</a:t>
            </a:r>
            <a:r>
              <a:rPr lang="tr-TR" b="1" dirty="0" smtClean="0"/>
              <a:t>  </a:t>
            </a:r>
            <a:r>
              <a:rPr lang="tr-TR" b="1" dirty="0" err="1" smtClean="0"/>
              <a:t>Maternal</a:t>
            </a:r>
            <a:r>
              <a:rPr lang="tr-TR" b="1" dirty="0" smtClean="0"/>
              <a:t> Yaş+ NT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Duyarlılık</a:t>
            </a:r>
            <a:r>
              <a:rPr lang="tr-TR" dirty="0"/>
              <a:t>: </a:t>
            </a:r>
            <a:r>
              <a:rPr lang="tr-TR" dirty="0" smtClean="0"/>
              <a:t>%70  </a:t>
            </a:r>
            <a:endParaRPr lang="tr-TR" dirty="0"/>
          </a:p>
          <a:p>
            <a:pPr>
              <a:lnSpc>
                <a:spcPct val="200000"/>
              </a:lnSpc>
            </a:pPr>
            <a:r>
              <a:rPr lang="tr-TR" dirty="0"/>
              <a:t>Yanlış Pozitiflik: %5</a:t>
            </a:r>
          </a:p>
          <a:p>
            <a:pPr>
              <a:lnSpc>
                <a:spcPct val="200000"/>
              </a:lnSpc>
            </a:pPr>
            <a:r>
              <a:rPr lang="tr-TR" dirty="0"/>
              <a:t>Pozitif </a:t>
            </a:r>
            <a:r>
              <a:rPr lang="tr-TR" dirty="0" err="1"/>
              <a:t>Prediktivite</a:t>
            </a:r>
            <a:r>
              <a:rPr lang="tr-TR" dirty="0" smtClean="0"/>
              <a:t>: %1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000500" y="6362520"/>
            <a:ext cx="370522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Prosedür ilişkili </a:t>
            </a:r>
            <a:r>
              <a:rPr lang="tr-TR" dirty="0" err="1" smtClean="0"/>
              <a:t>fetal</a:t>
            </a:r>
            <a:r>
              <a:rPr lang="tr-TR" dirty="0" smtClean="0"/>
              <a:t> kayıp 35/100000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8162925" y="4347625"/>
            <a:ext cx="3629024" cy="64633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Prosedür ilişkili </a:t>
            </a:r>
            <a:r>
              <a:rPr lang="tr-TR" dirty="0" err="1" smtClean="0"/>
              <a:t>fetal</a:t>
            </a:r>
            <a:r>
              <a:rPr lang="tr-TR" dirty="0" smtClean="0"/>
              <a:t> kayıp 108/100000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867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02" y="1117031"/>
            <a:ext cx="10740265" cy="3600122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10296525" y="3086100"/>
            <a:ext cx="857250" cy="47410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327701" y="4717153"/>
            <a:ext cx="3863423" cy="175432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u="sng" dirty="0" err="1" smtClean="0"/>
              <a:t>Digynic</a:t>
            </a:r>
            <a:r>
              <a:rPr lang="tr-TR" u="sng" dirty="0" smtClean="0"/>
              <a:t> </a:t>
            </a:r>
            <a:r>
              <a:rPr lang="tr-TR" u="sng" dirty="0" err="1" smtClean="0"/>
              <a:t>Triploidi</a:t>
            </a:r>
            <a:r>
              <a:rPr lang="tr-TR" u="sng" dirty="0" smtClean="0"/>
              <a:t> → DR:%85 FPR: %3.1</a:t>
            </a:r>
          </a:p>
          <a:p>
            <a:r>
              <a:rPr lang="tr-TR" i="1" dirty="0" smtClean="0">
                <a:solidFill>
                  <a:srgbClr val="FF0000"/>
                </a:solidFill>
              </a:rPr>
              <a:t>  beta-</a:t>
            </a:r>
            <a:r>
              <a:rPr lang="tr-TR" i="1" dirty="0" err="1" smtClean="0">
                <a:solidFill>
                  <a:srgbClr val="FF0000"/>
                </a:solidFill>
              </a:rPr>
              <a:t>hCG</a:t>
            </a:r>
            <a:r>
              <a:rPr lang="tr-TR" i="1" dirty="0" smtClean="0">
                <a:solidFill>
                  <a:srgbClr val="FF0000"/>
                </a:solidFill>
              </a:rPr>
              <a:t> : 0.16 </a:t>
            </a:r>
            <a:r>
              <a:rPr lang="tr-TR" i="1" dirty="0" err="1" smtClean="0">
                <a:solidFill>
                  <a:srgbClr val="FF0000"/>
                </a:solidFill>
              </a:rPr>
              <a:t>MoM</a:t>
            </a:r>
            <a:endParaRPr lang="tr-TR" i="1" dirty="0" smtClean="0">
              <a:solidFill>
                <a:srgbClr val="FF0000"/>
              </a:solidFill>
            </a:endParaRPr>
          </a:p>
          <a:p>
            <a:r>
              <a:rPr lang="tr-TR" i="1" dirty="0" smtClean="0">
                <a:solidFill>
                  <a:srgbClr val="FF0000"/>
                </a:solidFill>
              </a:rPr>
              <a:t>  PAPP-A: 0.06 </a:t>
            </a:r>
            <a:r>
              <a:rPr lang="tr-TR" i="1" dirty="0" err="1" smtClean="0">
                <a:solidFill>
                  <a:srgbClr val="FF0000"/>
                </a:solidFill>
              </a:rPr>
              <a:t>MoM</a:t>
            </a:r>
            <a:endParaRPr lang="tr-TR" i="1" dirty="0" smtClean="0">
              <a:solidFill>
                <a:srgbClr val="FF0000"/>
              </a:solidFill>
            </a:endParaRPr>
          </a:p>
          <a:p>
            <a:r>
              <a:rPr lang="tr-TR" i="1" dirty="0" smtClean="0">
                <a:solidFill>
                  <a:srgbClr val="FF0000"/>
                </a:solidFill>
              </a:rPr>
              <a:t>  uE3 </a:t>
            </a:r>
            <a:r>
              <a:rPr lang="tr-TR" i="1" dirty="0">
                <a:solidFill>
                  <a:srgbClr val="FF0000"/>
                </a:solidFill>
              </a:rPr>
              <a:t>de </a:t>
            </a:r>
            <a:r>
              <a:rPr lang="tr-TR" i="1" dirty="0" smtClean="0">
                <a:solidFill>
                  <a:srgbClr val="FF0000"/>
                </a:solidFill>
              </a:rPr>
              <a:t>normalin %20’ den daha az</a:t>
            </a:r>
            <a:endParaRPr lang="tr-TR" i="1" dirty="0">
              <a:solidFill>
                <a:srgbClr val="FF0000"/>
              </a:solidFill>
            </a:endParaRPr>
          </a:p>
          <a:p>
            <a:r>
              <a:rPr lang="tr-TR" i="1" dirty="0" smtClean="0">
                <a:solidFill>
                  <a:srgbClr val="FF0000"/>
                </a:solidFill>
              </a:rPr>
              <a:t>  </a:t>
            </a:r>
            <a:r>
              <a:rPr lang="tr-TR" i="1" dirty="0" err="1" smtClean="0">
                <a:solidFill>
                  <a:srgbClr val="FF0000"/>
                </a:solidFill>
              </a:rPr>
              <a:t>İnhibin</a:t>
            </a:r>
            <a:r>
              <a:rPr lang="tr-TR" i="1" dirty="0" smtClean="0">
                <a:solidFill>
                  <a:srgbClr val="FF0000"/>
                </a:solidFill>
              </a:rPr>
              <a:t> A ↓</a:t>
            </a:r>
          </a:p>
          <a:p>
            <a:r>
              <a:rPr lang="tr-TR" i="1" dirty="0" smtClean="0">
                <a:solidFill>
                  <a:srgbClr val="FF0000"/>
                </a:solidFill>
              </a:rPr>
              <a:t>  AFP </a:t>
            </a:r>
            <a:r>
              <a:rPr lang="tr-TR" i="1" dirty="0">
                <a:solidFill>
                  <a:srgbClr val="FF0000"/>
                </a:solidFill>
              </a:rPr>
              <a:t>de belirgin değişiklik </a:t>
            </a:r>
            <a:r>
              <a:rPr lang="tr-TR" i="1" dirty="0" smtClean="0">
                <a:solidFill>
                  <a:srgbClr val="FF0000"/>
                </a:solidFill>
              </a:rPr>
              <a:t>yok</a:t>
            </a:r>
            <a:endParaRPr lang="tr-TR" dirty="0" smtClean="0"/>
          </a:p>
        </p:txBody>
      </p:sp>
      <p:sp>
        <p:nvSpPr>
          <p:cNvPr id="5" name="Metin kutusu 4"/>
          <p:cNvSpPr txBox="1"/>
          <p:nvPr/>
        </p:nvSpPr>
        <p:spPr>
          <a:xfrm>
            <a:off x="5819774" y="4855652"/>
            <a:ext cx="5181601" cy="147732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Smith-</a:t>
            </a:r>
            <a:r>
              <a:rPr lang="tr-TR" dirty="0" err="1" smtClean="0"/>
              <a:t>Lemli</a:t>
            </a:r>
            <a:r>
              <a:rPr lang="tr-TR" dirty="0" smtClean="0"/>
              <a:t>-</a:t>
            </a:r>
            <a:r>
              <a:rPr lang="tr-TR" dirty="0" err="1" smtClean="0"/>
              <a:t>Opitz</a:t>
            </a:r>
            <a:r>
              <a:rPr lang="tr-TR" dirty="0" smtClean="0"/>
              <a:t> Sendromu →</a:t>
            </a:r>
            <a:r>
              <a:rPr lang="tr-TR" u="sng" dirty="0" smtClean="0"/>
              <a:t>DR:%60 </a:t>
            </a:r>
            <a:r>
              <a:rPr lang="tr-TR" u="sng" dirty="0"/>
              <a:t>FPR: </a:t>
            </a:r>
            <a:r>
              <a:rPr lang="tr-TR" u="sng" dirty="0" smtClean="0"/>
              <a:t>%0.3</a:t>
            </a:r>
            <a:endParaRPr lang="tr-TR" dirty="0" smtClean="0"/>
          </a:p>
          <a:p>
            <a:r>
              <a:rPr lang="tr-TR" dirty="0">
                <a:solidFill>
                  <a:srgbClr val="FF0000"/>
                </a:solidFill>
              </a:rPr>
              <a:t>u</a:t>
            </a:r>
            <a:r>
              <a:rPr lang="tr-TR" dirty="0" smtClean="0">
                <a:solidFill>
                  <a:srgbClr val="FF0000"/>
                </a:solidFill>
              </a:rPr>
              <a:t>E3: 0.21 </a:t>
            </a:r>
            <a:r>
              <a:rPr lang="tr-TR" dirty="0" err="1" smtClean="0">
                <a:solidFill>
                  <a:srgbClr val="FF0000"/>
                </a:solidFill>
              </a:rPr>
              <a:t>MoM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AFP:0.72 </a:t>
            </a:r>
            <a:r>
              <a:rPr lang="tr-TR" dirty="0" err="1" smtClean="0">
                <a:solidFill>
                  <a:srgbClr val="FF0000"/>
                </a:solidFill>
              </a:rPr>
              <a:t>MoM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i="1" dirty="0" err="1" smtClean="0">
                <a:solidFill>
                  <a:srgbClr val="FF0000"/>
                </a:solidFill>
              </a:rPr>
              <a:t>Hcg</a:t>
            </a:r>
            <a:r>
              <a:rPr lang="tr-TR" i="1" dirty="0" smtClean="0">
                <a:solidFill>
                  <a:srgbClr val="FF0000"/>
                </a:solidFill>
              </a:rPr>
              <a:t>: 0.76 </a:t>
            </a:r>
            <a:r>
              <a:rPr lang="tr-TR" i="1" dirty="0" err="1" smtClean="0">
                <a:solidFill>
                  <a:srgbClr val="FF0000"/>
                </a:solidFill>
              </a:rPr>
              <a:t>MoM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9329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323975" y="2289175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tr-TR" dirty="0" smtClean="0">
                <a:latin typeface="+mn-lt"/>
              </a:rPr>
              <a:t>Maliyet:</a:t>
            </a:r>
            <a:br>
              <a:rPr lang="tr-TR" dirty="0" smtClean="0">
                <a:latin typeface="+mn-lt"/>
              </a:rPr>
            </a:br>
            <a:r>
              <a:rPr lang="tr-TR" dirty="0" smtClean="0">
                <a:latin typeface="+mn-lt"/>
              </a:rPr>
              <a:t>İkili tarama Test:  Devlet 80 TL/ Özel 350</a:t>
            </a:r>
            <a:br>
              <a:rPr lang="tr-TR" dirty="0" smtClean="0">
                <a:latin typeface="+mn-lt"/>
              </a:rPr>
            </a:br>
            <a:r>
              <a:rPr lang="tr-TR" dirty="0" smtClean="0">
                <a:latin typeface="+mn-lt"/>
              </a:rPr>
              <a:t>Üçlü/ Dörtlü Test: Devlet 100 TL / Özel 310, 410 TL</a:t>
            </a:r>
            <a:br>
              <a:rPr lang="tr-TR" dirty="0" smtClean="0">
                <a:latin typeface="+mn-lt"/>
              </a:rPr>
            </a:br>
            <a:r>
              <a:rPr lang="tr-TR" dirty="0" err="1" smtClean="0">
                <a:latin typeface="+mn-lt"/>
              </a:rPr>
              <a:t>Fetal</a:t>
            </a:r>
            <a:r>
              <a:rPr lang="tr-TR" dirty="0" smtClean="0">
                <a:latin typeface="+mn-lt"/>
              </a:rPr>
              <a:t> </a:t>
            </a:r>
            <a:r>
              <a:rPr lang="tr-TR" dirty="0" err="1" smtClean="0">
                <a:latin typeface="+mn-lt"/>
              </a:rPr>
              <a:t>hdDNA</a:t>
            </a:r>
            <a:r>
              <a:rPr lang="tr-TR" dirty="0" smtClean="0">
                <a:latin typeface="+mn-lt"/>
              </a:rPr>
              <a:t>: </a:t>
            </a:r>
            <a:r>
              <a:rPr lang="tr-TR" dirty="0" err="1" smtClean="0">
                <a:latin typeface="+mn-lt"/>
              </a:rPr>
              <a:t>Min</a:t>
            </a:r>
            <a:r>
              <a:rPr lang="tr-TR" smtClean="0">
                <a:latin typeface="+mn-lt"/>
              </a:rPr>
              <a:t> </a:t>
            </a:r>
            <a:r>
              <a:rPr lang="tr-TR" smtClean="0">
                <a:latin typeface="+mn-lt"/>
              </a:rPr>
              <a:t>4000 TL</a:t>
            </a:r>
            <a:endParaRPr lang="tr-T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781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Zeynep Kamil Kadın ve Çocuk Hastalıkları - Şikayetv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733" y="2662238"/>
            <a:ext cx="4399234" cy="244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Unvan 1"/>
          <p:cNvSpPr txBox="1">
            <a:spLocks/>
          </p:cNvSpPr>
          <p:nvPr/>
        </p:nvSpPr>
        <p:spPr>
          <a:xfrm>
            <a:off x="676275" y="1127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6600" b="1" i="1" dirty="0" smtClean="0"/>
              <a:t>Teşekkürler</a:t>
            </a:r>
            <a:endParaRPr lang="tr-TR" sz="6600" b="1" i="1" dirty="0"/>
          </a:p>
        </p:txBody>
      </p:sp>
    </p:spTree>
    <p:extLst>
      <p:ext uri="{BB962C8B-B14F-4D97-AF65-F5344CB8AC3E}">
        <p14:creationId xmlns:p14="http://schemas.microsoft.com/office/powerpoint/2010/main" val="84416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566862"/>
            <a:ext cx="9896475" cy="3724275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2672802" y="680038"/>
            <a:ext cx="69948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ACOG </a:t>
            </a:r>
            <a:r>
              <a:rPr lang="en-US" sz="2000" b="1" dirty="0" smtClean="0"/>
              <a:t>Practice Bulletin</a:t>
            </a:r>
            <a:r>
              <a:rPr lang="tr-TR" sz="2000" b="1" dirty="0" smtClean="0"/>
              <a:t>: </a:t>
            </a:r>
            <a:r>
              <a:rPr lang="en-US" sz="2000" b="1" dirty="0" smtClean="0"/>
              <a:t> </a:t>
            </a:r>
            <a:r>
              <a:rPr lang="en-US" sz="2000" b="1" dirty="0"/>
              <a:t>Fetal Chromosomal </a:t>
            </a:r>
            <a:r>
              <a:rPr lang="en-US" sz="2000" b="1" dirty="0" smtClean="0"/>
              <a:t>Abnormalities</a:t>
            </a:r>
            <a:r>
              <a:rPr lang="tr-TR" sz="2000" b="1" dirty="0" smtClean="0"/>
              <a:t>-2020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427268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657726" y="1258848"/>
            <a:ext cx="7324724" cy="455509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Trizomi-21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-  Beta-</a:t>
            </a:r>
            <a:r>
              <a:rPr lang="tr-TR" dirty="0" err="1" smtClean="0"/>
              <a:t>hCG</a:t>
            </a:r>
            <a:r>
              <a:rPr lang="tr-TR" dirty="0" smtClean="0"/>
              <a:t> </a:t>
            </a:r>
            <a:r>
              <a:rPr lang="tr-TR" dirty="0"/>
              <a:t>seviyeleri, </a:t>
            </a:r>
            <a:r>
              <a:rPr lang="tr-TR" dirty="0" err="1"/>
              <a:t>öploid</a:t>
            </a:r>
            <a:r>
              <a:rPr lang="tr-TR" dirty="0"/>
              <a:t> gebeliklere göre ortalama </a:t>
            </a:r>
            <a:r>
              <a:rPr lang="tr-TR" dirty="0" smtClean="0"/>
              <a:t>iki </a:t>
            </a:r>
            <a:r>
              <a:rPr lang="tr-TR" dirty="0"/>
              <a:t>kat daha yüksektir</a:t>
            </a:r>
            <a:r>
              <a:rPr lang="tr-T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   Serbest </a:t>
            </a:r>
            <a:r>
              <a:rPr lang="tr-TR" dirty="0"/>
              <a:t>beta-</a:t>
            </a:r>
            <a:r>
              <a:rPr lang="tr-TR" dirty="0" err="1"/>
              <a:t>hCG</a:t>
            </a:r>
            <a:r>
              <a:rPr lang="tr-TR" dirty="0"/>
              <a:t> testi 9+0 ila 13+6 haftalarda etkilidir ve </a:t>
            </a:r>
            <a:r>
              <a:rPr lang="tr-TR" dirty="0" smtClean="0"/>
              <a:t>gebelik </a:t>
            </a:r>
            <a:r>
              <a:rPr lang="tr-TR" dirty="0"/>
              <a:t>yaşı ilerledikçe tarama performansı </a:t>
            </a:r>
            <a:r>
              <a:rPr lang="tr-TR" dirty="0" smtClean="0"/>
              <a:t>artar.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- Medyan </a:t>
            </a:r>
            <a:r>
              <a:rPr lang="tr-TR" dirty="0"/>
              <a:t>PAPP-A, 10 haftada yaklaşık 0,4 </a:t>
            </a:r>
            <a:r>
              <a:rPr lang="tr-TR" dirty="0" err="1"/>
              <a:t>MoM'den</a:t>
            </a:r>
            <a:r>
              <a:rPr lang="tr-TR" dirty="0"/>
              <a:t> 13 haftada yaklaşık 0,7 </a:t>
            </a:r>
            <a:r>
              <a:rPr lang="tr-TR" dirty="0" err="1"/>
              <a:t>MoM'ye</a:t>
            </a:r>
            <a:r>
              <a:rPr lang="tr-TR" dirty="0"/>
              <a:t> yükselir, bu nedenle PAPP-A'nın performansı gebelik yaşı ilerledikçe azalır.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- 11+0 </a:t>
            </a:r>
            <a:r>
              <a:rPr lang="tr-TR" dirty="0"/>
              <a:t>ve 13+6 haftalar arasında, anne yaşı ve PAPP-A ve NT ölçümü ile birlikte yorumlandığında </a:t>
            </a:r>
            <a:r>
              <a:rPr lang="tr-TR" dirty="0" err="1"/>
              <a:t>Down</a:t>
            </a:r>
            <a:r>
              <a:rPr lang="tr-TR" dirty="0"/>
              <a:t> sendromu taraması için serbest beta-</a:t>
            </a:r>
            <a:r>
              <a:rPr lang="tr-TR" dirty="0" err="1"/>
              <a:t>hCG'nin</a:t>
            </a:r>
            <a:r>
              <a:rPr lang="tr-TR" dirty="0"/>
              <a:t> total beta-</a:t>
            </a:r>
            <a:r>
              <a:rPr lang="tr-TR" dirty="0" err="1"/>
              <a:t>hCG'den</a:t>
            </a:r>
            <a:r>
              <a:rPr lang="tr-TR" dirty="0"/>
              <a:t> anlamlı derecede daha iyi performans gösterip göstermediği konusunda bir fikir birliği yoktur.</a:t>
            </a:r>
          </a:p>
        </p:txBody>
      </p:sp>
      <p:pic>
        <p:nvPicPr>
          <p:cNvPr id="4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197" y="428624"/>
            <a:ext cx="3734818" cy="6181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190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 txBox="1">
            <a:spLocks/>
          </p:cNvSpPr>
          <p:nvPr/>
        </p:nvSpPr>
        <p:spPr>
          <a:xfrm>
            <a:off x="838200" y="365125"/>
            <a:ext cx="10515600" cy="873125"/>
          </a:xfrm>
          <a:prstGeom prst="rect">
            <a:avLst/>
          </a:prstGeom>
          <a:solidFill>
            <a:srgbClr val="FFFF00"/>
          </a:solidFill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smtClean="0">
                <a:solidFill>
                  <a:srgbClr val="0070C0"/>
                </a:solidFill>
              </a:rPr>
              <a:t>Trizomi-18, 13 / İlk </a:t>
            </a:r>
            <a:r>
              <a:rPr lang="tr-TR" b="1" dirty="0" err="1" smtClean="0">
                <a:solidFill>
                  <a:srgbClr val="0070C0"/>
                </a:solidFill>
              </a:rPr>
              <a:t>Trimester</a:t>
            </a:r>
            <a:r>
              <a:rPr lang="tr-TR" b="1" dirty="0" smtClean="0">
                <a:solidFill>
                  <a:srgbClr val="0070C0"/>
                </a:solidFill>
              </a:rPr>
              <a:t> Kombine Test ( 11-14 GH)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38201" y="2229356"/>
            <a:ext cx="5143500" cy="403187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u="sng" dirty="0" smtClean="0"/>
              <a:t>Trizomi-18</a:t>
            </a:r>
          </a:p>
          <a:p>
            <a:pPr>
              <a:lnSpc>
                <a:spcPct val="200000"/>
              </a:lnSpc>
            </a:pPr>
            <a:r>
              <a:rPr lang="tr-TR" b="1" dirty="0" err="1" smtClean="0">
                <a:solidFill>
                  <a:srgbClr val="FF0000"/>
                </a:solidFill>
              </a:rPr>
              <a:t>Cut-off</a:t>
            </a:r>
            <a:r>
              <a:rPr lang="tr-TR" b="1" dirty="0" smtClean="0">
                <a:solidFill>
                  <a:srgbClr val="FF0000"/>
                </a:solidFill>
              </a:rPr>
              <a:t> kombine test </a:t>
            </a:r>
            <a:r>
              <a:rPr lang="tr-TR" b="1" dirty="0" err="1" smtClean="0">
                <a:solidFill>
                  <a:srgbClr val="FF0000"/>
                </a:solidFill>
              </a:rPr>
              <a:t>term</a:t>
            </a:r>
            <a:r>
              <a:rPr lang="tr-TR" b="1" dirty="0" smtClean="0">
                <a:solidFill>
                  <a:srgbClr val="FF0000"/>
                </a:solidFill>
              </a:rPr>
              <a:t> risk ≥ 1/150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Duyarlılık → %91 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Yanlış </a:t>
            </a:r>
            <a:r>
              <a:rPr lang="tr-TR" dirty="0"/>
              <a:t>Pozitiflik → </a:t>
            </a:r>
            <a:r>
              <a:rPr lang="tr-TR" dirty="0" smtClean="0"/>
              <a:t>%</a:t>
            </a:r>
            <a:r>
              <a:rPr lang="tr-TR" dirty="0"/>
              <a:t>2</a:t>
            </a:r>
            <a:r>
              <a:rPr lang="tr-TR" dirty="0" smtClean="0"/>
              <a:t>   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PAPP-A :  0.1-0.2 </a:t>
            </a:r>
            <a:r>
              <a:rPr lang="tr-TR" i="1" dirty="0" err="1" smtClean="0">
                <a:solidFill>
                  <a:srgbClr val="FF0000"/>
                </a:solidFill>
              </a:rPr>
              <a:t>MoM</a:t>
            </a:r>
            <a:r>
              <a:rPr lang="tr-TR" i="1" dirty="0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beta-</a:t>
            </a:r>
            <a:r>
              <a:rPr lang="tr-TR" i="1" dirty="0" err="1" smtClean="0">
                <a:solidFill>
                  <a:srgbClr val="FF0000"/>
                </a:solidFill>
              </a:rPr>
              <a:t>hCG</a:t>
            </a:r>
            <a:r>
              <a:rPr lang="tr-TR" i="1" dirty="0" smtClean="0">
                <a:solidFill>
                  <a:srgbClr val="FF0000"/>
                </a:solidFill>
              </a:rPr>
              <a:t> :  0.2-0.4 </a:t>
            </a:r>
            <a:r>
              <a:rPr lang="tr-TR" i="1" dirty="0" err="1" smtClean="0">
                <a:solidFill>
                  <a:srgbClr val="FF0000"/>
                </a:solidFill>
              </a:rPr>
              <a:t>MoM</a:t>
            </a:r>
            <a:r>
              <a:rPr lang="tr-TR" i="1" dirty="0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NT: 1.8-3.7 </a:t>
            </a:r>
            <a:r>
              <a:rPr lang="tr-TR" i="1" dirty="0" err="1" smtClean="0">
                <a:solidFill>
                  <a:srgbClr val="FF0000"/>
                </a:solidFill>
              </a:rPr>
              <a:t>MoM</a:t>
            </a:r>
            <a:r>
              <a:rPr lang="tr-TR" i="1" dirty="0" smtClean="0">
                <a:solidFill>
                  <a:srgbClr val="FF0000"/>
                </a:solidFill>
              </a:rPr>
              <a:t>              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286125" y="3571875"/>
            <a:ext cx="2426946" cy="923330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FASTER </a:t>
            </a:r>
            <a:r>
              <a:rPr lang="tr-TR" dirty="0" err="1" smtClean="0"/>
              <a:t>trial</a:t>
            </a:r>
            <a:endParaRPr lang="tr-TR" dirty="0" smtClean="0"/>
          </a:p>
          <a:p>
            <a:r>
              <a:rPr lang="tr-TR" dirty="0" smtClean="0"/>
              <a:t>Duyarlık → %60</a:t>
            </a:r>
          </a:p>
          <a:p>
            <a:r>
              <a:rPr lang="tr-TR" dirty="0" smtClean="0"/>
              <a:t>Yanlış Pozitiflik → % 0.1 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05074" y="1259860"/>
            <a:ext cx="7800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i="1" dirty="0"/>
              <a:t>İlk </a:t>
            </a:r>
            <a:r>
              <a:rPr lang="tr-TR" sz="2000" b="1" i="1" dirty="0" err="1"/>
              <a:t>Trimester</a:t>
            </a:r>
            <a:r>
              <a:rPr lang="tr-TR" sz="2000" b="1" i="1" dirty="0"/>
              <a:t> Kombine Test: </a:t>
            </a:r>
            <a:r>
              <a:rPr lang="tr-TR" sz="2000" b="1" i="1" dirty="0" err="1"/>
              <a:t>Maternal</a:t>
            </a:r>
            <a:r>
              <a:rPr lang="tr-TR" sz="2000" b="1" i="1" dirty="0"/>
              <a:t> </a:t>
            </a:r>
            <a:r>
              <a:rPr lang="tr-TR" sz="2000" b="1" i="1" dirty="0" err="1"/>
              <a:t>yaş+NT</a:t>
            </a:r>
            <a:r>
              <a:rPr lang="tr-TR" sz="2000" b="1" i="1" dirty="0"/>
              <a:t>+ total beta-</a:t>
            </a:r>
            <a:r>
              <a:rPr lang="tr-TR" sz="2000" b="1" i="1" dirty="0" err="1"/>
              <a:t>hCG</a:t>
            </a:r>
            <a:r>
              <a:rPr lang="tr-TR" sz="2000" b="1" i="1" dirty="0"/>
              <a:t> + PAPP-A        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867525" y="2229355"/>
            <a:ext cx="4981575" cy="403187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u="sng" dirty="0" smtClean="0"/>
              <a:t>Trizomi-13</a:t>
            </a:r>
          </a:p>
          <a:p>
            <a:pPr>
              <a:lnSpc>
                <a:spcPct val="200000"/>
              </a:lnSpc>
            </a:pPr>
            <a:r>
              <a:rPr lang="tr-TR" b="1" dirty="0" err="1" smtClean="0">
                <a:solidFill>
                  <a:srgbClr val="FF0000"/>
                </a:solidFill>
              </a:rPr>
              <a:t>Cut-off</a:t>
            </a:r>
            <a:r>
              <a:rPr lang="tr-TR" b="1" dirty="0" smtClean="0">
                <a:solidFill>
                  <a:srgbClr val="FF0000"/>
                </a:solidFill>
              </a:rPr>
              <a:t> kombine test </a:t>
            </a:r>
            <a:r>
              <a:rPr lang="tr-TR" b="1" dirty="0" err="1" smtClean="0">
                <a:solidFill>
                  <a:srgbClr val="FF0000"/>
                </a:solidFill>
              </a:rPr>
              <a:t>term</a:t>
            </a:r>
            <a:r>
              <a:rPr lang="tr-TR" b="1" dirty="0" smtClean="0">
                <a:solidFill>
                  <a:srgbClr val="FF0000"/>
                </a:solidFill>
              </a:rPr>
              <a:t> risk ≥ 1/150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Duyarlılık → %87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Yanlış </a:t>
            </a:r>
            <a:r>
              <a:rPr lang="tr-TR" dirty="0"/>
              <a:t>Pozitiflik → </a:t>
            </a:r>
            <a:r>
              <a:rPr lang="tr-TR" dirty="0" smtClean="0"/>
              <a:t>%0.2   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PAPP-A :  0.36 </a:t>
            </a:r>
            <a:r>
              <a:rPr lang="tr-TR" i="1" dirty="0" err="1" smtClean="0">
                <a:solidFill>
                  <a:srgbClr val="FF0000"/>
                </a:solidFill>
              </a:rPr>
              <a:t>MoM</a:t>
            </a:r>
            <a:r>
              <a:rPr lang="tr-TR" i="1" dirty="0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beta-</a:t>
            </a:r>
            <a:r>
              <a:rPr lang="tr-TR" i="1" dirty="0" err="1" smtClean="0">
                <a:solidFill>
                  <a:srgbClr val="FF0000"/>
                </a:solidFill>
              </a:rPr>
              <a:t>hCG</a:t>
            </a:r>
            <a:r>
              <a:rPr lang="tr-TR" i="1" dirty="0" smtClean="0">
                <a:solidFill>
                  <a:srgbClr val="FF0000"/>
                </a:solidFill>
              </a:rPr>
              <a:t> :  0.41 </a:t>
            </a:r>
            <a:r>
              <a:rPr lang="tr-TR" i="1" dirty="0" err="1" smtClean="0">
                <a:solidFill>
                  <a:srgbClr val="FF0000"/>
                </a:solidFill>
              </a:rPr>
              <a:t>MoM</a:t>
            </a:r>
            <a:r>
              <a:rPr lang="tr-TR" i="1" dirty="0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NT: 1.17 </a:t>
            </a:r>
            <a:r>
              <a:rPr lang="tr-TR" i="1" dirty="0" err="1" smtClean="0">
                <a:solidFill>
                  <a:srgbClr val="FF0000"/>
                </a:solidFill>
              </a:rPr>
              <a:t>MoM</a:t>
            </a:r>
            <a:r>
              <a:rPr lang="tr-TR" i="1" dirty="0" smtClean="0">
                <a:solidFill>
                  <a:srgbClr val="FF0000"/>
                </a:solidFill>
              </a:rPr>
              <a:t> (mütevazi bir artış)            </a:t>
            </a:r>
          </a:p>
        </p:txBody>
      </p:sp>
    </p:spTree>
    <p:extLst>
      <p:ext uri="{BB962C8B-B14F-4D97-AF65-F5344CB8AC3E}">
        <p14:creationId xmlns:p14="http://schemas.microsoft.com/office/powerpoint/2010/main" val="313170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0225" y="151151"/>
            <a:ext cx="8067675" cy="6068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7562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33486" y="590550"/>
            <a:ext cx="9725026" cy="957263"/>
          </a:xfrm>
          <a:solidFill>
            <a:srgbClr val="FFFF00"/>
          </a:solidFill>
        </p:spPr>
        <p:txBody>
          <a:bodyPr/>
          <a:lstStyle/>
          <a:p>
            <a:r>
              <a:rPr lang="tr-TR" b="1" dirty="0">
                <a:solidFill>
                  <a:srgbClr val="0070C0"/>
                </a:solidFill>
              </a:rPr>
              <a:t>Trizomi-21 </a:t>
            </a:r>
            <a:r>
              <a:rPr lang="tr-TR" b="1" dirty="0" smtClean="0">
                <a:solidFill>
                  <a:srgbClr val="0070C0"/>
                </a:solidFill>
              </a:rPr>
              <a:t>/</a:t>
            </a:r>
            <a:r>
              <a:rPr lang="tr-TR" b="1" dirty="0">
                <a:solidFill>
                  <a:srgbClr val="0070C0"/>
                </a:solidFill>
              </a:rPr>
              <a:t> </a:t>
            </a:r>
            <a:r>
              <a:rPr lang="tr-TR" b="1" dirty="0" smtClean="0">
                <a:solidFill>
                  <a:srgbClr val="0070C0"/>
                </a:solidFill>
              </a:rPr>
              <a:t>Dörtlü </a:t>
            </a:r>
            <a:r>
              <a:rPr lang="tr-TR" b="1" dirty="0">
                <a:solidFill>
                  <a:srgbClr val="0070C0"/>
                </a:solidFill>
              </a:rPr>
              <a:t>Test ( 15-22+6 GH)</a:t>
            </a:r>
            <a:endParaRPr lang="tr-TR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233487" y="2059302"/>
            <a:ext cx="9725025" cy="39703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b="1" dirty="0" smtClean="0"/>
              <a:t>Dörtlü Test: </a:t>
            </a:r>
            <a:r>
              <a:rPr lang="tr-TR" b="1" dirty="0" err="1" smtClean="0"/>
              <a:t>Maternal</a:t>
            </a:r>
            <a:r>
              <a:rPr lang="tr-TR" b="1" dirty="0" smtClean="0"/>
              <a:t> </a:t>
            </a:r>
            <a:r>
              <a:rPr lang="tr-TR" b="1" dirty="0" err="1" smtClean="0"/>
              <a:t>yaş+AFP</a:t>
            </a:r>
            <a:r>
              <a:rPr lang="tr-TR" b="1" dirty="0" smtClean="0"/>
              <a:t>+ uE3+ serbest beta-</a:t>
            </a:r>
            <a:r>
              <a:rPr lang="tr-TR" b="1" dirty="0" err="1" smtClean="0"/>
              <a:t>hCG</a:t>
            </a:r>
            <a:r>
              <a:rPr lang="tr-TR" b="1" dirty="0" smtClean="0"/>
              <a:t> veya </a:t>
            </a:r>
            <a:r>
              <a:rPr lang="tr-TR" b="1" dirty="0" err="1" smtClean="0"/>
              <a:t>intakt</a:t>
            </a:r>
            <a:r>
              <a:rPr lang="tr-TR" b="1" dirty="0"/>
              <a:t>/total </a:t>
            </a:r>
            <a:r>
              <a:rPr lang="tr-TR" b="1" dirty="0" err="1"/>
              <a:t>hCG</a:t>
            </a:r>
            <a:r>
              <a:rPr lang="tr-TR" b="1" dirty="0"/>
              <a:t> </a:t>
            </a:r>
            <a:r>
              <a:rPr lang="tr-TR" b="1" dirty="0" smtClean="0"/>
              <a:t>+ </a:t>
            </a:r>
            <a:r>
              <a:rPr lang="tr-TR" b="1" dirty="0" err="1" smtClean="0"/>
              <a:t>Dimeric</a:t>
            </a:r>
            <a:r>
              <a:rPr lang="tr-TR" b="1" dirty="0" smtClean="0"/>
              <a:t> </a:t>
            </a:r>
            <a:r>
              <a:rPr lang="tr-TR" b="1" dirty="0" err="1" smtClean="0"/>
              <a:t>İnhibin</a:t>
            </a:r>
            <a:r>
              <a:rPr lang="tr-TR" b="1" dirty="0" smtClean="0"/>
              <a:t> A</a:t>
            </a:r>
          </a:p>
          <a:p>
            <a:pPr>
              <a:lnSpc>
                <a:spcPct val="200000"/>
              </a:lnSpc>
            </a:pPr>
            <a:r>
              <a:rPr lang="tr-TR" b="1" dirty="0" err="1" smtClean="0">
                <a:solidFill>
                  <a:srgbClr val="FF0000"/>
                </a:solidFill>
              </a:rPr>
              <a:t>Cut-off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kombine test </a:t>
            </a:r>
            <a:r>
              <a:rPr lang="tr-TR" b="1" dirty="0" err="1">
                <a:solidFill>
                  <a:srgbClr val="FF0000"/>
                </a:solidFill>
              </a:rPr>
              <a:t>term</a:t>
            </a:r>
            <a:r>
              <a:rPr lang="tr-TR" b="1" dirty="0">
                <a:solidFill>
                  <a:srgbClr val="FF0000"/>
                </a:solidFill>
              </a:rPr>
              <a:t> risk ≥ </a:t>
            </a:r>
            <a:r>
              <a:rPr lang="tr-TR" b="1" dirty="0" smtClean="0">
                <a:solidFill>
                  <a:srgbClr val="FF0000"/>
                </a:solidFill>
              </a:rPr>
              <a:t>1/250</a:t>
            </a:r>
            <a:endParaRPr lang="tr-TR" b="1" dirty="0" smtClean="0"/>
          </a:p>
          <a:p>
            <a:pPr>
              <a:lnSpc>
                <a:spcPct val="200000"/>
              </a:lnSpc>
            </a:pPr>
            <a:r>
              <a:rPr lang="tr-TR" dirty="0" smtClean="0"/>
              <a:t>Duyarlılık → %81 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Yanlış </a:t>
            </a:r>
            <a:r>
              <a:rPr lang="tr-TR" dirty="0"/>
              <a:t>Pozitiflik → </a:t>
            </a:r>
            <a:r>
              <a:rPr lang="tr-TR" dirty="0" smtClean="0"/>
              <a:t>%5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Pozitif </a:t>
            </a:r>
            <a:r>
              <a:rPr lang="tr-TR" dirty="0" err="1" smtClean="0"/>
              <a:t>Prediktivite</a:t>
            </a:r>
            <a:r>
              <a:rPr lang="tr-TR" dirty="0"/>
              <a:t> →  </a:t>
            </a:r>
            <a:r>
              <a:rPr lang="tr-TR" dirty="0" smtClean="0"/>
              <a:t>Genel: %3.2    </a:t>
            </a:r>
          </a:p>
          <a:p>
            <a:pPr>
              <a:lnSpc>
                <a:spcPct val="200000"/>
              </a:lnSpc>
            </a:pPr>
            <a:r>
              <a:rPr lang="tr-TR" dirty="0" err="1" smtClean="0"/>
              <a:t>Spesifite</a:t>
            </a:r>
            <a:r>
              <a:rPr lang="tr-TR" dirty="0"/>
              <a:t> </a:t>
            </a:r>
            <a:r>
              <a:rPr lang="tr-TR" dirty="0" smtClean="0"/>
              <a:t>→ &gt;%90</a:t>
            </a:r>
          </a:p>
          <a:p>
            <a:pPr>
              <a:lnSpc>
                <a:spcPct val="200000"/>
              </a:lnSpc>
            </a:pPr>
            <a:r>
              <a:rPr lang="tr-TR" dirty="0"/>
              <a:t>%85 </a:t>
            </a:r>
            <a:r>
              <a:rPr lang="tr-TR" dirty="0" err="1"/>
              <a:t>lik</a:t>
            </a:r>
            <a:r>
              <a:rPr lang="tr-TR" dirty="0"/>
              <a:t> duyarlık için TR21 </a:t>
            </a:r>
            <a:r>
              <a:rPr lang="tr-TR" dirty="0" err="1"/>
              <a:t>olasığı</a:t>
            </a:r>
            <a:r>
              <a:rPr lang="tr-TR" dirty="0"/>
              <a:t> </a:t>
            </a:r>
            <a:r>
              <a:rPr lang="tr-TR" dirty="0" smtClean="0"/>
              <a:t>1:32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572000" y="6029620"/>
            <a:ext cx="661035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Second trimester serum tests for Down’s Syndrome screening </a:t>
            </a:r>
            <a:r>
              <a:rPr lang="en-US" sz="1400" dirty="0" smtClean="0"/>
              <a:t>(</a:t>
            </a:r>
            <a:r>
              <a:rPr lang="tr-TR" sz="1400" dirty="0" err="1" smtClean="0"/>
              <a:t>Cochrane</a:t>
            </a:r>
            <a:r>
              <a:rPr lang="tr-TR" sz="1400" dirty="0" smtClean="0"/>
              <a:t> </a:t>
            </a:r>
            <a:r>
              <a:rPr lang="en-US" sz="1400" dirty="0" smtClean="0"/>
              <a:t>Review</a:t>
            </a:r>
            <a:r>
              <a:rPr lang="tr-TR" sz="1400" dirty="0" smtClean="0"/>
              <a:t>-2012</a:t>
            </a:r>
            <a:r>
              <a:rPr lang="en-US" sz="1400" dirty="0" smtClean="0"/>
              <a:t>)</a:t>
            </a:r>
            <a:endParaRPr lang="tr-TR" sz="1400" dirty="0" smtClean="0"/>
          </a:p>
          <a:p>
            <a:r>
              <a:rPr lang="tr-TR" sz="1400" dirty="0" smtClean="0"/>
              <a:t>ACOG- </a:t>
            </a:r>
            <a:r>
              <a:rPr lang="tr-TR" sz="1400" dirty="0" err="1" smtClean="0"/>
              <a:t>Screening</a:t>
            </a:r>
            <a:r>
              <a:rPr lang="tr-TR" sz="1400" dirty="0" smtClean="0"/>
              <a:t> </a:t>
            </a:r>
            <a:r>
              <a:rPr lang="tr-TR" sz="1400" dirty="0" err="1" smtClean="0"/>
              <a:t>for</a:t>
            </a:r>
            <a:r>
              <a:rPr lang="tr-TR" sz="1400" dirty="0" smtClean="0"/>
              <a:t> </a:t>
            </a:r>
            <a:r>
              <a:rPr lang="tr-TR" sz="1400" dirty="0" err="1" smtClean="0"/>
              <a:t>fetal</a:t>
            </a:r>
            <a:r>
              <a:rPr lang="tr-TR" sz="1400" dirty="0" smtClean="0"/>
              <a:t> abnormalities-2020</a:t>
            </a:r>
          </a:p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253287" y="5660288"/>
            <a:ext cx="370522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Prosedür ilişkili </a:t>
            </a:r>
            <a:r>
              <a:rPr lang="tr-TR" dirty="0" err="1" smtClean="0"/>
              <a:t>fetal</a:t>
            </a:r>
            <a:r>
              <a:rPr lang="tr-TR" dirty="0" smtClean="0"/>
              <a:t> kayıp 45/100000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9581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2525" y="590550"/>
            <a:ext cx="10029826" cy="952500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Trizomi-21 /Üçlü Test ( 15-22+6 GH)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152525" y="2059302"/>
            <a:ext cx="10029825" cy="39703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b="1" dirty="0" smtClean="0"/>
              <a:t>    Üçlü Test: </a:t>
            </a:r>
            <a:r>
              <a:rPr lang="tr-TR" b="1" dirty="0" err="1" smtClean="0"/>
              <a:t>Maternal</a:t>
            </a:r>
            <a:r>
              <a:rPr lang="tr-TR" b="1" dirty="0" smtClean="0"/>
              <a:t> </a:t>
            </a:r>
            <a:r>
              <a:rPr lang="tr-TR" b="1" dirty="0" err="1" smtClean="0"/>
              <a:t>yaş+AFP</a:t>
            </a:r>
            <a:r>
              <a:rPr lang="tr-TR" b="1" dirty="0" smtClean="0"/>
              <a:t>+ uE3+ serbest beta-</a:t>
            </a:r>
            <a:r>
              <a:rPr lang="tr-TR" b="1" dirty="0" err="1" smtClean="0"/>
              <a:t>hCG</a:t>
            </a:r>
            <a:r>
              <a:rPr lang="tr-TR" b="1" dirty="0" smtClean="0"/>
              <a:t> veya </a:t>
            </a:r>
            <a:r>
              <a:rPr lang="tr-TR" b="1" dirty="0" err="1" smtClean="0"/>
              <a:t>intakt</a:t>
            </a:r>
            <a:r>
              <a:rPr lang="tr-TR" b="1" dirty="0"/>
              <a:t>/total </a:t>
            </a:r>
            <a:r>
              <a:rPr lang="tr-TR" b="1" dirty="0" err="1"/>
              <a:t>hCG</a:t>
            </a:r>
            <a:r>
              <a:rPr lang="tr-TR" b="1" dirty="0"/>
              <a:t> </a:t>
            </a:r>
            <a:endParaRPr lang="tr-TR" b="1" dirty="0" smtClean="0"/>
          </a:p>
          <a:p>
            <a:pPr>
              <a:lnSpc>
                <a:spcPct val="200000"/>
              </a:lnSpc>
            </a:pPr>
            <a:r>
              <a:rPr lang="tr-TR" b="1" dirty="0" smtClean="0">
                <a:solidFill>
                  <a:srgbClr val="FF0000"/>
                </a:solidFill>
              </a:rPr>
              <a:t>    </a:t>
            </a:r>
            <a:r>
              <a:rPr lang="tr-TR" b="1" dirty="0" err="1" smtClean="0">
                <a:solidFill>
                  <a:srgbClr val="FF0000"/>
                </a:solidFill>
              </a:rPr>
              <a:t>Cut-off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kombine test </a:t>
            </a:r>
            <a:r>
              <a:rPr lang="tr-TR" b="1" dirty="0" err="1">
                <a:solidFill>
                  <a:srgbClr val="FF0000"/>
                </a:solidFill>
              </a:rPr>
              <a:t>term</a:t>
            </a:r>
            <a:r>
              <a:rPr lang="tr-TR" b="1" dirty="0">
                <a:solidFill>
                  <a:srgbClr val="FF0000"/>
                </a:solidFill>
              </a:rPr>
              <a:t> risk ≥ </a:t>
            </a:r>
            <a:r>
              <a:rPr lang="tr-TR" b="1" dirty="0" smtClean="0">
                <a:solidFill>
                  <a:srgbClr val="FF0000"/>
                </a:solidFill>
              </a:rPr>
              <a:t>1/250</a:t>
            </a:r>
            <a:endParaRPr lang="tr-TR" b="1" dirty="0" smtClean="0"/>
          </a:p>
          <a:p>
            <a:pPr>
              <a:lnSpc>
                <a:spcPct val="200000"/>
              </a:lnSpc>
            </a:pPr>
            <a:r>
              <a:rPr lang="tr-TR" dirty="0" smtClean="0"/>
              <a:t>    Duyarlılık → %69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Yanlış </a:t>
            </a:r>
            <a:r>
              <a:rPr lang="tr-TR" dirty="0"/>
              <a:t>Pozitiflik → </a:t>
            </a:r>
            <a:r>
              <a:rPr lang="tr-TR" dirty="0" smtClean="0"/>
              <a:t>%5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Pozitif </a:t>
            </a:r>
            <a:r>
              <a:rPr lang="tr-TR" dirty="0" err="1" smtClean="0"/>
              <a:t>Prediktivite</a:t>
            </a:r>
            <a:r>
              <a:rPr lang="tr-TR" dirty="0"/>
              <a:t> →  </a:t>
            </a:r>
            <a:r>
              <a:rPr lang="tr-TR" dirty="0" smtClean="0"/>
              <a:t>Genel: %2 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</a:t>
            </a:r>
            <a:r>
              <a:rPr lang="tr-TR" dirty="0" err="1" smtClean="0"/>
              <a:t>Spesifite</a:t>
            </a:r>
            <a:r>
              <a:rPr lang="tr-TR" dirty="0" smtClean="0"/>
              <a:t> → &gt;%90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    %</a:t>
            </a:r>
            <a:r>
              <a:rPr lang="tr-TR" dirty="0"/>
              <a:t>85 </a:t>
            </a:r>
            <a:r>
              <a:rPr lang="tr-TR" dirty="0" err="1"/>
              <a:t>lik</a:t>
            </a:r>
            <a:r>
              <a:rPr lang="tr-TR" dirty="0"/>
              <a:t> duyarlık için TR21 </a:t>
            </a:r>
            <a:r>
              <a:rPr lang="tr-TR" dirty="0" err="1"/>
              <a:t>olasığı</a:t>
            </a:r>
            <a:r>
              <a:rPr lang="tr-TR" dirty="0"/>
              <a:t> </a:t>
            </a:r>
            <a:r>
              <a:rPr lang="tr-TR" dirty="0" smtClean="0"/>
              <a:t>1:49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572000" y="6029620"/>
            <a:ext cx="661035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Second trimester serum tests for Down’s Syndrome screening </a:t>
            </a:r>
            <a:r>
              <a:rPr lang="en-US" sz="1400" dirty="0" smtClean="0"/>
              <a:t>(</a:t>
            </a:r>
            <a:r>
              <a:rPr lang="tr-TR" sz="1400" dirty="0" err="1" smtClean="0"/>
              <a:t>Cochrane</a:t>
            </a:r>
            <a:r>
              <a:rPr lang="tr-TR" sz="1400" dirty="0" smtClean="0"/>
              <a:t> </a:t>
            </a:r>
            <a:r>
              <a:rPr lang="en-US" sz="1400" dirty="0" smtClean="0"/>
              <a:t>Review</a:t>
            </a:r>
            <a:r>
              <a:rPr lang="tr-TR" sz="1400" dirty="0" smtClean="0"/>
              <a:t>-2012</a:t>
            </a:r>
            <a:r>
              <a:rPr lang="en-US" sz="1400" dirty="0" smtClean="0"/>
              <a:t>)</a:t>
            </a:r>
            <a:endParaRPr lang="tr-TR" sz="1400" dirty="0" smtClean="0"/>
          </a:p>
          <a:p>
            <a:r>
              <a:rPr lang="tr-TR" sz="1400" dirty="0" smtClean="0"/>
              <a:t>ACOG- </a:t>
            </a:r>
            <a:r>
              <a:rPr lang="tr-TR" sz="1400" dirty="0" err="1" smtClean="0"/>
              <a:t>Screening</a:t>
            </a:r>
            <a:r>
              <a:rPr lang="tr-TR" sz="1400" dirty="0" smtClean="0"/>
              <a:t> </a:t>
            </a:r>
            <a:r>
              <a:rPr lang="tr-TR" sz="1400" dirty="0" err="1" smtClean="0"/>
              <a:t>for</a:t>
            </a:r>
            <a:r>
              <a:rPr lang="tr-TR" sz="1400" dirty="0" smtClean="0"/>
              <a:t> </a:t>
            </a:r>
            <a:r>
              <a:rPr lang="tr-TR" sz="1400" dirty="0" err="1" smtClean="0"/>
              <a:t>fetal</a:t>
            </a:r>
            <a:r>
              <a:rPr lang="tr-TR" sz="1400" dirty="0" smtClean="0"/>
              <a:t> abnormalities-2020</a:t>
            </a:r>
          </a:p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477125" y="5660288"/>
            <a:ext cx="370522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Prosedür ilişkili </a:t>
            </a:r>
            <a:r>
              <a:rPr lang="tr-TR" dirty="0" err="1" smtClean="0"/>
              <a:t>fetal</a:t>
            </a:r>
            <a:r>
              <a:rPr lang="tr-TR" dirty="0" smtClean="0"/>
              <a:t> kayıp 67/100000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4507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 txBox="1">
            <a:spLocks/>
          </p:cNvSpPr>
          <p:nvPr/>
        </p:nvSpPr>
        <p:spPr>
          <a:xfrm>
            <a:off x="838200" y="365125"/>
            <a:ext cx="10515600" cy="873125"/>
          </a:xfrm>
          <a:prstGeom prst="rect">
            <a:avLst/>
          </a:prstGeom>
          <a:solidFill>
            <a:srgbClr val="FFFF00"/>
          </a:solidFill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smtClean="0">
                <a:solidFill>
                  <a:srgbClr val="0070C0"/>
                </a:solidFill>
              </a:rPr>
              <a:t>Trizomi-18, 13 / Üçlü-Dörtlü </a:t>
            </a:r>
            <a:r>
              <a:rPr lang="tr-TR" b="1" dirty="0">
                <a:solidFill>
                  <a:srgbClr val="0070C0"/>
                </a:solidFill>
              </a:rPr>
              <a:t>Test ( 15-22+6 GH)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838200" y="2086481"/>
            <a:ext cx="5534024" cy="458587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u="sng" dirty="0" smtClean="0"/>
              <a:t>Trizomi-18</a:t>
            </a:r>
          </a:p>
          <a:p>
            <a:pPr>
              <a:lnSpc>
                <a:spcPct val="200000"/>
              </a:lnSpc>
            </a:pPr>
            <a:r>
              <a:rPr lang="tr-TR" b="1" dirty="0" err="1" smtClean="0">
                <a:solidFill>
                  <a:srgbClr val="FF0000"/>
                </a:solidFill>
              </a:rPr>
              <a:t>Cut-off</a:t>
            </a:r>
            <a:r>
              <a:rPr lang="tr-TR" b="1" dirty="0" smtClean="0">
                <a:solidFill>
                  <a:srgbClr val="FF0000"/>
                </a:solidFill>
              </a:rPr>
              <a:t> kombine test </a:t>
            </a:r>
            <a:r>
              <a:rPr lang="tr-TR" b="1" dirty="0" err="1" smtClean="0">
                <a:solidFill>
                  <a:srgbClr val="FF0000"/>
                </a:solidFill>
              </a:rPr>
              <a:t>term</a:t>
            </a:r>
            <a:r>
              <a:rPr lang="tr-TR" b="1" dirty="0" smtClean="0">
                <a:solidFill>
                  <a:srgbClr val="FF0000"/>
                </a:solidFill>
              </a:rPr>
              <a:t> risk ≥ 1/100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Duyarlılık → %60-80  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Yanlış </a:t>
            </a:r>
            <a:r>
              <a:rPr lang="tr-TR" dirty="0"/>
              <a:t>Pozitiflik → </a:t>
            </a:r>
            <a:r>
              <a:rPr lang="tr-TR" dirty="0" smtClean="0"/>
              <a:t>%0.5   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AFP de %40 </a:t>
            </a:r>
            <a:r>
              <a:rPr lang="tr-TR" i="1" dirty="0" err="1" smtClean="0">
                <a:solidFill>
                  <a:srgbClr val="FF0000"/>
                </a:solidFill>
              </a:rPr>
              <a:t>lık</a:t>
            </a:r>
            <a:r>
              <a:rPr lang="tr-TR" i="1" dirty="0" smtClean="0">
                <a:solidFill>
                  <a:srgbClr val="FF0000"/>
                </a:solidFill>
              </a:rPr>
              <a:t> azalma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uE3 de %60 </a:t>
            </a:r>
            <a:r>
              <a:rPr lang="tr-TR" i="1" dirty="0" err="1" smtClean="0">
                <a:solidFill>
                  <a:srgbClr val="FF0000"/>
                </a:solidFill>
              </a:rPr>
              <a:t>lık</a:t>
            </a:r>
            <a:r>
              <a:rPr lang="tr-TR" i="1" dirty="0" smtClean="0">
                <a:solidFill>
                  <a:srgbClr val="FF0000"/>
                </a:solidFill>
              </a:rPr>
              <a:t> azalma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beta-</a:t>
            </a:r>
            <a:r>
              <a:rPr lang="tr-TR" i="1" dirty="0" err="1" smtClean="0">
                <a:solidFill>
                  <a:srgbClr val="FF0000"/>
                </a:solidFill>
              </a:rPr>
              <a:t>hCG</a:t>
            </a:r>
            <a:r>
              <a:rPr lang="tr-TR" i="1" dirty="0" smtClean="0">
                <a:solidFill>
                  <a:srgbClr val="FF0000"/>
                </a:solidFill>
              </a:rPr>
              <a:t> </a:t>
            </a:r>
            <a:r>
              <a:rPr lang="tr-TR" i="1" dirty="0">
                <a:solidFill>
                  <a:srgbClr val="FF0000"/>
                </a:solidFill>
              </a:rPr>
              <a:t> </a:t>
            </a:r>
            <a:r>
              <a:rPr lang="tr-TR" i="1" dirty="0" smtClean="0">
                <a:solidFill>
                  <a:srgbClr val="FF0000"/>
                </a:solidFill>
              </a:rPr>
              <a:t>de %70 </a:t>
            </a:r>
            <a:r>
              <a:rPr lang="tr-TR" i="1" dirty="0" err="1" smtClean="0">
                <a:solidFill>
                  <a:srgbClr val="FF0000"/>
                </a:solidFill>
              </a:rPr>
              <a:t>lik</a:t>
            </a:r>
            <a:r>
              <a:rPr lang="tr-TR" i="1" dirty="0" smtClean="0">
                <a:solidFill>
                  <a:srgbClr val="FF0000"/>
                </a:solidFill>
              </a:rPr>
              <a:t> azalma</a:t>
            </a:r>
          </a:p>
          <a:p>
            <a:pPr>
              <a:lnSpc>
                <a:spcPct val="200000"/>
              </a:lnSpc>
            </a:pPr>
            <a:r>
              <a:rPr lang="tr-TR" i="1" dirty="0" err="1" smtClean="0">
                <a:solidFill>
                  <a:srgbClr val="FF0000"/>
                </a:solidFill>
              </a:rPr>
              <a:t>İnhibin</a:t>
            </a:r>
            <a:r>
              <a:rPr lang="tr-TR" i="1" dirty="0" smtClean="0">
                <a:solidFill>
                  <a:srgbClr val="FF0000"/>
                </a:solidFill>
              </a:rPr>
              <a:t> A da %12-16  Tr18 riskini hesaplamada değeri yok            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28700" y="1259860"/>
            <a:ext cx="9277350" cy="62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dirty="0" err="1"/>
              <a:t>Maternal</a:t>
            </a:r>
            <a:r>
              <a:rPr lang="tr-TR" sz="2000" b="1" dirty="0"/>
              <a:t> </a:t>
            </a:r>
            <a:r>
              <a:rPr lang="tr-TR" sz="2000" b="1" dirty="0" err="1"/>
              <a:t>yaş+AFP</a:t>
            </a:r>
            <a:r>
              <a:rPr lang="tr-TR" sz="2000" b="1" dirty="0"/>
              <a:t>+ uE3+ serbest beta-</a:t>
            </a:r>
            <a:r>
              <a:rPr lang="tr-TR" sz="2000" b="1" dirty="0" err="1"/>
              <a:t>hCG</a:t>
            </a:r>
            <a:r>
              <a:rPr lang="tr-TR" sz="2000" b="1" dirty="0"/>
              <a:t> veya </a:t>
            </a:r>
            <a:r>
              <a:rPr lang="tr-TR" sz="2000" b="1" dirty="0" err="1"/>
              <a:t>intakt</a:t>
            </a:r>
            <a:r>
              <a:rPr lang="tr-TR" sz="2000" b="1" dirty="0"/>
              <a:t>/total </a:t>
            </a:r>
            <a:r>
              <a:rPr lang="tr-TR" sz="2000" b="1" dirty="0" err="1" smtClean="0"/>
              <a:t>hCG</a:t>
            </a:r>
            <a:r>
              <a:rPr lang="tr-TR" sz="2000" b="1" dirty="0" smtClean="0"/>
              <a:t> + </a:t>
            </a:r>
            <a:r>
              <a:rPr lang="tr-TR" sz="2000" b="1" dirty="0" err="1" smtClean="0">
                <a:solidFill>
                  <a:srgbClr val="7030A0"/>
                </a:solidFill>
              </a:rPr>
              <a:t>Dimeric</a:t>
            </a:r>
            <a:r>
              <a:rPr lang="tr-TR" sz="2000" b="1" dirty="0" smtClean="0">
                <a:solidFill>
                  <a:srgbClr val="7030A0"/>
                </a:solidFill>
              </a:rPr>
              <a:t> </a:t>
            </a:r>
            <a:r>
              <a:rPr lang="tr-TR" sz="2000" b="1" dirty="0" err="1" smtClean="0">
                <a:solidFill>
                  <a:srgbClr val="7030A0"/>
                </a:solidFill>
              </a:rPr>
              <a:t>İnhibin</a:t>
            </a:r>
            <a:r>
              <a:rPr lang="tr-TR" sz="2000" b="1" dirty="0" smtClean="0">
                <a:solidFill>
                  <a:srgbClr val="7030A0"/>
                </a:solidFill>
              </a:rPr>
              <a:t> A</a:t>
            </a:r>
            <a:endParaRPr lang="tr-TR" sz="2000" b="1" dirty="0">
              <a:solidFill>
                <a:srgbClr val="7030A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867525" y="2229355"/>
            <a:ext cx="4981575" cy="181588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000" b="1" u="sng" dirty="0" smtClean="0"/>
              <a:t>Trizomi-13</a:t>
            </a:r>
          </a:p>
          <a:p>
            <a:pPr>
              <a:lnSpc>
                <a:spcPct val="200000"/>
              </a:lnSpc>
            </a:pPr>
            <a:r>
              <a:rPr lang="tr-TR" i="1" dirty="0" smtClean="0">
                <a:solidFill>
                  <a:srgbClr val="FF0000"/>
                </a:solidFill>
              </a:rPr>
              <a:t>İkinci </a:t>
            </a:r>
            <a:r>
              <a:rPr lang="tr-TR" i="1" dirty="0" err="1" smtClean="0">
                <a:solidFill>
                  <a:srgbClr val="FF0000"/>
                </a:solidFill>
              </a:rPr>
              <a:t>trimester</a:t>
            </a:r>
            <a:r>
              <a:rPr lang="tr-TR" i="1" dirty="0" smtClean="0">
                <a:solidFill>
                  <a:srgbClr val="FF0000"/>
                </a:solidFill>
              </a:rPr>
              <a:t> serum belirteçleri Tr13 saptamada yararlı değildir. </a:t>
            </a:r>
          </a:p>
        </p:txBody>
      </p:sp>
    </p:spTree>
    <p:extLst>
      <p:ext uri="{BB962C8B-B14F-4D97-AF65-F5344CB8AC3E}">
        <p14:creationId xmlns:p14="http://schemas.microsoft.com/office/powerpoint/2010/main" val="380995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1486</Words>
  <Application>Microsoft Office PowerPoint</Application>
  <PresentationFormat>Geniş ekran</PresentationFormat>
  <Paragraphs>187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Roboto</vt:lpstr>
      <vt:lpstr>Office Teması</vt:lpstr>
      <vt:lpstr>PowerPoint Sunusu</vt:lpstr>
      <vt:lpstr>Trizomi-21/ İlk Trimester Kombine Test ( 11-14 GH)</vt:lpstr>
      <vt:lpstr>PowerPoint Sunusu</vt:lpstr>
      <vt:lpstr>PowerPoint Sunusu</vt:lpstr>
      <vt:lpstr>PowerPoint Sunusu</vt:lpstr>
      <vt:lpstr>PowerPoint Sunusu</vt:lpstr>
      <vt:lpstr>Trizomi-21 / Dörtlü Test ( 15-22+6 GH)</vt:lpstr>
      <vt:lpstr>Trizomi-21 /Üçlü Test ( 15-22+6 GH)</vt:lpstr>
      <vt:lpstr>PowerPoint Sunusu</vt:lpstr>
      <vt:lpstr>Trizomi-21 /Entegre Test </vt:lpstr>
      <vt:lpstr>PowerPoint Sunusu</vt:lpstr>
      <vt:lpstr>PowerPoint Sunusu</vt:lpstr>
      <vt:lpstr>Trizomi-21/ hd-DNA Testi</vt:lpstr>
      <vt:lpstr>Trizomi-18,13/ hd-DNA Testi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Maliyet: İkili tarama Test:  Devlet 80 TL/ Özel 350 Üçlü/ Dörtlü Test: Devlet 100 TL / Özel 310, 410 TL Fetal hdDNA: Min 4000 TL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hp</dc:creator>
  <cp:lastModifiedBy>hp</cp:lastModifiedBy>
  <cp:revision>97</cp:revision>
  <dcterms:created xsi:type="dcterms:W3CDTF">2022-05-15T14:10:20Z</dcterms:created>
  <dcterms:modified xsi:type="dcterms:W3CDTF">2022-06-04T15:49:10Z</dcterms:modified>
</cp:coreProperties>
</file>