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2"/>
  </p:notesMasterIdLst>
  <p:sldIdLst>
    <p:sldId id="256" r:id="rId2"/>
    <p:sldId id="267" r:id="rId3"/>
    <p:sldId id="271" r:id="rId4"/>
    <p:sldId id="268" r:id="rId5"/>
    <p:sldId id="276" r:id="rId6"/>
    <p:sldId id="272" r:id="rId7"/>
    <p:sldId id="275" r:id="rId8"/>
    <p:sldId id="277" r:id="rId9"/>
    <p:sldId id="307" r:id="rId10"/>
    <p:sldId id="296" r:id="rId11"/>
    <p:sldId id="278" r:id="rId12"/>
    <p:sldId id="319" r:id="rId13"/>
    <p:sldId id="281" r:id="rId14"/>
    <p:sldId id="283" r:id="rId15"/>
    <p:sldId id="282" r:id="rId16"/>
    <p:sldId id="320" r:id="rId17"/>
    <p:sldId id="284" r:id="rId18"/>
    <p:sldId id="300" r:id="rId19"/>
    <p:sldId id="308" r:id="rId20"/>
    <p:sldId id="273" r:id="rId21"/>
    <p:sldId id="294" r:id="rId22"/>
    <p:sldId id="286" r:id="rId23"/>
    <p:sldId id="295" r:id="rId24"/>
    <p:sldId id="311" r:id="rId25"/>
    <p:sldId id="292" r:id="rId26"/>
    <p:sldId id="310" r:id="rId27"/>
    <p:sldId id="287" r:id="rId28"/>
    <p:sldId id="288" r:id="rId29"/>
    <p:sldId id="299" r:id="rId30"/>
    <p:sldId id="298" r:id="rId31"/>
    <p:sldId id="314" r:id="rId32"/>
    <p:sldId id="315" r:id="rId33"/>
    <p:sldId id="293" r:id="rId34"/>
    <p:sldId id="317" r:id="rId35"/>
    <p:sldId id="318" r:id="rId36"/>
    <p:sldId id="302" r:id="rId37"/>
    <p:sldId id="290" r:id="rId38"/>
    <p:sldId id="291" r:id="rId39"/>
    <p:sldId id="303" r:id="rId40"/>
    <p:sldId id="321" r:id="rId41"/>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800" b="0" i="0" u="none" strike="noStrike" cap="none" spc="0" normalizeH="0" baseline="0">
        <a:ln>
          <a:noFill/>
        </a:ln>
        <a:solidFill>
          <a:srgbClr val="FFFFFF"/>
        </a:solidFill>
        <a:effectLst/>
        <a:uFillTx/>
        <a:latin typeface="+mj-lt"/>
        <a:ea typeface="+mj-ea"/>
        <a:cs typeface="+mj-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800" b="0" i="0" u="none" strike="noStrike" cap="none" spc="0" normalizeH="0" baseline="0">
        <a:ln>
          <a:noFill/>
        </a:ln>
        <a:solidFill>
          <a:srgbClr val="FFFFFF"/>
        </a:solidFill>
        <a:effectLst/>
        <a:uFillTx/>
        <a:latin typeface="+mj-lt"/>
        <a:ea typeface="+mj-ea"/>
        <a:cs typeface="+mj-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800" b="0" i="0" u="none" strike="noStrike" cap="none" spc="0" normalizeH="0" baseline="0">
        <a:ln>
          <a:noFill/>
        </a:ln>
        <a:solidFill>
          <a:srgbClr val="FFFFFF"/>
        </a:solidFill>
        <a:effectLst/>
        <a:uFillTx/>
        <a:latin typeface="+mj-lt"/>
        <a:ea typeface="+mj-ea"/>
        <a:cs typeface="+mj-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800" b="0" i="0" u="none" strike="noStrike" cap="none" spc="0" normalizeH="0" baseline="0">
        <a:ln>
          <a:noFill/>
        </a:ln>
        <a:solidFill>
          <a:srgbClr val="FFFFFF"/>
        </a:solidFill>
        <a:effectLst/>
        <a:uFillTx/>
        <a:latin typeface="+mj-lt"/>
        <a:ea typeface="+mj-ea"/>
        <a:cs typeface="+mj-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800" b="0" i="0" u="none" strike="noStrike" cap="none" spc="0" normalizeH="0" baseline="0">
        <a:ln>
          <a:noFill/>
        </a:ln>
        <a:solidFill>
          <a:srgbClr val="FFFFFF"/>
        </a:solidFill>
        <a:effectLst/>
        <a:uFillTx/>
        <a:latin typeface="+mj-lt"/>
        <a:ea typeface="+mj-ea"/>
        <a:cs typeface="+mj-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800" b="0" i="0" u="none" strike="noStrike" cap="none" spc="0" normalizeH="0" baseline="0">
        <a:ln>
          <a:noFill/>
        </a:ln>
        <a:solidFill>
          <a:srgbClr val="FFFFFF"/>
        </a:solidFill>
        <a:effectLst/>
        <a:uFillTx/>
        <a:latin typeface="+mj-lt"/>
        <a:ea typeface="+mj-ea"/>
        <a:cs typeface="+mj-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800" b="0" i="0" u="none" strike="noStrike" cap="none" spc="0" normalizeH="0" baseline="0">
        <a:ln>
          <a:noFill/>
        </a:ln>
        <a:solidFill>
          <a:srgbClr val="FFFFFF"/>
        </a:solidFill>
        <a:effectLst/>
        <a:uFillTx/>
        <a:latin typeface="+mj-lt"/>
        <a:ea typeface="+mj-ea"/>
        <a:cs typeface="+mj-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800" b="0" i="0" u="none" strike="noStrike" cap="none" spc="0" normalizeH="0" baseline="0">
        <a:ln>
          <a:noFill/>
        </a:ln>
        <a:solidFill>
          <a:srgbClr val="FFFFFF"/>
        </a:solidFill>
        <a:effectLst/>
        <a:uFillTx/>
        <a:latin typeface="+mj-lt"/>
        <a:ea typeface="+mj-ea"/>
        <a:cs typeface="+mj-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800" b="0" i="0" u="none" strike="noStrike" cap="none" spc="0" normalizeH="0" baseline="0">
        <a:ln>
          <a:noFill/>
        </a:ln>
        <a:solidFill>
          <a:srgbClr val="FFFFFF"/>
        </a:solidFill>
        <a:effectLst/>
        <a:uFillTx/>
        <a:latin typeface="+mj-lt"/>
        <a:ea typeface="+mj-ea"/>
        <a:cs typeface="+mj-cs"/>
        <a:sym typeface="Helvetica Light"/>
      </a:defRPr>
    </a:lvl9pPr>
  </p:defaultTextStyle>
  <p:extLst>
    <p:ext uri="{521415D9-36F7-43E2-AB2F-B90AF26B5E84}">
      <p14:sectionLst xmlns:p14="http://schemas.microsoft.com/office/powerpoint/2010/main">
        <p14:section name="Default Section" id="{5514E85D-D8CB-CF48-8FE2-FA838E7C7F46}">
          <p14:sldIdLst>
            <p14:sldId id="256"/>
            <p14:sldId id="267"/>
            <p14:sldId id="271"/>
            <p14:sldId id="268"/>
            <p14:sldId id="276"/>
            <p14:sldId id="272"/>
            <p14:sldId id="275"/>
            <p14:sldId id="277"/>
            <p14:sldId id="307"/>
            <p14:sldId id="296"/>
            <p14:sldId id="278"/>
            <p14:sldId id="319"/>
            <p14:sldId id="281"/>
            <p14:sldId id="283"/>
            <p14:sldId id="282"/>
            <p14:sldId id="320"/>
            <p14:sldId id="284"/>
            <p14:sldId id="300"/>
            <p14:sldId id="308"/>
            <p14:sldId id="273"/>
            <p14:sldId id="294"/>
            <p14:sldId id="286"/>
            <p14:sldId id="295"/>
            <p14:sldId id="311"/>
            <p14:sldId id="292"/>
            <p14:sldId id="310"/>
            <p14:sldId id="287"/>
            <p14:sldId id="288"/>
            <p14:sldId id="299"/>
            <p14:sldId id="298"/>
            <p14:sldId id="314"/>
            <p14:sldId id="315"/>
            <p14:sldId id="293"/>
            <p14:sldId id="317"/>
            <p14:sldId id="318"/>
            <p14:sldId id="302"/>
            <p14:sldId id="290"/>
            <p14:sldId id="291"/>
            <p14:sldId id="303"/>
            <p14:sldId id="321"/>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wholeTbl>
    <a:band2H>
      <a:tcTxStyle/>
      <a:tcStyle>
        <a:tcBdr/>
        <a:fill>
          <a:solidFill>
            <a:srgbClr val="797A7C">
              <a:alpha val="30000"/>
            </a:srgbClr>
          </a:solidFill>
        </a:fill>
      </a:tcStyle>
    </a:band2H>
    <a:firstCol>
      <a:tcTxStyle b="off" i="off">
        <a:fontRef idx="maj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0F5F0C"/>
          </a:solidFill>
        </a:fill>
      </a:tcStyle>
    </a:firstCol>
    <a:lastRow>
      <a:tcTxStyle b="off" i="off">
        <a:fontRef idx="maj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0365C0"/>
          </a:solidFill>
        </a:fill>
      </a:tcStyle>
    </a:lastRow>
    <a:firstRow>
      <a:tcTxStyle b="off" i="off">
        <a:fontRef idx="maj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0365C0"/>
          </a:solidFill>
        </a:fill>
      </a:tcStyle>
    </a:firstRow>
  </a:tblStyle>
  <a:tblStyle styleId="{C7B018BB-80A7-4F77-B60F-C8B233D01FF8}" styleName="">
    <a:tblBg/>
    <a:wholeTbl>
      <a:tcTxStyle b="off" i="off">
        <a:fontRef idx="major">
          <a:srgbClr val="FFFFFF"/>
        </a:fontRef>
        <a:srgbClr val="FFFFFF"/>
      </a:tcTxStyle>
      <a:tcStyle>
        <a:tcBdr>
          <a:left>
            <a:ln w="12700" cap="flat">
              <a:solidFill>
                <a:srgbClr val="CBCBCB"/>
              </a:solidFill>
              <a:prstDash val="solid"/>
              <a:miter lim="400000"/>
            </a:ln>
          </a:left>
          <a:right>
            <a:ln w="12700" cap="flat">
              <a:solidFill>
                <a:srgbClr val="CBCBCB"/>
              </a:solidFill>
              <a:prstDash val="solid"/>
              <a:miter lim="400000"/>
            </a:ln>
          </a:right>
          <a:top>
            <a:ln w="12700" cap="flat">
              <a:solidFill>
                <a:srgbClr val="CBCBCB"/>
              </a:solidFill>
              <a:prstDash val="solid"/>
              <a:miter lim="400000"/>
            </a:ln>
          </a:top>
          <a:bottom>
            <a:ln w="12700" cap="flat">
              <a:solidFill>
                <a:srgbClr val="CBCBCB"/>
              </a:solidFill>
              <a:prstDash val="solid"/>
              <a:miter lim="400000"/>
            </a:ln>
          </a:bottom>
          <a:insideH>
            <a:ln w="12700" cap="flat">
              <a:solidFill>
                <a:srgbClr val="CBCBCB"/>
              </a:solidFill>
              <a:prstDash val="solid"/>
              <a:miter lim="400000"/>
            </a:ln>
          </a:insideH>
          <a:insideV>
            <a:ln w="12700" cap="flat">
              <a:solidFill>
                <a:srgbClr val="CBCBCB"/>
              </a:solidFill>
              <a:prstDash val="solid"/>
              <a:miter lim="400000"/>
            </a:ln>
          </a:insideV>
        </a:tcBdr>
        <a:fill>
          <a:noFill/>
        </a:fill>
      </a:tcStyle>
    </a:wholeTbl>
    <a:band2H>
      <a:tcTxStyle/>
      <a:tcStyle>
        <a:tcBdr/>
        <a:fill>
          <a:solidFill>
            <a:srgbClr val="87CED4">
              <a:alpha val="20000"/>
            </a:srgbClr>
          </a:solidFill>
        </a:fill>
      </a:tcStyle>
    </a:band2H>
    <a:firstCol>
      <a:tcTxStyle b="off" i="off">
        <a:fontRef idx="major">
          <a:srgbClr val="FFFFFF"/>
        </a:fontRef>
        <a:srgbClr val="FFFFFF"/>
      </a:tcTxStyle>
      <a:tcStyle>
        <a:tcBdr>
          <a:left>
            <a:ln w="12700" cap="flat">
              <a:solidFill>
                <a:srgbClr val="CBCBCB"/>
              </a:solidFill>
              <a:prstDash val="solid"/>
              <a:miter lim="400000"/>
            </a:ln>
          </a:left>
          <a:right>
            <a:ln w="12700" cap="flat">
              <a:solidFill>
                <a:srgbClr val="CBCBCB"/>
              </a:solidFill>
              <a:prstDash val="solid"/>
              <a:miter lim="400000"/>
            </a:ln>
          </a:right>
          <a:top>
            <a:ln w="12700" cap="flat">
              <a:solidFill>
                <a:srgbClr val="CBCBCB"/>
              </a:solidFill>
              <a:prstDash val="solid"/>
              <a:miter lim="400000"/>
            </a:ln>
          </a:top>
          <a:bottom>
            <a:ln w="12700" cap="flat">
              <a:solidFill>
                <a:srgbClr val="CBCBCB"/>
              </a:solidFill>
              <a:prstDash val="solid"/>
              <a:miter lim="400000"/>
            </a:ln>
          </a:bottom>
          <a:insideH>
            <a:ln w="12700" cap="flat">
              <a:solidFill>
                <a:srgbClr val="CBCBCB"/>
              </a:solidFill>
              <a:prstDash val="solid"/>
              <a:miter lim="400000"/>
            </a:ln>
          </a:insideH>
          <a:insideV>
            <a:ln w="12700" cap="flat">
              <a:solidFill>
                <a:srgbClr val="CBCBCB"/>
              </a:solidFill>
              <a:prstDash val="solid"/>
              <a:miter lim="400000"/>
            </a:ln>
          </a:insideV>
        </a:tcBdr>
        <a:fill>
          <a:solidFill>
            <a:srgbClr val="398CCE"/>
          </a:solidFill>
        </a:fill>
      </a:tcStyle>
    </a:firstCol>
    <a:lastRow>
      <a:tcTxStyle b="off" i="off">
        <a:fontRef idx="major">
          <a:srgbClr val="FFFFFF"/>
        </a:fontRef>
        <a:srgbClr val="FFFFFF"/>
      </a:tcTxStyle>
      <a:tcStyle>
        <a:tcBdr>
          <a:left>
            <a:ln w="12700" cap="flat">
              <a:solidFill>
                <a:srgbClr val="CBCBCB"/>
              </a:solidFill>
              <a:prstDash val="solid"/>
              <a:miter lim="400000"/>
            </a:ln>
          </a:left>
          <a:right>
            <a:ln w="12700" cap="flat">
              <a:solidFill>
                <a:srgbClr val="CBCBCB"/>
              </a:solidFill>
              <a:prstDash val="solid"/>
              <a:miter lim="400000"/>
            </a:ln>
          </a:right>
          <a:top>
            <a:ln w="25400" cap="flat">
              <a:solidFill>
                <a:srgbClr val="CBCBCB"/>
              </a:solidFill>
              <a:prstDash val="solid"/>
              <a:miter lim="400000"/>
            </a:ln>
          </a:top>
          <a:bottom>
            <a:ln w="12700" cap="flat">
              <a:solidFill>
                <a:srgbClr val="CBCBCB"/>
              </a:solidFill>
              <a:prstDash val="solid"/>
              <a:miter lim="400000"/>
            </a:ln>
          </a:bottom>
          <a:insideH>
            <a:ln w="12700" cap="flat">
              <a:solidFill>
                <a:srgbClr val="CBCBCB"/>
              </a:solidFill>
              <a:prstDash val="solid"/>
              <a:miter lim="400000"/>
            </a:ln>
          </a:insideH>
          <a:insideV>
            <a:ln w="12700" cap="flat">
              <a:solidFill>
                <a:srgbClr val="CBCBCB"/>
              </a:solidFill>
              <a:prstDash val="solid"/>
              <a:miter lim="400000"/>
            </a:ln>
          </a:insideV>
        </a:tcBdr>
        <a:fill>
          <a:noFill/>
        </a:fill>
      </a:tcStyle>
    </a:lastRow>
    <a:firstRow>
      <a:tcTxStyle b="off" i="off">
        <a:fontRef idx="major">
          <a:srgbClr val="FFFFFF"/>
        </a:fontRef>
        <a:srgbClr val="FFFFFF"/>
      </a:tcTxStyle>
      <a:tcStyle>
        <a:tcBdr>
          <a:left>
            <a:ln w="12700" cap="flat">
              <a:solidFill>
                <a:srgbClr val="CBCBCB"/>
              </a:solidFill>
              <a:prstDash val="solid"/>
              <a:miter lim="400000"/>
            </a:ln>
          </a:left>
          <a:right>
            <a:ln w="12700" cap="flat">
              <a:solidFill>
                <a:srgbClr val="CBCBCB"/>
              </a:solidFill>
              <a:prstDash val="solid"/>
              <a:miter lim="400000"/>
            </a:ln>
          </a:right>
          <a:top>
            <a:ln w="12700" cap="flat">
              <a:solidFill>
                <a:srgbClr val="CBCBCB"/>
              </a:solidFill>
              <a:prstDash val="solid"/>
              <a:miter lim="400000"/>
            </a:ln>
          </a:top>
          <a:bottom>
            <a:ln w="12700" cap="flat">
              <a:solidFill>
                <a:srgbClr val="CBCBCB"/>
              </a:solidFill>
              <a:prstDash val="solid"/>
              <a:miter lim="400000"/>
            </a:ln>
          </a:bottom>
          <a:insideH>
            <a:ln w="12700" cap="flat">
              <a:solidFill>
                <a:srgbClr val="CBCBCB"/>
              </a:solidFill>
              <a:prstDash val="solid"/>
              <a:miter lim="400000"/>
            </a:ln>
          </a:insideH>
          <a:insideV>
            <a:ln w="12700" cap="flat">
              <a:solidFill>
                <a:srgbClr val="CBCBCB"/>
              </a:solidFill>
              <a:prstDash val="solid"/>
              <a:miter lim="400000"/>
            </a:ln>
          </a:insideV>
        </a:tcBdr>
        <a:fill>
          <a:solidFill>
            <a:srgbClr val="0365C0"/>
          </a:solidFill>
        </a:fill>
      </a:tcStyle>
    </a:firstRow>
  </a:tblStyle>
  <a:tblStyle styleId="{EEE7283C-3CF3-47DC-8721-378D4A62B228}" styleName="">
    <a:tblBg/>
    <a:wholeTbl>
      <a:tcTxStyle b="off" i="off">
        <a:fontRef idx="major">
          <a:srgbClr val="FFFFFF"/>
        </a:fontRef>
        <a:srgbClr val="FFFFFF"/>
      </a:tcTxStyle>
      <a:tcStyle>
        <a:tcBdr>
          <a:left>
            <a:ln w="12700" cap="flat">
              <a:noFill/>
              <a:miter lim="400000"/>
            </a:ln>
          </a:left>
          <a:right>
            <a:ln w="12700" cap="flat">
              <a:noFill/>
              <a:miter lim="400000"/>
            </a:ln>
          </a:right>
          <a:top>
            <a:ln w="12700" cap="flat">
              <a:solidFill>
                <a:srgbClr val="929292"/>
              </a:solidFill>
              <a:prstDash val="solid"/>
              <a:miter lim="400000"/>
            </a:ln>
          </a:top>
          <a:bottom>
            <a:ln w="12700" cap="flat">
              <a:solidFill>
                <a:srgbClr val="929292"/>
              </a:solidFill>
              <a:prstDash val="solid"/>
              <a:miter lim="400000"/>
            </a:ln>
          </a:bottom>
          <a:insideH>
            <a:ln w="12700" cap="flat">
              <a:solidFill>
                <a:srgbClr val="929292"/>
              </a:solidFill>
              <a:prstDash val="solid"/>
              <a:miter lim="400000"/>
            </a:ln>
          </a:insideH>
          <a:insideV>
            <a:ln w="12700" cap="flat">
              <a:noFill/>
              <a:miter lim="400000"/>
            </a:ln>
          </a:insideV>
        </a:tcBdr>
        <a:fill>
          <a:noFill/>
        </a:fill>
      </a:tcStyle>
    </a:wholeTbl>
    <a:band2H>
      <a:tcTxStyle/>
      <a:tcStyle>
        <a:tcBdr/>
        <a:fill>
          <a:solidFill>
            <a:srgbClr val="5DC123">
              <a:alpha val="19000"/>
            </a:srgbClr>
          </a:solidFill>
        </a:fill>
      </a:tcStyle>
    </a:band2H>
    <a:firstCol>
      <a:tcTxStyle b="off" i="off">
        <a:fontRef idx="major">
          <a:srgbClr val="FFFFFF"/>
        </a:fontRef>
        <a:srgbClr val="FFFFFF"/>
      </a:tcTxStyle>
      <a:tcStyle>
        <a:tcBdr>
          <a:left>
            <a:ln w="12700" cap="flat">
              <a:solidFill>
                <a:srgbClr val="FFFFFF"/>
              </a:solidFill>
              <a:prstDash val="solid"/>
              <a:miter lim="400000"/>
            </a:ln>
          </a:left>
          <a:right>
            <a:ln w="25400" cap="flat">
              <a:solidFill>
                <a:srgbClr val="CBCBCB"/>
              </a:solidFill>
              <a:prstDash val="solid"/>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2"/>
          </a:solidFill>
        </a:fill>
      </a:tcStyle>
    </a:firstCol>
    <a:lastRow>
      <a:tcTxStyle b="off" i="off">
        <a:fontRef idx="major">
          <a:srgbClr val="FFFFFF"/>
        </a:fontRef>
        <a:srgbClr val="FFFFFF"/>
      </a:tcTxStyle>
      <a:tcStyle>
        <a:tcBdr>
          <a:left>
            <a:ln w="12700" cap="flat">
              <a:noFill/>
              <a:miter lim="400000"/>
            </a:ln>
          </a:left>
          <a:right>
            <a:ln w="12700" cap="flat">
              <a:noFill/>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noFill/>
              <a:miter lim="400000"/>
            </a:ln>
          </a:insideH>
          <a:insideV>
            <a:ln w="12700" cap="flat">
              <a:noFill/>
              <a:miter lim="400000"/>
            </a:ln>
          </a:insideV>
        </a:tcBdr>
        <a:fill>
          <a:solidFill>
            <a:srgbClr val="33632E"/>
          </a:solidFill>
        </a:fill>
      </a:tcStyle>
    </a:lastRow>
    <a:firstRow>
      <a:tcTxStyle b="off" i="off">
        <a:fontRef idx="major">
          <a:srgbClr val="FFFFFF"/>
        </a:fontRef>
        <a:srgbClr val="FFFFFF"/>
      </a:tcTxStyle>
      <a:tcStyle>
        <a:tcBdr>
          <a:left>
            <a:ln w="12700" cap="flat">
              <a:noFill/>
              <a:miter lim="400000"/>
            </a:ln>
          </a:left>
          <a:right>
            <a:ln w="12700" cap="flat">
              <a:noFill/>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noFill/>
              <a:miter lim="400000"/>
            </a:ln>
          </a:insideH>
          <a:insideV>
            <a:ln w="12700" cap="flat">
              <a:noFill/>
              <a:miter lim="400000"/>
            </a:ln>
          </a:insideV>
        </a:tcBdr>
        <a:fill>
          <a:solidFill>
            <a:srgbClr val="33632E"/>
          </a:solidFill>
        </a:fill>
      </a:tcStyle>
    </a:firstRow>
  </a:tblStyle>
  <a:tblStyle styleId="{CF821DB8-F4EB-4A41-A1BA-3FCAFE7338EE}" styleName="">
    <a:tblBg/>
    <a:wholeTbl>
      <a:tcTxStyle b="off" i="off">
        <a:fontRef idx="major">
          <a:srgbClr val="FFFFFF"/>
        </a:fontRef>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noFill/>
        </a:fill>
      </a:tcStyle>
    </a:wholeTbl>
    <a:band2H>
      <a:tcTxStyle/>
      <a:tcStyle>
        <a:tcBdr/>
        <a:fill>
          <a:solidFill>
            <a:srgbClr val="797A7C">
              <a:alpha val="30000"/>
            </a:srgbClr>
          </a:solidFill>
        </a:fill>
      </a:tcStyle>
    </a:band2H>
    <a:firstCol>
      <a:tcTxStyle b="off" i="off">
        <a:fontRef idx="major">
          <a:srgbClr val="000000"/>
        </a:fontRef>
        <a:srgbClr val="000000"/>
      </a:tcTxStyle>
      <a:tcStyle>
        <a:tcBdr>
          <a:left>
            <a:ln w="12700" cap="flat">
              <a:solidFill>
                <a:srgbClr val="FFFFFF"/>
              </a:solidFill>
              <a:prstDash val="solid"/>
              <a:miter lim="400000"/>
            </a:ln>
          </a:left>
          <a:right>
            <a:ln w="25400" cap="flat">
              <a:solidFill>
                <a:srgbClr val="FFFFFF"/>
              </a:solidFill>
              <a:prstDash val="solid"/>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6">
              <a:hueOff val="105381"/>
              <a:satOff val="14341"/>
              <a:lumOff val="10801"/>
            </a:schemeClr>
          </a:solidFill>
        </a:fill>
      </a:tcStyle>
    </a:firstCol>
    <a:lastRow>
      <a:tcTxStyle b="off" i="off">
        <a:fontRef idx="major">
          <a:srgbClr val="FFFFFF"/>
        </a:fontRef>
        <a:srgbClr val="FFFFFF"/>
      </a:tcTxStyle>
      <a:tcStyle>
        <a:tcBdr>
          <a:left>
            <a:ln w="12700" cap="flat">
              <a:noFill/>
              <a:miter lim="400000"/>
            </a:ln>
          </a:left>
          <a:right>
            <a:ln w="12700" cap="flat">
              <a:noFill/>
              <a:miter lim="400000"/>
            </a:ln>
          </a:right>
          <a:top>
            <a:ln w="25400" cap="flat">
              <a:solidFill>
                <a:srgbClr val="FFFFFF"/>
              </a:solidFill>
              <a:prstDash val="solid"/>
              <a:miter lim="400000"/>
            </a:ln>
          </a:top>
          <a:bottom>
            <a:ln w="12700" cap="flat">
              <a:solidFill>
                <a:srgbClr val="FFFFFF"/>
              </a:solidFill>
              <a:prstDash val="solid"/>
              <a:miter lim="400000"/>
            </a:ln>
          </a:bottom>
          <a:insideH>
            <a:ln w="12700" cap="flat">
              <a:noFill/>
              <a:miter lim="400000"/>
            </a:ln>
          </a:insideH>
          <a:insideV>
            <a:ln w="12700" cap="flat">
              <a:noFill/>
              <a:miter lim="400000"/>
            </a:ln>
          </a:insideV>
        </a:tcBdr>
        <a:fill>
          <a:noFill/>
        </a:fill>
      </a:tcStyle>
    </a:lastRow>
    <a:firstRow>
      <a:tcTxStyle b="off" i="off">
        <a:fontRef idx="major">
          <a:srgbClr val="000000"/>
        </a:fontRef>
        <a:srgbClr val="000000"/>
      </a:tcTxStyle>
      <a:tcStyle>
        <a:tcBdr>
          <a:left>
            <a:ln w="12700" cap="flat">
              <a:noFill/>
              <a:miter lim="400000"/>
            </a:ln>
          </a:left>
          <a:right>
            <a:ln w="12700" cap="flat">
              <a:noFill/>
              <a:miter lim="400000"/>
            </a:ln>
          </a:right>
          <a:top>
            <a:ln w="12700" cap="flat">
              <a:solidFill>
                <a:srgbClr val="FFFFFF"/>
              </a:solidFill>
              <a:prstDash val="solid"/>
              <a:miter lim="400000"/>
            </a:ln>
          </a:top>
          <a:bottom>
            <a:ln w="25400" cap="flat">
              <a:solidFill>
                <a:srgbClr val="FFFFFF"/>
              </a:solidFill>
              <a:prstDash val="solid"/>
              <a:miter lim="400000"/>
            </a:ln>
          </a:bottom>
          <a:insideH>
            <a:ln w="12700" cap="flat">
              <a:noFill/>
              <a:miter lim="400000"/>
            </a:ln>
          </a:insideH>
          <a:insideV>
            <a:ln w="12700" cap="flat">
              <a:noFill/>
              <a:miter lim="400000"/>
            </a:ln>
          </a:insideV>
        </a:tcBdr>
        <a:fill>
          <a:solidFill>
            <a:schemeClr val="accent6">
              <a:hueOff val="105381"/>
              <a:satOff val="14341"/>
              <a:lumOff val="10801"/>
            </a:schemeClr>
          </a:solidFill>
        </a:fill>
      </a:tcStyle>
    </a:firstRow>
  </a:tblStyle>
  <a:tblStyle styleId="{33BA23B1-9221-436E-865A-0063620EA4FD}" styleName="">
    <a:tblBg/>
    <a:wholeTbl>
      <a:tcTxStyle b="off" i="off">
        <a:fontRef idx="major">
          <a:srgbClr val="FFFFFF"/>
        </a:fontRef>
        <a:srgbClr val="FFFFFF"/>
      </a:tcTxStyle>
      <a:tcStyle>
        <a:tcBdr>
          <a:left>
            <a:ln w="12700" cap="flat">
              <a:noFill/>
              <a:miter lim="400000"/>
            </a:ln>
          </a:left>
          <a:right>
            <a:ln w="12700" cap="flat">
              <a:noFill/>
              <a:miter lim="400000"/>
            </a:ln>
          </a:right>
          <a:top>
            <a:ln w="12700" cap="flat">
              <a:solidFill>
                <a:srgbClr val="CBCBCB"/>
              </a:solidFill>
              <a:prstDash val="solid"/>
              <a:miter lim="400000"/>
            </a:ln>
          </a:top>
          <a:bottom>
            <a:ln w="12700" cap="flat">
              <a:solidFill>
                <a:srgbClr val="CBCBCB"/>
              </a:solidFill>
              <a:prstDash val="solid"/>
              <a:miter lim="400000"/>
            </a:ln>
          </a:bottom>
          <a:insideH>
            <a:ln w="12700" cap="flat">
              <a:solidFill>
                <a:srgbClr val="CBCBCB"/>
              </a:solidFill>
              <a:prstDash val="solid"/>
              <a:miter lim="400000"/>
            </a:ln>
          </a:insideH>
          <a:insideV>
            <a:ln w="12700" cap="flat">
              <a:noFill/>
              <a:miter lim="400000"/>
            </a:ln>
          </a:insideV>
        </a:tcBdr>
        <a:fill>
          <a:noFill/>
        </a:fill>
      </a:tcStyle>
    </a:wholeTbl>
    <a:band2H>
      <a:tcTxStyle/>
      <a:tcStyle>
        <a:tcBdr/>
        <a:fill>
          <a:solidFill>
            <a:srgbClr val="797A7C">
              <a:alpha val="30000"/>
            </a:srgbClr>
          </a:solidFill>
        </a:fill>
      </a:tcStyle>
    </a:band2H>
    <a:firstCol>
      <a:tcTxStyle b="off" i="off">
        <a:fontRef idx="major">
          <a:srgbClr val="FFFFFF"/>
        </a:fontRef>
        <a:srgbClr val="FFFFFF"/>
      </a:tcTxStyle>
      <a:tcStyle>
        <a:tcBdr>
          <a:left>
            <a:ln w="12700" cap="flat">
              <a:solidFill>
                <a:srgbClr val="CBCBCB"/>
              </a:solidFill>
              <a:prstDash val="solid"/>
              <a:miter lim="400000"/>
            </a:ln>
          </a:left>
          <a:right>
            <a:ln w="12700" cap="flat">
              <a:solidFill>
                <a:srgbClr val="CBCBCB"/>
              </a:solidFill>
              <a:prstDash val="solid"/>
              <a:miter lim="400000"/>
            </a:ln>
          </a:right>
          <a:top>
            <a:ln w="12700" cap="flat">
              <a:solidFill>
                <a:srgbClr val="CBCBCB"/>
              </a:solidFill>
              <a:prstDash val="solid"/>
              <a:miter lim="400000"/>
            </a:ln>
          </a:top>
          <a:bottom>
            <a:ln w="12700" cap="flat">
              <a:solidFill>
                <a:srgbClr val="CBCBCB"/>
              </a:solidFill>
              <a:prstDash val="solid"/>
              <a:miter lim="400000"/>
            </a:ln>
          </a:bottom>
          <a:insideH>
            <a:ln w="12700" cap="flat">
              <a:solidFill>
                <a:srgbClr val="CBCBCB"/>
              </a:solidFill>
              <a:prstDash val="solid"/>
              <a:miter lim="400000"/>
            </a:ln>
          </a:insideH>
          <a:insideV>
            <a:ln w="12700" cap="flat">
              <a:noFill/>
              <a:miter lim="400000"/>
            </a:ln>
          </a:insideV>
        </a:tcBdr>
        <a:fill>
          <a:solidFill>
            <a:srgbClr val="545761"/>
          </a:solidFill>
        </a:fill>
      </a:tcStyle>
    </a:firstCol>
    <a:lastRow>
      <a:tcTxStyle b="off" i="off">
        <a:fontRef idx="major">
          <a:srgbClr val="FFFFFF"/>
        </a:fontRef>
        <a:srgbClr val="FFFFFF"/>
      </a:tcTxStyle>
      <a:tcStyle>
        <a:tcBdr>
          <a:left>
            <a:ln w="12700" cap="flat">
              <a:noFill/>
              <a:miter lim="400000"/>
            </a:ln>
          </a:left>
          <a:right>
            <a:ln w="12700" cap="flat">
              <a:noFill/>
              <a:miter lim="400000"/>
            </a:ln>
          </a:right>
          <a:top>
            <a:ln w="12700" cap="flat">
              <a:solidFill>
                <a:srgbClr val="CBCBCB"/>
              </a:solidFill>
              <a:prstDash val="solid"/>
              <a:miter lim="400000"/>
            </a:ln>
          </a:top>
          <a:bottom>
            <a:ln w="12700" cap="flat">
              <a:solidFill>
                <a:srgbClr val="CBCBCB"/>
              </a:solidFill>
              <a:prstDash val="solid"/>
              <a:miter lim="400000"/>
            </a:ln>
          </a:bottom>
          <a:insideH>
            <a:ln w="12700" cap="flat">
              <a:noFill/>
              <a:miter lim="400000"/>
            </a:ln>
          </a:insideH>
          <a:insideV>
            <a:ln w="12700" cap="flat">
              <a:noFill/>
              <a:miter lim="400000"/>
            </a:ln>
          </a:insideV>
        </a:tcBdr>
        <a:fill>
          <a:solidFill>
            <a:srgbClr val="777C83"/>
          </a:solidFill>
        </a:fill>
      </a:tcStyle>
    </a:lastRow>
    <a:firstRow>
      <a:tcTxStyle b="off" i="off">
        <a:fontRef idx="major">
          <a:srgbClr val="FFFFFF"/>
        </a:fontRef>
        <a:srgbClr val="FFFFFF"/>
      </a:tcTxStyle>
      <a:tcStyle>
        <a:tcBdr>
          <a:left>
            <a:ln w="12700" cap="flat">
              <a:noFill/>
              <a:miter lim="400000"/>
            </a:ln>
          </a:left>
          <a:right>
            <a:ln w="12700" cap="flat">
              <a:noFill/>
              <a:miter lim="400000"/>
            </a:ln>
          </a:right>
          <a:top>
            <a:ln w="12700" cap="flat">
              <a:solidFill>
                <a:srgbClr val="CBCBCB"/>
              </a:solidFill>
              <a:prstDash val="solid"/>
              <a:miter lim="400000"/>
            </a:ln>
          </a:top>
          <a:bottom>
            <a:ln w="12700" cap="flat">
              <a:solidFill>
                <a:srgbClr val="FFFFFF"/>
              </a:solidFill>
              <a:prstDash val="solid"/>
              <a:miter lim="400000"/>
            </a:ln>
          </a:bottom>
          <a:insideH>
            <a:ln w="12700" cap="flat">
              <a:noFill/>
              <a:miter lim="400000"/>
            </a:ln>
          </a:insideH>
          <a:insideV>
            <a:ln w="12700" cap="flat">
              <a:noFill/>
              <a:miter lim="400000"/>
            </a:ln>
          </a:insideV>
        </a:tcBdr>
        <a:fill>
          <a:solidFill>
            <a:srgbClr val="777C83"/>
          </a:solidFill>
        </a:fill>
      </a:tcStyle>
    </a:firstRow>
  </a:tblStyle>
  <a:tblStyle styleId="{2708684C-4D16-4618-839F-0558EEFCDFE6}" styleName="">
    <a:tblBg/>
    <a:wholeTbl>
      <a:tcTxStyle b="off" i="off">
        <a:fontRef idx="major">
          <a:srgbClr val="FFFFFF"/>
        </a:fontRef>
        <a:srgbClr val="FFFFFF"/>
      </a:tcTxStyle>
      <a:tcStyle>
        <a:tcBdr>
          <a:left>
            <a:ln w="12700" cap="flat">
              <a:solidFill>
                <a:srgbClr val="FFFFFF"/>
              </a:solidFill>
              <a:custDash>
                <a:ds d="200000" sp="200000"/>
              </a:custDash>
              <a:miter lim="400000"/>
            </a:ln>
          </a:left>
          <a:right>
            <a:ln w="12700" cap="flat">
              <a:solidFill>
                <a:srgbClr val="FFFFFF"/>
              </a:solidFill>
              <a:custDash>
                <a:ds d="200000" sp="200000"/>
              </a:custDash>
              <a:miter lim="400000"/>
            </a:ln>
          </a:right>
          <a:top>
            <a:ln w="12700" cap="flat">
              <a:solidFill>
                <a:srgbClr val="FFFFFF"/>
              </a:solidFill>
              <a:custDash>
                <a:ds d="200000" sp="200000"/>
              </a:custDash>
              <a:miter lim="400000"/>
            </a:ln>
          </a:top>
          <a:bottom>
            <a:ln w="12700" cap="flat">
              <a:solidFill>
                <a:srgbClr val="FFFFFF"/>
              </a:solidFill>
              <a:custDash>
                <a:ds d="200000" sp="200000"/>
              </a:custDash>
              <a:miter lim="400000"/>
            </a:ln>
          </a:bottom>
          <a:insideH>
            <a:ln w="12700" cap="flat">
              <a:solidFill>
                <a:srgbClr val="FFFFFF"/>
              </a:solidFill>
              <a:custDash>
                <a:ds d="200000" sp="200000"/>
              </a:custDash>
              <a:miter lim="400000"/>
            </a:ln>
          </a:insideH>
          <a:insideV>
            <a:ln w="12700" cap="flat">
              <a:solidFill>
                <a:srgbClr val="FFFFFF"/>
              </a:solidFill>
              <a:custDash>
                <a:ds d="200000" sp="200000"/>
              </a:custDash>
              <a:miter lim="400000"/>
            </a:ln>
          </a:insideV>
        </a:tcBdr>
        <a:fill>
          <a:noFill/>
        </a:fill>
      </a:tcStyle>
    </a:wholeTbl>
    <a:band2H>
      <a:tcTxStyle/>
      <a:tcStyle>
        <a:tcBdr/>
        <a:fill>
          <a:solidFill>
            <a:srgbClr val="797A7C">
              <a:alpha val="30000"/>
            </a:srgbClr>
          </a:solidFill>
        </a:fill>
      </a:tcStyle>
    </a:band2H>
    <a:firstCol>
      <a:tcTxStyle b="on" i="off">
        <a:font>
          <a:latin typeface="Helvetica"/>
          <a:ea typeface="Helvetica"/>
          <a:cs typeface="Helvetica"/>
        </a:font>
        <a:srgbClr val="FFFFFF"/>
      </a:tcTxStyle>
      <a:tcStyle>
        <a:tcBdr>
          <a:left>
            <a:ln w="12700" cap="flat">
              <a:noFill/>
              <a:miter lim="400000"/>
            </a:ln>
          </a:left>
          <a:right>
            <a:ln w="12700" cap="flat">
              <a:solidFill>
                <a:srgbClr val="FFFFFF"/>
              </a:solidFill>
              <a:prstDash val="solid"/>
              <a:miter lim="400000"/>
            </a:ln>
          </a:right>
          <a:top>
            <a:ln w="12700" cap="flat">
              <a:solidFill>
                <a:srgbClr val="FFFFFF"/>
              </a:solidFill>
              <a:custDash>
                <a:ds d="200000" sp="200000"/>
              </a:custDash>
              <a:miter lim="400000"/>
            </a:ln>
          </a:top>
          <a:bottom>
            <a:ln w="12700" cap="flat">
              <a:solidFill>
                <a:srgbClr val="FFFFFF"/>
              </a:solidFill>
              <a:custDash>
                <a:ds d="200000" sp="200000"/>
              </a:custDash>
              <a:miter lim="400000"/>
            </a:ln>
          </a:bottom>
          <a:insideH>
            <a:ln w="12700" cap="flat">
              <a:solidFill>
                <a:srgbClr val="FFFFFF"/>
              </a:solidFill>
              <a:custDash>
                <a:ds d="200000" sp="200000"/>
              </a:custDash>
              <a:miter lim="400000"/>
            </a:ln>
          </a:insideH>
          <a:insideV>
            <a:ln w="12700" cap="flat">
              <a:solidFill>
                <a:srgbClr val="FFFFFF"/>
              </a:solidFill>
              <a:custDash>
                <a:ds d="200000" sp="200000"/>
              </a:custDash>
              <a:miter lim="400000"/>
            </a:ln>
          </a:insideV>
        </a:tcBdr>
        <a:fill>
          <a:noFill/>
        </a:fill>
      </a:tcStyle>
    </a:firstCol>
    <a:lastRow>
      <a:tcTxStyle b="on" i="off">
        <a:font>
          <a:latin typeface="Helvetica"/>
          <a:ea typeface="Helvetica"/>
          <a:cs typeface="Helvetica"/>
        </a:font>
        <a:srgbClr val="FFFFFF"/>
      </a:tcTxStyle>
      <a:tcStyle>
        <a:tcBdr>
          <a:left>
            <a:ln w="12700" cap="flat">
              <a:solidFill>
                <a:srgbClr val="FFFFFF"/>
              </a:solidFill>
              <a:custDash>
                <a:ds d="200000" sp="200000"/>
              </a:custDash>
              <a:miter lim="400000"/>
            </a:ln>
          </a:left>
          <a:right>
            <a:ln w="12700" cap="flat">
              <a:solidFill>
                <a:srgbClr val="FFFFFF"/>
              </a:solidFill>
              <a:custDash>
                <a:ds d="200000" sp="200000"/>
              </a:custDash>
              <a:miter lim="400000"/>
            </a:ln>
          </a:right>
          <a:top>
            <a:ln w="12700" cap="flat">
              <a:solidFill>
                <a:srgbClr val="FFFFFF"/>
              </a:solidFill>
              <a:prstDash val="solid"/>
              <a:miter lim="400000"/>
            </a:ln>
          </a:top>
          <a:bottom>
            <a:ln w="12700" cap="flat">
              <a:noFill/>
              <a:miter lim="400000"/>
            </a:ln>
          </a:bottom>
          <a:insideH>
            <a:ln w="12700" cap="flat">
              <a:noFill/>
              <a:miter lim="400000"/>
            </a:ln>
          </a:insideH>
          <a:insideV>
            <a:ln w="12700" cap="flat">
              <a:solidFill>
                <a:srgbClr val="FFFFFF"/>
              </a:solidFill>
              <a:custDash>
                <a:ds d="200000" sp="200000"/>
              </a:custDash>
              <a:miter lim="400000"/>
            </a:ln>
          </a:insideV>
        </a:tcBdr>
        <a:fill>
          <a:noFill/>
        </a:fill>
      </a:tcStyle>
    </a:lastRow>
    <a:firstRow>
      <a:tcTxStyle b="on" i="off">
        <a:font>
          <a:latin typeface="Helvetica"/>
          <a:ea typeface="Helvetica"/>
          <a:cs typeface="Helvetica"/>
        </a:font>
        <a:srgbClr val="FFFFFF"/>
      </a:tcTxStyle>
      <a:tcStyle>
        <a:tcBdr>
          <a:left>
            <a:ln w="12700" cap="flat">
              <a:solidFill>
                <a:srgbClr val="FFFFFF"/>
              </a:solidFill>
              <a:custDash>
                <a:ds d="200000" sp="200000"/>
              </a:custDash>
              <a:miter lim="400000"/>
            </a:ln>
          </a:left>
          <a:right>
            <a:ln w="12700" cap="flat">
              <a:solidFill>
                <a:srgbClr val="FFFFFF"/>
              </a:solidFill>
              <a:custDash>
                <a:ds d="200000" sp="200000"/>
              </a:custDash>
              <a:miter lim="400000"/>
            </a:ln>
          </a:right>
          <a:top>
            <a:ln w="12700" cap="flat">
              <a:noFill/>
              <a:miter lim="400000"/>
            </a:ln>
          </a:top>
          <a:bottom>
            <a:ln w="12700" cap="flat">
              <a:solidFill>
                <a:srgbClr val="FFFFFF"/>
              </a:solidFill>
              <a:prstDash val="solid"/>
              <a:miter lim="400000"/>
            </a:ln>
          </a:bottom>
          <a:insideH>
            <a:ln w="12700" cap="flat">
              <a:noFill/>
              <a:miter lim="400000"/>
            </a:ln>
          </a:insideH>
          <a:insideV>
            <a:ln w="12700" cap="flat">
              <a:solidFill>
                <a:srgbClr val="FFFFFF"/>
              </a:solidFill>
              <a:custDash>
                <a:ds d="200000" sp="200000"/>
              </a:custDash>
              <a:miter lim="400000"/>
            </a:ln>
          </a:insideV>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756"/>
    <p:restoredTop sz="90667"/>
  </p:normalViewPr>
  <p:slideViewPr>
    <p:cSldViewPr snapToGrid="0" snapToObjects="1">
      <p:cViewPr varScale="1">
        <p:scale>
          <a:sx n="56" d="100"/>
          <a:sy n="56" d="100"/>
        </p:scale>
        <p:origin x="520" y="200"/>
      </p:cViewPr>
      <p:guideLst/>
    </p:cSldViewPr>
  </p:slideViewPr>
  <p:outlineViewPr>
    <p:cViewPr>
      <p:scale>
        <a:sx n="33" d="100"/>
        <a:sy n="33" d="100"/>
      </p:scale>
      <p:origin x="0" y="-1332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2018026460"/>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7112073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3775579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4928029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2265505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Long-term</a:t>
            </a:r>
            <a:r>
              <a:rPr lang="en-US" baseline="0" dirty="0"/>
              <a:t> </a:t>
            </a:r>
            <a:r>
              <a:rPr lang="en-US" dirty="0"/>
              <a:t>outcome in hydropic fetuses secondary to PB19 infection</a:t>
            </a:r>
            <a:r>
              <a:rPr lang="en-US" baseline="0" dirty="0"/>
              <a:t> </a:t>
            </a:r>
            <a:r>
              <a:rPr lang="en-US" dirty="0"/>
              <a:t>is less favorable, with a survival rate of %67-84,</a:t>
            </a:r>
            <a:r>
              <a:rPr lang="en-US" baseline="0" dirty="0"/>
              <a:t> suggesting that the virus may induce neural toxicity directly. </a:t>
            </a:r>
            <a:endParaRPr lang="en-US" dirty="0"/>
          </a:p>
        </p:txBody>
      </p:sp>
    </p:spTree>
    <p:extLst>
      <p:ext uri="{BB962C8B-B14F-4D97-AF65-F5344CB8AC3E}">
        <p14:creationId xmlns:p14="http://schemas.microsoft.com/office/powerpoint/2010/main" val="20433834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055483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811796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7623438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6135224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8813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9831047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630169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323191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200" b="0" i="0" u="none" strike="noStrike" baseline="0" dirty="0">
                <a:latin typeface="Helvetica Neue"/>
                <a:ea typeface="Helvetica Neue"/>
                <a:cs typeface="Helvetica Neue"/>
                <a:sym typeface="Helvetica Neue"/>
              </a:rPr>
              <a:t>Intravenous immune globulin and plasmapheresis have also been used in some cases with a history of previous early mid-trimester loss due to RBC </a:t>
            </a:r>
            <a:r>
              <a:rPr lang="en-US" sz="2200" b="0" i="0" u="none" strike="noStrike" baseline="0" dirty="0" err="1">
                <a:latin typeface="Helvetica Neue"/>
                <a:ea typeface="Helvetica Neue"/>
                <a:cs typeface="Helvetica Neue"/>
                <a:sym typeface="Helvetica Neue"/>
              </a:rPr>
              <a:t>alloimmunization</a:t>
            </a:r>
            <a:r>
              <a:rPr lang="en-US" sz="2200" b="0" i="0" u="none" strike="noStrike" baseline="0" dirty="0">
                <a:latin typeface="Helvetica Neue"/>
                <a:ea typeface="Helvetica Neue"/>
                <a:cs typeface="Helvetica Neue"/>
                <a:sym typeface="Helvetica Neue"/>
              </a:rPr>
              <a:t> or markedly elevated titers, with a reported reduction in perinatal mortality and delay</a:t>
            </a:r>
          </a:p>
          <a:p>
            <a:r>
              <a:rPr lang="en-US" sz="2200" b="0" i="0" u="none" strike="noStrike" baseline="0" dirty="0">
                <a:latin typeface="Helvetica Neue"/>
                <a:ea typeface="Helvetica Neue"/>
                <a:cs typeface="Helvetica Neue"/>
                <a:sym typeface="Helvetica Neue"/>
              </a:rPr>
              <a:t>of the first IUT by 1.5 weeks. In contrast, one small randomized controlled trial found no additional benefit of IVIG when combined with IUT, compared with IUT alone, in cases of severe </a:t>
            </a:r>
            <a:r>
              <a:rPr lang="en-US" sz="2200" b="0" i="0" u="none" strike="noStrike" baseline="0" dirty="0" err="1">
                <a:latin typeface="Helvetica Neue"/>
                <a:ea typeface="Helvetica Neue"/>
                <a:cs typeface="Helvetica Neue"/>
                <a:sym typeface="Helvetica Neue"/>
              </a:rPr>
              <a:t>RhD</a:t>
            </a:r>
            <a:r>
              <a:rPr lang="en-US" sz="2200" b="0" i="0" u="none" strike="noStrike" baseline="0" dirty="0">
                <a:latin typeface="Helvetica Neue"/>
                <a:ea typeface="Helvetica Neue"/>
                <a:cs typeface="Helvetica Neue"/>
                <a:sym typeface="Helvetica Neue"/>
              </a:rPr>
              <a:t> </a:t>
            </a:r>
            <a:r>
              <a:rPr lang="en-US" sz="2200" b="0" i="0" u="none" strike="noStrike" baseline="0" dirty="0" err="1">
                <a:latin typeface="Helvetica Neue"/>
                <a:ea typeface="Helvetica Neue"/>
                <a:cs typeface="Helvetica Neue"/>
                <a:sym typeface="Helvetica Neue"/>
              </a:rPr>
              <a:t>alloimmunization</a:t>
            </a:r>
            <a:r>
              <a:rPr lang="en-US" sz="2200" b="0" i="0" u="none" strike="noStrike" baseline="0" dirty="0">
                <a:latin typeface="Helvetica Neue"/>
                <a:ea typeface="Helvetica Neue"/>
                <a:cs typeface="Helvetica Neue"/>
                <a:sym typeface="Helvetica Neue"/>
              </a:rPr>
              <a:t>.</a:t>
            </a:r>
            <a:endParaRPr lang="en-US" dirty="0"/>
          </a:p>
          <a:p>
            <a:endParaRPr lang="en-US" dirty="0"/>
          </a:p>
        </p:txBody>
      </p:sp>
    </p:spTree>
    <p:extLst>
      <p:ext uri="{BB962C8B-B14F-4D97-AF65-F5344CB8AC3E}">
        <p14:creationId xmlns:p14="http://schemas.microsoft.com/office/powerpoint/2010/main" val="8325807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6957191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amp; Subtitle">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Title Text</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atin typeface="+mj-lt"/>
                <a:ea typeface="+mj-ea"/>
                <a:cs typeface="+mj-cs"/>
                <a:sym typeface="Helvetica Light"/>
              </a:defRPr>
            </a:lvl1pPr>
            <a:lvl2pPr marL="0" indent="228600" algn="ctr">
              <a:spcBef>
                <a:spcPts val="0"/>
              </a:spcBef>
              <a:buSzTx/>
              <a:buNone/>
              <a:defRPr sz="3200">
                <a:latin typeface="+mj-lt"/>
                <a:ea typeface="+mj-ea"/>
                <a:cs typeface="+mj-cs"/>
                <a:sym typeface="Helvetica Light"/>
              </a:defRPr>
            </a:lvl2pPr>
            <a:lvl3pPr marL="0" indent="457200" algn="ctr">
              <a:spcBef>
                <a:spcPts val="0"/>
              </a:spcBef>
              <a:buSzTx/>
              <a:buNone/>
              <a:defRPr sz="3200">
                <a:latin typeface="+mj-lt"/>
                <a:ea typeface="+mj-ea"/>
                <a:cs typeface="+mj-cs"/>
                <a:sym typeface="Helvetica Light"/>
              </a:defRPr>
            </a:lvl3pPr>
            <a:lvl4pPr marL="0" indent="685800" algn="ctr">
              <a:spcBef>
                <a:spcPts val="0"/>
              </a:spcBef>
              <a:buSzTx/>
              <a:buNone/>
              <a:defRPr sz="3200">
                <a:latin typeface="+mj-lt"/>
                <a:ea typeface="+mj-ea"/>
                <a:cs typeface="+mj-cs"/>
                <a:sym typeface="Helvetica Light"/>
              </a:defRPr>
            </a:lvl4pPr>
            <a:lvl5pPr marL="0" indent="914400" algn="ctr">
              <a:spcBef>
                <a:spcPts val="0"/>
              </a:spcBef>
              <a:buSzTx/>
              <a:buNone/>
              <a:defRPr sz="3200">
                <a:latin typeface="+mj-lt"/>
                <a:ea typeface="+mj-ea"/>
                <a:cs typeface="+mj-cs"/>
                <a:sym typeface="Helvetica Light"/>
              </a:defRPr>
            </a:lvl5pPr>
          </a:lstStyle>
          <a:p>
            <a:r>
              <a:t>Body Level One</a:t>
            </a:r>
          </a:p>
          <a:p>
            <a:pPr lvl="1"/>
            <a:r>
              <a:t>Body Level Two</a:t>
            </a:r>
          </a:p>
          <a:p>
            <a:pPr lvl="2"/>
            <a:r>
              <a:t>Body Level Three</a:t>
            </a:r>
          </a:p>
          <a:p>
            <a:pPr lvl="3"/>
            <a:r>
              <a:t>Body Level Four</a:t>
            </a:r>
          </a:p>
          <a:p>
            <a:pPr lvl="4"/>
            <a:r>
              <a:t>Body Level Five</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20" name="Shape 20"/>
          <p:cNvSpPr>
            <a:spLocks noGrp="1"/>
          </p:cNvSpPr>
          <p:nvPr>
            <p:ph type="pic" idx="13"/>
          </p:nvPr>
        </p:nvSpPr>
        <p:spPr>
          <a:xfrm>
            <a:off x="160020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Title Text</a:t>
            </a:r>
          </a:p>
        </p:txBody>
      </p:sp>
      <p:sp>
        <p:nvSpPr>
          <p:cNvPr id="22" name="Shape 22"/>
          <p:cNvSpPr>
            <a:spLocks noGrp="1"/>
          </p:cNvSpPr>
          <p:nvPr>
            <p:ph type="body" sz="quarter" idx="1"/>
          </p:nvPr>
        </p:nvSpPr>
        <p:spPr>
          <a:xfrm>
            <a:off x="1270000" y="8191500"/>
            <a:ext cx="10464800" cy="1219200"/>
          </a:xfrm>
          <a:prstGeom prst="rect">
            <a:avLst/>
          </a:prstGeom>
        </p:spPr>
        <p:txBody>
          <a:bodyPr anchor="t"/>
          <a:lstStyle>
            <a:lvl1pPr marL="0" indent="0" algn="ctr">
              <a:spcBef>
                <a:spcPts val="0"/>
              </a:spcBef>
              <a:buSzTx/>
              <a:buNone/>
              <a:defRPr sz="3200">
                <a:latin typeface="+mj-lt"/>
                <a:ea typeface="+mj-ea"/>
                <a:cs typeface="+mj-cs"/>
                <a:sym typeface="Helvetica Light"/>
              </a:defRPr>
            </a:lvl1pPr>
            <a:lvl2pPr marL="0" indent="228600" algn="ctr">
              <a:spcBef>
                <a:spcPts val="0"/>
              </a:spcBef>
              <a:buSzTx/>
              <a:buNone/>
              <a:defRPr sz="3200">
                <a:latin typeface="+mj-lt"/>
                <a:ea typeface="+mj-ea"/>
                <a:cs typeface="+mj-cs"/>
                <a:sym typeface="Helvetica Light"/>
              </a:defRPr>
            </a:lvl2pPr>
            <a:lvl3pPr marL="0" indent="457200" algn="ctr">
              <a:spcBef>
                <a:spcPts val="0"/>
              </a:spcBef>
              <a:buSzTx/>
              <a:buNone/>
              <a:defRPr sz="3200">
                <a:latin typeface="+mj-lt"/>
                <a:ea typeface="+mj-ea"/>
                <a:cs typeface="+mj-cs"/>
                <a:sym typeface="Helvetica Light"/>
              </a:defRPr>
            </a:lvl3pPr>
            <a:lvl4pPr marL="0" indent="685800" algn="ctr">
              <a:spcBef>
                <a:spcPts val="0"/>
              </a:spcBef>
              <a:buSzTx/>
              <a:buNone/>
              <a:defRPr sz="3200">
                <a:latin typeface="+mj-lt"/>
                <a:ea typeface="+mj-ea"/>
                <a:cs typeface="+mj-cs"/>
                <a:sym typeface="Helvetica Light"/>
              </a:defRPr>
            </a:lvl4pPr>
            <a:lvl5pPr marL="0" indent="914400" algn="ctr">
              <a:spcBef>
                <a:spcPts val="0"/>
              </a:spcBef>
              <a:buSzTx/>
              <a:buNone/>
              <a:defRPr sz="3200">
                <a:latin typeface="+mj-lt"/>
                <a:ea typeface="+mj-ea"/>
                <a:cs typeface="+mj-cs"/>
                <a:sym typeface="Helvetica Light"/>
              </a:defRPr>
            </a:lvl5pPr>
          </a:lstStyle>
          <a:p>
            <a:r>
              <a:t>Body Level One</a:t>
            </a:r>
          </a:p>
          <a:p>
            <a:pPr lvl="1"/>
            <a:r>
              <a:t>Body Level Two</a:t>
            </a:r>
          </a:p>
          <a:p>
            <a:pPr lvl="2"/>
            <a:r>
              <a:t>Body Level Three</a:t>
            </a:r>
          </a:p>
          <a:p>
            <a:pPr lvl="3"/>
            <a:r>
              <a:t>Body Level Four</a:t>
            </a:r>
          </a:p>
          <a:p>
            <a:pPr lvl="4"/>
            <a:r>
              <a:t>Body Level Five</a:t>
            </a:r>
          </a:p>
        </p:txBody>
      </p:sp>
      <p:sp>
        <p:nvSpPr>
          <p:cNvPr id="23" name="Shape 2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Title Text</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762000"/>
            <a:ext cx="5334000" cy="82423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762000"/>
            <a:ext cx="5334000" cy="4000500"/>
          </a:xfrm>
          <a:prstGeom prst="rect">
            <a:avLst/>
          </a:prstGeom>
        </p:spPr>
        <p:txBody>
          <a:bodyPr anchor="b"/>
          <a:lstStyle>
            <a:lvl1pPr algn="l">
              <a:defRPr sz="4800" b="1">
                <a:latin typeface="+mn-lt"/>
                <a:ea typeface="+mn-ea"/>
                <a:cs typeface="+mn-cs"/>
                <a:sym typeface="Times New Roman"/>
              </a:defRPr>
            </a:lvl1pPr>
          </a:lstStyle>
          <a:p>
            <a:r>
              <a:t>Title Text</a:t>
            </a:r>
          </a:p>
        </p:txBody>
      </p:sp>
      <p:sp>
        <p:nvSpPr>
          <p:cNvPr id="40" name="Shape 40"/>
          <p:cNvSpPr>
            <a:spLocks noGrp="1"/>
          </p:cNvSpPr>
          <p:nvPr>
            <p:ph type="body" sz="quarter" idx="1"/>
          </p:nvPr>
        </p:nvSpPr>
        <p:spPr>
          <a:xfrm>
            <a:off x="952500" y="5003800"/>
            <a:ext cx="5334000" cy="4000500"/>
          </a:xfrm>
          <a:prstGeom prst="rect">
            <a:avLst/>
          </a:prstGeom>
        </p:spPr>
        <p:txBody>
          <a:bodyPr anchor="t"/>
          <a:lstStyle>
            <a:lvl1pPr marL="0" indent="0" algn="ctr">
              <a:spcBef>
                <a:spcPts val="0"/>
              </a:spcBef>
              <a:buSzTx/>
              <a:buNone/>
              <a:defRPr sz="3200">
                <a:latin typeface="+mj-lt"/>
                <a:ea typeface="+mj-ea"/>
                <a:cs typeface="+mj-cs"/>
                <a:sym typeface="Helvetica Light"/>
              </a:defRPr>
            </a:lvl1pPr>
            <a:lvl2pPr marL="0" indent="228600" algn="ctr">
              <a:spcBef>
                <a:spcPts val="0"/>
              </a:spcBef>
              <a:buSzTx/>
              <a:buNone/>
              <a:defRPr sz="3200">
                <a:latin typeface="+mj-lt"/>
                <a:ea typeface="+mj-ea"/>
                <a:cs typeface="+mj-cs"/>
                <a:sym typeface="Helvetica Light"/>
              </a:defRPr>
            </a:lvl2pPr>
            <a:lvl3pPr marL="0" indent="457200" algn="ctr">
              <a:spcBef>
                <a:spcPts val="0"/>
              </a:spcBef>
              <a:buSzTx/>
              <a:buNone/>
              <a:defRPr sz="3200">
                <a:latin typeface="+mj-lt"/>
                <a:ea typeface="+mj-ea"/>
                <a:cs typeface="+mj-cs"/>
                <a:sym typeface="Helvetica Light"/>
              </a:defRPr>
            </a:lvl3pPr>
            <a:lvl4pPr marL="0" indent="685800" algn="ctr">
              <a:spcBef>
                <a:spcPts val="0"/>
              </a:spcBef>
              <a:buSzTx/>
              <a:buNone/>
              <a:defRPr sz="3200">
                <a:latin typeface="+mj-lt"/>
                <a:ea typeface="+mj-ea"/>
                <a:cs typeface="+mj-cs"/>
                <a:sym typeface="Helvetica Light"/>
              </a:defRPr>
            </a:lvl4pPr>
            <a:lvl5pPr marL="0" indent="914400" algn="ctr">
              <a:spcBef>
                <a:spcPts val="0"/>
              </a:spcBef>
              <a:buSzTx/>
              <a:buNone/>
              <a:defRPr sz="3200">
                <a:latin typeface="+mj-lt"/>
                <a:ea typeface="+mj-ea"/>
                <a:cs typeface="+mj-cs"/>
                <a:sym typeface="Helvetica Light"/>
              </a:defRPr>
            </a:lvl5pPr>
          </a:lstStyle>
          <a:p>
            <a:r>
              <a:t>Body Level One</a:t>
            </a:r>
          </a:p>
          <a:p>
            <a:pPr lvl="1"/>
            <a:r>
              <a:t>Body Level Two</a:t>
            </a:r>
          </a:p>
          <a:p>
            <a:pPr lvl="2"/>
            <a:r>
              <a:t>Body Level Three</a:t>
            </a:r>
          </a:p>
          <a:p>
            <a:pPr lvl="3"/>
            <a:r>
              <a:t>Body Level Four</a:t>
            </a:r>
          </a:p>
          <a:p>
            <a:pPr lvl="4"/>
            <a:r>
              <a:t>Body Level Five</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Title Text</a:t>
            </a:r>
          </a:p>
        </p:txBody>
      </p:sp>
      <p:sp>
        <p:nvSpPr>
          <p:cNvPr id="57" name="Shape 57"/>
          <p:cNvSpPr>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898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18300" y="762000"/>
            <a:ext cx="5334000" cy="3898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762884"/>
            <a:ext cx="5334000" cy="8229601"/>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533400"/>
          </a:xfrm>
          <a:prstGeom prst="rect">
            <a:avLst/>
          </a:prstGeom>
        </p:spPr>
        <p:txBody>
          <a:bodyPr anchor="t">
            <a:spAutoFit/>
          </a:bodyPr>
          <a:lstStyle>
            <a:lvl1pPr marL="0" indent="0" algn="ctr">
              <a:spcBef>
                <a:spcPts val="0"/>
              </a:spcBef>
              <a:buSzTx/>
              <a:buNone/>
              <a:defRPr sz="2800" b="1">
                <a:latin typeface="Helvetica"/>
                <a:ea typeface="Helvetica"/>
                <a:cs typeface="Helvetica"/>
                <a:sym typeface="Helvetica"/>
              </a:defRPr>
            </a:lvl1pPr>
          </a:lstStyle>
          <a:p>
            <a:r>
              <a:t>–Johnny Appleseed</a:t>
            </a:r>
          </a:p>
        </p:txBody>
      </p:sp>
      <p:sp>
        <p:nvSpPr>
          <p:cNvPr id="94" name="Shape 94"/>
          <p:cNvSpPr>
            <a:spLocks noGrp="1"/>
          </p:cNvSpPr>
          <p:nvPr>
            <p:ph type="body" sz="quarter" idx="14"/>
          </p:nvPr>
        </p:nvSpPr>
        <p:spPr>
          <a:xfrm>
            <a:off x="1270000" y="4254500"/>
            <a:ext cx="10464800" cy="711200"/>
          </a:xfrm>
          <a:prstGeom prst="rect">
            <a:avLst/>
          </a:prstGeom>
        </p:spPr>
        <p:txBody>
          <a:bodyPr>
            <a:spAutoFit/>
          </a:bodyPr>
          <a:lstStyle>
            <a:lvl1pPr marL="0" indent="0" algn="ctr">
              <a:spcBef>
                <a:spcPts val="2400"/>
              </a:spcBef>
              <a:buSzTx/>
              <a:buNone/>
              <a:defRPr sz="4000">
                <a:latin typeface="+mj-lt"/>
                <a:ea typeface="+mj-ea"/>
                <a:cs typeface="+mj-cs"/>
                <a:sym typeface="Helvetica Light"/>
              </a:defRPr>
            </a:lvl1pPr>
          </a:lstStyle>
          <a:p>
            <a:r>
              <a:t>“Type a quote here.”</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10"/>
          <a:srcRect/>
          <a:stretch>
            <a:fillRect/>
          </a:stretch>
        </a:blip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06400"/>
            <a:ext cx="11099800" cy="21209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Title Text</a:t>
            </a:r>
          </a:p>
        </p:txBody>
      </p:sp>
      <p:sp>
        <p:nvSpPr>
          <p:cNvPr id="3" name="Shape 3"/>
          <p:cNvSpPr>
            <a:spLocks noGrp="1"/>
          </p:cNvSpPr>
          <p:nvPr>
            <p:ph type="body" idx="1"/>
          </p:nvPr>
        </p:nvSpPr>
        <p:spPr>
          <a:xfrm>
            <a:off x="952500" y="2590800"/>
            <a:ext cx="11099800" cy="62865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sp>
        <p:nvSpPr>
          <p:cNvPr id="4" name="Shape 4"/>
          <p:cNvSpPr>
            <a:spLocks noGrp="1"/>
          </p:cNvSpPr>
          <p:nvPr>
            <p:ph type="sldNum" sz="quarter" idx="2"/>
          </p:nvPr>
        </p:nvSpPr>
        <p:spPr>
          <a:xfrm>
            <a:off x="6311798" y="924560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4" r:id="rId5"/>
    <p:sldLayoutId id="2147483657" r:id="rId6"/>
    <p:sldLayoutId id="2147483658" r:id="rId7"/>
    <p:sldLayoutId id="2147483659" r:id="rId8"/>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FFFFFF"/>
          </a:solidFill>
          <a:uFillTx/>
          <a:latin typeface="+mj-lt"/>
          <a:ea typeface="+mj-ea"/>
          <a:cs typeface="+mj-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FFFFFF"/>
          </a:solidFill>
          <a:uFillTx/>
          <a:latin typeface="+mj-lt"/>
          <a:ea typeface="+mj-ea"/>
          <a:cs typeface="+mj-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FFFFFF"/>
          </a:solidFill>
          <a:uFillTx/>
          <a:latin typeface="+mj-lt"/>
          <a:ea typeface="+mj-ea"/>
          <a:cs typeface="+mj-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FFFFFF"/>
          </a:solidFill>
          <a:uFillTx/>
          <a:latin typeface="+mj-lt"/>
          <a:ea typeface="+mj-ea"/>
          <a:cs typeface="+mj-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FFFFFF"/>
          </a:solidFill>
          <a:uFillTx/>
          <a:latin typeface="+mj-lt"/>
          <a:ea typeface="+mj-ea"/>
          <a:cs typeface="+mj-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FFFFFF"/>
          </a:solidFill>
          <a:uFillTx/>
          <a:latin typeface="+mj-lt"/>
          <a:ea typeface="+mj-ea"/>
          <a:cs typeface="+mj-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FFFFFF"/>
          </a:solidFill>
          <a:uFillTx/>
          <a:latin typeface="+mj-lt"/>
          <a:ea typeface="+mj-ea"/>
          <a:cs typeface="+mj-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FFFFFF"/>
          </a:solidFill>
          <a:uFillTx/>
          <a:latin typeface="+mj-lt"/>
          <a:ea typeface="+mj-ea"/>
          <a:cs typeface="+mj-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FFFFFF"/>
          </a:solidFill>
          <a:uFillTx/>
          <a:latin typeface="+mj-lt"/>
          <a:ea typeface="+mj-ea"/>
          <a:cs typeface="+mj-cs"/>
          <a:sym typeface="Helvetica Light"/>
        </a:defRPr>
      </a:lvl9pPr>
    </p:titleStyle>
    <p:bodyStyle>
      <a:lvl1pPr marL="457200" marR="0" indent="-457200" algn="l" defTabSz="584200" rtl="0" latinLnBrk="0">
        <a:lnSpc>
          <a:spcPct val="100000"/>
        </a:lnSpc>
        <a:spcBef>
          <a:spcPts val="4200"/>
        </a:spcBef>
        <a:spcAft>
          <a:spcPts val="0"/>
        </a:spcAft>
        <a:buClrTx/>
        <a:buSzPct val="75000"/>
        <a:buFontTx/>
        <a:buChar char="•"/>
        <a:tabLst/>
        <a:defRPr sz="3800" b="0" i="0" u="none" strike="noStrike" cap="none" spc="0" baseline="0">
          <a:ln>
            <a:noFill/>
          </a:ln>
          <a:solidFill>
            <a:srgbClr val="FFFFFF"/>
          </a:solidFill>
          <a:uFillTx/>
          <a:latin typeface="+mn-lt"/>
          <a:ea typeface="+mn-ea"/>
          <a:cs typeface="+mn-cs"/>
          <a:sym typeface="Times New Roman"/>
        </a:defRPr>
      </a:lvl1pPr>
      <a:lvl2pPr marL="914400" marR="0" indent="-457200" algn="l" defTabSz="584200" rtl="0" latinLnBrk="0">
        <a:lnSpc>
          <a:spcPct val="100000"/>
        </a:lnSpc>
        <a:spcBef>
          <a:spcPts val="4200"/>
        </a:spcBef>
        <a:spcAft>
          <a:spcPts val="0"/>
        </a:spcAft>
        <a:buClrTx/>
        <a:buSzPct val="75000"/>
        <a:buFontTx/>
        <a:buChar char="•"/>
        <a:tabLst/>
        <a:defRPr sz="3800" b="0" i="0" u="none" strike="noStrike" cap="none" spc="0" baseline="0">
          <a:ln>
            <a:noFill/>
          </a:ln>
          <a:solidFill>
            <a:srgbClr val="FFFFFF"/>
          </a:solidFill>
          <a:uFillTx/>
          <a:latin typeface="+mn-lt"/>
          <a:ea typeface="+mn-ea"/>
          <a:cs typeface="+mn-cs"/>
          <a:sym typeface="Times New Roman"/>
        </a:defRPr>
      </a:lvl2pPr>
      <a:lvl3pPr marL="1371600" marR="0" indent="-457200" algn="l" defTabSz="584200" rtl="0" latinLnBrk="0">
        <a:lnSpc>
          <a:spcPct val="100000"/>
        </a:lnSpc>
        <a:spcBef>
          <a:spcPts val="4200"/>
        </a:spcBef>
        <a:spcAft>
          <a:spcPts val="0"/>
        </a:spcAft>
        <a:buClrTx/>
        <a:buSzPct val="75000"/>
        <a:buFontTx/>
        <a:buChar char="•"/>
        <a:tabLst/>
        <a:defRPr sz="3800" b="0" i="0" u="none" strike="noStrike" cap="none" spc="0" baseline="0">
          <a:ln>
            <a:noFill/>
          </a:ln>
          <a:solidFill>
            <a:srgbClr val="FFFFFF"/>
          </a:solidFill>
          <a:uFillTx/>
          <a:latin typeface="+mn-lt"/>
          <a:ea typeface="+mn-ea"/>
          <a:cs typeface="+mn-cs"/>
          <a:sym typeface="Times New Roman"/>
        </a:defRPr>
      </a:lvl3pPr>
      <a:lvl4pPr marL="1828800" marR="0" indent="-457200" algn="l" defTabSz="584200" rtl="0" latinLnBrk="0">
        <a:lnSpc>
          <a:spcPct val="100000"/>
        </a:lnSpc>
        <a:spcBef>
          <a:spcPts val="4200"/>
        </a:spcBef>
        <a:spcAft>
          <a:spcPts val="0"/>
        </a:spcAft>
        <a:buClrTx/>
        <a:buSzPct val="75000"/>
        <a:buFontTx/>
        <a:buChar char="•"/>
        <a:tabLst/>
        <a:defRPr sz="3800" b="0" i="0" u="none" strike="noStrike" cap="none" spc="0" baseline="0">
          <a:ln>
            <a:noFill/>
          </a:ln>
          <a:solidFill>
            <a:srgbClr val="FFFFFF"/>
          </a:solidFill>
          <a:uFillTx/>
          <a:latin typeface="+mn-lt"/>
          <a:ea typeface="+mn-ea"/>
          <a:cs typeface="+mn-cs"/>
          <a:sym typeface="Times New Roman"/>
        </a:defRPr>
      </a:lvl4pPr>
      <a:lvl5pPr marL="2286000" marR="0" indent="-457200" algn="l" defTabSz="584200" rtl="0" latinLnBrk="0">
        <a:lnSpc>
          <a:spcPct val="100000"/>
        </a:lnSpc>
        <a:spcBef>
          <a:spcPts val="4200"/>
        </a:spcBef>
        <a:spcAft>
          <a:spcPts val="0"/>
        </a:spcAft>
        <a:buClrTx/>
        <a:buSzPct val="75000"/>
        <a:buFontTx/>
        <a:buChar char="•"/>
        <a:tabLst/>
        <a:defRPr sz="3800" b="0" i="0" u="none" strike="noStrike" cap="none" spc="0" baseline="0">
          <a:ln>
            <a:noFill/>
          </a:ln>
          <a:solidFill>
            <a:srgbClr val="FFFFFF"/>
          </a:solidFill>
          <a:uFillTx/>
          <a:latin typeface="+mn-lt"/>
          <a:ea typeface="+mn-ea"/>
          <a:cs typeface="+mn-cs"/>
          <a:sym typeface="Times New Roman"/>
        </a:defRPr>
      </a:lvl5pPr>
      <a:lvl6pPr marL="2743200" marR="0" indent="-457200" algn="l" defTabSz="584200" rtl="0" latinLnBrk="0">
        <a:lnSpc>
          <a:spcPct val="100000"/>
        </a:lnSpc>
        <a:spcBef>
          <a:spcPts val="4200"/>
        </a:spcBef>
        <a:spcAft>
          <a:spcPts val="0"/>
        </a:spcAft>
        <a:buClrTx/>
        <a:buSzPct val="75000"/>
        <a:buFontTx/>
        <a:buChar char="•"/>
        <a:tabLst/>
        <a:defRPr sz="3800" b="0" i="0" u="none" strike="noStrike" cap="none" spc="0" baseline="0">
          <a:ln>
            <a:noFill/>
          </a:ln>
          <a:solidFill>
            <a:srgbClr val="FFFFFF"/>
          </a:solidFill>
          <a:uFillTx/>
          <a:latin typeface="+mn-lt"/>
          <a:ea typeface="+mn-ea"/>
          <a:cs typeface="+mn-cs"/>
          <a:sym typeface="Times New Roman"/>
        </a:defRPr>
      </a:lvl6pPr>
      <a:lvl7pPr marL="3200400" marR="0" indent="-457200" algn="l" defTabSz="584200" rtl="0" latinLnBrk="0">
        <a:lnSpc>
          <a:spcPct val="100000"/>
        </a:lnSpc>
        <a:spcBef>
          <a:spcPts val="4200"/>
        </a:spcBef>
        <a:spcAft>
          <a:spcPts val="0"/>
        </a:spcAft>
        <a:buClrTx/>
        <a:buSzPct val="75000"/>
        <a:buFontTx/>
        <a:buChar char="•"/>
        <a:tabLst/>
        <a:defRPr sz="3800" b="0" i="0" u="none" strike="noStrike" cap="none" spc="0" baseline="0">
          <a:ln>
            <a:noFill/>
          </a:ln>
          <a:solidFill>
            <a:srgbClr val="FFFFFF"/>
          </a:solidFill>
          <a:uFillTx/>
          <a:latin typeface="+mn-lt"/>
          <a:ea typeface="+mn-ea"/>
          <a:cs typeface="+mn-cs"/>
          <a:sym typeface="Times New Roman"/>
        </a:defRPr>
      </a:lvl7pPr>
      <a:lvl8pPr marL="3657600" marR="0" indent="-457200" algn="l" defTabSz="584200" rtl="0" latinLnBrk="0">
        <a:lnSpc>
          <a:spcPct val="100000"/>
        </a:lnSpc>
        <a:spcBef>
          <a:spcPts val="4200"/>
        </a:spcBef>
        <a:spcAft>
          <a:spcPts val="0"/>
        </a:spcAft>
        <a:buClrTx/>
        <a:buSzPct val="75000"/>
        <a:buFontTx/>
        <a:buChar char="•"/>
        <a:tabLst/>
        <a:defRPr sz="3800" b="0" i="0" u="none" strike="noStrike" cap="none" spc="0" baseline="0">
          <a:ln>
            <a:noFill/>
          </a:ln>
          <a:solidFill>
            <a:srgbClr val="FFFFFF"/>
          </a:solidFill>
          <a:uFillTx/>
          <a:latin typeface="+mn-lt"/>
          <a:ea typeface="+mn-ea"/>
          <a:cs typeface="+mn-cs"/>
          <a:sym typeface="Times New Roman"/>
        </a:defRPr>
      </a:lvl8pPr>
      <a:lvl9pPr marL="4114800" marR="0" indent="-457200" algn="l" defTabSz="584200" rtl="0" latinLnBrk="0">
        <a:lnSpc>
          <a:spcPct val="100000"/>
        </a:lnSpc>
        <a:spcBef>
          <a:spcPts val="4200"/>
        </a:spcBef>
        <a:spcAft>
          <a:spcPts val="0"/>
        </a:spcAft>
        <a:buClrTx/>
        <a:buSzPct val="75000"/>
        <a:buFontTx/>
        <a:buChar char="•"/>
        <a:tabLst/>
        <a:defRPr sz="3800" b="0" i="0" u="none" strike="noStrike" cap="none" spc="0" baseline="0">
          <a:ln>
            <a:noFill/>
          </a:ln>
          <a:solidFill>
            <a:srgbClr val="FFFFFF"/>
          </a:solidFill>
          <a:uFillTx/>
          <a:latin typeface="+mn-lt"/>
          <a:ea typeface="+mn-ea"/>
          <a:cs typeface="+mn-cs"/>
          <a:sym typeface="Times New Roman"/>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5.xml"/><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Layout" Target="../slideLayouts/slideLayout5.xml"/><Relationship Id="rId4" Type="http://schemas.openxmlformats.org/officeDocument/2006/relationships/image" Target="../media/image11.png"/></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5.xml"/><Relationship Id="rId4" Type="http://schemas.openxmlformats.org/officeDocument/2006/relationships/image" Target="../media/image13.png"/></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Layout" Target="../slideLayouts/slideLayout5.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3.png"/><Relationship Id="rId1" Type="http://schemas.openxmlformats.org/officeDocument/2006/relationships/slideLayout" Target="../slideLayouts/slideLayout5.xml"/><Relationship Id="rId4" Type="http://schemas.openxmlformats.org/officeDocument/2006/relationships/image" Target="../media/image19.png"/></Relationships>
</file>

<file path=ppt/slides/_rels/slide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5.xml"/><Relationship Id="rId4" Type="http://schemas.openxmlformats.org/officeDocument/2006/relationships/image" Target="../media/image20.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5.xml"/><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5.xml"/><Relationship Id="rId4" Type="http://schemas.openxmlformats.org/officeDocument/2006/relationships/image" Target="../media/image21.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Shape 119"/>
          <p:cNvSpPr>
            <a:spLocks noGrp="1"/>
          </p:cNvSpPr>
          <p:nvPr>
            <p:ph type="ctrTitle"/>
          </p:nvPr>
        </p:nvSpPr>
        <p:spPr>
          <a:xfrm>
            <a:off x="2679173" y="2617630"/>
            <a:ext cx="8241513" cy="3359423"/>
          </a:xfrm>
          <a:prstGeom prst="rect">
            <a:avLst/>
          </a:prstGeom>
        </p:spPr>
        <p:txBody>
          <a:bodyPr>
            <a:normAutofit fontScale="90000"/>
          </a:bodyPr>
          <a:lstStyle>
            <a:lvl1pPr algn="l">
              <a:defRPr sz="4800" b="1">
                <a:latin typeface="+mn-lt"/>
                <a:ea typeface="+mn-ea"/>
                <a:cs typeface="+mn-cs"/>
                <a:sym typeface="Times New Roman"/>
              </a:defRPr>
            </a:lvl1pPr>
          </a:lstStyle>
          <a:p>
            <a:pPr algn="ctr"/>
            <a:br>
              <a:rPr lang="tr-TR" dirty="0"/>
            </a:br>
            <a:br>
              <a:rPr lang="tr-TR" dirty="0"/>
            </a:br>
            <a:br>
              <a:rPr lang="tr-TR" dirty="0"/>
            </a:br>
            <a:br>
              <a:rPr lang="tr-TR" dirty="0"/>
            </a:br>
            <a:br>
              <a:rPr lang="tr-TR" sz="5300" dirty="0"/>
            </a:br>
            <a:r>
              <a:rPr lang="tr-TR" sz="5300" dirty="0">
                <a:latin typeface="Calibri" panose="020F0502020204030204" pitchFamily="34" charset="0"/>
                <a:cs typeface="Calibri" panose="020F0502020204030204" pitchFamily="34" charset="0"/>
              </a:rPr>
              <a:t>Gebelikte </a:t>
            </a:r>
            <a:r>
              <a:rPr lang="tr-TR" sz="5300" dirty="0" err="1">
                <a:latin typeface="Calibri" panose="020F0502020204030204" pitchFamily="34" charset="0"/>
                <a:cs typeface="Calibri" panose="020F0502020204030204" pitchFamily="34" charset="0"/>
              </a:rPr>
              <a:t>Rh</a:t>
            </a:r>
            <a:r>
              <a:rPr lang="tr-TR" sz="5300" dirty="0">
                <a:latin typeface="Calibri" panose="020F0502020204030204" pitchFamily="34" charset="0"/>
                <a:cs typeface="Calibri" panose="020F0502020204030204" pitchFamily="34" charset="0"/>
              </a:rPr>
              <a:t>, </a:t>
            </a:r>
            <a:r>
              <a:rPr lang="tr-TR" sz="5300" dirty="0" err="1">
                <a:latin typeface="Calibri" panose="020F0502020204030204" pitchFamily="34" charset="0"/>
                <a:cs typeface="Calibri" panose="020F0502020204030204" pitchFamily="34" charset="0"/>
              </a:rPr>
              <a:t>Kell</a:t>
            </a:r>
            <a:r>
              <a:rPr lang="tr-TR" sz="5300" dirty="0">
                <a:latin typeface="Calibri" panose="020F0502020204030204" pitchFamily="34" charset="0"/>
                <a:cs typeface="Calibri" panose="020F0502020204030204" pitchFamily="34" charset="0"/>
              </a:rPr>
              <a:t> ve </a:t>
            </a:r>
            <a:r>
              <a:rPr lang="tr-TR" sz="5300" dirty="0" err="1">
                <a:latin typeface="Calibri" panose="020F0502020204030204" pitchFamily="34" charset="0"/>
                <a:cs typeface="Calibri" panose="020F0502020204030204" pitchFamily="34" charset="0"/>
              </a:rPr>
              <a:t>Duffy</a:t>
            </a:r>
            <a:r>
              <a:rPr lang="tr-TR" sz="5300" dirty="0">
                <a:latin typeface="Calibri" panose="020F0502020204030204" pitchFamily="34" charset="0"/>
                <a:cs typeface="Calibri" panose="020F0502020204030204" pitchFamily="34" charset="0"/>
              </a:rPr>
              <a:t> uyuşmazlığı</a:t>
            </a:r>
            <a:br>
              <a:rPr lang="tr-TR" sz="5300" dirty="0">
                <a:latin typeface="Calibri" panose="020F0502020204030204" pitchFamily="34" charset="0"/>
                <a:cs typeface="Calibri" panose="020F0502020204030204" pitchFamily="34" charset="0"/>
              </a:rPr>
            </a:br>
            <a:r>
              <a:rPr lang="tr-TR" sz="5300" dirty="0">
                <a:latin typeface="Calibri" panose="020F0502020204030204" pitchFamily="34" charset="0"/>
                <a:cs typeface="Calibri" panose="020F0502020204030204" pitchFamily="34" charset="0"/>
              </a:rPr>
              <a:t>Tanı ve takibi</a:t>
            </a:r>
            <a:endParaRPr dirty="0">
              <a:latin typeface="Calibri" panose="020F0502020204030204" pitchFamily="34" charset="0"/>
              <a:cs typeface="Calibri" panose="020F0502020204030204" pitchFamily="34" charset="0"/>
            </a:endParaRPr>
          </a:p>
        </p:txBody>
      </p:sp>
      <p:sp>
        <p:nvSpPr>
          <p:cNvPr id="120" name="Shape 120"/>
          <p:cNvSpPr>
            <a:spLocks noGrp="1"/>
          </p:cNvSpPr>
          <p:nvPr>
            <p:ph type="subTitle" sz="quarter" idx="1"/>
          </p:nvPr>
        </p:nvSpPr>
        <p:spPr>
          <a:xfrm>
            <a:off x="2685971" y="6554591"/>
            <a:ext cx="8241513" cy="1698271"/>
          </a:xfrm>
          <a:prstGeom prst="rect">
            <a:avLst/>
          </a:prstGeom>
        </p:spPr>
        <p:txBody>
          <a:bodyPr>
            <a:noAutofit/>
          </a:bodyPr>
          <a:lstStyle/>
          <a:p>
            <a:pPr defTabSz="344677">
              <a:defRPr sz="2065" b="1">
                <a:latin typeface="+mn-lt"/>
                <a:ea typeface="+mn-ea"/>
                <a:cs typeface="+mn-cs"/>
                <a:sym typeface="Times New Roman"/>
              </a:defRPr>
            </a:pPr>
            <a:r>
              <a:rPr sz="2800" dirty="0">
                <a:latin typeface="Calibri" panose="020F0502020204030204" pitchFamily="34" charset="0"/>
                <a:cs typeface="Calibri" panose="020F0502020204030204" pitchFamily="34" charset="0"/>
              </a:rPr>
              <a:t>Dr. Tuğba S</a:t>
            </a:r>
            <a:r>
              <a:rPr lang="tr-TR" sz="2800" dirty="0">
                <a:latin typeface="Calibri" panose="020F0502020204030204" pitchFamily="34" charset="0"/>
                <a:cs typeface="Calibri" panose="020F0502020204030204" pitchFamily="34" charset="0"/>
              </a:rPr>
              <a:t>ARAÇ SİVRİKOZ</a:t>
            </a:r>
          </a:p>
          <a:p>
            <a:pPr defTabSz="344677">
              <a:defRPr sz="2065" b="1">
                <a:latin typeface="+mn-lt"/>
                <a:ea typeface="+mn-ea"/>
                <a:cs typeface="+mn-cs"/>
                <a:sym typeface="Times New Roman"/>
              </a:defRPr>
            </a:pPr>
            <a:r>
              <a:rPr lang="tr-TR" sz="2800" dirty="0" err="1">
                <a:latin typeface="Calibri" panose="020F0502020204030204" pitchFamily="34" charset="0"/>
                <a:cs typeface="Calibri" panose="020F0502020204030204" pitchFamily="34" charset="0"/>
              </a:rPr>
              <a:t>Perinatoloji</a:t>
            </a:r>
            <a:r>
              <a:rPr lang="tr-TR" sz="2800" dirty="0">
                <a:latin typeface="Calibri" panose="020F0502020204030204" pitchFamily="34" charset="0"/>
                <a:cs typeface="Calibri" panose="020F0502020204030204" pitchFamily="34" charset="0"/>
              </a:rPr>
              <a:t> BD </a:t>
            </a:r>
            <a:endParaRPr sz="2800" dirty="0">
              <a:latin typeface="Calibri" panose="020F0502020204030204" pitchFamily="34" charset="0"/>
              <a:cs typeface="Calibri" panose="020F0502020204030204" pitchFamily="34" charset="0"/>
            </a:endParaRPr>
          </a:p>
        </p:txBody>
      </p:sp>
      <p:pic>
        <p:nvPicPr>
          <p:cNvPr id="121" name="pasted-image.pdf"/>
          <p:cNvPicPr>
            <a:picLocks noChangeAspect="1"/>
          </p:cNvPicPr>
          <p:nvPr/>
        </p:nvPicPr>
        <p:blipFill>
          <a:blip r:embed="rId3"/>
          <a:stretch>
            <a:fillRect/>
          </a:stretch>
        </p:blipFill>
        <p:spPr>
          <a:xfrm>
            <a:off x="184150" y="171450"/>
            <a:ext cx="1905000" cy="1905000"/>
          </a:xfrm>
          <a:prstGeom prst="rect">
            <a:avLst/>
          </a:prstGeom>
          <a:ln w="12700">
            <a:miter lim="400000"/>
          </a:ln>
        </p:spPr>
      </p:pic>
      <p:pic>
        <p:nvPicPr>
          <p:cNvPr id="122" name="pasted-image.pdf"/>
          <p:cNvPicPr>
            <a:picLocks noChangeAspect="1"/>
          </p:cNvPicPr>
          <p:nvPr/>
        </p:nvPicPr>
        <p:blipFill>
          <a:blip r:embed="rId4"/>
          <a:stretch>
            <a:fillRect/>
          </a:stretch>
        </p:blipFill>
        <p:spPr>
          <a:xfrm>
            <a:off x="10920686" y="171450"/>
            <a:ext cx="1943100" cy="1943100"/>
          </a:xfrm>
          <a:prstGeom prst="rect">
            <a:avLst/>
          </a:prstGeom>
          <a:ln w="12700">
            <a:miter lim="400000"/>
          </a:ln>
        </p:spPr>
      </p:pic>
      <p:sp>
        <p:nvSpPr>
          <p:cNvPr id="2" name="TextBox 1"/>
          <p:cNvSpPr txBox="1"/>
          <p:nvPr/>
        </p:nvSpPr>
        <p:spPr>
          <a:xfrm>
            <a:off x="4868977" y="8830400"/>
            <a:ext cx="3462486" cy="4719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en-US" sz="2400" dirty="0">
                <a:solidFill>
                  <a:schemeClr val="bg2">
                    <a:lumMod val="75000"/>
                  </a:schemeClr>
                </a:solidFill>
                <a:latin typeface="+mn-lt"/>
              </a:rPr>
              <a:t> TJOD İstanbul 05.06.2022</a:t>
            </a:r>
            <a:endParaRPr kumimoji="0" lang="en-US" sz="2400" b="1" i="0" u="none" strike="noStrike" cap="none" spc="0" normalizeH="0" baseline="0" dirty="0">
              <a:ln>
                <a:noFill/>
              </a:ln>
              <a:solidFill>
                <a:schemeClr val="bg2">
                  <a:lumMod val="75000"/>
                </a:schemeClr>
              </a:solidFill>
              <a:effectLst/>
              <a:uFillTx/>
              <a:latin typeface="+mn-lt"/>
              <a:sym typeface="Helvetica Light"/>
            </a:endParaRP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296" y="76962"/>
            <a:ext cx="12856464" cy="1330960"/>
          </a:xfrm>
          <a:solidFill>
            <a:schemeClr val="tx1"/>
          </a:solidFill>
        </p:spPr>
        <p:txBody>
          <a:bodyPr>
            <a:normAutofit/>
          </a:bodyPr>
          <a:lstStyle/>
          <a:p>
            <a:pPr algn="l"/>
            <a:r>
              <a:rPr lang="en-US" sz="4000" b="1" dirty="0">
                <a:solidFill>
                  <a:schemeClr val="tx2">
                    <a:lumMod val="10000"/>
                  </a:schemeClr>
                </a:solidFill>
                <a:latin typeface="Calibri" panose="020F0502020204030204" pitchFamily="34" charset="0"/>
                <a:cs typeface="Calibri" panose="020F0502020204030204" pitchFamily="34" charset="0"/>
              </a:rPr>
              <a:t>Fetal </a:t>
            </a:r>
            <a:r>
              <a:rPr lang="en-US" sz="4000" b="1" dirty="0" err="1">
                <a:solidFill>
                  <a:schemeClr val="tx2">
                    <a:lumMod val="10000"/>
                  </a:schemeClr>
                </a:solidFill>
                <a:latin typeface="Calibri" panose="020F0502020204030204" pitchFamily="34" charset="0"/>
                <a:cs typeface="Calibri" panose="020F0502020204030204" pitchFamily="34" charset="0"/>
              </a:rPr>
              <a:t>alloimmunizasyon</a:t>
            </a:r>
            <a:r>
              <a:rPr lang="en-US" sz="4000" b="1" dirty="0">
                <a:solidFill>
                  <a:schemeClr val="tx2">
                    <a:lumMod val="10000"/>
                  </a:schemeClr>
                </a:solidFill>
                <a:latin typeface="Calibri" panose="020F0502020204030204" pitchFamily="34" charset="0"/>
                <a:cs typeface="Calibri" panose="020F0502020204030204" pitchFamily="34" charset="0"/>
              </a:rPr>
              <a:t> </a:t>
            </a:r>
            <a:r>
              <a:rPr lang="en-US" sz="4000" b="1" dirty="0" err="1">
                <a:solidFill>
                  <a:schemeClr val="tx2">
                    <a:lumMod val="10000"/>
                  </a:schemeClr>
                </a:solidFill>
                <a:latin typeface="Calibri" panose="020F0502020204030204" pitchFamily="34" charset="0"/>
                <a:cs typeface="Calibri" panose="020F0502020204030204" pitchFamily="34" charset="0"/>
              </a:rPr>
              <a:t>riski</a:t>
            </a:r>
            <a:r>
              <a:rPr lang="en-US" sz="4000" b="1" dirty="0">
                <a:solidFill>
                  <a:schemeClr val="tx2">
                    <a:lumMod val="10000"/>
                  </a:schemeClr>
                </a:solidFill>
                <a:latin typeface="Calibri" panose="020F0502020204030204" pitchFamily="34" charset="0"/>
                <a:cs typeface="Calibri" panose="020F0502020204030204" pitchFamily="34" charset="0"/>
              </a:rPr>
              <a:t> </a:t>
            </a:r>
            <a:r>
              <a:rPr lang="mr-IN" sz="4000" b="1" dirty="0">
                <a:solidFill>
                  <a:schemeClr val="tx2">
                    <a:lumMod val="10000"/>
                  </a:schemeClr>
                </a:solidFill>
                <a:latin typeface="Calibri" panose="020F0502020204030204" pitchFamily="34" charset="0"/>
              </a:rPr>
              <a:t>–</a:t>
            </a:r>
            <a:r>
              <a:rPr lang="tr-TR" sz="4000" b="1" dirty="0">
                <a:solidFill>
                  <a:schemeClr val="tx2">
                    <a:lumMod val="10000"/>
                  </a:schemeClr>
                </a:solidFill>
                <a:latin typeface="Calibri" panose="020F0502020204030204" pitchFamily="34" charset="0"/>
              </a:rPr>
              <a:t> </a:t>
            </a:r>
            <a:r>
              <a:rPr lang="en-US" sz="4000" b="1" dirty="0">
                <a:solidFill>
                  <a:schemeClr val="tx2">
                    <a:lumMod val="10000"/>
                  </a:schemeClr>
                </a:solidFill>
                <a:latin typeface="Calibri" panose="020F0502020204030204" pitchFamily="34" charset="0"/>
                <a:cs typeface="Calibri" panose="020F0502020204030204" pitchFamily="34" charset="0"/>
              </a:rPr>
              <a:t>Rh </a:t>
            </a:r>
            <a:r>
              <a:rPr lang="en-US" sz="4000" b="1" dirty="0" err="1">
                <a:solidFill>
                  <a:schemeClr val="tx2">
                    <a:lumMod val="10000"/>
                  </a:schemeClr>
                </a:solidFill>
                <a:latin typeface="Calibri" panose="020F0502020204030204" pitchFamily="34" charset="0"/>
                <a:cs typeface="Calibri" panose="020F0502020204030204" pitchFamily="34" charset="0"/>
              </a:rPr>
              <a:t>tayini</a:t>
            </a:r>
            <a:endParaRPr lang="en-US" sz="4000" b="1" dirty="0">
              <a:solidFill>
                <a:schemeClr val="tx2">
                  <a:lumMod val="10000"/>
                </a:schemeClr>
              </a:solidFill>
              <a:latin typeface="Calibri" panose="020F0502020204030204" pitchFamily="34" charset="0"/>
              <a:cs typeface="Calibri" panose="020F0502020204030204" pitchFamily="34" charset="0"/>
            </a:endParaRPr>
          </a:p>
        </p:txBody>
      </p:sp>
      <p:sp>
        <p:nvSpPr>
          <p:cNvPr id="3" name="Text Placeholder 2"/>
          <p:cNvSpPr>
            <a:spLocks noGrp="1"/>
          </p:cNvSpPr>
          <p:nvPr>
            <p:ph type="body" idx="1"/>
          </p:nvPr>
        </p:nvSpPr>
        <p:spPr>
          <a:xfrm>
            <a:off x="82296" y="1846326"/>
            <a:ext cx="8167181" cy="7907274"/>
          </a:xfrm>
        </p:spPr>
        <p:txBody>
          <a:bodyPr anchor="t">
            <a:normAutofit fontScale="92500" lnSpcReduction="10000"/>
          </a:bodyPr>
          <a:lstStyle/>
          <a:p>
            <a:pPr defTabSz="914400">
              <a:spcBef>
                <a:spcPts val="0"/>
              </a:spcBef>
              <a:buSzTx/>
              <a:buFont typeface="Arial" charset="0"/>
              <a:buChar char="•"/>
            </a:pPr>
            <a:r>
              <a:rPr lang="en-US" sz="4000" b="1" dirty="0" err="1">
                <a:solidFill>
                  <a:srgbClr val="FFFF00"/>
                </a:solidFill>
                <a:latin typeface="Calibri" panose="020F0502020204030204" pitchFamily="34" charset="0"/>
                <a:cs typeface="Calibri" panose="020F0502020204030204" pitchFamily="34" charset="0"/>
                <a:sym typeface="Wingdings"/>
              </a:rPr>
              <a:t>Geleneksel</a:t>
            </a:r>
            <a:r>
              <a:rPr lang="en-US" sz="4000" b="1" dirty="0">
                <a:solidFill>
                  <a:srgbClr val="FFFF00"/>
                </a:solidFill>
                <a:latin typeface="Calibri" panose="020F0502020204030204" pitchFamily="34" charset="0"/>
                <a:cs typeface="Calibri" panose="020F0502020204030204" pitchFamily="34" charset="0"/>
                <a:sym typeface="Wingdings"/>
              </a:rPr>
              <a:t> </a:t>
            </a:r>
            <a:r>
              <a:rPr lang="en-US" sz="4000" b="1" dirty="0" err="1">
                <a:solidFill>
                  <a:srgbClr val="FFFF00"/>
                </a:solidFill>
                <a:latin typeface="Calibri" panose="020F0502020204030204" pitchFamily="34" charset="0"/>
                <a:cs typeface="Calibri" panose="020F0502020204030204" pitchFamily="34" charset="0"/>
                <a:sym typeface="Wingdings"/>
              </a:rPr>
              <a:t>yöntem</a:t>
            </a:r>
            <a:r>
              <a:rPr lang="en-US" sz="4000" b="1" dirty="0">
                <a:solidFill>
                  <a:srgbClr val="FFFF00"/>
                </a:solidFill>
                <a:latin typeface="Calibri" panose="020F0502020204030204" pitchFamily="34" charset="0"/>
                <a:cs typeface="Calibri" panose="020F0502020204030204" pitchFamily="34" charset="0"/>
                <a:sym typeface="Wingdings"/>
              </a:rPr>
              <a:t>:  </a:t>
            </a:r>
            <a:r>
              <a:rPr lang="en-US" sz="4000" b="1" dirty="0" err="1">
                <a:solidFill>
                  <a:schemeClr val="tx1"/>
                </a:solidFill>
                <a:latin typeface="Calibri" panose="020F0502020204030204" pitchFamily="34" charset="0"/>
                <a:cs typeface="Calibri" panose="020F0502020204030204" pitchFamily="34" charset="0"/>
                <a:sym typeface="Wingdings"/>
              </a:rPr>
              <a:t>AS’de</a:t>
            </a:r>
            <a:r>
              <a:rPr lang="en-US" sz="4000" b="1" dirty="0">
                <a:solidFill>
                  <a:schemeClr val="tx1"/>
                </a:solidFill>
                <a:latin typeface="Calibri" panose="020F0502020204030204" pitchFamily="34" charset="0"/>
                <a:cs typeface="Calibri" panose="020F0502020204030204" pitchFamily="34" charset="0"/>
                <a:sym typeface="Wingdings"/>
              </a:rPr>
              <a:t> fetal Rh </a:t>
            </a:r>
            <a:r>
              <a:rPr lang="en-US" sz="4000" b="1" dirty="0" err="1">
                <a:solidFill>
                  <a:schemeClr val="tx1"/>
                </a:solidFill>
                <a:latin typeface="Calibri" panose="020F0502020204030204" pitchFamily="34" charset="0"/>
                <a:cs typeface="Calibri" panose="020F0502020204030204" pitchFamily="34" charset="0"/>
                <a:sym typeface="Wingdings"/>
              </a:rPr>
              <a:t>tayini</a:t>
            </a:r>
            <a:endParaRPr lang="en-US" sz="4000" b="1" dirty="0">
              <a:solidFill>
                <a:schemeClr val="tx1"/>
              </a:solidFill>
              <a:latin typeface="Calibri" panose="020F0502020204030204" pitchFamily="34" charset="0"/>
              <a:cs typeface="Calibri" panose="020F0502020204030204" pitchFamily="34" charset="0"/>
              <a:sym typeface="Wingdings"/>
            </a:endParaRPr>
          </a:p>
          <a:p>
            <a:pPr lvl="1" defTabSz="914400">
              <a:spcBef>
                <a:spcPts val="0"/>
              </a:spcBef>
              <a:buSzTx/>
              <a:buFont typeface="Arial" charset="0"/>
              <a:buChar char="•"/>
            </a:pPr>
            <a:r>
              <a:rPr lang="en-US" sz="4000" b="1" dirty="0" err="1">
                <a:solidFill>
                  <a:schemeClr val="tx1"/>
                </a:solidFill>
                <a:latin typeface="Calibri" panose="020F0502020204030204" pitchFamily="34" charset="0"/>
                <a:cs typeface="Calibri" panose="020F0502020204030204" pitchFamily="34" charset="0"/>
                <a:sym typeface="Wingdings"/>
              </a:rPr>
              <a:t>Duyarlılık</a:t>
            </a:r>
            <a:r>
              <a:rPr lang="en-US" sz="4000" b="1" dirty="0">
                <a:solidFill>
                  <a:schemeClr val="tx1"/>
                </a:solidFill>
                <a:latin typeface="Calibri" panose="020F0502020204030204" pitchFamily="34" charset="0"/>
                <a:cs typeface="Calibri" panose="020F0502020204030204" pitchFamily="34" charset="0"/>
                <a:sym typeface="Wingdings"/>
              </a:rPr>
              <a:t> %98.7, </a:t>
            </a:r>
            <a:r>
              <a:rPr lang="en-US" sz="4000" b="1" dirty="0" err="1">
                <a:solidFill>
                  <a:schemeClr val="tx1"/>
                </a:solidFill>
                <a:latin typeface="Calibri" panose="020F0502020204030204" pitchFamily="34" charset="0"/>
                <a:cs typeface="Calibri" panose="020F0502020204030204" pitchFamily="34" charset="0"/>
                <a:sym typeface="Wingdings"/>
              </a:rPr>
              <a:t>özgüllük</a:t>
            </a:r>
            <a:r>
              <a:rPr lang="en-US" sz="4000" b="1" dirty="0">
                <a:solidFill>
                  <a:schemeClr val="tx1"/>
                </a:solidFill>
                <a:latin typeface="Calibri" panose="020F0502020204030204" pitchFamily="34" charset="0"/>
                <a:cs typeface="Calibri" panose="020F0502020204030204" pitchFamily="34" charset="0"/>
                <a:sym typeface="Wingdings"/>
              </a:rPr>
              <a:t> %100</a:t>
            </a:r>
          </a:p>
          <a:p>
            <a:pPr lvl="1" defTabSz="914400">
              <a:spcBef>
                <a:spcPts val="0"/>
              </a:spcBef>
              <a:buSzTx/>
              <a:buFont typeface="Arial" charset="0"/>
              <a:buChar char="•"/>
            </a:pPr>
            <a:endParaRPr lang="en-US" sz="4000" b="1" dirty="0">
              <a:solidFill>
                <a:schemeClr val="tx1"/>
              </a:solidFill>
              <a:latin typeface="Calibri" panose="020F0502020204030204" pitchFamily="34" charset="0"/>
              <a:cs typeface="Calibri" panose="020F0502020204030204" pitchFamily="34" charset="0"/>
              <a:sym typeface="Wingdings"/>
            </a:endParaRPr>
          </a:p>
          <a:p>
            <a:pPr defTabSz="914400">
              <a:spcBef>
                <a:spcPts val="0"/>
              </a:spcBef>
              <a:buSzTx/>
              <a:buFont typeface="Arial" charset="0"/>
              <a:buChar char="•"/>
            </a:pPr>
            <a:r>
              <a:rPr lang="en-US" sz="4000" b="1" dirty="0" err="1">
                <a:solidFill>
                  <a:srgbClr val="FFFF00"/>
                </a:solidFill>
                <a:latin typeface="Calibri" panose="020F0502020204030204" pitchFamily="34" charset="0"/>
                <a:cs typeface="Calibri" panose="020F0502020204030204" pitchFamily="34" charset="0"/>
                <a:sym typeface="Wingdings"/>
              </a:rPr>
              <a:t>Güncel</a:t>
            </a:r>
            <a:r>
              <a:rPr lang="en-US" sz="4000" b="1" dirty="0">
                <a:solidFill>
                  <a:srgbClr val="FFFF00"/>
                </a:solidFill>
                <a:latin typeface="Calibri" panose="020F0502020204030204" pitchFamily="34" charset="0"/>
                <a:cs typeface="Calibri" panose="020F0502020204030204" pitchFamily="34" charset="0"/>
                <a:sym typeface="Wingdings"/>
              </a:rPr>
              <a:t> </a:t>
            </a:r>
            <a:r>
              <a:rPr lang="en-US" sz="4000" b="1" dirty="0" err="1">
                <a:solidFill>
                  <a:srgbClr val="FFFF00"/>
                </a:solidFill>
                <a:latin typeface="Calibri" panose="020F0502020204030204" pitchFamily="34" charset="0"/>
                <a:cs typeface="Calibri" panose="020F0502020204030204" pitchFamily="34" charset="0"/>
                <a:sym typeface="Wingdings"/>
              </a:rPr>
              <a:t>yöntem</a:t>
            </a:r>
            <a:r>
              <a:rPr lang="en-US" sz="4000" b="1" dirty="0">
                <a:solidFill>
                  <a:srgbClr val="FFFF00"/>
                </a:solidFill>
                <a:latin typeface="Calibri" panose="020F0502020204030204" pitchFamily="34" charset="0"/>
                <a:cs typeface="Calibri" panose="020F0502020204030204" pitchFamily="34" charset="0"/>
                <a:sym typeface="Wingdings"/>
              </a:rPr>
              <a:t>: </a:t>
            </a:r>
            <a:r>
              <a:rPr lang="en-US" sz="4000" b="1" dirty="0" err="1">
                <a:solidFill>
                  <a:schemeClr val="tx1"/>
                </a:solidFill>
                <a:latin typeface="Calibri" panose="020F0502020204030204" pitchFamily="34" charset="0"/>
                <a:cs typeface="Calibri" panose="020F0502020204030204" pitchFamily="34" charset="0"/>
                <a:sym typeface="Wingdings"/>
              </a:rPr>
              <a:t>cf</a:t>
            </a:r>
            <a:r>
              <a:rPr lang="en-US" sz="4000" b="1" dirty="0">
                <a:solidFill>
                  <a:schemeClr val="tx1"/>
                </a:solidFill>
                <a:latin typeface="Calibri" panose="020F0502020204030204" pitchFamily="34" charset="0"/>
                <a:cs typeface="Calibri" panose="020F0502020204030204" pitchFamily="34" charset="0"/>
                <a:sym typeface="Wingdings"/>
              </a:rPr>
              <a:t> DNA </a:t>
            </a:r>
            <a:r>
              <a:rPr lang="en-US" sz="4000" b="1" dirty="0" err="1">
                <a:solidFill>
                  <a:schemeClr val="tx1"/>
                </a:solidFill>
                <a:latin typeface="Calibri" panose="020F0502020204030204" pitchFamily="34" charset="0"/>
                <a:cs typeface="Calibri" panose="020F0502020204030204" pitchFamily="34" charset="0"/>
                <a:sym typeface="Wingdings"/>
              </a:rPr>
              <a:t>ile</a:t>
            </a:r>
            <a:r>
              <a:rPr lang="en-US" sz="4000" b="1" dirty="0">
                <a:solidFill>
                  <a:schemeClr val="tx1"/>
                </a:solidFill>
                <a:latin typeface="Calibri" panose="020F0502020204030204" pitchFamily="34" charset="0"/>
                <a:cs typeface="Calibri" panose="020F0502020204030204" pitchFamily="34" charset="0"/>
                <a:sym typeface="Wingdings"/>
              </a:rPr>
              <a:t> fetal Rh </a:t>
            </a:r>
            <a:r>
              <a:rPr lang="en-US" sz="4000" b="1" dirty="0" err="1">
                <a:solidFill>
                  <a:schemeClr val="tx1"/>
                </a:solidFill>
                <a:latin typeface="Calibri" panose="020F0502020204030204" pitchFamily="34" charset="0"/>
                <a:cs typeface="Calibri" panose="020F0502020204030204" pitchFamily="34" charset="0"/>
                <a:sym typeface="Wingdings"/>
              </a:rPr>
              <a:t>tayini</a:t>
            </a:r>
            <a:endParaRPr lang="en-US" sz="4000" b="1" dirty="0">
              <a:solidFill>
                <a:schemeClr val="tx1"/>
              </a:solidFill>
              <a:latin typeface="Calibri" panose="020F0502020204030204" pitchFamily="34" charset="0"/>
              <a:cs typeface="Calibri" panose="020F0502020204030204" pitchFamily="34" charset="0"/>
              <a:sym typeface="Wingdings"/>
            </a:endParaRPr>
          </a:p>
          <a:p>
            <a:pPr lvl="1" defTabSz="914400">
              <a:spcBef>
                <a:spcPts val="0"/>
              </a:spcBef>
              <a:buSzTx/>
              <a:buFont typeface="Arial" charset="0"/>
              <a:buChar char="•"/>
            </a:pPr>
            <a:r>
              <a:rPr lang="en-US" sz="4000" b="1" dirty="0" err="1">
                <a:solidFill>
                  <a:schemeClr val="tx1"/>
                </a:solidFill>
                <a:latin typeface="Calibri" panose="020F0502020204030204" pitchFamily="34" charset="0"/>
                <a:cs typeface="Calibri" panose="020F0502020204030204" pitchFamily="34" charset="0"/>
                <a:sym typeface="Wingdings"/>
              </a:rPr>
              <a:t>Duyarlılık</a:t>
            </a:r>
            <a:r>
              <a:rPr lang="en-US" sz="4000" b="1" dirty="0">
                <a:solidFill>
                  <a:schemeClr val="tx1"/>
                </a:solidFill>
                <a:latin typeface="Calibri" panose="020F0502020204030204" pitchFamily="34" charset="0"/>
                <a:cs typeface="Calibri" panose="020F0502020204030204" pitchFamily="34" charset="0"/>
                <a:sym typeface="Wingdings"/>
              </a:rPr>
              <a:t> %100, </a:t>
            </a:r>
            <a:r>
              <a:rPr lang="en-US" sz="4000" b="1" dirty="0" err="1">
                <a:solidFill>
                  <a:schemeClr val="tx1"/>
                </a:solidFill>
                <a:latin typeface="Calibri" panose="020F0502020204030204" pitchFamily="34" charset="0"/>
                <a:cs typeface="Calibri" panose="020F0502020204030204" pitchFamily="34" charset="0"/>
                <a:sym typeface="Wingdings"/>
              </a:rPr>
              <a:t>özgüllük</a:t>
            </a:r>
            <a:r>
              <a:rPr lang="en-US" sz="4000" b="1" dirty="0">
                <a:solidFill>
                  <a:schemeClr val="tx1"/>
                </a:solidFill>
                <a:latin typeface="Calibri" panose="020F0502020204030204" pitchFamily="34" charset="0"/>
                <a:cs typeface="Calibri" panose="020F0502020204030204" pitchFamily="34" charset="0"/>
                <a:sym typeface="Wingdings"/>
              </a:rPr>
              <a:t> %99.2</a:t>
            </a:r>
          </a:p>
          <a:p>
            <a:pPr lvl="1" defTabSz="914400">
              <a:spcBef>
                <a:spcPts val="0"/>
              </a:spcBef>
              <a:buSzTx/>
              <a:buFont typeface="Arial" charset="0"/>
              <a:buChar char="•"/>
            </a:pPr>
            <a:r>
              <a:rPr lang="en-US" sz="4000" b="1" dirty="0" err="1">
                <a:solidFill>
                  <a:srgbClr val="FFFF00"/>
                </a:solidFill>
                <a:latin typeface="Calibri" panose="020F0502020204030204" pitchFamily="34" charset="0"/>
                <a:cs typeface="Calibri" panose="020F0502020204030204" pitchFamily="34" charset="0"/>
                <a:sym typeface="Wingdings"/>
              </a:rPr>
              <a:t>RhD</a:t>
            </a:r>
            <a:r>
              <a:rPr lang="en-US" sz="4000" b="1" dirty="0">
                <a:solidFill>
                  <a:srgbClr val="FFFF00"/>
                </a:solidFill>
                <a:latin typeface="Calibri" panose="020F0502020204030204" pitchFamily="34" charset="0"/>
                <a:cs typeface="Calibri" panose="020F0502020204030204" pitchFamily="34" charset="0"/>
                <a:sym typeface="Wingdings"/>
              </a:rPr>
              <a:t>, </a:t>
            </a:r>
            <a:r>
              <a:rPr lang="en-US" sz="4000" b="1" dirty="0" err="1">
                <a:solidFill>
                  <a:srgbClr val="FFFF00"/>
                </a:solidFill>
                <a:latin typeface="Calibri" panose="020F0502020204030204" pitchFamily="34" charset="0"/>
                <a:cs typeface="Calibri" panose="020F0502020204030204" pitchFamily="34" charset="0"/>
                <a:sym typeface="Wingdings"/>
              </a:rPr>
              <a:t>Rhc</a:t>
            </a:r>
            <a:r>
              <a:rPr lang="en-US" sz="4000" b="1" dirty="0">
                <a:solidFill>
                  <a:srgbClr val="FFFF00"/>
                </a:solidFill>
                <a:latin typeface="Calibri" panose="020F0502020204030204" pitchFamily="34" charset="0"/>
                <a:cs typeface="Calibri" panose="020F0502020204030204" pitchFamily="34" charset="0"/>
                <a:sym typeface="Wingdings"/>
              </a:rPr>
              <a:t>, </a:t>
            </a:r>
            <a:r>
              <a:rPr lang="en-US" sz="4000" b="1" dirty="0" err="1">
                <a:solidFill>
                  <a:srgbClr val="FFFF00"/>
                </a:solidFill>
                <a:latin typeface="Calibri" panose="020F0502020204030204" pitchFamily="34" charset="0"/>
                <a:cs typeface="Calibri" panose="020F0502020204030204" pitchFamily="34" charset="0"/>
                <a:sym typeface="Wingdings"/>
              </a:rPr>
              <a:t>RhE</a:t>
            </a:r>
            <a:r>
              <a:rPr lang="en-US" sz="4000" b="1" dirty="0">
                <a:solidFill>
                  <a:srgbClr val="FFFF00"/>
                </a:solidFill>
                <a:latin typeface="Calibri" panose="020F0502020204030204" pitchFamily="34" charset="0"/>
                <a:cs typeface="Calibri" panose="020F0502020204030204" pitchFamily="34" charset="0"/>
                <a:sym typeface="Wingdings"/>
              </a:rPr>
              <a:t> </a:t>
            </a:r>
            <a:r>
              <a:rPr lang="en-US" sz="4000" b="1" dirty="0">
                <a:solidFill>
                  <a:schemeClr val="tx1"/>
                </a:solidFill>
                <a:latin typeface="Calibri" panose="020F0502020204030204" pitchFamily="34" charset="0"/>
                <a:cs typeface="Calibri" panose="020F0502020204030204" pitchFamily="34" charset="0"/>
                <a:sym typeface="Wingdings"/>
              </a:rPr>
              <a:t>&gt;16. </a:t>
            </a:r>
            <a:r>
              <a:rPr lang="en-US" sz="4000" b="1" dirty="0" err="1">
                <a:solidFill>
                  <a:schemeClr val="tx1"/>
                </a:solidFill>
                <a:latin typeface="Calibri" panose="020F0502020204030204" pitchFamily="34" charset="0"/>
                <a:cs typeface="Calibri" panose="020F0502020204030204" pitchFamily="34" charset="0"/>
                <a:sym typeface="Wingdings"/>
              </a:rPr>
              <a:t>gh</a:t>
            </a:r>
            <a:r>
              <a:rPr lang="en-US" sz="4000" b="1" dirty="0">
                <a:solidFill>
                  <a:schemeClr val="tx1"/>
                </a:solidFill>
                <a:latin typeface="Calibri" panose="020F0502020204030204" pitchFamily="34" charset="0"/>
                <a:cs typeface="Calibri" panose="020F0502020204030204" pitchFamily="34" charset="0"/>
                <a:sym typeface="Wingdings"/>
              </a:rPr>
              <a:t>; </a:t>
            </a:r>
            <a:r>
              <a:rPr lang="en-US" sz="4000" b="1" dirty="0" err="1">
                <a:solidFill>
                  <a:srgbClr val="FFFF00"/>
                </a:solidFill>
                <a:latin typeface="Calibri" panose="020F0502020204030204" pitchFamily="34" charset="0"/>
                <a:cs typeface="Calibri" panose="020F0502020204030204" pitchFamily="34" charset="0"/>
                <a:sym typeface="Wingdings"/>
              </a:rPr>
              <a:t>Kell</a:t>
            </a:r>
            <a:r>
              <a:rPr lang="en-US" sz="4000" b="1" dirty="0">
                <a:solidFill>
                  <a:srgbClr val="FFFF00"/>
                </a:solidFill>
                <a:latin typeface="Calibri" panose="020F0502020204030204" pitchFamily="34" charset="0"/>
                <a:cs typeface="Calibri" panose="020F0502020204030204" pitchFamily="34" charset="0"/>
                <a:sym typeface="Wingdings"/>
              </a:rPr>
              <a:t> </a:t>
            </a:r>
            <a:r>
              <a:rPr lang="en-US" sz="4000" b="1" dirty="0">
                <a:solidFill>
                  <a:schemeClr val="tx1"/>
                </a:solidFill>
                <a:latin typeface="Calibri" panose="020F0502020204030204" pitchFamily="34" charset="0"/>
                <a:cs typeface="Calibri" panose="020F0502020204030204" pitchFamily="34" charset="0"/>
                <a:sym typeface="Wingdings"/>
              </a:rPr>
              <a:t>&gt;20. </a:t>
            </a:r>
            <a:r>
              <a:rPr lang="en-US" sz="4000" b="1" dirty="0" err="1">
                <a:solidFill>
                  <a:schemeClr val="tx1"/>
                </a:solidFill>
                <a:latin typeface="Calibri" panose="020F0502020204030204" pitchFamily="34" charset="0"/>
                <a:cs typeface="Calibri" panose="020F0502020204030204" pitchFamily="34" charset="0"/>
                <a:sym typeface="Wingdings"/>
              </a:rPr>
              <a:t>gh</a:t>
            </a:r>
            <a:r>
              <a:rPr lang="en-US" sz="4000" b="1" dirty="0">
                <a:solidFill>
                  <a:schemeClr val="tx1"/>
                </a:solidFill>
                <a:latin typeface="Calibri" panose="020F0502020204030204" pitchFamily="34" charset="0"/>
                <a:cs typeface="Calibri" panose="020F0502020204030204" pitchFamily="34" charset="0"/>
                <a:sym typeface="Wingdings"/>
              </a:rPr>
              <a:t> (IBG -UK)</a:t>
            </a:r>
          </a:p>
          <a:p>
            <a:pPr lvl="2" defTabSz="914400">
              <a:spcBef>
                <a:spcPts val="0"/>
              </a:spcBef>
              <a:buSzTx/>
              <a:buFont typeface="Arial" charset="0"/>
              <a:buChar char="•"/>
            </a:pPr>
            <a:r>
              <a:rPr lang="en-US" sz="4000" b="1" dirty="0" err="1">
                <a:solidFill>
                  <a:schemeClr val="tx1"/>
                </a:solidFill>
                <a:latin typeface="Calibri" panose="020F0502020204030204" pitchFamily="34" charset="0"/>
                <a:cs typeface="Calibri" panose="020F0502020204030204" pitchFamily="34" charset="0"/>
                <a:sym typeface="Wingdings"/>
              </a:rPr>
              <a:t>Diğer</a:t>
            </a:r>
            <a:r>
              <a:rPr lang="en-US" sz="4000" b="1" dirty="0">
                <a:solidFill>
                  <a:schemeClr val="tx1"/>
                </a:solidFill>
                <a:latin typeface="Calibri" panose="020F0502020204030204" pitchFamily="34" charset="0"/>
                <a:cs typeface="Calibri" panose="020F0502020204030204" pitchFamily="34" charset="0"/>
                <a:sym typeface="Wingdings"/>
              </a:rPr>
              <a:t> </a:t>
            </a:r>
            <a:r>
              <a:rPr lang="en-US" sz="4000" b="1" dirty="0" err="1">
                <a:solidFill>
                  <a:schemeClr val="tx1"/>
                </a:solidFill>
                <a:latin typeface="Calibri" panose="020F0502020204030204" pitchFamily="34" charset="0"/>
                <a:cs typeface="Calibri" panose="020F0502020204030204" pitchFamily="34" charset="0"/>
                <a:sym typeface="Wingdings"/>
              </a:rPr>
              <a:t>antijenler</a:t>
            </a:r>
            <a:r>
              <a:rPr lang="en-US" sz="4000" b="1" dirty="0">
                <a:solidFill>
                  <a:schemeClr val="tx1"/>
                </a:solidFill>
                <a:latin typeface="Calibri" panose="020F0502020204030204" pitchFamily="34" charset="0"/>
                <a:cs typeface="Calibri" panose="020F0502020204030204" pitchFamily="34" charset="0"/>
                <a:sym typeface="Wingdings"/>
              </a:rPr>
              <a:t> </a:t>
            </a:r>
            <a:r>
              <a:rPr lang="en-US" sz="4000" b="1" dirty="0" err="1">
                <a:solidFill>
                  <a:schemeClr val="tx1"/>
                </a:solidFill>
                <a:latin typeface="Calibri" panose="020F0502020204030204" pitchFamily="34" charset="0"/>
                <a:cs typeface="Calibri" panose="020F0502020204030204" pitchFamily="34" charset="0"/>
                <a:sym typeface="Wingdings"/>
              </a:rPr>
              <a:t>için</a:t>
            </a:r>
            <a:r>
              <a:rPr lang="en-US" sz="4000" b="1" dirty="0">
                <a:solidFill>
                  <a:schemeClr val="tx1"/>
                </a:solidFill>
                <a:latin typeface="Calibri" panose="020F0502020204030204" pitchFamily="34" charset="0"/>
                <a:cs typeface="Calibri" panose="020F0502020204030204" pitchFamily="34" charset="0"/>
                <a:sym typeface="Wingdings"/>
              </a:rPr>
              <a:t> AS </a:t>
            </a:r>
            <a:r>
              <a:rPr lang="en-US" sz="4000" b="1" dirty="0" err="1">
                <a:solidFill>
                  <a:schemeClr val="tx1"/>
                </a:solidFill>
                <a:latin typeface="Calibri" panose="020F0502020204030204" pitchFamily="34" charset="0"/>
                <a:cs typeface="Calibri" panose="020F0502020204030204" pitchFamily="34" charset="0"/>
                <a:sym typeface="Wingdings"/>
              </a:rPr>
              <a:t>şart</a:t>
            </a:r>
            <a:endParaRPr lang="en-US" sz="4000" b="1" dirty="0">
              <a:solidFill>
                <a:schemeClr val="tx1"/>
              </a:solidFill>
              <a:latin typeface="Calibri" panose="020F0502020204030204" pitchFamily="34" charset="0"/>
              <a:cs typeface="Calibri" panose="020F0502020204030204" pitchFamily="34" charset="0"/>
              <a:sym typeface="Wingdings"/>
            </a:endParaRPr>
          </a:p>
          <a:p>
            <a:pPr lvl="2" defTabSz="914400">
              <a:spcBef>
                <a:spcPts val="0"/>
              </a:spcBef>
              <a:buSzTx/>
              <a:buFont typeface="Arial" charset="0"/>
              <a:buChar char="•"/>
            </a:pPr>
            <a:r>
              <a:rPr lang="en-US" sz="4000" b="1" dirty="0" err="1">
                <a:solidFill>
                  <a:schemeClr val="tx1"/>
                </a:solidFill>
                <a:latin typeface="Calibri" panose="020F0502020204030204" pitchFamily="34" charset="0"/>
                <a:cs typeface="Calibri" panose="020F0502020204030204" pitchFamily="34" charset="0"/>
                <a:sym typeface="Wingdings"/>
              </a:rPr>
              <a:t>Ancak</a:t>
            </a:r>
            <a:r>
              <a:rPr lang="en-US" sz="4000" b="1" dirty="0">
                <a:solidFill>
                  <a:schemeClr val="tx1"/>
                </a:solidFill>
                <a:latin typeface="Calibri" panose="020F0502020204030204" pitchFamily="34" charset="0"/>
                <a:cs typeface="Calibri" panose="020F0502020204030204" pitchFamily="34" charset="0"/>
                <a:sym typeface="Wingdings"/>
              </a:rPr>
              <a:t> </a:t>
            </a:r>
            <a:r>
              <a:rPr lang="en-US" sz="4000" b="1" dirty="0" err="1">
                <a:solidFill>
                  <a:schemeClr val="tx1"/>
                </a:solidFill>
                <a:latin typeface="Calibri" panose="020F0502020204030204" pitchFamily="34" charset="0"/>
                <a:cs typeface="Calibri" panose="020F0502020204030204" pitchFamily="34" charset="0"/>
                <a:sym typeface="Wingdings"/>
              </a:rPr>
              <a:t>olası</a:t>
            </a:r>
            <a:r>
              <a:rPr lang="en-US" sz="4000" b="1" dirty="0">
                <a:solidFill>
                  <a:schemeClr val="tx1"/>
                </a:solidFill>
                <a:latin typeface="Calibri" panose="020F0502020204030204" pitchFamily="34" charset="0"/>
                <a:cs typeface="Calibri" panose="020F0502020204030204" pitchFamily="34" charset="0"/>
                <a:sym typeface="Wingdings"/>
              </a:rPr>
              <a:t> </a:t>
            </a:r>
            <a:r>
              <a:rPr lang="en-US" sz="4000" b="1" dirty="0" err="1">
                <a:solidFill>
                  <a:schemeClr val="tx1"/>
                </a:solidFill>
                <a:latin typeface="Calibri" panose="020F0502020204030204" pitchFamily="34" charset="0"/>
                <a:cs typeface="Calibri" panose="020F0502020204030204" pitchFamily="34" charset="0"/>
                <a:sym typeface="Wingdings"/>
              </a:rPr>
              <a:t>yalancı</a:t>
            </a:r>
            <a:r>
              <a:rPr lang="en-US" sz="4000" b="1" dirty="0">
                <a:solidFill>
                  <a:schemeClr val="tx1"/>
                </a:solidFill>
                <a:latin typeface="Calibri" panose="020F0502020204030204" pitchFamily="34" charset="0"/>
                <a:cs typeface="Calibri" panose="020F0502020204030204" pitchFamily="34" charset="0"/>
                <a:sym typeface="Wingdings"/>
              </a:rPr>
              <a:t> </a:t>
            </a:r>
            <a:r>
              <a:rPr lang="en-US" sz="4000" b="1" dirty="0" err="1">
                <a:solidFill>
                  <a:schemeClr val="tx1"/>
                </a:solidFill>
                <a:latin typeface="Calibri" panose="020F0502020204030204" pitchFamily="34" charset="0"/>
                <a:cs typeface="Calibri" panose="020F0502020204030204" pitchFamily="34" charset="0"/>
                <a:sym typeface="Wingdings"/>
              </a:rPr>
              <a:t>negatiflik</a:t>
            </a:r>
            <a:r>
              <a:rPr lang="en-US" sz="4000" b="1" dirty="0">
                <a:solidFill>
                  <a:schemeClr val="tx1"/>
                </a:solidFill>
                <a:latin typeface="Calibri" panose="020F0502020204030204" pitchFamily="34" charset="0"/>
                <a:cs typeface="Calibri" panose="020F0502020204030204" pitchFamily="34" charset="0"/>
                <a:sym typeface="Wingdings"/>
              </a:rPr>
              <a:t> </a:t>
            </a:r>
            <a:r>
              <a:rPr lang="en-US" sz="4000" b="1" dirty="0" err="1">
                <a:solidFill>
                  <a:schemeClr val="tx1"/>
                </a:solidFill>
                <a:latin typeface="Calibri" panose="020F0502020204030204" pitchFamily="34" charset="0"/>
                <a:cs typeface="Calibri" panose="020F0502020204030204" pitchFamily="34" charset="0"/>
                <a:sym typeface="Wingdings"/>
              </a:rPr>
              <a:t>için</a:t>
            </a:r>
            <a:r>
              <a:rPr lang="en-US" sz="4000" b="1" dirty="0">
                <a:solidFill>
                  <a:schemeClr val="tx1"/>
                </a:solidFill>
                <a:latin typeface="Calibri" panose="020F0502020204030204" pitchFamily="34" charset="0"/>
                <a:cs typeface="Calibri" panose="020F0502020204030204" pitchFamily="34" charset="0"/>
                <a:sym typeface="Wingdings"/>
              </a:rPr>
              <a:t> 4 </a:t>
            </a:r>
            <a:r>
              <a:rPr lang="en-US" sz="4000" b="1" dirty="0" err="1">
                <a:solidFill>
                  <a:schemeClr val="tx1"/>
                </a:solidFill>
                <a:latin typeface="Calibri" panose="020F0502020204030204" pitchFamily="34" charset="0"/>
                <a:cs typeface="Calibri" panose="020F0502020204030204" pitchFamily="34" charset="0"/>
                <a:sym typeface="Wingdings"/>
              </a:rPr>
              <a:t>haftada</a:t>
            </a:r>
            <a:r>
              <a:rPr lang="en-US" sz="4000" b="1" dirty="0">
                <a:solidFill>
                  <a:schemeClr val="tx1"/>
                </a:solidFill>
                <a:latin typeface="Calibri" panose="020F0502020204030204" pitchFamily="34" charset="0"/>
                <a:cs typeface="Calibri" panose="020F0502020204030204" pitchFamily="34" charset="0"/>
                <a:sym typeface="Wingdings"/>
              </a:rPr>
              <a:t> </a:t>
            </a:r>
            <a:r>
              <a:rPr lang="en-US" sz="4000" b="1" dirty="0" err="1">
                <a:solidFill>
                  <a:schemeClr val="tx1"/>
                </a:solidFill>
                <a:latin typeface="Calibri" panose="020F0502020204030204" pitchFamily="34" charset="0"/>
                <a:cs typeface="Calibri" panose="020F0502020204030204" pitchFamily="34" charset="0"/>
                <a:sym typeface="Wingdings"/>
              </a:rPr>
              <a:t>bir</a:t>
            </a:r>
            <a:r>
              <a:rPr lang="en-US" sz="4000" b="1" dirty="0">
                <a:solidFill>
                  <a:schemeClr val="tx1"/>
                </a:solidFill>
                <a:latin typeface="Calibri" panose="020F0502020204030204" pitchFamily="34" charset="0"/>
                <a:cs typeface="Calibri" panose="020F0502020204030204" pitchFamily="34" charset="0"/>
                <a:sym typeface="Wingdings"/>
              </a:rPr>
              <a:t> IDC </a:t>
            </a:r>
            <a:r>
              <a:rPr lang="en-US" sz="4000" b="1" dirty="0" err="1">
                <a:solidFill>
                  <a:schemeClr val="tx1"/>
                </a:solidFill>
                <a:latin typeface="Calibri" panose="020F0502020204030204" pitchFamily="34" charset="0"/>
                <a:cs typeface="Calibri" panose="020F0502020204030204" pitchFamily="34" charset="0"/>
                <a:sym typeface="Wingdings"/>
              </a:rPr>
              <a:t>tekrarı</a:t>
            </a:r>
            <a:endParaRPr lang="en-US" sz="4000" b="1" dirty="0">
              <a:solidFill>
                <a:schemeClr val="tx1"/>
              </a:solidFill>
              <a:latin typeface="Calibri" panose="020F0502020204030204" pitchFamily="34" charset="0"/>
              <a:cs typeface="Calibri" panose="020F0502020204030204" pitchFamily="34" charset="0"/>
              <a:sym typeface="Wingdings"/>
            </a:endParaRPr>
          </a:p>
          <a:p>
            <a:pPr lvl="2" defTabSz="914400">
              <a:spcBef>
                <a:spcPts val="0"/>
              </a:spcBef>
              <a:buSzTx/>
              <a:buFont typeface="Arial" charset="0"/>
              <a:buChar char="•"/>
            </a:pPr>
            <a:endParaRPr lang="en-US" sz="4000" b="1" dirty="0">
              <a:solidFill>
                <a:schemeClr val="tx1"/>
              </a:solidFill>
              <a:latin typeface="Calibri" panose="020F0502020204030204" pitchFamily="34" charset="0"/>
              <a:cs typeface="Calibri" panose="020F0502020204030204" pitchFamily="34" charset="0"/>
              <a:sym typeface="Wingdings"/>
            </a:endParaRPr>
          </a:p>
          <a:p>
            <a:pPr defTabSz="914400">
              <a:spcBef>
                <a:spcPts val="0"/>
              </a:spcBef>
              <a:buSzTx/>
              <a:buFont typeface="Arial" charset="0"/>
              <a:buChar char="•"/>
            </a:pPr>
            <a:r>
              <a:rPr lang="en-US" sz="4000" b="1" dirty="0">
                <a:solidFill>
                  <a:schemeClr val="tx1"/>
                </a:solidFill>
                <a:latin typeface="Calibri" charset="0"/>
                <a:ea typeface="Calibri" charset="0"/>
                <a:cs typeface="Calibri" charset="0"/>
              </a:rPr>
              <a:t>Maternal D </a:t>
            </a:r>
            <a:r>
              <a:rPr lang="en-US" sz="4000" b="1" dirty="0" err="1">
                <a:solidFill>
                  <a:schemeClr val="tx1"/>
                </a:solidFill>
                <a:latin typeface="Calibri" charset="0"/>
                <a:ea typeface="Calibri" charset="0"/>
                <a:cs typeface="Calibri" charset="0"/>
              </a:rPr>
              <a:t>genotipleme</a:t>
            </a:r>
            <a:endParaRPr lang="en-US" sz="4000" b="1" dirty="0">
              <a:solidFill>
                <a:schemeClr val="tx1"/>
              </a:solidFill>
              <a:latin typeface="Calibri" charset="0"/>
              <a:ea typeface="Calibri" charset="0"/>
              <a:cs typeface="Calibri" charset="0"/>
            </a:endParaRPr>
          </a:p>
          <a:p>
            <a:pPr lvl="1" defTabSz="914400">
              <a:spcBef>
                <a:spcPts val="0"/>
              </a:spcBef>
              <a:buSzTx/>
              <a:buFont typeface="Arial" charset="0"/>
              <a:buChar char="•"/>
            </a:pPr>
            <a:r>
              <a:rPr lang="en-US" sz="4000" b="1" dirty="0" err="1">
                <a:solidFill>
                  <a:schemeClr val="tx1"/>
                </a:solidFill>
                <a:latin typeface="Calibri" charset="0"/>
                <a:ea typeface="Calibri" charset="0"/>
                <a:cs typeface="Calibri" charset="0"/>
              </a:rPr>
              <a:t>Zayıf</a:t>
            </a:r>
            <a:r>
              <a:rPr lang="en-US" sz="4000" b="1" dirty="0">
                <a:solidFill>
                  <a:schemeClr val="tx1"/>
                </a:solidFill>
                <a:latin typeface="Calibri" charset="0"/>
                <a:ea typeface="Calibri" charset="0"/>
                <a:cs typeface="Calibri" charset="0"/>
              </a:rPr>
              <a:t> </a:t>
            </a:r>
            <a:r>
              <a:rPr lang="en-US" sz="4000" b="1" dirty="0" err="1">
                <a:solidFill>
                  <a:schemeClr val="tx1"/>
                </a:solidFill>
                <a:latin typeface="Calibri" charset="0"/>
                <a:ea typeface="Calibri" charset="0"/>
                <a:cs typeface="Calibri" charset="0"/>
              </a:rPr>
              <a:t>veya</a:t>
            </a:r>
            <a:r>
              <a:rPr lang="en-US" sz="4000" b="1" dirty="0">
                <a:solidFill>
                  <a:schemeClr val="tx1"/>
                </a:solidFill>
                <a:latin typeface="Calibri" charset="0"/>
                <a:ea typeface="Calibri" charset="0"/>
                <a:cs typeface="Calibri" charset="0"/>
              </a:rPr>
              <a:t> </a:t>
            </a:r>
            <a:r>
              <a:rPr lang="en-US" sz="4000" b="1" dirty="0" err="1">
                <a:solidFill>
                  <a:schemeClr val="tx1"/>
                </a:solidFill>
                <a:latin typeface="Calibri" charset="0"/>
                <a:ea typeface="Calibri" charset="0"/>
                <a:cs typeface="Calibri" charset="0"/>
              </a:rPr>
              <a:t>Parsiyal</a:t>
            </a:r>
            <a:r>
              <a:rPr lang="en-US" sz="4000" b="1" dirty="0">
                <a:solidFill>
                  <a:schemeClr val="tx1"/>
                </a:solidFill>
                <a:latin typeface="Calibri" charset="0"/>
                <a:ea typeface="Calibri" charset="0"/>
                <a:cs typeface="Calibri" charset="0"/>
              </a:rPr>
              <a:t> D </a:t>
            </a:r>
            <a:r>
              <a:rPr lang="en-US" sz="4000" b="1" dirty="0">
                <a:solidFill>
                  <a:schemeClr val="bg2">
                    <a:lumMod val="60000"/>
                    <a:lumOff val="40000"/>
                  </a:schemeClr>
                </a:solidFill>
                <a:latin typeface="Calibri" charset="0"/>
                <a:ea typeface="Calibri" charset="0"/>
                <a:cs typeface="Calibri" charset="0"/>
              </a:rPr>
              <a:t>(ABD)</a:t>
            </a:r>
            <a:endParaRPr lang="en-US" sz="4000" b="1" dirty="0">
              <a:solidFill>
                <a:schemeClr val="bg2">
                  <a:lumMod val="60000"/>
                  <a:lumOff val="40000"/>
                </a:schemeClr>
              </a:solidFill>
              <a:latin typeface="Calibri" panose="020F0502020204030204" pitchFamily="34" charset="0"/>
              <a:cs typeface="Calibri" panose="020F0502020204030204" pitchFamily="34" charset="0"/>
              <a:sym typeface="Wingdings"/>
            </a:endParaRPr>
          </a:p>
          <a:p>
            <a:pPr defTabSz="914400">
              <a:spcBef>
                <a:spcPts val="0"/>
              </a:spcBef>
              <a:buSzTx/>
              <a:buFont typeface="Arial" charset="0"/>
              <a:buChar char="•"/>
            </a:pPr>
            <a:endParaRPr lang="en-US" sz="3600" b="1" dirty="0">
              <a:solidFill>
                <a:schemeClr val="tx1"/>
              </a:solidFill>
              <a:effectLst/>
              <a:latin typeface="+mj-lt"/>
              <a:cs typeface="+mj-cs"/>
            </a:endParaRPr>
          </a:p>
        </p:txBody>
      </p:sp>
      <p:pic>
        <p:nvPicPr>
          <p:cNvPr id="4" name="pasted-image.pdf"/>
          <p:cNvPicPr>
            <a:picLocks noChangeAspect="1"/>
          </p:cNvPicPr>
          <p:nvPr/>
        </p:nvPicPr>
        <p:blipFill>
          <a:blip r:embed="rId3"/>
          <a:stretch>
            <a:fillRect/>
          </a:stretch>
        </p:blipFill>
        <p:spPr>
          <a:xfrm>
            <a:off x="11690604" y="157226"/>
            <a:ext cx="1184148" cy="1184148"/>
          </a:xfrm>
          <a:prstGeom prst="rect">
            <a:avLst/>
          </a:prstGeom>
          <a:ln w="12700">
            <a:miter lim="400000"/>
          </a:ln>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6200000">
            <a:off x="7639045" y="4064210"/>
            <a:ext cx="5275464" cy="3135928"/>
          </a:xfrm>
          <a:prstGeom prst="rect">
            <a:avLst/>
          </a:prstGeom>
        </p:spPr>
      </p:pic>
    </p:spTree>
    <p:extLst>
      <p:ext uri="{BB962C8B-B14F-4D97-AF65-F5344CB8AC3E}">
        <p14:creationId xmlns:p14="http://schemas.microsoft.com/office/powerpoint/2010/main" val="406704250"/>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147" y="150368"/>
            <a:ext cx="12876784" cy="1330960"/>
          </a:xfrm>
          <a:solidFill>
            <a:schemeClr val="tx1"/>
          </a:solidFill>
        </p:spPr>
        <p:txBody>
          <a:bodyPr>
            <a:normAutofit fontScale="90000"/>
          </a:bodyPr>
          <a:lstStyle/>
          <a:p>
            <a:pPr algn="l"/>
            <a:r>
              <a:rPr lang="en-US" sz="4800" b="1" dirty="0">
                <a:solidFill>
                  <a:schemeClr val="tx2">
                    <a:lumMod val="10000"/>
                  </a:schemeClr>
                </a:solidFill>
                <a:latin typeface="Calibri" charset="0"/>
                <a:ea typeface="Calibri" charset="0"/>
                <a:cs typeface="Calibri" charset="0"/>
              </a:rPr>
              <a:t> Rh </a:t>
            </a:r>
            <a:r>
              <a:rPr lang="en-US" sz="4800" b="1" dirty="0" err="1">
                <a:solidFill>
                  <a:schemeClr val="tx2">
                    <a:lumMod val="10000"/>
                  </a:schemeClr>
                </a:solidFill>
                <a:latin typeface="Calibri" charset="0"/>
                <a:ea typeface="Calibri" charset="0"/>
                <a:cs typeface="Calibri" charset="0"/>
              </a:rPr>
              <a:t>alloimmunizasyonu</a:t>
            </a:r>
            <a:r>
              <a:rPr lang="en-US" sz="4800" b="1" dirty="0">
                <a:solidFill>
                  <a:schemeClr val="tx2">
                    <a:lumMod val="10000"/>
                  </a:schemeClr>
                </a:solidFill>
                <a:latin typeface="Calibri" charset="0"/>
                <a:ea typeface="Calibri" charset="0"/>
                <a:cs typeface="Calibri" charset="0"/>
              </a:rPr>
              <a:t> </a:t>
            </a:r>
            <a:r>
              <a:rPr lang="mr-IN" sz="4800" b="1" dirty="0">
                <a:solidFill>
                  <a:schemeClr val="tx2">
                    <a:lumMod val="10000"/>
                  </a:schemeClr>
                </a:solidFill>
                <a:latin typeface="Calibri" charset="0"/>
                <a:ea typeface="Calibri" charset="0"/>
                <a:cs typeface="Calibri" charset="0"/>
              </a:rPr>
              <a:t>–</a:t>
            </a:r>
            <a:r>
              <a:rPr lang="tr-TR" sz="4800" b="1" dirty="0">
                <a:solidFill>
                  <a:schemeClr val="tx2">
                    <a:lumMod val="10000"/>
                  </a:schemeClr>
                </a:solidFill>
                <a:latin typeface="Calibri" charset="0"/>
                <a:ea typeface="Calibri" charset="0"/>
                <a:cs typeface="Calibri" charset="0"/>
              </a:rPr>
              <a:t> Tarama </a:t>
            </a:r>
            <a:br>
              <a:rPr lang="en-US" sz="4800" b="1" dirty="0">
                <a:solidFill>
                  <a:schemeClr val="tx2">
                    <a:lumMod val="10000"/>
                  </a:schemeClr>
                </a:solidFill>
                <a:latin typeface="Calibri" charset="0"/>
                <a:ea typeface="Calibri" charset="0"/>
                <a:cs typeface="Calibri" charset="0"/>
              </a:rPr>
            </a:br>
            <a:r>
              <a:rPr lang="en-US" sz="4800" b="1" dirty="0">
                <a:solidFill>
                  <a:schemeClr val="tx2">
                    <a:lumMod val="10000"/>
                  </a:schemeClr>
                </a:solidFill>
                <a:latin typeface="Calibri" charset="0"/>
                <a:ea typeface="Calibri" charset="0"/>
                <a:cs typeface="Calibri" charset="0"/>
              </a:rPr>
              <a:t> </a:t>
            </a:r>
            <a:r>
              <a:rPr lang="en-US" sz="4800" b="1" dirty="0" err="1">
                <a:solidFill>
                  <a:schemeClr val="tx2">
                    <a:lumMod val="10000"/>
                  </a:schemeClr>
                </a:solidFill>
                <a:latin typeface="Calibri" charset="0"/>
                <a:ea typeface="Calibri" charset="0"/>
                <a:cs typeface="Calibri" charset="0"/>
              </a:rPr>
              <a:t>İndirekt</a:t>
            </a:r>
            <a:r>
              <a:rPr lang="en-US" sz="4800" b="1" dirty="0">
                <a:solidFill>
                  <a:schemeClr val="tx2">
                    <a:lumMod val="10000"/>
                  </a:schemeClr>
                </a:solidFill>
                <a:latin typeface="Calibri" charset="0"/>
                <a:ea typeface="Calibri" charset="0"/>
                <a:cs typeface="Calibri" charset="0"/>
              </a:rPr>
              <a:t> Coombs </a:t>
            </a:r>
            <a:r>
              <a:rPr lang="en-US" sz="4800" b="1" dirty="0" err="1">
                <a:solidFill>
                  <a:schemeClr val="tx2">
                    <a:lumMod val="10000"/>
                  </a:schemeClr>
                </a:solidFill>
                <a:latin typeface="Calibri" charset="0"/>
                <a:ea typeface="Calibri" charset="0"/>
                <a:cs typeface="Calibri" charset="0"/>
              </a:rPr>
              <a:t>testi</a:t>
            </a:r>
            <a:endParaRPr lang="en-US" sz="4800" b="1" dirty="0">
              <a:solidFill>
                <a:schemeClr val="tx2">
                  <a:lumMod val="10000"/>
                </a:schemeClr>
              </a:solidFill>
              <a:latin typeface="Calibri" charset="0"/>
              <a:ea typeface="Calibri" charset="0"/>
              <a:cs typeface="Calibri" charset="0"/>
            </a:endParaRPr>
          </a:p>
        </p:txBody>
      </p:sp>
      <p:pic>
        <p:nvPicPr>
          <p:cNvPr id="4" name="pasted-image.pdf"/>
          <p:cNvPicPr>
            <a:picLocks noChangeAspect="1"/>
          </p:cNvPicPr>
          <p:nvPr/>
        </p:nvPicPr>
        <p:blipFill>
          <a:blip r:embed="rId2"/>
          <a:stretch>
            <a:fillRect/>
          </a:stretch>
        </p:blipFill>
        <p:spPr>
          <a:xfrm>
            <a:off x="11692636" y="223774"/>
            <a:ext cx="1184148" cy="1184148"/>
          </a:xfrm>
          <a:prstGeom prst="rect">
            <a:avLst/>
          </a:prstGeom>
          <a:ln w="12700">
            <a:miter lim="400000"/>
          </a:ln>
        </p:spPr>
      </p:pic>
      <p:sp>
        <p:nvSpPr>
          <p:cNvPr id="5" name="Text Placeholder 2"/>
          <p:cNvSpPr>
            <a:spLocks noGrp="1"/>
          </p:cNvSpPr>
          <p:nvPr>
            <p:ph type="body" idx="1"/>
          </p:nvPr>
        </p:nvSpPr>
        <p:spPr>
          <a:xfrm>
            <a:off x="33147" y="1627632"/>
            <a:ext cx="5363591" cy="7900162"/>
          </a:xfrm>
        </p:spPr>
        <p:txBody>
          <a:bodyPr anchor="t">
            <a:normAutofit fontScale="85000" lnSpcReduction="10000"/>
          </a:bodyPr>
          <a:lstStyle/>
          <a:p>
            <a:pPr marL="571500" lvl="1" indent="-571500" defTabSz="914400">
              <a:spcBef>
                <a:spcPts val="0"/>
              </a:spcBef>
              <a:buSzTx/>
              <a:buFont typeface="Arial" charset="0"/>
              <a:buChar char="•"/>
            </a:pPr>
            <a:r>
              <a:rPr lang="en-US" sz="3600" b="1" dirty="0">
                <a:solidFill>
                  <a:srgbClr val="FFFF00"/>
                </a:solidFill>
                <a:latin typeface="Calibri" charset="0"/>
                <a:ea typeface="Calibri" charset="0"/>
                <a:cs typeface="Calibri" charset="0"/>
              </a:rPr>
              <a:t>İlk prenatal </a:t>
            </a:r>
            <a:r>
              <a:rPr lang="en-US" sz="3600" b="1" dirty="0" err="1">
                <a:solidFill>
                  <a:srgbClr val="FFFF00"/>
                </a:solidFill>
                <a:latin typeface="Calibri" charset="0"/>
                <a:ea typeface="Calibri" charset="0"/>
                <a:cs typeface="Calibri" charset="0"/>
              </a:rPr>
              <a:t>vizitte</a:t>
            </a:r>
            <a:r>
              <a:rPr lang="en-US" sz="3600" b="1" dirty="0">
                <a:solidFill>
                  <a:srgbClr val="FFFF00"/>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tüm</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gebelerden</a:t>
            </a:r>
            <a:r>
              <a:rPr lang="en-US" sz="3600" b="1" dirty="0">
                <a:solidFill>
                  <a:schemeClr val="tx1"/>
                </a:solidFill>
                <a:latin typeface="Calibri" charset="0"/>
                <a:ea typeface="Calibri" charset="0"/>
                <a:cs typeface="Calibri" charset="0"/>
              </a:rPr>
              <a:t> ABO tipi </a:t>
            </a:r>
            <a:r>
              <a:rPr lang="en-US" sz="3600" b="1" dirty="0" err="1">
                <a:solidFill>
                  <a:schemeClr val="tx1"/>
                </a:solidFill>
                <a:latin typeface="Calibri" charset="0"/>
                <a:ea typeface="Calibri" charset="0"/>
                <a:cs typeface="Calibri" charset="0"/>
              </a:rPr>
              <a:t>ve</a:t>
            </a:r>
            <a:r>
              <a:rPr lang="en-US" sz="3600" b="1" dirty="0">
                <a:solidFill>
                  <a:schemeClr val="tx1"/>
                </a:solidFill>
                <a:latin typeface="Calibri" charset="0"/>
                <a:ea typeface="Calibri" charset="0"/>
                <a:cs typeface="Calibri" charset="0"/>
              </a:rPr>
              <a:t> Rh (D) </a:t>
            </a:r>
            <a:r>
              <a:rPr lang="en-US" sz="3600" b="1" dirty="0" err="1">
                <a:solidFill>
                  <a:schemeClr val="tx1"/>
                </a:solidFill>
                <a:latin typeface="Calibri" charset="0"/>
                <a:ea typeface="Calibri" charset="0"/>
                <a:cs typeface="Calibri" charset="0"/>
              </a:rPr>
              <a:t>statüsünü</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gösteren</a:t>
            </a:r>
            <a:r>
              <a:rPr lang="en-US" sz="3600" b="1" dirty="0">
                <a:solidFill>
                  <a:schemeClr val="tx1"/>
                </a:solidFill>
                <a:latin typeface="Calibri" charset="0"/>
                <a:ea typeface="Calibri" charset="0"/>
                <a:cs typeface="Calibri" charset="0"/>
              </a:rPr>
              <a:t> </a:t>
            </a:r>
            <a:r>
              <a:rPr lang="en-US" sz="3600" b="1" dirty="0" err="1">
                <a:solidFill>
                  <a:srgbClr val="FFFF00"/>
                </a:solidFill>
                <a:latin typeface="Calibri" charset="0"/>
                <a:ea typeface="Calibri" charset="0"/>
                <a:cs typeface="Calibri" charset="0"/>
              </a:rPr>
              <a:t>kan</a:t>
            </a:r>
            <a:r>
              <a:rPr lang="en-US" sz="3600" b="1" dirty="0">
                <a:solidFill>
                  <a:srgbClr val="FFFF00"/>
                </a:solidFill>
                <a:latin typeface="Calibri" charset="0"/>
                <a:ea typeface="Calibri" charset="0"/>
                <a:cs typeface="Calibri" charset="0"/>
              </a:rPr>
              <a:t> </a:t>
            </a:r>
            <a:r>
              <a:rPr lang="en-US" sz="3600" b="1" dirty="0" err="1">
                <a:solidFill>
                  <a:srgbClr val="FFFF00"/>
                </a:solidFill>
                <a:latin typeface="Calibri" charset="0"/>
                <a:ea typeface="Calibri" charset="0"/>
                <a:cs typeface="Calibri" charset="0"/>
              </a:rPr>
              <a:t>grubu</a:t>
            </a:r>
            <a:r>
              <a:rPr lang="en-US" sz="3600" b="1" dirty="0">
                <a:solidFill>
                  <a:srgbClr val="FFFF00"/>
                </a:solidFill>
                <a:latin typeface="Calibri" charset="0"/>
                <a:ea typeface="Calibri" charset="0"/>
                <a:cs typeface="Calibri" charset="0"/>
              </a:rPr>
              <a:t> </a:t>
            </a:r>
            <a:r>
              <a:rPr lang="en-US" sz="3600" b="1" dirty="0" err="1">
                <a:solidFill>
                  <a:srgbClr val="FFFF00"/>
                </a:solidFill>
                <a:latin typeface="Calibri" charset="0"/>
                <a:ea typeface="Calibri" charset="0"/>
                <a:cs typeface="Calibri" charset="0"/>
              </a:rPr>
              <a:t>ve</a:t>
            </a:r>
            <a:r>
              <a:rPr lang="en-US" sz="3600" b="1" dirty="0">
                <a:solidFill>
                  <a:srgbClr val="FFFF00"/>
                </a:solidFill>
                <a:latin typeface="Calibri" charset="0"/>
                <a:ea typeface="Calibri" charset="0"/>
                <a:cs typeface="Calibri" charset="0"/>
              </a:rPr>
              <a:t> </a:t>
            </a:r>
            <a:r>
              <a:rPr lang="en-US" sz="3600" b="1" dirty="0" err="1">
                <a:solidFill>
                  <a:srgbClr val="FFFF00"/>
                </a:solidFill>
                <a:latin typeface="Calibri" charset="0"/>
                <a:ea typeface="Calibri" charset="0"/>
                <a:cs typeface="Calibri" charset="0"/>
              </a:rPr>
              <a:t>indirekt</a:t>
            </a:r>
            <a:r>
              <a:rPr lang="en-US" sz="3600" b="1" dirty="0">
                <a:solidFill>
                  <a:srgbClr val="FFFF00"/>
                </a:solidFill>
                <a:latin typeface="Calibri" charset="0"/>
                <a:ea typeface="Calibri" charset="0"/>
                <a:cs typeface="Calibri" charset="0"/>
              </a:rPr>
              <a:t> Coombs (IDC) </a:t>
            </a:r>
            <a:r>
              <a:rPr lang="en-US" sz="3600" b="1" dirty="0" err="1">
                <a:solidFill>
                  <a:srgbClr val="FFFF00"/>
                </a:solidFill>
                <a:latin typeface="Calibri" charset="0"/>
                <a:ea typeface="Calibri" charset="0"/>
                <a:cs typeface="Calibri" charset="0"/>
              </a:rPr>
              <a:t>testi</a:t>
            </a:r>
            <a:r>
              <a:rPr lang="en-US" sz="3600" b="1" dirty="0">
                <a:solidFill>
                  <a:srgbClr val="FFFF00"/>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istenmeli</a:t>
            </a:r>
            <a:endParaRPr lang="en-US" sz="3600" b="1" dirty="0">
              <a:solidFill>
                <a:schemeClr val="tx1"/>
              </a:solidFill>
              <a:latin typeface="Calibri" charset="0"/>
              <a:ea typeface="Calibri" charset="0"/>
              <a:cs typeface="Calibri" charset="0"/>
            </a:endParaRPr>
          </a:p>
          <a:p>
            <a:pPr marL="571500" lvl="1" indent="-571500" defTabSz="914400">
              <a:spcBef>
                <a:spcPts val="0"/>
              </a:spcBef>
              <a:buSzTx/>
              <a:buFont typeface="Arial" charset="0"/>
              <a:buChar char="•"/>
            </a:pPr>
            <a:r>
              <a:rPr lang="en-US" sz="3600" b="1" dirty="0">
                <a:solidFill>
                  <a:schemeClr val="tx1"/>
                </a:solidFill>
                <a:latin typeface="Calibri" charset="0"/>
                <a:ea typeface="Calibri" charset="0"/>
                <a:cs typeface="Calibri" charset="0"/>
              </a:rPr>
              <a:t> </a:t>
            </a:r>
          </a:p>
          <a:p>
            <a:pPr marL="1028700" lvl="2" indent="-571500" defTabSz="914400">
              <a:spcBef>
                <a:spcPts val="0"/>
              </a:spcBef>
              <a:buSzTx/>
              <a:buFont typeface="Arial" charset="0"/>
              <a:buChar char="•"/>
            </a:pPr>
            <a:r>
              <a:rPr lang="en-US" sz="3300" b="1" dirty="0" err="1">
                <a:solidFill>
                  <a:schemeClr val="tx1"/>
                </a:solidFill>
                <a:latin typeface="Calibri" charset="0"/>
                <a:ea typeface="Calibri" charset="0"/>
                <a:cs typeface="Calibri" charset="0"/>
              </a:rPr>
              <a:t>Profilaksi</a:t>
            </a:r>
            <a:r>
              <a:rPr lang="en-US" sz="3300" b="1" dirty="0">
                <a:solidFill>
                  <a:schemeClr val="tx1"/>
                </a:solidFill>
                <a:latin typeface="Calibri" charset="0"/>
                <a:ea typeface="Calibri" charset="0"/>
                <a:cs typeface="Calibri" charset="0"/>
              </a:rPr>
              <a:t> </a:t>
            </a:r>
            <a:r>
              <a:rPr lang="en-US" sz="3300" b="1" dirty="0" err="1">
                <a:solidFill>
                  <a:schemeClr val="tx1"/>
                </a:solidFill>
                <a:latin typeface="Calibri" charset="0"/>
                <a:ea typeface="Calibri" charset="0"/>
                <a:cs typeface="Calibri" charset="0"/>
              </a:rPr>
              <a:t>öncesinde</a:t>
            </a:r>
            <a:r>
              <a:rPr lang="en-US" sz="3300" b="1" dirty="0">
                <a:solidFill>
                  <a:schemeClr val="tx1"/>
                </a:solidFill>
                <a:latin typeface="Calibri" charset="0"/>
                <a:ea typeface="Calibri" charset="0"/>
                <a:cs typeface="Calibri" charset="0"/>
              </a:rPr>
              <a:t> </a:t>
            </a:r>
            <a:r>
              <a:rPr lang="en-US" sz="3300" b="1" dirty="0" err="1">
                <a:solidFill>
                  <a:schemeClr val="tx1"/>
                </a:solidFill>
                <a:latin typeface="Calibri" charset="0"/>
                <a:ea typeface="Calibri" charset="0"/>
                <a:cs typeface="Calibri" charset="0"/>
              </a:rPr>
              <a:t>veya</a:t>
            </a:r>
            <a:r>
              <a:rPr lang="en-US" sz="3300" b="1" dirty="0">
                <a:solidFill>
                  <a:schemeClr val="tx1"/>
                </a:solidFill>
                <a:latin typeface="Calibri" charset="0"/>
                <a:ea typeface="Calibri" charset="0"/>
                <a:cs typeface="Calibri" charset="0"/>
              </a:rPr>
              <a:t> </a:t>
            </a:r>
            <a:r>
              <a:rPr lang="en-US" sz="3300" b="1" dirty="0" err="1">
                <a:solidFill>
                  <a:schemeClr val="tx1"/>
                </a:solidFill>
                <a:latin typeface="Calibri" charset="0"/>
                <a:ea typeface="Calibri" charset="0"/>
                <a:cs typeface="Calibri" charset="0"/>
              </a:rPr>
              <a:t>gebelikte</a:t>
            </a:r>
            <a:r>
              <a:rPr lang="en-US" sz="3300" b="1" dirty="0">
                <a:solidFill>
                  <a:schemeClr val="tx1"/>
                </a:solidFill>
                <a:latin typeface="Calibri" charset="0"/>
                <a:ea typeface="Calibri" charset="0"/>
                <a:cs typeface="Calibri" charset="0"/>
              </a:rPr>
              <a:t> Rh </a:t>
            </a:r>
            <a:r>
              <a:rPr lang="en-US" sz="3300" b="1" dirty="0" err="1">
                <a:solidFill>
                  <a:schemeClr val="tx1"/>
                </a:solidFill>
                <a:latin typeface="Calibri" charset="0"/>
                <a:ea typeface="Calibri" charset="0"/>
                <a:cs typeface="Calibri" charset="0"/>
              </a:rPr>
              <a:t>alloimmunizasyon</a:t>
            </a:r>
            <a:r>
              <a:rPr lang="en-US" sz="3300" b="1" dirty="0">
                <a:solidFill>
                  <a:schemeClr val="tx1"/>
                </a:solidFill>
                <a:latin typeface="Calibri" charset="0"/>
                <a:ea typeface="Calibri" charset="0"/>
                <a:cs typeface="Calibri" charset="0"/>
              </a:rPr>
              <a:t> </a:t>
            </a:r>
            <a:r>
              <a:rPr lang="en-US" sz="3300" b="1" dirty="0" err="1">
                <a:solidFill>
                  <a:schemeClr val="tx1"/>
                </a:solidFill>
                <a:latin typeface="Calibri" charset="0"/>
                <a:ea typeface="Calibri" charset="0"/>
                <a:cs typeface="Calibri" charset="0"/>
              </a:rPr>
              <a:t>taraması</a:t>
            </a:r>
            <a:r>
              <a:rPr lang="en-US" sz="3300" b="1" dirty="0">
                <a:solidFill>
                  <a:schemeClr val="tx1"/>
                </a:solidFill>
                <a:latin typeface="Calibri" charset="0"/>
                <a:ea typeface="Calibri" charset="0"/>
                <a:cs typeface="Calibri" charset="0"/>
              </a:rPr>
              <a:t> </a:t>
            </a:r>
            <a:r>
              <a:rPr lang="en-US" sz="3300" b="1" dirty="0" err="1">
                <a:solidFill>
                  <a:schemeClr val="tx1"/>
                </a:solidFill>
                <a:latin typeface="Calibri" charset="0"/>
                <a:ea typeface="Calibri" charset="0"/>
                <a:cs typeface="Calibri" charset="0"/>
              </a:rPr>
              <a:t>için</a:t>
            </a:r>
            <a:r>
              <a:rPr lang="en-US" sz="3300" b="1" dirty="0">
                <a:solidFill>
                  <a:schemeClr val="tx1"/>
                </a:solidFill>
                <a:latin typeface="Calibri" charset="0"/>
                <a:ea typeface="Calibri" charset="0"/>
                <a:cs typeface="Calibri" charset="0"/>
              </a:rPr>
              <a:t> </a:t>
            </a:r>
            <a:r>
              <a:rPr lang="en-US" sz="3300" b="1" dirty="0">
                <a:solidFill>
                  <a:srgbClr val="FFFF00"/>
                </a:solidFill>
                <a:latin typeface="Calibri" charset="0"/>
                <a:ea typeface="Calibri" charset="0"/>
                <a:cs typeface="Calibri" charset="0"/>
              </a:rPr>
              <a:t>IDC </a:t>
            </a:r>
            <a:r>
              <a:rPr lang="en-US" sz="3300" b="1" dirty="0" err="1">
                <a:solidFill>
                  <a:srgbClr val="FFFF00"/>
                </a:solidFill>
                <a:latin typeface="Calibri" charset="0"/>
                <a:ea typeface="Calibri" charset="0"/>
                <a:cs typeface="Calibri" charset="0"/>
              </a:rPr>
              <a:t>testi</a:t>
            </a:r>
            <a:r>
              <a:rPr lang="en-US" sz="3300" b="1" dirty="0">
                <a:solidFill>
                  <a:srgbClr val="FFFF00"/>
                </a:solidFill>
                <a:latin typeface="Calibri" charset="0"/>
                <a:ea typeface="Calibri" charset="0"/>
                <a:cs typeface="Calibri" charset="0"/>
              </a:rPr>
              <a:t> </a:t>
            </a:r>
            <a:r>
              <a:rPr lang="en-US" sz="3300" b="1" dirty="0" err="1">
                <a:solidFill>
                  <a:schemeClr val="tx1"/>
                </a:solidFill>
                <a:latin typeface="Calibri" charset="0"/>
                <a:ea typeface="Calibri" charset="0"/>
                <a:cs typeface="Calibri" charset="0"/>
              </a:rPr>
              <a:t>kullanılır</a:t>
            </a:r>
            <a:endParaRPr lang="en-US" sz="3300" b="1" dirty="0">
              <a:solidFill>
                <a:schemeClr val="tx1"/>
              </a:solidFill>
              <a:latin typeface="Calibri" charset="0"/>
              <a:ea typeface="Calibri" charset="0"/>
              <a:cs typeface="Calibri" charset="0"/>
            </a:endParaRPr>
          </a:p>
          <a:p>
            <a:pPr marL="1028700" lvl="2" indent="-571500" defTabSz="914400">
              <a:spcBef>
                <a:spcPts val="0"/>
              </a:spcBef>
              <a:buSzTx/>
              <a:buFont typeface="Arial" charset="0"/>
              <a:buChar char="•"/>
            </a:pPr>
            <a:endParaRPr lang="en-US" sz="3300" b="1" dirty="0">
              <a:solidFill>
                <a:schemeClr val="tx1"/>
              </a:solidFill>
              <a:latin typeface="Calibri" charset="0"/>
              <a:ea typeface="Calibri" charset="0"/>
              <a:cs typeface="Calibri" charset="0"/>
            </a:endParaRPr>
          </a:p>
          <a:p>
            <a:pPr marL="1028700" lvl="2" indent="-571500" defTabSz="914400">
              <a:spcBef>
                <a:spcPts val="0"/>
              </a:spcBef>
              <a:buSzTx/>
              <a:buFont typeface="Arial" charset="0"/>
              <a:buChar char="•"/>
            </a:pPr>
            <a:r>
              <a:rPr lang="en-US" sz="3300" b="1" dirty="0" err="1">
                <a:solidFill>
                  <a:schemeClr val="tx1"/>
                </a:solidFill>
                <a:latin typeface="Calibri" charset="0"/>
                <a:ea typeface="Calibri" charset="0"/>
                <a:cs typeface="Calibri" charset="0"/>
              </a:rPr>
              <a:t>Plazmadaki</a:t>
            </a:r>
            <a:r>
              <a:rPr lang="en-US" sz="3300" b="1" dirty="0">
                <a:solidFill>
                  <a:schemeClr val="tx1"/>
                </a:solidFill>
                <a:latin typeface="Calibri" charset="0"/>
                <a:ea typeface="Calibri" charset="0"/>
                <a:cs typeface="Calibri" charset="0"/>
              </a:rPr>
              <a:t> </a:t>
            </a:r>
            <a:r>
              <a:rPr lang="en-US" sz="3300" b="1" dirty="0" err="1">
                <a:solidFill>
                  <a:schemeClr val="tx1"/>
                </a:solidFill>
                <a:latin typeface="Calibri" charset="0"/>
                <a:ea typeface="Calibri" charset="0"/>
                <a:cs typeface="Calibri" charset="0"/>
              </a:rPr>
              <a:t>antikorların</a:t>
            </a:r>
            <a:r>
              <a:rPr lang="en-US" sz="3300" b="1" dirty="0">
                <a:solidFill>
                  <a:schemeClr val="tx1"/>
                </a:solidFill>
                <a:latin typeface="Calibri" charset="0"/>
                <a:ea typeface="Calibri" charset="0"/>
                <a:cs typeface="Calibri" charset="0"/>
              </a:rPr>
              <a:t> </a:t>
            </a:r>
            <a:r>
              <a:rPr lang="en-US" sz="3300" b="1" dirty="0" err="1">
                <a:solidFill>
                  <a:schemeClr val="tx1"/>
                </a:solidFill>
                <a:latin typeface="Calibri" charset="0"/>
                <a:ea typeface="Calibri" charset="0"/>
                <a:cs typeface="Calibri" charset="0"/>
              </a:rPr>
              <a:t>taranmasını</a:t>
            </a:r>
            <a:r>
              <a:rPr lang="en-US" sz="3300" b="1" dirty="0">
                <a:solidFill>
                  <a:schemeClr val="tx1"/>
                </a:solidFill>
                <a:latin typeface="Calibri" charset="0"/>
                <a:ea typeface="Calibri" charset="0"/>
                <a:cs typeface="Calibri" charset="0"/>
              </a:rPr>
              <a:t> </a:t>
            </a:r>
            <a:r>
              <a:rPr lang="en-US" sz="3300" b="1" dirty="0" err="1">
                <a:solidFill>
                  <a:schemeClr val="tx1"/>
                </a:solidFill>
                <a:latin typeface="Calibri" charset="0"/>
                <a:ea typeface="Calibri" charset="0"/>
                <a:cs typeface="Calibri" charset="0"/>
              </a:rPr>
              <a:t>sağlar</a:t>
            </a:r>
            <a:endParaRPr lang="en-US" sz="3300" b="1" dirty="0">
              <a:solidFill>
                <a:schemeClr val="tx1"/>
              </a:solidFill>
              <a:latin typeface="Calibri" charset="0"/>
              <a:ea typeface="Calibri" charset="0"/>
              <a:cs typeface="Calibri" charset="0"/>
            </a:endParaRPr>
          </a:p>
          <a:p>
            <a:pPr marL="1028700" lvl="2" indent="-571500" defTabSz="914400">
              <a:spcBef>
                <a:spcPts val="0"/>
              </a:spcBef>
              <a:buSzTx/>
              <a:buFont typeface="Arial" charset="0"/>
              <a:buChar char="•"/>
            </a:pPr>
            <a:endParaRPr lang="en-US" sz="3300" b="1" dirty="0">
              <a:solidFill>
                <a:schemeClr val="tx1"/>
              </a:solidFill>
              <a:latin typeface="Calibri" charset="0"/>
              <a:ea typeface="Calibri" charset="0"/>
              <a:cs typeface="Calibri" charset="0"/>
            </a:endParaRPr>
          </a:p>
          <a:p>
            <a:pPr marL="1028700" lvl="2" indent="-571500" defTabSz="914400">
              <a:spcBef>
                <a:spcPts val="0"/>
              </a:spcBef>
              <a:buSzTx/>
              <a:buFont typeface="Arial" charset="0"/>
              <a:buChar char="•"/>
            </a:pPr>
            <a:r>
              <a:rPr lang="en-US" sz="3300" b="1" dirty="0" err="1">
                <a:solidFill>
                  <a:schemeClr val="tx1"/>
                </a:solidFill>
                <a:latin typeface="Calibri" charset="0"/>
                <a:ea typeface="Calibri" charset="0"/>
                <a:cs typeface="Calibri" charset="0"/>
              </a:rPr>
              <a:t>Pozitif</a:t>
            </a:r>
            <a:r>
              <a:rPr lang="en-US" sz="3300" b="1" dirty="0">
                <a:solidFill>
                  <a:schemeClr val="tx1"/>
                </a:solidFill>
                <a:latin typeface="Calibri" charset="0"/>
                <a:ea typeface="Calibri" charset="0"/>
                <a:cs typeface="Calibri" charset="0"/>
              </a:rPr>
              <a:t> test </a:t>
            </a:r>
            <a:r>
              <a:rPr lang="en-US" sz="3300" b="1" dirty="0" err="1">
                <a:solidFill>
                  <a:schemeClr val="tx1"/>
                </a:solidFill>
                <a:latin typeface="Calibri" charset="0"/>
                <a:ea typeface="Calibri" charset="0"/>
                <a:cs typeface="Calibri" charset="0"/>
              </a:rPr>
              <a:t>sonucunda</a:t>
            </a:r>
            <a:r>
              <a:rPr lang="en-US" sz="3300" b="1" dirty="0">
                <a:solidFill>
                  <a:schemeClr val="tx1"/>
                </a:solidFill>
                <a:latin typeface="Calibri" charset="0"/>
                <a:ea typeface="Calibri" charset="0"/>
                <a:cs typeface="Calibri" charset="0"/>
              </a:rPr>
              <a:t> </a:t>
            </a:r>
            <a:r>
              <a:rPr lang="en-US" sz="3300" b="1" dirty="0" err="1">
                <a:solidFill>
                  <a:schemeClr val="tx1"/>
                </a:solidFill>
                <a:latin typeface="Calibri" charset="0"/>
                <a:ea typeface="Calibri" charset="0"/>
                <a:cs typeface="Calibri" charset="0"/>
              </a:rPr>
              <a:t>antikor</a:t>
            </a:r>
            <a:r>
              <a:rPr lang="en-US" sz="3300" b="1" dirty="0">
                <a:solidFill>
                  <a:schemeClr val="tx1"/>
                </a:solidFill>
                <a:latin typeface="Calibri" charset="0"/>
                <a:ea typeface="Calibri" charset="0"/>
                <a:cs typeface="Calibri" charset="0"/>
              </a:rPr>
              <a:t> </a:t>
            </a:r>
            <a:r>
              <a:rPr lang="en-US" sz="3300" b="1" dirty="0" err="1">
                <a:solidFill>
                  <a:schemeClr val="tx1"/>
                </a:solidFill>
                <a:latin typeface="Calibri" charset="0"/>
                <a:ea typeface="Calibri" charset="0"/>
                <a:cs typeface="Calibri" charset="0"/>
              </a:rPr>
              <a:t>tipinin</a:t>
            </a:r>
            <a:r>
              <a:rPr lang="en-US" sz="3300" b="1" dirty="0">
                <a:solidFill>
                  <a:schemeClr val="tx1"/>
                </a:solidFill>
                <a:latin typeface="Calibri" charset="0"/>
                <a:ea typeface="Calibri" charset="0"/>
                <a:cs typeface="Calibri" charset="0"/>
              </a:rPr>
              <a:t> </a:t>
            </a:r>
            <a:r>
              <a:rPr lang="en-US" sz="3300" b="1" dirty="0" err="1">
                <a:solidFill>
                  <a:schemeClr val="tx1"/>
                </a:solidFill>
                <a:latin typeface="Calibri" charset="0"/>
                <a:ea typeface="Calibri" charset="0"/>
                <a:cs typeface="Calibri" charset="0"/>
              </a:rPr>
              <a:t>tanımlanması</a:t>
            </a:r>
            <a:r>
              <a:rPr lang="en-US" sz="3300" b="1" dirty="0">
                <a:solidFill>
                  <a:schemeClr val="tx1"/>
                </a:solidFill>
                <a:latin typeface="Calibri" charset="0"/>
                <a:ea typeface="Calibri" charset="0"/>
                <a:cs typeface="Calibri" charset="0"/>
              </a:rPr>
              <a:t> </a:t>
            </a:r>
            <a:r>
              <a:rPr lang="en-US" sz="3300" b="1" dirty="0" err="1">
                <a:solidFill>
                  <a:schemeClr val="tx1"/>
                </a:solidFill>
                <a:latin typeface="Calibri" charset="0"/>
                <a:ea typeface="Calibri" charset="0"/>
                <a:cs typeface="Calibri" charset="0"/>
              </a:rPr>
              <a:t>ve</a:t>
            </a:r>
            <a:r>
              <a:rPr lang="en-US" sz="3300" b="1" dirty="0">
                <a:solidFill>
                  <a:schemeClr val="tx1"/>
                </a:solidFill>
                <a:latin typeface="Calibri" charset="0"/>
                <a:ea typeface="Calibri" charset="0"/>
                <a:cs typeface="Calibri" charset="0"/>
              </a:rPr>
              <a:t> </a:t>
            </a:r>
            <a:r>
              <a:rPr lang="en-US" sz="3300" b="1" dirty="0" err="1">
                <a:solidFill>
                  <a:schemeClr val="tx1"/>
                </a:solidFill>
                <a:latin typeface="Calibri" charset="0"/>
                <a:ea typeface="Calibri" charset="0"/>
                <a:cs typeface="Calibri" charset="0"/>
              </a:rPr>
              <a:t>titrasyonu</a:t>
            </a:r>
            <a:r>
              <a:rPr lang="en-US" sz="3300" b="1" dirty="0">
                <a:solidFill>
                  <a:schemeClr val="tx1"/>
                </a:solidFill>
                <a:latin typeface="Calibri" charset="0"/>
                <a:ea typeface="Calibri" charset="0"/>
                <a:cs typeface="Calibri" charset="0"/>
              </a:rPr>
              <a:t> </a:t>
            </a:r>
            <a:r>
              <a:rPr lang="en-US" sz="3300" b="1" dirty="0" err="1">
                <a:solidFill>
                  <a:schemeClr val="tx1"/>
                </a:solidFill>
                <a:latin typeface="Calibri" charset="0"/>
                <a:ea typeface="Calibri" charset="0"/>
                <a:cs typeface="Calibri" charset="0"/>
              </a:rPr>
              <a:t>gerekir</a:t>
            </a:r>
            <a:endParaRPr lang="en-US" sz="3300" b="1" dirty="0">
              <a:solidFill>
                <a:schemeClr val="tx1"/>
              </a:solidFill>
              <a:latin typeface="Calibri" charset="0"/>
              <a:ea typeface="Calibri" charset="0"/>
              <a:cs typeface="Calibri" charset="0"/>
            </a:endParaRPr>
          </a:p>
          <a:p>
            <a:pPr marL="1485900" lvl="3" indent="-571500" defTabSz="914400">
              <a:spcBef>
                <a:spcPts val="0"/>
              </a:spcBef>
              <a:buSzTx/>
              <a:buFont typeface="Arial" charset="0"/>
              <a:buChar char="•"/>
            </a:pPr>
            <a:r>
              <a:rPr lang="en-US" sz="3300" b="1" dirty="0" err="1">
                <a:solidFill>
                  <a:schemeClr val="tx1"/>
                </a:solidFill>
                <a:latin typeface="Calibri" charset="0"/>
                <a:ea typeface="Calibri" charset="0"/>
                <a:cs typeface="Calibri" charset="0"/>
              </a:rPr>
              <a:t>Örneğin</a:t>
            </a:r>
            <a:r>
              <a:rPr lang="en-US" sz="3300" b="1" dirty="0">
                <a:solidFill>
                  <a:schemeClr val="tx1"/>
                </a:solidFill>
                <a:latin typeface="Calibri" charset="0"/>
                <a:ea typeface="Calibri" charset="0"/>
                <a:cs typeface="Calibri" charset="0"/>
              </a:rPr>
              <a:t> 1/256 (+), Anti-D</a:t>
            </a:r>
          </a:p>
          <a:p>
            <a:pPr marL="571500" lvl="1" indent="-571500" defTabSz="914400">
              <a:spcBef>
                <a:spcPts val="0"/>
              </a:spcBef>
              <a:buSzTx/>
              <a:buFont typeface="Arial" charset="0"/>
              <a:buChar char="•"/>
            </a:pPr>
            <a:endParaRPr lang="en-US" sz="3600" b="1" dirty="0">
              <a:solidFill>
                <a:schemeClr val="tx1"/>
              </a:solidFill>
              <a:latin typeface="Calibri" charset="0"/>
              <a:ea typeface="Calibri" charset="0"/>
              <a:cs typeface="Calibri" charset="0"/>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54478" y="3438144"/>
            <a:ext cx="7650322" cy="4120896"/>
          </a:xfrm>
          <a:prstGeom prst="rect">
            <a:avLst/>
          </a:prstGeom>
        </p:spPr>
      </p:pic>
    </p:spTree>
    <p:extLst>
      <p:ext uri="{BB962C8B-B14F-4D97-AF65-F5344CB8AC3E}">
        <p14:creationId xmlns:p14="http://schemas.microsoft.com/office/powerpoint/2010/main" val="1004601998"/>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0368"/>
            <a:ext cx="12876784" cy="1330960"/>
          </a:xfrm>
          <a:solidFill>
            <a:schemeClr val="tx1"/>
          </a:solidFill>
        </p:spPr>
        <p:txBody>
          <a:bodyPr>
            <a:normAutofit fontScale="90000"/>
          </a:bodyPr>
          <a:lstStyle/>
          <a:p>
            <a:pPr algn="l"/>
            <a:r>
              <a:rPr lang="en-US" sz="4800" b="1" dirty="0">
                <a:solidFill>
                  <a:schemeClr val="tx2">
                    <a:lumMod val="10000"/>
                  </a:schemeClr>
                </a:solidFill>
                <a:latin typeface="Calibri" charset="0"/>
                <a:ea typeface="Calibri" charset="0"/>
                <a:cs typeface="Calibri" charset="0"/>
              </a:rPr>
              <a:t> Rh </a:t>
            </a:r>
            <a:r>
              <a:rPr lang="en-US" sz="4800" b="1" dirty="0" err="1">
                <a:solidFill>
                  <a:schemeClr val="tx2">
                    <a:lumMod val="10000"/>
                  </a:schemeClr>
                </a:solidFill>
                <a:latin typeface="Calibri" charset="0"/>
                <a:ea typeface="Calibri" charset="0"/>
                <a:cs typeface="Calibri" charset="0"/>
              </a:rPr>
              <a:t>alloimmunizasyonu</a:t>
            </a:r>
            <a:r>
              <a:rPr lang="en-US" sz="4800" b="1" dirty="0">
                <a:solidFill>
                  <a:schemeClr val="tx2">
                    <a:lumMod val="10000"/>
                  </a:schemeClr>
                </a:solidFill>
                <a:latin typeface="Calibri" charset="0"/>
                <a:ea typeface="Calibri" charset="0"/>
                <a:cs typeface="Calibri" charset="0"/>
              </a:rPr>
              <a:t> </a:t>
            </a:r>
            <a:r>
              <a:rPr lang="mr-IN" sz="4800" b="1" dirty="0">
                <a:solidFill>
                  <a:schemeClr val="tx2">
                    <a:lumMod val="10000"/>
                  </a:schemeClr>
                </a:solidFill>
                <a:latin typeface="Calibri" charset="0"/>
                <a:ea typeface="Calibri" charset="0"/>
                <a:cs typeface="Calibri" charset="0"/>
              </a:rPr>
              <a:t>–</a:t>
            </a:r>
            <a:r>
              <a:rPr lang="en-US" sz="4800" b="1" dirty="0">
                <a:solidFill>
                  <a:schemeClr val="tx2">
                    <a:lumMod val="10000"/>
                  </a:schemeClr>
                </a:solidFill>
                <a:latin typeface="Calibri" charset="0"/>
                <a:ea typeface="Calibri" charset="0"/>
                <a:cs typeface="Calibri" charset="0"/>
              </a:rPr>
              <a:t> </a:t>
            </a:r>
            <a:r>
              <a:rPr lang="en-US" sz="4800" b="1" dirty="0" err="1">
                <a:solidFill>
                  <a:schemeClr val="tx2">
                    <a:lumMod val="10000"/>
                  </a:schemeClr>
                </a:solidFill>
                <a:latin typeface="Calibri" charset="0"/>
                <a:ea typeface="Calibri" charset="0"/>
                <a:cs typeface="Calibri" charset="0"/>
              </a:rPr>
              <a:t>Önlem</a:t>
            </a:r>
            <a:br>
              <a:rPr lang="en-US" sz="4800" b="1" dirty="0">
                <a:solidFill>
                  <a:schemeClr val="tx2">
                    <a:lumMod val="10000"/>
                  </a:schemeClr>
                </a:solidFill>
                <a:latin typeface="Calibri" charset="0"/>
                <a:ea typeface="Calibri" charset="0"/>
                <a:cs typeface="Calibri" charset="0"/>
              </a:rPr>
            </a:br>
            <a:r>
              <a:rPr lang="en-US" sz="4800" b="1" dirty="0">
                <a:solidFill>
                  <a:schemeClr val="tx2">
                    <a:lumMod val="10000"/>
                  </a:schemeClr>
                </a:solidFill>
                <a:latin typeface="Calibri" charset="0"/>
                <a:ea typeface="Calibri" charset="0"/>
                <a:cs typeface="Calibri" charset="0"/>
              </a:rPr>
              <a:t> Anti D </a:t>
            </a:r>
            <a:r>
              <a:rPr lang="en-US" sz="4800" b="1" dirty="0" err="1">
                <a:solidFill>
                  <a:schemeClr val="tx2">
                    <a:lumMod val="10000"/>
                  </a:schemeClr>
                </a:solidFill>
                <a:latin typeface="Calibri" charset="0"/>
                <a:ea typeface="Calibri" charset="0"/>
                <a:cs typeface="Calibri" charset="0"/>
              </a:rPr>
              <a:t>immunglobulin</a:t>
            </a:r>
            <a:endParaRPr lang="en-US" sz="4800" b="1" dirty="0">
              <a:solidFill>
                <a:schemeClr val="tx2">
                  <a:lumMod val="10000"/>
                </a:schemeClr>
              </a:solidFill>
              <a:latin typeface="Calibri" charset="0"/>
              <a:ea typeface="Calibri" charset="0"/>
              <a:cs typeface="Calibri" charset="0"/>
            </a:endParaRPr>
          </a:p>
        </p:txBody>
      </p:sp>
      <p:pic>
        <p:nvPicPr>
          <p:cNvPr id="4" name="pasted-image.pdf"/>
          <p:cNvPicPr>
            <a:picLocks noChangeAspect="1"/>
          </p:cNvPicPr>
          <p:nvPr/>
        </p:nvPicPr>
        <p:blipFill>
          <a:blip r:embed="rId2"/>
          <a:stretch>
            <a:fillRect/>
          </a:stretch>
        </p:blipFill>
        <p:spPr>
          <a:xfrm>
            <a:off x="11692636" y="223774"/>
            <a:ext cx="1184148" cy="1184148"/>
          </a:xfrm>
          <a:prstGeom prst="rect">
            <a:avLst/>
          </a:prstGeom>
          <a:ln w="12700">
            <a:miter lim="400000"/>
          </a:ln>
        </p:spPr>
      </p:pic>
      <p:sp>
        <p:nvSpPr>
          <p:cNvPr id="5" name="Text Placeholder 2"/>
          <p:cNvSpPr>
            <a:spLocks noGrp="1"/>
          </p:cNvSpPr>
          <p:nvPr>
            <p:ph type="body" idx="1"/>
          </p:nvPr>
        </p:nvSpPr>
        <p:spPr>
          <a:xfrm>
            <a:off x="251206" y="1719326"/>
            <a:ext cx="12440666" cy="7625842"/>
          </a:xfrm>
        </p:spPr>
        <p:txBody>
          <a:bodyPr anchor="t">
            <a:normAutofit lnSpcReduction="10000"/>
          </a:bodyPr>
          <a:lstStyle/>
          <a:p>
            <a:pPr marL="571500" lvl="1" indent="-571500" defTabSz="914400">
              <a:spcBef>
                <a:spcPts val="0"/>
              </a:spcBef>
              <a:buSzTx/>
              <a:buFont typeface="Arial" charset="0"/>
              <a:buChar char="•"/>
            </a:pPr>
            <a:r>
              <a:rPr lang="en-US" sz="3600" b="1" dirty="0" err="1">
                <a:solidFill>
                  <a:schemeClr val="tx1"/>
                </a:solidFill>
                <a:latin typeface="Calibri" charset="0"/>
                <a:ea typeface="Calibri" charset="0"/>
                <a:cs typeface="Calibri" charset="0"/>
              </a:rPr>
              <a:t>Yüksek</a:t>
            </a:r>
            <a:r>
              <a:rPr lang="en-US" sz="3600" b="1" dirty="0">
                <a:solidFill>
                  <a:schemeClr val="tx1"/>
                </a:solidFill>
                <a:latin typeface="Calibri" charset="0"/>
                <a:ea typeface="Calibri" charset="0"/>
                <a:cs typeface="Calibri" charset="0"/>
              </a:rPr>
              <a:t> Anti - D </a:t>
            </a:r>
            <a:r>
              <a:rPr lang="en-US" sz="3600" b="1" dirty="0" err="1">
                <a:solidFill>
                  <a:schemeClr val="tx1"/>
                </a:solidFill>
                <a:latin typeface="Calibri" charset="0"/>
                <a:ea typeface="Calibri" charset="0"/>
                <a:cs typeface="Calibri" charset="0"/>
              </a:rPr>
              <a:t>titrasyonuna</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sahip</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kişilerin</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plazmalarından</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elde</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edilmiştir</a:t>
            </a:r>
            <a:endParaRPr lang="en-US" sz="3600" b="1" dirty="0">
              <a:solidFill>
                <a:schemeClr val="tx1"/>
              </a:solidFill>
              <a:latin typeface="Calibri" charset="0"/>
              <a:ea typeface="Calibri" charset="0"/>
              <a:cs typeface="Calibri" charset="0"/>
            </a:endParaRPr>
          </a:p>
          <a:p>
            <a:pPr marL="1028700" lvl="2" indent="-571500" defTabSz="914400">
              <a:spcBef>
                <a:spcPts val="0"/>
              </a:spcBef>
              <a:buSzTx/>
              <a:buFont typeface="Arial" charset="0"/>
              <a:buChar char="•"/>
            </a:pPr>
            <a:r>
              <a:rPr lang="en-US" sz="3600" b="1" dirty="0">
                <a:solidFill>
                  <a:schemeClr val="tx1"/>
                </a:solidFill>
                <a:latin typeface="Calibri" charset="0"/>
                <a:ea typeface="Calibri" charset="0"/>
                <a:cs typeface="Calibri" charset="0"/>
              </a:rPr>
              <a:t>Viral </a:t>
            </a:r>
            <a:r>
              <a:rPr lang="en-US" sz="3600" b="1" dirty="0" err="1">
                <a:solidFill>
                  <a:schemeClr val="tx1"/>
                </a:solidFill>
                <a:latin typeface="Calibri" charset="0"/>
                <a:ea typeface="Calibri" charset="0"/>
                <a:cs typeface="Calibri" charset="0"/>
              </a:rPr>
              <a:t>enfeksiyon</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riski</a:t>
            </a:r>
            <a:r>
              <a:rPr lang="en-US" sz="3600" b="1" dirty="0">
                <a:solidFill>
                  <a:schemeClr val="tx1"/>
                </a:solidFill>
                <a:latin typeface="Calibri" charset="0"/>
                <a:ea typeface="Calibri" charset="0"/>
                <a:cs typeface="Calibri" charset="0"/>
              </a:rPr>
              <a:t> minimal </a:t>
            </a:r>
            <a:r>
              <a:rPr lang="en-US" sz="3600" b="1" dirty="0" err="1">
                <a:solidFill>
                  <a:schemeClr val="tx1"/>
                </a:solidFill>
                <a:latin typeface="Calibri" charset="0"/>
                <a:ea typeface="Calibri" charset="0"/>
                <a:cs typeface="Calibri" charset="0"/>
              </a:rPr>
              <a:t>veya</a:t>
            </a:r>
            <a:r>
              <a:rPr lang="en-US" sz="3600" b="1" dirty="0">
                <a:solidFill>
                  <a:schemeClr val="tx1"/>
                </a:solidFill>
                <a:latin typeface="Calibri" charset="0"/>
                <a:ea typeface="Calibri" charset="0"/>
                <a:cs typeface="Calibri" charset="0"/>
              </a:rPr>
              <a:t> yok?</a:t>
            </a:r>
          </a:p>
          <a:p>
            <a:pPr marL="1028700" lvl="2" indent="-571500" defTabSz="914400">
              <a:spcBef>
                <a:spcPts val="0"/>
              </a:spcBef>
              <a:buSzTx/>
              <a:buFont typeface="Arial" charset="0"/>
              <a:buChar char="•"/>
            </a:pPr>
            <a:r>
              <a:rPr lang="en-US" sz="3600" b="1" dirty="0">
                <a:solidFill>
                  <a:schemeClr val="tx1"/>
                </a:solidFill>
                <a:latin typeface="Calibri" charset="0"/>
                <a:ea typeface="Calibri" charset="0"/>
                <a:cs typeface="Calibri" charset="0"/>
              </a:rPr>
              <a:t>Prion </a:t>
            </a:r>
            <a:r>
              <a:rPr lang="en-US" sz="3600" b="1" dirty="0" err="1">
                <a:solidFill>
                  <a:schemeClr val="tx1"/>
                </a:solidFill>
                <a:latin typeface="Calibri" charset="0"/>
                <a:ea typeface="Calibri" charset="0"/>
                <a:cs typeface="Calibri" charset="0"/>
              </a:rPr>
              <a:t>hastalıkları</a:t>
            </a:r>
            <a:endParaRPr lang="en-US" sz="3600" b="1" dirty="0">
              <a:solidFill>
                <a:schemeClr val="tx1"/>
              </a:solidFill>
              <a:latin typeface="Calibri" charset="0"/>
              <a:ea typeface="Calibri" charset="0"/>
              <a:cs typeface="Calibri" charset="0"/>
            </a:endParaRPr>
          </a:p>
          <a:p>
            <a:pPr marL="1485900" lvl="3" indent="-571500" defTabSz="914400">
              <a:spcBef>
                <a:spcPts val="0"/>
              </a:spcBef>
              <a:buSzTx/>
              <a:buFont typeface="Arial" charset="0"/>
              <a:buChar char="•"/>
            </a:pPr>
            <a:r>
              <a:rPr lang="en-US" sz="3600" b="1" dirty="0" err="1">
                <a:solidFill>
                  <a:schemeClr val="tx1"/>
                </a:solidFill>
                <a:latin typeface="Calibri" charset="0"/>
                <a:ea typeface="Calibri" charset="0"/>
                <a:cs typeface="Calibri" charset="0"/>
              </a:rPr>
              <a:t>Rek</a:t>
            </a:r>
            <a:r>
              <a:rPr lang="en-US" sz="3600" b="1" dirty="0">
                <a:solidFill>
                  <a:schemeClr val="tx1"/>
                </a:solidFill>
                <a:latin typeface="Calibri" charset="0"/>
                <a:ea typeface="Calibri" charset="0"/>
                <a:cs typeface="Calibri" charset="0"/>
              </a:rPr>
              <a:t>. Anti-D</a:t>
            </a:r>
          </a:p>
          <a:p>
            <a:pPr marL="0" lvl="1" indent="0" defTabSz="914400">
              <a:spcBef>
                <a:spcPts val="0"/>
              </a:spcBef>
              <a:buSzTx/>
              <a:buNone/>
            </a:pPr>
            <a:endParaRPr lang="en-US" sz="3600" b="1" dirty="0">
              <a:solidFill>
                <a:schemeClr val="tx1"/>
              </a:solidFill>
              <a:latin typeface="Calibri" charset="0"/>
              <a:ea typeface="Calibri" charset="0"/>
              <a:cs typeface="Calibri" charset="0"/>
            </a:endParaRPr>
          </a:p>
          <a:p>
            <a:pPr marL="571500" lvl="1" indent="-571500" defTabSz="914400">
              <a:spcBef>
                <a:spcPts val="0"/>
              </a:spcBef>
              <a:buSzTx/>
              <a:buFont typeface="Arial" charset="0"/>
              <a:buChar char="•"/>
            </a:pPr>
            <a:endParaRPr lang="en-US" sz="3600" b="1" dirty="0">
              <a:solidFill>
                <a:schemeClr val="tx1"/>
              </a:solidFill>
              <a:latin typeface="Calibri" charset="0"/>
              <a:ea typeface="Calibri" charset="0"/>
              <a:cs typeface="Calibri" charset="0"/>
            </a:endParaRPr>
          </a:p>
          <a:p>
            <a:pPr marL="571500" lvl="1" indent="-571500" defTabSz="914400">
              <a:spcBef>
                <a:spcPts val="0"/>
              </a:spcBef>
              <a:buSzTx/>
              <a:buFont typeface="Arial" charset="0"/>
              <a:buChar char="•"/>
            </a:pPr>
            <a:r>
              <a:rPr lang="en-US" sz="3600" b="1" dirty="0" err="1">
                <a:solidFill>
                  <a:srgbClr val="FFFF00"/>
                </a:solidFill>
                <a:latin typeface="Calibri" charset="0"/>
                <a:ea typeface="Calibri" charset="0"/>
                <a:cs typeface="Calibri" charset="0"/>
              </a:rPr>
              <a:t>Profilaksi</a:t>
            </a:r>
            <a:r>
              <a:rPr lang="en-US" sz="3600" b="1" dirty="0">
                <a:solidFill>
                  <a:srgbClr val="FFFF00"/>
                </a:solidFill>
                <a:latin typeface="Calibri" charset="0"/>
                <a:ea typeface="Calibri" charset="0"/>
                <a:cs typeface="Calibri" charset="0"/>
              </a:rPr>
              <a:t>: </a:t>
            </a:r>
            <a:r>
              <a:rPr lang="en-US" sz="3600" b="1" dirty="0">
                <a:solidFill>
                  <a:schemeClr val="tx1"/>
                </a:solidFill>
                <a:latin typeface="Calibri" charset="0"/>
                <a:ea typeface="Calibri" charset="0"/>
                <a:cs typeface="Calibri" charset="0"/>
              </a:rPr>
              <a:t>Anti D </a:t>
            </a:r>
            <a:r>
              <a:rPr lang="en-US" sz="3600" b="1" dirty="0" err="1">
                <a:solidFill>
                  <a:schemeClr val="tx1"/>
                </a:solidFill>
                <a:latin typeface="Calibri" charset="0"/>
                <a:ea typeface="Calibri" charset="0"/>
                <a:cs typeface="Calibri" charset="0"/>
              </a:rPr>
              <a:t>immunglobulin</a:t>
            </a:r>
            <a:r>
              <a:rPr lang="en-US" sz="3600" b="1" dirty="0">
                <a:solidFill>
                  <a:schemeClr val="tx1"/>
                </a:solidFill>
                <a:latin typeface="Calibri" charset="0"/>
                <a:ea typeface="Calibri" charset="0"/>
                <a:cs typeface="Calibri" charset="0"/>
              </a:rPr>
              <a:t> </a:t>
            </a:r>
          </a:p>
          <a:p>
            <a:pPr marL="1028700" lvl="2" indent="-571500" defTabSz="914400">
              <a:spcBef>
                <a:spcPts val="0"/>
              </a:spcBef>
              <a:buSzTx/>
              <a:buFont typeface="Arial" charset="0"/>
              <a:buChar char="•"/>
            </a:pPr>
            <a:r>
              <a:rPr lang="en-US" sz="3600" b="1" dirty="0" err="1">
                <a:solidFill>
                  <a:schemeClr val="tx1"/>
                </a:solidFill>
                <a:latin typeface="Calibri" charset="0"/>
                <a:ea typeface="Calibri" charset="0"/>
                <a:cs typeface="Calibri" charset="0"/>
              </a:rPr>
              <a:t>Yarı</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ömrü</a:t>
            </a:r>
            <a:r>
              <a:rPr lang="en-US" sz="3600" b="1" dirty="0">
                <a:solidFill>
                  <a:schemeClr val="tx1"/>
                </a:solidFill>
                <a:latin typeface="Calibri" charset="0"/>
                <a:ea typeface="Calibri" charset="0"/>
                <a:cs typeface="Calibri" charset="0"/>
              </a:rPr>
              <a:t> 16-24 </a:t>
            </a:r>
            <a:r>
              <a:rPr lang="en-US" sz="3600" b="1" dirty="0" err="1">
                <a:solidFill>
                  <a:schemeClr val="tx1"/>
                </a:solidFill>
                <a:latin typeface="Calibri" charset="0"/>
                <a:ea typeface="Calibri" charset="0"/>
                <a:cs typeface="Calibri" charset="0"/>
              </a:rPr>
              <a:t>gün</a:t>
            </a:r>
            <a:endParaRPr lang="en-US" sz="3600" b="1" dirty="0">
              <a:solidFill>
                <a:schemeClr val="tx1"/>
              </a:solidFill>
              <a:latin typeface="Calibri" charset="0"/>
              <a:ea typeface="Calibri" charset="0"/>
              <a:cs typeface="Calibri" charset="0"/>
            </a:endParaRPr>
          </a:p>
          <a:p>
            <a:pPr marL="1028700" lvl="2" indent="-571500" defTabSz="914400">
              <a:spcBef>
                <a:spcPts val="0"/>
              </a:spcBef>
              <a:buSzTx/>
              <a:buFont typeface="Arial" charset="0"/>
              <a:buChar char="•"/>
            </a:pPr>
            <a:r>
              <a:rPr lang="en-US" sz="3600" b="1" dirty="0">
                <a:solidFill>
                  <a:schemeClr val="tx1"/>
                </a:solidFill>
                <a:latin typeface="Calibri" charset="0"/>
                <a:ea typeface="Calibri" charset="0"/>
                <a:cs typeface="Calibri" charset="0"/>
              </a:rPr>
              <a:t>IM </a:t>
            </a:r>
            <a:r>
              <a:rPr lang="en-US" sz="3600" b="1" dirty="0" err="1">
                <a:solidFill>
                  <a:schemeClr val="tx1"/>
                </a:solidFill>
                <a:latin typeface="Calibri" charset="0"/>
                <a:ea typeface="Calibri" charset="0"/>
                <a:cs typeface="Calibri" charset="0"/>
              </a:rPr>
              <a:t>veya</a:t>
            </a:r>
            <a:r>
              <a:rPr lang="en-US" sz="3600" b="1" dirty="0">
                <a:solidFill>
                  <a:schemeClr val="tx1"/>
                </a:solidFill>
                <a:latin typeface="Calibri" charset="0"/>
                <a:ea typeface="Calibri" charset="0"/>
                <a:cs typeface="Calibri" charset="0"/>
              </a:rPr>
              <a:t> IV</a:t>
            </a:r>
          </a:p>
          <a:p>
            <a:pPr marL="1028700" lvl="2" indent="-571500" defTabSz="914400">
              <a:spcBef>
                <a:spcPts val="0"/>
              </a:spcBef>
              <a:buSzTx/>
              <a:buFont typeface="Arial" charset="0"/>
              <a:buChar char="•"/>
            </a:pPr>
            <a:r>
              <a:rPr lang="en-US" sz="3600" b="1" dirty="0">
                <a:solidFill>
                  <a:schemeClr val="tx1"/>
                </a:solidFill>
                <a:latin typeface="Calibri" charset="0"/>
                <a:ea typeface="Calibri" charset="0"/>
                <a:cs typeface="Calibri" charset="0"/>
              </a:rPr>
              <a:t>İlk </a:t>
            </a:r>
            <a:r>
              <a:rPr lang="en-US" sz="3600" b="1" dirty="0" err="1">
                <a:solidFill>
                  <a:schemeClr val="tx1"/>
                </a:solidFill>
                <a:latin typeface="Calibri" charset="0"/>
                <a:ea typeface="Calibri" charset="0"/>
                <a:cs typeface="Calibri" charset="0"/>
              </a:rPr>
              <a:t>uygulamadan</a:t>
            </a:r>
            <a:r>
              <a:rPr lang="en-US" sz="3600" b="1" dirty="0">
                <a:solidFill>
                  <a:schemeClr val="tx1"/>
                </a:solidFill>
                <a:latin typeface="Calibri" charset="0"/>
                <a:ea typeface="Calibri" charset="0"/>
                <a:cs typeface="Calibri" charset="0"/>
              </a:rPr>
              <a:t> 12 </a:t>
            </a:r>
            <a:r>
              <a:rPr lang="en-US" sz="3600" b="1" dirty="0" err="1">
                <a:solidFill>
                  <a:schemeClr val="tx1"/>
                </a:solidFill>
                <a:latin typeface="Calibri" charset="0"/>
                <a:ea typeface="Calibri" charset="0"/>
                <a:cs typeface="Calibri" charset="0"/>
              </a:rPr>
              <a:t>hafta</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sonra</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koruyuculuğu</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kalmaz</a:t>
            </a:r>
            <a:r>
              <a:rPr lang="en-US" sz="3600" b="1" dirty="0">
                <a:solidFill>
                  <a:schemeClr val="tx1"/>
                </a:solidFill>
                <a:latin typeface="Calibri" charset="0"/>
                <a:ea typeface="Calibri" charset="0"/>
                <a:cs typeface="Calibri" charset="0"/>
              </a:rPr>
              <a:t> (300 µgr </a:t>
            </a:r>
            <a:r>
              <a:rPr lang="en-US" sz="3600" b="1" dirty="0" err="1">
                <a:solidFill>
                  <a:schemeClr val="tx1"/>
                </a:solidFill>
                <a:latin typeface="Calibri" charset="0"/>
                <a:ea typeface="Calibri" charset="0"/>
                <a:cs typeface="Calibri" charset="0"/>
              </a:rPr>
              <a:t>ise</a:t>
            </a:r>
            <a:r>
              <a:rPr lang="en-US" sz="3600" b="1" dirty="0">
                <a:solidFill>
                  <a:schemeClr val="tx1"/>
                </a:solidFill>
                <a:latin typeface="Calibri" charset="0"/>
                <a:ea typeface="Calibri" charset="0"/>
                <a:cs typeface="Calibri" charset="0"/>
              </a:rPr>
              <a:t>)</a:t>
            </a:r>
          </a:p>
          <a:p>
            <a:pPr marL="1028700" lvl="2" indent="-571500" defTabSz="914400">
              <a:spcBef>
                <a:spcPts val="0"/>
              </a:spcBef>
              <a:buSzTx/>
              <a:buFont typeface="Arial" charset="0"/>
              <a:buChar char="•"/>
            </a:pPr>
            <a:r>
              <a:rPr lang="en-US" sz="3600" b="1" dirty="0" err="1">
                <a:solidFill>
                  <a:schemeClr val="tx1"/>
                </a:solidFill>
                <a:latin typeface="Calibri" charset="0"/>
                <a:ea typeface="Calibri" charset="0"/>
                <a:cs typeface="Calibri" charset="0"/>
              </a:rPr>
              <a:t>Doğumdan</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sonra</a:t>
            </a:r>
            <a:r>
              <a:rPr lang="en-US" sz="3600" b="1" dirty="0">
                <a:solidFill>
                  <a:schemeClr val="tx1"/>
                </a:solidFill>
                <a:latin typeface="Calibri" charset="0"/>
                <a:ea typeface="Calibri" charset="0"/>
                <a:cs typeface="Calibri" charset="0"/>
              </a:rPr>
              <a:t> ideal </a:t>
            </a:r>
            <a:r>
              <a:rPr lang="en-US" sz="3600" b="1" dirty="0" err="1">
                <a:solidFill>
                  <a:schemeClr val="tx1"/>
                </a:solidFill>
                <a:latin typeface="Calibri" charset="0"/>
                <a:ea typeface="Calibri" charset="0"/>
                <a:cs typeface="Calibri" charset="0"/>
              </a:rPr>
              <a:t>olarak</a:t>
            </a:r>
            <a:r>
              <a:rPr lang="en-US" sz="3600" b="1" dirty="0">
                <a:solidFill>
                  <a:schemeClr val="tx1"/>
                </a:solidFill>
                <a:latin typeface="Calibri" charset="0"/>
                <a:ea typeface="Calibri" charset="0"/>
                <a:cs typeface="Calibri" charset="0"/>
              </a:rPr>
              <a:t> ilk 72 </a:t>
            </a:r>
            <a:r>
              <a:rPr lang="en-US" sz="3600" b="1" dirty="0" err="1">
                <a:solidFill>
                  <a:schemeClr val="tx1"/>
                </a:solidFill>
                <a:latin typeface="Calibri" charset="0"/>
                <a:ea typeface="Calibri" charset="0"/>
                <a:cs typeface="Calibri" charset="0"/>
              </a:rPr>
              <a:t>saatte</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yapılmalı</a:t>
            </a:r>
            <a:endParaRPr lang="en-US" sz="3600" b="1" dirty="0">
              <a:solidFill>
                <a:schemeClr val="tx1"/>
              </a:solidFill>
              <a:latin typeface="Calibri" charset="0"/>
              <a:ea typeface="Calibri" charset="0"/>
              <a:cs typeface="Calibri" charset="0"/>
            </a:endParaRPr>
          </a:p>
          <a:p>
            <a:pPr marL="1485900" lvl="3" indent="-571500" defTabSz="914400">
              <a:spcBef>
                <a:spcPts val="0"/>
              </a:spcBef>
              <a:buSzTx/>
              <a:buFont typeface="Arial" charset="0"/>
              <a:buChar char="•"/>
            </a:pPr>
            <a:r>
              <a:rPr lang="en-US" sz="3600" b="1" dirty="0" err="1">
                <a:solidFill>
                  <a:schemeClr val="tx1"/>
                </a:solidFill>
                <a:latin typeface="Calibri" charset="0"/>
                <a:ea typeface="Calibri" charset="0"/>
                <a:cs typeface="Calibri" charset="0"/>
              </a:rPr>
              <a:t>Gecikme</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olursa</a:t>
            </a:r>
            <a:r>
              <a:rPr lang="en-US" sz="3600" b="1" dirty="0">
                <a:solidFill>
                  <a:schemeClr val="tx1"/>
                </a:solidFill>
                <a:latin typeface="Calibri" charset="0"/>
                <a:ea typeface="Calibri" charset="0"/>
                <a:cs typeface="Calibri" charset="0"/>
              </a:rPr>
              <a:t> 1 </a:t>
            </a:r>
            <a:r>
              <a:rPr lang="en-US" sz="3600" b="1" dirty="0" err="1">
                <a:solidFill>
                  <a:schemeClr val="tx1"/>
                </a:solidFill>
                <a:latin typeface="Calibri" charset="0"/>
                <a:ea typeface="Calibri" charset="0"/>
                <a:cs typeface="Calibri" charset="0"/>
              </a:rPr>
              <a:t>aya</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kadar</a:t>
            </a:r>
            <a:r>
              <a:rPr lang="en-US" sz="3600" b="1" dirty="0">
                <a:solidFill>
                  <a:schemeClr val="tx1"/>
                </a:solidFill>
                <a:latin typeface="Calibri" charset="0"/>
                <a:ea typeface="Calibri" charset="0"/>
                <a:cs typeface="Calibri" charset="0"/>
              </a:rPr>
              <a:t> da </a:t>
            </a:r>
            <a:r>
              <a:rPr lang="en-US" sz="3600" b="1" dirty="0" err="1">
                <a:solidFill>
                  <a:schemeClr val="tx1"/>
                </a:solidFill>
                <a:latin typeface="Calibri" charset="0"/>
                <a:ea typeface="Calibri" charset="0"/>
                <a:cs typeface="Calibri" charset="0"/>
              </a:rPr>
              <a:t>uygulanabilir</a:t>
            </a:r>
            <a:endParaRPr lang="en-US" sz="3600" b="1" dirty="0">
              <a:solidFill>
                <a:schemeClr val="tx1"/>
              </a:solidFill>
              <a:latin typeface="Calibri" charset="0"/>
              <a:ea typeface="Calibri" charset="0"/>
              <a:cs typeface="Calibri" charset="0"/>
            </a:endParaRPr>
          </a:p>
          <a:p>
            <a:pPr marL="571500" lvl="1" indent="-571500" defTabSz="914400">
              <a:spcBef>
                <a:spcPts val="0"/>
              </a:spcBef>
              <a:buSzTx/>
              <a:buFont typeface="Arial" charset="0"/>
              <a:buChar char="•"/>
            </a:pPr>
            <a:endParaRPr lang="en-US" sz="3600" b="1" dirty="0">
              <a:solidFill>
                <a:schemeClr val="tx1"/>
              </a:solidFill>
              <a:latin typeface="Calibri" charset="0"/>
              <a:ea typeface="Calibri" charset="0"/>
              <a:cs typeface="Calibri" charset="0"/>
            </a:endParaRPr>
          </a:p>
          <a:p>
            <a:pPr marL="1028700" lvl="2" indent="-571500" defTabSz="914400">
              <a:spcBef>
                <a:spcPts val="0"/>
              </a:spcBef>
              <a:buSzTx/>
              <a:buFont typeface="Arial" charset="0"/>
              <a:buChar char="•"/>
            </a:pPr>
            <a:endParaRPr lang="en-US" sz="3600" b="1" dirty="0">
              <a:solidFill>
                <a:schemeClr val="tx1"/>
              </a:solidFill>
              <a:latin typeface="Calibri" charset="0"/>
              <a:ea typeface="Calibri" charset="0"/>
              <a:cs typeface="Calibri" charset="0"/>
            </a:endParaRPr>
          </a:p>
          <a:p>
            <a:pPr marL="571500" lvl="1" indent="-571500" defTabSz="914400">
              <a:spcBef>
                <a:spcPts val="0"/>
              </a:spcBef>
              <a:buSzTx/>
              <a:buFont typeface="Arial" charset="0"/>
              <a:buChar char="•"/>
            </a:pPr>
            <a:endParaRPr lang="en-US" sz="3600" b="1" dirty="0">
              <a:solidFill>
                <a:schemeClr val="tx1"/>
              </a:solidFill>
              <a:latin typeface="Calibri" charset="0"/>
              <a:ea typeface="Calibri" charset="0"/>
              <a:cs typeface="Calibri" charset="0"/>
            </a:endParaRPr>
          </a:p>
        </p:txBody>
      </p:sp>
    </p:spTree>
    <p:extLst>
      <p:ext uri="{BB962C8B-B14F-4D97-AF65-F5344CB8AC3E}">
        <p14:creationId xmlns:p14="http://schemas.microsoft.com/office/powerpoint/2010/main" val="2982846193"/>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0368"/>
            <a:ext cx="12876784" cy="1330960"/>
          </a:xfrm>
          <a:solidFill>
            <a:schemeClr val="tx1"/>
          </a:solidFill>
        </p:spPr>
        <p:txBody>
          <a:bodyPr>
            <a:normAutofit fontScale="90000"/>
          </a:bodyPr>
          <a:lstStyle/>
          <a:p>
            <a:pPr algn="l"/>
            <a:br>
              <a:rPr lang="en-US" sz="4800" b="1" dirty="0">
                <a:solidFill>
                  <a:schemeClr val="tx2">
                    <a:lumMod val="10000"/>
                  </a:schemeClr>
                </a:solidFill>
                <a:latin typeface="Calibri" charset="0"/>
                <a:ea typeface="Calibri" charset="0"/>
                <a:cs typeface="Calibri" charset="0"/>
              </a:rPr>
            </a:br>
            <a:r>
              <a:rPr lang="en-US" sz="4800" b="1" dirty="0">
                <a:solidFill>
                  <a:schemeClr val="tx2">
                    <a:lumMod val="10000"/>
                  </a:schemeClr>
                </a:solidFill>
                <a:latin typeface="Calibri" charset="0"/>
                <a:ea typeface="Calibri" charset="0"/>
                <a:cs typeface="Calibri" charset="0"/>
              </a:rPr>
              <a:t> Anti D </a:t>
            </a:r>
            <a:r>
              <a:rPr lang="en-US" sz="4800" b="1" dirty="0" err="1">
                <a:solidFill>
                  <a:schemeClr val="tx2">
                    <a:lumMod val="10000"/>
                  </a:schemeClr>
                </a:solidFill>
                <a:latin typeface="Calibri" charset="0"/>
                <a:ea typeface="Calibri" charset="0"/>
                <a:cs typeface="Calibri" charset="0"/>
              </a:rPr>
              <a:t>immunglobulin</a:t>
            </a:r>
            <a:r>
              <a:rPr lang="en-US" sz="4800" b="1" dirty="0">
                <a:solidFill>
                  <a:schemeClr val="tx2">
                    <a:lumMod val="10000"/>
                  </a:schemeClr>
                </a:solidFill>
                <a:latin typeface="Calibri" charset="0"/>
                <a:ea typeface="Calibri" charset="0"/>
                <a:cs typeface="Calibri" charset="0"/>
              </a:rPr>
              <a:t> </a:t>
            </a:r>
            <a:r>
              <a:rPr lang="en-US" sz="4800" b="1" dirty="0" err="1">
                <a:solidFill>
                  <a:schemeClr val="tx2">
                    <a:lumMod val="10000"/>
                  </a:schemeClr>
                </a:solidFill>
                <a:latin typeface="Calibri" charset="0"/>
                <a:ea typeface="Calibri" charset="0"/>
                <a:cs typeface="Calibri" charset="0"/>
              </a:rPr>
              <a:t>uygulama</a:t>
            </a:r>
            <a:r>
              <a:rPr lang="en-US" sz="4800" b="1" dirty="0">
                <a:solidFill>
                  <a:schemeClr val="tx2">
                    <a:lumMod val="10000"/>
                  </a:schemeClr>
                </a:solidFill>
                <a:latin typeface="Calibri" charset="0"/>
                <a:ea typeface="Calibri" charset="0"/>
                <a:cs typeface="Calibri" charset="0"/>
              </a:rPr>
              <a:t> </a:t>
            </a:r>
            <a:r>
              <a:rPr lang="en-US" sz="4800" b="1" dirty="0" err="1">
                <a:solidFill>
                  <a:schemeClr val="tx2">
                    <a:lumMod val="10000"/>
                  </a:schemeClr>
                </a:solidFill>
                <a:latin typeface="Calibri" charset="0"/>
                <a:ea typeface="Calibri" charset="0"/>
                <a:cs typeface="Calibri" charset="0"/>
              </a:rPr>
              <a:t>protokolleri</a:t>
            </a:r>
            <a:br>
              <a:rPr lang="en-US" sz="4800" b="1" dirty="0">
                <a:solidFill>
                  <a:schemeClr val="tx2">
                    <a:lumMod val="10000"/>
                  </a:schemeClr>
                </a:solidFill>
                <a:latin typeface="Calibri" charset="0"/>
                <a:ea typeface="Calibri" charset="0"/>
                <a:cs typeface="Calibri" charset="0"/>
              </a:rPr>
            </a:br>
            <a:endParaRPr lang="en-US" sz="4800" b="1" dirty="0">
              <a:solidFill>
                <a:schemeClr val="tx2">
                  <a:lumMod val="10000"/>
                </a:schemeClr>
              </a:solidFill>
              <a:latin typeface="Calibri" charset="0"/>
              <a:ea typeface="Calibri" charset="0"/>
              <a:cs typeface="Calibri" charset="0"/>
            </a:endParaRPr>
          </a:p>
        </p:txBody>
      </p:sp>
      <p:pic>
        <p:nvPicPr>
          <p:cNvPr id="4" name="pasted-image.pdf"/>
          <p:cNvPicPr>
            <a:picLocks noChangeAspect="1"/>
          </p:cNvPicPr>
          <p:nvPr/>
        </p:nvPicPr>
        <p:blipFill>
          <a:blip r:embed="rId2"/>
          <a:stretch>
            <a:fillRect/>
          </a:stretch>
        </p:blipFill>
        <p:spPr>
          <a:xfrm>
            <a:off x="11692636" y="223774"/>
            <a:ext cx="1184148" cy="1184148"/>
          </a:xfrm>
          <a:prstGeom prst="rect">
            <a:avLst/>
          </a:prstGeom>
          <a:ln w="12700">
            <a:miter lim="400000"/>
          </a:ln>
        </p:spPr>
      </p:pic>
      <p:sp>
        <p:nvSpPr>
          <p:cNvPr id="5" name="Text Placeholder 2"/>
          <p:cNvSpPr>
            <a:spLocks noGrp="1"/>
          </p:cNvSpPr>
          <p:nvPr>
            <p:ph type="body" idx="1"/>
          </p:nvPr>
        </p:nvSpPr>
        <p:spPr>
          <a:xfrm>
            <a:off x="251206" y="1719326"/>
            <a:ext cx="12440666" cy="7625842"/>
          </a:xfrm>
        </p:spPr>
        <p:txBody>
          <a:bodyPr anchor="t">
            <a:normAutofit lnSpcReduction="10000"/>
          </a:bodyPr>
          <a:lstStyle/>
          <a:p>
            <a:pPr marL="571500" lvl="1" indent="-571500" defTabSz="914400">
              <a:spcBef>
                <a:spcPts val="0"/>
              </a:spcBef>
              <a:buSzTx/>
              <a:buFont typeface="Arial" charset="0"/>
              <a:buChar char="•"/>
            </a:pPr>
            <a:r>
              <a:rPr lang="en-US" sz="3600" b="1" dirty="0">
                <a:solidFill>
                  <a:schemeClr val="tx1"/>
                </a:solidFill>
                <a:latin typeface="Calibri" charset="0"/>
                <a:ea typeface="Calibri" charset="0"/>
                <a:cs typeface="Calibri" charset="0"/>
              </a:rPr>
              <a:t>Anti D </a:t>
            </a:r>
            <a:r>
              <a:rPr lang="en-US" sz="3600" b="1" dirty="0" err="1">
                <a:solidFill>
                  <a:schemeClr val="tx1"/>
                </a:solidFill>
                <a:latin typeface="Calibri" charset="0"/>
                <a:ea typeface="Calibri" charset="0"/>
                <a:cs typeface="Calibri" charset="0"/>
              </a:rPr>
              <a:t>immunglobulin</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sadece</a:t>
            </a:r>
            <a:r>
              <a:rPr lang="en-US" sz="3600" b="1" dirty="0">
                <a:solidFill>
                  <a:schemeClr val="tx1"/>
                </a:solidFill>
                <a:latin typeface="Calibri" charset="0"/>
                <a:ea typeface="Calibri" charset="0"/>
                <a:cs typeface="Calibri" charset="0"/>
              </a:rPr>
              <a:t> Rh (D) </a:t>
            </a:r>
            <a:r>
              <a:rPr lang="en-US" sz="3600" b="1" dirty="0" err="1">
                <a:solidFill>
                  <a:schemeClr val="tx1"/>
                </a:solidFill>
                <a:latin typeface="Calibri" charset="0"/>
                <a:ea typeface="Calibri" charset="0"/>
                <a:cs typeface="Calibri" charset="0"/>
              </a:rPr>
              <a:t>alloimmunizasyonundan</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korunmak</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için</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yapılır</a:t>
            </a:r>
            <a:endParaRPr lang="en-US" sz="3600" b="1" dirty="0">
              <a:solidFill>
                <a:schemeClr val="tx1"/>
              </a:solidFill>
              <a:latin typeface="Calibri" charset="0"/>
              <a:ea typeface="Calibri" charset="0"/>
              <a:cs typeface="Calibri" charset="0"/>
            </a:endParaRPr>
          </a:p>
          <a:p>
            <a:pPr marL="571500" lvl="1" indent="-571500" defTabSz="914400">
              <a:spcBef>
                <a:spcPts val="0"/>
              </a:spcBef>
              <a:buSzTx/>
              <a:buFont typeface="Arial" charset="0"/>
              <a:buChar char="•"/>
            </a:pPr>
            <a:r>
              <a:rPr lang="en-US" sz="3600" b="1" dirty="0" err="1">
                <a:solidFill>
                  <a:srgbClr val="FFFF00"/>
                </a:solidFill>
                <a:latin typeface="Calibri" charset="0"/>
                <a:ea typeface="Calibri" charset="0"/>
                <a:cs typeface="Calibri" charset="0"/>
              </a:rPr>
              <a:t>Protokol</a:t>
            </a:r>
            <a:r>
              <a:rPr lang="en-US" sz="3600" b="1" dirty="0">
                <a:solidFill>
                  <a:srgbClr val="FFFF00"/>
                </a:solidFill>
                <a:latin typeface="Calibri" charset="0"/>
                <a:ea typeface="Calibri" charset="0"/>
                <a:cs typeface="Calibri" charset="0"/>
              </a:rPr>
              <a:t> 1:</a:t>
            </a:r>
          </a:p>
          <a:p>
            <a:pPr marL="1028700" lvl="2" indent="-571500" defTabSz="914400">
              <a:spcBef>
                <a:spcPts val="0"/>
              </a:spcBef>
              <a:buSzTx/>
              <a:buFont typeface="Arial" charset="0"/>
              <a:buChar char="•"/>
            </a:pPr>
            <a:r>
              <a:rPr lang="en-US" sz="3600" b="1" dirty="0">
                <a:solidFill>
                  <a:schemeClr val="tx1"/>
                </a:solidFill>
                <a:latin typeface="Calibri" charset="0"/>
                <a:ea typeface="Calibri" charset="0"/>
                <a:cs typeface="Calibri" charset="0"/>
              </a:rPr>
              <a:t>IDC </a:t>
            </a:r>
            <a:r>
              <a:rPr lang="en-US" sz="3600" b="1" dirty="0" err="1">
                <a:solidFill>
                  <a:schemeClr val="tx1"/>
                </a:solidFill>
                <a:latin typeface="Calibri" charset="0"/>
                <a:ea typeface="Calibri" charset="0"/>
                <a:cs typeface="Calibri" charset="0"/>
              </a:rPr>
              <a:t>testi</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negatif</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olan</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hastaya</a:t>
            </a:r>
            <a:endParaRPr lang="en-US" sz="3600" b="1" dirty="0">
              <a:solidFill>
                <a:schemeClr val="tx1"/>
              </a:solidFill>
              <a:latin typeface="Calibri" charset="0"/>
              <a:ea typeface="Calibri" charset="0"/>
              <a:cs typeface="Calibri" charset="0"/>
            </a:endParaRPr>
          </a:p>
          <a:p>
            <a:pPr marL="1485900" lvl="3" indent="-571500" defTabSz="914400">
              <a:spcBef>
                <a:spcPts val="0"/>
              </a:spcBef>
              <a:buSzTx/>
              <a:buFont typeface="Arial" charset="0"/>
              <a:buChar char="•"/>
            </a:pPr>
            <a:r>
              <a:rPr lang="en-US" sz="3600" b="1" dirty="0">
                <a:solidFill>
                  <a:schemeClr val="tx1"/>
                </a:solidFill>
                <a:latin typeface="Calibri" charset="0"/>
                <a:ea typeface="Calibri" charset="0"/>
                <a:cs typeface="Calibri" charset="0"/>
              </a:rPr>
              <a:t>28. </a:t>
            </a:r>
            <a:r>
              <a:rPr lang="en-US" sz="3600" b="1" dirty="0" err="1">
                <a:solidFill>
                  <a:schemeClr val="tx1"/>
                </a:solidFill>
                <a:latin typeface="Calibri" charset="0"/>
                <a:ea typeface="Calibri" charset="0"/>
                <a:cs typeface="Calibri" charset="0"/>
              </a:rPr>
              <a:t>gebelik</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haftasında</a:t>
            </a:r>
            <a:r>
              <a:rPr lang="en-US" sz="3600" b="1" dirty="0">
                <a:solidFill>
                  <a:schemeClr val="tx1"/>
                </a:solidFill>
                <a:latin typeface="Calibri" charset="0"/>
                <a:ea typeface="Calibri" charset="0"/>
                <a:cs typeface="Calibri" charset="0"/>
              </a:rPr>
              <a:t> 100 µgr</a:t>
            </a:r>
          </a:p>
          <a:p>
            <a:pPr marL="1485900" lvl="3" indent="-571500" defTabSz="914400">
              <a:spcBef>
                <a:spcPts val="0"/>
              </a:spcBef>
              <a:buSzTx/>
              <a:buFont typeface="Arial" charset="0"/>
              <a:buChar char="•"/>
            </a:pPr>
            <a:r>
              <a:rPr lang="en-US" sz="3600" b="1" dirty="0">
                <a:solidFill>
                  <a:schemeClr val="tx1"/>
                </a:solidFill>
                <a:latin typeface="Calibri" charset="0"/>
                <a:ea typeface="Calibri" charset="0"/>
                <a:cs typeface="Calibri" charset="0"/>
              </a:rPr>
              <a:t>34. </a:t>
            </a:r>
            <a:r>
              <a:rPr lang="en-US" sz="3600" b="1" dirty="0" err="1">
                <a:solidFill>
                  <a:schemeClr val="tx1"/>
                </a:solidFill>
                <a:latin typeface="Calibri" charset="0"/>
                <a:ea typeface="Calibri" charset="0"/>
                <a:cs typeface="Calibri" charset="0"/>
              </a:rPr>
              <a:t>gebelik</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haftasında</a:t>
            </a:r>
            <a:r>
              <a:rPr lang="en-US" sz="3600" b="1" dirty="0">
                <a:solidFill>
                  <a:schemeClr val="tx1"/>
                </a:solidFill>
                <a:latin typeface="Calibri" charset="0"/>
                <a:ea typeface="Calibri" charset="0"/>
                <a:cs typeface="Calibri" charset="0"/>
              </a:rPr>
              <a:t> 100 µgr</a:t>
            </a:r>
          </a:p>
          <a:p>
            <a:pPr marL="1485900" lvl="3" indent="-571500" defTabSz="914400">
              <a:spcBef>
                <a:spcPts val="0"/>
              </a:spcBef>
              <a:buSzTx/>
              <a:buFont typeface="Arial" charset="0"/>
              <a:buChar char="•"/>
            </a:pPr>
            <a:r>
              <a:rPr lang="en-US" sz="3600" b="1" dirty="0" err="1">
                <a:solidFill>
                  <a:schemeClr val="tx1"/>
                </a:solidFill>
                <a:latin typeface="Calibri" charset="0"/>
                <a:ea typeface="Calibri" charset="0"/>
                <a:cs typeface="Calibri" charset="0"/>
              </a:rPr>
              <a:t>Doğumdan</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hemen</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sonra</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yenidoğan</a:t>
            </a:r>
            <a:r>
              <a:rPr lang="en-US" sz="3600" b="1" dirty="0">
                <a:solidFill>
                  <a:schemeClr val="tx1"/>
                </a:solidFill>
                <a:latin typeface="Calibri" charset="0"/>
                <a:ea typeface="Calibri" charset="0"/>
                <a:cs typeface="Calibri" charset="0"/>
              </a:rPr>
              <a:t> Rh (D) </a:t>
            </a:r>
            <a:r>
              <a:rPr lang="en-US" sz="3600" b="1" dirty="0" err="1">
                <a:solidFill>
                  <a:schemeClr val="tx1"/>
                </a:solidFill>
                <a:latin typeface="Calibri" charset="0"/>
                <a:ea typeface="Calibri" charset="0"/>
                <a:cs typeface="Calibri" charset="0"/>
              </a:rPr>
              <a:t>pozitif</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ise</a:t>
            </a:r>
            <a:endParaRPr lang="en-US" sz="3600" b="1" dirty="0">
              <a:solidFill>
                <a:schemeClr val="tx1"/>
              </a:solidFill>
              <a:latin typeface="Calibri" charset="0"/>
              <a:ea typeface="Calibri" charset="0"/>
              <a:cs typeface="Calibri" charset="0"/>
            </a:endParaRPr>
          </a:p>
          <a:p>
            <a:pPr marL="571500" lvl="1" indent="-571500" defTabSz="914400">
              <a:spcBef>
                <a:spcPts val="0"/>
              </a:spcBef>
              <a:buSzTx/>
              <a:buFont typeface="Arial" charset="0"/>
              <a:buChar char="•"/>
            </a:pPr>
            <a:r>
              <a:rPr lang="en-US" sz="3600" b="1" dirty="0" err="1">
                <a:solidFill>
                  <a:srgbClr val="FFFF00"/>
                </a:solidFill>
                <a:latin typeface="Calibri" charset="0"/>
                <a:ea typeface="Calibri" charset="0"/>
                <a:cs typeface="Calibri" charset="0"/>
              </a:rPr>
              <a:t>Protokol</a:t>
            </a:r>
            <a:r>
              <a:rPr lang="en-US" sz="3600" b="1" dirty="0">
                <a:solidFill>
                  <a:srgbClr val="FFFF00"/>
                </a:solidFill>
                <a:latin typeface="Calibri" charset="0"/>
                <a:ea typeface="Calibri" charset="0"/>
                <a:cs typeface="Calibri" charset="0"/>
              </a:rPr>
              <a:t> 2:</a:t>
            </a:r>
          </a:p>
          <a:p>
            <a:pPr marL="1028700" lvl="2" indent="-571500" defTabSz="914400">
              <a:spcBef>
                <a:spcPts val="0"/>
              </a:spcBef>
              <a:buSzTx/>
              <a:buFont typeface="Arial" charset="0"/>
              <a:buChar char="•"/>
            </a:pPr>
            <a:r>
              <a:rPr lang="en-US" sz="3600" b="1" dirty="0">
                <a:solidFill>
                  <a:schemeClr val="tx1"/>
                </a:solidFill>
                <a:latin typeface="Calibri" charset="0"/>
                <a:ea typeface="Calibri" charset="0"/>
                <a:cs typeface="Calibri" charset="0"/>
              </a:rPr>
              <a:t>IDC </a:t>
            </a:r>
            <a:r>
              <a:rPr lang="en-US" sz="3600" b="1" dirty="0" err="1">
                <a:solidFill>
                  <a:schemeClr val="tx1"/>
                </a:solidFill>
                <a:latin typeface="Calibri" charset="0"/>
                <a:ea typeface="Calibri" charset="0"/>
                <a:cs typeface="Calibri" charset="0"/>
              </a:rPr>
              <a:t>testi</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negatif</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olan</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hastaya</a:t>
            </a:r>
            <a:endParaRPr lang="en-US" sz="3600" b="1" dirty="0">
              <a:solidFill>
                <a:schemeClr val="tx1"/>
              </a:solidFill>
              <a:latin typeface="Calibri" charset="0"/>
              <a:ea typeface="Calibri" charset="0"/>
              <a:cs typeface="Calibri" charset="0"/>
            </a:endParaRPr>
          </a:p>
          <a:p>
            <a:pPr marL="1485900" lvl="3" indent="-571500" defTabSz="914400">
              <a:spcBef>
                <a:spcPts val="0"/>
              </a:spcBef>
              <a:buSzTx/>
              <a:buFont typeface="Arial" charset="0"/>
              <a:buChar char="•"/>
            </a:pPr>
            <a:r>
              <a:rPr lang="en-US" sz="3600" b="1" dirty="0">
                <a:solidFill>
                  <a:schemeClr val="tx1"/>
                </a:solidFill>
                <a:latin typeface="Calibri" charset="0"/>
                <a:ea typeface="Calibri" charset="0"/>
                <a:cs typeface="Calibri" charset="0"/>
              </a:rPr>
              <a:t>28. </a:t>
            </a:r>
            <a:r>
              <a:rPr lang="en-US" sz="3600" b="1" dirty="0" err="1">
                <a:solidFill>
                  <a:schemeClr val="tx1"/>
                </a:solidFill>
                <a:latin typeface="Calibri" charset="0"/>
                <a:ea typeface="Calibri" charset="0"/>
                <a:cs typeface="Calibri" charset="0"/>
              </a:rPr>
              <a:t>gebelik</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haftasında</a:t>
            </a:r>
            <a:r>
              <a:rPr lang="en-US" sz="3600" b="1" dirty="0">
                <a:solidFill>
                  <a:schemeClr val="tx1"/>
                </a:solidFill>
                <a:latin typeface="Calibri" charset="0"/>
                <a:ea typeface="Calibri" charset="0"/>
                <a:cs typeface="Calibri" charset="0"/>
              </a:rPr>
              <a:t> 300 µgr</a:t>
            </a:r>
          </a:p>
          <a:p>
            <a:pPr marL="1485900" lvl="3" indent="-571500" defTabSz="914400">
              <a:spcBef>
                <a:spcPts val="0"/>
              </a:spcBef>
              <a:buSzTx/>
              <a:buFont typeface="Arial" charset="0"/>
              <a:buChar char="•"/>
            </a:pPr>
            <a:r>
              <a:rPr lang="en-US" sz="3600" b="1" dirty="0" err="1">
                <a:solidFill>
                  <a:schemeClr val="tx1"/>
                </a:solidFill>
                <a:latin typeface="Calibri" charset="0"/>
                <a:ea typeface="Calibri" charset="0"/>
                <a:cs typeface="Calibri" charset="0"/>
              </a:rPr>
              <a:t>Doğumdan</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hemen</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sonra</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yenidoğan</a:t>
            </a:r>
            <a:r>
              <a:rPr lang="en-US" sz="3600" b="1" dirty="0">
                <a:solidFill>
                  <a:schemeClr val="tx1"/>
                </a:solidFill>
                <a:latin typeface="Calibri" charset="0"/>
                <a:ea typeface="Calibri" charset="0"/>
                <a:cs typeface="Calibri" charset="0"/>
              </a:rPr>
              <a:t> Rh (D) </a:t>
            </a:r>
            <a:r>
              <a:rPr lang="en-US" sz="3600" b="1" dirty="0" err="1">
                <a:solidFill>
                  <a:schemeClr val="tx1"/>
                </a:solidFill>
                <a:latin typeface="Calibri" charset="0"/>
                <a:ea typeface="Calibri" charset="0"/>
                <a:cs typeface="Calibri" charset="0"/>
              </a:rPr>
              <a:t>pozitif</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ise</a:t>
            </a:r>
            <a:endParaRPr lang="en-US" sz="3600" b="1" dirty="0">
              <a:solidFill>
                <a:schemeClr val="tx1"/>
              </a:solidFill>
              <a:latin typeface="Calibri" charset="0"/>
              <a:ea typeface="Calibri" charset="0"/>
              <a:cs typeface="Calibri" charset="0"/>
            </a:endParaRPr>
          </a:p>
          <a:p>
            <a:pPr marL="571500" lvl="1" indent="-571500" defTabSz="914400">
              <a:spcBef>
                <a:spcPts val="0"/>
              </a:spcBef>
              <a:buSzTx/>
              <a:buFont typeface="Arial" charset="0"/>
              <a:buChar char="•"/>
            </a:pPr>
            <a:endParaRPr lang="en-US" sz="3600" b="1" dirty="0">
              <a:solidFill>
                <a:schemeClr val="tx1"/>
              </a:solidFill>
              <a:latin typeface="Calibri" charset="0"/>
              <a:ea typeface="Calibri" charset="0"/>
              <a:cs typeface="Calibri" charset="0"/>
            </a:endParaRPr>
          </a:p>
          <a:p>
            <a:pPr marL="571500" lvl="1" indent="-571500" defTabSz="914400">
              <a:spcBef>
                <a:spcPts val="0"/>
              </a:spcBef>
              <a:buSzTx/>
              <a:buFont typeface="Arial" charset="0"/>
              <a:buChar char="•"/>
            </a:pPr>
            <a:r>
              <a:rPr lang="en-US" sz="3600" b="1" dirty="0">
                <a:solidFill>
                  <a:schemeClr val="tx1"/>
                </a:solidFill>
                <a:latin typeface="Calibri" charset="0"/>
                <a:ea typeface="Calibri" charset="0"/>
                <a:cs typeface="Calibri" charset="0"/>
              </a:rPr>
              <a:t>Preterm </a:t>
            </a:r>
            <a:r>
              <a:rPr lang="en-US" sz="3600" b="1" dirty="0" err="1">
                <a:solidFill>
                  <a:schemeClr val="tx1"/>
                </a:solidFill>
                <a:latin typeface="Calibri" charset="0"/>
                <a:ea typeface="Calibri" charset="0"/>
                <a:cs typeface="Calibri" charset="0"/>
              </a:rPr>
              <a:t>doğum</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varsa</a:t>
            </a:r>
            <a:r>
              <a:rPr lang="en-US" sz="3600" b="1" dirty="0">
                <a:solidFill>
                  <a:schemeClr val="tx1"/>
                </a:solidFill>
                <a:latin typeface="Calibri" charset="0"/>
                <a:ea typeface="Calibri" charset="0"/>
                <a:cs typeface="Calibri" charset="0"/>
              </a:rPr>
              <a:t> </a:t>
            </a:r>
            <a:r>
              <a:rPr lang="en-US" sz="3600" b="1" dirty="0" err="1">
                <a:solidFill>
                  <a:srgbClr val="FFFF00"/>
                </a:solidFill>
                <a:latin typeface="Calibri" charset="0"/>
                <a:ea typeface="Calibri" charset="0"/>
                <a:cs typeface="Calibri" charset="0"/>
              </a:rPr>
              <a:t>daha</a:t>
            </a:r>
            <a:r>
              <a:rPr lang="en-US" sz="3600" b="1" dirty="0">
                <a:solidFill>
                  <a:srgbClr val="FFFF00"/>
                </a:solidFill>
                <a:latin typeface="Calibri" charset="0"/>
                <a:ea typeface="Calibri" charset="0"/>
                <a:cs typeface="Calibri" charset="0"/>
              </a:rPr>
              <a:t> </a:t>
            </a:r>
            <a:r>
              <a:rPr lang="en-US" sz="3600" b="1" dirty="0" err="1">
                <a:solidFill>
                  <a:srgbClr val="FFFF00"/>
                </a:solidFill>
                <a:latin typeface="Calibri" charset="0"/>
                <a:ea typeface="Calibri" charset="0"/>
                <a:cs typeface="Calibri" charset="0"/>
              </a:rPr>
              <a:t>erken</a:t>
            </a:r>
            <a:r>
              <a:rPr lang="en-US" sz="3600" b="1" dirty="0">
                <a:solidFill>
                  <a:srgbClr val="FFFF00"/>
                </a:solidFill>
                <a:latin typeface="Calibri" charset="0"/>
                <a:ea typeface="Calibri" charset="0"/>
                <a:cs typeface="Calibri" charset="0"/>
              </a:rPr>
              <a:t> </a:t>
            </a:r>
            <a:r>
              <a:rPr lang="en-US" sz="3600" b="1" dirty="0" err="1">
                <a:solidFill>
                  <a:srgbClr val="FFFF00"/>
                </a:solidFill>
                <a:latin typeface="Calibri" charset="0"/>
                <a:ea typeface="Calibri" charset="0"/>
                <a:cs typeface="Calibri" charset="0"/>
              </a:rPr>
              <a:t>doz</a:t>
            </a:r>
            <a:r>
              <a:rPr lang="en-US" sz="3600" b="1" dirty="0">
                <a:solidFill>
                  <a:srgbClr val="FFFF00"/>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uygulaması</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yapılabilir</a:t>
            </a:r>
            <a:endParaRPr lang="en-US" sz="3600" b="1" dirty="0">
              <a:solidFill>
                <a:schemeClr val="tx1"/>
              </a:solidFill>
              <a:latin typeface="Calibri" charset="0"/>
              <a:ea typeface="Calibri" charset="0"/>
              <a:cs typeface="Calibri" charset="0"/>
            </a:endParaRPr>
          </a:p>
          <a:p>
            <a:pPr marL="571500" lvl="1" indent="-571500" defTabSz="914400">
              <a:spcBef>
                <a:spcPts val="0"/>
              </a:spcBef>
              <a:buSzTx/>
              <a:buFont typeface="Arial" charset="0"/>
              <a:buChar char="•"/>
            </a:pPr>
            <a:r>
              <a:rPr lang="en-US" sz="3600" b="1" dirty="0" err="1">
                <a:solidFill>
                  <a:srgbClr val="FFFF00"/>
                </a:solidFill>
                <a:latin typeface="Calibri" charset="0"/>
                <a:ea typeface="Calibri" charset="0"/>
                <a:cs typeface="Calibri" charset="0"/>
              </a:rPr>
              <a:t>Fetusun</a:t>
            </a:r>
            <a:r>
              <a:rPr lang="en-US" sz="3600" b="1" dirty="0">
                <a:solidFill>
                  <a:srgbClr val="FFFF00"/>
                </a:solidFill>
                <a:latin typeface="Calibri" charset="0"/>
                <a:ea typeface="Calibri" charset="0"/>
                <a:cs typeface="Calibri" charset="0"/>
              </a:rPr>
              <a:t> </a:t>
            </a:r>
            <a:r>
              <a:rPr lang="en-US" sz="3600" b="1" dirty="0" err="1">
                <a:solidFill>
                  <a:srgbClr val="FFFF00"/>
                </a:solidFill>
                <a:latin typeface="Calibri" charset="0"/>
                <a:ea typeface="Calibri" charset="0"/>
                <a:cs typeface="Calibri" charset="0"/>
              </a:rPr>
              <a:t>veya</a:t>
            </a:r>
            <a:r>
              <a:rPr lang="en-US" sz="3600" b="1" dirty="0">
                <a:solidFill>
                  <a:srgbClr val="FFFF00"/>
                </a:solidFill>
                <a:latin typeface="Calibri" charset="0"/>
                <a:ea typeface="Calibri" charset="0"/>
                <a:cs typeface="Calibri" charset="0"/>
              </a:rPr>
              <a:t> </a:t>
            </a:r>
            <a:r>
              <a:rPr lang="en-US" sz="3600" b="1" dirty="0" err="1">
                <a:solidFill>
                  <a:srgbClr val="FFFF00"/>
                </a:solidFill>
                <a:latin typeface="Calibri" charset="0"/>
                <a:ea typeface="Calibri" charset="0"/>
                <a:cs typeface="Calibri" charset="0"/>
              </a:rPr>
              <a:t>yenidoğanın</a:t>
            </a:r>
            <a:r>
              <a:rPr lang="en-US" sz="3600" b="1" dirty="0">
                <a:solidFill>
                  <a:srgbClr val="FFFF00"/>
                </a:solidFill>
                <a:latin typeface="Calibri" charset="0"/>
                <a:ea typeface="Calibri" charset="0"/>
                <a:cs typeface="Calibri" charset="0"/>
              </a:rPr>
              <a:t> </a:t>
            </a:r>
            <a:r>
              <a:rPr lang="en-US" sz="3600" b="1" dirty="0" err="1">
                <a:solidFill>
                  <a:srgbClr val="FFFF00"/>
                </a:solidFill>
                <a:latin typeface="Calibri" charset="0"/>
                <a:ea typeface="Calibri" charset="0"/>
                <a:cs typeface="Calibri" charset="0"/>
              </a:rPr>
              <a:t>kesin</a:t>
            </a:r>
            <a:r>
              <a:rPr lang="en-US" sz="3600" b="1" dirty="0">
                <a:solidFill>
                  <a:srgbClr val="FFFF00"/>
                </a:solidFill>
                <a:latin typeface="Calibri" charset="0"/>
                <a:ea typeface="Calibri" charset="0"/>
                <a:cs typeface="Calibri" charset="0"/>
              </a:rPr>
              <a:t> Rh (D) </a:t>
            </a:r>
            <a:r>
              <a:rPr lang="en-US" sz="3600" b="1" dirty="0" err="1">
                <a:solidFill>
                  <a:srgbClr val="FFFF00"/>
                </a:solidFill>
                <a:latin typeface="Calibri" charset="0"/>
                <a:ea typeface="Calibri" charset="0"/>
                <a:cs typeface="Calibri" charset="0"/>
              </a:rPr>
              <a:t>negatif</a:t>
            </a:r>
            <a:r>
              <a:rPr lang="en-US" sz="3600" b="1" dirty="0">
                <a:solidFill>
                  <a:srgbClr val="FFFF00"/>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olduğu</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biliniyorsa</a:t>
            </a:r>
            <a:r>
              <a:rPr lang="en-US" sz="3600" b="1" dirty="0">
                <a:solidFill>
                  <a:schemeClr val="tx1"/>
                </a:solidFill>
                <a:latin typeface="Calibri" charset="0"/>
                <a:ea typeface="Calibri" charset="0"/>
                <a:cs typeface="Calibri" charset="0"/>
              </a:rPr>
              <a:t> antepartum/postpartum </a:t>
            </a:r>
            <a:r>
              <a:rPr lang="en-US" sz="3600" b="1" dirty="0" err="1">
                <a:solidFill>
                  <a:schemeClr val="tx1"/>
                </a:solidFill>
                <a:latin typeface="Calibri" charset="0"/>
                <a:ea typeface="Calibri" charset="0"/>
                <a:cs typeface="Calibri" charset="0"/>
              </a:rPr>
              <a:t>profilaksi</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gerekmez</a:t>
            </a:r>
            <a:endParaRPr lang="en-US" sz="3600" b="1" dirty="0">
              <a:solidFill>
                <a:schemeClr val="tx1"/>
              </a:solidFill>
              <a:latin typeface="Calibri" charset="0"/>
              <a:ea typeface="Calibri" charset="0"/>
              <a:cs typeface="Calibri" charset="0"/>
            </a:endParaRPr>
          </a:p>
          <a:p>
            <a:pPr marL="1485900" lvl="3" indent="-571500" defTabSz="914400">
              <a:spcBef>
                <a:spcPts val="0"/>
              </a:spcBef>
              <a:buSzTx/>
              <a:buFont typeface="Arial" charset="0"/>
              <a:buChar char="•"/>
            </a:pPr>
            <a:endParaRPr lang="en-US" sz="3600" b="1" dirty="0">
              <a:solidFill>
                <a:schemeClr val="tx1"/>
              </a:solidFill>
              <a:latin typeface="Calibri" charset="0"/>
              <a:ea typeface="Calibri" charset="0"/>
              <a:cs typeface="Calibri" charset="0"/>
            </a:endParaRPr>
          </a:p>
          <a:p>
            <a:pPr marL="1028700" lvl="2" indent="-571500" defTabSz="914400">
              <a:spcBef>
                <a:spcPts val="0"/>
              </a:spcBef>
              <a:buSzTx/>
              <a:buFont typeface="Arial" charset="0"/>
              <a:buChar char="•"/>
            </a:pPr>
            <a:endParaRPr lang="en-US" sz="3600" b="1" dirty="0">
              <a:solidFill>
                <a:schemeClr val="tx1"/>
              </a:solidFill>
              <a:latin typeface="Calibri" charset="0"/>
              <a:ea typeface="Calibri" charset="0"/>
              <a:cs typeface="Calibri" charset="0"/>
            </a:endParaRPr>
          </a:p>
          <a:p>
            <a:pPr marL="571500" lvl="1" indent="-571500" defTabSz="914400">
              <a:spcBef>
                <a:spcPts val="0"/>
              </a:spcBef>
              <a:buSzTx/>
              <a:buFont typeface="Arial" charset="0"/>
              <a:buChar char="•"/>
            </a:pPr>
            <a:endParaRPr lang="en-US" sz="3600" b="1" dirty="0">
              <a:solidFill>
                <a:schemeClr val="tx1"/>
              </a:solidFill>
              <a:latin typeface="Calibri" charset="0"/>
              <a:ea typeface="Calibri" charset="0"/>
              <a:cs typeface="Calibri" charset="0"/>
            </a:endParaRPr>
          </a:p>
        </p:txBody>
      </p:sp>
    </p:spTree>
    <p:extLst>
      <p:ext uri="{BB962C8B-B14F-4D97-AF65-F5344CB8AC3E}">
        <p14:creationId xmlns:p14="http://schemas.microsoft.com/office/powerpoint/2010/main" val="309296385"/>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6576"/>
            <a:ext cx="13004800" cy="1426464"/>
          </a:xfrm>
          <a:solidFill>
            <a:schemeClr val="tx1"/>
          </a:solidFill>
        </p:spPr>
        <p:txBody>
          <a:bodyPr>
            <a:normAutofit fontScale="90000"/>
          </a:bodyPr>
          <a:lstStyle/>
          <a:p>
            <a:pPr algn="l"/>
            <a:br>
              <a:rPr lang="en-US" sz="4800" b="1" dirty="0">
                <a:solidFill>
                  <a:schemeClr val="tx2">
                    <a:lumMod val="10000"/>
                  </a:schemeClr>
                </a:solidFill>
                <a:latin typeface="Calibri" charset="0"/>
                <a:ea typeface="Calibri" charset="0"/>
                <a:cs typeface="Calibri" charset="0"/>
              </a:rPr>
            </a:br>
            <a:r>
              <a:rPr lang="en-US" sz="4800" b="1" dirty="0">
                <a:solidFill>
                  <a:schemeClr val="tx2">
                    <a:lumMod val="10000"/>
                  </a:schemeClr>
                </a:solidFill>
                <a:latin typeface="Calibri" charset="0"/>
                <a:ea typeface="Calibri" charset="0"/>
                <a:cs typeface="Calibri" charset="0"/>
              </a:rPr>
              <a:t> Anti D </a:t>
            </a:r>
            <a:r>
              <a:rPr lang="en-US" sz="4800" b="1" dirty="0" err="1">
                <a:solidFill>
                  <a:schemeClr val="tx2">
                    <a:lumMod val="10000"/>
                  </a:schemeClr>
                </a:solidFill>
                <a:latin typeface="Calibri" charset="0"/>
                <a:ea typeface="Calibri" charset="0"/>
                <a:cs typeface="Calibri" charset="0"/>
              </a:rPr>
              <a:t>immunglobulin</a:t>
            </a:r>
            <a:r>
              <a:rPr lang="en-US" sz="4800" b="1" dirty="0">
                <a:solidFill>
                  <a:schemeClr val="tx2">
                    <a:lumMod val="10000"/>
                  </a:schemeClr>
                </a:solidFill>
                <a:latin typeface="Calibri" charset="0"/>
                <a:ea typeface="Calibri" charset="0"/>
                <a:cs typeface="Calibri" charset="0"/>
              </a:rPr>
              <a:t> </a:t>
            </a:r>
            <a:r>
              <a:rPr lang="en-US" sz="4800" b="1" dirty="0" err="1">
                <a:solidFill>
                  <a:schemeClr val="tx2">
                    <a:lumMod val="10000"/>
                  </a:schemeClr>
                </a:solidFill>
                <a:latin typeface="Calibri" charset="0"/>
                <a:ea typeface="Calibri" charset="0"/>
                <a:cs typeface="Calibri" charset="0"/>
              </a:rPr>
              <a:t>uygulama</a:t>
            </a:r>
            <a:r>
              <a:rPr lang="en-US" sz="4800" b="1" dirty="0">
                <a:solidFill>
                  <a:schemeClr val="tx2">
                    <a:lumMod val="10000"/>
                  </a:schemeClr>
                </a:solidFill>
                <a:latin typeface="Calibri" charset="0"/>
                <a:ea typeface="Calibri" charset="0"/>
                <a:cs typeface="Calibri" charset="0"/>
              </a:rPr>
              <a:t> </a:t>
            </a:r>
            <a:r>
              <a:rPr lang="en-US" sz="4800" b="1" dirty="0" err="1">
                <a:solidFill>
                  <a:schemeClr val="tx2">
                    <a:lumMod val="10000"/>
                  </a:schemeClr>
                </a:solidFill>
                <a:latin typeface="Calibri" charset="0"/>
                <a:ea typeface="Calibri" charset="0"/>
                <a:cs typeface="Calibri" charset="0"/>
              </a:rPr>
              <a:t>dozu</a:t>
            </a:r>
            <a:r>
              <a:rPr lang="en-US" sz="4800" b="1" dirty="0">
                <a:solidFill>
                  <a:schemeClr val="tx2">
                    <a:lumMod val="10000"/>
                  </a:schemeClr>
                </a:solidFill>
                <a:latin typeface="Calibri" charset="0"/>
                <a:ea typeface="Calibri" charset="0"/>
                <a:cs typeface="Calibri" charset="0"/>
              </a:rPr>
              <a:t> </a:t>
            </a:r>
            <a:r>
              <a:rPr lang="en-US" sz="4800" b="1" dirty="0" err="1">
                <a:solidFill>
                  <a:schemeClr val="tx2">
                    <a:lumMod val="10000"/>
                  </a:schemeClr>
                </a:solidFill>
                <a:latin typeface="Calibri" charset="0"/>
                <a:ea typeface="Calibri" charset="0"/>
                <a:cs typeface="Calibri" charset="0"/>
              </a:rPr>
              <a:t>ve</a:t>
            </a:r>
            <a:r>
              <a:rPr lang="en-US" sz="4800" b="1" dirty="0">
                <a:solidFill>
                  <a:schemeClr val="tx2">
                    <a:lumMod val="10000"/>
                  </a:schemeClr>
                </a:solidFill>
                <a:latin typeface="Calibri" charset="0"/>
                <a:ea typeface="Calibri" charset="0"/>
                <a:cs typeface="Calibri" charset="0"/>
              </a:rPr>
              <a:t> </a:t>
            </a:r>
            <a:r>
              <a:rPr lang="en-US" sz="4800" b="1" dirty="0" err="1">
                <a:solidFill>
                  <a:schemeClr val="tx2">
                    <a:lumMod val="10000"/>
                  </a:schemeClr>
                </a:solidFill>
                <a:latin typeface="Calibri" charset="0"/>
                <a:ea typeface="Calibri" charset="0"/>
                <a:cs typeface="Calibri" charset="0"/>
              </a:rPr>
              <a:t>zamanlama</a:t>
            </a:r>
            <a:br>
              <a:rPr lang="en-US" sz="4800" b="1" dirty="0">
                <a:solidFill>
                  <a:schemeClr val="tx2">
                    <a:lumMod val="10000"/>
                  </a:schemeClr>
                </a:solidFill>
                <a:latin typeface="Calibri" charset="0"/>
                <a:ea typeface="Calibri" charset="0"/>
                <a:cs typeface="Calibri" charset="0"/>
              </a:rPr>
            </a:br>
            <a:r>
              <a:rPr lang="en-US" sz="4800" b="1" dirty="0">
                <a:solidFill>
                  <a:schemeClr val="tx2">
                    <a:lumMod val="10000"/>
                  </a:schemeClr>
                </a:solidFill>
                <a:latin typeface="Calibri" charset="0"/>
                <a:ea typeface="Calibri" charset="0"/>
                <a:cs typeface="Calibri" charset="0"/>
              </a:rPr>
              <a:t> Antepartum </a:t>
            </a:r>
            <a:r>
              <a:rPr lang="en-US" sz="4800" b="1" dirty="0" err="1">
                <a:solidFill>
                  <a:schemeClr val="tx2">
                    <a:lumMod val="10000"/>
                  </a:schemeClr>
                </a:solidFill>
                <a:latin typeface="Calibri" charset="0"/>
                <a:ea typeface="Calibri" charset="0"/>
                <a:cs typeface="Calibri" charset="0"/>
              </a:rPr>
              <a:t>profilaksi</a:t>
            </a:r>
            <a:br>
              <a:rPr lang="en-US" sz="4800" b="1" dirty="0">
                <a:solidFill>
                  <a:schemeClr val="tx2">
                    <a:lumMod val="10000"/>
                  </a:schemeClr>
                </a:solidFill>
                <a:latin typeface="Calibri" charset="0"/>
                <a:ea typeface="Calibri" charset="0"/>
                <a:cs typeface="Calibri" charset="0"/>
              </a:rPr>
            </a:br>
            <a:endParaRPr lang="en-US" sz="4800" b="1" dirty="0">
              <a:solidFill>
                <a:schemeClr val="tx2">
                  <a:lumMod val="10000"/>
                </a:schemeClr>
              </a:solidFill>
              <a:latin typeface="Calibri" charset="0"/>
              <a:ea typeface="Calibri" charset="0"/>
              <a:cs typeface="Calibri" charset="0"/>
            </a:endParaRPr>
          </a:p>
        </p:txBody>
      </p:sp>
      <p:pic>
        <p:nvPicPr>
          <p:cNvPr id="4" name="pasted-image.pdf"/>
          <p:cNvPicPr>
            <a:picLocks noChangeAspect="1"/>
          </p:cNvPicPr>
          <p:nvPr/>
        </p:nvPicPr>
        <p:blipFill>
          <a:blip r:embed="rId2"/>
          <a:stretch>
            <a:fillRect/>
          </a:stretch>
        </p:blipFill>
        <p:spPr>
          <a:xfrm>
            <a:off x="12106656" y="-11176"/>
            <a:ext cx="898144" cy="898144"/>
          </a:xfrm>
          <a:prstGeom prst="rect">
            <a:avLst/>
          </a:prstGeom>
          <a:ln w="12700">
            <a:miter lim="400000"/>
          </a:ln>
        </p:spPr>
      </p:pic>
      <p:sp>
        <p:nvSpPr>
          <p:cNvPr id="5" name="Text Placeholder 2"/>
          <p:cNvSpPr>
            <a:spLocks noGrp="1"/>
          </p:cNvSpPr>
          <p:nvPr>
            <p:ph type="body" idx="1"/>
          </p:nvPr>
        </p:nvSpPr>
        <p:spPr>
          <a:xfrm>
            <a:off x="159766" y="1510792"/>
            <a:ext cx="12440666" cy="7625842"/>
          </a:xfrm>
        </p:spPr>
        <p:txBody>
          <a:bodyPr anchor="t">
            <a:normAutofit/>
          </a:bodyPr>
          <a:lstStyle/>
          <a:p>
            <a:pPr marL="571500" lvl="1" indent="-571500" defTabSz="914400">
              <a:spcBef>
                <a:spcPts val="0"/>
              </a:spcBef>
              <a:buSzTx/>
              <a:buFont typeface="Arial" charset="0"/>
              <a:buChar char="•"/>
            </a:pPr>
            <a:r>
              <a:rPr lang="en-US" sz="3600" b="1" dirty="0">
                <a:solidFill>
                  <a:schemeClr val="tx1"/>
                </a:solidFill>
                <a:latin typeface="Calibri" charset="0"/>
                <a:ea typeface="Calibri" charset="0"/>
                <a:cs typeface="Calibri" charset="0"/>
              </a:rPr>
              <a:t>28. </a:t>
            </a:r>
            <a:r>
              <a:rPr lang="en-US" sz="3600" b="1" dirty="0" err="1">
                <a:solidFill>
                  <a:schemeClr val="tx1"/>
                </a:solidFill>
                <a:latin typeface="Calibri" charset="0"/>
                <a:ea typeface="Calibri" charset="0"/>
                <a:cs typeface="Calibri" charset="0"/>
              </a:rPr>
              <a:t>ve</a:t>
            </a:r>
            <a:r>
              <a:rPr lang="en-US" sz="3600" b="1" dirty="0">
                <a:solidFill>
                  <a:schemeClr val="tx1"/>
                </a:solidFill>
                <a:latin typeface="Calibri" charset="0"/>
                <a:ea typeface="Calibri" charset="0"/>
                <a:cs typeface="Calibri" charset="0"/>
              </a:rPr>
              <a:t> 34. </a:t>
            </a:r>
            <a:r>
              <a:rPr lang="en-US" sz="3600" b="1" dirty="0" err="1">
                <a:solidFill>
                  <a:schemeClr val="tx1"/>
                </a:solidFill>
                <a:latin typeface="Calibri" charset="0"/>
                <a:ea typeface="Calibri" charset="0"/>
                <a:cs typeface="Calibri" charset="0"/>
              </a:rPr>
              <a:t>gebelik</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haftasında</a:t>
            </a:r>
            <a:r>
              <a:rPr lang="en-US" sz="3600" b="1" dirty="0">
                <a:solidFill>
                  <a:schemeClr val="tx1"/>
                </a:solidFill>
                <a:latin typeface="Calibri" charset="0"/>
                <a:ea typeface="Calibri" charset="0"/>
                <a:cs typeface="Calibri" charset="0"/>
              </a:rPr>
              <a:t> 100 µg </a:t>
            </a:r>
            <a:r>
              <a:rPr lang="en-US" sz="3600" b="1" dirty="0" err="1">
                <a:solidFill>
                  <a:schemeClr val="tx1"/>
                </a:solidFill>
                <a:latin typeface="Calibri" charset="0"/>
                <a:ea typeface="Calibri" charset="0"/>
                <a:cs typeface="Calibri" charset="0"/>
              </a:rPr>
              <a:t>yapılması</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durumunda</a:t>
            </a:r>
            <a:endParaRPr lang="en-US" sz="3600" b="1" dirty="0">
              <a:solidFill>
                <a:schemeClr val="tx1"/>
              </a:solidFill>
              <a:latin typeface="Calibri" charset="0"/>
              <a:ea typeface="Calibri" charset="0"/>
              <a:cs typeface="Calibri" charset="0"/>
            </a:endParaRPr>
          </a:p>
          <a:p>
            <a:pPr marL="1028700" lvl="2" indent="-571500" defTabSz="914400">
              <a:spcBef>
                <a:spcPts val="0"/>
              </a:spcBef>
              <a:buSzTx/>
              <a:buFont typeface="Arial" charset="0"/>
              <a:buChar char="•"/>
            </a:pPr>
            <a:r>
              <a:rPr lang="en-US" sz="3600" b="1" dirty="0" err="1">
                <a:solidFill>
                  <a:schemeClr val="tx1"/>
                </a:solidFill>
                <a:latin typeface="Calibri" charset="0"/>
                <a:ea typeface="Calibri" charset="0"/>
                <a:cs typeface="Calibri" charset="0"/>
              </a:rPr>
              <a:t>Alloimmunizasyon</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riski</a:t>
            </a:r>
            <a:r>
              <a:rPr lang="en-US" sz="3600" b="1" dirty="0">
                <a:solidFill>
                  <a:schemeClr val="tx1"/>
                </a:solidFill>
                <a:latin typeface="Calibri" charset="0"/>
                <a:ea typeface="Calibri" charset="0"/>
                <a:cs typeface="Calibri" charset="0"/>
              </a:rPr>
              <a:t> %0.2 (</a:t>
            </a:r>
            <a:r>
              <a:rPr lang="en-US" sz="3600" b="1" dirty="0" err="1">
                <a:solidFill>
                  <a:schemeClr val="tx1"/>
                </a:solidFill>
                <a:latin typeface="Calibri" charset="0"/>
                <a:ea typeface="Calibri" charset="0"/>
                <a:cs typeface="Calibri" charset="0"/>
              </a:rPr>
              <a:t>İngiltere</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ve</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Kanada</a:t>
            </a:r>
            <a:r>
              <a:rPr lang="en-US" sz="3600" b="1" dirty="0">
                <a:solidFill>
                  <a:schemeClr val="tx1"/>
                </a:solidFill>
                <a:latin typeface="Calibri" charset="0"/>
                <a:ea typeface="Calibri" charset="0"/>
                <a:cs typeface="Calibri" charset="0"/>
              </a:rPr>
              <a:t>)</a:t>
            </a:r>
          </a:p>
          <a:p>
            <a:pPr marL="1028700" lvl="2" indent="-571500" defTabSz="914400">
              <a:spcBef>
                <a:spcPts val="0"/>
              </a:spcBef>
              <a:buSzTx/>
              <a:buFont typeface="Arial" charset="0"/>
              <a:buChar char="•"/>
            </a:pPr>
            <a:endParaRPr lang="en-US" sz="3600" b="1" dirty="0">
              <a:solidFill>
                <a:schemeClr val="tx1"/>
              </a:solidFill>
              <a:latin typeface="Calibri" charset="0"/>
              <a:ea typeface="Calibri" charset="0"/>
              <a:cs typeface="Calibri" charset="0"/>
            </a:endParaRPr>
          </a:p>
          <a:p>
            <a:pPr marL="571500" lvl="1" indent="-571500" defTabSz="914400">
              <a:spcBef>
                <a:spcPts val="0"/>
              </a:spcBef>
              <a:buSzTx/>
              <a:buFont typeface="Arial" charset="0"/>
              <a:buChar char="•"/>
            </a:pPr>
            <a:r>
              <a:rPr lang="en-US" sz="3600" b="1" dirty="0">
                <a:solidFill>
                  <a:schemeClr val="tx1"/>
                </a:solidFill>
                <a:latin typeface="Calibri" charset="0"/>
                <a:ea typeface="Calibri" charset="0"/>
                <a:cs typeface="Calibri" charset="0"/>
              </a:rPr>
              <a:t>28. </a:t>
            </a:r>
            <a:r>
              <a:rPr lang="en-US" sz="3600" b="1" dirty="0" err="1">
                <a:solidFill>
                  <a:schemeClr val="tx1"/>
                </a:solidFill>
                <a:latin typeface="Calibri" charset="0"/>
                <a:ea typeface="Calibri" charset="0"/>
                <a:cs typeface="Calibri" charset="0"/>
              </a:rPr>
              <a:t>gebelik</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haftasında</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ve</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doğumda</a:t>
            </a:r>
            <a:r>
              <a:rPr lang="en-US" sz="3600" b="1" dirty="0">
                <a:solidFill>
                  <a:schemeClr val="tx1"/>
                </a:solidFill>
                <a:latin typeface="Calibri" charset="0"/>
                <a:ea typeface="Calibri" charset="0"/>
                <a:cs typeface="Calibri" charset="0"/>
              </a:rPr>
              <a:t> 300 µg </a:t>
            </a:r>
            <a:r>
              <a:rPr lang="en-US" sz="3600" b="1" dirty="0" err="1">
                <a:solidFill>
                  <a:schemeClr val="tx1"/>
                </a:solidFill>
                <a:latin typeface="Calibri" charset="0"/>
                <a:ea typeface="Calibri" charset="0"/>
                <a:cs typeface="Calibri" charset="0"/>
              </a:rPr>
              <a:t>yapılması</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durumunda</a:t>
            </a:r>
            <a:r>
              <a:rPr lang="en-US" sz="3600" b="1" dirty="0">
                <a:solidFill>
                  <a:schemeClr val="tx1"/>
                </a:solidFill>
                <a:latin typeface="Calibri" charset="0"/>
                <a:ea typeface="Calibri" charset="0"/>
                <a:cs typeface="Calibri" charset="0"/>
              </a:rPr>
              <a:t> (ABD </a:t>
            </a:r>
            <a:r>
              <a:rPr lang="en-US" sz="3600" b="1" dirty="0" err="1">
                <a:solidFill>
                  <a:schemeClr val="tx1"/>
                </a:solidFill>
                <a:latin typeface="Calibri" charset="0"/>
                <a:ea typeface="Calibri" charset="0"/>
                <a:cs typeface="Calibri" charset="0"/>
              </a:rPr>
              <a:t>ve</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ülkemiz</a:t>
            </a:r>
            <a:r>
              <a:rPr lang="en-US" sz="3600" b="1" dirty="0">
                <a:solidFill>
                  <a:schemeClr val="tx1"/>
                </a:solidFill>
                <a:latin typeface="Calibri" charset="0"/>
                <a:ea typeface="Calibri" charset="0"/>
                <a:cs typeface="Calibri" charset="0"/>
              </a:rPr>
              <a:t>)</a:t>
            </a:r>
          </a:p>
          <a:p>
            <a:pPr marL="1028700" lvl="2" indent="-571500" defTabSz="914400">
              <a:spcBef>
                <a:spcPts val="0"/>
              </a:spcBef>
              <a:buSzTx/>
              <a:buFont typeface="Arial" charset="0"/>
              <a:buChar char="•"/>
            </a:pPr>
            <a:r>
              <a:rPr lang="en-US" sz="3600" b="1" dirty="0">
                <a:solidFill>
                  <a:schemeClr val="tx1"/>
                </a:solidFill>
                <a:latin typeface="Calibri" charset="0"/>
                <a:ea typeface="Calibri" charset="0"/>
                <a:cs typeface="Calibri" charset="0"/>
              </a:rPr>
              <a:t>%0.2-0.14 risk</a:t>
            </a:r>
          </a:p>
          <a:p>
            <a:pPr marL="571500" lvl="1" indent="-571500" defTabSz="914400">
              <a:spcBef>
                <a:spcPts val="0"/>
              </a:spcBef>
              <a:buSzTx/>
              <a:buFont typeface="Arial" charset="0"/>
              <a:buChar char="•"/>
            </a:pPr>
            <a:endParaRPr lang="en-US" sz="3600" b="1" dirty="0">
              <a:solidFill>
                <a:schemeClr val="tx1"/>
              </a:solidFill>
              <a:latin typeface="Calibri" charset="0"/>
              <a:ea typeface="Calibri" charset="0"/>
              <a:cs typeface="Calibri" charset="0"/>
            </a:endParaRPr>
          </a:p>
          <a:p>
            <a:pPr marL="571500" lvl="1" indent="-571500" defTabSz="914400">
              <a:spcBef>
                <a:spcPts val="0"/>
              </a:spcBef>
              <a:buSzTx/>
              <a:buFont typeface="Arial" charset="0"/>
              <a:buChar char="•"/>
            </a:pPr>
            <a:r>
              <a:rPr lang="en-US" sz="3600" b="1" dirty="0" err="1">
                <a:solidFill>
                  <a:schemeClr val="tx1"/>
                </a:solidFill>
                <a:latin typeface="Calibri" charset="0"/>
                <a:ea typeface="Calibri" charset="0"/>
                <a:cs typeface="Calibri" charset="0"/>
              </a:rPr>
              <a:t>Sadece</a:t>
            </a:r>
            <a:r>
              <a:rPr lang="en-US" sz="3600" b="1" dirty="0">
                <a:solidFill>
                  <a:schemeClr val="tx1"/>
                </a:solidFill>
                <a:latin typeface="Calibri" charset="0"/>
                <a:ea typeface="Calibri" charset="0"/>
                <a:cs typeface="Calibri" charset="0"/>
              </a:rPr>
              <a:t> 28. </a:t>
            </a:r>
            <a:r>
              <a:rPr lang="en-US" sz="3600" b="1" dirty="0" err="1">
                <a:solidFill>
                  <a:schemeClr val="tx1"/>
                </a:solidFill>
                <a:latin typeface="Calibri" charset="0"/>
                <a:ea typeface="Calibri" charset="0"/>
                <a:cs typeface="Calibri" charset="0"/>
              </a:rPr>
              <a:t>gh</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ve</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doğumda</a:t>
            </a:r>
            <a:r>
              <a:rPr lang="en-US" sz="3600" b="1" dirty="0">
                <a:solidFill>
                  <a:schemeClr val="tx1"/>
                </a:solidFill>
                <a:latin typeface="Calibri" charset="0"/>
                <a:ea typeface="Calibri" charset="0"/>
                <a:cs typeface="Calibri" charset="0"/>
              </a:rPr>
              <a:t>, hem 28-34.gh hem </a:t>
            </a:r>
            <a:r>
              <a:rPr lang="en-US" sz="3600" b="1" dirty="0" err="1">
                <a:solidFill>
                  <a:schemeClr val="tx1"/>
                </a:solidFill>
                <a:latin typeface="Calibri" charset="0"/>
                <a:ea typeface="Calibri" charset="0"/>
                <a:cs typeface="Calibri" charset="0"/>
              </a:rPr>
              <a:t>doğumda</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veya</a:t>
            </a:r>
            <a:r>
              <a:rPr lang="en-US" sz="3600" b="1" dirty="0">
                <a:solidFill>
                  <a:schemeClr val="tx1"/>
                </a:solidFill>
                <a:latin typeface="Calibri" charset="0"/>
                <a:ea typeface="Calibri" charset="0"/>
                <a:cs typeface="Calibri" charset="0"/>
              </a:rPr>
              <a:t> her </a:t>
            </a:r>
            <a:r>
              <a:rPr lang="en-US" sz="3600" b="1" dirty="0" err="1">
                <a:solidFill>
                  <a:schemeClr val="tx1"/>
                </a:solidFill>
                <a:latin typeface="Calibri" charset="0"/>
                <a:ea typeface="Calibri" charset="0"/>
                <a:cs typeface="Calibri" charset="0"/>
              </a:rPr>
              <a:t>birinde</a:t>
            </a:r>
            <a:r>
              <a:rPr lang="en-US" sz="3600" b="1" dirty="0">
                <a:solidFill>
                  <a:schemeClr val="tx1"/>
                </a:solidFill>
                <a:latin typeface="Calibri" charset="0"/>
                <a:ea typeface="Calibri" charset="0"/>
                <a:cs typeface="Calibri" charset="0"/>
              </a:rPr>
              <a:t> 300 µg </a:t>
            </a:r>
            <a:r>
              <a:rPr lang="en-US" sz="3600" b="1" dirty="0" err="1">
                <a:solidFill>
                  <a:schemeClr val="tx1"/>
                </a:solidFill>
                <a:latin typeface="Calibri" charset="0"/>
                <a:ea typeface="Calibri" charset="0"/>
                <a:cs typeface="Calibri" charset="0"/>
              </a:rPr>
              <a:t>yüksek</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doz</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vb</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protokol</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karşılaştırılması</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yapılmamıştır</a:t>
            </a:r>
            <a:endParaRPr lang="en-US" sz="3600" b="1" dirty="0">
              <a:solidFill>
                <a:schemeClr val="tx1"/>
              </a:solidFill>
              <a:latin typeface="Calibri" charset="0"/>
              <a:ea typeface="Calibri" charset="0"/>
              <a:cs typeface="Calibri" charset="0"/>
            </a:endParaRPr>
          </a:p>
          <a:p>
            <a:pPr marL="571500" lvl="1" indent="-571500" defTabSz="914400">
              <a:spcBef>
                <a:spcPts val="0"/>
              </a:spcBef>
              <a:buSzTx/>
              <a:buFont typeface="Arial" charset="0"/>
              <a:buChar char="•"/>
            </a:pPr>
            <a:endParaRPr lang="en-US" sz="3600" b="1" dirty="0">
              <a:solidFill>
                <a:schemeClr val="tx1"/>
              </a:solidFill>
              <a:latin typeface="Calibri" charset="0"/>
              <a:ea typeface="Calibri" charset="0"/>
              <a:cs typeface="Calibri" charset="0"/>
            </a:endParaRPr>
          </a:p>
          <a:p>
            <a:pPr marL="571500" lvl="1" indent="-571500" defTabSz="914400">
              <a:spcBef>
                <a:spcPts val="0"/>
              </a:spcBef>
              <a:buSzTx/>
              <a:buFont typeface="Arial" charset="0"/>
              <a:buChar char="•"/>
            </a:pPr>
            <a:r>
              <a:rPr lang="en-US" sz="3600" b="1" dirty="0">
                <a:solidFill>
                  <a:schemeClr val="tx1"/>
                </a:solidFill>
                <a:latin typeface="Calibri" charset="0"/>
                <a:ea typeface="Calibri" charset="0"/>
                <a:cs typeface="Calibri" charset="0"/>
              </a:rPr>
              <a:t>Son </a:t>
            </a:r>
            <a:r>
              <a:rPr lang="en-US" sz="3600" b="1" dirty="0" err="1">
                <a:solidFill>
                  <a:schemeClr val="tx1"/>
                </a:solidFill>
                <a:latin typeface="Calibri" charset="0"/>
                <a:ea typeface="Calibri" charset="0"/>
                <a:cs typeface="Calibri" charset="0"/>
              </a:rPr>
              <a:t>dozdan</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sonra</a:t>
            </a:r>
            <a:r>
              <a:rPr lang="en-US" sz="3600" b="1" dirty="0">
                <a:solidFill>
                  <a:schemeClr val="tx1"/>
                </a:solidFill>
                <a:latin typeface="Calibri" charset="0"/>
                <a:ea typeface="Calibri" charset="0"/>
                <a:cs typeface="Calibri" charset="0"/>
              </a:rPr>
              <a:t> &lt;3 </a:t>
            </a:r>
            <a:r>
              <a:rPr lang="en-US" sz="3600" b="1" dirty="0" err="1">
                <a:solidFill>
                  <a:schemeClr val="tx1"/>
                </a:solidFill>
                <a:latin typeface="Calibri" charset="0"/>
                <a:ea typeface="Calibri" charset="0"/>
                <a:cs typeface="Calibri" charset="0"/>
              </a:rPr>
              <a:t>hafta</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önce</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doğum</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olursa</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profilaksi</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tekrarı</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gerekmez</a:t>
            </a:r>
            <a:endParaRPr lang="en-US" sz="3600" b="1" dirty="0">
              <a:solidFill>
                <a:schemeClr val="tx1"/>
              </a:solidFill>
              <a:latin typeface="Calibri" charset="0"/>
              <a:ea typeface="Calibri" charset="0"/>
              <a:cs typeface="Calibri" charset="0"/>
            </a:endParaRPr>
          </a:p>
          <a:p>
            <a:pPr marL="571500" lvl="1" indent="-571500" defTabSz="914400">
              <a:spcBef>
                <a:spcPts val="0"/>
              </a:spcBef>
              <a:buSzTx/>
              <a:buFont typeface="Arial" charset="0"/>
              <a:buChar char="•"/>
            </a:pPr>
            <a:endParaRPr lang="en-US" sz="3600" b="1" dirty="0">
              <a:solidFill>
                <a:schemeClr val="tx1"/>
              </a:solidFill>
              <a:latin typeface="Calibri" charset="0"/>
              <a:ea typeface="Calibri" charset="0"/>
              <a:cs typeface="Calibri" charset="0"/>
            </a:endParaRPr>
          </a:p>
        </p:txBody>
      </p:sp>
    </p:spTree>
    <p:extLst>
      <p:ext uri="{BB962C8B-B14F-4D97-AF65-F5344CB8AC3E}">
        <p14:creationId xmlns:p14="http://schemas.microsoft.com/office/powerpoint/2010/main" val="1417316329"/>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6576"/>
            <a:ext cx="13004800" cy="1426464"/>
          </a:xfrm>
          <a:solidFill>
            <a:schemeClr val="tx1"/>
          </a:solidFill>
        </p:spPr>
        <p:txBody>
          <a:bodyPr>
            <a:normAutofit fontScale="90000"/>
          </a:bodyPr>
          <a:lstStyle/>
          <a:p>
            <a:pPr algn="l"/>
            <a:br>
              <a:rPr lang="en-US" sz="4800" b="1" dirty="0">
                <a:solidFill>
                  <a:schemeClr val="tx2">
                    <a:lumMod val="10000"/>
                  </a:schemeClr>
                </a:solidFill>
                <a:latin typeface="Calibri" charset="0"/>
                <a:ea typeface="Calibri" charset="0"/>
                <a:cs typeface="Calibri" charset="0"/>
              </a:rPr>
            </a:br>
            <a:r>
              <a:rPr lang="en-US" sz="4800" b="1" dirty="0">
                <a:solidFill>
                  <a:schemeClr val="tx2">
                    <a:lumMod val="10000"/>
                  </a:schemeClr>
                </a:solidFill>
                <a:latin typeface="Calibri" charset="0"/>
                <a:ea typeface="Calibri" charset="0"/>
                <a:cs typeface="Calibri" charset="0"/>
              </a:rPr>
              <a:t> Anti D </a:t>
            </a:r>
            <a:r>
              <a:rPr lang="en-US" sz="4800" b="1" dirty="0" err="1">
                <a:solidFill>
                  <a:schemeClr val="tx2">
                    <a:lumMod val="10000"/>
                  </a:schemeClr>
                </a:solidFill>
                <a:latin typeface="Calibri" charset="0"/>
                <a:ea typeface="Calibri" charset="0"/>
                <a:cs typeface="Calibri" charset="0"/>
              </a:rPr>
              <a:t>immunglobulin</a:t>
            </a:r>
            <a:r>
              <a:rPr lang="en-US" sz="4800" b="1" dirty="0">
                <a:solidFill>
                  <a:schemeClr val="tx2">
                    <a:lumMod val="10000"/>
                  </a:schemeClr>
                </a:solidFill>
                <a:latin typeface="Calibri" charset="0"/>
                <a:ea typeface="Calibri" charset="0"/>
                <a:cs typeface="Calibri" charset="0"/>
              </a:rPr>
              <a:t> </a:t>
            </a:r>
            <a:r>
              <a:rPr lang="en-US" sz="4800" b="1" dirty="0" err="1">
                <a:solidFill>
                  <a:schemeClr val="tx2">
                    <a:lumMod val="10000"/>
                  </a:schemeClr>
                </a:solidFill>
                <a:latin typeface="Calibri" charset="0"/>
                <a:ea typeface="Calibri" charset="0"/>
                <a:cs typeface="Calibri" charset="0"/>
              </a:rPr>
              <a:t>uygulama</a:t>
            </a:r>
            <a:br>
              <a:rPr lang="en-US" sz="4800" b="1" dirty="0">
                <a:solidFill>
                  <a:schemeClr val="tx2">
                    <a:lumMod val="10000"/>
                  </a:schemeClr>
                </a:solidFill>
                <a:latin typeface="Calibri" charset="0"/>
                <a:ea typeface="Calibri" charset="0"/>
                <a:cs typeface="Calibri" charset="0"/>
              </a:rPr>
            </a:br>
            <a:r>
              <a:rPr lang="en-US" sz="4800" b="1" dirty="0">
                <a:solidFill>
                  <a:schemeClr val="tx2">
                    <a:lumMod val="10000"/>
                  </a:schemeClr>
                </a:solidFill>
                <a:latin typeface="Calibri" charset="0"/>
                <a:ea typeface="Calibri" charset="0"/>
                <a:cs typeface="Calibri" charset="0"/>
              </a:rPr>
              <a:t> Antepartum </a:t>
            </a:r>
            <a:r>
              <a:rPr lang="en-US" sz="4800" b="1" dirty="0" err="1">
                <a:solidFill>
                  <a:schemeClr val="tx2">
                    <a:lumMod val="10000"/>
                  </a:schemeClr>
                </a:solidFill>
                <a:latin typeface="Calibri" charset="0"/>
                <a:ea typeface="Calibri" charset="0"/>
                <a:cs typeface="Calibri" charset="0"/>
              </a:rPr>
              <a:t>profilaksi</a:t>
            </a:r>
            <a:r>
              <a:rPr lang="en-US" sz="4800" b="1" dirty="0">
                <a:solidFill>
                  <a:schemeClr val="tx2">
                    <a:lumMod val="10000"/>
                  </a:schemeClr>
                </a:solidFill>
                <a:latin typeface="Calibri" charset="0"/>
                <a:ea typeface="Calibri" charset="0"/>
                <a:cs typeface="Calibri" charset="0"/>
              </a:rPr>
              <a:t> </a:t>
            </a:r>
            <a:r>
              <a:rPr lang="en-US" sz="4800" b="1" dirty="0" err="1">
                <a:solidFill>
                  <a:schemeClr val="tx2">
                    <a:lumMod val="10000"/>
                  </a:schemeClr>
                </a:solidFill>
                <a:latin typeface="Calibri" charset="0"/>
                <a:ea typeface="Calibri" charset="0"/>
                <a:cs typeface="Calibri" charset="0"/>
              </a:rPr>
              <a:t>ihtiyacı</a:t>
            </a:r>
            <a:r>
              <a:rPr lang="en-US" sz="4800" b="1" dirty="0">
                <a:solidFill>
                  <a:schemeClr val="tx2">
                    <a:lumMod val="10000"/>
                  </a:schemeClr>
                </a:solidFill>
                <a:latin typeface="Calibri" charset="0"/>
                <a:ea typeface="Calibri" charset="0"/>
                <a:cs typeface="Calibri" charset="0"/>
              </a:rPr>
              <a:t> </a:t>
            </a:r>
            <a:r>
              <a:rPr lang="en-US" sz="4800" b="1" dirty="0" err="1">
                <a:solidFill>
                  <a:schemeClr val="tx2">
                    <a:lumMod val="10000"/>
                  </a:schemeClr>
                </a:solidFill>
                <a:latin typeface="Calibri" charset="0"/>
                <a:ea typeface="Calibri" charset="0"/>
                <a:cs typeface="Calibri" charset="0"/>
              </a:rPr>
              <a:t>olan</a:t>
            </a:r>
            <a:r>
              <a:rPr lang="en-US" sz="4800" b="1" dirty="0">
                <a:solidFill>
                  <a:schemeClr val="tx2">
                    <a:lumMod val="10000"/>
                  </a:schemeClr>
                </a:solidFill>
                <a:latin typeface="Calibri" charset="0"/>
                <a:ea typeface="Calibri" charset="0"/>
                <a:cs typeface="Calibri" charset="0"/>
              </a:rPr>
              <a:t> </a:t>
            </a:r>
            <a:r>
              <a:rPr lang="en-US" sz="4800" b="1" dirty="0" err="1">
                <a:solidFill>
                  <a:schemeClr val="tx2">
                    <a:lumMod val="10000"/>
                  </a:schemeClr>
                </a:solidFill>
                <a:latin typeface="Calibri" charset="0"/>
                <a:ea typeface="Calibri" charset="0"/>
                <a:cs typeface="Calibri" charset="0"/>
              </a:rPr>
              <a:t>diğer</a:t>
            </a:r>
            <a:r>
              <a:rPr lang="en-US" sz="4800" b="1" dirty="0">
                <a:solidFill>
                  <a:schemeClr val="tx2">
                    <a:lumMod val="10000"/>
                  </a:schemeClr>
                </a:solidFill>
                <a:latin typeface="Calibri" charset="0"/>
                <a:ea typeface="Calibri" charset="0"/>
                <a:cs typeface="Calibri" charset="0"/>
              </a:rPr>
              <a:t> </a:t>
            </a:r>
            <a:r>
              <a:rPr lang="en-US" sz="4800" b="1" dirty="0" err="1">
                <a:solidFill>
                  <a:schemeClr val="tx2">
                    <a:lumMod val="10000"/>
                  </a:schemeClr>
                </a:solidFill>
                <a:latin typeface="Calibri" charset="0"/>
                <a:ea typeface="Calibri" charset="0"/>
                <a:cs typeface="Calibri" charset="0"/>
              </a:rPr>
              <a:t>durumlar</a:t>
            </a:r>
            <a:br>
              <a:rPr lang="en-US" sz="4800" b="1" dirty="0">
                <a:solidFill>
                  <a:schemeClr val="tx2">
                    <a:lumMod val="10000"/>
                  </a:schemeClr>
                </a:solidFill>
                <a:latin typeface="Calibri" charset="0"/>
                <a:ea typeface="Calibri" charset="0"/>
                <a:cs typeface="Calibri" charset="0"/>
              </a:rPr>
            </a:br>
            <a:endParaRPr lang="en-US" sz="4800" b="1" dirty="0">
              <a:solidFill>
                <a:schemeClr val="tx2">
                  <a:lumMod val="10000"/>
                </a:schemeClr>
              </a:solidFill>
              <a:latin typeface="Calibri" charset="0"/>
              <a:ea typeface="Calibri" charset="0"/>
              <a:cs typeface="Calibri" charset="0"/>
            </a:endParaRPr>
          </a:p>
        </p:txBody>
      </p:sp>
      <p:pic>
        <p:nvPicPr>
          <p:cNvPr id="4" name="pasted-image.pdf"/>
          <p:cNvPicPr>
            <a:picLocks noChangeAspect="1"/>
          </p:cNvPicPr>
          <p:nvPr/>
        </p:nvPicPr>
        <p:blipFill>
          <a:blip r:embed="rId2"/>
          <a:stretch>
            <a:fillRect/>
          </a:stretch>
        </p:blipFill>
        <p:spPr>
          <a:xfrm>
            <a:off x="12104271" y="564896"/>
            <a:ext cx="898144" cy="898144"/>
          </a:xfrm>
          <a:prstGeom prst="rect">
            <a:avLst/>
          </a:prstGeom>
          <a:ln w="12700">
            <a:miter lim="400000"/>
          </a:ln>
        </p:spPr>
      </p:pic>
      <p:sp>
        <p:nvSpPr>
          <p:cNvPr id="5" name="Text Placeholder 2"/>
          <p:cNvSpPr>
            <a:spLocks noGrp="1"/>
          </p:cNvSpPr>
          <p:nvPr>
            <p:ph type="body" idx="1"/>
          </p:nvPr>
        </p:nvSpPr>
        <p:spPr>
          <a:xfrm>
            <a:off x="159766" y="1510792"/>
            <a:ext cx="12440666" cy="7625842"/>
          </a:xfrm>
        </p:spPr>
        <p:txBody>
          <a:bodyPr anchor="t">
            <a:normAutofit/>
          </a:bodyPr>
          <a:lstStyle/>
          <a:p>
            <a:pPr marL="571500" lvl="1" indent="-571500" defTabSz="914400">
              <a:spcBef>
                <a:spcPts val="0"/>
              </a:spcBef>
              <a:buSzTx/>
              <a:buFont typeface="Arial" charset="0"/>
              <a:buChar char="•"/>
            </a:pPr>
            <a:endParaRPr lang="en-US" sz="3600" b="1" dirty="0">
              <a:solidFill>
                <a:schemeClr val="tx1"/>
              </a:solidFill>
              <a:latin typeface="Calibri" charset="0"/>
              <a:ea typeface="Calibri" charset="0"/>
              <a:cs typeface="Calibri" charset="0"/>
            </a:endParaRPr>
          </a:p>
          <a:p>
            <a:pPr marL="1028700" lvl="2" indent="-571500" defTabSz="914400">
              <a:spcBef>
                <a:spcPts val="0"/>
              </a:spcBef>
              <a:buSzTx/>
              <a:buFont typeface="Arial" charset="0"/>
              <a:buChar char="•"/>
            </a:pPr>
            <a:endParaRPr lang="en-US" sz="3600" b="1" dirty="0">
              <a:solidFill>
                <a:schemeClr val="tx1"/>
              </a:solidFill>
              <a:latin typeface="Calibri" charset="0"/>
              <a:ea typeface="Calibri" charset="0"/>
              <a:cs typeface="Calibri" charset="0"/>
            </a:endParaRPr>
          </a:p>
          <a:p>
            <a:pPr marL="571500" lvl="1" indent="-571500" defTabSz="914400">
              <a:spcBef>
                <a:spcPts val="0"/>
              </a:spcBef>
              <a:buSzTx/>
              <a:buFont typeface="Arial" charset="0"/>
              <a:buChar char="•"/>
            </a:pPr>
            <a:endParaRPr lang="en-US" sz="3600" b="1" dirty="0">
              <a:solidFill>
                <a:schemeClr val="tx1"/>
              </a:solidFill>
              <a:latin typeface="Calibri" charset="0"/>
              <a:ea typeface="Calibri" charset="0"/>
              <a:cs typeface="Calibri" charset="0"/>
            </a:endParaRPr>
          </a:p>
        </p:txBody>
      </p:sp>
      <p:pic>
        <p:nvPicPr>
          <p:cNvPr id="6" name="Picture 5" descr="Graphical user interface, text, application, email&#10;&#10;Description automatically generated">
            <a:extLst>
              <a:ext uri="{FF2B5EF4-FFF2-40B4-BE49-F238E27FC236}">
                <a16:creationId xmlns:a16="http://schemas.microsoft.com/office/drawing/2014/main" id="{EB5EA0A6-D09F-86DC-8427-6EF9C6BC253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08137" y="1598300"/>
            <a:ext cx="9962649" cy="7923386"/>
          </a:xfrm>
          <a:prstGeom prst="rect">
            <a:avLst/>
          </a:prstGeom>
        </p:spPr>
      </p:pic>
    </p:spTree>
    <p:extLst>
      <p:ext uri="{BB962C8B-B14F-4D97-AF65-F5344CB8AC3E}">
        <p14:creationId xmlns:p14="http://schemas.microsoft.com/office/powerpoint/2010/main" val="756604656"/>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6576"/>
            <a:ext cx="13004800" cy="1426464"/>
          </a:xfrm>
          <a:solidFill>
            <a:schemeClr val="tx1"/>
          </a:solidFill>
        </p:spPr>
        <p:txBody>
          <a:bodyPr>
            <a:normAutofit fontScale="90000"/>
          </a:bodyPr>
          <a:lstStyle/>
          <a:p>
            <a:pPr algn="l"/>
            <a:br>
              <a:rPr lang="en-US" sz="4800" b="1" dirty="0">
                <a:solidFill>
                  <a:schemeClr val="tx2">
                    <a:lumMod val="10000"/>
                  </a:schemeClr>
                </a:solidFill>
                <a:latin typeface="Calibri" charset="0"/>
                <a:ea typeface="Calibri" charset="0"/>
                <a:cs typeface="Calibri" charset="0"/>
              </a:rPr>
            </a:br>
            <a:r>
              <a:rPr lang="en-US" sz="4800" b="1" dirty="0">
                <a:solidFill>
                  <a:schemeClr val="tx2">
                    <a:lumMod val="10000"/>
                  </a:schemeClr>
                </a:solidFill>
                <a:latin typeface="Calibri" charset="0"/>
                <a:ea typeface="Calibri" charset="0"/>
                <a:cs typeface="Calibri" charset="0"/>
              </a:rPr>
              <a:t> Anti D </a:t>
            </a:r>
            <a:r>
              <a:rPr lang="en-US" sz="4800" b="1" dirty="0" err="1">
                <a:solidFill>
                  <a:schemeClr val="tx2">
                    <a:lumMod val="10000"/>
                  </a:schemeClr>
                </a:solidFill>
                <a:latin typeface="Calibri" charset="0"/>
                <a:ea typeface="Calibri" charset="0"/>
                <a:cs typeface="Calibri" charset="0"/>
              </a:rPr>
              <a:t>immunglobulin</a:t>
            </a:r>
            <a:r>
              <a:rPr lang="en-US" sz="4800" b="1" dirty="0">
                <a:solidFill>
                  <a:schemeClr val="tx2">
                    <a:lumMod val="10000"/>
                  </a:schemeClr>
                </a:solidFill>
                <a:latin typeface="Calibri" charset="0"/>
                <a:ea typeface="Calibri" charset="0"/>
                <a:cs typeface="Calibri" charset="0"/>
              </a:rPr>
              <a:t> </a:t>
            </a:r>
            <a:r>
              <a:rPr lang="en-US" sz="4800" b="1" dirty="0" err="1">
                <a:solidFill>
                  <a:schemeClr val="tx2">
                    <a:lumMod val="10000"/>
                  </a:schemeClr>
                </a:solidFill>
                <a:latin typeface="Calibri" charset="0"/>
                <a:ea typeface="Calibri" charset="0"/>
                <a:cs typeface="Calibri" charset="0"/>
              </a:rPr>
              <a:t>uygulama</a:t>
            </a:r>
            <a:r>
              <a:rPr lang="en-US" sz="4800" b="1" dirty="0">
                <a:solidFill>
                  <a:schemeClr val="tx2">
                    <a:lumMod val="10000"/>
                  </a:schemeClr>
                </a:solidFill>
                <a:latin typeface="Calibri" charset="0"/>
                <a:ea typeface="Calibri" charset="0"/>
                <a:cs typeface="Calibri" charset="0"/>
              </a:rPr>
              <a:t> </a:t>
            </a:r>
            <a:r>
              <a:rPr lang="en-US" sz="4800" b="1" dirty="0" err="1">
                <a:solidFill>
                  <a:schemeClr val="tx2">
                    <a:lumMod val="10000"/>
                  </a:schemeClr>
                </a:solidFill>
                <a:latin typeface="Calibri" charset="0"/>
                <a:ea typeface="Calibri" charset="0"/>
                <a:cs typeface="Calibri" charset="0"/>
              </a:rPr>
              <a:t>dozu</a:t>
            </a:r>
            <a:r>
              <a:rPr lang="en-US" sz="4800" b="1" dirty="0">
                <a:solidFill>
                  <a:schemeClr val="tx2">
                    <a:lumMod val="10000"/>
                  </a:schemeClr>
                </a:solidFill>
                <a:latin typeface="Calibri" charset="0"/>
                <a:ea typeface="Calibri" charset="0"/>
                <a:cs typeface="Calibri" charset="0"/>
              </a:rPr>
              <a:t> </a:t>
            </a:r>
            <a:r>
              <a:rPr lang="en-US" sz="4800" b="1" dirty="0" err="1">
                <a:solidFill>
                  <a:schemeClr val="tx2">
                    <a:lumMod val="10000"/>
                  </a:schemeClr>
                </a:solidFill>
                <a:latin typeface="Calibri" charset="0"/>
                <a:ea typeface="Calibri" charset="0"/>
                <a:cs typeface="Calibri" charset="0"/>
              </a:rPr>
              <a:t>ve</a:t>
            </a:r>
            <a:r>
              <a:rPr lang="en-US" sz="4800" b="1" dirty="0">
                <a:solidFill>
                  <a:schemeClr val="tx2">
                    <a:lumMod val="10000"/>
                  </a:schemeClr>
                </a:solidFill>
                <a:latin typeface="Calibri" charset="0"/>
                <a:ea typeface="Calibri" charset="0"/>
                <a:cs typeface="Calibri" charset="0"/>
              </a:rPr>
              <a:t> </a:t>
            </a:r>
            <a:r>
              <a:rPr lang="en-US" sz="4800" b="1" dirty="0" err="1">
                <a:solidFill>
                  <a:schemeClr val="tx2">
                    <a:lumMod val="10000"/>
                  </a:schemeClr>
                </a:solidFill>
                <a:latin typeface="Calibri" charset="0"/>
                <a:ea typeface="Calibri" charset="0"/>
                <a:cs typeface="Calibri" charset="0"/>
              </a:rPr>
              <a:t>zamanlama</a:t>
            </a:r>
            <a:br>
              <a:rPr lang="en-US" sz="4800" b="1" dirty="0">
                <a:solidFill>
                  <a:schemeClr val="tx2">
                    <a:lumMod val="10000"/>
                  </a:schemeClr>
                </a:solidFill>
                <a:latin typeface="Calibri" charset="0"/>
                <a:ea typeface="Calibri" charset="0"/>
                <a:cs typeface="Calibri" charset="0"/>
              </a:rPr>
            </a:br>
            <a:r>
              <a:rPr lang="en-US" sz="4800" b="1" dirty="0">
                <a:solidFill>
                  <a:schemeClr val="tx2">
                    <a:lumMod val="10000"/>
                  </a:schemeClr>
                </a:solidFill>
                <a:latin typeface="Calibri" charset="0"/>
                <a:ea typeface="Calibri" charset="0"/>
                <a:cs typeface="Calibri" charset="0"/>
              </a:rPr>
              <a:t> Postpartum </a:t>
            </a:r>
            <a:r>
              <a:rPr lang="en-US" sz="4800" b="1" dirty="0" err="1">
                <a:solidFill>
                  <a:schemeClr val="tx2">
                    <a:lumMod val="10000"/>
                  </a:schemeClr>
                </a:solidFill>
                <a:latin typeface="Calibri" charset="0"/>
                <a:ea typeface="Calibri" charset="0"/>
                <a:cs typeface="Calibri" charset="0"/>
              </a:rPr>
              <a:t>profilaksi</a:t>
            </a:r>
            <a:br>
              <a:rPr lang="en-US" sz="4800" b="1" dirty="0">
                <a:solidFill>
                  <a:schemeClr val="tx2">
                    <a:lumMod val="10000"/>
                  </a:schemeClr>
                </a:solidFill>
                <a:latin typeface="Calibri" charset="0"/>
                <a:ea typeface="Calibri" charset="0"/>
                <a:cs typeface="Calibri" charset="0"/>
              </a:rPr>
            </a:br>
            <a:endParaRPr lang="en-US" sz="4800" b="1" dirty="0">
              <a:solidFill>
                <a:schemeClr val="tx2">
                  <a:lumMod val="10000"/>
                </a:schemeClr>
              </a:solidFill>
              <a:latin typeface="Calibri" charset="0"/>
              <a:ea typeface="Calibri" charset="0"/>
              <a:cs typeface="Calibri" charset="0"/>
            </a:endParaRPr>
          </a:p>
        </p:txBody>
      </p:sp>
      <p:pic>
        <p:nvPicPr>
          <p:cNvPr id="4" name="pasted-image.pdf"/>
          <p:cNvPicPr>
            <a:picLocks noChangeAspect="1"/>
          </p:cNvPicPr>
          <p:nvPr/>
        </p:nvPicPr>
        <p:blipFill>
          <a:blip r:embed="rId2"/>
          <a:stretch>
            <a:fillRect/>
          </a:stretch>
        </p:blipFill>
        <p:spPr>
          <a:xfrm>
            <a:off x="12104271" y="564896"/>
            <a:ext cx="898144" cy="898144"/>
          </a:xfrm>
          <a:prstGeom prst="rect">
            <a:avLst/>
          </a:prstGeom>
          <a:ln w="12700">
            <a:miter lim="400000"/>
          </a:ln>
        </p:spPr>
      </p:pic>
      <p:sp>
        <p:nvSpPr>
          <p:cNvPr id="5" name="Text Placeholder 2"/>
          <p:cNvSpPr>
            <a:spLocks noGrp="1"/>
          </p:cNvSpPr>
          <p:nvPr>
            <p:ph type="body" idx="1"/>
          </p:nvPr>
        </p:nvSpPr>
        <p:spPr>
          <a:xfrm>
            <a:off x="159766" y="1510792"/>
            <a:ext cx="12440666" cy="7625842"/>
          </a:xfrm>
        </p:spPr>
        <p:txBody>
          <a:bodyPr anchor="t">
            <a:normAutofit/>
          </a:bodyPr>
          <a:lstStyle/>
          <a:p>
            <a:pPr marL="571500" lvl="1" indent="-571500" defTabSz="914400">
              <a:spcBef>
                <a:spcPts val="0"/>
              </a:spcBef>
              <a:buSzTx/>
              <a:buFont typeface="Arial" charset="0"/>
              <a:buChar char="•"/>
            </a:pPr>
            <a:endParaRPr lang="en-US" sz="3600" b="1" dirty="0">
              <a:solidFill>
                <a:schemeClr val="tx1"/>
              </a:solidFill>
              <a:latin typeface="Calibri" charset="0"/>
              <a:ea typeface="Calibri" charset="0"/>
              <a:cs typeface="Calibri" charset="0"/>
            </a:endParaRPr>
          </a:p>
          <a:p>
            <a:pPr marL="571500" lvl="1" indent="-571500" defTabSz="914400">
              <a:spcBef>
                <a:spcPts val="0"/>
              </a:spcBef>
              <a:buSzTx/>
              <a:buFont typeface="Arial" charset="0"/>
              <a:buChar char="•"/>
            </a:pPr>
            <a:r>
              <a:rPr lang="en-US" sz="3600" b="1" dirty="0" err="1">
                <a:solidFill>
                  <a:schemeClr val="tx1"/>
                </a:solidFill>
                <a:latin typeface="Calibri" charset="0"/>
                <a:ea typeface="Calibri" charset="0"/>
                <a:cs typeface="Calibri" charset="0"/>
              </a:rPr>
              <a:t>Sadece</a:t>
            </a:r>
            <a:r>
              <a:rPr lang="en-US" sz="3600" b="1" dirty="0">
                <a:solidFill>
                  <a:schemeClr val="tx1"/>
                </a:solidFill>
                <a:latin typeface="Calibri" charset="0"/>
                <a:ea typeface="Calibri" charset="0"/>
                <a:cs typeface="Calibri" charset="0"/>
              </a:rPr>
              <a:t> postpartum </a:t>
            </a:r>
            <a:r>
              <a:rPr lang="en-US" sz="3600" b="1" dirty="0" err="1">
                <a:solidFill>
                  <a:schemeClr val="tx1"/>
                </a:solidFill>
                <a:latin typeface="Calibri" charset="0"/>
                <a:ea typeface="Calibri" charset="0"/>
                <a:cs typeface="Calibri" charset="0"/>
              </a:rPr>
              <a:t>yapılır</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ise</a:t>
            </a:r>
            <a:endParaRPr lang="en-US" sz="3600" b="1" dirty="0">
              <a:solidFill>
                <a:schemeClr val="tx1"/>
              </a:solidFill>
              <a:latin typeface="Calibri" charset="0"/>
              <a:ea typeface="Calibri" charset="0"/>
              <a:cs typeface="Calibri" charset="0"/>
            </a:endParaRPr>
          </a:p>
          <a:p>
            <a:pPr marL="1028700" lvl="2" indent="-571500" defTabSz="914400">
              <a:spcBef>
                <a:spcPts val="0"/>
              </a:spcBef>
              <a:buSzTx/>
              <a:buFont typeface="Arial" charset="0"/>
              <a:buChar char="•"/>
            </a:pPr>
            <a:r>
              <a:rPr lang="en-US" sz="3600" b="1" dirty="0">
                <a:solidFill>
                  <a:schemeClr val="tx1"/>
                </a:solidFill>
                <a:latin typeface="Calibri" charset="0"/>
                <a:ea typeface="Calibri" charset="0"/>
                <a:cs typeface="Calibri" charset="0"/>
              </a:rPr>
              <a:t>%0.5-2 </a:t>
            </a:r>
            <a:r>
              <a:rPr lang="en-US" sz="3600" b="1" dirty="0" err="1">
                <a:solidFill>
                  <a:schemeClr val="tx1"/>
                </a:solidFill>
                <a:latin typeface="Calibri" charset="0"/>
                <a:ea typeface="Calibri" charset="0"/>
                <a:cs typeface="Calibri" charset="0"/>
              </a:rPr>
              <a:t>alloimmunizasyon</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riski</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devam</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eder</a:t>
            </a:r>
            <a:endParaRPr lang="en-US" sz="3600" b="1" dirty="0">
              <a:solidFill>
                <a:schemeClr val="tx1"/>
              </a:solidFill>
              <a:latin typeface="Calibri" charset="0"/>
              <a:ea typeface="Calibri" charset="0"/>
              <a:cs typeface="Calibri" charset="0"/>
            </a:endParaRPr>
          </a:p>
          <a:p>
            <a:pPr marL="1485900" lvl="3" indent="-571500" defTabSz="914400">
              <a:spcBef>
                <a:spcPts val="0"/>
              </a:spcBef>
              <a:buSzTx/>
              <a:buFont typeface="Arial" charset="0"/>
              <a:buChar char="•"/>
            </a:pPr>
            <a:r>
              <a:rPr lang="en-US" sz="3600" b="1" dirty="0" err="1">
                <a:solidFill>
                  <a:schemeClr val="tx1"/>
                </a:solidFill>
                <a:latin typeface="Calibri" charset="0"/>
                <a:ea typeface="Calibri" charset="0"/>
                <a:cs typeface="Calibri" charset="0"/>
              </a:rPr>
              <a:t>Doğumdan</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sonraki</a:t>
            </a:r>
            <a:r>
              <a:rPr lang="en-US" sz="3600" b="1" dirty="0">
                <a:solidFill>
                  <a:schemeClr val="tx1"/>
                </a:solidFill>
                <a:latin typeface="Calibri" charset="0"/>
                <a:ea typeface="Calibri" charset="0"/>
                <a:cs typeface="Calibri" charset="0"/>
              </a:rPr>
              <a:t> 6 ay </a:t>
            </a:r>
            <a:r>
              <a:rPr lang="en-US" sz="3600" b="1" dirty="0" err="1">
                <a:solidFill>
                  <a:schemeClr val="tx1"/>
                </a:solidFill>
                <a:latin typeface="Calibri" charset="0"/>
                <a:ea typeface="Calibri" charset="0"/>
                <a:cs typeface="Calibri" charset="0"/>
              </a:rPr>
              <a:t>için</a:t>
            </a:r>
            <a:r>
              <a:rPr lang="en-US" sz="3600" b="1" dirty="0">
                <a:solidFill>
                  <a:schemeClr val="tx1"/>
                </a:solidFill>
                <a:latin typeface="Calibri" charset="0"/>
                <a:ea typeface="Calibri" charset="0"/>
                <a:cs typeface="Calibri" charset="0"/>
              </a:rPr>
              <a:t> &gt;%96 </a:t>
            </a:r>
            <a:r>
              <a:rPr lang="en-US" sz="3600" b="1" dirty="0" err="1">
                <a:solidFill>
                  <a:schemeClr val="tx1"/>
                </a:solidFill>
                <a:latin typeface="Calibri" charset="0"/>
                <a:ea typeface="Calibri" charset="0"/>
                <a:cs typeface="Calibri" charset="0"/>
              </a:rPr>
              <a:t>önlenir</a:t>
            </a:r>
            <a:endParaRPr lang="en-US" sz="3600" b="1" dirty="0">
              <a:solidFill>
                <a:schemeClr val="tx1"/>
              </a:solidFill>
              <a:latin typeface="Calibri" charset="0"/>
              <a:ea typeface="Calibri" charset="0"/>
              <a:cs typeface="Calibri" charset="0"/>
            </a:endParaRPr>
          </a:p>
          <a:p>
            <a:pPr marL="1485900" lvl="3" indent="-571500" defTabSz="914400">
              <a:spcBef>
                <a:spcPts val="0"/>
              </a:spcBef>
              <a:buSzTx/>
              <a:buFont typeface="Arial" charset="0"/>
              <a:buChar char="•"/>
            </a:pPr>
            <a:r>
              <a:rPr lang="en-US" sz="3600" b="1" dirty="0" err="1">
                <a:solidFill>
                  <a:schemeClr val="tx1"/>
                </a:solidFill>
                <a:latin typeface="Calibri" charset="0"/>
                <a:ea typeface="Calibri" charset="0"/>
                <a:cs typeface="Calibri" charset="0"/>
              </a:rPr>
              <a:t>Sonraki</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gebelik</a:t>
            </a:r>
            <a:r>
              <a:rPr lang="en-US" sz="3600" b="1" dirty="0">
                <a:solidFill>
                  <a:schemeClr val="tx1"/>
                </a:solidFill>
                <a:latin typeface="Calibri" charset="0"/>
                <a:ea typeface="Calibri" charset="0"/>
                <a:cs typeface="Calibri" charset="0"/>
              </a:rPr>
              <a:t> de </a:t>
            </a:r>
            <a:r>
              <a:rPr lang="en-US" sz="3600" b="1" dirty="0" err="1">
                <a:solidFill>
                  <a:schemeClr val="tx1"/>
                </a:solidFill>
                <a:latin typeface="Calibri" charset="0"/>
                <a:ea typeface="Calibri" charset="0"/>
                <a:cs typeface="Calibri" charset="0"/>
              </a:rPr>
              <a:t>ise</a:t>
            </a:r>
            <a:r>
              <a:rPr lang="en-US" sz="3600" b="1" dirty="0">
                <a:solidFill>
                  <a:schemeClr val="tx1"/>
                </a:solidFill>
                <a:latin typeface="Calibri" charset="0"/>
                <a:ea typeface="Calibri" charset="0"/>
                <a:cs typeface="Calibri" charset="0"/>
              </a:rPr>
              <a:t> risk &gt;%88 </a:t>
            </a:r>
            <a:r>
              <a:rPr lang="en-US" sz="3600" b="1" dirty="0" err="1">
                <a:solidFill>
                  <a:schemeClr val="tx1"/>
                </a:solidFill>
                <a:latin typeface="Calibri" charset="0"/>
                <a:ea typeface="Calibri" charset="0"/>
                <a:cs typeface="Calibri" charset="0"/>
              </a:rPr>
              <a:t>azalır</a:t>
            </a:r>
            <a:endParaRPr lang="en-US" sz="3600" b="1" dirty="0">
              <a:solidFill>
                <a:schemeClr val="tx1"/>
              </a:solidFill>
              <a:latin typeface="Calibri" charset="0"/>
              <a:ea typeface="Calibri" charset="0"/>
              <a:cs typeface="Calibri" charset="0"/>
            </a:endParaRPr>
          </a:p>
          <a:p>
            <a:pPr marL="1485900" lvl="3" indent="-571500" defTabSz="914400">
              <a:spcBef>
                <a:spcPts val="0"/>
              </a:spcBef>
              <a:buSzTx/>
              <a:buFont typeface="Arial" charset="0"/>
              <a:buChar char="•"/>
            </a:pPr>
            <a:endParaRPr lang="en-US" sz="3600" b="1" dirty="0">
              <a:solidFill>
                <a:schemeClr val="tx1"/>
              </a:solidFill>
              <a:latin typeface="Calibri" charset="0"/>
              <a:ea typeface="Calibri" charset="0"/>
              <a:cs typeface="Calibri" charset="0"/>
            </a:endParaRPr>
          </a:p>
          <a:p>
            <a:pPr marL="571500" lvl="1" indent="-571500" defTabSz="914400">
              <a:spcBef>
                <a:spcPts val="0"/>
              </a:spcBef>
              <a:buSzTx/>
              <a:buFont typeface="Arial" charset="0"/>
              <a:buChar char="•"/>
            </a:pPr>
            <a:endParaRPr lang="en-US" sz="3600" b="1" dirty="0">
              <a:solidFill>
                <a:schemeClr val="tx1"/>
              </a:solidFill>
              <a:latin typeface="Calibri" charset="0"/>
              <a:ea typeface="Calibri" charset="0"/>
              <a:cs typeface="Calibri" charset="0"/>
            </a:endParaRPr>
          </a:p>
          <a:p>
            <a:pPr marL="571500" lvl="1" indent="-571500" defTabSz="914400">
              <a:spcBef>
                <a:spcPts val="0"/>
              </a:spcBef>
              <a:buSzTx/>
              <a:buFont typeface="Arial" charset="0"/>
              <a:buChar char="•"/>
            </a:pPr>
            <a:r>
              <a:rPr lang="en-US" sz="3600" b="1" dirty="0" err="1">
                <a:solidFill>
                  <a:schemeClr val="tx1"/>
                </a:solidFill>
                <a:latin typeface="Calibri" charset="0"/>
                <a:ea typeface="Calibri" charset="0"/>
                <a:cs typeface="Calibri" charset="0"/>
              </a:rPr>
              <a:t>Profilaksi</a:t>
            </a:r>
            <a:r>
              <a:rPr lang="en-US" sz="3600" b="1" dirty="0">
                <a:solidFill>
                  <a:schemeClr val="tx1"/>
                </a:solidFill>
                <a:latin typeface="Calibri" charset="0"/>
                <a:ea typeface="Calibri" charset="0"/>
                <a:cs typeface="Calibri" charset="0"/>
              </a:rPr>
              <a:t> Rh </a:t>
            </a:r>
            <a:r>
              <a:rPr lang="en-US" sz="3600" b="1" dirty="0" err="1">
                <a:solidFill>
                  <a:schemeClr val="tx1"/>
                </a:solidFill>
                <a:latin typeface="Calibri" charset="0"/>
                <a:ea typeface="Calibri" charset="0"/>
                <a:cs typeface="Calibri" charset="0"/>
              </a:rPr>
              <a:t>durumuna</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göre</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ABO’dan</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bağımsız</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yapılır</a:t>
            </a:r>
            <a:endParaRPr lang="en-US" sz="3600" b="1" dirty="0">
              <a:solidFill>
                <a:schemeClr val="tx1"/>
              </a:solidFill>
              <a:latin typeface="Calibri" charset="0"/>
              <a:ea typeface="Calibri" charset="0"/>
              <a:cs typeface="Calibri" charset="0"/>
            </a:endParaRPr>
          </a:p>
          <a:p>
            <a:pPr marL="571500" lvl="1" indent="-571500" defTabSz="914400">
              <a:spcBef>
                <a:spcPts val="0"/>
              </a:spcBef>
              <a:buSzTx/>
              <a:buFont typeface="Arial" charset="0"/>
              <a:buChar char="•"/>
            </a:pPr>
            <a:endParaRPr lang="en-US" sz="3600" b="1" dirty="0">
              <a:solidFill>
                <a:schemeClr val="tx1"/>
              </a:solidFill>
              <a:latin typeface="Calibri" charset="0"/>
              <a:ea typeface="Calibri" charset="0"/>
              <a:cs typeface="Calibri" charset="0"/>
            </a:endParaRPr>
          </a:p>
          <a:p>
            <a:pPr marL="571500" lvl="1" indent="-571500" defTabSz="914400">
              <a:spcBef>
                <a:spcPts val="0"/>
              </a:spcBef>
              <a:buSzTx/>
              <a:buFont typeface="Arial" charset="0"/>
              <a:buChar char="•"/>
            </a:pPr>
            <a:r>
              <a:rPr lang="en-US" sz="3600" b="1" dirty="0" err="1">
                <a:solidFill>
                  <a:schemeClr val="tx1"/>
                </a:solidFill>
                <a:latin typeface="Calibri" charset="0"/>
                <a:ea typeface="Calibri" charset="0"/>
                <a:cs typeface="Calibri" charset="0"/>
              </a:rPr>
              <a:t>Profilaksi</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doz</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bağımlıdır</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yüksek</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dozda</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daha</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iyi</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koruma</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sağlanır</a:t>
            </a:r>
            <a:endParaRPr lang="en-US" sz="3600" b="1" dirty="0">
              <a:solidFill>
                <a:schemeClr val="tx1"/>
              </a:solidFill>
              <a:latin typeface="Calibri" charset="0"/>
              <a:ea typeface="Calibri" charset="0"/>
              <a:cs typeface="Calibri" charset="0"/>
            </a:endParaRPr>
          </a:p>
          <a:p>
            <a:pPr marL="1028700" lvl="2" indent="-571500" defTabSz="914400">
              <a:spcBef>
                <a:spcPts val="0"/>
              </a:spcBef>
              <a:buSzTx/>
              <a:buFont typeface="Arial" charset="0"/>
              <a:buChar char="•"/>
            </a:pPr>
            <a:endParaRPr lang="en-US" sz="3600" b="1" dirty="0">
              <a:solidFill>
                <a:schemeClr val="tx1"/>
              </a:solidFill>
              <a:latin typeface="Calibri" charset="0"/>
              <a:ea typeface="Calibri" charset="0"/>
              <a:cs typeface="Calibri" charset="0"/>
            </a:endParaRPr>
          </a:p>
          <a:p>
            <a:pPr marL="571500" lvl="1" indent="-571500" defTabSz="914400">
              <a:spcBef>
                <a:spcPts val="0"/>
              </a:spcBef>
              <a:buSzTx/>
              <a:buFont typeface="Arial" charset="0"/>
              <a:buChar char="•"/>
            </a:pPr>
            <a:endParaRPr lang="en-US" sz="3600" b="1" dirty="0">
              <a:solidFill>
                <a:schemeClr val="tx1"/>
              </a:solidFill>
              <a:latin typeface="Calibri" charset="0"/>
              <a:ea typeface="Calibri" charset="0"/>
              <a:cs typeface="Calibri" charset="0"/>
            </a:endParaRPr>
          </a:p>
        </p:txBody>
      </p:sp>
    </p:spTree>
    <p:extLst>
      <p:ext uri="{BB962C8B-B14F-4D97-AF65-F5344CB8AC3E}">
        <p14:creationId xmlns:p14="http://schemas.microsoft.com/office/powerpoint/2010/main" val="1146047338"/>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6576"/>
            <a:ext cx="13004800" cy="1426464"/>
          </a:xfrm>
          <a:solidFill>
            <a:schemeClr val="tx1"/>
          </a:solidFill>
        </p:spPr>
        <p:txBody>
          <a:bodyPr>
            <a:normAutofit fontScale="90000"/>
          </a:bodyPr>
          <a:lstStyle/>
          <a:p>
            <a:pPr algn="l"/>
            <a:br>
              <a:rPr lang="en-US" sz="4800" b="1" dirty="0">
                <a:solidFill>
                  <a:schemeClr val="tx2">
                    <a:lumMod val="10000"/>
                  </a:schemeClr>
                </a:solidFill>
                <a:latin typeface="Calibri" charset="0"/>
                <a:ea typeface="Calibri" charset="0"/>
                <a:cs typeface="Calibri" charset="0"/>
              </a:rPr>
            </a:br>
            <a:r>
              <a:rPr lang="en-US" sz="4800" b="1" dirty="0">
                <a:solidFill>
                  <a:schemeClr val="tx2">
                    <a:lumMod val="10000"/>
                  </a:schemeClr>
                </a:solidFill>
                <a:latin typeface="Calibri" charset="0"/>
                <a:ea typeface="Calibri" charset="0"/>
                <a:cs typeface="Calibri" charset="0"/>
              </a:rPr>
              <a:t> Anti D </a:t>
            </a:r>
            <a:r>
              <a:rPr lang="en-US" sz="4800" b="1" dirty="0" err="1">
                <a:solidFill>
                  <a:schemeClr val="tx2">
                    <a:lumMod val="10000"/>
                  </a:schemeClr>
                </a:solidFill>
                <a:latin typeface="Calibri" charset="0"/>
                <a:ea typeface="Calibri" charset="0"/>
                <a:cs typeface="Calibri" charset="0"/>
              </a:rPr>
              <a:t>immunglobulin</a:t>
            </a:r>
            <a:r>
              <a:rPr lang="en-US" sz="4800" b="1" dirty="0">
                <a:solidFill>
                  <a:schemeClr val="tx2">
                    <a:lumMod val="10000"/>
                  </a:schemeClr>
                </a:solidFill>
                <a:latin typeface="Calibri" charset="0"/>
                <a:ea typeface="Calibri" charset="0"/>
                <a:cs typeface="Calibri" charset="0"/>
              </a:rPr>
              <a:t> </a:t>
            </a:r>
            <a:r>
              <a:rPr lang="en-US" sz="4800" b="1" dirty="0" err="1">
                <a:solidFill>
                  <a:schemeClr val="tx2">
                    <a:lumMod val="10000"/>
                  </a:schemeClr>
                </a:solidFill>
                <a:latin typeface="Calibri" charset="0"/>
                <a:ea typeface="Calibri" charset="0"/>
                <a:cs typeface="Calibri" charset="0"/>
              </a:rPr>
              <a:t>uygulama</a:t>
            </a:r>
            <a:r>
              <a:rPr lang="en-US" sz="4800" b="1" dirty="0">
                <a:solidFill>
                  <a:schemeClr val="tx2">
                    <a:lumMod val="10000"/>
                  </a:schemeClr>
                </a:solidFill>
                <a:latin typeface="Calibri" charset="0"/>
                <a:ea typeface="Calibri" charset="0"/>
                <a:cs typeface="Calibri" charset="0"/>
              </a:rPr>
              <a:t> </a:t>
            </a:r>
            <a:r>
              <a:rPr lang="en-US" sz="4800" b="1" dirty="0" err="1">
                <a:solidFill>
                  <a:schemeClr val="tx2">
                    <a:lumMod val="10000"/>
                  </a:schemeClr>
                </a:solidFill>
                <a:latin typeface="Calibri" charset="0"/>
                <a:ea typeface="Calibri" charset="0"/>
                <a:cs typeface="Calibri" charset="0"/>
              </a:rPr>
              <a:t>dozu</a:t>
            </a:r>
            <a:r>
              <a:rPr lang="en-US" sz="4800" b="1" dirty="0">
                <a:solidFill>
                  <a:schemeClr val="tx2">
                    <a:lumMod val="10000"/>
                  </a:schemeClr>
                </a:solidFill>
                <a:latin typeface="Calibri" charset="0"/>
                <a:ea typeface="Calibri" charset="0"/>
                <a:cs typeface="Calibri" charset="0"/>
              </a:rPr>
              <a:t> </a:t>
            </a:r>
            <a:br>
              <a:rPr lang="en-US" sz="4800" b="1" dirty="0">
                <a:solidFill>
                  <a:schemeClr val="tx2">
                    <a:lumMod val="10000"/>
                  </a:schemeClr>
                </a:solidFill>
                <a:latin typeface="Calibri" charset="0"/>
                <a:ea typeface="Calibri" charset="0"/>
                <a:cs typeface="Calibri" charset="0"/>
              </a:rPr>
            </a:br>
            <a:r>
              <a:rPr lang="en-US" sz="4800" b="1" dirty="0">
                <a:solidFill>
                  <a:schemeClr val="tx2">
                    <a:lumMod val="10000"/>
                  </a:schemeClr>
                </a:solidFill>
                <a:latin typeface="Calibri" charset="0"/>
                <a:ea typeface="Calibri" charset="0"/>
                <a:cs typeface="Calibri" charset="0"/>
              </a:rPr>
              <a:t> </a:t>
            </a:r>
            <a:r>
              <a:rPr lang="en-US" sz="4800" b="1" dirty="0" err="1">
                <a:solidFill>
                  <a:schemeClr val="tx2">
                    <a:lumMod val="10000"/>
                  </a:schemeClr>
                </a:solidFill>
                <a:latin typeface="Calibri" charset="0"/>
                <a:ea typeface="Calibri" charset="0"/>
                <a:cs typeface="Calibri" charset="0"/>
              </a:rPr>
              <a:t>Kleihauer-Betke</a:t>
            </a:r>
            <a:r>
              <a:rPr lang="en-US" sz="4800" b="1" dirty="0">
                <a:solidFill>
                  <a:schemeClr val="tx2">
                    <a:lumMod val="10000"/>
                  </a:schemeClr>
                </a:solidFill>
                <a:latin typeface="Calibri" charset="0"/>
                <a:ea typeface="Calibri" charset="0"/>
                <a:cs typeface="Calibri" charset="0"/>
              </a:rPr>
              <a:t> </a:t>
            </a:r>
            <a:r>
              <a:rPr lang="en-US" sz="4800" b="1" dirty="0" err="1">
                <a:solidFill>
                  <a:schemeClr val="tx2">
                    <a:lumMod val="10000"/>
                  </a:schemeClr>
                </a:solidFill>
                <a:latin typeface="Calibri" charset="0"/>
                <a:ea typeface="Calibri" charset="0"/>
                <a:cs typeface="Calibri" charset="0"/>
              </a:rPr>
              <a:t>asit-elüsyon</a:t>
            </a:r>
            <a:r>
              <a:rPr lang="en-US" sz="4800" b="1" dirty="0">
                <a:solidFill>
                  <a:schemeClr val="tx2">
                    <a:lumMod val="10000"/>
                  </a:schemeClr>
                </a:solidFill>
                <a:latin typeface="Calibri" charset="0"/>
                <a:ea typeface="Calibri" charset="0"/>
                <a:cs typeface="Calibri" charset="0"/>
              </a:rPr>
              <a:t> </a:t>
            </a:r>
            <a:r>
              <a:rPr lang="en-US" sz="4800" b="1" dirty="0" err="1">
                <a:solidFill>
                  <a:schemeClr val="tx2">
                    <a:lumMod val="10000"/>
                  </a:schemeClr>
                </a:solidFill>
                <a:latin typeface="Calibri" charset="0"/>
                <a:ea typeface="Calibri" charset="0"/>
                <a:cs typeface="Calibri" charset="0"/>
              </a:rPr>
              <a:t>testi</a:t>
            </a:r>
            <a:r>
              <a:rPr lang="en-US" sz="4800" b="1" dirty="0">
                <a:solidFill>
                  <a:schemeClr val="tx2">
                    <a:lumMod val="10000"/>
                  </a:schemeClr>
                </a:solidFill>
                <a:latin typeface="Calibri" charset="0"/>
                <a:ea typeface="Calibri" charset="0"/>
                <a:cs typeface="Calibri" charset="0"/>
              </a:rPr>
              <a:t> </a:t>
            </a:r>
            <a:r>
              <a:rPr lang="en-US" sz="2700" b="1" dirty="0">
                <a:solidFill>
                  <a:schemeClr val="tx2">
                    <a:lumMod val="10000"/>
                  </a:schemeClr>
                </a:solidFill>
                <a:latin typeface="Calibri" charset="0"/>
                <a:ea typeface="Calibri" charset="0"/>
                <a:cs typeface="Calibri" charset="0"/>
              </a:rPr>
              <a:t>(1957)</a:t>
            </a:r>
            <a:br>
              <a:rPr lang="en-US" sz="4800" b="1" dirty="0">
                <a:solidFill>
                  <a:schemeClr val="tx2">
                    <a:lumMod val="10000"/>
                  </a:schemeClr>
                </a:solidFill>
                <a:latin typeface="Calibri" charset="0"/>
                <a:ea typeface="Calibri" charset="0"/>
                <a:cs typeface="Calibri" charset="0"/>
              </a:rPr>
            </a:br>
            <a:endParaRPr lang="en-US" sz="4800" b="1" dirty="0">
              <a:solidFill>
                <a:schemeClr val="tx2">
                  <a:lumMod val="10000"/>
                </a:schemeClr>
              </a:solidFill>
              <a:latin typeface="Calibri" charset="0"/>
              <a:ea typeface="Calibri" charset="0"/>
              <a:cs typeface="Calibri" charset="0"/>
            </a:endParaRPr>
          </a:p>
        </p:txBody>
      </p:sp>
      <p:pic>
        <p:nvPicPr>
          <p:cNvPr id="4" name="pasted-image.pdf"/>
          <p:cNvPicPr>
            <a:picLocks noChangeAspect="1"/>
          </p:cNvPicPr>
          <p:nvPr/>
        </p:nvPicPr>
        <p:blipFill>
          <a:blip r:embed="rId2"/>
          <a:stretch>
            <a:fillRect/>
          </a:stretch>
        </p:blipFill>
        <p:spPr>
          <a:xfrm>
            <a:off x="12106656" y="-11176"/>
            <a:ext cx="898144" cy="898144"/>
          </a:xfrm>
          <a:prstGeom prst="rect">
            <a:avLst/>
          </a:prstGeom>
          <a:ln w="12700">
            <a:miter lim="400000"/>
          </a:ln>
        </p:spPr>
      </p:pic>
      <p:sp>
        <p:nvSpPr>
          <p:cNvPr id="5" name="Text Placeholder 2"/>
          <p:cNvSpPr>
            <a:spLocks noGrp="1"/>
          </p:cNvSpPr>
          <p:nvPr>
            <p:ph type="body" idx="1"/>
          </p:nvPr>
        </p:nvSpPr>
        <p:spPr>
          <a:xfrm>
            <a:off x="227203" y="1699768"/>
            <a:ext cx="12550394" cy="8053832"/>
          </a:xfrm>
        </p:spPr>
        <p:txBody>
          <a:bodyPr anchor="t">
            <a:normAutofit lnSpcReduction="10000"/>
          </a:bodyPr>
          <a:lstStyle/>
          <a:p>
            <a:pPr marL="571500" lvl="1" indent="-571500" defTabSz="914400">
              <a:spcBef>
                <a:spcPts val="0"/>
              </a:spcBef>
              <a:buSzTx/>
              <a:buFont typeface="Arial" charset="0"/>
              <a:buChar char="•"/>
            </a:pPr>
            <a:r>
              <a:rPr lang="en-US" sz="3600" b="1" dirty="0">
                <a:solidFill>
                  <a:schemeClr val="tx1"/>
                </a:solidFill>
                <a:latin typeface="Calibri" charset="0"/>
                <a:ea typeface="Calibri" charset="0"/>
                <a:cs typeface="Calibri" charset="0"/>
              </a:rPr>
              <a:t>Maternal </a:t>
            </a:r>
            <a:r>
              <a:rPr lang="en-US" sz="3600" b="1" dirty="0" err="1">
                <a:solidFill>
                  <a:schemeClr val="tx1"/>
                </a:solidFill>
                <a:latin typeface="Calibri" charset="0"/>
                <a:ea typeface="Calibri" charset="0"/>
                <a:cs typeface="Calibri" charset="0"/>
              </a:rPr>
              <a:t>kanda</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asit</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duyarlılığı</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kullanılarak</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yapılır</a:t>
            </a:r>
            <a:endParaRPr lang="en-US" sz="3600" b="1" dirty="0">
              <a:solidFill>
                <a:schemeClr val="tx1"/>
              </a:solidFill>
              <a:latin typeface="Calibri" charset="0"/>
              <a:ea typeface="Calibri" charset="0"/>
              <a:cs typeface="Calibri" charset="0"/>
            </a:endParaRPr>
          </a:p>
          <a:p>
            <a:pPr marL="1028700" lvl="2" indent="-571500" defTabSz="914400">
              <a:spcBef>
                <a:spcPts val="0"/>
              </a:spcBef>
              <a:buSzTx/>
              <a:buFont typeface="Arial" charset="0"/>
              <a:buChar char="•"/>
            </a:pPr>
            <a:r>
              <a:rPr lang="en-US" sz="3600" b="1" dirty="0" err="1">
                <a:solidFill>
                  <a:schemeClr val="tx1"/>
                </a:solidFill>
                <a:latin typeface="Calibri" charset="0"/>
                <a:ea typeface="Calibri" charset="0"/>
                <a:cs typeface="Calibri" charset="0"/>
              </a:rPr>
              <a:t>Periferik</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yayma</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asit</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ile</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muamele</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edilir</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ve</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ardından</a:t>
            </a:r>
            <a:r>
              <a:rPr lang="en-US" sz="3600" b="1" dirty="0">
                <a:solidFill>
                  <a:schemeClr val="tx1"/>
                </a:solidFill>
                <a:latin typeface="Calibri" charset="0"/>
                <a:ea typeface="Calibri" charset="0"/>
                <a:cs typeface="Calibri" charset="0"/>
              </a:rPr>
              <a:t> HE </a:t>
            </a:r>
            <a:r>
              <a:rPr lang="en-US" sz="3600" b="1" dirty="0" err="1">
                <a:solidFill>
                  <a:schemeClr val="tx1"/>
                </a:solidFill>
                <a:latin typeface="Calibri" charset="0"/>
                <a:ea typeface="Calibri" charset="0"/>
                <a:cs typeface="Calibri" charset="0"/>
              </a:rPr>
              <a:t>ile</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boyanır</a:t>
            </a:r>
            <a:endParaRPr lang="en-US" sz="3600" b="1" dirty="0">
              <a:solidFill>
                <a:schemeClr val="tx1"/>
              </a:solidFill>
              <a:latin typeface="Calibri" charset="0"/>
              <a:ea typeface="Calibri" charset="0"/>
              <a:cs typeface="Calibri" charset="0"/>
            </a:endParaRPr>
          </a:p>
          <a:p>
            <a:pPr marL="1485900" lvl="3" indent="-571500" defTabSz="914400">
              <a:spcBef>
                <a:spcPts val="0"/>
              </a:spcBef>
              <a:buSzTx/>
              <a:buFont typeface="Arial" charset="0"/>
              <a:buChar char="•"/>
            </a:pPr>
            <a:r>
              <a:rPr lang="en-US" sz="3600" b="1" dirty="0" err="1">
                <a:solidFill>
                  <a:schemeClr val="tx1"/>
                </a:solidFill>
                <a:latin typeface="Calibri" charset="0"/>
                <a:ea typeface="Calibri" charset="0"/>
                <a:cs typeface="Calibri" charset="0"/>
              </a:rPr>
              <a:t>Yetişkin</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eritrosit</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HbA</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asit</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duyarlı</a:t>
            </a:r>
            <a:r>
              <a:rPr lang="en-US" sz="3600" b="1" dirty="0">
                <a:solidFill>
                  <a:schemeClr val="tx1"/>
                </a:solidFill>
                <a:latin typeface="Calibri" charset="0"/>
                <a:ea typeface="Calibri" charset="0"/>
                <a:cs typeface="Calibri" charset="0"/>
              </a:rPr>
              <a:t> </a:t>
            </a:r>
            <a:r>
              <a:rPr lang="mr-IN" sz="3600" b="1" dirty="0">
                <a:solidFill>
                  <a:schemeClr val="tx1"/>
                </a:solidFill>
                <a:latin typeface="Calibri" charset="0"/>
                <a:ea typeface="Calibri" charset="0"/>
                <a:cs typeface="Calibri" charset="0"/>
              </a:rPr>
              <a:t>–</a:t>
            </a:r>
            <a:r>
              <a:rPr lang="en-US" sz="3600" b="1" dirty="0">
                <a:solidFill>
                  <a:schemeClr val="tx1"/>
                </a:solidFill>
                <a:latin typeface="Calibri" charset="0"/>
                <a:ea typeface="Calibri" charset="0"/>
                <a:cs typeface="Calibri" charset="0"/>
              </a:rPr>
              <a:t> </a:t>
            </a:r>
            <a:r>
              <a:rPr lang="en-US" sz="3600" b="1" i="1" dirty="0">
                <a:solidFill>
                  <a:schemeClr val="tx1"/>
                </a:solidFill>
                <a:latin typeface="Calibri" charset="0"/>
                <a:ea typeface="Calibri" charset="0"/>
                <a:cs typeface="Calibri" charset="0"/>
              </a:rPr>
              <a:t>ghost </a:t>
            </a:r>
            <a:r>
              <a:rPr lang="en-US" sz="3600" b="1" i="1" dirty="0" err="1">
                <a:solidFill>
                  <a:schemeClr val="tx1"/>
                </a:solidFill>
                <a:latin typeface="Calibri" charset="0"/>
                <a:ea typeface="Calibri" charset="0"/>
                <a:cs typeface="Calibri" charset="0"/>
              </a:rPr>
              <a:t>hücreler</a:t>
            </a:r>
            <a:endParaRPr lang="en-US" sz="3600" b="1" i="1" dirty="0">
              <a:solidFill>
                <a:schemeClr val="tx1"/>
              </a:solidFill>
              <a:latin typeface="Calibri" charset="0"/>
              <a:ea typeface="Calibri" charset="0"/>
              <a:cs typeface="Calibri" charset="0"/>
            </a:endParaRPr>
          </a:p>
          <a:p>
            <a:pPr marL="1485900" lvl="3" indent="-571500" defTabSz="914400">
              <a:spcBef>
                <a:spcPts val="0"/>
              </a:spcBef>
              <a:buSzTx/>
              <a:buFont typeface="Arial" charset="0"/>
              <a:buChar char="•"/>
            </a:pPr>
            <a:r>
              <a:rPr lang="en-US" sz="3600" b="1" dirty="0">
                <a:solidFill>
                  <a:schemeClr val="tx1"/>
                </a:solidFill>
                <a:latin typeface="Calibri" charset="0"/>
                <a:ea typeface="Calibri" charset="0"/>
                <a:cs typeface="Calibri" charset="0"/>
              </a:rPr>
              <a:t>Fetal </a:t>
            </a:r>
            <a:r>
              <a:rPr lang="en-US" sz="3600" b="1" dirty="0" err="1">
                <a:solidFill>
                  <a:schemeClr val="tx1"/>
                </a:solidFill>
                <a:latin typeface="Calibri" charset="0"/>
                <a:ea typeface="Calibri" charset="0"/>
                <a:cs typeface="Calibri" charset="0"/>
              </a:rPr>
              <a:t>eritrosit</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HbF</a:t>
            </a:r>
            <a:r>
              <a:rPr lang="en-US" sz="3600" b="1" dirty="0">
                <a:solidFill>
                  <a:schemeClr val="tx1"/>
                </a:solidFill>
                <a:latin typeface="Calibri" charset="0"/>
                <a:ea typeface="Calibri" charset="0"/>
                <a:cs typeface="Calibri" charset="0"/>
              </a:rPr>
              <a:t>), aside </a:t>
            </a:r>
            <a:r>
              <a:rPr lang="en-US" sz="3600" b="1" dirty="0" err="1">
                <a:solidFill>
                  <a:schemeClr val="tx1"/>
                </a:solidFill>
                <a:latin typeface="Calibri" charset="0"/>
                <a:ea typeface="Calibri" charset="0"/>
                <a:cs typeface="Calibri" charset="0"/>
              </a:rPr>
              <a:t>dirençli</a:t>
            </a:r>
            <a:r>
              <a:rPr lang="en-US" sz="3600" b="1" dirty="0">
                <a:solidFill>
                  <a:schemeClr val="tx1"/>
                </a:solidFill>
                <a:latin typeface="Calibri" charset="0"/>
                <a:ea typeface="Calibri" charset="0"/>
                <a:cs typeface="Calibri" charset="0"/>
              </a:rPr>
              <a:t> </a:t>
            </a:r>
            <a:r>
              <a:rPr lang="mr-IN" sz="3600" b="1" dirty="0">
                <a:solidFill>
                  <a:schemeClr val="tx1"/>
                </a:solidFill>
                <a:latin typeface="Calibri" charset="0"/>
                <a:ea typeface="Calibri" charset="0"/>
                <a:cs typeface="Calibri" charset="0"/>
              </a:rPr>
              <a:t>–</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parlak</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pembe</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ve</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fragmente</a:t>
            </a:r>
            <a:endParaRPr lang="en-US" sz="3600" b="1" dirty="0">
              <a:solidFill>
                <a:schemeClr val="tx1"/>
              </a:solidFill>
              <a:latin typeface="Calibri" charset="0"/>
              <a:ea typeface="Calibri" charset="0"/>
              <a:cs typeface="Calibri" charset="0"/>
            </a:endParaRPr>
          </a:p>
          <a:p>
            <a:pPr marL="1485900" lvl="3" indent="-571500" defTabSz="914400">
              <a:spcBef>
                <a:spcPts val="0"/>
              </a:spcBef>
              <a:buSzTx/>
              <a:buFont typeface="Arial" charset="0"/>
              <a:buChar char="•"/>
            </a:pPr>
            <a:endParaRPr lang="en-US" sz="3600" b="1" dirty="0">
              <a:solidFill>
                <a:schemeClr val="tx1"/>
              </a:solidFill>
              <a:latin typeface="Calibri" charset="0"/>
              <a:ea typeface="Calibri" charset="0"/>
              <a:cs typeface="Calibri" charset="0"/>
            </a:endParaRPr>
          </a:p>
          <a:p>
            <a:pPr marL="1485900" lvl="3" indent="-571500" defTabSz="914400">
              <a:spcBef>
                <a:spcPts val="0"/>
              </a:spcBef>
              <a:buSzTx/>
              <a:buFont typeface="Arial" charset="0"/>
              <a:buChar char="•"/>
            </a:pPr>
            <a:endParaRPr lang="en-US" sz="3600" b="1" dirty="0">
              <a:solidFill>
                <a:schemeClr val="tx1"/>
              </a:solidFill>
              <a:latin typeface="Calibri" charset="0"/>
              <a:ea typeface="Calibri" charset="0"/>
              <a:cs typeface="Calibri" charset="0"/>
            </a:endParaRPr>
          </a:p>
          <a:p>
            <a:pPr marL="1485900" lvl="3" indent="-571500" defTabSz="914400">
              <a:spcBef>
                <a:spcPts val="0"/>
              </a:spcBef>
              <a:buSzTx/>
              <a:buFont typeface="Arial" charset="0"/>
              <a:buChar char="•"/>
            </a:pPr>
            <a:endParaRPr lang="en-US" sz="3600" b="1" dirty="0">
              <a:solidFill>
                <a:schemeClr val="tx1"/>
              </a:solidFill>
              <a:latin typeface="Calibri" charset="0"/>
              <a:ea typeface="Calibri" charset="0"/>
              <a:cs typeface="Calibri" charset="0"/>
            </a:endParaRPr>
          </a:p>
          <a:p>
            <a:pPr marL="1485900" lvl="3" indent="-571500" defTabSz="914400">
              <a:spcBef>
                <a:spcPts val="0"/>
              </a:spcBef>
              <a:buSzTx/>
              <a:buFont typeface="Arial" charset="0"/>
              <a:buChar char="•"/>
            </a:pPr>
            <a:r>
              <a:rPr lang="en-US" sz="3600" b="1" dirty="0">
                <a:solidFill>
                  <a:schemeClr val="tx1"/>
                </a:solidFill>
                <a:latin typeface="Calibri" charset="0"/>
                <a:ea typeface="Calibri" charset="0"/>
                <a:cs typeface="Calibri" charset="0"/>
              </a:rPr>
              <a:t>300 µgr Anti-D, 30 cc fetal</a:t>
            </a:r>
          </a:p>
          <a:p>
            <a:pPr marL="914400" lvl="3" indent="0" defTabSz="914400">
              <a:spcBef>
                <a:spcPts val="0"/>
              </a:spcBef>
              <a:buSzTx/>
              <a:buNone/>
            </a:pPr>
            <a:r>
              <a:rPr lang="en-US" sz="3600" b="1" dirty="0">
                <a:solidFill>
                  <a:schemeClr val="tx1"/>
                </a:solidFill>
                <a:latin typeface="Calibri" charset="0"/>
                <a:ea typeface="Calibri" charset="0"/>
                <a:cs typeface="Calibri" charset="0"/>
              </a:rPr>
              <a:t>Tam kana </a:t>
            </a:r>
            <a:r>
              <a:rPr lang="en-US" sz="3600" b="1" dirty="0" err="1">
                <a:solidFill>
                  <a:schemeClr val="tx1"/>
                </a:solidFill>
                <a:latin typeface="Calibri" charset="0"/>
                <a:ea typeface="Calibri" charset="0"/>
                <a:cs typeface="Calibri" charset="0"/>
              </a:rPr>
              <a:t>veya</a:t>
            </a:r>
            <a:r>
              <a:rPr lang="en-US" sz="3600" b="1" dirty="0">
                <a:solidFill>
                  <a:schemeClr val="tx1"/>
                </a:solidFill>
                <a:latin typeface="Calibri" charset="0"/>
                <a:ea typeface="Calibri" charset="0"/>
                <a:cs typeface="Calibri" charset="0"/>
              </a:rPr>
              <a:t> 15 cc fetal RBC</a:t>
            </a:r>
          </a:p>
          <a:p>
            <a:pPr marL="1485900" lvl="3" indent="-571500" defTabSz="914400">
              <a:spcBef>
                <a:spcPts val="0"/>
              </a:spcBef>
              <a:buSzTx/>
              <a:buFont typeface="Arial" charset="0"/>
              <a:buChar char="•"/>
            </a:pPr>
            <a:r>
              <a:rPr lang="en-US" sz="3600" b="1" dirty="0">
                <a:solidFill>
                  <a:schemeClr val="tx1"/>
                </a:solidFill>
                <a:latin typeface="Calibri" charset="0"/>
                <a:ea typeface="Calibri" charset="0"/>
                <a:cs typeface="Calibri" charset="0"/>
              </a:rPr>
              <a:t>Fetal-maternal </a:t>
            </a:r>
            <a:r>
              <a:rPr lang="en-US" sz="3600" b="1" dirty="0" err="1">
                <a:solidFill>
                  <a:schemeClr val="tx1"/>
                </a:solidFill>
                <a:latin typeface="Calibri" charset="0"/>
                <a:ea typeface="Calibri" charset="0"/>
                <a:cs typeface="Calibri" charset="0"/>
              </a:rPr>
              <a:t>hemoraji</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fmh</a:t>
            </a:r>
            <a:r>
              <a:rPr lang="en-US" sz="3600" b="1" dirty="0">
                <a:solidFill>
                  <a:schemeClr val="tx1"/>
                </a:solidFill>
                <a:latin typeface="Calibri" charset="0"/>
                <a:ea typeface="Calibri" charset="0"/>
                <a:cs typeface="Calibri" charset="0"/>
              </a:rPr>
              <a:t>)</a:t>
            </a:r>
          </a:p>
          <a:p>
            <a:pPr marL="914400" lvl="3" indent="0" defTabSz="914400">
              <a:spcBef>
                <a:spcPts val="0"/>
              </a:spcBef>
              <a:buSzTx/>
              <a:buNone/>
            </a:pPr>
            <a:r>
              <a:rPr lang="en-US" sz="3600" b="1" dirty="0" err="1">
                <a:solidFill>
                  <a:schemeClr val="tx1"/>
                </a:solidFill>
                <a:latin typeface="Calibri" charset="0"/>
                <a:ea typeface="Calibri" charset="0"/>
                <a:cs typeface="Calibri" charset="0"/>
              </a:rPr>
              <a:t>durumunda</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uygun</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doz</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için</a:t>
            </a:r>
            <a:endParaRPr lang="en-US" sz="3600" b="1" dirty="0">
              <a:solidFill>
                <a:schemeClr val="tx1"/>
              </a:solidFill>
              <a:latin typeface="Calibri" charset="0"/>
              <a:ea typeface="Calibri" charset="0"/>
              <a:cs typeface="Calibri" charset="0"/>
            </a:endParaRPr>
          </a:p>
          <a:p>
            <a:pPr marL="914400" lvl="3" indent="0" defTabSz="914400">
              <a:spcBef>
                <a:spcPts val="0"/>
              </a:spcBef>
              <a:buSzTx/>
              <a:buNone/>
            </a:pPr>
            <a:r>
              <a:rPr lang="en-US" sz="3600" b="1" dirty="0" err="1">
                <a:solidFill>
                  <a:schemeClr val="tx1"/>
                </a:solidFill>
                <a:latin typeface="Calibri" charset="0"/>
                <a:ea typeface="Calibri" charset="0"/>
                <a:cs typeface="Calibri" charset="0"/>
              </a:rPr>
              <a:t>yapılabilir</a:t>
            </a:r>
            <a:endParaRPr lang="en-US" sz="3600" b="1" dirty="0">
              <a:solidFill>
                <a:schemeClr val="tx1"/>
              </a:solidFill>
              <a:latin typeface="Calibri" charset="0"/>
              <a:ea typeface="Calibri" charset="0"/>
              <a:cs typeface="Calibri" charset="0"/>
            </a:endParaRPr>
          </a:p>
          <a:p>
            <a:pPr marL="1485900" lvl="3" indent="-571500" defTabSz="914400">
              <a:spcBef>
                <a:spcPts val="0"/>
              </a:spcBef>
              <a:buSzTx/>
              <a:buFont typeface="Arial" charset="0"/>
              <a:buChar char="•"/>
            </a:pPr>
            <a:r>
              <a:rPr lang="en-US" sz="3600" b="1" dirty="0">
                <a:solidFill>
                  <a:schemeClr val="tx1"/>
                </a:solidFill>
                <a:latin typeface="Calibri" charset="0"/>
                <a:ea typeface="Calibri" charset="0"/>
                <a:cs typeface="Calibri" charset="0"/>
              </a:rPr>
              <a:t>FMH &gt;30 cc </a:t>
            </a:r>
            <a:r>
              <a:rPr lang="en-US" sz="3600" b="1" dirty="0" err="1">
                <a:solidFill>
                  <a:schemeClr val="tx1"/>
                </a:solidFill>
                <a:latin typeface="Calibri" charset="0"/>
                <a:ea typeface="Calibri" charset="0"/>
                <a:cs typeface="Calibri" charset="0"/>
              </a:rPr>
              <a:t>riski</a:t>
            </a:r>
            <a:r>
              <a:rPr lang="en-US" sz="3600" b="1" dirty="0">
                <a:solidFill>
                  <a:schemeClr val="tx1"/>
                </a:solidFill>
                <a:latin typeface="Calibri" charset="0"/>
                <a:ea typeface="Calibri" charset="0"/>
                <a:cs typeface="Calibri" charset="0"/>
              </a:rPr>
              <a:t> %0.1-0.2             </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26096" y="5422556"/>
            <a:ext cx="5378704" cy="4331044"/>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7203" y="4775491"/>
            <a:ext cx="7386496" cy="1294130"/>
          </a:xfrm>
          <a:prstGeom prst="rect">
            <a:avLst/>
          </a:prstGeom>
        </p:spPr>
      </p:pic>
    </p:spTree>
    <p:extLst>
      <p:ext uri="{BB962C8B-B14F-4D97-AF65-F5344CB8AC3E}">
        <p14:creationId xmlns:p14="http://schemas.microsoft.com/office/powerpoint/2010/main" val="1918685139"/>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3004800" cy="1426464"/>
          </a:xfrm>
          <a:solidFill>
            <a:schemeClr val="tx1"/>
          </a:solidFill>
        </p:spPr>
        <p:txBody>
          <a:bodyPr>
            <a:normAutofit fontScale="90000"/>
          </a:bodyPr>
          <a:lstStyle/>
          <a:p>
            <a:pPr algn="l"/>
            <a:br>
              <a:rPr lang="en-US" sz="4800" b="1" dirty="0">
                <a:solidFill>
                  <a:schemeClr val="tx2">
                    <a:lumMod val="10000"/>
                  </a:schemeClr>
                </a:solidFill>
                <a:latin typeface="Calibri" charset="0"/>
                <a:ea typeface="Calibri" charset="0"/>
                <a:cs typeface="Calibri" charset="0"/>
              </a:rPr>
            </a:br>
            <a:r>
              <a:rPr lang="en-US" sz="4800" b="1" dirty="0">
                <a:solidFill>
                  <a:schemeClr val="tx2">
                    <a:lumMod val="10000"/>
                  </a:schemeClr>
                </a:solidFill>
                <a:latin typeface="Calibri" charset="0"/>
                <a:ea typeface="Calibri" charset="0"/>
                <a:cs typeface="Calibri" charset="0"/>
              </a:rPr>
              <a:t> Anti D </a:t>
            </a:r>
            <a:r>
              <a:rPr lang="en-US" sz="4800" b="1" dirty="0" err="1">
                <a:solidFill>
                  <a:schemeClr val="tx2">
                    <a:lumMod val="10000"/>
                  </a:schemeClr>
                </a:solidFill>
                <a:latin typeface="Calibri" charset="0"/>
                <a:ea typeface="Calibri" charset="0"/>
                <a:cs typeface="Calibri" charset="0"/>
              </a:rPr>
              <a:t>immunglobulin</a:t>
            </a:r>
            <a:r>
              <a:rPr lang="en-US" sz="4800" b="1" dirty="0">
                <a:solidFill>
                  <a:schemeClr val="tx2">
                    <a:lumMod val="10000"/>
                  </a:schemeClr>
                </a:solidFill>
                <a:latin typeface="Calibri" charset="0"/>
                <a:ea typeface="Calibri" charset="0"/>
                <a:cs typeface="Calibri" charset="0"/>
              </a:rPr>
              <a:t> </a:t>
            </a:r>
            <a:r>
              <a:rPr lang="en-US" sz="4800" b="1" dirty="0" err="1">
                <a:solidFill>
                  <a:schemeClr val="tx2">
                    <a:lumMod val="10000"/>
                  </a:schemeClr>
                </a:solidFill>
                <a:latin typeface="Calibri" charset="0"/>
                <a:ea typeface="Calibri" charset="0"/>
                <a:cs typeface="Calibri" charset="0"/>
              </a:rPr>
              <a:t>uygulama</a:t>
            </a:r>
            <a:r>
              <a:rPr lang="en-US" sz="4800" b="1" dirty="0">
                <a:solidFill>
                  <a:schemeClr val="tx2">
                    <a:lumMod val="10000"/>
                  </a:schemeClr>
                </a:solidFill>
                <a:latin typeface="Calibri" charset="0"/>
                <a:ea typeface="Calibri" charset="0"/>
                <a:cs typeface="Calibri" charset="0"/>
              </a:rPr>
              <a:t> </a:t>
            </a:r>
            <a:r>
              <a:rPr lang="en-US" sz="4800" b="1" dirty="0" err="1">
                <a:solidFill>
                  <a:schemeClr val="tx2">
                    <a:lumMod val="10000"/>
                  </a:schemeClr>
                </a:solidFill>
                <a:latin typeface="Calibri" charset="0"/>
                <a:ea typeface="Calibri" charset="0"/>
                <a:cs typeface="Calibri" charset="0"/>
              </a:rPr>
              <a:t>dozu</a:t>
            </a:r>
            <a:r>
              <a:rPr lang="en-US" sz="4800" b="1" dirty="0">
                <a:solidFill>
                  <a:schemeClr val="tx2">
                    <a:lumMod val="10000"/>
                  </a:schemeClr>
                </a:solidFill>
                <a:latin typeface="Calibri" charset="0"/>
                <a:ea typeface="Calibri" charset="0"/>
                <a:cs typeface="Calibri" charset="0"/>
              </a:rPr>
              <a:t> </a:t>
            </a:r>
            <a:br>
              <a:rPr lang="en-US" sz="4800" b="1" dirty="0">
                <a:solidFill>
                  <a:schemeClr val="tx2">
                    <a:lumMod val="10000"/>
                  </a:schemeClr>
                </a:solidFill>
                <a:latin typeface="Calibri" charset="0"/>
                <a:ea typeface="Calibri" charset="0"/>
                <a:cs typeface="Calibri" charset="0"/>
              </a:rPr>
            </a:br>
            <a:r>
              <a:rPr lang="en-US" sz="4800" b="1" dirty="0">
                <a:solidFill>
                  <a:schemeClr val="tx2">
                    <a:lumMod val="10000"/>
                  </a:schemeClr>
                </a:solidFill>
                <a:latin typeface="Calibri" charset="0"/>
                <a:ea typeface="Calibri" charset="0"/>
                <a:cs typeface="Calibri" charset="0"/>
              </a:rPr>
              <a:t> Flow-</a:t>
            </a:r>
            <a:r>
              <a:rPr lang="en-US" sz="4800" b="1" dirty="0" err="1">
                <a:solidFill>
                  <a:schemeClr val="tx2">
                    <a:lumMod val="10000"/>
                  </a:schemeClr>
                </a:solidFill>
                <a:latin typeface="Calibri" charset="0"/>
                <a:ea typeface="Calibri" charset="0"/>
                <a:cs typeface="Calibri" charset="0"/>
              </a:rPr>
              <a:t>sitometri</a:t>
            </a:r>
            <a:br>
              <a:rPr lang="en-US" sz="4800" b="1" dirty="0">
                <a:solidFill>
                  <a:schemeClr val="tx2">
                    <a:lumMod val="10000"/>
                  </a:schemeClr>
                </a:solidFill>
                <a:latin typeface="Calibri" charset="0"/>
                <a:ea typeface="Calibri" charset="0"/>
                <a:cs typeface="Calibri" charset="0"/>
              </a:rPr>
            </a:br>
            <a:endParaRPr lang="en-US" sz="4800" b="1" dirty="0">
              <a:solidFill>
                <a:schemeClr val="tx2">
                  <a:lumMod val="10000"/>
                </a:schemeClr>
              </a:solidFill>
              <a:latin typeface="Calibri" charset="0"/>
              <a:ea typeface="Calibri" charset="0"/>
              <a:cs typeface="Calibri" charset="0"/>
            </a:endParaRPr>
          </a:p>
        </p:txBody>
      </p:sp>
      <p:pic>
        <p:nvPicPr>
          <p:cNvPr id="4" name="pasted-image.pdf"/>
          <p:cNvPicPr>
            <a:picLocks noChangeAspect="1"/>
          </p:cNvPicPr>
          <p:nvPr/>
        </p:nvPicPr>
        <p:blipFill>
          <a:blip r:embed="rId2"/>
          <a:stretch>
            <a:fillRect/>
          </a:stretch>
        </p:blipFill>
        <p:spPr>
          <a:xfrm>
            <a:off x="12106656" y="82129"/>
            <a:ext cx="898144" cy="898144"/>
          </a:xfrm>
          <a:prstGeom prst="rect">
            <a:avLst/>
          </a:prstGeom>
          <a:ln w="12700">
            <a:miter lim="400000"/>
          </a:ln>
        </p:spPr>
      </p:pic>
      <p:sp>
        <p:nvSpPr>
          <p:cNvPr id="5" name="Text Placeholder 2"/>
          <p:cNvSpPr>
            <a:spLocks noGrp="1"/>
          </p:cNvSpPr>
          <p:nvPr>
            <p:ph type="body" idx="1"/>
          </p:nvPr>
        </p:nvSpPr>
        <p:spPr>
          <a:xfrm>
            <a:off x="227203" y="1699768"/>
            <a:ext cx="12550394" cy="8053832"/>
          </a:xfrm>
        </p:spPr>
        <p:txBody>
          <a:bodyPr anchor="t">
            <a:normAutofit/>
          </a:bodyPr>
          <a:lstStyle/>
          <a:p>
            <a:pPr marL="571500" lvl="1" indent="-571500" defTabSz="914400">
              <a:spcBef>
                <a:spcPts val="0"/>
              </a:spcBef>
              <a:buSzTx/>
              <a:buFont typeface="Arial" charset="0"/>
              <a:buChar char="•"/>
            </a:pPr>
            <a:r>
              <a:rPr lang="en-US" sz="3600" b="1" dirty="0">
                <a:solidFill>
                  <a:schemeClr val="tx1"/>
                </a:solidFill>
                <a:latin typeface="Calibri" charset="0"/>
                <a:ea typeface="Calibri" charset="0"/>
                <a:cs typeface="Calibri" charset="0"/>
              </a:rPr>
              <a:t>Maternal </a:t>
            </a:r>
            <a:r>
              <a:rPr lang="en-US" sz="3600" b="1" dirty="0" err="1">
                <a:solidFill>
                  <a:schemeClr val="tx1"/>
                </a:solidFill>
                <a:latin typeface="Calibri" charset="0"/>
                <a:ea typeface="Calibri" charset="0"/>
                <a:cs typeface="Calibri" charset="0"/>
              </a:rPr>
              <a:t>kanda</a:t>
            </a:r>
            <a:r>
              <a:rPr lang="en-US" sz="3600" b="1" dirty="0">
                <a:solidFill>
                  <a:schemeClr val="tx1"/>
                </a:solidFill>
                <a:latin typeface="Calibri" charset="0"/>
                <a:ea typeface="Calibri" charset="0"/>
                <a:cs typeface="Calibri" charset="0"/>
              </a:rPr>
              <a:t> Anti-</a:t>
            </a:r>
            <a:r>
              <a:rPr lang="en-US" sz="3600" b="1" dirty="0" err="1">
                <a:solidFill>
                  <a:schemeClr val="tx1"/>
                </a:solidFill>
                <a:latin typeface="Calibri" charset="0"/>
                <a:ea typeface="Calibri" charset="0"/>
                <a:cs typeface="Calibri" charset="0"/>
              </a:rPr>
              <a:t>HbF</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antikorları</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kullanarak</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kantitatif</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şekilde</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feto</a:t>
            </a:r>
            <a:r>
              <a:rPr lang="en-US" sz="3600" b="1" dirty="0">
                <a:solidFill>
                  <a:schemeClr val="tx1"/>
                </a:solidFill>
                <a:latin typeface="Calibri" charset="0"/>
                <a:ea typeface="Calibri" charset="0"/>
                <a:cs typeface="Calibri" charset="0"/>
              </a:rPr>
              <a:t>-maternal </a:t>
            </a:r>
            <a:r>
              <a:rPr lang="en-US" sz="3600" b="1" dirty="0" err="1">
                <a:solidFill>
                  <a:schemeClr val="tx1"/>
                </a:solidFill>
                <a:latin typeface="Calibri" charset="0"/>
                <a:ea typeface="Calibri" charset="0"/>
                <a:cs typeface="Calibri" charset="0"/>
              </a:rPr>
              <a:t>hemoraji</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miktarını</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tespit</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edebilir</a:t>
            </a:r>
            <a:endParaRPr lang="en-US" sz="3600" b="1" dirty="0">
              <a:solidFill>
                <a:schemeClr val="tx1"/>
              </a:solidFill>
              <a:latin typeface="Calibri" charset="0"/>
              <a:ea typeface="Calibri" charset="0"/>
              <a:cs typeface="Calibri" charset="0"/>
            </a:endParaRPr>
          </a:p>
          <a:p>
            <a:pPr marL="571500" lvl="1" indent="-571500" defTabSz="914400">
              <a:spcBef>
                <a:spcPts val="0"/>
              </a:spcBef>
              <a:buSzTx/>
              <a:buFont typeface="Arial" charset="0"/>
              <a:buChar char="•"/>
            </a:pPr>
            <a:endParaRPr lang="en-US" sz="3600" b="1" dirty="0">
              <a:solidFill>
                <a:schemeClr val="tx1"/>
              </a:solidFill>
              <a:latin typeface="Calibri" charset="0"/>
              <a:ea typeface="Calibri" charset="0"/>
              <a:cs typeface="Calibri" charset="0"/>
            </a:endParaRPr>
          </a:p>
          <a:p>
            <a:pPr marL="571500" lvl="1" indent="-571500" defTabSz="914400">
              <a:spcBef>
                <a:spcPts val="0"/>
              </a:spcBef>
              <a:buSzTx/>
              <a:buFont typeface="Arial" charset="0"/>
              <a:buChar char="•"/>
            </a:pPr>
            <a:r>
              <a:rPr lang="en-US" sz="3600" b="1" dirty="0" err="1">
                <a:solidFill>
                  <a:schemeClr val="tx1"/>
                </a:solidFill>
                <a:latin typeface="Calibri" charset="0"/>
                <a:ea typeface="Calibri" charset="0"/>
                <a:cs typeface="Calibri" charset="0"/>
              </a:rPr>
              <a:t>Hızlı</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tekrarlanabilir</a:t>
            </a:r>
            <a:endParaRPr lang="en-US" sz="3600" b="1" dirty="0">
              <a:solidFill>
                <a:schemeClr val="tx1"/>
              </a:solidFill>
              <a:latin typeface="Calibri" charset="0"/>
              <a:ea typeface="Calibri" charset="0"/>
              <a:cs typeface="Calibri" charset="0"/>
            </a:endParaRPr>
          </a:p>
          <a:p>
            <a:pPr marL="571500" lvl="1" indent="-571500" defTabSz="914400">
              <a:spcBef>
                <a:spcPts val="0"/>
              </a:spcBef>
              <a:buSzTx/>
              <a:buFont typeface="Arial" charset="0"/>
              <a:buChar char="•"/>
            </a:pPr>
            <a:endParaRPr lang="en-US" sz="3600" b="1" dirty="0">
              <a:solidFill>
                <a:schemeClr val="tx1"/>
              </a:solidFill>
              <a:latin typeface="Calibri" charset="0"/>
              <a:ea typeface="Calibri" charset="0"/>
              <a:cs typeface="Calibri" charset="0"/>
            </a:endParaRPr>
          </a:p>
          <a:p>
            <a:pPr marL="571500" lvl="1" indent="-571500" defTabSz="914400">
              <a:spcBef>
                <a:spcPts val="0"/>
              </a:spcBef>
              <a:buSzTx/>
              <a:buFont typeface="Arial" charset="0"/>
              <a:buChar char="•"/>
            </a:pPr>
            <a:r>
              <a:rPr lang="en-US" sz="3600" b="1" dirty="0" err="1">
                <a:solidFill>
                  <a:schemeClr val="tx1"/>
                </a:solidFill>
                <a:latin typeface="Calibri" charset="0"/>
                <a:ea typeface="Calibri" charset="0"/>
                <a:cs typeface="Calibri" charset="0"/>
              </a:rPr>
              <a:t>Formüle</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göre</a:t>
            </a:r>
            <a:r>
              <a:rPr lang="en-US" sz="3600" b="1" dirty="0">
                <a:solidFill>
                  <a:schemeClr val="tx1"/>
                </a:solidFill>
                <a:latin typeface="Calibri" charset="0"/>
                <a:ea typeface="Calibri" charset="0"/>
                <a:cs typeface="Calibri" charset="0"/>
              </a:rPr>
              <a:t> FMH </a:t>
            </a:r>
            <a:r>
              <a:rPr lang="en-US" sz="3600" b="1" dirty="0" err="1">
                <a:solidFill>
                  <a:schemeClr val="tx1"/>
                </a:solidFill>
                <a:latin typeface="Calibri" charset="0"/>
                <a:ea typeface="Calibri" charset="0"/>
                <a:cs typeface="Calibri" charset="0"/>
              </a:rPr>
              <a:t>miktarı</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kantitatif</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olarak</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hesaplanır</a:t>
            </a:r>
            <a:endParaRPr lang="en-US" sz="3600" b="1" dirty="0">
              <a:solidFill>
                <a:schemeClr val="tx1"/>
              </a:solidFill>
              <a:latin typeface="Calibri" charset="0"/>
              <a:ea typeface="Calibri" charset="0"/>
              <a:cs typeface="Calibri" charset="0"/>
            </a:endParaRPr>
          </a:p>
          <a:p>
            <a:pPr marL="1485900" lvl="3" indent="-571500" defTabSz="914400">
              <a:spcBef>
                <a:spcPts val="0"/>
              </a:spcBef>
              <a:buSzTx/>
              <a:buFont typeface="Arial" charset="0"/>
              <a:buChar char="•"/>
            </a:pPr>
            <a:endParaRPr lang="en-US" sz="3600" b="1" dirty="0">
              <a:solidFill>
                <a:schemeClr val="tx1"/>
              </a:solidFill>
              <a:latin typeface="Calibri" charset="0"/>
              <a:ea typeface="Calibri" charset="0"/>
              <a:cs typeface="Calibri" charset="0"/>
            </a:endParaRPr>
          </a:p>
          <a:p>
            <a:pPr marL="1485900" lvl="3" indent="-571500" defTabSz="914400">
              <a:spcBef>
                <a:spcPts val="0"/>
              </a:spcBef>
              <a:buSzTx/>
              <a:buFont typeface="Arial" charset="0"/>
              <a:buChar char="•"/>
            </a:pPr>
            <a:endParaRPr lang="en-US" sz="3600" b="1" dirty="0">
              <a:solidFill>
                <a:schemeClr val="tx1"/>
              </a:solidFill>
              <a:latin typeface="Calibri" charset="0"/>
              <a:ea typeface="Calibri" charset="0"/>
              <a:cs typeface="Calibri" charset="0"/>
            </a:endParaRP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07557" y="5321580"/>
            <a:ext cx="8857652" cy="4027694"/>
          </a:xfrm>
          <a:prstGeom prst="rect">
            <a:avLst/>
          </a:prstGeom>
        </p:spPr>
      </p:pic>
    </p:spTree>
    <p:extLst>
      <p:ext uri="{BB962C8B-B14F-4D97-AF65-F5344CB8AC3E}">
        <p14:creationId xmlns:p14="http://schemas.microsoft.com/office/powerpoint/2010/main" val="810280995"/>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6576"/>
            <a:ext cx="13004800" cy="1426464"/>
          </a:xfrm>
          <a:solidFill>
            <a:schemeClr val="tx1"/>
          </a:solidFill>
        </p:spPr>
        <p:txBody>
          <a:bodyPr>
            <a:normAutofit fontScale="90000"/>
          </a:bodyPr>
          <a:lstStyle/>
          <a:p>
            <a:pPr algn="l"/>
            <a:br>
              <a:rPr lang="en-US" sz="4800" b="1" dirty="0">
                <a:solidFill>
                  <a:schemeClr val="tx2">
                    <a:lumMod val="10000"/>
                  </a:schemeClr>
                </a:solidFill>
                <a:latin typeface="Calibri" charset="0"/>
                <a:ea typeface="Calibri" charset="0"/>
                <a:cs typeface="Calibri" charset="0"/>
              </a:rPr>
            </a:br>
            <a:r>
              <a:rPr lang="en-US" sz="4800" b="1" dirty="0">
                <a:solidFill>
                  <a:schemeClr val="tx2">
                    <a:lumMod val="10000"/>
                  </a:schemeClr>
                </a:solidFill>
                <a:latin typeface="Calibri" charset="0"/>
                <a:ea typeface="Calibri" charset="0"/>
                <a:cs typeface="Calibri" charset="0"/>
              </a:rPr>
              <a:t> Rh (D) </a:t>
            </a:r>
            <a:r>
              <a:rPr lang="en-US" sz="4800" b="1" dirty="0" err="1">
                <a:solidFill>
                  <a:schemeClr val="tx2">
                    <a:lumMod val="10000"/>
                  </a:schemeClr>
                </a:solidFill>
                <a:latin typeface="Calibri" charset="0"/>
                <a:ea typeface="Calibri" charset="0"/>
                <a:cs typeface="Calibri" charset="0"/>
              </a:rPr>
              <a:t>Alloimmunizasyonun</a:t>
            </a:r>
            <a:r>
              <a:rPr lang="en-US" sz="4800" b="1" dirty="0">
                <a:solidFill>
                  <a:schemeClr val="tx2">
                    <a:lumMod val="10000"/>
                  </a:schemeClr>
                </a:solidFill>
                <a:latin typeface="Calibri" charset="0"/>
                <a:ea typeface="Calibri" charset="0"/>
                <a:cs typeface="Calibri" charset="0"/>
              </a:rPr>
              <a:t> </a:t>
            </a:r>
            <a:r>
              <a:rPr lang="en-US" sz="4800" b="1" dirty="0" err="1">
                <a:solidFill>
                  <a:schemeClr val="tx2">
                    <a:lumMod val="10000"/>
                  </a:schemeClr>
                </a:solidFill>
                <a:latin typeface="Calibri" charset="0"/>
                <a:ea typeface="Calibri" charset="0"/>
                <a:cs typeface="Calibri" charset="0"/>
              </a:rPr>
              <a:t>tespiti</a:t>
            </a:r>
            <a:br>
              <a:rPr lang="en-US" sz="4800" b="1" dirty="0">
                <a:solidFill>
                  <a:schemeClr val="tx2">
                    <a:lumMod val="10000"/>
                  </a:schemeClr>
                </a:solidFill>
                <a:latin typeface="Calibri" charset="0"/>
                <a:ea typeface="Calibri" charset="0"/>
                <a:cs typeface="Calibri" charset="0"/>
              </a:rPr>
            </a:br>
            <a:endParaRPr lang="en-US" sz="4800" b="1" dirty="0">
              <a:solidFill>
                <a:schemeClr val="tx2">
                  <a:lumMod val="10000"/>
                </a:schemeClr>
              </a:solidFill>
              <a:latin typeface="Calibri" charset="0"/>
              <a:ea typeface="Calibri" charset="0"/>
              <a:cs typeface="Calibri" charset="0"/>
            </a:endParaRPr>
          </a:p>
        </p:txBody>
      </p:sp>
      <p:pic>
        <p:nvPicPr>
          <p:cNvPr id="4" name="pasted-image.pdf"/>
          <p:cNvPicPr>
            <a:picLocks noChangeAspect="1"/>
          </p:cNvPicPr>
          <p:nvPr/>
        </p:nvPicPr>
        <p:blipFill>
          <a:blip r:embed="rId2"/>
          <a:stretch>
            <a:fillRect/>
          </a:stretch>
        </p:blipFill>
        <p:spPr>
          <a:xfrm>
            <a:off x="12106656" y="-11176"/>
            <a:ext cx="898144" cy="898144"/>
          </a:xfrm>
          <a:prstGeom prst="rect">
            <a:avLst/>
          </a:prstGeom>
          <a:ln w="12700">
            <a:miter lim="400000"/>
          </a:ln>
        </p:spPr>
      </p:pic>
      <p:sp>
        <p:nvSpPr>
          <p:cNvPr id="5" name="Text Placeholder 2"/>
          <p:cNvSpPr>
            <a:spLocks noGrp="1"/>
          </p:cNvSpPr>
          <p:nvPr>
            <p:ph type="body" idx="1"/>
          </p:nvPr>
        </p:nvSpPr>
        <p:spPr>
          <a:xfrm>
            <a:off x="227203" y="1699768"/>
            <a:ext cx="12550394" cy="8053832"/>
          </a:xfrm>
        </p:spPr>
        <p:txBody>
          <a:bodyPr anchor="t">
            <a:normAutofit/>
          </a:bodyPr>
          <a:lstStyle/>
          <a:p>
            <a:pPr marL="571500" lvl="1" indent="-571500" defTabSz="914400">
              <a:spcBef>
                <a:spcPts val="0"/>
              </a:spcBef>
              <a:buSzTx/>
              <a:buFont typeface="Arial" charset="0"/>
              <a:buChar char="•"/>
            </a:pPr>
            <a:r>
              <a:rPr lang="en-US" sz="3600" b="1" dirty="0">
                <a:solidFill>
                  <a:schemeClr val="tx1"/>
                </a:solidFill>
                <a:latin typeface="Calibri" charset="0"/>
                <a:ea typeface="Calibri" charset="0"/>
                <a:cs typeface="Calibri" charset="0"/>
              </a:rPr>
              <a:t>Maternal IDC </a:t>
            </a:r>
            <a:r>
              <a:rPr lang="en-US" sz="3600" b="1" dirty="0" err="1">
                <a:solidFill>
                  <a:schemeClr val="tx1"/>
                </a:solidFill>
                <a:latin typeface="Calibri" charset="0"/>
                <a:ea typeface="Calibri" charset="0"/>
                <a:cs typeface="Calibri" charset="0"/>
              </a:rPr>
              <a:t>testi</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pozitif</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geldiğinde</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antikor</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tarama-tanımlama</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istenir</a:t>
            </a:r>
            <a:endParaRPr lang="en-US" sz="3600" b="1" dirty="0">
              <a:solidFill>
                <a:schemeClr val="tx1"/>
              </a:solidFill>
              <a:latin typeface="Calibri" charset="0"/>
              <a:ea typeface="Calibri" charset="0"/>
              <a:cs typeface="Calibri" charset="0"/>
            </a:endParaRPr>
          </a:p>
          <a:p>
            <a:pPr marL="1028700" lvl="2" indent="-571500" defTabSz="914400">
              <a:spcBef>
                <a:spcPts val="0"/>
              </a:spcBef>
              <a:buSzTx/>
              <a:buFont typeface="Arial" charset="0"/>
              <a:buChar char="•"/>
            </a:pPr>
            <a:r>
              <a:rPr lang="en-US" sz="3600" b="1" dirty="0">
                <a:solidFill>
                  <a:schemeClr val="tx1"/>
                </a:solidFill>
                <a:latin typeface="Calibri" charset="0"/>
                <a:ea typeface="Calibri" charset="0"/>
                <a:cs typeface="Calibri" charset="0"/>
              </a:rPr>
              <a:t>1/16 </a:t>
            </a:r>
            <a:r>
              <a:rPr lang="en-US" sz="3600" b="1" dirty="0" err="1">
                <a:solidFill>
                  <a:schemeClr val="tx1"/>
                </a:solidFill>
                <a:latin typeface="Calibri" charset="0"/>
                <a:ea typeface="Calibri" charset="0"/>
                <a:cs typeface="Calibri" charset="0"/>
              </a:rPr>
              <a:t>ve</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üzeri</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titrasyon</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pozitifliği</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alloimmunizasyon</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anlamına</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gelir</a:t>
            </a:r>
            <a:endParaRPr lang="en-US" sz="3600" b="1" dirty="0">
              <a:solidFill>
                <a:schemeClr val="tx1"/>
              </a:solidFill>
              <a:latin typeface="Calibri" charset="0"/>
              <a:ea typeface="Calibri" charset="0"/>
              <a:cs typeface="Calibri" charset="0"/>
            </a:endParaRPr>
          </a:p>
          <a:p>
            <a:pPr marL="1028700" lvl="2" indent="-571500" defTabSz="914400">
              <a:spcBef>
                <a:spcPts val="0"/>
              </a:spcBef>
              <a:buSzTx/>
              <a:buFont typeface="Arial" charset="0"/>
              <a:buChar char="•"/>
            </a:pPr>
            <a:endParaRPr lang="en-US" sz="3600" b="1" dirty="0">
              <a:solidFill>
                <a:schemeClr val="tx1"/>
              </a:solidFill>
              <a:latin typeface="Calibri" charset="0"/>
              <a:ea typeface="Calibri" charset="0"/>
              <a:cs typeface="Calibri" charset="0"/>
            </a:endParaRPr>
          </a:p>
          <a:p>
            <a:pPr marL="1028700" lvl="2" indent="-571500" defTabSz="914400">
              <a:spcBef>
                <a:spcPts val="0"/>
              </a:spcBef>
              <a:buSzTx/>
              <a:buFont typeface="Arial" charset="0"/>
              <a:buChar char="•"/>
            </a:pPr>
            <a:r>
              <a:rPr lang="en-US" sz="3600" b="1" dirty="0" err="1">
                <a:solidFill>
                  <a:schemeClr val="tx1"/>
                </a:solidFill>
                <a:latin typeface="Calibri" charset="0"/>
                <a:ea typeface="Calibri" charset="0"/>
                <a:cs typeface="Calibri" charset="0"/>
              </a:rPr>
              <a:t>Alloimmunize</a:t>
            </a:r>
            <a:r>
              <a:rPr lang="en-US" sz="3600" b="1" dirty="0">
                <a:solidFill>
                  <a:schemeClr val="tx1"/>
                </a:solidFill>
                <a:latin typeface="Calibri" charset="0"/>
                <a:ea typeface="Calibri" charset="0"/>
                <a:cs typeface="Calibri" charset="0"/>
              </a:rPr>
              <a:t> fetus/</a:t>
            </a:r>
            <a:r>
              <a:rPr lang="en-US" sz="3600" b="1" dirty="0" err="1">
                <a:solidFill>
                  <a:schemeClr val="tx1"/>
                </a:solidFill>
                <a:latin typeface="Calibri" charset="0"/>
                <a:ea typeface="Calibri" charset="0"/>
                <a:cs typeface="Calibri" charset="0"/>
              </a:rPr>
              <a:t>yenidoğanların</a:t>
            </a:r>
            <a:r>
              <a:rPr lang="en-US" sz="3600" b="1" dirty="0">
                <a:solidFill>
                  <a:schemeClr val="tx1"/>
                </a:solidFill>
                <a:latin typeface="Calibri" charset="0"/>
                <a:ea typeface="Calibri" charset="0"/>
                <a:cs typeface="Calibri" charset="0"/>
              </a:rPr>
              <a:t> %25-30’unda </a:t>
            </a:r>
            <a:r>
              <a:rPr lang="en-US" sz="3600" b="1" dirty="0" err="1">
                <a:solidFill>
                  <a:schemeClr val="tx1"/>
                </a:solidFill>
                <a:latin typeface="Calibri" charset="0"/>
                <a:ea typeface="Calibri" charset="0"/>
                <a:cs typeface="Calibri" charset="0"/>
              </a:rPr>
              <a:t>hemolitik</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anemi</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gelişir</a:t>
            </a:r>
            <a:endParaRPr lang="en-US" sz="3600" b="1" dirty="0">
              <a:solidFill>
                <a:schemeClr val="tx1"/>
              </a:solidFill>
              <a:latin typeface="Calibri" charset="0"/>
              <a:ea typeface="Calibri" charset="0"/>
              <a:cs typeface="Calibri" charset="0"/>
            </a:endParaRPr>
          </a:p>
          <a:p>
            <a:pPr marL="1485900" lvl="3" indent="-571500" defTabSz="914400">
              <a:spcBef>
                <a:spcPts val="0"/>
              </a:spcBef>
              <a:buSzTx/>
              <a:buFont typeface="Arial" charset="0"/>
              <a:buChar char="•"/>
            </a:pPr>
            <a:r>
              <a:rPr lang="en-US" sz="3600" b="1" dirty="0">
                <a:solidFill>
                  <a:schemeClr val="tx1"/>
                </a:solidFill>
                <a:latin typeface="Calibri" charset="0"/>
                <a:ea typeface="Calibri" charset="0"/>
                <a:cs typeface="Calibri" charset="0"/>
              </a:rPr>
              <a:t>Fetal </a:t>
            </a:r>
            <a:r>
              <a:rPr lang="en-US" sz="3600" b="1" dirty="0" err="1">
                <a:solidFill>
                  <a:schemeClr val="tx1"/>
                </a:solidFill>
                <a:latin typeface="Calibri" charset="0"/>
                <a:ea typeface="Calibri" charset="0"/>
                <a:cs typeface="Calibri" charset="0"/>
              </a:rPr>
              <a:t>kalp</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yetmezliği</a:t>
            </a:r>
            <a:endParaRPr lang="en-US" sz="3600" b="1" dirty="0">
              <a:solidFill>
                <a:schemeClr val="tx1"/>
              </a:solidFill>
              <a:latin typeface="Calibri" charset="0"/>
              <a:ea typeface="Calibri" charset="0"/>
              <a:cs typeface="Calibri" charset="0"/>
            </a:endParaRPr>
          </a:p>
          <a:p>
            <a:pPr marL="1485900" lvl="3" indent="-571500" defTabSz="914400">
              <a:spcBef>
                <a:spcPts val="0"/>
              </a:spcBef>
              <a:buSzTx/>
              <a:buFont typeface="Arial" charset="0"/>
              <a:buChar char="•"/>
            </a:pPr>
            <a:r>
              <a:rPr lang="en-US" sz="3600" b="1" dirty="0">
                <a:solidFill>
                  <a:schemeClr val="tx1"/>
                </a:solidFill>
                <a:latin typeface="Calibri" charset="0"/>
                <a:ea typeface="Calibri" charset="0"/>
                <a:cs typeface="Calibri" charset="0"/>
              </a:rPr>
              <a:t>%30’unda </a:t>
            </a:r>
            <a:r>
              <a:rPr lang="en-US" sz="3600" b="1" dirty="0" err="1">
                <a:solidFill>
                  <a:schemeClr val="tx1"/>
                </a:solidFill>
                <a:latin typeface="Calibri" charset="0"/>
                <a:ea typeface="Calibri" charset="0"/>
                <a:cs typeface="Calibri" charset="0"/>
              </a:rPr>
              <a:t>intrauterin</a:t>
            </a:r>
            <a:r>
              <a:rPr lang="en-US" sz="3600" b="1" dirty="0">
                <a:solidFill>
                  <a:schemeClr val="tx1"/>
                </a:solidFill>
                <a:latin typeface="Calibri" charset="0"/>
                <a:ea typeface="Calibri" charset="0"/>
                <a:cs typeface="Calibri" charset="0"/>
              </a:rPr>
              <a:t> fetal </a:t>
            </a:r>
            <a:r>
              <a:rPr lang="en-US" sz="3600" b="1" dirty="0" err="1">
                <a:solidFill>
                  <a:schemeClr val="tx1"/>
                </a:solidFill>
                <a:latin typeface="Calibri" charset="0"/>
                <a:ea typeface="Calibri" charset="0"/>
                <a:cs typeface="Calibri" charset="0"/>
              </a:rPr>
              <a:t>immun</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hidrops</a:t>
            </a:r>
            <a:endParaRPr lang="en-US" sz="3600" b="1" dirty="0">
              <a:solidFill>
                <a:schemeClr val="tx1"/>
              </a:solidFill>
              <a:latin typeface="Calibri" charset="0"/>
              <a:ea typeface="Calibri" charset="0"/>
              <a:cs typeface="Calibri" charset="0"/>
            </a:endParaRPr>
          </a:p>
          <a:p>
            <a:pPr marL="1485900" lvl="3" indent="-571500" defTabSz="914400">
              <a:spcBef>
                <a:spcPts val="0"/>
              </a:spcBef>
              <a:buSzTx/>
              <a:buFont typeface="Arial" charset="0"/>
              <a:buChar char="•"/>
            </a:pPr>
            <a:endParaRPr lang="en-US" sz="3600" b="1" dirty="0">
              <a:solidFill>
                <a:schemeClr val="tx1"/>
              </a:solidFill>
              <a:latin typeface="Calibri" charset="0"/>
              <a:ea typeface="Calibri" charset="0"/>
              <a:cs typeface="Calibri" charset="0"/>
            </a:endParaRPr>
          </a:p>
          <a:p>
            <a:pPr marL="1028700" lvl="2" indent="-571500" defTabSz="914400">
              <a:spcBef>
                <a:spcPts val="0"/>
              </a:spcBef>
              <a:buSzTx/>
              <a:buFont typeface="Arial" charset="0"/>
              <a:buChar char="•"/>
            </a:pPr>
            <a:r>
              <a:rPr lang="en-US" sz="3600" b="1" dirty="0">
                <a:solidFill>
                  <a:schemeClr val="tx1"/>
                </a:solidFill>
                <a:latin typeface="Calibri" charset="0"/>
                <a:ea typeface="Calibri" charset="0"/>
                <a:cs typeface="Calibri" charset="0"/>
              </a:rPr>
              <a:t>Do</a:t>
            </a:r>
            <a:r>
              <a:rPr lang="tr-TR" sz="3600" b="1" dirty="0" err="1">
                <a:solidFill>
                  <a:schemeClr val="tx1"/>
                </a:solidFill>
                <a:latin typeface="Calibri" charset="0"/>
                <a:ea typeface="Calibri" charset="0"/>
                <a:cs typeface="Calibri" charset="0"/>
              </a:rPr>
              <a:t>ğru</a:t>
            </a:r>
            <a:r>
              <a:rPr lang="tr-TR" sz="3600" b="1" dirty="0">
                <a:solidFill>
                  <a:schemeClr val="tx1"/>
                </a:solidFill>
                <a:latin typeface="Calibri" charset="0"/>
                <a:ea typeface="Calibri" charset="0"/>
                <a:cs typeface="Calibri" charset="0"/>
              </a:rPr>
              <a:t> </a:t>
            </a:r>
            <a:r>
              <a:rPr lang="tr-TR" sz="3600" b="1" dirty="0" err="1">
                <a:solidFill>
                  <a:schemeClr val="tx1"/>
                </a:solidFill>
                <a:latin typeface="Calibri" charset="0"/>
                <a:ea typeface="Calibri" charset="0"/>
                <a:cs typeface="Calibri" charset="0"/>
              </a:rPr>
              <a:t>antepartum</a:t>
            </a:r>
            <a:r>
              <a:rPr lang="tr-TR" sz="3600" b="1" dirty="0">
                <a:solidFill>
                  <a:schemeClr val="tx1"/>
                </a:solidFill>
                <a:latin typeface="Calibri" charset="0"/>
                <a:ea typeface="Calibri" charset="0"/>
                <a:cs typeface="Calibri" charset="0"/>
              </a:rPr>
              <a:t> yönetim ile </a:t>
            </a:r>
            <a:r>
              <a:rPr lang="tr-TR" sz="3600" b="1" dirty="0" err="1">
                <a:solidFill>
                  <a:schemeClr val="tx1"/>
                </a:solidFill>
                <a:latin typeface="Calibri" charset="0"/>
                <a:ea typeface="Calibri" charset="0"/>
                <a:cs typeface="Calibri" charset="0"/>
              </a:rPr>
              <a:t>perinatal</a:t>
            </a:r>
            <a:r>
              <a:rPr lang="tr-TR" sz="3600" b="1" dirty="0">
                <a:solidFill>
                  <a:schemeClr val="tx1"/>
                </a:solidFill>
                <a:latin typeface="Calibri" charset="0"/>
                <a:ea typeface="Calibri" charset="0"/>
                <a:cs typeface="Calibri" charset="0"/>
              </a:rPr>
              <a:t> </a:t>
            </a:r>
            <a:r>
              <a:rPr lang="tr-TR" sz="3600" b="1" dirty="0" err="1">
                <a:solidFill>
                  <a:schemeClr val="tx1"/>
                </a:solidFill>
                <a:latin typeface="Calibri" charset="0"/>
                <a:ea typeface="Calibri" charset="0"/>
                <a:cs typeface="Calibri" charset="0"/>
              </a:rPr>
              <a:t>sürvi</a:t>
            </a:r>
            <a:r>
              <a:rPr lang="tr-TR" sz="3600" b="1" dirty="0">
                <a:solidFill>
                  <a:schemeClr val="tx1"/>
                </a:solidFill>
                <a:latin typeface="Calibri" charset="0"/>
                <a:ea typeface="Calibri" charset="0"/>
                <a:cs typeface="Calibri" charset="0"/>
              </a:rPr>
              <a:t> %90</a:t>
            </a:r>
          </a:p>
          <a:p>
            <a:pPr marL="1485900" lvl="3" indent="-571500" defTabSz="914400">
              <a:spcBef>
                <a:spcPts val="0"/>
              </a:spcBef>
              <a:buSzTx/>
              <a:buFont typeface="Arial" charset="0"/>
              <a:buChar char="•"/>
            </a:pPr>
            <a:r>
              <a:rPr lang="tr-TR" sz="3600" b="1" dirty="0" err="1">
                <a:solidFill>
                  <a:schemeClr val="tx1"/>
                </a:solidFill>
                <a:latin typeface="Calibri" charset="0"/>
                <a:ea typeface="Calibri" charset="0"/>
                <a:cs typeface="Calibri" charset="0"/>
              </a:rPr>
              <a:t>Hidrops</a:t>
            </a:r>
            <a:r>
              <a:rPr lang="tr-TR" sz="3600" b="1" dirty="0">
                <a:solidFill>
                  <a:schemeClr val="tx1"/>
                </a:solidFill>
                <a:latin typeface="Calibri" charset="0"/>
                <a:ea typeface="Calibri" charset="0"/>
                <a:cs typeface="Calibri" charset="0"/>
              </a:rPr>
              <a:t> varsa &lt;%70-80</a:t>
            </a:r>
            <a:endParaRPr lang="en-US" sz="3600" b="1" dirty="0">
              <a:solidFill>
                <a:schemeClr val="tx1"/>
              </a:solidFill>
              <a:latin typeface="Calibri" charset="0"/>
              <a:ea typeface="Calibri" charset="0"/>
              <a:cs typeface="Calibri" charset="0"/>
            </a:endParaRPr>
          </a:p>
        </p:txBody>
      </p:sp>
    </p:spTree>
    <p:extLst>
      <p:ext uri="{BB962C8B-B14F-4D97-AF65-F5344CB8AC3E}">
        <p14:creationId xmlns:p14="http://schemas.microsoft.com/office/powerpoint/2010/main" val="711599086"/>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2" y="150368"/>
            <a:ext cx="12033504" cy="1330960"/>
          </a:xfrm>
          <a:solidFill>
            <a:schemeClr val="tx1"/>
          </a:solidFill>
        </p:spPr>
        <p:txBody>
          <a:bodyPr>
            <a:normAutofit/>
          </a:bodyPr>
          <a:lstStyle/>
          <a:p>
            <a:pPr algn="l"/>
            <a:r>
              <a:rPr lang="en-US" sz="4800" b="1" dirty="0" err="1">
                <a:solidFill>
                  <a:schemeClr val="tx2">
                    <a:lumMod val="10000"/>
                  </a:schemeClr>
                </a:solidFill>
                <a:latin typeface="Calibri" charset="0"/>
                <a:ea typeface="Calibri" charset="0"/>
                <a:cs typeface="Calibri" charset="0"/>
              </a:rPr>
              <a:t>Tanım</a:t>
            </a:r>
            <a:endParaRPr lang="en-US" sz="4800" b="1" dirty="0">
              <a:solidFill>
                <a:schemeClr val="tx2">
                  <a:lumMod val="10000"/>
                </a:schemeClr>
              </a:solidFill>
              <a:latin typeface="Calibri" charset="0"/>
              <a:ea typeface="Calibri" charset="0"/>
              <a:cs typeface="Calibri" charset="0"/>
            </a:endParaRPr>
          </a:p>
        </p:txBody>
      </p:sp>
      <p:sp>
        <p:nvSpPr>
          <p:cNvPr id="3" name="Text Placeholder 2"/>
          <p:cNvSpPr>
            <a:spLocks noGrp="1"/>
          </p:cNvSpPr>
          <p:nvPr>
            <p:ph type="body" idx="1"/>
          </p:nvPr>
        </p:nvSpPr>
        <p:spPr>
          <a:xfrm>
            <a:off x="347472" y="1554734"/>
            <a:ext cx="12033504" cy="7936738"/>
          </a:xfrm>
        </p:spPr>
        <p:txBody>
          <a:bodyPr anchor="t">
            <a:normAutofit/>
          </a:bodyPr>
          <a:lstStyle/>
          <a:p>
            <a:pPr defTabSz="914400">
              <a:spcBef>
                <a:spcPts val="0"/>
              </a:spcBef>
              <a:buSzTx/>
              <a:buFont typeface="Arial" charset="0"/>
              <a:buChar char="•"/>
            </a:pPr>
            <a:r>
              <a:rPr lang="en-US" sz="3600" b="1" dirty="0" err="1">
                <a:solidFill>
                  <a:schemeClr val="tx1"/>
                </a:solidFill>
                <a:latin typeface="Calibri" charset="0"/>
                <a:ea typeface="Calibri" charset="0"/>
                <a:cs typeface="Calibri" charset="0"/>
              </a:rPr>
              <a:t>Eritroblastozis</a:t>
            </a:r>
            <a:r>
              <a:rPr lang="en-US" sz="3600" b="1" dirty="0">
                <a:solidFill>
                  <a:schemeClr val="tx1"/>
                </a:solidFill>
                <a:latin typeface="Calibri" charset="0"/>
                <a:ea typeface="Calibri" charset="0"/>
                <a:cs typeface="Calibri" charset="0"/>
              </a:rPr>
              <a:t> fetalis </a:t>
            </a:r>
            <a:r>
              <a:rPr lang="en-US" sz="3600" b="1" dirty="0" err="1">
                <a:solidFill>
                  <a:schemeClr val="tx1"/>
                </a:solidFill>
                <a:latin typeface="Calibri" charset="0"/>
                <a:ea typeface="Calibri" charset="0"/>
                <a:cs typeface="Calibri" charset="0"/>
              </a:rPr>
              <a:t>olarak</a:t>
            </a:r>
            <a:r>
              <a:rPr lang="en-US" sz="3600" b="1" dirty="0">
                <a:solidFill>
                  <a:schemeClr val="tx1"/>
                </a:solidFill>
                <a:latin typeface="Calibri" charset="0"/>
                <a:ea typeface="Calibri" charset="0"/>
                <a:cs typeface="Calibri" charset="0"/>
              </a:rPr>
              <a:t> da </a:t>
            </a:r>
            <a:r>
              <a:rPr lang="en-US" sz="3600" b="1" dirty="0" err="1">
                <a:solidFill>
                  <a:schemeClr val="tx1"/>
                </a:solidFill>
                <a:latin typeface="Calibri" charset="0"/>
                <a:ea typeface="Calibri" charset="0"/>
                <a:cs typeface="Calibri" charset="0"/>
              </a:rPr>
              <a:t>bilinir</a:t>
            </a:r>
            <a:endParaRPr lang="en-US" sz="3600" b="1" dirty="0">
              <a:solidFill>
                <a:schemeClr val="tx1"/>
              </a:solidFill>
              <a:latin typeface="Calibri" charset="0"/>
              <a:ea typeface="Calibri" charset="0"/>
              <a:cs typeface="Calibri" charset="0"/>
            </a:endParaRPr>
          </a:p>
          <a:p>
            <a:pPr defTabSz="914400">
              <a:spcBef>
                <a:spcPts val="0"/>
              </a:spcBef>
              <a:buSzTx/>
              <a:buFont typeface="Arial" charset="0"/>
              <a:buChar char="•"/>
            </a:pPr>
            <a:endParaRPr lang="en-US" sz="3600" b="1" dirty="0">
              <a:solidFill>
                <a:schemeClr val="tx1"/>
              </a:solidFill>
              <a:effectLst/>
              <a:latin typeface="Calibri" charset="0"/>
              <a:ea typeface="Calibri" charset="0"/>
              <a:cs typeface="Calibri" charset="0"/>
            </a:endParaRPr>
          </a:p>
          <a:p>
            <a:pPr defTabSz="914400">
              <a:spcBef>
                <a:spcPts val="0"/>
              </a:spcBef>
              <a:buSzTx/>
              <a:buFont typeface="Arial" charset="0"/>
              <a:buChar char="•"/>
            </a:pPr>
            <a:r>
              <a:rPr lang="en-US" sz="3600" b="1" dirty="0" err="1">
                <a:solidFill>
                  <a:schemeClr val="tx1"/>
                </a:solidFill>
                <a:latin typeface="Calibri" charset="0"/>
                <a:ea typeface="Calibri" charset="0"/>
                <a:cs typeface="Calibri" charset="0"/>
              </a:rPr>
              <a:t>Esas</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mekanizması</a:t>
            </a:r>
            <a:r>
              <a:rPr lang="en-US" sz="3600" b="1" dirty="0">
                <a:solidFill>
                  <a:schemeClr val="tx1"/>
                </a:solidFill>
                <a:latin typeface="Calibri" charset="0"/>
                <a:ea typeface="Calibri" charset="0"/>
                <a:cs typeface="Calibri" charset="0"/>
              </a:rPr>
              <a:t> </a:t>
            </a:r>
          </a:p>
          <a:p>
            <a:pPr lvl="1" defTabSz="914400">
              <a:spcBef>
                <a:spcPts val="0"/>
              </a:spcBef>
              <a:buSzTx/>
              <a:buFont typeface="Arial" charset="0"/>
              <a:buChar char="•"/>
            </a:pPr>
            <a:r>
              <a:rPr lang="en-US" sz="3600" b="1" dirty="0">
                <a:solidFill>
                  <a:schemeClr val="tx1"/>
                </a:solidFill>
                <a:latin typeface="Calibri" charset="0"/>
                <a:ea typeface="Calibri" charset="0"/>
                <a:cs typeface="Calibri" charset="0"/>
              </a:rPr>
              <a:t>Fetal </a:t>
            </a:r>
            <a:r>
              <a:rPr lang="en-US" sz="3600" b="1" dirty="0" err="1">
                <a:solidFill>
                  <a:schemeClr val="tx1"/>
                </a:solidFill>
                <a:latin typeface="Calibri" charset="0"/>
                <a:ea typeface="Calibri" charset="0"/>
                <a:cs typeface="Calibri" charset="0"/>
              </a:rPr>
              <a:t>eritrosit</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yüzey</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antijenlerine</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karşı</a:t>
            </a:r>
            <a:r>
              <a:rPr lang="en-US" sz="3600" b="1" dirty="0">
                <a:solidFill>
                  <a:schemeClr val="tx1"/>
                </a:solidFill>
                <a:latin typeface="Calibri" charset="0"/>
                <a:ea typeface="Calibri" charset="0"/>
                <a:cs typeface="Calibri" charset="0"/>
              </a:rPr>
              <a:t> maternal </a:t>
            </a:r>
            <a:r>
              <a:rPr lang="en-US" sz="3600" b="1" dirty="0" err="1">
                <a:solidFill>
                  <a:schemeClr val="tx1"/>
                </a:solidFill>
                <a:latin typeface="Calibri" charset="0"/>
                <a:ea typeface="Calibri" charset="0"/>
                <a:cs typeface="Calibri" charset="0"/>
              </a:rPr>
              <a:t>kanda</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antikorların</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oluşması</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ve</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bu</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antikorların</a:t>
            </a:r>
            <a:r>
              <a:rPr lang="en-US" sz="3600" b="1" dirty="0">
                <a:solidFill>
                  <a:schemeClr val="tx1"/>
                </a:solidFill>
                <a:latin typeface="Calibri" charset="0"/>
                <a:ea typeface="Calibri" charset="0"/>
                <a:cs typeface="Calibri" charset="0"/>
              </a:rPr>
              <a:t>  fetal </a:t>
            </a:r>
            <a:r>
              <a:rPr lang="en-US" sz="3600" b="1" dirty="0" err="1">
                <a:solidFill>
                  <a:schemeClr val="tx1"/>
                </a:solidFill>
                <a:latin typeface="Calibri" charset="0"/>
                <a:ea typeface="Calibri" charset="0"/>
                <a:cs typeface="Calibri" charset="0"/>
              </a:rPr>
              <a:t>eritrositler</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ile</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immun</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reaksiyona</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girmesi</a:t>
            </a:r>
            <a:endParaRPr lang="en-US" sz="3600" b="1" dirty="0">
              <a:solidFill>
                <a:schemeClr val="tx1"/>
              </a:solidFill>
              <a:latin typeface="Calibri" charset="0"/>
              <a:ea typeface="Calibri" charset="0"/>
              <a:cs typeface="Calibri" charset="0"/>
            </a:endParaRPr>
          </a:p>
          <a:p>
            <a:pPr lvl="1" defTabSz="914400">
              <a:spcBef>
                <a:spcPts val="0"/>
              </a:spcBef>
              <a:buSzTx/>
              <a:buFont typeface="Arial" charset="0"/>
              <a:buChar char="•"/>
            </a:pPr>
            <a:r>
              <a:rPr lang="en-US" sz="3600" b="1" dirty="0">
                <a:solidFill>
                  <a:schemeClr val="tx1"/>
                </a:solidFill>
                <a:effectLst/>
                <a:latin typeface="Calibri" charset="0"/>
                <a:ea typeface="Calibri" charset="0"/>
                <a:cs typeface="Calibri" charset="0"/>
              </a:rPr>
              <a:t>Bu durum </a:t>
            </a:r>
            <a:r>
              <a:rPr lang="en-US" sz="3600" b="1" dirty="0" err="1">
                <a:solidFill>
                  <a:srgbClr val="FFFF00"/>
                </a:solidFill>
                <a:effectLst/>
                <a:latin typeface="Calibri" charset="0"/>
                <a:ea typeface="Calibri" charset="0"/>
                <a:cs typeface="Calibri" charset="0"/>
              </a:rPr>
              <a:t>alloimmunizasyon</a:t>
            </a:r>
            <a:r>
              <a:rPr lang="en-US" sz="3600" b="1" dirty="0">
                <a:solidFill>
                  <a:schemeClr val="tx1"/>
                </a:solidFill>
                <a:effectLst/>
                <a:latin typeface="Calibri" charset="0"/>
                <a:ea typeface="Calibri" charset="0"/>
                <a:cs typeface="Calibri" charset="0"/>
              </a:rPr>
              <a:t> </a:t>
            </a:r>
            <a:r>
              <a:rPr lang="en-US" sz="3600" b="1" dirty="0" err="1">
                <a:solidFill>
                  <a:schemeClr val="tx1"/>
                </a:solidFill>
                <a:effectLst/>
                <a:latin typeface="Calibri" charset="0"/>
                <a:ea typeface="Calibri" charset="0"/>
                <a:cs typeface="Calibri" charset="0"/>
              </a:rPr>
              <a:t>olarak</a:t>
            </a:r>
            <a:r>
              <a:rPr lang="en-US" sz="3600" b="1" dirty="0">
                <a:solidFill>
                  <a:schemeClr val="tx1"/>
                </a:solidFill>
                <a:effectLst/>
                <a:latin typeface="Calibri" charset="0"/>
                <a:ea typeface="Calibri" charset="0"/>
                <a:cs typeface="Calibri" charset="0"/>
              </a:rPr>
              <a:t> </a:t>
            </a:r>
            <a:r>
              <a:rPr lang="en-US" sz="3600" b="1" dirty="0" err="1">
                <a:solidFill>
                  <a:schemeClr val="tx1"/>
                </a:solidFill>
                <a:effectLst/>
                <a:latin typeface="Calibri" charset="0"/>
                <a:ea typeface="Calibri" charset="0"/>
                <a:cs typeface="Calibri" charset="0"/>
              </a:rPr>
              <a:t>adlandırılır</a:t>
            </a:r>
            <a:r>
              <a:rPr lang="en-US" sz="3600" b="1" dirty="0">
                <a:solidFill>
                  <a:schemeClr val="tx1"/>
                </a:solidFill>
                <a:effectLst/>
                <a:latin typeface="Calibri" charset="0"/>
                <a:ea typeface="Calibri" charset="0"/>
                <a:cs typeface="Calibri" charset="0"/>
              </a:rPr>
              <a:t>.</a:t>
            </a:r>
          </a:p>
          <a:p>
            <a:pPr lvl="1" defTabSz="914400">
              <a:spcBef>
                <a:spcPts val="0"/>
              </a:spcBef>
              <a:buSzTx/>
              <a:buFont typeface="Arial" charset="0"/>
              <a:buChar char="•"/>
            </a:pPr>
            <a:endParaRPr lang="en-US" sz="3600" b="1" dirty="0">
              <a:solidFill>
                <a:schemeClr val="tx1"/>
              </a:solidFill>
              <a:latin typeface="Calibri" charset="0"/>
              <a:ea typeface="Calibri" charset="0"/>
              <a:cs typeface="Calibri" charset="0"/>
            </a:endParaRPr>
          </a:p>
          <a:p>
            <a:pPr lvl="1" defTabSz="914400">
              <a:spcBef>
                <a:spcPts val="0"/>
              </a:spcBef>
              <a:buSzTx/>
              <a:buFont typeface="Arial" charset="0"/>
              <a:buChar char="•"/>
            </a:pPr>
            <a:r>
              <a:rPr lang="en-US" sz="3600" b="1" dirty="0" err="1">
                <a:solidFill>
                  <a:schemeClr val="tx1"/>
                </a:solidFill>
                <a:latin typeface="Calibri" charset="0"/>
                <a:ea typeface="Calibri" charset="0"/>
                <a:cs typeface="Calibri" charset="0"/>
              </a:rPr>
              <a:t>Sıklı</a:t>
            </a:r>
            <a:r>
              <a:rPr lang="tr-TR" sz="3600" b="1" dirty="0" err="1">
                <a:solidFill>
                  <a:schemeClr val="tx1"/>
                </a:solidFill>
                <a:latin typeface="Calibri" charset="0"/>
                <a:ea typeface="Calibri" charset="0"/>
                <a:cs typeface="Calibri" charset="0"/>
              </a:rPr>
              <a:t>kla</a:t>
            </a:r>
            <a:r>
              <a:rPr lang="tr-TR" sz="3600" b="1" dirty="0">
                <a:solidFill>
                  <a:schemeClr val="tx1"/>
                </a:solidFill>
                <a:latin typeface="Calibri" charset="0"/>
                <a:ea typeface="Calibri" charset="0"/>
                <a:cs typeface="Calibri" charset="0"/>
              </a:rPr>
              <a:t> </a:t>
            </a:r>
            <a:r>
              <a:rPr lang="tr-TR" sz="3600" b="1" dirty="0" err="1">
                <a:solidFill>
                  <a:schemeClr val="tx1"/>
                </a:solidFill>
                <a:latin typeface="Calibri" charset="0"/>
                <a:ea typeface="Calibri" charset="0"/>
                <a:cs typeface="Calibri" charset="0"/>
              </a:rPr>
              <a:t>fetal</a:t>
            </a:r>
            <a:r>
              <a:rPr lang="tr-TR" sz="3600" b="1" dirty="0">
                <a:solidFill>
                  <a:schemeClr val="tx1"/>
                </a:solidFill>
                <a:latin typeface="Calibri" charset="0"/>
                <a:ea typeface="Calibri" charset="0"/>
                <a:cs typeface="Calibri" charset="0"/>
              </a:rPr>
              <a:t> hayatta, bazen de erken </a:t>
            </a:r>
            <a:r>
              <a:rPr lang="tr-TR" sz="3600" b="1" dirty="0" err="1">
                <a:solidFill>
                  <a:schemeClr val="tx1"/>
                </a:solidFill>
                <a:latin typeface="Calibri" charset="0"/>
                <a:ea typeface="Calibri" charset="0"/>
                <a:cs typeface="Calibri" charset="0"/>
              </a:rPr>
              <a:t>neonatal</a:t>
            </a:r>
            <a:r>
              <a:rPr lang="tr-TR" sz="3600" b="1" dirty="0">
                <a:solidFill>
                  <a:schemeClr val="tx1"/>
                </a:solidFill>
                <a:latin typeface="Calibri" charset="0"/>
                <a:ea typeface="Calibri" charset="0"/>
                <a:cs typeface="Calibri" charset="0"/>
              </a:rPr>
              <a:t> dönemde </a:t>
            </a:r>
            <a:r>
              <a:rPr lang="tr-TR" sz="3600" b="1" dirty="0" err="1">
                <a:solidFill>
                  <a:schemeClr val="tx1"/>
                </a:solidFill>
                <a:latin typeface="Calibri" charset="0"/>
                <a:ea typeface="Calibri" charset="0"/>
                <a:cs typeface="Calibri" charset="0"/>
              </a:rPr>
              <a:t>hemolitik</a:t>
            </a:r>
            <a:r>
              <a:rPr lang="tr-TR" sz="3600" b="1" dirty="0">
                <a:solidFill>
                  <a:schemeClr val="tx1"/>
                </a:solidFill>
                <a:latin typeface="Calibri" charset="0"/>
                <a:ea typeface="Calibri" charset="0"/>
                <a:cs typeface="Calibri" charset="0"/>
              </a:rPr>
              <a:t> hastalığa neden olur</a:t>
            </a:r>
          </a:p>
          <a:p>
            <a:pPr lvl="1" defTabSz="914400">
              <a:spcBef>
                <a:spcPts val="0"/>
              </a:spcBef>
              <a:buSzTx/>
              <a:buFont typeface="Arial" charset="0"/>
              <a:buChar char="•"/>
            </a:pPr>
            <a:endParaRPr lang="tr-TR" sz="3600" b="1" dirty="0">
              <a:solidFill>
                <a:schemeClr val="tx1"/>
              </a:solidFill>
              <a:effectLst/>
              <a:latin typeface="Calibri" charset="0"/>
              <a:ea typeface="Calibri" charset="0"/>
              <a:cs typeface="Calibri" charset="0"/>
            </a:endParaRPr>
          </a:p>
          <a:p>
            <a:pPr lvl="1" defTabSz="914400">
              <a:spcBef>
                <a:spcPts val="0"/>
              </a:spcBef>
              <a:buSzTx/>
              <a:buFont typeface="Arial" charset="0"/>
              <a:buChar char="•"/>
            </a:pPr>
            <a:r>
              <a:rPr lang="tr-TR" sz="3600" b="1" dirty="0" err="1">
                <a:solidFill>
                  <a:schemeClr val="tx1"/>
                </a:solidFill>
                <a:effectLst/>
                <a:latin typeface="Calibri" charset="0"/>
                <a:ea typeface="Calibri" charset="0"/>
                <a:cs typeface="Calibri" charset="0"/>
              </a:rPr>
              <a:t>İntrauterin</a:t>
            </a:r>
            <a:r>
              <a:rPr lang="tr-TR" sz="3600" b="1" dirty="0">
                <a:solidFill>
                  <a:schemeClr val="tx1"/>
                </a:solidFill>
                <a:effectLst/>
                <a:latin typeface="Calibri" charset="0"/>
                <a:ea typeface="Calibri" charset="0"/>
                <a:cs typeface="Calibri" charset="0"/>
              </a:rPr>
              <a:t> dönemdeki en sık </a:t>
            </a:r>
            <a:r>
              <a:rPr lang="tr-TR" sz="3600" b="1" dirty="0" err="1">
                <a:solidFill>
                  <a:schemeClr val="tx1"/>
                </a:solidFill>
                <a:effectLst/>
                <a:latin typeface="Calibri" charset="0"/>
                <a:ea typeface="Calibri" charset="0"/>
                <a:cs typeface="Calibri" charset="0"/>
              </a:rPr>
              <a:t>fetal</a:t>
            </a:r>
            <a:r>
              <a:rPr lang="tr-TR" sz="3600" b="1" dirty="0">
                <a:solidFill>
                  <a:schemeClr val="tx1"/>
                </a:solidFill>
                <a:effectLst/>
                <a:latin typeface="Calibri" charset="0"/>
                <a:ea typeface="Calibri" charset="0"/>
                <a:cs typeface="Calibri" charset="0"/>
              </a:rPr>
              <a:t> anemi sebebi</a:t>
            </a:r>
            <a:endParaRPr lang="en-US" sz="3600" b="1" dirty="0">
              <a:solidFill>
                <a:srgbClr val="FFC000"/>
              </a:solidFill>
              <a:effectLst/>
              <a:latin typeface="Calibri" charset="0"/>
              <a:ea typeface="Calibri" charset="0"/>
              <a:cs typeface="Calibri" charset="0"/>
            </a:endParaRPr>
          </a:p>
          <a:p>
            <a:pPr lvl="3" defTabSz="914400">
              <a:spcBef>
                <a:spcPts val="0"/>
              </a:spcBef>
              <a:buSzTx/>
              <a:buFont typeface="Arial" charset="0"/>
              <a:buChar char="•"/>
            </a:pPr>
            <a:endParaRPr lang="en-US" sz="3600" b="1" dirty="0">
              <a:solidFill>
                <a:schemeClr val="tx1"/>
              </a:solidFill>
              <a:latin typeface="Calibri" charset="0"/>
              <a:ea typeface="Calibri" charset="0"/>
              <a:cs typeface="Calibri" charset="0"/>
            </a:endParaRPr>
          </a:p>
          <a:p>
            <a:pPr lvl="3" defTabSz="914400">
              <a:spcBef>
                <a:spcPts val="0"/>
              </a:spcBef>
              <a:buSzTx/>
              <a:buFont typeface="Arial" charset="0"/>
              <a:buChar char="•"/>
            </a:pPr>
            <a:endParaRPr lang="en-US" sz="3600" b="1" dirty="0">
              <a:solidFill>
                <a:schemeClr val="tx1"/>
              </a:solidFill>
              <a:effectLst/>
              <a:latin typeface="Calibri" charset="0"/>
              <a:ea typeface="Calibri" charset="0"/>
              <a:cs typeface="Calibri" charset="0"/>
            </a:endParaRPr>
          </a:p>
        </p:txBody>
      </p:sp>
      <p:pic>
        <p:nvPicPr>
          <p:cNvPr id="4" name="pasted-image.pdf"/>
          <p:cNvPicPr>
            <a:picLocks noChangeAspect="1"/>
          </p:cNvPicPr>
          <p:nvPr/>
        </p:nvPicPr>
        <p:blipFill>
          <a:blip r:embed="rId2"/>
          <a:stretch>
            <a:fillRect/>
          </a:stretch>
        </p:blipFill>
        <p:spPr>
          <a:xfrm>
            <a:off x="11196828" y="223774"/>
            <a:ext cx="1184148" cy="1184148"/>
          </a:xfrm>
          <a:prstGeom prst="rect">
            <a:avLst/>
          </a:prstGeom>
          <a:ln w="12700">
            <a:miter lim="400000"/>
          </a:ln>
        </p:spPr>
      </p:pic>
    </p:spTree>
    <p:extLst>
      <p:ext uri="{BB962C8B-B14F-4D97-AF65-F5344CB8AC3E}">
        <p14:creationId xmlns:p14="http://schemas.microsoft.com/office/powerpoint/2010/main" val="1295219170"/>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296" y="76962"/>
            <a:ext cx="12856464" cy="1330960"/>
          </a:xfrm>
          <a:solidFill>
            <a:schemeClr val="tx1"/>
          </a:solidFill>
        </p:spPr>
        <p:txBody>
          <a:bodyPr>
            <a:normAutofit/>
          </a:bodyPr>
          <a:lstStyle/>
          <a:p>
            <a:pPr algn="l"/>
            <a:r>
              <a:rPr lang="en-US" sz="4000" b="1" dirty="0">
                <a:solidFill>
                  <a:schemeClr val="tx2">
                    <a:lumMod val="10000"/>
                  </a:schemeClr>
                </a:solidFill>
                <a:latin typeface="Calibri" panose="020F0502020204030204" pitchFamily="34" charset="0"/>
                <a:cs typeface="Calibri" panose="020F0502020204030204" pitchFamily="34" charset="0"/>
              </a:rPr>
              <a:t> Rh/Kell </a:t>
            </a:r>
            <a:r>
              <a:rPr lang="en-US" sz="4000" b="1" dirty="0" err="1">
                <a:solidFill>
                  <a:schemeClr val="tx2">
                    <a:lumMod val="10000"/>
                  </a:schemeClr>
                </a:solidFill>
                <a:latin typeface="Calibri" panose="020F0502020204030204" pitchFamily="34" charset="0"/>
                <a:cs typeface="Calibri" panose="020F0502020204030204" pitchFamily="34" charset="0"/>
              </a:rPr>
              <a:t>vb</a:t>
            </a:r>
            <a:r>
              <a:rPr lang="en-US" sz="4000" b="1" dirty="0">
                <a:solidFill>
                  <a:schemeClr val="tx2">
                    <a:lumMod val="10000"/>
                  </a:schemeClr>
                </a:solidFill>
                <a:latin typeface="Calibri" panose="020F0502020204030204" pitchFamily="34" charset="0"/>
                <a:cs typeface="Calibri" panose="020F0502020204030204" pitchFamily="34" charset="0"/>
              </a:rPr>
              <a:t> </a:t>
            </a:r>
            <a:r>
              <a:rPr lang="en-US" sz="4000" b="1" dirty="0" err="1">
                <a:solidFill>
                  <a:schemeClr val="tx2">
                    <a:lumMod val="10000"/>
                  </a:schemeClr>
                </a:solidFill>
                <a:latin typeface="Calibri" panose="020F0502020204030204" pitchFamily="34" charset="0"/>
                <a:cs typeface="Calibri" panose="020F0502020204030204" pitchFamily="34" charset="0"/>
              </a:rPr>
              <a:t>alloimmunizasyon</a:t>
            </a:r>
            <a:r>
              <a:rPr lang="en-US" sz="4000" b="1" dirty="0">
                <a:solidFill>
                  <a:schemeClr val="tx2">
                    <a:lumMod val="10000"/>
                  </a:schemeClr>
                </a:solidFill>
                <a:latin typeface="Calibri" panose="020F0502020204030204" pitchFamily="34" charset="0"/>
                <a:cs typeface="Calibri" panose="020F0502020204030204" pitchFamily="34" charset="0"/>
              </a:rPr>
              <a:t>- </a:t>
            </a:r>
            <a:r>
              <a:rPr lang="en-US" sz="4000" b="1" dirty="0" err="1">
                <a:solidFill>
                  <a:schemeClr val="tx2">
                    <a:lumMod val="10000"/>
                  </a:schemeClr>
                </a:solidFill>
                <a:latin typeface="Calibri" panose="020F0502020204030204" pitchFamily="34" charset="0"/>
                <a:cs typeface="Calibri" panose="020F0502020204030204" pitchFamily="34" charset="0"/>
              </a:rPr>
              <a:t>Yönetim</a:t>
            </a:r>
            <a:endParaRPr lang="en-US" sz="4000" b="1" dirty="0">
              <a:solidFill>
                <a:schemeClr val="tx2">
                  <a:lumMod val="10000"/>
                </a:schemeClr>
              </a:solidFill>
              <a:latin typeface="Calibri" panose="020F0502020204030204" pitchFamily="34" charset="0"/>
              <a:cs typeface="Calibri" panose="020F0502020204030204" pitchFamily="34" charset="0"/>
            </a:endParaRPr>
          </a:p>
        </p:txBody>
      </p:sp>
      <p:sp>
        <p:nvSpPr>
          <p:cNvPr id="3" name="Text Placeholder 2"/>
          <p:cNvSpPr>
            <a:spLocks noGrp="1"/>
          </p:cNvSpPr>
          <p:nvPr>
            <p:ph type="body" idx="1"/>
          </p:nvPr>
        </p:nvSpPr>
        <p:spPr>
          <a:xfrm>
            <a:off x="249174" y="1792478"/>
            <a:ext cx="12033504" cy="7607554"/>
          </a:xfrm>
        </p:spPr>
        <p:txBody>
          <a:bodyPr anchor="t">
            <a:normAutofit lnSpcReduction="10000"/>
          </a:bodyPr>
          <a:lstStyle/>
          <a:p>
            <a:pPr defTabSz="914400">
              <a:spcBef>
                <a:spcPts val="0"/>
              </a:spcBef>
              <a:buSzTx/>
              <a:buFont typeface="Arial" charset="0"/>
              <a:buChar char="•"/>
            </a:pPr>
            <a:r>
              <a:rPr lang="en-US" sz="3600" b="1" dirty="0">
                <a:solidFill>
                  <a:schemeClr val="tx1"/>
                </a:solidFill>
                <a:latin typeface="Calibri" panose="020F0502020204030204" pitchFamily="34" charset="0"/>
                <a:cs typeface="Calibri" panose="020F0502020204030204" pitchFamily="34" charset="0"/>
              </a:rPr>
              <a:t>İlk </a:t>
            </a:r>
            <a:r>
              <a:rPr lang="en-US" sz="3600" b="1" dirty="0" err="1">
                <a:solidFill>
                  <a:schemeClr val="tx1"/>
                </a:solidFill>
                <a:latin typeface="Calibri" panose="020F0502020204030204" pitchFamily="34" charset="0"/>
                <a:cs typeface="Calibri" panose="020F0502020204030204" pitchFamily="34" charset="0"/>
              </a:rPr>
              <a:t>vizitte</a:t>
            </a:r>
            <a:r>
              <a:rPr lang="en-US" sz="3600" b="1" dirty="0">
                <a:solidFill>
                  <a:schemeClr val="tx1"/>
                </a:solidFill>
                <a:latin typeface="Calibri" panose="020F0502020204030204" pitchFamily="34" charset="0"/>
                <a:cs typeface="Calibri" panose="020F0502020204030204" pitchFamily="34" charset="0"/>
              </a:rPr>
              <a:t> IDC </a:t>
            </a:r>
            <a:r>
              <a:rPr lang="en-US" sz="3600" b="1" dirty="0" err="1">
                <a:solidFill>
                  <a:schemeClr val="tx1"/>
                </a:solidFill>
                <a:latin typeface="Calibri" panose="020F0502020204030204" pitchFamily="34" charset="0"/>
                <a:cs typeface="Calibri" panose="020F0502020204030204" pitchFamily="34" charset="0"/>
              </a:rPr>
              <a:t>testi</a:t>
            </a:r>
            <a:r>
              <a:rPr lang="en-US" sz="3600" b="1" dirty="0">
                <a:solidFill>
                  <a:schemeClr val="tx1"/>
                </a:solidFill>
                <a:latin typeface="Calibri" panose="020F0502020204030204" pitchFamily="34" charset="0"/>
                <a:cs typeface="Calibri" panose="020F0502020204030204" pitchFamily="34" charset="0"/>
              </a:rPr>
              <a:t>, </a:t>
            </a:r>
            <a:r>
              <a:rPr lang="en-US" sz="3600" b="1" dirty="0" err="1">
                <a:solidFill>
                  <a:schemeClr val="tx1"/>
                </a:solidFill>
                <a:latin typeface="Calibri" panose="020F0502020204030204" pitchFamily="34" charset="0"/>
                <a:cs typeface="Calibri" panose="020F0502020204030204" pitchFamily="34" charset="0"/>
              </a:rPr>
              <a:t>sonuca</a:t>
            </a:r>
            <a:r>
              <a:rPr lang="en-US" sz="3600" b="1" dirty="0">
                <a:solidFill>
                  <a:schemeClr val="tx1"/>
                </a:solidFill>
                <a:latin typeface="Calibri" panose="020F0502020204030204" pitchFamily="34" charset="0"/>
                <a:cs typeface="Calibri" panose="020F0502020204030204" pitchFamily="34" charset="0"/>
              </a:rPr>
              <a:t> </a:t>
            </a:r>
            <a:r>
              <a:rPr lang="en-US" sz="3600" b="1" dirty="0" err="1">
                <a:solidFill>
                  <a:schemeClr val="tx1"/>
                </a:solidFill>
                <a:latin typeface="Calibri" panose="020F0502020204030204" pitchFamily="34" charset="0"/>
                <a:cs typeface="Calibri" panose="020F0502020204030204" pitchFamily="34" charset="0"/>
              </a:rPr>
              <a:t>göre</a:t>
            </a:r>
            <a:r>
              <a:rPr lang="en-US" sz="3600" b="1" dirty="0">
                <a:solidFill>
                  <a:schemeClr val="tx1"/>
                </a:solidFill>
                <a:latin typeface="Calibri" panose="020F0502020204030204" pitchFamily="34" charset="0"/>
                <a:cs typeface="Calibri" panose="020F0502020204030204" pitchFamily="34" charset="0"/>
              </a:rPr>
              <a:t> </a:t>
            </a:r>
            <a:r>
              <a:rPr lang="en-US" sz="3600" b="1" dirty="0" err="1">
                <a:solidFill>
                  <a:schemeClr val="tx1"/>
                </a:solidFill>
                <a:latin typeface="Calibri" panose="020F0502020204030204" pitchFamily="34" charset="0"/>
                <a:cs typeface="Calibri" panose="020F0502020204030204" pitchFamily="34" charset="0"/>
              </a:rPr>
              <a:t>tiplendirme</a:t>
            </a:r>
            <a:r>
              <a:rPr lang="en-US" sz="3600" b="1" dirty="0">
                <a:solidFill>
                  <a:schemeClr val="tx1"/>
                </a:solidFill>
                <a:latin typeface="Calibri" panose="020F0502020204030204" pitchFamily="34" charset="0"/>
                <a:cs typeface="Calibri" panose="020F0502020204030204" pitchFamily="34" charset="0"/>
              </a:rPr>
              <a:t> </a:t>
            </a:r>
            <a:r>
              <a:rPr lang="en-US" sz="3600" b="1" dirty="0" err="1">
                <a:solidFill>
                  <a:schemeClr val="tx1"/>
                </a:solidFill>
                <a:latin typeface="Calibri" panose="020F0502020204030204" pitchFamily="34" charset="0"/>
                <a:cs typeface="Calibri" panose="020F0502020204030204" pitchFamily="34" charset="0"/>
              </a:rPr>
              <a:t>ve</a:t>
            </a:r>
            <a:r>
              <a:rPr lang="en-US" sz="3600" b="1" dirty="0">
                <a:solidFill>
                  <a:schemeClr val="tx1"/>
                </a:solidFill>
                <a:latin typeface="Calibri" panose="020F0502020204030204" pitchFamily="34" charset="0"/>
                <a:cs typeface="Calibri" panose="020F0502020204030204" pitchFamily="34" charset="0"/>
              </a:rPr>
              <a:t> </a:t>
            </a:r>
            <a:r>
              <a:rPr lang="en-US" sz="3600" b="1" dirty="0" err="1">
                <a:solidFill>
                  <a:schemeClr val="tx1"/>
                </a:solidFill>
                <a:latin typeface="Calibri" panose="020F0502020204030204" pitchFamily="34" charset="0"/>
                <a:cs typeface="Calibri" panose="020F0502020204030204" pitchFamily="34" charset="0"/>
              </a:rPr>
              <a:t>titrasyon</a:t>
            </a:r>
            <a:endParaRPr lang="en-US" sz="3600" b="1" dirty="0">
              <a:solidFill>
                <a:schemeClr val="tx1"/>
              </a:solidFill>
              <a:latin typeface="Calibri" panose="020F0502020204030204" pitchFamily="34" charset="0"/>
              <a:cs typeface="Calibri" panose="020F0502020204030204" pitchFamily="34" charset="0"/>
            </a:endParaRPr>
          </a:p>
          <a:p>
            <a:pPr lvl="1" defTabSz="914400">
              <a:spcBef>
                <a:spcPts val="0"/>
              </a:spcBef>
              <a:buSzTx/>
              <a:buFont typeface="Arial" charset="0"/>
              <a:buChar char="•"/>
            </a:pPr>
            <a:r>
              <a:rPr lang="en-US" sz="3600" b="1" dirty="0" err="1">
                <a:solidFill>
                  <a:schemeClr val="tx1"/>
                </a:solidFill>
                <a:latin typeface="Calibri" panose="020F0502020204030204" pitchFamily="34" charset="0"/>
                <a:cs typeface="Calibri" panose="020F0502020204030204" pitchFamily="34" charset="0"/>
              </a:rPr>
              <a:t>Kritik</a:t>
            </a:r>
            <a:r>
              <a:rPr lang="en-US" sz="3600" b="1" dirty="0">
                <a:solidFill>
                  <a:schemeClr val="tx1"/>
                </a:solidFill>
                <a:latin typeface="Calibri" panose="020F0502020204030204" pitchFamily="34" charset="0"/>
                <a:cs typeface="Calibri" panose="020F0502020204030204" pitchFamily="34" charset="0"/>
              </a:rPr>
              <a:t> </a:t>
            </a:r>
            <a:r>
              <a:rPr lang="en-US" sz="3600" b="1" dirty="0" err="1">
                <a:solidFill>
                  <a:schemeClr val="tx1"/>
                </a:solidFill>
                <a:latin typeface="Calibri" panose="020F0502020204030204" pitchFamily="34" charset="0"/>
                <a:cs typeface="Calibri" panose="020F0502020204030204" pitchFamily="34" charset="0"/>
              </a:rPr>
              <a:t>değere</a:t>
            </a:r>
            <a:r>
              <a:rPr lang="en-US" sz="3600" b="1" dirty="0">
                <a:solidFill>
                  <a:schemeClr val="tx1"/>
                </a:solidFill>
                <a:latin typeface="Calibri" panose="020F0502020204030204" pitchFamily="34" charset="0"/>
                <a:cs typeface="Calibri" panose="020F0502020204030204" pitchFamily="34" charset="0"/>
              </a:rPr>
              <a:t> </a:t>
            </a:r>
            <a:r>
              <a:rPr lang="en-US" sz="3600" b="1" dirty="0" err="1">
                <a:solidFill>
                  <a:schemeClr val="tx1"/>
                </a:solidFill>
                <a:latin typeface="Calibri" panose="020F0502020204030204" pitchFamily="34" charset="0"/>
                <a:cs typeface="Calibri" panose="020F0502020204030204" pitchFamily="34" charset="0"/>
              </a:rPr>
              <a:t>gelene</a:t>
            </a:r>
            <a:r>
              <a:rPr lang="en-US" sz="3600" b="1" dirty="0">
                <a:solidFill>
                  <a:schemeClr val="tx1"/>
                </a:solidFill>
                <a:latin typeface="Calibri" panose="020F0502020204030204" pitchFamily="34" charset="0"/>
                <a:cs typeface="Calibri" panose="020F0502020204030204" pitchFamily="34" charset="0"/>
              </a:rPr>
              <a:t> </a:t>
            </a:r>
            <a:r>
              <a:rPr lang="en-US" sz="3600" b="1" dirty="0" err="1">
                <a:solidFill>
                  <a:schemeClr val="tx1"/>
                </a:solidFill>
                <a:latin typeface="Calibri" panose="020F0502020204030204" pitchFamily="34" charset="0"/>
                <a:cs typeface="Calibri" panose="020F0502020204030204" pitchFamily="34" charset="0"/>
              </a:rPr>
              <a:t>kadar</a:t>
            </a:r>
            <a:r>
              <a:rPr lang="en-US" sz="3600" b="1" dirty="0">
                <a:solidFill>
                  <a:schemeClr val="tx1"/>
                </a:solidFill>
                <a:latin typeface="Calibri" panose="020F0502020204030204" pitchFamily="34" charset="0"/>
                <a:cs typeface="Calibri" panose="020F0502020204030204" pitchFamily="34" charset="0"/>
              </a:rPr>
              <a:t> 4 </a:t>
            </a:r>
            <a:r>
              <a:rPr lang="en-US" sz="3600" b="1" dirty="0" err="1">
                <a:solidFill>
                  <a:schemeClr val="tx1"/>
                </a:solidFill>
                <a:latin typeface="Calibri" panose="020F0502020204030204" pitchFamily="34" charset="0"/>
                <a:cs typeface="Calibri" panose="020F0502020204030204" pitchFamily="34" charset="0"/>
              </a:rPr>
              <a:t>haftada</a:t>
            </a:r>
            <a:r>
              <a:rPr lang="en-US" sz="3600" b="1" dirty="0">
                <a:solidFill>
                  <a:schemeClr val="tx1"/>
                </a:solidFill>
                <a:latin typeface="Calibri" panose="020F0502020204030204" pitchFamily="34" charset="0"/>
                <a:cs typeface="Calibri" panose="020F0502020204030204" pitchFamily="34" charset="0"/>
              </a:rPr>
              <a:t> </a:t>
            </a:r>
            <a:r>
              <a:rPr lang="en-US" sz="3600" b="1" dirty="0" err="1">
                <a:solidFill>
                  <a:schemeClr val="tx1"/>
                </a:solidFill>
                <a:latin typeface="Calibri" panose="020F0502020204030204" pitchFamily="34" charset="0"/>
                <a:cs typeface="Calibri" panose="020F0502020204030204" pitchFamily="34" charset="0"/>
              </a:rPr>
              <a:t>bir</a:t>
            </a:r>
            <a:r>
              <a:rPr lang="en-US" sz="3600" b="1" dirty="0">
                <a:solidFill>
                  <a:schemeClr val="tx1"/>
                </a:solidFill>
                <a:latin typeface="Calibri" panose="020F0502020204030204" pitchFamily="34" charset="0"/>
                <a:cs typeface="Calibri" panose="020F0502020204030204" pitchFamily="34" charset="0"/>
              </a:rPr>
              <a:t> </a:t>
            </a:r>
            <a:r>
              <a:rPr lang="en-US" sz="3600" b="1" dirty="0" err="1">
                <a:solidFill>
                  <a:schemeClr val="tx1"/>
                </a:solidFill>
                <a:latin typeface="Calibri" panose="020F0502020204030204" pitchFamily="34" charset="0"/>
                <a:cs typeface="Calibri" panose="020F0502020204030204" pitchFamily="34" charset="0"/>
              </a:rPr>
              <a:t>istenir</a:t>
            </a:r>
            <a:r>
              <a:rPr lang="en-US" sz="3600" b="1" dirty="0">
                <a:solidFill>
                  <a:schemeClr val="tx1"/>
                </a:solidFill>
                <a:latin typeface="Calibri" panose="020F0502020204030204" pitchFamily="34" charset="0"/>
                <a:cs typeface="Calibri" panose="020F0502020204030204" pitchFamily="34" charset="0"/>
              </a:rPr>
              <a:t>:</a:t>
            </a:r>
          </a:p>
          <a:p>
            <a:pPr lvl="2" defTabSz="914400">
              <a:spcBef>
                <a:spcPts val="0"/>
              </a:spcBef>
              <a:buSzTx/>
              <a:buFont typeface="Arial" charset="0"/>
              <a:buChar char="•"/>
            </a:pPr>
            <a:r>
              <a:rPr lang="en-US" sz="3600" b="1" dirty="0" err="1">
                <a:solidFill>
                  <a:schemeClr val="tx1"/>
                </a:solidFill>
                <a:latin typeface="Calibri" panose="020F0502020204030204" pitchFamily="34" charset="0"/>
                <a:cs typeface="Calibri" panose="020F0502020204030204" pitchFamily="34" charset="0"/>
              </a:rPr>
              <a:t>RhD</a:t>
            </a:r>
            <a:r>
              <a:rPr lang="en-US" sz="3600" b="1" dirty="0">
                <a:solidFill>
                  <a:schemeClr val="tx1"/>
                </a:solidFill>
                <a:latin typeface="Calibri" panose="020F0502020204030204" pitchFamily="34" charset="0"/>
                <a:cs typeface="Calibri" panose="020F0502020204030204" pitchFamily="34" charset="0"/>
              </a:rPr>
              <a:t> </a:t>
            </a:r>
            <a:r>
              <a:rPr lang="en-US" sz="3600" b="1" dirty="0" err="1">
                <a:solidFill>
                  <a:schemeClr val="tx1"/>
                </a:solidFill>
                <a:latin typeface="Calibri" panose="020F0502020204030204" pitchFamily="34" charset="0"/>
                <a:cs typeface="Calibri" panose="020F0502020204030204" pitchFamily="34" charset="0"/>
              </a:rPr>
              <a:t>için</a:t>
            </a:r>
            <a:r>
              <a:rPr lang="en-US" sz="3600" b="1" dirty="0">
                <a:solidFill>
                  <a:schemeClr val="tx1"/>
                </a:solidFill>
                <a:latin typeface="Calibri" panose="020F0502020204030204" pitchFamily="34" charset="0"/>
                <a:cs typeface="Calibri" panose="020F0502020204030204" pitchFamily="34" charset="0"/>
              </a:rPr>
              <a:t> &gt;1/32 (1/16)</a:t>
            </a:r>
          </a:p>
          <a:p>
            <a:pPr lvl="2" defTabSz="914400">
              <a:spcBef>
                <a:spcPts val="0"/>
              </a:spcBef>
              <a:buSzTx/>
              <a:buFont typeface="Arial" charset="0"/>
              <a:buChar char="•"/>
            </a:pPr>
            <a:r>
              <a:rPr lang="en-US" sz="3600" b="1" dirty="0" err="1">
                <a:solidFill>
                  <a:schemeClr val="tx1"/>
                </a:solidFill>
                <a:latin typeface="Calibri" panose="020F0502020204030204" pitchFamily="34" charset="0"/>
                <a:cs typeface="Calibri" panose="020F0502020204030204" pitchFamily="34" charset="0"/>
              </a:rPr>
              <a:t>Kell</a:t>
            </a:r>
            <a:r>
              <a:rPr lang="en-US" sz="3600" b="1" dirty="0">
                <a:solidFill>
                  <a:schemeClr val="tx1"/>
                </a:solidFill>
                <a:latin typeface="Calibri" panose="020F0502020204030204" pitchFamily="34" charset="0"/>
                <a:cs typeface="Calibri" panose="020F0502020204030204" pitchFamily="34" charset="0"/>
              </a:rPr>
              <a:t> </a:t>
            </a:r>
            <a:r>
              <a:rPr lang="en-US" sz="3600" b="1" dirty="0" err="1">
                <a:solidFill>
                  <a:schemeClr val="tx1"/>
                </a:solidFill>
                <a:latin typeface="Calibri" panose="020F0502020204030204" pitchFamily="34" charset="0"/>
                <a:cs typeface="Calibri" panose="020F0502020204030204" pitchFamily="34" charset="0"/>
              </a:rPr>
              <a:t>için</a:t>
            </a:r>
            <a:r>
              <a:rPr lang="en-US" sz="3600" b="1" dirty="0">
                <a:solidFill>
                  <a:schemeClr val="tx1"/>
                </a:solidFill>
                <a:latin typeface="Calibri" panose="020F0502020204030204" pitchFamily="34" charset="0"/>
                <a:cs typeface="Calibri" panose="020F0502020204030204" pitchFamily="34" charset="0"/>
              </a:rPr>
              <a:t> 1/8     </a:t>
            </a:r>
          </a:p>
          <a:p>
            <a:pPr defTabSz="914400">
              <a:spcBef>
                <a:spcPts val="0"/>
              </a:spcBef>
              <a:buSzTx/>
              <a:buFont typeface="Arial" charset="0"/>
              <a:buChar char="•"/>
            </a:pPr>
            <a:endParaRPr lang="en-US" sz="3600" b="1" dirty="0">
              <a:solidFill>
                <a:schemeClr val="tx1"/>
              </a:solidFill>
              <a:latin typeface="Calibri" panose="020F0502020204030204" pitchFamily="34" charset="0"/>
              <a:cs typeface="Calibri" panose="020F0502020204030204" pitchFamily="34" charset="0"/>
            </a:endParaRPr>
          </a:p>
          <a:p>
            <a:pPr defTabSz="914400">
              <a:spcBef>
                <a:spcPts val="0"/>
              </a:spcBef>
              <a:buSzTx/>
              <a:buFont typeface="Arial" charset="0"/>
              <a:buChar char="•"/>
            </a:pPr>
            <a:r>
              <a:rPr lang="en-US" sz="3600" b="1" dirty="0" err="1">
                <a:solidFill>
                  <a:schemeClr val="tx1"/>
                </a:solidFill>
                <a:latin typeface="Calibri" panose="020F0502020204030204" pitchFamily="34" charset="0"/>
                <a:cs typeface="Calibri" panose="020F0502020204030204" pitchFamily="34" charset="0"/>
              </a:rPr>
              <a:t>Tarihsel</a:t>
            </a:r>
            <a:r>
              <a:rPr lang="en-US" sz="3600" b="1" dirty="0">
                <a:solidFill>
                  <a:schemeClr val="tx1"/>
                </a:solidFill>
                <a:latin typeface="Calibri" panose="020F0502020204030204" pitchFamily="34" charset="0"/>
                <a:cs typeface="Calibri" panose="020F0502020204030204" pitchFamily="34" charset="0"/>
              </a:rPr>
              <a:t> </a:t>
            </a:r>
            <a:r>
              <a:rPr lang="en-US" sz="3600" b="1" dirty="0" err="1">
                <a:solidFill>
                  <a:schemeClr val="tx1"/>
                </a:solidFill>
                <a:latin typeface="Calibri" panose="020F0502020204030204" pitchFamily="34" charset="0"/>
                <a:cs typeface="Calibri" panose="020F0502020204030204" pitchFamily="34" charset="0"/>
              </a:rPr>
              <a:t>olarak</a:t>
            </a:r>
            <a:endParaRPr lang="en-US" sz="3600" b="1" dirty="0">
              <a:solidFill>
                <a:schemeClr val="tx1"/>
              </a:solidFill>
              <a:latin typeface="Calibri" panose="020F0502020204030204" pitchFamily="34" charset="0"/>
              <a:cs typeface="Calibri" panose="020F0502020204030204" pitchFamily="34" charset="0"/>
            </a:endParaRPr>
          </a:p>
          <a:p>
            <a:pPr lvl="1" defTabSz="914400">
              <a:spcBef>
                <a:spcPts val="0"/>
              </a:spcBef>
              <a:buSzTx/>
              <a:buFont typeface="Arial" charset="0"/>
              <a:buChar char="•"/>
            </a:pPr>
            <a:r>
              <a:rPr lang="en-US" sz="3600" b="1" dirty="0" err="1">
                <a:solidFill>
                  <a:schemeClr val="tx1"/>
                </a:solidFill>
                <a:latin typeface="Calibri" panose="020F0502020204030204" pitchFamily="34" charset="0"/>
                <a:cs typeface="Calibri" panose="020F0502020204030204" pitchFamily="34" charset="0"/>
              </a:rPr>
              <a:t>Haftalık</a:t>
            </a:r>
            <a:r>
              <a:rPr lang="en-US" sz="3600" b="1" dirty="0">
                <a:solidFill>
                  <a:schemeClr val="tx1"/>
                </a:solidFill>
                <a:latin typeface="Calibri" panose="020F0502020204030204" pitchFamily="34" charset="0"/>
                <a:cs typeface="Calibri" panose="020F0502020204030204" pitchFamily="34" charset="0"/>
              </a:rPr>
              <a:t> AS </a:t>
            </a:r>
            <a:r>
              <a:rPr lang="en-US" sz="3600" b="1" dirty="0">
                <a:solidFill>
                  <a:schemeClr val="tx1"/>
                </a:solidFill>
                <a:latin typeface="Calibri" panose="020F0502020204030204" pitchFamily="34" charset="0"/>
                <a:cs typeface="Calibri" panose="020F0502020204030204" pitchFamily="34" charset="0"/>
                <a:sym typeface="Wingdings"/>
              </a:rPr>
              <a:t> </a:t>
            </a:r>
            <a:r>
              <a:rPr lang="en-US" sz="3600" b="1" dirty="0" err="1">
                <a:solidFill>
                  <a:schemeClr val="tx1"/>
                </a:solidFill>
                <a:latin typeface="Calibri" panose="020F0502020204030204" pitchFamily="34" charset="0"/>
                <a:cs typeface="Calibri" panose="020F0502020204030204" pitchFamily="34" charset="0"/>
                <a:sym typeface="Wingdings"/>
              </a:rPr>
              <a:t>Spektrofotometre</a:t>
            </a:r>
            <a:r>
              <a:rPr lang="en-US" sz="3600" b="1" dirty="0">
                <a:solidFill>
                  <a:schemeClr val="tx1"/>
                </a:solidFill>
                <a:latin typeface="Calibri" panose="020F0502020204030204" pitchFamily="34" charset="0"/>
                <a:cs typeface="Calibri" panose="020F0502020204030204" pitchFamily="34" charset="0"/>
                <a:sym typeface="Wingdings"/>
              </a:rPr>
              <a:t> </a:t>
            </a:r>
          </a:p>
          <a:p>
            <a:pPr lvl="2" defTabSz="914400">
              <a:spcBef>
                <a:spcPts val="0"/>
              </a:spcBef>
              <a:buSzTx/>
              <a:buFont typeface="Arial" charset="0"/>
              <a:buChar char="•"/>
            </a:pPr>
            <a:r>
              <a:rPr lang="en-US" sz="3600" b="1" dirty="0">
                <a:solidFill>
                  <a:schemeClr val="tx1"/>
                </a:solidFill>
                <a:latin typeface="Calibri" panose="020F0502020204030204" pitchFamily="34" charset="0"/>
                <a:cs typeface="Calibri" panose="020F0502020204030204" pitchFamily="34" charset="0"/>
                <a:sym typeface="Wingdings"/>
              </a:rPr>
              <a:t>Bilirubin </a:t>
            </a:r>
            <a:r>
              <a:rPr lang="en-US" sz="3600" b="1" dirty="0" err="1">
                <a:solidFill>
                  <a:schemeClr val="tx1"/>
                </a:solidFill>
                <a:latin typeface="Calibri" panose="020F0502020204030204" pitchFamily="34" charset="0"/>
                <a:cs typeface="Calibri" panose="020F0502020204030204" pitchFamily="34" charset="0"/>
                <a:sym typeface="Wingdings"/>
              </a:rPr>
              <a:t>seviyesi</a:t>
            </a:r>
            <a:r>
              <a:rPr lang="en-US" sz="3600" b="1" dirty="0">
                <a:solidFill>
                  <a:schemeClr val="tx1"/>
                </a:solidFill>
                <a:latin typeface="Calibri" panose="020F0502020204030204" pitchFamily="34" charset="0"/>
                <a:cs typeface="Calibri" panose="020F0502020204030204" pitchFamily="34" charset="0"/>
                <a:sym typeface="Wingdings"/>
              </a:rPr>
              <a:t> (𝚫OD 450 nm)</a:t>
            </a:r>
          </a:p>
          <a:p>
            <a:pPr lvl="2" defTabSz="914400">
              <a:spcBef>
                <a:spcPts val="0"/>
              </a:spcBef>
              <a:buSzTx/>
              <a:buFont typeface="Arial" charset="0"/>
              <a:buChar char="•"/>
            </a:pPr>
            <a:endParaRPr lang="en-US" sz="3600" b="1" dirty="0">
              <a:solidFill>
                <a:schemeClr val="tx1"/>
              </a:solidFill>
              <a:latin typeface="Calibri" panose="020F0502020204030204" pitchFamily="34" charset="0"/>
              <a:cs typeface="Calibri" panose="020F0502020204030204" pitchFamily="34" charset="0"/>
              <a:sym typeface="Wingdings"/>
            </a:endParaRPr>
          </a:p>
          <a:p>
            <a:pPr defTabSz="914400">
              <a:spcBef>
                <a:spcPts val="0"/>
              </a:spcBef>
              <a:buSzTx/>
              <a:buFont typeface="Arial" charset="0"/>
              <a:buChar char="•"/>
            </a:pPr>
            <a:r>
              <a:rPr lang="en-US" sz="3600" b="1" dirty="0" err="1">
                <a:solidFill>
                  <a:schemeClr val="tx1"/>
                </a:solidFill>
                <a:latin typeface="Calibri" panose="020F0502020204030204" pitchFamily="34" charset="0"/>
                <a:cs typeface="Calibri" panose="020F0502020204030204" pitchFamily="34" charset="0"/>
                <a:sym typeface="Wingdings"/>
              </a:rPr>
              <a:t>Günümüzde</a:t>
            </a:r>
            <a:endParaRPr lang="en-US" sz="3600" b="1" dirty="0">
              <a:solidFill>
                <a:schemeClr val="tx1"/>
              </a:solidFill>
              <a:latin typeface="Calibri" panose="020F0502020204030204" pitchFamily="34" charset="0"/>
              <a:cs typeface="Calibri" panose="020F0502020204030204" pitchFamily="34" charset="0"/>
              <a:sym typeface="Wingdings"/>
            </a:endParaRPr>
          </a:p>
          <a:p>
            <a:pPr lvl="1" defTabSz="914400">
              <a:spcBef>
                <a:spcPts val="0"/>
              </a:spcBef>
              <a:buSzTx/>
              <a:buFont typeface="Arial" charset="0"/>
              <a:buChar char="•"/>
            </a:pPr>
            <a:r>
              <a:rPr lang="en-US" sz="3600" b="1" dirty="0" err="1">
                <a:solidFill>
                  <a:schemeClr val="tx1"/>
                </a:solidFill>
                <a:latin typeface="Calibri" panose="020F0502020204030204" pitchFamily="34" charset="0"/>
                <a:cs typeface="Calibri" panose="020F0502020204030204" pitchFamily="34" charset="0"/>
                <a:sym typeface="Wingdings"/>
              </a:rPr>
              <a:t>Haftalık</a:t>
            </a:r>
            <a:r>
              <a:rPr lang="en-US" sz="3600" b="1" dirty="0">
                <a:solidFill>
                  <a:schemeClr val="tx1"/>
                </a:solidFill>
                <a:latin typeface="Calibri" panose="020F0502020204030204" pitchFamily="34" charset="0"/>
                <a:cs typeface="Calibri" panose="020F0502020204030204" pitchFamily="34" charset="0"/>
                <a:sym typeface="Wingdings"/>
              </a:rPr>
              <a:t> fetal </a:t>
            </a:r>
            <a:r>
              <a:rPr lang="en-US" sz="3600" b="1" dirty="0" err="1">
                <a:solidFill>
                  <a:schemeClr val="tx1"/>
                </a:solidFill>
                <a:latin typeface="Calibri" panose="020F0502020204030204" pitchFamily="34" charset="0"/>
                <a:cs typeface="Calibri" panose="020F0502020204030204" pitchFamily="34" charset="0"/>
                <a:sym typeface="Wingdings"/>
              </a:rPr>
              <a:t>orta</a:t>
            </a:r>
            <a:r>
              <a:rPr lang="en-US" sz="3600" b="1" dirty="0">
                <a:solidFill>
                  <a:schemeClr val="tx1"/>
                </a:solidFill>
                <a:latin typeface="Calibri" panose="020F0502020204030204" pitchFamily="34" charset="0"/>
                <a:cs typeface="Calibri" panose="020F0502020204030204" pitchFamily="34" charset="0"/>
                <a:sym typeface="Wingdings"/>
              </a:rPr>
              <a:t> </a:t>
            </a:r>
            <a:r>
              <a:rPr lang="en-US" sz="3600" b="1" dirty="0" err="1">
                <a:solidFill>
                  <a:schemeClr val="tx1"/>
                </a:solidFill>
                <a:latin typeface="Calibri" panose="020F0502020204030204" pitchFamily="34" charset="0"/>
                <a:cs typeface="Calibri" panose="020F0502020204030204" pitchFamily="34" charset="0"/>
                <a:sym typeface="Wingdings"/>
              </a:rPr>
              <a:t>serebral</a:t>
            </a:r>
            <a:r>
              <a:rPr lang="en-US" sz="3600" b="1" dirty="0">
                <a:solidFill>
                  <a:schemeClr val="tx1"/>
                </a:solidFill>
                <a:latin typeface="Calibri" panose="020F0502020204030204" pitchFamily="34" charset="0"/>
                <a:cs typeface="Calibri" panose="020F0502020204030204" pitchFamily="34" charset="0"/>
                <a:sym typeface="Wingdings"/>
              </a:rPr>
              <a:t> </a:t>
            </a:r>
            <a:r>
              <a:rPr lang="en-US" sz="3600" b="1" dirty="0" err="1">
                <a:solidFill>
                  <a:schemeClr val="tx1"/>
                </a:solidFill>
                <a:latin typeface="Calibri" panose="020F0502020204030204" pitchFamily="34" charset="0"/>
                <a:cs typeface="Calibri" panose="020F0502020204030204" pitchFamily="34" charset="0"/>
                <a:sym typeface="Wingdings"/>
              </a:rPr>
              <a:t>arter</a:t>
            </a:r>
            <a:r>
              <a:rPr lang="en-US" sz="3600" b="1" dirty="0">
                <a:solidFill>
                  <a:schemeClr val="tx1"/>
                </a:solidFill>
                <a:latin typeface="Calibri" panose="020F0502020204030204" pitchFamily="34" charset="0"/>
                <a:cs typeface="Calibri" panose="020F0502020204030204" pitchFamily="34" charset="0"/>
                <a:sym typeface="Wingdings"/>
              </a:rPr>
              <a:t> </a:t>
            </a:r>
            <a:r>
              <a:rPr lang="en-US" sz="3600" b="1" dirty="0" err="1">
                <a:solidFill>
                  <a:schemeClr val="tx1"/>
                </a:solidFill>
                <a:latin typeface="Calibri" panose="020F0502020204030204" pitchFamily="34" charset="0"/>
                <a:cs typeface="Calibri" panose="020F0502020204030204" pitchFamily="34" charset="0"/>
                <a:sym typeface="Wingdings"/>
              </a:rPr>
              <a:t>Doppleri</a:t>
            </a:r>
            <a:r>
              <a:rPr lang="en-US" sz="3600" b="1" dirty="0">
                <a:solidFill>
                  <a:schemeClr val="tx1"/>
                </a:solidFill>
                <a:latin typeface="Calibri" panose="020F0502020204030204" pitchFamily="34" charset="0"/>
                <a:cs typeface="Calibri" panose="020F0502020204030204" pitchFamily="34" charset="0"/>
                <a:sym typeface="Wingdings"/>
              </a:rPr>
              <a:t> (OSA -MCA- PSV)</a:t>
            </a:r>
          </a:p>
          <a:p>
            <a:pPr lvl="2" defTabSz="914400">
              <a:spcBef>
                <a:spcPts val="0"/>
              </a:spcBef>
              <a:buSzTx/>
              <a:buFont typeface="Arial" charset="0"/>
              <a:buChar char="•"/>
            </a:pPr>
            <a:r>
              <a:rPr lang="en-US" sz="3600" b="1" dirty="0" err="1">
                <a:solidFill>
                  <a:schemeClr val="tx1"/>
                </a:solidFill>
                <a:latin typeface="Calibri" panose="020F0502020204030204" pitchFamily="34" charset="0"/>
                <a:cs typeface="Calibri" panose="020F0502020204030204" pitchFamily="34" charset="0"/>
                <a:sym typeface="Wingdings"/>
              </a:rPr>
              <a:t>Akım</a:t>
            </a:r>
            <a:r>
              <a:rPr lang="en-US" sz="3600" b="1" dirty="0">
                <a:solidFill>
                  <a:schemeClr val="tx1"/>
                </a:solidFill>
                <a:latin typeface="Calibri" panose="020F0502020204030204" pitchFamily="34" charset="0"/>
                <a:cs typeface="Calibri" panose="020F0502020204030204" pitchFamily="34" charset="0"/>
                <a:sym typeface="Wingdings"/>
              </a:rPr>
              <a:t> </a:t>
            </a:r>
            <a:r>
              <a:rPr lang="en-US" sz="3600" b="1" dirty="0" err="1">
                <a:solidFill>
                  <a:schemeClr val="tx1"/>
                </a:solidFill>
                <a:latin typeface="Calibri" panose="020F0502020204030204" pitchFamily="34" charset="0"/>
                <a:cs typeface="Calibri" panose="020F0502020204030204" pitchFamily="34" charset="0"/>
                <a:sym typeface="Wingdings"/>
              </a:rPr>
              <a:t>hızı</a:t>
            </a:r>
            <a:r>
              <a:rPr lang="en-US" sz="3600" b="1" dirty="0">
                <a:solidFill>
                  <a:schemeClr val="tx1"/>
                </a:solidFill>
                <a:latin typeface="Calibri" panose="020F0502020204030204" pitchFamily="34" charset="0"/>
                <a:cs typeface="Calibri" panose="020F0502020204030204" pitchFamily="34" charset="0"/>
                <a:sym typeface="Wingdings"/>
              </a:rPr>
              <a:t> ≥1.5 </a:t>
            </a:r>
            <a:r>
              <a:rPr lang="en-US" sz="3600" b="1" dirty="0" err="1">
                <a:solidFill>
                  <a:schemeClr val="tx1"/>
                </a:solidFill>
                <a:latin typeface="Calibri" panose="020F0502020204030204" pitchFamily="34" charset="0"/>
                <a:cs typeface="Calibri" panose="020F0502020204030204" pitchFamily="34" charset="0"/>
                <a:sym typeface="Wingdings"/>
              </a:rPr>
              <a:t>MoM</a:t>
            </a:r>
            <a:r>
              <a:rPr lang="en-US" sz="3600" b="1" dirty="0">
                <a:solidFill>
                  <a:schemeClr val="tx1"/>
                </a:solidFill>
                <a:latin typeface="Calibri" panose="020F0502020204030204" pitchFamily="34" charset="0"/>
                <a:cs typeface="Calibri" panose="020F0502020204030204" pitchFamily="34" charset="0"/>
                <a:sym typeface="Wingdings"/>
              </a:rPr>
              <a:t> </a:t>
            </a:r>
            <a:r>
              <a:rPr lang="en-US" sz="3600" b="1" dirty="0" err="1">
                <a:solidFill>
                  <a:schemeClr val="tx1"/>
                </a:solidFill>
                <a:latin typeface="Calibri" panose="020F0502020204030204" pitchFamily="34" charset="0"/>
                <a:cs typeface="Calibri" panose="020F0502020204030204" pitchFamily="34" charset="0"/>
                <a:sym typeface="Wingdings"/>
              </a:rPr>
              <a:t>ise</a:t>
            </a:r>
            <a:endParaRPr lang="en-US" sz="3600" b="1" dirty="0">
              <a:solidFill>
                <a:schemeClr val="tx1"/>
              </a:solidFill>
              <a:latin typeface="Calibri" panose="020F0502020204030204" pitchFamily="34" charset="0"/>
              <a:cs typeface="Calibri" panose="020F0502020204030204" pitchFamily="34" charset="0"/>
              <a:sym typeface="Wingdings"/>
            </a:endParaRPr>
          </a:p>
          <a:p>
            <a:pPr lvl="3" defTabSz="914400">
              <a:spcBef>
                <a:spcPts val="0"/>
              </a:spcBef>
              <a:buSzTx/>
              <a:buFont typeface="Arial" charset="0"/>
              <a:buChar char="•"/>
            </a:pPr>
            <a:r>
              <a:rPr lang="en-US" sz="3600" b="1" dirty="0">
                <a:solidFill>
                  <a:schemeClr val="tx1"/>
                </a:solidFill>
                <a:latin typeface="Calibri" panose="020F0502020204030204" pitchFamily="34" charset="0"/>
                <a:cs typeface="Calibri" panose="020F0502020204030204" pitchFamily="34" charset="0"/>
                <a:sym typeface="Wingdings"/>
              </a:rPr>
              <a:t>Fetal </a:t>
            </a:r>
            <a:r>
              <a:rPr lang="en-US" sz="3600" b="1" dirty="0" err="1">
                <a:solidFill>
                  <a:schemeClr val="tx1"/>
                </a:solidFill>
                <a:latin typeface="Calibri" panose="020F0502020204030204" pitchFamily="34" charset="0"/>
                <a:cs typeface="Calibri" panose="020F0502020204030204" pitchFamily="34" charset="0"/>
                <a:sym typeface="Wingdings"/>
              </a:rPr>
              <a:t>kan</a:t>
            </a:r>
            <a:r>
              <a:rPr lang="en-US" sz="3600" b="1" dirty="0">
                <a:solidFill>
                  <a:schemeClr val="tx1"/>
                </a:solidFill>
                <a:latin typeface="Calibri" panose="020F0502020204030204" pitchFamily="34" charset="0"/>
                <a:cs typeface="Calibri" panose="020F0502020204030204" pitchFamily="34" charset="0"/>
                <a:sym typeface="Wingdings"/>
              </a:rPr>
              <a:t> </a:t>
            </a:r>
            <a:r>
              <a:rPr lang="en-US" sz="3600" b="1" dirty="0" err="1">
                <a:solidFill>
                  <a:schemeClr val="tx1"/>
                </a:solidFill>
                <a:latin typeface="Calibri" panose="020F0502020204030204" pitchFamily="34" charset="0"/>
                <a:cs typeface="Calibri" panose="020F0502020204030204" pitchFamily="34" charset="0"/>
                <a:sym typeface="Wingdings"/>
              </a:rPr>
              <a:t>örneklemesi</a:t>
            </a:r>
            <a:r>
              <a:rPr lang="en-US" sz="3600" b="1" dirty="0">
                <a:solidFill>
                  <a:schemeClr val="tx1"/>
                </a:solidFill>
                <a:latin typeface="Calibri" panose="020F0502020204030204" pitchFamily="34" charset="0"/>
                <a:cs typeface="Calibri" panose="020F0502020204030204" pitchFamily="34" charset="0"/>
                <a:sym typeface="Wingdings"/>
              </a:rPr>
              <a:t> </a:t>
            </a:r>
          </a:p>
          <a:p>
            <a:pPr lvl="3" defTabSz="914400">
              <a:spcBef>
                <a:spcPts val="0"/>
              </a:spcBef>
              <a:buSzTx/>
              <a:buFont typeface="Arial" charset="0"/>
              <a:buChar char="•"/>
            </a:pPr>
            <a:r>
              <a:rPr lang="en-US" sz="3600" b="1" dirty="0" err="1">
                <a:solidFill>
                  <a:schemeClr val="tx1"/>
                </a:solidFill>
                <a:latin typeface="Calibri" panose="020F0502020204030204" pitchFamily="34" charset="0"/>
                <a:cs typeface="Calibri" panose="020F0502020204030204" pitchFamily="34" charset="0"/>
                <a:sym typeface="Wingdings"/>
              </a:rPr>
              <a:t>İntrauterin</a:t>
            </a:r>
            <a:r>
              <a:rPr lang="en-US" sz="3600" b="1" dirty="0">
                <a:solidFill>
                  <a:schemeClr val="tx1"/>
                </a:solidFill>
                <a:latin typeface="Calibri" panose="020F0502020204030204" pitchFamily="34" charset="0"/>
                <a:cs typeface="Calibri" panose="020F0502020204030204" pitchFamily="34" charset="0"/>
                <a:sym typeface="Wingdings"/>
              </a:rPr>
              <a:t> </a:t>
            </a:r>
            <a:r>
              <a:rPr lang="en-US" sz="3600" b="1" dirty="0" err="1">
                <a:solidFill>
                  <a:schemeClr val="tx1"/>
                </a:solidFill>
                <a:latin typeface="Calibri" panose="020F0502020204030204" pitchFamily="34" charset="0"/>
                <a:cs typeface="Calibri" panose="020F0502020204030204" pitchFamily="34" charset="0"/>
                <a:sym typeface="Wingdings"/>
              </a:rPr>
              <a:t>transfüzyon</a:t>
            </a:r>
            <a:endParaRPr lang="en-US" sz="3600" b="1" dirty="0">
              <a:solidFill>
                <a:schemeClr val="tx1"/>
              </a:solidFill>
              <a:latin typeface="Calibri" panose="020F0502020204030204" pitchFamily="34" charset="0"/>
              <a:cs typeface="Calibri" panose="020F0502020204030204" pitchFamily="34" charset="0"/>
            </a:endParaRPr>
          </a:p>
          <a:p>
            <a:pPr defTabSz="914400">
              <a:spcBef>
                <a:spcPts val="0"/>
              </a:spcBef>
              <a:buSzTx/>
              <a:buFont typeface="Arial" charset="0"/>
              <a:buChar char="•"/>
            </a:pPr>
            <a:endParaRPr lang="en-US" sz="3600" b="1" dirty="0">
              <a:solidFill>
                <a:schemeClr val="tx1"/>
              </a:solidFill>
              <a:effectLst/>
              <a:latin typeface="+mj-lt"/>
              <a:cs typeface="+mj-cs"/>
            </a:endParaRPr>
          </a:p>
        </p:txBody>
      </p:sp>
      <p:pic>
        <p:nvPicPr>
          <p:cNvPr id="4" name="pasted-image.pdf"/>
          <p:cNvPicPr>
            <a:picLocks noChangeAspect="1"/>
          </p:cNvPicPr>
          <p:nvPr/>
        </p:nvPicPr>
        <p:blipFill>
          <a:blip r:embed="rId3"/>
          <a:stretch>
            <a:fillRect/>
          </a:stretch>
        </p:blipFill>
        <p:spPr>
          <a:xfrm>
            <a:off x="11690604" y="157226"/>
            <a:ext cx="1184148" cy="1184148"/>
          </a:xfrm>
          <a:prstGeom prst="rect">
            <a:avLst/>
          </a:prstGeom>
          <a:ln w="12700">
            <a:miter lim="400000"/>
          </a:ln>
        </p:spPr>
      </p:pic>
    </p:spTree>
    <p:extLst>
      <p:ext uri="{BB962C8B-B14F-4D97-AF65-F5344CB8AC3E}">
        <p14:creationId xmlns:p14="http://schemas.microsoft.com/office/powerpoint/2010/main" val="50419675"/>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 y="0"/>
            <a:ext cx="12986512" cy="1488186"/>
          </a:xfrm>
          <a:solidFill>
            <a:schemeClr val="tx1"/>
          </a:solidFill>
        </p:spPr>
        <p:txBody>
          <a:bodyPr>
            <a:noAutofit/>
          </a:bodyPr>
          <a:lstStyle/>
          <a:p>
            <a:pPr algn="l"/>
            <a:r>
              <a:rPr lang="en-US" sz="4000" b="1" dirty="0">
                <a:solidFill>
                  <a:schemeClr val="tx2">
                    <a:lumMod val="10000"/>
                  </a:schemeClr>
                </a:solidFill>
                <a:latin typeface="Calibri" panose="020F0502020204030204" pitchFamily="34" charset="0"/>
                <a:cs typeface="Calibri" panose="020F0502020204030204" pitchFamily="34" charset="0"/>
              </a:rPr>
              <a:t>Fetal </a:t>
            </a:r>
            <a:r>
              <a:rPr lang="en-US" sz="4000" b="1" dirty="0" err="1">
                <a:solidFill>
                  <a:schemeClr val="tx2">
                    <a:lumMod val="10000"/>
                  </a:schemeClr>
                </a:solidFill>
                <a:latin typeface="Calibri" panose="020F0502020204030204" pitchFamily="34" charset="0"/>
                <a:cs typeface="Calibri" panose="020F0502020204030204" pitchFamily="34" charset="0"/>
              </a:rPr>
              <a:t>anemi</a:t>
            </a:r>
            <a:r>
              <a:rPr lang="en-US" sz="4000" b="1" dirty="0">
                <a:solidFill>
                  <a:schemeClr val="tx2">
                    <a:lumMod val="10000"/>
                  </a:schemeClr>
                </a:solidFill>
                <a:latin typeface="Calibri" panose="020F0502020204030204" pitchFamily="34" charset="0"/>
                <a:cs typeface="Calibri" panose="020F0502020204030204" pitchFamily="34" charset="0"/>
              </a:rPr>
              <a:t>- </a:t>
            </a:r>
            <a:r>
              <a:rPr lang="en-US" sz="4000" b="1" dirty="0" err="1">
                <a:solidFill>
                  <a:schemeClr val="tx2">
                    <a:lumMod val="10000"/>
                  </a:schemeClr>
                </a:solidFill>
                <a:latin typeface="Calibri" panose="020F0502020204030204" pitchFamily="34" charset="0"/>
                <a:cs typeface="Calibri" panose="020F0502020204030204" pitchFamily="34" charset="0"/>
              </a:rPr>
              <a:t>Orta</a:t>
            </a:r>
            <a:r>
              <a:rPr lang="en-US" sz="4000" b="1" dirty="0">
                <a:solidFill>
                  <a:schemeClr val="tx2">
                    <a:lumMod val="10000"/>
                  </a:schemeClr>
                </a:solidFill>
                <a:latin typeface="Calibri" panose="020F0502020204030204" pitchFamily="34" charset="0"/>
                <a:cs typeface="Calibri" panose="020F0502020204030204" pitchFamily="34" charset="0"/>
              </a:rPr>
              <a:t> </a:t>
            </a:r>
            <a:r>
              <a:rPr lang="en-US" sz="4000" b="1" dirty="0" err="1">
                <a:solidFill>
                  <a:schemeClr val="tx2">
                    <a:lumMod val="10000"/>
                  </a:schemeClr>
                </a:solidFill>
                <a:latin typeface="Calibri" panose="020F0502020204030204" pitchFamily="34" charset="0"/>
                <a:cs typeface="Calibri" panose="020F0502020204030204" pitchFamily="34" charset="0"/>
              </a:rPr>
              <a:t>Serebral</a:t>
            </a:r>
            <a:r>
              <a:rPr lang="en-US" sz="4000" b="1" dirty="0">
                <a:solidFill>
                  <a:schemeClr val="tx2">
                    <a:lumMod val="10000"/>
                  </a:schemeClr>
                </a:solidFill>
                <a:latin typeface="Calibri" panose="020F0502020204030204" pitchFamily="34" charset="0"/>
                <a:cs typeface="Calibri" panose="020F0502020204030204" pitchFamily="34" charset="0"/>
              </a:rPr>
              <a:t> </a:t>
            </a:r>
            <a:r>
              <a:rPr lang="en-US" sz="4000" b="1" dirty="0" err="1">
                <a:solidFill>
                  <a:schemeClr val="tx2">
                    <a:lumMod val="10000"/>
                  </a:schemeClr>
                </a:solidFill>
                <a:latin typeface="Calibri" panose="020F0502020204030204" pitchFamily="34" charset="0"/>
                <a:cs typeface="Calibri" panose="020F0502020204030204" pitchFamily="34" charset="0"/>
              </a:rPr>
              <a:t>Arter</a:t>
            </a:r>
            <a:r>
              <a:rPr lang="en-US" sz="4000" b="1" dirty="0">
                <a:solidFill>
                  <a:schemeClr val="tx2">
                    <a:lumMod val="10000"/>
                  </a:schemeClr>
                </a:solidFill>
                <a:latin typeface="Calibri" panose="020F0502020204030204" pitchFamily="34" charset="0"/>
                <a:cs typeface="Calibri" panose="020F0502020204030204" pitchFamily="34" charset="0"/>
              </a:rPr>
              <a:t> </a:t>
            </a:r>
            <a:r>
              <a:rPr lang="en-US" sz="4000" b="1" dirty="0" err="1">
                <a:solidFill>
                  <a:schemeClr val="tx2">
                    <a:lumMod val="10000"/>
                  </a:schemeClr>
                </a:solidFill>
                <a:latin typeface="Calibri" panose="020F0502020204030204" pitchFamily="34" charset="0"/>
                <a:cs typeface="Calibri" panose="020F0502020204030204" pitchFamily="34" charset="0"/>
              </a:rPr>
              <a:t>Doppleri</a:t>
            </a:r>
            <a:endParaRPr lang="en-US" sz="4000" b="1" dirty="0">
              <a:solidFill>
                <a:schemeClr val="tx2">
                  <a:lumMod val="10000"/>
                </a:schemeClr>
              </a:solidFill>
              <a:latin typeface="Calibri" panose="020F0502020204030204" pitchFamily="34" charset="0"/>
              <a:cs typeface="Calibri" panose="020F0502020204030204" pitchFamily="34" charset="0"/>
            </a:endParaRPr>
          </a:p>
        </p:txBody>
      </p:sp>
      <p:sp>
        <p:nvSpPr>
          <p:cNvPr id="3" name="Text Placeholder 2"/>
          <p:cNvSpPr>
            <a:spLocks noGrp="1"/>
          </p:cNvSpPr>
          <p:nvPr>
            <p:ph type="body" idx="1"/>
          </p:nvPr>
        </p:nvSpPr>
        <p:spPr>
          <a:xfrm>
            <a:off x="267462" y="2139950"/>
            <a:ext cx="12479274" cy="7314946"/>
          </a:xfrm>
        </p:spPr>
        <p:txBody>
          <a:bodyPr anchor="t">
            <a:normAutofit lnSpcReduction="10000"/>
          </a:bodyPr>
          <a:lstStyle/>
          <a:p>
            <a:pPr defTabSz="914400">
              <a:spcBef>
                <a:spcPts val="0"/>
              </a:spcBef>
              <a:buSzTx/>
              <a:buFont typeface="Arial" charset="0"/>
              <a:buChar char="•"/>
            </a:pPr>
            <a:r>
              <a:rPr lang="en-US" sz="3600" b="1" dirty="0">
                <a:solidFill>
                  <a:schemeClr val="tx1"/>
                </a:solidFill>
                <a:latin typeface="Calibri" panose="020F0502020204030204" pitchFamily="34" charset="0"/>
                <a:cs typeface="Calibri" panose="020F0502020204030204" pitchFamily="34" charset="0"/>
              </a:rPr>
              <a:t>Fetal </a:t>
            </a:r>
            <a:r>
              <a:rPr lang="en-US" sz="3600" b="1" dirty="0" err="1">
                <a:solidFill>
                  <a:schemeClr val="tx1"/>
                </a:solidFill>
                <a:latin typeface="Calibri" panose="020F0502020204030204" pitchFamily="34" charset="0"/>
                <a:cs typeface="Calibri" panose="020F0502020204030204" pitchFamily="34" charset="0"/>
              </a:rPr>
              <a:t>anemi</a:t>
            </a:r>
            <a:r>
              <a:rPr lang="en-US" sz="3600" b="1" dirty="0">
                <a:solidFill>
                  <a:schemeClr val="tx1"/>
                </a:solidFill>
                <a:latin typeface="Calibri" panose="020F0502020204030204" pitchFamily="34" charset="0"/>
                <a:cs typeface="Calibri" panose="020F0502020204030204" pitchFamily="34" charset="0"/>
              </a:rPr>
              <a:t> </a:t>
            </a:r>
            <a:r>
              <a:rPr lang="en-US" sz="3600" b="1" dirty="0" err="1">
                <a:solidFill>
                  <a:schemeClr val="tx1"/>
                </a:solidFill>
                <a:latin typeface="Calibri" panose="020F0502020204030204" pitchFamily="34" charset="0"/>
                <a:cs typeface="Calibri" panose="020F0502020204030204" pitchFamily="34" charset="0"/>
              </a:rPr>
              <a:t>ile</a:t>
            </a:r>
            <a:r>
              <a:rPr lang="en-US" sz="3600" b="1" dirty="0">
                <a:solidFill>
                  <a:schemeClr val="tx1"/>
                </a:solidFill>
                <a:latin typeface="Calibri" panose="020F0502020204030204" pitchFamily="34" charset="0"/>
                <a:cs typeface="Calibri" panose="020F0502020204030204" pitchFamily="34" charset="0"/>
              </a:rPr>
              <a:t> </a:t>
            </a:r>
            <a:r>
              <a:rPr lang="en-US" sz="3600" b="1" dirty="0" err="1">
                <a:solidFill>
                  <a:schemeClr val="tx1"/>
                </a:solidFill>
                <a:latin typeface="Calibri" panose="020F0502020204030204" pitchFamily="34" charset="0"/>
                <a:cs typeface="Calibri" panose="020F0502020204030204" pitchFamily="34" charset="0"/>
              </a:rPr>
              <a:t>birlikte</a:t>
            </a:r>
            <a:r>
              <a:rPr lang="en-US" sz="3600" b="1" dirty="0">
                <a:solidFill>
                  <a:schemeClr val="tx1"/>
                </a:solidFill>
                <a:latin typeface="Calibri" panose="020F0502020204030204" pitchFamily="34" charset="0"/>
                <a:cs typeface="Calibri" panose="020F0502020204030204" pitchFamily="34" charset="0"/>
              </a:rPr>
              <a:t> </a:t>
            </a:r>
          </a:p>
          <a:p>
            <a:pPr lvl="1" defTabSz="914400">
              <a:spcBef>
                <a:spcPts val="0"/>
              </a:spcBef>
              <a:buSzTx/>
              <a:buFont typeface="Arial" charset="0"/>
              <a:buChar char="•"/>
            </a:pPr>
            <a:r>
              <a:rPr lang="en-US" sz="3600" b="1" dirty="0" err="1">
                <a:solidFill>
                  <a:schemeClr val="tx1"/>
                </a:solidFill>
                <a:latin typeface="Calibri" panose="020F0502020204030204" pitchFamily="34" charset="0"/>
                <a:cs typeface="Calibri" panose="020F0502020204030204" pitchFamily="34" charset="0"/>
              </a:rPr>
              <a:t>Intravasküler</a:t>
            </a:r>
            <a:r>
              <a:rPr lang="en-US" sz="3600" b="1" dirty="0">
                <a:solidFill>
                  <a:schemeClr val="tx1"/>
                </a:solidFill>
                <a:latin typeface="Calibri" panose="020F0502020204030204" pitchFamily="34" charset="0"/>
                <a:cs typeface="Calibri" panose="020F0502020204030204" pitchFamily="34" charset="0"/>
              </a:rPr>
              <a:t> </a:t>
            </a:r>
            <a:r>
              <a:rPr lang="en-US" sz="3600" b="1" dirty="0" err="1">
                <a:solidFill>
                  <a:schemeClr val="tx1"/>
                </a:solidFill>
                <a:latin typeface="Calibri" panose="020F0502020204030204" pitchFamily="34" charset="0"/>
                <a:cs typeface="Calibri" panose="020F0502020204030204" pitchFamily="34" charset="0"/>
              </a:rPr>
              <a:t>ortamda</a:t>
            </a:r>
            <a:r>
              <a:rPr lang="en-US" sz="3600" b="1" dirty="0">
                <a:solidFill>
                  <a:schemeClr val="tx1"/>
                </a:solidFill>
                <a:latin typeface="Calibri" panose="020F0502020204030204" pitchFamily="34" charset="0"/>
                <a:cs typeface="Calibri" panose="020F0502020204030204" pitchFamily="34" charset="0"/>
              </a:rPr>
              <a:t> </a:t>
            </a:r>
            <a:r>
              <a:rPr lang="en-US" sz="3600" b="1" dirty="0" err="1">
                <a:solidFill>
                  <a:schemeClr val="tx1"/>
                </a:solidFill>
                <a:latin typeface="Calibri" panose="020F0502020204030204" pitchFamily="34" charset="0"/>
                <a:cs typeface="Calibri" panose="020F0502020204030204" pitchFamily="34" charset="0"/>
              </a:rPr>
              <a:t>kanın</a:t>
            </a:r>
            <a:r>
              <a:rPr lang="en-US" sz="3600" b="1" dirty="0">
                <a:solidFill>
                  <a:schemeClr val="tx1"/>
                </a:solidFill>
                <a:latin typeface="Calibri" panose="020F0502020204030204" pitchFamily="34" charset="0"/>
                <a:cs typeface="Calibri" panose="020F0502020204030204" pitchFamily="34" charset="0"/>
              </a:rPr>
              <a:t> </a:t>
            </a:r>
            <a:r>
              <a:rPr lang="en-US" sz="3600" b="1" dirty="0" err="1">
                <a:solidFill>
                  <a:schemeClr val="tx1"/>
                </a:solidFill>
                <a:latin typeface="Calibri" panose="020F0502020204030204" pitchFamily="34" charset="0"/>
                <a:cs typeface="Calibri" panose="020F0502020204030204" pitchFamily="34" charset="0"/>
              </a:rPr>
              <a:t>viskozitesi</a:t>
            </a:r>
            <a:r>
              <a:rPr lang="en-US" sz="3600" b="1" dirty="0">
                <a:solidFill>
                  <a:schemeClr val="tx1"/>
                </a:solidFill>
                <a:latin typeface="Calibri" panose="020F0502020204030204" pitchFamily="34" charset="0"/>
                <a:cs typeface="Calibri" panose="020F0502020204030204" pitchFamily="34" charset="0"/>
              </a:rPr>
              <a:t> </a:t>
            </a:r>
            <a:r>
              <a:rPr lang="en-US" sz="3600" b="1" dirty="0" err="1">
                <a:solidFill>
                  <a:schemeClr val="tx1"/>
                </a:solidFill>
                <a:latin typeface="Calibri" panose="020F0502020204030204" pitchFamily="34" charset="0"/>
                <a:cs typeface="Calibri" panose="020F0502020204030204" pitchFamily="34" charset="0"/>
              </a:rPr>
              <a:t>azalır</a:t>
            </a:r>
            <a:endParaRPr lang="en-US" sz="3600" b="1" dirty="0">
              <a:solidFill>
                <a:schemeClr val="tx1"/>
              </a:solidFill>
              <a:latin typeface="Calibri" panose="020F0502020204030204" pitchFamily="34" charset="0"/>
              <a:cs typeface="Calibri" panose="020F0502020204030204" pitchFamily="34" charset="0"/>
            </a:endParaRPr>
          </a:p>
          <a:p>
            <a:pPr lvl="1" defTabSz="914400">
              <a:spcBef>
                <a:spcPts val="0"/>
              </a:spcBef>
              <a:buSzTx/>
              <a:buFont typeface="Arial" charset="0"/>
              <a:buChar char="•"/>
            </a:pPr>
            <a:r>
              <a:rPr lang="en-US" sz="3600" b="1" dirty="0" err="1">
                <a:solidFill>
                  <a:schemeClr val="tx1"/>
                </a:solidFill>
                <a:latin typeface="Calibri" panose="020F0502020204030204" pitchFamily="34" charset="0"/>
                <a:cs typeface="Calibri" panose="020F0502020204030204" pitchFamily="34" charset="0"/>
              </a:rPr>
              <a:t>Kardiyak</a:t>
            </a:r>
            <a:r>
              <a:rPr lang="en-US" sz="3600" b="1" dirty="0">
                <a:solidFill>
                  <a:schemeClr val="tx1"/>
                </a:solidFill>
                <a:latin typeface="Calibri" panose="020F0502020204030204" pitchFamily="34" charset="0"/>
                <a:cs typeface="Calibri" panose="020F0502020204030204" pitchFamily="34" charset="0"/>
              </a:rPr>
              <a:t> </a:t>
            </a:r>
            <a:r>
              <a:rPr lang="en-US" sz="3600" b="1" dirty="0" err="1">
                <a:solidFill>
                  <a:schemeClr val="tx1"/>
                </a:solidFill>
                <a:latin typeface="Calibri" panose="020F0502020204030204" pitchFamily="34" charset="0"/>
                <a:cs typeface="Calibri" panose="020F0502020204030204" pitchFamily="34" charset="0"/>
              </a:rPr>
              <a:t>atım</a:t>
            </a:r>
            <a:r>
              <a:rPr lang="en-US" sz="3600" b="1" dirty="0">
                <a:solidFill>
                  <a:schemeClr val="tx1"/>
                </a:solidFill>
                <a:latin typeface="Calibri" panose="020F0502020204030204" pitchFamily="34" charset="0"/>
                <a:cs typeface="Calibri" panose="020F0502020204030204" pitchFamily="34" charset="0"/>
              </a:rPr>
              <a:t> </a:t>
            </a:r>
            <a:r>
              <a:rPr lang="en-US" sz="3600" b="1" dirty="0" err="1">
                <a:solidFill>
                  <a:schemeClr val="tx1"/>
                </a:solidFill>
                <a:latin typeface="Calibri" panose="020F0502020204030204" pitchFamily="34" charset="0"/>
                <a:cs typeface="Calibri" panose="020F0502020204030204" pitchFamily="34" charset="0"/>
              </a:rPr>
              <a:t>gücü</a:t>
            </a:r>
            <a:r>
              <a:rPr lang="en-US" sz="3600" b="1" dirty="0">
                <a:solidFill>
                  <a:schemeClr val="tx1"/>
                </a:solidFill>
                <a:latin typeface="Calibri" panose="020F0502020204030204" pitchFamily="34" charset="0"/>
                <a:cs typeface="Calibri" panose="020F0502020204030204" pitchFamily="34" charset="0"/>
              </a:rPr>
              <a:t> </a:t>
            </a:r>
            <a:r>
              <a:rPr lang="en-US" sz="3600" b="1" dirty="0" err="1">
                <a:solidFill>
                  <a:schemeClr val="tx1"/>
                </a:solidFill>
                <a:latin typeface="Calibri" panose="020F0502020204030204" pitchFamily="34" charset="0"/>
                <a:cs typeface="Calibri" panose="020F0502020204030204" pitchFamily="34" charset="0"/>
              </a:rPr>
              <a:t>artar</a:t>
            </a:r>
            <a:endParaRPr lang="en-US" sz="3600" b="1" dirty="0">
              <a:solidFill>
                <a:schemeClr val="tx1"/>
              </a:solidFill>
              <a:latin typeface="Calibri" panose="020F0502020204030204" pitchFamily="34" charset="0"/>
              <a:cs typeface="Calibri" panose="020F0502020204030204" pitchFamily="34" charset="0"/>
            </a:endParaRPr>
          </a:p>
          <a:p>
            <a:pPr lvl="1" defTabSz="914400">
              <a:spcBef>
                <a:spcPts val="0"/>
              </a:spcBef>
              <a:buSzTx/>
              <a:buFont typeface="Arial" charset="0"/>
              <a:buChar char="•"/>
            </a:pPr>
            <a:r>
              <a:rPr lang="en-US" sz="3600" b="1" dirty="0">
                <a:solidFill>
                  <a:schemeClr val="tx1"/>
                </a:solidFill>
                <a:latin typeface="Calibri" panose="020F0502020204030204" pitchFamily="34" charset="0"/>
                <a:cs typeface="Calibri" panose="020F0502020204030204" pitchFamily="34" charset="0"/>
              </a:rPr>
              <a:t>PSV (</a:t>
            </a:r>
            <a:r>
              <a:rPr lang="en-US" sz="3600" b="1" dirty="0" err="1">
                <a:solidFill>
                  <a:schemeClr val="tx1"/>
                </a:solidFill>
                <a:latin typeface="Calibri" panose="020F0502020204030204" pitchFamily="34" charset="0"/>
                <a:cs typeface="Calibri" panose="020F0502020204030204" pitchFamily="34" charset="0"/>
              </a:rPr>
              <a:t>pik</a:t>
            </a:r>
            <a:r>
              <a:rPr lang="en-US" sz="3600" b="1" dirty="0">
                <a:solidFill>
                  <a:schemeClr val="tx1"/>
                </a:solidFill>
                <a:latin typeface="Calibri" panose="020F0502020204030204" pitchFamily="34" charset="0"/>
                <a:cs typeface="Calibri" panose="020F0502020204030204" pitchFamily="34" charset="0"/>
              </a:rPr>
              <a:t> </a:t>
            </a:r>
            <a:r>
              <a:rPr lang="en-US" sz="3600" b="1" dirty="0" err="1">
                <a:solidFill>
                  <a:schemeClr val="tx1"/>
                </a:solidFill>
                <a:latin typeface="Calibri" panose="020F0502020204030204" pitchFamily="34" charset="0"/>
                <a:cs typeface="Calibri" panose="020F0502020204030204" pitchFamily="34" charset="0"/>
              </a:rPr>
              <a:t>sistolik</a:t>
            </a:r>
            <a:r>
              <a:rPr lang="en-US" sz="3600" b="1" dirty="0">
                <a:solidFill>
                  <a:schemeClr val="tx1"/>
                </a:solidFill>
                <a:latin typeface="Calibri" panose="020F0502020204030204" pitchFamily="34" charset="0"/>
                <a:cs typeface="Calibri" panose="020F0502020204030204" pitchFamily="34" charset="0"/>
              </a:rPr>
              <a:t> </a:t>
            </a:r>
            <a:r>
              <a:rPr lang="en-US" sz="3600" b="1" dirty="0" err="1">
                <a:solidFill>
                  <a:schemeClr val="tx1"/>
                </a:solidFill>
                <a:latin typeface="Calibri" panose="020F0502020204030204" pitchFamily="34" charset="0"/>
                <a:cs typeface="Calibri" panose="020F0502020204030204" pitchFamily="34" charset="0"/>
              </a:rPr>
              <a:t>velosite</a:t>
            </a:r>
            <a:r>
              <a:rPr lang="en-US" sz="3600" b="1" dirty="0">
                <a:solidFill>
                  <a:schemeClr val="tx1"/>
                </a:solidFill>
                <a:latin typeface="Calibri" panose="020F0502020204030204" pitchFamily="34" charset="0"/>
                <a:cs typeface="Calibri" panose="020F0502020204030204" pitchFamily="34" charset="0"/>
              </a:rPr>
              <a:t>) </a:t>
            </a:r>
            <a:r>
              <a:rPr lang="en-US" sz="3600" b="1" dirty="0" err="1">
                <a:solidFill>
                  <a:schemeClr val="tx1"/>
                </a:solidFill>
                <a:latin typeface="Calibri" panose="020F0502020204030204" pitchFamily="34" charset="0"/>
                <a:cs typeface="Calibri" panose="020F0502020204030204" pitchFamily="34" charset="0"/>
              </a:rPr>
              <a:t>artar</a:t>
            </a:r>
            <a:endParaRPr lang="en-US" sz="3600" b="1" dirty="0">
              <a:solidFill>
                <a:schemeClr val="tx1"/>
              </a:solidFill>
              <a:latin typeface="Calibri" panose="020F0502020204030204" pitchFamily="34" charset="0"/>
              <a:cs typeface="Calibri" panose="020F0502020204030204" pitchFamily="34" charset="0"/>
            </a:endParaRPr>
          </a:p>
          <a:p>
            <a:pPr lvl="2" defTabSz="914400">
              <a:spcBef>
                <a:spcPts val="0"/>
              </a:spcBef>
              <a:buSzTx/>
              <a:buFont typeface="Arial" charset="0"/>
              <a:buChar char="•"/>
            </a:pPr>
            <a:r>
              <a:rPr lang="en-US" sz="3600" b="1" dirty="0" err="1">
                <a:solidFill>
                  <a:schemeClr val="tx1"/>
                </a:solidFill>
                <a:latin typeface="Calibri" panose="020F0502020204030204" pitchFamily="34" charset="0"/>
                <a:cs typeface="Calibri" panose="020F0502020204030204" pitchFamily="34" charset="0"/>
              </a:rPr>
              <a:t>Duyarlılık</a:t>
            </a:r>
            <a:r>
              <a:rPr lang="en-US" sz="3600" b="1" dirty="0">
                <a:solidFill>
                  <a:schemeClr val="tx1"/>
                </a:solidFill>
                <a:latin typeface="Calibri" panose="020F0502020204030204" pitchFamily="34" charset="0"/>
                <a:cs typeface="Calibri" panose="020F0502020204030204" pitchFamily="34" charset="0"/>
              </a:rPr>
              <a:t> %85, </a:t>
            </a:r>
            <a:r>
              <a:rPr lang="en-US" sz="3600" b="1" dirty="0" err="1">
                <a:solidFill>
                  <a:schemeClr val="tx1"/>
                </a:solidFill>
                <a:latin typeface="Calibri" panose="020F0502020204030204" pitchFamily="34" charset="0"/>
                <a:cs typeface="Calibri" panose="020F0502020204030204" pitchFamily="34" charset="0"/>
              </a:rPr>
              <a:t>özgüllük</a:t>
            </a:r>
            <a:r>
              <a:rPr lang="en-US" sz="3600" b="1" dirty="0">
                <a:solidFill>
                  <a:schemeClr val="tx1"/>
                </a:solidFill>
                <a:latin typeface="Calibri" panose="020F0502020204030204" pitchFamily="34" charset="0"/>
                <a:cs typeface="Calibri" panose="020F0502020204030204" pitchFamily="34" charset="0"/>
              </a:rPr>
              <a:t> %71</a:t>
            </a:r>
          </a:p>
          <a:p>
            <a:pPr lvl="2" defTabSz="914400">
              <a:spcBef>
                <a:spcPts val="0"/>
              </a:spcBef>
              <a:buSzTx/>
              <a:buFont typeface="Arial" charset="0"/>
              <a:buChar char="•"/>
            </a:pPr>
            <a:endParaRPr lang="en-US" sz="3600" b="1" dirty="0">
              <a:solidFill>
                <a:schemeClr val="tx1"/>
              </a:solidFill>
              <a:effectLst/>
              <a:latin typeface="Calibri" panose="020F0502020204030204" pitchFamily="34" charset="0"/>
              <a:cs typeface="Calibri" panose="020F0502020204030204" pitchFamily="34" charset="0"/>
            </a:endParaRPr>
          </a:p>
          <a:p>
            <a:pPr defTabSz="914400">
              <a:spcBef>
                <a:spcPts val="0"/>
              </a:spcBef>
              <a:buSzTx/>
              <a:buFont typeface="Arial" charset="0"/>
              <a:buChar char="•"/>
            </a:pPr>
            <a:r>
              <a:rPr lang="en-US" sz="3600" b="1" dirty="0" err="1">
                <a:solidFill>
                  <a:schemeClr val="tx1"/>
                </a:solidFill>
                <a:effectLst/>
                <a:latin typeface="Calibri" panose="020F0502020204030204" pitchFamily="34" charset="0"/>
                <a:cs typeface="Calibri" panose="020F0502020204030204" pitchFamily="34" charset="0"/>
              </a:rPr>
              <a:t>Yanlış</a:t>
            </a:r>
            <a:r>
              <a:rPr lang="en-US" sz="3600" b="1" dirty="0">
                <a:solidFill>
                  <a:schemeClr val="tx1"/>
                </a:solidFill>
                <a:effectLst/>
                <a:latin typeface="Calibri" panose="020F0502020204030204" pitchFamily="34" charset="0"/>
                <a:cs typeface="Calibri" panose="020F0502020204030204" pitchFamily="34" charset="0"/>
              </a:rPr>
              <a:t> </a:t>
            </a:r>
            <a:r>
              <a:rPr lang="en-US" sz="3600" b="1" dirty="0" err="1">
                <a:solidFill>
                  <a:schemeClr val="tx1"/>
                </a:solidFill>
                <a:effectLst/>
                <a:latin typeface="Calibri" panose="020F0502020204030204" pitchFamily="34" charset="0"/>
                <a:cs typeface="Calibri" panose="020F0502020204030204" pitchFamily="34" charset="0"/>
              </a:rPr>
              <a:t>pozitiflik</a:t>
            </a:r>
            <a:r>
              <a:rPr lang="en-US" sz="3600" b="1" dirty="0">
                <a:solidFill>
                  <a:schemeClr val="tx1"/>
                </a:solidFill>
                <a:effectLst/>
                <a:latin typeface="Calibri" panose="020F0502020204030204" pitchFamily="34" charset="0"/>
                <a:cs typeface="Calibri" panose="020F0502020204030204" pitchFamily="34" charset="0"/>
              </a:rPr>
              <a:t> %12</a:t>
            </a:r>
          </a:p>
          <a:p>
            <a:pPr lvl="1" defTabSz="914400">
              <a:spcBef>
                <a:spcPts val="0"/>
              </a:spcBef>
              <a:buSzTx/>
              <a:buFont typeface="Arial" charset="0"/>
              <a:buChar char="•"/>
            </a:pPr>
            <a:r>
              <a:rPr lang="en-US" sz="3600" b="1" dirty="0" err="1">
                <a:solidFill>
                  <a:schemeClr val="tx1"/>
                </a:solidFill>
                <a:latin typeface="Calibri" panose="020F0502020204030204" pitchFamily="34" charset="0"/>
                <a:cs typeface="Calibri" panose="020F0502020204030204" pitchFamily="34" charset="0"/>
              </a:rPr>
              <a:t>Ölçüm</a:t>
            </a:r>
            <a:r>
              <a:rPr lang="en-US" sz="3600" b="1" dirty="0">
                <a:solidFill>
                  <a:schemeClr val="tx1"/>
                </a:solidFill>
                <a:latin typeface="Calibri" panose="020F0502020204030204" pitchFamily="34" charset="0"/>
                <a:cs typeface="Calibri" panose="020F0502020204030204" pitchFamily="34" charset="0"/>
              </a:rPr>
              <a:t> </a:t>
            </a:r>
            <a:r>
              <a:rPr lang="en-US" sz="3600" b="1" dirty="0" err="1">
                <a:solidFill>
                  <a:schemeClr val="tx1"/>
                </a:solidFill>
                <a:latin typeface="Calibri" panose="020F0502020204030204" pitchFamily="34" charset="0"/>
                <a:cs typeface="Calibri" panose="020F0502020204030204" pitchFamily="34" charset="0"/>
              </a:rPr>
              <a:t>ile</a:t>
            </a:r>
            <a:r>
              <a:rPr lang="en-US" sz="3600" b="1" dirty="0">
                <a:solidFill>
                  <a:schemeClr val="tx1"/>
                </a:solidFill>
                <a:latin typeface="Calibri" panose="020F0502020204030204" pitchFamily="34" charset="0"/>
                <a:cs typeface="Calibri" panose="020F0502020204030204" pitchFamily="34" charset="0"/>
              </a:rPr>
              <a:t> </a:t>
            </a:r>
            <a:r>
              <a:rPr lang="en-US" sz="3600" b="1" dirty="0" err="1">
                <a:solidFill>
                  <a:schemeClr val="tx1"/>
                </a:solidFill>
                <a:latin typeface="Calibri" panose="020F0502020204030204" pitchFamily="34" charset="0"/>
                <a:cs typeface="Calibri" panose="020F0502020204030204" pitchFamily="34" charset="0"/>
              </a:rPr>
              <a:t>ilgili</a:t>
            </a:r>
            <a:r>
              <a:rPr lang="en-US" sz="3600" b="1" dirty="0">
                <a:solidFill>
                  <a:schemeClr val="tx1"/>
                </a:solidFill>
                <a:latin typeface="Calibri" panose="020F0502020204030204" pitchFamily="34" charset="0"/>
                <a:cs typeface="Calibri" panose="020F0502020204030204" pitchFamily="34" charset="0"/>
              </a:rPr>
              <a:t> </a:t>
            </a:r>
            <a:r>
              <a:rPr lang="en-US" sz="3600" b="1" dirty="0" err="1">
                <a:solidFill>
                  <a:schemeClr val="tx1"/>
                </a:solidFill>
                <a:latin typeface="Calibri" panose="020F0502020204030204" pitchFamily="34" charset="0"/>
                <a:cs typeface="Calibri" panose="020F0502020204030204" pitchFamily="34" charset="0"/>
              </a:rPr>
              <a:t>teknik</a:t>
            </a:r>
            <a:r>
              <a:rPr lang="en-US" sz="3600" b="1" dirty="0">
                <a:solidFill>
                  <a:schemeClr val="tx1"/>
                </a:solidFill>
                <a:latin typeface="Calibri" panose="020F0502020204030204" pitchFamily="34" charset="0"/>
                <a:cs typeface="Calibri" panose="020F0502020204030204" pitchFamily="34" charset="0"/>
              </a:rPr>
              <a:t> </a:t>
            </a:r>
            <a:r>
              <a:rPr lang="en-US" sz="3600" b="1" dirty="0" err="1">
                <a:solidFill>
                  <a:schemeClr val="tx1"/>
                </a:solidFill>
                <a:latin typeface="Calibri" panose="020F0502020204030204" pitchFamily="34" charset="0"/>
                <a:cs typeface="Calibri" panose="020F0502020204030204" pitchFamily="34" charset="0"/>
              </a:rPr>
              <a:t>hata</a:t>
            </a:r>
            <a:endParaRPr lang="en-US" sz="3600" b="1" dirty="0">
              <a:solidFill>
                <a:schemeClr val="tx1"/>
              </a:solidFill>
              <a:latin typeface="Calibri" panose="020F0502020204030204" pitchFamily="34" charset="0"/>
              <a:cs typeface="Calibri" panose="020F0502020204030204" pitchFamily="34" charset="0"/>
            </a:endParaRPr>
          </a:p>
          <a:p>
            <a:pPr lvl="1" defTabSz="914400">
              <a:spcBef>
                <a:spcPts val="0"/>
              </a:spcBef>
              <a:buSzTx/>
              <a:buFont typeface="Arial" charset="0"/>
              <a:buChar char="•"/>
            </a:pPr>
            <a:r>
              <a:rPr lang="en-US" sz="3600" b="1" dirty="0">
                <a:solidFill>
                  <a:schemeClr val="tx1"/>
                </a:solidFill>
                <a:effectLst/>
                <a:latin typeface="Calibri" panose="020F0502020204030204" pitchFamily="34" charset="0"/>
                <a:cs typeface="Calibri" panose="020F0502020204030204" pitchFamily="34" charset="0"/>
              </a:rPr>
              <a:t>Fetal </a:t>
            </a:r>
            <a:r>
              <a:rPr lang="en-US" sz="3600" b="1" dirty="0" err="1">
                <a:solidFill>
                  <a:schemeClr val="tx1"/>
                </a:solidFill>
                <a:effectLst/>
                <a:latin typeface="Calibri" panose="020F0502020204030204" pitchFamily="34" charset="0"/>
                <a:cs typeface="Calibri" panose="020F0502020204030204" pitchFamily="34" charset="0"/>
              </a:rPr>
              <a:t>kardiyak</a:t>
            </a:r>
            <a:r>
              <a:rPr lang="en-US" sz="3600" b="1" dirty="0">
                <a:solidFill>
                  <a:schemeClr val="tx1"/>
                </a:solidFill>
                <a:effectLst/>
                <a:latin typeface="Calibri" panose="020F0502020204030204" pitchFamily="34" charset="0"/>
                <a:cs typeface="Calibri" panose="020F0502020204030204" pitchFamily="34" charset="0"/>
              </a:rPr>
              <a:t> </a:t>
            </a:r>
            <a:r>
              <a:rPr lang="en-US" sz="3600" b="1" dirty="0" err="1">
                <a:solidFill>
                  <a:schemeClr val="tx1"/>
                </a:solidFill>
                <a:effectLst/>
                <a:latin typeface="Calibri" panose="020F0502020204030204" pitchFamily="34" charset="0"/>
                <a:cs typeface="Calibri" panose="020F0502020204030204" pitchFamily="34" charset="0"/>
              </a:rPr>
              <a:t>akselerasyon</a:t>
            </a:r>
            <a:endParaRPr lang="en-US" sz="3600" b="1" dirty="0">
              <a:solidFill>
                <a:schemeClr val="tx1"/>
              </a:solidFill>
              <a:effectLst/>
              <a:latin typeface="Calibri" panose="020F0502020204030204" pitchFamily="34" charset="0"/>
              <a:cs typeface="Calibri" panose="020F0502020204030204" pitchFamily="34" charset="0"/>
            </a:endParaRPr>
          </a:p>
          <a:p>
            <a:pPr lvl="1" defTabSz="914400">
              <a:spcBef>
                <a:spcPts val="0"/>
              </a:spcBef>
              <a:buSzTx/>
              <a:buFont typeface="Arial" charset="0"/>
              <a:buChar char="•"/>
            </a:pPr>
            <a:r>
              <a:rPr lang="en-US" sz="3600" b="1" dirty="0">
                <a:solidFill>
                  <a:schemeClr val="tx1"/>
                </a:solidFill>
                <a:latin typeface="Calibri" panose="020F0502020204030204" pitchFamily="34" charset="0"/>
                <a:cs typeface="Calibri" panose="020F0502020204030204" pitchFamily="34" charset="0"/>
              </a:rPr>
              <a:t>Fetal </a:t>
            </a:r>
            <a:r>
              <a:rPr lang="en-US" sz="3600" b="1" dirty="0" err="1">
                <a:solidFill>
                  <a:schemeClr val="tx1"/>
                </a:solidFill>
                <a:latin typeface="Calibri" panose="020F0502020204030204" pitchFamily="34" charset="0"/>
                <a:cs typeface="Calibri" panose="020F0502020204030204" pitchFamily="34" charset="0"/>
              </a:rPr>
              <a:t>hareket</a:t>
            </a:r>
            <a:endParaRPr lang="en-US" sz="3600" b="1" dirty="0">
              <a:solidFill>
                <a:schemeClr val="tx1"/>
              </a:solidFill>
              <a:latin typeface="Calibri" panose="020F0502020204030204" pitchFamily="34" charset="0"/>
              <a:cs typeface="Calibri" panose="020F0502020204030204" pitchFamily="34" charset="0"/>
            </a:endParaRPr>
          </a:p>
          <a:p>
            <a:pPr lvl="1" defTabSz="914400">
              <a:spcBef>
                <a:spcPts val="0"/>
              </a:spcBef>
              <a:buSzTx/>
              <a:buFont typeface="Arial" charset="0"/>
              <a:buChar char="•"/>
            </a:pPr>
            <a:r>
              <a:rPr lang="en-US" sz="3600" b="1" dirty="0" err="1">
                <a:solidFill>
                  <a:schemeClr val="tx1"/>
                </a:solidFill>
                <a:effectLst/>
                <a:latin typeface="Calibri" panose="020F0502020204030204" pitchFamily="34" charset="0"/>
                <a:cs typeface="Calibri" panose="020F0502020204030204" pitchFamily="34" charset="0"/>
              </a:rPr>
              <a:t>Uterin</a:t>
            </a:r>
            <a:r>
              <a:rPr lang="en-US" sz="3600" b="1" dirty="0">
                <a:solidFill>
                  <a:schemeClr val="tx1"/>
                </a:solidFill>
                <a:effectLst/>
                <a:latin typeface="Calibri" panose="020F0502020204030204" pitchFamily="34" charset="0"/>
                <a:cs typeface="Calibri" panose="020F0502020204030204" pitchFamily="34" charset="0"/>
              </a:rPr>
              <a:t> </a:t>
            </a:r>
            <a:r>
              <a:rPr lang="en-US" sz="3600" b="1" dirty="0" err="1">
                <a:solidFill>
                  <a:schemeClr val="tx1"/>
                </a:solidFill>
                <a:effectLst/>
                <a:latin typeface="Calibri" panose="020F0502020204030204" pitchFamily="34" charset="0"/>
                <a:cs typeface="Calibri" panose="020F0502020204030204" pitchFamily="34" charset="0"/>
              </a:rPr>
              <a:t>kontraksiyon</a:t>
            </a:r>
            <a:endParaRPr lang="en-US" sz="3600" b="1" dirty="0">
              <a:solidFill>
                <a:schemeClr val="tx1"/>
              </a:solidFill>
              <a:effectLst/>
              <a:latin typeface="Calibri" panose="020F0502020204030204" pitchFamily="34" charset="0"/>
              <a:cs typeface="Calibri" panose="020F0502020204030204" pitchFamily="34" charset="0"/>
            </a:endParaRPr>
          </a:p>
          <a:p>
            <a:pPr lvl="1" defTabSz="914400">
              <a:spcBef>
                <a:spcPts val="0"/>
              </a:spcBef>
              <a:buSzTx/>
              <a:buFont typeface="Arial" charset="0"/>
              <a:buChar char="•"/>
            </a:pPr>
            <a:endParaRPr lang="en-US" sz="3600" b="1" dirty="0">
              <a:solidFill>
                <a:schemeClr val="tx1"/>
              </a:solidFill>
              <a:effectLst/>
              <a:latin typeface="Calibri" panose="020F0502020204030204" pitchFamily="34" charset="0"/>
              <a:cs typeface="Calibri" panose="020F0502020204030204" pitchFamily="34" charset="0"/>
            </a:endParaRPr>
          </a:p>
          <a:p>
            <a:pPr defTabSz="914400">
              <a:spcBef>
                <a:spcPts val="0"/>
              </a:spcBef>
              <a:buSzTx/>
              <a:buFont typeface="Arial" charset="0"/>
              <a:buChar char="•"/>
            </a:pPr>
            <a:r>
              <a:rPr lang="en-US" sz="3600" b="1" dirty="0">
                <a:solidFill>
                  <a:schemeClr val="tx1"/>
                </a:solidFill>
                <a:latin typeface="Calibri" panose="020F0502020204030204" pitchFamily="34" charset="0"/>
                <a:cs typeface="Calibri" panose="020F0502020204030204" pitchFamily="34" charset="0"/>
              </a:rPr>
              <a:t>Non-</a:t>
            </a:r>
            <a:r>
              <a:rPr lang="en-US" sz="3600" b="1" dirty="0" err="1">
                <a:solidFill>
                  <a:schemeClr val="tx1"/>
                </a:solidFill>
                <a:latin typeface="Calibri" panose="020F0502020204030204" pitchFamily="34" charset="0"/>
                <a:cs typeface="Calibri" panose="020F0502020204030204" pitchFamily="34" charset="0"/>
              </a:rPr>
              <a:t>invaziv</a:t>
            </a:r>
            <a:r>
              <a:rPr lang="en-US" sz="3600" b="1" dirty="0">
                <a:solidFill>
                  <a:schemeClr val="tx1"/>
                </a:solidFill>
                <a:latin typeface="Calibri" panose="020F0502020204030204" pitchFamily="34" charset="0"/>
                <a:cs typeface="Calibri" panose="020F0502020204030204" pitchFamily="34" charset="0"/>
              </a:rPr>
              <a:t>, </a:t>
            </a:r>
            <a:r>
              <a:rPr lang="en-US" sz="3600" b="1" dirty="0" err="1">
                <a:solidFill>
                  <a:schemeClr val="tx1"/>
                </a:solidFill>
                <a:latin typeface="Calibri" panose="020F0502020204030204" pitchFamily="34" charset="0"/>
                <a:cs typeface="Calibri" panose="020F0502020204030204" pitchFamily="34" charset="0"/>
              </a:rPr>
              <a:t>tekrarlanabilir</a:t>
            </a:r>
            <a:endParaRPr lang="en-US" sz="3600" b="1" dirty="0">
              <a:solidFill>
                <a:schemeClr val="tx1"/>
              </a:solidFill>
              <a:latin typeface="Calibri" panose="020F0502020204030204" pitchFamily="34" charset="0"/>
              <a:cs typeface="Calibri" panose="020F0502020204030204" pitchFamily="34" charset="0"/>
            </a:endParaRPr>
          </a:p>
          <a:p>
            <a:pPr defTabSz="914400">
              <a:spcBef>
                <a:spcPts val="0"/>
              </a:spcBef>
              <a:buSzTx/>
              <a:buFont typeface="Arial" charset="0"/>
              <a:buChar char="•"/>
            </a:pPr>
            <a:r>
              <a:rPr lang="en-US" sz="3600" b="1" dirty="0" err="1">
                <a:solidFill>
                  <a:schemeClr val="tx1"/>
                </a:solidFill>
                <a:effectLst/>
                <a:latin typeface="Calibri" panose="020F0502020204030204" pitchFamily="34" charset="0"/>
                <a:cs typeface="Calibri" panose="020F0502020204030204" pitchFamily="34" charset="0"/>
              </a:rPr>
              <a:t>Doğru</a:t>
            </a:r>
            <a:r>
              <a:rPr lang="en-US" sz="3600" b="1" dirty="0">
                <a:solidFill>
                  <a:schemeClr val="tx1"/>
                </a:solidFill>
                <a:effectLst/>
                <a:latin typeface="Calibri" panose="020F0502020204030204" pitchFamily="34" charset="0"/>
                <a:cs typeface="Calibri" panose="020F0502020204030204" pitchFamily="34" charset="0"/>
              </a:rPr>
              <a:t> </a:t>
            </a:r>
            <a:r>
              <a:rPr lang="en-US" sz="3600" b="1" dirty="0" err="1">
                <a:solidFill>
                  <a:schemeClr val="tx1"/>
                </a:solidFill>
                <a:effectLst/>
                <a:latin typeface="Calibri" panose="020F0502020204030204" pitchFamily="34" charset="0"/>
                <a:cs typeface="Calibri" panose="020F0502020204030204" pitchFamily="34" charset="0"/>
              </a:rPr>
              <a:t>teknik</a:t>
            </a:r>
            <a:r>
              <a:rPr lang="en-US" sz="3600" b="1" dirty="0">
                <a:solidFill>
                  <a:schemeClr val="tx1"/>
                </a:solidFill>
                <a:effectLst/>
                <a:latin typeface="Calibri" panose="020F0502020204030204" pitchFamily="34" charset="0"/>
                <a:cs typeface="Calibri" panose="020F0502020204030204" pitchFamily="34" charset="0"/>
              </a:rPr>
              <a:t> </a:t>
            </a:r>
            <a:r>
              <a:rPr lang="en-US" sz="3600" b="1" dirty="0" err="1">
                <a:solidFill>
                  <a:schemeClr val="tx1"/>
                </a:solidFill>
                <a:effectLst/>
                <a:latin typeface="Calibri" panose="020F0502020204030204" pitchFamily="34" charset="0"/>
                <a:cs typeface="Calibri" panose="020F0502020204030204" pitchFamily="34" charset="0"/>
              </a:rPr>
              <a:t>çok</a:t>
            </a:r>
            <a:r>
              <a:rPr lang="en-US" sz="3600" b="1" dirty="0">
                <a:solidFill>
                  <a:schemeClr val="tx1"/>
                </a:solidFill>
                <a:effectLst/>
                <a:latin typeface="Calibri" panose="020F0502020204030204" pitchFamily="34" charset="0"/>
                <a:cs typeface="Calibri" panose="020F0502020204030204" pitchFamily="34" charset="0"/>
              </a:rPr>
              <a:t> </a:t>
            </a:r>
            <a:r>
              <a:rPr lang="en-US" sz="3600" b="1" dirty="0" err="1">
                <a:solidFill>
                  <a:schemeClr val="tx1"/>
                </a:solidFill>
                <a:effectLst/>
                <a:latin typeface="Calibri" panose="020F0502020204030204" pitchFamily="34" charset="0"/>
                <a:cs typeface="Calibri" panose="020F0502020204030204" pitchFamily="34" charset="0"/>
              </a:rPr>
              <a:t>önemli</a:t>
            </a:r>
            <a:endParaRPr lang="en-US" sz="3600" b="1" dirty="0">
              <a:solidFill>
                <a:schemeClr val="tx1"/>
              </a:solidFill>
              <a:effectLst/>
              <a:latin typeface="Calibri" panose="020F0502020204030204" pitchFamily="34" charset="0"/>
              <a:cs typeface="Calibri" panose="020F0502020204030204" pitchFamily="34" charset="0"/>
            </a:endParaRPr>
          </a:p>
        </p:txBody>
      </p:sp>
      <p:pic>
        <p:nvPicPr>
          <p:cNvPr id="4" name="pasted-image.pdf"/>
          <p:cNvPicPr>
            <a:picLocks noChangeAspect="1"/>
          </p:cNvPicPr>
          <p:nvPr/>
        </p:nvPicPr>
        <p:blipFill>
          <a:blip r:embed="rId3"/>
          <a:stretch>
            <a:fillRect/>
          </a:stretch>
        </p:blipFill>
        <p:spPr>
          <a:xfrm>
            <a:off x="11763756" y="157226"/>
            <a:ext cx="1184148" cy="1184148"/>
          </a:xfrm>
          <a:prstGeom prst="rect">
            <a:avLst/>
          </a:prstGeom>
          <a:ln w="12700">
            <a:miter lim="400000"/>
          </a:ln>
        </p:spPr>
      </p:pic>
    </p:spTree>
    <p:extLst>
      <p:ext uri="{BB962C8B-B14F-4D97-AF65-F5344CB8AC3E}">
        <p14:creationId xmlns:p14="http://schemas.microsoft.com/office/powerpoint/2010/main" val="1544368034"/>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6576"/>
            <a:ext cx="13004800" cy="1426464"/>
          </a:xfrm>
          <a:solidFill>
            <a:schemeClr val="tx1"/>
          </a:solidFill>
        </p:spPr>
        <p:txBody>
          <a:bodyPr>
            <a:normAutofit fontScale="90000"/>
          </a:bodyPr>
          <a:lstStyle/>
          <a:p>
            <a:pPr algn="l"/>
            <a:br>
              <a:rPr lang="en-US" sz="4800" b="1" dirty="0">
                <a:solidFill>
                  <a:schemeClr val="tx2">
                    <a:lumMod val="10000"/>
                  </a:schemeClr>
                </a:solidFill>
                <a:latin typeface="Calibri" charset="0"/>
                <a:ea typeface="Calibri" charset="0"/>
                <a:cs typeface="Calibri" charset="0"/>
              </a:rPr>
            </a:br>
            <a:r>
              <a:rPr lang="en-US" sz="4800" b="1" dirty="0">
                <a:solidFill>
                  <a:schemeClr val="tx2">
                    <a:lumMod val="10000"/>
                  </a:schemeClr>
                </a:solidFill>
                <a:latin typeface="Calibri" charset="0"/>
                <a:ea typeface="Calibri" charset="0"/>
                <a:cs typeface="Calibri" charset="0"/>
              </a:rPr>
              <a:t> Fetal </a:t>
            </a:r>
            <a:r>
              <a:rPr lang="en-US" sz="4800" b="1" dirty="0" err="1">
                <a:solidFill>
                  <a:schemeClr val="tx2">
                    <a:lumMod val="10000"/>
                  </a:schemeClr>
                </a:solidFill>
                <a:latin typeface="Calibri" charset="0"/>
                <a:ea typeface="Calibri" charset="0"/>
                <a:cs typeface="Calibri" charset="0"/>
              </a:rPr>
              <a:t>anemi</a:t>
            </a:r>
            <a:r>
              <a:rPr lang="en-US" sz="4800" b="1" dirty="0">
                <a:solidFill>
                  <a:schemeClr val="tx2">
                    <a:lumMod val="10000"/>
                  </a:schemeClr>
                </a:solidFill>
                <a:latin typeface="Calibri" charset="0"/>
                <a:ea typeface="Calibri" charset="0"/>
                <a:cs typeface="Calibri" charset="0"/>
              </a:rPr>
              <a:t> - </a:t>
            </a:r>
            <a:r>
              <a:rPr lang="en-US" sz="4800" b="1" dirty="0" err="1">
                <a:solidFill>
                  <a:schemeClr val="tx2">
                    <a:lumMod val="10000"/>
                  </a:schemeClr>
                </a:solidFill>
                <a:latin typeface="Calibri" charset="0"/>
                <a:ea typeface="Calibri" charset="0"/>
                <a:cs typeface="Calibri" charset="0"/>
              </a:rPr>
              <a:t>Orta</a:t>
            </a:r>
            <a:r>
              <a:rPr lang="en-US" sz="4800" b="1" dirty="0">
                <a:solidFill>
                  <a:schemeClr val="tx2">
                    <a:lumMod val="10000"/>
                  </a:schemeClr>
                </a:solidFill>
                <a:latin typeface="Calibri" charset="0"/>
                <a:ea typeface="Calibri" charset="0"/>
                <a:cs typeface="Calibri" charset="0"/>
              </a:rPr>
              <a:t> </a:t>
            </a:r>
            <a:r>
              <a:rPr lang="en-US" sz="4800" b="1" dirty="0" err="1">
                <a:solidFill>
                  <a:schemeClr val="tx2">
                    <a:lumMod val="10000"/>
                  </a:schemeClr>
                </a:solidFill>
                <a:latin typeface="Calibri" charset="0"/>
                <a:ea typeface="Calibri" charset="0"/>
                <a:cs typeface="Calibri" charset="0"/>
              </a:rPr>
              <a:t>serebral</a:t>
            </a:r>
            <a:r>
              <a:rPr lang="en-US" sz="4800" b="1" dirty="0">
                <a:solidFill>
                  <a:schemeClr val="tx2">
                    <a:lumMod val="10000"/>
                  </a:schemeClr>
                </a:solidFill>
                <a:latin typeface="Calibri" charset="0"/>
                <a:ea typeface="Calibri" charset="0"/>
                <a:cs typeface="Calibri" charset="0"/>
              </a:rPr>
              <a:t> </a:t>
            </a:r>
            <a:r>
              <a:rPr lang="en-US" sz="4800" b="1" dirty="0" err="1">
                <a:solidFill>
                  <a:schemeClr val="tx2">
                    <a:lumMod val="10000"/>
                  </a:schemeClr>
                </a:solidFill>
                <a:latin typeface="Calibri" charset="0"/>
                <a:ea typeface="Calibri" charset="0"/>
                <a:cs typeface="Calibri" charset="0"/>
              </a:rPr>
              <a:t>arter</a:t>
            </a:r>
            <a:r>
              <a:rPr lang="en-US" sz="4800" b="1" dirty="0">
                <a:solidFill>
                  <a:schemeClr val="tx2">
                    <a:lumMod val="10000"/>
                  </a:schemeClr>
                </a:solidFill>
                <a:latin typeface="Calibri" charset="0"/>
                <a:ea typeface="Calibri" charset="0"/>
                <a:cs typeface="Calibri" charset="0"/>
              </a:rPr>
              <a:t> </a:t>
            </a:r>
            <a:r>
              <a:rPr lang="en-US" sz="4800" b="1" dirty="0" err="1">
                <a:solidFill>
                  <a:schemeClr val="tx2">
                    <a:lumMod val="10000"/>
                  </a:schemeClr>
                </a:solidFill>
                <a:latin typeface="Calibri" charset="0"/>
                <a:ea typeface="Calibri" charset="0"/>
                <a:cs typeface="Calibri" charset="0"/>
              </a:rPr>
              <a:t>Doppler’i</a:t>
            </a:r>
            <a:br>
              <a:rPr lang="en-US" sz="4800" b="1" dirty="0">
                <a:solidFill>
                  <a:schemeClr val="tx2">
                    <a:lumMod val="10000"/>
                  </a:schemeClr>
                </a:solidFill>
                <a:latin typeface="Calibri" charset="0"/>
                <a:ea typeface="Calibri" charset="0"/>
                <a:cs typeface="Calibri" charset="0"/>
              </a:rPr>
            </a:br>
            <a:endParaRPr lang="en-US" sz="4800" b="1" dirty="0">
              <a:solidFill>
                <a:schemeClr val="tx2">
                  <a:lumMod val="10000"/>
                </a:schemeClr>
              </a:solidFill>
              <a:latin typeface="Calibri" charset="0"/>
              <a:ea typeface="Calibri" charset="0"/>
              <a:cs typeface="Calibri" charset="0"/>
            </a:endParaRPr>
          </a:p>
        </p:txBody>
      </p:sp>
      <p:pic>
        <p:nvPicPr>
          <p:cNvPr id="4" name="pasted-image.pdf"/>
          <p:cNvPicPr>
            <a:picLocks noChangeAspect="1"/>
          </p:cNvPicPr>
          <p:nvPr/>
        </p:nvPicPr>
        <p:blipFill>
          <a:blip r:embed="rId2"/>
          <a:stretch>
            <a:fillRect/>
          </a:stretch>
        </p:blipFill>
        <p:spPr>
          <a:xfrm>
            <a:off x="12106656" y="-11176"/>
            <a:ext cx="898144" cy="898144"/>
          </a:xfrm>
          <a:prstGeom prst="rect">
            <a:avLst/>
          </a:prstGeom>
          <a:ln w="12700">
            <a:miter lim="400000"/>
          </a:ln>
        </p:spPr>
      </p:pic>
      <p:sp>
        <p:nvSpPr>
          <p:cNvPr id="5" name="Text Placeholder 2"/>
          <p:cNvSpPr>
            <a:spLocks noGrp="1"/>
          </p:cNvSpPr>
          <p:nvPr>
            <p:ph type="body" idx="1"/>
          </p:nvPr>
        </p:nvSpPr>
        <p:spPr>
          <a:xfrm>
            <a:off x="227203" y="1699768"/>
            <a:ext cx="12550394" cy="8053832"/>
          </a:xfrm>
        </p:spPr>
        <p:txBody>
          <a:bodyPr anchor="t">
            <a:normAutofit/>
          </a:bodyPr>
          <a:lstStyle/>
          <a:p>
            <a:pPr marL="571500" lvl="1" indent="-571500" defTabSz="914400">
              <a:spcBef>
                <a:spcPts val="0"/>
              </a:spcBef>
              <a:buSzTx/>
              <a:buFont typeface="Arial" charset="0"/>
              <a:buChar char="•"/>
            </a:pPr>
            <a:r>
              <a:rPr lang="en-US" sz="3600" b="1" dirty="0" err="1">
                <a:solidFill>
                  <a:schemeClr val="tx1"/>
                </a:solidFill>
                <a:latin typeface="Calibri" charset="0"/>
                <a:ea typeface="Calibri" charset="0"/>
                <a:cs typeface="Calibri" charset="0"/>
              </a:rPr>
              <a:t>Titrasyonu</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pozitif</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gelen</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hastalar</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haftalık</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takibe</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alınır</a:t>
            </a:r>
            <a:endParaRPr lang="en-US" sz="3600" b="1" dirty="0">
              <a:solidFill>
                <a:schemeClr val="tx1"/>
              </a:solidFill>
              <a:latin typeface="Calibri" charset="0"/>
              <a:ea typeface="Calibri" charset="0"/>
              <a:cs typeface="Calibri" charset="0"/>
            </a:endParaRPr>
          </a:p>
          <a:p>
            <a:pPr marL="1028700" lvl="2" indent="-571500" defTabSz="914400">
              <a:spcBef>
                <a:spcPts val="0"/>
              </a:spcBef>
              <a:buSzTx/>
              <a:buFont typeface="Arial" charset="0"/>
              <a:buChar char="•"/>
            </a:pPr>
            <a:r>
              <a:rPr lang="en-US" sz="3600" b="1" dirty="0">
                <a:solidFill>
                  <a:schemeClr val="tx1"/>
                </a:solidFill>
                <a:latin typeface="Calibri" charset="0"/>
                <a:ea typeface="Calibri" charset="0"/>
                <a:cs typeface="Calibri" charset="0"/>
              </a:rPr>
              <a:t>Fetal </a:t>
            </a:r>
            <a:r>
              <a:rPr lang="en-US" sz="3600" b="1" dirty="0" err="1">
                <a:solidFill>
                  <a:schemeClr val="tx1"/>
                </a:solidFill>
                <a:latin typeface="Calibri" charset="0"/>
                <a:ea typeface="Calibri" charset="0"/>
                <a:cs typeface="Calibri" charset="0"/>
              </a:rPr>
              <a:t>Orta</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Serebral</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Arter</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Doppleri</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pik-sistolik</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akım</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hızı</a:t>
            </a:r>
            <a:r>
              <a:rPr lang="en-US" sz="3600" b="1" dirty="0">
                <a:solidFill>
                  <a:schemeClr val="tx1"/>
                </a:solidFill>
                <a:latin typeface="Calibri" charset="0"/>
                <a:ea typeface="Calibri" charset="0"/>
                <a:cs typeface="Calibri" charset="0"/>
              </a:rPr>
              <a:t> (MCA PSV </a:t>
            </a:r>
            <a:r>
              <a:rPr lang="en-US" sz="3600" b="1" dirty="0" err="1">
                <a:solidFill>
                  <a:schemeClr val="tx1"/>
                </a:solidFill>
                <a:latin typeface="Calibri" charset="0"/>
                <a:ea typeface="Calibri" charset="0"/>
                <a:cs typeface="Calibri" charset="0"/>
              </a:rPr>
              <a:t>MoM</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değeri</a:t>
            </a:r>
            <a:r>
              <a:rPr lang="en-US" sz="3600" b="1" dirty="0">
                <a:solidFill>
                  <a:schemeClr val="tx1"/>
                </a:solidFill>
                <a:latin typeface="Calibri" charset="0"/>
                <a:ea typeface="Calibri" charset="0"/>
                <a:cs typeface="Calibri" charset="0"/>
              </a:rPr>
              <a:t>) </a:t>
            </a:r>
          </a:p>
          <a:p>
            <a:pPr marL="1028700" lvl="2" indent="-571500" defTabSz="914400">
              <a:spcBef>
                <a:spcPts val="0"/>
              </a:spcBef>
              <a:buSzTx/>
              <a:buFont typeface="Arial" charset="0"/>
              <a:buChar char="•"/>
            </a:pPr>
            <a:endParaRPr lang="en-US" sz="3600" b="1" dirty="0">
              <a:solidFill>
                <a:schemeClr val="tx1"/>
              </a:solidFill>
              <a:latin typeface="Calibri" charset="0"/>
              <a:ea typeface="Calibri" charset="0"/>
              <a:cs typeface="Calibri" charset="0"/>
            </a:endParaRPr>
          </a:p>
          <a:p>
            <a:pPr marL="1028700" lvl="2" indent="-571500" defTabSz="914400">
              <a:spcBef>
                <a:spcPts val="0"/>
              </a:spcBef>
              <a:buSzTx/>
              <a:buFont typeface="Arial" charset="0"/>
              <a:buChar char="•"/>
            </a:pPr>
            <a:r>
              <a:rPr lang="en-US" sz="3600" b="1" dirty="0" err="1">
                <a:solidFill>
                  <a:schemeClr val="tx1"/>
                </a:solidFill>
                <a:latin typeface="Calibri" charset="0"/>
                <a:ea typeface="Calibri" charset="0"/>
                <a:cs typeface="Calibri" charset="0"/>
              </a:rPr>
              <a:t>MoM</a:t>
            </a:r>
            <a:r>
              <a:rPr lang="en-US" sz="3600" b="1" dirty="0">
                <a:solidFill>
                  <a:schemeClr val="tx1"/>
                </a:solidFill>
                <a:latin typeface="Calibri" charset="0"/>
                <a:ea typeface="Calibri" charset="0"/>
                <a:cs typeface="Calibri" charset="0"/>
              </a:rPr>
              <a:t> &gt;1.5 </a:t>
            </a:r>
            <a:r>
              <a:rPr lang="en-US" sz="3600" b="1" dirty="0" err="1">
                <a:solidFill>
                  <a:schemeClr val="tx1"/>
                </a:solidFill>
                <a:latin typeface="Calibri" charset="0"/>
                <a:ea typeface="Calibri" charset="0"/>
                <a:cs typeface="Calibri" charset="0"/>
              </a:rPr>
              <a:t>ise</a:t>
            </a:r>
            <a:r>
              <a:rPr lang="en-US" sz="3600" b="1" dirty="0">
                <a:solidFill>
                  <a:schemeClr val="tx1"/>
                </a:solidFill>
                <a:latin typeface="Calibri" charset="0"/>
                <a:ea typeface="Calibri" charset="0"/>
                <a:cs typeface="Calibri" charset="0"/>
              </a:rPr>
              <a:t> fetus </a:t>
            </a:r>
            <a:r>
              <a:rPr lang="en-US" sz="3600" b="1" dirty="0" err="1">
                <a:solidFill>
                  <a:schemeClr val="tx1"/>
                </a:solidFill>
                <a:latin typeface="Calibri" charset="0"/>
                <a:ea typeface="Calibri" charset="0"/>
                <a:cs typeface="Calibri" charset="0"/>
              </a:rPr>
              <a:t>anemik</a:t>
            </a:r>
            <a:endParaRPr lang="en-US" sz="3600" b="1" dirty="0">
              <a:solidFill>
                <a:schemeClr val="tx1"/>
              </a:solidFill>
              <a:latin typeface="Calibri" charset="0"/>
              <a:ea typeface="Calibri" charset="0"/>
              <a:cs typeface="Calibri" charset="0"/>
            </a:endParaRPr>
          </a:p>
          <a:p>
            <a:pPr marL="1028700" lvl="2" indent="-571500" defTabSz="914400">
              <a:spcBef>
                <a:spcPts val="0"/>
              </a:spcBef>
              <a:buSzTx/>
              <a:buFont typeface="Arial" charset="0"/>
              <a:buChar char="•"/>
            </a:pPr>
            <a:endParaRPr lang="en-US" sz="3600" b="1" dirty="0">
              <a:solidFill>
                <a:schemeClr val="tx1"/>
              </a:solidFill>
              <a:latin typeface="Calibri" charset="0"/>
              <a:ea typeface="Calibri" charset="0"/>
              <a:cs typeface="Calibri" charset="0"/>
            </a:endParaRPr>
          </a:p>
          <a:p>
            <a:pPr marL="1028700" lvl="2" indent="-571500" defTabSz="914400">
              <a:spcBef>
                <a:spcPts val="0"/>
              </a:spcBef>
              <a:buSzTx/>
              <a:buFont typeface="Arial" charset="0"/>
              <a:buChar char="•"/>
            </a:pPr>
            <a:r>
              <a:rPr lang="en-US" sz="3600" b="1" dirty="0" err="1">
                <a:solidFill>
                  <a:schemeClr val="tx1"/>
                </a:solidFill>
                <a:latin typeface="Calibri" charset="0"/>
                <a:ea typeface="Calibri" charset="0"/>
                <a:cs typeface="Calibri" charset="0"/>
              </a:rPr>
              <a:t>Önceki</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gebeliğinde</a:t>
            </a:r>
            <a:r>
              <a:rPr lang="en-US" sz="3600" b="1" dirty="0">
                <a:solidFill>
                  <a:schemeClr val="tx1"/>
                </a:solidFill>
                <a:latin typeface="Calibri" charset="0"/>
                <a:ea typeface="Calibri" charset="0"/>
                <a:cs typeface="Calibri" charset="0"/>
              </a:rPr>
              <a:t> immunize </a:t>
            </a:r>
            <a:r>
              <a:rPr lang="en-US" sz="3600" b="1" dirty="0" err="1">
                <a:solidFill>
                  <a:schemeClr val="tx1"/>
                </a:solidFill>
                <a:latin typeface="Calibri" charset="0"/>
                <a:ea typeface="Calibri" charset="0"/>
                <a:cs typeface="Calibri" charset="0"/>
              </a:rPr>
              <a:t>olduğu</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tespit</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edilen</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hastalar</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takip</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eden</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gebeliklerinde</a:t>
            </a:r>
            <a:endParaRPr lang="en-US" sz="3600" b="1" dirty="0">
              <a:solidFill>
                <a:schemeClr val="tx1"/>
              </a:solidFill>
              <a:latin typeface="Calibri" charset="0"/>
              <a:ea typeface="Calibri" charset="0"/>
              <a:cs typeface="Calibri" charset="0"/>
            </a:endParaRPr>
          </a:p>
          <a:p>
            <a:pPr marL="1485900" lvl="3" indent="-571500" defTabSz="914400">
              <a:spcBef>
                <a:spcPts val="0"/>
              </a:spcBef>
              <a:buSzTx/>
              <a:buFont typeface="Arial" charset="0"/>
              <a:buChar char="•"/>
            </a:pPr>
            <a:r>
              <a:rPr lang="en-US" sz="3600" b="1" dirty="0">
                <a:solidFill>
                  <a:schemeClr val="tx1"/>
                </a:solidFill>
                <a:latin typeface="Calibri" charset="0"/>
                <a:ea typeface="Calibri" charset="0"/>
                <a:cs typeface="Calibri" charset="0"/>
              </a:rPr>
              <a:t>&gt; 16. </a:t>
            </a:r>
            <a:r>
              <a:rPr lang="en-US" sz="3600" b="1" dirty="0" err="1">
                <a:solidFill>
                  <a:schemeClr val="tx1"/>
                </a:solidFill>
                <a:latin typeface="Calibri" charset="0"/>
                <a:ea typeface="Calibri" charset="0"/>
                <a:cs typeface="Calibri" charset="0"/>
              </a:rPr>
              <a:t>gebelik</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haftası</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itibarıyla</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haftalık</a:t>
            </a:r>
            <a:endParaRPr lang="en-US" sz="3600" b="1" dirty="0">
              <a:solidFill>
                <a:schemeClr val="tx1"/>
              </a:solidFill>
              <a:latin typeface="Calibri" charset="0"/>
              <a:ea typeface="Calibri" charset="0"/>
              <a:cs typeface="Calibri" charset="0"/>
            </a:endParaRPr>
          </a:p>
          <a:p>
            <a:pPr marL="1485900" lvl="3" indent="-571500" defTabSz="914400">
              <a:spcBef>
                <a:spcPts val="0"/>
              </a:spcBef>
              <a:buSzTx/>
              <a:buFont typeface="Arial" charset="0"/>
              <a:buChar char="•"/>
            </a:pPr>
            <a:r>
              <a:rPr lang="en-US" sz="3600" b="1" dirty="0" err="1">
                <a:solidFill>
                  <a:schemeClr val="tx1"/>
                </a:solidFill>
                <a:latin typeface="Calibri" charset="0"/>
                <a:ea typeface="Calibri" charset="0"/>
                <a:cs typeface="Calibri" charset="0"/>
              </a:rPr>
              <a:t>Gerçek</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gebelik</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haftası</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mutlaka</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bilinmeli</a:t>
            </a:r>
            <a:endParaRPr lang="en-US" sz="3600" b="1" dirty="0">
              <a:solidFill>
                <a:schemeClr val="tx1"/>
              </a:solidFill>
              <a:latin typeface="Calibri" charset="0"/>
              <a:ea typeface="Calibri" charset="0"/>
              <a:cs typeface="Calibri" charset="0"/>
            </a:endParaRPr>
          </a:p>
          <a:p>
            <a:pPr marL="1028700" lvl="2" indent="-571500" defTabSz="914400">
              <a:spcBef>
                <a:spcPts val="0"/>
              </a:spcBef>
              <a:buSzTx/>
              <a:buFont typeface="Arial" charset="0"/>
              <a:buChar char="•"/>
            </a:pPr>
            <a:endParaRPr lang="en-US" sz="3600" b="1" dirty="0">
              <a:solidFill>
                <a:schemeClr val="tx1"/>
              </a:solidFill>
              <a:latin typeface="Calibri" charset="0"/>
              <a:ea typeface="Calibri" charset="0"/>
              <a:cs typeface="Calibri" charset="0"/>
            </a:endParaRPr>
          </a:p>
          <a:p>
            <a:pPr marL="1028700" lvl="2" indent="-571500" defTabSz="914400">
              <a:spcBef>
                <a:spcPts val="0"/>
              </a:spcBef>
              <a:buSzTx/>
              <a:buFont typeface="Arial" charset="0"/>
              <a:buChar char="•"/>
            </a:pPr>
            <a:r>
              <a:rPr lang="en-US" sz="3600" b="1" dirty="0">
                <a:solidFill>
                  <a:schemeClr val="tx1"/>
                </a:solidFill>
                <a:latin typeface="Calibri" charset="0"/>
                <a:ea typeface="Calibri" charset="0"/>
                <a:cs typeface="Calibri" charset="0"/>
              </a:rPr>
              <a:t>Fetal </a:t>
            </a:r>
            <a:r>
              <a:rPr lang="en-US" sz="3600" b="1" dirty="0" err="1">
                <a:solidFill>
                  <a:schemeClr val="tx1"/>
                </a:solidFill>
                <a:latin typeface="Calibri" charset="0"/>
                <a:ea typeface="Calibri" charset="0"/>
                <a:cs typeface="Calibri" charset="0"/>
              </a:rPr>
              <a:t>aneminin</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diğer</a:t>
            </a:r>
            <a:r>
              <a:rPr lang="en-US" sz="3600" b="1" dirty="0">
                <a:solidFill>
                  <a:schemeClr val="tx1"/>
                </a:solidFill>
                <a:latin typeface="Calibri" charset="0"/>
                <a:ea typeface="Calibri" charset="0"/>
                <a:cs typeface="Calibri" charset="0"/>
              </a:rPr>
              <a:t> fetal US </a:t>
            </a:r>
            <a:r>
              <a:rPr lang="en-US" sz="3600" b="1" dirty="0" err="1">
                <a:solidFill>
                  <a:schemeClr val="tx1"/>
                </a:solidFill>
                <a:latin typeface="Calibri" charset="0"/>
                <a:ea typeface="Calibri" charset="0"/>
                <a:cs typeface="Calibri" charset="0"/>
              </a:rPr>
              <a:t>bulguları</a:t>
            </a:r>
            <a:endParaRPr lang="en-US" sz="3600" b="1" dirty="0">
              <a:solidFill>
                <a:schemeClr val="tx1"/>
              </a:solidFill>
              <a:latin typeface="Calibri" charset="0"/>
              <a:ea typeface="Calibri" charset="0"/>
              <a:cs typeface="Calibri" charset="0"/>
            </a:endParaRPr>
          </a:p>
          <a:p>
            <a:pPr marL="1485900" lvl="3" indent="-571500" defTabSz="914400">
              <a:spcBef>
                <a:spcPts val="0"/>
              </a:spcBef>
              <a:buSzTx/>
              <a:buFont typeface="Arial" charset="0"/>
              <a:buChar char="•"/>
            </a:pPr>
            <a:r>
              <a:rPr lang="en-US" sz="3600" b="1" dirty="0" err="1">
                <a:solidFill>
                  <a:schemeClr val="tx1"/>
                </a:solidFill>
                <a:latin typeface="Calibri" charset="0"/>
                <a:ea typeface="Calibri" charset="0"/>
                <a:cs typeface="Calibri" charset="0"/>
              </a:rPr>
              <a:t>Asit</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plevral-perikardiyal</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efüzyon</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cilt</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ödemi</a:t>
            </a:r>
            <a:r>
              <a:rPr lang="en-US" sz="3600" b="1" dirty="0">
                <a:solidFill>
                  <a:schemeClr val="tx1"/>
                </a:solidFill>
                <a:latin typeface="Calibri" charset="0"/>
                <a:ea typeface="Calibri" charset="0"/>
                <a:cs typeface="Calibri" charset="0"/>
              </a:rPr>
              <a:t>, polihidramniyos, </a:t>
            </a:r>
            <a:r>
              <a:rPr lang="en-US" sz="3600" b="1" dirty="0" err="1">
                <a:solidFill>
                  <a:schemeClr val="tx1"/>
                </a:solidFill>
                <a:latin typeface="Calibri" charset="0"/>
                <a:ea typeface="Calibri" charset="0"/>
                <a:cs typeface="Calibri" charset="0"/>
              </a:rPr>
              <a:t>hepatomegali</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ve</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plasentomegali</a:t>
            </a:r>
            <a:endParaRPr lang="en-US" sz="3600" b="1" dirty="0">
              <a:solidFill>
                <a:schemeClr val="tx1"/>
              </a:solidFill>
              <a:latin typeface="Calibri" charset="0"/>
              <a:ea typeface="Calibri" charset="0"/>
              <a:cs typeface="Calibri" charset="0"/>
            </a:endParaRPr>
          </a:p>
        </p:txBody>
      </p:sp>
    </p:spTree>
    <p:extLst>
      <p:ext uri="{BB962C8B-B14F-4D97-AF65-F5344CB8AC3E}">
        <p14:creationId xmlns:p14="http://schemas.microsoft.com/office/powerpoint/2010/main" val="788893580"/>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 y="0"/>
            <a:ext cx="12986512" cy="1488186"/>
          </a:xfrm>
          <a:solidFill>
            <a:schemeClr val="tx1"/>
          </a:solidFill>
        </p:spPr>
        <p:txBody>
          <a:bodyPr>
            <a:noAutofit/>
          </a:bodyPr>
          <a:lstStyle/>
          <a:p>
            <a:pPr algn="l"/>
            <a:r>
              <a:rPr lang="en-US" sz="4000" b="1" dirty="0" err="1">
                <a:solidFill>
                  <a:schemeClr val="tx2">
                    <a:lumMod val="10000"/>
                  </a:schemeClr>
                </a:solidFill>
                <a:latin typeface="Calibri" panose="020F0502020204030204" pitchFamily="34" charset="0"/>
                <a:cs typeface="Calibri" panose="020F0502020204030204" pitchFamily="34" charset="0"/>
              </a:rPr>
              <a:t>Orta</a:t>
            </a:r>
            <a:r>
              <a:rPr lang="en-US" sz="4000" b="1" dirty="0">
                <a:solidFill>
                  <a:schemeClr val="tx2">
                    <a:lumMod val="10000"/>
                  </a:schemeClr>
                </a:solidFill>
                <a:latin typeface="Calibri" panose="020F0502020204030204" pitchFamily="34" charset="0"/>
                <a:cs typeface="Calibri" panose="020F0502020204030204" pitchFamily="34" charset="0"/>
              </a:rPr>
              <a:t> </a:t>
            </a:r>
            <a:r>
              <a:rPr lang="en-US" sz="4000" b="1" dirty="0" err="1">
                <a:solidFill>
                  <a:schemeClr val="tx2">
                    <a:lumMod val="10000"/>
                  </a:schemeClr>
                </a:solidFill>
                <a:latin typeface="Calibri" panose="020F0502020204030204" pitchFamily="34" charset="0"/>
                <a:cs typeface="Calibri" panose="020F0502020204030204" pitchFamily="34" charset="0"/>
              </a:rPr>
              <a:t>Serebral</a:t>
            </a:r>
            <a:r>
              <a:rPr lang="en-US" sz="4000" b="1" dirty="0">
                <a:solidFill>
                  <a:schemeClr val="tx2">
                    <a:lumMod val="10000"/>
                  </a:schemeClr>
                </a:solidFill>
                <a:latin typeface="Calibri" panose="020F0502020204030204" pitchFamily="34" charset="0"/>
                <a:cs typeface="Calibri" panose="020F0502020204030204" pitchFamily="34" charset="0"/>
              </a:rPr>
              <a:t> </a:t>
            </a:r>
            <a:r>
              <a:rPr lang="en-US" sz="4000" b="1" dirty="0" err="1">
                <a:solidFill>
                  <a:schemeClr val="tx2">
                    <a:lumMod val="10000"/>
                  </a:schemeClr>
                </a:solidFill>
                <a:latin typeface="Calibri" panose="020F0502020204030204" pitchFamily="34" charset="0"/>
                <a:cs typeface="Calibri" panose="020F0502020204030204" pitchFamily="34" charset="0"/>
              </a:rPr>
              <a:t>Arter</a:t>
            </a:r>
            <a:r>
              <a:rPr lang="en-US" sz="4000" b="1" dirty="0">
                <a:solidFill>
                  <a:schemeClr val="tx2">
                    <a:lumMod val="10000"/>
                  </a:schemeClr>
                </a:solidFill>
                <a:latin typeface="Calibri" panose="020F0502020204030204" pitchFamily="34" charset="0"/>
                <a:cs typeface="Calibri" panose="020F0502020204030204" pitchFamily="34" charset="0"/>
              </a:rPr>
              <a:t> </a:t>
            </a:r>
            <a:r>
              <a:rPr lang="en-US" sz="4000" b="1" dirty="0" err="1">
                <a:solidFill>
                  <a:schemeClr val="tx2">
                    <a:lumMod val="10000"/>
                  </a:schemeClr>
                </a:solidFill>
                <a:latin typeface="Calibri" panose="020F0502020204030204" pitchFamily="34" charset="0"/>
                <a:cs typeface="Calibri" panose="020F0502020204030204" pitchFamily="34" charset="0"/>
              </a:rPr>
              <a:t>Doppleri</a:t>
            </a:r>
            <a:endParaRPr lang="en-US" sz="4000" b="1" dirty="0">
              <a:solidFill>
                <a:schemeClr val="tx2">
                  <a:lumMod val="10000"/>
                </a:schemeClr>
              </a:solidFill>
              <a:latin typeface="Calibri" panose="020F0502020204030204" pitchFamily="34" charset="0"/>
              <a:cs typeface="Calibri" panose="020F0502020204030204" pitchFamily="34" charset="0"/>
            </a:endParaRPr>
          </a:p>
        </p:txBody>
      </p:sp>
      <p:sp>
        <p:nvSpPr>
          <p:cNvPr id="3" name="Text Placeholder 2"/>
          <p:cNvSpPr>
            <a:spLocks noGrp="1"/>
          </p:cNvSpPr>
          <p:nvPr>
            <p:ph type="body" idx="1"/>
          </p:nvPr>
        </p:nvSpPr>
        <p:spPr>
          <a:xfrm>
            <a:off x="354203" y="1777365"/>
            <a:ext cx="12314682" cy="7607554"/>
          </a:xfrm>
        </p:spPr>
        <p:txBody>
          <a:bodyPr anchor="t">
            <a:normAutofit/>
          </a:bodyPr>
          <a:lstStyle/>
          <a:p>
            <a:pPr defTabSz="914400">
              <a:spcBef>
                <a:spcPts val="0"/>
              </a:spcBef>
              <a:buSzTx/>
              <a:buFont typeface="Arial" charset="0"/>
              <a:buChar char="•"/>
            </a:pPr>
            <a:endParaRPr lang="en-US" sz="3600" b="1" dirty="0">
              <a:solidFill>
                <a:schemeClr val="tx1"/>
              </a:solidFill>
              <a:effectLst/>
              <a:latin typeface="+mj-lt"/>
              <a:cs typeface="+mj-cs"/>
            </a:endParaRPr>
          </a:p>
        </p:txBody>
      </p:sp>
      <p:pic>
        <p:nvPicPr>
          <p:cNvPr id="4" name="pasted-image.pdf"/>
          <p:cNvPicPr>
            <a:picLocks noChangeAspect="1"/>
          </p:cNvPicPr>
          <p:nvPr/>
        </p:nvPicPr>
        <p:blipFill>
          <a:blip r:embed="rId3"/>
          <a:stretch>
            <a:fillRect/>
          </a:stretch>
        </p:blipFill>
        <p:spPr>
          <a:xfrm>
            <a:off x="11763756" y="157226"/>
            <a:ext cx="1184148" cy="1184148"/>
          </a:xfrm>
          <a:prstGeom prst="rect">
            <a:avLst/>
          </a:prstGeom>
          <a:ln w="12700">
            <a:miter lim="400000"/>
          </a:ln>
        </p:spPr>
      </p:pic>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l="17349"/>
          <a:stretch/>
        </p:blipFill>
        <p:spPr>
          <a:xfrm>
            <a:off x="1427925" y="1488186"/>
            <a:ext cx="9611782" cy="8112114"/>
          </a:xfrm>
          <a:prstGeom prst="rect">
            <a:avLst/>
          </a:prstGeom>
        </p:spPr>
      </p:pic>
    </p:spTree>
    <p:extLst>
      <p:ext uri="{BB962C8B-B14F-4D97-AF65-F5344CB8AC3E}">
        <p14:creationId xmlns:p14="http://schemas.microsoft.com/office/powerpoint/2010/main" val="857371785"/>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07696"/>
            <a:ext cx="13004800" cy="1426464"/>
          </a:xfrm>
          <a:solidFill>
            <a:schemeClr val="tx1"/>
          </a:solidFill>
        </p:spPr>
        <p:txBody>
          <a:bodyPr>
            <a:normAutofit fontScale="90000"/>
          </a:bodyPr>
          <a:lstStyle/>
          <a:p>
            <a:pPr algn="l"/>
            <a:br>
              <a:rPr lang="en-US" sz="4800" b="1" dirty="0">
                <a:solidFill>
                  <a:schemeClr val="tx2">
                    <a:lumMod val="10000"/>
                  </a:schemeClr>
                </a:solidFill>
                <a:latin typeface="Calibri" charset="0"/>
                <a:ea typeface="Calibri" charset="0"/>
                <a:cs typeface="Calibri" charset="0"/>
              </a:rPr>
            </a:br>
            <a:r>
              <a:rPr lang="en-US" sz="4800" b="1" dirty="0">
                <a:solidFill>
                  <a:schemeClr val="tx2">
                    <a:lumMod val="10000"/>
                  </a:schemeClr>
                </a:solidFill>
                <a:latin typeface="Calibri" charset="0"/>
                <a:ea typeface="Calibri" charset="0"/>
                <a:cs typeface="Calibri" charset="0"/>
              </a:rPr>
              <a:t> </a:t>
            </a:r>
            <a:r>
              <a:rPr lang="en-US" sz="4800" b="1" dirty="0" err="1">
                <a:solidFill>
                  <a:schemeClr val="tx2">
                    <a:lumMod val="10000"/>
                  </a:schemeClr>
                </a:solidFill>
                <a:latin typeface="Calibri" charset="0"/>
                <a:ea typeface="Calibri" charset="0"/>
                <a:cs typeface="Calibri" charset="0"/>
              </a:rPr>
              <a:t>İmmun</a:t>
            </a:r>
            <a:r>
              <a:rPr lang="en-US" sz="4800" b="1" dirty="0">
                <a:solidFill>
                  <a:schemeClr val="tx2">
                    <a:lumMod val="10000"/>
                  </a:schemeClr>
                </a:solidFill>
                <a:latin typeface="Calibri" charset="0"/>
                <a:ea typeface="Calibri" charset="0"/>
                <a:cs typeface="Calibri" charset="0"/>
              </a:rPr>
              <a:t> </a:t>
            </a:r>
            <a:r>
              <a:rPr lang="en-US" sz="4800" b="1" dirty="0" err="1">
                <a:solidFill>
                  <a:schemeClr val="tx2">
                    <a:lumMod val="10000"/>
                  </a:schemeClr>
                </a:solidFill>
                <a:latin typeface="Calibri" charset="0"/>
                <a:ea typeface="Calibri" charset="0"/>
                <a:cs typeface="Calibri" charset="0"/>
              </a:rPr>
              <a:t>hidrops</a:t>
            </a:r>
            <a:r>
              <a:rPr lang="en-US" sz="4800" b="1" dirty="0">
                <a:solidFill>
                  <a:schemeClr val="tx2">
                    <a:lumMod val="10000"/>
                  </a:schemeClr>
                </a:solidFill>
                <a:latin typeface="Calibri" charset="0"/>
                <a:ea typeface="Calibri" charset="0"/>
                <a:cs typeface="Calibri" charset="0"/>
              </a:rPr>
              <a:t> </a:t>
            </a:r>
            <a:r>
              <a:rPr lang="en-US" sz="4800" b="1" dirty="0" err="1">
                <a:solidFill>
                  <a:schemeClr val="tx2">
                    <a:lumMod val="10000"/>
                  </a:schemeClr>
                </a:solidFill>
                <a:latin typeface="Calibri" charset="0"/>
                <a:ea typeface="Calibri" charset="0"/>
                <a:cs typeface="Calibri" charset="0"/>
              </a:rPr>
              <a:t>fetalis</a:t>
            </a:r>
            <a:r>
              <a:rPr lang="en-US" sz="4800" b="1" dirty="0">
                <a:solidFill>
                  <a:schemeClr val="tx2">
                    <a:lumMod val="10000"/>
                  </a:schemeClr>
                </a:solidFill>
                <a:latin typeface="Calibri" charset="0"/>
                <a:ea typeface="Calibri" charset="0"/>
                <a:cs typeface="Calibri" charset="0"/>
              </a:rPr>
              <a:t> </a:t>
            </a:r>
            <a:r>
              <a:rPr lang="mr-IN" sz="4800" b="1" dirty="0">
                <a:solidFill>
                  <a:schemeClr val="tx2">
                    <a:lumMod val="10000"/>
                  </a:schemeClr>
                </a:solidFill>
                <a:latin typeface="Calibri" charset="0"/>
                <a:ea typeface="Calibri" charset="0"/>
                <a:cs typeface="Calibri" charset="0"/>
              </a:rPr>
              <a:t>–</a:t>
            </a:r>
            <a:r>
              <a:rPr lang="en-US" sz="4800" b="1" dirty="0">
                <a:solidFill>
                  <a:schemeClr val="tx2">
                    <a:lumMod val="10000"/>
                  </a:schemeClr>
                </a:solidFill>
                <a:latin typeface="Calibri" charset="0"/>
                <a:ea typeface="Calibri" charset="0"/>
                <a:cs typeface="Calibri" charset="0"/>
              </a:rPr>
              <a:t> </a:t>
            </a:r>
            <a:r>
              <a:rPr lang="en-US" sz="4800" b="1" dirty="0" err="1">
                <a:solidFill>
                  <a:schemeClr val="tx2">
                    <a:lumMod val="10000"/>
                  </a:schemeClr>
                </a:solidFill>
                <a:latin typeface="Calibri" charset="0"/>
                <a:ea typeface="Calibri" charset="0"/>
                <a:cs typeface="Calibri" charset="0"/>
              </a:rPr>
              <a:t>ultrason</a:t>
            </a:r>
            <a:r>
              <a:rPr lang="en-US" sz="4800" b="1" dirty="0">
                <a:solidFill>
                  <a:schemeClr val="tx2">
                    <a:lumMod val="10000"/>
                  </a:schemeClr>
                </a:solidFill>
                <a:latin typeface="Calibri" charset="0"/>
                <a:ea typeface="Calibri" charset="0"/>
                <a:cs typeface="Calibri" charset="0"/>
              </a:rPr>
              <a:t> </a:t>
            </a:r>
            <a:r>
              <a:rPr lang="en-US" sz="4800" b="1" dirty="0" err="1">
                <a:solidFill>
                  <a:schemeClr val="tx2">
                    <a:lumMod val="10000"/>
                  </a:schemeClr>
                </a:solidFill>
                <a:latin typeface="Calibri" charset="0"/>
                <a:ea typeface="Calibri" charset="0"/>
                <a:cs typeface="Calibri" charset="0"/>
              </a:rPr>
              <a:t>bulguları</a:t>
            </a:r>
            <a:br>
              <a:rPr lang="en-US" sz="4800" b="1" dirty="0">
                <a:solidFill>
                  <a:schemeClr val="tx2">
                    <a:lumMod val="10000"/>
                  </a:schemeClr>
                </a:solidFill>
                <a:latin typeface="Calibri" charset="0"/>
                <a:ea typeface="Calibri" charset="0"/>
                <a:cs typeface="Calibri" charset="0"/>
              </a:rPr>
            </a:br>
            <a:endParaRPr lang="en-US" sz="4800" b="1" dirty="0">
              <a:solidFill>
                <a:schemeClr val="tx2">
                  <a:lumMod val="10000"/>
                </a:schemeClr>
              </a:solidFill>
              <a:latin typeface="Calibri" charset="0"/>
              <a:ea typeface="Calibri" charset="0"/>
              <a:cs typeface="Calibri" charset="0"/>
            </a:endParaRPr>
          </a:p>
        </p:txBody>
      </p:sp>
      <p:pic>
        <p:nvPicPr>
          <p:cNvPr id="4" name="pasted-image.pdf"/>
          <p:cNvPicPr>
            <a:picLocks noChangeAspect="1"/>
          </p:cNvPicPr>
          <p:nvPr/>
        </p:nvPicPr>
        <p:blipFill>
          <a:blip r:embed="rId2"/>
          <a:stretch>
            <a:fillRect/>
          </a:stretch>
        </p:blipFill>
        <p:spPr>
          <a:xfrm>
            <a:off x="12106656" y="334772"/>
            <a:ext cx="898144" cy="898144"/>
          </a:xfrm>
          <a:prstGeom prst="rect">
            <a:avLst/>
          </a:prstGeom>
          <a:ln w="12700">
            <a:miter lim="400000"/>
          </a:ln>
        </p:spPr>
      </p:pic>
      <p:sp>
        <p:nvSpPr>
          <p:cNvPr id="5" name="Text Placeholder 2"/>
          <p:cNvSpPr>
            <a:spLocks noGrp="1"/>
          </p:cNvSpPr>
          <p:nvPr>
            <p:ph type="body" idx="1"/>
          </p:nvPr>
        </p:nvSpPr>
        <p:spPr>
          <a:xfrm>
            <a:off x="227203" y="1699768"/>
            <a:ext cx="12550394" cy="8053832"/>
          </a:xfrm>
        </p:spPr>
        <p:txBody>
          <a:bodyPr anchor="t">
            <a:normAutofit/>
          </a:bodyPr>
          <a:lstStyle/>
          <a:p>
            <a:pPr marL="1028700" lvl="2" indent="-571500" defTabSz="914400">
              <a:spcBef>
                <a:spcPts val="0"/>
              </a:spcBef>
              <a:buSzTx/>
              <a:buFont typeface="Arial" charset="0"/>
              <a:buChar char="•"/>
            </a:pPr>
            <a:endParaRPr lang="en-US" sz="3600" b="1" dirty="0">
              <a:solidFill>
                <a:schemeClr val="tx1"/>
              </a:solidFill>
              <a:latin typeface="Calibri" charset="0"/>
              <a:ea typeface="Calibri" charset="0"/>
              <a:cs typeface="Calibri" charset="0"/>
            </a:endParaRPr>
          </a:p>
          <a:p>
            <a:pPr marL="1485900" lvl="3" indent="-571500" defTabSz="914400">
              <a:spcBef>
                <a:spcPts val="0"/>
              </a:spcBef>
              <a:buSzTx/>
              <a:buFont typeface="Arial" charset="0"/>
              <a:buChar char="•"/>
            </a:pPr>
            <a:endParaRPr lang="en-US" sz="3600" b="1" dirty="0">
              <a:solidFill>
                <a:schemeClr val="tx1"/>
              </a:solidFill>
              <a:latin typeface="Calibri" charset="0"/>
              <a:ea typeface="Calibri" charset="0"/>
              <a:cs typeface="Calibri" charset="0"/>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69035" y="1530318"/>
            <a:ext cx="4521200" cy="4318000"/>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14565" y="1648721"/>
            <a:ext cx="5214608" cy="4161411"/>
          </a:xfrm>
          <a:prstGeom prst="rect">
            <a:avLst/>
          </a:prstGeom>
        </p:spPr>
      </p:pic>
      <p:pic>
        <p:nvPicPr>
          <p:cNvPr id="8" name="Picture 7"/>
          <p:cNvPicPr>
            <a:picLocks noChangeAspect="1"/>
          </p:cNvPicPr>
          <p:nvPr/>
        </p:nvPicPr>
        <p:blipFill rotWithShape="1">
          <a:blip r:embed="rId5">
            <a:extLst>
              <a:ext uri="{28A0092B-C50C-407E-A947-70E740481C1C}">
                <a14:useLocalDpi xmlns:a14="http://schemas.microsoft.com/office/drawing/2010/main" val="0"/>
              </a:ext>
            </a:extLst>
          </a:blip>
          <a:srcRect l="11287" t="6008"/>
          <a:stretch/>
        </p:blipFill>
        <p:spPr>
          <a:xfrm>
            <a:off x="1600200" y="5277054"/>
            <a:ext cx="5382699" cy="4476546"/>
          </a:xfrm>
          <a:prstGeom prst="rect">
            <a:avLst/>
          </a:prstGeom>
        </p:spPr>
      </p:pic>
      <p:pic>
        <p:nvPicPr>
          <p:cNvPr id="9" name="Picture 8"/>
          <p:cNvPicPr>
            <a:picLocks noChangeAspect="1"/>
          </p:cNvPicPr>
          <p:nvPr/>
        </p:nvPicPr>
        <p:blipFill rotWithShape="1">
          <a:blip r:embed="rId6">
            <a:extLst>
              <a:ext uri="{28A0092B-C50C-407E-A947-70E740481C1C}">
                <a14:useLocalDpi xmlns:a14="http://schemas.microsoft.com/office/drawing/2010/main" val="0"/>
              </a:ext>
            </a:extLst>
          </a:blip>
          <a:srcRect l="21106"/>
          <a:stretch/>
        </p:blipFill>
        <p:spPr>
          <a:xfrm>
            <a:off x="6502400" y="5442662"/>
            <a:ext cx="4902200" cy="4361985"/>
          </a:xfrm>
          <a:prstGeom prst="rect">
            <a:avLst/>
          </a:prstGeom>
        </p:spPr>
      </p:pic>
    </p:spTree>
    <p:extLst>
      <p:ext uri="{BB962C8B-B14F-4D97-AF65-F5344CB8AC3E}">
        <p14:creationId xmlns:p14="http://schemas.microsoft.com/office/powerpoint/2010/main" val="444060540"/>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6576"/>
            <a:ext cx="13004800" cy="1426464"/>
          </a:xfrm>
          <a:solidFill>
            <a:schemeClr val="tx1"/>
          </a:solidFill>
        </p:spPr>
        <p:txBody>
          <a:bodyPr>
            <a:normAutofit fontScale="90000"/>
          </a:bodyPr>
          <a:lstStyle/>
          <a:p>
            <a:pPr algn="l"/>
            <a:br>
              <a:rPr lang="en-US" sz="4800" b="1" dirty="0">
                <a:solidFill>
                  <a:schemeClr val="tx2">
                    <a:lumMod val="10000"/>
                  </a:schemeClr>
                </a:solidFill>
                <a:latin typeface="Calibri" charset="0"/>
                <a:ea typeface="Calibri" charset="0"/>
                <a:cs typeface="Calibri" charset="0"/>
              </a:rPr>
            </a:br>
            <a:r>
              <a:rPr lang="en-US" sz="4800" b="1" dirty="0">
                <a:solidFill>
                  <a:schemeClr val="tx2">
                    <a:lumMod val="10000"/>
                  </a:schemeClr>
                </a:solidFill>
                <a:latin typeface="Calibri" charset="0"/>
                <a:ea typeface="Calibri" charset="0"/>
                <a:cs typeface="Calibri" charset="0"/>
              </a:rPr>
              <a:t> </a:t>
            </a:r>
            <a:br>
              <a:rPr lang="en-US" sz="4800" b="1" dirty="0">
                <a:solidFill>
                  <a:schemeClr val="tx2">
                    <a:lumMod val="10000"/>
                  </a:schemeClr>
                </a:solidFill>
                <a:latin typeface="Calibri" charset="0"/>
                <a:ea typeface="Calibri" charset="0"/>
                <a:cs typeface="Calibri" charset="0"/>
              </a:rPr>
            </a:br>
            <a:r>
              <a:rPr lang="en-US" sz="4400" b="1" dirty="0" err="1">
                <a:solidFill>
                  <a:schemeClr val="tx2">
                    <a:lumMod val="10000"/>
                  </a:schemeClr>
                </a:solidFill>
                <a:latin typeface="Calibri" charset="0"/>
                <a:ea typeface="Calibri" charset="0"/>
                <a:cs typeface="Calibri" charset="0"/>
              </a:rPr>
              <a:t>Orta</a:t>
            </a:r>
            <a:r>
              <a:rPr lang="en-US" sz="4400" b="1" dirty="0">
                <a:solidFill>
                  <a:schemeClr val="tx2">
                    <a:lumMod val="10000"/>
                  </a:schemeClr>
                </a:solidFill>
                <a:latin typeface="Calibri" charset="0"/>
                <a:ea typeface="Calibri" charset="0"/>
                <a:cs typeface="Calibri" charset="0"/>
              </a:rPr>
              <a:t> </a:t>
            </a:r>
            <a:r>
              <a:rPr lang="en-US" sz="4400" b="1" dirty="0" err="1">
                <a:solidFill>
                  <a:schemeClr val="tx2">
                    <a:lumMod val="10000"/>
                  </a:schemeClr>
                </a:solidFill>
                <a:latin typeface="Calibri" charset="0"/>
                <a:ea typeface="Calibri" charset="0"/>
                <a:cs typeface="Calibri" charset="0"/>
              </a:rPr>
              <a:t>serebral</a:t>
            </a:r>
            <a:r>
              <a:rPr lang="en-US" sz="4400" b="1" dirty="0">
                <a:solidFill>
                  <a:schemeClr val="tx2">
                    <a:lumMod val="10000"/>
                  </a:schemeClr>
                </a:solidFill>
                <a:latin typeface="Calibri" charset="0"/>
                <a:ea typeface="Calibri" charset="0"/>
                <a:cs typeface="Calibri" charset="0"/>
              </a:rPr>
              <a:t> </a:t>
            </a:r>
            <a:r>
              <a:rPr lang="en-US" sz="4400" b="1" dirty="0" err="1">
                <a:solidFill>
                  <a:schemeClr val="tx2">
                    <a:lumMod val="10000"/>
                  </a:schemeClr>
                </a:solidFill>
                <a:latin typeface="Calibri" charset="0"/>
                <a:ea typeface="Calibri" charset="0"/>
                <a:cs typeface="Calibri" charset="0"/>
              </a:rPr>
              <a:t>arter</a:t>
            </a:r>
            <a:r>
              <a:rPr lang="en-US" sz="4400" b="1" dirty="0">
                <a:solidFill>
                  <a:schemeClr val="tx2">
                    <a:lumMod val="10000"/>
                  </a:schemeClr>
                </a:solidFill>
                <a:latin typeface="Calibri" charset="0"/>
                <a:ea typeface="Calibri" charset="0"/>
                <a:cs typeface="Calibri" charset="0"/>
              </a:rPr>
              <a:t> </a:t>
            </a:r>
            <a:r>
              <a:rPr lang="en-US" sz="4400" b="1" dirty="0" err="1">
                <a:solidFill>
                  <a:schemeClr val="tx2">
                    <a:lumMod val="10000"/>
                  </a:schemeClr>
                </a:solidFill>
                <a:latin typeface="Calibri" charset="0"/>
                <a:ea typeface="Calibri" charset="0"/>
                <a:cs typeface="Calibri" charset="0"/>
              </a:rPr>
              <a:t>Doppleri</a:t>
            </a:r>
            <a:r>
              <a:rPr lang="en-US" sz="4400" b="1" dirty="0">
                <a:solidFill>
                  <a:schemeClr val="tx2">
                    <a:lumMod val="10000"/>
                  </a:schemeClr>
                </a:solidFill>
                <a:latin typeface="Calibri" charset="0"/>
                <a:ea typeface="Calibri" charset="0"/>
                <a:cs typeface="Calibri" charset="0"/>
              </a:rPr>
              <a:t>, </a:t>
            </a:r>
            <a:r>
              <a:rPr lang="en-US" sz="4400" b="1" dirty="0" err="1">
                <a:solidFill>
                  <a:schemeClr val="tx2">
                    <a:lumMod val="10000"/>
                  </a:schemeClr>
                </a:solidFill>
                <a:latin typeface="Calibri" charset="0"/>
                <a:ea typeface="Calibri" charset="0"/>
                <a:cs typeface="Calibri" charset="0"/>
              </a:rPr>
              <a:t>MoM</a:t>
            </a:r>
            <a:r>
              <a:rPr lang="en-US" sz="4400" b="1" dirty="0">
                <a:solidFill>
                  <a:schemeClr val="tx2">
                    <a:lumMod val="10000"/>
                  </a:schemeClr>
                </a:solidFill>
                <a:latin typeface="Calibri" charset="0"/>
                <a:ea typeface="Calibri" charset="0"/>
                <a:cs typeface="Calibri" charset="0"/>
              </a:rPr>
              <a:t> </a:t>
            </a:r>
            <a:r>
              <a:rPr lang="en-US" sz="4400" b="1" dirty="0" err="1">
                <a:solidFill>
                  <a:schemeClr val="tx2">
                    <a:lumMod val="10000"/>
                  </a:schemeClr>
                </a:solidFill>
                <a:latin typeface="Calibri" charset="0"/>
                <a:ea typeface="Calibri" charset="0"/>
                <a:cs typeface="Calibri" charset="0"/>
              </a:rPr>
              <a:t>ve</a:t>
            </a:r>
            <a:r>
              <a:rPr lang="en-US" sz="4400" b="1" dirty="0">
                <a:solidFill>
                  <a:schemeClr val="tx2">
                    <a:lumMod val="10000"/>
                  </a:schemeClr>
                </a:solidFill>
                <a:latin typeface="Calibri" charset="0"/>
                <a:ea typeface="Calibri" charset="0"/>
                <a:cs typeface="Calibri" charset="0"/>
              </a:rPr>
              <a:t> Fetal </a:t>
            </a:r>
            <a:r>
              <a:rPr lang="en-US" sz="4400" b="1" dirty="0" err="1">
                <a:solidFill>
                  <a:schemeClr val="tx2">
                    <a:lumMod val="10000"/>
                  </a:schemeClr>
                </a:solidFill>
                <a:latin typeface="Calibri" charset="0"/>
                <a:ea typeface="Calibri" charset="0"/>
                <a:cs typeface="Calibri" charset="0"/>
              </a:rPr>
              <a:t>Hb</a:t>
            </a:r>
            <a:r>
              <a:rPr lang="en-US" sz="4400" b="1" dirty="0">
                <a:solidFill>
                  <a:schemeClr val="tx2">
                    <a:lumMod val="10000"/>
                  </a:schemeClr>
                </a:solidFill>
                <a:latin typeface="Calibri" charset="0"/>
                <a:ea typeface="Calibri" charset="0"/>
                <a:cs typeface="Calibri" charset="0"/>
              </a:rPr>
              <a:t> </a:t>
            </a:r>
            <a:r>
              <a:rPr lang="en-US" sz="4400" b="1" dirty="0" err="1">
                <a:solidFill>
                  <a:schemeClr val="tx2">
                    <a:lumMod val="10000"/>
                  </a:schemeClr>
                </a:solidFill>
                <a:latin typeface="Calibri" charset="0"/>
                <a:ea typeface="Calibri" charset="0"/>
                <a:cs typeface="Calibri" charset="0"/>
              </a:rPr>
              <a:t>değeri</a:t>
            </a:r>
            <a:r>
              <a:rPr lang="en-US" sz="4400" b="1" dirty="0">
                <a:solidFill>
                  <a:schemeClr val="tx2">
                    <a:lumMod val="10000"/>
                  </a:schemeClr>
                </a:solidFill>
                <a:latin typeface="Calibri" charset="0"/>
                <a:ea typeface="Calibri" charset="0"/>
                <a:cs typeface="Calibri" charset="0"/>
              </a:rPr>
              <a:t> </a:t>
            </a:r>
            <a:r>
              <a:rPr lang="en-US" sz="4400" b="1" dirty="0" err="1">
                <a:solidFill>
                  <a:schemeClr val="tx2">
                    <a:lumMod val="10000"/>
                  </a:schemeClr>
                </a:solidFill>
                <a:latin typeface="Calibri" charset="0"/>
                <a:ea typeface="Calibri" charset="0"/>
                <a:cs typeface="Calibri" charset="0"/>
              </a:rPr>
              <a:t>ilişkisi</a:t>
            </a:r>
            <a:br>
              <a:rPr lang="en-US" sz="4800" b="1" dirty="0">
                <a:solidFill>
                  <a:schemeClr val="tx2">
                    <a:lumMod val="10000"/>
                  </a:schemeClr>
                </a:solidFill>
                <a:latin typeface="Calibri" charset="0"/>
                <a:ea typeface="Calibri" charset="0"/>
                <a:cs typeface="Calibri" charset="0"/>
              </a:rPr>
            </a:br>
            <a:endParaRPr lang="en-US" sz="4800" b="1" dirty="0">
              <a:solidFill>
                <a:schemeClr val="tx2">
                  <a:lumMod val="10000"/>
                </a:schemeClr>
              </a:solidFill>
              <a:latin typeface="Calibri" charset="0"/>
              <a:ea typeface="Calibri" charset="0"/>
              <a:cs typeface="Calibri" charset="0"/>
            </a:endParaRPr>
          </a:p>
        </p:txBody>
      </p:sp>
      <p:pic>
        <p:nvPicPr>
          <p:cNvPr id="4" name="pasted-image.pdf"/>
          <p:cNvPicPr>
            <a:picLocks noChangeAspect="1"/>
          </p:cNvPicPr>
          <p:nvPr/>
        </p:nvPicPr>
        <p:blipFill>
          <a:blip r:embed="rId2"/>
          <a:stretch>
            <a:fillRect/>
          </a:stretch>
        </p:blipFill>
        <p:spPr>
          <a:xfrm>
            <a:off x="12106656" y="-11176"/>
            <a:ext cx="898144" cy="898144"/>
          </a:xfrm>
          <a:prstGeom prst="rect">
            <a:avLst/>
          </a:prstGeom>
          <a:ln w="12700">
            <a:miter lim="400000"/>
          </a:ln>
        </p:spPr>
      </p:pic>
      <p:sp>
        <p:nvSpPr>
          <p:cNvPr id="5" name="Text Placeholder 2"/>
          <p:cNvSpPr>
            <a:spLocks noGrp="1"/>
          </p:cNvSpPr>
          <p:nvPr>
            <p:ph type="body" idx="1"/>
          </p:nvPr>
        </p:nvSpPr>
        <p:spPr>
          <a:xfrm>
            <a:off x="227203" y="1699768"/>
            <a:ext cx="12550394" cy="8053832"/>
          </a:xfrm>
        </p:spPr>
        <p:txBody>
          <a:bodyPr anchor="t">
            <a:normAutofit/>
          </a:bodyPr>
          <a:lstStyle/>
          <a:p>
            <a:pPr marL="571500" lvl="1" indent="-571500" defTabSz="914400">
              <a:spcBef>
                <a:spcPts val="0"/>
              </a:spcBef>
              <a:buSzTx/>
              <a:buFont typeface="Arial" charset="0"/>
              <a:buChar char="•"/>
            </a:pPr>
            <a:endParaRPr lang="en-US" sz="3600" b="1" dirty="0">
              <a:solidFill>
                <a:schemeClr val="tx1"/>
              </a:solidFill>
              <a:latin typeface="Calibri" charset="0"/>
              <a:ea typeface="Calibri" charset="0"/>
              <a:cs typeface="Calibri" charset="0"/>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452623"/>
            <a:ext cx="6766560" cy="6043293"/>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64603" y="2452622"/>
            <a:ext cx="5912993" cy="6043747"/>
          </a:xfrm>
          <a:prstGeom prst="rect">
            <a:avLst/>
          </a:prstGeom>
        </p:spPr>
      </p:pic>
    </p:spTree>
    <p:extLst>
      <p:ext uri="{BB962C8B-B14F-4D97-AF65-F5344CB8AC3E}">
        <p14:creationId xmlns:p14="http://schemas.microsoft.com/office/powerpoint/2010/main" val="623709541"/>
      </p:ext>
    </p:ext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07696"/>
            <a:ext cx="13004800" cy="1426464"/>
          </a:xfrm>
          <a:solidFill>
            <a:schemeClr val="tx1"/>
          </a:solidFill>
        </p:spPr>
        <p:txBody>
          <a:bodyPr>
            <a:normAutofit fontScale="90000"/>
          </a:bodyPr>
          <a:lstStyle/>
          <a:p>
            <a:pPr algn="l"/>
            <a:br>
              <a:rPr lang="en-US" sz="4800" b="1" dirty="0">
                <a:solidFill>
                  <a:schemeClr val="tx2">
                    <a:lumMod val="10000"/>
                  </a:schemeClr>
                </a:solidFill>
                <a:latin typeface="Calibri" charset="0"/>
                <a:ea typeface="Calibri" charset="0"/>
                <a:cs typeface="Calibri" charset="0"/>
              </a:rPr>
            </a:br>
            <a:r>
              <a:rPr lang="en-US" sz="4800" b="1" dirty="0">
                <a:solidFill>
                  <a:schemeClr val="tx2">
                    <a:lumMod val="10000"/>
                  </a:schemeClr>
                </a:solidFill>
                <a:latin typeface="Calibri" charset="0"/>
                <a:ea typeface="Calibri" charset="0"/>
                <a:cs typeface="Calibri" charset="0"/>
              </a:rPr>
              <a:t> </a:t>
            </a:r>
            <a:r>
              <a:rPr lang="en-US" sz="4800" b="1" dirty="0" err="1">
                <a:solidFill>
                  <a:schemeClr val="tx2">
                    <a:lumMod val="10000"/>
                  </a:schemeClr>
                </a:solidFill>
                <a:latin typeface="Calibri" charset="0"/>
                <a:ea typeface="Calibri" charset="0"/>
                <a:cs typeface="Calibri" charset="0"/>
              </a:rPr>
              <a:t>Alloimmunize</a:t>
            </a:r>
            <a:r>
              <a:rPr lang="en-US" sz="4800" b="1" dirty="0">
                <a:solidFill>
                  <a:schemeClr val="tx2">
                    <a:lumMod val="10000"/>
                  </a:schemeClr>
                </a:solidFill>
                <a:latin typeface="Calibri" charset="0"/>
                <a:ea typeface="Calibri" charset="0"/>
                <a:cs typeface="Calibri" charset="0"/>
              </a:rPr>
              <a:t> </a:t>
            </a:r>
            <a:r>
              <a:rPr lang="en-US" sz="4800" b="1" dirty="0" err="1">
                <a:solidFill>
                  <a:schemeClr val="tx2">
                    <a:lumMod val="10000"/>
                  </a:schemeClr>
                </a:solidFill>
                <a:latin typeface="Calibri" charset="0"/>
                <a:ea typeface="Calibri" charset="0"/>
                <a:cs typeface="Calibri" charset="0"/>
              </a:rPr>
              <a:t>hastanın</a:t>
            </a:r>
            <a:r>
              <a:rPr lang="en-US" sz="4800" b="1" dirty="0">
                <a:solidFill>
                  <a:schemeClr val="tx2">
                    <a:lumMod val="10000"/>
                  </a:schemeClr>
                </a:solidFill>
                <a:latin typeface="Calibri" charset="0"/>
                <a:ea typeface="Calibri" charset="0"/>
                <a:cs typeface="Calibri" charset="0"/>
              </a:rPr>
              <a:t> </a:t>
            </a:r>
            <a:r>
              <a:rPr lang="en-US" sz="4800" b="1" dirty="0" err="1">
                <a:solidFill>
                  <a:schemeClr val="tx2">
                    <a:lumMod val="10000"/>
                  </a:schemeClr>
                </a:solidFill>
                <a:latin typeface="Calibri" charset="0"/>
                <a:ea typeface="Calibri" charset="0"/>
                <a:cs typeface="Calibri" charset="0"/>
              </a:rPr>
              <a:t>izlemi</a:t>
            </a:r>
            <a:br>
              <a:rPr lang="en-US" sz="4800" b="1" dirty="0">
                <a:solidFill>
                  <a:schemeClr val="tx2">
                    <a:lumMod val="10000"/>
                  </a:schemeClr>
                </a:solidFill>
                <a:latin typeface="Calibri" charset="0"/>
                <a:ea typeface="Calibri" charset="0"/>
                <a:cs typeface="Calibri" charset="0"/>
              </a:rPr>
            </a:br>
            <a:endParaRPr lang="en-US" sz="4800" b="1" dirty="0">
              <a:solidFill>
                <a:schemeClr val="tx2">
                  <a:lumMod val="10000"/>
                </a:schemeClr>
              </a:solidFill>
              <a:latin typeface="Calibri" charset="0"/>
              <a:ea typeface="Calibri" charset="0"/>
              <a:cs typeface="Calibri" charset="0"/>
            </a:endParaRPr>
          </a:p>
        </p:txBody>
      </p:sp>
      <p:pic>
        <p:nvPicPr>
          <p:cNvPr id="4" name="pasted-image.pdf"/>
          <p:cNvPicPr>
            <a:picLocks noChangeAspect="1"/>
          </p:cNvPicPr>
          <p:nvPr/>
        </p:nvPicPr>
        <p:blipFill>
          <a:blip r:embed="rId2"/>
          <a:stretch>
            <a:fillRect/>
          </a:stretch>
        </p:blipFill>
        <p:spPr>
          <a:xfrm>
            <a:off x="12106656" y="334772"/>
            <a:ext cx="898144" cy="898144"/>
          </a:xfrm>
          <a:prstGeom prst="rect">
            <a:avLst/>
          </a:prstGeom>
          <a:ln w="12700">
            <a:miter lim="400000"/>
          </a:ln>
        </p:spPr>
      </p:pic>
      <p:sp>
        <p:nvSpPr>
          <p:cNvPr id="5" name="Text Placeholder 2"/>
          <p:cNvSpPr>
            <a:spLocks noGrp="1"/>
          </p:cNvSpPr>
          <p:nvPr>
            <p:ph type="body" idx="1"/>
          </p:nvPr>
        </p:nvSpPr>
        <p:spPr>
          <a:xfrm>
            <a:off x="227203" y="1699768"/>
            <a:ext cx="12550394" cy="8053832"/>
          </a:xfrm>
        </p:spPr>
        <p:txBody>
          <a:bodyPr anchor="t">
            <a:normAutofit fontScale="92500" lnSpcReduction="10000"/>
          </a:bodyPr>
          <a:lstStyle/>
          <a:p>
            <a:pPr marL="571500" lvl="1" indent="-571500" defTabSz="914400">
              <a:spcBef>
                <a:spcPts val="0"/>
              </a:spcBef>
              <a:buSzTx/>
              <a:buFont typeface="Arial" charset="0"/>
              <a:buChar char="•"/>
            </a:pPr>
            <a:r>
              <a:rPr lang="en-US" sz="3600" b="1" dirty="0" err="1">
                <a:solidFill>
                  <a:srgbClr val="FFFF00"/>
                </a:solidFill>
                <a:latin typeface="Calibri" charset="0"/>
                <a:ea typeface="Calibri" charset="0"/>
                <a:cs typeface="Calibri" charset="0"/>
              </a:rPr>
              <a:t>Takipte</a:t>
            </a:r>
            <a:r>
              <a:rPr lang="en-US" sz="3600" b="1" dirty="0">
                <a:solidFill>
                  <a:srgbClr val="FFFF00"/>
                </a:solidFill>
                <a:latin typeface="Calibri" charset="0"/>
                <a:ea typeface="Calibri" charset="0"/>
                <a:cs typeface="Calibri" charset="0"/>
              </a:rPr>
              <a:t> </a:t>
            </a:r>
            <a:r>
              <a:rPr lang="en-US" sz="3600" b="1" dirty="0" err="1">
                <a:solidFill>
                  <a:srgbClr val="FFFF00"/>
                </a:solidFill>
                <a:latin typeface="Calibri" charset="0"/>
                <a:ea typeface="Calibri" charset="0"/>
                <a:cs typeface="Calibri" charset="0"/>
              </a:rPr>
              <a:t>transfüzyon</a:t>
            </a:r>
            <a:r>
              <a:rPr lang="en-US" sz="3600" b="1" dirty="0">
                <a:solidFill>
                  <a:srgbClr val="FFFF00"/>
                </a:solidFill>
                <a:latin typeface="Calibri" charset="0"/>
                <a:ea typeface="Calibri" charset="0"/>
                <a:cs typeface="Calibri" charset="0"/>
              </a:rPr>
              <a:t> </a:t>
            </a:r>
            <a:r>
              <a:rPr lang="en-US" sz="3600" b="1" dirty="0" err="1">
                <a:solidFill>
                  <a:srgbClr val="FFFF00"/>
                </a:solidFill>
                <a:latin typeface="Calibri" charset="0"/>
                <a:ea typeface="Calibri" charset="0"/>
                <a:cs typeface="Calibri" charset="0"/>
              </a:rPr>
              <a:t>ihtiyacını</a:t>
            </a:r>
            <a:r>
              <a:rPr lang="en-US" sz="3600" b="1" dirty="0">
                <a:solidFill>
                  <a:srgbClr val="FFFF00"/>
                </a:solidFill>
                <a:latin typeface="Calibri" charset="0"/>
                <a:ea typeface="Calibri" charset="0"/>
                <a:cs typeface="Calibri" charset="0"/>
              </a:rPr>
              <a:t> </a:t>
            </a:r>
            <a:r>
              <a:rPr lang="en-US" sz="3600" b="1" dirty="0" err="1">
                <a:solidFill>
                  <a:srgbClr val="FFFF00"/>
                </a:solidFill>
                <a:latin typeface="Calibri" charset="0"/>
                <a:ea typeface="Calibri" charset="0"/>
                <a:cs typeface="Calibri" charset="0"/>
              </a:rPr>
              <a:t>ve</a:t>
            </a:r>
            <a:r>
              <a:rPr lang="en-US" sz="3600" b="1" dirty="0">
                <a:solidFill>
                  <a:srgbClr val="FFFF00"/>
                </a:solidFill>
                <a:latin typeface="Calibri" charset="0"/>
                <a:ea typeface="Calibri" charset="0"/>
                <a:cs typeface="Calibri" charset="0"/>
              </a:rPr>
              <a:t> </a:t>
            </a:r>
            <a:r>
              <a:rPr lang="en-US" sz="3600" b="1" dirty="0" err="1">
                <a:solidFill>
                  <a:srgbClr val="FFFF00"/>
                </a:solidFill>
                <a:latin typeface="Calibri" charset="0"/>
                <a:ea typeface="Calibri" charset="0"/>
                <a:cs typeface="Calibri" charset="0"/>
              </a:rPr>
              <a:t>prognozu</a:t>
            </a:r>
            <a:r>
              <a:rPr lang="en-US" sz="3600" b="1" dirty="0">
                <a:solidFill>
                  <a:srgbClr val="FFFF00"/>
                </a:solidFill>
                <a:latin typeface="Calibri" charset="0"/>
                <a:ea typeface="Calibri" charset="0"/>
                <a:cs typeface="Calibri" charset="0"/>
              </a:rPr>
              <a:t> </a:t>
            </a:r>
            <a:r>
              <a:rPr lang="en-US" sz="3600" b="1" dirty="0" err="1">
                <a:solidFill>
                  <a:srgbClr val="FFFF00"/>
                </a:solidFill>
                <a:latin typeface="Calibri" charset="0"/>
                <a:ea typeface="Calibri" charset="0"/>
                <a:cs typeface="Calibri" charset="0"/>
              </a:rPr>
              <a:t>belirleyen</a:t>
            </a:r>
            <a:r>
              <a:rPr lang="en-US" sz="3600" b="1" dirty="0">
                <a:solidFill>
                  <a:srgbClr val="FFFF00"/>
                </a:solidFill>
                <a:latin typeface="Calibri" charset="0"/>
                <a:ea typeface="Calibri" charset="0"/>
                <a:cs typeface="Calibri" charset="0"/>
              </a:rPr>
              <a:t> </a:t>
            </a:r>
            <a:r>
              <a:rPr lang="en-US" sz="3600" b="1" dirty="0" err="1">
                <a:solidFill>
                  <a:srgbClr val="FFFF00"/>
                </a:solidFill>
                <a:latin typeface="Calibri" charset="0"/>
                <a:ea typeface="Calibri" charset="0"/>
                <a:cs typeface="Calibri" charset="0"/>
              </a:rPr>
              <a:t>parametreler</a:t>
            </a:r>
            <a:endParaRPr lang="en-US" sz="3600" b="1" dirty="0">
              <a:solidFill>
                <a:srgbClr val="FFFF00"/>
              </a:solidFill>
              <a:latin typeface="Calibri" charset="0"/>
              <a:ea typeface="Calibri" charset="0"/>
              <a:cs typeface="Calibri" charset="0"/>
            </a:endParaRPr>
          </a:p>
          <a:p>
            <a:pPr marL="1028700" lvl="2" indent="-571500" defTabSz="914400">
              <a:spcBef>
                <a:spcPts val="0"/>
              </a:spcBef>
              <a:buSzTx/>
              <a:buFont typeface="Arial" charset="0"/>
              <a:buChar char="•"/>
            </a:pPr>
            <a:r>
              <a:rPr lang="en-US" sz="3600" b="1" dirty="0" err="1">
                <a:solidFill>
                  <a:schemeClr val="tx1"/>
                </a:solidFill>
                <a:latin typeface="Calibri" charset="0"/>
                <a:ea typeface="Calibri" charset="0"/>
                <a:cs typeface="Calibri" charset="0"/>
              </a:rPr>
              <a:t>Titrasyonun</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derecesi</a:t>
            </a:r>
            <a:endParaRPr lang="en-US" sz="3600" b="1" dirty="0">
              <a:solidFill>
                <a:schemeClr val="tx1"/>
              </a:solidFill>
              <a:latin typeface="Calibri" charset="0"/>
              <a:ea typeface="Calibri" charset="0"/>
              <a:cs typeface="Calibri" charset="0"/>
            </a:endParaRPr>
          </a:p>
          <a:p>
            <a:pPr marL="1485900" lvl="3" indent="-571500" defTabSz="914400">
              <a:spcBef>
                <a:spcPts val="0"/>
              </a:spcBef>
              <a:buSzTx/>
              <a:buFont typeface="Arial" charset="0"/>
              <a:buChar char="•"/>
            </a:pPr>
            <a:r>
              <a:rPr lang="en-US" sz="3600" b="1" dirty="0" err="1">
                <a:solidFill>
                  <a:schemeClr val="tx1"/>
                </a:solidFill>
                <a:latin typeface="Calibri" charset="0"/>
                <a:ea typeface="Calibri" charset="0"/>
                <a:cs typeface="Calibri" charset="0"/>
              </a:rPr>
              <a:t>Titrasyon</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derecesi</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arttı</a:t>
            </a:r>
            <a:r>
              <a:rPr lang="tr-TR" sz="3600" b="1" dirty="0" err="1">
                <a:solidFill>
                  <a:schemeClr val="tx1"/>
                </a:solidFill>
                <a:latin typeface="Calibri" charset="0"/>
                <a:ea typeface="Calibri" charset="0"/>
                <a:cs typeface="Calibri" charset="0"/>
              </a:rPr>
              <a:t>kça</a:t>
            </a:r>
            <a:r>
              <a:rPr lang="tr-TR" sz="3600" b="1" dirty="0">
                <a:solidFill>
                  <a:schemeClr val="tx1"/>
                </a:solidFill>
                <a:latin typeface="Calibri" charset="0"/>
                <a:ea typeface="Calibri" charset="0"/>
                <a:cs typeface="Calibri" charset="0"/>
              </a:rPr>
              <a:t> anemi riski artar</a:t>
            </a:r>
          </a:p>
          <a:p>
            <a:pPr marL="1485900" lvl="3" indent="-571500" defTabSz="914400">
              <a:spcBef>
                <a:spcPts val="0"/>
              </a:spcBef>
              <a:buSzTx/>
              <a:buFont typeface="Arial" charset="0"/>
              <a:buChar char="•"/>
            </a:pPr>
            <a:r>
              <a:rPr lang="tr-TR" sz="3600" b="1" dirty="0">
                <a:solidFill>
                  <a:schemeClr val="tx1"/>
                </a:solidFill>
                <a:latin typeface="Calibri" charset="0"/>
                <a:ea typeface="Calibri" charset="0"/>
                <a:cs typeface="Calibri" charset="0"/>
              </a:rPr>
              <a:t>Önceki etkilenmiş gebelik varsa </a:t>
            </a:r>
            <a:r>
              <a:rPr lang="tr-TR" sz="3600" b="1" dirty="0" err="1">
                <a:solidFill>
                  <a:schemeClr val="tx1"/>
                </a:solidFill>
                <a:latin typeface="Calibri" charset="0"/>
                <a:ea typeface="Calibri" charset="0"/>
                <a:cs typeface="Calibri" charset="0"/>
              </a:rPr>
              <a:t>titrasyon</a:t>
            </a:r>
            <a:r>
              <a:rPr lang="tr-TR" sz="3600" b="1" dirty="0">
                <a:solidFill>
                  <a:schemeClr val="tx1"/>
                </a:solidFill>
                <a:latin typeface="Calibri" charset="0"/>
                <a:ea typeface="Calibri" charset="0"/>
                <a:cs typeface="Calibri" charset="0"/>
              </a:rPr>
              <a:t> takibi yapılmaz</a:t>
            </a:r>
          </a:p>
          <a:p>
            <a:pPr marL="1028700" lvl="2" indent="-571500" defTabSz="914400">
              <a:spcBef>
                <a:spcPts val="0"/>
              </a:spcBef>
              <a:buSzTx/>
              <a:buFont typeface="Arial" charset="0"/>
              <a:buChar char="•"/>
            </a:pPr>
            <a:endParaRPr lang="en-US" sz="3600" b="1" dirty="0">
              <a:solidFill>
                <a:schemeClr val="tx1"/>
              </a:solidFill>
              <a:latin typeface="Calibri" charset="0"/>
              <a:ea typeface="Calibri" charset="0"/>
              <a:cs typeface="Calibri" charset="0"/>
            </a:endParaRPr>
          </a:p>
          <a:p>
            <a:pPr marL="1028700" lvl="2" indent="-571500" defTabSz="914400">
              <a:spcBef>
                <a:spcPts val="0"/>
              </a:spcBef>
              <a:buSzTx/>
              <a:buFont typeface="Arial" charset="0"/>
              <a:buChar char="•"/>
            </a:pPr>
            <a:r>
              <a:rPr lang="en-US" sz="3600" b="1" dirty="0">
                <a:solidFill>
                  <a:schemeClr val="tx1"/>
                </a:solidFill>
                <a:latin typeface="Calibri" charset="0"/>
                <a:ea typeface="Calibri" charset="0"/>
                <a:cs typeface="Calibri" charset="0"/>
              </a:rPr>
              <a:t>MCA PSV </a:t>
            </a:r>
            <a:r>
              <a:rPr lang="en-US" sz="3600" b="1" dirty="0" err="1">
                <a:solidFill>
                  <a:schemeClr val="tx1"/>
                </a:solidFill>
                <a:latin typeface="Calibri" charset="0"/>
                <a:ea typeface="Calibri" charset="0"/>
                <a:cs typeface="Calibri" charset="0"/>
              </a:rPr>
              <a:t>yüksekliğinin</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derecesi</a:t>
            </a:r>
            <a:endParaRPr lang="en-US" sz="3600" b="1" dirty="0">
              <a:solidFill>
                <a:schemeClr val="tx1"/>
              </a:solidFill>
              <a:latin typeface="Calibri" charset="0"/>
              <a:ea typeface="Calibri" charset="0"/>
              <a:cs typeface="Calibri" charset="0"/>
            </a:endParaRPr>
          </a:p>
          <a:p>
            <a:pPr marL="1028700" lvl="2" indent="-571500" defTabSz="914400">
              <a:spcBef>
                <a:spcPts val="0"/>
              </a:spcBef>
              <a:buSzTx/>
              <a:buFont typeface="Arial" charset="0"/>
              <a:buChar char="•"/>
            </a:pPr>
            <a:endParaRPr lang="en-US" sz="3600" b="1" dirty="0">
              <a:solidFill>
                <a:schemeClr val="tx1"/>
              </a:solidFill>
              <a:latin typeface="Calibri" charset="0"/>
              <a:ea typeface="Calibri" charset="0"/>
              <a:cs typeface="Calibri" charset="0"/>
            </a:endParaRPr>
          </a:p>
          <a:p>
            <a:pPr marL="1028700" lvl="2" indent="-571500" defTabSz="914400">
              <a:spcBef>
                <a:spcPts val="0"/>
              </a:spcBef>
              <a:buSzTx/>
              <a:buFont typeface="Arial" charset="0"/>
              <a:buChar char="•"/>
            </a:pPr>
            <a:r>
              <a:rPr lang="en-US" sz="3600" b="1" dirty="0" err="1">
                <a:solidFill>
                  <a:schemeClr val="tx1"/>
                </a:solidFill>
                <a:latin typeface="Calibri" charset="0"/>
                <a:ea typeface="Calibri" charset="0"/>
                <a:cs typeface="Calibri" charset="0"/>
              </a:rPr>
              <a:t>Daha</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önceki</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gebelik</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öyküsü</a:t>
            </a:r>
            <a:endParaRPr lang="en-US" sz="3600" b="1" dirty="0">
              <a:solidFill>
                <a:schemeClr val="tx1"/>
              </a:solidFill>
              <a:latin typeface="Calibri" charset="0"/>
              <a:ea typeface="Calibri" charset="0"/>
              <a:cs typeface="Calibri" charset="0"/>
            </a:endParaRPr>
          </a:p>
          <a:p>
            <a:pPr marL="1485900" lvl="3" indent="-571500" defTabSz="914400">
              <a:spcBef>
                <a:spcPts val="0"/>
              </a:spcBef>
              <a:buSzTx/>
              <a:buFont typeface="Arial" charset="0"/>
              <a:buChar char="•"/>
            </a:pPr>
            <a:r>
              <a:rPr lang="en-US" sz="3600" b="1" dirty="0">
                <a:solidFill>
                  <a:schemeClr val="tx1"/>
                </a:solidFill>
                <a:latin typeface="Calibri" charset="0"/>
                <a:ea typeface="Calibri" charset="0"/>
                <a:cs typeface="Calibri" charset="0"/>
              </a:rPr>
              <a:t>Fetal </a:t>
            </a:r>
            <a:r>
              <a:rPr lang="en-US" sz="3600" b="1" dirty="0" err="1">
                <a:solidFill>
                  <a:schemeClr val="tx1"/>
                </a:solidFill>
                <a:latin typeface="Calibri" charset="0"/>
                <a:ea typeface="Calibri" charset="0"/>
                <a:cs typeface="Calibri" charset="0"/>
              </a:rPr>
              <a:t>kayıp</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veya</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hidrops</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var</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ise</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geliştiği</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hafta</a:t>
            </a:r>
            <a:endParaRPr lang="en-US" sz="3600" b="1" dirty="0">
              <a:solidFill>
                <a:schemeClr val="tx1"/>
              </a:solidFill>
              <a:latin typeface="Calibri" charset="0"/>
              <a:ea typeface="Calibri" charset="0"/>
              <a:cs typeface="Calibri" charset="0"/>
            </a:endParaRPr>
          </a:p>
          <a:p>
            <a:pPr marL="1485900" lvl="3" indent="-571500" defTabSz="914400">
              <a:spcBef>
                <a:spcPts val="0"/>
              </a:spcBef>
              <a:buSzTx/>
              <a:buFont typeface="Arial" charset="0"/>
              <a:buChar char="•"/>
            </a:pPr>
            <a:r>
              <a:rPr lang="en-US" sz="3600" b="1" dirty="0" err="1">
                <a:solidFill>
                  <a:schemeClr val="tx1"/>
                </a:solidFill>
                <a:latin typeface="Calibri" charset="0"/>
                <a:ea typeface="Calibri" charset="0"/>
                <a:cs typeface="Calibri" charset="0"/>
              </a:rPr>
              <a:t>Önceki</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gebelikte</a:t>
            </a:r>
            <a:r>
              <a:rPr lang="en-US" sz="3600" b="1" dirty="0">
                <a:solidFill>
                  <a:schemeClr val="tx1"/>
                </a:solidFill>
                <a:latin typeface="Calibri" charset="0"/>
                <a:ea typeface="Calibri" charset="0"/>
                <a:cs typeface="Calibri" charset="0"/>
              </a:rPr>
              <a:t> fetal </a:t>
            </a:r>
            <a:r>
              <a:rPr lang="en-US" sz="3600" b="1" dirty="0" err="1">
                <a:solidFill>
                  <a:schemeClr val="tx1"/>
                </a:solidFill>
                <a:latin typeface="Calibri" charset="0"/>
                <a:ea typeface="Calibri" charset="0"/>
                <a:cs typeface="Calibri" charset="0"/>
              </a:rPr>
              <a:t>aneminin</a:t>
            </a:r>
            <a:r>
              <a:rPr lang="en-US" sz="3600" b="1" dirty="0">
                <a:solidFill>
                  <a:schemeClr val="tx1"/>
                </a:solidFill>
                <a:latin typeface="Calibri" charset="0"/>
                <a:ea typeface="Calibri" charset="0"/>
                <a:cs typeface="Calibri" charset="0"/>
              </a:rPr>
              <a:t> ilk </a:t>
            </a:r>
            <a:r>
              <a:rPr lang="en-US" sz="3600" b="1" dirty="0" err="1">
                <a:solidFill>
                  <a:schemeClr val="tx1"/>
                </a:solidFill>
                <a:latin typeface="Calibri" charset="0"/>
                <a:ea typeface="Calibri" charset="0"/>
                <a:cs typeface="Calibri" charset="0"/>
              </a:rPr>
              <a:t>ortaya</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çıktığı</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hafta</a:t>
            </a:r>
            <a:endParaRPr lang="en-US" sz="3600" b="1" dirty="0">
              <a:solidFill>
                <a:schemeClr val="tx1"/>
              </a:solidFill>
              <a:latin typeface="Calibri" charset="0"/>
              <a:ea typeface="Calibri" charset="0"/>
              <a:cs typeface="Calibri" charset="0"/>
            </a:endParaRPr>
          </a:p>
          <a:p>
            <a:pPr marL="1485900" lvl="3" indent="-571500" defTabSz="914400">
              <a:spcBef>
                <a:spcPts val="0"/>
              </a:spcBef>
              <a:buSzTx/>
              <a:buFont typeface="Arial" charset="0"/>
              <a:buChar char="•"/>
            </a:pPr>
            <a:r>
              <a:rPr lang="en-US" sz="3600" b="1" dirty="0" err="1">
                <a:solidFill>
                  <a:schemeClr val="tx1"/>
                </a:solidFill>
                <a:latin typeface="Calibri" charset="0"/>
                <a:ea typeface="Calibri" charset="0"/>
                <a:cs typeface="Calibri" charset="0"/>
              </a:rPr>
              <a:t>Önceki</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gebelikte</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varsa</a:t>
            </a:r>
            <a:r>
              <a:rPr lang="en-US" sz="3600" b="1" dirty="0">
                <a:solidFill>
                  <a:schemeClr val="tx1"/>
                </a:solidFill>
                <a:latin typeface="Calibri" charset="0"/>
                <a:ea typeface="Calibri" charset="0"/>
                <a:cs typeface="Calibri" charset="0"/>
              </a:rPr>
              <a:t> ilk </a:t>
            </a:r>
            <a:r>
              <a:rPr lang="en-US" sz="3600" b="1" dirty="0" err="1">
                <a:solidFill>
                  <a:schemeClr val="tx1"/>
                </a:solidFill>
                <a:latin typeface="Calibri" charset="0"/>
                <a:ea typeface="Calibri" charset="0"/>
                <a:cs typeface="Calibri" charset="0"/>
              </a:rPr>
              <a:t>intrauterin</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transfüzyon</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zamanı</a:t>
            </a:r>
            <a:endParaRPr lang="en-US" sz="3600" b="1" dirty="0">
              <a:solidFill>
                <a:schemeClr val="tx1"/>
              </a:solidFill>
              <a:latin typeface="Calibri" charset="0"/>
              <a:ea typeface="Calibri" charset="0"/>
              <a:cs typeface="Calibri" charset="0"/>
            </a:endParaRPr>
          </a:p>
          <a:p>
            <a:pPr marL="1028700" lvl="2" indent="-571500" defTabSz="914400">
              <a:spcBef>
                <a:spcPts val="0"/>
              </a:spcBef>
              <a:buSzTx/>
              <a:buFont typeface="Arial" charset="0"/>
              <a:buChar char="•"/>
            </a:pPr>
            <a:endParaRPr lang="en-US" sz="3600" b="1" dirty="0">
              <a:solidFill>
                <a:schemeClr val="tx1"/>
              </a:solidFill>
              <a:latin typeface="Calibri" charset="0"/>
              <a:ea typeface="Calibri" charset="0"/>
              <a:cs typeface="Calibri" charset="0"/>
            </a:endParaRPr>
          </a:p>
          <a:p>
            <a:pPr marL="1028700" lvl="2" indent="-571500" defTabSz="914400">
              <a:spcBef>
                <a:spcPts val="0"/>
              </a:spcBef>
              <a:buSzTx/>
              <a:buFont typeface="Arial" charset="0"/>
              <a:buChar char="•"/>
            </a:pPr>
            <a:r>
              <a:rPr lang="en-US" sz="3600" b="1" dirty="0" err="1">
                <a:solidFill>
                  <a:schemeClr val="tx1"/>
                </a:solidFill>
                <a:latin typeface="Calibri" charset="0"/>
                <a:ea typeface="Calibri" charset="0"/>
                <a:cs typeface="Calibri" charset="0"/>
              </a:rPr>
              <a:t>Güncel</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gebelikte</a:t>
            </a:r>
            <a:r>
              <a:rPr lang="en-US" sz="3600" b="1" dirty="0">
                <a:solidFill>
                  <a:schemeClr val="tx1"/>
                </a:solidFill>
                <a:latin typeface="Calibri" charset="0"/>
                <a:ea typeface="Calibri" charset="0"/>
                <a:cs typeface="Calibri" charset="0"/>
              </a:rPr>
              <a:t> </a:t>
            </a:r>
          </a:p>
          <a:p>
            <a:pPr marL="1485900" lvl="3" indent="-571500" defTabSz="914400">
              <a:spcBef>
                <a:spcPts val="0"/>
              </a:spcBef>
              <a:buSzTx/>
              <a:buFont typeface="Arial" charset="0"/>
              <a:buChar char="•"/>
            </a:pPr>
            <a:r>
              <a:rPr lang="en-US" sz="3600" b="1" dirty="0">
                <a:solidFill>
                  <a:schemeClr val="tx1"/>
                </a:solidFill>
                <a:latin typeface="Calibri" charset="0"/>
                <a:ea typeface="Calibri" charset="0"/>
                <a:cs typeface="Calibri" charset="0"/>
              </a:rPr>
              <a:t>Fetal </a:t>
            </a:r>
            <a:r>
              <a:rPr lang="en-US" sz="3600" b="1" dirty="0" err="1">
                <a:solidFill>
                  <a:schemeClr val="tx1"/>
                </a:solidFill>
                <a:latin typeface="Calibri" charset="0"/>
                <a:ea typeface="Calibri" charset="0"/>
                <a:cs typeface="Calibri" charset="0"/>
              </a:rPr>
              <a:t>aneminin</a:t>
            </a:r>
            <a:r>
              <a:rPr lang="en-US" sz="3600" b="1" dirty="0">
                <a:solidFill>
                  <a:schemeClr val="tx1"/>
                </a:solidFill>
                <a:latin typeface="Calibri" charset="0"/>
                <a:ea typeface="Calibri" charset="0"/>
                <a:cs typeface="Calibri" charset="0"/>
              </a:rPr>
              <a:t> ilk </a:t>
            </a:r>
            <a:r>
              <a:rPr lang="en-US" sz="3600" b="1" dirty="0" err="1">
                <a:solidFill>
                  <a:schemeClr val="tx1"/>
                </a:solidFill>
                <a:latin typeface="Calibri" charset="0"/>
                <a:ea typeface="Calibri" charset="0"/>
                <a:cs typeface="Calibri" charset="0"/>
              </a:rPr>
              <a:t>tespit</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edildiği</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hafta</a:t>
            </a:r>
            <a:endParaRPr lang="en-US" sz="3600" b="1" dirty="0">
              <a:solidFill>
                <a:schemeClr val="tx1"/>
              </a:solidFill>
              <a:latin typeface="Calibri" charset="0"/>
              <a:ea typeface="Calibri" charset="0"/>
              <a:cs typeface="Calibri" charset="0"/>
            </a:endParaRPr>
          </a:p>
          <a:p>
            <a:pPr marL="1485900" lvl="3" indent="-571500" defTabSz="914400">
              <a:spcBef>
                <a:spcPts val="0"/>
              </a:spcBef>
              <a:buSzTx/>
              <a:buFont typeface="Arial" charset="0"/>
              <a:buChar char="•"/>
            </a:pPr>
            <a:r>
              <a:rPr lang="en-US" sz="3600" b="1" dirty="0">
                <a:solidFill>
                  <a:schemeClr val="tx1"/>
                </a:solidFill>
                <a:latin typeface="Calibri" charset="0"/>
                <a:ea typeface="Calibri" charset="0"/>
                <a:cs typeface="Calibri" charset="0"/>
              </a:rPr>
              <a:t>İlk </a:t>
            </a:r>
            <a:r>
              <a:rPr lang="en-US" sz="3600" b="1" dirty="0" err="1">
                <a:solidFill>
                  <a:schemeClr val="tx1"/>
                </a:solidFill>
                <a:latin typeface="Calibri" charset="0"/>
                <a:ea typeface="Calibri" charset="0"/>
                <a:cs typeface="Calibri" charset="0"/>
              </a:rPr>
              <a:t>intrauterin</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transfüzyon</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haftası</a:t>
            </a:r>
            <a:endParaRPr lang="en-US" sz="3600" b="1" dirty="0">
              <a:solidFill>
                <a:schemeClr val="tx1"/>
              </a:solidFill>
              <a:latin typeface="Calibri" charset="0"/>
              <a:ea typeface="Calibri" charset="0"/>
              <a:cs typeface="Calibri" charset="0"/>
            </a:endParaRPr>
          </a:p>
          <a:p>
            <a:pPr marL="1485900" lvl="3" indent="-571500" defTabSz="914400">
              <a:spcBef>
                <a:spcPts val="0"/>
              </a:spcBef>
              <a:buSzTx/>
              <a:buFont typeface="Arial" charset="0"/>
              <a:buChar char="•"/>
            </a:pPr>
            <a:r>
              <a:rPr lang="en-US" sz="3600" b="1" dirty="0">
                <a:solidFill>
                  <a:schemeClr val="tx1"/>
                </a:solidFill>
                <a:latin typeface="Calibri" charset="0"/>
                <a:ea typeface="Calibri" charset="0"/>
                <a:cs typeface="Calibri" charset="0"/>
              </a:rPr>
              <a:t>Fetal </a:t>
            </a:r>
            <a:r>
              <a:rPr lang="en-US" sz="3600" b="1" dirty="0" err="1">
                <a:solidFill>
                  <a:schemeClr val="tx1"/>
                </a:solidFill>
                <a:latin typeface="Calibri" charset="0"/>
                <a:ea typeface="Calibri" charset="0"/>
                <a:cs typeface="Calibri" charset="0"/>
              </a:rPr>
              <a:t>hidrops</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varlığı</a:t>
            </a:r>
            <a:endParaRPr lang="en-US" sz="3600" b="1" dirty="0">
              <a:solidFill>
                <a:schemeClr val="tx1"/>
              </a:solidFill>
              <a:latin typeface="Calibri" charset="0"/>
              <a:ea typeface="Calibri" charset="0"/>
              <a:cs typeface="Calibri" charset="0"/>
            </a:endParaRPr>
          </a:p>
          <a:p>
            <a:pPr marL="1028700" lvl="2" indent="-571500" defTabSz="914400">
              <a:spcBef>
                <a:spcPts val="0"/>
              </a:spcBef>
              <a:buSzTx/>
              <a:buFont typeface="Arial" charset="0"/>
              <a:buChar char="•"/>
            </a:pPr>
            <a:endParaRPr lang="en-US" sz="3600" b="1" dirty="0">
              <a:solidFill>
                <a:schemeClr val="tx1"/>
              </a:solidFill>
              <a:latin typeface="Calibri" charset="0"/>
              <a:ea typeface="Calibri" charset="0"/>
              <a:cs typeface="Calibri" charset="0"/>
            </a:endParaRPr>
          </a:p>
          <a:p>
            <a:pPr marL="1485900" lvl="3" indent="-571500" defTabSz="914400">
              <a:spcBef>
                <a:spcPts val="0"/>
              </a:spcBef>
              <a:buSzTx/>
              <a:buFont typeface="Arial" charset="0"/>
              <a:buChar char="•"/>
            </a:pPr>
            <a:endParaRPr lang="en-US" sz="3600" b="1" dirty="0">
              <a:solidFill>
                <a:schemeClr val="tx1"/>
              </a:solidFill>
              <a:latin typeface="Calibri" charset="0"/>
              <a:ea typeface="Calibri" charset="0"/>
              <a:cs typeface="Calibri" charset="0"/>
            </a:endParaRPr>
          </a:p>
        </p:txBody>
      </p:sp>
    </p:spTree>
    <p:extLst>
      <p:ext uri="{BB962C8B-B14F-4D97-AF65-F5344CB8AC3E}">
        <p14:creationId xmlns:p14="http://schemas.microsoft.com/office/powerpoint/2010/main" val="662706983"/>
      </p:ext>
    </p:ext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3004800" cy="1426464"/>
          </a:xfrm>
          <a:solidFill>
            <a:schemeClr val="tx1"/>
          </a:solidFill>
        </p:spPr>
        <p:txBody>
          <a:bodyPr>
            <a:normAutofit fontScale="90000"/>
          </a:bodyPr>
          <a:lstStyle/>
          <a:p>
            <a:pPr algn="l"/>
            <a:br>
              <a:rPr lang="en-US" sz="4800" b="1" dirty="0">
                <a:solidFill>
                  <a:schemeClr val="tx2">
                    <a:lumMod val="10000"/>
                  </a:schemeClr>
                </a:solidFill>
                <a:latin typeface="Calibri" charset="0"/>
                <a:ea typeface="Calibri" charset="0"/>
                <a:cs typeface="Calibri" charset="0"/>
              </a:rPr>
            </a:br>
            <a:r>
              <a:rPr lang="en-US" sz="4800" b="1" dirty="0">
                <a:solidFill>
                  <a:schemeClr val="tx2">
                    <a:lumMod val="10000"/>
                  </a:schemeClr>
                </a:solidFill>
                <a:latin typeface="Calibri" charset="0"/>
                <a:ea typeface="Calibri" charset="0"/>
                <a:cs typeface="Calibri" charset="0"/>
              </a:rPr>
              <a:t> </a:t>
            </a:r>
            <a:r>
              <a:rPr lang="en-US" sz="4800" b="1" dirty="0" err="1">
                <a:solidFill>
                  <a:schemeClr val="tx2">
                    <a:lumMod val="10000"/>
                  </a:schemeClr>
                </a:solidFill>
                <a:latin typeface="Calibri" charset="0"/>
                <a:ea typeface="Calibri" charset="0"/>
                <a:cs typeface="Calibri" charset="0"/>
              </a:rPr>
              <a:t>İntrauterin</a:t>
            </a:r>
            <a:r>
              <a:rPr lang="en-US" sz="4800" b="1" dirty="0">
                <a:solidFill>
                  <a:schemeClr val="tx2">
                    <a:lumMod val="10000"/>
                  </a:schemeClr>
                </a:solidFill>
                <a:latin typeface="Calibri" charset="0"/>
                <a:ea typeface="Calibri" charset="0"/>
                <a:cs typeface="Calibri" charset="0"/>
              </a:rPr>
              <a:t> </a:t>
            </a:r>
            <a:r>
              <a:rPr lang="en-US" sz="4800" b="1" dirty="0" err="1">
                <a:solidFill>
                  <a:schemeClr val="tx2">
                    <a:lumMod val="10000"/>
                  </a:schemeClr>
                </a:solidFill>
                <a:latin typeface="Calibri" charset="0"/>
                <a:ea typeface="Calibri" charset="0"/>
                <a:cs typeface="Calibri" charset="0"/>
              </a:rPr>
              <a:t>transfüzyon</a:t>
            </a:r>
            <a:br>
              <a:rPr lang="en-US" sz="4800" b="1" dirty="0">
                <a:solidFill>
                  <a:schemeClr val="tx2">
                    <a:lumMod val="10000"/>
                  </a:schemeClr>
                </a:solidFill>
                <a:latin typeface="Calibri" charset="0"/>
                <a:ea typeface="Calibri" charset="0"/>
                <a:cs typeface="Calibri" charset="0"/>
              </a:rPr>
            </a:br>
            <a:endParaRPr lang="en-US" sz="4800" b="1" dirty="0">
              <a:solidFill>
                <a:schemeClr val="tx2">
                  <a:lumMod val="10000"/>
                </a:schemeClr>
              </a:solidFill>
              <a:latin typeface="Calibri" charset="0"/>
              <a:ea typeface="Calibri" charset="0"/>
              <a:cs typeface="Calibri" charset="0"/>
            </a:endParaRPr>
          </a:p>
        </p:txBody>
      </p:sp>
      <p:pic>
        <p:nvPicPr>
          <p:cNvPr id="4" name="pasted-image.pdf"/>
          <p:cNvPicPr>
            <a:picLocks noChangeAspect="1"/>
          </p:cNvPicPr>
          <p:nvPr/>
        </p:nvPicPr>
        <p:blipFill>
          <a:blip r:embed="rId2"/>
          <a:stretch>
            <a:fillRect/>
          </a:stretch>
        </p:blipFill>
        <p:spPr>
          <a:xfrm>
            <a:off x="11653238" y="151052"/>
            <a:ext cx="1124359" cy="1124359"/>
          </a:xfrm>
          <a:prstGeom prst="rect">
            <a:avLst/>
          </a:prstGeom>
          <a:ln w="12700">
            <a:miter lim="400000"/>
          </a:ln>
        </p:spPr>
      </p:pic>
      <p:sp>
        <p:nvSpPr>
          <p:cNvPr id="5" name="Text Placeholder 2"/>
          <p:cNvSpPr>
            <a:spLocks noGrp="1"/>
          </p:cNvSpPr>
          <p:nvPr>
            <p:ph type="body" idx="1"/>
          </p:nvPr>
        </p:nvSpPr>
        <p:spPr>
          <a:xfrm>
            <a:off x="227203" y="1699768"/>
            <a:ext cx="12550394" cy="8053832"/>
          </a:xfrm>
        </p:spPr>
        <p:txBody>
          <a:bodyPr anchor="t">
            <a:normAutofit lnSpcReduction="10000"/>
          </a:bodyPr>
          <a:lstStyle/>
          <a:p>
            <a:pPr marL="571500" lvl="1" indent="-571500" defTabSz="914400">
              <a:spcBef>
                <a:spcPts val="0"/>
              </a:spcBef>
              <a:buSzTx/>
              <a:buFont typeface="Arial" charset="0"/>
              <a:buChar char="•"/>
            </a:pPr>
            <a:r>
              <a:rPr lang="en-US" sz="3600" b="1" dirty="0" err="1">
                <a:solidFill>
                  <a:schemeClr val="tx1"/>
                </a:solidFill>
                <a:latin typeface="Calibri" charset="0"/>
                <a:ea typeface="Calibri" charset="0"/>
                <a:cs typeface="Calibri" charset="0"/>
              </a:rPr>
              <a:t>Anemi</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tespit</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edilen</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fetüste</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intrauterin</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transfüzyon</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planlanır</a:t>
            </a:r>
            <a:endParaRPr lang="en-US" sz="3600" b="1" dirty="0">
              <a:solidFill>
                <a:schemeClr val="tx1"/>
              </a:solidFill>
              <a:latin typeface="Calibri" charset="0"/>
              <a:ea typeface="Calibri" charset="0"/>
              <a:cs typeface="Calibri" charset="0"/>
            </a:endParaRPr>
          </a:p>
          <a:p>
            <a:pPr marL="1028700" lvl="2" indent="-571500" defTabSz="914400">
              <a:spcBef>
                <a:spcPts val="0"/>
              </a:spcBef>
              <a:buSzTx/>
              <a:buFont typeface="Arial" charset="0"/>
              <a:buChar char="•"/>
            </a:pPr>
            <a:r>
              <a:rPr lang="en-US" sz="3600" b="1" dirty="0">
                <a:solidFill>
                  <a:schemeClr val="tx1"/>
                </a:solidFill>
                <a:latin typeface="Calibri" charset="0"/>
                <a:ea typeface="Calibri" charset="0"/>
                <a:cs typeface="Calibri" charset="0"/>
              </a:rPr>
              <a:t>O Rh (D) </a:t>
            </a:r>
            <a:r>
              <a:rPr lang="en-US" sz="3600" b="1" dirty="0" err="1">
                <a:solidFill>
                  <a:schemeClr val="tx1"/>
                </a:solidFill>
                <a:latin typeface="Calibri" charset="0"/>
                <a:ea typeface="Calibri" charset="0"/>
                <a:cs typeface="Calibri" charset="0"/>
              </a:rPr>
              <a:t>negatif</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anne</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ile</a:t>
            </a:r>
            <a:r>
              <a:rPr lang="en-US" sz="3600" b="1" dirty="0">
                <a:solidFill>
                  <a:schemeClr val="tx1"/>
                </a:solidFill>
                <a:latin typeface="Calibri" charset="0"/>
                <a:ea typeface="Calibri" charset="0"/>
                <a:cs typeface="Calibri" charset="0"/>
              </a:rPr>
              <a:t> cross-match </a:t>
            </a:r>
            <a:r>
              <a:rPr lang="en-US" sz="3600" b="1" dirty="0" err="1">
                <a:solidFill>
                  <a:schemeClr val="tx1"/>
                </a:solidFill>
                <a:latin typeface="Calibri" charset="0"/>
                <a:ea typeface="Calibri" charset="0"/>
                <a:cs typeface="Calibri" charset="0"/>
              </a:rPr>
              <a:t>uyumlu</a:t>
            </a:r>
            <a:endParaRPr lang="en-US" sz="3600" b="1" dirty="0">
              <a:solidFill>
                <a:schemeClr val="tx1"/>
              </a:solidFill>
              <a:latin typeface="Calibri" charset="0"/>
              <a:ea typeface="Calibri" charset="0"/>
              <a:cs typeface="Calibri" charset="0"/>
            </a:endParaRPr>
          </a:p>
          <a:p>
            <a:pPr marL="1028700" lvl="2" indent="-571500" defTabSz="914400">
              <a:spcBef>
                <a:spcPts val="0"/>
              </a:spcBef>
              <a:buSzTx/>
              <a:buFont typeface="Arial" charset="0"/>
              <a:buChar char="•"/>
            </a:pPr>
            <a:r>
              <a:rPr lang="en-US" sz="3600" b="1" dirty="0" err="1">
                <a:solidFill>
                  <a:schemeClr val="tx1"/>
                </a:solidFill>
                <a:latin typeface="Calibri" charset="0"/>
                <a:ea typeface="Calibri" charset="0"/>
                <a:cs typeface="Calibri" charset="0"/>
              </a:rPr>
              <a:t>Eritrosit</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konsantre</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edilmiş</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yıkanmış</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ışınlı</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ve</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lökosit</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filtreli</a:t>
            </a:r>
            <a:r>
              <a:rPr lang="en-US" sz="3600" b="1" dirty="0">
                <a:solidFill>
                  <a:schemeClr val="tx1"/>
                </a:solidFill>
                <a:latin typeface="Calibri" charset="0"/>
                <a:ea typeface="Calibri" charset="0"/>
                <a:cs typeface="Calibri" charset="0"/>
              </a:rPr>
              <a:t> (CMV </a:t>
            </a:r>
            <a:r>
              <a:rPr lang="en-US" sz="3600" b="1" dirty="0" err="1">
                <a:solidFill>
                  <a:schemeClr val="tx1"/>
                </a:solidFill>
                <a:latin typeface="Calibri" charset="0"/>
                <a:ea typeface="Calibri" charset="0"/>
                <a:cs typeface="Calibri" charset="0"/>
              </a:rPr>
              <a:t>negatif</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süspansiyon</a:t>
            </a:r>
            <a:endParaRPr lang="en-US" sz="3600" b="1" dirty="0">
              <a:solidFill>
                <a:schemeClr val="tx1"/>
              </a:solidFill>
              <a:latin typeface="Calibri" charset="0"/>
              <a:ea typeface="Calibri" charset="0"/>
              <a:cs typeface="Calibri" charset="0"/>
            </a:endParaRPr>
          </a:p>
          <a:p>
            <a:pPr marL="1028700" lvl="2" indent="-571500" defTabSz="914400">
              <a:spcBef>
                <a:spcPts val="0"/>
              </a:spcBef>
              <a:buSzTx/>
              <a:buFont typeface="Arial" charset="0"/>
              <a:buChar char="•"/>
            </a:pPr>
            <a:r>
              <a:rPr lang="en-US" sz="3600" b="1" dirty="0" err="1">
                <a:solidFill>
                  <a:srgbClr val="FFFF00"/>
                </a:solidFill>
                <a:latin typeface="Calibri" charset="0"/>
                <a:ea typeface="Calibri" charset="0"/>
                <a:cs typeface="Calibri" charset="0"/>
              </a:rPr>
              <a:t>Plasentaya</a:t>
            </a:r>
            <a:r>
              <a:rPr lang="en-US" sz="3600" b="1" dirty="0">
                <a:solidFill>
                  <a:srgbClr val="FFFF00"/>
                </a:solidFill>
                <a:latin typeface="Calibri" charset="0"/>
                <a:ea typeface="Calibri" charset="0"/>
                <a:cs typeface="Calibri" charset="0"/>
              </a:rPr>
              <a:t> </a:t>
            </a:r>
            <a:r>
              <a:rPr lang="en-US" sz="3600" b="1" dirty="0" err="1">
                <a:solidFill>
                  <a:srgbClr val="FFFF00"/>
                </a:solidFill>
                <a:latin typeface="Calibri" charset="0"/>
                <a:ea typeface="Calibri" charset="0"/>
                <a:cs typeface="Calibri" charset="0"/>
              </a:rPr>
              <a:t>umbilikal</a:t>
            </a:r>
            <a:r>
              <a:rPr lang="en-US" sz="3600" b="1" dirty="0">
                <a:solidFill>
                  <a:srgbClr val="FFFF00"/>
                </a:solidFill>
                <a:latin typeface="Calibri" charset="0"/>
                <a:ea typeface="Calibri" charset="0"/>
                <a:cs typeface="Calibri" charset="0"/>
              </a:rPr>
              <a:t> </a:t>
            </a:r>
            <a:r>
              <a:rPr lang="en-US" sz="3600" b="1" dirty="0" err="1">
                <a:solidFill>
                  <a:srgbClr val="FFFF00"/>
                </a:solidFill>
                <a:latin typeface="Calibri" charset="0"/>
                <a:ea typeface="Calibri" charset="0"/>
                <a:cs typeface="Calibri" charset="0"/>
              </a:rPr>
              <a:t>kordun</a:t>
            </a:r>
            <a:r>
              <a:rPr lang="en-US" sz="3600" b="1" dirty="0">
                <a:solidFill>
                  <a:srgbClr val="FFFF00"/>
                </a:solidFill>
                <a:latin typeface="Calibri" charset="0"/>
                <a:ea typeface="Calibri" charset="0"/>
                <a:cs typeface="Calibri" charset="0"/>
              </a:rPr>
              <a:t> </a:t>
            </a:r>
            <a:r>
              <a:rPr lang="en-US" sz="3600" b="1" dirty="0" err="1">
                <a:solidFill>
                  <a:srgbClr val="FFFF00"/>
                </a:solidFill>
                <a:latin typeface="Calibri" charset="0"/>
                <a:ea typeface="Calibri" charset="0"/>
                <a:cs typeface="Calibri" charset="0"/>
              </a:rPr>
              <a:t>insersiyon</a:t>
            </a:r>
            <a:r>
              <a:rPr lang="en-US" sz="3600" b="1" dirty="0">
                <a:solidFill>
                  <a:srgbClr val="FFFF00"/>
                </a:solidFill>
                <a:latin typeface="Calibri" charset="0"/>
                <a:ea typeface="Calibri" charset="0"/>
                <a:cs typeface="Calibri" charset="0"/>
              </a:rPr>
              <a:t> </a:t>
            </a:r>
            <a:r>
              <a:rPr lang="en-US" sz="3600" b="1" dirty="0" err="1">
                <a:solidFill>
                  <a:srgbClr val="FFFF00"/>
                </a:solidFill>
                <a:latin typeface="Calibri" charset="0"/>
                <a:ea typeface="Calibri" charset="0"/>
                <a:cs typeface="Calibri" charset="0"/>
              </a:rPr>
              <a:t>yaptığı</a:t>
            </a:r>
            <a:r>
              <a:rPr lang="en-US" sz="3600" b="1" dirty="0">
                <a:solidFill>
                  <a:srgbClr val="FFFF00"/>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yerde</a:t>
            </a:r>
            <a:r>
              <a:rPr lang="en-US" sz="3600" b="1" dirty="0">
                <a:solidFill>
                  <a:schemeClr val="tx1"/>
                </a:solidFill>
                <a:latin typeface="Calibri" charset="0"/>
                <a:ea typeface="Calibri" charset="0"/>
                <a:cs typeface="Calibri" charset="0"/>
              </a:rPr>
              <a:t> fetal </a:t>
            </a:r>
            <a:r>
              <a:rPr lang="en-US" sz="3600" b="1" dirty="0" err="1">
                <a:solidFill>
                  <a:srgbClr val="FFFF00"/>
                </a:solidFill>
                <a:latin typeface="Calibri" charset="0"/>
                <a:ea typeface="Calibri" charset="0"/>
                <a:cs typeface="Calibri" charset="0"/>
              </a:rPr>
              <a:t>umblikal</a:t>
            </a:r>
            <a:r>
              <a:rPr lang="en-US" sz="3600" b="1" dirty="0">
                <a:solidFill>
                  <a:srgbClr val="FFFF00"/>
                </a:solidFill>
                <a:latin typeface="Calibri" charset="0"/>
                <a:ea typeface="Calibri" charset="0"/>
                <a:cs typeface="Calibri" charset="0"/>
              </a:rPr>
              <a:t> </a:t>
            </a:r>
            <a:r>
              <a:rPr lang="en-US" sz="3600" b="1" dirty="0" err="1">
                <a:solidFill>
                  <a:srgbClr val="FFFF00"/>
                </a:solidFill>
                <a:latin typeface="Calibri" charset="0"/>
                <a:ea typeface="Calibri" charset="0"/>
                <a:cs typeface="Calibri" charset="0"/>
              </a:rPr>
              <a:t>vene</a:t>
            </a:r>
            <a:endParaRPr lang="en-US" sz="3600" b="1" dirty="0">
              <a:solidFill>
                <a:srgbClr val="FFFF00"/>
              </a:solidFill>
              <a:latin typeface="Calibri" charset="0"/>
              <a:ea typeface="Calibri" charset="0"/>
              <a:cs typeface="Calibri" charset="0"/>
            </a:endParaRPr>
          </a:p>
          <a:p>
            <a:pPr marL="1028700" lvl="2" indent="-571500" defTabSz="914400">
              <a:spcBef>
                <a:spcPts val="0"/>
              </a:spcBef>
              <a:buSzTx/>
              <a:buFont typeface="Arial" charset="0"/>
              <a:buChar char="•"/>
            </a:pPr>
            <a:r>
              <a:rPr lang="en-US" sz="3600" b="1" dirty="0" err="1">
                <a:solidFill>
                  <a:srgbClr val="FFFF00"/>
                </a:solidFill>
                <a:latin typeface="Calibri" charset="0"/>
                <a:ea typeface="Calibri" charset="0"/>
                <a:cs typeface="Calibri" charset="0"/>
              </a:rPr>
              <a:t>İşlem</a:t>
            </a:r>
            <a:r>
              <a:rPr lang="en-US" sz="3600" b="1" dirty="0">
                <a:solidFill>
                  <a:srgbClr val="FFFF00"/>
                </a:solidFill>
                <a:latin typeface="Calibri" charset="0"/>
                <a:ea typeface="Calibri" charset="0"/>
                <a:cs typeface="Calibri" charset="0"/>
              </a:rPr>
              <a:t> </a:t>
            </a:r>
            <a:r>
              <a:rPr lang="en-US" sz="3600" b="1" dirty="0" err="1">
                <a:solidFill>
                  <a:srgbClr val="FFFF00"/>
                </a:solidFill>
                <a:latin typeface="Calibri" charset="0"/>
                <a:ea typeface="Calibri" charset="0"/>
                <a:cs typeface="Calibri" charset="0"/>
              </a:rPr>
              <a:t>öncesi</a:t>
            </a:r>
            <a:r>
              <a:rPr lang="en-US" sz="3600" b="1" dirty="0">
                <a:solidFill>
                  <a:srgbClr val="FFFF00"/>
                </a:solidFill>
                <a:latin typeface="Calibri" charset="0"/>
                <a:ea typeface="Calibri" charset="0"/>
                <a:cs typeface="Calibri" charset="0"/>
              </a:rPr>
              <a:t> </a:t>
            </a:r>
            <a:r>
              <a:rPr lang="en-US" sz="3600" b="1" dirty="0" err="1">
                <a:solidFill>
                  <a:srgbClr val="FFFF00"/>
                </a:solidFill>
                <a:latin typeface="Calibri" charset="0"/>
                <a:ea typeface="Calibri" charset="0"/>
                <a:cs typeface="Calibri" charset="0"/>
              </a:rPr>
              <a:t>ve</a:t>
            </a:r>
            <a:r>
              <a:rPr lang="en-US" sz="3600" b="1" dirty="0">
                <a:solidFill>
                  <a:srgbClr val="FFFF00"/>
                </a:solidFill>
                <a:latin typeface="Calibri" charset="0"/>
                <a:ea typeface="Calibri" charset="0"/>
                <a:cs typeface="Calibri" charset="0"/>
              </a:rPr>
              <a:t> </a:t>
            </a:r>
            <a:r>
              <a:rPr lang="en-US" sz="3600" b="1" dirty="0" err="1">
                <a:solidFill>
                  <a:srgbClr val="FFFF00"/>
                </a:solidFill>
                <a:latin typeface="Calibri" charset="0"/>
                <a:ea typeface="Calibri" charset="0"/>
                <a:cs typeface="Calibri" charset="0"/>
              </a:rPr>
              <a:t>sonrasında</a:t>
            </a:r>
            <a:r>
              <a:rPr lang="en-US" sz="3600" b="1" dirty="0">
                <a:solidFill>
                  <a:srgbClr val="FFFF00"/>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mutlaka</a:t>
            </a:r>
            <a:r>
              <a:rPr lang="en-US" sz="3600" b="1" dirty="0">
                <a:solidFill>
                  <a:srgbClr val="FFFF00"/>
                </a:solidFill>
                <a:latin typeface="Calibri" charset="0"/>
                <a:ea typeface="Calibri" charset="0"/>
                <a:cs typeface="Calibri" charset="0"/>
              </a:rPr>
              <a:t> fetal </a:t>
            </a:r>
            <a:r>
              <a:rPr lang="en-US" sz="3600" b="1" dirty="0" err="1">
                <a:solidFill>
                  <a:srgbClr val="FFFF00"/>
                </a:solidFill>
                <a:latin typeface="Calibri" charset="0"/>
                <a:ea typeface="Calibri" charset="0"/>
                <a:cs typeface="Calibri" charset="0"/>
              </a:rPr>
              <a:t>Hct</a:t>
            </a:r>
            <a:r>
              <a:rPr lang="en-US" sz="3600" b="1" dirty="0">
                <a:solidFill>
                  <a:srgbClr val="FFFF00"/>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kontrolü</a:t>
            </a:r>
            <a:endParaRPr lang="en-US" sz="3600" b="1" dirty="0">
              <a:solidFill>
                <a:schemeClr val="tx1"/>
              </a:solidFill>
              <a:latin typeface="Calibri" charset="0"/>
              <a:ea typeface="Calibri" charset="0"/>
              <a:cs typeface="Calibri" charset="0"/>
            </a:endParaRPr>
          </a:p>
          <a:p>
            <a:pPr marL="1485900" lvl="3" indent="-571500" defTabSz="914400">
              <a:spcBef>
                <a:spcPts val="0"/>
              </a:spcBef>
              <a:buSzTx/>
              <a:buFont typeface="Arial" charset="0"/>
              <a:buChar char="•"/>
            </a:pPr>
            <a:r>
              <a:rPr lang="en-US" sz="3600" b="1" dirty="0">
                <a:solidFill>
                  <a:schemeClr val="tx1"/>
                </a:solidFill>
                <a:latin typeface="Calibri" charset="0"/>
                <a:ea typeface="Calibri" charset="0"/>
                <a:cs typeface="Calibri" charset="0"/>
              </a:rPr>
              <a:t>Her </a:t>
            </a:r>
            <a:r>
              <a:rPr lang="en-US" sz="3600" b="1" dirty="0" err="1">
                <a:solidFill>
                  <a:schemeClr val="tx1"/>
                </a:solidFill>
                <a:latin typeface="Calibri" charset="0"/>
                <a:ea typeface="Calibri" charset="0"/>
                <a:cs typeface="Calibri" charset="0"/>
              </a:rPr>
              <a:t>işlem</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sırasında</a:t>
            </a:r>
            <a:r>
              <a:rPr lang="en-US" sz="3600" b="1" dirty="0">
                <a:solidFill>
                  <a:schemeClr val="tx1"/>
                </a:solidFill>
                <a:latin typeface="Calibri" charset="0"/>
                <a:ea typeface="Calibri" charset="0"/>
                <a:cs typeface="Calibri" charset="0"/>
              </a:rPr>
              <a:t> %1-2 fetal </a:t>
            </a:r>
            <a:r>
              <a:rPr lang="en-US" sz="3600" b="1" dirty="0" err="1">
                <a:solidFill>
                  <a:schemeClr val="tx1"/>
                </a:solidFill>
                <a:latin typeface="Calibri" charset="0"/>
                <a:ea typeface="Calibri" charset="0"/>
                <a:cs typeface="Calibri" charset="0"/>
              </a:rPr>
              <a:t>kayıp</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riski</a:t>
            </a:r>
            <a:endParaRPr lang="en-US" sz="3600" b="1" dirty="0">
              <a:solidFill>
                <a:schemeClr val="tx1"/>
              </a:solidFill>
              <a:latin typeface="Calibri" charset="0"/>
              <a:ea typeface="Calibri" charset="0"/>
              <a:cs typeface="Calibri" charset="0"/>
            </a:endParaRPr>
          </a:p>
          <a:p>
            <a:pPr marL="1485900" lvl="3" indent="-571500" defTabSz="914400">
              <a:spcBef>
                <a:spcPts val="0"/>
              </a:spcBef>
              <a:buSzTx/>
              <a:buFont typeface="Arial" charset="0"/>
              <a:buChar char="•"/>
            </a:pPr>
            <a:r>
              <a:rPr lang="en-US" sz="3600" b="1" dirty="0">
                <a:solidFill>
                  <a:schemeClr val="tx1"/>
                </a:solidFill>
                <a:latin typeface="Calibri" charset="0"/>
                <a:ea typeface="Calibri" charset="0"/>
                <a:cs typeface="Calibri" charset="0"/>
              </a:rPr>
              <a:t>&lt;18. </a:t>
            </a:r>
            <a:r>
              <a:rPr lang="en-US" sz="3600" b="1" dirty="0" err="1">
                <a:solidFill>
                  <a:schemeClr val="tx1"/>
                </a:solidFill>
                <a:latin typeface="Calibri" charset="0"/>
                <a:ea typeface="Calibri" charset="0"/>
                <a:cs typeface="Calibri" charset="0"/>
              </a:rPr>
              <a:t>gh</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altında</a:t>
            </a:r>
            <a:r>
              <a:rPr lang="en-US" sz="3600" b="1" dirty="0">
                <a:solidFill>
                  <a:schemeClr val="tx1"/>
                </a:solidFill>
                <a:latin typeface="Calibri" charset="0"/>
                <a:ea typeface="Calibri" charset="0"/>
                <a:cs typeface="Calibri" charset="0"/>
              </a:rPr>
              <a:t> fetal </a:t>
            </a:r>
            <a:r>
              <a:rPr lang="en-US" sz="3600" b="1" dirty="0" err="1">
                <a:solidFill>
                  <a:schemeClr val="tx1"/>
                </a:solidFill>
                <a:latin typeface="Calibri" charset="0"/>
                <a:ea typeface="Calibri" charset="0"/>
                <a:cs typeface="Calibri" charset="0"/>
              </a:rPr>
              <a:t>kayıp</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riski</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artar</a:t>
            </a:r>
            <a:endParaRPr lang="en-US" sz="3600" b="1" dirty="0">
              <a:solidFill>
                <a:schemeClr val="tx1"/>
              </a:solidFill>
              <a:latin typeface="Calibri" charset="0"/>
              <a:ea typeface="Calibri" charset="0"/>
              <a:cs typeface="Calibri" charset="0"/>
            </a:endParaRPr>
          </a:p>
          <a:p>
            <a:pPr marL="1485900" lvl="3" indent="-571500" defTabSz="914400">
              <a:spcBef>
                <a:spcPts val="0"/>
              </a:spcBef>
              <a:buSzTx/>
              <a:buFont typeface="Arial" charset="0"/>
              <a:buChar char="•"/>
            </a:pPr>
            <a:endParaRPr lang="en-US" sz="3600" b="1" dirty="0">
              <a:solidFill>
                <a:schemeClr val="tx1"/>
              </a:solidFill>
              <a:latin typeface="Calibri" charset="0"/>
              <a:ea typeface="Calibri" charset="0"/>
              <a:cs typeface="Calibri" charset="0"/>
            </a:endParaRPr>
          </a:p>
          <a:p>
            <a:pPr marL="1028700" lvl="2" indent="-571500" defTabSz="914400">
              <a:spcBef>
                <a:spcPts val="0"/>
              </a:spcBef>
              <a:buSzTx/>
              <a:buFont typeface="Arial" charset="0"/>
              <a:buChar char="•"/>
            </a:pPr>
            <a:r>
              <a:rPr lang="en-US" sz="3600" b="1" dirty="0" err="1">
                <a:solidFill>
                  <a:schemeClr val="tx1"/>
                </a:solidFill>
                <a:latin typeface="Calibri" charset="0"/>
                <a:ea typeface="Calibri" charset="0"/>
                <a:cs typeface="Calibri" charset="0"/>
              </a:rPr>
              <a:t>Hidropik</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fetüs</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veya</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erken</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gebelik</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haftalarında</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amniyos</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mayii</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içerisine</a:t>
            </a:r>
            <a:endParaRPr lang="en-US" sz="3600" b="1" dirty="0">
              <a:solidFill>
                <a:schemeClr val="tx1"/>
              </a:solidFill>
              <a:latin typeface="Calibri" charset="0"/>
              <a:ea typeface="Calibri" charset="0"/>
              <a:cs typeface="Calibri" charset="0"/>
            </a:endParaRPr>
          </a:p>
          <a:p>
            <a:pPr marL="1485900" lvl="3" indent="-571500" defTabSz="914400">
              <a:spcBef>
                <a:spcPts val="0"/>
              </a:spcBef>
              <a:buSzTx/>
              <a:buFont typeface="Arial" charset="0"/>
              <a:buChar char="•"/>
            </a:pPr>
            <a:r>
              <a:rPr lang="en-US" sz="3600" b="1" dirty="0">
                <a:solidFill>
                  <a:schemeClr val="tx1"/>
                </a:solidFill>
                <a:latin typeface="Calibri" charset="0"/>
                <a:ea typeface="Calibri" charset="0"/>
                <a:cs typeface="Calibri" charset="0"/>
              </a:rPr>
              <a:t>Intraperitoneal </a:t>
            </a:r>
            <a:r>
              <a:rPr lang="en-US" sz="3600" b="1" dirty="0" err="1">
                <a:solidFill>
                  <a:schemeClr val="tx1"/>
                </a:solidFill>
                <a:latin typeface="Calibri" charset="0"/>
                <a:ea typeface="Calibri" charset="0"/>
                <a:cs typeface="Calibri" charset="0"/>
              </a:rPr>
              <a:t>transfüzyon</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hidropsta</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kontrendike</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emilim</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az</a:t>
            </a:r>
            <a:endParaRPr lang="en-US" sz="3600" b="1" dirty="0">
              <a:solidFill>
                <a:schemeClr val="tx1"/>
              </a:solidFill>
              <a:latin typeface="Calibri" charset="0"/>
              <a:ea typeface="Calibri" charset="0"/>
              <a:cs typeface="Calibri" charset="0"/>
            </a:endParaRPr>
          </a:p>
          <a:p>
            <a:pPr marL="1028700" lvl="2" indent="-571500" defTabSz="914400">
              <a:spcBef>
                <a:spcPts val="0"/>
              </a:spcBef>
              <a:buSzTx/>
              <a:buFont typeface="Arial" charset="0"/>
              <a:buChar char="•"/>
            </a:pPr>
            <a:r>
              <a:rPr lang="en-US" sz="3600" b="1" dirty="0">
                <a:solidFill>
                  <a:schemeClr val="tx1"/>
                </a:solidFill>
                <a:latin typeface="Calibri" charset="0"/>
                <a:ea typeface="Calibri" charset="0"/>
                <a:cs typeface="Calibri" charset="0"/>
              </a:rPr>
              <a:t>&gt;24. GH fetal </a:t>
            </a:r>
            <a:r>
              <a:rPr lang="en-US" sz="3600" b="1" dirty="0" err="1">
                <a:solidFill>
                  <a:schemeClr val="tx1"/>
                </a:solidFill>
                <a:latin typeface="Calibri" charset="0"/>
                <a:ea typeface="Calibri" charset="0"/>
                <a:cs typeface="Calibri" charset="0"/>
              </a:rPr>
              <a:t>akciğer</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maturasyonu</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için</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Betametazon</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dozları</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tamamlanmalı</a:t>
            </a:r>
            <a:endParaRPr lang="en-US" sz="3600" b="1" dirty="0">
              <a:solidFill>
                <a:schemeClr val="tx1"/>
              </a:solidFill>
              <a:latin typeface="Calibri" charset="0"/>
              <a:ea typeface="Calibri" charset="0"/>
              <a:cs typeface="Calibri" charset="0"/>
            </a:endParaRPr>
          </a:p>
          <a:p>
            <a:pPr marL="1485900" lvl="3" indent="-571500" defTabSz="914400">
              <a:spcBef>
                <a:spcPts val="0"/>
              </a:spcBef>
              <a:buSzTx/>
              <a:buFont typeface="Arial" charset="0"/>
              <a:buChar char="•"/>
            </a:pPr>
            <a:endParaRPr lang="en-US" sz="3600" b="1" dirty="0">
              <a:solidFill>
                <a:schemeClr val="tx1"/>
              </a:solidFill>
              <a:latin typeface="Calibri" charset="0"/>
              <a:ea typeface="Calibri" charset="0"/>
              <a:cs typeface="Calibri" charset="0"/>
            </a:endParaRPr>
          </a:p>
          <a:p>
            <a:pPr marL="1485900" lvl="3" indent="-571500" defTabSz="914400">
              <a:spcBef>
                <a:spcPts val="0"/>
              </a:spcBef>
              <a:buSzTx/>
              <a:buFont typeface="Arial" charset="0"/>
              <a:buChar char="•"/>
            </a:pPr>
            <a:endParaRPr lang="en-US" sz="3600" b="1" dirty="0">
              <a:solidFill>
                <a:schemeClr val="tx1"/>
              </a:solidFill>
              <a:latin typeface="Calibri" charset="0"/>
              <a:ea typeface="Calibri" charset="0"/>
              <a:cs typeface="Calibri" charset="0"/>
            </a:endParaRPr>
          </a:p>
          <a:p>
            <a:pPr marL="1028700" lvl="2" indent="-571500" defTabSz="914400">
              <a:spcBef>
                <a:spcPts val="0"/>
              </a:spcBef>
              <a:buSzTx/>
              <a:buFont typeface="Arial" charset="0"/>
              <a:buChar char="•"/>
            </a:pPr>
            <a:endParaRPr lang="en-US" sz="3600" b="1" dirty="0">
              <a:solidFill>
                <a:schemeClr val="tx1"/>
              </a:solidFill>
              <a:latin typeface="Calibri" charset="0"/>
              <a:ea typeface="Calibri" charset="0"/>
              <a:cs typeface="Calibri" charset="0"/>
            </a:endParaRPr>
          </a:p>
        </p:txBody>
      </p:sp>
    </p:spTree>
    <p:extLst>
      <p:ext uri="{BB962C8B-B14F-4D97-AF65-F5344CB8AC3E}">
        <p14:creationId xmlns:p14="http://schemas.microsoft.com/office/powerpoint/2010/main" val="994906103"/>
      </p:ext>
    </p:extLst>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 y="0"/>
            <a:ext cx="12986512" cy="1488186"/>
          </a:xfrm>
          <a:solidFill>
            <a:schemeClr val="tx1"/>
          </a:solidFill>
        </p:spPr>
        <p:txBody>
          <a:bodyPr>
            <a:noAutofit/>
          </a:bodyPr>
          <a:lstStyle/>
          <a:p>
            <a:pPr algn="l"/>
            <a:br>
              <a:rPr lang="en-US" sz="4000" b="1" dirty="0">
                <a:solidFill>
                  <a:schemeClr val="tx2">
                    <a:lumMod val="10000"/>
                  </a:schemeClr>
                </a:solidFill>
                <a:latin typeface="Calibri" panose="020F0502020204030204" pitchFamily="34" charset="0"/>
                <a:cs typeface="Calibri" panose="020F0502020204030204" pitchFamily="34" charset="0"/>
              </a:rPr>
            </a:br>
            <a:r>
              <a:rPr lang="en-US" sz="4000" b="1" dirty="0">
                <a:solidFill>
                  <a:schemeClr val="tx2">
                    <a:lumMod val="10000"/>
                  </a:schemeClr>
                </a:solidFill>
                <a:latin typeface="Calibri" panose="020F0502020204030204" pitchFamily="34" charset="0"/>
                <a:cs typeface="Calibri" panose="020F0502020204030204" pitchFamily="34" charset="0"/>
              </a:rPr>
              <a:t> </a:t>
            </a:r>
            <a:r>
              <a:rPr lang="en-US" sz="4000" b="1" dirty="0" err="1">
                <a:solidFill>
                  <a:schemeClr val="tx2">
                    <a:lumMod val="10000"/>
                  </a:schemeClr>
                </a:solidFill>
                <a:latin typeface="Calibri" charset="0"/>
                <a:ea typeface="Calibri" charset="0"/>
                <a:cs typeface="Calibri" charset="0"/>
              </a:rPr>
              <a:t>İntrauterin</a:t>
            </a:r>
            <a:r>
              <a:rPr lang="en-US" sz="4000" b="1" dirty="0">
                <a:solidFill>
                  <a:schemeClr val="tx2">
                    <a:lumMod val="10000"/>
                  </a:schemeClr>
                </a:solidFill>
                <a:latin typeface="Calibri" charset="0"/>
                <a:ea typeface="Calibri" charset="0"/>
                <a:cs typeface="Calibri" charset="0"/>
              </a:rPr>
              <a:t> </a:t>
            </a:r>
            <a:r>
              <a:rPr lang="en-US" sz="4000" b="1" dirty="0" err="1">
                <a:solidFill>
                  <a:schemeClr val="tx2">
                    <a:lumMod val="10000"/>
                  </a:schemeClr>
                </a:solidFill>
                <a:latin typeface="Calibri" charset="0"/>
                <a:ea typeface="Calibri" charset="0"/>
                <a:cs typeface="Calibri" charset="0"/>
              </a:rPr>
              <a:t>transfüzyon</a:t>
            </a:r>
            <a:br>
              <a:rPr lang="en-US" sz="4000" b="1" dirty="0">
                <a:solidFill>
                  <a:schemeClr val="tx2">
                    <a:lumMod val="10000"/>
                  </a:schemeClr>
                </a:solidFill>
                <a:latin typeface="Calibri" panose="020F0502020204030204" pitchFamily="34" charset="0"/>
                <a:cs typeface="Calibri" panose="020F0502020204030204" pitchFamily="34" charset="0"/>
              </a:rPr>
            </a:br>
            <a:endParaRPr lang="en-US" sz="4000" b="1" dirty="0">
              <a:solidFill>
                <a:schemeClr val="tx2">
                  <a:lumMod val="10000"/>
                </a:schemeClr>
              </a:solidFill>
              <a:latin typeface="Calibri" panose="020F0502020204030204" pitchFamily="34" charset="0"/>
              <a:cs typeface="Calibri" panose="020F0502020204030204" pitchFamily="34" charset="0"/>
            </a:endParaRPr>
          </a:p>
        </p:txBody>
      </p:sp>
      <p:sp>
        <p:nvSpPr>
          <p:cNvPr id="3" name="Text Placeholder 2"/>
          <p:cNvSpPr>
            <a:spLocks noGrp="1"/>
          </p:cNvSpPr>
          <p:nvPr>
            <p:ph type="body" idx="1"/>
          </p:nvPr>
        </p:nvSpPr>
        <p:spPr>
          <a:xfrm>
            <a:off x="249174" y="1792478"/>
            <a:ext cx="12314682" cy="7607554"/>
          </a:xfrm>
        </p:spPr>
        <p:txBody>
          <a:bodyPr anchor="t">
            <a:normAutofit/>
          </a:bodyPr>
          <a:lstStyle/>
          <a:p>
            <a:pPr defTabSz="914400">
              <a:spcBef>
                <a:spcPts val="0"/>
              </a:spcBef>
              <a:buSzTx/>
              <a:buFont typeface="Arial" charset="0"/>
              <a:buChar char="•"/>
            </a:pPr>
            <a:r>
              <a:rPr lang="en-US" sz="3600" b="1" dirty="0" err="1">
                <a:solidFill>
                  <a:schemeClr val="tx1"/>
                </a:solidFill>
                <a:latin typeface="Calibri" panose="020F0502020204030204" pitchFamily="34" charset="0"/>
                <a:cs typeface="Calibri" panose="020F0502020204030204" pitchFamily="34" charset="0"/>
              </a:rPr>
              <a:t>Genel</a:t>
            </a:r>
            <a:r>
              <a:rPr lang="en-US" sz="3600" b="1" dirty="0">
                <a:solidFill>
                  <a:schemeClr val="tx1"/>
                </a:solidFill>
                <a:latin typeface="Calibri" panose="020F0502020204030204" pitchFamily="34" charset="0"/>
                <a:cs typeface="Calibri" panose="020F0502020204030204" pitchFamily="34" charset="0"/>
              </a:rPr>
              <a:t> </a:t>
            </a:r>
            <a:r>
              <a:rPr lang="en-US" sz="3600" b="1" dirty="0" err="1">
                <a:solidFill>
                  <a:schemeClr val="tx1"/>
                </a:solidFill>
                <a:latin typeface="Calibri" panose="020F0502020204030204" pitchFamily="34" charset="0"/>
                <a:cs typeface="Calibri" panose="020F0502020204030204" pitchFamily="34" charset="0"/>
              </a:rPr>
              <a:t>olarak</a:t>
            </a:r>
            <a:r>
              <a:rPr lang="en-US" sz="3600" b="1" dirty="0">
                <a:solidFill>
                  <a:schemeClr val="tx1"/>
                </a:solidFill>
                <a:latin typeface="Calibri" panose="020F0502020204030204" pitchFamily="34" charset="0"/>
                <a:cs typeface="Calibri" panose="020F0502020204030204" pitchFamily="34" charset="0"/>
              </a:rPr>
              <a:t> fetal </a:t>
            </a:r>
            <a:r>
              <a:rPr lang="en-US" sz="3600" b="1" dirty="0" err="1">
                <a:solidFill>
                  <a:schemeClr val="tx1"/>
                </a:solidFill>
                <a:latin typeface="Calibri" panose="020F0502020204030204" pitchFamily="34" charset="0"/>
                <a:cs typeface="Calibri" panose="020F0502020204030204" pitchFamily="34" charset="0"/>
              </a:rPr>
              <a:t>Hb</a:t>
            </a:r>
            <a:r>
              <a:rPr lang="en-US" sz="3600" b="1" dirty="0">
                <a:solidFill>
                  <a:schemeClr val="tx1"/>
                </a:solidFill>
                <a:latin typeface="Calibri" panose="020F0502020204030204" pitchFamily="34" charset="0"/>
                <a:cs typeface="Calibri" panose="020F0502020204030204" pitchFamily="34" charset="0"/>
              </a:rPr>
              <a:t> &lt;10 gr/dl </a:t>
            </a:r>
            <a:r>
              <a:rPr lang="en-US" sz="3600" b="1" dirty="0" err="1">
                <a:solidFill>
                  <a:schemeClr val="tx1"/>
                </a:solidFill>
                <a:latin typeface="Calibri" panose="020F0502020204030204" pitchFamily="34" charset="0"/>
                <a:cs typeface="Calibri" panose="020F0502020204030204" pitchFamily="34" charset="0"/>
              </a:rPr>
              <a:t>veya</a:t>
            </a:r>
            <a:r>
              <a:rPr lang="en-US" sz="3600" b="1" dirty="0">
                <a:solidFill>
                  <a:schemeClr val="tx1"/>
                </a:solidFill>
                <a:latin typeface="Calibri" panose="020F0502020204030204" pitchFamily="34" charset="0"/>
                <a:cs typeface="Calibri" panose="020F0502020204030204" pitchFamily="34" charset="0"/>
              </a:rPr>
              <a:t> </a:t>
            </a:r>
            <a:r>
              <a:rPr lang="en-US" sz="3600" b="1" dirty="0" err="1">
                <a:solidFill>
                  <a:schemeClr val="tx1"/>
                </a:solidFill>
                <a:latin typeface="Calibri" panose="020F0502020204030204" pitchFamily="34" charset="0"/>
                <a:cs typeface="Calibri" panose="020F0502020204030204" pitchFamily="34" charset="0"/>
              </a:rPr>
              <a:t>Hct</a:t>
            </a:r>
            <a:r>
              <a:rPr lang="en-US" sz="3600" b="1" dirty="0">
                <a:solidFill>
                  <a:schemeClr val="tx1"/>
                </a:solidFill>
                <a:latin typeface="Calibri" panose="020F0502020204030204" pitchFamily="34" charset="0"/>
                <a:cs typeface="Calibri" panose="020F0502020204030204" pitchFamily="34" charset="0"/>
              </a:rPr>
              <a:t> &lt;%30 </a:t>
            </a:r>
            <a:r>
              <a:rPr lang="en-US" sz="3600" b="1" dirty="0" err="1">
                <a:solidFill>
                  <a:schemeClr val="tx1"/>
                </a:solidFill>
                <a:latin typeface="Calibri" panose="020F0502020204030204" pitchFamily="34" charset="0"/>
                <a:cs typeface="Calibri" panose="020F0502020204030204" pitchFamily="34" charset="0"/>
              </a:rPr>
              <a:t>ise</a:t>
            </a:r>
            <a:r>
              <a:rPr lang="en-US" sz="3600" b="1" dirty="0">
                <a:solidFill>
                  <a:schemeClr val="tx1"/>
                </a:solidFill>
                <a:latin typeface="Calibri" panose="020F0502020204030204" pitchFamily="34" charset="0"/>
                <a:cs typeface="Calibri" panose="020F0502020204030204" pitchFamily="34" charset="0"/>
              </a:rPr>
              <a:t> </a:t>
            </a:r>
            <a:r>
              <a:rPr lang="en-US" sz="3600" b="1" dirty="0" err="1">
                <a:solidFill>
                  <a:schemeClr val="tx1"/>
                </a:solidFill>
                <a:latin typeface="Calibri" panose="020F0502020204030204" pitchFamily="34" charset="0"/>
                <a:cs typeface="Calibri" panose="020F0502020204030204" pitchFamily="34" charset="0"/>
              </a:rPr>
              <a:t>transfüzyon</a:t>
            </a:r>
            <a:r>
              <a:rPr lang="en-US" sz="3600" b="1" dirty="0">
                <a:solidFill>
                  <a:schemeClr val="tx1"/>
                </a:solidFill>
                <a:latin typeface="Calibri" panose="020F0502020204030204" pitchFamily="34" charset="0"/>
                <a:cs typeface="Calibri" panose="020F0502020204030204" pitchFamily="34" charset="0"/>
              </a:rPr>
              <a:t> </a:t>
            </a:r>
            <a:r>
              <a:rPr lang="en-US" sz="3600" b="1" dirty="0" err="1">
                <a:solidFill>
                  <a:schemeClr val="tx1"/>
                </a:solidFill>
                <a:latin typeface="Calibri" panose="020F0502020204030204" pitchFamily="34" charset="0"/>
                <a:cs typeface="Calibri" panose="020F0502020204030204" pitchFamily="34" charset="0"/>
              </a:rPr>
              <a:t>yapılır</a:t>
            </a:r>
            <a:endParaRPr lang="en-US" sz="3600" b="1" dirty="0">
              <a:solidFill>
                <a:schemeClr val="tx1"/>
              </a:solidFill>
              <a:latin typeface="Calibri" panose="020F0502020204030204" pitchFamily="34" charset="0"/>
              <a:cs typeface="Calibri" panose="020F0502020204030204" pitchFamily="34" charset="0"/>
            </a:endParaRPr>
          </a:p>
          <a:p>
            <a:pPr defTabSz="914400">
              <a:spcBef>
                <a:spcPts val="0"/>
              </a:spcBef>
              <a:buSzTx/>
              <a:buFont typeface="Arial" charset="0"/>
              <a:buChar char="•"/>
            </a:pPr>
            <a:endParaRPr lang="en-US" sz="3600" b="1" i="1" dirty="0">
              <a:solidFill>
                <a:schemeClr val="tx1"/>
              </a:solidFill>
              <a:latin typeface="Calibri" panose="020F0502020204030204" pitchFamily="34" charset="0"/>
              <a:cs typeface="Calibri" panose="020F0502020204030204" pitchFamily="34" charset="0"/>
            </a:endParaRPr>
          </a:p>
          <a:p>
            <a:pPr marL="0" indent="0" defTabSz="914400">
              <a:spcBef>
                <a:spcPts val="0"/>
              </a:spcBef>
              <a:buSzTx/>
              <a:buNone/>
            </a:pPr>
            <a:endParaRPr lang="en-US" sz="3600" b="1" i="1" dirty="0">
              <a:solidFill>
                <a:srgbClr val="FFFF00"/>
              </a:solidFill>
              <a:latin typeface="Calibri" panose="020F0502020204030204" pitchFamily="34" charset="0"/>
              <a:cs typeface="Calibri" panose="020F0502020204030204" pitchFamily="34" charset="0"/>
            </a:endParaRPr>
          </a:p>
          <a:p>
            <a:pPr defTabSz="914400">
              <a:spcBef>
                <a:spcPts val="0"/>
              </a:spcBef>
              <a:buSzTx/>
              <a:buFont typeface="Arial" charset="0"/>
              <a:buChar char="•"/>
            </a:pPr>
            <a:r>
              <a:rPr lang="en-US" sz="3600" b="1" dirty="0" err="1">
                <a:solidFill>
                  <a:schemeClr val="tx1"/>
                </a:solidFill>
                <a:latin typeface="Calibri" panose="020F0502020204030204" pitchFamily="34" charset="0"/>
                <a:cs typeface="Calibri" panose="020F0502020204030204" pitchFamily="34" charset="0"/>
              </a:rPr>
              <a:t>Nadiren</a:t>
            </a:r>
            <a:r>
              <a:rPr lang="en-US" sz="3600" b="1" dirty="0">
                <a:solidFill>
                  <a:schemeClr val="tx1"/>
                </a:solidFill>
                <a:latin typeface="Calibri" panose="020F0502020204030204" pitchFamily="34" charset="0"/>
                <a:cs typeface="Calibri" panose="020F0502020204030204" pitchFamily="34" charset="0"/>
              </a:rPr>
              <a:t> PLT </a:t>
            </a:r>
            <a:r>
              <a:rPr lang="en-US" sz="3600" b="1" dirty="0" err="1">
                <a:solidFill>
                  <a:schemeClr val="tx1"/>
                </a:solidFill>
                <a:latin typeface="Calibri" panose="020F0502020204030204" pitchFamily="34" charset="0"/>
                <a:cs typeface="Calibri" panose="020F0502020204030204" pitchFamily="34" charset="0"/>
              </a:rPr>
              <a:t>verilmesi</a:t>
            </a:r>
            <a:r>
              <a:rPr lang="en-US" sz="3600" b="1" dirty="0">
                <a:solidFill>
                  <a:schemeClr val="tx1"/>
                </a:solidFill>
                <a:latin typeface="Calibri" panose="020F0502020204030204" pitchFamily="34" charset="0"/>
                <a:cs typeface="Calibri" panose="020F0502020204030204" pitchFamily="34" charset="0"/>
              </a:rPr>
              <a:t> de </a:t>
            </a:r>
            <a:r>
              <a:rPr lang="en-US" sz="3600" b="1" dirty="0" err="1">
                <a:solidFill>
                  <a:schemeClr val="tx1"/>
                </a:solidFill>
                <a:latin typeface="Calibri" panose="020F0502020204030204" pitchFamily="34" charset="0"/>
                <a:cs typeface="Calibri" panose="020F0502020204030204" pitchFamily="34" charset="0"/>
              </a:rPr>
              <a:t>gerekebilir</a:t>
            </a:r>
            <a:endParaRPr lang="en-US" sz="3600" b="1" dirty="0">
              <a:solidFill>
                <a:schemeClr val="tx1"/>
              </a:solidFill>
              <a:latin typeface="Calibri" panose="020F0502020204030204" pitchFamily="34" charset="0"/>
              <a:cs typeface="Calibri" panose="020F0502020204030204" pitchFamily="34" charset="0"/>
            </a:endParaRPr>
          </a:p>
          <a:p>
            <a:pPr lvl="1" defTabSz="914400">
              <a:spcBef>
                <a:spcPts val="0"/>
              </a:spcBef>
              <a:buSzTx/>
              <a:buFont typeface="Arial" charset="0"/>
              <a:buChar char="•"/>
            </a:pPr>
            <a:r>
              <a:rPr lang="en-US" sz="3600" b="1" dirty="0" err="1">
                <a:solidFill>
                  <a:schemeClr val="tx1"/>
                </a:solidFill>
                <a:latin typeface="Calibri" panose="020F0502020204030204" pitchFamily="34" charset="0"/>
                <a:cs typeface="Calibri" panose="020F0502020204030204" pitchFamily="34" charset="0"/>
              </a:rPr>
              <a:t>Ciddi</a:t>
            </a:r>
            <a:r>
              <a:rPr lang="en-US" sz="3600" b="1" dirty="0">
                <a:solidFill>
                  <a:schemeClr val="tx1"/>
                </a:solidFill>
                <a:latin typeface="Calibri" panose="020F0502020204030204" pitchFamily="34" charset="0"/>
                <a:cs typeface="Calibri" panose="020F0502020204030204" pitchFamily="34" charset="0"/>
              </a:rPr>
              <a:t> </a:t>
            </a:r>
            <a:r>
              <a:rPr lang="en-US" sz="3600" b="1" dirty="0" err="1">
                <a:solidFill>
                  <a:schemeClr val="tx1"/>
                </a:solidFill>
                <a:latin typeface="Calibri" panose="020F0502020204030204" pitchFamily="34" charset="0"/>
                <a:cs typeface="Calibri" panose="020F0502020204030204" pitchFamily="34" charset="0"/>
              </a:rPr>
              <a:t>alloimmunize</a:t>
            </a:r>
            <a:r>
              <a:rPr lang="en-US" sz="3600" b="1" dirty="0">
                <a:solidFill>
                  <a:schemeClr val="tx1"/>
                </a:solidFill>
                <a:latin typeface="Calibri" panose="020F0502020204030204" pitchFamily="34" charset="0"/>
                <a:cs typeface="Calibri" panose="020F0502020204030204" pitchFamily="34" charset="0"/>
              </a:rPr>
              <a:t> Rh</a:t>
            </a:r>
          </a:p>
        </p:txBody>
      </p:sp>
      <p:pic>
        <p:nvPicPr>
          <p:cNvPr id="4" name="pasted-image.pdf"/>
          <p:cNvPicPr>
            <a:picLocks noChangeAspect="1"/>
          </p:cNvPicPr>
          <p:nvPr/>
        </p:nvPicPr>
        <p:blipFill>
          <a:blip r:embed="rId3"/>
          <a:stretch>
            <a:fillRect/>
          </a:stretch>
        </p:blipFill>
        <p:spPr>
          <a:xfrm>
            <a:off x="11763756" y="157226"/>
            <a:ext cx="1184148" cy="1184148"/>
          </a:xfrm>
          <a:prstGeom prst="rect">
            <a:avLst/>
          </a:prstGeom>
          <a:ln w="12700">
            <a:miter lim="400000"/>
          </a:ln>
        </p:spPr>
      </p:pic>
    </p:spTree>
    <p:extLst>
      <p:ext uri="{BB962C8B-B14F-4D97-AF65-F5344CB8AC3E}">
        <p14:creationId xmlns:p14="http://schemas.microsoft.com/office/powerpoint/2010/main" val="1454874837"/>
      </p:ext>
    </p:extLst>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 y="0"/>
            <a:ext cx="12986512" cy="1488186"/>
          </a:xfrm>
          <a:solidFill>
            <a:schemeClr val="tx1"/>
          </a:solidFill>
        </p:spPr>
        <p:txBody>
          <a:bodyPr>
            <a:noAutofit/>
          </a:bodyPr>
          <a:lstStyle/>
          <a:p>
            <a:pPr algn="l"/>
            <a:r>
              <a:rPr lang="en-US" sz="4000" b="1" dirty="0" err="1">
                <a:solidFill>
                  <a:schemeClr val="tx2">
                    <a:lumMod val="10000"/>
                  </a:schemeClr>
                </a:solidFill>
                <a:latin typeface="Calibri" panose="020F0502020204030204" pitchFamily="34" charset="0"/>
                <a:cs typeface="Calibri" panose="020F0502020204030204" pitchFamily="34" charset="0"/>
              </a:rPr>
              <a:t>Transfüze</a:t>
            </a:r>
            <a:r>
              <a:rPr lang="en-US" sz="4000" b="1" dirty="0">
                <a:solidFill>
                  <a:schemeClr val="tx2">
                    <a:lumMod val="10000"/>
                  </a:schemeClr>
                </a:solidFill>
                <a:latin typeface="Calibri" panose="020F0502020204030204" pitchFamily="34" charset="0"/>
                <a:cs typeface="Calibri" panose="020F0502020204030204" pitchFamily="34" charset="0"/>
              </a:rPr>
              <a:t> </a:t>
            </a:r>
            <a:r>
              <a:rPr lang="en-US" sz="4000" b="1" dirty="0" err="1">
                <a:solidFill>
                  <a:schemeClr val="tx2">
                    <a:lumMod val="10000"/>
                  </a:schemeClr>
                </a:solidFill>
                <a:latin typeface="Calibri" panose="020F0502020204030204" pitchFamily="34" charset="0"/>
                <a:cs typeface="Calibri" panose="020F0502020204030204" pitchFamily="34" charset="0"/>
              </a:rPr>
              <a:t>edilen</a:t>
            </a:r>
            <a:r>
              <a:rPr lang="en-US" sz="4000" b="1" dirty="0">
                <a:solidFill>
                  <a:schemeClr val="tx2">
                    <a:lumMod val="10000"/>
                  </a:schemeClr>
                </a:solidFill>
                <a:latin typeface="Calibri" panose="020F0502020204030204" pitchFamily="34" charset="0"/>
                <a:cs typeface="Calibri" panose="020F0502020204030204" pitchFamily="34" charset="0"/>
              </a:rPr>
              <a:t> </a:t>
            </a:r>
            <a:r>
              <a:rPr lang="en-US" sz="4000" b="1" dirty="0" err="1">
                <a:solidFill>
                  <a:schemeClr val="tx2">
                    <a:lumMod val="10000"/>
                  </a:schemeClr>
                </a:solidFill>
                <a:latin typeface="Calibri" panose="020F0502020204030204" pitchFamily="34" charset="0"/>
                <a:cs typeface="Calibri" panose="020F0502020204030204" pitchFamily="34" charset="0"/>
              </a:rPr>
              <a:t>volüm</a:t>
            </a:r>
            <a:r>
              <a:rPr lang="en-US" sz="4000" b="1" dirty="0">
                <a:solidFill>
                  <a:schemeClr val="tx2">
                    <a:lumMod val="10000"/>
                  </a:schemeClr>
                </a:solidFill>
                <a:latin typeface="Calibri" panose="020F0502020204030204" pitchFamily="34" charset="0"/>
                <a:cs typeface="Calibri" panose="020F0502020204030204" pitchFamily="34" charset="0"/>
              </a:rPr>
              <a:t> </a:t>
            </a:r>
            <a:r>
              <a:rPr lang="en-US" sz="4000" b="1" dirty="0" err="1">
                <a:solidFill>
                  <a:schemeClr val="tx2">
                    <a:lumMod val="10000"/>
                  </a:schemeClr>
                </a:solidFill>
                <a:latin typeface="Calibri" panose="020F0502020204030204" pitchFamily="34" charset="0"/>
                <a:cs typeface="Calibri" panose="020F0502020204030204" pitchFamily="34" charset="0"/>
              </a:rPr>
              <a:t>ve</a:t>
            </a:r>
            <a:r>
              <a:rPr lang="en-US" sz="4000" b="1" dirty="0">
                <a:solidFill>
                  <a:schemeClr val="tx2">
                    <a:lumMod val="10000"/>
                  </a:schemeClr>
                </a:solidFill>
                <a:latin typeface="Calibri" panose="020F0502020204030204" pitchFamily="34" charset="0"/>
                <a:cs typeface="Calibri" panose="020F0502020204030204" pitchFamily="34" charset="0"/>
              </a:rPr>
              <a:t> </a:t>
            </a:r>
            <a:r>
              <a:rPr lang="en-US" sz="4000" b="1" dirty="0" err="1">
                <a:solidFill>
                  <a:schemeClr val="tx2">
                    <a:lumMod val="10000"/>
                  </a:schemeClr>
                </a:solidFill>
                <a:latin typeface="Calibri" panose="020F0502020204030204" pitchFamily="34" charset="0"/>
                <a:cs typeface="Calibri" panose="020F0502020204030204" pitchFamily="34" charset="0"/>
              </a:rPr>
              <a:t>özel</a:t>
            </a:r>
            <a:r>
              <a:rPr lang="en-US" sz="4000" b="1" dirty="0">
                <a:solidFill>
                  <a:schemeClr val="tx2">
                    <a:lumMod val="10000"/>
                  </a:schemeClr>
                </a:solidFill>
                <a:latin typeface="Calibri" panose="020F0502020204030204" pitchFamily="34" charset="0"/>
                <a:cs typeface="Calibri" panose="020F0502020204030204" pitchFamily="34" charset="0"/>
              </a:rPr>
              <a:t> </a:t>
            </a:r>
            <a:r>
              <a:rPr lang="en-US" sz="4000" b="1" dirty="0" err="1">
                <a:solidFill>
                  <a:schemeClr val="tx2">
                    <a:lumMod val="10000"/>
                  </a:schemeClr>
                </a:solidFill>
                <a:latin typeface="Calibri" panose="020F0502020204030204" pitchFamily="34" charset="0"/>
                <a:cs typeface="Calibri" panose="020F0502020204030204" pitchFamily="34" charset="0"/>
              </a:rPr>
              <a:t>durumlar</a:t>
            </a:r>
            <a:endParaRPr lang="en-US" sz="4000" b="1" dirty="0">
              <a:solidFill>
                <a:schemeClr val="tx2">
                  <a:lumMod val="10000"/>
                </a:schemeClr>
              </a:solidFill>
              <a:latin typeface="Calibri" panose="020F0502020204030204" pitchFamily="34" charset="0"/>
              <a:cs typeface="Calibri" panose="020F0502020204030204" pitchFamily="34" charset="0"/>
            </a:endParaRPr>
          </a:p>
        </p:txBody>
      </p:sp>
      <p:sp>
        <p:nvSpPr>
          <p:cNvPr id="3" name="Text Placeholder 2"/>
          <p:cNvSpPr>
            <a:spLocks noGrp="1"/>
          </p:cNvSpPr>
          <p:nvPr>
            <p:ph type="body" idx="1"/>
          </p:nvPr>
        </p:nvSpPr>
        <p:spPr>
          <a:xfrm>
            <a:off x="194310" y="1645412"/>
            <a:ext cx="12314682" cy="7900924"/>
          </a:xfrm>
        </p:spPr>
        <p:txBody>
          <a:bodyPr anchor="t">
            <a:normAutofit/>
          </a:bodyPr>
          <a:lstStyle/>
          <a:p>
            <a:pPr defTabSz="914400">
              <a:spcBef>
                <a:spcPts val="0"/>
              </a:spcBef>
              <a:buSzTx/>
              <a:buFont typeface="Arial" charset="0"/>
              <a:buChar char="•"/>
            </a:pPr>
            <a:r>
              <a:rPr lang="en-US" sz="3600" b="1" dirty="0">
                <a:solidFill>
                  <a:schemeClr val="tx1"/>
                </a:solidFill>
                <a:effectLst/>
                <a:latin typeface="Calibri" panose="020F0502020204030204" pitchFamily="34" charset="0"/>
                <a:cs typeface="Calibri" panose="020F0502020204030204" pitchFamily="34" charset="0"/>
              </a:rPr>
              <a:t>Fetal </a:t>
            </a:r>
            <a:r>
              <a:rPr lang="en-US" sz="3600" b="1" dirty="0" err="1">
                <a:solidFill>
                  <a:schemeClr val="tx1"/>
                </a:solidFill>
                <a:effectLst/>
                <a:latin typeface="Calibri" panose="020F0502020204030204" pitchFamily="34" charset="0"/>
                <a:cs typeface="Calibri" panose="020F0502020204030204" pitchFamily="34" charset="0"/>
              </a:rPr>
              <a:t>ağırlık</a:t>
            </a:r>
            <a:r>
              <a:rPr lang="en-US" sz="3600" b="1" dirty="0">
                <a:solidFill>
                  <a:schemeClr val="tx1"/>
                </a:solidFill>
                <a:effectLst/>
                <a:latin typeface="Calibri" panose="020F0502020204030204" pitchFamily="34" charset="0"/>
                <a:cs typeface="Calibri" panose="020F0502020204030204" pitchFamily="34" charset="0"/>
              </a:rPr>
              <a:t>, </a:t>
            </a:r>
            <a:r>
              <a:rPr lang="en-US" sz="3600" b="1" dirty="0" err="1">
                <a:solidFill>
                  <a:schemeClr val="tx1"/>
                </a:solidFill>
                <a:effectLst/>
                <a:latin typeface="Calibri" panose="020F0502020204030204" pitchFamily="34" charset="0"/>
                <a:cs typeface="Calibri" panose="020F0502020204030204" pitchFamily="34" charset="0"/>
              </a:rPr>
              <a:t>gebelik</a:t>
            </a:r>
            <a:r>
              <a:rPr lang="en-US" sz="3600" b="1" dirty="0">
                <a:solidFill>
                  <a:schemeClr val="tx1"/>
                </a:solidFill>
                <a:effectLst/>
                <a:latin typeface="Calibri" panose="020F0502020204030204" pitchFamily="34" charset="0"/>
                <a:cs typeface="Calibri" panose="020F0502020204030204" pitchFamily="34" charset="0"/>
              </a:rPr>
              <a:t> </a:t>
            </a:r>
            <a:r>
              <a:rPr lang="en-US" sz="3600" b="1" dirty="0" err="1">
                <a:solidFill>
                  <a:schemeClr val="tx1"/>
                </a:solidFill>
                <a:effectLst/>
                <a:latin typeface="Calibri" panose="020F0502020204030204" pitchFamily="34" charset="0"/>
                <a:cs typeface="Calibri" panose="020F0502020204030204" pitchFamily="34" charset="0"/>
              </a:rPr>
              <a:t>haftası</a:t>
            </a:r>
            <a:r>
              <a:rPr lang="en-US" sz="3600" b="1" dirty="0">
                <a:solidFill>
                  <a:schemeClr val="tx1"/>
                </a:solidFill>
                <a:effectLst/>
                <a:latin typeface="Calibri" panose="020F0502020204030204" pitchFamily="34" charset="0"/>
                <a:cs typeface="Calibri" panose="020F0502020204030204" pitchFamily="34" charset="0"/>
              </a:rPr>
              <a:t>, </a:t>
            </a:r>
            <a:r>
              <a:rPr lang="en-US" sz="3600" b="1" dirty="0" err="1">
                <a:solidFill>
                  <a:schemeClr val="tx1"/>
                </a:solidFill>
                <a:effectLst/>
                <a:latin typeface="Calibri" panose="020F0502020204030204" pitchFamily="34" charset="0"/>
                <a:cs typeface="Calibri" panose="020F0502020204030204" pitchFamily="34" charset="0"/>
              </a:rPr>
              <a:t>pretransfüzyon</a:t>
            </a:r>
            <a:r>
              <a:rPr lang="en-US" sz="3600" b="1" dirty="0">
                <a:solidFill>
                  <a:schemeClr val="tx1"/>
                </a:solidFill>
                <a:effectLst/>
                <a:latin typeface="Calibri" panose="020F0502020204030204" pitchFamily="34" charset="0"/>
                <a:cs typeface="Calibri" panose="020F0502020204030204" pitchFamily="34" charset="0"/>
              </a:rPr>
              <a:t> </a:t>
            </a:r>
            <a:r>
              <a:rPr lang="en-US" sz="3600" b="1" dirty="0" err="1">
                <a:solidFill>
                  <a:schemeClr val="tx1"/>
                </a:solidFill>
                <a:effectLst/>
                <a:latin typeface="Calibri" panose="020F0502020204030204" pitchFamily="34" charset="0"/>
                <a:cs typeface="Calibri" panose="020F0502020204030204" pitchFamily="34" charset="0"/>
              </a:rPr>
              <a:t>Hb</a:t>
            </a:r>
            <a:r>
              <a:rPr lang="en-US" sz="3600" b="1" dirty="0">
                <a:solidFill>
                  <a:schemeClr val="tx1"/>
                </a:solidFill>
                <a:effectLst/>
                <a:latin typeface="Calibri" panose="020F0502020204030204" pitchFamily="34" charset="0"/>
                <a:cs typeface="Calibri" panose="020F0502020204030204" pitchFamily="34" charset="0"/>
              </a:rPr>
              <a:t>/</a:t>
            </a:r>
            <a:r>
              <a:rPr lang="en-US" sz="3600" b="1" dirty="0" err="1">
                <a:solidFill>
                  <a:schemeClr val="tx1"/>
                </a:solidFill>
                <a:latin typeface="Calibri" panose="020F0502020204030204" pitchFamily="34" charset="0"/>
                <a:cs typeface="Calibri" panose="020F0502020204030204" pitchFamily="34" charset="0"/>
              </a:rPr>
              <a:t>H</a:t>
            </a:r>
            <a:r>
              <a:rPr lang="en-US" sz="3600" b="1" dirty="0" err="1">
                <a:solidFill>
                  <a:schemeClr val="tx1"/>
                </a:solidFill>
                <a:effectLst/>
                <a:latin typeface="Calibri" panose="020F0502020204030204" pitchFamily="34" charset="0"/>
                <a:cs typeface="Calibri" panose="020F0502020204030204" pitchFamily="34" charset="0"/>
              </a:rPr>
              <a:t>ct</a:t>
            </a:r>
            <a:r>
              <a:rPr lang="en-US" sz="3600" b="1" dirty="0">
                <a:solidFill>
                  <a:schemeClr val="tx1"/>
                </a:solidFill>
                <a:effectLst/>
                <a:latin typeface="Calibri" panose="020F0502020204030204" pitchFamily="34" charset="0"/>
                <a:cs typeface="Calibri" panose="020F0502020204030204" pitchFamily="34" charset="0"/>
              </a:rPr>
              <a:t>, </a:t>
            </a:r>
            <a:r>
              <a:rPr lang="en-US" sz="3600" b="1" dirty="0" err="1">
                <a:solidFill>
                  <a:schemeClr val="tx1"/>
                </a:solidFill>
                <a:effectLst/>
                <a:latin typeface="Calibri" panose="020F0502020204030204" pitchFamily="34" charset="0"/>
                <a:cs typeface="Calibri" panose="020F0502020204030204" pitchFamily="34" charset="0"/>
              </a:rPr>
              <a:t>hidrops</a:t>
            </a:r>
            <a:r>
              <a:rPr lang="en-US" sz="3600" b="1" dirty="0">
                <a:solidFill>
                  <a:schemeClr val="tx1"/>
                </a:solidFill>
                <a:effectLst/>
                <a:latin typeface="Calibri" panose="020F0502020204030204" pitchFamily="34" charset="0"/>
                <a:cs typeface="Calibri" panose="020F0502020204030204" pitchFamily="34" charset="0"/>
              </a:rPr>
              <a:t> </a:t>
            </a:r>
            <a:r>
              <a:rPr lang="en-US" sz="3600" b="1" dirty="0" err="1">
                <a:solidFill>
                  <a:schemeClr val="tx1"/>
                </a:solidFill>
                <a:effectLst/>
                <a:latin typeface="Calibri" panose="020F0502020204030204" pitchFamily="34" charset="0"/>
                <a:cs typeface="Calibri" panose="020F0502020204030204" pitchFamily="34" charset="0"/>
              </a:rPr>
              <a:t>varlığı</a:t>
            </a:r>
            <a:r>
              <a:rPr lang="en-US" sz="3600" b="1" dirty="0">
                <a:solidFill>
                  <a:schemeClr val="tx1"/>
                </a:solidFill>
                <a:effectLst/>
                <a:latin typeface="Calibri" panose="020F0502020204030204" pitchFamily="34" charset="0"/>
                <a:cs typeface="Calibri" panose="020F0502020204030204" pitchFamily="34" charset="0"/>
              </a:rPr>
              <a:t> </a:t>
            </a:r>
            <a:r>
              <a:rPr lang="en-US" sz="3600" b="1" dirty="0" err="1">
                <a:solidFill>
                  <a:schemeClr val="tx1"/>
                </a:solidFill>
                <a:effectLst/>
                <a:latin typeface="Calibri" panose="020F0502020204030204" pitchFamily="34" charset="0"/>
                <a:cs typeface="Calibri" panose="020F0502020204030204" pitchFamily="34" charset="0"/>
              </a:rPr>
              <a:t>ile</a:t>
            </a:r>
            <a:r>
              <a:rPr lang="en-US" sz="3600" b="1" dirty="0">
                <a:solidFill>
                  <a:schemeClr val="tx1"/>
                </a:solidFill>
                <a:effectLst/>
                <a:latin typeface="Calibri" panose="020F0502020204030204" pitchFamily="34" charset="0"/>
                <a:cs typeface="Calibri" panose="020F0502020204030204" pitchFamily="34" charset="0"/>
              </a:rPr>
              <a:t> </a:t>
            </a:r>
            <a:r>
              <a:rPr lang="en-US" sz="3600" b="1" dirty="0" err="1">
                <a:solidFill>
                  <a:schemeClr val="tx1"/>
                </a:solidFill>
                <a:effectLst/>
                <a:latin typeface="Calibri" panose="020F0502020204030204" pitchFamily="34" charset="0"/>
                <a:cs typeface="Calibri" panose="020F0502020204030204" pitchFamily="34" charset="0"/>
              </a:rPr>
              <a:t>ilgili</a:t>
            </a:r>
            <a:endParaRPr lang="en-US" sz="3600" b="1" dirty="0">
              <a:solidFill>
                <a:schemeClr val="tx1"/>
              </a:solidFill>
              <a:effectLst/>
              <a:latin typeface="Calibri" panose="020F0502020204030204" pitchFamily="34" charset="0"/>
              <a:cs typeface="Calibri" panose="020F0502020204030204" pitchFamily="34" charset="0"/>
            </a:endParaRPr>
          </a:p>
          <a:p>
            <a:pPr lvl="1" defTabSz="914400">
              <a:spcBef>
                <a:spcPts val="0"/>
              </a:spcBef>
              <a:buSzTx/>
              <a:buFont typeface="Arial" charset="0"/>
              <a:buChar char="•"/>
            </a:pPr>
            <a:r>
              <a:rPr lang="en-US" sz="3600" b="1" dirty="0">
                <a:solidFill>
                  <a:schemeClr val="tx1"/>
                </a:solidFill>
                <a:latin typeface="Calibri" panose="020F0502020204030204" pitchFamily="34" charset="0"/>
                <a:cs typeface="Calibri" panose="020F0502020204030204" pitchFamily="34" charset="0"/>
              </a:rPr>
              <a:t>&gt;20 ml/kg </a:t>
            </a:r>
            <a:r>
              <a:rPr lang="en-US" sz="3600" b="1" dirty="0" err="1">
                <a:solidFill>
                  <a:schemeClr val="tx1"/>
                </a:solidFill>
                <a:latin typeface="Calibri" panose="020F0502020204030204" pitchFamily="34" charset="0"/>
                <a:cs typeface="Calibri" panose="020F0502020204030204" pitchFamily="34" charset="0"/>
              </a:rPr>
              <a:t>veya</a:t>
            </a:r>
            <a:r>
              <a:rPr lang="en-US" sz="3600" b="1" dirty="0">
                <a:solidFill>
                  <a:schemeClr val="tx1"/>
                </a:solidFill>
                <a:latin typeface="Calibri" panose="020F0502020204030204" pitchFamily="34" charset="0"/>
                <a:cs typeface="Calibri" panose="020F0502020204030204" pitchFamily="34" charset="0"/>
              </a:rPr>
              <a:t> total </a:t>
            </a:r>
            <a:r>
              <a:rPr lang="en-US" sz="3600" b="1" dirty="0" err="1">
                <a:solidFill>
                  <a:schemeClr val="tx1"/>
                </a:solidFill>
                <a:latin typeface="Calibri" panose="020F0502020204030204" pitchFamily="34" charset="0"/>
                <a:cs typeface="Calibri" panose="020F0502020204030204" pitchFamily="34" charset="0"/>
              </a:rPr>
              <a:t>fetoplasental</a:t>
            </a:r>
            <a:r>
              <a:rPr lang="en-US" sz="3600" b="1" dirty="0">
                <a:solidFill>
                  <a:schemeClr val="tx1"/>
                </a:solidFill>
                <a:latin typeface="Calibri" panose="020F0502020204030204" pitchFamily="34" charset="0"/>
                <a:cs typeface="Calibri" panose="020F0502020204030204" pitchFamily="34" charset="0"/>
              </a:rPr>
              <a:t> </a:t>
            </a:r>
            <a:r>
              <a:rPr lang="en-US" sz="3600" b="1" dirty="0" err="1">
                <a:solidFill>
                  <a:schemeClr val="tx1"/>
                </a:solidFill>
                <a:latin typeface="Calibri" panose="020F0502020204030204" pitchFamily="34" charset="0"/>
                <a:cs typeface="Calibri" panose="020F0502020204030204" pitchFamily="34" charset="0"/>
              </a:rPr>
              <a:t>volümün</a:t>
            </a:r>
            <a:r>
              <a:rPr lang="en-US" sz="3600" b="1" dirty="0">
                <a:solidFill>
                  <a:schemeClr val="tx1"/>
                </a:solidFill>
                <a:latin typeface="Calibri" panose="020F0502020204030204" pitchFamily="34" charset="0"/>
                <a:cs typeface="Calibri" panose="020F0502020204030204" pitchFamily="34" charset="0"/>
              </a:rPr>
              <a:t> &gt;%20</a:t>
            </a:r>
          </a:p>
          <a:p>
            <a:pPr lvl="1" defTabSz="914400">
              <a:spcBef>
                <a:spcPts val="0"/>
              </a:spcBef>
              <a:buSzTx/>
              <a:buFont typeface="Arial" charset="0"/>
              <a:buChar char="•"/>
            </a:pPr>
            <a:r>
              <a:rPr lang="en-US" sz="3600" b="1" dirty="0">
                <a:solidFill>
                  <a:schemeClr val="tx1"/>
                </a:solidFill>
                <a:effectLst/>
                <a:latin typeface="Calibri" panose="020F0502020204030204" pitchFamily="34" charset="0"/>
                <a:cs typeface="Calibri" panose="020F0502020204030204" pitchFamily="34" charset="0"/>
              </a:rPr>
              <a:t>Non-</a:t>
            </a:r>
            <a:r>
              <a:rPr lang="en-US" sz="3600" b="1" dirty="0" err="1">
                <a:solidFill>
                  <a:schemeClr val="tx1"/>
                </a:solidFill>
                <a:effectLst/>
                <a:latin typeface="Calibri" panose="020F0502020204030204" pitchFamily="34" charset="0"/>
                <a:cs typeface="Calibri" panose="020F0502020204030204" pitchFamily="34" charset="0"/>
              </a:rPr>
              <a:t>hidropik</a:t>
            </a:r>
            <a:r>
              <a:rPr lang="en-US" sz="3600" b="1" dirty="0">
                <a:solidFill>
                  <a:schemeClr val="tx1"/>
                </a:solidFill>
                <a:effectLst/>
                <a:latin typeface="Calibri" panose="020F0502020204030204" pitchFamily="34" charset="0"/>
                <a:cs typeface="Calibri" panose="020F0502020204030204" pitchFamily="34" charset="0"/>
              </a:rPr>
              <a:t> </a:t>
            </a:r>
            <a:r>
              <a:rPr lang="en-US" sz="3600" b="1" dirty="0" err="1">
                <a:solidFill>
                  <a:schemeClr val="tx1"/>
                </a:solidFill>
                <a:effectLst/>
                <a:latin typeface="Calibri" panose="020F0502020204030204" pitchFamily="34" charset="0"/>
                <a:cs typeface="Calibri" panose="020F0502020204030204" pitchFamily="34" charset="0"/>
              </a:rPr>
              <a:t>fetüslerde</a:t>
            </a:r>
            <a:r>
              <a:rPr lang="en-US" sz="3600" b="1" dirty="0">
                <a:solidFill>
                  <a:schemeClr val="tx1"/>
                </a:solidFill>
                <a:effectLst/>
                <a:latin typeface="Calibri" panose="020F0502020204030204" pitchFamily="34" charset="0"/>
                <a:cs typeface="Calibri" panose="020F0502020204030204" pitchFamily="34" charset="0"/>
              </a:rPr>
              <a:t> </a:t>
            </a:r>
            <a:r>
              <a:rPr lang="en-US" sz="3600" b="1" dirty="0" err="1">
                <a:solidFill>
                  <a:schemeClr val="tx1"/>
                </a:solidFill>
                <a:effectLst/>
                <a:latin typeface="Calibri" panose="020F0502020204030204" pitchFamily="34" charset="0"/>
                <a:cs typeface="Calibri" panose="020F0502020204030204" pitchFamily="34" charset="0"/>
              </a:rPr>
              <a:t>hedef</a:t>
            </a:r>
            <a:r>
              <a:rPr lang="en-US" sz="3600" b="1" dirty="0">
                <a:solidFill>
                  <a:schemeClr val="tx1"/>
                </a:solidFill>
                <a:effectLst/>
                <a:latin typeface="Calibri" panose="020F0502020204030204" pitchFamily="34" charset="0"/>
                <a:cs typeface="Calibri" panose="020F0502020204030204" pitchFamily="34" charset="0"/>
              </a:rPr>
              <a:t> ~17 gr/dl</a:t>
            </a:r>
          </a:p>
          <a:p>
            <a:pPr lvl="1" defTabSz="914400">
              <a:spcBef>
                <a:spcPts val="0"/>
              </a:spcBef>
              <a:buSzTx/>
              <a:buFont typeface="Arial" charset="0"/>
              <a:buChar char="•"/>
            </a:pPr>
            <a:r>
              <a:rPr lang="en-US" sz="3600" b="1" dirty="0" err="1">
                <a:solidFill>
                  <a:schemeClr val="tx1"/>
                </a:solidFill>
                <a:effectLst/>
                <a:latin typeface="Calibri" panose="020F0502020204030204" pitchFamily="34" charset="0"/>
                <a:cs typeface="Calibri" panose="020F0502020204030204" pitchFamily="34" charset="0"/>
              </a:rPr>
              <a:t>Hidropik</a:t>
            </a:r>
            <a:r>
              <a:rPr lang="en-US" sz="3600" b="1" dirty="0">
                <a:solidFill>
                  <a:schemeClr val="tx1"/>
                </a:solidFill>
                <a:effectLst/>
                <a:latin typeface="Calibri" panose="020F0502020204030204" pitchFamily="34" charset="0"/>
                <a:cs typeface="Calibri" panose="020F0502020204030204" pitchFamily="34" charset="0"/>
              </a:rPr>
              <a:t> </a:t>
            </a:r>
            <a:r>
              <a:rPr lang="en-US" sz="3600" b="1" dirty="0" err="1">
                <a:solidFill>
                  <a:schemeClr val="tx1"/>
                </a:solidFill>
                <a:effectLst/>
                <a:latin typeface="Calibri" panose="020F0502020204030204" pitchFamily="34" charset="0"/>
                <a:cs typeface="Calibri" panose="020F0502020204030204" pitchFamily="34" charset="0"/>
              </a:rPr>
              <a:t>fetüslerde</a:t>
            </a:r>
            <a:r>
              <a:rPr lang="en-US" sz="3600" b="1" dirty="0">
                <a:solidFill>
                  <a:schemeClr val="tx1"/>
                </a:solidFill>
                <a:effectLst/>
                <a:latin typeface="Calibri" panose="020F0502020204030204" pitchFamily="34" charset="0"/>
                <a:cs typeface="Calibri" panose="020F0502020204030204" pitchFamily="34" charset="0"/>
              </a:rPr>
              <a:t> </a:t>
            </a:r>
            <a:r>
              <a:rPr lang="en-US" sz="3600" b="1" dirty="0" err="1">
                <a:solidFill>
                  <a:schemeClr val="tx1"/>
                </a:solidFill>
                <a:effectLst/>
                <a:latin typeface="Calibri" panose="020F0502020204030204" pitchFamily="34" charset="0"/>
                <a:cs typeface="Calibri" panose="020F0502020204030204" pitchFamily="34" charset="0"/>
              </a:rPr>
              <a:t>Hb</a:t>
            </a:r>
            <a:r>
              <a:rPr lang="en-US" sz="3600" b="1" dirty="0">
                <a:solidFill>
                  <a:schemeClr val="tx1"/>
                </a:solidFill>
                <a:effectLst/>
                <a:latin typeface="Calibri" panose="020F0502020204030204" pitchFamily="34" charset="0"/>
                <a:cs typeface="Calibri" panose="020F0502020204030204" pitchFamily="34" charset="0"/>
              </a:rPr>
              <a:t>/</a:t>
            </a:r>
            <a:r>
              <a:rPr lang="en-US" sz="3600" b="1" dirty="0" err="1">
                <a:solidFill>
                  <a:schemeClr val="tx1"/>
                </a:solidFill>
                <a:effectLst/>
                <a:latin typeface="Calibri" panose="020F0502020204030204" pitchFamily="34" charset="0"/>
                <a:cs typeface="Calibri" panose="020F0502020204030204" pitchFamily="34" charset="0"/>
              </a:rPr>
              <a:t>Hct</a:t>
            </a:r>
            <a:r>
              <a:rPr lang="en-US" sz="3600" b="1" dirty="0">
                <a:solidFill>
                  <a:schemeClr val="tx1"/>
                </a:solidFill>
                <a:effectLst/>
                <a:latin typeface="Calibri" panose="020F0502020204030204" pitchFamily="34" charset="0"/>
                <a:cs typeface="Calibri" panose="020F0502020204030204" pitchFamily="34" charset="0"/>
              </a:rPr>
              <a:t> </a:t>
            </a:r>
            <a:r>
              <a:rPr lang="en-US" sz="3600" b="1" dirty="0" err="1">
                <a:solidFill>
                  <a:schemeClr val="tx1"/>
                </a:solidFill>
                <a:effectLst/>
                <a:latin typeface="Calibri" panose="020F0502020204030204" pitchFamily="34" charset="0"/>
                <a:cs typeface="Calibri" panose="020F0502020204030204" pitchFamily="34" charset="0"/>
              </a:rPr>
              <a:t>değerinde</a:t>
            </a:r>
            <a:r>
              <a:rPr lang="en-US" sz="3600" b="1" dirty="0">
                <a:solidFill>
                  <a:schemeClr val="tx1"/>
                </a:solidFill>
                <a:effectLst/>
                <a:latin typeface="Calibri" panose="020F0502020204030204" pitchFamily="34" charset="0"/>
                <a:cs typeface="Calibri" panose="020F0502020204030204" pitchFamily="34" charset="0"/>
              </a:rPr>
              <a:t> x4 </a:t>
            </a:r>
            <a:r>
              <a:rPr lang="en-US" sz="3600" b="1" dirty="0" err="1">
                <a:solidFill>
                  <a:schemeClr val="tx1"/>
                </a:solidFill>
                <a:effectLst/>
                <a:latin typeface="Calibri" panose="020F0502020204030204" pitchFamily="34" charset="0"/>
                <a:cs typeface="Calibri" panose="020F0502020204030204" pitchFamily="34" charset="0"/>
              </a:rPr>
              <a:t>fazla</a:t>
            </a:r>
            <a:endParaRPr lang="en-US" sz="3600" b="1" dirty="0">
              <a:solidFill>
                <a:schemeClr val="tx1"/>
              </a:solidFill>
              <a:effectLst/>
              <a:latin typeface="Calibri" panose="020F0502020204030204" pitchFamily="34" charset="0"/>
              <a:cs typeface="Calibri" panose="020F0502020204030204" pitchFamily="34" charset="0"/>
            </a:endParaRPr>
          </a:p>
          <a:p>
            <a:pPr lvl="2" defTabSz="914400">
              <a:spcBef>
                <a:spcPts val="0"/>
              </a:spcBef>
              <a:buSzTx/>
              <a:buFont typeface="Arial" charset="0"/>
              <a:buChar char="•"/>
            </a:pPr>
            <a:r>
              <a:rPr lang="en-US" sz="3600" b="1" dirty="0">
                <a:solidFill>
                  <a:schemeClr val="tx1"/>
                </a:solidFill>
                <a:latin typeface="Calibri" panose="020F0502020204030204" pitchFamily="34" charset="0"/>
                <a:cs typeface="Calibri" panose="020F0502020204030204" pitchFamily="34" charset="0"/>
              </a:rPr>
              <a:t>1 </a:t>
            </a:r>
            <a:r>
              <a:rPr lang="en-US" sz="3600" b="1" dirty="0" err="1">
                <a:solidFill>
                  <a:schemeClr val="tx1"/>
                </a:solidFill>
                <a:latin typeface="Calibri" panose="020F0502020204030204" pitchFamily="34" charset="0"/>
                <a:cs typeface="Calibri" panose="020F0502020204030204" pitchFamily="34" charset="0"/>
              </a:rPr>
              <a:t>hafta</a:t>
            </a:r>
            <a:r>
              <a:rPr lang="en-US" sz="3600" b="1" dirty="0">
                <a:solidFill>
                  <a:schemeClr val="tx1"/>
                </a:solidFill>
                <a:latin typeface="Calibri" panose="020F0502020204030204" pitchFamily="34" charset="0"/>
                <a:cs typeface="Calibri" panose="020F0502020204030204" pitchFamily="34" charset="0"/>
              </a:rPr>
              <a:t> </a:t>
            </a:r>
            <a:r>
              <a:rPr lang="en-US" sz="3600" b="1" dirty="0" err="1">
                <a:solidFill>
                  <a:schemeClr val="tx1"/>
                </a:solidFill>
                <a:latin typeface="Calibri" panose="020F0502020204030204" pitchFamily="34" charset="0"/>
                <a:cs typeface="Calibri" panose="020F0502020204030204" pitchFamily="34" charset="0"/>
              </a:rPr>
              <a:t>içinde</a:t>
            </a:r>
            <a:r>
              <a:rPr lang="en-US" sz="3600" b="1" dirty="0">
                <a:solidFill>
                  <a:schemeClr val="tx1"/>
                </a:solidFill>
                <a:latin typeface="Calibri" panose="020F0502020204030204" pitchFamily="34" charset="0"/>
                <a:cs typeface="Calibri" panose="020F0502020204030204" pitchFamily="34" charset="0"/>
              </a:rPr>
              <a:t> 2. IUT </a:t>
            </a:r>
            <a:r>
              <a:rPr lang="en-US" sz="3600" b="1" dirty="0" err="1">
                <a:solidFill>
                  <a:schemeClr val="tx1"/>
                </a:solidFill>
                <a:latin typeface="Calibri" panose="020F0502020204030204" pitchFamily="34" charset="0"/>
                <a:cs typeface="Calibri" panose="020F0502020204030204" pitchFamily="34" charset="0"/>
              </a:rPr>
              <a:t>yapılabilir</a:t>
            </a:r>
            <a:endParaRPr lang="en-US" sz="3600" b="1" dirty="0">
              <a:solidFill>
                <a:schemeClr val="tx1"/>
              </a:solidFill>
              <a:latin typeface="Calibri" panose="020F0502020204030204" pitchFamily="34" charset="0"/>
              <a:cs typeface="Calibri" panose="020F0502020204030204" pitchFamily="34" charset="0"/>
            </a:endParaRPr>
          </a:p>
          <a:p>
            <a:pPr lvl="2" defTabSz="914400">
              <a:spcBef>
                <a:spcPts val="0"/>
              </a:spcBef>
              <a:buSzTx/>
              <a:buFont typeface="Arial" charset="0"/>
              <a:buChar char="•"/>
            </a:pPr>
            <a:endParaRPr lang="en-US" sz="3600" b="1" dirty="0">
              <a:solidFill>
                <a:schemeClr val="tx1"/>
              </a:solidFill>
              <a:effectLst/>
              <a:latin typeface="Calibri" panose="020F0502020204030204" pitchFamily="34" charset="0"/>
              <a:cs typeface="Calibri" panose="020F0502020204030204" pitchFamily="34" charset="0"/>
            </a:endParaRPr>
          </a:p>
          <a:p>
            <a:pPr lvl="2" defTabSz="914400">
              <a:spcBef>
                <a:spcPts val="0"/>
              </a:spcBef>
              <a:buSzTx/>
              <a:buFont typeface="Arial" charset="0"/>
              <a:buChar char="•"/>
            </a:pPr>
            <a:endParaRPr lang="en-US" sz="3600" b="1" dirty="0">
              <a:solidFill>
                <a:schemeClr val="tx1"/>
              </a:solidFill>
              <a:latin typeface="+mj-lt"/>
              <a:cs typeface="+mj-cs"/>
            </a:endParaRPr>
          </a:p>
          <a:p>
            <a:pPr lvl="2" defTabSz="914400">
              <a:spcBef>
                <a:spcPts val="0"/>
              </a:spcBef>
              <a:buSzTx/>
              <a:buFont typeface="Arial" charset="0"/>
              <a:buChar char="•"/>
            </a:pPr>
            <a:endParaRPr lang="en-US" sz="3600" b="1" dirty="0">
              <a:solidFill>
                <a:schemeClr val="tx1"/>
              </a:solidFill>
              <a:effectLst/>
              <a:latin typeface="+mj-lt"/>
              <a:cs typeface="+mj-cs"/>
            </a:endParaRPr>
          </a:p>
          <a:p>
            <a:pPr lvl="2" defTabSz="914400">
              <a:spcBef>
                <a:spcPts val="0"/>
              </a:spcBef>
              <a:buSzTx/>
              <a:buFont typeface="Arial" charset="0"/>
              <a:buChar char="•"/>
            </a:pPr>
            <a:endParaRPr lang="en-US" sz="3600" b="1" dirty="0">
              <a:solidFill>
                <a:schemeClr val="tx1"/>
              </a:solidFill>
              <a:latin typeface="+mj-lt"/>
              <a:cs typeface="+mj-cs"/>
            </a:endParaRPr>
          </a:p>
          <a:p>
            <a:pPr lvl="2" defTabSz="914400">
              <a:spcBef>
                <a:spcPts val="0"/>
              </a:spcBef>
              <a:buSzTx/>
              <a:buFont typeface="Arial" charset="0"/>
              <a:buChar char="•"/>
            </a:pPr>
            <a:endParaRPr lang="en-US" sz="3600" b="1" dirty="0">
              <a:solidFill>
                <a:schemeClr val="tx1"/>
              </a:solidFill>
              <a:effectLst/>
              <a:latin typeface="+mj-lt"/>
              <a:cs typeface="+mj-cs"/>
            </a:endParaRPr>
          </a:p>
          <a:p>
            <a:pPr lvl="2" defTabSz="914400">
              <a:spcBef>
                <a:spcPts val="0"/>
              </a:spcBef>
              <a:buSzTx/>
              <a:buFont typeface="Arial" charset="0"/>
              <a:buChar char="•"/>
            </a:pPr>
            <a:endParaRPr lang="en-US" sz="3600" b="1" dirty="0">
              <a:solidFill>
                <a:schemeClr val="tx1"/>
              </a:solidFill>
              <a:effectLst/>
              <a:latin typeface="+mj-lt"/>
              <a:cs typeface="+mj-cs"/>
            </a:endParaRPr>
          </a:p>
          <a:p>
            <a:pPr lvl="2" defTabSz="914400">
              <a:spcBef>
                <a:spcPts val="0"/>
              </a:spcBef>
              <a:buSzTx/>
              <a:buFont typeface="Arial" charset="0"/>
              <a:buChar char="•"/>
            </a:pPr>
            <a:r>
              <a:rPr lang="en-US" sz="3600" b="1" dirty="0" err="1">
                <a:solidFill>
                  <a:schemeClr val="tx1"/>
                </a:solidFill>
                <a:effectLst/>
                <a:latin typeface="Calibri" panose="020F0502020204030204" pitchFamily="34" charset="0"/>
                <a:cs typeface="Calibri" panose="020F0502020204030204" pitchFamily="34" charset="0"/>
              </a:rPr>
              <a:t>İmmun</a:t>
            </a:r>
            <a:r>
              <a:rPr lang="en-US" sz="3600" b="1" dirty="0">
                <a:solidFill>
                  <a:schemeClr val="tx1"/>
                </a:solidFill>
                <a:effectLst/>
                <a:latin typeface="Calibri" panose="020F0502020204030204" pitchFamily="34" charset="0"/>
                <a:cs typeface="Calibri" panose="020F0502020204030204" pitchFamily="34" charset="0"/>
              </a:rPr>
              <a:t> </a:t>
            </a:r>
            <a:r>
              <a:rPr lang="en-US" sz="3600" b="1" dirty="0" err="1">
                <a:solidFill>
                  <a:schemeClr val="tx1"/>
                </a:solidFill>
                <a:latin typeface="Calibri" panose="020F0502020204030204" pitchFamily="34" charset="0"/>
                <a:cs typeface="Calibri" panose="020F0502020204030204" pitchFamily="34" charset="0"/>
              </a:rPr>
              <a:t>h</a:t>
            </a:r>
            <a:r>
              <a:rPr lang="en-US" sz="3600" b="1" dirty="0" err="1">
                <a:solidFill>
                  <a:schemeClr val="tx1"/>
                </a:solidFill>
                <a:effectLst/>
                <a:latin typeface="Calibri" panose="020F0502020204030204" pitchFamily="34" charset="0"/>
                <a:cs typeface="Calibri" panose="020F0502020204030204" pitchFamily="34" charset="0"/>
              </a:rPr>
              <a:t>idropsta</a:t>
            </a:r>
            <a:r>
              <a:rPr lang="en-US" sz="3600" b="1" dirty="0">
                <a:solidFill>
                  <a:schemeClr val="tx1"/>
                </a:solidFill>
                <a:effectLst/>
                <a:latin typeface="Calibri" panose="020F0502020204030204" pitchFamily="34" charset="0"/>
                <a:cs typeface="Calibri" panose="020F0502020204030204" pitchFamily="34" charset="0"/>
              </a:rPr>
              <a:t> </a:t>
            </a:r>
            <a:r>
              <a:rPr lang="en-US" sz="3600" b="1" dirty="0" err="1">
                <a:solidFill>
                  <a:schemeClr val="tx1"/>
                </a:solidFill>
                <a:effectLst/>
                <a:latin typeface="Calibri" panose="020F0502020204030204" pitchFamily="34" charset="0"/>
                <a:cs typeface="Calibri" panose="020F0502020204030204" pitchFamily="34" charset="0"/>
              </a:rPr>
              <a:t>toplam</a:t>
            </a:r>
            <a:r>
              <a:rPr lang="en-US" sz="3600" b="1" dirty="0">
                <a:solidFill>
                  <a:schemeClr val="tx1"/>
                </a:solidFill>
                <a:effectLst/>
                <a:latin typeface="Calibri" panose="020F0502020204030204" pitchFamily="34" charset="0"/>
                <a:cs typeface="Calibri" panose="020F0502020204030204" pitchFamily="34" charset="0"/>
              </a:rPr>
              <a:t> </a:t>
            </a:r>
            <a:r>
              <a:rPr lang="en-US" sz="3600" b="1" dirty="0" err="1">
                <a:solidFill>
                  <a:schemeClr val="tx1"/>
                </a:solidFill>
                <a:effectLst/>
                <a:latin typeface="Calibri" panose="020F0502020204030204" pitchFamily="34" charset="0"/>
                <a:cs typeface="Calibri" panose="020F0502020204030204" pitchFamily="34" charset="0"/>
              </a:rPr>
              <a:t>sürvi</a:t>
            </a:r>
            <a:r>
              <a:rPr lang="en-US" sz="3600" b="1" dirty="0">
                <a:solidFill>
                  <a:schemeClr val="tx1"/>
                </a:solidFill>
                <a:effectLst/>
                <a:latin typeface="Calibri" panose="020F0502020204030204" pitchFamily="34" charset="0"/>
                <a:cs typeface="Calibri" panose="020F0502020204030204" pitchFamily="34" charset="0"/>
              </a:rPr>
              <a:t> %78</a:t>
            </a:r>
          </a:p>
          <a:p>
            <a:pPr lvl="3" defTabSz="914400">
              <a:spcBef>
                <a:spcPts val="0"/>
              </a:spcBef>
              <a:buSzTx/>
              <a:buFont typeface="Arial" charset="0"/>
              <a:buChar char="•"/>
            </a:pPr>
            <a:r>
              <a:rPr lang="en-US" sz="3600" b="1" dirty="0">
                <a:solidFill>
                  <a:schemeClr val="tx1"/>
                </a:solidFill>
                <a:effectLst/>
                <a:latin typeface="Calibri" panose="020F0502020204030204" pitchFamily="34" charset="0"/>
                <a:cs typeface="Calibri" panose="020F0502020204030204" pitchFamily="34" charset="0"/>
              </a:rPr>
              <a:t> </a:t>
            </a:r>
            <a:r>
              <a:rPr lang="en-US" sz="3600" b="1" dirty="0" err="1">
                <a:solidFill>
                  <a:schemeClr val="tx1"/>
                </a:solidFill>
                <a:effectLst/>
                <a:latin typeface="Calibri" panose="020F0502020204030204" pitchFamily="34" charset="0"/>
                <a:cs typeface="Calibri" panose="020F0502020204030204" pitchFamily="34" charset="0"/>
              </a:rPr>
              <a:t>Hafif</a:t>
            </a:r>
            <a:r>
              <a:rPr lang="en-US" sz="3600" b="1" dirty="0">
                <a:solidFill>
                  <a:schemeClr val="tx1"/>
                </a:solidFill>
                <a:effectLst/>
                <a:latin typeface="Calibri" panose="020F0502020204030204" pitchFamily="34" charset="0"/>
                <a:cs typeface="Calibri" panose="020F0502020204030204" pitchFamily="34" charset="0"/>
              </a:rPr>
              <a:t> %98, </a:t>
            </a:r>
            <a:r>
              <a:rPr lang="en-US" sz="3600" b="1" dirty="0" err="1">
                <a:solidFill>
                  <a:schemeClr val="tx1"/>
                </a:solidFill>
                <a:effectLst/>
                <a:latin typeface="Calibri" panose="020F0502020204030204" pitchFamily="34" charset="0"/>
                <a:cs typeface="Calibri" panose="020F0502020204030204" pitchFamily="34" charset="0"/>
              </a:rPr>
              <a:t>ciddi</a:t>
            </a:r>
            <a:r>
              <a:rPr lang="en-US" sz="3600" b="1" dirty="0">
                <a:solidFill>
                  <a:schemeClr val="tx1"/>
                </a:solidFill>
                <a:effectLst/>
                <a:latin typeface="Calibri" panose="020F0502020204030204" pitchFamily="34" charset="0"/>
                <a:cs typeface="Calibri" panose="020F0502020204030204" pitchFamily="34" charset="0"/>
              </a:rPr>
              <a:t> %55</a:t>
            </a:r>
          </a:p>
          <a:p>
            <a:pPr lvl="1" defTabSz="914400">
              <a:spcBef>
                <a:spcPts val="0"/>
              </a:spcBef>
              <a:buSzTx/>
              <a:buFont typeface="Arial" charset="0"/>
              <a:buChar char="•"/>
            </a:pPr>
            <a:endParaRPr lang="en-US" sz="3600" b="1" dirty="0">
              <a:solidFill>
                <a:schemeClr val="tx1"/>
              </a:solidFill>
              <a:latin typeface="+mj-lt"/>
              <a:cs typeface="+mj-cs"/>
            </a:endParaRPr>
          </a:p>
          <a:p>
            <a:pPr lvl="1" defTabSz="914400">
              <a:spcBef>
                <a:spcPts val="0"/>
              </a:spcBef>
              <a:buSzTx/>
              <a:buFont typeface="Arial" charset="0"/>
              <a:buChar char="•"/>
            </a:pPr>
            <a:endParaRPr lang="en-US" sz="3600" b="1" dirty="0">
              <a:solidFill>
                <a:schemeClr val="tx1"/>
              </a:solidFill>
              <a:effectLst/>
              <a:latin typeface="+mj-lt"/>
              <a:cs typeface="+mj-cs"/>
            </a:endParaRPr>
          </a:p>
        </p:txBody>
      </p:sp>
      <p:pic>
        <p:nvPicPr>
          <p:cNvPr id="4" name="pasted-image.pdf"/>
          <p:cNvPicPr>
            <a:picLocks noChangeAspect="1"/>
          </p:cNvPicPr>
          <p:nvPr/>
        </p:nvPicPr>
        <p:blipFill>
          <a:blip r:embed="rId3"/>
          <a:stretch>
            <a:fillRect/>
          </a:stretch>
        </p:blipFill>
        <p:spPr>
          <a:xfrm>
            <a:off x="11763756" y="157226"/>
            <a:ext cx="1184148" cy="1184148"/>
          </a:xfrm>
          <a:prstGeom prst="rect">
            <a:avLst/>
          </a:prstGeom>
          <a:ln w="12700">
            <a:miter lim="400000"/>
          </a:ln>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37137" y="5339461"/>
            <a:ext cx="10748813" cy="2543048"/>
          </a:xfrm>
          <a:prstGeom prst="rect">
            <a:avLst/>
          </a:prstGeom>
        </p:spPr>
      </p:pic>
    </p:spTree>
    <p:extLst>
      <p:ext uri="{BB962C8B-B14F-4D97-AF65-F5344CB8AC3E}">
        <p14:creationId xmlns:p14="http://schemas.microsoft.com/office/powerpoint/2010/main" val="1904756021"/>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296" y="76962"/>
            <a:ext cx="12856464" cy="1330960"/>
          </a:xfrm>
          <a:solidFill>
            <a:schemeClr val="tx1"/>
          </a:solidFill>
        </p:spPr>
        <p:txBody>
          <a:bodyPr>
            <a:normAutofit/>
          </a:bodyPr>
          <a:lstStyle/>
          <a:p>
            <a:pPr algn="l"/>
            <a:r>
              <a:rPr lang="en-US" sz="3600" b="1" dirty="0">
                <a:solidFill>
                  <a:schemeClr val="tx2">
                    <a:lumMod val="10000"/>
                  </a:schemeClr>
                </a:solidFill>
                <a:latin typeface="Calibri" panose="020F0502020204030204" pitchFamily="34" charset="0"/>
                <a:cs typeface="Calibri" panose="020F0502020204030204" pitchFamily="34" charset="0"/>
              </a:rPr>
              <a:t>Fetal-neonatal </a:t>
            </a:r>
            <a:r>
              <a:rPr lang="en-US" sz="3600" b="1" dirty="0" err="1">
                <a:solidFill>
                  <a:schemeClr val="tx2">
                    <a:lumMod val="10000"/>
                  </a:schemeClr>
                </a:solidFill>
                <a:latin typeface="Calibri" panose="020F0502020204030204" pitchFamily="34" charset="0"/>
                <a:cs typeface="Calibri" panose="020F0502020204030204" pitchFamily="34" charset="0"/>
              </a:rPr>
              <a:t>immun</a:t>
            </a:r>
            <a:r>
              <a:rPr lang="en-US" sz="3600" b="1" dirty="0">
                <a:solidFill>
                  <a:schemeClr val="tx2">
                    <a:lumMod val="10000"/>
                  </a:schemeClr>
                </a:solidFill>
                <a:latin typeface="Calibri" panose="020F0502020204030204" pitchFamily="34" charset="0"/>
                <a:cs typeface="Calibri" panose="020F0502020204030204" pitchFamily="34" charset="0"/>
              </a:rPr>
              <a:t> </a:t>
            </a:r>
            <a:r>
              <a:rPr lang="en-US" sz="3600" b="1" dirty="0" err="1">
                <a:solidFill>
                  <a:schemeClr val="tx2">
                    <a:lumMod val="10000"/>
                  </a:schemeClr>
                </a:solidFill>
                <a:latin typeface="Calibri" panose="020F0502020204030204" pitchFamily="34" charset="0"/>
                <a:cs typeface="Calibri" panose="020F0502020204030204" pitchFamily="34" charset="0"/>
              </a:rPr>
              <a:t>hemolitik</a:t>
            </a:r>
            <a:r>
              <a:rPr lang="en-US" sz="3600" b="1" dirty="0">
                <a:solidFill>
                  <a:schemeClr val="tx2">
                    <a:lumMod val="10000"/>
                  </a:schemeClr>
                </a:solidFill>
                <a:latin typeface="Calibri" panose="020F0502020204030204" pitchFamily="34" charset="0"/>
                <a:cs typeface="Calibri" panose="020F0502020204030204" pitchFamily="34" charset="0"/>
              </a:rPr>
              <a:t> </a:t>
            </a:r>
            <a:r>
              <a:rPr lang="en-US" sz="3600" b="1" dirty="0" err="1">
                <a:solidFill>
                  <a:schemeClr val="tx2">
                    <a:lumMod val="10000"/>
                  </a:schemeClr>
                </a:solidFill>
                <a:latin typeface="Calibri" panose="020F0502020204030204" pitchFamily="34" charset="0"/>
                <a:cs typeface="Calibri" panose="020F0502020204030204" pitchFamily="34" charset="0"/>
              </a:rPr>
              <a:t>anemi</a:t>
            </a:r>
            <a:endParaRPr lang="en-US" sz="3600" b="1" dirty="0">
              <a:solidFill>
                <a:schemeClr val="tx2">
                  <a:lumMod val="10000"/>
                </a:schemeClr>
              </a:solidFill>
              <a:latin typeface="Calibri" panose="020F0502020204030204" pitchFamily="34" charset="0"/>
              <a:cs typeface="Calibri" panose="020F0502020204030204" pitchFamily="34" charset="0"/>
            </a:endParaRPr>
          </a:p>
        </p:txBody>
      </p:sp>
      <p:sp>
        <p:nvSpPr>
          <p:cNvPr id="3" name="Text Placeholder 2"/>
          <p:cNvSpPr>
            <a:spLocks noGrp="1"/>
          </p:cNvSpPr>
          <p:nvPr>
            <p:ph type="body" idx="1"/>
          </p:nvPr>
        </p:nvSpPr>
        <p:spPr>
          <a:xfrm>
            <a:off x="493776" y="1554734"/>
            <a:ext cx="12033504" cy="7607554"/>
          </a:xfrm>
        </p:spPr>
        <p:txBody>
          <a:bodyPr anchor="t">
            <a:normAutofit/>
          </a:bodyPr>
          <a:lstStyle/>
          <a:p>
            <a:pPr defTabSz="914400">
              <a:spcBef>
                <a:spcPts val="0"/>
              </a:spcBef>
              <a:buSzTx/>
              <a:buFont typeface="Arial" charset="0"/>
              <a:buChar char="•"/>
            </a:pPr>
            <a:r>
              <a:rPr lang="en-US" sz="3200" b="1" dirty="0">
                <a:solidFill>
                  <a:schemeClr val="tx1"/>
                </a:solidFill>
                <a:latin typeface="Calibri" panose="020F0502020204030204" pitchFamily="34" charset="0"/>
                <a:cs typeface="Calibri" panose="020F0502020204030204" pitchFamily="34" charset="0"/>
                <a:sym typeface="Wingdings"/>
              </a:rPr>
              <a:t>&gt;50 </a:t>
            </a:r>
            <a:r>
              <a:rPr lang="en-US" sz="3200" b="1" dirty="0" err="1">
                <a:solidFill>
                  <a:schemeClr val="tx1"/>
                </a:solidFill>
                <a:latin typeface="Calibri" panose="020F0502020204030204" pitchFamily="34" charset="0"/>
                <a:cs typeface="Calibri" panose="020F0502020204030204" pitchFamily="34" charset="0"/>
                <a:sym typeface="Wingdings"/>
              </a:rPr>
              <a:t>fazla</a:t>
            </a:r>
            <a:r>
              <a:rPr lang="en-US" sz="3200" b="1" dirty="0">
                <a:solidFill>
                  <a:schemeClr val="tx1"/>
                </a:solidFill>
                <a:latin typeface="Calibri" panose="020F0502020204030204" pitchFamily="34" charset="0"/>
                <a:cs typeface="Calibri" panose="020F0502020204030204" pitchFamily="34" charset="0"/>
                <a:sym typeface="Wingdings"/>
              </a:rPr>
              <a:t> </a:t>
            </a:r>
            <a:r>
              <a:rPr lang="en-US" sz="3200" b="1" dirty="0" err="1">
                <a:solidFill>
                  <a:schemeClr val="tx1"/>
                </a:solidFill>
                <a:latin typeface="Calibri" panose="020F0502020204030204" pitchFamily="34" charset="0"/>
                <a:cs typeface="Calibri" panose="020F0502020204030204" pitchFamily="34" charset="0"/>
                <a:sym typeface="Wingdings"/>
              </a:rPr>
              <a:t>eritrosit</a:t>
            </a:r>
            <a:r>
              <a:rPr lang="en-US" sz="3200" b="1" dirty="0">
                <a:solidFill>
                  <a:schemeClr val="tx1"/>
                </a:solidFill>
                <a:latin typeface="Calibri" panose="020F0502020204030204" pitchFamily="34" charset="0"/>
                <a:cs typeface="Calibri" panose="020F0502020204030204" pitchFamily="34" charset="0"/>
                <a:sym typeface="Wingdings"/>
              </a:rPr>
              <a:t> </a:t>
            </a:r>
            <a:r>
              <a:rPr lang="en-US" sz="3200" b="1" dirty="0" err="1">
                <a:solidFill>
                  <a:schemeClr val="tx1"/>
                </a:solidFill>
                <a:latin typeface="Calibri" panose="020F0502020204030204" pitchFamily="34" charset="0"/>
                <a:cs typeface="Calibri" panose="020F0502020204030204" pitchFamily="34" charset="0"/>
                <a:sym typeface="Wingdings"/>
              </a:rPr>
              <a:t>yüzey</a:t>
            </a:r>
            <a:r>
              <a:rPr lang="en-US" sz="3200" b="1" dirty="0">
                <a:solidFill>
                  <a:schemeClr val="tx1"/>
                </a:solidFill>
                <a:latin typeface="Calibri" panose="020F0502020204030204" pitchFamily="34" charset="0"/>
                <a:cs typeface="Calibri" panose="020F0502020204030204" pitchFamily="34" charset="0"/>
                <a:sym typeface="Wingdings"/>
              </a:rPr>
              <a:t> </a:t>
            </a:r>
            <a:r>
              <a:rPr lang="en-US" sz="3200" b="1" dirty="0" err="1">
                <a:solidFill>
                  <a:schemeClr val="tx1"/>
                </a:solidFill>
                <a:latin typeface="Calibri" panose="020F0502020204030204" pitchFamily="34" charset="0"/>
                <a:cs typeface="Calibri" panose="020F0502020204030204" pitchFamily="34" charset="0"/>
                <a:sym typeface="Wingdings"/>
              </a:rPr>
              <a:t>antijeni</a:t>
            </a:r>
            <a:endParaRPr lang="en-US" sz="3200" b="1" dirty="0">
              <a:solidFill>
                <a:schemeClr val="tx1"/>
              </a:solidFill>
              <a:latin typeface="Calibri" panose="020F0502020204030204" pitchFamily="34" charset="0"/>
              <a:cs typeface="Calibri" panose="020F0502020204030204" pitchFamily="34" charset="0"/>
              <a:sym typeface="Wingdings"/>
            </a:endParaRPr>
          </a:p>
          <a:p>
            <a:pPr defTabSz="914400">
              <a:spcBef>
                <a:spcPts val="0"/>
              </a:spcBef>
              <a:buSzTx/>
              <a:buFont typeface="Arial" charset="0"/>
              <a:buChar char="•"/>
            </a:pPr>
            <a:r>
              <a:rPr lang="en-US" sz="3200" b="1" dirty="0" err="1">
                <a:solidFill>
                  <a:schemeClr val="tx1"/>
                </a:solidFill>
                <a:latin typeface="Calibri" panose="020F0502020204030204" pitchFamily="34" charset="0"/>
                <a:cs typeface="Calibri" panose="020F0502020204030204" pitchFamily="34" charset="0"/>
                <a:sym typeface="Wingdings"/>
              </a:rPr>
              <a:t>En</a:t>
            </a:r>
            <a:r>
              <a:rPr lang="en-US" sz="3200" b="1" dirty="0">
                <a:solidFill>
                  <a:schemeClr val="tx1"/>
                </a:solidFill>
                <a:latin typeface="Calibri" panose="020F0502020204030204" pitchFamily="34" charset="0"/>
                <a:cs typeface="Calibri" panose="020F0502020204030204" pitchFamily="34" charset="0"/>
                <a:sym typeface="Wingdings"/>
              </a:rPr>
              <a:t> </a:t>
            </a:r>
            <a:r>
              <a:rPr lang="en-US" sz="3200" b="1" dirty="0" err="1">
                <a:solidFill>
                  <a:schemeClr val="tx1"/>
                </a:solidFill>
                <a:latin typeface="Calibri" panose="020F0502020204030204" pitchFamily="34" charset="0"/>
                <a:cs typeface="Calibri" panose="020F0502020204030204" pitchFamily="34" charset="0"/>
                <a:sym typeface="Wingdings"/>
              </a:rPr>
              <a:t>sık</a:t>
            </a:r>
            <a:r>
              <a:rPr lang="en-US" sz="3200" b="1" dirty="0">
                <a:solidFill>
                  <a:schemeClr val="tx1"/>
                </a:solidFill>
                <a:latin typeface="Calibri" panose="020F0502020204030204" pitchFamily="34" charset="0"/>
                <a:cs typeface="Calibri" panose="020F0502020204030204" pitchFamily="34" charset="0"/>
                <a:sym typeface="Wingdings"/>
              </a:rPr>
              <a:t> Rh (D), Rh (c) </a:t>
            </a:r>
            <a:r>
              <a:rPr lang="en-US" sz="3200" b="1" dirty="0" err="1">
                <a:solidFill>
                  <a:schemeClr val="tx1"/>
                </a:solidFill>
                <a:latin typeface="Calibri" panose="020F0502020204030204" pitchFamily="34" charset="0"/>
                <a:cs typeface="Calibri" panose="020F0502020204030204" pitchFamily="34" charset="0"/>
                <a:sym typeface="Wingdings"/>
              </a:rPr>
              <a:t>ve</a:t>
            </a:r>
            <a:r>
              <a:rPr lang="en-US" sz="3200" b="1" dirty="0">
                <a:solidFill>
                  <a:schemeClr val="tx1"/>
                </a:solidFill>
                <a:latin typeface="Calibri" panose="020F0502020204030204" pitchFamily="34" charset="0"/>
                <a:cs typeface="Calibri" panose="020F0502020204030204" pitchFamily="34" charset="0"/>
                <a:sym typeface="Wingdings"/>
              </a:rPr>
              <a:t> </a:t>
            </a:r>
            <a:r>
              <a:rPr lang="en-US" sz="3200" b="1" dirty="0" err="1">
                <a:solidFill>
                  <a:schemeClr val="tx1"/>
                </a:solidFill>
                <a:latin typeface="Calibri" panose="020F0502020204030204" pitchFamily="34" charset="0"/>
                <a:cs typeface="Calibri" panose="020F0502020204030204" pitchFamily="34" charset="0"/>
                <a:sym typeface="Wingdings"/>
              </a:rPr>
              <a:t>Kell</a:t>
            </a:r>
            <a:r>
              <a:rPr lang="en-US" sz="3200" b="1" dirty="0">
                <a:solidFill>
                  <a:schemeClr val="tx1"/>
                </a:solidFill>
                <a:latin typeface="Calibri" panose="020F0502020204030204" pitchFamily="34" charset="0"/>
                <a:cs typeface="Calibri" panose="020F0502020204030204" pitchFamily="34" charset="0"/>
                <a:sym typeface="Wingdings"/>
              </a:rPr>
              <a:t> </a:t>
            </a:r>
            <a:r>
              <a:rPr lang="en-US" sz="3200" b="1" dirty="0" err="1">
                <a:solidFill>
                  <a:schemeClr val="tx1"/>
                </a:solidFill>
                <a:latin typeface="Calibri" panose="020F0502020204030204" pitchFamily="34" charset="0"/>
                <a:cs typeface="Calibri" panose="020F0502020204030204" pitchFamily="34" charset="0"/>
                <a:sym typeface="Wingdings"/>
              </a:rPr>
              <a:t>antijenlerine</a:t>
            </a:r>
            <a:r>
              <a:rPr lang="en-US" sz="3200" b="1" dirty="0">
                <a:solidFill>
                  <a:schemeClr val="tx1"/>
                </a:solidFill>
                <a:latin typeface="Calibri" panose="020F0502020204030204" pitchFamily="34" charset="0"/>
                <a:cs typeface="Calibri" panose="020F0502020204030204" pitchFamily="34" charset="0"/>
                <a:sym typeface="Wingdings"/>
              </a:rPr>
              <a:t> </a:t>
            </a:r>
            <a:r>
              <a:rPr lang="en-US" sz="3200" b="1" dirty="0" err="1">
                <a:solidFill>
                  <a:schemeClr val="tx1"/>
                </a:solidFill>
                <a:latin typeface="Calibri" panose="020F0502020204030204" pitchFamily="34" charset="0"/>
                <a:cs typeface="Calibri" panose="020F0502020204030204" pitchFamily="34" charset="0"/>
                <a:sym typeface="Wingdings"/>
              </a:rPr>
              <a:t>karşı</a:t>
            </a:r>
            <a:r>
              <a:rPr lang="en-US" sz="3200" b="1" dirty="0">
                <a:solidFill>
                  <a:schemeClr val="tx1"/>
                </a:solidFill>
                <a:latin typeface="Calibri" panose="020F0502020204030204" pitchFamily="34" charset="0"/>
                <a:cs typeface="Calibri" panose="020F0502020204030204" pitchFamily="34" charset="0"/>
                <a:sym typeface="Wingdings"/>
              </a:rPr>
              <a:t> </a:t>
            </a:r>
            <a:r>
              <a:rPr lang="en-US" sz="3200" b="1" dirty="0" err="1">
                <a:solidFill>
                  <a:schemeClr val="tx1"/>
                </a:solidFill>
                <a:latin typeface="Calibri" panose="020F0502020204030204" pitchFamily="34" charset="0"/>
                <a:cs typeface="Calibri" panose="020F0502020204030204" pitchFamily="34" charset="0"/>
                <a:sym typeface="Wingdings"/>
              </a:rPr>
              <a:t>reaksiyon</a:t>
            </a:r>
            <a:endParaRPr lang="en-US" sz="3200" b="1" dirty="0">
              <a:solidFill>
                <a:schemeClr val="tx1"/>
              </a:solidFill>
              <a:latin typeface="Calibri" panose="020F0502020204030204" pitchFamily="34" charset="0"/>
              <a:cs typeface="Calibri" panose="020F0502020204030204" pitchFamily="34" charset="0"/>
            </a:endParaRPr>
          </a:p>
          <a:p>
            <a:pPr defTabSz="914400">
              <a:spcBef>
                <a:spcPts val="0"/>
              </a:spcBef>
              <a:buSzTx/>
              <a:buFont typeface="Arial" charset="0"/>
              <a:buChar char="•"/>
            </a:pPr>
            <a:endParaRPr lang="en-US" sz="3600" b="1" dirty="0">
              <a:solidFill>
                <a:schemeClr val="tx1"/>
              </a:solidFill>
              <a:effectLst/>
            </a:endParaRPr>
          </a:p>
        </p:txBody>
      </p:sp>
      <p:pic>
        <p:nvPicPr>
          <p:cNvPr id="4" name="pasted-image.pdf"/>
          <p:cNvPicPr>
            <a:picLocks noChangeAspect="1"/>
          </p:cNvPicPr>
          <p:nvPr/>
        </p:nvPicPr>
        <p:blipFill>
          <a:blip r:embed="rId3"/>
          <a:stretch>
            <a:fillRect/>
          </a:stretch>
        </p:blipFill>
        <p:spPr>
          <a:xfrm>
            <a:off x="11690604" y="157226"/>
            <a:ext cx="1184148" cy="1184148"/>
          </a:xfrm>
          <a:prstGeom prst="rect">
            <a:avLst/>
          </a:prstGeom>
          <a:ln w="12700">
            <a:miter lim="400000"/>
          </a:ln>
        </p:spPr>
      </p:pic>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t="9775"/>
          <a:stretch/>
        </p:blipFill>
        <p:spPr>
          <a:xfrm>
            <a:off x="1249627" y="2910511"/>
            <a:ext cx="10505546" cy="5988161"/>
          </a:xfrm>
          <a:prstGeom prst="rect">
            <a:avLst/>
          </a:prstGeom>
        </p:spPr>
      </p:pic>
    </p:spTree>
    <p:extLst>
      <p:ext uri="{BB962C8B-B14F-4D97-AF65-F5344CB8AC3E}">
        <p14:creationId xmlns:p14="http://schemas.microsoft.com/office/powerpoint/2010/main" val="1908465407"/>
      </p:ext>
    </p:extLst>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 y="0"/>
            <a:ext cx="12986512" cy="1488186"/>
          </a:xfrm>
          <a:solidFill>
            <a:schemeClr val="tx1"/>
          </a:solidFill>
        </p:spPr>
        <p:txBody>
          <a:bodyPr>
            <a:noAutofit/>
          </a:bodyPr>
          <a:lstStyle/>
          <a:p>
            <a:pPr algn="l"/>
            <a:r>
              <a:rPr lang="en-US" sz="4000" b="1" dirty="0" err="1">
                <a:solidFill>
                  <a:schemeClr val="tx2">
                    <a:lumMod val="10000"/>
                  </a:schemeClr>
                </a:solidFill>
                <a:latin typeface="Calibri" panose="020F0502020204030204" pitchFamily="34" charset="0"/>
                <a:cs typeface="Calibri" panose="020F0502020204030204" pitchFamily="34" charset="0"/>
              </a:rPr>
              <a:t>İntrauterin</a:t>
            </a:r>
            <a:r>
              <a:rPr lang="en-US" sz="4000" b="1" dirty="0">
                <a:solidFill>
                  <a:schemeClr val="tx2">
                    <a:lumMod val="10000"/>
                  </a:schemeClr>
                </a:solidFill>
                <a:latin typeface="Calibri" panose="020F0502020204030204" pitchFamily="34" charset="0"/>
                <a:cs typeface="Calibri" panose="020F0502020204030204" pitchFamily="34" charset="0"/>
              </a:rPr>
              <a:t> </a:t>
            </a:r>
            <a:r>
              <a:rPr lang="en-US" sz="4000" b="1" dirty="0" err="1">
                <a:solidFill>
                  <a:schemeClr val="tx2">
                    <a:lumMod val="10000"/>
                  </a:schemeClr>
                </a:solidFill>
                <a:latin typeface="Calibri" panose="020F0502020204030204" pitchFamily="34" charset="0"/>
                <a:cs typeface="Calibri" panose="020F0502020204030204" pitchFamily="34" charset="0"/>
              </a:rPr>
              <a:t>transfüzyon</a:t>
            </a:r>
            <a:br>
              <a:rPr lang="en-US" sz="4000" b="1" dirty="0">
                <a:solidFill>
                  <a:schemeClr val="tx2">
                    <a:lumMod val="10000"/>
                  </a:schemeClr>
                </a:solidFill>
                <a:latin typeface="Calibri" panose="020F0502020204030204" pitchFamily="34" charset="0"/>
                <a:cs typeface="Calibri" panose="020F0502020204030204" pitchFamily="34" charset="0"/>
              </a:rPr>
            </a:br>
            <a:r>
              <a:rPr lang="en-US" sz="4000" b="1" dirty="0" err="1">
                <a:solidFill>
                  <a:schemeClr val="tx2">
                    <a:lumMod val="10000"/>
                  </a:schemeClr>
                </a:solidFill>
                <a:latin typeface="Calibri" panose="020F0502020204030204" pitchFamily="34" charset="0"/>
                <a:cs typeface="Calibri" panose="020F0502020204030204" pitchFamily="34" charset="0"/>
              </a:rPr>
              <a:t>Prosedür</a:t>
            </a:r>
            <a:r>
              <a:rPr lang="en-US" sz="4000" b="1" dirty="0">
                <a:solidFill>
                  <a:schemeClr val="tx2">
                    <a:lumMod val="10000"/>
                  </a:schemeClr>
                </a:solidFill>
                <a:latin typeface="Calibri" panose="020F0502020204030204" pitchFamily="34" charset="0"/>
                <a:cs typeface="Calibri" panose="020F0502020204030204" pitchFamily="34" charset="0"/>
              </a:rPr>
              <a:t> </a:t>
            </a:r>
            <a:r>
              <a:rPr lang="en-US" sz="4000" b="1" dirty="0" err="1">
                <a:solidFill>
                  <a:schemeClr val="tx2">
                    <a:lumMod val="10000"/>
                  </a:schemeClr>
                </a:solidFill>
                <a:latin typeface="Calibri" panose="020F0502020204030204" pitchFamily="34" charset="0"/>
                <a:cs typeface="Calibri" panose="020F0502020204030204" pitchFamily="34" charset="0"/>
              </a:rPr>
              <a:t>ilişkili</a:t>
            </a:r>
            <a:r>
              <a:rPr lang="en-US" sz="4000" b="1" dirty="0">
                <a:solidFill>
                  <a:schemeClr val="tx2">
                    <a:lumMod val="10000"/>
                  </a:schemeClr>
                </a:solidFill>
                <a:latin typeface="Calibri" panose="020F0502020204030204" pitchFamily="34" charset="0"/>
                <a:cs typeface="Calibri" panose="020F0502020204030204" pitchFamily="34" charset="0"/>
              </a:rPr>
              <a:t> </a:t>
            </a:r>
            <a:r>
              <a:rPr lang="en-US" sz="4000" b="1" dirty="0" err="1">
                <a:solidFill>
                  <a:schemeClr val="tx2">
                    <a:lumMod val="10000"/>
                  </a:schemeClr>
                </a:solidFill>
                <a:latin typeface="Calibri" panose="020F0502020204030204" pitchFamily="34" charset="0"/>
                <a:cs typeface="Calibri" panose="020F0502020204030204" pitchFamily="34" charset="0"/>
              </a:rPr>
              <a:t>riskler</a:t>
            </a:r>
            <a:endParaRPr lang="en-US" sz="4000" b="1" dirty="0">
              <a:solidFill>
                <a:schemeClr val="tx2">
                  <a:lumMod val="10000"/>
                </a:schemeClr>
              </a:solidFill>
              <a:latin typeface="Calibri" panose="020F0502020204030204" pitchFamily="34" charset="0"/>
              <a:cs typeface="Calibri" panose="020F0502020204030204" pitchFamily="34" charset="0"/>
            </a:endParaRPr>
          </a:p>
        </p:txBody>
      </p:sp>
      <p:sp>
        <p:nvSpPr>
          <p:cNvPr id="3" name="Text Placeholder 2"/>
          <p:cNvSpPr>
            <a:spLocks noGrp="1"/>
          </p:cNvSpPr>
          <p:nvPr>
            <p:ph type="body" idx="1"/>
          </p:nvPr>
        </p:nvSpPr>
        <p:spPr>
          <a:xfrm>
            <a:off x="6729984" y="1516380"/>
            <a:ext cx="6217920" cy="7607554"/>
          </a:xfrm>
        </p:spPr>
        <p:txBody>
          <a:bodyPr anchor="t">
            <a:normAutofit fontScale="92500" lnSpcReduction="10000"/>
          </a:bodyPr>
          <a:lstStyle/>
          <a:p>
            <a:pPr lvl="1" defTabSz="914400">
              <a:spcBef>
                <a:spcPts val="0"/>
              </a:spcBef>
              <a:buSzTx/>
              <a:buFont typeface="Arial" charset="0"/>
              <a:buChar char="•"/>
            </a:pPr>
            <a:endParaRPr lang="en-US" sz="2800" b="1" dirty="0">
              <a:solidFill>
                <a:schemeClr val="tx1"/>
              </a:solidFill>
              <a:effectLst/>
              <a:latin typeface="+mj-lt"/>
              <a:cs typeface="+mj-cs"/>
            </a:endParaRPr>
          </a:p>
          <a:p>
            <a:pPr defTabSz="914400">
              <a:spcBef>
                <a:spcPts val="0"/>
              </a:spcBef>
              <a:buSzTx/>
              <a:buFont typeface="Arial" charset="0"/>
              <a:buChar char="•"/>
            </a:pPr>
            <a:r>
              <a:rPr lang="en-US" sz="3200" b="1" dirty="0" err="1">
                <a:solidFill>
                  <a:srgbClr val="FFFF00"/>
                </a:solidFill>
                <a:latin typeface="Calibri" panose="020F0502020204030204" pitchFamily="34" charset="0"/>
                <a:cs typeface="Calibri" panose="020F0502020204030204" pitchFamily="34" charset="0"/>
              </a:rPr>
              <a:t>Umbilikal</a:t>
            </a:r>
            <a:r>
              <a:rPr lang="en-US" sz="3200" b="1" dirty="0">
                <a:solidFill>
                  <a:srgbClr val="FFFF00"/>
                </a:solidFill>
                <a:latin typeface="Calibri" panose="020F0502020204030204" pitchFamily="34" charset="0"/>
                <a:cs typeface="Calibri" panose="020F0502020204030204" pitchFamily="34" charset="0"/>
              </a:rPr>
              <a:t> </a:t>
            </a:r>
            <a:r>
              <a:rPr lang="en-US" sz="3200" b="1" dirty="0" err="1">
                <a:solidFill>
                  <a:srgbClr val="FFFF00"/>
                </a:solidFill>
                <a:latin typeface="Calibri" panose="020F0502020204030204" pitchFamily="34" charset="0"/>
                <a:cs typeface="Calibri" panose="020F0502020204030204" pitchFamily="34" charset="0"/>
              </a:rPr>
              <a:t>vene</a:t>
            </a:r>
            <a:r>
              <a:rPr lang="en-US" sz="3200" b="1" dirty="0">
                <a:solidFill>
                  <a:srgbClr val="FFFF00"/>
                </a:solidFill>
                <a:latin typeface="Calibri" panose="020F0502020204030204" pitchFamily="34" charset="0"/>
                <a:cs typeface="Calibri" panose="020F0502020204030204" pitchFamily="34" charset="0"/>
              </a:rPr>
              <a:t> </a:t>
            </a:r>
            <a:r>
              <a:rPr lang="en-US" sz="3200" b="1" dirty="0" err="1">
                <a:solidFill>
                  <a:srgbClr val="FFFF00"/>
                </a:solidFill>
                <a:latin typeface="Calibri" panose="020F0502020204030204" pitchFamily="34" charset="0"/>
                <a:cs typeface="Calibri" panose="020F0502020204030204" pitchFamily="34" charset="0"/>
              </a:rPr>
              <a:t>uygulama</a:t>
            </a:r>
            <a:endParaRPr lang="en-US" sz="3200" b="1" dirty="0">
              <a:solidFill>
                <a:srgbClr val="FFFF00"/>
              </a:solidFill>
              <a:latin typeface="Calibri" panose="020F0502020204030204" pitchFamily="34" charset="0"/>
              <a:cs typeface="Calibri" panose="020F0502020204030204" pitchFamily="34" charset="0"/>
            </a:endParaRPr>
          </a:p>
          <a:p>
            <a:pPr lvl="1" defTabSz="914400">
              <a:spcBef>
                <a:spcPts val="0"/>
              </a:spcBef>
              <a:buSzTx/>
              <a:buFont typeface="Arial" charset="0"/>
              <a:buChar char="•"/>
            </a:pPr>
            <a:r>
              <a:rPr lang="en-US" sz="3200" b="1" dirty="0" err="1">
                <a:solidFill>
                  <a:schemeClr val="tx1"/>
                </a:solidFill>
                <a:latin typeface="Calibri" panose="020F0502020204030204" pitchFamily="34" charset="0"/>
                <a:cs typeface="Calibri" panose="020F0502020204030204" pitchFamily="34" charset="0"/>
              </a:rPr>
              <a:t>IUT’da</a:t>
            </a:r>
            <a:r>
              <a:rPr lang="en-US" sz="3200" b="1" dirty="0">
                <a:solidFill>
                  <a:schemeClr val="tx1"/>
                </a:solidFill>
                <a:latin typeface="Calibri" panose="020F0502020204030204" pitchFamily="34" charset="0"/>
                <a:cs typeface="Calibri" panose="020F0502020204030204" pitchFamily="34" charset="0"/>
              </a:rPr>
              <a:t> fetal </a:t>
            </a:r>
            <a:r>
              <a:rPr lang="en-US" sz="3200" b="1" dirty="0" err="1">
                <a:solidFill>
                  <a:schemeClr val="tx1"/>
                </a:solidFill>
                <a:latin typeface="Calibri" panose="020F0502020204030204" pitchFamily="34" charset="0"/>
                <a:cs typeface="Calibri" panose="020F0502020204030204" pitchFamily="34" charset="0"/>
              </a:rPr>
              <a:t>kayıp</a:t>
            </a:r>
            <a:r>
              <a:rPr lang="en-US" sz="3200" b="1" dirty="0">
                <a:solidFill>
                  <a:schemeClr val="tx1"/>
                </a:solidFill>
                <a:latin typeface="Calibri" panose="020F0502020204030204" pitchFamily="34" charset="0"/>
                <a:cs typeface="Calibri" panose="020F0502020204030204" pitchFamily="34" charset="0"/>
              </a:rPr>
              <a:t> </a:t>
            </a:r>
            <a:r>
              <a:rPr lang="en-US" sz="3200" b="1" dirty="0" err="1">
                <a:solidFill>
                  <a:schemeClr val="tx1"/>
                </a:solidFill>
                <a:latin typeface="Calibri" panose="020F0502020204030204" pitchFamily="34" charset="0"/>
                <a:cs typeface="Calibri" panose="020F0502020204030204" pitchFamily="34" charset="0"/>
              </a:rPr>
              <a:t>riski</a:t>
            </a:r>
            <a:r>
              <a:rPr lang="en-US" sz="3200" b="1" dirty="0">
                <a:solidFill>
                  <a:schemeClr val="tx1"/>
                </a:solidFill>
                <a:latin typeface="Calibri" panose="020F0502020204030204" pitchFamily="34" charset="0"/>
                <a:cs typeface="Calibri" panose="020F0502020204030204" pitchFamily="34" charset="0"/>
              </a:rPr>
              <a:t> %1.6</a:t>
            </a:r>
          </a:p>
          <a:p>
            <a:pPr lvl="1" defTabSz="914400">
              <a:spcBef>
                <a:spcPts val="0"/>
              </a:spcBef>
              <a:buSzTx/>
              <a:buFont typeface="Arial" charset="0"/>
              <a:buChar char="•"/>
            </a:pPr>
            <a:endParaRPr lang="en-US" sz="3200" b="1" dirty="0">
              <a:solidFill>
                <a:schemeClr val="tx1"/>
              </a:solidFill>
              <a:latin typeface="Calibri" panose="020F0502020204030204" pitchFamily="34" charset="0"/>
              <a:cs typeface="Calibri" panose="020F0502020204030204" pitchFamily="34" charset="0"/>
            </a:endParaRPr>
          </a:p>
          <a:p>
            <a:pPr lvl="1" defTabSz="914400">
              <a:spcBef>
                <a:spcPts val="0"/>
              </a:spcBef>
              <a:buSzTx/>
              <a:buFont typeface="Arial" charset="0"/>
              <a:buChar char="•"/>
            </a:pPr>
            <a:r>
              <a:rPr lang="en-US" sz="3200" b="1" dirty="0" err="1">
                <a:solidFill>
                  <a:schemeClr val="tx1"/>
                </a:solidFill>
                <a:latin typeface="Calibri" panose="020F0502020204030204" pitchFamily="34" charset="0"/>
                <a:cs typeface="Calibri" panose="020F0502020204030204" pitchFamily="34" charset="0"/>
              </a:rPr>
              <a:t>Yapısal</a:t>
            </a:r>
            <a:r>
              <a:rPr lang="en-US" sz="3200" b="1" dirty="0">
                <a:solidFill>
                  <a:schemeClr val="tx1"/>
                </a:solidFill>
                <a:latin typeface="Calibri" panose="020F0502020204030204" pitchFamily="34" charset="0"/>
                <a:cs typeface="Calibri" panose="020F0502020204030204" pitchFamily="34" charset="0"/>
              </a:rPr>
              <a:t> </a:t>
            </a:r>
            <a:r>
              <a:rPr lang="en-US" sz="3200" b="1" dirty="0" err="1">
                <a:solidFill>
                  <a:schemeClr val="tx1"/>
                </a:solidFill>
                <a:latin typeface="Calibri" panose="020F0502020204030204" pitchFamily="34" charset="0"/>
                <a:cs typeface="Calibri" panose="020F0502020204030204" pitchFamily="34" charset="0"/>
              </a:rPr>
              <a:t>anomali</a:t>
            </a:r>
            <a:r>
              <a:rPr lang="en-US" sz="3200" b="1" dirty="0">
                <a:solidFill>
                  <a:schemeClr val="tx1"/>
                </a:solidFill>
                <a:latin typeface="Calibri" panose="020F0502020204030204" pitchFamily="34" charset="0"/>
                <a:cs typeface="Calibri" panose="020F0502020204030204" pitchFamily="34" charset="0"/>
              </a:rPr>
              <a:t> </a:t>
            </a:r>
            <a:r>
              <a:rPr lang="en-US" sz="3200" b="1" dirty="0" err="1">
                <a:solidFill>
                  <a:schemeClr val="tx1"/>
                </a:solidFill>
                <a:latin typeface="Calibri" panose="020F0502020204030204" pitchFamily="34" charset="0"/>
                <a:cs typeface="Calibri" panose="020F0502020204030204" pitchFamily="34" charset="0"/>
              </a:rPr>
              <a:t>varsa</a:t>
            </a:r>
            <a:r>
              <a:rPr lang="en-US" sz="3200" b="1" dirty="0">
                <a:solidFill>
                  <a:schemeClr val="tx1"/>
                </a:solidFill>
                <a:latin typeface="Calibri" panose="020F0502020204030204" pitchFamily="34" charset="0"/>
                <a:cs typeface="Calibri" panose="020F0502020204030204" pitchFamily="34" charset="0"/>
              </a:rPr>
              <a:t> %7, </a:t>
            </a:r>
            <a:r>
              <a:rPr lang="en-US" sz="3200" b="1" dirty="0" err="1">
                <a:solidFill>
                  <a:schemeClr val="tx1"/>
                </a:solidFill>
                <a:latin typeface="Calibri" panose="020F0502020204030204" pitchFamily="34" charset="0"/>
                <a:cs typeface="Calibri" panose="020F0502020204030204" pitchFamily="34" charset="0"/>
              </a:rPr>
              <a:t>hidropsta</a:t>
            </a:r>
            <a:r>
              <a:rPr lang="en-US" sz="3200" b="1" dirty="0">
                <a:solidFill>
                  <a:schemeClr val="tx1"/>
                </a:solidFill>
                <a:latin typeface="Calibri" panose="020F0502020204030204" pitchFamily="34" charset="0"/>
                <a:cs typeface="Calibri" panose="020F0502020204030204" pitchFamily="34" charset="0"/>
              </a:rPr>
              <a:t> %25</a:t>
            </a:r>
          </a:p>
          <a:p>
            <a:pPr lvl="1" defTabSz="914400">
              <a:spcBef>
                <a:spcPts val="0"/>
              </a:spcBef>
              <a:buSzTx/>
              <a:buFont typeface="Arial" charset="0"/>
              <a:buChar char="•"/>
            </a:pPr>
            <a:endParaRPr lang="en-US" sz="3200" b="1" dirty="0">
              <a:solidFill>
                <a:schemeClr val="tx1"/>
              </a:solidFill>
              <a:latin typeface="Calibri" panose="020F0502020204030204" pitchFamily="34" charset="0"/>
              <a:cs typeface="Calibri" panose="020F0502020204030204" pitchFamily="34" charset="0"/>
            </a:endParaRPr>
          </a:p>
          <a:p>
            <a:pPr lvl="1" defTabSz="914400">
              <a:spcBef>
                <a:spcPts val="0"/>
              </a:spcBef>
              <a:buSzTx/>
              <a:buFont typeface="Arial" charset="0"/>
              <a:buChar char="•"/>
            </a:pPr>
            <a:r>
              <a:rPr lang="en-US" sz="3200" b="1" dirty="0" err="1">
                <a:solidFill>
                  <a:schemeClr val="tx1"/>
                </a:solidFill>
                <a:latin typeface="Calibri" panose="020F0502020204030204" pitchFamily="34" charset="0"/>
                <a:cs typeface="Calibri" panose="020F0502020204030204" pitchFamily="34" charset="0"/>
              </a:rPr>
              <a:t>Kordon</a:t>
            </a:r>
            <a:r>
              <a:rPr lang="en-US" sz="3200" b="1" dirty="0">
                <a:solidFill>
                  <a:schemeClr val="tx1"/>
                </a:solidFill>
                <a:latin typeface="Calibri" panose="020F0502020204030204" pitchFamily="34" charset="0"/>
                <a:cs typeface="Calibri" panose="020F0502020204030204" pitchFamily="34" charset="0"/>
              </a:rPr>
              <a:t> </a:t>
            </a:r>
            <a:r>
              <a:rPr lang="en-US" sz="3200" b="1" dirty="0" err="1">
                <a:solidFill>
                  <a:schemeClr val="tx1"/>
                </a:solidFill>
                <a:latin typeface="Calibri" panose="020F0502020204030204" pitchFamily="34" charset="0"/>
                <a:cs typeface="Calibri" panose="020F0502020204030204" pitchFamily="34" charset="0"/>
              </a:rPr>
              <a:t>giriş</a:t>
            </a:r>
            <a:r>
              <a:rPr lang="en-US" sz="3200" b="1" dirty="0">
                <a:solidFill>
                  <a:schemeClr val="tx1"/>
                </a:solidFill>
                <a:latin typeface="Calibri" panose="020F0502020204030204" pitchFamily="34" charset="0"/>
                <a:cs typeface="Calibri" panose="020F0502020204030204" pitchFamily="34" charset="0"/>
              </a:rPr>
              <a:t> </a:t>
            </a:r>
            <a:r>
              <a:rPr lang="en-US" sz="3200" b="1" dirty="0" err="1">
                <a:solidFill>
                  <a:schemeClr val="tx1"/>
                </a:solidFill>
                <a:latin typeface="Calibri" panose="020F0502020204030204" pitchFamily="34" charset="0"/>
                <a:cs typeface="Calibri" panose="020F0502020204030204" pitchFamily="34" charset="0"/>
              </a:rPr>
              <a:t>yerinde</a:t>
            </a:r>
            <a:r>
              <a:rPr lang="en-US" sz="3200" b="1" dirty="0">
                <a:solidFill>
                  <a:schemeClr val="tx1"/>
                </a:solidFill>
                <a:latin typeface="Calibri" panose="020F0502020204030204" pitchFamily="34" charset="0"/>
                <a:cs typeface="Calibri" panose="020F0502020204030204" pitchFamily="34" charset="0"/>
              </a:rPr>
              <a:t> </a:t>
            </a:r>
            <a:r>
              <a:rPr lang="en-US" sz="3200" b="1" dirty="0" err="1">
                <a:solidFill>
                  <a:schemeClr val="tx1"/>
                </a:solidFill>
                <a:latin typeface="Calibri" panose="020F0502020204030204" pitchFamily="34" charset="0"/>
                <a:cs typeface="Calibri" panose="020F0502020204030204" pitchFamily="34" charset="0"/>
              </a:rPr>
              <a:t>kanama</a:t>
            </a:r>
            <a:r>
              <a:rPr lang="en-US" sz="3200" b="1" dirty="0">
                <a:solidFill>
                  <a:schemeClr val="tx1"/>
                </a:solidFill>
                <a:latin typeface="Calibri" panose="020F0502020204030204" pitchFamily="34" charset="0"/>
                <a:cs typeface="Calibri" panose="020F0502020204030204" pitchFamily="34" charset="0"/>
              </a:rPr>
              <a:t> %20-30</a:t>
            </a:r>
          </a:p>
          <a:p>
            <a:pPr lvl="1" defTabSz="914400">
              <a:spcBef>
                <a:spcPts val="0"/>
              </a:spcBef>
              <a:buSzTx/>
              <a:buFont typeface="Arial" charset="0"/>
              <a:buChar char="•"/>
            </a:pPr>
            <a:endParaRPr lang="en-US" sz="3200" b="1" dirty="0">
              <a:solidFill>
                <a:schemeClr val="tx1"/>
              </a:solidFill>
              <a:latin typeface="Calibri" panose="020F0502020204030204" pitchFamily="34" charset="0"/>
              <a:cs typeface="Calibri" panose="020F0502020204030204" pitchFamily="34" charset="0"/>
            </a:endParaRPr>
          </a:p>
          <a:p>
            <a:pPr lvl="1" defTabSz="914400">
              <a:spcBef>
                <a:spcPts val="0"/>
              </a:spcBef>
              <a:buSzTx/>
              <a:buFont typeface="Arial" charset="0"/>
              <a:buChar char="•"/>
            </a:pPr>
            <a:r>
              <a:rPr lang="en-US" sz="3200" b="1" dirty="0">
                <a:solidFill>
                  <a:schemeClr val="tx1"/>
                </a:solidFill>
                <a:latin typeface="Calibri" panose="020F0502020204030204" pitchFamily="34" charset="0"/>
                <a:cs typeface="Calibri" panose="020F0502020204030204" pitchFamily="34" charset="0"/>
              </a:rPr>
              <a:t>Fetal </a:t>
            </a:r>
            <a:r>
              <a:rPr lang="en-US" sz="3200" b="1" dirty="0" err="1">
                <a:solidFill>
                  <a:schemeClr val="tx1"/>
                </a:solidFill>
                <a:latin typeface="Calibri" panose="020F0502020204030204" pitchFamily="34" charset="0"/>
                <a:cs typeface="Calibri" panose="020F0502020204030204" pitchFamily="34" charset="0"/>
              </a:rPr>
              <a:t>kardiyak</a:t>
            </a:r>
            <a:r>
              <a:rPr lang="en-US" sz="3200" b="1" dirty="0">
                <a:solidFill>
                  <a:schemeClr val="tx1"/>
                </a:solidFill>
                <a:latin typeface="Calibri" panose="020F0502020204030204" pitchFamily="34" charset="0"/>
                <a:cs typeface="Calibri" panose="020F0502020204030204" pitchFamily="34" charset="0"/>
              </a:rPr>
              <a:t> </a:t>
            </a:r>
            <a:r>
              <a:rPr lang="en-US" sz="3200" b="1" dirty="0" err="1">
                <a:solidFill>
                  <a:schemeClr val="tx1"/>
                </a:solidFill>
                <a:latin typeface="Calibri" panose="020F0502020204030204" pitchFamily="34" charset="0"/>
                <a:cs typeface="Calibri" panose="020F0502020204030204" pitchFamily="34" charset="0"/>
              </a:rPr>
              <a:t>deselerasyon</a:t>
            </a:r>
            <a:r>
              <a:rPr lang="en-US" sz="3200" b="1" dirty="0">
                <a:solidFill>
                  <a:schemeClr val="tx1"/>
                </a:solidFill>
                <a:latin typeface="Calibri" panose="020F0502020204030204" pitchFamily="34" charset="0"/>
                <a:cs typeface="Calibri" panose="020F0502020204030204" pitchFamily="34" charset="0"/>
              </a:rPr>
              <a:t> %5-10</a:t>
            </a:r>
          </a:p>
          <a:p>
            <a:pPr lvl="1" defTabSz="914400">
              <a:spcBef>
                <a:spcPts val="0"/>
              </a:spcBef>
              <a:buSzTx/>
              <a:buFont typeface="Arial" charset="0"/>
              <a:buChar char="•"/>
            </a:pPr>
            <a:endParaRPr lang="en-US" sz="3200" b="1" dirty="0">
              <a:solidFill>
                <a:schemeClr val="tx1"/>
              </a:solidFill>
              <a:latin typeface="Calibri" panose="020F0502020204030204" pitchFamily="34" charset="0"/>
              <a:cs typeface="Calibri" panose="020F0502020204030204" pitchFamily="34" charset="0"/>
            </a:endParaRPr>
          </a:p>
          <a:p>
            <a:pPr lvl="1" defTabSz="914400">
              <a:spcBef>
                <a:spcPts val="0"/>
              </a:spcBef>
              <a:buSzTx/>
              <a:buFont typeface="Arial" charset="0"/>
              <a:buChar char="•"/>
            </a:pPr>
            <a:r>
              <a:rPr lang="en-US" sz="3200" b="1" dirty="0">
                <a:solidFill>
                  <a:schemeClr val="tx1"/>
                </a:solidFill>
                <a:latin typeface="Calibri" panose="020F0502020204030204" pitchFamily="34" charset="0"/>
                <a:cs typeface="Calibri" panose="020F0502020204030204" pitchFamily="34" charset="0"/>
              </a:rPr>
              <a:t>Preterm </a:t>
            </a:r>
            <a:r>
              <a:rPr lang="en-US" sz="3200" b="1" dirty="0" err="1">
                <a:solidFill>
                  <a:schemeClr val="tx1"/>
                </a:solidFill>
                <a:latin typeface="Calibri" panose="020F0502020204030204" pitchFamily="34" charset="0"/>
                <a:cs typeface="Calibri" panose="020F0502020204030204" pitchFamily="34" charset="0"/>
              </a:rPr>
              <a:t>doğum</a:t>
            </a:r>
            <a:r>
              <a:rPr lang="en-US" sz="3200" b="1" dirty="0">
                <a:solidFill>
                  <a:schemeClr val="tx1"/>
                </a:solidFill>
                <a:latin typeface="Calibri" panose="020F0502020204030204" pitchFamily="34" charset="0"/>
                <a:cs typeface="Calibri" panose="020F0502020204030204" pitchFamily="34" charset="0"/>
              </a:rPr>
              <a:t> &lt;37. </a:t>
            </a:r>
            <a:r>
              <a:rPr lang="en-US" sz="3200" b="1" dirty="0" err="1">
                <a:solidFill>
                  <a:schemeClr val="tx1"/>
                </a:solidFill>
                <a:latin typeface="Calibri" panose="020F0502020204030204" pitchFamily="34" charset="0"/>
                <a:cs typeface="Calibri" panose="020F0502020204030204" pitchFamily="34" charset="0"/>
              </a:rPr>
              <a:t>gh</a:t>
            </a:r>
            <a:r>
              <a:rPr lang="en-US" sz="3200" b="1" dirty="0">
                <a:solidFill>
                  <a:schemeClr val="tx1"/>
                </a:solidFill>
                <a:latin typeface="Calibri" panose="020F0502020204030204" pitchFamily="34" charset="0"/>
                <a:cs typeface="Calibri" panose="020F0502020204030204" pitchFamily="34" charset="0"/>
              </a:rPr>
              <a:t> %3.5 (&gt;3 </a:t>
            </a:r>
            <a:r>
              <a:rPr lang="en-US" sz="3200" b="1" dirty="0" err="1">
                <a:solidFill>
                  <a:schemeClr val="tx1"/>
                </a:solidFill>
                <a:latin typeface="Calibri" panose="020F0502020204030204" pitchFamily="34" charset="0"/>
                <a:cs typeface="Calibri" panose="020F0502020204030204" pitchFamily="34" charset="0"/>
              </a:rPr>
              <a:t>girişim</a:t>
            </a:r>
            <a:r>
              <a:rPr lang="en-US" sz="3200" b="1" dirty="0">
                <a:solidFill>
                  <a:schemeClr val="tx1"/>
                </a:solidFill>
                <a:latin typeface="Calibri" panose="020F0502020204030204" pitchFamily="34" charset="0"/>
                <a:cs typeface="Calibri" panose="020F0502020204030204" pitchFamily="34" charset="0"/>
              </a:rPr>
              <a:t>)</a:t>
            </a:r>
          </a:p>
          <a:p>
            <a:pPr lvl="1" defTabSz="914400">
              <a:spcBef>
                <a:spcPts val="0"/>
              </a:spcBef>
              <a:buSzTx/>
              <a:buFont typeface="Arial" charset="0"/>
              <a:buChar char="•"/>
            </a:pPr>
            <a:endParaRPr lang="en-US" sz="3200" b="1" dirty="0">
              <a:solidFill>
                <a:schemeClr val="tx1"/>
              </a:solidFill>
              <a:latin typeface="Calibri" panose="020F0502020204030204" pitchFamily="34" charset="0"/>
              <a:cs typeface="Calibri" panose="020F0502020204030204" pitchFamily="34" charset="0"/>
            </a:endParaRPr>
          </a:p>
          <a:p>
            <a:pPr defTabSz="914400">
              <a:spcBef>
                <a:spcPts val="0"/>
              </a:spcBef>
              <a:buSzTx/>
              <a:buFont typeface="Arial" charset="0"/>
              <a:buChar char="•"/>
            </a:pPr>
            <a:r>
              <a:rPr lang="en-US" sz="3200" b="1" dirty="0" err="1">
                <a:solidFill>
                  <a:srgbClr val="FFFF00"/>
                </a:solidFill>
                <a:latin typeface="Calibri" panose="020F0502020204030204" pitchFamily="34" charset="0"/>
                <a:cs typeface="Calibri" panose="020F0502020204030204" pitchFamily="34" charset="0"/>
              </a:rPr>
              <a:t>Paralitik</a:t>
            </a:r>
            <a:r>
              <a:rPr lang="en-US" sz="3200" b="1" dirty="0">
                <a:solidFill>
                  <a:srgbClr val="FFFF00"/>
                </a:solidFill>
                <a:latin typeface="Calibri" panose="020F0502020204030204" pitchFamily="34" charset="0"/>
                <a:cs typeface="Calibri" panose="020F0502020204030204" pitchFamily="34" charset="0"/>
              </a:rPr>
              <a:t> </a:t>
            </a:r>
            <a:r>
              <a:rPr lang="en-US" sz="3200" b="1" dirty="0" err="1">
                <a:solidFill>
                  <a:srgbClr val="FFFF00"/>
                </a:solidFill>
                <a:latin typeface="Calibri" panose="020F0502020204030204" pitchFamily="34" charset="0"/>
                <a:cs typeface="Calibri" panose="020F0502020204030204" pitchFamily="34" charset="0"/>
              </a:rPr>
              <a:t>ajanlar</a:t>
            </a:r>
            <a:endParaRPr lang="en-US" sz="3200" b="1" dirty="0">
              <a:solidFill>
                <a:srgbClr val="FFFF00"/>
              </a:solidFill>
              <a:latin typeface="Calibri" panose="020F0502020204030204" pitchFamily="34" charset="0"/>
              <a:cs typeface="Calibri" panose="020F0502020204030204" pitchFamily="34" charset="0"/>
            </a:endParaRPr>
          </a:p>
          <a:p>
            <a:pPr lvl="1" defTabSz="914400">
              <a:spcBef>
                <a:spcPts val="0"/>
              </a:spcBef>
              <a:buSzTx/>
              <a:buFont typeface="Arial" charset="0"/>
              <a:buChar char="•"/>
            </a:pPr>
            <a:r>
              <a:rPr lang="en-US" sz="3200" b="1" dirty="0" err="1">
                <a:solidFill>
                  <a:schemeClr val="tx1"/>
                </a:solidFill>
                <a:latin typeface="Calibri" panose="020F0502020204030204" pitchFamily="34" charset="0"/>
                <a:cs typeface="Calibri" panose="020F0502020204030204" pitchFamily="34" charset="0"/>
              </a:rPr>
              <a:t>Atrakuryum</a:t>
            </a:r>
            <a:r>
              <a:rPr lang="en-US" sz="3200" b="1" dirty="0">
                <a:solidFill>
                  <a:schemeClr val="tx1"/>
                </a:solidFill>
                <a:latin typeface="Calibri" panose="020F0502020204030204" pitchFamily="34" charset="0"/>
                <a:cs typeface="Calibri" panose="020F0502020204030204" pitchFamily="34" charset="0"/>
              </a:rPr>
              <a:t>, </a:t>
            </a:r>
            <a:r>
              <a:rPr lang="en-US" sz="3200" b="1" dirty="0" err="1">
                <a:solidFill>
                  <a:schemeClr val="tx1"/>
                </a:solidFill>
                <a:latin typeface="Calibri" panose="020F0502020204030204" pitchFamily="34" charset="0"/>
                <a:cs typeface="Calibri" panose="020F0502020204030204" pitchFamily="34" charset="0"/>
              </a:rPr>
              <a:t>vekuronyum</a:t>
            </a:r>
            <a:endParaRPr lang="en-US" sz="3200" b="1" dirty="0">
              <a:solidFill>
                <a:schemeClr val="tx1"/>
              </a:solidFill>
              <a:latin typeface="Calibri" panose="020F0502020204030204" pitchFamily="34" charset="0"/>
              <a:cs typeface="Calibri" panose="020F0502020204030204" pitchFamily="34" charset="0"/>
            </a:endParaRPr>
          </a:p>
          <a:p>
            <a:pPr lvl="1" defTabSz="914400">
              <a:spcBef>
                <a:spcPts val="0"/>
              </a:spcBef>
              <a:buSzTx/>
              <a:buFont typeface="Arial" charset="0"/>
              <a:buChar char="•"/>
            </a:pPr>
            <a:endParaRPr lang="en-US" sz="3600" b="1" dirty="0">
              <a:solidFill>
                <a:schemeClr val="tx1"/>
              </a:solidFill>
              <a:effectLst/>
              <a:latin typeface="+mj-lt"/>
              <a:cs typeface="+mj-cs"/>
            </a:endParaRPr>
          </a:p>
        </p:txBody>
      </p:sp>
      <p:pic>
        <p:nvPicPr>
          <p:cNvPr id="4" name="pasted-image.pdf"/>
          <p:cNvPicPr>
            <a:picLocks noChangeAspect="1"/>
          </p:cNvPicPr>
          <p:nvPr/>
        </p:nvPicPr>
        <p:blipFill>
          <a:blip r:embed="rId3"/>
          <a:stretch>
            <a:fillRect/>
          </a:stretch>
        </p:blipFill>
        <p:spPr>
          <a:xfrm>
            <a:off x="11763756" y="157226"/>
            <a:ext cx="1184148" cy="1184148"/>
          </a:xfrm>
          <a:prstGeom prst="rect">
            <a:avLst/>
          </a:prstGeom>
          <a:ln w="12700">
            <a:miter lim="400000"/>
          </a:ln>
        </p:spPr>
      </p:pic>
      <p:sp>
        <p:nvSpPr>
          <p:cNvPr id="5" name="Text Placeholder 2"/>
          <p:cNvSpPr txBox="1">
            <a:spLocks/>
          </p:cNvSpPr>
          <p:nvPr/>
        </p:nvSpPr>
        <p:spPr>
          <a:xfrm>
            <a:off x="346710" y="1944116"/>
            <a:ext cx="5706618" cy="7607554"/>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t">
            <a:normAutofit/>
          </a:bodyPr>
          <a:lstStyle>
            <a:lvl1pPr marL="457200" marR="0" indent="-457200" algn="l" defTabSz="584200" rtl="0" latinLnBrk="0">
              <a:lnSpc>
                <a:spcPct val="100000"/>
              </a:lnSpc>
              <a:spcBef>
                <a:spcPts val="4200"/>
              </a:spcBef>
              <a:spcAft>
                <a:spcPts val="0"/>
              </a:spcAft>
              <a:buClrTx/>
              <a:buSzPct val="75000"/>
              <a:buFontTx/>
              <a:buChar char="•"/>
              <a:tabLst/>
              <a:defRPr sz="3800" b="0" i="0" u="none" strike="noStrike" cap="none" spc="0" baseline="0">
                <a:ln>
                  <a:noFill/>
                </a:ln>
                <a:solidFill>
                  <a:srgbClr val="FFFFFF"/>
                </a:solidFill>
                <a:uFillTx/>
                <a:latin typeface="+mn-lt"/>
                <a:ea typeface="+mn-ea"/>
                <a:cs typeface="+mn-cs"/>
                <a:sym typeface="Times New Roman"/>
              </a:defRPr>
            </a:lvl1pPr>
            <a:lvl2pPr marL="914400" marR="0" indent="-457200" algn="l" defTabSz="584200" rtl="0" latinLnBrk="0">
              <a:lnSpc>
                <a:spcPct val="100000"/>
              </a:lnSpc>
              <a:spcBef>
                <a:spcPts val="4200"/>
              </a:spcBef>
              <a:spcAft>
                <a:spcPts val="0"/>
              </a:spcAft>
              <a:buClrTx/>
              <a:buSzPct val="75000"/>
              <a:buFontTx/>
              <a:buChar char="•"/>
              <a:tabLst/>
              <a:defRPr sz="3800" b="0" i="0" u="none" strike="noStrike" cap="none" spc="0" baseline="0">
                <a:ln>
                  <a:noFill/>
                </a:ln>
                <a:solidFill>
                  <a:srgbClr val="FFFFFF"/>
                </a:solidFill>
                <a:uFillTx/>
                <a:latin typeface="+mn-lt"/>
                <a:ea typeface="+mn-ea"/>
                <a:cs typeface="+mn-cs"/>
                <a:sym typeface="Times New Roman"/>
              </a:defRPr>
            </a:lvl2pPr>
            <a:lvl3pPr marL="1371600" marR="0" indent="-457200" algn="l" defTabSz="584200" rtl="0" latinLnBrk="0">
              <a:lnSpc>
                <a:spcPct val="100000"/>
              </a:lnSpc>
              <a:spcBef>
                <a:spcPts val="4200"/>
              </a:spcBef>
              <a:spcAft>
                <a:spcPts val="0"/>
              </a:spcAft>
              <a:buClrTx/>
              <a:buSzPct val="75000"/>
              <a:buFontTx/>
              <a:buChar char="•"/>
              <a:tabLst/>
              <a:defRPr sz="3800" b="0" i="0" u="none" strike="noStrike" cap="none" spc="0" baseline="0">
                <a:ln>
                  <a:noFill/>
                </a:ln>
                <a:solidFill>
                  <a:srgbClr val="FFFFFF"/>
                </a:solidFill>
                <a:uFillTx/>
                <a:latin typeface="+mn-lt"/>
                <a:ea typeface="+mn-ea"/>
                <a:cs typeface="+mn-cs"/>
                <a:sym typeface="Times New Roman"/>
              </a:defRPr>
            </a:lvl3pPr>
            <a:lvl4pPr marL="1828800" marR="0" indent="-457200" algn="l" defTabSz="584200" rtl="0" latinLnBrk="0">
              <a:lnSpc>
                <a:spcPct val="100000"/>
              </a:lnSpc>
              <a:spcBef>
                <a:spcPts val="4200"/>
              </a:spcBef>
              <a:spcAft>
                <a:spcPts val="0"/>
              </a:spcAft>
              <a:buClrTx/>
              <a:buSzPct val="75000"/>
              <a:buFontTx/>
              <a:buChar char="•"/>
              <a:tabLst/>
              <a:defRPr sz="3800" b="0" i="0" u="none" strike="noStrike" cap="none" spc="0" baseline="0">
                <a:ln>
                  <a:noFill/>
                </a:ln>
                <a:solidFill>
                  <a:srgbClr val="FFFFFF"/>
                </a:solidFill>
                <a:uFillTx/>
                <a:latin typeface="+mn-lt"/>
                <a:ea typeface="+mn-ea"/>
                <a:cs typeface="+mn-cs"/>
                <a:sym typeface="Times New Roman"/>
              </a:defRPr>
            </a:lvl4pPr>
            <a:lvl5pPr marL="2286000" marR="0" indent="-457200" algn="l" defTabSz="584200" rtl="0" latinLnBrk="0">
              <a:lnSpc>
                <a:spcPct val="100000"/>
              </a:lnSpc>
              <a:spcBef>
                <a:spcPts val="4200"/>
              </a:spcBef>
              <a:spcAft>
                <a:spcPts val="0"/>
              </a:spcAft>
              <a:buClrTx/>
              <a:buSzPct val="75000"/>
              <a:buFontTx/>
              <a:buChar char="•"/>
              <a:tabLst/>
              <a:defRPr sz="3800" b="0" i="0" u="none" strike="noStrike" cap="none" spc="0" baseline="0">
                <a:ln>
                  <a:noFill/>
                </a:ln>
                <a:solidFill>
                  <a:srgbClr val="FFFFFF"/>
                </a:solidFill>
                <a:uFillTx/>
                <a:latin typeface="+mn-lt"/>
                <a:ea typeface="+mn-ea"/>
                <a:cs typeface="+mn-cs"/>
                <a:sym typeface="Times New Roman"/>
              </a:defRPr>
            </a:lvl5pPr>
            <a:lvl6pPr marL="2743200" marR="0" indent="-457200" algn="l" defTabSz="584200" rtl="0" latinLnBrk="0">
              <a:lnSpc>
                <a:spcPct val="100000"/>
              </a:lnSpc>
              <a:spcBef>
                <a:spcPts val="4200"/>
              </a:spcBef>
              <a:spcAft>
                <a:spcPts val="0"/>
              </a:spcAft>
              <a:buClrTx/>
              <a:buSzPct val="75000"/>
              <a:buFontTx/>
              <a:buChar char="•"/>
              <a:tabLst/>
              <a:defRPr sz="3800" b="0" i="0" u="none" strike="noStrike" cap="none" spc="0" baseline="0">
                <a:ln>
                  <a:noFill/>
                </a:ln>
                <a:solidFill>
                  <a:srgbClr val="FFFFFF"/>
                </a:solidFill>
                <a:uFillTx/>
                <a:latin typeface="+mn-lt"/>
                <a:ea typeface="+mn-ea"/>
                <a:cs typeface="+mn-cs"/>
                <a:sym typeface="Times New Roman"/>
              </a:defRPr>
            </a:lvl6pPr>
            <a:lvl7pPr marL="3200400" marR="0" indent="-457200" algn="l" defTabSz="584200" rtl="0" latinLnBrk="0">
              <a:lnSpc>
                <a:spcPct val="100000"/>
              </a:lnSpc>
              <a:spcBef>
                <a:spcPts val="4200"/>
              </a:spcBef>
              <a:spcAft>
                <a:spcPts val="0"/>
              </a:spcAft>
              <a:buClrTx/>
              <a:buSzPct val="75000"/>
              <a:buFontTx/>
              <a:buChar char="•"/>
              <a:tabLst/>
              <a:defRPr sz="3800" b="0" i="0" u="none" strike="noStrike" cap="none" spc="0" baseline="0">
                <a:ln>
                  <a:noFill/>
                </a:ln>
                <a:solidFill>
                  <a:srgbClr val="FFFFFF"/>
                </a:solidFill>
                <a:uFillTx/>
                <a:latin typeface="+mn-lt"/>
                <a:ea typeface="+mn-ea"/>
                <a:cs typeface="+mn-cs"/>
                <a:sym typeface="Times New Roman"/>
              </a:defRPr>
            </a:lvl7pPr>
            <a:lvl8pPr marL="3657600" marR="0" indent="-457200" algn="l" defTabSz="584200" rtl="0" latinLnBrk="0">
              <a:lnSpc>
                <a:spcPct val="100000"/>
              </a:lnSpc>
              <a:spcBef>
                <a:spcPts val="4200"/>
              </a:spcBef>
              <a:spcAft>
                <a:spcPts val="0"/>
              </a:spcAft>
              <a:buClrTx/>
              <a:buSzPct val="75000"/>
              <a:buFontTx/>
              <a:buChar char="•"/>
              <a:tabLst/>
              <a:defRPr sz="3800" b="0" i="0" u="none" strike="noStrike" cap="none" spc="0" baseline="0">
                <a:ln>
                  <a:noFill/>
                </a:ln>
                <a:solidFill>
                  <a:srgbClr val="FFFFFF"/>
                </a:solidFill>
                <a:uFillTx/>
                <a:latin typeface="+mn-lt"/>
                <a:ea typeface="+mn-ea"/>
                <a:cs typeface="+mn-cs"/>
                <a:sym typeface="Times New Roman"/>
              </a:defRPr>
            </a:lvl8pPr>
            <a:lvl9pPr marL="4114800" marR="0" indent="-457200" algn="l" defTabSz="584200" rtl="0" latinLnBrk="0">
              <a:lnSpc>
                <a:spcPct val="100000"/>
              </a:lnSpc>
              <a:spcBef>
                <a:spcPts val="4200"/>
              </a:spcBef>
              <a:spcAft>
                <a:spcPts val="0"/>
              </a:spcAft>
              <a:buClrTx/>
              <a:buSzPct val="75000"/>
              <a:buFontTx/>
              <a:buChar char="•"/>
              <a:tabLst/>
              <a:defRPr sz="3800" b="0" i="0" u="none" strike="noStrike" cap="none" spc="0" baseline="0">
                <a:ln>
                  <a:noFill/>
                </a:ln>
                <a:solidFill>
                  <a:srgbClr val="FFFFFF"/>
                </a:solidFill>
                <a:uFillTx/>
                <a:latin typeface="+mn-lt"/>
                <a:ea typeface="+mn-ea"/>
                <a:cs typeface="+mn-cs"/>
                <a:sym typeface="Times New Roman"/>
              </a:defRPr>
            </a:lvl9pPr>
          </a:lstStyle>
          <a:p>
            <a:pPr defTabSz="914400" hangingPunct="1">
              <a:spcBef>
                <a:spcPts val="0"/>
              </a:spcBef>
              <a:buSzTx/>
              <a:buFont typeface="Arial" charset="0"/>
              <a:buChar char="•"/>
            </a:pPr>
            <a:r>
              <a:rPr lang="en-US" sz="3200" b="1" dirty="0" err="1">
                <a:solidFill>
                  <a:srgbClr val="FFFF00"/>
                </a:solidFill>
                <a:latin typeface="Calibri" panose="020F0502020204030204" pitchFamily="34" charset="0"/>
                <a:cs typeface="Calibri" panose="020F0502020204030204" pitchFamily="34" charset="0"/>
              </a:rPr>
              <a:t>Uygulama</a:t>
            </a:r>
            <a:r>
              <a:rPr lang="en-US" sz="3200" b="1" dirty="0">
                <a:solidFill>
                  <a:srgbClr val="FFFF00"/>
                </a:solidFill>
                <a:latin typeface="Calibri" panose="020F0502020204030204" pitchFamily="34" charset="0"/>
                <a:cs typeface="Calibri" panose="020F0502020204030204" pitchFamily="34" charset="0"/>
              </a:rPr>
              <a:t> </a:t>
            </a:r>
            <a:r>
              <a:rPr lang="en-US" sz="3200" b="1" dirty="0" err="1">
                <a:solidFill>
                  <a:srgbClr val="FFFF00"/>
                </a:solidFill>
                <a:latin typeface="Calibri" panose="020F0502020204030204" pitchFamily="34" charset="0"/>
                <a:cs typeface="Calibri" panose="020F0502020204030204" pitchFamily="34" charset="0"/>
              </a:rPr>
              <a:t>yolu</a:t>
            </a:r>
            <a:endParaRPr lang="en-US" sz="3200" b="1" dirty="0">
              <a:solidFill>
                <a:srgbClr val="FFFF00"/>
              </a:solidFill>
              <a:latin typeface="Calibri" panose="020F0502020204030204" pitchFamily="34" charset="0"/>
              <a:cs typeface="Calibri" panose="020F0502020204030204" pitchFamily="34" charset="0"/>
            </a:endParaRPr>
          </a:p>
          <a:p>
            <a:pPr lvl="1" defTabSz="914400" hangingPunct="1">
              <a:spcBef>
                <a:spcPts val="0"/>
              </a:spcBef>
              <a:buSzTx/>
              <a:buFont typeface="Arial" charset="0"/>
              <a:buChar char="•"/>
            </a:pPr>
            <a:r>
              <a:rPr lang="en-US" sz="3200" b="1" dirty="0" err="1">
                <a:solidFill>
                  <a:schemeClr val="tx1"/>
                </a:solidFill>
                <a:latin typeface="Calibri" panose="020F0502020204030204" pitchFamily="34" charset="0"/>
                <a:cs typeface="Calibri" panose="020F0502020204030204" pitchFamily="34" charset="0"/>
              </a:rPr>
              <a:t>Umbilikal</a:t>
            </a:r>
            <a:r>
              <a:rPr lang="en-US" sz="3200" b="1" dirty="0">
                <a:solidFill>
                  <a:schemeClr val="tx1"/>
                </a:solidFill>
                <a:latin typeface="Calibri" panose="020F0502020204030204" pitchFamily="34" charset="0"/>
                <a:cs typeface="Calibri" panose="020F0502020204030204" pitchFamily="34" charset="0"/>
              </a:rPr>
              <a:t> </a:t>
            </a:r>
            <a:r>
              <a:rPr lang="en-US" sz="3200" b="1" dirty="0" err="1">
                <a:solidFill>
                  <a:schemeClr val="tx1"/>
                </a:solidFill>
                <a:latin typeface="Calibri" panose="020F0502020204030204" pitchFamily="34" charset="0"/>
                <a:cs typeface="Calibri" panose="020F0502020204030204" pitchFamily="34" charset="0"/>
              </a:rPr>
              <a:t>vene</a:t>
            </a:r>
            <a:r>
              <a:rPr lang="en-US" sz="3200" b="1" dirty="0">
                <a:solidFill>
                  <a:schemeClr val="tx1"/>
                </a:solidFill>
                <a:latin typeface="Calibri" panose="020F0502020204030204" pitchFamily="34" charset="0"/>
                <a:cs typeface="Calibri" panose="020F0502020204030204" pitchFamily="34" charset="0"/>
              </a:rPr>
              <a:t> </a:t>
            </a:r>
          </a:p>
          <a:p>
            <a:pPr lvl="2" defTabSz="914400" hangingPunct="1">
              <a:spcBef>
                <a:spcPts val="0"/>
              </a:spcBef>
              <a:buSzTx/>
              <a:buFont typeface="Arial" charset="0"/>
              <a:buChar char="•"/>
            </a:pPr>
            <a:r>
              <a:rPr lang="en-US" sz="3200" b="1" dirty="0" err="1">
                <a:solidFill>
                  <a:schemeClr val="tx1"/>
                </a:solidFill>
                <a:latin typeface="Calibri" panose="020F0502020204030204" pitchFamily="34" charset="0"/>
                <a:cs typeface="Calibri" panose="020F0502020204030204" pitchFamily="34" charset="0"/>
              </a:rPr>
              <a:t>Plasental</a:t>
            </a:r>
            <a:r>
              <a:rPr lang="en-US" sz="3200" b="1" dirty="0">
                <a:solidFill>
                  <a:schemeClr val="tx1"/>
                </a:solidFill>
                <a:latin typeface="Calibri" panose="020F0502020204030204" pitchFamily="34" charset="0"/>
                <a:cs typeface="Calibri" panose="020F0502020204030204" pitchFamily="34" charset="0"/>
              </a:rPr>
              <a:t> </a:t>
            </a:r>
            <a:r>
              <a:rPr lang="en-US" sz="3200" b="1" dirty="0" err="1">
                <a:solidFill>
                  <a:schemeClr val="tx1"/>
                </a:solidFill>
                <a:latin typeface="Calibri" panose="020F0502020204030204" pitchFamily="34" charset="0"/>
                <a:cs typeface="Calibri" panose="020F0502020204030204" pitchFamily="34" charset="0"/>
              </a:rPr>
              <a:t>kord</a:t>
            </a:r>
            <a:r>
              <a:rPr lang="en-US" sz="3200" b="1" dirty="0">
                <a:solidFill>
                  <a:schemeClr val="tx1"/>
                </a:solidFill>
                <a:latin typeface="Calibri" panose="020F0502020204030204" pitchFamily="34" charset="0"/>
                <a:cs typeface="Calibri" panose="020F0502020204030204" pitchFamily="34" charset="0"/>
              </a:rPr>
              <a:t> </a:t>
            </a:r>
            <a:r>
              <a:rPr lang="en-US" sz="3200" b="1" dirty="0" err="1">
                <a:solidFill>
                  <a:schemeClr val="tx1"/>
                </a:solidFill>
                <a:latin typeface="Calibri" panose="020F0502020204030204" pitchFamily="34" charset="0"/>
                <a:cs typeface="Calibri" panose="020F0502020204030204" pitchFamily="34" charset="0"/>
              </a:rPr>
              <a:t>insersiyonu</a:t>
            </a:r>
            <a:endParaRPr lang="en-US" sz="3200" b="1" dirty="0">
              <a:solidFill>
                <a:schemeClr val="tx1"/>
              </a:solidFill>
              <a:latin typeface="Calibri" panose="020F0502020204030204" pitchFamily="34" charset="0"/>
              <a:cs typeface="Calibri" panose="020F0502020204030204" pitchFamily="34" charset="0"/>
            </a:endParaRPr>
          </a:p>
          <a:p>
            <a:pPr lvl="2" defTabSz="914400" hangingPunct="1">
              <a:spcBef>
                <a:spcPts val="0"/>
              </a:spcBef>
              <a:buSzTx/>
              <a:buFont typeface="Arial" charset="0"/>
              <a:buChar char="•"/>
            </a:pPr>
            <a:r>
              <a:rPr lang="en-US" sz="3200" b="1" dirty="0" err="1">
                <a:solidFill>
                  <a:schemeClr val="tx1"/>
                </a:solidFill>
                <a:latin typeface="Calibri" panose="020F0502020204030204" pitchFamily="34" charset="0"/>
                <a:cs typeface="Calibri" panose="020F0502020204030204" pitchFamily="34" charset="0"/>
              </a:rPr>
              <a:t>Serbest</a:t>
            </a:r>
            <a:r>
              <a:rPr lang="en-US" sz="3200" b="1" dirty="0">
                <a:solidFill>
                  <a:schemeClr val="tx1"/>
                </a:solidFill>
                <a:latin typeface="Calibri" panose="020F0502020204030204" pitchFamily="34" charset="0"/>
                <a:cs typeface="Calibri" panose="020F0502020204030204" pitchFamily="34" charset="0"/>
              </a:rPr>
              <a:t> </a:t>
            </a:r>
            <a:r>
              <a:rPr lang="en-US" sz="3200" b="1" dirty="0" err="1">
                <a:solidFill>
                  <a:schemeClr val="tx1"/>
                </a:solidFill>
                <a:latin typeface="Calibri" panose="020F0502020204030204" pitchFamily="34" charset="0"/>
                <a:cs typeface="Calibri" panose="020F0502020204030204" pitchFamily="34" charset="0"/>
              </a:rPr>
              <a:t>ans</a:t>
            </a:r>
            <a:endParaRPr lang="en-US" sz="3200" b="1" dirty="0">
              <a:solidFill>
                <a:schemeClr val="tx1"/>
              </a:solidFill>
              <a:latin typeface="Calibri" panose="020F0502020204030204" pitchFamily="34" charset="0"/>
              <a:cs typeface="Calibri" panose="020F0502020204030204" pitchFamily="34" charset="0"/>
            </a:endParaRPr>
          </a:p>
          <a:p>
            <a:pPr lvl="2" defTabSz="914400" hangingPunct="1">
              <a:spcBef>
                <a:spcPts val="0"/>
              </a:spcBef>
              <a:buSzTx/>
              <a:buFont typeface="Arial" charset="0"/>
              <a:buChar char="•"/>
            </a:pPr>
            <a:endParaRPr lang="en-US" sz="3200" b="1" dirty="0">
              <a:solidFill>
                <a:schemeClr val="tx1"/>
              </a:solidFill>
              <a:latin typeface="Calibri" panose="020F0502020204030204" pitchFamily="34" charset="0"/>
              <a:cs typeface="Calibri" panose="020F0502020204030204" pitchFamily="34" charset="0"/>
            </a:endParaRPr>
          </a:p>
          <a:p>
            <a:pPr lvl="1" defTabSz="914400" hangingPunct="1">
              <a:spcBef>
                <a:spcPts val="0"/>
              </a:spcBef>
              <a:buSzTx/>
              <a:buFont typeface="Arial" charset="0"/>
              <a:buChar char="•"/>
            </a:pPr>
            <a:r>
              <a:rPr lang="en-US" sz="3200" b="1" dirty="0" err="1">
                <a:solidFill>
                  <a:schemeClr val="tx1"/>
                </a:solidFill>
                <a:latin typeface="Calibri" panose="020F0502020204030204" pitchFamily="34" charset="0"/>
                <a:cs typeface="Calibri" panose="020F0502020204030204" pitchFamily="34" charset="0"/>
              </a:rPr>
              <a:t>İntrahepatik</a:t>
            </a:r>
            <a:r>
              <a:rPr lang="en-US" sz="3200" b="1" dirty="0">
                <a:solidFill>
                  <a:schemeClr val="tx1"/>
                </a:solidFill>
                <a:latin typeface="Calibri" panose="020F0502020204030204" pitchFamily="34" charset="0"/>
                <a:cs typeface="Calibri" panose="020F0502020204030204" pitchFamily="34" charset="0"/>
              </a:rPr>
              <a:t> </a:t>
            </a:r>
            <a:r>
              <a:rPr lang="en-US" sz="3200" b="1" dirty="0" err="1">
                <a:solidFill>
                  <a:schemeClr val="tx1"/>
                </a:solidFill>
                <a:latin typeface="Calibri" panose="020F0502020204030204" pitchFamily="34" charset="0"/>
                <a:cs typeface="Calibri" panose="020F0502020204030204" pitchFamily="34" charset="0"/>
              </a:rPr>
              <a:t>ven</a:t>
            </a:r>
            <a:endParaRPr lang="en-US" sz="3200" b="1" dirty="0">
              <a:solidFill>
                <a:schemeClr val="tx1"/>
              </a:solidFill>
              <a:latin typeface="Calibri" panose="020F0502020204030204" pitchFamily="34" charset="0"/>
              <a:cs typeface="Calibri" panose="020F0502020204030204" pitchFamily="34" charset="0"/>
            </a:endParaRPr>
          </a:p>
          <a:p>
            <a:pPr lvl="1" defTabSz="914400" hangingPunct="1">
              <a:spcBef>
                <a:spcPts val="0"/>
              </a:spcBef>
              <a:buSzTx/>
              <a:buFont typeface="Arial" charset="0"/>
              <a:buChar char="•"/>
            </a:pPr>
            <a:endParaRPr lang="en-US" sz="3200" b="1" dirty="0">
              <a:solidFill>
                <a:schemeClr val="tx1"/>
              </a:solidFill>
              <a:latin typeface="Calibri" panose="020F0502020204030204" pitchFamily="34" charset="0"/>
              <a:cs typeface="Calibri" panose="020F0502020204030204" pitchFamily="34" charset="0"/>
            </a:endParaRPr>
          </a:p>
          <a:p>
            <a:pPr lvl="1" defTabSz="914400" hangingPunct="1">
              <a:spcBef>
                <a:spcPts val="0"/>
              </a:spcBef>
              <a:buSzTx/>
              <a:buFont typeface="Arial" charset="0"/>
              <a:buChar char="•"/>
            </a:pPr>
            <a:r>
              <a:rPr lang="en-US" sz="3200" b="1" dirty="0">
                <a:solidFill>
                  <a:schemeClr val="tx1"/>
                </a:solidFill>
                <a:latin typeface="Calibri" panose="020F0502020204030204" pitchFamily="34" charset="0"/>
                <a:cs typeface="Calibri" panose="020F0502020204030204" pitchFamily="34" charset="0"/>
              </a:rPr>
              <a:t>İntraperitoneal*</a:t>
            </a:r>
          </a:p>
          <a:p>
            <a:pPr lvl="1" defTabSz="914400" hangingPunct="1">
              <a:spcBef>
                <a:spcPts val="0"/>
              </a:spcBef>
              <a:buSzTx/>
              <a:buFont typeface="Arial" charset="0"/>
              <a:buChar char="•"/>
            </a:pPr>
            <a:endParaRPr lang="en-US" sz="3200" b="1" dirty="0">
              <a:solidFill>
                <a:schemeClr val="tx1"/>
              </a:solidFill>
              <a:latin typeface="Calibri" panose="020F0502020204030204" pitchFamily="34" charset="0"/>
              <a:cs typeface="Calibri" panose="020F0502020204030204" pitchFamily="34" charset="0"/>
            </a:endParaRPr>
          </a:p>
          <a:p>
            <a:pPr lvl="1" defTabSz="914400" hangingPunct="1">
              <a:spcBef>
                <a:spcPts val="0"/>
              </a:spcBef>
              <a:buSzTx/>
              <a:buFont typeface="Arial" charset="0"/>
              <a:buChar char="•"/>
            </a:pPr>
            <a:r>
              <a:rPr lang="en-US" sz="3200" b="1" dirty="0" err="1">
                <a:solidFill>
                  <a:schemeClr val="tx1"/>
                </a:solidFill>
                <a:latin typeface="Calibri" panose="020F0502020204030204" pitchFamily="34" charset="0"/>
                <a:cs typeface="Calibri" panose="020F0502020204030204" pitchFamily="34" charset="0"/>
              </a:rPr>
              <a:t>İntrakardiyak</a:t>
            </a:r>
            <a:r>
              <a:rPr lang="en-US" sz="3200" b="1" dirty="0">
                <a:solidFill>
                  <a:schemeClr val="tx1"/>
                </a:solidFill>
                <a:latin typeface="Calibri" panose="020F0502020204030204" pitchFamily="34" charset="0"/>
                <a:cs typeface="Calibri" panose="020F0502020204030204" pitchFamily="34" charset="0"/>
              </a:rPr>
              <a:t>**</a:t>
            </a:r>
          </a:p>
          <a:p>
            <a:pPr lvl="1" defTabSz="914400" hangingPunct="1">
              <a:spcBef>
                <a:spcPts val="0"/>
              </a:spcBef>
              <a:buSzTx/>
              <a:buFont typeface="Arial" charset="0"/>
              <a:buChar char="•"/>
            </a:pPr>
            <a:endParaRPr lang="en-US" sz="2800" b="1" dirty="0">
              <a:solidFill>
                <a:schemeClr val="tx1"/>
              </a:solidFill>
              <a:latin typeface="Calibri" panose="020F0502020204030204" pitchFamily="34" charset="0"/>
              <a:cs typeface="Calibri" panose="020F0502020204030204" pitchFamily="34" charset="0"/>
            </a:endParaRPr>
          </a:p>
          <a:p>
            <a:pPr lvl="1" defTabSz="914400" hangingPunct="1">
              <a:spcBef>
                <a:spcPts val="0"/>
              </a:spcBef>
              <a:buSzTx/>
              <a:buFont typeface="Arial" charset="0"/>
              <a:buChar char="•"/>
            </a:pPr>
            <a:endParaRPr lang="en-US" sz="3600" b="1" dirty="0">
              <a:solidFill>
                <a:schemeClr val="tx1"/>
              </a:solidFill>
              <a:latin typeface="+mj-lt"/>
              <a:cs typeface="+mj-cs"/>
            </a:endParaRPr>
          </a:p>
        </p:txBody>
      </p:sp>
    </p:spTree>
    <p:extLst>
      <p:ext uri="{BB962C8B-B14F-4D97-AF65-F5344CB8AC3E}">
        <p14:creationId xmlns:p14="http://schemas.microsoft.com/office/powerpoint/2010/main" val="482170129"/>
      </p:ext>
    </p:extLst>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6576"/>
            <a:ext cx="13004800" cy="1426464"/>
          </a:xfrm>
          <a:solidFill>
            <a:schemeClr val="tx1"/>
          </a:solidFill>
        </p:spPr>
        <p:txBody>
          <a:bodyPr>
            <a:normAutofit fontScale="90000"/>
          </a:bodyPr>
          <a:lstStyle/>
          <a:p>
            <a:pPr algn="l"/>
            <a:br>
              <a:rPr lang="en-US" sz="4800" b="1" dirty="0">
                <a:solidFill>
                  <a:schemeClr val="tx2">
                    <a:lumMod val="10000"/>
                  </a:schemeClr>
                </a:solidFill>
                <a:latin typeface="Calibri" charset="0"/>
                <a:ea typeface="Calibri" charset="0"/>
                <a:cs typeface="Calibri" charset="0"/>
              </a:rPr>
            </a:br>
            <a:r>
              <a:rPr lang="en-US" sz="4800" b="1" dirty="0">
                <a:solidFill>
                  <a:schemeClr val="tx2">
                    <a:lumMod val="10000"/>
                  </a:schemeClr>
                </a:solidFill>
                <a:latin typeface="Calibri" charset="0"/>
                <a:ea typeface="Calibri" charset="0"/>
                <a:cs typeface="Calibri" charset="0"/>
              </a:rPr>
              <a:t> </a:t>
            </a:r>
            <a:r>
              <a:rPr lang="en-US" sz="4800" b="1" dirty="0" err="1">
                <a:solidFill>
                  <a:schemeClr val="tx2">
                    <a:lumMod val="10000"/>
                  </a:schemeClr>
                </a:solidFill>
                <a:latin typeface="Calibri" charset="0"/>
                <a:ea typeface="Calibri" charset="0"/>
                <a:cs typeface="Calibri" charset="0"/>
              </a:rPr>
              <a:t>İntrauterin</a:t>
            </a:r>
            <a:r>
              <a:rPr lang="en-US" sz="4800" b="1" dirty="0">
                <a:solidFill>
                  <a:schemeClr val="tx2">
                    <a:lumMod val="10000"/>
                  </a:schemeClr>
                </a:solidFill>
                <a:latin typeface="Calibri" charset="0"/>
                <a:ea typeface="Calibri" charset="0"/>
                <a:cs typeface="Calibri" charset="0"/>
              </a:rPr>
              <a:t> </a:t>
            </a:r>
            <a:r>
              <a:rPr lang="en-US" sz="4800" b="1" dirty="0" err="1">
                <a:solidFill>
                  <a:schemeClr val="tx2">
                    <a:lumMod val="10000"/>
                  </a:schemeClr>
                </a:solidFill>
                <a:latin typeface="Calibri" charset="0"/>
                <a:ea typeface="Calibri" charset="0"/>
                <a:cs typeface="Calibri" charset="0"/>
              </a:rPr>
              <a:t>transfüzyon</a:t>
            </a:r>
            <a:r>
              <a:rPr lang="en-US" sz="4800" b="1" dirty="0">
                <a:solidFill>
                  <a:schemeClr val="tx2">
                    <a:lumMod val="10000"/>
                  </a:schemeClr>
                </a:solidFill>
                <a:latin typeface="Calibri" charset="0"/>
                <a:ea typeface="Calibri" charset="0"/>
                <a:cs typeface="Calibri" charset="0"/>
              </a:rPr>
              <a:t> (IUT) </a:t>
            </a:r>
            <a:r>
              <a:rPr lang="en-US" sz="4800" b="1" dirty="0" err="1">
                <a:solidFill>
                  <a:schemeClr val="tx2">
                    <a:lumMod val="10000"/>
                  </a:schemeClr>
                </a:solidFill>
                <a:latin typeface="Calibri" charset="0"/>
                <a:ea typeface="Calibri" charset="0"/>
                <a:cs typeface="Calibri" charset="0"/>
              </a:rPr>
              <a:t>sonrası</a:t>
            </a:r>
            <a:r>
              <a:rPr lang="en-US" sz="4800" b="1" dirty="0">
                <a:solidFill>
                  <a:schemeClr val="tx2">
                    <a:lumMod val="10000"/>
                  </a:schemeClr>
                </a:solidFill>
                <a:latin typeface="Calibri" charset="0"/>
                <a:ea typeface="Calibri" charset="0"/>
                <a:cs typeface="Calibri" charset="0"/>
              </a:rPr>
              <a:t> </a:t>
            </a:r>
            <a:r>
              <a:rPr lang="en-US" sz="4800" b="1" dirty="0" err="1">
                <a:solidFill>
                  <a:schemeClr val="tx2">
                    <a:lumMod val="10000"/>
                  </a:schemeClr>
                </a:solidFill>
                <a:latin typeface="Calibri" charset="0"/>
                <a:ea typeface="Calibri" charset="0"/>
                <a:cs typeface="Calibri" charset="0"/>
              </a:rPr>
              <a:t>izlem</a:t>
            </a:r>
            <a:br>
              <a:rPr lang="en-US" sz="4800" b="1" dirty="0">
                <a:solidFill>
                  <a:schemeClr val="tx2">
                    <a:lumMod val="10000"/>
                  </a:schemeClr>
                </a:solidFill>
                <a:latin typeface="Calibri" charset="0"/>
                <a:ea typeface="Calibri" charset="0"/>
                <a:cs typeface="Calibri" charset="0"/>
              </a:rPr>
            </a:br>
            <a:endParaRPr lang="en-US" sz="4800" b="1" dirty="0">
              <a:solidFill>
                <a:schemeClr val="tx2">
                  <a:lumMod val="10000"/>
                </a:schemeClr>
              </a:solidFill>
              <a:latin typeface="Calibri" charset="0"/>
              <a:ea typeface="Calibri" charset="0"/>
              <a:cs typeface="Calibri" charset="0"/>
            </a:endParaRPr>
          </a:p>
        </p:txBody>
      </p:sp>
      <p:pic>
        <p:nvPicPr>
          <p:cNvPr id="4" name="pasted-image.pdf"/>
          <p:cNvPicPr>
            <a:picLocks noChangeAspect="1"/>
          </p:cNvPicPr>
          <p:nvPr/>
        </p:nvPicPr>
        <p:blipFill>
          <a:blip r:embed="rId2"/>
          <a:stretch>
            <a:fillRect/>
          </a:stretch>
        </p:blipFill>
        <p:spPr>
          <a:xfrm>
            <a:off x="12106656" y="-11176"/>
            <a:ext cx="898144" cy="898144"/>
          </a:xfrm>
          <a:prstGeom prst="rect">
            <a:avLst/>
          </a:prstGeom>
          <a:ln w="12700">
            <a:miter lim="400000"/>
          </a:ln>
        </p:spPr>
      </p:pic>
      <p:sp>
        <p:nvSpPr>
          <p:cNvPr id="5" name="Text Placeholder 2"/>
          <p:cNvSpPr>
            <a:spLocks noGrp="1"/>
          </p:cNvSpPr>
          <p:nvPr>
            <p:ph type="body" idx="1"/>
          </p:nvPr>
        </p:nvSpPr>
        <p:spPr>
          <a:xfrm>
            <a:off x="227203" y="1699768"/>
            <a:ext cx="12550394" cy="8053832"/>
          </a:xfrm>
        </p:spPr>
        <p:txBody>
          <a:bodyPr anchor="t">
            <a:normAutofit/>
          </a:bodyPr>
          <a:lstStyle/>
          <a:p>
            <a:pPr marL="571500" lvl="1" indent="-571500" defTabSz="914400">
              <a:spcBef>
                <a:spcPts val="0"/>
              </a:spcBef>
              <a:buSzTx/>
              <a:buFont typeface="Arial" charset="0"/>
              <a:buChar char="•"/>
            </a:pPr>
            <a:r>
              <a:rPr lang="en-US" sz="3600" b="1" dirty="0">
                <a:solidFill>
                  <a:schemeClr val="tx1"/>
                </a:solidFill>
                <a:latin typeface="Calibri" charset="0"/>
                <a:ea typeface="Calibri" charset="0"/>
                <a:cs typeface="Calibri" charset="0"/>
              </a:rPr>
              <a:t>35. </a:t>
            </a:r>
            <a:r>
              <a:rPr lang="en-US" sz="3600" b="1" dirty="0" err="1">
                <a:solidFill>
                  <a:schemeClr val="tx1"/>
                </a:solidFill>
                <a:latin typeface="Calibri" charset="0"/>
                <a:ea typeface="Calibri" charset="0"/>
                <a:cs typeface="Calibri" charset="0"/>
              </a:rPr>
              <a:t>haftaya</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kadar</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haftalık</a:t>
            </a:r>
            <a:r>
              <a:rPr lang="en-US" sz="3600" b="1" dirty="0">
                <a:solidFill>
                  <a:schemeClr val="tx1"/>
                </a:solidFill>
                <a:latin typeface="Calibri" charset="0"/>
                <a:ea typeface="Calibri" charset="0"/>
                <a:cs typeface="Calibri" charset="0"/>
              </a:rPr>
              <a:t> MCA PSV </a:t>
            </a:r>
            <a:r>
              <a:rPr lang="en-US" sz="3600" b="1" dirty="0" err="1">
                <a:solidFill>
                  <a:schemeClr val="tx1"/>
                </a:solidFill>
                <a:latin typeface="Calibri" charset="0"/>
                <a:ea typeface="Calibri" charset="0"/>
                <a:cs typeface="Calibri" charset="0"/>
              </a:rPr>
              <a:t>ile</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takip</a:t>
            </a:r>
            <a:endParaRPr lang="en-US" sz="3600" b="1" dirty="0">
              <a:solidFill>
                <a:schemeClr val="tx1"/>
              </a:solidFill>
              <a:latin typeface="Calibri" charset="0"/>
              <a:ea typeface="Calibri" charset="0"/>
              <a:cs typeface="Calibri" charset="0"/>
            </a:endParaRPr>
          </a:p>
          <a:p>
            <a:pPr marL="1028700" lvl="2" indent="-571500" defTabSz="914400">
              <a:spcBef>
                <a:spcPts val="0"/>
              </a:spcBef>
              <a:buSzTx/>
              <a:buFont typeface="Arial" charset="0"/>
              <a:buChar char="•"/>
            </a:pPr>
            <a:r>
              <a:rPr lang="en-US" sz="3600" b="1" dirty="0">
                <a:solidFill>
                  <a:schemeClr val="tx1"/>
                </a:solidFill>
                <a:latin typeface="Calibri" charset="0"/>
                <a:ea typeface="Calibri" charset="0"/>
                <a:cs typeface="Calibri" charset="0"/>
              </a:rPr>
              <a:t>İlk </a:t>
            </a:r>
            <a:r>
              <a:rPr lang="en-US" sz="3600" b="1" dirty="0" err="1">
                <a:solidFill>
                  <a:schemeClr val="tx1"/>
                </a:solidFill>
                <a:latin typeface="Calibri" charset="0"/>
                <a:ea typeface="Calibri" charset="0"/>
                <a:cs typeface="Calibri" charset="0"/>
              </a:rPr>
              <a:t>transfüzyondan</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sonra</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sensitivitesi</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azalır</a:t>
            </a:r>
            <a:endParaRPr lang="en-US" sz="3600" b="1" dirty="0">
              <a:solidFill>
                <a:schemeClr val="tx1"/>
              </a:solidFill>
              <a:latin typeface="Calibri" charset="0"/>
              <a:ea typeface="Calibri" charset="0"/>
              <a:cs typeface="Calibri" charset="0"/>
            </a:endParaRPr>
          </a:p>
          <a:p>
            <a:pPr marL="1028700" lvl="2" indent="-571500" defTabSz="914400">
              <a:spcBef>
                <a:spcPts val="0"/>
              </a:spcBef>
              <a:buSzTx/>
              <a:buFont typeface="Arial" charset="0"/>
              <a:buChar char="•"/>
            </a:pPr>
            <a:endParaRPr lang="en-US" sz="3600" b="1" dirty="0">
              <a:solidFill>
                <a:schemeClr val="tx1"/>
              </a:solidFill>
              <a:latin typeface="Calibri" charset="0"/>
              <a:ea typeface="Calibri" charset="0"/>
              <a:cs typeface="Calibri" charset="0"/>
            </a:endParaRPr>
          </a:p>
          <a:p>
            <a:pPr marL="571500" lvl="1" indent="-571500" defTabSz="914400">
              <a:spcBef>
                <a:spcPts val="0"/>
              </a:spcBef>
              <a:buSzTx/>
              <a:buFont typeface="Arial" charset="0"/>
              <a:buChar char="•"/>
            </a:pPr>
            <a:r>
              <a:rPr lang="en-US" sz="3600" b="1" dirty="0">
                <a:solidFill>
                  <a:schemeClr val="tx1"/>
                </a:solidFill>
                <a:latin typeface="Calibri" charset="0"/>
                <a:ea typeface="Calibri" charset="0"/>
                <a:cs typeface="Calibri" charset="0"/>
              </a:rPr>
              <a:t>Fetal </a:t>
            </a:r>
            <a:r>
              <a:rPr lang="en-US" sz="3600" b="1" dirty="0" err="1">
                <a:solidFill>
                  <a:schemeClr val="tx1"/>
                </a:solidFill>
                <a:latin typeface="Calibri" charset="0"/>
                <a:ea typeface="Calibri" charset="0"/>
                <a:cs typeface="Calibri" charset="0"/>
              </a:rPr>
              <a:t>Hct</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günde</a:t>
            </a:r>
            <a:r>
              <a:rPr lang="en-US" sz="3600" b="1" dirty="0">
                <a:solidFill>
                  <a:schemeClr val="tx1"/>
                </a:solidFill>
                <a:latin typeface="Calibri" charset="0"/>
                <a:ea typeface="Calibri" charset="0"/>
                <a:cs typeface="Calibri" charset="0"/>
              </a:rPr>
              <a:t> 1 </a:t>
            </a:r>
            <a:r>
              <a:rPr lang="en-US" sz="3600" b="1" dirty="0" err="1">
                <a:solidFill>
                  <a:schemeClr val="tx1"/>
                </a:solidFill>
                <a:latin typeface="Calibri" charset="0"/>
                <a:ea typeface="Calibri" charset="0"/>
                <a:cs typeface="Calibri" charset="0"/>
              </a:rPr>
              <a:t>puan</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azalır</a:t>
            </a:r>
            <a:endParaRPr lang="en-US" sz="3600" b="1" dirty="0">
              <a:solidFill>
                <a:schemeClr val="tx1"/>
              </a:solidFill>
              <a:latin typeface="Calibri" charset="0"/>
              <a:ea typeface="Calibri" charset="0"/>
              <a:cs typeface="Calibri" charset="0"/>
            </a:endParaRPr>
          </a:p>
          <a:p>
            <a:pPr marL="1028700" lvl="2" indent="-571500" defTabSz="914400">
              <a:spcBef>
                <a:spcPts val="0"/>
              </a:spcBef>
              <a:buSzTx/>
              <a:buFont typeface="Arial" charset="0"/>
              <a:buChar char="•"/>
            </a:pPr>
            <a:r>
              <a:rPr lang="en-US" sz="3600" b="1" dirty="0" err="1">
                <a:solidFill>
                  <a:schemeClr val="tx1"/>
                </a:solidFill>
                <a:latin typeface="Calibri" charset="0"/>
                <a:ea typeface="Calibri" charset="0"/>
                <a:cs typeface="Calibri" charset="0"/>
              </a:rPr>
              <a:t>En</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az</a:t>
            </a:r>
            <a:r>
              <a:rPr lang="en-US" sz="3600" b="1" dirty="0">
                <a:solidFill>
                  <a:schemeClr val="tx1"/>
                </a:solidFill>
                <a:latin typeface="Calibri" charset="0"/>
                <a:ea typeface="Calibri" charset="0"/>
                <a:cs typeface="Calibri" charset="0"/>
              </a:rPr>
              <a:t> 2 </a:t>
            </a:r>
            <a:r>
              <a:rPr lang="en-US" sz="3600" b="1" dirty="0" err="1">
                <a:solidFill>
                  <a:schemeClr val="tx1"/>
                </a:solidFill>
                <a:latin typeface="Calibri" charset="0"/>
                <a:ea typeface="Calibri" charset="0"/>
                <a:cs typeface="Calibri" charset="0"/>
              </a:rPr>
              <a:t>hafta</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ara</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ile</a:t>
            </a:r>
            <a:r>
              <a:rPr lang="en-US" sz="3600" b="1" dirty="0">
                <a:solidFill>
                  <a:schemeClr val="tx1"/>
                </a:solidFill>
                <a:latin typeface="Calibri" charset="0"/>
                <a:ea typeface="Calibri" charset="0"/>
                <a:cs typeface="Calibri" charset="0"/>
              </a:rPr>
              <a:t> IUT </a:t>
            </a:r>
            <a:r>
              <a:rPr lang="en-US" sz="3600" b="1" dirty="0" err="1">
                <a:solidFill>
                  <a:schemeClr val="tx1"/>
                </a:solidFill>
                <a:latin typeface="Calibri" charset="0"/>
                <a:ea typeface="Calibri" charset="0"/>
                <a:cs typeface="Calibri" charset="0"/>
              </a:rPr>
              <a:t>devam</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edilir</a:t>
            </a:r>
            <a:endParaRPr lang="en-US" sz="3600" b="1" dirty="0">
              <a:solidFill>
                <a:schemeClr val="tx1"/>
              </a:solidFill>
              <a:latin typeface="Calibri" charset="0"/>
              <a:ea typeface="Calibri" charset="0"/>
              <a:cs typeface="Calibri" charset="0"/>
            </a:endParaRPr>
          </a:p>
          <a:p>
            <a:pPr marL="1485900" lvl="3" indent="-571500" defTabSz="914400">
              <a:spcBef>
                <a:spcPts val="0"/>
              </a:spcBef>
              <a:buSzTx/>
              <a:buFont typeface="Arial" charset="0"/>
              <a:buChar char="•"/>
            </a:pPr>
            <a:r>
              <a:rPr lang="en-US" sz="3600" b="1" dirty="0">
                <a:solidFill>
                  <a:schemeClr val="tx1"/>
                </a:solidFill>
                <a:latin typeface="Calibri" charset="0"/>
                <a:ea typeface="Calibri" charset="0"/>
                <a:cs typeface="Calibri" charset="0"/>
              </a:rPr>
              <a:t>3 </a:t>
            </a:r>
            <a:r>
              <a:rPr lang="en-US" sz="3600" b="1" dirty="0" err="1">
                <a:solidFill>
                  <a:schemeClr val="tx1"/>
                </a:solidFill>
                <a:latin typeface="Calibri" charset="0"/>
                <a:ea typeface="Calibri" charset="0"/>
                <a:cs typeface="Calibri" charset="0"/>
              </a:rPr>
              <a:t>hafta</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geçilmemeli</a:t>
            </a:r>
            <a:endParaRPr lang="en-US" sz="3600" b="1" dirty="0">
              <a:solidFill>
                <a:schemeClr val="tx1"/>
              </a:solidFill>
              <a:latin typeface="Calibri" charset="0"/>
              <a:ea typeface="Calibri" charset="0"/>
              <a:cs typeface="Calibri" charset="0"/>
            </a:endParaRPr>
          </a:p>
          <a:p>
            <a:pPr marL="1028700" lvl="2" indent="-571500" defTabSz="914400">
              <a:spcBef>
                <a:spcPts val="0"/>
              </a:spcBef>
              <a:buSzTx/>
              <a:buFont typeface="Arial" charset="0"/>
              <a:buChar char="•"/>
            </a:pPr>
            <a:r>
              <a:rPr lang="en-US" sz="3600" b="1" dirty="0" err="1">
                <a:solidFill>
                  <a:schemeClr val="tx1"/>
                </a:solidFill>
                <a:latin typeface="Calibri" charset="0"/>
                <a:ea typeface="Calibri" charset="0"/>
                <a:cs typeface="Calibri" charset="0"/>
              </a:rPr>
              <a:t>Baştan</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hidrops</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var</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ise</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hemen</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düzelmeyebilir</a:t>
            </a:r>
            <a:endParaRPr lang="en-US" sz="3600" b="1" dirty="0">
              <a:solidFill>
                <a:schemeClr val="tx1"/>
              </a:solidFill>
              <a:latin typeface="Calibri" charset="0"/>
              <a:ea typeface="Calibri" charset="0"/>
              <a:cs typeface="Calibri" charset="0"/>
            </a:endParaRPr>
          </a:p>
          <a:p>
            <a:pPr marL="1485900" lvl="3" indent="-571500" defTabSz="914400">
              <a:spcBef>
                <a:spcPts val="0"/>
              </a:spcBef>
              <a:buSzTx/>
              <a:buFont typeface="Arial" charset="0"/>
              <a:buChar char="•"/>
            </a:pPr>
            <a:endParaRPr lang="en-US" sz="3600" b="1" dirty="0">
              <a:solidFill>
                <a:schemeClr val="tx1"/>
              </a:solidFill>
              <a:latin typeface="Calibri" charset="0"/>
              <a:ea typeface="Calibri" charset="0"/>
              <a:cs typeface="Calibri" charset="0"/>
            </a:endParaRPr>
          </a:p>
          <a:p>
            <a:pPr marL="571500" lvl="1" indent="-571500" defTabSz="914400">
              <a:spcBef>
                <a:spcPts val="0"/>
              </a:spcBef>
              <a:buSzTx/>
              <a:buFont typeface="Arial" charset="0"/>
              <a:buChar char="•"/>
            </a:pPr>
            <a:r>
              <a:rPr lang="en-US" sz="3600" b="1" dirty="0">
                <a:solidFill>
                  <a:schemeClr val="tx1"/>
                </a:solidFill>
                <a:latin typeface="Calibri" charset="0"/>
                <a:ea typeface="Calibri" charset="0"/>
                <a:cs typeface="Calibri" charset="0"/>
              </a:rPr>
              <a:t>&gt;28. </a:t>
            </a:r>
            <a:r>
              <a:rPr lang="en-US" sz="3600" b="1" dirty="0" err="1">
                <a:solidFill>
                  <a:schemeClr val="tx1"/>
                </a:solidFill>
                <a:latin typeface="Calibri" charset="0"/>
                <a:ea typeface="Calibri" charset="0"/>
                <a:cs typeface="Calibri" charset="0"/>
              </a:rPr>
              <a:t>gh</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sonrası</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doğuma</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kadar</a:t>
            </a:r>
            <a:r>
              <a:rPr lang="en-US" sz="3600" b="1" dirty="0">
                <a:solidFill>
                  <a:schemeClr val="tx1"/>
                </a:solidFill>
                <a:latin typeface="Calibri" charset="0"/>
                <a:ea typeface="Calibri" charset="0"/>
                <a:cs typeface="Calibri" charset="0"/>
              </a:rPr>
              <a:t> 3 </a:t>
            </a:r>
            <a:r>
              <a:rPr lang="en-US" sz="3600" b="1" dirty="0" err="1">
                <a:solidFill>
                  <a:schemeClr val="tx1"/>
                </a:solidFill>
                <a:latin typeface="Calibri" charset="0"/>
                <a:ea typeface="Calibri" charset="0"/>
                <a:cs typeface="Calibri" charset="0"/>
              </a:rPr>
              <a:t>günde</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bir</a:t>
            </a:r>
            <a:r>
              <a:rPr lang="en-US" sz="3600" b="1" dirty="0">
                <a:solidFill>
                  <a:schemeClr val="tx1"/>
                </a:solidFill>
                <a:latin typeface="Calibri" charset="0"/>
                <a:ea typeface="Calibri" charset="0"/>
                <a:cs typeface="Calibri" charset="0"/>
              </a:rPr>
              <a:t> NST </a:t>
            </a:r>
            <a:r>
              <a:rPr lang="en-US" sz="3600" b="1" dirty="0" err="1">
                <a:solidFill>
                  <a:schemeClr val="tx1"/>
                </a:solidFill>
                <a:latin typeface="Calibri" charset="0"/>
                <a:ea typeface="Calibri" charset="0"/>
                <a:cs typeface="Calibri" charset="0"/>
              </a:rPr>
              <a:t>izlemi</a:t>
            </a:r>
            <a:endParaRPr lang="en-US" sz="3600" b="1" dirty="0">
              <a:solidFill>
                <a:schemeClr val="tx1"/>
              </a:solidFill>
              <a:latin typeface="Calibri" charset="0"/>
              <a:ea typeface="Calibri" charset="0"/>
              <a:cs typeface="Calibri" charset="0"/>
            </a:endParaRPr>
          </a:p>
          <a:p>
            <a:pPr marL="1028700" lvl="2" indent="-571500" defTabSz="914400">
              <a:spcBef>
                <a:spcPts val="0"/>
              </a:spcBef>
              <a:buSzTx/>
              <a:buFont typeface="Arial" charset="0"/>
              <a:buChar char="•"/>
            </a:pPr>
            <a:r>
              <a:rPr lang="en-US" sz="3600" b="1" dirty="0">
                <a:solidFill>
                  <a:schemeClr val="tx1"/>
                </a:solidFill>
                <a:latin typeface="Calibri" charset="0"/>
                <a:ea typeface="Calibri" charset="0"/>
                <a:cs typeface="Calibri" charset="0"/>
              </a:rPr>
              <a:t>&lt;34.gh </a:t>
            </a:r>
            <a:r>
              <a:rPr lang="en-US" sz="3600" b="1" dirty="0" err="1">
                <a:solidFill>
                  <a:schemeClr val="tx1"/>
                </a:solidFill>
                <a:latin typeface="Calibri" charset="0"/>
                <a:ea typeface="Calibri" charset="0"/>
                <a:cs typeface="Calibri" charset="0"/>
              </a:rPr>
              <a:t>önceki</a:t>
            </a:r>
            <a:r>
              <a:rPr lang="en-US" sz="3600" b="1" dirty="0">
                <a:solidFill>
                  <a:schemeClr val="tx1"/>
                </a:solidFill>
                <a:latin typeface="Calibri" charset="0"/>
                <a:ea typeface="Calibri" charset="0"/>
                <a:cs typeface="Calibri" charset="0"/>
              </a:rPr>
              <a:t> son </a:t>
            </a:r>
            <a:r>
              <a:rPr lang="en-US" sz="3600" b="1" dirty="0" err="1">
                <a:solidFill>
                  <a:schemeClr val="tx1"/>
                </a:solidFill>
                <a:latin typeface="Calibri" charset="0"/>
                <a:ea typeface="Calibri" charset="0"/>
                <a:cs typeface="Calibri" charset="0"/>
              </a:rPr>
              <a:t>IUT’den</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en</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fazla</a:t>
            </a:r>
            <a:r>
              <a:rPr lang="en-US" sz="3600" b="1" dirty="0">
                <a:solidFill>
                  <a:schemeClr val="tx1"/>
                </a:solidFill>
                <a:latin typeface="Calibri" charset="0"/>
                <a:ea typeface="Calibri" charset="0"/>
                <a:cs typeface="Calibri" charset="0"/>
              </a:rPr>
              <a:t> 3 </a:t>
            </a:r>
            <a:r>
              <a:rPr lang="en-US" sz="3600" b="1" dirty="0" err="1">
                <a:solidFill>
                  <a:schemeClr val="tx1"/>
                </a:solidFill>
                <a:latin typeface="Calibri" charset="0"/>
                <a:ea typeface="Calibri" charset="0"/>
                <a:cs typeface="Calibri" charset="0"/>
              </a:rPr>
              <a:t>hafta</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sonra</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doğum</a:t>
            </a:r>
            <a:endParaRPr lang="en-US" sz="3600" b="1" dirty="0">
              <a:solidFill>
                <a:schemeClr val="tx1"/>
              </a:solidFill>
              <a:latin typeface="Calibri" charset="0"/>
              <a:ea typeface="Calibri" charset="0"/>
              <a:cs typeface="Calibri" charset="0"/>
            </a:endParaRPr>
          </a:p>
          <a:p>
            <a:pPr marL="1028700" lvl="2" indent="-571500" defTabSz="914400">
              <a:spcBef>
                <a:spcPts val="0"/>
              </a:spcBef>
              <a:buSzTx/>
              <a:buFont typeface="Arial" charset="0"/>
              <a:buChar char="•"/>
            </a:pPr>
            <a:r>
              <a:rPr lang="en-US" sz="3600" b="1" dirty="0" err="1">
                <a:solidFill>
                  <a:schemeClr val="tx1"/>
                </a:solidFill>
                <a:latin typeface="Calibri" charset="0"/>
                <a:ea typeface="Calibri" charset="0"/>
                <a:cs typeface="Calibri" charset="0"/>
              </a:rPr>
              <a:t>Yenidoğan</a:t>
            </a:r>
            <a:r>
              <a:rPr lang="en-US" sz="3600" b="1" dirty="0">
                <a:solidFill>
                  <a:schemeClr val="tx1"/>
                </a:solidFill>
                <a:latin typeface="Calibri" charset="0"/>
                <a:ea typeface="Calibri" charset="0"/>
                <a:cs typeface="Calibri" charset="0"/>
              </a:rPr>
              <a:t> YBÜ </a:t>
            </a:r>
            <a:r>
              <a:rPr lang="en-US" sz="3600" b="1" dirty="0" err="1">
                <a:solidFill>
                  <a:schemeClr val="tx1"/>
                </a:solidFill>
                <a:latin typeface="Calibri" charset="0"/>
                <a:ea typeface="Calibri" charset="0"/>
                <a:cs typeface="Calibri" charset="0"/>
              </a:rPr>
              <a:t>bilgilendir</a:t>
            </a:r>
            <a:endParaRPr lang="en-US" sz="3600" b="1" dirty="0">
              <a:solidFill>
                <a:schemeClr val="tx1"/>
              </a:solidFill>
              <a:latin typeface="Calibri" charset="0"/>
              <a:ea typeface="Calibri" charset="0"/>
              <a:cs typeface="Calibri" charset="0"/>
            </a:endParaRPr>
          </a:p>
          <a:p>
            <a:pPr marL="1028700" lvl="2" indent="-571500" defTabSz="914400">
              <a:spcBef>
                <a:spcPts val="0"/>
              </a:spcBef>
              <a:buSzTx/>
              <a:buFont typeface="Arial" charset="0"/>
              <a:buChar char="•"/>
            </a:pPr>
            <a:r>
              <a:rPr lang="en-US" sz="3600" b="1" dirty="0" err="1">
                <a:solidFill>
                  <a:schemeClr val="tx1"/>
                </a:solidFill>
                <a:latin typeface="Calibri" charset="0"/>
                <a:ea typeface="Calibri" charset="0"/>
                <a:cs typeface="Calibri" charset="0"/>
              </a:rPr>
              <a:t>Trombositopeni</a:t>
            </a:r>
            <a:r>
              <a:rPr lang="en-US" sz="3600" b="1" dirty="0">
                <a:solidFill>
                  <a:schemeClr val="tx1"/>
                </a:solidFill>
                <a:latin typeface="Calibri" charset="0"/>
                <a:ea typeface="Calibri" charset="0"/>
                <a:cs typeface="Calibri" charset="0"/>
              </a:rPr>
              <a:t> %9 </a:t>
            </a:r>
            <a:r>
              <a:rPr lang="en-US" sz="3600" b="1" dirty="0">
                <a:solidFill>
                  <a:schemeClr val="tx1"/>
                </a:solidFill>
                <a:latin typeface="Calibri" charset="0"/>
                <a:ea typeface="Calibri" charset="0"/>
                <a:cs typeface="Calibri" charset="0"/>
                <a:sym typeface="Wingdings"/>
              </a:rPr>
              <a:t> YD </a:t>
            </a:r>
            <a:r>
              <a:rPr lang="en-US" sz="3600" b="1" dirty="0" err="1">
                <a:solidFill>
                  <a:schemeClr val="tx1"/>
                </a:solidFill>
                <a:latin typeface="Calibri" charset="0"/>
                <a:ea typeface="Calibri" charset="0"/>
                <a:cs typeface="Calibri" charset="0"/>
                <a:sym typeface="Wingdings"/>
              </a:rPr>
              <a:t>mortalitesi</a:t>
            </a:r>
            <a:r>
              <a:rPr lang="en-US" sz="3600" b="1" dirty="0">
                <a:solidFill>
                  <a:schemeClr val="tx1"/>
                </a:solidFill>
                <a:latin typeface="Calibri" charset="0"/>
                <a:ea typeface="Calibri" charset="0"/>
                <a:cs typeface="Calibri" charset="0"/>
                <a:sym typeface="Wingdings"/>
              </a:rPr>
              <a:t> </a:t>
            </a:r>
            <a:r>
              <a:rPr lang="en-US" sz="3600" b="1" dirty="0" err="1">
                <a:solidFill>
                  <a:schemeClr val="tx1"/>
                </a:solidFill>
                <a:latin typeface="Calibri" charset="0"/>
                <a:ea typeface="Calibri" charset="0"/>
                <a:cs typeface="Calibri" charset="0"/>
                <a:sym typeface="Wingdings"/>
              </a:rPr>
              <a:t>artar</a:t>
            </a:r>
            <a:endParaRPr lang="en-US" sz="3600" b="1" dirty="0">
              <a:solidFill>
                <a:schemeClr val="tx1"/>
              </a:solidFill>
              <a:latin typeface="Calibri" charset="0"/>
              <a:ea typeface="Calibri" charset="0"/>
              <a:cs typeface="Calibri" charset="0"/>
              <a:sym typeface="Wingdings"/>
            </a:endParaRPr>
          </a:p>
          <a:p>
            <a:pPr marL="1028700" lvl="2" indent="-571500" defTabSz="914400">
              <a:spcBef>
                <a:spcPts val="0"/>
              </a:spcBef>
              <a:buSzTx/>
              <a:buFont typeface="Arial" charset="0"/>
              <a:buChar char="•"/>
            </a:pPr>
            <a:r>
              <a:rPr lang="en-US" sz="3600" b="1" dirty="0" err="1">
                <a:solidFill>
                  <a:schemeClr val="tx1"/>
                </a:solidFill>
                <a:latin typeface="Calibri" charset="0"/>
                <a:ea typeface="Calibri" charset="0"/>
                <a:cs typeface="Calibri" charset="0"/>
                <a:sym typeface="Wingdings"/>
              </a:rPr>
              <a:t>Doğum</a:t>
            </a:r>
            <a:r>
              <a:rPr lang="en-US" sz="3600" b="1" dirty="0">
                <a:solidFill>
                  <a:schemeClr val="tx1"/>
                </a:solidFill>
                <a:latin typeface="Calibri" charset="0"/>
                <a:ea typeface="Calibri" charset="0"/>
                <a:cs typeface="Calibri" charset="0"/>
                <a:sym typeface="Wingdings"/>
              </a:rPr>
              <a:t> </a:t>
            </a:r>
            <a:r>
              <a:rPr lang="en-US" sz="3600" b="1" dirty="0" err="1">
                <a:solidFill>
                  <a:schemeClr val="tx1"/>
                </a:solidFill>
                <a:latin typeface="Calibri" charset="0"/>
                <a:ea typeface="Calibri" charset="0"/>
                <a:cs typeface="Calibri" charset="0"/>
                <a:sym typeface="Wingdings"/>
              </a:rPr>
              <a:t>şekli</a:t>
            </a:r>
            <a:r>
              <a:rPr lang="en-US" sz="3600" b="1" dirty="0">
                <a:solidFill>
                  <a:schemeClr val="tx1"/>
                </a:solidFill>
                <a:latin typeface="Calibri" charset="0"/>
                <a:ea typeface="Calibri" charset="0"/>
                <a:cs typeface="Calibri" charset="0"/>
                <a:sym typeface="Wingdings"/>
              </a:rPr>
              <a:t> </a:t>
            </a:r>
            <a:r>
              <a:rPr lang="en-US" sz="3600" b="1" dirty="0" err="1">
                <a:solidFill>
                  <a:schemeClr val="tx1"/>
                </a:solidFill>
                <a:latin typeface="Calibri" charset="0"/>
                <a:ea typeface="Calibri" charset="0"/>
                <a:cs typeface="Calibri" charset="0"/>
                <a:sym typeface="Wingdings"/>
              </a:rPr>
              <a:t>obstetrik</a:t>
            </a:r>
            <a:r>
              <a:rPr lang="en-US" sz="3600" b="1" dirty="0">
                <a:solidFill>
                  <a:schemeClr val="tx1"/>
                </a:solidFill>
                <a:latin typeface="Calibri" charset="0"/>
                <a:ea typeface="Calibri" charset="0"/>
                <a:cs typeface="Calibri" charset="0"/>
                <a:sym typeface="Wingdings"/>
              </a:rPr>
              <a:t> </a:t>
            </a:r>
            <a:r>
              <a:rPr lang="en-US" sz="3600" b="1" dirty="0" err="1">
                <a:solidFill>
                  <a:schemeClr val="tx1"/>
                </a:solidFill>
                <a:latin typeface="Calibri" charset="0"/>
                <a:ea typeface="Calibri" charset="0"/>
                <a:cs typeface="Calibri" charset="0"/>
                <a:sym typeface="Wingdings"/>
              </a:rPr>
              <a:t>endikasyonlara</a:t>
            </a:r>
            <a:r>
              <a:rPr lang="en-US" sz="3600" b="1" dirty="0">
                <a:solidFill>
                  <a:schemeClr val="tx1"/>
                </a:solidFill>
                <a:latin typeface="Calibri" charset="0"/>
                <a:ea typeface="Calibri" charset="0"/>
                <a:cs typeface="Calibri" charset="0"/>
                <a:sym typeface="Wingdings"/>
              </a:rPr>
              <a:t> </a:t>
            </a:r>
            <a:r>
              <a:rPr lang="en-US" sz="3600" b="1" dirty="0" err="1">
                <a:solidFill>
                  <a:schemeClr val="tx1"/>
                </a:solidFill>
                <a:latin typeface="Calibri" charset="0"/>
                <a:ea typeface="Calibri" charset="0"/>
                <a:cs typeface="Calibri" charset="0"/>
                <a:sym typeface="Wingdings"/>
              </a:rPr>
              <a:t>göre</a:t>
            </a:r>
            <a:endParaRPr lang="en-US" sz="3600" b="1" dirty="0">
              <a:solidFill>
                <a:schemeClr val="tx1"/>
              </a:solidFill>
              <a:latin typeface="Calibri" charset="0"/>
              <a:ea typeface="Calibri" charset="0"/>
              <a:cs typeface="Calibri" charset="0"/>
            </a:endParaRPr>
          </a:p>
          <a:p>
            <a:pPr marL="1028700" lvl="2" indent="-571500" defTabSz="914400">
              <a:spcBef>
                <a:spcPts val="0"/>
              </a:spcBef>
              <a:buSzTx/>
              <a:buFont typeface="Arial" charset="0"/>
              <a:buChar char="•"/>
            </a:pPr>
            <a:endParaRPr lang="en-US" sz="3600" b="1" dirty="0">
              <a:solidFill>
                <a:schemeClr val="tx1"/>
              </a:solidFill>
              <a:latin typeface="Calibri" charset="0"/>
              <a:ea typeface="Calibri" charset="0"/>
              <a:cs typeface="Calibri" charset="0"/>
            </a:endParaRPr>
          </a:p>
          <a:p>
            <a:pPr marL="1485900" lvl="3" indent="-571500" defTabSz="914400">
              <a:spcBef>
                <a:spcPts val="0"/>
              </a:spcBef>
              <a:buSzTx/>
              <a:buFont typeface="Arial" charset="0"/>
              <a:buChar char="•"/>
            </a:pPr>
            <a:endParaRPr lang="en-US" sz="3600" b="1" dirty="0">
              <a:solidFill>
                <a:schemeClr val="tx1"/>
              </a:solidFill>
              <a:latin typeface="Calibri" charset="0"/>
              <a:ea typeface="Calibri" charset="0"/>
              <a:cs typeface="Calibri" charset="0"/>
            </a:endParaRPr>
          </a:p>
          <a:p>
            <a:pPr marL="1028700" lvl="2" indent="-571500" defTabSz="914400">
              <a:spcBef>
                <a:spcPts val="0"/>
              </a:spcBef>
              <a:buSzTx/>
              <a:buFont typeface="Arial" charset="0"/>
              <a:buChar char="•"/>
            </a:pPr>
            <a:endParaRPr lang="en-US" sz="3600" b="1" dirty="0">
              <a:solidFill>
                <a:schemeClr val="tx1"/>
              </a:solidFill>
              <a:latin typeface="Calibri" charset="0"/>
              <a:ea typeface="Calibri" charset="0"/>
              <a:cs typeface="Calibri" charset="0"/>
            </a:endParaRPr>
          </a:p>
        </p:txBody>
      </p:sp>
    </p:spTree>
    <p:extLst>
      <p:ext uri="{BB962C8B-B14F-4D97-AF65-F5344CB8AC3E}">
        <p14:creationId xmlns:p14="http://schemas.microsoft.com/office/powerpoint/2010/main" val="2054322825"/>
      </p:ext>
    </p:extLst>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54698"/>
            <a:ext cx="13004800" cy="1426464"/>
          </a:xfrm>
          <a:solidFill>
            <a:schemeClr val="tx1"/>
          </a:solidFill>
        </p:spPr>
        <p:txBody>
          <a:bodyPr>
            <a:normAutofit fontScale="90000"/>
          </a:bodyPr>
          <a:lstStyle/>
          <a:p>
            <a:pPr algn="l"/>
            <a:br>
              <a:rPr lang="en-US" sz="4800" b="1" dirty="0">
                <a:solidFill>
                  <a:schemeClr val="tx2">
                    <a:lumMod val="10000"/>
                  </a:schemeClr>
                </a:solidFill>
                <a:latin typeface="Calibri" charset="0"/>
                <a:ea typeface="Calibri" charset="0"/>
                <a:cs typeface="Calibri" charset="0"/>
              </a:rPr>
            </a:br>
            <a:r>
              <a:rPr lang="en-US" sz="4800" b="1" dirty="0">
                <a:solidFill>
                  <a:schemeClr val="tx2">
                    <a:lumMod val="10000"/>
                  </a:schemeClr>
                </a:solidFill>
                <a:latin typeface="Calibri" charset="0"/>
                <a:ea typeface="Calibri" charset="0"/>
                <a:cs typeface="Calibri" charset="0"/>
              </a:rPr>
              <a:t> </a:t>
            </a:r>
            <a:r>
              <a:rPr lang="en-US" sz="4800" b="1" dirty="0" err="1">
                <a:solidFill>
                  <a:schemeClr val="tx2">
                    <a:lumMod val="10000"/>
                  </a:schemeClr>
                </a:solidFill>
                <a:latin typeface="Calibri" charset="0"/>
                <a:ea typeface="Calibri" charset="0"/>
                <a:cs typeface="Calibri" charset="0"/>
              </a:rPr>
              <a:t>İntrauterin</a:t>
            </a:r>
            <a:r>
              <a:rPr lang="en-US" sz="4800" b="1" dirty="0">
                <a:solidFill>
                  <a:schemeClr val="tx2">
                    <a:lumMod val="10000"/>
                  </a:schemeClr>
                </a:solidFill>
                <a:latin typeface="Calibri" charset="0"/>
                <a:ea typeface="Calibri" charset="0"/>
                <a:cs typeface="Calibri" charset="0"/>
              </a:rPr>
              <a:t> </a:t>
            </a:r>
            <a:r>
              <a:rPr lang="en-US" sz="4800" b="1" dirty="0" err="1">
                <a:solidFill>
                  <a:schemeClr val="tx2">
                    <a:lumMod val="10000"/>
                  </a:schemeClr>
                </a:solidFill>
                <a:latin typeface="Calibri" charset="0"/>
                <a:ea typeface="Calibri" charset="0"/>
                <a:cs typeface="Calibri" charset="0"/>
              </a:rPr>
              <a:t>transfüzyon</a:t>
            </a:r>
            <a:r>
              <a:rPr lang="en-US" sz="4800" b="1" dirty="0">
                <a:solidFill>
                  <a:schemeClr val="tx2">
                    <a:lumMod val="10000"/>
                  </a:schemeClr>
                </a:solidFill>
                <a:latin typeface="Calibri" charset="0"/>
                <a:ea typeface="Calibri" charset="0"/>
                <a:cs typeface="Calibri" charset="0"/>
              </a:rPr>
              <a:t> (IUT) </a:t>
            </a:r>
            <a:r>
              <a:rPr lang="en-US" sz="4800" b="1" dirty="0" err="1">
                <a:solidFill>
                  <a:schemeClr val="tx2">
                    <a:lumMod val="10000"/>
                  </a:schemeClr>
                </a:solidFill>
                <a:latin typeface="Calibri" charset="0"/>
                <a:ea typeface="Calibri" charset="0"/>
                <a:cs typeface="Calibri" charset="0"/>
              </a:rPr>
              <a:t>sonrası</a:t>
            </a:r>
            <a:r>
              <a:rPr lang="en-US" sz="4800" b="1" dirty="0">
                <a:solidFill>
                  <a:schemeClr val="tx2">
                    <a:lumMod val="10000"/>
                  </a:schemeClr>
                </a:solidFill>
                <a:latin typeface="Calibri" charset="0"/>
                <a:ea typeface="Calibri" charset="0"/>
                <a:cs typeface="Calibri" charset="0"/>
              </a:rPr>
              <a:t> </a:t>
            </a:r>
            <a:r>
              <a:rPr lang="en-US" sz="4800" b="1" dirty="0" err="1">
                <a:solidFill>
                  <a:schemeClr val="tx2">
                    <a:lumMod val="10000"/>
                  </a:schemeClr>
                </a:solidFill>
                <a:latin typeface="Calibri" charset="0"/>
                <a:ea typeface="Calibri" charset="0"/>
                <a:cs typeface="Calibri" charset="0"/>
              </a:rPr>
              <a:t>yenidoğan</a:t>
            </a:r>
            <a:r>
              <a:rPr lang="en-US" sz="4800" b="1" dirty="0">
                <a:solidFill>
                  <a:schemeClr val="tx2">
                    <a:lumMod val="10000"/>
                  </a:schemeClr>
                </a:solidFill>
                <a:latin typeface="Calibri" charset="0"/>
                <a:ea typeface="Calibri" charset="0"/>
                <a:cs typeface="Calibri" charset="0"/>
              </a:rPr>
              <a:t> </a:t>
            </a:r>
            <a:br>
              <a:rPr lang="en-US" sz="4800" b="1" dirty="0">
                <a:solidFill>
                  <a:schemeClr val="tx2">
                    <a:lumMod val="10000"/>
                  </a:schemeClr>
                </a:solidFill>
                <a:latin typeface="Calibri" charset="0"/>
                <a:ea typeface="Calibri" charset="0"/>
                <a:cs typeface="Calibri" charset="0"/>
              </a:rPr>
            </a:br>
            <a:r>
              <a:rPr lang="en-US" sz="4800" b="1" dirty="0" err="1">
                <a:solidFill>
                  <a:schemeClr val="tx2">
                    <a:lumMod val="10000"/>
                  </a:schemeClr>
                </a:solidFill>
                <a:latin typeface="Calibri" charset="0"/>
                <a:ea typeface="Calibri" charset="0"/>
                <a:cs typeface="Calibri" charset="0"/>
              </a:rPr>
              <a:t>dönemi</a:t>
            </a:r>
            <a:r>
              <a:rPr lang="en-US" sz="4800" b="1" dirty="0">
                <a:solidFill>
                  <a:schemeClr val="tx2">
                    <a:lumMod val="10000"/>
                  </a:schemeClr>
                </a:solidFill>
                <a:latin typeface="Calibri" charset="0"/>
                <a:ea typeface="Calibri" charset="0"/>
                <a:cs typeface="Calibri" charset="0"/>
              </a:rPr>
              <a:t> </a:t>
            </a:r>
            <a:br>
              <a:rPr lang="en-US" sz="4800" b="1" dirty="0">
                <a:solidFill>
                  <a:schemeClr val="tx2">
                    <a:lumMod val="10000"/>
                  </a:schemeClr>
                </a:solidFill>
                <a:latin typeface="Calibri" charset="0"/>
                <a:ea typeface="Calibri" charset="0"/>
                <a:cs typeface="Calibri" charset="0"/>
              </a:rPr>
            </a:br>
            <a:endParaRPr lang="en-US" sz="4800" b="1" dirty="0">
              <a:solidFill>
                <a:schemeClr val="tx2">
                  <a:lumMod val="10000"/>
                </a:schemeClr>
              </a:solidFill>
              <a:latin typeface="Calibri" charset="0"/>
              <a:ea typeface="Calibri" charset="0"/>
              <a:cs typeface="Calibri" charset="0"/>
            </a:endParaRPr>
          </a:p>
        </p:txBody>
      </p:sp>
      <p:pic>
        <p:nvPicPr>
          <p:cNvPr id="4" name="pasted-image.pdf"/>
          <p:cNvPicPr>
            <a:picLocks noChangeAspect="1"/>
          </p:cNvPicPr>
          <p:nvPr/>
        </p:nvPicPr>
        <p:blipFill>
          <a:blip r:embed="rId2"/>
          <a:stretch>
            <a:fillRect/>
          </a:stretch>
        </p:blipFill>
        <p:spPr>
          <a:xfrm>
            <a:off x="12106656" y="243249"/>
            <a:ext cx="898144" cy="898144"/>
          </a:xfrm>
          <a:prstGeom prst="rect">
            <a:avLst/>
          </a:prstGeom>
          <a:ln w="12700">
            <a:miter lim="400000"/>
          </a:ln>
        </p:spPr>
      </p:pic>
      <p:sp>
        <p:nvSpPr>
          <p:cNvPr id="5" name="Text Placeholder 2"/>
          <p:cNvSpPr>
            <a:spLocks noGrp="1"/>
          </p:cNvSpPr>
          <p:nvPr>
            <p:ph type="body" idx="1"/>
          </p:nvPr>
        </p:nvSpPr>
        <p:spPr>
          <a:xfrm>
            <a:off x="227203" y="1699767"/>
            <a:ext cx="12555736" cy="7854779"/>
          </a:xfrm>
        </p:spPr>
        <p:txBody>
          <a:bodyPr anchor="t">
            <a:normAutofit fontScale="92500" lnSpcReduction="10000"/>
          </a:bodyPr>
          <a:lstStyle/>
          <a:p>
            <a:pPr marL="571500" lvl="1" indent="-571500" defTabSz="914400">
              <a:spcBef>
                <a:spcPts val="0"/>
              </a:spcBef>
              <a:buSzTx/>
              <a:buFont typeface="Arial" charset="0"/>
              <a:buChar char="•"/>
            </a:pPr>
            <a:r>
              <a:rPr lang="en-US" sz="3600" b="1" dirty="0" err="1">
                <a:solidFill>
                  <a:schemeClr val="tx1"/>
                </a:solidFill>
                <a:latin typeface="Calibri" charset="0"/>
                <a:ea typeface="Calibri" charset="0"/>
                <a:cs typeface="Calibri" charset="0"/>
              </a:rPr>
              <a:t>Gerekirse</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fototerapi</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ve</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transfüzyon</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ihtiyacı</a:t>
            </a:r>
            <a:endParaRPr lang="en-US" sz="3600" b="1" dirty="0">
              <a:solidFill>
                <a:schemeClr val="tx1"/>
              </a:solidFill>
              <a:latin typeface="Calibri" charset="0"/>
              <a:ea typeface="Calibri" charset="0"/>
              <a:cs typeface="Calibri" charset="0"/>
            </a:endParaRPr>
          </a:p>
          <a:p>
            <a:pPr marL="1028700" lvl="2" indent="-571500" defTabSz="914400">
              <a:spcBef>
                <a:spcPts val="0"/>
              </a:spcBef>
              <a:buSzTx/>
              <a:buFont typeface="Arial" charset="0"/>
              <a:buChar char="•"/>
            </a:pPr>
            <a:r>
              <a:rPr lang="en-US" sz="3600" b="1" dirty="0" err="1">
                <a:solidFill>
                  <a:schemeClr val="tx1"/>
                </a:solidFill>
                <a:latin typeface="Calibri" charset="0"/>
                <a:ea typeface="Calibri" charset="0"/>
                <a:cs typeface="Calibri" charset="0"/>
              </a:rPr>
              <a:t>Bazen</a:t>
            </a:r>
            <a:r>
              <a:rPr lang="en-US" sz="3600" b="1" dirty="0">
                <a:solidFill>
                  <a:schemeClr val="tx1"/>
                </a:solidFill>
                <a:latin typeface="Calibri" charset="0"/>
                <a:ea typeface="Calibri" charset="0"/>
                <a:cs typeface="Calibri" charset="0"/>
              </a:rPr>
              <a:t> </a:t>
            </a:r>
            <a:r>
              <a:rPr lang="en-US" sz="3600" b="1" i="1" dirty="0">
                <a:solidFill>
                  <a:srgbClr val="FFFF00"/>
                </a:solidFill>
                <a:latin typeface="Calibri" charset="0"/>
                <a:ea typeface="Calibri" charset="0"/>
                <a:cs typeface="Calibri" charset="0"/>
              </a:rPr>
              <a:t>exchange </a:t>
            </a:r>
            <a:r>
              <a:rPr lang="en-US" sz="3600" b="1" i="1" dirty="0" err="1">
                <a:solidFill>
                  <a:srgbClr val="FFFF00"/>
                </a:solidFill>
                <a:latin typeface="Calibri" charset="0"/>
                <a:ea typeface="Calibri" charset="0"/>
                <a:cs typeface="Calibri" charset="0"/>
              </a:rPr>
              <a:t>transfüzyon</a:t>
            </a:r>
            <a:r>
              <a:rPr lang="en-US" sz="3600" b="1" i="1" dirty="0">
                <a:solidFill>
                  <a:srgbClr val="FFFF00"/>
                </a:solidFill>
                <a:latin typeface="Calibri" charset="0"/>
                <a:ea typeface="Calibri" charset="0"/>
                <a:cs typeface="Calibri" charset="0"/>
              </a:rPr>
              <a:t> </a:t>
            </a:r>
            <a:r>
              <a:rPr lang="en-US" sz="3600" b="1" dirty="0">
                <a:solidFill>
                  <a:schemeClr val="tx1"/>
                </a:solidFill>
                <a:latin typeface="Calibri" charset="0"/>
                <a:ea typeface="Calibri" charset="0"/>
                <a:cs typeface="Calibri" charset="0"/>
                <a:sym typeface="Wingdings"/>
              </a:rPr>
              <a:t> Maternal </a:t>
            </a:r>
            <a:r>
              <a:rPr lang="en-US" sz="3600" b="1" dirty="0" err="1">
                <a:solidFill>
                  <a:schemeClr val="tx1"/>
                </a:solidFill>
                <a:latin typeface="Calibri" charset="0"/>
                <a:ea typeface="Calibri" charset="0"/>
                <a:cs typeface="Calibri" charset="0"/>
                <a:sym typeface="Wingdings"/>
              </a:rPr>
              <a:t>antikorları</a:t>
            </a:r>
            <a:r>
              <a:rPr lang="en-US" sz="3600" b="1" dirty="0">
                <a:solidFill>
                  <a:schemeClr val="tx1"/>
                </a:solidFill>
                <a:latin typeface="Calibri" charset="0"/>
                <a:ea typeface="Calibri" charset="0"/>
                <a:cs typeface="Calibri" charset="0"/>
                <a:sym typeface="Wingdings"/>
              </a:rPr>
              <a:t> </a:t>
            </a:r>
            <a:r>
              <a:rPr lang="en-US" sz="3600" b="1" dirty="0" err="1">
                <a:solidFill>
                  <a:schemeClr val="tx1"/>
                </a:solidFill>
                <a:latin typeface="Calibri" charset="0"/>
                <a:ea typeface="Calibri" charset="0"/>
                <a:cs typeface="Calibri" charset="0"/>
                <a:sym typeface="Wingdings"/>
              </a:rPr>
              <a:t>temizlemek</a:t>
            </a:r>
            <a:r>
              <a:rPr lang="en-US" sz="3600" b="1" dirty="0">
                <a:solidFill>
                  <a:schemeClr val="tx1"/>
                </a:solidFill>
                <a:latin typeface="Calibri" charset="0"/>
                <a:ea typeface="Calibri" charset="0"/>
                <a:cs typeface="Calibri" charset="0"/>
                <a:sym typeface="Wingdings"/>
              </a:rPr>
              <a:t> </a:t>
            </a:r>
            <a:r>
              <a:rPr lang="en-US" sz="3600" b="1" dirty="0" err="1">
                <a:solidFill>
                  <a:schemeClr val="tx1"/>
                </a:solidFill>
                <a:latin typeface="Calibri" charset="0"/>
                <a:ea typeface="Calibri" charset="0"/>
                <a:cs typeface="Calibri" charset="0"/>
                <a:sym typeface="Wingdings"/>
              </a:rPr>
              <a:t>amaçlı</a:t>
            </a:r>
            <a:endParaRPr lang="en-US" sz="3600" b="1" dirty="0">
              <a:solidFill>
                <a:schemeClr val="tx1"/>
              </a:solidFill>
              <a:latin typeface="Calibri" charset="0"/>
              <a:ea typeface="Calibri" charset="0"/>
              <a:cs typeface="Calibri" charset="0"/>
              <a:sym typeface="Wingdings"/>
            </a:endParaRPr>
          </a:p>
          <a:p>
            <a:pPr marL="1028700" lvl="2" indent="-571500" defTabSz="914400">
              <a:spcBef>
                <a:spcPts val="0"/>
              </a:spcBef>
              <a:buSzTx/>
              <a:buFont typeface="Arial" charset="0"/>
              <a:buChar char="•"/>
            </a:pPr>
            <a:endParaRPr lang="en-US" sz="3600" b="1" dirty="0">
              <a:solidFill>
                <a:schemeClr val="tx1"/>
              </a:solidFill>
              <a:latin typeface="Calibri" charset="0"/>
              <a:ea typeface="Calibri" charset="0"/>
              <a:cs typeface="Calibri" charset="0"/>
            </a:endParaRPr>
          </a:p>
          <a:p>
            <a:pPr marL="571500" lvl="1" indent="-571500" defTabSz="914400">
              <a:spcBef>
                <a:spcPts val="0"/>
              </a:spcBef>
              <a:buSzTx/>
              <a:buFont typeface="Arial" charset="0"/>
              <a:buChar char="•"/>
            </a:pPr>
            <a:r>
              <a:rPr lang="en-US" sz="3600" b="1" dirty="0">
                <a:solidFill>
                  <a:schemeClr val="tx1"/>
                </a:solidFill>
                <a:latin typeface="Calibri" charset="0"/>
                <a:ea typeface="Calibri" charset="0"/>
                <a:cs typeface="Calibri" charset="0"/>
              </a:rPr>
              <a:t>Preterm </a:t>
            </a:r>
            <a:r>
              <a:rPr lang="en-US" sz="3600" b="1" dirty="0" err="1">
                <a:solidFill>
                  <a:schemeClr val="tx1"/>
                </a:solidFill>
                <a:latin typeface="Calibri" charset="0"/>
                <a:ea typeface="Calibri" charset="0"/>
                <a:cs typeface="Calibri" charset="0"/>
              </a:rPr>
              <a:t>veya</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trombositopenik</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doğmuş</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ise</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intrakraniyal</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kanama</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gibi</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komplikasyonlar</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açısından</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takip</a:t>
            </a:r>
            <a:endParaRPr lang="en-US" sz="3600" b="1" dirty="0">
              <a:solidFill>
                <a:schemeClr val="tx1"/>
              </a:solidFill>
              <a:latin typeface="Calibri" charset="0"/>
              <a:ea typeface="Calibri" charset="0"/>
              <a:cs typeface="Calibri" charset="0"/>
            </a:endParaRPr>
          </a:p>
          <a:p>
            <a:pPr marL="571500" lvl="1" indent="-571500" defTabSz="914400">
              <a:spcBef>
                <a:spcPts val="0"/>
              </a:spcBef>
              <a:buSzTx/>
              <a:buFont typeface="Arial" charset="0"/>
              <a:buChar char="•"/>
            </a:pPr>
            <a:endParaRPr lang="en-US" sz="3600" b="1" dirty="0">
              <a:solidFill>
                <a:schemeClr val="tx1"/>
              </a:solidFill>
              <a:latin typeface="Calibri" charset="0"/>
              <a:ea typeface="Calibri" charset="0"/>
              <a:cs typeface="Calibri" charset="0"/>
            </a:endParaRPr>
          </a:p>
          <a:p>
            <a:pPr marL="571500" lvl="1" indent="-571500" defTabSz="914400">
              <a:spcBef>
                <a:spcPts val="0"/>
              </a:spcBef>
              <a:buSzTx/>
              <a:buFont typeface="Arial" charset="0"/>
              <a:buChar char="•"/>
            </a:pPr>
            <a:r>
              <a:rPr lang="en-US" sz="3600" b="1" dirty="0" err="1">
                <a:solidFill>
                  <a:schemeClr val="tx1"/>
                </a:solidFill>
                <a:latin typeface="Calibri" charset="0"/>
                <a:ea typeface="Calibri" charset="0"/>
                <a:cs typeface="Calibri" charset="0"/>
              </a:rPr>
              <a:t>Emzirme</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kontrendike</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değildir</a:t>
            </a:r>
            <a:endParaRPr lang="en-US" sz="3600" b="1" dirty="0">
              <a:solidFill>
                <a:schemeClr val="tx1"/>
              </a:solidFill>
              <a:latin typeface="Calibri" charset="0"/>
              <a:ea typeface="Calibri" charset="0"/>
              <a:cs typeface="Calibri" charset="0"/>
            </a:endParaRPr>
          </a:p>
          <a:p>
            <a:pPr marL="571500" lvl="1" indent="-571500" defTabSz="914400">
              <a:spcBef>
                <a:spcPts val="0"/>
              </a:spcBef>
              <a:buSzTx/>
              <a:buFont typeface="Arial" charset="0"/>
              <a:buChar char="•"/>
            </a:pPr>
            <a:endParaRPr lang="en-US" sz="3600" b="1" dirty="0">
              <a:solidFill>
                <a:schemeClr val="tx1"/>
              </a:solidFill>
              <a:latin typeface="Calibri" charset="0"/>
              <a:ea typeface="Calibri" charset="0"/>
              <a:cs typeface="Calibri" charset="0"/>
            </a:endParaRPr>
          </a:p>
          <a:p>
            <a:pPr marL="571500" lvl="1" indent="-571500" defTabSz="914400">
              <a:spcBef>
                <a:spcPts val="0"/>
              </a:spcBef>
              <a:buSzTx/>
              <a:buFont typeface="Arial" charset="0"/>
              <a:buChar char="•"/>
            </a:pPr>
            <a:r>
              <a:rPr lang="en-US" sz="3600" b="1" dirty="0" err="1">
                <a:solidFill>
                  <a:schemeClr val="tx1"/>
                </a:solidFill>
                <a:latin typeface="Calibri" charset="0"/>
                <a:ea typeface="Calibri" charset="0"/>
                <a:cs typeface="Calibri" charset="0"/>
              </a:rPr>
              <a:t>Özellikle</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hidropik</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doğmuşsa</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veya</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intrauterin</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dönemde</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hidropik</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iken</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müdahale</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edilmiş</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ise</a:t>
            </a:r>
            <a:r>
              <a:rPr lang="en-US" sz="3600" b="1" dirty="0">
                <a:solidFill>
                  <a:schemeClr val="tx1"/>
                </a:solidFill>
                <a:latin typeface="Calibri" charset="0"/>
                <a:ea typeface="Calibri" charset="0"/>
                <a:cs typeface="Calibri" charset="0"/>
              </a:rPr>
              <a:t> </a:t>
            </a:r>
          </a:p>
          <a:p>
            <a:pPr marL="1028700" lvl="2" indent="-571500" defTabSz="914400">
              <a:spcBef>
                <a:spcPts val="0"/>
              </a:spcBef>
              <a:buSzTx/>
              <a:buFont typeface="Arial" charset="0"/>
              <a:buChar char="•"/>
            </a:pPr>
            <a:r>
              <a:rPr lang="en-US" sz="3600" b="1" dirty="0" err="1">
                <a:solidFill>
                  <a:schemeClr val="tx1"/>
                </a:solidFill>
                <a:latin typeface="Calibri" charset="0"/>
                <a:ea typeface="Calibri" charset="0"/>
                <a:cs typeface="Calibri" charset="0"/>
              </a:rPr>
              <a:t>Uzun</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dönem</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nörolojik</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sekeller</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açısından</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takip</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edilmeli</a:t>
            </a:r>
            <a:endParaRPr lang="en-US" sz="3600" b="1" dirty="0">
              <a:solidFill>
                <a:schemeClr val="tx1"/>
              </a:solidFill>
              <a:latin typeface="Calibri" charset="0"/>
              <a:ea typeface="Calibri" charset="0"/>
              <a:cs typeface="Calibri" charset="0"/>
            </a:endParaRPr>
          </a:p>
          <a:p>
            <a:pPr marL="1028700" lvl="2" indent="-571500" defTabSz="914400">
              <a:spcBef>
                <a:spcPts val="0"/>
              </a:spcBef>
              <a:buSzTx/>
              <a:buFont typeface="Arial" charset="0"/>
              <a:buChar char="•"/>
            </a:pPr>
            <a:r>
              <a:rPr lang="tr-TR" sz="3600" b="1" dirty="0">
                <a:solidFill>
                  <a:schemeClr val="tx1"/>
                </a:solidFill>
                <a:latin typeface="Calibri" charset="0"/>
                <a:ea typeface="Calibri" charset="0"/>
                <a:cs typeface="Calibri" charset="0"/>
              </a:rPr>
              <a:t>Bunlar dışında genel olarak nörolojik sonuçlar iyidir</a:t>
            </a:r>
          </a:p>
          <a:p>
            <a:pPr marL="1028700" lvl="2" indent="-571500" defTabSz="914400">
              <a:spcBef>
                <a:spcPts val="0"/>
              </a:spcBef>
              <a:buSzTx/>
              <a:buFont typeface="Arial" charset="0"/>
              <a:buChar char="•"/>
            </a:pPr>
            <a:endParaRPr lang="tr-TR" sz="3600" b="1" dirty="0">
              <a:solidFill>
                <a:schemeClr val="tx1"/>
              </a:solidFill>
              <a:latin typeface="Calibri" charset="0"/>
              <a:ea typeface="Calibri" charset="0"/>
              <a:cs typeface="Calibri" charset="0"/>
            </a:endParaRPr>
          </a:p>
          <a:p>
            <a:pPr marL="571500" lvl="1" indent="-571500" defTabSz="914400">
              <a:spcBef>
                <a:spcPts val="0"/>
              </a:spcBef>
              <a:buSzTx/>
              <a:buFont typeface="Arial" charset="0"/>
              <a:buChar char="•"/>
            </a:pPr>
            <a:r>
              <a:rPr lang="tr-TR" sz="3600" b="1" dirty="0">
                <a:solidFill>
                  <a:schemeClr val="tx1"/>
                </a:solidFill>
                <a:latin typeface="Calibri" charset="0"/>
                <a:ea typeface="Calibri" charset="0"/>
                <a:cs typeface="Calibri" charset="0"/>
              </a:rPr>
              <a:t>Tekrarlayan IUT sonrası </a:t>
            </a:r>
            <a:r>
              <a:rPr lang="tr-TR" sz="3600" b="1" dirty="0" err="1">
                <a:solidFill>
                  <a:schemeClr val="tx1"/>
                </a:solidFill>
                <a:latin typeface="Calibri" charset="0"/>
                <a:ea typeface="Calibri" charset="0"/>
                <a:cs typeface="Calibri" charset="0"/>
              </a:rPr>
              <a:t>yenidoğan</a:t>
            </a:r>
            <a:r>
              <a:rPr lang="tr-TR" sz="3600" b="1" dirty="0">
                <a:solidFill>
                  <a:schemeClr val="tx1"/>
                </a:solidFill>
                <a:latin typeface="Calibri" charset="0"/>
                <a:ea typeface="Calibri" charset="0"/>
                <a:cs typeface="Calibri" charset="0"/>
              </a:rPr>
              <a:t> döneminde </a:t>
            </a:r>
            <a:r>
              <a:rPr lang="tr-TR" sz="3600" b="1" dirty="0" err="1">
                <a:solidFill>
                  <a:schemeClr val="tx1"/>
                </a:solidFill>
                <a:latin typeface="Calibri" charset="0"/>
                <a:ea typeface="Calibri" charset="0"/>
                <a:cs typeface="Calibri" charset="0"/>
              </a:rPr>
              <a:t>eritropoez</a:t>
            </a:r>
            <a:r>
              <a:rPr lang="tr-TR" sz="3600" b="1" dirty="0">
                <a:solidFill>
                  <a:schemeClr val="tx1"/>
                </a:solidFill>
                <a:latin typeface="Calibri" charset="0"/>
                <a:ea typeface="Calibri" charset="0"/>
                <a:cs typeface="Calibri" charset="0"/>
              </a:rPr>
              <a:t> baskılanabilir</a:t>
            </a:r>
          </a:p>
          <a:p>
            <a:pPr marL="1028700" lvl="2" indent="-571500" defTabSz="914400">
              <a:spcBef>
                <a:spcPts val="0"/>
              </a:spcBef>
              <a:buSzTx/>
              <a:buFont typeface="Arial" charset="0"/>
              <a:buChar char="•"/>
            </a:pPr>
            <a:r>
              <a:rPr lang="tr-TR" sz="3600" b="1" dirty="0">
                <a:solidFill>
                  <a:schemeClr val="tx1"/>
                </a:solidFill>
                <a:latin typeface="Calibri" charset="0"/>
                <a:ea typeface="Calibri" charset="0"/>
                <a:cs typeface="Calibri" charset="0"/>
              </a:rPr>
              <a:t>1. ayda transfüzyon ihtiyacı (3-4 kez) olabilir </a:t>
            </a:r>
            <a:r>
              <a:rPr lang="tr-TR" sz="3600" b="1" dirty="0">
                <a:solidFill>
                  <a:srgbClr val="FFFF00"/>
                </a:solidFill>
                <a:latin typeface="Calibri" charset="0"/>
                <a:ea typeface="Calibri" charset="0"/>
                <a:cs typeface="Calibri" charset="0"/>
              </a:rPr>
              <a:t>(</a:t>
            </a:r>
            <a:r>
              <a:rPr lang="tr-TR" sz="3600" b="1" i="1" dirty="0">
                <a:solidFill>
                  <a:srgbClr val="FFFF00"/>
                </a:solidFill>
                <a:latin typeface="Calibri" charset="0"/>
                <a:ea typeface="Calibri" charset="0"/>
                <a:cs typeface="Calibri" charset="0"/>
              </a:rPr>
              <a:t>Top-</a:t>
            </a:r>
            <a:r>
              <a:rPr lang="tr-TR" sz="3600" b="1" i="1" dirty="0" err="1">
                <a:solidFill>
                  <a:srgbClr val="FFFF00"/>
                </a:solidFill>
                <a:latin typeface="Calibri" charset="0"/>
                <a:ea typeface="Calibri" charset="0"/>
                <a:cs typeface="Calibri" charset="0"/>
              </a:rPr>
              <a:t>up</a:t>
            </a:r>
            <a:r>
              <a:rPr lang="tr-TR" sz="3600" b="1" dirty="0">
                <a:solidFill>
                  <a:srgbClr val="FFFF00"/>
                </a:solidFill>
                <a:latin typeface="Calibri" charset="0"/>
                <a:ea typeface="Calibri" charset="0"/>
                <a:cs typeface="Calibri" charset="0"/>
              </a:rPr>
              <a:t> transfüzyon)</a:t>
            </a:r>
            <a:endParaRPr lang="en-US" sz="3600" b="1" dirty="0">
              <a:solidFill>
                <a:srgbClr val="FFFF00"/>
              </a:solidFill>
              <a:latin typeface="Calibri" charset="0"/>
              <a:ea typeface="Calibri" charset="0"/>
              <a:cs typeface="Calibri" charset="0"/>
            </a:endParaRPr>
          </a:p>
          <a:p>
            <a:pPr marL="1028700" lvl="2" indent="-571500" defTabSz="914400">
              <a:spcBef>
                <a:spcPts val="0"/>
              </a:spcBef>
              <a:buSzTx/>
              <a:buFont typeface="Arial" charset="0"/>
              <a:buChar char="•"/>
            </a:pPr>
            <a:endParaRPr lang="en-US" sz="3600" b="1" dirty="0">
              <a:solidFill>
                <a:schemeClr val="tx1"/>
              </a:solidFill>
              <a:latin typeface="Calibri" charset="0"/>
              <a:ea typeface="Calibri" charset="0"/>
              <a:cs typeface="Calibri" charset="0"/>
            </a:endParaRPr>
          </a:p>
          <a:p>
            <a:pPr marL="1028700" lvl="2" indent="-571500" defTabSz="914400">
              <a:spcBef>
                <a:spcPts val="0"/>
              </a:spcBef>
              <a:buSzTx/>
              <a:buFont typeface="Arial" charset="0"/>
              <a:buChar char="•"/>
            </a:pPr>
            <a:endParaRPr lang="en-US" sz="3600" b="1" dirty="0">
              <a:solidFill>
                <a:schemeClr val="tx1"/>
              </a:solidFill>
              <a:latin typeface="Calibri" charset="0"/>
              <a:ea typeface="Calibri" charset="0"/>
              <a:cs typeface="Calibri" charset="0"/>
            </a:endParaRPr>
          </a:p>
          <a:p>
            <a:pPr marL="1485900" lvl="3" indent="-571500" defTabSz="914400">
              <a:spcBef>
                <a:spcPts val="0"/>
              </a:spcBef>
              <a:buSzTx/>
              <a:buFont typeface="Arial" charset="0"/>
              <a:buChar char="•"/>
            </a:pPr>
            <a:endParaRPr lang="en-US" sz="3600" b="1" dirty="0">
              <a:solidFill>
                <a:schemeClr val="tx1"/>
              </a:solidFill>
              <a:latin typeface="Calibri" charset="0"/>
              <a:ea typeface="Calibri" charset="0"/>
              <a:cs typeface="Calibri" charset="0"/>
            </a:endParaRPr>
          </a:p>
          <a:p>
            <a:pPr marL="1028700" lvl="2" indent="-571500" defTabSz="914400">
              <a:spcBef>
                <a:spcPts val="0"/>
              </a:spcBef>
              <a:buSzTx/>
              <a:buFont typeface="Arial" charset="0"/>
              <a:buChar char="•"/>
            </a:pPr>
            <a:endParaRPr lang="en-US" sz="3600" b="1" dirty="0">
              <a:solidFill>
                <a:schemeClr val="tx1"/>
              </a:solidFill>
              <a:latin typeface="Calibri" charset="0"/>
              <a:ea typeface="Calibri" charset="0"/>
              <a:cs typeface="Calibri" charset="0"/>
            </a:endParaRPr>
          </a:p>
        </p:txBody>
      </p:sp>
    </p:spTree>
    <p:extLst>
      <p:ext uri="{BB962C8B-B14F-4D97-AF65-F5344CB8AC3E}">
        <p14:creationId xmlns:p14="http://schemas.microsoft.com/office/powerpoint/2010/main" val="1592829434"/>
      </p:ext>
    </p:extLst>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0368"/>
            <a:ext cx="13004800" cy="1330960"/>
          </a:xfrm>
          <a:solidFill>
            <a:schemeClr val="tx1"/>
          </a:solidFill>
        </p:spPr>
        <p:txBody>
          <a:bodyPr>
            <a:normAutofit/>
          </a:bodyPr>
          <a:lstStyle/>
          <a:p>
            <a:pPr algn="l"/>
            <a:r>
              <a:rPr lang="en-US" sz="4800" b="1" dirty="0">
                <a:solidFill>
                  <a:schemeClr val="tx2">
                    <a:lumMod val="10000"/>
                  </a:schemeClr>
                </a:solidFill>
                <a:latin typeface="Calibri" charset="0"/>
                <a:ea typeface="Calibri" charset="0"/>
                <a:cs typeface="Calibri" charset="0"/>
              </a:rPr>
              <a:t> IUT </a:t>
            </a:r>
            <a:r>
              <a:rPr lang="en-US" sz="4800" b="1" dirty="0" err="1">
                <a:solidFill>
                  <a:schemeClr val="tx2">
                    <a:lumMod val="10000"/>
                  </a:schemeClr>
                </a:solidFill>
                <a:latin typeface="Calibri" charset="0"/>
                <a:ea typeface="Calibri" charset="0"/>
                <a:cs typeface="Calibri" charset="0"/>
              </a:rPr>
              <a:t>gerekmeyen</a:t>
            </a:r>
            <a:r>
              <a:rPr lang="en-US" sz="4800" b="1" dirty="0">
                <a:solidFill>
                  <a:schemeClr val="tx2">
                    <a:lumMod val="10000"/>
                  </a:schemeClr>
                </a:solidFill>
                <a:latin typeface="Calibri" charset="0"/>
                <a:ea typeface="Calibri" charset="0"/>
                <a:cs typeface="Calibri" charset="0"/>
              </a:rPr>
              <a:t> </a:t>
            </a:r>
            <a:r>
              <a:rPr lang="en-US" sz="4800" b="1" dirty="0" err="1">
                <a:solidFill>
                  <a:schemeClr val="tx2">
                    <a:lumMod val="10000"/>
                  </a:schemeClr>
                </a:solidFill>
                <a:latin typeface="Calibri" charset="0"/>
                <a:ea typeface="Calibri" charset="0"/>
                <a:cs typeface="Calibri" charset="0"/>
              </a:rPr>
              <a:t>alloimmunize</a:t>
            </a:r>
            <a:r>
              <a:rPr lang="en-US" sz="4800" b="1" dirty="0">
                <a:solidFill>
                  <a:schemeClr val="tx2">
                    <a:lumMod val="10000"/>
                  </a:schemeClr>
                </a:solidFill>
                <a:latin typeface="Calibri" charset="0"/>
                <a:ea typeface="Calibri" charset="0"/>
                <a:cs typeface="Calibri" charset="0"/>
              </a:rPr>
              <a:t> </a:t>
            </a:r>
            <a:r>
              <a:rPr lang="en-US" sz="4800" b="1" dirty="0" err="1">
                <a:solidFill>
                  <a:schemeClr val="tx2">
                    <a:lumMod val="10000"/>
                  </a:schemeClr>
                </a:solidFill>
                <a:latin typeface="Calibri" charset="0"/>
                <a:ea typeface="Calibri" charset="0"/>
                <a:cs typeface="Calibri" charset="0"/>
              </a:rPr>
              <a:t>olguda</a:t>
            </a:r>
            <a:r>
              <a:rPr lang="en-US" sz="4800" b="1" dirty="0">
                <a:solidFill>
                  <a:schemeClr val="tx2">
                    <a:lumMod val="10000"/>
                  </a:schemeClr>
                </a:solidFill>
                <a:latin typeface="Calibri" charset="0"/>
                <a:ea typeface="Calibri" charset="0"/>
                <a:cs typeface="Calibri" charset="0"/>
              </a:rPr>
              <a:t> </a:t>
            </a:r>
            <a:r>
              <a:rPr lang="en-US" sz="4800" b="1" dirty="0" err="1">
                <a:solidFill>
                  <a:schemeClr val="tx2">
                    <a:lumMod val="10000"/>
                  </a:schemeClr>
                </a:solidFill>
                <a:latin typeface="Calibri" charset="0"/>
                <a:ea typeface="Calibri" charset="0"/>
                <a:cs typeface="Calibri" charset="0"/>
              </a:rPr>
              <a:t>yönetim</a:t>
            </a:r>
            <a:endParaRPr lang="en-US" sz="4800" b="1" dirty="0">
              <a:solidFill>
                <a:schemeClr val="tx2">
                  <a:lumMod val="10000"/>
                </a:schemeClr>
              </a:solidFill>
              <a:latin typeface="Calibri" charset="0"/>
              <a:ea typeface="Calibri" charset="0"/>
              <a:cs typeface="Calibri" charset="0"/>
            </a:endParaRPr>
          </a:p>
        </p:txBody>
      </p:sp>
      <p:sp>
        <p:nvSpPr>
          <p:cNvPr id="3" name="Text Placeholder 2"/>
          <p:cNvSpPr>
            <a:spLocks noGrp="1"/>
          </p:cNvSpPr>
          <p:nvPr>
            <p:ph type="body" idx="1"/>
          </p:nvPr>
        </p:nvSpPr>
        <p:spPr>
          <a:xfrm>
            <a:off x="347472" y="1554734"/>
            <a:ext cx="12033504" cy="7936738"/>
          </a:xfrm>
        </p:spPr>
        <p:txBody>
          <a:bodyPr anchor="t">
            <a:normAutofit/>
          </a:bodyPr>
          <a:lstStyle/>
          <a:p>
            <a:pPr marL="571500" lvl="1" indent="-571500" defTabSz="914400">
              <a:spcBef>
                <a:spcPts val="0"/>
              </a:spcBef>
              <a:buSzTx/>
              <a:buFont typeface="Arial" charset="0"/>
              <a:buChar char="•"/>
              <a:defRPr/>
            </a:pPr>
            <a:r>
              <a:rPr lang="tr-TR" sz="3600" b="1" dirty="0">
                <a:solidFill>
                  <a:schemeClr val="tx1"/>
                </a:solidFill>
                <a:latin typeface="Calibri" charset="0"/>
                <a:ea typeface="Calibri" charset="0"/>
                <a:cs typeface="Calibri" charset="0"/>
              </a:rPr>
              <a:t>IDC tanımlama ve </a:t>
            </a:r>
            <a:r>
              <a:rPr lang="tr-TR" sz="3600" b="1" dirty="0" err="1">
                <a:solidFill>
                  <a:schemeClr val="tx1"/>
                </a:solidFill>
                <a:latin typeface="Calibri" charset="0"/>
                <a:ea typeface="Calibri" charset="0"/>
                <a:cs typeface="Calibri" charset="0"/>
              </a:rPr>
              <a:t>titrasyon</a:t>
            </a:r>
            <a:r>
              <a:rPr lang="tr-TR" sz="3600" b="1" dirty="0">
                <a:solidFill>
                  <a:schemeClr val="tx1"/>
                </a:solidFill>
                <a:latin typeface="Calibri" charset="0"/>
                <a:ea typeface="Calibri" charset="0"/>
                <a:cs typeface="Calibri" charset="0"/>
              </a:rPr>
              <a:t> &gt;1/16</a:t>
            </a:r>
          </a:p>
          <a:p>
            <a:pPr marL="1028700" lvl="2" indent="-571500" defTabSz="914400">
              <a:spcBef>
                <a:spcPts val="0"/>
              </a:spcBef>
              <a:buSzTx/>
              <a:buFont typeface="Arial" charset="0"/>
              <a:buChar char="•"/>
              <a:defRPr/>
            </a:pPr>
            <a:r>
              <a:rPr lang="tr-TR" sz="3600" b="1" dirty="0">
                <a:solidFill>
                  <a:schemeClr val="tx1"/>
                </a:solidFill>
                <a:latin typeface="Calibri" charset="0"/>
                <a:ea typeface="Calibri" charset="0"/>
                <a:cs typeface="Calibri" charset="0"/>
              </a:rPr>
              <a:t>Etkilenmiş ilk gebelikse 4 haftada bir </a:t>
            </a:r>
            <a:r>
              <a:rPr lang="tr-TR" sz="3600" b="1" dirty="0" err="1">
                <a:solidFill>
                  <a:schemeClr val="tx1"/>
                </a:solidFill>
                <a:latin typeface="Calibri" charset="0"/>
                <a:ea typeface="Calibri" charset="0"/>
                <a:cs typeface="Calibri" charset="0"/>
              </a:rPr>
              <a:t>titrasyon</a:t>
            </a:r>
            <a:r>
              <a:rPr lang="tr-TR" sz="3600" b="1" dirty="0">
                <a:solidFill>
                  <a:schemeClr val="tx1"/>
                </a:solidFill>
                <a:latin typeface="Calibri" charset="0"/>
                <a:ea typeface="Calibri" charset="0"/>
                <a:cs typeface="Calibri" charset="0"/>
              </a:rPr>
              <a:t> bakılabilir</a:t>
            </a:r>
            <a:endParaRPr lang="en-US" sz="3600" b="1" dirty="0">
              <a:solidFill>
                <a:schemeClr val="tx1"/>
              </a:solidFill>
              <a:latin typeface="Calibri" charset="0"/>
              <a:ea typeface="Calibri" charset="0"/>
              <a:cs typeface="Calibri" charset="0"/>
            </a:endParaRPr>
          </a:p>
          <a:p>
            <a:pPr marL="571500" marR="0" lvl="1" indent="-571500" defTabSz="914400" eaLnBrk="1" fontAlgn="auto" latinLnBrk="0" hangingPunct="1">
              <a:lnSpc>
                <a:spcPct val="100000"/>
              </a:lnSpc>
              <a:spcBef>
                <a:spcPts val="0"/>
              </a:spcBef>
              <a:spcAft>
                <a:spcPts val="0"/>
              </a:spcAft>
              <a:buClrTx/>
              <a:buSzTx/>
              <a:buFont typeface="Arial" charset="0"/>
              <a:buChar char="•"/>
              <a:tabLst/>
              <a:defRPr/>
            </a:pPr>
            <a:endParaRPr lang="en-US" sz="3600" b="1" dirty="0">
              <a:solidFill>
                <a:schemeClr val="tx1"/>
              </a:solidFill>
              <a:latin typeface="Calibri" charset="0"/>
              <a:ea typeface="Calibri" charset="0"/>
              <a:cs typeface="Calibri" charset="0"/>
            </a:endParaRPr>
          </a:p>
          <a:p>
            <a:pPr marL="571500" marR="0" lvl="1" indent="-571500" defTabSz="914400" eaLnBrk="1" fontAlgn="auto" latinLnBrk="0" hangingPunct="1">
              <a:lnSpc>
                <a:spcPct val="100000"/>
              </a:lnSpc>
              <a:spcBef>
                <a:spcPts val="0"/>
              </a:spcBef>
              <a:spcAft>
                <a:spcPts val="0"/>
              </a:spcAft>
              <a:buClrTx/>
              <a:buSzTx/>
              <a:buFont typeface="Arial" charset="0"/>
              <a:buChar char="•"/>
              <a:tabLst/>
              <a:defRPr/>
            </a:pPr>
            <a:r>
              <a:rPr lang="en-US" sz="3600" b="1" dirty="0">
                <a:solidFill>
                  <a:schemeClr val="tx1"/>
                </a:solidFill>
                <a:latin typeface="Calibri" charset="0"/>
                <a:ea typeface="Calibri" charset="0"/>
                <a:cs typeface="Calibri" charset="0"/>
              </a:rPr>
              <a:t>&gt;16. </a:t>
            </a:r>
            <a:r>
              <a:rPr lang="en-US" sz="3600" b="1" dirty="0" err="1">
                <a:solidFill>
                  <a:schemeClr val="tx1"/>
                </a:solidFill>
                <a:latin typeface="Calibri" charset="0"/>
                <a:ea typeface="Calibri" charset="0"/>
                <a:cs typeface="Calibri" charset="0"/>
              </a:rPr>
              <a:t>gebelik</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haftasından</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itibaren</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haftalık</a:t>
            </a:r>
            <a:r>
              <a:rPr lang="en-US" sz="3600" b="1" dirty="0">
                <a:solidFill>
                  <a:schemeClr val="tx1"/>
                </a:solidFill>
                <a:latin typeface="Calibri" charset="0"/>
                <a:ea typeface="Calibri" charset="0"/>
                <a:cs typeface="Calibri" charset="0"/>
              </a:rPr>
              <a:t> MCA PSV </a:t>
            </a:r>
            <a:r>
              <a:rPr lang="en-US" sz="3600" b="1" dirty="0" err="1">
                <a:solidFill>
                  <a:schemeClr val="tx1"/>
                </a:solidFill>
                <a:latin typeface="Calibri" charset="0"/>
                <a:ea typeface="Calibri" charset="0"/>
                <a:cs typeface="Calibri" charset="0"/>
              </a:rPr>
              <a:t>izlemi</a:t>
            </a:r>
            <a:endParaRPr lang="en-US" sz="3600" b="1" dirty="0">
              <a:solidFill>
                <a:schemeClr val="tx1"/>
              </a:solidFill>
              <a:latin typeface="Calibri" charset="0"/>
              <a:ea typeface="Calibri" charset="0"/>
              <a:cs typeface="Calibri" charset="0"/>
            </a:endParaRPr>
          </a:p>
          <a:p>
            <a:pPr marL="1028700" lvl="2" indent="-571500" defTabSz="914400">
              <a:spcBef>
                <a:spcPts val="0"/>
              </a:spcBef>
              <a:buSzTx/>
              <a:buFont typeface="Arial" charset="0"/>
              <a:buChar char="•"/>
              <a:defRPr/>
            </a:pPr>
            <a:r>
              <a:rPr lang="en-US" sz="3600" b="1" dirty="0">
                <a:solidFill>
                  <a:schemeClr val="tx1"/>
                </a:solidFill>
                <a:latin typeface="Calibri" charset="0"/>
                <a:ea typeface="Calibri" charset="0"/>
                <a:cs typeface="Calibri" charset="0"/>
              </a:rPr>
              <a:t>35. </a:t>
            </a:r>
            <a:r>
              <a:rPr lang="en-US" sz="3600" b="1" dirty="0" err="1">
                <a:solidFill>
                  <a:schemeClr val="tx1"/>
                </a:solidFill>
                <a:latin typeface="Calibri" charset="0"/>
                <a:ea typeface="Calibri" charset="0"/>
                <a:cs typeface="Calibri" charset="0"/>
              </a:rPr>
              <a:t>gebelik</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haftasına</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kadar</a:t>
            </a:r>
            <a:endParaRPr lang="en-US" sz="3600" b="1" dirty="0">
              <a:solidFill>
                <a:schemeClr val="tx1"/>
              </a:solidFill>
              <a:latin typeface="Calibri" charset="0"/>
              <a:ea typeface="Calibri" charset="0"/>
              <a:cs typeface="Calibri" charset="0"/>
            </a:endParaRPr>
          </a:p>
          <a:p>
            <a:pPr marL="1028700" lvl="2" indent="-571500" defTabSz="914400">
              <a:spcBef>
                <a:spcPts val="0"/>
              </a:spcBef>
              <a:buSzTx/>
              <a:buFont typeface="Arial" charset="0"/>
              <a:buChar char="•"/>
              <a:defRPr/>
            </a:pPr>
            <a:endParaRPr lang="en-US" sz="3600" b="1" dirty="0">
              <a:solidFill>
                <a:schemeClr val="tx1"/>
              </a:solidFill>
              <a:latin typeface="Calibri" charset="0"/>
              <a:ea typeface="Calibri" charset="0"/>
              <a:cs typeface="Calibri" charset="0"/>
            </a:endParaRPr>
          </a:p>
          <a:p>
            <a:pPr marL="571500" lvl="1" indent="-571500" defTabSz="914400">
              <a:spcBef>
                <a:spcPts val="0"/>
              </a:spcBef>
              <a:buSzTx/>
              <a:buFont typeface="Arial" charset="0"/>
              <a:buChar char="•"/>
              <a:defRPr/>
            </a:pPr>
            <a:r>
              <a:rPr lang="en-US" sz="3600" b="1" dirty="0">
                <a:solidFill>
                  <a:schemeClr val="tx1"/>
                </a:solidFill>
                <a:latin typeface="Calibri" charset="0"/>
                <a:ea typeface="Calibri" charset="0"/>
                <a:cs typeface="Calibri" charset="0"/>
              </a:rPr>
              <a:t>28-32. </a:t>
            </a:r>
            <a:r>
              <a:rPr lang="en-US" sz="3600" b="1" dirty="0" err="1">
                <a:solidFill>
                  <a:schemeClr val="tx1"/>
                </a:solidFill>
                <a:latin typeface="Calibri" charset="0"/>
                <a:ea typeface="Calibri" charset="0"/>
                <a:cs typeface="Calibri" charset="0"/>
              </a:rPr>
              <a:t>gebelik</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haftasından</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itibaren</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haftalık</a:t>
            </a:r>
            <a:r>
              <a:rPr lang="en-US" sz="3600" b="1" dirty="0">
                <a:solidFill>
                  <a:schemeClr val="tx1"/>
                </a:solidFill>
                <a:latin typeface="Calibri" charset="0"/>
                <a:ea typeface="Calibri" charset="0"/>
                <a:cs typeface="Calibri" charset="0"/>
              </a:rPr>
              <a:t> NST/BPP</a:t>
            </a:r>
          </a:p>
          <a:p>
            <a:pPr marL="571500" lvl="1" indent="-571500" defTabSz="914400">
              <a:spcBef>
                <a:spcPts val="0"/>
              </a:spcBef>
              <a:buSzTx/>
              <a:buFont typeface="Arial" charset="0"/>
              <a:buChar char="•"/>
              <a:defRPr/>
            </a:pPr>
            <a:endParaRPr lang="en-US" sz="3600" b="1" dirty="0">
              <a:solidFill>
                <a:schemeClr val="tx1"/>
              </a:solidFill>
              <a:latin typeface="Calibri" charset="0"/>
              <a:ea typeface="Calibri" charset="0"/>
              <a:cs typeface="Calibri" charset="0"/>
            </a:endParaRPr>
          </a:p>
          <a:p>
            <a:pPr marL="571500" lvl="1" indent="-571500" defTabSz="914400">
              <a:spcBef>
                <a:spcPts val="0"/>
              </a:spcBef>
              <a:buSzTx/>
              <a:buFont typeface="Arial" charset="0"/>
              <a:buChar char="•"/>
              <a:defRPr/>
            </a:pPr>
            <a:r>
              <a:rPr lang="en-US" sz="3600" b="1" dirty="0" err="1">
                <a:solidFill>
                  <a:schemeClr val="tx1"/>
                </a:solidFill>
                <a:latin typeface="Calibri" charset="0"/>
                <a:ea typeface="Calibri" charset="0"/>
                <a:cs typeface="Calibri" charset="0"/>
              </a:rPr>
              <a:t>Transfüzyon</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ihtiyacı</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olmaz</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ise</a:t>
            </a:r>
            <a:r>
              <a:rPr lang="en-US" sz="3600" b="1" dirty="0">
                <a:solidFill>
                  <a:schemeClr val="tx1"/>
                </a:solidFill>
                <a:latin typeface="Calibri" charset="0"/>
                <a:ea typeface="Calibri" charset="0"/>
                <a:cs typeface="Calibri" charset="0"/>
              </a:rPr>
              <a:t> 37-38. </a:t>
            </a:r>
            <a:r>
              <a:rPr lang="en-US" sz="3600" b="1" dirty="0" err="1">
                <a:solidFill>
                  <a:schemeClr val="tx1"/>
                </a:solidFill>
                <a:latin typeface="Calibri" charset="0"/>
                <a:ea typeface="Calibri" charset="0"/>
                <a:cs typeface="Calibri" charset="0"/>
              </a:rPr>
              <a:t>gebelik</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haftasında</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doğum</a:t>
            </a:r>
            <a:endParaRPr lang="en-US" sz="3600" b="1" dirty="0">
              <a:solidFill>
                <a:schemeClr val="tx1"/>
              </a:solidFill>
              <a:latin typeface="Calibri" charset="0"/>
              <a:ea typeface="Calibri" charset="0"/>
              <a:cs typeface="Calibri" charset="0"/>
            </a:endParaRPr>
          </a:p>
          <a:p>
            <a:pPr marL="1028700" lvl="2" indent="-571500" defTabSz="914400">
              <a:spcBef>
                <a:spcPts val="0"/>
              </a:spcBef>
              <a:buSzTx/>
              <a:buFont typeface="Arial" charset="0"/>
              <a:buChar char="•"/>
              <a:defRPr/>
            </a:pPr>
            <a:r>
              <a:rPr lang="en-US" sz="3600" b="1" dirty="0" err="1">
                <a:solidFill>
                  <a:schemeClr val="tx1"/>
                </a:solidFill>
                <a:latin typeface="Calibri" charset="0"/>
                <a:ea typeface="Calibri" charset="0"/>
                <a:cs typeface="Calibri" charset="0"/>
              </a:rPr>
              <a:t>Obstetrik</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endikasyonlara</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göre</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doğum</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şekline</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karar</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verilir</a:t>
            </a:r>
            <a:endParaRPr lang="en-US" sz="3600" b="1" dirty="0">
              <a:solidFill>
                <a:schemeClr val="tx1"/>
              </a:solidFill>
              <a:latin typeface="Calibri" charset="0"/>
              <a:ea typeface="Calibri" charset="0"/>
              <a:cs typeface="Calibri" charset="0"/>
            </a:endParaRPr>
          </a:p>
          <a:p>
            <a:pPr marL="1028700" lvl="2" indent="-571500" defTabSz="914400">
              <a:spcBef>
                <a:spcPts val="0"/>
              </a:spcBef>
              <a:buSzTx/>
              <a:buFont typeface="Arial" charset="0"/>
              <a:buChar char="•"/>
              <a:defRPr/>
            </a:pPr>
            <a:r>
              <a:rPr lang="en-US" sz="3600" b="1" dirty="0" err="1">
                <a:solidFill>
                  <a:schemeClr val="tx1"/>
                </a:solidFill>
                <a:latin typeface="Calibri" charset="0"/>
                <a:ea typeface="Calibri" charset="0"/>
                <a:cs typeface="Calibri" charset="0"/>
              </a:rPr>
              <a:t>Yenidoğan</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ekibi</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bilgilendirilir</a:t>
            </a:r>
            <a:endParaRPr lang="en-US" sz="3600" b="1" dirty="0">
              <a:solidFill>
                <a:schemeClr val="tx1"/>
              </a:solidFill>
              <a:latin typeface="Calibri" charset="0"/>
              <a:ea typeface="Calibri" charset="0"/>
              <a:cs typeface="Calibri" charset="0"/>
            </a:endParaRPr>
          </a:p>
          <a:p>
            <a:pPr marL="571500" marR="0" lvl="1" indent="-571500" defTabSz="914400" eaLnBrk="1" fontAlgn="auto" latinLnBrk="0" hangingPunct="1">
              <a:lnSpc>
                <a:spcPct val="100000"/>
              </a:lnSpc>
              <a:spcBef>
                <a:spcPts val="0"/>
              </a:spcBef>
              <a:spcAft>
                <a:spcPts val="0"/>
              </a:spcAft>
              <a:buClrTx/>
              <a:buSzTx/>
              <a:buFont typeface="Arial" charset="0"/>
              <a:buChar char="•"/>
              <a:tabLst/>
              <a:defRPr/>
            </a:pPr>
            <a:endParaRPr lang="en-US" sz="3600" b="1" dirty="0">
              <a:solidFill>
                <a:srgbClr val="FFFF00"/>
              </a:solidFill>
              <a:latin typeface="Calibri" charset="0"/>
              <a:ea typeface="Calibri" charset="0"/>
              <a:cs typeface="Calibri" charset="0"/>
            </a:endParaRPr>
          </a:p>
        </p:txBody>
      </p:sp>
      <p:pic>
        <p:nvPicPr>
          <p:cNvPr id="4" name="pasted-image.pdf"/>
          <p:cNvPicPr>
            <a:picLocks noChangeAspect="1"/>
          </p:cNvPicPr>
          <p:nvPr/>
        </p:nvPicPr>
        <p:blipFill>
          <a:blip r:embed="rId2"/>
          <a:stretch>
            <a:fillRect/>
          </a:stretch>
        </p:blipFill>
        <p:spPr>
          <a:xfrm>
            <a:off x="12065725" y="346310"/>
            <a:ext cx="939075" cy="939075"/>
          </a:xfrm>
          <a:prstGeom prst="rect">
            <a:avLst/>
          </a:prstGeom>
          <a:ln w="12700">
            <a:miter lim="400000"/>
          </a:ln>
        </p:spPr>
      </p:pic>
    </p:spTree>
    <p:extLst>
      <p:ext uri="{BB962C8B-B14F-4D97-AF65-F5344CB8AC3E}">
        <p14:creationId xmlns:p14="http://schemas.microsoft.com/office/powerpoint/2010/main" val="1536855153"/>
      </p:ext>
    </p:extLst>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0368"/>
            <a:ext cx="13004800" cy="1330960"/>
          </a:xfrm>
          <a:solidFill>
            <a:schemeClr val="tx1"/>
          </a:solidFill>
        </p:spPr>
        <p:txBody>
          <a:bodyPr>
            <a:normAutofit/>
          </a:bodyPr>
          <a:lstStyle/>
          <a:p>
            <a:pPr algn="l"/>
            <a:r>
              <a:rPr lang="en-US" sz="4800" b="1" dirty="0">
                <a:solidFill>
                  <a:schemeClr val="tx2">
                    <a:lumMod val="10000"/>
                  </a:schemeClr>
                </a:solidFill>
                <a:latin typeface="Calibri" charset="0"/>
                <a:ea typeface="Calibri" charset="0"/>
                <a:cs typeface="Calibri" charset="0"/>
              </a:rPr>
              <a:t> </a:t>
            </a:r>
            <a:r>
              <a:rPr lang="en-US" sz="4800" b="1" dirty="0" err="1">
                <a:solidFill>
                  <a:schemeClr val="tx2">
                    <a:lumMod val="10000"/>
                  </a:schemeClr>
                </a:solidFill>
                <a:latin typeface="Calibri" charset="0"/>
                <a:ea typeface="Calibri" charset="0"/>
                <a:cs typeface="Calibri" charset="0"/>
              </a:rPr>
              <a:t>Kell</a:t>
            </a:r>
            <a:r>
              <a:rPr lang="en-US" sz="4800" b="1" dirty="0">
                <a:solidFill>
                  <a:schemeClr val="tx2">
                    <a:lumMod val="10000"/>
                  </a:schemeClr>
                </a:solidFill>
                <a:latin typeface="Calibri" charset="0"/>
                <a:ea typeface="Calibri" charset="0"/>
                <a:cs typeface="Calibri" charset="0"/>
              </a:rPr>
              <a:t> </a:t>
            </a:r>
            <a:r>
              <a:rPr lang="en-US" sz="4800" b="1" dirty="0" err="1">
                <a:solidFill>
                  <a:schemeClr val="tx2">
                    <a:lumMod val="10000"/>
                  </a:schemeClr>
                </a:solidFill>
                <a:latin typeface="Calibri" charset="0"/>
                <a:ea typeface="Calibri" charset="0"/>
                <a:cs typeface="Calibri" charset="0"/>
              </a:rPr>
              <a:t>alloimmunizasyonu</a:t>
            </a:r>
            <a:endParaRPr lang="en-US" sz="4800" b="1" dirty="0">
              <a:solidFill>
                <a:schemeClr val="tx2">
                  <a:lumMod val="10000"/>
                </a:schemeClr>
              </a:solidFill>
              <a:latin typeface="Calibri" charset="0"/>
              <a:ea typeface="Calibri" charset="0"/>
              <a:cs typeface="Calibri" charset="0"/>
            </a:endParaRPr>
          </a:p>
        </p:txBody>
      </p:sp>
      <p:sp>
        <p:nvSpPr>
          <p:cNvPr id="3" name="Text Placeholder 2"/>
          <p:cNvSpPr>
            <a:spLocks noGrp="1"/>
          </p:cNvSpPr>
          <p:nvPr>
            <p:ph type="body" idx="1"/>
          </p:nvPr>
        </p:nvSpPr>
        <p:spPr>
          <a:xfrm>
            <a:off x="216844" y="1554734"/>
            <a:ext cx="12476044" cy="7936738"/>
          </a:xfrm>
        </p:spPr>
        <p:txBody>
          <a:bodyPr anchor="t">
            <a:normAutofit/>
          </a:bodyPr>
          <a:lstStyle/>
          <a:p>
            <a:pPr marL="571500" marR="0" lvl="1" indent="-571500" defTabSz="914400" eaLnBrk="1" fontAlgn="auto" latinLnBrk="0" hangingPunct="1">
              <a:lnSpc>
                <a:spcPct val="100000"/>
              </a:lnSpc>
              <a:spcBef>
                <a:spcPts val="0"/>
              </a:spcBef>
              <a:spcAft>
                <a:spcPts val="0"/>
              </a:spcAft>
              <a:buClrTx/>
              <a:buSzTx/>
              <a:buFont typeface="Arial" charset="0"/>
              <a:buChar char="•"/>
              <a:tabLst/>
              <a:defRPr/>
            </a:pPr>
            <a:r>
              <a:rPr lang="en-US" sz="3600" b="1" dirty="0" err="1">
                <a:solidFill>
                  <a:schemeClr val="tx1"/>
                </a:solidFill>
                <a:latin typeface="Calibri" charset="0"/>
                <a:ea typeface="Calibri" charset="0"/>
                <a:cs typeface="Calibri" charset="0"/>
              </a:rPr>
              <a:t>Gebelerde</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Kell</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alloimmunizasyon</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insidansı</a:t>
            </a:r>
            <a:endParaRPr lang="en-US" sz="3600" b="1" dirty="0">
              <a:solidFill>
                <a:schemeClr val="tx1"/>
              </a:solidFill>
              <a:latin typeface="Calibri" charset="0"/>
              <a:ea typeface="Calibri" charset="0"/>
              <a:cs typeface="Calibri" charset="0"/>
            </a:endParaRPr>
          </a:p>
          <a:p>
            <a:pPr marL="1028700" lvl="2" indent="-571500" defTabSz="914400">
              <a:spcBef>
                <a:spcPts val="0"/>
              </a:spcBef>
              <a:buSzTx/>
              <a:buFont typeface="Arial" charset="0"/>
              <a:buChar char="•"/>
              <a:defRPr/>
            </a:pPr>
            <a:r>
              <a:rPr lang="en-US" sz="3600" b="1" dirty="0">
                <a:solidFill>
                  <a:schemeClr val="tx1"/>
                </a:solidFill>
                <a:latin typeface="Calibri" charset="0"/>
                <a:ea typeface="Calibri" charset="0"/>
                <a:cs typeface="Calibri" charset="0"/>
              </a:rPr>
              <a:t>%0.1-0.3</a:t>
            </a:r>
          </a:p>
          <a:p>
            <a:pPr marL="1028700" lvl="2" indent="-571500" defTabSz="914400">
              <a:spcBef>
                <a:spcPts val="0"/>
              </a:spcBef>
              <a:buSzTx/>
              <a:buFont typeface="Arial" charset="0"/>
              <a:buChar char="•"/>
              <a:defRPr/>
            </a:pPr>
            <a:endParaRPr lang="en-US" sz="3600" b="1" dirty="0">
              <a:solidFill>
                <a:schemeClr val="tx1"/>
              </a:solidFill>
              <a:latin typeface="Calibri" charset="0"/>
              <a:ea typeface="Calibri" charset="0"/>
              <a:cs typeface="Calibri" charset="0"/>
            </a:endParaRPr>
          </a:p>
          <a:p>
            <a:pPr marL="571500" lvl="1" indent="-571500" defTabSz="914400">
              <a:spcBef>
                <a:spcPts val="0"/>
              </a:spcBef>
              <a:buSzTx/>
              <a:buFont typeface="Arial" charset="0"/>
              <a:buChar char="•"/>
              <a:defRPr/>
            </a:pPr>
            <a:r>
              <a:rPr lang="en-US" sz="3600" b="1" dirty="0" err="1">
                <a:solidFill>
                  <a:schemeClr val="tx1"/>
                </a:solidFill>
                <a:latin typeface="Calibri" charset="0"/>
                <a:ea typeface="Calibri" charset="0"/>
                <a:cs typeface="Calibri" charset="0"/>
              </a:rPr>
              <a:t>Sıklıkla</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transfüzyon</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öyküsü</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vardır</a:t>
            </a:r>
            <a:endParaRPr lang="en-US" sz="3600" b="1" dirty="0">
              <a:solidFill>
                <a:schemeClr val="tx1"/>
              </a:solidFill>
              <a:latin typeface="Calibri" charset="0"/>
              <a:ea typeface="Calibri" charset="0"/>
              <a:cs typeface="Calibri" charset="0"/>
            </a:endParaRPr>
          </a:p>
          <a:p>
            <a:pPr marL="1028700" lvl="2" indent="-571500" defTabSz="914400">
              <a:spcBef>
                <a:spcPts val="0"/>
              </a:spcBef>
              <a:buSzTx/>
              <a:buFont typeface="Arial" charset="0"/>
              <a:buChar char="•"/>
              <a:defRPr/>
            </a:pPr>
            <a:r>
              <a:rPr lang="en-US" sz="3600" b="1" dirty="0" err="1">
                <a:solidFill>
                  <a:schemeClr val="tx1"/>
                </a:solidFill>
                <a:latin typeface="Calibri" charset="0"/>
                <a:ea typeface="Calibri" charset="0"/>
                <a:cs typeface="Calibri" charset="0"/>
              </a:rPr>
              <a:t>Partnerlerin</a:t>
            </a:r>
            <a:r>
              <a:rPr lang="en-US" sz="3600" b="1" dirty="0">
                <a:solidFill>
                  <a:schemeClr val="tx1"/>
                </a:solidFill>
                <a:latin typeface="Calibri" charset="0"/>
                <a:ea typeface="Calibri" charset="0"/>
                <a:cs typeface="Calibri" charset="0"/>
              </a:rPr>
              <a:t> %90’ı </a:t>
            </a:r>
            <a:r>
              <a:rPr lang="en-US" sz="3600" b="1" dirty="0" err="1">
                <a:solidFill>
                  <a:schemeClr val="tx1"/>
                </a:solidFill>
                <a:latin typeface="Calibri" charset="0"/>
                <a:ea typeface="Calibri" charset="0"/>
                <a:cs typeface="Calibri" charset="0"/>
              </a:rPr>
              <a:t>Kell</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negatif</a:t>
            </a:r>
            <a:endParaRPr lang="en-US" sz="3600" b="1" dirty="0">
              <a:solidFill>
                <a:schemeClr val="tx1"/>
              </a:solidFill>
              <a:latin typeface="Calibri" charset="0"/>
              <a:ea typeface="Calibri" charset="0"/>
              <a:cs typeface="Calibri" charset="0"/>
            </a:endParaRPr>
          </a:p>
          <a:p>
            <a:pPr marL="1028700" lvl="2" indent="-571500" defTabSz="914400">
              <a:spcBef>
                <a:spcPts val="0"/>
              </a:spcBef>
              <a:buSzTx/>
              <a:buFont typeface="Arial" charset="0"/>
              <a:buChar char="•"/>
              <a:defRPr/>
            </a:pPr>
            <a:endParaRPr lang="en-US" sz="3600" b="1" dirty="0">
              <a:solidFill>
                <a:schemeClr val="tx1"/>
              </a:solidFill>
              <a:latin typeface="Calibri" charset="0"/>
              <a:ea typeface="Calibri" charset="0"/>
              <a:cs typeface="Calibri" charset="0"/>
            </a:endParaRPr>
          </a:p>
          <a:p>
            <a:pPr marL="571500" lvl="1" indent="-571500" defTabSz="914400">
              <a:spcBef>
                <a:spcPts val="0"/>
              </a:spcBef>
              <a:buSzTx/>
              <a:buFont typeface="Arial" charset="0"/>
              <a:buChar char="•"/>
              <a:defRPr/>
            </a:pPr>
            <a:r>
              <a:rPr lang="en-US" sz="3600" b="1" dirty="0">
                <a:solidFill>
                  <a:schemeClr val="tx1"/>
                </a:solidFill>
                <a:latin typeface="Calibri" charset="0"/>
                <a:ea typeface="Calibri" charset="0"/>
                <a:cs typeface="Calibri" charset="0"/>
              </a:rPr>
              <a:t>Rh (D) </a:t>
            </a:r>
            <a:r>
              <a:rPr lang="en-US" sz="3600" b="1" dirty="0" err="1">
                <a:solidFill>
                  <a:schemeClr val="tx1"/>
                </a:solidFill>
                <a:latin typeface="Calibri" charset="0"/>
                <a:ea typeface="Calibri" charset="0"/>
                <a:cs typeface="Calibri" charset="0"/>
              </a:rPr>
              <a:t>alloimmunizasyonundan</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farklı</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olarak</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titrasyon</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derecesi</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ile</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anemi</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arasında</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ilişki</a:t>
            </a:r>
            <a:r>
              <a:rPr lang="en-US" sz="3600" b="1" dirty="0">
                <a:solidFill>
                  <a:schemeClr val="tx1"/>
                </a:solidFill>
                <a:latin typeface="Calibri" charset="0"/>
                <a:ea typeface="Calibri" charset="0"/>
                <a:cs typeface="Calibri" charset="0"/>
              </a:rPr>
              <a:t> yok</a:t>
            </a:r>
          </a:p>
          <a:p>
            <a:pPr marL="1028700" lvl="2" indent="-571500" defTabSz="914400">
              <a:spcBef>
                <a:spcPts val="0"/>
              </a:spcBef>
              <a:buSzTx/>
              <a:buFont typeface="Arial" charset="0"/>
              <a:buChar char="•"/>
              <a:defRPr/>
            </a:pPr>
            <a:r>
              <a:rPr lang="en-US" sz="3600" b="1" dirty="0" err="1">
                <a:solidFill>
                  <a:schemeClr val="tx1"/>
                </a:solidFill>
                <a:latin typeface="Calibri" charset="0"/>
                <a:ea typeface="Calibri" charset="0"/>
                <a:cs typeface="Calibri" charset="0"/>
              </a:rPr>
              <a:t>Eritroid</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seri</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ciddi</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olarak</a:t>
            </a:r>
            <a:r>
              <a:rPr lang="en-US" sz="3600" b="1" dirty="0">
                <a:solidFill>
                  <a:schemeClr val="tx1"/>
                </a:solidFill>
                <a:latin typeface="Calibri" charset="0"/>
                <a:ea typeface="Calibri" charset="0"/>
                <a:cs typeface="Calibri" charset="0"/>
              </a:rPr>
              <a:t> bas</a:t>
            </a:r>
            <a:r>
              <a:rPr lang="tr-TR" sz="3600" b="1" dirty="0" err="1">
                <a:solidFill>
                  <a:schemeClr val="tx1"/>
                </a:solidFill>
                <a:latin typeface="Calibri" charset="0"/>
                <a:ea typeface="Calibri" charset="0"/>
                <a:cs typeface="Calibri" charset="0"/>
              </a:rPr>
              <a:t>kılanır</a:t>
            </a:r>
            <a:endParaRPr lang="tr-TR" sz="3600" b="1" dirty="0">
              <a:solidFill>
                <a:schemeClr val="tx1"/>
              </a:solidFill>
              <a:latin typeface="Calibri" charset="0"/>
              <a:ea typeface="Calibri" charset="0"/>
              <a:cs typeface="Calibri" charset="0"/>
            </a:endParaRPr>
          </a:p>
          <a:p>
            <a:pPr marL="1028700" lvl="2" indent="-571500" defTabSz="914400">
              <a:spcBef>
                <a:spcPts val="0"/>
              </a:spcBef>
              <a:buSzTx/>
              <a:buFont typeface="Arial" charset="0"/>
              <a:buChar char="•"/>
              <a:defRPr/>
            </a:pPr>
            <a:r>
              <a:rPr lang="tr-TR" sz="3600" b="1" dirty="0" err="1">
                <a:solidFill>
                  <a:schemeClr val="tx1"/>
                </a:solidFill>
                <a:latin typeface="Calibri" charset="0"/>
                <a:ea typeface="Calibri" charset="0"/>
                <a:cs typeface="Calibri" charset="0"/>
              </a:rPr>
              <a:t>Eritroid</a:t>
            </a:r>
            <a:r>
              <a:rPr lang="tr-TR" sz="3600" b="1" dirty="0">
                <a:solidFill>
                  <a:schemeClr val="tx1"/>
                </a:solidFill>
                <a:latin typeface="Calibri" charset="0"/>
                <a:ea typeface="Calibri" charset="0"/>
                <a:cs typeface="Calibri" charset="0"/>
              </a:rPr>
              <a:t> </a:t>
            </a:r>
            <a:r>
              <a:rPr lang="tr-TR" sz="3600" b="1" dirty="0" err="1">
                <a:solidFill>
                  <a:schemeClr val="tx1"/>
                </a:solidFill>
                <a:latin typeface="Calibri" charset="0"/>
                <a:ea typeface="Calibri" charset="0"/>
                <a:cs typeface="Calibri" charset="0"/>
              </a:rPr>
              <a:t>progenitor</a:t>
            </a:r>
            <a:r>
              <a:rPr lang="tr-TR" sz="3600" b="1" dirty="0">
                <a:solidFill>
                  <a:schemeClr val="tx1"/>
                </a:solidFill>
                <a:latin typeface="Calibri" charset="0"/>
                <a:ea typeface="Calibri" charset="0"/>
                <a:cs typeface="Calibri" charset="0"/>
              </a:rPr>
              <a:t> hücre etkilenir</a:t>
            </a:r>
          </a:p>
          <a:p>
            <a:pPr marL="1028700" lvl="2" indent="-571500" defTabSz="914400">
              <a:spcBef>
                <a:spcPts val="0"/>
              </a:spcBef>
              <a:buSzTx/>
              <a:buFont typeface="Arial" charset="0"/>
              <a:buChar char="•"/>
              <a:defRPr/>
            </a:pPr>
            <a:r>
              <a:rPr lang="tr-TR" sz="3600" b="1" dirty="0" err="1">
                <a:solidFill>
                  <a:schemeClr val="tx1"/>
                </a:solidFill>
                <a:latin typeface="Calibri" charset="0"/>
                <a:ea typeface="Calibri" charset="0"/>
                <a:cs typeface="Calibri" charset="0"/>
              </a:rPr>
              <a:t>Hemoliz</a:t>
            </a:r>
            <a:r>
              <a:rPr lang="tr-TR" sz="3600" b="1" dirty="0">
                <a:solidFill>
                  <a:schemeClr val="tx1"/>
                </a:solidFill>
                <a:latin typeface="Calibri" charset="0"/>
                <a:ea typeface="Calibri" charset="0"/>
                <a:cs typeface="Calibri" charset="0"/>
              </a:rPr>
              <a:t> olmadan </a:t>
            </a:r>
            <a:r>
              <a:rPr lang="tr-TR" sz="3600" b="1" dirty="0" err="1">
                <a:solidFill>
                  <a:schemeClr val="tx1"/>
                </a:solidFill>
                <a:latin typeface="Calibri" charset="0"/>
                <a:ea typeface="Calibri" charset="0"/>
                <a:cs typeface="Calibri" charset="0"/>
              </a:rPr>
              <a:t>fetal</a:t>
            </a:r>
            <a:r>
              <a:rPr lang="tr-TR" sz="3600" b="1" dirty="0">
                <a:solidFill>
                  <a:schemeClr val="tx1"/>
                </a:solidFill>
                <a:latin typeface="Calibri" charset="0"/>
                <a:ea typeface="Calibri" charset="0"/>
                <a:cs typeface="Calibri" charset="0"/>
              </a:rPr>
              <a:t> anemi</a:t>
            </a:r>
          </a:p>
          <a:p>
            <a:pPr marL="1028700" lvl="2" indent="-571500" defTabSz="914400">
              <a:spcBef>
                <a:spcPts val="0"/>
              </a:spcBef>
              <a:buSzTx/>
              <a:buFont typeface="Arial" charset="0"/>
              <a:buChar char="•"/>
              <a:defRPr/>
            </a:pPr>
            <a:r>
              <a:rPr lang="tr-TR" sz="3600" b="1" dirty="0">
                <a:solidFill>
                  <a:schemeClr val="tx1"/>
                </a:solidFill>
                <a:latin typeface="Calibri" charset="0"/>
                <a:ea typeface="Calibri" charset="0"/>
                <a:cs typeface="Calibri" charset="0"/>
              </a:rPr>
              <a:t>Olumsuz </a:t>
            </a:r>
            <a:r>
              <a:rPr lang="tr-TR" sz="3600" b="1" dirty="0" err="1">
                <a:solidFill>
                  <a:schemeClr val="tx1"/>
                </a:solidFill>
                <a:latin typeface="Calibri" charset="0"/>
                <a:ea typeface="Calibri" charset="0"/>
                <a:cs typeface="Calibri" charset="0"/>
              </a:rPr>
              <a:t>fetal</a:t>
            </a:r>
            <a:r>
              <a:rPr lang="tr-TR" sz="3600" b="1" dirty="0">
                <a:solidFill>
                  <a:schemeClr val="tx1"/>
                </a:solidFill>
                <a:latin typeface="Calibri" charset="0"/>
                <a:ea typeface="Calibri" charset="0"/>
                <a:cs typeface="Calibri" charset="0"/>
              </a:rPr>
              <a:t> </a:t>
            </a:r>
            <a:r>
              <a:rPr lang="tr-TR" sz="3600" b="1" dirty="0" err="1">
                <a:solidFill>
                  <a:schemeClr val="tx1"/>
                </a:solidFill>
                <a:latin typeface="Calibri" charset="0"/>
                <a:ea typeface="Calibri" charset="0"/>
                <a:cs typeface="Calibri" charset="0"/>
              </a:rPr>
              <a:t>prognoz</a:t>
            </a:r>
            <a:r>
              <a:rPr lang="tr-TR" sz="3600" b="1" dirty="0">
                <a:solidFill>
                  <a:schemeClr val="tx1"/>
                </a:solidFill>
                <a:latin typeface="Calibri" charset="0"/>
                <a:ea typeface="Calibri" charset="0"/>
                <a:cs typeface="Calibri" charset="0"/>
              </a:rPr>
              <a:t> %1.5-3</a:t>
            </a:r>
          </a:p>
          <a:p>
            <a:pPr marL="1028700" lvl="2" indent="-571500" defTabSz="914400">
              <a:spcBef>
                <a:spcPts val="0"/>
              </a:spcBef>
              <a:buSzTx/>
              <a:buFont typeface="Arial" charset="0"/>
              <a:buChar char="•"/>
              <a:defRPr/>
            </a:pPr>
            <a:endParaRPr lang="tr-TR" sz="3600" b="1" dirty="0">
              <a:solidFill>
                <a:schemeClr val="tx1"/>
              </a:solidFill>
              <a:latin typeface="Calibri" charset="0"/>
              <a:ea typeface="Calibri" charset="0"/>
              <a:cs typeface="Calibri" charset="0"/>
            </a:endParaRPr>
          </a:p>
          <a:p>
            <a:pPr marL="571500" lvl="1" indent="-571500" defTabSz="914400">
              <a:spcBef>
                <a:spcPts val="0"/>
              </a:spcBef>
              <a:buSzTx/>
              <a:buFont typeface="Arial" charset="0"/>
              <a:buChar char="•"/>
              <a:defRPr/>
            </a:pPr>
            <a:r>
              <a:rPr lang="tr-TR" sz="3600" b="1" dirty="0">
                <a:solidFill>
                  <a:schemeClr val="tx1"/>
                </a:solidFill>
                <a:latin typeface="Calibri" charset="0"/>
                <a:ea typeface="Calibri" charset="0"/>
                <a:cs typeface="Calibri" charset="0"/>
              </a:rPr>
              <a:t>Takip sıklığı, doğum zamanı ve yönetim </a:t>
            </a:r>
            <a:r>
              <a:rPr lang="tr-TR" sz="3600" b="1" dirty="0" err="1">
                <a:solidFill>
                  <a:schemeClr val="tx1"/>
                </a:solidFill>
                <a:latin typeface="Calibri" charset="0"/>
                <a:ea typeface="Calibri" charset="0"/>
                <a:cs typeface="Calibri" charset="0"/>
              </a:rPr>
              <a:t>Rh</a:t>
            </a:r>
            <a:r>
              <a:rPr lang="tr-TR" sz="3600" b="1" dirty="0">
                <a:solidFill>
                  <a:schemeClr val="tx1"/>
                </a:solidFill>
                <a:latin typeface="Calibri" charset="0"/>
                <a:ea typeface="Calibri" charset="0"/>
                <a:cs typeface="Calibri" charset="0"/>
              </a:rPr>
              <a:t> (D) benzer</a:t>
            </a:r>
            <a:endParaRPr lang="en-US" sz="3600" b="1" dirty="0">
              <a:solidFill>
                <a:schemeClr val="tx1"/>
              </a:solidFill>
              <a:latin typeface="Calibri" charset="0"/>
              <a:ea typeface="Calibri" charset="0"/>
              <a:cs typeface="Calibri" charset="0"/>
            </a:endParaRPr>
          </a:p>
        </p:txBody>
      </p:sp>
      <p:pic>
        <p:nvPicPr>
          <p:cNvPr id="4" name="pasted-image.pdf"/>
          <p:cNvPicPr>
            <a:picLocks noChangeAspect="1"/>
          </p:cNvPicPr>
          <p:nvPr/>
        </p:nvPicPr>
        <p:blipFill>
          <a:blip r:embed="rId2"/>
          <a:stretch>
            <a:fillRect/>
          </a:stretch>
        </p:blipFill>
        <p:spPr>
          <a:xfrm>
            <a:off x="11508740" y="223774"/>
            <a:ext cx="1184148" cy="1184148"/>
          </a:xfrm>
          <a:prstGeom prst="rect">
            <a:avLst/>
          </a:prstGeom>
          <a:ln w="12700">
            <a:miter lim="400000"/>
          </a:ln>
        </p:spPr>
      </p:pic>
    </p:spTree>
    <p:extLst>
      <p:ext uri="{BB962C8B-B14F-4D97-AF65-F5344CB8AC3E}">
        <p14:creationId xmlns:p14="http://schemas.microsoft.com/office/powerpoint/2010/main" val="1017715115"/>
      </p:ext>
    </p:extLst>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0368"/>
            <a:ext cx="13004800" cy="1330960"/>
          </a:xfrm>
          <a:solidFill>
            <a:schemeClr val="tx1"/>
          </a:solidFill>
        </p:spPr>
        <p:txBody>
          <a:bodyPr>
            <a:normAutofit/>
          </a:bodyPr>
          <a:lstStyle/>
          <a:p>
            <a:pPr algn="l"/>
            <a:r>
              <a:rPr lang="en-US" sz="4800" b="1" dirty="0">
                <a:solidFill>
                  <a:schemeClr val="tx2">
                    <a:lumMod val="10000"/>
                  </a:schemeClr>
                </a:solidFill>
                <a:latin typeface="Calibri" charset="0"/>
                <a:ea typeface="Calibri" charset="0"/>
                <a:cs typeface="Calibri" charset="0"/>
              </a:rPr>
              <a:t> </a:t>
            </a:r>
            <a:r>
              <a:rPr lang="en-US" sz="4800" b="1" dirty="0" err="1">
                <a:solidFill>
                  <a:schemeClr val="tx2">
                    <a:lumMod val="10000"/>
                  </a:schemeClr>
                </a:solidFill>
                <a:latin typeface="Calibri" charset="0"/>
                <a:ea typeface="Calibri" charset="0"/>
                <a:cs typeface="Calibri" charset="0"/>
              </a:rPr>
              <a:t>Diğer</a:t>
            </a:r>
            <a:r>
              <a:rPr lang="en-US" sz="4800" b="1" dirty="0">
                <a:solidFill>
                  <a:schemeClr val="tx2">
                    <a:lumMod val="10000"/>
                  </a:schemeClr>
                </a:solidFill>
                <a:latin typeface="Calibri" charset="0"/>
                <a:ea typeface="Calibri" charset="0"/>
                <a:cs typeface="Calibri" charset="0"/>
              </a:rPr>
              <a:t> </a:t>
            </a:r>
            <a:r>
              <a:rPr lang="en-US" sz="4800" b="1" dirty="0" err="1">
                <a:solidFill>
                  <a:schemeClr val="tx2">
                    <a:lumMod val="10000"/>
                  </a:schemeClr>
                </a:solidFill>
                <a:latin typeface="Calibri" charset="0"/>
                <a:ea typeface="Calibri" charset="0"/>
                <a:cs typeface="Calibri" charset="0"/>
              </a:rPr>
              <a:t>subgrupların</a:t>
            </a:r>
            <a:r>
              <a:rPr lang="en-US" sz="4800" b="1" dirty="0">
                <a:solidFill>
                  <a:schemeClr val="tx2">
                    <a:lumMod val="10000"/>
                  </a:schemeClr>
                </a:solidFill>
                <a:latin typeface="Calibri" charset="0"/>
                <a:ea typeface="Calibri" charset="0"/>
                <a:cs typeface="Calibri" charset="0"/>
              </a:rPr>
              <a:t> </a:t>
            </a:r>
            <a:r>
              <a:rPr lang="en-US" sz="4800" b="1" dirty="0" err="1">
                <a:solidFill>
                  <a:schemeClr val="tx2">
                    <a:lumMod val="10000"/>
                  </a:schemeClr>
                </a:solidFill>
                <a:latin typeface="Calibri" charset="0"/>
                <a:ea typeface="Calibri" charset="0"/>
                <a:cs typeface="Calibri" charset="0"/>
              </a:rPr>
              <a:t>alloimmunizasyonu</a:t>
            </a:r>
            <a:endParaRPr lang="en-US" sz="4800" b="1" dirty="0">
              <a:solidFill>
                <a:schemeClr val="tx2">
                  <a:lumMod val="10000"/>
                </a:schemeClr>
              </a:solidFill>
              <a:latin typeface="Calibri" charset="0"/>
              <a:ea typeface="Calibri" charset="0"/>
              <a:cs typeface="Calibri" charset="0"/>
            </a:endParaRPr>
          </a:p>
        </p:txBody>
      </p:sp>
      <p:sp>
        <p:nvSpPr>
          <p:cNvPr id="3" name="Text Placeholder 2"/>
          <p:cNvSpPr>
            <a:spLocks noGrp="1"/>
          </p:cNvSpPr>
          <p:nvPr>
            <p:ph type="body" idx="1"/>
          </p:nvPr>
        </p:nvSpPr>
        <p:spPr>
          <a:xfrm>
            <a:off x="216844" y="1554734"/>
            <a:ext cx="12476044" cy="7936738"/>
          </a:xfrm>
        </p:spPr>
        <p:txBody>
          <a:bodyPr anchor="t">
            <a:normAutofit lnSpcReduction="10000"/>
          </a:bodyPr>
          <a:lstStyle/>
          <a:p>
            <a:pPr marL="571500" marR="0" lvl="1" indent="-571500" defTabSz="914400" eaLnBrk="1" fontAlgn="auto" latinLnBrk="0" hangingPunct="1">
              <a:lnSpc>
                <a:spcPct val="100000"/>
              </a:lnSpc>
              <a:spcBef>
                <a:spcPts val="0"/>
              </a:spcBef>
              <a:spcAft>
                <a:spcPts val="0"/>
              </a:spcAft>
              <a:buClrTx/>
              <a:buSzTx/>
              <a:buFont typeface="Arial" charset="0"/>
              <a:buChar char="•"/>
              <a:tabLst/>
              <a:defRPr/>
            </a:pPr>
            <a:r>
              <a:rPr lang="en-US" sz="3600" b="1" dirty="0">
                <a:solidFill>
                  <a:srgbClr val="FFFF00"/>
                </a:solidFill>
                <a:latin typeface="Calibri" charset="0"/>
                <a:ea typeface="Calibri" charset="0"/>
                <a:cs typeface="Calibri" charset="0"/>
              </a:rPr>
              <a:t>C</a:t>
            </a:r>
          </a:p>
          <a:p>
            <a:pPr marL="1028700" lvl="2" indent="-571500" defTabSz="914400">
              <a:spcBef>
                <a:spcPts val="0"/>
              </a:spcBef>
              <a:buSzTx/>
              <a:buFont typeface="Arial" charset="0"/>
              <a:buChar char="•"/>
              <a:defRPr/>
            </a:pPr>
            <a:r>
              <a:rPr lang="en-US" sz="3600" b="1" dirty="0">
                <a:solidFill>
                  <a:schemeClr val="tx1"/>
                </a:solidFill>
                <a:latin typeface="Calibri" charset="0"/>
                <a:ea typeface="Calibri" charset="0"/>
                <a:cs typeface="Calibri" charset="0"/>
              </a:rPr>
              <a:t>%32 </a:t>
            </a:r>
            <a:r>
              <a:rPr lang="en-US" sz="3600" b="1" dirty="0" err="1">
                <a:solidFill>
                  <a:schemeClr val="tx1"/>
                </a:solidFill>
                <a:latin typeface="Calibri" charset="0"/>
                <a:ea typeface="Calibri" charset="0"/>
                <a:cs typeface="Calibri" charset="0"/>
              </a:rPr>
              <a:t>hemolitik</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hastalık</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riski</a:t>
            </a:r>
            <a:endParaRPr lang="en-US" sz="3600" b="1" dirty="0">
              <a:solidFill>
                <a:schemeClr val="tx1"/>
              </a:solidFill>
              <a:latin typeface="Calibri" charset="0"/>
              <a:ea typeface="Calibri" charset="0"/>
              <a:cs typeface="Calibri" charset="0"/>
            </a:endParaRPr>
          </a:p>
          <a:p>
            <a:pPr marL="571500" marR="0" lvl="1" indent="-571500" defTabSz="914400" eaLnBrk="1" fontAlgn="auto" latinLnBrk="0" hangingPunct="1">
              <a:lnSpc>
                <a:spcPct val="100000"/>
              </a:lnSpc>
              <a:spcBef>
                <a:spcPts val="0"/>
              </a:spcBef>
              <a:spcAft>
                <a:spcPts val="0"/>
              </a:spcAft>
              <a:buClrTx/>
              <a:buSzTx/>
              <a:buFont typeface="Arial" charset="0"/>
              <a:buChar char="•"/>
              <a:tabLst/>
              <a:defRPr/>
            </a:pPr>
            <a:r>
              <a:rPr lang="en-US" sz="3600" b="1" dirty="0">
                <a:solidFill>
                  <a:srgbClr val="FFFF00"/>
                </a:solidFill>
                <a:latin typeface="Calibri" charset="0"/>
                <a:ea typeface="Calibri" charset="0"/>
                <a:cs typeface="Calibri" charset="0"/>
              </a:rPr>
              <a:t>c</a:t>
            </a:r>
          </a:p>
          <a:p>
            <a:pPr marL="1028700" lvl="2" indent="-571500" defTabSz="914400">
              <a:spcBef>
                <a:spcPts val="0"/>
              </a:spcBef>
              <a:buSzTx/>
              <a:buFont typeface="Arial" charset="0"/>
              <a:buChar char="•"/>
              <a:defRPr/>
            </a:pPr>
            <a:r>
              <a:rPr lang="en-US" sz="3600" b="1" dirty="0">
                <a:solidFill>
                  <a:schemeClr val="tx1"/>
                </a:solidFill>
                <a:latin typeface="Calibri" charset="0"/>
                <a:ea typeface="Calibri" charset="0"/>
                <a:cs typeface="Calibri" charset="0"/>
              </a:rPr>
              <a:t>%65 </a:t>
            </a:r>
            <a:r>
              <a:rPr lang="en-US" sz="3600" b="1" dirty="0" err="1">
                <a:solidFill>
                  <a:schemeClr val="tx1"/>
                </a:solidFill>
                <a:latin typeface="Calibri" charset="0"/>
                <a:ea typeface="Calibri" charset="0"/>
                <a:cs typeface="Calibri" charset="0"/>
              </a:rPr>
              <a:t>hemolitik</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hastalık</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riski</a:t>
            </a:r>
            <a:endParaRPr lang="en-US" sz="3600" b="1" dirty="0">
              <a:solidFill>
                <a:schemeClr val="tx1"/>
              </a:solidFill>
              <a:latin typeface="Calibri" charset="0"/>
              <a:ea typeface="Calibri" charset="0"/>
              <a:cs typeface="Calibri" charset="0"/>
            </a:endParaRPr>
          </a:p>
          <a:p>
            <a:pPr marL="1028700" lvl="2" indent="-571500" defTabSz="914400">
              <a:spcBef>
                <a:spcPts val="0"/>
              </a:spcBef>
              <a:buSzTx/>
              <a:buFont typeface="Arial" charset="0"/>
              <a:buChar char="•"/>
              <a:defRPr/>
            </a:pPr>
            <a:endParaRPr lang="en-US" sz="3600" b="1" dirty="0">
              <a:solidFill>
                <a:schemeClr val="tx1"/>
              </a:solidFill>
              <a:latin typeface="Calibri" charset="0"/>
              <a:ea typeface="Calibri" charset="0"/>
              <a:cs typeface="Calibri" charset="0"/>
            </a:endParaRPr>
          </a:p>
          <a:p>
            <a:pPr marL="571500" lvl="1" indent="-571500" defTabSz="914400">
              <a:spcBef>
                <a:spcPts val="0"/>
              </a:spcBef>
              <a:buSzTx/>
              <a:buFont typeface="Arial" charset="0"/>
              <a:buChar char="•"/>
              <a:defRPr/>
            </a:pPr>
            <a:r>
              <a:rPr lang="en-US" sz="3600" b="1" dirty="0">
                <a:solidFill>
                  <a:srgbClr val="FFFF00"/>
                </a:solidFill>
                <a:latin typeface="Calibri" charset="0"/>
                <a:ea typeface="Calibri" charset="0"/>
                <a:cs typeface="Calibri" charset="0"/>
              </a:rPr>
              <a:t>E</a:t>
            </a:r>
          </a:p>
          <a:p>
            <a:pPr marL="1028700" lvl="2" indent="-571500" defTabSz="914400">
              <a:spcBef>
                <a:spcPts val="0"/>
              </a:spcBef>
              <a:buSzTx/>
              <a:buFont typeface="Arial" charset="0"/>
              <a:buChar char="•"/>
              <a:defRPr/>
            </a:pPr>
            <a:r>
              <a:rPr lang="en-US" sz="3600" b="1" dirty="0">
                <a:solidFill>
                  <a:schemeClr val="tx1"/>
                </a:solidFill>
                <a:latin typeface="Calibri" charset="0"/>
                <a:ea typeface="Calibri" charset="0"/>
                <a:cs typeface="Calibri" charset="0"/>
              </a:rPr>
              <a:t>%31 </a:t>
            </a:r>
            <a:r>
              <a:rPr lang="en-US" sz="3600" b="1" dirty="0" err="1">
                <a:solidFill>
                  <a:schemeClr val="tx1"/>
                </a:solidFill>
                <a:latin typeface="Calibri" charset="0"/>
                <a:ea typeface="Calibri" charset="0"/>
                <a:cs typeface="Calibri" charset="0"/>
              </a:rPr>
              <a:t>hemolitik</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hastalık</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riski</a:t>
            </a:r>
            <a:endParaRPr lang="en-US" sz="3600" b="1" dirty="0">
              <a:solidFill>
                <a:schemeClr val="tx1"/>
              </a:solidFill>
              <a:latin typeface="Calibri" charset="0"/>
              <a:ea typeface="Calibri" charset="0"/>
              <a:cs typeface="Calibri" charset="0"/>
            </a:endParaRPr>
          </a:p>
          <a:p>
            <a:pPr marL="1028700" lvl="2" indent="-571500" defTabSz="914400">
              <a:spcBef>
                <a:spcPts val="0"/>
              </a:spcBef>
              <a:buSzTx/>
              <a:buFont typeface="Arial" charset="0"/>
              <a:buChar char="•"/>
              <a:defRPr/>
            </a:pPr>
            <a:r>
              <a:rPr lang="en-US" sz="3600" b="1" dirty="0" err="1">
                <a:solidFill>
                  <a:schemeClr val="tx1"/>
                </a:solidFill>
                <a:latin typeface="Calibri" charset="0"/>
                <a:ea typeface="Calibri" charset="0"/>
                <a:cs typeface="Calibri" charset="0"/>
              </a:rPr>
              <a:t>Kell’e</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benzer</a:t>
            </a:r>
            <a:endParaRPr lang="en-US" sz="3600" b="1" dirty="0">
              <a:solidFill>
                <a:schemeClr val="tx1"/>
              </a:solidFill>
              <a:latin typeface="Calibri" charset="0"/>
              <a:ea typeface="Calibri" charset="0"/>
              <a:cs typeface="Calibri" charset="0"/>
            </a:endParaRPr>
          </a:p>
          <a:p>
            <a:pPr marL="571500" marR="0" lvl="1" indent="-571500" defTabSz="914400" eaLnBrk="1" fontAlgn="auto" latinLnBrk="0" hangingPunct="1">
              <a:lnSpc>
                <a:spcPct val="100000"/>
              </a:lnSpc>
              <a:spcBef>
                <a:spcPts val="0"/>
              </a:spcBef>
              <a:spcAft>
                <a:spcPts val="0"/>
              </a:spcAft>
              <a:buClrTx/>
              <a:buSzTx/>
              <a:buFont typeface="Arial" charset="0"/>
              <a:buChar char="•"/>
              <a:tabLst/>
              <a:defRPr/>
            </a:pPr>
            <a:endParaRPr lang="en-US" sz="3600" b="1" dirty="0">
              <a:solidFill>
                <a:schemeClr val="tx1"/>
              </a:solidFill>
              <a:latin typeface="Calibri" charset="0"/>
              <a:ea typeface="Calibri" charset="0"/>
              <a:cs typeface="Calibri" charset="0"/>
            </a:endParaRPr>
          </a:p>
          <a:p>
            <a:pPr marL="571500" marR="0" lvl="1" indent="-571500" defTabSz="914400" eaLnBrk="1" fontAlgn="auto" latinLnBrk="0" hangingPunct="1">
              <a:lnSpc>
                <a:spcPct val="100000"/>
              </a:lnSpc>
              <a:spcBef>
                <a:spcPts val="0"/>
              </a:spcBef>
              <a:spcAft>
                <a:spcPts val="0"/>
              </a:spcAft>
              <a:buClrTx/>
              <a:buSzTx/>
              <a:buFont typeface="Arial" charset="0"/>
              <a:buChar char="•"/>
              <a:tabLst/>
              <a:defRPr/>
            </a:pPr>
            <a:r>
              <a:rPr lang="en-US" sz="3600" b="1" dirty="0">
                <a:solidFill>
                  <a:srgbClr val="FFFF00"/>
                </a:solidFill>
                <a:latin typeface="Calibri" charset="0"/>
                <a:ea typeface="Calibri" charset="0"/>
                <a:cs typeface="Calibri" charset="0"/>
              </a:rPr>
              <a:t>MNS</a:t>
            </a:r>
          </a:p>
          <a:p>
            <a:pPr marL="1028700" lvl="2" indent="-571500" defTabSz="914400">
              <a:spcBef>
                <a:spcPts val="0"/>
              </a:spcBef>
              <a:buSzTx/>
              <a:buFont typeface="Arial" charset="0"/>
              <a:buChar char="•"/>
              <a:defRPr/>
            </a:pPr>
            <a:r>
              <a:rPr lang="en-US" sz="3600" b="1" dirty="0">
                <a:solidFill>
                  <a:schemeClr val="tx1"/>
                </a:solidFill>
                <a:latin typeface="Calibri" charset="0"/>
                <a:ea typeface="Calibri" charset="0"/>
                <a:cs typeface="Calibri" charset="0"/>
              </a:rPr>
              <a:t>&lt;%1 ‘I ≥1/64 </a:t>
            </a:r>
            <a:r>
              <a:rPr lang="en-US" sz="3600" b="1" dirty="0" err="1">
                <a:solidFill>
                  <a:schemeClr val="tx1"/>
                </a:solidFill>
                <a:latin typeface="Calibri" charset="0"/>
                <a:ea typeface="Calibri" charset="0"/>
                <a:cs typeface="Calibri" charset="0"/>
              </a:rPr>
              <a:t>üzerinde</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hemoliz</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etkeni</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ciddi</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anemi</a:t>
            </a:r>
            <a:r>
              <a:rPr lang="en-US" sz="3600" b="1" dirty="0">
                <a:solidFill>
                  <a:schemeClr val="tx1"/>
                </a:solidFill>
                <a:latin typeface="Calibri" charset="0"/>
                <a:ea typeface="Calibri" charset="0"/>
                <a:cs typeface="Calibri" charset="0"/>
              </a:rPr>
              <a:t> &lt;%1</a:t>
            </a:r>
          </a:p>
          <a:p>
            <a:pPr marL="1028700" lvl="2" indent="-571500" defTabSz="914400">
              <a:spcBef>
                <a:spcPts val="0"/>
              </a:spcBef>
              <a:buSzTx/>
              <a:buFont typeface="Arial" charset="0"/>
              <a:buChar char="•"/>
              <a:defRPr/>
            </a:pPr>
            <a:r>
              <a:rPr lang="en-US" sz="3600" b="1" dirty="0">
                <a:solidFill>
                  <a:schemeClr val="tx1"/>
                </a:solidFill>
                <a:latin typeface="Calibri" charset="0"/>
                <a:ea typeface="Calibri" charset="0"/>
                <a:cs typeface="Calibri" charset="0"/>
              </a:rPr>
              <a:t>Ig M </a:t>
            </a:r>
            <a:r>
              <a:rPr lang="en-US" sz="3600" b="1" dirty="0">
                <a:solidFill>
                  <a:schemeClr val="tx1"/>
                </a:solidFill>
                <a:latin typeface="Calibri" charset="0"/>
                <a:ea typeface="Calibri" charset="0"/>
                <a:cs typeface="Calibri" charset="0"/>
                <a:sym typeface="Wingdings" pitchFamily="2" charset="2"/>
              </a:rPr>
              <a:t> Ig G </a:t>
            </a:r>
            <a:r>
              <a:rPr lang="en-US" sz="3600" b="1" dirty="0" err="1">
                <a:solidFill>
                  <a:schemeClr val="tx1"/>
                </a:solidFill>
                <a:latin typeface="Calibri" charset="0"/>
                <a:ea typeface="Calibri" charset="0"/>
                <a:cs typeface="Calibri" charset="0"/>
                <a:sym typeface="Wingdings" pitchFamily="2" charset="2"/>
              </a:rPr>
              <a:t>çok</a:t>
            </a:r>
            <a:r>
              <a:rPr lang="en-US" sz="3600" b="1" dirty="0">
                <a:solidFill>
                  <a:schemeClr val="tx1"/>
                </a:solidFill>
                <a:latin typeface="Calibri" charset="0"/>
                <a:ea typeface="Calibri" charset="0"/>
                <a:cs typeface="Calibri" charset="0"/>
                <a:sym typeface="Wingdings" pitchFamily="2" charset="2"/>
              </a:rPr>
              <a:t> </a:t>
            </a:r>
            <a:r>
              <a:rPr lang="en-US" sz="3600" b="1" dirty="0" err="1">
                <a:solidFill>
                  <a:schemeClr val="tx1"/>
                </a:solidFill>
                <a:latin typeface="Calibri" charset="0"/>
                <a:ea typeface="Calibri" charset="0"/>
                <a:cs typeface="Calibri" charset="0"/>
                <a:sym typeface="Wingdings" pitchFamily="2" charset="2"/>
              </a:rPr>
              <a:t>yavaş</a:t>
            </a:r>
            <a:endParaRPr lang="en-US" sz="3600" b="1" dirty="0">
              <a:solidFill>
                <a:schemeClr val="tx1"/>
              </a:solidFill>
              <a:latin typeface="Calibri" charset="0"/>
              <a:ea typeface="Calibri" charset="0"/>
              <a:cs typeface="Calibri" charset="0"/>
            </a:endParaRPr>
          </a:p>
          <a:p>
            <a:pPr marL="571500" marR="0" lvl="1" indent="-571500" defTabSz="914400" eaLnBrk="1" fontAlgn="auto" latinLnBrk="0" hangingPunct="1">
              <a:lnSpc>
                <a:spcPct val="100000"/>
              </a:lnSpc>
              <a:spcBef>
                <a:spcPts val="0"/>
              </a:spcBef>
              <a:spcAft>
                <a:spcPts val="0"/>
              </a:spcAft>
              <a:buClrTx/>
              <a:buSzTx/>
              <a:buFont typeface="Arial" charset="0"/>
              <a:buChar char="•"/>
              <a:tabLst/>
              <a:defRPr/>
            </a:pPr>
            <a:endParaRPr lang="en-US" sz="3600" b="1" dirty="0">
              <a:solidFill>
                <a:schemeClr val="tx1"/>
              </a:solidFill>
              <a:latin typeface="Calibri" charset="0"/>
              <a:ea typeface="Calibri" charset="0"/>
              <a:cs typeface="Calibri" charset="0"/>
            </a:endParaRPr>
          </a:p>
          <a:p>
            <a:pPr marL="571500" marR="0" lvl="1" indent="-571500" defTabSz="914400" eaLnBrk="1" fontAlgn="auto" latinLnBrk="0" hangingPunct="1">
              <a:lnSpc>
                <a:spcPct val="100000"/>
              </a:lnSpc>
              <a:spcBef>
                <a:spcPts val="0"/>
              </a:spcBef>
              <a:spcAft>
                <a:spcPts val="0"/>
              </a:spcAft>
              <a:buClrTx/>
              <a:buSzTx/>
              <a:buFont typeface="Arial" charset="0"/>
              <a:buChar char="•"/>
              <a:tabLst/>
              <a:defRPr/>
            </a:pPr>
            <a:r>
              <a:rPr lang="en-US" sz="3600" b="1" dirty="0">
                <a:solidFill>
                  <a:srgbClr val="FFFF00"/>
                </a:solidFill>
                <a:latin typeface="Calibri" charset="0"/>
                <a:ea typeface="Calibri" charset="0"/>
                <a:cs typeface="Calibri" charset="0"/>
              </a:rPr>
              <a:t>Duffy, Kidd</a:t>
            </a:r>
          </a:p>
          <a:p>
            <a:pPr marL="1028700" lvl="2" indent="-571500" defTabSz="914400">
              <a:spcBef>
                <a:spcPts val="0"/>
              </a:spcBef>
              <a:buSzTx/>
              <a:buFont typeface="Arial" charset="0"/>
              <a:buChar char="•"/>
              <a:defRPr/>
            </a:pPr>
            <a:r>
              <a:rPr lang="en-US" sz="3600" b="1" dirty="0">
                <a:solidFill>
                  <a:schemeClr val="tx1"/>
                </a:solidFill>
                <a:latin typeface="Calibri" charset="0"/>
                <a:ea typeface="Calibri" charset="0"/>
                <a:cs typeface="Calibri" charset="0"/>
              </a:rPr>
              <a:t>Lethal </a:t>
            </a:r>
            <a:r>
              <a:rPr lang="en-US" sz="3600" b="1" dirty="0" err="1">
                <a:solidFill>
                  <a:schemeClr val="tx1"/>
                </a:solidFill>
                <a:latin typeface="Calibri" charset="0"/>
                <a:ea typeface="Calibri" charset="0"/>
                <a:cs typeface="Calibri" charset="0"/>
              </a:rPr>
              <a:t>seyrederler</a:t>
            </a:r>
            <a:endParaRPr lang="en-US" sz="3600" b="1" dirty="0">
              <a:solidFill>
                <a:schemeClr val="tx1"/>
              </a:solidFill>
              <a:latin typeface="Calibri" charset="0"/>
              <a:ea typeface="Calibri" charset="0"/>
              <a:cs typeface="Calibri" charset="0"/>
            </a:endParaRPr>
          </a:p>
        </p:txBody>
      </p:sp>
      <p:pic>
        <p:nvPicPr>
          <p:cNvPr id="4" name="pasted-image.pdf"/>
          <p:cNvPicPr>
            <a:picLocks noChangeAspect="1"/>
          </p:cNvPicPr>
          <p:nvPr/>
        </p:nvPicPr>
        <p:blipFill>
          <a:blip r:embed="rId2"/>
          <a:stretch>
            <a:fillRect/>
          </a:stretch>
        </p:blipFill>
        <p:spPr>
          <a:xfrm>
            <a:off x="11508740" y="223774"/>
            <a:ext cx="1184148" cy="1184148"/>
          </a:xfrm>
          <a:prstGeom prst="rect">
            <a:avLst/>
          </a:prstGeom>
          <a:ln w="12700">
            <a:miter lim="400000"/>
          </a:ln>
        </p:spPr>
      </p:pic>
    </p:spTree>
    <p:extLst>
      <p:ext uri="{BB962C8B-B14F-4D97-AF65-F5344CB8AC3E}">
        <p14:creationId xmlns:p14="http://schemas.microsoft.com/office/powerpoint/2010/main" val="525087425"/>
      </p:ext>
    </p:extLst>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 y="0"/>
            <a:ext cx="12986512" cy="1488186"/>
          </a:xfrm>
          <a:solidFill>
            <a:schemeClr val="tx1"/>
          </a:solidFill>
        </p:spPr>
        <p:txBody>
          <a:bodyPr>
            <a:noAutofit/>
          </a:bodyPr>
          <a:lstStyle/>
          <a:p>
            <a:pPr algn="l"/>
            <a:r>
              <a:rPr lang="en-US" sz="4000" b="1" dirty="0" err="1">
                <a:solidFill>
                  <a:schemeClr val="tx2">
                    <a:lumMod val="10000"/>
                  </a:schemeClr>
                </a:solidFill>
                <a:latin typeface="Calibri" panose="020F0502020204030204" pitchFamily="34" charset="0"/>
                <a:cs typeface="Calibri" panose="020F0502020204030204" pitchFamily="34" charset="0"/>
              </a:rPr>
              <a:t>Doğum</a:t>
            </a:r>
            <a:r>
              <a:rPr lang="en-US" sz="4000" b="1" dirty="0">
                <a:solidFill>
                  <a:schemeClr val="tx2">
                    <a:lumMod val="10000"/>
                  </a:schemeClr>
                </a:solidFill>
                <a:latin typeface="Calibri" panose="020F0502020204030204" pitchFamily="34" charset="0"/>
                <a:cs typeface="Calibri" panose="020F0502020204030204" pitchFamily="34" charset="0"/>
              </a:rPr>
              <a:t> </a:t>
            </a:r>
            <a:r>
              <a:rPr lang="en-US" sz="4000" b="1" dirty="0" err="1">
                <a:solidFill>
                  <a:schemeClr val="tx2">
                    <a:lumMod val="10000"/>
                  </a:schemeClr>
                </a:solidFill>
                <a:latin typeface="Calibri" panose="020F0502020204030204" pitchFamily="34" charset="0"/>
                <a:cs typeface="Calibri" panose="020F0502020204030204" pitchFamily="34" charset="0"/>
              </a:rPr>
              <a:t>zamanı</a:t>
            </a:r>
            <a:endParaRPr lang="en-US" sz="4000" b="1" dirty="0">
              <a:solidFill>
                <a:schemeClr val="tx2">
                  <a:lumMod val="10000"/>
                </a:schemeClr>
              </a:solidFill>
              <a:latin typeface="Calibri" panose="020F0502020204030204" pitchFamily="34" charset="0"/>
              <a:cs typeface="Calibri" panose="020F0502020204030204" pitchFamily="34" charset="0"/>
            </a:endParaRPr>
          </a:p>
        </p:txBody>
      </p:sp>
      <p:sp>
        <p:nvSpPr>
          <p:cNvPr id="3" name="Text Placeholder 2"/>
          <p:cNvSpPr>
            <a:spLocks noGrp="1"/>
          </p:cNvSpPr>
          <p:nvPr>
            <p:ph type="body" idx="1"/>
          </p:nvPr>
        </p:nvSpPr>
        <p:spPr>
          <a:xfrm>
            <a:off x="249174" y="1792478"/>
            <a:ext cx="12314682" cy="7607554"/>
          </a:xfrm>
        </p:spPr>
        <p:txBody>
          <a:bodyPr anchor="t">
            <a:normAutofit/>
          </a:bodyPr>
          <a:lstStyle/>
          <a:p>
            <a:pPr lvl="1" defTabSz="914400">
              <a:spcBef>
                <a:spcPts val="0"/>
              </a:spcBef>
              <a:buSzTx/>
              <a:buFont typeface="Arial" charset="0"/>
              <a:buChar char="•"/>
            </a:pPr>
            <a:r>
              <a:rPr lang="en-US" sz="3600" b="1" dirty="0" err="1">
                <a:solidFill>
                  <a:schemeClr val="tx1"/>
                </a:solidFill>
                <a:effectLst/>
                <a:latin typeface="Calibri" panose="020F0502020204030204" pitchFamily="34" charset="0"/>
                <a:cs typeface="Calibri" panose="020F0502020204030204" pitchFamily="34" charset="0"/>
              </a:rPr>
              <a:t>Amaç</a:t>
            </a:r>
            <a:r>
              <a:rPr lang="en-US" sz="3600" b="1" dirty="0">
                <a:solidFill>
                  <a:schemeClr val="tx1"/>
                </a:solidFill>
                <a:effectLst/>
                <a:latin typeface="Calibri" panose="020F0502020204030204" pitchFamily="34" charset="0"/>
                <a:cs typeface="Calibri" panose="020F0502020204030204" pitchFamily="34" charset="0"/>
              </a:rPr>
              <a:t> </a:t>
            </a:r>
          </a:p>
          <a:p>
            <a:pPr lvl="2" defTabSz="914400">
              <a:spcBef>
                <a:spcPts val="0"/>
              </a:spcBef>
              <a:buSzTx/>
              <a:buFont typeface="Arial" charset="0"/>
              <a:buChar char="•"/>
            </a:pPr>
            <a:r>
              <a:rPr lang="en-US" sz="3600" b="1" dirty="0" err="1">
                <a:solidFill>
                  <a:schemeClr val="tx1"/>
                </a:solidFill>
                <a:latin typeface="Calibri" panose="020F0502020204030204" pitchFamily="34" charset="0"/>
                <a:cs typeface="Calibri" panose="020F0502020204030204" pitchFamily="34" charset="0"/>
              </a:rPr>
              <a:t>D</a:t>
            </a:r>
            <a:r>
              <a:rPr lang="en-US" sz="3600" b="1" dirty="0" err="1">
                <a:solidFill>
                  <a:schemeClr val="tx1"/>
                </a:solidFill>
                <a:effectLst/>
                <a:latin typeface="Calibri" panose="020F0502020204030204" pitchFamily="34" charset="0"/>
                <a:cs typeface="Calibri" panose="020F0502020204030204" pitchFamily="34" charset="0"/>
              </a:rPr>
              <a:t>oğumdan</a:t>
            </a:r>
            <a:r>
              <a:rPr lang="en-US" sz="3600" b="1" dirty="0">
                <a:solidFill>
                  <a:schemeClr val="tx1"/>
                </a:solidFill>
                <a:effectLst/>
                <a:latin typeface="Calibri" panose="020F0502020204030204" pitchFamily="34" charset="0"/>
                <a:cs typeface="Calibri" panose="020F0502020204030204" pitchFamily="34" charset="0"/>
              </a:rPr>
              <a:t> </a:t>
            </a:r>
            <a:r>
              <a:rPr lang="en-US" sz="3600" b="1" dirty="0" err="1">
                <a:solidFill>
                  <a:schemeClr val="tx1"/>
                </a:solidFill>
                <a:effectLst/>
                <a:latin typeface="Calibri" panose="020F0502020204030204" pitchFamily="34" charset="0"/>
                <a:cs typeface="Calibri" panose="020F0502020204030204" pitchFamily="34" charset="0"/>
              </a:rPr>
              <a:t>sonra</a:t>
            </a:r>
            <a:r>
              <a:rPr lang="en-US" sz="3600" b="1" dirty="0">
                <a:solidFill>
                  <a:schemeClr val="tx1"/>
                </a:solidFill>
                <a:effectLst/>
                <a:latin typeface="Calibri" panose="020F0502020204030204" pitchFamily="34" charset="0"/>
                <a:cs typeface="Calibri" panose="020F0502020204030204" pitchFamily="34" charset="0"/>
              </a:rPr>
              <a:t> neonatal </a:t>
            </a:r>
            <a:r>
              <a:rPr lang="en-US" sz="3600" b="1" dirty="0" err="1">
                <a:solidFill>
                  <a:schemeClr val="tx1"/>
                </a:solidFill>
                <a:effectLst/>
                <a:latin typeface="Calibri" panose="020F0502020204030204" pitchFamily="34" charset="0"/>
                <a:cs typeface="Calibri" panose="020F0502020204030204" pitchFamily="34" charset="0"/>
              </a:rPr>
              <a:t>transfüzyon</a:t>
            </a:r>
            <a:r>
              <a:rPr lang="en-US" sz="3600" b="1" dirty="0" err="1">
                <a:solidFill>
                  <a:schemeClr val="tx1"/>
                </a:solidFill>
                <a:latin typeface="Calibri" panose="020F0502020204030204" pitchFamily="34" charset="0"/>
                <a:cs typeface="Calibri" panose="020F0502020204030204" pitchFamily="34" charset="0"/>
              </a:rPr>
              <a:t>u</a:t>
            </a:r>
            <a:r>
              <a:rPr lang="en-US" sz="3600" b="1" dirty="0">
                <a:solidFill>
                  <a:schemeClr val="tx1"/>
                </a:solidFill>
                <a:effectLst/>
                <a:latin typeface="Calibri" panose="020F0502020204030204" pitchFamily="34" charset="0"/>
                <a:cs typeface="Calibri" panose="020F0502020204030204" pitchFamily="34" charset="0"/>
              </a:rPr>
              <a:t> </a:t>
            </a:r>
          </a:p>
          <a:p>
            <a:pPr lvl="2" defTabSz="914400">
              <a:spcBef>
                <a:spcPts val="0"/>
              </a:spcBef>
              <a:buSzTx/>
              <a:buFont typeface="Arial" charset="0"/>
              <a:buChar char="•"/>
            </a:pPr>
            <a:r>
              <a:rPr lang="en-US" sz="3600" b="1" dirty="0">
                <a:solidFill>
                  <a:schemeClr val="tx1"/>
                </a:solidFill>
                <a:latin typeface="Calibri" panose="020F0502020204030204" pitchFamily="34" charset="0"/>
                <a:cs typeface="Calibri" panose="020F0502020204030204" pitchFamily="34" charset="0"/>
              </a:rPr>
              <a:t>Postnatal </a:t>
            </a:r>
            <a:r>
              <a:rPr lang="en-US" sz="3600" b="1" dirty="0">
                <a:solidFill>
                  <a:schemeClr val="tx1"/>
                </a:solidFill>
                <a:effectLst/>
                <a:latin typeface="Calibri" panose="020F0502020204030204" pitchFamily="34" charset="0"/>
                <a:cs typeface="Calibri" panose="020F0502020204030204" pitchFamily="34" charset="0"/>
              </a:rPr>
              <a:t>exchange </a:t>
            </a:r>
            <a:r>
              <a:rPr lang="en-US" sz="3600" b="1" dirty="0" err="1">
                <a:solidFill>
                  <a:schemeClr val="tx1"/>
                </a:solidFill>
                <a:effectLst/>
                <a:latin typeface="Calibri" panose="020F0502020204030204" pitchFamily="34" charset="0"/>
                <a:cs typeface="Calibri" panose="020F0502020204030204" pitchFamily="34" charset="0"/>
              </a:rPr>
              <a:t>olasılığını</a:t>
            </a:r>
            <a:r>
              <a:rPr lang="en-US" sz="3600" b="1" dirty="0">
                <a:solidFill>
                  <a:schemeClr val="tx1"/>
                </a:solidFill>
                <a:effectLst/>
                <a:latin typeface="Calibri" panose="020F0502020204030204" pitchFamily="34" charset="0"/>
                <a:cs typeface="Calibri" panose="020F0502020204030204" pitchFamily="34" charset="0"/>
              </a:rPr>
              <a:t> </a:t>
            </a:r>
          </a:p>
          <a:p>
            <a:pPr lvl="2" defTabSz="914400">
              <a:spcBef>
                <a:spcPts val="0"/>
              </a:spcBef>
              <a:buSzTx/>
              <a:buFont typeface="Arial" charset="0"/>
              <a:buChar char="•"/>
            </a:pPr>
            <a:r>
              <a:rPr lang="en-US" sz="3600" b="1" dirty="0" err="1">
                <a:solidFill>
                  <a:schemeClr val="tx1"/>
                </a:solidFill>
                <a:latin typeface="Calibri" panose="020F0502020204030204" pitchFamily="34" charset="0"/>
                <a:cs typeface="Calibri" panose="020F0502020204030204" pitchFamily="34" charset="0"/>
              </a:rPr>
              <a:t>F</a:t>
            </a:r>
            <a:r>
              <a:rPr lang="en-US" sz="3600" b="1" dirty="0" err="1">
                <a:solidFill>
                  <a:schemeClr val="tx1"/>
                </a:solidFill>
                <a:effectLst/>
                <a:latin typeface="Calibri" panose="020F0502020204030204" pitchFamily="34" charset="0"/>
                <a:cs typeface="Calibri" panose="020F0502020204030204" pitchFamily="34" charset="0"/>
              </a:rPr>
              <a:t>ototerapi</a:t>
            </a:r>
            <a:r>
              <a:rPr lang="en-US" sz="3600" b="1" dirty="0">
                <a:solidFill>
                  <a:schemeClr val="tx1"/>
                </a:solidFill>
                <a:effectLst/>
                <a:latin typeface="Calibri" panose="020F0502020204030204" pitchFamily="34" charset="0"/>
                <a:cs typeface="Calibri" panose="020F0502020204030204" pitchFamily="34" charset="0"/>
              </a:rPr>
              <a:t> </a:t>
            </a:r>
            <a:r>
              <a:rPr lang="en-US" sz="3600" b="1" dirty="0" err="1">
                <a:solidFill>
                  <a:schemeClr val="tx1"/>
                </a:solidFill>
                <a:effectLst/>
                <a:latin typeface="Calibri" panose="020F0502020204030204" pitchFamily="34" charset="0"/>
                <a:cs typeface="Calibri" panose="020F0502020204030204" pitchFamily="34" charset="0"/>
              </a:rPr>
              <a:t>ihtiyacını</a:t>
            </a:r>
            <a:r>
              <a:rPr lang="en-US" sz="3600" b="1" dirty="0">
                <a:solidFill>
                  <a:schemeClr val="tx1"/>
                </a:solidFill>
                <a:effectLst/>
                <a:latin typeface="Calibri" panose="020F0502020204030204" pitchFamily="34" charset="0"/>
                <a:cs typeface="Calibri" panose="020F0502020204030204" pitchFamily="34" charset="0"/>
              </a:rPr>
              <a:t> </a:t>
            </a:r>
            <a:r>
              <a:rPr lang="en-US" sz="3600" b="1" dirty="0" err="1">
                <a:solidFill>
                  <a:schemeClr val="tx1"/>
                </a:solidFill>
                <a:effectLst/>
                <a:latin typeface="Calibri" panose="020F0502020204030204" pitchFamily="34" charset="0"/>
                <a:cs typeface="Calibri" panose="020F0502020204030204" pitchFamily="34" charset="0"/>
              </a:rPr>
              <a:t>azaltmak</a:t>
            </a:r>
            <a:endParaRPr lang="en-US" sz="3600" b="1" dirty="0">
              <a:solidFill>
                <a:schemeClr val="tx1"/>
              </a:solidFill>
              <a:effectLst/>
              <a:latin typeface="Calibri" panose="020F0502020204030204" pitchFamily="34" charset="0"/>
              <a:cs typeface="Calibri" panose="020F0502020204030204" pitchFamily="34" charset="0"/>
            </a:endParaRPr>
          </a:p>
          <a:p>
            <a:pPr lvl="2" defTabSz="914400">
              <a:spcBef>
                <a:spcPts val="0"/>
              </a:spcBef>
              <a:buSzTx/>
              <a:buFont typeface="Arial" charset="0"/>
              <a:buChar char="•"/>
            </a:pPr>
            <a:r>
              <a:rPr lang="en-US" sz="3600" b="1" dirty="0">
                <a:solidFill>
                  <a:schemeClr val="tx1"/>
                </a:solidFill>
                <a:latin typeface="Calibri" panose="020F0502020204030204" pitchFamily="34" charset="0"/>
                <a:cs typeface="Calibri" panose="020F0502020204030204" pitchFamily="34" charset="0"/>
              </a:rPr>
              <a:t>Terme </a:t>
            </a:r>
            <a:r>
              <a:rPr lang="en-US" sz="3600" b="1" dirty="0" err="1">
                <a:solidFill>
                  <a:schemeClr val="tx1"/>
                </a:solidFill>
                <a:latin typeface="Calibri" panose="020F0502020204030204" pitchFamily="34" charset="0"/>
                <a:cs typeface="Calibri" panose="020F0502020204030204" pitchFamily="34" charset="0"/>
              </a:rPr>
              <a:t>en</a:t>
            </a:r>
            <a:r>
              <a:rPr lang="en-US" sz="3600" b="1" dirty="0">
                <a:solidFill>
                  <a:schemeClr val="tx1"/>
                </a:solidFill>
                <a:latin typeface="Calibri" panose="020F0502020204030204" pitchFamily="34" charset="0"/>
                <a:cs typeface="Calibri" panose="020F0502020204030204" pitchFamily="34" charset="0"/>
              </a:rPr>
              <a:t> </a:t>
            </a:r>
            <a:r>
              <a:rPr lang="en-US" sz="3600" b="1" dirty="0" err="1">
                <a:solidFill>
                  <a:schemeClr val="tx1"/>
                </a:solidFill>
                <a:latin typeface="Calibri" panose="020F0502020204030204" pitchFamily="34" charset="0"/>
                <a:cs typeface="Calibri" panose="020F0502020204030204" pitchFamily="34" charset="0"/>
              </a:rPr>
              <a:t>yakın</a:t>
            </a:r>
            <a:r>
              <a:rPr lang="en-US" sz="3600" b="1" dirty="0">
                <a:solidFill>
                  <a:schemeClr val="tx1"/>
                </a:solidFill>
                <a:latin typeface="Calibri" panose="020F0502020204030204" pitchFamily="34" charset="0"/>
                <a:cs typeface="Calibri" panose="020F0502020204030204" pitchFamily="34" charset="0"/>
              </a:rPr>
              <a:t> </a:t>
            </a:r>
            <a:r>
              <a:rPr lang="en-US" sz="3600" b="1" dirty="0" err="1">
                <a:solidFill>
                  <a:schemeClr val="tx1"/>
                </a:solidFill>
                <a:latin typeface="Calibri" panose="020F0502020204030204" pitchFamily="34" charset="0"/>
                <a:cs typeface="Calibri" panose="020F0502020204030204" pitchFamily="34" charset="0"/>
              </a:rPr>
              <a:t>haftada</a:t>
            </a:r>
            <a:r>
              <a:rPr lang="en-US" sz="3600" b="1" dirty="0">
                <a:solidFill>
                  <a:schemeClr val="tx1"/>
                </a:solidFill>
                <a:latin typeface="Calibri" panose="020F0502020204030204" pitchFamily="34" charset="0"/>
                <a:cs typeface="Calibri" panose="020F0502020204030204" pitchFamily="34" charset="0"/>
              </a:rPr>
              <a:t> </a:t>
            </a:r>
            <a:r>
              <a:rPr lang="en-US" sz="3600" b="1" dirty="0" err="1">
                <a:solidFill>
                  <a:schemeClr val="tx1"/>
                </a:solidFill>
                <a:latin typeface="Calibri" panose="020F0502020204030204" pitchFamily="34" charset="0"/>
                <a:cs typeface="Calibri" panose="020F0502020204030204" pitchFamily="34" charset="0"/>
              </a:rPr>
              <a:t>doğum</a:t>
            </a:r>
            <a:endParaRPr lang="en-US" sz="3600" b="1" dirty="0">
              <a:solidFill>
                <a:schemeClr val="tx1"/>
              </a:solidFill>
              <a:latin typeface="Calibri" panose="020F0502020204030204" pitchFamily="34" charset="0"/>
              <a:cs typeface="Calibri" panose="020F0502020204030204" pitchFamily="34" charset="0"/>
            </a:endParaRPr>
          </a:p>
          <a:p>
            <a:pPr lvl="2" defTabSz="914400">
              <a:spcBef>
                <a:spcPts val="0"/>
              </a:spcBef>
              <a:buSzTx/>
              <a:buFont typeface="Arial" charset="0"/>
              <a:buChar char="•"/>
            </a:pPr>
            <a:endParaRPr lang="en-US" sz="3600" b="1" dirty="0">
              <a:solidFill>
                <a:schemeClr val="tx1"/>
              </a:solidFill>
              <a:effectLst/>
              <a:latin typeface="Calibri" panose="020F0502020204030204" pitchFamily="34" charset="0"/>
              <a:cs typeface="Calibri" panose="020F0502020204030204" pitchFamily="34" charset="0"/>
            </a:endParaRPr>
          </a:p>
          <a:p>
            <a:pPr lvl="1" defTabSz="914400">
              <a:spcBef>
                <a:spcPts val="0"/>
              </a:spcBef>
              <a:buSzTx/>
              <a:buFont typeface="Arial" charset="0"/>
              <a:buChar char="•"/>
            </a:pPr>
            <a:r>
              <a:rPr lang="en-US" sz="3600" b="1" dirty="0">
                <a:solidFill>
                  <a:schemeClr val="tx1"/>
                </a:solidFill>
                <a:latin typeface="Calibri" panose="020F0502020204030204" pitchFamily="34" charset="0"/>
                <a:cs typeface="Calibri" panose="020F0502020204030204" pitchFamily="34" charset="0"/>
              </a:rPr>
              <a:t>Son </a:t>
            </a:r>
            <a:r>
              <a:rPr lang="en-US" sz="3600" b="1" dirty="0" err="1">
                <a:solidFill>
                  <a:schemeClr val="tx1"/>
                </a:solidFill>
                <a:latin typeface="Calibri" panose="020F0502020204030204" pitchFamily="34" charset="0"/>
                <a:cs typeface="Calibri" panose="020F0502020204030204" pitchFamily="34" charset="0"/>
              </a:rPr>
              <a:t>transfüzyondan</a:t>
            </a:r>
            <a:r>
              <a:rPr lang="en-US" sz="3600" b="1" dirty="0">
                <a:solidFill>
                  <a:schemeClr val="tx1"/>
                </a:solidFill>
                <a:latin typeface="Calibri" panose="020F0502020204030204" pitchFamily="34" charset="0"/>
                <a:cs typeface="Calibri" panose="020F0502020204030204" pitchFamily="34" charset="0"/>
              </a:rPr>
              <a:t> </a:t>
            </a:r>
            <a:r>
              <a:rPr lang="en-US" sz="3600" b="1" dirty="0" err="1">
                <a:solidFill>
                  <a:schemeClr val="tx1"/>
                </a:solidFill>
                <a:latin typeface="Calibri" panose="020F0502020204030204" pitchFamily="34" charset="0"/>
                <a:cs typeface="Calibri" panose="020F0502020204030204" pitchFamily="34" charset="0"/>
              </a:rPr>
              <a:t>maksimum</a:t>
            </a:r>
            <a:r>
              <a:rPr lang="en-US" sz="3600" b="1" dirty="0">
                <a:solidFill>
                  <a:schemeClr val="tx1"/>
                </a:solidFill>
                <a:latin typeface="Calibri" panose="020F0502020204030204" pitchFamily="34" charset="0"/>
                <a:cs typeface="Calibri" panose="020F0502020204030204" pitchFamily="34" charset="0"/>
              </a:rPr>
              <a:t> 2-3 </a:t>
            </a:r>
            <a:r>
              <a:rPr lang="en-US" sz="3600" b="1" dirty="0" err="1">
                <a:solidFill>
                  <a:schemeClr val="tx1"/>
                </a:solidFill>
                <a:latin typeface="Calibri" panose="020F0502020204030204" pitchFamily="34" charset="0"/>
                <a:cs typeface="Calibri" panose="020F0502020204030204" pitchFamily="34" charset="0"/>
              </a:rPr>
              <a:t>hafta</a:t>
            </a:r>
            <a:r>
              <a:rPr lang="en-US" sz="3600" b="1" dirty="0">
                <a:solidFill>
                  <a:schemeClr val="tx1"/>
                </a:solidFill>
                <a:latin typeface="Calibri" panose="020F0502020204030204" pitchFamily="34" charset="0"/>
                <a:cs typeface="Calibri" panose="020F0502020204030204" pitchFamily="34" charset="0"/>
              </a:rPr>
              <a:t> </a:t>
            </a:r>
            <a:r>
              <a:rPr lang="en-US" sz="3600" b="1" dirty="0" err="1">
                <a:solidFill>
                  <a:schemeClr val="tx1"/>
                </a:solidFill>
                <a:latin typeface="Calibri" panose="020F0502020204030204" pitchFamily="34" charset="0"/>
                <a:cs typeface="Calibri" panose="020F0502020204030204" pitchFamily="34" charset="0"/>
              </a:rPr>
              <a:t>sonra</a:t>
            </a:r>
            <a:endParaRPr lang="en-US" sz="3600" b="1" dirty="0">
              <a:solidFill>
                <a:schemeClr val="tx1"/>
              </a:solidFill>
              <a:latin typeface="Calibri" panose="020F0502020204030204" pitchFamily="34" charset="0"/>
              <a:cs typeface="Calibri" panose="020F0502020204030204" pitchFamily="34" charset="0"/>
            </a:endParaRPr>
          </a:p>
          <a:p>
            <a:pPr lvl="2" defTabSz="914400">
              <a:spcBef>
                <a:spcPts val="0"/>
              </a:spcBef>
              <a:buSzTx/>
              <a:buFont typeface="Arial" charset="0"/>
              <a:buChar char="•"/>
            </a:pPr>
            <a:r>
              <a:rPr lang="en-US" sz="3600" b="1" dirty="0">
                <a:solidFill>
                  <a:schemeClr val="tx1"/>
                </a:solidFill>
                <a:latin typeface="Calibri" panose="020F0502020204030204" pitchFamily="34" charset="0"/>
                <a:cs typeface="Calibri" panose="020F0502020204030204" pitchFamily="34" charset="0"/>
              </a:rPr>
              <a:t>~</a:t>
            </a:r>
            <a:r>
              <a:rPr lang="en-US" sz="3600" b="1" dirty="0">
                <a:solidFill>
                  <a:schemeClr val="tx1"/>
                </a:solidFill>
                <a:effectLst/>
                <a:latin typeface="Calibri" panose="020F0502020204030204" pitchFamily="34" charset="0"/>
                <a:cs typeface="Calibri" panose="020F0502020204030204" pitchFamily="34" charset="0"/>
              </a:rPr>
              <a:t>34. </a:t>
            </a:r>
            <a:r>
              <a:rPr lang="en-US" sz="3600" b="1" dirty="0" err="1">
                <a:solidFill>
                  <a:schemeClr val="tx1"/>
                </a:solidFill>
                <a:effectLst/>
                <a:latin typeface="Calibri" panose="020F0502020204030204" pitchFamily="34" charset="0"/>
                <a:cs typeface="Calibri" panose="020F0502020204030204" pitchFamily="34" charset="0"/>
              </a:rPr>
              <a:t>gh</a:t>
            </a:r>
            <a:r>
              <a:rPr lang="en-US" sz="3600" b="1" dirty="0">
                <a:solidFill>
                  <a:schemeClr val="tx1"/>
                </a:solidFill>
                <a:effectLst/>
                <a:latin typeface="Calibri" panose="020F0502020204030204" pitchFamily="34" charset="0"/>
                <a:cs typeface="Calibri" panose="020F0502020204030204" pitchFamily="34" charset="0"/>
              </a:rPr>
              <a:t> </a:t>
            </a:r>
            <a:r>
              <a:rPr lang="en-US" sz="3600" b="1" dirty="0" err="1">
                <a:solidFill>
                  <a:schemeClr val="tx1"/>
                </a:solidFill>
                <a:effectLst/>
                <a:latin typeface="Calibri" panose="020F0502020204030204" pitchFamily="34" charset="0"/>
                <a:cs typeface="Calibri" panose="020F0502020204030204" pitchFamily="34" charset="0"/>
              </a:rPr>
              <a:t>nda</a:t>
            </a:r>
            <a:r>
              <a:rPr lang="en-US" sz="3600" b="1" dirty="0">
                <a:solidFill>
                  <a:schemeClr val="tx1"/>
                </a:solidFill>
                <a:effectLst/>
                <a:latin typeface="Calibri" panose="020F0502020204030204" pitchFamily="34" charset="0"/>
                <a:cs typeface="Calibri" panose="020F0502020204030204" pitchFamily="34" charset="0"/>
              </a:rPr>
              <a:t> son IUT</a:t>
            </a:r>
          </a:p>
          <a:p>
            <a:pPr lvl="2" defTabSz="914400">
              <a:spcBef>
                <a:spcPts val="0"/>
              </a:spcBef>
              <a:buSzTx/>
              <a:buFont typeface="Arial" charset="0"/>
              <a:buChar char="•"/>
            </a:pPr>
            <a:r>
              <a:rPr lang="en-US" sz="3600" b="1" dirty="0">
                <a:solidFill>
                  <a:schemeClr val="tx1"/>
                </a:solidFill>
                <a:latin typeface="Calibri" panose="020F0502020204030204" pitchFamily="34" charset="0"/>
                <a:cs typeface="Calibri" panose="020F0502020204030204" pitchFamily="34" charset="0"/>
              </a:rPr>
              <a:t>&gt;3 </a:t>
            </a:r>
            <a:r>
              <a:rPr lang="en-US" sz="3600" b="1" dirty="0" err="1">
                <a:solidFill>
                  <a:schemeClr val="tx1"/>
                </a:solidFill>
                <a:latin typeface="Calibri" panose="020F0502020204030204" pitchFamily="34" charset="0"/>
                <a:cs typeface="Calibri" panose="020F0502020204030204" pitchFamily="34" charset="0"/>
              </a:rPr>
              <a:t>fazla</a:t>
            </a:r>
            <a:r>
              <a:rPr lang="en-US" sz="3600" b="1" dirty="0">
                <a:solidFill>
                  <a:schemeClr val="tx1"/>
                </a:solidFill>
                <a:latin typeface="Calibri" panose="020F0502020204030204" pitchFamily="34" charset="0"/>
                <a:cs typeface="Calibri" panose="020F0502020204030204" pitchFamily="34" charset="0"/>
              </a:rPr>
              <a:t> IUT </a:t>
            </a:r>
            <a:r>
              <a:rPr lang="en-US" sz="3600" b="1" dirty="0" err="1">
                <a:solidFill>
                  <a:schemeClr val="tx1"/>
                </a:solidFill>
                <a:latin typeface="Calibri" panose="020F0502020204030204" pitchFamily="34" charset="0"/>
                <a:cs typeface="Calibri" panose="020F0502020204030204" pitchFamily="34" charset="0"/>
              </a:rPr>
              <a:t>yapılmışsa</a:t>
            </a:r>
            <a:r>
              <a:rPr lang="en-US" sz="3600" b="1" dirty="0">
                <a:solidFill>
                  <a:schemeClr val="tx1"/>
                </a:solidFill>
                <a:latin typeface="Calibri" panose="020F0502020204030204" pitchFamily="34" charset="0"/>
                <a:cs typeface="Calibri" panose="020F0502020204030204" pitchFamily="34" charset="0"/>
              </a:rPr>
              <a:t> 3-4 </a:t>
            </a:r>
            <a:r>
              <a:rPr lang="en-US" sz="3600" b="1" dirty="0" err="1">
                <a:solidFill>
                  <a:schemeClr val="tx1"/>
                </a:solidFill>
                <a:latin typeface="Calibri" panose="020F0502020204030204" pitchFamily="34" charset="0"/>
                <a:cs typeface="Calibri" panose="020F0502020204030204" pitchFamily="34" charset="0"/>
              </a:rPr>
              <a:t>hafta</a:t>
            </a:r>
            <a:r>
              <a:rPr lang="en-US" sz="3600" b="1" dirty="0">
                <a:solidFill>
                  <a:schemeClr val="tx1"/>
                </a:solidFill>
                <a:latin typeface="Calibri" panose="020F0502020204030204" pitchFamily="34" charset="0"/>
                <a:cs typeface="Calibri" panose="020F0502020204030204" pitchFamily="34" charset="0"/>
              </a:rPr>
              <a:t> </a:t>
            </a:r>
            <a:r>
              <a:rPr lang="en-US" sz="3600" b="1" dirty="0" err="1">
                <a:solidFill>
                  <a:schemeClr val="tx1"/>
                </a:solidFill>
                <a:latin typeface="Calibri" panose="020F0502020204030204" pitchFamily="34" charset="0"/>
                <a:cs typeface="Calibri" panose="020F0502020204030204" pitchFamily="34" charset="0"/>
              </a:rPr>
              <a:t>sonra</a:t>
            </a:r>
            <a:r>
              <a:rPr lang="en-US" sz="3600" b="1" dirty="0">
                <a:solidFill>
                  <a:schemeClr val="tx1"/>
                </a:solidFill>
                <a:latin typeface="Calibri" panose="020F0502020204030204" pitchFamily="34" charset="0"/>
                <a:cs typeface="Calibri" panose="020F0502020204030204" pitchFamily="34" charset="0"/>
              </a:rPr>
              <a:t> </a:t>
            </a:r>
            <a:r>
              <a:rPr lang="en-US" sz="3600" b="1" dirty="0" err="1">
                <a:solidFill>
                  <a:schemeClr val="tx1"/>
                </a:solidFill>
                <a:latin typeface="Calibri" panose="020F0502020204030204" pitchFamily="34" charset="0"/>
                <a:cs typeface="Calibri" panose="020F0502020204030204" pitchFamily="34" charset="0"/>
              </a:rPr>
              <a:t>doğum</a:t>
            </a:r>
            <a:endParaRPr lang="en-US" sz="3600" b="1" dirty="0">
              <a:solidFill>
                <a:schemeClr val="tx1"/>
              </a:solidFill>
              <a:latin typeface="Calibri" panose="020F0502020204030204" pitchFamily="34" charset="0"/>
              <a:cs typeface="Calibri" panose="020F0502020204030204" pitchFamily="34" charset="0"/>
            </a:endParaRPr>
          </a:p>
          <a:p>
            <a:pPr lvl="2" defTabSz="914400">
              <a:spcBef>
                <a:spcPts val="0"/>
              </a:spcBef>
              <a:buSzTx/>
              <a:buFont typeface="Arial" charset="0"/>
              <a:buChar char="•"/>
            </a:pPr>
            <a:endParaRPr lang="en-US" sz="3600" b="1" dirty="0">
              <a:solidFill>
                <a:schemeClr val="tx1"/>
              </a:solidFill>
              <a:effectLst/>
              <a:latin typeface="Calibri" panose="020F0502020204030204" pitchFamily="34" charset="0"/>
              <a:cs typeface="Calibri" panose="020F0502020204030204" pitchFamily="34" charset="0"/>
            </a:endParaRPr>
          </a:p>
          <a:p>
            <a:pPr lvl="1" defTabSz="914400">
              <a:spcBef>
                <a:spcPts val="0"/>
              </a:spcBef>
              <a:buSzTx/>
              <a:buFont typeface="Arial" charset="0"/>
              <a:buChar char="•"/>
            </a:pPr>
            <a:r>
              <a:rPr lang="en-US" sz="3600" b="1" dirty="0" err="1">
                <a:solidFill>
                  <a:schemeClr val="tx1"/>
                </a:solidFill>
                <a:effectLst/>
                <a:latin typeface="Calibri" panose="020F0502020204030204" pitchFamily="34" charset="0"/>
                <a:cs typeface="Calibri" panose="020F0502020204030204" pitchFamily="34" charset="0"/>
              </a:rPr>
              <a:t>Doğum</a:t>
            </a:r>
            <a:r>
              <a:rPr lang="en-US" sz="3600" b="1" dirty="0">
                <a:solidFill>
                  <a:schemeClr val="tx1"/>
                </a:solidFill>
                <a:effectLst/>
                <a:latin typeface="Calibri" panose="020F0502020204030204" pitchFamily="34" charset="0"/>
                <a:cs typeface="Calibri" panose="020F0502020204030204" pitchFamily="34" charset="0"/>
              </a:rPr>
              <a:t> </a:t>
            </a:r>
            <a:r>
              <a:rPr lang="en-US" sz="3600" b="1" dirty="0" err="1">
                <a:solidFill>
                  <a:schemeClr val="tx1"/>
                </a:solidFill>
                <a:effectLst/>
                <a:latin typeface="Calibri" panose="020F0502020204030204" pitchFamily="34" charset="0"/>
                <a:cs typeface="Calibri" panose="020F0502020204030204" pitchFamily="34" charset="0"/>
              </a:rPr>
              <a:t>şekli</a:t>
            </a:r>
            <a:r>
              <a:rPr lang="en-US" sz="3600" b="1" dirty="0">
                <a:solidFill>
                  <a:schemeClr val="tx1"/>
                </a:solidFill>
                <a:effectLst/>
                <a:latin typeface="Calibri" panose="020F0502020204030204" pitchFamily="34" charset="0"/>
                <a:cs typeface="Calibri" panose="020F0502020204030204" pitchFamily="34" charset="0"/>
              </a:rPr>
              <a:t> </a:t>
            </a:r>
            <a:r>
              <a:rPr lang="en-US" sz="3600" b="1" dirty="0" err="1">
                <a:solidFill>
                  <a:schemeClr val="tx1"/>
                </a:solidFill>
                <a:effectLst/>
                <a:latin typeface="Calibri" panose="020F0502020204030204" pitchFamily="34" charset="0"/>
                <a:cs typeface="Calibri" panose="020F0502020204030204" pitchFamily="34" charset="0"/>
              </a:rPr>
              <a:t>obstetrik</a:t>
            </a:r>
            <a:r>
              <a:rPr lang="en-US" sz="3600" b="1" dirty="0">
                <a:solidFill>
                  <a:schemeClr val="tx1"/>
                </a:solidFill>
                <a:effectLst/>
                <a:latin typeface="Calibri" panose="020F0502020204030204" pitchFamily="34" charset="0"/>
                <a:cs typeface="Calibri" panose="020F0502020204030204" pitchFamily="34" charset="0"/>
              </a:rPr>
              <a:t> </a:t>
            </a:r>
            <a:r>
              <a:rPr lang="en-US" sz="3600" b="1" dirty="0" err="1">
                <a:solidFill>
                  <a:schemeClr val="tx1"/>
                </a:solidFill>
                <a:effectLst/>
                <a:latin typeface="Calibri" panose="020F0502020204030204" pitchFamily="34" charset="0"/>
                <a:cs typeface="Calibri" panose="020F0502020204030204" pitchFamily="34" charset="0"/>
              </a:rPr>
              <a:t>endikasyonlara</a:t>
            </a:r>
            <a:r>
              <a:rPr lang="en-US" sz="3600" b="1" dirty="0">
                <a:solidFill>
                  <a:schemeClr val="tx1"/>
                </a:solidFill>
                <a:effectLst/>
                <a:latin typeface="Calibri" panose="020F0502020204030204" pitchFamily="34" charset="0"/>
                <a:cs typeface="Calibri" panose="020F0502020204030204" pitchFamily="34" charset="0"/>
              </a:rPr>
              <a:t> </a:t>
            </a:r>
            <a:r>
              <a:rPr lang="en-US" sz="3600" b="1" dirty="0" err="1">
                <a:solidFill>
                  <a:schemeClr val="tx1"/>
                </a:solidFill>
                <a:effectLst/>
                <a:latin typeface="Calibri" panose="020F0502020204030204" pitchFamily="34" charset="0"/>
                <a:cs typeface="Calibri" panose="020F0502020204030204" pitchFamily="34" charset="0"/>
              </a:rPr>
              <a:t>göre</a:t>
            </a:r>
            <a:r>
              <a:rPr lang="en-US" sz="3600" b="1" dirty="0">
                <a:solidFill>
                  <a:schemeClr val="tx1"/>
                </a:solidFill>
                <a:effectLst/>
                <a:latin typeface="Calibri" panose="020F0502020204030204" pitchFamily="34" charset="0"/>
                <a:cs typeface="Calibri" panose="020F0502020204030204" pitchFamily="34" charset="0"/>
              </a:rPr>
              <a:t> </a:t>
            </a:r>
            <a:r>
              <a:rPr lang="en-US" sz="3600" b="1" dirty="0" err="1">
                <a:solidFill>
                  <a:schemeClr val="tx1"/>
                </a:solidFill>
                <a:effectLst/>
                <a:latin typeface="Calibri" panose="020F0502020204030204" pitchFamily="34" charset="0"/>
                <a:cs typeface="Calibri" panose="020F0502020204030204" pitchFamily="34" charset="0"/>
              </a:rPr>
              <a:t>yapılmalı</a:t>
            </a:r>
            <a:endParaRPr lang="en-US" sz="3600" b="1" dirty="0">
              <a:solidFill>
                <a:schemeClr val="tx1"/>
              </a:solidFill>
              <a:effectLst/>
              <a:latin typeface="Calibri" panose="020F0502020204030204" pitchFamily="34" charset="0"/>
              <a:cs typeface="Calibri" panose="020F0502020204030204" pitchFamily="34" charset="0"/>
            </a:endParaRPr>
          </a:p>
        </p:txBody>
      </p:sp>
      <p:pic>
        <p:nvPicPr>
          <p:cNvPr id="4" name="pasted-image.pdf"/>
          <p:cNvPicPr>
            <a:picLocks noChangeAspect="1"/>
          </p:cNvPicPr>
          <p:nvPr/>
        </p:nvPicPr>
        <p:blipFill>
          <a:blip r:embed="rId3"/>
          <a:stretch>
            <a:fillRect/>
          </a:stretch>
        </p:blipFill>
        <p:spPr>
          <a:xfrm>
            <a:off x="11763756" y="157226"/>
            <a:ext cx="1184148" cy="1184148"/>
          </a:xfrm>
          <a:prstGeom prst="rect">
            <a:avLst/>
          </a:prstGeom>
          <a:ln w="12700">
            <a:miter lim="400000"/>
          </a:ln>
        </p:spPr>
      </p:pic>
    </p:spTree>
    <p:extLst>
      <p:ext uri="{BB962C8B-B14F-4D97-AF65-F5344CB8AC3E}">
        <p14:creationId xmlns:p14="http://schemas.microsoft.com/office/powerpoint/2010/main" val="700285785"/>
      </p:ext>
    </p:extLst>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 y="0"/>
            <a:ext cx="12986512" cy="1488186"/>
          </a:xfrm>
          <a:solidFill>
            <a:schemeClr val="tx1"/>
          </a:solidFill>
        </p:spPr>
        <p:txBody>
          <a:bodyPr>
            <a:noAutofit/>
          </a:bodyPr>
          <a:lstStyle/>
          <a:p>
            <a:pPr algn="l"/>
            <a:r>
              <a:rPr lang="en-US" sz="4000" b="1" dirty="0">
                <a:solidFill>
                  <a:schemeClr val="tx2">
                    <a:lumMod val="10000"/>
                  </a:schemeClr>
                </a:solidFill>
                <a:latin typeface="Calibri" panose="020F0502020204030204" pitchFamily="34" charset="0"/>
                <a:cs typeface="Calibri" panose="020F0502020204030204" pitchFamily="34" charset="0"/>
              </a:rPr>
              <a:t> LOTUS </a:t>
            </a:r>
            <a:r>
              <a:rPr lang="en-US" sz="4000" b="1" dirty="0" err="1">
                <a:solidFill>
                  <a:schemeClr val="tx2">
                    <a:lumMod val="10000"/>
                  </a:schemeClr>
                </a:solidFill>
                <a:latin typeface="Calibri" panose="020F0502020204030204" pitchFamily="34" charset="0"/>
                <a:cs typeface="Calibri" panose="020F0502020204030204" pitchFamily="34" charset="0"/>
              </a:rPr>
              <a:t>çalışması</a:t>
            </a:r>
            <a:r>
              <a:rPr lang="en-US" sz="4000" b="1" dirty="0">
                <a:solidFill>
                  <a:schemeClr val="tx2">
                    <a:lumMod val="10000"/>
                  </a:schemeClr>
                </a:solidFill>
                <a:latin typeface="Calibri" panose="020F0502020204030204" pitchFamily="34" charset="0"/>
                <a:cs typeface="Calibri" panose="020F0502020204030204" pitchFamily="34" charset="0"/>
              </a:rPr>
              <a:t>	</a:t>
            </a:r>
            <a:r>
              <a:rPr lang="en-US" sz="2800" b="1" dirty="0">
                <a:solidFill>
                  <a:srgbClr val="0070C0"/>
                </a:solidFill>
                <a:latin typeface="Calibri" panose="020F0502020204030204" pitchFamily="34" charset="0"/>
                <a:cs typeface="Calibri" panose="020F0502020204030204" pitchFamily="34" charset="0"/>
              </a:rPr>
              <a:t>AJOG 2012</a:t>
            </a:r>
            <a:endParaRPr lang="en-US" sz="4000" b="1" dirty="0">
              <a:solidFill>
                <a:schemeClr val="tx2">
                  <a:lumMod val="10000"/>
                </a:schemeClr>
              </a:solidFill>
              <a:latin typeface="Calibri" panose="020F0502020204030204" pitchFamily="34" charset="0"/>
              <a:cs typeface="Calibri" panose="020F0502020204030204" pitchFamily="34" charset="0"/>
            </a:endParaRPr>
          </a:p>
        </p:txBody>
      </p:sp>
      <p:sp>
        <p:nvSpPr>
          <p:cNvPr id="3" name="Text Placeholder 2"/>
          <p:cNvSpPr>
            <a:spLocks noGrp="1"/>
          </p:cNvSpPr>
          <p:nvPr>
            <p:ph type="body" idx="1"/>
          </p:nvPr>
        </p:nvSpPr>
        <p:spPr>
          <a:xfrm>
            <a:off x="249174" y="1792478"/>
            <a:ext cx="5853452" cy="7607554"/>
          </a:xfrm>
        </p:spPr>
        <p:txBody>
          <a:bodyPr anchor="t">
            <a:normAutofit/>
          </a:bodyPr>
          <a:lstStyle/>
          <a:p>
            <a:pPr defTabSz="914400">
              <a:spcBef>
                <a:spcPts val="0"/>
              </a:spcBef>
              <a:buSzTx/>
              <a:buFont typeface="Arial" charset="0"/>
              <a:buChar char="•"/>
            </a:pPr>
            <a:endParaRPr lang="en-US" sz="3600" b="1" dirty="0">
              <a:solidFill>
                <a:schemeClr val="tx1"/>
              </a:solidFill>
              <a:effectLst/>
              <a:latin typeface="Calibri" panose="020F0502020204030204" pitchFamily="34" charset="0"/>
              <a:cs typeface="Calibri" panose="020F0502020204030204" pitchFamily="34" charset="0"/>
            </a:endParaRPr>
          </a:p>
          <a:p>
            <a:pPr defTabSz="914400">
              <a:spcBef>
                <a:spcPts val="0"/>
              </a:spcBef>
              <a:buSzTx/>
              <a:buFont typeface="Arial" charset="0"/>
              <a:buChar char="•"/>
            </a:pPr>
            <a:endParaRPr lang="en-US" sz="3600" b="1" dirty="0">
              <a:solidFill>
                <a:schemeClr val="tx1"/>
              </a:solidFill>
              <a:latin typeface="Calibri" panose="020F0502020204030204" pitchFamily="34" charset="0"/>
              <a:cs typeface="Calibri" panose="020F0502020204030204" pitchFamily="34" charset="0"/>
            </a:endParaRPr>
          </a:p>
          <a:p>
            <a:pPr defTabSz="914400">
              <a:spcBef>
                <a:spcPts val="0"/>
              </a:spcBef>
              <a:buSzTx/>
              <a:buFont typeface="Arial" charset="0"/>
              <a:buChar char="•"/>
            </a:pPr>
            <a:endParaRPr lang="en-US" sz="3600" b="1" dirty="0">
              <a:solidFill>
                <a:schemeClr val="tx1"/>
              </a:solidFill>
              <a:effectLst/>
              <a:latin typeface="Calibri" panose="020F0502020204030204" pitchFamily="34" charset="0"/>
              <a:cs typeface="Calibri" panose="020F0502020204030204" pitchFamily="34" charset="0"/>
            </a:endParaRPr>
          </a:p>
          <a:p>
            <a:pPr defTabSz="914400">
              <a:spcBef>
                <a:spcPts val="0"/>
              </a:spcBef>
              <a:buSzTx/>
              <a:buFont typeface="Arial" charset="0"/>
              <a:buChar char="•"/>
            </a:pPr>
            <a:endParaRPr lang="en-US" sz="3600" b="1" dirty="0">
              <a:solidFill>
                <a:schemeClr val="tx1"/>
              </a:solidFill>
              <a:latin typeface="Calibri" panose="020F0502020204030204" pitchFamily="34" charset="0"/>
              <a:cs typeface="Calibri" panose="020F0502020204030204" pitchFamily="34" charset="0"/>
            </a:endParaRPr>
          </a:p>
          <a:p>
            <a:pPr defTabSz="914400">
              <a:spcBef>
                <a:spcPts val="0"/>
              </a:spcBef>
              <a:buSzTx/>
              <a:buFont typeface="Arial" charset="0"/>
              <a:buChar char="•"/>
            </a:pPr>
            <a:r>
              <a:rPr lang="en-US" sz="3600" b="1" dirty="0" err="1">
                <a:solidFill>
                  <a:schemeClr val="tx1"/>
                </a:solidFill>
                <a:effectLst/>
                <a:latin typeface="Calibri" panose="020F0502020204030204" pitchFamily="34" charset="0"/>
                <a:cs typeface="Calibri" panose="020F0502020204030204" pitchFamily="34" charset="0"/>
              </a:rPr>
              <a:t>Toplam</a:t>
            </a:r>
            <a:r>
              <a:rPr lang="en-US" sz="3600" b="1" dirty="0">
                <a:solidFill>
                  <a:schemeClr val="tx1"/>
                </a:solidFill>
                <a:effectLst/>
                <a:latin typeface="Calibri" panose="020F0502020204030204" pitchFamily="34" charset="0"/>
                <a:cs typeface="Calibri" panose="020F0502020204030204" pitchFamily="34" charset="0"/>
              </a:rPr>
              <a:t> neonatal </a:t>
            </a:r>
            <a:r>
              <a:rPr lang="en-US" sz="3600" b="1" dirty="0" err="1">
                <a:solidFill>
                  <a:schemeClr val="tx1"/>
                </a:solidFill>
                <a:effectLst/>
                <a:latin typeface="Calibri" panose="020F0502020204030204" pitchFamily="34" charset="0"/>
                <a:cs typeface="Calibri" panose="020F0502020204030204" pitchFamily="34" charset="0"/>
              </a:rPr>
              <a:t>survi</a:t>
            </a:r>
            <a:r>
              <a:rPr lang="en-US" sz="3600" b="1" dirty="0">
                <a:solidFill>
                  <a:schemeClr val="tx1"/>
                </a:solidFill>
                <a:effectLst/>
                <a:latin typeface="Calibri" panose="020F0502020204030204" pitchFamily="34" charset="0"/>
                <a:cs typeface="Calibri" panose="020F0502020204030204" pitchFamily="34" charset="0"/>
              </a:rPr>
              <a:t> %84</a:t>
            </a:r>
          </a:p>
          <a:p>
            <a:pPr defTabSz="914400">
              <a:spcBef>
                <a:spcPts val="0"/>
              </a:spcBef>
              <a:buSzTx/>
              <a:buFont typeface="Arial" charset="0"/>
              <a:buChar char="•"/>
            </a:pPr>
            <a:endParaRPr lang="en-US" sz="3600" b="1" dirty="0">
              <a:solidFill>
                <a:schemeClr val="tx1"/>
              </a:solidFill>
              <a:effectLst/>
              <a:latin typeface="Calibri" panose="020F0502020204030204" pitchFamily="34" charset="0"/>
              <a:cs typeface="Calibri" panose="020F0502020204030204" pitchFamily="34" charset="0"/>
            </a:endParaRPr>
          </a:p>
          <a:p>
            <a:pPr lvl="1" defTabSz="914400">
              <a:spcBef>
                <a:spcPts val="0"/>
              </a:spcBef>
              <a:buSzTx/>
              <a:buFont typeface="Arial" charset="0"/>
              <a:buChar char="•"/>
            </a:pPr>
            <a:r>
              <a:rPr lang="en-US" sz="3600" b="1" dirty="0" err="1">
                <a:solidFill>
                  <a:schemeClr val="tx1"/>
                </a:solidFill>
                <a:latin typeface="Calibri" panose="020F0502020204030204" pitchFamily="34" charset="0"/>
                <a:cs typeface="Calibri" panose="020F0502020204030204" pitchFamily="34" charset="0"/>
              </a:rPr>
              <a:t>Hidropik</a:t>
            </a:r>
            <a:r>
              <a:rPr lang="en-US" sz="3600" b="1" dirty="0">
                <a:solidFill>
                  <a:schemeClr val="tx1"/>
                </a:solidFill>
                <a:latin typeface="Calibri" panose="020F0502020204030204" pitchFamily="34" charset="0"/>
                <a:cs typeface="Calibri" panose="020F0502020204030204" pitchFamily="34" charset="0"/>
              </a:rPr>
              <a:t> </a:t>
            </a:r>
            <a:r>
              <a:rPr lang="en-US" sz="3600" b="1" dirty="0" err="1">
                <a:solidFill>
                  <a:schemeClr val="tx1"/>
                </a:solidFill>
                <a:latin typeface="Calibri" panose="020F0502020204030204" pitchFamily="34" charset="0"/>
                <a:cs typeface="Calibri" panose="020F0502020204030204" pitchFamily="34" charset="0"/>
              </a:rPr>
              <a:t>fetüslerde</a:t>
            </a:r>
            <a:r>
              <a:rPr lang="en-US" sz="3600" b="1" dirty="0">
                <a:solidFill>
                  <a:schemeClr val="tx1"/>
                </a:solidFill>
                <a:latin typeface="Calibri" panose="020F0502020204030204" pitchFamily="34" charset="0"/>
                <a:cs typeface="Calibri" panose="020F0502020204030204" pitchFamily="34" charset="0"/>
              </a:rPr>
              <a:t> %70</a:t>
            </a:r>
          </a:p>
          <a:p>
            <a:pPr lvl="1" defTabSz="914400">
              <a:spcBef>
                <a:spcPts val="0"/>
              </a:spcBef>
              <a:buSzTx/>
              <a:buFont typeface="Arial" charset="0"/>
              <a:buChar char="•"/>
            </a:pPr>
            <a:r>
              <a:rPr lang="en-US" sz="3600" b="1" dirty="0">
                <a:solidFill>
                  <a:schemeClr val="tx1"/>
                </a:solidFill>
                <a:latin typeface="Calibri" panose="020F0502020204030204" pitchFamily="34" charset="0"/>
                <a:cs typeface="Calibri" panose="020F0502020204030204" pitchFamily="34" charset="0"/>
              </a:rPr>
              <a:t>Non-</a:t>
            </a:r>
            <a:r>
              <a:rPr lang="en-US" sz="3600" b="1" dirty="0" err="1">
                <a:solidFill>
                  <a:schemeClr val="tx1"/>
                </a:solidFill>
                <a:latin typeface="Calibri" panose="020F0502020204030204" pitchFamily="34" charset="0"/>
                <a:cs typeface="Calibri" panose="020F0502020204030204" pitchFamily="34" charset="0"/>
              </a:rPr>
              <a:t>hidropik</a:t>
            </a:r>
            <a:r>
              <a:rPr lang="en-US" sz="3600" b="1" dirty="0">
                <a:solidFill>
                  <a:schemeClr val="tx1"/>
                </a:solidFill>
                <a:latin typeface="Calibri" panose="020F0502020204030204" pitchFamily="34" charset="0"/>
                <a:cs typeface="Calibri" panose="020F0502020204030204" pitchFamily="34" charset="0"/>
              </a:rPr>
              <a:t> </a:t>
            </a:r>
            <a:r>
              <a:rPr lang="en-US" sz="3600" b="1" dirty="0" err="1">
                <a:solidFill>
                  <a:schemeClr val="tx1"/>
                </a:solidFill>
                <a:latin typeface="Calibri" panose="020F0502020204030204" pitchFamily="34" charset="0"/>
                <a:cs typeface="Calibri" panose="020F0502020204030204" pitchFamily="34" charset="0"/>
              </a:rPr>
              <a:t>fetüslerde</a:t>
            </a:r>
            <a:r>
              <a:rPr lang="en-US" sz="3600" b="1" dirty="0">
                <a:solidFill>
                  <a:schemeClr val="tx1"/>
                </a:solidFill>
                <a:latin typeface="Calibri" panose="020F0502020204030204" pitchFamily="34" charset="0"/>
                <a:cs typeface="Calibri" panose="020F0502020204030204" pitchFamily="34" charset="0"/>
              </a:rPr>
              <a:t> %94</a:t>
            </a:r>
          </a:p>
          <a:p>
            <a:pPr lvl="1" defTabSz="914400">
              <a:spcBef>
                <a:spcPts val="0"/>
              </a:spcBef>
              <a:buSzTx/>
              <a:buFont typeface="Arial" charset="0"/>
              <a:buChar char="•"/>
            </a:pPr>
            <a:endParaRPr lang="en-US" sz="3600" b="1" dirty="0">
              <a:solidFill>
                <a:schemeClr val="tx1"/>
              </a:solidFill>
              <a:latin typeface="Calibri" panose="020F0502020204030204" pitchFamily="34" charset="0"/>
              <a:cs typeface="Calibri" panose="020F0502020204030204" pitchFamily="34" charset="0"/>
            </a:endParaRPr>
          </a:p>
          <a:p>
            <a:pPr lvl="2" defTabSz="914400">
              <a:spcBef>
                <a:spcPts val="0"/>
              </a:spcBef>
              <a:buSzTx/>
              <a:buFont typeface="Arial" charset="0"/>
              <a:buChar char="•"/>
            </a:pPr>
            <a:endParaRPr lang="en-US" sz="3600" b="1" dirty="0">
              <a:solidFill>
                <a:schemeClr val="tx1"/>
              </a:solidFill>
              <a:effectLst/>
              <a:latin typeface="+mj-lt"/>
              <a:cs typeface="+mj-cs"/>
            </a:endParaRPr>
          </a:p>
        </p:txBody>
      </p:sp>
      <p:pic>
        <p:nvPicPr>
          <p:cNvPr id="4" name="pasted-image.pdf"/>
          <p:cNvPicPr>
            <a:picLocks noChangeAspect="1"/>
          </p:cNvPicPr>
          <p:nvPr/>
        </p:nvPicPr>
        <p:blipFill>
          <a:blip r:embed="rId3"/>
          <a:stretch>
            <a:fillRect/>
          </a:stretch>
        </p:blipFill>
        <p:spPr>
          <a:xfrm>
            <a:off x="11763756" y="157226"/>
            <a:ext cx="1184148" cy="1184148"/>
          </a:xfrm>
          <a:prstGeom prst="rect">
            <a:avLst/>
          </a:prstGeom>
          <a:ln w="12700">
            <a:miter lim="400000"/>
          </a:ln>
        </p:spPr>
      </p:pic>
      <p:sp>
        <p:nvSpPr>
          <p:cNvPr id="7" name="Text Placeholder 2">
            <a:extLst>
              <a:ext uri="{FF2B5EF4-FFF2-40B4-BE49-F238E27FC236}">
                <a16:creationId xmlns:a16="http://schemas.microsoft.com/office/drawing/2014/main" id="{3CDE5347-F094-0637-64EC-45C0CC96576B}"/>
              </a:ext>
            </a:extLst>
          </p:cNvPr>
          <p:cNvSpPr txBox="1">
            <a:spLocks/>
          </p:cNvSpPr>
          <p:nvPr/>
        </p:nvSpPr>
        <p:spPr>
          <a:xfrm>
            <a:off x="6502400" y="1988820"/>
            <a:ext cx="6445504" cy="7607554"/>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t">
            <a:normAutofit fontScale="92500" lnSpcReduction="10000"/>
          </a:bodyPr>
          <a:lstStyle>
            <a:lvl1pPr marL="457200" marR="0" indent="-457200" algn="l" defTabSz="584200" rtl="0" latinLnBrk="0">
              <a:lnSpc>
                <a:spcPct val="100000"/>
              </a:lnSpc>
              <a:spcBef>
                <a:spcPts val="4200"/>
              </a:spcBef>
              <a:spcAft>
                <a:spcPts val="0"/>
              </a:spcAft>
              <a:buClrTx/>
              <a:buSzPct val="75000"/>
              <a:buFontTx/>
              <a:buChar char="•"/>
              <a:tabLst/>
              <a:defRPr sz="3800" b="0" i="0" u="none" strike="noStrike" cap="none" spc="0" baseline="0">
                <a:ln>
                  <a:noFill/>
                </a:ln>
                <a:solidFill>
                  <a:srgbClr val="FFFFFF"/>
                </a:solidFill>
                <a:uFillTx/>
                <a:latin typeface="+mn-lt"/>
                <a:ea typeface="+mn-ea"/>
                <a:cs typeface="+mn-cs"/>
                <a:sym typeface="Times New Roman"/>
              </a:defRPr>
            </a:lvl1pPr>
            <a:lvl2pPr marL="914400" marR="0" indent="-457200" algn="l" defTabSz="584200" rtl="0" latinLnBrk="0">
              <a:lnSpc>
                <a:spcPct val="100000"/>
              </a:lnSpc>
              <a:spcBef>
                <a:spcPts val="4200"/>
              </a:spcBef>
              <a:spcAft>
                <a:spcPts val="0"/>
              </a:spcAft>
              <a:buClrTx/>
              <a:buSzPct val="75000"/>
              <a:buFontTx/>
              <a:buChar char="•"/>
              <a:tabLst/>
              <a:defRPr sz="3800" b="0" i="0" u="none" strike="noStrike" cap="none" spc="0" baseline="0">
                <a:ln>
                  <a:noFill/>
                </a:ln>
                <a:solidFill>
                  <a:srgbClr val="FFFFFF"/>
                </a:solidFill>
                <a:uFillTx/>
                <a:latin typeface="+mn-lt"/>
                <a:ea typeface="+mn-ea"/>
                <a:cs typeface="+mn-cs"/>
                <a:sym typeface="Times New Roman"/>
              </a:defRPr>
            </a:lvl2pPr>
            <a:lvl3pPr marL="1371600" marR="0" indent="-457200" algn="l" defTabSz="584200" rtl="0" latinLnBrk="0">
              <a:lnSpc>
                <a:spcPct val="100000"/>
              </a:lnSpc>
              <a:spcBef>
                <a:spcPts val="4200"/>
              </a:spcBef>
              <a:spcAft>
                <a:spcPts val="0"/>
              </a:spcAft>
              <a:buClrTx/>
              <a:buSzPct val="75000"/>
              <a:buFontTx/>
              <a:buChar char="•"/>
              <a:tabLst/>
              <a:defRPr sz="3800" b="0" i="0" u="none" strike="noStrike" cap="none" spc="0" baseline="0">
                <a:ln>
                  <a:noFill/>
                </a:ln>
                <a:solidFill>
                  <a:srgbClr val="FFFFFF"/>
                </a:solidFill>
                <a:uFillTx/>
                <a:latin typeface="+mn-lt"/>
                <a:ea typeface="+mn-ea"/>
                <a:cs typeface="+mn-cs"/>
                <a:sym typeface="Times New Roman"/>
              </a:defRPr>
            </a:lvl3pPr>
            <a:lvl4pPr marL="1828800" marR="0" indent="-457200" algn="l" defTabSz="584200" rtl="0" latinLnBrk="0">
              <a:lnSpc>
                <a:spcPct val="100000"/>
              </a:lnSpc>
              <a:spcBef>
                <a:spcPts val="4200"/>
              </a:spcBef>
              <a:spcAft>
                <a:spcPts val="0"/>
              </a:spcAft>
              <a:buClrTx/>
              <a:buSzPct val="75000"/>
              <a:buFontTx/>
              <a:buChar char="•"/>
              <a:tabLst/>
              <a:defRPr sz="3800" b="0" i="0" u="none" strike="noStrike" cap="none" spc="0" baseline="0">
                <a:ln>
                  <a:noFill/>
                </a:ln>
                <a:solidFill>
                  <a:srgbClr val="FFFFFF"/>
                </a:solidFill>
                <a:uFillTx/>
                <a:latin typeface="+mn-lt"/>
                <a:ea typeface="+mn-ea"/>
                <a:cs typeface="+mn-cs"/>
                <a:sym typeface="Times New Roman"/>
              </a:defRPr>
            </a:lvl4pPr>
            <a:lvl5pPr marL="2286000" marR="0" indent="-457200" algn="l" defTabSz="584200" rtl="0" latinLnBrk="0">
              <a:lnSpc>
                <a:spcPct val="100000"/>
              </a:lnSpc>
              <a:spcBef>
                <a:spcPts val="4200"/>
              </a:spcBef>
              <a:spcAft>
                <a:spcPts val="0"/>
              </a:spcAft>
              <a:buClrTx/>
              <a:buSzPct val="75000"/>
              <a:buFontTx/>
              <a:buChar char="•"/>
              <a:tabLst/>
              <a:defRPr sz="3800" b="0" i="0" u="none" strike="noStrike" cap="none" spc="0" baseline="0">
                <a:ln>
                  <a:noFill/>
                </a:ln>
                <a:solidFill>
                  <a:srgbClr val="FFFFFF"/>
                </a:solidFill>
                <a:uFillTx/>
                <a:latin typeface="+mn-lt"/>
                <a:ea typeface="+mn-ea"/>
                <a:cs typeface="+mn-cs"/>
                <a:sym typeface="Times New Roman"/>
              </a:defRPr>
            </a:lvl5pPr>
            <a:lvl6pPr marL="2743200" marR="0" indent="-457200" algn="l" defTabSz="584200" rtl="0" latinLnBrk="0">
              <a:lnSpc>
                <a:spcPct val="100000"/>
              </a:lnSpc>
              <a:spcBef>
                <a:spcPts val="4200"/>
              </a:spcBef>
              <a:spcAft>
                <a:spcPts val="0"/>
              </a:spcAft>
              <a:buClrTx/>
              <a:buSzPct val="75000"/>
              <a:buFontTx/>
              <a:buChar char="•"/>
              <a:tabLst/>
              <a:defRPr sz="3800" b="0" i="0" u="none" strike="noStrike" cap="none" spc="0" baseline="0">
                <a:ln>
                  <a:noFill/>
                </a:ln>
                <a:solidFill>
                  <a:srgbClr val="FFFFFF"/>
                </a:solidFill>
                <a:uFillTx/>
                <a:latin typeface="+mn-lt"/>
                <a:ea typeface="+mn-ea"/>
                <a:cs typeface="+mn-cs"/>
                <a:sym typeface="Times New Roman"/>
              </a:defRPr>
            </a:lvl6pPr>
            <a:lvl7pPr marL="3200400" marR="0" indent="-457200" algn="l" defTabSz="584200" rtl="0" latinLnBrk="0">
              <a:lnSpc>
                <a:spcPct val="100000"/>
              </a:lnSpc>
              <a:spcBef>
                <a:spcPts val="4200"/>
              </a:spcBef>
              <a:spcAft>
                <a:spcPts val="0"/>
              </a:spcAft>
              <a:buClrTx/>
              <a:buSzPct val="75000"/>
              <a:buFontTx/>
              <a:buChar char="•"/>
              <a:tabLst/>
              <a:defRPr sz="3800" b="0" i="0" u="none" strike="noStrike" cap="none" spc="0" baseline="0">
                <a:ln>
                  <a:noFill/>
                </a:ln>
                <a:solidFill>
                  <a:srgbClr val="FFFFFF"/>
                </a:solidFill>
                <a:uFillTx/>
                <a:latin typeface="+mn-lt"/>
                <a:ea typeface="+mn-ea"/>
                <a:cs typeface="+mn-cs"/>
                <a:sym typeface="Times New Roman"/>
              </a:defRPr>
            </a:lvl7pPr>
            <a:lvl8pPr marL="3657600" marR="0" indent="-457200" algn="l" defTabSz="584200" rtl="0" latinLnBrk="0">
              <a:lnSpc>
                <a:spcPct val="100000"/>
              </a:lnSpc>
              <a:spcBef>
                <a:spcPts val="4200"/>
              </a:spcBef>
              <a:spcAft>
                <a:spcPts val="0"/>
              </a:spcAft>
              <a:buClrTx/>
              <a:buSzPct val="75000"/>
              <a:buFontTx/>
              <a:buChar char="•"/>
              <a:tabLst/>
              <a:defRPr sz="3800" b="0" i="0" u="none" strike="noStrike" cap="none" spc="0" baseline="0">
                <a:ln>
                  <a:noFill/>
                </a:ln>
                <a:solidFill>
                  <a:srgbClr val="FFFFFF"/>
                </a:solidFill>
                <a:uFillTx/>
                <a:latin typeface="+mn-lt"/>
                <a:ea typeface="+mn-ea"/>
                <a:cs typeface="+mn-cs"/>
                <a:sym typeface="Times New Roman"/>
              </a:defRPr>
            </a:lvl8pPr>
            <a:lvl9pPr marL="4114800" marR="0" indent="-457200" algn="l" defTabSz="584200" rtl="0" latinLnBrk="0">
              <a:lnSpc>
                <a:spcPct val="100000"/>
              </a:lnSpc>
              <a:spcBef>
                <a:spcPts val="4200"/>
              </a:spcBef>
              <a:spcAft>
                <a:spcPts val="0"/>
              </a:spcAft>
              <a:buClrTx/>
              <a:buSzPct val="75000"/>
              <a:buFontTx/>
              <a:buChar char="•"/>
              <a:tabLst/>
              <a:defRPr sz="3800" b="0" i="0" u="none" strike="noStrike" cap="none" spc="0" baseline="0">
                <a:ln>
                  <a:noFill/>
                </a:ln>
                <a:solidFill>
                  <a:srgbClr val="FFFFFF"/>
                </a:solidFill>
                <a:uFillTx/>
                <a:latin typeface="+mn-lt"/>
                <a:ea typeface="+mn-ea"/>
                <a:cs typeface="+mn-cs"/>
                <a:sym typeface="Times New Roman"/>
              </a:defRPr>
            </a:lvl9pPr>
          </a:lstStyle>
          <a:p>
            <a:pPr defTabSz="914400">
              <a:spcBef>
                <a:spcPts val="0"/>
              </a:spcBef>
              <a:buSzTx/>
              <a:buFont typeface="Arial" charset="0"/>
              <a:buChar char="•"/>
            </a:pPr>
            <a:r>
              <a:rPr lang="en-US" sz="3600" b="1" dirty="0">
                <a:solidFill>
                  <a:srgbClr val="FFFF00"/>
                </a:solidFill>
                <a:latin typeface="Calibri" panose="020F0502020204030204" pitchFamily="34" charset="0"/>
                <a:cs typeface="Calibri" panose="020F0502020204030204" pitchFamily="34" charset="0"/>
              </a:rPr>
              <a:t>Erken neonatal </a:t>
            </a:r>
            <a:r>
              <a:rPr lang="en-US" sz="3600" b="1" dirty="0" err="1">
                <a:solidFill>
                  <a:srgbClr val="FFFF00"/>
                </a:solidFill>
                <a:latin typeface="Calibri" panose="020F0502020204030204" pitchFamily="34" charset="0"/>
                <a:cs typeface="Calibri" panose="020F0502020204030204" pitchFamily="34" charset="0"/>
              </a:rPr>
              <a:t>sorunlar</a:t>
            </a:r>
            <a:r>
              <a:rPr lang="en-US" sz="3600" b="1" dirty="0">
                <a:solidFill>
                  <a:srgbClr val="FFFF00"/>
                </a:solidFill>
                <a:latin typeface="Calibri" panose="020F0502020204030204" pitchFamily="34" charset="0"/>
                <a:cs typeface="Calibri" panose="020F0502020204030204" pitchFamily="34" charset="0"/>
              </a:rPr>
              <a:t> (LOTUS</a:t>
            </a:r>
            <a:r>
              <a:rPr lang="en-US" sz="3600" b="1" baseline="30000" dirty="0">
                <a:solidFill>
                  <a:srgbClr val="FFFF00"/>
                </a:solidFill>
                <a:latin typeface="Calibri" panose="020F0502020204030204" pitchFamily="34" charset="0"/>
                <a:cs typeface="Calibri" panose="020F0502020204030204" pitchFamily="34" charset="0"/>
              </a:rPr>
              <a:t>2012</a:t>
            </a:r>
            <a:r>
              <a:rPr lang="en-US" sz="3600" b="1" dirty="0">
                <a:solidFill>
                  <a:srgbClr val="FFFF00"/>
                </a:solidFill>
                <a:latin typeface="Calibri" panose="020F0502020204030204" pitchFamily="34" charset="0"/>
                <a:cs typeface="Calibri" panose="020F0502020204030204" pitchFamily="34" charset="0"/>
              </a:rPr>
              <a:t>)</a:t>
            </a:r>
          </a:p>
          <a:p>
            <a:pPr lvl="1" defTabSz="914400">
              <a:spcBef>
                <a:spcPts val="0"/>
              </a:spcBef>
              <a:buSzTx/>
              <a:buFont typeface="Arial" charset="0"/>
              <a:buChar char="•"/>
            </a:pPr>
            <a:r>
              <a:rPr lang="en-US" sz="3600" b="1" dirty="0" err="1">
                <a:solidFill>
                  <a:schemeClr val="tx1"/>
                </a:solidFill>
                <a:latin typeface="Calibri" panose="020F0502020204030204" pitchFamily="34" charset="0"/>
                <a:cs typeface="Calibri" panose="020F0502020204030204" pitchFamily="34" charset="0"/>
              </a:rPr>
              <a:t>Fototerapi</a:t>
            </a:r>
            <a:r>
              <a:rPr lang="en-US" sz="3600" b="1" dirty="0">
                <a:solidFill>
                  <a:schemeClr val="tx1"/>
                </a:solidFill>
                <a:latin typeface="Calibri" panose="020F0502020204030204" pitchFamily="34" charset="0"/>
                <a:cs typeface="Calibri" panose="020F0502020204030204" pitchFamily="34" charset="0"/>
              </a:rPr>
              <a:t> </a:t>
            </a:r>
            <a:r>
              <a:rPr lang="en-US" sz="3600" b="1" dirty="0" err="1">
                <a:solidFill>
                  <a:schemeClr val="tx1"/>
                </a:solidFill>
                <a:latin typeface="Calibri" panose="020F0502020204030204" pitchFamily="34" charset="0"/>
                <a:cs typeface="Calibri" panose="020F0502020204030204" pitchFamily="34" charset="0"/>
              </a:rPr>
              <a:t>gerektiren</a:t>
            </a:r>
            <a:r>
              <a:rPr lang="en-US" sz="3600" b="1" dirty="0">
                <a:solidFill>
                  <a:schemeClr val="tx1"/>
                </a:solidFill>
                <a:latin typeface="Calibri" panose="020F0502020204030204" pitchFamily="34" charset="0"/>
                <a:cs typeface="Calibri" panose="020F0502020204030204" pitchFamily="34" charset="0"/>
              </a:rPr>
              <a:t> </a:t>
            </a:r>
            <a:r>
              <a:rPr lang="en-US" sz="3600" b="1" dirty="0" err="1">
                <a:solidFill>
                  <a:schemeClr val="tx1"/>
                </a:solidFill>
                <a:latin typeface="Calibri" panose="020F0502020204030204" pitchFamily="34" charset="0"/>
                <a:cs typeface="Calibri" panose="020F0502020204030204" pitchFamily="34" charset="0"/>
              </a:rPr>
              <a:t>hiperbilirubinemi</a:t>
            </a:r>
            <a:endParaRPr lang="en-US" sz="3600" b="1" dirty="0">
              <a:solidFill>
                <a:schemeClr val="tx1"/>
              </a:solidFill>
              <a:latin typeface="Calibri" panose="020F0502020204030204" pitchFamily="34" charset="0"/>
              <a:cs typeface="Calibri" panose="020F0502020204030204" pitchFamily="34" charset="0"/>
            </a:endParaRPr>
          </a:p>
          <a:p>
            <a:pPr lvl="2" defTabSz="914400">
              <a:spcBef>
                <a:spcPts val="0"/>
              </a:spcBef>
              <a:buSzTx/>
              <a:buFont typeface="Arial" charset="0"/>
              <a:buChar char="•"/>
            </a:pPr>
            <a:r>
              <a:rPr lang="en-US" sz="3600" b="1" dirty="0">
                <a:solidFill>
                  <a:schemeClr val="tx1"/>
                </a:solidFill>
                <a:latin typeface="Calibri" panose="020F0502020204030204" pitchFamily="34" charset="0"/>
                <a:cs typeface="Calibri" panose="020F0502020204030204" pitchFamily="34" charset="0"/>
              </a:rPr>
              <a:t>Exchange </a:t>
            </a:r>
            <a:r>
              <a:rPr lang="en-US" sz="3600" b="1" dirty="0" err="1">
                <a:solidFill>
                  <a:schemeClr val="tx1"/>
                </a:solidFill>
                <a:latin typeface="Calibri" panose="020F0502020204030204" pitchFamily="34" charset="0"/>
                <a:cs typeface="Calibri" panose="020F0502020204030204" pitchFamily="34" charset="0"/>
              </a:rPr>
              <a:t>transfüzyon</a:t>
            </a:r>
            <a:r>
              <a:rPr lang="en-US" sz="3600" b="1" dirty="0">
                <a:solidFill>
                  <a:schemeClr val="tx1"/>
                </a:solidFill>
                <a:latin typeface="Calibri" panose="020F0502020204030204" pitchFamily="34" charset="0"/>
                <a:cs typeface="Calibri" panose="020F0502020204030204" pitchFamily="34" charset="0"/>
              </a:rPr>
              <a:t> %70</a:t>
            </a:r>
          </a:p>
          <a:p>
            <a:pPr lvl="1" defTabSz="914400">
              <a:spcBef>
                <a:spcPts val="0"/>
              </a:spcBef>
              <a:buSzTx/>
              <a:buFont typeface="Arial" charset="0"/>
              <a:buChar char="•"/>
            </a:pPr>
            <a:r>
              <a:rPr lang="en-US" sz="3600" b="1" dirty="0" err="1">
                <a:solidFill>
                  <a:schemeClr val="tx1"/>
                </a:solidFill>
                <a:latin typeface="Calibri" panose="020F0502020204030204" pitchFamily="34" charset="0"/>
                <a:cs typeface="Calibri" panose="020F0502020204030204" pitchFamily="34" charset="0"/>
              </a:rPr>
              <a:t>Trombositopeni</a:t>
            </a:r>
            <a:endParaRPr lang="en-US" sz="3600" b="1" dirty="0">
              <a:solidFill>
                <a:schemeClr val="tx1"/>
              </a:solidFill>
              <a:latin typeface="Calibri" panose="020F0502020204030204" pitchFamily="34" charset="0"/>
              <a:cs typeface="Calibri" panose="020F0502020204030204" pitchFamily="34" charset="0"/>
            </a:endParaRPr>
          </a:p>
          <a:p>
            <a:pPr lvl="1" defTabSz="914400">
              <a:spcBef>
                <a:spcPts val="0"/>
              </a:spcBef>
              <a:buSzTx/>
              <a:buFont typeface="Arial" charset="0"/>
              <a:buChar char="•"/>
            </a:pPr>
            <a:r>
              <a:rPr lang="en-US" sz="3600" b="1" dirty="0">
                <a:solidFill>
                  <a:schemeClr val="tx1"/>
                </a:solidFill>
                <a:latin typeface="Calibri" panose="020F0502020204030204" pitchFamily="34" charset="0"/>
                <a:cs typeface="Calibri" panose="020F0502020204030204" pitchFamily="34" charset="0"/>
              </a:rPr>
              <a:t>Anemi</a:t>
            </a:r>
          </a:p>
          <a:p>
            <a:pPr lvl="1" defTabSz="914400">
              <a:spcBef>
                <a:spcPts val="0"/>
              </a:spcBef>
              <a:buSzTx/>
              <a:buFont typeface="Arial" charset="0"/>
              <a:buChar char="•"/>
            </a:pPr>
            <a:r>
              <a:rPr lang="en-US" sz="3600" b="1" dirty="0" err="1">
                <a:solidFill>
                  <a:schemeClr val="tx1"/>
                </a:solidFill>
                <a:latin typeface="Calibri" panose="020F0502020204030204" pitchFamily="34" charset="0"/>
                <a:cs typeface="Calibri" panose="020F0502020204030204" pitchFamily="34" charset="0"/>
              </a:rPr>
              <a:t>Kolestaz</a:t>
            </a:r>
            <a:endParaRPr lang="en-US" sz="3600" b="1" dirty="0">
              <a:solidFill>
                <a:schemeClr val="tx1"/>
              </a:solidFill>
              <a:latin typeface="Calibri" panose="020F0502020204030204" pitchFamily="34" charset="0"/>
              <a:cs typeface="Calibri" panose="020F0502020204030204" pitchFamily="34" charset="0"/>
            </a:endParaRPr>
          </a:p>
          <a:p>
            <a:pPr lvl="1" defTabSz="914400">
              <a:spcBef>
                <a:spcPts val="0"/>
              </a:spcBef>
              <a:buSzTx/>
              <a:buFont typeface="Arial" charset="0"/>
              <a:buChar char="•"/>
            </a:pPr>
            <a:r>
              <a:rPr lang="en-US" sz="3600" b="1" dirty="0" err="1">
                <a:solidFill>
                  <a:schemeClr val="tx1"/>
                </a:solidFill>
                <a:latin typeface="Calibri" panose="020F0502020204030204" pitchFamily="34" charset="0"/>
                <a:cs typeface="Calibri" panose="020F0502020204030204" pitchFamily="34" charset="0"/>
              </a:rPr>
              <a:t>Prematürite</a:t>
            </a:r>
            <a:endParaRPr lang="en-US" sz="3600" b="1" dirty="0">
              <a:solidFill>
                <a:schemeClr val="tx1"/>
              </a:solidFill>
              <a:latin typeface="Calibri" panose="020F0502020204030204" pitchFamily="34" charset="0"/>
              <a:cs typeface="Calibri" panose="020F0502020204030204" pitchFamily="34" charset="0"/>
            </a:endParaRPr>
          </a:p>
          <a:p>
            <a:pPr lvl="2" defTabSz="914400">
              <a:spcBef>
                <a:spcPts val="0"/>
              </a:spcBef>
              <a:buSzTx/>
              <a:buFont typeface="Arial" charset="0"/>
              <a:buChar char="•"/>
            </a:pPr>
            <a:r>
              <a:rPr lang="en-US" sz="3600" b="1" dirty="0">
                <a:solidFill>
                  <a:schemeClr val="tx1"/>
                </a:solidFill>
                <a:latin typeface="Calibri" panose="020F0502020204030204" pitchFamily="34" charset="0"/>
                <a:cs typeface="Calibri" panose="020F0502020204030204" pitchFamily="34" charset="0"/>
              </a:rPr>
              <a:t>RDS %2.4</a:t>
            </a:r>
          </a:p>
          <a:p>
            <a:pPr lvl="2" defTabSz="914400">
              <a:spcBef>
                <a:spcPts val="0"/>
              </a:spcBef>
              <a:buSzTx/>
              <a:buFont typeface="Arial" charset="0"/>
              <a:buChar char="•"/>
            </a:pPr>
            <a:r>
              <a:rPr lang="en-US" sz="3600" b="1" dirty="0">
                <a:solidFill>
                  <a:schemeClr val="tx1"/>
                </a:solidFill>
                <a:latin typeface="Calibri" panose="020F0502020204030204" pitchFamily="34" charset="0"/>
                <a:cs typeface="Calibri" panose="020F0502020204030204" pitchFamily="34" charset="0"/>
              </a:rPr>
              <a:t>NEK %1</a:t>
            </a:r>
          </a:p>
          <a:p>
            <a:pPr lvl="2" defTabSz="914400">
              <a:spcBef>
                <a:spcPts val="0"/>
              </a:spcBef>
              <a:buSzTx/>
              <a:buFont typeface="Arial" charset="0"/>
              <a:buChar char="•"/>
            </a:pPr>
            <a:r>
              <a:rPr lang="en-US" sz="3600" b="1" dirty="0">
                <a:solidFill>
                  <a:schemeClr val="tx1"/>
                </a:solidFill>
                <a:latin typeface="Calibri" panose="020F0502020204030204" pitchFamily="34" charset="0"/>
                <a:cs typeface="Calibri" panose="020F0502020204030204" pitchFamily="34" charset="0"/>
              </a:rPr>
              <a:t>Sepsis %5.8</a:t>
            </a:r>
          </a:p>
          <a:p>
            <a:pPr lvl="2" defTabSz="914400">
              <a:spcBef>
                <a:spcPts val="0"/>
              </a:spcBef>
              <a:buSzTx/>
              <a:buFont typeface="Arial" charset="0"/>
              <a:buChar char="•"/>
            </a:pPr>
            <a:r>
              <a:rPr lang="en-US" sz="3600" b="1" dirty="0" err="1">
                <a:solidFill>
                  <a:schemeClr val="tx1"/>
                </a:solidFill>
                <a:latin typeface="Calibri" panose="020F0502020204030204" pitchFamily="34" charset="0"/>
                <a:cs typeface="Calibri" panose="020F0502020204030204" pitchFamily="34" charset="0"/>
              </a:rPr>
              <a:t>Asfiksi</a:t>
            </a:r>
            <a:r>
              <a:rPr lang="en-US" sz="3600" b="1" dirty="0">
                <a:solidFill>
                  <a:schemeClr val="tx1"/>
                </a:solidFill>
                <a:latin typeface="Calibri" panose="020F0502020204030204" pitchFamily="34" charset="0"/>
                <a:cs typeface="Calibri" panose="020F0502020204030204" pitchFamily="34" charset="0"/>
              </a:rPr>
              <a:t> %3.8</a:t>
            </a:r>
          </a:p>
          <a:p>
            <a:pPr lvl="2" defTabSz="914400">
              <a:spcBef>
                <a:spcPts val="0"/>
              </a:spcBef>
              <a:buSzTx/>
              <a:buFont typeface="Arial" charset="0"/>
              <a:buChar char="•"/>
            </a:pPr>
            <a:r>
              <a:rPr lang="en-US" sz="3600" b="1" dirty="0" err="1">
                <a:solidFill>
                  <a:schemeClr val="tx1"/>
                </a:solidFill>
                <a:latin typeface="Calibri" panose="020F0502020204030204" pitchFamily="34" charset="0"/>
                <a:cs typeface="Calibri" panose="020F0502020204030204" pitchFamily="34" charset="0"/>
              </a:rPr>
              <a:t>Ciddi</a:t>
            </a:r>
            <a:r>
              <a:rPr lang="en-US" sz="3600" b="1" dirty="0">
                <a:solidFill>
                  <a:schemeClr val="tx1"/>
                </a:solidFill>
                <a:latin typeface="Calibri" panose="020F0502020204030204" pitchFamily="34" charset="0"/>
                <a:cs typeface="Calibri" panose="020F0502020204030204" pitchFamily="34" charset="0"/>
              </a:rPr>
              <a:t> </a:t>
            </a:r>
            <a:r>
              <a:rPr lang="en-US" sz="3600" b="1" dirty="0" err="1">
                <a:solidFill>
                  <a:schemeClr val="tx1"/>
                </a:solidFill>
                <a:latin typeface="Calibri" panose="020F0502020204030204" pitchFamily="34" charset="0"/>
                <a:cs typeface="Calibri" panose="020F0502020204030204" pitchFamily="34" charset="0"/>
              </a:rPr>
              <a:t>serebral</a:t>
            </a:r>
            <a:r>
              <a:rPr lang="en-US" sz="3600" b="1" dirty="0">
                <a:solidFill>
                  <a:schemeClr val="tx1"/>
                </a:solidFill>
                <a:latin typeface="Calibri" panose="020F0502020204030204" pitchFamily="34" charset="0"/>
                <a:cs typeface="Calibri" panose="020F0502020204030204" pitchFamily="34" charset="0"/>
              </a:rPr>
              <a:t> </a:t>
            </a:r>
            <a:r>
              <a:rPr lang="en-US" sz="3600" b="1" dirty="0" err="1">
                <a:solidFill>
                  <a:schemeClr val="tx1"/>
                </a:solidFill>
                <a:latin typeface="Calibri" panose="020F0502020204030204" pitchFamily="34" charset="0"/>
                <a:cs typeface="Calibri" panose="020F0502020204030204" pitchFamily="34" charset="0"/>
              </a:rPr>
              <a:t>hasar</a:t>
            </a:r>
            <a:r>
              <a:rPr lang="en-US" sz="3600" b="1" dirty="0">
                <a:solidFill>
                  <a:schemeClr val="tx1"/>
                </a:solidFill>
                <a:latin typeface="Calibri" panose="020F0502020204030204" pitchFamily="34" charset="0"/>
                <a:cs typeface="Calibri" panose="020F0502020204030204" pitchFamily="34" charset="0"/>
              </a:rPr>
              <a:t> %1.7</a:t>
            </a:r>
          </a:p>
          <a:p>
            <a:pPr lvl="2" defTabSz="914400">
              <a:spcBef>
                <a:spcPts val="0"/>
              </a:spcBef>
              <a:buSzTx/>
              <a:buFont typeface="Arial" charset="0"/>
              <a:buChar char="•"/>
            </a:pPr>
            <a:r>
              <a:rPr lang="en-US" sz="3600" b="1" dirty="0">
                <a:solidFill>
                  <a:schemeClr val="tx1"/>
                </a:solidFill>
                <a:latin typeface="Calibri" panose="020F0502020204030204" pitchFamily="34" charset="0"/>
                <a:cs typeface="Calibri" panose="020F0502020204030204" pitchFamily="34" charset="0"/>
              </a:rPr>
              <a:t>‘Top-up’ </a:t>
            </a:r>
            <a:r>
              <a:rPr lang="en-US" sz="3600" b="1" dirty="0" err="1">
                <a:solidFill>
                  <a:schemeClr val="tx1"/>
                </a:solidFill>
                <a:latin typeface="Calibri" panose="020F0502020204030204" pitchFamily="34" charset="0"/>
                <a:cs typeface="Calibri" panose="020F0502020204030204" pitchFamily="34" charset="0"/>
              </a:rPr>
              <a:t>transfüzyon</a:t>
            </a:r>
            <a:r>
              <a:rPr lang="en-US" sz="3600" b="1" dirty="0">
                <a:solidFill>
                  <a:schemeClr val="tx1"/>
                </a:solidFill>
                <a:latin typeface="Calibri" panose="020F0502020204030204" pitchFamily="34" charset="0"/>
                <a:cs typeface="Calibri" panose="020F0502020204030204" pitchFamily="34" charset="0"/>
              </a:rPr>
              <a:t> %30</a:t>
            </a:r>
          </a:p>
          <a:p>
            <a:pPr lvl="1" defTabSz="914400" hangingPunct="1">
              <a:spcBef>
                <a:spcPts val="0"/>
              </a:spcBef>
              <a:buSzTx/>
              <a:buFont typeface="Arial" charset="0"/>
              <a:buChar char="•"/>
            </a:pPr>
            <a:endParaRPr lang="en-US" sz="3600" b="1" dirty="0">
              <a:solidFill>
                <a:schemeClr val="tx1"/>
              </a:solidFill>
              <a:latin typeface="Calibri" panose="020F0502020204030204" pitchFamily="34" charset="0"/>
              <a:cs typeface="Calibri" panose="020F0502020204030204" pitchFamily="34" charset="0"/>
            </a:endParaRPr>
          </a:p>
          <a:p>
            <a:pPr lvl="2" defTabSz="914400" hangingPunct="1">
              <a:spcBef>
                <a:spcPts val="0"/>
              </a:spcBef>
              <a:buSzTx/>
              <a:buFont typeface="Arial" charset="0"/>
              <a:buChar char="•"/>
            </a:pPr>
            <a:endParaRPr lang="en-US" sz="3600" b="1" dirty="0">
              <a:solidFill>
                <a:schemeClr val="tx1"/>
              </a:solidFill>
              <a:latin typeface="+mj-lt"/>
              <a:cs typeface="+mj-cs"/>
            </a:endParaRPr>
          </a:p>
        </p:txBody>
      </p:sp>
    </p:spTree>
    <p:extLst>
      <p:ext uri="{BB962C8B-B14F-4D97-AF65-F5344CB8AC3E}">
        <p14:creationId xmlns:p14="http://schemas.microsoft.com/office/powerpoint/2010/main" val="1435348983"/>
      </p:ext>
    </p:extLst>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 y="0"/>
            <a:ext cx="12986512" cy="1488186"/>
          </a:xfrm>
          <a:solidFill>
            <a:schemeClr val="tx1"/>
          </a:solidFill>
        </p:spPr>
        <p:txBody>
          <a:bodyPr>
            <a:noAutofit/>
          </a:bodyPr>
          <a:lstStyle/>
          <a:p>
            <a:pPr algn="l"/>
            <a:r>
              <a:rPr lang="en-US" sz="4000" b="1" dirty="0">
                <a:solidFill>
                  <a:schemeClr val="tx2">
                    <a:lumMod val="10000"/>
                  </a:schemeClr>
                </a:solidFill>
                <a:latin typeface="Calibri" panose="020F0502020204030204" pitchFamily="34" charset="0"/>
                <a:cs typeface="Calibri" panose="020F0502020204030204" pitchFamily="34" charset="0"/>
              </a:rPr>
              <a:t>LOTUS </a:t>
            </a:r>
            <a:r>
              <a:rPr lang="en-US" sz="4000" b="1" dirty="0" err="1">
                <a:solidFill>
                  <a:schemeClr val="tx2">
                    <a:lumMod val="10000"/>
                  </a:schemeClr>
                </a:solidFill>
                <a:latin typeface="Calibri" panose="020F0502020204030204" pitchFamily="34" charset="0"/>
                <a:cs typeface="Calibri" panose="020F0502020204030204" pitchFamily="34" charset="0"/>
              </a:rPr>
              <a:t>çalışması</a:t>
            </a:r>
            <a:r>
              <a:rPr lang="en-US" sz="4000" b="1" dirty="0">
                <a:solidFill>
                  <a:schemeClr val="tx2">
                    <a:lumMod val="10000"/>
                  </a:schemeClr>
                </a:solidFill>
                <a:latin typeface="Calibri" panose="020F0502020204030204" pitchFamily="34" charset="0"/>
                <a:cs typeface="Calibri" panose="020F0502020204030204" pitchFamily="34" charset="0"/>
              </a:rPr>
              <a:t>	</a:t>
            </a:r>
            <a:r>
              <a:rPr lang="en-US" sz="2800" b="1" dirty="0">
                <a:solidFill>
                  <a:srgbClr val="0070C0"/>
                </a:solidFill>
                <a:latin typeface="Calibri" panose="020F0502020204030204" pitchFamily="34" charset="0"/>
                <a:cs typeface="Calibri" panose="020F0502020204030204" pitchFamily="34" charset="0"/>
              </a:rPr>
              <a:t>AJOG 2012</a:t>
            </a:r>
          </a:p>
        </p:txBody>
      </p:sp>
      <p:sp>
        <p:nvSpPr>
          <p:cNvPr id="3" name="Text Placeholder 2"/>
          <p:cNvSpPr>
            <a:spLocks noGrp="1"/>
          </p:cNvSpPr>
          <p:nvPr>
            <p:ph type="body" idx="1"/>
          </p:nvPr>
        </p:nvSpPr>
        <p:spPr>
          <a:xfrm>
            <a:off x="1089699" y="3261232"/>
            <a:ext cx="10419814" cy="4670193"/>
          </a:xfrm>
        </p:spPr>
        <p:txBody>
          <a:bodyPr anchor="t">
            <a:normAutofit/>
          </a:bodyPr>
          <a:lstStyle/>
          <a:p>
            <a:pPr defTabSz="914400">
              <a:spcBef>
                <a:spcPts val="0"/>
              </a:spcBef>
              <a:buSzTx/>
              <a:buFont typeface="Arial" charset="0"/>
              <a:buChar char="•"/>
            </a:pPr>
            <a:r>
              <a:rPr lang="en-US" sz="3600" b="1" dirty="0" err="1">
                <a:solidFill>
                  <a:schemeClr val="tx1"/>
                </a:solidFill>
                <a:effectLst/>
                <a:latin typeface="Calibri" panose="020F0502020204030204" pitchFamily="34" charset="0"/>
                <a:cs typeface="Calibri" panose="020F0502020204030204" pitchFamily="34" charset="0"/>
              </a:rPr>
              <a:t>Uzun</a:t>
            </a:r>
            <a:r>
              <a:rPr lang="en-US" sz="3600" b="1" dirty="0">
                <a:solidFill>
                  <a:schemeClr val="tx1"/>
                </a:solidFill>
                <a:effectLst/>
                <a:latin typeface="Calibri" panose="020F0502020204030204" pitchFamily="34" charset="0"/>
                <a:cs typeface="Calibri" panose="020F0502020204030204" pitchFamily="34" charset="0"/>
              </a:rPr>
              <a:t> </a:t>
            </a:r>
            <a:r>
              <a:rPr lang="en-US" sz="3600" b="1" dirty="0" err="1">
                <a:solidFill>
                  <a:schemeClr val="tx1"/>
                </a:solidFill>
                <a:effectLst/>
                <a:latin typeface="Calibri" panose="020F0502020204030204" pitchFamily="34" charset="0"/>
                <a:cs typeface="Calibri" panose="020F0502020204030204" pitchFamily="34" charset="0"/>
              </a:rPr>
              <a:t>dönem</a:t>
            </a:r>
            <a:r>
              <a:rPr lang="en-US" sz="3600" b="1" dirty="0">
                <a:solidFill>
                  <a:schemeClr val="tx1"/>
                </a:solidFill>
                <a:effectLst/>
                <a:latin typeface="Calibri" panose="020F0502020204030204" pitchFamily="34" charset="0"/>
                <a:cs typeface="Calibri" panose="020F0502020204030204" pitchFamily="34" charset="0"/>
              </a:rPr>
              <a:t> </a:t>
            </a:r>
            <a:r>
              <a:rPr lang="en-US" sz="3600" b="1" dirty="0" err="1">
                <a:solidFill>
                  <a:schemeClr val="tx1"/>
                </a:solidFill>
                <a:effectLst/>
                <a:latin typeface="Calibri" panose="020F0502020204030204" pitchFamily="34" charset="0"/>
                <a:cs typeface="Calibri" panose="020F0502020204030204" pitchFamily="34" charset="0"/>
              </a:rPr>
              <a:t>sonuçlar</a:t>
            </a:r>
            <a:endParaRPr lang="en-US" sz="3600" b="1" dirty="0">
              <a:solidFill>
                <a:schemeClr val="tx1"/>
              </a:solidFill>
              <a:effectLst/>
              <a:latin typeface="Calibri" panose="020F0502020204030204" pitchFamily="34" charset="0"/>
              <a:cs typeface="Calibri" panose="020F0502020204030204" pitchFamily="34" charset="0"/>
            </a:endParaRPr>
          </a:p>
          <a:p>
            <a:pPr lvl="1" defTabSz="914400">
              <a:spcBef>
                <a:spcPts val="0"/>
              </a:spcBef>
              <a:buSzTx/>
              <a:buFont typeface="Arial" charset="0"/>
              <a:buChar char="•"/>
            </a:pPr>
            <a:r>
              <a:rPr lang="en-US" sz="3600" b="1" dirty="0">
                <a:solidFill>
                  <a:schemeClr val="tx1"/>
                </a:solidFill>
                <a:effectLst/>
                <a:latin typeface="Calibri" panose="020F0502020204030204" pitchFamily="34" charset="0"/>
                <a:cs typeface="Calibri" panose="020F0502020204030204" pitchFamily="34" charset="0"/>
              </a:rPr>
              <a:t>Maternal yeni </a:t>
            </a:r>
            <a:r>
              <a:rPr lang="en-US" sz="3600" b="1" dirty="0" err="1">
                <a:solidFill>
                  <a:schemeClr val="tx1"/>
                </a:solidFill>
                <a:effectLst/>
                <a:latin typeface="Calibri" panose="020F0502020204030204" pitchFamily="34" charset="0"/>
                <a:cs typeface="Calibri" panose="020F0502020204030204" pitchFamily="34" charset="0"/>
              </a:rPr>
              <a:t>immun</a:t>
            </a:r>
            <a:r>
              <a:rPr lang="en-US" sz="3600" b="1" dirty="0">
                <a:solidFill>
                  <a:schemeClr val="tx1"/>
                </a:solidFill>
                <a:effectLst/>
                <a:latin typeface="Calibri" panose="020F0502020204030204" pitchFamily="34" charset="0"/>
                <a:cs typeface="Calibri" panose="020F0502020204030204" pitchFamily="34" charset="0"/>
              </a:rPr>
              <a:t> </a:t>
            </a:r>
            <a:r>
              <a:rPr lang="en-US" sz="3600" b="1" dirty="0" err="1">
                <a:solidFill>
                  <a:schemeClr val="tx1"/>
                </a:solidFill>
                <a:effectLst/>
                <a:latin typeface="Calibri" panose="020F0502020204030204" pitchFamily="34" charset="0"/>
                <a:cs typeface="Calibri" panose="020F0502020204030204" pitchFamily="34" charset="0"/>
              </a:rPr>
              <a:t>reaksiyon</a:t>
            </a:r>
            <a:r>
              <a:rPr lang="en-US" sz="3600" b="1" dirty="0">
                <a:solidFill>
                  <a:schemeClr val="tx1"/>
                </a:solidFill>
                <a:effectLst/>
                <a:latin typeface="Calibri" panose="020F0502020204030204" pitchFamily="34" charset="0"/>
                <a:cs typeface="Calibri" panose="020F0502020204030204" pitchFamily="34" charset="0"/>
              </a:rPr>
              <a:t> </a:t>
            </a:r>
            <a:r>
              <a:rPr lang="en-US" sz="3600" b="1" dirty="0" err="1">
                <a:solidFill>
                  <a:schemeClr val="tx1"/>
                </a:solidFill>
                <a:effectLst/>
                <a:latin typeface="Calibri" panose="020F0502020204030204" pitchFamily="34" charset="0"/>
                <a:cs typeface="Calibri" panose="020F0502020204030204" pitchFamily="34" charset="0"/>
              </a:rPr>
              <a:t>riski</a:t>
            </a:r>
            <a:r>
              <a:rPr lang="en-US" sz="3600" b="1" dirty="0">
                <a:solidFill>
                  <a:schemeClr val="tx1"/>
                </a:solidFill>
                <a:effectLst/>
                <a:latin typeface="Calibri" panose="020F0502020204030204" pitchFamily="34" charset="0"/>
                <a:cs typeface="Calibri" panose="020F0502020204030204" pitchFamily="34" charset="0"/>
              </a:rPr>
              <a:t> %25</a:t>
            </a:r>
          </a:p>
          <a:p>
            <a:pPr lvl="1" defTabSz="914400">
              <a:spcBef>
                <a:spcPts val="0"/>
              </a:spcBef>
              <a:buSzTx/>
              <a:buFont typeface="Arial" charset="0"/>
              <a:buChar char="•"/>
            </a:pPr>
            <a:r>
              <a:rPr lang="en-US" sz="3600" b="1" dirty="0">
                <a:solidFill>
                  <a:schemeClr val="tx1"/>
                </a:solidFill>
                <a:latin typeface="Calibri" panose="020F0502020204030204" pitchFamily="34" charset="0"/>
                <a:cs typeface="Calibri" panose="020F0502020204030204" pitchFamily="34" charset="0"/>
              </a:rPr>
              <a:t>Ort. 8 </a:t>
            </a:r>
            <a:r>
              <a:rPr lang="en-US" sz="3600" b="1" dirty="0" err="1">
                <a:solidFill>
                  <a:schemeClr val="tx1"/>
                </a:solidFill>
                <a:latin typeface="Calibri" panose="020F0502020204030204" pitchFamily="34" charset="0"/>
                <a:cs typeface="Calibri" panose="020F0502020204030204" pitchFamily="34" charset="0"/>
              </a:rPr>
              <a:t>yıllık</a:t>
            </a:r>
            <a:r>
              <a:rPr lang="en-US" sz="3600" b="1" dirty="0">
                <a:solidFill>
                  <a:schemeClr val="tx1"/>
                </a:solidFill>
                <a:latin typeface="Calibri" panose="020F0502020204030204" pitchFamily="34" charset="0"/>
                <a:cs typeface="Calibri" panose="020F0502020204030204" pitchFamily="34" charset="0"/>
              </a:rPr>
              <a:t> </a:t>
            </a:r>
            <a:r>
              <a:rPr lang="en-US" sz="3600" b="1" dirty="0" err="1">
                <a:solidFill>
                  <a:schemeClr val="tx1"/>
                </a:solidFill>
                <a:latin typeface="Calibri" panose="020F0502020204030204" pitchFamily="34" charset="0"/>
                <a:cs typeface="Calibri" panose="020F0502020204030204" pitchFamily="34" charset="0"/>
              </a:rPr>
              <a:t>takipte</a:t>
            </a:r>
            <a:r>
              <a:rPr lang="en-US" sz="3600" b="1" dirty="0">
                <a:solidFill>
                  <a:schemeClr val="tx1"/>
                </a:solidFill>
                <a:latin typeface="Calibri" panose="020F0502020204030204" pitchFamily="34" charset="0"/>
                <a:cs typeface="Calibri" panose="020F0502020204030204" pitchFamily="34" charset="0"/>
              </a:rPr>
              <a:t> normal </a:t>
            </a:r>
            <a:r>
              <a:rPr lang="en-US" sz="3600" b="1" dirty="0" err="1">
                <a:solidFill>
                  <a:schemeClr val="tx1"/>
                </a:solidFill>
                <a:latin typeface="Calibri" panose="020F0502020204030204" pitchFamily="34" charset="0"/>
                <a:cs typeface="Calibri" panose="020F0502020204030204" pitchFamily="34" charset="0"/>
              </a:rPr>
              <a:t>nörogelişim</a:t>
            </a:r>
            <a:r>
              <a:rPr lang="en-US" sz="3600" b="1" dirty="0">
                <a:solidFill>
                  <a:schemeClr val="tx1"/>
                </a:solidFill>
                <a:latin typeface="Calibri" panose="020F0502020204030204" pitchFamily="34" charset="0"/>
                <a:cs typeface="Calibri" panose="020F0502020204030204" pitchFamily="34" charset="0"/>
              </a:rPr>
              <a:t> %95</a:t>
            </a:r>
          </a:p>
          <a:p>
            <a:pPr lvl="2" defTabSz="914400">
              <a:spcBef>
                <a:spcPts val="0"/>
              </a:spcBef>
              <a:buSzTx/>
              <a:buFont typeface="Arial" charset="0"/>
              <a:buChar char="•"/>
            </a:pPr>
            <a:r>
              <a:rPr lang="en-US" sz="3600" b="1" dirty="0" err="1">
                <a:solidFill>
                  <a:schemeClr val="tx1"/>
                </a:solidFill>
                <a:latin typeface="Calibri" panose="020F0502020204030204" pitchFamily="34" charset="0"/>
                <a:cs typeface="Calibri" panose="020F0502020204030204" pitchFamily="34" charset="0"/>
              </a:rPr>
              <a:t>Serebral</a:t>
            </a:r>
            <a:r>
              <a:rPr lang="en-US" sz="3600" b="1" dirty="0">
                <a:solidFill>
                  <a:schemeClr val="tx1"/>
                </a:solidFill>
                <a:latin typeface="Calibri" panose="020F0502020204030204" pitchFamily="34" charset="0"/>
                <a:cs typeface="Calibri" panose="020F0502020204030204" pitchFamily="34" charset="0"/>
              </a:rPr>
              <a:t> </a:t>
            </a:r>
            <a:r>
              <a:rPr lang="en-US" sz="3600" b="1" dirty="0" err="1">
                <a:solidFill>
                  <a:schemeClr val="tx1"/>
                </a:solidFill>
                <a:latin typeface="Calibri" panose="020F0502020204030204" pitchFamily="34" charset="0"/>
                <a:cs typeface="Calibri" panose="020F0502020204030204" pitchFamily="34" charset="0"/>
              </a:rPr>
              <a:t>palsi</a:t>
            </a:r>
            <a:r>
              <a:rPr lang="en-US" sz="3600" b="1" dirty="0">
                <a:solidFill>
                  <a:schemeClr val="tx1"/>
                </a:solidFill>
                <a:latin typeface="Calibri" panose="020F0502020204030204" pitchFamily="34" charset="0"/>
                <a:cs typeface="Calibri" panose="020F0502020204030204" pitchFamily="34" charset="0"/>
              </a:rPr>
              <a:t> %2</a:t>
            </a:r>
          </a:p>
          <a:p>
            <a:pPr lvl="2" defTabSz="914400">
              <a:spcBef>
                <a:spcPts val="0"/>
              </a:spcBef>
              <a:buSzTx/>
              <a:buFont typeface="Arial" charset="0"/>
              <a:buChar char="•"/>
            </a:pPr>
            <a:r>
              <a:rPr lang="en-US" sz="3600" b="1" dirty="0" err="1">
                <a:solidFill>
                  <a:schemeClr val="tx1"/>
                </a:solidFill>
                <a:latin typeface="Calibri" panose="020F0502020204030204" pitchFamily="34" charset="0"/>
                <a:cs typeface="Calibri" panose="020F0502020204030204" pitchFamily="34" charset="0"/>
              </a:rPr>
              <a:t>Ciddi</a:t>
            </a:r>
            <a:r>
              <a:rPr lang="en-US" sz="3600" b="1" dirty="0">
                <a:solidFill>
                  <a:schemeClr val="tx1"/>
                </a:solidFill>
                <a:latin typeface="Calibri" panose="020F0502020204030204" pitchFamily="34" charset="0"/>
                <a:cs typeface="Calibri" panose="020F0502020204030204" pitchFamily="34" charset="0"/>
              </a:rPr>
              <a:t> ND </a:t>
            </a:r>
            <a:r>
              <a:rPr lang="en-US" sz="3600" b="1" dirty="0" err="1">
                <a:solidFill>
                  <a:schemeClr val="tx1"/>
                </a:solidFill>
                <a:latin typeface="Calibri" panose="020F0502020204030204" pitchFamily="34" charset="0"/>
                <a:cs typeface="Calibri" panose="020F0502020204030204" pitchFamily="34" charset="0"/>
              </a:rPr>
              <a:t>gecikme</a:t>
            </a:r>
            <a:r>
              <a:rPr lang="en-US" sz="3600" b="1" dirty="0">
                <a:solidFill>
                  <a:schemeClr val="tx1"/>
                </a:solidFill>
                <a:latin typeface="Calibri" panose="020F0502020204030204" pitchFamily="34" charset="0"/>
                <a:cs typeface="Calibri" panose="020F0502020204030204" pitchFamily="34" charset="0"/>
              </a:rPr>
              <a:t> </a:t>
            </a:r>
            <a:r>
              <a:rPr lang="en-US" sz="3600" b="1" dirty="0">
                <a:solidFill>
                  <a:schemeClr val="tx1"/>
                </a:solidFill>
                <a:effectLst/>
                <a:latin typeface="Calibri" panose="020F0502020204030204" pitchFamily="34" charset="0"/>
                <a:cs typeface="Calibri" panose="020F0502020204030204" pitchFamily="34" charset="0"/>
              </a:rPr>
              <a:t>%3</a:t>
            </a:r>
          </a:p>
          <a:p>
            <a:pPr lvl="2" defTabSz="914400">
              <a:spcBef>
                <a:spcPts val="0"/>
              </a:spcBef>
              <a:buSzTx/>
              <a:buFont typeface="Arial" charset="0"/>
              <a:buChar char="•"/>
            </a:pPr>
            <a:r>
              <a:rPr lang="en-US" sz="3600" b="1" dirty="0">
                <a:solidFill>
                  <a:schemeClr val="tx1"/>
                </a:solidFill>
                <a:latin typeface="Calibri" panose="020F0502020204030204" pitchFamily="34" charset="0"/>
                <a:cs typeface="Calibri" panose="020F0502020204030204" pitchFamily="34" charset="0"/>
              </a:rPr>
              <a:t>Bilateral </a:t>
            </a:r>
            <a:r>
              <a:rPr lang="en-US" sz="3600" b="1" dirty="0" err="1">
                <a:solidFill>
                  <a:schemeClr val="tx1"/>
                </a:solidFill>
                <a:latin typeface="Calibri" panose="020F0502020204030204" pitchFamily="34" charset="0"/>
                <a:cs typeface="Calibri" panose="020F0502020204030204" pitchFamily="34" charset="0"/>
              </a:rPr>
              <a:t>sağırlık</a:t>
            </a:r>
            <a:r>
              <a:rPr lang="en-US" sz="3600" b="1" dirty="0">
                <a:solidFill>
                  <a:schemeClr val="tx1"/>
                </a:solidFill>
                <a:latin typeface="Calibri" panose="020F0502020204030204" pitchFamily="34" charset="0"/>
                <a:cs typeface="Calibri" panose="020F0502020204030204" pitchFamily="34" charset="0"/>
              </a:rPr>
              <a:t> %1</a:t>
            </a:r>
          </a:p>
          <a:p>
            <a:pPr lvl="1" defTabSz="914400">
              <a:spcBef>
                <a:spcPts val="0"/>
              </a:spcBef>
              <a:buSzTx/>
              <a:buFont typeface="Arial" charset="0"/>
              <a:buChar char="•"/>
            </a:pPr>
            <a:endParaRPr lang="en-US" sz="3600" b="1" dirty="0">
              <a:solidFill>
                <a:schemeClr val="tx1"/>
              </a:solidFill>
              <a:latin typeface="+mj-lt"/>
              <a:cs typeface="+mj-cs"/>
            </a:endParaRPr>
          </a:p>
          <a:p>
            <a:pPr defTabSz="914400">
              <a:spcBef>
                <a:spcPts val="0"/>
              </a:spcBef>
              <a:buSzTx/>
              <a:buFont typeface="Arial" charset="0"/>
              <a:buChar char="•"/>
            </a:pPr>
            <a:endParaRPr lang="en-US" sz="3600" b="1" dirty="0">
              <a:solidFill>
                <a:schemeClr val="tx1"/>
              </a:solidFill>
              <a:latin typeface="+mj-lt"/>
              <a:cs typeface="+mj-cs"/>
            </a:endParaRPr>
          </a:p>
          <a:p>
            <a:pPr defTabSz="914400">
              <a:spcBef>
                <a:spcPts val="0"/>
              </a:spcBef>
              <a:buSzTx/>
              <a:buFont typeface="Arial" charset="0"/>
              <a:buChar char="•"/>
            </a:pPr>
            <a:endParaRPr lang="en-US" sz="3600" b="1" dirty="0">
              <a:solidFill>
                <a:schemeClr val="tx1"/>
              </a:solidFill>
              <a:latin typeface="+mj-lt"/>
              <a:cs typeface="+mj-cs"/>
            </a:endParaRPr>
          </a:p>
          <a:p>
            <a:pPr defTabSz="914400">
              <a:spcBef>
                <a:spcPts val="0"/>
              </a:spcBef>
              <a:buSzTx/>
              <a:buFont typeface="Arial" charset="0"/>
              <a:buChar char="•"/>
            </a:pPr>
            <a:endParaRPr lang="en-US" sz="3600" b="1" dirty="0">
              <a:solidFill>
                <a:schemeClr val="tx1"/>
              </a:solidFill>
              <a:latin typeface="+mj-lt"/>
              <a:cs typeface="+mj-cs"/>
            </a:endParaRPr>
          </a:p>
          <a:p>
            <a:pPr defTabSz="914400">
              <a:spcBef>
                <a:spcPts val="0"/>
              </a:spcBef>
              <a:buSzTx/>
              <a:buFont typeface="Arial" charset="0"/>
              <a:buChar char="•"/>
            </a:pPr>
            <a:endParaRPr lang="en-US" sz="3600" b="1" dirty="0">
              <a:solidFill>
                <a:schemeClr val="tx1"/>
              </a:solidFill>
              <a:latin typeface="+mj-lt"/>
              <a:cs typeface="+mj-cs"/>
            </a:endParaRPr>
          </a:p>
          <a:p>
            <a:pPr defTabSz="914400">
              <a:spcBef>
                <a:spcPts val="0"/>
              </a:spcBef>
              <a:buSzTx/>
              <a:buFont typeface="Arial" charset="0"/>
              <a:buChar char="•"/>
            </a:pPr>
            <a:endParaRPr lang="en-US" sz="3600" b="1" dirty="0">
              <a:solidFill>
                <a:schemeClr val="tx1"/>
              </a:solidFill>
              <a:latin typeface="+mj-lt"/>
              <a:cs typeface="+mj-cs"/>
            </a:endParaRPr>
          </a:p>
          <a:p>
            <a:pPr defTabSz="914400">
              <a:spcBef>
                <a:spcPts val="0"/>
              </a:spcBef>
              <a:buSzTx/>
              <a:buFont typeface="Arial" charset="0"/>
              <a:buChar char="•"/>
            </a:pPr>
            <a:endParaRPr lang="en-US" sz="3600" b="1" dirty="0">
              <a:solidFill>
                <a:schemeClr val="tx1"/>
              </a:solidFill>
              <a:latin typeface="+mj-lt"/>
              <a:cs typeface="+mj-cs"/>
            </a:endParaRPr>
          </a:p>
          <a:p>
            <a:pPr defTabSz="914400">
              <a:spcBef>
                <a:spcPts val="0"/>
              </a:spcBef>
              <a:buSzTx/>
              <a:buFont typeface="Arial" charset="0"/>
              <a:buChar char="•"/>
            </a:pPr>
            <a:endParaRPr lang="en-US" sz="3600" b="1" dirty="0">
              <a:solidFill>
                <a:schemeClr val="tx1"/>
              </a:solidFill>
              <a:latin typeface="+mj-lt"/>
              <a:cs typeface="+mj-cs"/>
            </a:endParaRPr>
          </a:p>
          <a:p>
            <a:pPr marL="457200" lvl="1" indent="0" defTabSz="914400">
              <a:spcBef>
                <a:spcPts val="0"/>
              </a:spcBef>
              <a:buSzTx/>
              <a:buNone/>
            </a:pPr>
            <a:endParaRPr lang="en-US" sz="3600" b="1" dirty="0">
              <a:solidFill>
                <a:schemeClr val="tx1"/>
              </a:solidFill>
              <a:effectLst/>
              <a:latin typeface="+mj-lt"/>
              <a:cs typeface="+mj-cs"/>
            </a:endParaRPr>
          </a:p>
        </p:txBody>
      </p:sp>
      <p:pic>
        <p:nvPicPr>
          <p:cNvPr id="4" name="pasted-image.pdf"/>
          <p:cNvPicPr>
            <a:picLocks noChangeAspect="1"/>
          </p:cNvPicPr>
          <p:nvPr/>
        </p:nvPicPr>
        <p:blipFill>
          <a:blip r:embed="rId3"/>
          <a:stretch>
            <a:fillRect/>
          </a:stretch>
        </p:blipFill>
        <p:spPr>
          <a:xfrm>
            <a:off x="11763756" y="157226"/>
            <a:ext cx="1184148" cy="1184148"/>
          </a:xfrm>
          <a:prstGeom prst="rect">
            <a:avLst/>
          </a:prstGeom>
          <a:ln w="12700">
            <a:miter lim="400000"/>
          </a:ln>
        </p:spPr>
      </p:pic>
    </p:spTree>
    <p:extLst>
      <p:ext uri="{BB962C8B-B14F-4D97-AF65-F5344CB8AC3E}">
        <p14:creationId xmlns:p14="http://schemas.microsoft.com/office/powerpoint/2010/main" val="83940778"/>
      </p:ext>
    </p:extLst>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 y="0"/>
            <a:ext cx="12986512" cy="1488186"/>
          </a:xfrm>
          <a:solidFill>
            <a:schemeClr val="tx1"/>
          </a:solidFill>
        </p:spPr>
        <p:txBody>
          <a:bodyPr>
            <a:noAutofit/>
          </a:bodyPr>
          <a:lstStyle/>
          <a:p>
            <a:pPr algn="l"/>
            <a:r>
              <a:rPr lang="en-US" sz="4000" b="1" dirty="0">
                <a:solidFill>
                  <a:schemeClr val="tx2">
                    <a:lumMod val="10000"/>
                  </a:schemeClr>
                </a:solidFill>
                <a:latin typeface="Calibri" panose="020F0502020204030204" pitchFamily="34" charset="0"/>
                <a:cs typeface="Calibri" panose="020F0502020204030204" pitchFamily="34" charset="0"/>
              </a:rPr>
              <a:t> </a:t>
            </a:r>
            <a:r>
              <a:rPr lang="en-US" sz="4000" b="1" dirty="0" err="1">
                <a:solidFill>
                  <a:schemeClr val="tx2">
                    <a:lumMod val="10000"/>
                  </a:schemeClr>
                </a:solidFill>
                <a:latin typeface="Calibri" panose="020F0502020204030204" pitchFamily="34" charset="0"/>
                <a:cs typeface="Calibri" panose="020F0502020204030204" pitchFamily="34" charset="0"/>
              </a:rPr>
              <a:t>Genel</a:t>
            </a:r>
            <a:r>
              <a:rPr lang="en-US" sz="4000" b="1" dirty="0">
                <a:solidFill>
                  <a:schemeClr val="tx2">
                    <a:lumMod val="10000"/>
                  </a:schemeClr>
                </a:solidFill>
                <a:latin typeface="Calibri" panose="020F0502020204030204" pitchFamily="34" charset="0"/>
                <a:cs typeface="Calibri" panose="020F0502020204030204" pitchFamily="34" charset="0"/>
              </a:rPr>
              <a:t> </a:t>
            </a:r>
            <a:r>
              <a:rPr lang="en-US" sz="4000" b="1" dirty="0" err="1">
                <a:solidFill>
                  <a:schemeClr val="tx2">
                    <a:lumMod val="10000"/>
                  </a:schemeClr>
                </a:solidFill>
                <a:latin typeface="Calibri" panose="020F0502020204030204" pitchFamily="34" charset="0"/>
                <a:cs typeface="Calibri" panose="020F0502020204030204" pitchFamily="34" charset="0"/>
              </a:rPr>
              <a:t>Yaklaşım</a:t>
            </a:r>
            <a:endParaRPr lang="en-US" sz="2800" b="1" dirty="0">
              <a:solidFill>
                <a:srgbClr val="0070C0"/>
              </a:solidFill>
              <a:latin typeface="Calibri" panose="020F0502020204030204" pitchFamily="34" charset="0"/>
              <a:cs typeface="Calibri" panose="020F0502020204030204" pitchFamily="34" charset="0"/>
            </a:endParaRPr>
          </a:p>
        </p:txBody>
      </p:sp>
      <p:sp>
        <p:nvSpPr>
          <p:cNvPr id="3" name="Text Placeholder 2"/>
          <p:cNvSpPr>
            <a:spLocks noGrp="1"/>
          </p:cNvSpPr>
          <p:nvPr>
            <p:ph type="body" idx="1"/>
          </p:nvPr>
        </p:nvSpPr>
        <p:spPr>
          <a:xfrm>
            <a:off x="219456" y="1828546"/>
            <a:ext cx="12545568" cy="7589774"/>
          </a:xfrm>
        </p:spPr>
        <p:txBody>
          <a:bodyPr anchor="t">
            <a:normAutofit/>
          </a:bodyPr>
          <a:lstStyle/>
          <a:p>
            <a:pPr defTabSz="914400">
              <a:spcBef>
                <a:spcPts val="0"/>
              </a:spcBef>
              <a:buSzTx/>
              <a:buFont typeface="Arial" charset="0"/>
              <a:buChar char="•"/>
            </a:pPr>
            <a:endParaRPr lang="en-US" sz="3200" b="1" dirty="0">
              <a:solidFill>
                <a:schemeClr val="tx1"/>
              </a:solidFill>
              <a:latin typeface="Calibri" panose="020F0502020204030204" pitchFamily="34" charset="0"/>
              <a:cs typeface="Calibri" panose="020F0502020204030204" pitchFamily="34" charset="0"/>
            </a:endParaRPr>
          </a:p>
        </p:txBody>
      </p:sp>
      <p:pic>
        <p:nvPicPr>
          <p:cNvPr id="4" name="pasted-image.pdf"/>
          <p:cNvPicPr>
            <a:picLocks noChangeAspect="1"/>
          </p:cNvPicPr>
          <p:nvPr/>
        </p:nvPicPr>
        <p:blipFill>
          <a:blip r:embed="rId3"/>
          <a:stretch>
            <a:fillRect/>
          </a:stretch>
        </p:blipFill>
        <p:spPr>
          <a:xfrm>
            <a:off x="11763756" y="157226"/>
            <a:ext cx="1184148" cy="1184148"/>
          </a:xfrm>
          <a:prstGeom prst="rect">
            <a:avLst/>
          </a:prstGeom>
          <a:ln w="12700">
            <a:miter lim="400000"/>
          </a:ln>
        </p:spPr>
      </p:pic>
      <p:pic>
        <p:nvPicPr>
          <p:cNvPr id="6" name="Picture 5" descr="Graphical user interface, application&#10;&#10;Description automatically generated">
            <a:extLst>
              <a:ext uri="{FF2B5EF4-FFF2-40B4-BE49-F238E27FC236}">
                <a16:creationId xmlns:a16="http://schemas.microsoft.com/office/drawing/2014/main" id="{CB2434D2-58CB-40A7-7EEB-75CDFE611527}"/>
              </a:ext>
            </a:extLst>
          </p:cNvPr>
          <p:cNvPicPr>
            <a:picLocks noChangeAspect="1"/>
          </p:cNvPicPr>
          <p:nvPr/>
        </p:nvPicPr>
        <p:blipFill rotWithShape="1">
          <a:blip r:embed="rId4">
            <a:extLst>
              <a:ext uri="{28A0092B-C50C-407E-A947-70E740481C1C}">
                <a14:useLocalDpi xmlns:a14="http://schemas.microsoft.com/office/drawing/2010/main" val="0"/>
              </a:ext>
            </a:extLst>
          </a:blip>
          <a:srcRect b="57831"/>
          <a:stretch/>
        </p:blipFill>
        <p:spPr>
          <a:xfrm>
            <a:off x="18288" y="2626581"/>
            <a:ext cx="6679861" cy="5298473"/>
          </a:xfrm>
          <a:prstGeom prst="rect">
            <a:avLst/>
          </a:prstGeom>
        </p:spPr>
      </p:pic>
      <p:pic>
        <p:nvPicPr>
          <p:cNvPr id="7" name="Picture 6" descr="Graphical user interface, application&#10;&#10;Description automatically generated">
            <a:extLst>
              <a:ext uri="{FF2B5EF4-FFF2-40B4-BE49-F238E27FC236}">
                <a16:creationId xmlns:a16="http://schemas.microsoft.com/office/drawing/2014/main" id="{72CB3429-12FF-FB4E-1485-089732665F87}"/>
              </a:ext>
            </a:extLst>
          </p:cNvPr>
          <p:cNvPicPr>
            <a:picLocks noChangeAspect="1"/>
          </p:cNvPicPr>
          <p:nvPr/>
        </p:nvPicPr>
        <p:blipFill rotWithShape="1">
          <a:blip r:embed="rId4">
            <a:extLst>
              <a:ext uri="{28A0092B-C50C-407E-A947-70E740481C1C}">
                <a14:useLocalDpi xmlns:a14="http://schemas.microsoft.com/office/drawing/2010/main" val="0"/>
              </a:ext>
            </a:extLst>
          </a:blip>
          <a:srcRect t="41697"/>
          <a:stretch/>
        </p:blipFill>
        <p:spPr>
          <a:xfrm>
            <a:off x="6658202" y="2164488"/>
            <a:ext cx="6307990" cy="6917889"/>
          </a:xfrm>
          <a:prstGeom prst="rect">
            <a:avLst/>
          </a:prstGeom>
        </p:spPr>
      </p:pic>
    </p:spTree>
    <p:extLst>
      <p:ext uri="{BB962C8B-B14F-4D97-AF65-F5344CB8AC3E}">
        <p14:creationId xmlns:p14="http://schemas.microsoft.com/office/powerpoint/2010/main" val="62243713"/>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2" y="150368"/>
            <a:ext cx="12399264" cy="1330960"/>
          </a:xfrm>
          <a:solidFill>
            <a:schemeClr val="tx1"/>
          </a:solidFill>
        </p:spPr>
        <p:txBody>
          <a:bodyPr>
            <a:normAutofit/>
          </a:bodyPr>
          <a:lstStyle/>
          <a:p>
            <a:pPr algn="l"/>
            <a:r>
              <a:rPr lang="en-US" sz="4800" b="1" dirty="0">
                <a:solidFill>
                  <a:schemeClr val="tx2">
                    <a:lumMod val="10000"/>
                  </a:schemeClr>
                </a:solidFill>
                <a:latin typeface="Calibri" charset="0"/>
                <a:ea typeface="Calibri" charset="0"/>
                <a:cs typeface="Calibri" charset="0"/>
              </a:rPr>
              <a:t> </a:t>
            </a:r>
            <a:r>
              <a:rPr lang="en-US" sz="4800" b="1" dirty="0" err="1">
                <a:solidFill>
                  <a:schemeClr val="tx2">
                    <a:lumMod val="10000"/>
                  </a:schemeClr>
                </a:solidFill>
                <a:latin typeface="Calibri" charset="0"/>
                <a:ea typeface="Calibri" charset="0"/>
                <a:cs typeface="Calibri" charset="0"/>
              </a:rPr>
              <a:t>İnsidans</a:t>
            </a:r>
            <a:endParaRPr lang="en-US" sz="4800" b="1" dirty="0">
              <a:solidFill>
                <a:schemeClr val="tx2">
                  <a:lumMod val="10000"/>
                </a:schemeClr>
              </a:solidFill>
              <a:latin typeface="Calibri" charset="0"/>
              <a:ea typeface="Calibri" charset="0"/>
              <a:cs typeface="Calibri" charset="0"/>
            </a:endParaRPr>
          </a:p>
        </p:txBody>
      </p:sp>
      <p:sp>
        <p:nvSpPr>
          <p:cNvPr id="3" name="Text Placeholder 2"/>
          <p:cNvSpPr>
            <a:spLocks noGrp="1"/>
          </p:cNvSpPr>
          <p:nvPr>
            <p:ph type="body" idx="1"/>
          </p:nvPr>
        </p:nvSpPr>
        <p:spPr>
          <a:xfrm>
            <a:off x="0" y="1660522"/>
            <a:ext cx="5855869" cy="7942710"/>
          </a:xfrm>
        </p:spPr>
        <p:txBody>
          <a:bodyPr anchor="t">
            <a:normAutofit/>
          </a:bodyPr>
          <a:lstStyle/>
          <a:p>
            <a:pPr lvl="1" defTabSz="914400">
              <a:spcBef>
                <a:spcPts val="0"/>
              </a:spcBef>
              <a:buSzTx/>
              <a:buFont typeface="Arial" charset="0"/>
              <a:buChar char="•"/>
            </a:pPr>
            <a:r>
              <a:rPr lang="en-US" sz="3200" b="1" dirty="0" err="1">
                <a:solidFill>
                  <a:schemeClr val="tx1"/>
                </a:solidFill>
                <a:latin typeface="Calibri" charset="0"/>
                <a:ea typeface="Calibri" charset="0"/>
                <a:cs typeface="Calibri" charset="0"/>
              </a:rPr>
              <a:t>Alloimmunizasyona</a:t>
            </a:r>
            <a:r>
              <a:rPr lang="en-US" sz="3200" b="1" dirty="0">
                <a:solidFill>
                  <a:schemeClr val="tx1"/>
                </a:solidFill>
                <a:latin typeface="Calibri" charset="0"/>
                <a:ea typeface="Calibri" charset="0"/>
                <a:cs typeface="Calibri" charset="0"/>
              </a:rPr>
              <a:t> </a:t>
            </a:r>
            <a:r>
              <a:rPr lang="en-US" sz="3200" b="1" dirty="0" err="1">
                <a:solidFill>
                  <a:schemeClr val="tx1"/>
                </a:solidFill>
                <a:latin typeface="Calibri" charset="0"/>
                <a:ea typeface="Calibri" charset="0"/>
                <a:cs typeface="Calibri" charset="0"/>
              </a:rPr>
              <a:t>en</a:t>
            </a:r>
            <a:r>
              <a:rPr lang="en-US" sz="3200" b="1" dirty="0">
                <a:solidFill>
                  <a:schemeClr val="tx1"/>
                </a:solidFill>
                <a:latin typeface="Calibri" charset="0"/>
                <a:ea typeface="Calibri" charset="0"/>
                <a:cs typeface="Calibri" charset="0"/>
              </a:rPr>
              <a:t> </a:t>
            </a:r>
            <a:r>
              <a:rPr lang="en-US" sz="3200" b="1" dirty="0" err="1">
                <a:solidFill>
                  <a:schemeClr val="tx1"/>
                </a:solidFill>
                <a:latin typeface="Calibri" charset="0"/>
                <a:ea typeface="Calibri" charset="0"/>
                <a:cs typeface="Calibri" charset="0"/>
              </a:rPr>
              <a:t>sık</a:t>
            </a:r>
            <a:r>
              <a:rPr lang="en-US" sz="3200" b="1" dirty="0">
                <a:solidFill>
                  <a:schemeClr val="tx1"/>
                </a:solidFill>
                <a:latin typeface="Calibri" charset="0"/>
                <a:ea typeface="Calibri" charset="0"/>
                <a:cs typeface="Calibri" charset="0"/>
              </a:rPr>
              <a:t> </a:t>
            </a:r>
            <a:r>
              <a:rPr lang="en-US" sz="3200" b="1" dirty="0" err="1">
                <a:solidFill>
                  <a:schemeClr val="tx1"/>
                </a:solidFill>
                <a:latin typeface="Calibri" charset="0"/>
                <a:ea typeface="Calibri" charset="0"/>
                <a:cs typeface="Calibri" charset="0"/>
              </a:rPr>
              <a:t>neden</a:t>
            </a:r>
            <a:r>
              <a:rPr lang="en-US" sz="3200" b="1" dirty="0">
                <a:solidFill>
                  <a:schemeClr val="tx1"/>
                </a:solidFill>
                <a:latin typeface="Calibri" charset="0"/>
                <a:ea typeface="Calibri" charset="0"/>
                <a:cs typeface="Calibri" charset="0"/>
              </a:rPr>
              <a:t> </a:t>
            </a:r>
            <a:r>
              <a:rPr lang="en-US" sz="3200" b="1" dirty="0" err="1">
                <a:solidFill>
                  <a:schemeClr val="tx1"/>
                </a:solidFill>
                <a:latin typeface="Calibri" charset="0"/>
                <a:ea typeface="Calibri" charset="0"/>
                <a:cs typeface="Calibri" charset="0"/>
              </a:rPr>
              <a:t>olan</a:t>
            </a:r>
            <a:r>
              <a:rPr lang="en-US" sz="3200" b="1" dirty="0">
                <a:solidFill>
                  <a:schemeClr val="tx1"/>
                </a:solidFill>
                <a:latin typeface="Calibri" charset="0"/>
                <a:ea typeface="Calibri" charset="0"/>
                <a:cs typeface="Calibri" charset="0"/>
              </a:rPr>
              <a:t> </a:t>
            </a:r>
            <a:r>
              <a:rPr lang="en-US" sz="3200" b="1" dirty="0" err="1">
                <a:solidFill>
                  <a:schemeClr val="tx1"/>
                </a:solidFill>
                <a:latin typeface="Calibri" charset="0"/>
                <a:ea typeface="Calibri" charset="0"/>
                <a:cs typeface="Calibri" charset="0"/>
              </a:rPr>
              <a:t>antijen</a:t>
            </a:r>
            <a:r>
              <a:rPr lang="en-US" sz="3200" b="1" dirty="0">
                <a:solidFill>
                  <a:schemeClr val="tx1"/>
                </a:solidFill>
                <a:latin typeface="Calibri" charset="0"/>
                <a:ea typeface="Calibri" charset="0"/>
                <a:cs typeface="Calibri" charset="0"/>
              </a:rPr>
              <a:t> </a:t>
            </a:r>
            <a:r>
              <a:rPr lang="en-US" sz="3200" b="1" dirty="0">
                <a:solidFill>
                  <a:srgbClr val="FFFF00"/>
                </a:solidFill>
                <a:latin typeface="Calibri" charset="0"/>
                <a:ea typeface="Calibri" charset="0"/>
                <a:cs typeface="Calibri" charset="0"/>
              </a:rPr>
              <a:t>Rh (D)</a:t>
            </a:r>
          </a:p>
          <a:p>
            <a:pPr lvl="2" defTabSz="914400">
              <a:spcBef>
                <a:spcPts val="0"/>
              </a:spcBef>
              <a:buSzTx/>
              <a:buFont typeface="Arial" charset="0"/>
              <a:buChar char="•"/>
            </a:pPr>
            <a:r>
              <a:rPr lang="en-US" sz="3200" b="1" dirty="0">
                <a:solidFill>
                  <a:schemeClr val="tx1"/>
                </a:solidFill>
                <a:latin typeface="Calibri" charset="0"/>
                <a:ea typeface="Calibri" charset="0"/>
                <a:cs typeface="Calibri" charset="0"/>
              </a:rPr>
              <a:t>2. </a:t>
            </a:r>
            <a:r>
              <a:rPr lang="en-US" sz="3200" b="1" dirty="0" err="1">
                <a:solidFill>
                  <a:schemeClr val="tx1"/>
                </a:solidFill>
                <a:latin typeface="Calibri" charset="0"/>
                <a:ea typeface="Calibri" charset="0"/>
                <a:cs typeface="Calibri" charset="0"/>
              </a:rPr>
              <a:t>en</a:t>
            </a:r>
            <a:r>
              <a:rPr lang="en-US" sz="3200" b="1" dirty="0">
                <a:solidFill>
                  <a:schemeClr val="tx1"/>
                </a:solidFill>
                <a:latin typeface="Calibri" charset="0"/>
                <a:ea typeface="Calibri" charset="0"/>
                <a:cs typeface="Calibri" charset="0"/>
              </a:rPr>
              <a:t> </a:t>
            </a:r>
            <a:r>
              <a:rPr lang="en-US" sz="3200" b="1" dirty="0" err="1">
                <a:solidFill>
                  <a:schemeClr val="tx1"/>
                </a:solidFill>
                <a:latin typeface="Calibri" charset="0"/>
                <a:ea typeface="Calibri" charset="0"/>
                <a:cs typeface="Calibri" charset="0"/>
              </a:rPr>
              <a:t>sık</a:t>
            </a:r>
            <a:r>
              <a:rPr lang="en-US" sz="3200" b="1" dirty="0">
                <a:solidFill>
                  <a:schemeClr val="tx1"/>
                </a:solidFill>
                <a:latin typeface="Calibri" charset="0"/>
                <a:ea typeface="Calibri" charset="0"/>
                <a:cs typeface="Calibri" charset="0"/>
              </a:rPr>
              <a:t> </a:t>
            </a:r>
            <a:r>
              <a:rPr lang="en-US" sz="3200" b="1" dirty="0" err="1">
                <a:solidFill>
                  <a:srgbClr val="FFFF00"/>
                </a:solidFill>
                <a:latin typeface="Calibri" charset="0"/>
                <a:ea typeface="Calibri" charset="0"/>
                <a:cs typeface="Calibri" charset="0"/>
              </a:rPr>
              <a:t>Kell</a:t>
            </a:r>
            <a:endParaRPr lang="en-US" sz="3200" b="1" dirty="0">
              <a:solidFill>
                <a:srgbClr val="FFFF00"/>
              </a:solidFill>
              <a:latin typeface="Calibri" charset="0"/>
              <a:ea typeface="Calibri" charset="0"/>
              <a:cs typeface="Calibri" charset="0"/>
            </a:endParaRPr>
          </a:p>
          <a:p>
            <a:pPr lvl="1" defTabSz="914400">
              <a:spcBef>
                <a:spcPts val="0"/>
              </a:spcBef>
              <a:buSzTx/>
              <a:buFont typeface="Arial" charset="0"/>
              <a:buChar char="•"/>
            </a:pPr>
            <a:r>
              <a:rPr lang="en-US" sz="3200" b="1" dirty="0" err="1">
                <a:solidFill>
                  <a:schemeClr val="tx1"/>
                </a:solidFill>
                <a:latin typeface="Calibri" charset="0"/>
                <a:ea typeface="Calibri" charset="0"/>
                <a:cs typeface="Calibri" charset="0"/>
              </a:rPr>
              <a:t>Beyaz</a:t>
            </a:r>
            <a:r>
              <a:rPr lang="en-US" sz="3200" b="1" dirty="0">
                <a:solidFill>
                  <a:schemeClr val="tx1"/>
                </a:solidFill>
                <a:latin typeface="Calibri" charset="0"/>
                <a:ea typeface="Calibri" charset="0"/>
                <a:cs typeface="Calibri" charset="0"/>
              </a:rPr>
              <a:t> </a:t>
            </a:r>
            <a:r>
              <a:rPr lang="en-US" sz="3200" b="1" dirty="0" err="1">
                <a:solidFill>
                  <a:schemeClr val="tx1"/>
                </a:solidFill>
                <a:latin typeface="Calibri" charset="0"/>
                <a:ea typeface="Calibri" charset="0"/>
                <a:cs typeface="Calibri" charset="0"/>
              </a:rPr>
              <a:t>ırkta</a:t>
            </a:r>
            <a:r>
              <a:rPr lang="en-US" sz="3200" b="1" dirty="0">
                <a:solidFill>
                  <a:schemeClr val="tx1"/>
                </a:solidFill>
                <a:latin typeface="Calibri" charset="0"/>
                <a:ea typeface="Calibri" charset="0"/>
                <a:cs typeface="Calibri" charset="0"/>
              </a:rPr>
              <a:t> Rh </a:t>
            </a:r>
            <a:r>
              <a:rPr lang="en-US" sz="3200" b="1" dirty="0" err="1">
                <a:solidFill>
                  <a:schemeClr val="tx1"/>
                </a:solidFill>
                <a:latin typeface="Calibri" charset="0"/>
                <a:ea typeface="Calibri" charset="0"/>
                <a:cs typeface="Calibri" charset="0"/>
              </a:rPr>
              <a:t>negatif</a:t>
            </a:r>
            <a:r>
              <a:rPr lang="en-US" sz="3200" b="1" dirty="0">
                <a:solidFill>
                  <a:schemeClr val="tx1"/>
                </a:solidFill>
                <a:latin typeface="Calibri" charset="0"/>
                <a:ea typeface="Calibri" charset="0"/>
                <a:cs typeface="Calibri" charset="0"/>
              </a:rPr>
              <a:t> </a:t>
            </a:r>
            <a:r>
              <a:rPr lang="en-US" sz="3200" b="1" dirty="0" err="1">
                <a:solidFill>
                  <a:schemeClr val="tx1"/>
                </a:solidFill>
                <a:latin typeface="Calibri" charset="0"/>
                <a:ea typeface="Calibri" charset="0"/>
                <a:cs typeface="Calibri" charset="0"/>
              </a:rPr>
              <a:t>olma</a:t>
            </a:r>
            <a:r>
              <a:rPr lang="en-US" sz="3200" b="1" dirty="0">
                <a:solidFill>
                  <a:schemeClr val="tx1"/>
                </a:solidFill>
                <a:latin typeface="Calibri" charset="0"/>
                <a:ea typeface="Calibri" charset="0"/>
                <a:cs typeface="Calibri" charset="0"/>
              </a:rPr>
              <a:t> </a:t>
            </a:r>
            <a:r>
              <a:rPr lang="en-US" sz="3200" b="1" dirty="0" err="1">
                <a:solidFill>
                  <a:schemeClr val="tx1"/>
                </a:solidFill>
                <a:latin typeface="Calibri" charset="0"/>
                <a:ea typeface="Calibri" charset="0"/>
                <a:cs typeface="Calibri" charset="0"/>
              </a:rPr>
              <a:t>ihtimali</a:t>
            </a:r>
            <a:r>
              <a:rPr lang="en-US" sz="3200" b="1" dirty="0">
                <a:solidFill>
                  <a:schemeClr val="tx1"/>
                </a:solidFill>
                <a:latin typeface="Calibri" charset="0"/>
                <a:ea typeface="Calibri" charset="0"/>
                <a:cs typeface="Calibri" charset="0"/>
              </a:rPr>
              <a:t> </a:t>
            </a:r>
            <a:r>
              <a:rPr lang="en-US" sz="3200" b="1" dirty="0" err="1">
                <a:solidFill>
                  <a:schemeClr val="tx1"/>
                </a:solidFill>
                <a:latin typeface="Calibri" charset="0"/>
                <a:ea typeface="Calibri" charset="0"/>
                <a:cs typeface="Calibri" charset="0"/>
              </a:rPr>
              <a:t>en</a:t>
            </a:r>
            <a:r>
              <a:rPr lang="en-US" sz="3200" b="1" dirty="0">
                <a:solidFill>
                  <a:schemeClr val="tx1"/>
                </a:solidFill>
                <a:latin typeface="Calibri" charset="0"/>
                <a:ea typeface="Calibri" charset="0"/>
                <a:cs typeface="Calibri" charset="0"/>
              </a:rPr>
              <a:t> </a:t>
            </a:r>
            <a:r>
              <a:rPr lang="en-US" sz="3200" b="1" dirty="0" err="1">
                <a:solidFill>
                  <a:schemeClr val="tx1"/>
                </a:solidFill>
                <a:latin typeface="Calibri" charset="0"/>
                <a:ea typeface="Calibri" charset="0"/>
                <a:cs typeface="Calibri" charset="0"/>
              </a:rPr>
              <a:t>sık</a:t>
            </a:r>
            <a:r>
              <a:rPr lang="en-US" sz="3200" b="1" dirty="0">
                <a:solidFill>
                  <a:schemeClr val="tx1"/>
                </a:solidFill>
                <a:latin typeface="Calibri" charset="0"/>
                <a:ea typeface="Calibri" charset="0"/>
                <a:cs typeface="Calibri" charset="0"/>
              </a:rPr>
              <a:t>(%15), </a:t>
            </a:r>
            <a:r>
              <a:rPr lang="en-US" sz="3200" b="1" dirty="0" err="1">
                <a:solidFill>
                  <a:schemeClr val="tx1"/>
                </a:solidFill>
                <a:latin typeface="Calibri" charset="0"/>
                <a:ea typeface="Calibri" charset="0"/>
                <a:cs typeface="Calibri" charset="0"/>
              </a:rPr>
              <a:t>Asya</a:t>
            </a:r>
            <a:r>
              <a:rPr lang="en-US" sz="3200" b="1" dirty="0">
                <a:solidFill>
                  <a:schemeClr val="tx1"/>
                </a:solidFill>
                <a:latin typeface="Calibri" charset="0"/>
                <a:ea typeface="Calibri" charset="0"/>
                <a:cs typeface="Calibri" charset="0"/>
              </a:rPr>
              <a:t> nadir</a:t>
            </a:r>
          </a:p>
          <a:p>
            <a:pPr lvl="1" defTabSz="914400">
              <a:spcBef>
                <a:spcPts val="0"/>
              </a:spcBef>
              <a:buSzTx/>
              <a:buFont typeface="Arial" charset="0"/>
              <a:buChar char="•"/>
            </a:pPr>
            <a:endParaRPr lang="en-US" sz="3200" b="1" dirty="0">
              <a:solidFill>
                <a:schemeClr val="tx1"/>
              </a:solidFill>
              <a:latin typeface="Calibri" charset="0"/>
              <a:ea typeface="Calibri" charset="0"/>
              <a:cs typeface="Calibri" charset="0"/>
            </a:endParaRPr>
          </a:p>
          <a:p>
            <a:pPr lvl="1" defTabSz="914400">
              <a:spcBef>
                <a:spcPts val="0"/>
              </a:spcBef>
              <a:buSzTx/>
              <a:buFont typeface="Arial" charset="0"/>
              <a:buChar char="•"/>
            </a:pPr>
            <a:r>
              <a:rPr lang="en-US" sz="3200" b="1" dirty="0" err="1">
                <a:solidFill>
                  <a:schemeClr val="tx1"/>
                </a:solidFill>
                <a:latin typeface="Calibri" charset="0"/>
                <a:ea typeface="Calibri" charset="0"/>
                <a:cs typeface="Calibri" charset="0"/>
              </a:rPr>
              <a:t>Gebelik</a:t>
            </a:r>
            <a:r>
              <a:rPr lang="en-US" sz="3200" b="1" dirty="0">
                <a:solidFill>
                  <a:schemeClr val="tx1"/>
                </a:solidFill>
                <a:latin typeface="Calibri" charset="0"/>
                <a:ea typeface="Calibri" charset="0"/>
                <a:cs typeface="Calibri" charset="0"/>
              </a:rPr>
              <a:t> </a:t>
            </a:r>
            <a:r>
              <a:rPr lang="en-US" sz="3200" b="1" dirty="0" err="1">
                <a:solidFill>
                  <a:schemeClr val="tx1"/>
                </a:solidFill>
                <a:latin typeface="Calibri" charset="0"/>
                <a:ea typeface="Calibri" charset="0"/>
                <a:cs typeface="Calibri" charset="0"/>
              </a:rPr>
              <a:t>haftası</a:t>
            </a:r>
            <a:r>
              <a:rPr lang="en-US" sz="3200" b="1" dirty="0">
                <a:solidFill>
                  <a:schemeClr val="tx1"/>
                </a:solidFill>
                <a:latin typeface="Calibri" charset="0"/>
                <a:ea typeface="Calibri" charset="0"/>
                <a:cs typeface="Calibri" charset="0"/>
              </a:rPr>
              <a:t> </a:t>
            </a:r>
            <a:r>
              <a:rPr lang="en-US" sz="3200" b="1" dirty="0" err="1">
                <a:solidFill>
                  <a:schemeClr val="tx1"/>
                </a:solidFill>
                <a:latin typeface="Calibri" charset="0"/>
                <a:ea typeface="Calibri" charset="0"/>
                <a:cs typeface="Calibri" charset="0"/>
              </a:rPr>
              <a:t>ilerledikçe</a:t>
            </a:r>
            <a:r>
              <a:rPr lang="en-US" sz="3200" b="1" dirty="0">
                <a:solidFill>
                  <a:schemeClr val="tx1"/>
                </a:solidFill>
                <a:latin typeface="Calibri" charset="0"/>
                <a:ea typeface="Calibri" charset="0"/>
                <a:cs typeface="Calibri" charset="0"/>
              </a:rPr>
              <a:t> </a:t>
            </a:r>
            <a:r>
              <a:rPr lang="en-US" sz="3200" b="1" dirty="0" err="1">
                <a:solidFill>
                  <a:schemeClr val="tx1"/>
                </a:solidFill>
                <a:latin typeface="Calibri" charset="0"/>
                <a:ea typeface="Calibri" charset="0"/>
                <a:cs typeface="Calibri" charset="0"/>
              </a:rPr>
              <a:t>spontan</a:t>
            </a:r>
            <a:r>
              <a:rPr lang="en-US" sz="3200" b="1" dirty="0">
                <a:solidFill>
                  <a:schemeClr val="tx1"/>
                </a:solidFill>
                <a:latin typeface="Calibri" charset="0"/>
                <a:ea typeface="Calibri" charset="0"/>
                <a:cs typeface="Calibri" charset="0"/>
              </a:rPr>
              <a:t> maternal-fetal </a:t>
            </a:r>
            <a:r>
              <a:rPr lang="en-US" sz="3200" b="1" dirty="0" err="1">
                <a:solidFill>
                  <a:schemeClr val="tx1"/>
                </a:solidFill>
                <a:latin typeface="Calibri" charset="0"/>
                <a:ea typeface="Calibri" charset="0"/>
                <a:cs typeface="Calibri" charset="0"/>
              </a:rPr>
              <a:t>hemoraji</a:t>
            </a:r>
            <a:r>
              <a:rPr lang="en-US" sz="3200" b="1" dirty="0">
                <a:solidFill>
                  <a:schemeClr val="tx1"/>
                </a:solidFill>
                <a:latin typeface="Calibri" charset="0"/>
                <a:ea typeface="Calibri" charset="0"/>
                <a:cs typeface="Calibri" charset="0"/>
              </a:rPr>
              <a:t> </a:t>
            </a:r>
            <a:r>
              <a:rPr lang="en-US" sz="3200" b="1" dirty="0" err="1">
                <a:solidFill>
                  <a:schemeClr val="tx1"/>
                </a:solidFill>
                <a:latin typeface="Calibri" charset="0"/>
                <a:ea typeface="Calibri" charset="0"/>
                <a:cs typeface="Calibri" charset="0"/>
              </a:rPr>
              <a:t>riski</a:t>
            </a:r>
            <a:r>
              <a:rPr lang="en-US" sz="3200" b="1" dirty="0">
                <a:solidFill>
                  <a:schemeClr val="tx1"/>
                </a:solidFill>
                <a:latin typeface="Calibri" charset="0"/>
                <a:ea typeface="Calibri" charset="0"/>
                <a:cs typeface="Calibri" charset="0"/>
              </a:rPr>
              <a:t> </a:t>
            </a:r>
            <a:r>
              <a:rPr lang="en-US" sz="3200" b="1" dirty="0" err="1">
                <a:solidFill>
                  <a:schemeClr val="tx1"/>
                </a:solidFill>
                <a:latin typeface="Calibri" charset="0"/>
                <a:ea typeface="Calibri" charset="0"/>
                <a:cs typeface="Calibri" charset="0"/>
              </a:rPr>
              <a:t>artar</a:t>
            </a:r>
            <a:r>
              <a:rPr lang="en-US" sz="3200" b="1" dirty="0">
                <a:solidFill>
                  <a:schemeClr val="tx1"/>
                </a:solidFill>
                <a:latin typeface="Calibri" charset="0"/>
                <a:ea typeface="Calibri" charset="0"/>
                <a:cs typeface="Calibri" charset="0"/>
              </a:rPr>
              <a:t> </a:t>
            </a:r>
          </a:p>
          <a:p>
            <a:pPr lvl="2" defTabSz="914400">
              <a:spcBef>
                <a:spcPts val="0"/>
              </a:spcBef>
              <a:buSzTx/>
              <a:buFont typeface="Arial" charset="0"/>
              <a:buChar char="•"/>
            </a:pPr>
            <a:r>
              <a:rPr lang="en-US" sz="3200" b="1" dirty="0">
                <a:solidFill>
                  <a:schemeClr val="tx1"/>
                </a:solidFill>
                <a:latin typeface="Calibri" charset="0"/>
                <a:ea typeface="Calibri" charset="0"/>
                <a:cs typeface="Calibri" charset="0"/>
              </a:rPr>
              <a:t>1.üçay %3, 3.üçay %46</a:t>
            </a:r>
          </a:p>
          <a:p>
            <a:pPr lvl="2" defTabSz="914400">
              <a:spcBef>
                <a:spcPts val="0"/>
              </a:spcBef>
              <a:buSzTx/>
              <a:buFont typeface="Arial" charset="0"/>
              <a:buChar char="•"/>
            </a:pPr>
            <a:r>
              <a:rPr lang="en-US" sz="3200" b="1" dirty="0">
                <a:solidFill>
                  <a:schemeClr val="tx1"/>
                </a:solidFill>
                <a:latin typeface="Calibri" charset="0"/>
                <a:ea typeface="Calibri" charset="0"/>
                <a:cs typeface="Calibri" charset="0"/>
              </a:rPr>
              <a:t>(10 mcg FMH!)</a:t>
            </a:r>
          </a:p>
          <a:p>
            <a:pPr lvl="1" defTabSz="914400">
              <a:spcBef>
                <a:spcPts val="0"/>
              </a:spcBef>
              <a:buSzTx/>
              <a:buFont typeface="Arial" charset="0"/>
              <a:buChar char="•"/>
            </a:pPr>
            <a:endParaRPr lang="en-US" sz="3200" b="1" dirty="0">
              <a:solidFill>
                <a:schemeClr val="tx1"/>
              </a:solidFill>
              <a:latin typeface="Calibri" charset="0"/>
              <a:ea typeface="Calibri" charset="0"/>
              <a:cs typeface="Calibri" charset="0"/>
            </a:endParaRPr>
          </a:p>
          <a:p>
            <a:pPr lvl="1" defTabSz="914400">
              <a:spcBef>
                <a:spcPts val="0"/>
              </a:spcBef>
              <a:buSzTx/>
              <a:buFont typeface="Arial" charset="0"/>
              <a:buChar char="•"/>
            </a:pPr>
            <a:r>
              <a:rPr lang="en-US" sz="3200" b="1" dirty="0">
                <a:solidFill>
                  <a:schemeClr val="tx1"/>
                </a:solidFill>
                <a:latin typeface="Calibri" charset="0"/>
                <a:ea typeface="Calibri" charset="0"/>
                <a:cs typeface="Calibri" charset="0"/>
              </a:rPr>
              <a:t>İlk </a:t>
            </a:r>
            <a:r>
              <a:rPr lang="en-US" sz="3200" b="1" dirty="0" err="1">
                <a:solidFill>
                  <a:schemeClr val="tx1"/>
                </a:solidFill>
                <a:latin typeface="Calibri" charset="0"/>
                <a:ea typeface="Calibri" charset="0"/>
                <a:cs typeface="Calibri" charset="0"/>
              </a:rPr>
              <a:t>gebelikten</a:t>
            </a:r>
            <a:r>
              <a:rPr lang="en-US" sz="3200" b="1" dirty="0">
                <a:solidFill>
                  <a:schemeClr val="tx1"/>
                </a:solidFill>
                <a:latin typeface="Calibri" charset="0"/>
                <a:ea typeface="Calibri" charset="0"/>
                <a:cs typeface="Calibri" charset="0"/>
              </a:rPr>
              <a:t> </a:t>
            </a:r>
            <a:r>
              <a:rPr lang="en-US" sz="3200" b="1" dirty="0" err="1">
                <a:solidFill>
                  <a:schemeClr val="tx1"/>
                </a:solidFill>
                <a:latin typeface="Calibri" charset="0"/>
                <a:ea typeface="Calibri" charset="0"/>
                <a:cs typeface="Calibri" charset="0"/>
              </a:rPr>
              <a:t>sonra</a:t>
            </a:r>
            <a:r>
              <a:rPr lang="en-US" sz="3200" b="1" dirty="0">
                <a:solidFill>
                  <a:schemeClr val="tx1"/>
                </a:solidFill>
                <a:latin typeface="Calibri" charset="0"/>
                <a:ea typeface="Calibri" charset="0"/>
                <a:cs typeface="Calibri" charset="0"/>
              </a:rPr>
              <a:t> Rh </a:t>
            </a:r>
            <a:r>
              <a:rPr lang="en-US" sz="3200" b="1" dirty="0" err="1">
                <a:solidFill>
                  <a:schemeClr val="tx1"/>
                </a:solidFill>
                <a:latin typeface="Calibri" charset="0"/>
                <a:ea typeface="Calibri" charset="0"/>
                <a:cs typeface="Calibri" charset="0"/>
              </a:rPr>
              <a:t>immunizasyon</a:t>
            </a:r>
            <a:r>
              <a:rPr lang="en-US" sz="3200" b="1" dirty="0">
                <a:solidFill>
                  <a:schemeClr val="tx1"/>
                </a:solidFill>
                <a:latin typeface="Calibri" charset="0"/>
                <a:ea typeface="Calibri" charset="0"/>
                <a:cs typeface="Calibri" charset="0"/>
              </a:rPr>
              <a:t> </a:t>
            </a:r>
            <a:r>
              <a:rPr lang="en-US" sz="3200" b="1" dirty="0" err="1">
                <a:solidFill>
                  <a:schemeClr val="tx1"/>
                </a:solidFill>
                <a:latin typeface="Calibri" charset="0"/>
                <a:ea typeface="Calibri" charset="0"/>
                <a:cs typeface="Calibri" charset="0"/>
              </a:rPr>
              <a:t>riski</a:t>
            </a:r>
            <a:r>
              <a:rPr lang="en-US" sz="3200" b="1" dirty="0">
                <a:solidFill>
                  <a:schemeClr val="tx1"/>
                </a:solidFill>
                <a:latin typeface="Calibri" charset="0"/>
                <a:ea typeface="Calibri" charset="0"/>
                <a:cs typeface="Calibri" charset="0"/>
              </a:rPr>
              <a:t> %0.7-1</a:t>
            </a:r>
          </a:p>
          <a:p>
            <a:pPr lvl="1" defTabSz="914400">
              <a:spcBef>
                <a:spcPts val="0"/>
              </a:spcBef>
              <a:buSzTx/>
              <a:buFont typeface="Arial" charset="0"/>
              <a:buChar char="•"/>
            </a:pPr>
            <a:endParaRPr lang="en-US" sz="3200" b="1" dirty="0">
              <a:solidFill>
                <a:schemeClr val="tx1"/>
              </a:solidFill>
              <a:latin typeface="Calibri" charset="0"/>
              <a:ea typeface="Calibri" charset="0"/>
              <a:cs typeface="Calibri" charset="0"/>
            </a:endParaRPr>
          </a:p>
          <a:p>
            <a:pPr lvl="3" defTabSz="914400">
              <a:spcBef>
                <a:spcPts val="0"/>
              </a:spcBef>
              <a:buSzTx/>
              <a:buFont typeface="Arial" charset="0"/>
              <a:buChar char="•"/>
            </a:pPr>
            <a:endParaRPr lang="en-US" sz="3600" b="1" dirty="0">
              <a:solidFill>
                <a:schemeClr val="tx1"/>
              </a:solidFill>
              <a:effectLst/>
              <a:latin typeface="Calibri" charset="0"/>
              <a:ea typeface="Calibri" charset="0"/>
              <a:cs typeface="Calibri" charset="0"/>
            </a:endParaRPr>
          </a:p>
        </p:txBody>
      </p:sp>
      <p:pic>
        <p:nvPicPr>
          <p:cNvPr id="4" name="pasted-image.pdf"/>
          <p:cNvPicPr>
            <a:picLocks noChangeAspect="1"/>
          </p:cNvPicPr>
          <p:nvPr/>
        </p:nvPicPr>
        <p:blipFill>
          <a:blip r:embed="rId2"/>
          <a:stretch>
            <a:fillRect/>
          </a:stretch>
        </p:blipFill>
        <p:spPr>
          <a:xfrm>
            <a:off x="11562588" y="223774"/>
            <a:ext cx="1184148" cy="1184148"/>
          </a:xfrm>
          <a:prstGeom prst="rect">
            <a:avLst/>
          </a:prstGeom>
          <a:ln w="12700">
            <a:miter lim="400000"/>
          </a:ln>
        </p:spPr>
      </p:pic>
      <p:pic>
        <p:nvPicPr>
          <p:cNvPr id="6" name="Picture 5">
            <a:extLst>
              <a:ext uri="{FF2B5EF4-FFF2-40B4-BE49-F238E27FC236}">
                <a16:creationId xmlns:a16="http://schemas.microsoft.com/office/drawing/2014/main" id="{C89D792A-A1F9-4F4A-5AF5-2E430314ED8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55869" y="1792548"/>
            <a:ext cx="7148931" cy="7394675"/>
          </a:xfrm>
          <a:prstGeom prst="rect">
            <a:avLst/>
          </a:prstGeom>
        </p:spPr>
      </p:pic>
    </p:spTree>
    <p:extLst>
      <p:ext uri="{BB962C8B-B14F-4D97-AF65-F5344CB8AC3E}">
        <p14:creationId xmlns:p14="http://schemas.microsoft.com/office/powerpoint/2010/main" val="425366181"/>
      </p:ext>
    </p:extLst>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 y="0"/>
            <a:ext cx="12986512" cy="1488186"/>
          </a:xfrm>
          <a:solidFill>
            <a:schemeClr val="tx1"/>
          </a:solidFill>
        </p:spPr>
        <p:txBody>
          <a:bodyPr>
            <a:noAutofit/>
          </a:bodyPr>
          <a:lstStyle/>
          <a:p>
            <a:pPr algn="l"/>
            <a:r>
              <a:rPr lang="en-US" sz="4000" b="1" dirty="0">
                <a:solidFill>
                  <a:schemeClr val="tx2">
                    <a:lumMod val="10000"/>
                  </a:schemeClr>
                </a:solidFill>
                <a:latin typeface="Calibri" panose="020F0502020204030204" pitchFamily="34" charset="0"/>
                <a:cs typeface="Calibri" panose="020F0502020204030204" pitchFamily="34" charset="0"/>
              </a:rPr>
              <a:t> </a:t>
            </a:r>
            <a:r>
              <a:rPr lang="en-US" sz="4000" b="1" dirty="0" err="1">
                <a:solidFill>
                  <a:schemeClr val="tx2">
                    <a:lumMod val="10000"/>
                  </a:schemeClr>
                </a:solidFill>
                <a:latin typeface="Calibri" panose="020F0502020204030204" pitchFamily="34" charset="0"/>
                <a:cs typeface="Calibri" panose="020F0502020204030204" pitchFamily="34" charset="0"/>
              </a:rPr>
              <a:t>Sonuç</a:t>
            </a:r>
            <a:endParaRPr lang="en-US" sz="2800" b="1" dirty="0">
              <a:solidFill>
                <a:srgbClr val="0070C0"/>
              </a:solidFill>
              <a:latin typeface="Calibri" panose="020F0502020204030204" pitchFamily="34" charset="0"/>
              <a:cs typeface="Calibri" panose="020F0502020204030204" pitchFamily="34" charset="0"/>
            </a:endParaRPr>
          </a:p>
        </p:txBody>
      </p:sp>
      <p:sp>
        <p:nvSpPr>
          <p:cNvPr id="3" name="Text Placeholder 2"/>
          <p:cNvSpPr>
            <a:spLocks noGrp="1"/>
          </p:cNvSpPr>
          <p:nvPr>
            <p:ph type="body" idx="1"/>
          </p:nvPr>
        </p:nvSpPr>
        <p:spPr>
          <a:xfrm>
            <a:off x="219456" y="1828546"/>
            <a:ext cx="12545568" cy="7589774"/>
          </a:xfrm>
        </p:spPr>
        <p:txBody>
          <a:bodyPr anchor="t">
            <a:normAutofit lnSpcReduction="10000"/>
          </a:bodyPr>
          <a:lstStyle/>
          <a:p>
            <a:pPr defTabSz="914400">
              <a:spcBef>
                <a:spcPts val="0"/>
              </a:spcBef>
              <a:buSzTx/>
              <a:buFont typeface="Arial" charset="0"/>
              <a:buChar char="•"/>
            </a:pPr>
            <a:r>
              <a:rPr lang="en-US" sz="3200" b="1" dirty="0">
                <a:solidFill>
                  <a:schemeClr val="tx1"/>
                </a:solidFill>
                <a:effectLst/>
                <a:latin typeface="Calibri" panose="020F0502020204030204" pitchFamily="34" charset="0"/>
                <a:cs typeface="Calibri" panose="020F0502020204030204" pitchFamily="34" charset="0"/>
              </a:rPr>
              <a:t>Fetal </a:t>
            </a:r>
            <a:r>
              <a:rPr lang="en-US" sz="3200" b="1" dirty="0" err="1">
                <a:solidFill>
                  <a:schemeClr val="tx1"/>
                </a:solidFill>
                <a:effectLst/>
                <a:latin typeface="Calibri" panose="020F0502020204030204" pitchFamily="34" charset="0"/>
                <a:cs typeface="Calibri" panose="020F0502020204030204" pitchFamily="34" charset="0"/>
              </a:rPr>
              <a:t>aneminin</a:t>
            </a:r>
            <a:r>
              <a:rPr lang="en-US" sz="3200" b="1" dirty="0">
                <a:solidFill>
                  <a:schemeClr val="tx1"/>
                </a:solidFill>
                <a:effectLst/>
                <a:latin typeface="Calibri" panose="020F0502020204030204" pitchFamily="34" charset="0"/>
                <a:cs typeface="Calibri" panose="020F0502020204030204" pitchFamily="34" charset="0"/>
              </a:rPr>
              <a:t> </a:t>
            </a:r>
            <a:r>
              <a:rPr lang="en-US" sz="3200" b="1" dirty="0" err="1">
                <a:solidFill>
                  <a:schemeClr val="tx1"/>
                </a:solidFill>
                <a:effectLst/>
                <a:latin typeface="Calibri" panose="020F0502020204030204" pitchFamily="34" charset="0"/>
                <a:cs typeface="Calibri" panose="020F0502020204030204" pitchFamily="34" charset="0"/>
              </a:rPr>
              <a:t>en</a:t>
            </a:r>
            <a:r>
              <a:rPr lang="en-US" sz="3200" b="1" dirty="0">
                <a:solidFill>
                  <a:schemeClr val="tx1"/>
                </a:solidFill>
                <a:effectLst/>
                <a:latin typeface="Calibri" panose="020F0502020204030204" pitchFamily="34" charset="0"/>
                <a:cs typeface="Calibri" panose="020F0502020204030204" pitchFamily="34" charset="0"/>
              </a:rPr>
              <a:t> </a:t>
            </a:r>
            <a:r>
              <a:rPr lang="en-US" sz="3200" b="1" dirty="0" err="1">
                <a:solidFill>
                  <a:schemeClr val="tx1"/>
                </a:solidFill>
                <a:effectLst/>
                <a:latin typeface="Calibri" panose="020F0502020204030204" pitchFamily="34" charset="0"/>
                <a:cs typeface="Calibri" panose="020F0502020204030204" pitchFamily="34" charset="0"/>
              </a:rPr>
              <a:t>sık</a:t>
            </a:r>
            <a:r>
              <a:rPr lang="en-US" sz="3200" b="1" dirty="0">
                <a:solidFill>
                  <a:schemeClr val="tx1"/>
                </a:solidFill>
                <a:effectLst/>
                <a:latin typeface="Calibri" panose="020F0502020204030204" pitchFamily="34" charset="0"/>
                <a:cs typeface="Calibri" panose="020F0502020204030204" pitchFamily="34" charset="0"/>
              </a:rPr>
              <a:t> </a:t>
            </a:r>
            <a:r>
              <a:rPr lang="en-US" sz="3200" b="1" dirty="0" err="1">
                <a:solidFill>
                  <a:schemeClr val="tx1"/>
                </a:solidFill>
                <a:effectLst/>
                <a:latin typeface="Calibri" panose="020F0502020204030204" pitchFamily="34" charset="0"/>
                <a:cs typeface="Calibri" panose="020F0502020204030204" pitchFamily="34" charset="0"/>
              </a:rPr>
              <a:t>nedeni</a:t>
            </a:r>
            <a:r>
              <a:rPr lang="en-US" sz="3200" b="1" dirty="0">
                <a:solidFill>
                  <a:schemeClr val="tx1"/>
                </a:solidFill>
                <a:effectLst/>
                <a:latin typeface="Calibri" panose="020F0502020204030204" pitchFamily="34" charset="0"/>
                <a:cs typeface="Calibri" panose="020F0502020204030204" pitchFamily="34" charset="0"/>
              </a:rPr>
              <a:t> </a:t>
            </a:r>
            <a:r>
              <a:rPr lang="en-US" sz="3200" b="1" dirty="0">
                <a:solidFill>
                  <a:srgbClr val="FFFF00"/>
                </a:solidFill>
                <a:effectLst/>
                <a:latin typeface="Calibri" panose="020F0502020204030204" pitchFamily="34" charset="0"/>
                <a:cs typeface="Calibri" panose="020F0502020204030204" pitchFamily="34" charset="0"/>
              </a:rPr>
              <a:t>Rh </a:t>
            </a:r>
            <a:r>
              <a:rPr lang="en-US" sz="3200" b="1" dirty="0" err="1">
                <a:solidFill>
                  <a:srgbClr val="FFFF00"/>
                </a:solidFill>
                <a:effectLst/>
                <a:latin typeface="Calibri" panose="020F0502020204030204" pitchFamily="34" charset="0"/>
                <a:cs typeface="Calibri" panose="020F0502020204030204" pitchFamily="34" charset="0"/>
              </a:rPr>
              <a:t>immunizasyonu</a:t>
            </a:r>
            <a:endParaRPr lang="en-US" sz="3200" b="1" dirty="0">
              <a:solidFill>
                <a:schemeClr val="tx1"/>
              </a:solidFill>
              <a:effectLst/>
              <a:latin typeface="Calibri" panose="020F0502020204030204" pitchFamily="34" charset="0"/>
              <a:cs typeface="Calibri" panose="020F0502020204030204" pitchFamily="34" charset="0"/>
            </a:endParaRPr>
          </a:p>
          <a:p>
            <a:pPr defTabSz="914400">
              <a:spcBef>
                <a:spcPts val="0"/>
              </a:spcBef>
              <a:buSzTx/>
              <a:buFont typeface="Arial" charset="0"/>
              <a:buChar char="•"/>
            </a:pPr>
            <a:endParaRPr lang="en-US" sz="3200" b="1" dirty="0">
              <a:solidFill>
                <a:schemeClr val="tx1"/>
              </a:solidFill>
              <a:effectLst/>
              <a:latin typeface="Calibri" panose="020F0502020204030204" pitchFamily="34" charset="0"/>
              <a:cs typeface="Calibri" panose="020F0502020204030204" pitchFamily="34" charset="0"/>
            </a:endParaRPr>
          </a:p>
          <a:p>
            <a:pPr defTabSz="914400">
              <a:spcBef>
                <a:spcPts val="0"/>
              </a:spcBef>
              <a:buSzTx/>
              <a:buFont typeface="Arial" charset="0"/>
              <a:buChar char="•"/>
            </a:pPr>
            <a:r>
              <a:rPr lang="en-US" sz="3200" b="1" dirty="0">
                <a:solidFill>
                  <a:schemeClr val="tx1"/>
                </a:solidFill>
                <a:latin typeface="Calibri" panose="020F0502020204030204" pitchFamily="34" charset="0"/>
                <a:cs typeface="Calibri" panose="020F0502020204030204" pitchFamily="34" charset="0"/>
              </a:rPr>
              <a:t>İlk antenatal </a:t>
            </a:r>
            <a:r>
              <a:rPr lang="en-US" sz="3200" b="1" dirty="0" err="1">
                <a:solidFill>
                  <a:schemeClr val="tx1"/>
                </a:solidFill>
                <a:latin typeface="Calibri" panose="020F0502020204030204" pitchFamily="34" charset="0"/>
                <a:cs typeface="Calibri" panose="020F0502020204030204" pitchFamily="34" charset="0"/>
              </a:rPr>
              <a:t>vizitte</a:t>
            </a:r>
            <a:r>
              <a:rPr lang="en-US" sz="3200" b="1" dirty="0">
                <a:solidFill>
                  <a:schemeClr val="tx1"/>
                </a:solidFill>
                <a:latin typeface="Calibri" panose="020F0502020204030204" pitchFamily="34" charset="0"/>
                <a:cs typeface="Calibri" panose="020F0502020204030204" pitchFamily="34" charset="0"/>
              </a:rPr>
              <a:t> </a:t>
            </a:r>
            <a:r>
              <a:rPr lang="en-US" sz="3200" b="1" dirty="0">
                <a:solidFill>
                  <a:srgbClr val="FFFF00"/>
                </a:solidFill>
                <a:latin typeface="Calibri" panose="020F0502020204030204" pitchFamily="34" charset="0"/>
                <a:cs typeface="Calibri" panose="020F0502020204030204" pitchFamily="34" charset="0"/>
              </a:rPr>
              <a:t>ABO Rh </a:t>
            </a:r>
            <a:r>
              <a:rPr lang="en-US" sz="3200" b="1" dirty="0" err="1">
                <a:solidFill>
                  <a:srgbClr val="FFFF00"/>
                </a:solidFill>
                <a:latin typeface="Calibri" panose="020F0502020204030204" pitchFamily="34" charset="0"/>
                <a:cs typeface="Calibri" panose="020F0502020204030204" pitchFamily="34" charset="0"/>
              </a:rPr>
              <a:t>tayini</a:t>
            </a:r>
            <a:r>
              <a:rPr lang="en-US" sz="3200" b="1" dirty="0">
                <a:solidFill>
                  <a:srgbClr val="FFFF00"/>
                </a:solidFill>
                <a:latin typeface="Calibri" panose="020F0502020204030204" pitchFamily="34" charset="0"/>
                <a:cs typeface="Calibri" panose="020F0502020204030204" pitchFamily="34" charset="0"/>
              </a:rPr>
              <a:t> </a:t>
            </a:r>
            <a:r>
              <a:rPr lang="en-US" sz="3200" b="1" dirty="0" err="1">
                <a:solidFill>
                  <a:srgbClr val="FFFF00"/>
                </a:solidFill>
                <a:latin typeface="Calibri" panose="020F0502020204030204" pitchFamily="34" charset="0"/>
                <a:cs typeface="Calibri" panose="020F0502020204030204" pitchFamily="34" charset="0"/>
              </a:rPr>
              <a:t>ve</a:t>
            </a:r>
            <a:r>
              <a:rPr lang="en-US" sz="3200" b="1" dirty="0">
                <a:solidFill>
                  <a:srgbClr val="FFFF00"/>
                </a:solidFill>
                <a:latin typeface="Calibri" panose="020F0502020204030204" pitchFamily="34" charset="0"/>
                <a:cs typeface="Calibri" panose="020F0502020204030204" pitchFamily="34" charset="0"/>
              </a:rPr>
              <a:t> IDC </a:t>
            </a:r>
            <a:r>
              <a:rPr lang="en-US" sz="3200" b="1" dirty="0" err="1">
                <a:solidFill>
                  <a:srgbClr val="FFFF00"/>
                </a:solidFill>
                <a:latin typeface="Calibri" panose="020F0502020204030204" pitchFamily="34" charset="0"/>
                <a:cs typeface="Calibri" panose="020F0502020204030204" pitchFamily="34" charset="0"/>
              </a:rPr>
              <a:t>testi</a:t>
            </a:r>
            <a:endParaRPr lang="en-US" sz="3200" b="1" dirty="0">
              <a:solidFill>
                <a:srgbClr val="FFFF00"/>
              </a:solidFill>
              <a:latin typeface="Calibri" panose="020F0502020204030204" pitchFamily="34" charset="0"/>
              <a:cs typeface="Calibri" panose="020F0502020204030204" pitchFamily="34" charset="0"/>
            </a:endParaRPr>
          </a:p>
          <a:p>
            <a:pPr lvl="1" defTabSz="914400">
              <a:spcBef>
                <a:spcPts val="0"/>
              </a:spcBef>
              <a:buSzTx/>
              <a:buFont typeface="Arial" charset="0"/>
              <a:buChar char="•"/>
            </a:pPr>
            <a:r>
              <a:rPr lang="en-US" sz="3200" b="1" dirty="0">
                <a:solidFill>
                  <a:schemeClr val="tx1"/>
                </a:solidFill>
                <a:effectLst/>
                <a:latin typeface="Calibri" panose="020F0502020204030204" pitchFamily="34" charset="0"/>
                <a:cs typeface="Calibri" panose="020F0502020204030204" pitchFamily="34" charset="0"/>
              </a:rPr>
              <a:t>Rh </a:t>
            </a:r>
            <a:r>
              <a:rPr lang="en-US" sz="3200" b="1" dirty="0" err="1">
                <a:solidFill>
                  <a:schemeClr val="tx1"/>
                </a:solidFill>
                <a:effectLst/>
                <a:latin typeface="Calibri" panose="020F0502020204030204" pitchFamily="34" charset="0"/>
                <a:cs typeface="Calibri" panose="020F0502020204030204" pitchFamily="34" charset="0"/>
              </a:rPr>
              <a:t>uygunsuzluğu</a:t>
            </a:r>
            <a:r>
              <a:rPr lang="en-US" sz="3200" b="1" dirty="0">
                <a:solidFill>
                  <a:schemeClr val="tx1"/>
                </a:solidFill>
                <a:effectLst/>
                <a:latin typeface="Calibri" panose="020F0502020204030204" pitchFamily="34" charset="0"/>
                <a:cs typeface="Calibri" panose="020F0502020204030204" pitchFamily="34" charset="0"/>
              </a:rPr>
              <a:t> </a:t>
            </a:r>
            <a:r>
              <a:rPr lang="en-US" sz="3200" b="1" dirty="0" err="1">
                <a:solidFill>
                  <a:schemeClr val="tx1"/>
                </a:solidFill>
                <a:effectLst/>
                <a:latin typeface="Calibri" panose="020F0502020204030204" pitchFamily="34" charset="0"/>
                <a:cs typeface="Calibri" panose="020F0502020204030204" pitchFamily="34" charset="0"/>
              </a:rPr>
              <a:t>var</a:t>
            </a:r>
            <a:r>
              <a:rPr lang="en-US" sz="3200" b="1" dirty="0">
                <a:solidFill>
                  <a:schemeClr val="tx1"/>
                </a:solidFill>
                <a:effectLst/>
                <a:latin typeface="Calibri" panose="020F0502020204030204" pitchFamily="34" charset="0"/>
                <a:cs typeface="Calibri" panose="020F0502020204030204" pitchFamily="34" charset="0"/>
              </a:rPr>
              <a:t> </a:t>
            </a:r>
            <a:r>
              <a:rPr lang="en-US" sz="3200" b="1" dirty="0" err="1">
                <a:solidFill>
                  <a:schemeClr val="tx1"/>
                </a:solidFill>
                <a:effectLst/>
                <a:latin typeface="Calibri" panose="020F0502020204030204" pitchFamily="34" charset="0"/>
                <a:cs typeface="Calibri" panose="020F0502020204030204" pitchFamily="34" charset="0"/>
              </a:rPr>
              <a:t>ve</a:t>
            </a:r>
            <a:r>
              <a:rPr lang="en-US" sz="3200" b="1" dirty="0">
                <a:solidFill>
                  <a:schemeClr val="tx1"/>
                </a:solidFill>
                <a:effectLst/>
                <a:latin typeface="Calibri" panose="020F0502020204030204" pitchFamily="34" charset="0"/>
                <a:cs typeface="Calibri" panose="020F0502020204030204" pitchFamily="34" charset="0"/>
              </a:rPr>
              <a:t> IDC </a:t>
            </a:r>
            <a:r>
              <a:rPr lang="en-US" sz="3200" b="1" dirty="0" err="1">
                <a:solidFill>
                  <a:schemeClr val="tx1"/>
                </a:solidFill>
                <a:effectLst/>
                <a:latin typeface="Calibri" panose="020F0502020204030204" pitchFamily="34" charset="0"/>
                <a:cs typeface="Calibri" panose="020F0502020204030204" pitchFamily="34" charset="0"/>
              </a:rPr>
              <a:t>negatifse</a:t>
            </a:r>
            <a:r>
              <a:rPr lang="en-US" sz="3200" b="1" dirty="0">
                <a:solidFill>
                  <a:schemeClr val="tx1"/>
                </a:solidFill>
                <a:effectLst/>
                <a:latin typeface="Calibri" panose="020F0502020204030204" pitchFamily="34" charset="0"/>
                <a:cs typeface="Calibri" panose="020F0502020204030204" pitchFamily="34" charset="0"/>
              </a:rPr>
              <a:t> </a:t>
            </a:r>
            <a:r>
              <a:rPr lang="en-US" sz="3200" b="1" dirty="0">
                <a:solidFill>
                  <a:srgbClr val="FFFF00"/>
                </a:solidFill>
                <a:effectLst/>
                <a:latin typeface="Calibri" panose="020F0502020204030204" pitchFamily="34" charset="0"/>
                <a:cs typeface="Calibri" panose="020F0502020204030204" pitchFamily="34" charset="0"/>
              </a:rPr>
              <a:t>Rh IgG</a:t>
            </a:r>
          </a:p>
          <a:p>
            <a:pPr lvl="1" defTabSz="914400">
              <a:spcBef>
                <a:spcPts val="0"/>
              </a:spcBef>
              <a:buSzTx/>
              <a:buFont typeface="Arial" charset="0"/>
              <a:buChar char="•"/>
            </a:pPr>
            <a:endParaRPr lang="en-US" sz="3200" b="1" dirty="0">
              <a:solidFill>
                <a:srgbClr val="FFFF00"/>
              </a:solidFill>
              <a:effectLst/>
              <a:latin typeface="Calibri" panose="020F0502020204030204" pitchFamily="34" charset="0"/>
              <a:cs typeface="Calibri" panose="020F0502020204030204" pitchFamily="34" charset="0"/>
            </a:endParaRPr>
          </a:p>
          <a:p>
            <a:pPr defTabSz="914400">
              <a:spcBef>
                <a:spcPts val="0"/>
              </a:spcBef>
              <a:buSzTx/>
              <a:buFont typeface="Arial" charset="0"/>
              <a:buChar char="•"/>
            </a:pPr>
            <a:r>
              <a:rPr lang="en-US" sz="3200" b="1" dirty="0">
                <a:solidFill>
                  <a:schemeClr val="tx1"/>
                </a:solidFill>
                <a:latin typeface="Calibri" panose="020F0502020204030204" pitchFamily="34" charset="0"/>
                <a:cs typeface="Calibri" panose="020F0502020204030204" pitchFamily="34" charset="0"/>
              </a:rPr>
              <a:t>Fetal </a:t>
            </a:r>
            <a:r>
              <a:rPr lang="en-US" sz="3200" b="1" dirty="0" err="1">
                <a:solidFill>
                  <a:schemeClr val="tx1"/>
                </a:solidFill>
                <a:latin typeface="Calibri" panose="020F0502020204030204" pitchFamily="34" charset="0"/>
                <a:cs typeface="Calibri" panose="020F0502020204030204" pitchFamily="34" charset="0"/>
              </a:rPr>
              <a:t>anemi</a:t>
            </a:r>
            <a:r>
              <a:rPr lang="en-US" sz="3200" b="1" dirty="0">
                <a:solidFill>
                  <a:schemeClr val="tx1"/>
                </a:solidFill>
                <a:latin typeface="Calibri" panose="020F0502020204030204" pitchFamily="34" charset="0"/>
                <a:cs typeface="Calibri" panose="020F0502020204030204" pitchFamily="34" charset="0"/>
              </a:rPr>
              <a:t> </a:t>
            </a:r>
            <a:r>
              <a:rPr lang="en-US" sz="3200" b="1" dirty="0" err="1">
                <a:solidFill>
                  <a:schemeClr val="tx1"/>
                </a:solidFill>
                <a:latin typeface="Calibri" panose="020F0502020204030204" pitchFamily="34" charset="0"/>
                <a:cs typeface="Calibri" panose="020F0502020204030204" pitchFamily="34" charset="0"/>
              </a:rPr>
              <a:t>tipik</a:t>
            </a:r>
            <a:r>
              <a:rPr lang="en-US" sz="3200" b="1" dirty="0">
                <a:solidFill>
                  <a:schemeClr val="tx1"/>
                </a:solidFill>
                <a:latin typeface="Calibri" panose="020F0502020204030204" pitchFamily="34" charset="0"/>
                <a:cs typeface="Calibri" panose="020F0502020204030204" pitchFamily="34" charset="0"/>
              </a:rPr>
              <a:t> US </a:t>
            </a:r>
            <a:r>
              <a:rPr lang="en-US" sz="3200" b="1" dirty="0" err="1">
                <a:solidFill>
                  <a:schemeClr val="tx1"/>
                </a:solidFill>
                <a:latin typeface="Calibri" panose="020F0502020204030204" pitchFamily="34" charset="0"/>
                <a:cs typeface="Calibri" panose="020F0502020204030204" pitchFamily="34" charset="0"/>
              </a:rPr>
              <a:t>bulguları</a:t>
            </a:r>
            <a:r>
              <a:rPr lang="en-US" sz="3200" b="1" dirty="0">
                <a:solidFill>
                  <a:schemeClr val="tx1"/>
                </a:solidFill>
                <a:latin typeface="Calibri" panose="020F0502020204030204" pitchFamily="34" charset="0"/>
                <a:cs typeface="Calibri" panose="020F0502020204030204" pitchFamily="34" charset="0"/>
              </a:rPr>
              <a:t>, </a:t>
            </a:r>
            <a:r>
              <a:rPr lang="en-US" sz="3200" b="1" dirty="0" err="1">
                <a:solidFill>
                  <a:srgbClr val="FFFF00"/>
                </a:solidFill>
                <a:latin typeface="Calibri" panose="020F0502020204030204" pitchFamily="34" charset="0"/>
                <a:cs typeface="Calibri" panose="020F0502020204030204" pitchFamily="34" charset="0"/>
              </a:rPr>
              <a:t>hidrops-asit</a:t>
            </a:r>
            <a:r>
              <a:rPr lang="en-US" sz="3200" b="1" dirty="0">
                <a:solidFill>
                  <a:srgbClr val="FFFF00"/>
                </a:solidFill>
                <a:latin typeface="Calibri" panose="020F0502020204030204" pitchFamily="34" charset="0"/>
                <a:cs typeface="Calibri" panose="020F0502020204030204" pitchFamily="34" charset="0"/>
              </a:rPr>
              <a:t>- </a:t>
            </a:r>
            <a:r>
              <a:rPr lang="en-US" sz="3200" b="1" dirty="0" err="1">
                <a:solidFill>
                  <a:srgbClr val="FFFF00"/>
                </a:solidFill>
                <a:latin typeface="Calibri" panose="020F0502020204030204" pitchFamily="34" charset="0"/>
                <a:cs typeface="Calibri" panose="020F0502020204030204" pitchFamily="34" charset="0"/>
              </a:rPr>
              <a:t>ve</a:t>
            </a:r>
            <a:r>
              <a:rPr lang="en-US" sz="3200" b="1" dirty="0">
                <a:solidFill>
                  <a:srgbClr val="FFFF00"/>
                </a:solidFill>
                <a:latin typeface="Calibri" panose="020F0502020204030204" pitchFamily="34" charset="0"/>
                <a:cs typeface="Calibri" panose="020F0502020204030204" pitchFamily="34" charset="0"/>
              </a:rPr>
              <a:t> polihidramniyos</a:t>
            </a:r>
          </a:p>
          <a:p>
            <a:pPr defTabSz="914400">
              <a:spcBef>
                <a:spcPts val="0"/>
              </a:spcBef>
              <a:buSzTx/>
              <a:buFont typeface="Arial" charset="0"/>
              <a:buChar char="•"/>
            </a:pPr>
            <a:endParaRPr lang="en-US" sz="3200" b="1" dirty="0">
              <a:solidFill>
                <a:srgbClr val="FFFF00"/>
              </a:solidFill>
              <a:latin typeface="Calibri" panose="020F0502020204030204" pitchFamily="34" charset="0"/>
              <a:cs typeface="Calibri" panose="020F0502020204030204" pitchFamily="34" charset="0"/>
            </a:endParaRPr>
          </a:p>
          <a:p>
            <a:pPr defTabSz="914400">
              <a:spcBef>
                <a:spcPts val="0"/>
              </a:spcBef>
              <a:buSzTx/>
              <a:buFont typeface="Arial" charset="0"/>
              <a:buChar char="•"/>
            </a:pPr>
            <a:r>
              <a:rPr lang="en-US" sz="3200" b="1" dirty="0">
                <a:solidFill>
                  <a:schemeClr val="tx1"/>
                </a:solidFill>
                <a:effectLst/>
                <a:latin typeface="Calibri" panose="020F0502020204030204" pitchFamily="34" charset="0"/>
                <a:cs typeface="Calibri" panose="020F0502020204030204" pitchFamily="34" charset="0"/>
              </a:rPr>
              <a:t>Non-</a:t>
            </a:r>
            <a:r>
              <a:rPr lang="en-US" sz="3200" b="1" dirty="0" err="1">
                <a:solidFill>
                  <a:schemeClr val="tx1"/>
                </a:solidFill>
                <a:effectLst/>
                <a:latin typeface="Calibri" panose="020F0502020204030204" pitchFamily="34" charset="0"/>
                <a:cs typeface="Calibri" panose="020F0502020204030204" pitchFamily="34" charset="0"/>
              </a:rPr>
              <a:t>invaziv</a:t>
            </a:r>
            <a:r>
              <a:rPr lang="en-US" sz="3200" b="1" dirty="0">
                <a:solidFill>
                  <a:schemeClr val="tx1"/>
                </a:solidFill>
                <a:effectLst/>
                <a:latin typeface="Calibri" panose="020F0502020204030204" pitchFamily="34" charset="0"/>
                <a:cs typeface="Calibri" panose="020F0502020204030204" pitchFamily="34" charset="0"/>
              </a:rPr>
              <a:t>, </a:t>
            </a:r>
            <a:r>
              <a:rPr lang="en-US" sz="3200" b="1" dirty="0" err="1">
                <a:solidFill>
                  <a:schemeClr val="tx1"/>
                </a:solidFill>
                <a:effectLst/>
                <a:latin typeface="Calibri" panose="020F0502020204030204" pitchFamily="34" charset="0"/>
                <a:cs typeface="Calibri" panose="020F0502020204030204" pitchFamily="34" charset="0"/>
              </a:rPr>
              <a:t>en</a:t>
            </a:r>
            <a:r>
              <a:rPr lang="en-US" sz="3200" b="1" dirty="0">
                <a:solidFill>
                  <a:schemeClr val="tx1"/>
                </a:solidFill>
                <a:effectLst/>
                <a:latin typeface="Calibri" panose="020F0502020204030204" pitchFamily="34" charset="0"/>
                <a:cs typeface="Calibri" panose="020F0502020204030204" pitchFamily="34" charset="0"/>
              </a:rPr>
              <a:t> </a:t>
            </a:r>
            <a:r>
              <a:rPr lang="en-US" sz="3200" b="1" dirty="0" err="1">
                <a:solidFill>
                  <a:schemeClr val="tx1"/>
                </a:solidFill>
                <a:effectLst/>
                <a:latin typeface="Calibri" panose="020F0502020204030204" pitchFamily="34" charset="0"/>
                <a:cs typeface="Calibri" panose="020F0502020204030204" pitchFamily="34" charset="0"/>
              </a:rPr>
              <a:t>kolay</a:t>
            </a:r>
            <a:r>
              <a:rPr lang="en-US" sz="3200" b="1" dirty="0">
                <a:solidFill>
                  <a:schemeClr val="tx1"/>
                </a:solidFill>
                <a:effectLst/>
                <a:latin typeface="Calibri" panose="020F0502020204030204" pitchFamily="34" charset="0"/>
                <a:cs typeface="Calibri" panose="020F0502020204030204" pitchFamily="34" charset="0"/>
              </a:rPr>
              <a:t> </a:t>
            </a:r>
            <a:r>
              <a:rPr lang="en-US" sz="3200" b="1" dirty="0" err="1">
                <a:solidFill>
                  <a:schemeClr val="tx1"/>
                </a:solidFill>
                <a:effectLst/>
                <a:latin typeface="Calibri" panose="020F0502020204030204" pitchFamily="34" charset="0"/>
                <a:cs typeface="Calibri" panose="020F0502020204030204" pitchFamily="34" charset="0"/>
              </a:rPr>
              <a:t>tanı</a:t>
            </a:r>
            <a:r>
              <a:rPr lang="en-US" sz="3200" b="1" dirty="0">
                <a:solidFill>
                  <a:schemeClr val="tx1"/>
                </a:solidFill>
                <a:effectLst/>
                <a:latin typeface="Calibri" panose="020F0502020204030204" pitchFamily="34" charset="0"/>
                <a:cs typeface="Calibri" panose="020F0502020204030204" pitchFamily="34" charset="0"/>
              </a:rPr>
              <a:t> </a:t>
            </a:r>
            <a:r>
              <a:rPr lang="en-US" sz="3200" b="1" dirty="0" err="1">
                <a:solidFill>
                  <a:schemeClr val="tx1"/>
                </a:solidFill>
                <a:effectLst/>
                <a:latin typeface="Calibri" panose="020F0502020204030204" pitchFamily="34" charset="0"/>
                <a:cs typeface="Calibri" panose="020F0502020204030204" pitchFamily="34" charset="0"/>
              </a:rPr>
              <a:t>yolu</a:t>
            </a:r>
            <a:r>
              <a:rPr lang="en-US" sz="3200" b="1" dirty="0">
                <a:solidFill>
                  <a:schemeClr val="tx1"/>
                </a:solidFill>
                <a:effectLst/>
                <a:latin typeface="Calibri" panose="020F0502020204030204" pitchFamily="34" charset="0"/>
                <a:cs typeface="Calibri" panose="020F0502020204030204" pitchFamily="34" charset="0"/>
              </a:rPr>
              <a:t> </a:t>
            </a:r>
            <a:r>
              <a:rPr lang="en-US" sz="3200" b="1" dirty="0">
                <a:solidFill>
                  <a:srgbClr val="FFFF00"/>
                </a:solidFill>
                <a:effectLst/>
                <a:latin typeface="Calibri" panose="020F0502020204030204" pitchFamily="34" charset="0"/>
                <a:cs typeface="Calibri" panose="020F0502020204030204" pitchFamily="34" charset="0"/>
              </a:rPr>
              <a:t>MCA-PSV ≥1.5 </a:t>
            </a:r>
            <a:r>
              <a:rPr lang="en-US" sz="3200" b="1" dirty="0" err="1">
                <a:solidFill>
                  <a:srgbClr val="FFFF00"/>
                </a:solidFill>
                <a:effectLst/>
                <a:latin typeface="Calibri" panose="020F0502020204030204" pitchFamily="34" charset="0"/>
                <a:cs typeface="Calibri" panose="020F0502020204030204" pitchFamily="34" charset="0"/>
              </a:rPr>
              <a:t>MoM</a:t>
            </a:r>
            <a:endParaRPr lang="en-US" sz="3200" b="1" dirty="0">
              <a:solidFill>
                <a:srgbClr val="FFFF00"/>
              </a:solidFill>
              <a:effectLst/>
              <a:latin typeface="Calibri" panose="020F0502020204030204" pitchFamily="34" charset="0"/>
              <a:cs typeface="Calibri" panose="020F0502020204030204" pitchFamily="34" charset="0"/>
            </a:endParaRPr>
          </a:p>
          <a:p>
            <a:pPr defTabSz="914400">
              <a:spcBef>
                <a:spcPts val="0"/>
              </a:spcBef>
              <a:buSzTx/>
              <a:buFont typeface="Arial" charset="0"/>
              <a:buChar char="•"/>
            </a:pPr>
            <a:endParaRPr lang="en-US" sz="3200" b="1" dirty="0">
              <a:solidFill>
                <a:srgbClr val="FFFF00"/>
              </a:solidFill>
              <a:effectLst/>
              <a:latin typeface="Calibri" panose="020F0502020204030204" pitchFamily="34" charset="0"/>
              <a:cs typeface="Calibri" panose="020F0502020204030204" pitchFamily="34" charset="0"/>
            </a:endParaRPr>
          </a:p>
          <a:p>
            <a:pPr defTabSz="914400">
              <a:spcBef>
                <a:spcPts val="0"/>
              </a:spcBef>
              <a:buSzTx/>
              <a:buFont typeface="Arial" charset="0"/>
              <a:buChar char="•"/>
            </a:pPr>
            <a:r>
              <a:rPr lang="en-US" sz="3200" b="1" dirty="0">
                <a:solidFill>
                  <a:schemeClr val="tx1"/>
                </a:solidFill>
                <a:latin typeface="Calibri" panose="020F0502020204030204" pitchFamily="34" charset="0"/>
                <a:cs typeface="Calibri" panose="020F0502020204030204" pitchFamily="34" charset="0"/>
              </a:rPr>
              <a:t>IUT, </a:t>
            </a:r>
            <a:r>
              <a:rPr lang="en-US" sz="3200" b="1" dirty="0" err="1">
                <a:solidFill>
                  <a:srgbClr val="FFFF00"/>
                </a:solidFill>
                <a:latin typeface="Calibri" panose="020F0502020204030204" pitchFamily="34" charset="0"/>
                <a:cs typeface="Calibri" panose="020F0502020204030204" pitchFamily="34" charset="0"/>
              </a:rPr>
              <a:t>deneyimli</a:t>
            </a:r>
            <a:r>
              <a:rPr lang="en-US" sz="3200" b="1" dirty="0">
                <a:solidFill>
                  <a:srgbClr val="FFFF00"/>
                </a:solidFill>
                <a:latin typeface="Calibri" panose="020F0502020204030204" pitchFamily="34" charset="0"/>
                <a:cs typeface="Calibri" panose="020F0502020204030204" pitchFamily="34" charset="0"/>
              </a:rPr>
              <a:t> </a:t>
            </a:r>
            <a:r>
              <a:rPr lang="en-US" sz="3200" b="1" dirty="0" err="1">
                <a:solidFill>
                  <a:srgbClr val="FFFF00"/>
                </a:solidFill>
                <a:latin typeface="Calibri" panose="020F0502020204030204" pitchFamily="34" charset="0"/>
                <a:cs typeface="Calibri" panose="020F0502020204030204" pitchFamily="34" charset="0"/>
              </a:rPr>
              <a:t>kişi</a:t>
            </a:r>
            <a:r>
              <a:rPr lang="en-US" sz="3200" b="1" dirty="0">
                <a:solidFill>
                  <a:srgbClr val="FFFF00"/>
                </a:solidFill>
                <a:latin typeface="Calibri" panose="020F0502020204030204" pitchFamily="34" charset="0"/>
                <a:cs typeface="Calibri" panose="020F0502020204030204" pitchFamily="34" charset="0"/>
              </a:rPr>
              <a:t> </a:t>
            </a:r>
            <a:r>
              <a:rPr lang="en-US" sz="3200" b="1" dirty="0" err="1">
                <a:solidFill>
                  <a:srgbClr val="FFFF00"/>
                </a:solidFill>
                <a:latin typeface="Calibri" panose="020F0502020204030204" pitchFamily="34" charset="0"/>
                <a:cs typeface="Calibri" panose="020F0502020204030204" pitchFamily="34" charset="0"/>
              </a:rPr>
              <a:t>ve</a:t>
            </a:r>
            <a:r>
              <a:rPr lang="en-US" sz="3200" b="1" dirty="0">
                <a:solidFill>
                  <a:srgbClr val="FFFF00"/>
                </a:solidFill>
                <a:latin typeface="Calibri" panose="020F0502020204030204" pitchFamily="34" charset="0"/>
                <a:cs typeface="Calibri" panose="020F0502020204030204" pitchFamily="34" charset="0"/>
              </a:rPr>
              <a:t> </a:t>
            </a:r>
            <a:r>
              <a:rPr lang="en-US" sz="3200" b="1" dirty="0" err="1">
                <a:solidFill>
                  <a:srgbClr val="FFFF00"/>
                </a:solidFill>
                <a:latin typeface="Calibri" panose="020F0502020204030204" pitchFamily="34" charset="0"/>
                <a:cs typeface="Calibri" panose="020F0502020204030204" pitchFamily="34" charset="0"/>
              </a:rPr>
              <a:t>merkezlerce</a:t>
            </a:r>
            <a:r>
              <a:rPr lang="en-US" sz="3200" b="1" dirty="0">
                <a:solidFill>
                  <a:srgbClr val="FFFF00"/>
                </a:solidFill>
                <a:latin typeface="Calibri" panose="020F0502020204030204" pitchFamily="34" charset="0"/>
                <a:cs typeface="Calibri" panose="020F0502020204030204" pitchFamily="34" charset="0"/>
              </a:rPr>
              <a:t> </a:t>
            </a:r>
            <a:r>
              <a:rPr lang="en-US" sz="3200" b="1" dirty="0" err="1">
                <a:solidFill>
                  <a:schemeClr val="tx1"/>
                </a:solidFill>
                <a:latin typeface="Calibri" panose="020F0502020204030204" pitchFamily="34" charset="0"/>
                <a:cs typeface="Calibri" panose="020F0502020204030204" pitchFamily="34" charset="0"/>
              </a:rPr>
              <a:t>yapılmalı</a:t>
            </a:r>
            <a:endParaRPr lang="en-US" sz="3200" b="1" dirty="0">
              <a:solidFill>
                <a:schemeClr val="tx1"/>
              </a:solidFill>
              <a:latin typeface="Calibri" panose="020F0502020204030204" pitchFamily="34" charset="0"/>
              <a:cs typeface="Calibri" panose="020F0502020204030204" pitchFamily="34" charset="0"/>
            </a:endParaRPr>
          </a:p>
          <a:p>
            <a:pPr defTabSz="914400">
              <a:spcBef>
                <a:spcPts val="0"/>
              </a:spcBef>
              <a:buSzTx/>
              <a:buFont typeface="Arial" charset="0"/>
              <a:buChar char="•"/>
            </a:pPr>
            <a:endParaRPr lang="en-US" sz="3200" b="1" dirty="0">
              <a:solidFill>
                <a:schemeClr val="tx1"/>
              </a:solidFill>
              <a:latin typeface="Calibri" panose="020F0502020204030204" pitchFamily="34" charset="0"/>
              <a:cs typeface="Calibri" panose="020F0502020204030204" pitchFamily="34" charset="0"/>
            </a:endParaRPr>
          </a:p>
          <a:p>
            <a:pPr defTabSz="914400">
              <a:spcBef>
                <a:spcPts val="0"/>
              </a:spcBef>
              <a:buSzTx/>
              <a:buFont typeface="Arial" charset="0"/>
              <a:buChar char="•"/>
            </a:pPr>
            <a:r>
              <a:rPr lang="en-US" sz="3200" b="1" dirty="0" err="1">
                <a:solidFill>
                  <a:schemeClr val="tx1"/>
                </a:solidFill>
                <a:latin typeface="Calibri" panose="020F0502020204030204" pitchFamily="34" charset="0"/>
                <a:cs typeface="Calibri" panose="020F0502020204030204" pitchFamily="34" charset="0"/>
              </a:rPr>
              <a:t>En</a:t>
            </a:r>
            <a:r>
              <a:rPr lang="en-US" sz="3200" b="1" dirty="0">
                <a:solidFill>
                  <a:schemeClr val="tx1"/>
                </a:solidFill>
                <a:latin typeface="Calibri" panose="020F0502020204030204" pitchFamily="34" charset="0"/>
                <a:cs typeface="Calibri" panose="020F0502020204030204" pitchFamily="34" charset="0"/>
              </a:rPr>
              <a:t> </a:t>
            </a:r>
            <a:r>
              <a:rPr lang="en-US" sz="3200" b="1" dirty="0" err="1">
                <a:solidFill>
                  <a:schemeClr val="tx1"/>
                </a:solidFill>
                <a:latin typeface="Calibri" panose="020F0502020204030204" pitchFamily="34" charset="0"/>
                <a:cs typeface="Calibri" panose="020F0502020204030204" pitchFamily="34" charset="0"/>
              </a:rPr>
              <a:t>sık</a:t>
            </a:r>
            <a:r>
              <a:rPr lang="en-US" sz="3200" b="1" dirty="0">
                <a:solidFill>
                  <a:schemeClr val="tx1"/>
                </a:solidFill>
                <a:latin typeface="Calibri" panose="020F0502020204030204" pitchFamily="34" charset="0"/>
                <a:cs typeface="Calibri" panose="020F0502020204030204" pitchFamily="34" charset="0"/>
              </a:rPr>
              <a:t> </a:t>
            </a:r>
            <a:r>
              <a:rPr lang="en-US" sz="3200" b="1" dirty="0" err="1">
                <a:solidFill>
                  <a:schemeClr val="tx1"/>
                </a:solidFill>
                <a:latin typeface="Calibri" panose="020F0502020204030204" pitchFamily="34" charset="0"/>
                <a:cs typeface="Calibri" panose="020F0502020204030204" pitchFamily="34" charset="0"/>
              </a:rPr>
              <a:t>tercih</a:t>
            </a:r>
            <a:r>
              <a:rPr lang="en-US" sz="3200" b="1" dirty="0">
                <a:solidFill>
                  <a:schemeClr val="tx1"/>
                </a:solidFill>
                <a:latin typeface="Calibri" panose="020F0502020204030204" pitchFamily="34" charset="0"/>
                <a:cs typeface="Calibri" panose="020F0502020204030204" pitchFamily="34" charset="0"/>
              </a:rPr>
              <a:t> </a:t>
            </a:r>
            <a:r>
              <a:rPr lang="en-US" sz="3200" b="1" dirty="0" err="1">
                <a:solidFill>
                  <a:schemeClr val="tx1"/>
                </a:solidFill>
                <a:latin typeface="Calibri" panose="020F0502020204030204" pitchFamily="34" charset="0"/>
                <a:cs typeface="Calibri" panose="020F0502020204030204" pitchFamily="34" charset="0"/>
              </a:rPr>
              <a:t>edilen</a:t>
            </a:r>
            <a:r>
              <a:rPr lang="en-US" sz="3200" b="1" dirty="0">
                <a:solidFill>
                  <a:schemeClr val="tx1"/>
                </a:solidFill>
                <a:latin typeface="Calibri" panose="020F0502020204030204" pitchFamily="34" charset="0"/>
                <a:cs typeface="Calibri" panose="020F0502020204030204" pitchFamily="34" charset="0"/>
              </a:rPr>
              <a:t> </a:t>
            </a:r>
            <a:r>
              <a:rPr lang="en-US" sz="3200" b="1" dirty="0" err="1">
                <a:solidFill>
                  <a:schemeClr val="tx1"/>
                </a:solidFill>
                <a:latin typeface="Calibri" panose="020F0502020204030204" pitchFamily="34" charset="0"/>
                <a:cs typeface="Calibri" panose="020F0502020204030204" pitchFamily="34" charset="0"/>
              </a:rPr>
              <a:t>yol</a:t>
            </a:r>
            <a:r>
              <a:rPr lang="en-US" sz="3200" b="1" dirty="0">
                <a:solidFill>
                  <a:schemeClr val="tx1"/>
                </a:solidFill>
                <a:latin typeface="Calibri" panose="020F0502020204030204" pitchFamily="34" charset="0"/>
                <a:cs typeface="Calibri" panose="020F0502020204030204" pitchFamily="34" charset="0"/>
              </a:rPr>
              <a:t> </a:t>
            </a:r>
            <a:r>
              <a:rPr lang="en-US" sz="3200" b="1" dirty="0" err="1">
                <a:solidFill>
                  <a:srgbClr val="FFFF00"/>
                </a:solidFill>
                <a:latin typeface="Calibri" panose="020F0502020204030204" pitchFamily="34" charset="0"/>
                <a:cs typeface="Calibri" panose="020F0502020204030204" pitchFamily="34" charset="0"/>
              </a:rPr>
              <a:t>intravasküler</a:t>
            </a:r>
            <a:endParaRPr lang="en-US" sz="3200" b="1" dirty="0">
              <a:solidFill>
                <a:srgbClr val="FFFF00"/>
              </a:solidFill>
              <a:latin typeface="Calibri" panose="020F0502020204030204" pitchFamily="34" charset="0"/>
              <a:cs typeface="Calibri" panose="020F0502020204030204" pitchFamily="34" charset="0"/>
            </a:endParaRPr>
          </a:p>
          <a:p>
            <a:pPr defTabSz="914400">
              <a:spcBef>
                <a:spcPts val="0"/>
              </a:spcBef>
              <a:buSzTx/>
              <a:buFont typeface="Arial" charset="0"/>
              <a:buChar char="•"/>
            </a:pPr>
            <a:endParaRPr lang="en-US" sz="3200" b="1" dirty="0">
              <a:solidFill>
                <a:srgbClr val="FFFF00"/>
              </a:solidFill>
              <a:latin typeface="Calibri" panose="020F0502020204030204" pitchFamily="34" charset="0"/>
              <a:cs typeface="Calibri" panose="020F0502020204030204" pitchFamily="34" charset="0"/>
            </a:endParaRPr>
          </a:p>
          <a:p>
            <a:pPr defTabSz="914400">
              <a:spcBef>
                <a:spcPts val="0"/>
              </a:spcBef>
              <a:buSzTx/>
              <a:buFont typeface="Arial" charset="0"/>
              <a:buChar char="•"/>
            </a:pPr>
            <a:r>
              <a:rPr lang="en-US" sz="3200" b="1" dirty="0" err="1">
                <a:solidFill>
                  <a:schemeClr val="tx1"/>
                </a:solidFill>
                <a:latin typeface="Calibri" panose="020F0502020204030204" pitchFamily="34" charset="0"/>
                <a:cs typeface="Calibri" panose="020F0502020204030204" pitchFamily="34" charset="0"/>
              </a:rPr>
              <a:t>Deneyimli</a:t>
            </a:r>
            <a:r>
              <a:rPr lang="en-US" sz="3200" b="1" dirty="0">
                <a:solidFill>
                  <a:schemeClr val="tx1"/>
                </a:solidFill>
                <a:latin typeface="Calibri" panose="020F0502020204030204" pitchFamily="34" charset="0"/>
                <a:cs typeface="Calibri" panose="020F0502020204030204" pitchFamily="34" charset="0"/>
              </a:rPr>
              <a:t> </a:t>
            </a:r>
            <a:r>
              <a:rPr lang="en-US" sz="3200" b="1" dirty="0" err="1">
                <a:solidFill>
                  <a:schemeClr val="tx1"/>
                </a:solidFill>
                <a:latin typeface="Calibri" panose="020F0502020204030204" pitchFamily="34" charset="0"/>
                <a:cs typeface="Calibri" panose="020F0502020204030204" pitchFamily="34" charset="0"/>
              </a:rPr>
              <a:t>merkezlerde</a:t>
            </a:r>
            <a:r>
              <a:rPr lang="en-US" sz="3200" b="1" dirty="0">
                <a:solidFill>
                  <a:schemeClr val="tx1"/>
                </a:solidFill>
                <a:latin typeface="Calibri" panose="020F0502020204030204" pitchFamily="34" charset="0"/>
                <a:cs typeface="Calibri" panose="020F0502020204030204" pitchFamily="34" charset="0"/>
              </a:rPr>
              <a:t> %97’ye </a:t>
            </a:r>
            <a:r>
              <a:rPr lang="en-US" sz="3200" b="1" dirty="0" err="1">
                <a:solidFill>
                  <a:schemeClr val="tx1"/>
                </a:solidFill>
                <a:latin typeface="Calibri" panose="020F0502020204030204" pitchFamily="34" charset="0"/>
                <a:cs typeface="Calibri" panose="020F0502020204030204" pitchFamily="34" charset="0"/>
              </a:rPr>
              <a:t>varan</a:t>
            </a:r>
            <a:r>
              <a:rPr lang="en-US" sz="3200" b="1" dirty="0">
                <a:solidFill>
                  <a:schemeClr val="tx1"/>
                </a:solidFill>
                <a:latin typeface="Calibri" panose="020F0502020204030204" pitchFamily="34" charset="0"/>
                <a:cs typeface="Calibri" panose="020F0502020204030204" pitchFamily="34" charset="0"/>
              </a:rPr>
              <a:t> </a:t>
            </a:r>
            <a:r>
              <a:rPr lang="en-US" sz="3200" b="1" dirty="0" err="1">
                <a:solidFill>
                  <a:schemeClr val="tx1"/>
                </a:solidFill>
                <a:latin typeface="Calibri" panose="020F0502020204030204" pitchFamily="34" charset="0"/>
                <a:cs typeface="Calibri" panose="020F0502020204030204" pitchFamily="34" charset="0"/>
              </a:rPr>
              <a:t>sürvi</a:t>
            </a:r>
            <a:endParaRPr lang="en-US" sz="3200" b="1" dirty="0">
              <a:solidFill>
                <a:schemeClr val="tx1"/>
              </a:solidFill>
              <a:latin typeface="Calibri" panose="020F0502020204030204" pitchFamily="34" charset="0"/>
              <a:cs typeface="Calibri" panose="020F0502020204030204" pitchFamily="34" charset="0"/>
            </a:endParaRPr>
          </a:p>
          <a:p>
            <a:pPr lvl="1" defTabSz="914400">
              <a:spcBef>
                <a:spcPts val="0"/>
              </a:spcBef>
              <a:buSzTx/>
              <a:buFont typeface="Arial" charset="0"/>
              <a:buChar char="•"/>
            </a:pPr>
            <a:r>
              <a:rPr lang="en-US" sz="3200" b="1" dirty="0" err="1">
                <a:solidFill>
                  <a:srgbClr val="FFFF00"/>
                </a:solidFill>
                <a:latin typeface="Calibri" panose="020F0502020204030204" pitchFamily="34" charset="0"/>
                <a:cs typeface="Calibri" panose="020F0502020204030204" pitchFamily="34" charset="0"/>
              </a:rPr>
              <a:t>Ortalama</a:t>
            </a:r>
            <a:r>
              <a:rPr lang="en-US" sz="3200" b="1" dirty="0">
                <a:solidFill>
                  <a:srgbClr val="FFFF00"/>
                </a:solidFill>
                <a:latin typeface="Calibri" panose="020F0502020204030204" pitchFamily="34" charset="0"/>
                <a:cs typeface="Calibri" panose="020F0502020204030204" pitchFamily="34" charset="0"/>
              </a:rPr>
              <a:t> %85-90</a:t>
            </a:r>
          </a:p>
          <a:p>
            <a:pPr lvl="1" defTabSz="914400">
              <a:spcBef>
                <a:spcPts val="0"/>
              </a:spcBef>
              <a:buSzTx/>
              <a:buFont typeface="Arial" charset="0"/>
              <a:buChar char="•"/>
            </a:pPr>
            <a:r>
              <a:rPr lang="en-US" sz="3200" b="1" dirty="0" err="1">
                <a:solidFill>
                  <a:schemeClr val="tx1"/>
                </a:solidFill>
                <a:latin typeface="Calibri" panose="020F0502020204030204" pitchFamily="34" charset="0"/>
                <a:cs typeface="Calibri" panose="020F0502020204030204" pitchFamily="34" charset="0"/>
              </a:rPr>
              <a:t>Ciddi</a:t>
            </a:r>
            <a:r>
              <a:rPr lang="en-US" sz="3200" b="1" dirty="0">
                <a:solidFill>
                  <a:schemeClr val="tx1"/>
                </a:solidFill>
                <a:latin typeface="Calibri" panose="020F0502020204030204" pitchFamily="34" charset="0"/>
                <a:cs typeface="Calibri" panose="020F0502020204030204" pitchFamily="34" charset="0"/>
              </a:rPr>
              <a:t> </a:t>
            </a:r>
            <a:r>
              <a:rPr lang="en-US" sz="3200" b="1" dirty="0" err="1">
                <a:solidFill>
                  <a:schemeClr val="tx1"/>
                </a:solidFill>
                <a:latin typeface="Calibri" panose="020F0502020204030204" pitchFamily="34" charset="0"/>
                <a:cs typeface="Calibri" panose="020F0502020204030204" pitchFamily="34" charset="0"/>
              </a:rPr>
              <a:t>hidropsa</a:t>
            </a:r>
            <a:r>
              <a:rPr lang="en-US" sz="3200" b="1" dirty="0">
                <a:solidFill>
                  <a:schemeClr val="tx1"/>
                </a:solidFill>
                <a:latin typeface="Calibri" panose="020F0502020204030204" pitchFamily="34" charset="0"/>
                <a:cs typeface="Calibri" panose="020F0502020204030204" pitchFamily="34" charset="0"/>
              </a:rPr>
              <a:t> </a:t>
            </a:r>
            <a:r>
              <a:rPr lang="en-US" sz="3200" b="1" dirty="0" err="1">
                <a:solidFill>
                  <a:schemeClr val="tx1"/>
                </a:solidFill>
                <a:latin typeface="Calibri" panose="020F0502020204030204" pitchFamily="34" charset="0"/>
                <a:cs typeface="Calibri" panose="020F0502020204030204" pitchFamily="34" charset="0"/>
              </a:rPr>
              <a:t>rağmen</a:t>
            </a:r>
            <a:r>
              <a:rPr lang="en-US" sz="3200" b="1" dirty="0">
                <a:solidFill>
                  <a:schemeClr val="tx1"/>
                </a:solidFill>
                <a:latin typeface="Calibri" panose="020F0502020204030204" pitchFamily="34" charset="0"/>
                <a:cs typeface="Calibri" panose="020F0502020204030204" pitchFamily="34" charset="0"/>
              </a:rPr>
              <a:t> </a:t>
            </a:r>
            <a:r>
              <a:rPr lang="en-US" sz="3200" b="1" dirty="0" err="1">
                <a:solidFill>
                  <a:schemeClr val="tx1"/>
                </a:solidFill>
                <a:latin typeface="Calibri" panose="020F0502020204030204" pitchFamily="34" charset="0"/>
                <a:cs typeface="Calibri" panose="020F0502020204030204" pitchFamily="34" charset="0"/>
              </a:rPr>
              <a:t>uzun</a:t>
            </a:r>
            <a:r>
              <a:rPr lang="en-US" sz="3200" b="1" dirty="0">
                <a:solidFill>
                  <a:schemeClr val="tx1"/>
                </a:solidFill>
                <a:latin typeface="Calibri" panose="020F0502020204030204" pitchFamily="34" charset="0"/>
                <a:cs typeface="Calibri" panose="020F0502020204030204" pitchFamily="34" charset="0"/>
              </a:rPr>
              <a:t> </a:t>
            </a:r>
            <a:r>
              <a:rPr lang="en-US" sz="3200" b="1" dirty="0" err="1">
                <a:solidFill>
                  <a:schemeClr val="tx1"/>
                </a:solidFill>
                <a:latin typeface="Calibri" panose="020F0502020204030204" pitchFamily="34" charset="0"/>
                <a:cs typeface="Calibri" panose="020F0502020204030204" pitchFamily="34" charset="0"/>
              </a:rPr>
              <a:t>dönem</a:t>
            </a:r>
            <a:r>
              <a:rPr lang="en-US" sz="3200" b="1" dirty="0">
                <a:solidFill>
                  <a:schemeClr val="tx1"/>
                </a:solidFill>
                <a:latin typeface="Calibri" panose="020F0502020204030204" pitchFamily="34" charset="0"/>
                <a:cs typeface="Calibri" panose="020F0502020204030204" pitchFamily="34" charset="0"/>
              </a:rPr>
              <a:t> </a:t>
            </a:r>
            <a:r>
              <a:rPr lang="en-US" sz="3200" b="1" dirty="0" err="1">
                <a:solidFill>
                  <a:schemeClr val="tx1"/>
                </a:solidFill>
                <a:latin typeface="Calibri" panose="020F0502020204030204" pitchFamily="34" charset="0"/>
                <a:cs typeface="Calibri" panose="020F0502020204030204" pitchFamily="34" charset="0"/>
              </a:rPr>
              <a:t>sağ</a:t>
            </a:r>
            <a:r>
              <a:rPr lang="en-US" sz="3200" b="1" dirty="0">
                <a:solidFill>
                  <a:schemeClr val="tx1"/>
                </a:solidFill>
                <a:latin typeface="Calibri" panose="020F0502020204030204" pitchFamily="34" charset="0"/>
                <a:cs typeface="Calibri" panose="020F0502020204030204" pitchFamily="34" charset="0"/>
              </a:rPr>
              <a:t> </a:t>
            </a:r>
            <a:r>
              <a:rPr lang="en-US" sz="3200" b="1" dirty="0" err="1">
                <a:solidFill>
                  <a:schemeClr val="tx1"/>
                </a:solidFill>
                <a:latin typeface="Calibri" panose="020F0502020204030204" pitchFamily="34" charset="0"/>
                <a:cs typeface="Calibri" panose="020F0502020204030204" pitchFamily="34" charset="0"/>
              </a:rPr>
              <a:t>kalım</a:t>
            </a:r>
            <a:r>
              <a:rPr lang="en-US" sz="3200" b="1" dirty="0">
                <a:solidFill>
                  <a:schemeClr val="tx1"/>
                </a:solidFill>
                <a:latin typeface="Calibri" panose="020F0502020204030204" pitchFamily="34" charset="0"/>
                <a:cs typeface="Calibri" panose="020F0502020204030204" pitchFamily="34" charset="0"/>
              </a:rPr>
              <a:t> </a:t>
            </a:r>
            <a:r>
              <a:rPr lang="en-US" sz="3200" b="1" dirty="0" err="1">
                <a:solidFill>
                  <a:schemeClr val="tx1"/>
                </a:solidFill>
                <a:latin typeface="Calibri" panose="020F0502020204030204" pitchFamily="34" charset="0"/>
                <a:cs typeface="Calibri" panose="020F0502020204030204" pitchFamily="34" charset="0"/>
              </a:rPr>
              <a:t>oldukça</a:t>
            </a:r>
            <a:r>
              <a:rPr lang="en-US" sz="3200" b="1" dirty="0">
                <a:solidFill>
                  <a:schemeClr val="tx1"/>
                </a:solidFill>
                <a:latin typeface="Calibri" panose="020F0502020204030204" pitchFamily="34" charset="0"/>
                <a:cs typeface="Calibri" panose="020F0502020204030204" pitchFamily="34" charset="0"/>
              </a:rPr>
              <a:t> </a:t>
            </a:r>
            <a:r>
              <a:rPr lang="en-US" sz="3200" b="1" dirty="0" err="1">
                <a:solidFill>
                  <a:schemeClr val="tx1"/>
                </a:solidFill>
                <a:latin typeface="Calibri" panose="020F0502020204030204" pitchFamily="34" charset="0"/>
                <a:cs typeface="Calibri" panose="020F0502020204030204" pitchFamily="34" charset="0"/>
              </a:rPr>
              <a:t>başarılı</a:t>
            </a:r>
            <a:endParaRPr lang="en-US" sz="3200" b="1" dirty="0">
              <a:solidFill>
                <a:schemeClr val="tx1"/>
              </a:solidFill>
              <a:latin typeface="Calibri" panose="020F0502020204030204" pitchFamily="34" charset="0"/>
              <a:cs typeface="Calibri" panose="020F0502020204030204" pitchFamily="34" charset="0"/>
            </a:endParaRPr>
          </a:p>
        </p:txBody>
      </p:sp>
      <p:pic>
        <p:nvPicPr>
          <p:cNvPr id="4" name="pasted-image.pdf"/>
          <p:cNvPicPr>
            <a:picLocks noChangeAspect="1"/>
          </p:cNvPicPr>
          <p:nvPr/>
        </p:nvPicPr>
        <p:blipFill>
          <a:blip r:embed="rId3"/>
          <a:stretch>
            <a:fillRect/>
          </a:stretch>
        </p:blipFill>
        <p:spPr>
          <a:xfrm>
            <a:off x="11763756" y="157226"/>
            <a:ext cx="1184148" cy="1184148"/>
          </a:xfrm>
          <a:prstGeom prst="rect">
            <a:avLst/>
          </a:prstGeom>
          <a:ln w="12700">
            <a:miter lim="400000"/>
          </a:ln>
        </p:spPr>
      </p:pic>
    </p:spTree>
    <p:extLst>
      <p:ext uri="{BB962C8B-B14F-4D97-AF65-F5344CB8AC3E}">
        <p14:creationId xmlns:p14="http://schemas.microsoft.com/office/powerpoint/2010/main" val="220580577"/>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076" y="223774"/>
            <a:ext cx="12657328" cy="1330960"/>
          </a:xfrm>
          <a:solidFill>
            <a:schemeClr val="tx1"/>
          </a:solidFill>
        </p:spPr>
        <p:txBody>
          <a:bodyPr>
            <a:normAutofit/>
          </a:bodyPr>
          <a:lstStyle/>
          <a:p>
            <a:pPr algn="l"/>
            <a:r>
              <a:rPr lang="en-US" sz="4800" b="1" dirty="0">
                <a:solidFill>
                  <a:schemeClr val="tx2">
                    <a:lumMod val="10000"/>
                  </a:schemeClr>
                </a:solidFill>
                <a:latin typeface="Calibri" charset="0"/>
                <a:ea typeface="Calibri" charset="0"/>
                <a:cs typeface="Calibri" charset="0"/>
              </a:rPr>
              <a:t> Rh (D) </a:t>
            </a:r>
            <a:r>
              <a:rPr lang="en-US" sz="4800" b="1" dirty="0" err="1">
                <a:solidFill>
                  <a:schemeClr val="tx2">
                    <a:lumMod val="10000"/>
                  </a:schemeClr>
                </a:solidFill>
                <a:latin typeface="Calibri" charset="0"/>
                <a:ea typeface="Calibri" charset="0"/>
                <a:cs typeface="Calibri" charset="0"/>
              </a:rPr>
              <a:t>ve</a:t>
            </a:r>
            <a:r>
              <a:rPr lang="en-US" sz="4800" b="1" dirty="0">
                <a:solidFill>
                  <a:schemeClr val="tx2">
                    <a:lumMod val="10000"/>
                  </a:schemeClr>
                </a:solidFill>
                <a:latin typeface="Calibri" charset="0"/>
                <a:ea typeface="Calibri" charset="0"/>
                <a:cs typeface="Calibri" charset="0"/>
              </a:rPr>
              <a:t> </a:t>
            </a:r>
            <a:r>
              <a:rPr lang="en-US" sz="4800" b="1" dirty="0" err="1">
                <a:solidFill>
                  <a:schemeClr val="tx2">
                    <a:lumMod val="10000"/>
                  </a:schemeClr>
                </a:solidFill>
                <a:latin typeface="Calibri" charset="0"/>
                <a:ea typeface="Calibri" charset="0"/>
                <a:cs typeface="Calibri" charset="0"/>
              </a:rPr>
              <a:t>Kell</a:t>
            </a:r>
            <a:r>
              <a:rPr lang="en-US" sz="4800" b="1" dirty="0">
                <a:solidFill>
                  <a:schemeClr val="tx2">
                    <a:lumMod val="10000"/>
                  </a:schemeClr>
                </a:solidFill>
                <a:latin typeface="Calibri" charset="0"/>
                <a:ea typeface="Calibri" charset="0"/>
                <a:cs typeface="Calibri" charset="0"/>
              </a:rPr>
              <a:t> </a:t>
            </a:r>
            <a:r>
              <a:rPr lang="en-US" sz="4800" b="1" dirty="0" err="1">
                <a:solidFill>
                  <a:schemeClr val="tx2">
                    <a:lumMod val="10000"/>
                  </a:schemeClr>
                </a:solidFill>
                <a:latin typeface="Calibri" charset="0"/>
                <a:ea typeface="Calibri" charset="0"/>
                <a:cs typeface="Calibri" charset="0"/>
              </a:rPr>
              <a:t>antijeni</a:t>
            </a:r>
            <a:r>
              <a:rPr lang="en-US" sz="4800" b="1" dirty="0">
                <a:solidFill>
                  <a:schemeClr val="tx2">
                    <a:lumMod val="10000"/>
                  </a:schemeClr>
                </a:solidFill>
                <a:latin typeface="Calibri" charset="0"/>
                <a:ea typeface="Calibri" charset="0"/>
                <a:cs typeface="Calibri" charset="0"/>
              </a:rPr>
              <a:t>-  </a:t>
            </a:r>
            <a:r>
              <a:rPr lang="en-US" sz="4800" b="1" dirty="0" err="1">
                <a:solidFill>
                  <a:schemeClr val="tx2">
                    <a:lumMod val="10000"/>
                  </a:schemeClr>
                </a:solidFill>
                <a:latin typeface="Calibri" charset="0"/>
                <a:ea typeface="Calibri" charset="0"/>
                <a:cs typeface="Calibri" charset="0"/>
              </a:rPr>
              <a:t>Etkilenim</a:t>
            </a:r>
            <a:endParaRPr lang="en-US" sz="4800" b="1" dirty="0">
              <a:solidFill>
                <a:schemeClr val="tx2">
                  <a:lumMod val="10000"/>
                </a:schemeClr>
              </a:solidFill>
              <a:latin typeface="Calibri" charset="0"/>
              <a:ea typeface="Calibri" charset="0"/>
              <a:cs typeface="Calibri" charset="0"/>
            </a:endParaRPr>
          </a:p>
        </p:txBody>
      </p:sp>
      <p:sp>
        <p:nvSpPr>
          <p:cNvPr id="3" name="Text Placeholder 2"/>
          <p:cNvSpPr>
            <a:spLocks noGrp="1"/>
          </p:cNvSpPr>
          <p:nvPr>
            <p:ph type="body" idx="1"/>
          </p:nvPr>
        </p:nvSpPr>
        <p:spPr>
          <a:xfrm>
            <a:off x="0" y="1816862"/>
            <a:ext cx="6797307" cy="7936738"/>
          </a:xfrm>
        </p:spPr>
        <p:txBody>
          <a:bodyPr anchor="t">
            <a:normAutofit/>
          </a:bodyPr>
          <a:lstStyle/>
          <a:p>
            <a:pPr lvl="1" defTabSz="914400">
              <a:spcBef>
                <a:spcPts val="0"/>
              </a:spcBef>
              <a:buSzTx/>
              <a:buFont typeface="Arial" charset="0"/>
              <a:buChar char="•"/>
            </a:pPr>
            <a:r>
              <a:rPr lang="en-US" sz="3600" b="1" dirty="0" err="1">
                <a:solidFill>
                  <a:schemeClr val="tx1"/>
                </a:solidFill>
                <a:latin typeface="Calibri" charset="0"/>
                <a:ea typeface="Calibri" charset="0"/>
                <a:cs typeface="Calibri" charset="0"/>
              </a:rPr>
              <a:t>Alloimmunizasyon</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sonrası</a:t>
            </a:r>
            <a:r>
              <a:rPr lang="en-US" sz="3600" b="1" dirty="0">
                <a:solidFill>
                  <a:schemeClr val="tx1"/>
                </a:solidFill>
                <a:latin typeface="Calibri" charset="0"/>
                <a:ea typeface="Calibri" charset="0"/>
                <a:cs typeface="Calibri" charset="0"/>
              </a:rPr>
              <a:t> fetal </a:t>
            </a:r>
            <a:r>
              <a:rPr lang="en-US" sz="3600" b="1" dirty="0" err="1">
                <a:solidFill>
                  <a:schemeClr val="tx1"/>
                </a:solidFill>
                <a:latin typeface="Calibri" charset="0"/>
                <a:ea typeface="Calibri" charset="0"/>
                <a:cs typeface="Calibri" charset="0"/>
              </a:rPr>
              <a:t>anemi</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riski</a:t>
            </a:r>
            <a:r>
              <a:rPr lang="en-US" sz="3600" b="1" dirty="0">
                <a:solidFill>
                  <a:schemeClr val="tx1"/>
                </a:solidFill>
                <a:latin typeface="Calibri" charset="0"/>
                <a:ea typeface="Calibri" charset="0"/>
                <a:cs typeface="Calibri" charset="0"/>
              </a:rPr>
              <a:t> %0.35</a:t>
            </a:r>
          </a:p>
          <a:p>
            <a:pPr lvl="2" defTabSz="914400">
              <a:spcBef>
                <a:spcPts val="0"/>
              </a:spcBef>
              <a:buSzTx/>
              <a:buFont typeface="Arial" charset="0"/>
              <a:buChar char="•"/>
            </a:pPr>
            <a:r>
              <a:rPr lang="en-US" sz="3600" b="1" dirty="0">
                <a:solidFill>
                  <a:schemeClr val="tx1"/>
                </a:solidFill>
                <a:latin typeface="Calibri" charset="0"/>
                <a:ea typeface="Calibri" charset="0"/>
                <a:cs typeface="Calibri" charset="0"/>
              </a:rPr>
              <a:t>%10’u </a:t>
            </a:r>
            <a:r>
              <a:rPr lang="en-US" sz="3600" b="1" dirty="0" err="1">
                <a:solidFill>
                  <a:schemeClr val="tx1"/>
                </a:solidFill>
                <a:latin typeface="Calibri" charset="0"/>
                <a:ea typeface="Calibri" charset="0"/>
                <a:cs typeface="Calibri" charset="0"/>
              </a:rPr>
              <a:t>intrauterin</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tedavi</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gerektirir</a:t>
            </a:r>
            <a:endParaRPr lang="en-US" sz="3600" b="1" dirty="0">
              <a:solidFill>
                <a:schemeClr val="tx1"/>
              </a:solidFill>
              <a:latin typeface="Calibri" charset="0"/>
              <a:ea typeface="Calibri" charset="0"/>
              <a:cs typeface="Calibri" charset="0"/>
            </a:endParaRPr>
          </a:p>
          <a:p>
            <a:pPr lvl="2" defTabSz="914400">
              <a:spcBef>
                <a:spcPts val="0"/>
              </a:spcBef>
              <a:buSzTx/>
              <a:buFont typeface="Arial" charset="0"/>
              <a:buChar char="•"/>
            </a:pPr>
            <a:endParaRPr lang="en-US" sz="3600" b="1" dirty="0">
              <a:solidFill>
                <a:schemeClr val="tx1"/>
              </a:solidFill>
              <a:latin typeface="Calibri" charset="0"/>
              <a:ea typeface="Calibri" charset="0"/>
              <a:cs typeface="Calibri" charset="0"/>
            </a:endParaRPr>
          </a:p>
          <a:p>
            <a:pPr lvl="1" defTabSz="914400">
              <a:spcBef>
                <a:spcPts val="0"/>
              </a:spcBef>
              <a:buSzTx/>
              <a:buFont typeface="Arial" charset="0"/>
              <a:buChar char="•"/>
            </a:pPr>
            <a:r>
              <a:rPr lang="en-US" sz="3600" b="1" dirty="0">
                <a:solidFill>
                  <a:schemeClr val="tx1"/>
                </a:solidFill>
                <a:latin typeface="Calibri" charset="0"/>
                <a:ea typeface="Calibri" charset="0"/>
                <a:cs typeface="Calibri" charset="0"/>
              </a:rPr>
              <a:t>Rh (D) </a:t>
            </a:r>
            <a:r>
              <a:rPr lang="en-US" sz="3600" b="1" dirty="0" err="1">
                <a:solidFill>
                  <a:schemeClr val="tx1"/>
                </a:solidFill>
                <a:latin typeface="Calibri" charset="0"/>
                <a:ea typeface="Calibri" charset="0"/>
                <a:cs typeface="Calibri" charset="0"/>
              </a:rPr>
              <a:t>alloimmunizasyonu</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sıklığı</a:t>
            </a:r>
            <a:r>
              <a:rPr lang="en-US" sz="3600" b="1" dirty="0">
                <a:solidFill>
                  <a:schemeClr val="tx1"/>
                </a:solidFill>
                <a:latin typeface="Calibri" charset="0"/>
                <a:ea typeface="Calibri" charset="0"/>
                <a:cs typeface="Calibri" charset="0"/>
              </a:rPr>
              <a:t> </a:t>
            </a:r>
            <a:r>
              <a:rPr lang="en-US" sz="3600" b="1" dirty="0">
                <a:solidFill>
                  <a:srgbClr val="FFFF00"/>
                </a:solidFill>
                <a:latin typeface="Calibri" charset="0"/>
                <a:ea typeface="Calibri" charset="0"/>
                <a:cs typeface="Calibri" charset="0"/>
              </a:rPr>
              <a:t>6-7 / 1000 </a:t>
            </a:r>
            <a:r>
              <a:rPr lang="en-US" sz="3600" b="1" dirty="0" err="1">
                <a:solidFill>
                  <a:srgbClr val="FFFF00"/>
                </a:solidFill>
                <a:latin typeface="Calibri" charset="0"/>
                <a:ea typeface="Calibri" charset="0"/>
                <a:cs typeface="Calibri" charset="0"/>
              </a:rPr>
              <a:t>canlı</a:t>
            </a:r>
            <a:r>
              <a:rPr lang="en-US" sz="3600" b="1" dirty="0">
                <a:solidFill>
                  <a:srgbClr val="FFFF00"/>
                </a:solidFill>
                <a:latin typeface="Calibri" charset="0"/>
                <a:ea typeface="Calibri" charset="0"/>
                <a:cs typeface="Calibri" charset="0"/>
              </a:rPr>
              <a:t> </a:t>
            </a:r>
            <a:r>
              <a:rPr lang="en-US" sz="3600" b="1" dirty="0" err="1">
                <a:solidFill>
                  <a:srgbClr val="FFFF00"/>
                </a:solidFill>
                <a:latin typeface="Calibri" charset="0"/>
                <a:ea typeface="Calibri" charset="0"/>
                <a:cs typeface="Calibri" charset="0"/>
              </a:rPr>
              <a:t>doğum</a:t>
            </a:r>
            <a:endParaRPr lang="en-US" sz="3600" b="1" dirty="0">
              <a:solidFill>
                <a:srgbClr val="FFFF00"/>
              </a:solidFill>
              <a:latin typeface="Calibri" charset="0"/>
              <a:ea typeface="Calibri" charset="0"/>
              <a:cs typeface="Calibri" charset="0"/>
            </a:endParaRPr>
          </a:p>
          <a:p>
            <a:pPr lvl="1" defTabSz="914400">
              <a:spcBef>
                <a:spcPts val="0"/>
              </a:spcBef>
              <a:buSzTx/>
              <a:buFont typeface="Arial" charset="0"/>
              <a:buChar char="•"/>
            </a:pPr>
            <a:endParaRPr lang="en-US" sz="3600" b="1" dirty="0">
              <a:solidFill>
                <a:srgbClr val="FFFF00"/>
              </a:solidFill>
              <a:effectLst/>
              <a:latin typeface="Calibri" charset="0"/>
              <a:ea typeface="Calibri" charset="0"/>
              <a:cs typeface="Calibri" charset="0"/>
            </a:endParaRPr>
          </a:p>
          <a:p>
            <a:pPr lvl="1" defTabSz="914400">
              <a:spcBef>
                <a:spcPts val="0"/>
              </a:spcBef>
              <a:buSzTx/>
              <a:buFont typeface="Arial" charset="0"/>
              <a:buChar char="•"/>
            </a:pPr>
            <a:endParaRPr lang="en-US" sz="3600" b="1" dirty="0">
              <a:solidFill>
                <a:srgbClr val="FFFF00"/>
              </a:solidFill>
              <a:latin typeface="Calibri" charset="0"/>
              <a:ea typeface="Calibri" charset="0"/>
              <a:cs typeface="Calibri" charset="0"/>
            </a:endParaRPr>
          </a:p>
          <a:p>
            <a:pPr lvl="1" defTabSz="914400">
              <a:spcBef>
                <a:spcPts val="0"/>
              </a:spcBef>
              <a:buSzTx/>
              <a:buFont typeface="Arial" charset="0"/>
              <a:buChar char="•"/>
            </a:pPr>
            <a:r>
              <a:rPr lang="en-US" sz="3600" b="1" dirty="0" err="1">
                <a:solidFill>
                  <a:srgbClr val="FFFF00"/>
                </a:solidFill>
                <a:effectLst/>
                <a:latin typeface="Calibri" charset="0"/>
                <a:ea typeface="Calibri" charset="0"/>
                <a:cs typeface="Calibri" charset="0"/>
              </a:rPr>
              <a:t>Kell</a:t>
            </a:r>
            <a:r>
              <a:rPr lang="en-US" sz="3600" b="1" dirty="0">
                <a:solidFill>
                  <a:srgbClr val="FFFF00"/>
                </a:solidFill>
                <a:effectLst/>
                <a:latin typeface="Calibri" charset="0"/>
                <a:ea typeface="Calibri" charset="0"/>
                <a:cs typeface="Calibri" charset="0"/>
              </a:rPr>
              <a:t> </a:t>
            </a:r>
            <a:r>
              <a:rPr lang="en-US" sz="3600" b="1" dirty="0" err="1">
                <a:solidFill>
                  <a:srgbClr val="FFFF00"/>
                </a:solidFill>
                <a:effectLst/>
                <a:latin typeface="Calibri" charset="0"/>
                <a:ea typeface="Calibri" charset="0"/>
                <a:cs typeface="Calibri" charset="0"/>
              </a:rPr>
              <a:t>antijeni</a:t>
            </a:r>
            <a:r>
              <a:rPr lang="en-US" sz="3600" b="1" dirty="0">
                <a:solidFill>
                  <a:srgbClr val="FFFF00"/>
                </a:solidFill>
                <a:effectLst/>
                <a:latin typeface="Calibri" charset="0"/>
                <a:ea typeface="Calibri" charset="0"/>
                <a:cs typeface="Calibri" charset="0"/>
              </a:rPr>
              <a:t> </a:t>
            </a:r>
            <a:r>
              <a:rPr lang="en-US" sz="3600" b="1" dirty="0" err="1">
                <a:solidFill>
                  <a:srgbClr val="FFFF00"/>
                </a:solidFill>
                <a:effectLst/>
                <a:latin typeface="Calibri" charset="0"/>
                <a:ea typeface="Calibri" charset="0"/>
                <a:cs typeface="Calibri" charset="0"/>
              </a:rPr>
              <a:t>ise</a:t>
            </a:r>
            <a:r>
              <a:rPr lang="en-US" sz="3600" b="1" dirty="0">
                <a:solidFill>
                  <a:schemeClr val="tx1"/>
                </a:solidFill>
                <a:effectLst/>
                <a:latin typeface="Calibri" charset="0"/>
                <a:ea typeface="Calibri" charset="0"/>
                <a:cs typeface="Calibri" charset="0"/>
              </a:rPr>
              <a:t> </a:t>
            </a:r>
            <a:r>
              <a:rPr lang="en-US" sz="3600" b="1" dirty="0" err="1">
                <a:solidFill>
                  <a:schemeClr val="tx1"/>
                </a:solidFill>
                <a:effectLst/>
                <a:latin typeface="Calibri" charset="0"/>
                <a:ea typeface="Calibri" charset="0"/>
                <a:cs typeface="Calibri" charset="0"/>
              </a:rPr>
              <a:t>Kafkas</a:t>
            </a:r>
            <a:r>
              <a:rPr lang="en-US" sz="3600" b="1" dirty="0">
                <a:solidFill>
                  <a:schemeClr val="tx1"/>
                </a:solidFill>
                <a:effectLst/>
                <a:latin typeface="Calibri" charset="0"/>
                <a:ea typeface="Calibri" charset="0"/>
                <a:cs typeface="Calibri" charset="0"/>
              </a:rPr>
              <a:t> </a:t>
            </a:r>
            <a:r>
              <a:rPr lang="en-US" sz="3600" b="1" dirty="0" err="1">
                <a:solidFill>
                  <a:schemeClr val="tx1"/>
                </a:solidFill>
                <a:effectLst/>
                <a:latin typeface="Calibri" charset="0"/>
                <a:ea typeface="Calibri" charset="0"/>
                <a:cs typeface="Calibri" charset="0"/>
              </a:rPr>
              <a:t>ırkında</a:t>
            </a:r>
            <a:r>
              <a:rPr lang="en-US" sz="3600" b="1" dirty="0">
                <a:solidFill>
                  <a:schemeClr val="tx1"/>
                </a:solidFill>
                <a:effectLst/>
                <a:latin typeface="Calibri" charset="0"/>
                <a:ea typeface="Calibri" charset="0"/>
                <a:cs typeface="Calibri" charset="0"/>
              </a:rPr>
              <a:t> %9, </a:t>
            </a:r>
            <a:r>
              <a:rPr lang="en-US" sz="3600" b="1" dirty="0" err="1">
                <a:solidFill>
                  <a:schemeClr val="tx1"/>
                </a:solidFill>
                <a:effectLst/>
                <a:latin typeface="Calibri" charset="0"/>
                <a:ea typeface="Calibri" charset="0"/>
                <a:cs typeface="Calibri" charset="0"/>
              </a:rPr>
              <a:t>Afrika’da</a:t>
            </a:r>
            <a:r>
              <a:rPr lang="en-US" sz="3600" b="1" dirty="0">
                <a:solidFill>
                  <a:schemeClr val="tx1"/>
                </a:solidFill>
                <a:effectLst/>
                <a:latin typeface="Calibri" charset="0"/>
                <a:ea typeface="Calibri" charset="0"/>
                <a:cs typeface="Calibri" charset="0"/>
              </a:rPr>
              <a:t> </a:t>
            </a:r>
            <a:r>
              <a:rPr lang="en-US" sz="3600" b="1" dirty="0" err="1">
                <a:solidFill>
                  <a:schemeClr val="tx1"/>
                </a:solidFill>
                <a:effectLst/>
                <a:latin typeface="Calibri" charset="0"/>
                <a:ea typeface="Calibri" charset="0"/>
                <a:cs typeface="Calibri" charset="0"/>
              </a:rPr>
              <a:t>ise</a:t>
            </a:r>
            <a:r>
              <a:rPr lang="en-US" sz="3600" b="1" dirty="0">
                <a:solidFill>
                  <a:schemeClr val="tx1"/>
                </a:solidFill>
                <a:effectLst/>
                <a:latin typeface="Calibri" charset="0"/>
                <a:ea typeface="Calibri" charset="0"/>
                <a:cs typeface="Calibri" charset="0"/>
              </a:rPr>
              <a:t> %2</a:t>
            </a:r>
            <a:r>
              <a:rPr lang="en-US" sz="3600" b="1" dirty="0">
                <a:solidFill>
                  <a:srgbClr val="FFFF00"/>
                </a:solidFill>
                <a:effectLst/>
                <a:latin typeface="Calibri" charset="0"/>
                <a:ea typeface="Calibri" charset="0"/>
                <a:cs typeface="Calibri" charset="0"/>
              </a:rPr>
              <a:t> 	</a:t>
            </a:r>
          </a:p>
          <a:p>
            <a:pPr lvl="2" defTabSz="914400">
              <a:spcBef>
                <a:spcPts val="0"/>
              </a:spcBef>
              <a:buSzTx/>
              <a:buFont typeface="Arial" charset="0"/>
              <a:buChar char="•"/>
            </a:pPr>
            <a:r>
              <a:rPr lang="en-US" sz="3600" b="1" dirty="0">
                <a:solidFill>
                  <a:schemeClr val="tx1"/>
                </a:solidFill>
                <a:latin typeface="Calibri" charset="0"/>
                <a:ea typeface="Calibri" charset="0"/>
                <a:cs typeface="Calibri" charset="0"/>
              </a:rPr>
              <a:t>1-3/1000 fetus </a:t>
            </a:r>
            <a:r>
              <a:rPr lang="en-US" sz="3600" b="1" dirty="0" err="1">
                <a:solidFill>
                  <a:schemeClr val="tx1"/>
                </a:solidFill>
                <a:latin typeface="Calibri" charset="0"/>
                <a:ea typeface="Calibri" charset="0"/>
                <a:cs typeface="Calibri" charset="0"/>
              </a:rPr>
              <a:t>etkilenir</a:t>
            </a:r>
            <a:endParaRPr lang="en-US" sz="3600" b="1" dirty="0">
              <a:solidFill>
                <a:schemeClr val="tx1"/>
              </a:solidFill>
              <a:effectLst/>
              <a:latin typeface="Calibri" charset="0"/>
              <a:ea typeface="Calibri" charset="0"/>
              <a:cs typeface="Calibri" charset="0"/>
            </a:endParaRPr>
          </a:p>
        </p:txBody>
      </p:sp>
      <p:pic>
        <p:nvPicPr>
          <p:cNvPr id="4" name="pasted-image.pdf"/>
          <p:cNvPicPr>
            <a:picLocks noChangeAspect="1"/>
          </p:cNvPicPr>
          <p:nvPr/>
        </p:nvPicPr>
        <p:blipFill>
          <a:blip r:embed="rId2"/>
          <a:stretch>
            <a:fillRect/>
          </a:stretch>
        </p:blipFill>
        <p:spPr>
          <a:xfrm>
            <a:off x="11562588" y="323165"/>
            <a:ext cx="1184148" cy="1184148"/>
          </a:xfrm>
          <a:prstGeom prst="rect">
            <a:avLst/>
          </a:prstGeom>
          <a:ln w="12700">
            <a:miter lim="400000"/>
          </a:ln>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63199" y="2444007"/>
            <a:ext cx="6341601" cy="6407385"/>
          </a:xfrm>
          <a:prstGeom prst="rect">
            <a:avLst/>
          </a:prstGeom>
        </p:spPr>
      </p:pic>
    </p:spTree>
    <p:extLst>
      <p:ext uri="{BB962C8B-B14F-4D97-AF65-F5344CB8AC3E}">
        <p14:creationId xmlns:p14="http://schemas.microsoft.com/office/powerpoint/2010/main" val="1421070271"/>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296" y="114234"/>
            <a:ext cx="12856464" cy="1330960"/>
          </a:xfrm>
          <a:solidFill>
            <a:schemeClr val="tx1"/>
          </a:solidFill>
        </p:spPr>
        <p:txBody>
          <a:bodyPr>
            <a:normAutofit/>
          </a:bodyPr>
          <a:lstStyle/>
          <a:p>
            <a:pPr algn="l"/>
            <a:r>
              <a:rPr lang="en-US" sz="4000" b="1" dirty="0">
                <a:solidFill>
                  <a:schemeClr val="tx2">
                    <a:lumMod val="10000"/>
                  </a:schemeClr>
                </a:solidFill>
                <a:latin typeface="+mn-lt"/>
              </a:rPr>
              <a:t> </a:t>
            </a:r>
            <a:r>
              <a:rPr lang="en-US" sz="4000" b="1" dirty="0" err="1">
                <a:solidFill>
                  <a:schemeClr val="tx2">
                    <a:lumMod val="10000"/>
                  </a:schemeClr>
                </a:solidFill>
                <a:latin typeface="Calibri" panose="020F0502020204030204" pitchFamily="34" charset="0"/>
                <a:cs typeface="Calibri" panose="020F0502020204030204" pitchFamily="34" charset="0"/>
              </a:rPr>
              <a:t>Patofizyoloji</a:t>
            </a:r>
            <a:r>
              <a:rPr lang="en-US" sz="4000" b="1" dirty="0">
                <a:solidFill>
                  <a:schemeClr val="tx2">
                    <a:lumMod val="10000"/>
                  </a:schemeClr>
                </a:solidFill>
                <a:latin typeface="Calibri" panose="020F0502020204030204" pitchFamily="34" charset="0"/>
                <a:cs typeface="Calibri" panose="020F0502020204030204" pitchFamily="34" charset="0"/>
              </a:rPr>
              <a:t> – Rh </a:t>
            </a:r>
            <a:r>
              <a:rPr lang="en-US" sz="4000" b="1" dirty="0" err="1">
                <a:solidFill>
                  <a:schemeClr val="tx2">
                    <a:lumMod val="10000"/>
                  </a:schemeClr>
                </a:solidFill>
                <a:latin typeface="Calibri" panose="020F0502020204030204" pitchFamily="34" charset="0"/>
                <a:cs typeface="Calibri" panose="020F0502020204030204" pitchFamily="34" charset="0"/>
              </a:rPr>
              <a:t>alloimmunizasyonu</a:t>
            </a:r>
            <a:endParaRPr lang="en-US" sz="4000" b="1" dirty="0">
              <a:solidFill>
                <a:schemeClr val="tx2">
                  <a:lumMod val="10000"/>
                </a:schemeClr>
              </a:solidFill>
              <a:latin typeface="Calibri" panose="020F0502020204030204" pitchFamily="34" charset="0"/>
              <a:cs typeface="Calibri" panose="020F0502020204030204" pitchFamily="34" charset="0"/>
            </a:endParaRPr>
          </a:p>
        </p:txBody>
      </p:sp>
      <p:sp>
        <p:nvSpPr>
          <p:cNvPr id="3" name="Text Placeholder 2"/>
          <p:cNvSpPr>
            <a:spLocks noGrp="1"/>
          </p:cNvSpPr>
          <p:nvPr>
            <p:ph type="body" idx="1"/>
          </p:nvPr>
        </p:nvSpPr>
        <p:spPr>
          <a:xfrm>
            <a:off x="485648" y="2270351"/>
            <a:ext cx="12033504" cy="6257423"/>
          </a:xfrm>
        </p:spPr>
        <p:txBody>
          <a:bodyPr anchor="t">
            <a:normAutofit/>
          </a:bodyPr>
          <a:lstStyle/>
          <a:p>
            <a:pPr defTabSz="914400">
              <a:spcBef>
                <a:spcPts val="0"/>
              </a:spcBef>
              <a:buSzTx/>
              <a:buFont typeface="Arial" charset="0"/>
              <a:buChar char="•"/>
            </a:pPr>
            <a:r>
              <a:rPr lang="en-US" sz="3600" b="1" dirty="0" err="1">
                <a:solidFill>
                  <a:srgbClr val="FFFF00"/>
                </a:solidFill>
                <a:latin typeface="Calibri" panose="020F0502020204030204" pitchFamily="34" charset="0"/>
                <a:cs typeface="Calibri" panose="020F0502020204030204" pitchFamily="34" charset="0"/>
              </a:rPr>
              <a:t>Etyoloji</a:t>
            </a:r>
            <a:endParaRPr lang="en-US" sz="3600" b="1" dirty="0">
              <a:solidFill>
                <a:srgbClr val="FFFF00"/>
              </a:solidFill>
              <a:latin typeface="Calibri" panose="020F0502020204030204" pitchFamily="34" charset="0"/>
              <a:cs typeface="Calibri" panose="020F0502020204030204" pitchFamily="34" charset="0"/>
            </a:endParaRPr>
          </a:p>
          <a:p>
            <a:pPr lvl="1" defTabSz="914400">
              <a:spcBef>
                <a:spcPts val="0"/>
              </a:spcBef>
              <a:buSzTx/>
              <a:buFont typeface="Arial" charset="0"/>
              <a:buChar char="•"/>
            </a:pPr>
            <a:r>
              <a:rPr lang="en-US" sz="3600" b="1" dirty="0" err="1">
                <a:solidFill>
                  <a:schemeClr val="tx1"/>
                </a:solidFill>
                <a:latin typeface="Calibri" panose="020F0502020204030204" pitchFamily="34" charset="0"/>
                <a:cs typeface="Calibri" panose="020F0502020204030204" pitchFamily="34" charset="0"/>
              </a:rPr>
              <a:t>Farkedilmemiş</a:t>
            </a:r>
            <a:r>
              <a:rPr lang="en-US" sz="3600" b="1" dirty="0">
                <a:solidFill>
                  <a:schemeClr val="tx1"/>
                </a:solidFill>
                <a:latin typeface="Calibri" panose="020F0502020204030204" pitchFamily="34" charset="0"/>
                <a:cs typeface="Calibri" panose="020F0502020204030204" pitchFamily="34" charset="0"/>
              </a:rPr>
              <a:t> </a:t>
            </a:r>
            <a:r>
              <a:rPr lang="en-US" sz="3600" b="1" dirty="0" err="1">
                <a:solidFill>
                  <a:schemeClr val="tx1"/>
                </a:solidFill>
                <a:latin typeface="Calibri" panose="020F0502020204030204" pitchFamily="34" charset="0"/>
                <a:cs typeface="Calibri" panose="020F0502020204030204" pitchFamily="34" charset="0"/>
              </a:rPr>
              <a:t>fetomaternal</a:t>
            </a:r>
            <a:r>
              <a:rPr lang="en-US" sz="3600" b="1" dirty="0">
                <a:solidFill>
                  <a:schemeClr val="tx1"/>
                </a:solidFill>
                <a:latin typeface="Calibri" panose="020F0502020204030204" pitchFamily="34" charset="0"/>
                <a:cs typeface="Calibri" panose="020F0502020204030204" pitchFamily="34" charset="0"/>
              </a:rPr>
              <a:t> </a:t>
            </a:r>
            <a:r>
              <a:rPr lang="en-US" sz="3600" b="1" dirty="0" err="1">
                <a:solidFill>
                  <a:schemeClr val="tx1"/>
                </a:solidFill>
                <a:latin typeface="Calibri" panose="020F0502020204030204" pitchFamily="34" charset="0"/>
                <a:cs typeface="Calibri" panose="020F0502020204030204" pitchFamily="34" charset="0"/>
              </a:rPr>
              <a:t>hemoraji</a:t>
            </a:r>
            <a:endParaRPr lang="en-US" sz="3600" b="1" dirty="0">
              <a:solidFill>
                <a:schemeClr val="tx1"/>
              </a:solidFill>
              <a:latin typeface="Calibri" panose="020F0502020204030204" pitchFamily="34" charset="0"/>
              <a:cs typeface="Calibri" panose="020F0502020204030204" pitchFamily="34" charset="0"/>
            </a:endParaRPr>
          </a:p>
          <a:p>
            <a:pPr lvl="1" defTabSz="914400">
              <a:spcBef>
                <a:spcPts val="0"/>
              </a:spcBef>
              <a:buSzTx/>
              <a:buFont typeface="Arial" charset="0"/>
              <a:buChar char="•"/>
            </a:pPr>
            <a:r>
              <a:rPr lang="en-US" sz="3600" b="1" dirty="0" err="1">
                <a:solidFill>
                  <a:schemeClr val="tx1"/>
                </a:solidFill>
                <a:latin typeface="Calibri" panose="020F0502020204030204" pitchFamily="34" charset="0"/>
                <a:cs typeface="Calibri" panose="020F0502020204030204" pitchFamily="34" charset="0"/>
              </a:rPr>
              <a:t>Uygun</a:t>
            </a:r>
            <a:r>
              <a:rPr lang="en-US" sz="3600" b="1" dirty="0">
                <a:solidFill>
                  <a:schemeClr val="tx1"/>
                </a:solidFill>
                <a:latin typeface="Calibri" panose="020F0502020204030204" pitchFamily="34" charset="0"/>
                <a:cs typeface="Calibri" panose="020F0502020204030204" pitchFamily="34" charset="0"/>
              </a:rPr>
              <a:t> </a:t>
            </a:r>
            <a:r>
              <a:rPr lang="en-US" sz="3600" b="1" dirty="0" err="1">
                <a:solidFill>
                  <a:schemeClr val="tx1"/>
                </a:solidFill>
                <a:latin typeface="Calibri" panose="020F0502020204030204" pitchFamily="34" charset="0"/>
                <a:cs typeface="Calibri" panose="020F0502020204030204" pitchFamily="34" charset="0"/>
              </a:rPr>
              <a:t>olmayan</a:t>
            </a:r>
            <a:r>
              <a:rPr lang="en-US" sz="3600" b="1" dirty="0">
                <a:solidFill>
                  <a:schemeClr val="tx1"/>
                </a:solidFill>
                <a:latin typeface="Calibri" panose="020F0502020204030204" pitchFamily="34" charset="0"/>
                <a:cs typeface="Calibri" panose="020F0502020204030204" pitchFamily="34" charset="0"/>
              </a:rPr>
              <a:t>  </a:t>
            </a:r>
            <a:r>
              <a:rPr lang="en-US" sz="3600" b="1" dirty="0" err="1">
                <a:solidFill>
                  <a:schemeClr val="tx1"/>
                </a:solidFill>
                <a:latin typeface="Calibri" panose="020F0502020204030204" pitchFamily="34" charset="0"/>
                <a:cs typeface="Calibri" panose="020F0502020204030204" pitchFamily="34" charset="0"/>
              </a:rPr>
              <a:t>dozda</a:t>
            </a:r>
            <a:r>
              <a:rPr lang="en-US" sz="3600" b="1" dirty="0">
                <a:solidFill>
                  <a:schemeClr val="tx1"/>
                </a:solidFill>
                <a:latin typeface="Calibri" panose="020F0502020204030204" pitchFamily="34" charset="0"/>
                <a:cs typeface="Calibri" panose="020F0502020204030204" pitchFamily="34" charset="0"/>
              </a:rPr>
              <a:t> Rh IgG </a:t>
            </a:r>
            <a:r>
              <a:rPr lang="en-US" sz="3600" b="1" dirty="0" err="1">
                <a:solidFill>
                  <a:schemeClr val="tx1"/>
                </a:solidFill>
                <a:latin typeface="Calibri" panose="020F0502020204030204" pitchFamily="34" charset="0"/>
                <a:cs typeface="Calibri" panose="020F0502020204030204" pitchFamily="34" charset="0"/>
              </a:rPr>
              <a:t>kullanımı</a:t>
            </a:r>
            <a:endParaRPr lang="en-US" sz="3600" b="1" dirty="0">
              <a:solidFill>
                <a:schemeClr val="tx1"/>
              </a:solidFill>
              <a:latin typeface="Calibri" panose="020F0502020204030204" pitchFamily="34" charset="0"/>
              <a:cs typeface="Calibri" panose="020F0502020204030204" pitchFamily="34" charset="0"/>
            </a:endParaRPr>
          </a:p>
          <a:p>
            <a:pPr lvl="1" defTabSz="914400">
              <a:spcBef>
                <a:spcPts val="0"/>
              </a:spcBef>
              <a:buSzTx/>
              <a:buFont typeface="Arial" charset="0"/>
              <a:buChar char="•"/>
            </a:pPr>
            <a:r>
              <a:rPr lang="en-US" sz="3600" b="1" dirty="0">
                <a:solidFill>
                  <a:schemeClr val="tx1"/>
                </a:solidFill>
                <a:latin typeface="Calibri" panose="020F0502020204030204" pitchFamily="34" charset="0"/>
                <a:cs typeface="Calibri" panose="020F0502020204030204" pitchFamily="34" charset="0"/>
              </a:rPr>
              <a:t>Rh IgG </a:t>
            </a:r>
            <a:r>
              <a:rPr lang="en-US" sz="3600" b="1" dirty="0" err="1">
                <a:solidFill>
                  <a:schemeClr val="tx1"/>
                </a:solidFill>
                <a:latin typeface="Calibri" panose="020F0502020204030204" pitchFamily="34" charset="0"/>
                <a:cs typeface="Calibri" panose="020F0502020204030204" pitchFamily="34" charset="0"/>
              </a:rPr>
              <a:t>profilaksisinin</a:t>
            </a:r>
            <a:r>
              <a:rPr lang="en-US" sz="3600" b="1" dirty="0">
                <a:solidFill>
                  <a:schemeClr val="tx1"/>
                </a:solidFill>
                <a:latin typeface="Calibri" panose="020F0502020204030204" pitchFamily="34" charset="0"/>
                <a:cs typeface="Calibri" panose="020F0502020204030204" pitchFamily="34" charset="0"/>
              </a:rPr>
              <a:t> </a:t>
            </a:r>
            <a:r>
              <a:rPr lang="en-US" sz="3600" b="1" dirty="0" err="1">
                <a:solidFill>
                  <a:schemeClr val="tx1"/>
                </a:solidFill>
                <a:latin typeface="Calibri" panose="020F0502020204030204" pitchFamily="34" charset="0"/>
                <a:cs typeface="Calibri" panose="020F0502020204030204" pitchFamily="34" charset="0"/>
              </a:rPr>
              <a:t>unutulması</a:t>
            </a:r>
            <a:endParaRPr lang="en-US" sz="3600" b="1" dirty="0">
              <a:solidFill>
                <a:schemeClr val="tx1"/>
              </a:solidFill>
              <a:latin typeface="Calibri" panose="020F0502020204030204" pitchFamily="34" charset="0"/>
              <a:cs typeface="Calibri" panose="020F0502020204030204" pitchFamily="34" charset="0"/>
            </a:endParaRPr>
          </a:p>
          <a:p>
            <a:pPr lvl="1" defTabSz="914400">
              <a:spcBef>
                <a:spcPts val="0"/>
              </a:spcBef>
              <a:buSzTx/>
              <a:buFont typeface="Arial" charset="0"/>
              <a:buChar char="•"/>
            </a:pPr>
            <a:r>
              <a:rPr lang="en-US" sz="3600" b="1" dirty="0" err="1">
                <a:solidFill>
                  <a:schemeClr val="tx1"/>
                </a:solidFill>
                <a:latin typeface="Calibri" panose="020F0502020204030204" pitchFamily="34" charset="0"/>
                <a:cs typeface="Calibri" panose="020F0502020204030204" pitchFamily="34" charset="0"/>
              </a:rPr>
              <a:t>Zayıf</a:t>
            </a:r>
            <a:r>
              <a:rPr lang="en-US" sz="3600" b="1" dirty="0">
                <a:solidFill>
                  <a:schemeClr val="tx1"/>
                </a:solidFill>
                <a:latin typeface="Calibri" panose="020F0502020204030204" pitchFamily="34" charset="0"/>
                <a:cs typeface="Calibri" panose="020F0502020204030204" pitchFamily="34" charset="0"/>
              </a:rPr>
              <a:t> </a:t>
            </a:r>
            <a:r>
              <a:rPr lang="en-US" sz="3600" b="1" dirty="0" err="1">
                <a:solidFill>
                  <a:schemeClr val="tx1"/>
                </a:solidFill>
                <a:latin typeface="Calibri" panose="020F0502020204030204" pitchFamily="34" charset="0"/>
                <a:cs typeface="Calibri" panose="020F0502020204030204" pitchFamily="34" charset="0"/>
              </a:rPr>
              <a:t>immun</a:t>
            </a:r>
            <a:r>
              <a:rPr lang="en-US" sz="3600" b="1" dirty="0">
                <a:solidFill>
                  <a:schemeClr val="tx1"/>
                </a:solidFill>
                <a:latin typeface="Calibri" panose="020F0502020204030204" pitchFamily="34" charset="0"/>
                <a:cs typeface="Calibri" panose="020F0502020204030204" pitchFamily="34" charset="0"/>
              </a:rPr>
              <a:t> </a:t>
            </a:r>
            <a:r>
              <a:rPr lang="en-US" sz="3600" b="1" dirty="0" err="1">
                <a:solidFill>
                  <a:schemeClr val="tx1"/>
                </a:solidFill>
                <a:latin typeface="Calibri" panose="020F0502020204030204" pitchFamily="34" charset="0"/>
                <a:cs typeface="Calibri" panose="020F0502020204030204" pitchFamily="34" charset="0"/>
              </a:rPr>
              <a:t>yanıt</a:t>
            </a:r>
            <a:endParaRPr lang="en-US" sz="3600" b="1" dirty="0">
              <a:solidFill>
                <a:schemeClr val="tx1"/>
              </a:solidFill>
              <a:latin typeface="Calibri" panose="020F0502020204030204" pitchFamily="34" charset="0"/>
              <a:cs typeface="Calibri" panose="020F0502020204030204" pitchFamily="34" charset="0"/>
            </a:endParaRPr>
          </a:p>
          <a:p>
            <a:pPr marL="457200" lvl="1" indent="0" defTabSz="914400">
              <a:spcBef>
                <a:spcPts val="0"/>
              </a:spcBef>
              <a:buSzTx/>
              <a:buNone/>
            </a:pPr>
            <a:endParaRPr lang="en-US" sz="3600" b="1" dirty="0">
              <a:solidFill>
                <a:schemeClr val="tx1"/>
              </a:solidFill>
              <a:latin typeface="Calibri" panose="020F0502020204030204" pitchFamily="34" charset="0"/>
              <a:cs typeface="Calibri" panose="020F0502020204030204" pitchFamily="34" charset="0"/>
            </a:endParaRPr>
          </a:p>
          <a:p>
            <a:pPr marL="457200" lvl="1" indent="0" defTabSz="914400">
              <a:spcBef>
                <a:spcPts val="0"/>
              </a:spcBef>
              <a:buSzTx/>
              <a:buNone/>
            </a:pPr>
            <a:endParaRPr lang="en-US" sz="3600" b="1" dirty="0">
              <a:solidFill>
                <a:schemeClr val="tx1"/>
              </a:solidFill>
              <a:latin typeface="Calibri" panose="020F0502020204030204" pitchFamily="34" charset="0"/>
              <a:cs typeface="Calibri" panose="020F0502020204030204" pitchFamily="34" charset="0"/>
            </a:endParaRPr>
          </a:p>
          <a:p>
            <a:pPr defTabSz="914400">
              <a:spcBef>
                <a:spcPts val="0"/>
              </a:spcBef>
              <a:buSzTx/>
              <a:buFont typeface="Arial" charset="0"/>
              <a:buChar char="•"/>
            </a:pPr>
            <a:r>
              <a:rPr lang="en-US" sz="3600" b="1" dirty="0">
                <a:solidFill>
                  <a:srgbClr val="FFFF00"/>
                </a:solidFill>
                <a:latin typeface="Calibri" panose="020F0502020204030204" pitchFamily="34" charset="0"/>
                <a:cs typeface="Calibri" panose="020F0502020204030204" pitchFamily="34" charset="0"/>
              </a:rPr>
              <a:t>Rh </a:t>
            </a:r>
            <a:r>
              <a:rPr lang="en-US" sz="3600" b="1" dirty="0" err="1">
                <a:solidFill>
                  <a:srgbClr val="FFFF00"/>
                </a:solidFill>
                <a:latin typeface="Calibri" panose="020F0502020204030204" pitchFamily="34" charset="0"/>
                <a:cs typeface="Calibri" panose="020F0502020204030204" pitchFamily="34" charset="0"/>
              </a:rPr>
              <a:t>negatif</a:t>
            </a:r>
            <a:r>
              <a:rPr lang="en-US" sz="3600" b="1" dirty="0">
                <a:solidFill>
                  <a:srgbClr val="FFFF00"/>
                </a:solidFill>
                <a:latin typeface="Calibri" panose="020F0502020204030204" pitchFamily="34" charset="0"/>
                <a:cs typeface="Calibri" panose="020F0502020204030204" pitchFamily="34" charset="0"/>
              </a:rPr>
              <a:t> </a:t>
            </a:r>
            <a:r>
              <a:rPr lang="en-US" sz="3600" b="1" dirty="0" err="1">
                <a:solidFill>
                  <a:srgbClr val="FFFF00"/>
                </a:solidFill>
                <a:latin typeface="Calibri" panose="020F0502020204030204" pitchFamily="34" charset="0"/>
                <a:cs typeface="Calibri" panose="020F0502020204030204" pitchFamily="34" charset="0"/>
              </a:rPr>
              <a:t>gebe</a:t>
            </a:r>
            <a:r>
              <a:rPr lang="en-US" sz="3600" b="1" dirty="0">
                <a:solidFill>
                  <a:srgbClr val="FFFF00"/>
                </a:solidFill>
                <a:latin typeface="Calibri" panose="020F0502020204030204" pitchFamily="34" charset="0"/>
                <a:cs typeface="Calibri" panose="020F0502020204030204" pitchFamily="34" charset="0"/>
              </a:rPr>
              <a:t> / Rh </a:t>
            </a:r>
            <a:r>
              <a:rPr lang="en-US" sz="3600" b="1" dirty="0" err="1">
                <a:solidFill>
                  <a:srgbClr val="FFFF00"/>
                </a:solidFill>
                <a:latin typeface="Calibri" panose="020F0502020204030204" pitchFamily="34" charset="0"/>
                <a:cs typeface="Calibri" panose="020F0502020204030204" pitchFamily="34" charset="0"/>
              </a:rPr>
              <a:t>pozitif</a:t>
            </a:r>
            <a:r>
              <a:rPr lang="en-US" sz="3600" b="1" dirty="0">
                <a:solidFill>
                  <a:srgbClr val="FFFF00"/>
                </a:solidFill>
                <a:latin typeface="Calibri" panose="020F0502020204030204" pitchFamily="34" charset="0"/>
                <a:cs typeface="Calibri" panose="020F0502020204030204" pitchFamily="34" charset="0"/>
              </a:rPr>
              <a:t> partner	</a:t>
            </a:r>
          </a:p>
          <a:p>
            <a:pPr lvl="1" defTabSz="914400">
              <a:spcBef>
                <a:spcPts val="0"/>
              </a:spcBef>
              <a:buSzTx/>
              <a:buFont typeface="Arial" charset="0"/>
              <a:buChar char="•"/>
            </a:pPr>
            <a:r>
              <a:rPr lang="en-US" sz="3600" b="1" dirty="0">
                <a:solidFill>
                  <a:schemeClr val="tx1"/>
                </a:solidFill>
                <a:latin typeface="Calibri" panose="020F0502020204030204" pitchFamily="34" charset="0"/>
                <a:cs typeface="Calibri" panose="020F0502020204030204" pitchFamily="34" charset="0"/>
              </a:rPr>
              <a:t>Partner Rh </a:t>
            </a:r>
            <a:r>
              <a:rPr lang="en-US" sz="3600" b="1" dirty="0" err="1">
                <a:solidFill>
                  <a:schemeClr val="tx1"/>
                </a:solidFill>
                <a:latin typeface="Calibri" panose="020F0502020204030204" pitchFamily="34" charset="0"/>
                <a:cs typeface="Calibri" panose="020F0502020204030204" pitchFamily="34" charset="0"/>
              </a:rPr>
              <a:t>için</a:t>
            </a:r>
            <a:r>
              <a:rPr lang="en-US" sz="3600" b="1" dirty="0">
                <a:solidFill>
                  <a:schemeClr val="tx1"/>
                </a:solidFill>
                <a:latin typeface="Calibri" panose="020F0502020204030204" pitchFamily="34" charset="0"/>
                <a:cs typeface="Calibri" panose="020F0502020204030204" pitchFamily="34" charset="0"/>
              </a:rPr>
              <a:t> </a:t>
            </a:r>
            <a:r>
              <a:rPr lang="en-US" sz="3600" b="1" dirty="0" err="1">
                <a:solidFill>
                  <a:schemeClr val="tx1"/>
                </a:solidFill>
                <a:latin typeface="Calibri" panose="020F0502020204030204" pitchFamily="34" charset="0"/>
                <a:cs typeface="Calibri" panose="020F0502020204030204" pitchFamily="34" charset="0"/>
              </a:rPr>
              <a:t>heterozigot</a:t>
            </a:r>
            <a:r>
              <a:rPr lang="en-US" sz="3600" b="1" dirty="0">
                <a:solidFill>
                  <a:schemeClr val="tx1"/>
                </a:solidFill>
                <a:latin typeface="Calibri" panose="020F0502020204030204" pitchFamily="34" charset="0"/>
                <a:cs typeface="Calibri" panose="020F0502020204030204" pitchFamily="34" charset="0"/>
              </a:rPr>
              <a:t> </a:t>
            </a:r>
            <a:r>
              <a:rPr lang="en-US" sz="3600" b="1" dirty="0" err="1">
                <a:solidFill>
                  <a:schemeClr val="tx1"/>
                </a:solidFill>
                <a:latin typeface="Calibri" panose="020F0502020204030204" pitchFamily="34" charset="0"/>
                <a:cs typeface="Calibri" panose="020F0502020204030204" pitchFamily="34" charset="0"/>
              </a:rPr>
              <a:t>ise</a:t>
            </a:r>
            <a:r>
              <a:rPr lang="en-US" sz="3600" b="1" dirty="0">
                <a:solidFill>
                  <a:schemeClr val="tx1"/>
                </a:solidFill>
                <a:latin typeface="Calibri" panose="020F0502020204030204" pitchFamily="34" charset="0"/>
                <a:cs typeface="Calibri" panose="020F0502020204030204" pitchFamily="34" charset="0"/>
              </a:rPr>
              <a:t> </a:t>
            </a:r>
            <a:r>
              <a:rPr lang="en-US" sz="3600" b="1" dirty="0">
                <a:solidFill>
                  <a:schemeClr val="tx1"/>
                </a:solidFill>
                <a:latin typeface="Calibri" panose="020F0502020204030204" pitchFamily="34" charset="0"/>
                <a:cs typeface="Calibri" panose="020F0502020204030204" pitchFamily="34" charset="0"/>
                <a:sym typeface="Wingdings"/>
              </a:rPr>
              <a:t> </a:t>
            </a:r>
            <a:r>
              <a:rPr lang="en-US" sz="3600" b="1" dirty="0" err="1">
                <a:solidFill>
                  <a:schemeClr val="tx1"/>
                </a:solidFill>
                <a:latin typeface="Calibri" panose="020F0502020204030204" pitchFamily="34" charset="0"/>
                <a:cs typeface="Calibri" panose="020F0502020204030204" pitchFamily="34" charset="0"/>
                <a:sym typeface="Wingdings"/>
              </a:rPr>
              <a:t>Fetüs</a:t>
            </a:r>
            <a:r>
              <a:rPr lang="en-US" sz="3600" b="1" dirty="0">
                <a:solidFill>
                  <a:schemeClr val="tx1"/>
                </a:solidFill>
                <a:latin typeface="Calibri" panose="020F0502020204030204" pitchFamily="34" charset="0"/>
                <a:cs typeface="Calibri" panose="020F0502020204030204" pitchFamily="34" charset="0"/>
                <a:sym typeface="Wingdings"/>
              </a:rPr>
              <a:t> %50 Rh </a:t>
            </a:r>
            <a:r>
              <a:rPr lang="en-US" sz="3600" b="1" dirty="0" err="1">
                <a:solidFill>
                  <a:schemeClr val="tx1"/>
                </a:solidFill>
                <a:latin typeface="Calibri" panose="020F0502020204030204" pitchFamily="34" charset="0"/>
                <a:cs typeface="Calibri" panose="020F0502020204030204" pitchFamily="34" charset="0"/>
                <a:sym typeface="Wingdings"/>
              </a:rPr>
              <a:t>pozitif</a:t>
            </a:r>
            <a:endParaRPr lang="en-US" sz="3600" b="1" dirty="0">
              <a:solidFill>
                <a:schemeClr val="tx1"/>
              </a:solidFill>
              <a:latin typeface="Calibri" panose="020F0502020204030204" pitchFamily="34" charset="0"/>
              <a:cs typeface="Calibri" panose="020F0502020204030204" pitchFamily="34" charset="0"/>
              <a:sym typeface="Wingdings"/>
            </a:endParaRPr>
          </a:p>
          <a:p>
            <a:pPr lvl="1" defTabSz="914400">
              <a:spcBef>
                <a:spcPts val="0"/>
              </a:spcBef>
              <a:buSzTx/>
              <a:buFont typeface="Arial" charset="0"/>
              <a:buChar char="•"/>
            </a:pPr>
            <a:r>
              <a:rPr lang="en-US" sz="3600" b="1" dirty="0">
                <a:solidFill>
                  <a:schemeClr val="tx1"/>
                </a:solidFill>
                <a:latin typeface="Calibri" panose="020F0502020204030204" pitchFamily="34" charset="0"/>
                <a:cs typeface="Calibri" panose="020F0502020204030204" pitchFamily="34" charset="0"/>
                <a:sym typeface="Wingdings"/>
              </a:rPr>
              <a:t>Partner Rh </a:t>
            </a:r>
            <a:r>
              <a:rPr lang="en-US" sz="3600" b="1" dirty="0" err="1">
                <a:solidFill>
                  <a:schemeClr val="tx1"/>
                </a:solidFill>
                <a:latin typeface="Calibri" panose="020F0502020204030204" pitchFamily="34" charset="0"/>
                <a:cs typeface="Calibri" panose="020F0502020204030204" pitchFamily="34" charset="0"/>
                <a:sym typeface="Wingdings"/>
              </a:rPr>
              <a:t>için</a:t>
            </a:r>
            <a:r>
              <a:rPr lang="en-US" sz="3600" b="1" dirty="0">
                <a:solidFill>
                  <a:schemeClr val="tx1"/>
                </a:solidFill>
                <a:latin typeface="Calibri" panose="020F0502020204030204" pitchFamily="34" charset="0"/>
                <a:cs typeface="Calibri" panose="020F0502020204030204" pitchFamily="34" charset="0"/>
                <a:sym typeface="Wingdings"/>
              </a:rPr>
              <a:t> </a:t>
            </a:r>
            <a:r>
              <a:rPr lang="en-US" sz="3600" b="1" dirty="0" err="1">
                <a:solidFill>
                  <a:schemeClr val="tx1"/>
                </a:solidFill>
                <a:latin typeface="Calibri" panose="020F0502020204030204" pitchFamily="34" charset="0"/>
                <a:cs typeface="Calibri" panose="020F0502020204030204" pitchFamily="34" charset="0"/>
                <a:sym typeface="Wingdings"/>
              </a:rPr>
              <a:t>homozigot</a:t>
            </a:r>
            <a:r>
              <a:rPr lang="en-US" sz="3600" b="1" dirty="0">
                <a:solidFill>
                  <a:schemeClr val="tx1"/>
                </a:solidFill>
                <a:latin typeface="Calibri" panose="020F0502020204030204" pitchFamily="34" charset="0"/>
                <a:cs typeface="Calibri" panose="020F0502020204030204" pitchFamily="34" charset="0"/>
                <a:sym typeface="Wingdings"/>
              </a:rPr>
              <a:t> </a:t>
            </a:r>
            <a:r>
              <a:rPr lang="en-US" sz="3600" b="1" dirty="0" err="1">
                <a:solidFill>
                  <a:schemeClr val="tx1"/>
                </a:solidFill>
                <a:latin typeface="Calibri" panose="020F0502020204030204" pitchFamily="34" charset="0"/>
                <a:cs typeface="Calibri" panose="020F0502020204030204" pitchFamily="34" charset="0"/>
                <a:sym typeface="Wingdings"/>
              </a:rPr>
              <a:t>ise</a:t>
            </a:r>
            <a:r>
              <a:rPr lang="en-US" sz="3600" b="1" dirty="0">
                <a:solidFill>
                  <a:schemeClr val="tx1"/>
                </a:solidFill>
                <a:latin typeface="Calibri" panose="020F0502020204030204" pitchFamily="34" charset="0"/>
                <a:cs typeface="Calibri" panose="020F0502020204030204" pitchFamily="34" charset="0"/>
                <a:sym typeface="Wingdings"/>
              </a:rPr>
              <a:t>  </a:t>
            </a:r>
            <a:r>
              <a:rPr lang="en-US" sz="3600" b="1" dirty="0" err="1">
                <a:solidFill>
                  <a:schemeClr val="tx1"/>
                </a:solidFill>
                <a:latin typeface="Calibri" panose="020F0502020204030204" pitchFamily="34" charset="0"/>
                <a:cs typeface="Calibri" panose="020F0502020204030204" pitchFamily="34" charset="0"/>
                <a:sym typeface="Wingdings"/>
              </a:rPr>
              <a:t>Fetüs</a:t>
            </a:r>
            <a:r>
              <a:rPr lang="en-US" sz="3600" b="1" dirty="0">
                <a:solidFill>
                  <a:schemeClr val="tx1"/>
                </a:solidFill>
                <a:latin typeface="Calibri" panose="020F0502020204030204" pitchFamily="34" charset="0"/>
                <a:cs typeface="Calibri" panose="020F0502020204030204" pitchFamily="34" charset="0"/>
                <a:sym typeface="Wingdings"/>
              </a:rPr>
              <a:t> %100 Rh </a:t>
            </a:r>
            <a:r>
              <a:rPr lang="en-US" sz="3600" b="1" dirty="0" err="1">
                <a:solidFill>
                  <a:schemeClr val="tx1"/>
                </a:solidFill>
                <a:latin typeface="Calibri" panose="020F0502020204030204" pitchFamily="34" charset="0"/>
                <a:cs typeface="Calibri" panose="020F0502020204030204" pitchFamily="34" charset="0"/>
                <a:sym typeface="Wingdings"/>
              </a:rPr>
              <a:t>pozitif</a:t>
            </a:r>
            <a:endParaRPr lang="en-US" sz="3600" b="1" dirty="0">
              <a:solidFill>
                <a:schemeClr val="tx1"/>
              </a:solidFill>
              <a:latin typeface="Calibri" panose="020F0502020204030204" pitchFamily="34" charset="0"/>
              <a:cs typeface="Calibri" panose="020F0502020204030204" pitchFamily="34" charset="0"/>
              <a:sym typeface="Wingdings"/>
            </a:endParaRPr>
          </a:p>
        </p:txBody>
      </p:sp>
      <p:pic>
        <p:nvPicPr>
          <p:cNvPr id="4" name="pasted-image.pdf"/>
          <p:cNvPicPr>
            <a:picLocks noChangeAspect="1"/>
          </p:cNvPicPr>
          <p:nvPr/>
        </p:nvPicPr>
        <p:blipFill>
          <a:blip r:embed="rId3"/>
          <a:stretch>
            <a:fillRect/>
          </a:stretch>
        </p:blipFill>
        <p:spPr>
          <a:xfrm>
            <a:off x="11690604" y="157226"/>
            <a:ext cx="1184148" cy="1184148"/>
          </a:xfrm>
          <a:prstGeom prst="rect">
            <a:avLst/>
          </a:prstGeom>
          <a:ln w="12700">
            <a:miter lim="400000"/>
          </a:ln>
        </p:spPr>
      </p:pic>
    </p:spTree>
    <p:extLst>
      <p:ext uri="{BB962C8B-B14F-4D97-AF65-F5344CB8AC3E}">
        <p14:creationId xmlns:p14="http://schemas.microsoft.com/office/powerpoint/2010/main" val="564981182"/>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3736" y="168656"/>
            <a:ext cx="12657328" cy="1330960"/>
          </a:xfrm>
          <a:solidFill>
            <a:schemeClr val="tx1"/>
          </a:solidFill>
        </p:spPr>
        <p:txBody>
          <a:bodyPr>
            <a:normAutofit/>
          </a:bodyPr>
          <a:lstStyle/>
          <a:p>
            <a:pPr algn="l"/>
            <a:r>
              <a:rPr lang="en-US" sz="4800" b="1" dirty="0">
                <a:solidFill>
                  <a:schemeClr val="tx2">
                    <a:lumMod val="10000"/>
                  </a:schemeClr>
                </a:solidFill>
                <a:latin typeface="Calibri" charset="0"/>
                <a:ea typeface="Calibri" charset="0"/>
                <a:cs typeface="Calibri" charset="0"/>
              </a:rPr>
              <a:t> </a:t>
            </a:r>
            <a:r>
              <a:rPr lang="en-US" sz="4000" b="1" dirty="0" err="1">
                <a:solidFill>
                  <a:schemeClr val="tx2">
                    <a:lumMod val="10000"/>
                  </a:schemeClr>
                </a:solidFill>
                <a:latin typeface="Calibri" charset="0"/>
                <a:ea typeface="Calibri" charset="0"/>
                <a:cs typeface="Calibri" charset="0"/>
              </a:rPr>
              <a:t>Patofizyoloji</a:t>
            </a:r>
            <a:r>
              <a:rPr lang="en-US" sz="4000" b="1" dirty="0">
                <a:solidFill>
                  <a:schemeClr val="tx2">
                    <a:lumMod val="10000"/>
                  </a:schemeClr>
                </a:solidFill>
                <a:latin typeface="Calibri" charset="0"/>
                <a:ea typeface="Calibri" charset="0"/>
                <a:cs typeface="Calibri" charset="0"/>
              </a:rPr>
              <a:t> </a:t>
            </a:r>
            <a:r>
              <a:rPr lang="mr-IN" sz="4000" b="1" dirty="0">
                <a:solidFill>
                  <a:schemeClr val="tx2">
                    <a:lumMod val="10000"/>
                  </a:schemeClr>
                </a:solidFill>
                <a:latin typeface="Calibri" charset="0"/>
                <a:ea typeface="Calibri" charset="0"/>
                <a:cs typeface="Calibri" charset="0"/>
              </a:rPr>
              <a:t>–</a:t>
            </a:r>
            <a:r>
              <a:rPr lang="en-US" sz="4000" b="1" dirty="0">
                <a:solidFill>
                  <a:schemeClr val="tx2">
                    <a:lumMod val="10000"/>
                  </a:schemeClr>
                </a:solidFill>
                <a:latin typeface="Calibri" charset="0"/>
                <a:ea typeface="Calibri" charset="0"/>
                <a:cs typeface="Calibri" charset="0"/>
              </a:rPr>
              <a:t> </a:t>
            </a:r>
            <a:r>
              <a:rPr lang="en-US" sz="4000" b="1" dirty="0" err="1">
                <a:solidFill>
                  <a:schemeClr val="tx2">
                    <a:lumMod val="10000"/>
                  </a:schemeClr>
                </a:solidFill>
                <a:latin typeface="Calibri" charset="0"/>
                <a:ea typeface="Calibri" charset="0"/>
                <a:cs typeface="Calibri" charset="0"/>
              </a:rPr>
              <a:t>Kell</a:t>
            </a:r>
            <a:r>
              <a:rPr lang="en-US" sz="4000" b="1" dirty="0">
                <a:solidFill>
                  <a:schemeClr val="tx2">
                    <a:lumMod val="10000"/>
                  </a:schemeClr>
                </a:solidFill>
                <a:latin typeface="Calibri" charset="0"/>
                <a:ea typeface="Calibri" charset="0"/>
                <a:cs typeface="Calibri" charset="0"/>
              </a:rPr>
              <a:t> </a:t>
            </a:r>
            <a:r>
              <a:rPr lang="en-US" sz="4000" b="1" dirty="0" err="1">
                <a:solidFill>
                  <a:schemeClr val="tx2">
                    <a:lumMod val="10000"/>
                  </a:schemeClr>
                </a:solidFill>
                <a:latin typeface="Calibri" charset="0"/>
                <a:ea typeface="Calibri" charset="0"/>
                <a:cs typeface="Calibri" charset="0"/>
              </a:rPr>
              <a:t>alloimmunizasyonu</a:t>
            </a:r>
            <a:endParaRPr lang="en-US" sz="4000" b="1" dirty="0">
              <a:solidFill>
                <a:schemeClr val="tx2">
                  <a:lumMod val="10000"/>
                </a:schemeClr>
              </a:solidFill>
              <a:latin typeface="Calibri" charset="0"/>
              <a:ea typeface="Calibri" charset="0"/>
              <a:cs typeface="Calibri" charset="0"/>
            </a:endParaRPr>
          </a:p>
        </p:txBody>
      </p:sp>
      <p:sp>
        <p:nvSpPr>
          <p:cNvPr id="3" name="Text Placeholder 2"/>
          <p:cNvSpPr>
            <a:spLocks noGrp="1"/>
          </p:cNvSpPr>
          <p:nvPr>
            <p:ph type="body" idx="1"/>
          </p:nvPr>
        </p:nvSpPr>
        <p:spPr>
          <a:xfrm>
            <a:off x="219456" y="2121662"/>
            <a:ext cx="12161520" cy="6455410"/>
          </a:xfrm>
        </p:spPr>
        <p:txBody>
          <a:bodyPr anchor="t">
            <a:normAutofit/>
          </a:bodyPr>
          <a:lstStyle/>
          <a:p>
            <a:pPr marL="571500" marR="0" lvl="1" indent="-571500" defTabSz="914400" eaLnBrk="1" fontAlgn="auto" latinLnBrk="0" hangingPunct="1">
              <a:lnSpc>
                <a:spcPct val="100000"/>
              </a:lnSpc>
              <a:spcBef>
                <a:spcPts val="0"/>
              </a:spcBef>
              <a:spcAft>
                <a:spcPts val="0"/>
              </a:spcAft>
              <a:buClrTx/>
              <a:buSzTx/>
              <a:buFont typeface="Arial" charset="0"/>
              <a:buChar char="•"/>
              <a:tabLst/>
              <a:defRPr/>
            </a:pPr>
            <a:r>
              <a:rPr lang="en-US" sz="3600" b="1" dirty="0">
                <a:solidFill>
                  <a:schemeClr val="tx1"/>
                </a:solidFill>
                <a:latin typeface="Calibri" charset="0"/>
                <a:ea typeface="Calibri" charset="0"/>
                <a:cs typeface="Calibri" charset="0"/>
              </a:rPr>
              <a:t>Risk </a:t>
            </a:r>
            <a:r>
              <a:rPr lang="en-US" sz="3600" b="1" dirty="0" err="1">
                <a:solidFill>
                  <a:schemeClr val="tx1"/>
                </a:solidFill>
                <a:latin typeface="Calibri" charset="0"/>
                <a:ea typeface="Calibri" charset="0"/>
                <a:cs typeface="Calibri" charset="0"/>
              </a:rPr>
              <a:t>faktörleri</a:t>
            </a:r>
            <a:endParaRPr lang="en-US" sz="3600" b="1" dirty="0">
              <a:solidFill>
                <a:schemeClr val="tx1"/>
              </a:solidFill>
              <a:latin typeface="Calibri" charset="0"/>
              <a:ea typeface="Calibri" charset="0"/>
              <a:cs typeface="Calibri" charset="0"/>
            </a:endParaRPr>
          </a:p>
          <a:p>
            <a:pPr marL="1028700" lvl="2" indent="-571500" defTabSz="914400">
              <a:spcBef>
                <a:spcPts val="0"/>
              </a:spcBef>
              <a:buSzTx/>
              <a:buFont typeface="Arial" charset="0"/>
              <a:buChar char="•"/>
            </a:pPr>
            <a:r>
              <a:rPr lang="en-US" sz="3600" b="1" dirty="0" err="1">
                <a:solidFill>
                  <a:schemeClr val="tx1"/>
                </a:solidFill>
                <a:latin typeface="Calibri" charset="0"/>
                <a:ea typeface="Calibri" charset="0"/>
                <a:cs typeface="Calibri" charset="0"/>
              </a:rPr>
              <a:t>Önceki</a:t>
            </a:r>
            <a:r>
              <a:rPr lang="en-US" sz="3600" b="1" dirty="0">
                <a:solidFill>
                  <a:schemeClr val="tx1"/>
                </a:solidFill>
                <a:latin typeface="Calibri" charset="0"/>
                <a:ea typeface="Calibri" charset="0"/>
                <a:cs typeface="Calibri" charset="0"/>
              </a:rPr>
              <a:t> maternal </a:t>
            </a:r>
            <a:r>
              <a:rPr lang="en-US" sz="3600" b="1" dirty="0" err="1">
                <a:solidFill>
                  <a:schemeClr val="tx1"/>
                </a:solidFill>
                <a:latin typeface="Calibri" charset="0"/>
                <a:ea typeface="Calibri" charset="0"/>
                <a:cs typeface="Calibri" charset="0"/>
              </a:rPr>
              <a:t>kan</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transfüzyonu</a:t>
            </a:r>
            <a:endParaRPr lang="en-US" sz="3600" b="1" dirty="0">
              <a:solidFill>
                <a:schemeClr val="tx1"/>
              </a:solidFill>
              <a:latin typeface="Calibri" charset="0"/>
              <a:ea typeface="Calibri" charset="0"/>
              <a:cs typeface="Calibri" charset="0"/>
            </a:endParaRPr>
          </a:p>
          <a:p>
            <a:pPr marL="1028700" lvl="2" indent="-571500" defTabSz="914400">
              <a:spcBef>
                <a:spcPts val="0"/>
              </a:spcBef>
              <a:buSzTx/>
              <a:buFont typeface="Arial" charset="0"/>
              <a:buChar char="•"/>
            </a:pPr>
            <a:r>
              <a:rPr lang="en-US" sz="3600" b="1" dirty="0" err="1">
                <a:solidFill>
                  <a:schemeClr val="tx1"/>
                </a:solidFill>
                <a:latin typeface="Calibri" charset="0"/>
                <a:ea typeface="Calibri" charset="0"/>
                <a:cs typeface="Calibri" charset="0"/>
              </a:rPr>
              <a:t>Kell</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eritrosit</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yüzey</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antijeni</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pozitif</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olan</a:t>
            </a:r>
            <a:r>
              <a:rPr lang="en-US" sz="3600" b="1" dirty="0">
                <a:solidFill>
                  <a:schemeClr val="tx1"/>
                </a:solidFill>
                <a:latin typeface="Calibri" charset="0"/>
                <a:ea typeface="Calibri" charset="0"/>
                <a:cs typeface="Calibri" charset="0"/>
              </a:rPr>
              <a:t> fetus</a:t>
            </a:r>
          </a:p>
          <a:p>
            <a:pPr marL="1028700" lvl="2" indent="-571500" defTabSz="914400">
              <a:spcBef>
                <a:spcPts val="0"/>
              </a:spcBef>
              <a:buSzTx/>
              <a:buFont typeface="Arial" charset="0"/>
              <a:buChar char="•"/>
            </a:pPr>
            <a:endParaRPr lang="en-US" sz="3600" b="1" dirty="0">
              <a:solidFill>
                <a:schemeClr val="tx1"/>
              </a:solidFill>
              <a:latin typeface="Calibri" charset="0"/>
              <a:ea typeface="Calibri" charset="0"/>
              <a:cs typeface="Calibri" charset="0"/>
            </a:endParaRPr>
          </a:p>
          <a:p>
            <a:pPr marL="571500" lvl="1" indent="-571500" defTabSz="914400">
              <a:spcBef>
                <a:spcPts val="0"/>
              </a:spcBef>
              <a:buSzTx/>
              <a:buFont typeface="Arial" charset="0"/>
              <a:buChar char="•"/>
            </a:pPr>
            <a:r>
              <a:rPr lang="en-US" sz="3600" b="1" dirty="0" err="1">
                <a:solidFill>
                  <a:schemeClr val="tx1"/>
                </a:solidFill>
                <a:latin typeface="Calibri" charset="0"/>
                <a:ea typeface="Calibri" charset="0"/>
                <a:cs typeface="Calibri" charset="0"/>
              </a:rPr>
              <a:t>Kell</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alloimmunizasyonu</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daha</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ağır</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seyreder</a:t>
            </a:r>
            <a:endParaRPr lang="en-US" sz="3600" b="1" dirty="0">
              <a:solidFill>
                <a:schemeClr val="tx1"/>
              </a:solidFill>
              <a:latin typeface="Calibri" charset="0"/>
              <a:ea typeface="Calibri" charset="0"/>
              <a:cs typeface="Calibri" charset="0"/>
            </a:endParaRPr>
          </a:p>
          <a:p>
            <a:pPr marL="1028700" lvl="2" indent="-571500" defTabSz="914400">
              <a:spcBef>
                <a:spcPts val="0"/>
              </a:spcBef>
              <a:buSzTx/>
              <a:buFont typeface="Arial" charset="0"/>
              <a:buChar char="•"/>
            </a:pPr>
            <a:r>
              <a:rPr lang="en-US" sz="3600" b="1" dirty="0">
                <a:solidFill>
                  <a:schemeClr val="tx1"/>
                </a:solidFill>
                <a:latin typeface="Calibri" charset="0"/>
                <a:ea typeface="Calibri" charset="0"/>
                <a:cs typeface="Calibri" charset="0"/>
              </a:rPr>
              <a:t>Fetal </a:t>
            </a:r>
            <a:r>
              <a:rPr lang="en-US" sz="3600" b="1" dirty="0" err="1">
                <a:solidFill>
                  <a:schemeClr val="tx1"/>
                </a:solidFill>
                <a:latin typeface="Calibri" charset="0"/>
                <a:ea typeface="Calibri" charset="0"/>
                <a:cs typeface="Calibri" charset="0"/>
              </a:rPr>
              <a:t>hayatta</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eritropoezde</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Kell</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glikoprotein</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sentezi</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daha</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erken</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başlar</a:t>
            </a:r>
            <a:endParaRPr lang="en-US" sz="3600" b="1" dirty="0">
              <a:solidFill>
                <a:schemeClr val="tx1"/>
              </a:solidFill>
              <a:latin typeface="Calibri" charset="0"/>
              <a:ea typeface="Calibri" charset="0"/>
              <a:cs typeface="Calibri" charset="0"/>
            </a:endParaRPr>
          </a:p>
          <a:p>
            <a:pPr marL="1028700" lvl="2" indent="-571500" defTabSz="914400">
              <a:spcBef>
                <a:spcPts val="0"/>
              </a:spcBef>
              <a:buSzTx/>
              <a:buFont typeface="Arial" charset="0"/>
              <a:buChar char="•"/>
            </a:pPr>
            <a:r>
              <a:rPr lang="en-US" sz="3600" b="1" dirty="0" err="1">
                <a:solidFill>
                  <a:schemeClr val="tx1"/>
                </a:solidFill>
                <a:latin typeface="Calibri" charset="0"/>
                <a:ea typeface="Calibri" charset="0"/>
                <a:cs typeface="Calibri" charset="0"/>
              </a:rPr>
              <a:t>Sadece</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hemoliz</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değil</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eritropoez</a:t>
            </a:r>
            <a:r>
              <a:rPr lang="en-US" sz="3600" b="1" dirty="0">
                <a:solidFill>
                  <a:schemeClr val="tx1"/>
                </a:solidFill>
                <a:latin typeface="Calibri" charset="0"/>
                <a:ea typeface="Calibri" charset="0"/>
                <a:cs typeface="Calibri" charset="0"/>
              </a:rPr>
              <a:t> de </a:t>
            </a:r>
            <a:r>
              <a:rPr lang="en-US" sz="3600" b="1" dirty="0" err="1">
                <a:solidFill>
                  <a:schemeClr val="tx1"/>
                </a:solidFill>
                <a:latin typeface="Calibri" charset="0"/>
                <a:ea typeface="Calibri" charset="0"/>
                <a:cs typeface="Calibri" charset="0"/>
              </a:rPr>
              <a:t>inhibe</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olur</a:t>
            </a:r>
            <a:endParaRPr lang="en-US" sz="3600" b="1" dirty="0">
              <a:solidFill>
                <a:schemeClr val="tx1"/>
              </a:solidFill>
              <a:latin typeface="Calibri" charset="0"/>
              <a:ea typeface="Calibri" charset="0"/>
              <a:cs typeface="Calibri" charset="0"/>
            </a:endParaRPr>
          </a:p>
          <a:p>
            <a:pPr marL="1028700" lvl="2" indent="-571500" defTabSz="914400">
              <a:spcBef>
                <a:spcPts val="0"/>
              </a:spcBef>
              <a:buSzTx/>
              <a:buFont typeface="Arial" charset="0"/>
              <a:buChar char="•"/>
            </a:pPr>
            <a:r>
              <a:rPr lang="en-US" sz="3600" b="1" dirty="0" err="1">
                <a:solidFill>
                  <a:schemeClr val="tx1"/>
                </a:solidFill>
                <a:latin typeface="Calibri" charset="0"/>
                <a:ea typeface="Calibri" charset="0"/>
                <a:cs typeface="Calibri" charset="0"/>
              </a:rPr>
              <a:t>Ciddi</a:t>
            </a:r>
            <a:r>
              <a:rPr lang="en-US" sz="3600" b="1" dirty="0">
                <a:solidFill>
                  <a:schemeClr val="tx1"/>
                </a:solidFill>
                <a:latin typeface="Calibri" charset="0"/>
                <a:ea typeface="Calibri" charset="0"/>
                <a:cs typeface="Calibri" charset="0"/>
              </a:rPr>
              <a:t> fetal </a:t>
            </a:r>
            <a:r>
              <a:rPr lang="en-US" sz="3600" b="1" dirty="0" err="1">
                <a:solidFill>
                  <a:schemeClr val="tx1"/>
                </a:solidFill>
                <a:latin typeface="Calibri" charset="0"/>
                <a:ea typeface="Calibri" charset="0"/>
                <a:cs typeface="Calibri" charset="0"/>
              </a:rPr>
              <a:t>anemi</a:t>
            </a:r>
            <a:endParaRPr lang="en-US" sz="3600" b="1" dirty="0">
              <a:solidFill>
                <a:schemeClr val="tx1"/>
              </a:solidFill>
              <a:latin typeface="Calibri" charset="0"/>
              <a:ea typeface="Calibri" charset="0"/>
              <a:cs typeface="Calibri" charset="0"/>
            </a:endParaRPr>
          </a:p>
          <a:p>
            <a:pPr marL="1028700" lvl="2" indent="-571500" defTabSz="914400">
              <a:spcBef>
                <a:spcPts val="0"/>
              </a:spcBef>
              <a:buSzTx/>
              <a:buFont typeface="Arial" charset="0"/>
              <a:buChar char="•"/>
            </a:pPr>
            <a:endParaRPr lang="en-US" sz="3600" b="1" dirty="0">
              <a:solidFill>
                <a:schemeClr val="tx1"/>
              </a:solidFill>
              <a:latin typeface="Calibri" charset="0"/>
              <a:ea typeface="Calibri" charset="0"/>
              <a:cs typeface="Calibri" charset="0"/>
            </a:endParaRPr>
          </a:p>
        </p:txBody>
      </p:sp>
      <p:pic>
        <p:nvPicPr>
          <p:cNvPr id="4" name="pasted-image.pdf"/>
          <p:cNvPicPr>
            <a:picLocks noChangeAspect="1"/>
          </p:cNvPicPr>
          <p:nvPr/>
        </p:nvPicPr>
        <p:blipFill>
          <a:blip r:embed="rId2"/>
          <a:stretch>
            <a:fillRect/>
          </a:stretch>
        </p:blipFill>
        <p:spPr>
          <a:xfrm>
            <a:off x="11539728" y="223774"/>
            <a:ext cx="1184148" cy="1184148"/>
          </a:xfrm>
          <a:prstGeom prst="rect">
            <a:avLst/>
          </a:prstGeom>
          <a:ln w="12700">
            <a:miter lim="400000"/>
          </a:ln>
        </p:spPr>
      </p:pic>
    </p:spTree>
    <p:extLst>
      <p:ext uri="{BB962C8B-B14F-4D97-AF65-F5344CB8AC3E}">
        <p14:creationId xmlns:p14="http://schemas.microsoft.com/office/powerpoint/2010/main" val="949284822"/>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2" y="150368"/>
            <a:ext cx="12033504" cy="1330960"/>
          </a:xfrm>
          <a:solidFill>
            <a:schemeClr val="tx1"/>
          </a:solidFill>
        </p:spPr>
        <p:txBody>
          <a:bodyPr>
            <a:normAutofit/>
          </a:bodyPr>
          <a:lstStyle/>
          <a:p>
            <a:pPr algn="l"/>
            <a:r>
              <a:rPr lang="en-US" sz="4800" b="1" dirty="0">
                <a:solidFill>
                  <a:schemeClr val="tx2">
                    <a:lumMod val="10000"/>
                  </a:schemeClr>
                </a:solidFill>
                <a:latin typeface="Calibri" charset="0"/>
                <a:ea typeface="Calibri" charset="0"/>
                <a:cs typeface="Calibri" charset="0"/>
              </a:rPr>
              <a:t> </a:t>
            </a:r>
            <a:r>
              <a:rPr lang="en-US" sz="4400" b="1" dirty="0" err="1">
                <a:solidFill>
                  <a:schemeClr val="tx2">
                    <a:lumMod val="10000"/>
                  </a:schemeClr>
                </a:solidFill>
                <a:latin typeface="Calibri" charset="0"/>
                <a:ea typeface="Calibri" charset="0"/>
                <a:cs typeface="Calibri" charset="0"/>
              </a:rPr>
              <a:t>Patofizyoloji</a:t>
            </a:r>
            <a:r>
              <a:rPr lang="en-US" sz="4400" b="1" dirty="0">
                <a:solidFill>
                  <a:schemeClr val="tx2">
                    <a:lumMod val="10000"/>
                  </a:schemeClr>
                </a:solidFill>
                <a:latin typeface="Calibri" charset="0"/>
                <a:ea typeface="Calibri" charset="0"/>
                <a:cs typeface="Calibri" charset="0"/>
              </a:rPr>
              <a:t>- </a:t>
            </a:r>
            <a:r>
              <a:rPr lang="en-US" sz="4400" b="1" dirty="0" err="1">
                <a:solidFill>
                  <a:schemeClr val="tx2">
                    <a:lumMod val="10000"/>
                  </a:schemeClr>
                </a:solidFill>
                <a:latin typeface="Calibri" charset="0"/>
                <a:ea typeface="Calibri" charset="0"/>
                <a:cs typeface="Calibri" charset="0"/>
              </a:rPr>
              <a:t>Doğal</a:t>
            </a:r>
            <a:r>
              <a:rPr lang="en-US" sz="4400" b="1" dirty="0">
                <a:solidFill>
                  <a:schemeClr val="tx2">
                    <a:lumMod val="10000"/>
                  </a:schemeClr>
                </a:solidFill>
                <a:latin typeface="Calibri" charset="0"/>
                <a:ea typeface="Calibri" charset="0"/>
                <a:cs typeface="Calibri" charset="0"/>
              </a:rPr>
              <a:t> </a:t>
            </a:r>
            <a:r>
              <a:rPr lang="en-US" sz="4400" b="1" dirty="0" err="1">
                <a:solidFill>
                  <a:schemeClr val="tx2">
                    <a:lumMod val="10000"/>
                  </a:schemeClr>
                </a:solidFill>
                <a:latin typeface="Calibri" charset="0"/>
                <a:ea typeface="Calibri" charset="0"/>
                <a:cs typeface="Calibri" charset="0"/>
              </a:rPr>
              <a:t>seyir</a:t>
            </a:r>
            <a:endParaRPr lang="en-US" sz="4800" b="1" dirty="0">
              <a:solidFill>
                <a:schemeClr val="tx2">
                  <a:lumMod val="10000"/>
                </a:schemeClr>
              </a:solidFill>
              <a:latin typeface="Calibri" charset="0"/>
              <a:ea typeface="Calibri" charset="0"/>
              <a:cs typeface="Calibri" charset="0"/>
            </a:endParaRPr>
          </a:p>
        </p:txBody>
      </p:sp>
      <p:sp>
        <p:nvSpPr>
          <p:cNvPr id="3" name="Text Placeholder 2"/>
          <p:cNvSpPr>
            <a:spLocks noGrp="1"/>
          </p:cNvSpPr>
          <p:nvPr>
            <p:ph type="body" idx="1"/>
          </p:nvPr>
        </p:nvSpPr>
        <p:spPr>
          <a:xfrm>
            <a:off x="347471" y="1554733"/>
            <a:ext cx="12323499" cy="7794539"/>
          </a:xfrm>
        </p:spPr>
        <p:txBody>
          <a:bodyPr anchor="t">
            <a:normAutofit/>
          </a:bodyPr>
          <a:lstStyle/>
          <a:p>
            <a:pPr marL="571500" lvl="1" indent="-571500" defTabSz="914400">
              <a:spcBef>
                <a:spcPts val="0"/>
              </a:spcBef>
              <a:buSzTx/>
              <a:buFont typeface="Arial" charset="0"/>
              <a:buChar char="•"/>
            </a:pPr>
            <a:endParaRPr lang="en-US" sz="3600" b="1" dirty="0">
              <a:solidFill>
                <a:schemeClr val="tx1"/>
              </a:solidFill>
              <a:latin typeface="Calibri" charset="0"/>
              <a:ea typeface="Calibri" charset="0"/>
              <a:cs typeface="Calibri" charset="0"/>
            </a:endParaRPr>
          </a:p>
          <a:p>
            <a:pPr marL="571500" lvl="1" indent="-571500" defTabSz="914400">
              <a:spcBef>
                <a:spcPts val="0"/>
              </a:spcBef>
              <a:buSzTx/>
              <a:buFont typeface="Arial" charset="0"/>
              <a:buChar char="•"/>
            </a:pPr>
            <a:endParaRPr lang="en-US" sz="3600" b="1" dirty="0">
              <a:solidFill>
                <a:schemeClr val="tx1"/>
              </a:solidFill>
              <a:latin typeface="Calibri" charset="0"/>
              <a:ea typeface="Calibri" charset="0"/>
              <a:cs typeface="Calibri" charset="0"/>
            </a:endParaRPr>
          </a:p>
          <a:p>
            <a:pPr marL="571500" lvl="1" indent="-571500" defTabSz="914400">
              <a:spcBef>
                <a:spcPts val="0"/>
              </a:spcBef>
              <a:buSzTx/>
              <a:buFont typeface="Arial" charset="0"/>
              <a:buChar char="•"/>
            </a:pPr>
            <a:r>
              <a:rPr lang="en-US" sz="3600" b="1" dirty="0">
                <a:solidFill>
                  <a:schemeClr val="tx1"/>
                </a:solidFill>
                <a:latin typeface="Calibri" charset="0"/>
                <a:ea typeface="Calibri" charset="0"/>
                <a:cs typeface="Calibri" charset="0"/>
              </a:rPr>
              <a:t>Rh </a:t>
            </a:r>
            <a:r>
              <a:rPr lang="en-US" sz="3600" b="1" dirty="0" err="1">
                <a:solidFill>
                  <a:schemeClr val="tx1"/>
                </a:solidFill>
                <a:latin typeface="Calibri" charset="0"/>
                <a:ea typeface="Calibri" charset="0"/>
                <a:cs typeface="Calibri" charset="0"/>
              </a:rPr>
              <a:t>alloimmunizasyonu</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için</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profilaksi</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almayan</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kadınların</a:t>
            </a:r>
            <a:r>
              <a:rPr lang="en-US" sz="3600" b="1" dirty="0">
                <a:solidFill>
                  <a:schemeClr val="tx1"/>
                </a:solidFill>
                <a:latin typeface="Calibri" charset="0"/>
                <a:ea typeface="Calibri" charset="0"/>
                <a:cs typeface="Calibri" charset="0"/>
              </a:rPr>
              <a:t> %17’ </a:t>
            </a:r>
            <a:r>
              <a:rPr lang="en-US" sz="3600" b="1" dirty="0" err="1">
                <a:solidFill>
                  <a:schemeClr val="tx1"/>
                </a:solidFill>
                <a:latin typeface="Calibri" charset="0"/>
                <a:ea typeface="Calibri" charset="0"/>
                <a:cs typeface="Calibri" charset="0"/>
              </a:rPr>
              <a:t>si</a:t>
            </a:r>
            <a:r>
              <a:rPr lang="en-US" sz="3600" b="1" dirty="0">
                <a:solidFill>
                  <a:schemeClr val="tx1"/>
                </a:solidFill>
                <a:latin typeface="Calibri" charset="0"/>
                <a:ea typeface="Calibri" charset="0"/>
                <a:cs typeface="Calibri" charset="0"/>
              </a:rPr>
              <a:t> immunize </a:t>
            </a:r>
            <a:r>
              <a:rPr lang="en-US" sz="3600" b="1" dirty="0" err="1">
                <a:solidFill>
                  <a:schemeClr val="tx1"/>
                </a:solidFill>
                <a:latin typeface="Calibri" charset="0"/>
                <a:ea typeface="Calibri" charset="0"/>
                <a:cs typeface="Calibri" charset="0"/>
              </a:rPr>
              <a:t>olur</a:t>
            </a:r>
            <a:endParaRPr lang="en-US" sz="3600" b="1" dirty="0">
              <a:solidFill>
                <a:schemeClr val="tx1"/>
              </a:solidFill>
              <a:latin typeface="Calibri" charset="0"/>
              <a:ea typeface="Calibri" charset="0"/>
              <a:cs typeface="Calibri" charset="0"/>
            </a:endParaRPr>
          </a:p>
          <a:p>
            <a:pPr marL="1028700" lvl="2" indent="-571500" defTabSz="914400">
              <a:spcBef>
                <a:spcPts val="0"/>
              </a:spcBef>
              <a:buSzTx/>
              <a:buFont typeface="Arial" charset="0"/>
              <a:buChar char="•"/>
            </a:pPr>
            <a:r>
              <a:rPr lang="en-US" sz="3600" b="1" dirty="0" err="1">
                <a:solidFill>
                  <a:schemeClr val="tx1"/>
                </a:solidFill>
                <a:latin typeface="Calibri" charset="0"/>
                <a:ea typeface="Calibri" charset="0"/>
                <a:cs typeface="Calibri" charset="0"/>
              </a:rPr>
              <a:t>İmmunizasyonun</a:t>
            </a:r>
            <a:r>
              <a:rPr lang="en-US" sz="3600" b="1" dirty="0">
                <a:solidFill>
                  <a:schemeClr val="tx1"/>
                </a:solidFill>
                <a:latin typeface="Calibri" charset="0"/>
                <a:ea typeface="Calibri" charset="0"/>
                <a:cs typeface="Calibri" charset="0"/>
              </a:rPr>
              <a:t> </a:t>
            </a:r>
            <a:r>
              <a:rPr lang="en-US" sz="3600" b="1" dirty="0" err="1">
                <a:solidFill>
                  <a:srgbClr val="FFFF00"/>
                </a:solidFill>
                <a:latin typeface="Calibri" charset="0"/>
                <a:ea typeface="Calibri" charset="0"/>
                <a:cs typeface="Calibri" charset="0"/>
              </a:rPr>
              <a:t>çoğu</a:t>
            </a:r>
            <a:r>
              <a:rPr lang="en-US" sz="3600" b="1" dirty="0">
                <a:solidFill>
                  <a:srgbClr val="FFFF00"/>
                </a:solidFill>
                <a:latin typeface="Calibri" charset="0"/>
                <a:ea typeface="Calibri" charset="0"/>
                <a:cs typeface="Calibri" charset="0"/>
              </a:rPr>
              <a:t> &lt;0.1 cc maternal-fetal </a:t>
            </a:r>
            <a:r>
              <a:rPr lang="en-US" sz="3600" b="1" dirty="0" err="1">
                <a:solidFill>
                  <a:srgbClr val="FFFF00"/>
                </a:solidFill>
                <a:latin typeface="Calibri" charset="0"/>
                <a:ea typeface="Calibri" charset="0"/>
                <a:cs typeface="Calibri" charset="0"/>
              </a:rPr>
              <a:t>kanamadan</a:t>
            </a:r>
            <a:r>
              <a:rPr lang="en-US" sz="3600" b="1" dirty="0">
                <a:solidFill>
                  <a:srgbClr val="FFFF00"/>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gelişir</a:t>
            </a:r>
            <a:r>
              <a:rPr lang="en-US" sz="3600" b="1" dirty="0">
                <a:solidFill>
                  <a:schemeClr val="tx1"/>
                </a:solidFill>
                <a:latin typeface="Calibri" charset="0"/>
                <a:ea typeface="Calibri" charset="0"/>
                <a:cs typeface="Calibri" charset="0"/>
              </a:rPr>
              <a:t> </a:t>
            </a:r>
          </a:p>
          <a:p>
            <a:pPr marL="1485900" lvl="3" indent="-571500" defTabSz="914400">
              <a:spcBef>
                <a:spcPts val="0"/>
              </a:spcBef>
              <a:buSzTx/>
              <a:buFont typeface="Arial" charset="0"/>
              <a:buChar char="•"/>
            </a:pPr>
            <a:r>
              <a:rPr lang="en-US" sz="3600" b="1" dirty="0">
                <a:solidFill>
                  <a:schemeClr val="tx1"/>
                </a:solidFill>
                <a:latin typeface="Calibri" charset="0"/>
                <a:ea typeface="Calibri" charset="0"/>
                <a:cs typeface="Calibri" charset="0"/>
              </a:rPr>
              <a:t>%90’ı </a:t>
            </a:r>
            <a:r>
              <a:rPr lang="en-US" sz="3600" b="1" dirty="0" err="1">
                <a:solidFill>
                  <a:schemeClr val="tx1"/>
                </a:solidFill>
                <a:latin typeface="Calibri" charset="0"/>
                <a:ea typeface="Calibri" charset="0"/>
                <a:cs typeface="Calibri" charset="0"/>
              </a:rPr>
              <a:t>doğum</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esnasında</a:t>
            </a:r>
            <a:endParaRPr lang="en-US" sz="3600" b="1" dirty="0">
              <a:solidFill>
                <a:schemeClr val="tx1"/>
              </a:solidFill>
              <a:latin typeface="Calibri" charset="0"/>
              <a:ea typeface="Calibri" charset="0"/>
              <a:cs typeface="Calibri" charset="0"/>
            </a:endParaRPr>
          </a:p>
          <a:p>
            <a:pPr marL="1485900" lvl="3" indent="-571500" defTabSz="914400">
              <a:spcBef>
                <a:spcPts val="0"/>
              </a:spcBef>
              <a:buSzTx/>
              <a:buFont typeface="Arial" charset="0"/>
              <a:buChar char="•"/>
            </a:pPr>
            <a:r>
              <a:rPr lang="en-US" sz="3600" b="1" dirty="0">
                <a:solidFill>
                  <a:schemeClr val="tx1"/>
                </a:solidFill>
                <a:latin typeface="Calibri" charset="0"/>
                <a:ea typeface="Calibri" charset="0"/>
                <a:cs typeface="Calibri" charset="0"/>
              </a:rPr>
              <a:t>%10 3. </a:t>
            </a:r>
            <a:r>
              <a:rPr lang="en-US" sz="3600" b="1" dirty="0" err="1">
                <a:solidFill>
                  <a:schemeClr val="tx1"/>
                </a:solidFill>
                <a:latin typeface="Calibri" charset="0"/>
                <a:ea typeface="Calibri" charset="0"/>
                <a:cs typeface="Calibri" charset="0"/>
              </a:rPr>
              <a:t>üçayda</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spontan</a:t>
            </a:r>
            <a:endParaRPr lang="en-US" sz="3600" b="1" dirty="0">
              <a:solidFill>
                <a:schemeClr val="tx1"/>
              </a:solidFill>
              <a:latin typeface="Calibri" charset="0"/>
              <a:ea typeface="Calibri" charset="0"/>
              <a:cs typeface="Calibri" charset="0"/>
            </a:endParaRPr>
          </a:p>
          <a:p>
            <a:pPr marL="1028700" lvl="2" indent="-571500" defTabSz="914400">
              <a:spcBef>
                <a:spcPts val="0"/>
              </a:spcBef>
              <a:buSzTx/>
              <a:buFont typeface="Arial" charset="0"/>
              <a:buChar char="•"/>
            </a:pPr>
            <a:r>
              <a:rPr lang="en-US" sz="3600" b="1" dirty="0" err="1">
                <a:solidFill>
                  <a:schemeClr val="tx1"/>
                </a:solidFill>
                <a:latin typeface="Calibri" charset="0"/>
                <a:ea typeface="Calibri" charset="0"/>
                <a:cs typeface="Calibri" charset="0"/>
              </a:rPr>
              <a:t>Eş</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zamanlı</a:t>
            </a:r>
            <a:r>
              <a:rPr lang="en-US" sz="3600" b="1" dirty="0">
                <a:solidFill>
                  <a:schemeClr val="tx1"/>
                </a:solidFill>
                <a:latin typeface="Calibri" charset="0"/>
                <a:ea typeface="Calibri" charset="0"/>
                <a:cs typeface="Calibri" charset="0"/>
              </a:rPr>
              <a:t> ABO </a:t>
            </a:r>
            <a:r>
              <a:rPr lang="en-US" sz="3600" b="1" dirty="0" err="1">
                <a:solidFill>
                  <a:schemeClr val="tx1"/>
                </a:solidFill>
                <a:latin typeface="Calibri" charset="0"/>
                <a:ea typeface="Calibri" charset="0"/>
                <a:cs typeface="Calibri" charset="0"/>
              </a:rPr>
              <a:t>uygunsuzluğu</a:t>
            </a:r>
            <a:r>
              <a:rPr lang="en-US" sz="3600" b="1" dirty="0">
                <a:solidFill>
                  <a:schemeClr val="tx1"/>
                </a:solidFill>
                <a:latin typeface="Calibri" charset="0"/>
                <a:ea typeface="Calibri" charset="0"/>
                <a:cs typeface="Calibri" charset="0"/>
              </a:rPr>
              <a:t> da </a:t>
            </a:r>
            <a:r>
              <a:rPr lang="en-US" sz="3600" b="1" dirty="0" err="1">
                <a:solidFill>
                  <a:schemeClr val="tx1"/>
                </a:solidFill>
                <a:latin typeface="Calibri" charset="0"/>
                <a:ea typeface="Calibri" charset="0"/>
                <a:cs typeface="Calibri" charset="0"/>
              </a:rPr>
              <a:t>varsa</a:t>
            </a:r>
            <a:r>
              <a:rPr lang="en-US" sz="3600" b="1" dirty="0">
                <a:solidFill>
                  <a:schemeClr val="tx1"/>
                </a:solidFill>
                <a:latin typeface="Calibri" charset="0"/>
                <a:ea typeface="Calibri" charset="0"/>
                <a:cs typeface="Calibri" charset="0"/>
              </a:rPr>
              <a:t> risk %4-5 </a:t>
            </a:r>
            <a:r>
              <a:rPr lang="en-US" sz="3600" b="1" dirty="0" err="1">
                <a:solidFill>
                  <a:schemeClr val="tx1"/>
                </a:solidFill>
                <a:latin typeface="Calibri" charset="0"/>
                <a:ea typeface="Calibri" charset="0"/>
                <a:cs typeface="Calibri" charset="0"/>
              </a:rPr>
              <a:t>azalır</a:t>
            </a:r>
            <a:endParaRPr lang="en-US" sz="3600" b="1" dirty="0">
              <a:solidFill>
                <a:schemeClr val="tx1"/>
              </a:solidFill>
              <a:latin typeface="Calibri" charset="0"/>
              <a:ea typeface="Calibri" charset="0"/>
              <a:cs typeface="Calibri" charset="0"/>
            </a:endParaRPr>
          </a:p>
          <a:p>
            <a:pPr marL="457200" lvl="2" indent="0" defTabSz="914400">
              <a:spcBef>
                <a:spcPts val="0"/>
              </a:spcBef>
              <a:buSzTx/>
              <a:buNone/>
            </a:pPr>
            <a:endParaRPr lang="en-US" sz="3600" b="1" dirty="0">
              <a:solidFill>
                <a:schemeClr val="tx1"/>
              </a:solidFill>
              <a:latin typeface="Calibri" charset="0"/>
              <a:ea typeface="Calibri" charset="0"/>
              <a:cs typeface="Calibri" charset="0"/>
            </a:endParaRPr>
          </a:p>
          <a:p>
            <a:pPr marL="571500" lvl="1" indent="-571500" defTabSz="914400">
              <a:spcBef>
                <a:spcPts val="0"/>
              </a:spcBef>
              <a:buSzTx/>
              <a:buFont typeface="Arial" charset="0"/>
              <a:buChar char="•"/>
            </a:pPr>
            <a:r>
              <a:rPr lang="en-US" sz="3600" b="1" dirty="0" err="1">
                <a:solidFill>
                  <a:srgbClr val="FFFF00"/>
                </a:solidFill>
                <a:latin typeface="Calibri" charset="0"/>
                <a:ea typeface="Calibri" charset="0"/>
                <a:cs typeface="Calibri" charset="0"/>
              </a:rPr>
              <a:t>Kell</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alloimmunizasyonunda</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ise</a:t>
            </a:r>
            <a:r>
              <a:rPr lang="en-US" sz="3600" b="1" dirty="0">
                <a:solidFill>
                  <a:schemeClr val="tx1"/>
                </a:solidFill>
                <a:latin typeface="Calibri" charset="0"/>
                <a:ea typeface="Calibri" charset="0"/>
                <a:cs typeface="Calibri" charset="0"/>
              </a:rPr>
              <a:t> </a:t>
            </a:r>
            <a:r>
              <a:rPr lang="en-US" sz="3600" b="1" dirty="0" err="1">
                <a:solidFill>
                  <a:schemeClr val="tx1"/>
                </a:solidFill>
                <a:latin typeface="Calibri" charset="0"/>
                <a:ea typeface="Calibri" charset="0"/>
                <a:cs typeface="Calibri" charset="0"/>
              </a:rPr>
              <a:t>etkilenim</a:t>
            </a:r>
            <a:r>
              <a:rPr lang="en-US" sz="3600" b="1" dirty="0">
                <a:solidFill>
                  <a:schemeClr val="tx1"/>
                </a:solidFill>
                <a:latin typeface="Calibri" charset="0"/>
                <a:ea typeface="Calibri" charset="0"/>
                <a:cs typeface="Calibri" charset="0"/>
              </a:rPr>
              <a:t> %40</a:t>
            </a:r>
          </a:p>
          <a:p>
            <a:pPr marL="1943100" lvl="4" indent="-571500" defTabSz="914400">
              <a:spcBef>
                <a:spcPts val="0"/>
              </a:spcBef>
              <a:buSzTx/>
              <a:buFont typeface="Arial" charset="0"/>
              <a:buChar char="•"/>
            </a:pPr>
            <a:endParaRPr lang="en-US" sz="3600" b="1" dirty="0">
              <a:solidFill>
                <a:schemeClr val="tx1"/>
              </a:solidFill>
              <a:latin typeface="Calibri" charset="0"/>
              <a:ea typeface="Calibri" charset="0"/>
              <a:cs typeface="Calibri" charset="0"/>
            </a:endParaRPr>
          </a:p>
        </p:txBody>
      </p:sp>
      <p:pic>
        <p:nvPicPr>
          <p:cNvPr id="4" name="pasted-image.pdf"/>
          <p:cNvPicPr>
            <a:picLocks noChangeAspect="1"/>
          </p:cNvPicPr>
          <p:nvPr/>
        </p:nvPicPr>
        <p:blipFill>
          <a:blip r:embed="rId2"/>
          <a:stretch>
            <a:fillRect/>
          </a:stretch>
        </p:blipFill>
        <p:spPr>
          <a:xfrm>
            <a:off x="11196828" y="223774"/>
            <a:ext cx="1184148" cy="1184148"/>
          </a:xfrm>
          <a:prstGeom prst="rect">
            <a:avLst/>
          </a:prstGeom>
          <a:ln w="12700">
            <a:miter lim="400000"/>
          </a:ln>
        </p:spPr>
      </p:pic>
    </p:spTree>
    <p:extLst>
      <p:ext uri="{BB962C8B-B14F-4D97-AF65-F5344CB8AC3E}">
        <p14:creationId xmlns:p14="http://schemas.microsoft.com/office/powerpoint/2010/main" val="1700089961"/>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6576"/>
            <a:ext cx="13004800" cy="1426464"/>
          </a:xfrm>
          <a:solidFill>
            <a:schemeClr val="tx1"/>
          </a:solidFill>
        </p:spPr>
        <p:txBody>
          <a:bodyPr>
            <a:normAutofit fontScale="90000"/>
          </a:bodyPr>
          <a:lstStyle/>
          <a:p>
            <a:pPr algn="l"/>
            <a:br>
              <a:rPr lang="en-US" sz="4800" b="1" dirty="0">
                <a:solidFill>
                  <a:schemeClr val="tx2">
                    <a:lumMod val="10000"/>
                  </a:schemeClr>
                </a:solidFill>
                <a:latin typeface="Calibri" charset="0"/>
                <a:ea typeface="Calibri" charset="0"/>
                <a:cs typeface="Calibri" charset="0"/>
              </a:rPr>
            </a:br>
            <a:r>
              <a:rPr lang="en-US" sz="4800" b="1" dirty="0">
                <a:solidFill>
                  <a:schemeClr val="tx2">
                    <a:lumMod val="10000"/>
                  </a:schemeClr>
                </a:solidFill>
                <a:latin typeface="Calibri" charset="0"/>
                <a:ea typeface="Calibri" charset="0"/>
                <a:cs typeface="Calibri" charset="0"/>
              </a:rPr>
              <a:t> Rh (D) </a:t>
            </a:r>
            <a:r>
              <a:rPr lang="en-US" sz="4800" b="1" dirty="0" err="1">
                <a:solidFill>
                  <a:schemeClr val="tx2">
                    <a:lumMod val="10000"/>
                  </a:schemeClr>
                </a:solidFill>
                <a:latin typeface="Calibri" charset="0"/>
                <a:ea typeface="Calibri" charset="0"/>
                <a:cs typeface="Calibri" charset="0"/>
              </a:rPr>
              <a:t>Alloimmunizasyonu</a:t>
            </a:r>
            <a:r>
              <a:rPr lang="en-US" sz="4800" b="1" dirty="0">
                <a:solidFill>
                  <a:schemeClr val="tx2">
                    <a:lumMod val="10000"/>
                  </a:schemeClr>
                </a:solidFill>
                <a:latin typeface="Calibri" charset="0"/>
                <a:ea typeface="Calibri" charset="0"/>
                <a:cs typeface="Calibri" charset="0"/>
              </a:rPr>
              <a:t> </a:t>
            </a:r>
            <a:r>
              <a:rPr lang="mr-IN" sz="4800" b="1" dirty="0">
                <a:solidFill>
                  <a:schemeClr val="tx2">
                    <a:lumMod val="10000"/>
                  </a:schemeClr>
                </a:solidFill>
                <a:latin typeface="Calibri" charset="0"/>
                <a:ea typeface="Calibri" charset="0"/>
                <a:cs typeface="Calibri" charset="0"/>
              </a:rPr>
              <a:t>–</a:t>
            </a:r>
            <a:r>
              <a:rPr lang="en-US" sz="4800" b="1" dirty="0" err="1">
                <a:solidFill>
                  <a:schemeClr val="tx2">
                    <a:lumMod val="10000"/>
                  </a:schemeClr>
                </a:solidFill>
                <a:latin typeface="Calibri" charset="0"/>
                <a:ea typeface="Calibri" charset="0"/>
                <a:cs typeface="Calibri" charset="0"/>
              </a:rPr>
              <a:t>Paternisite</a:t>
            </a:r>
            <a:r>
              <a:rPr lang="en-US" sz="4800" b="1" dirty="0">
                <a:solidFill>
                  <a:schemeClr val="tx2">
                    <a:lumMod val="10000"/>
                  </a:schemeClr>
                </a:solidFill>
                <a:latin typeface="Calibri" charset="0"/>
                <a:ea typeface="Calibri" charset="0"/>
                <a:cs typeface="Calibri" charset="0"/>
              </a:rPr>
              <a:t>/</a:t>
            </a:r>
            <a:r>
              <a:rPr lang="en-US" sz="4800" b="1" dirty="0" err="1">
                <a:solidFill>
                  <a:schemeClr val="tx2">
                    <a:lumMod val="10000"/>
                  </a:schemeClr>
                </a:solidFill>
                <a:latin typeface="Calibri" charset="0"/>
                <a:ea typeface="Calibri" charset="0"/>
                <a:cs typeface="Calibri" charset="0"/>
              </a:rPr>
              <a:t>Zigosite</a:t>
            </a:r>
            <a:br>
              <a:rPr lang="en-US" sz="4800" b="1" dirty="0">
                <a:solidFill>
                  <a:schemeClr val="tx2">
                    <a:lumMod val="10000"/>
                  </a:schemeClr>
                </a:solidFill>
                <a:latin typeface="Calibri" charset="0"/>
                <a:ea typeface="Calibri" charset="0"/>
                <a:cs typeface="Calibri" charset="0"/>
              </a:rPr>
            </a:br>
            <a:endParaRPr lang="en-US" sz="4800" b="1" dirty="0">
              <a:solidFill>
                <a:schemeClr val="tx2">
                  <a:lumMod val="10000"/>
                </a:schemeClr>
              </a:solidFill>
              <a:latin typeface="Calibri" charset="0"/>
              <a:ea typeface="Calibri" charset="0"/>
              <a:cs typeface="Calibri" charset="0"/>
            </a:endParaRPr>
          </a:p>
        </p:txBody>
      </p:sp>
      <p:pic>
        <p:nvPicPr>
          <p:cNvPr id="4" name="pasted-image.pdf"/>
          <p:cNvPicPr>
            <a:picLocks noChangeAspect="1"/>
          </p:cNvPicPr>
          <p:nvPr/>
        </p:nvPicPr>
        <p:blipFill>
          <a:blip r:embed="rId2"/>
          <a:stretch>
            <a:fillRect/>
          </a:stretch>
        </p:blipFill>
        <p:spPr>
          <a:xfrm>
            <a:off x="12106656" y="-11176"/>
            <a:ext cx="898144" cy="898144"/>
          </a:xfrm>
          <a:prstGeom prst="rect">
            <a:avLst/>
          </a:prstGeom>
          <a:ln w="12700">
            <a:miter lim="400000"/>
          </a:ln>
        </p:spPr>
      </p:pic>
      <p:sp>
        <p:nvSpPr>
          <p:cNvPr id="7" name="TextBox 6"/>
          <p:cNvSpPr txBox="1"/>
          <p:nvPr/>
        </p:nvSpPr>
        <p:spPr>
          <a:xfrm>
            <a:off x="3377682" y="1510792"/>
            <a:ext cx="6176866" cy="656590"/>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en-US" sz="3600" b="1">
                <a:latin typeface="Calibri" charset="0"/>
                <a:ea typeface="Calibri" charset="0"/>
                <a:cs typeface="Calibri" charset="0"/>
              </a:rPr>
              <a:t>Maternal Rh (D) </a:t>
            </a:r>
            <a:r>
              <a:rPr lang="en-US" sz="3600" b="1" dirty="0" err="1">
                <a:latin typeface="Calibri" charset="0"/>
                <a:ea typeface="Calibri" charset="0"/>
                <a:cs typeface="Calibri" charset="0"/>
              </a:rPr>
              <a:t>negatif</a:t>
            </a:r>
            <a:endParaRPr lang="en-US" sz="3600" b="1" dirty="0">
              <a:latin typeface="Calibri" charset="0"/>
              <a:ea typeface="Calibri" charset="0"/>
              <a:cs typeface="Calibri" charset="0"/>
            </a:endParaRPr>
          </a:p>
        </p:txBody>
      </p:sp>
      <p:sp>
        <p:nvSpPr>
          <p:cNvPr id="8" name="TextBox 7"/>
          <p:cNvSpPr txBox="1"/>
          <p:nvPr/>
        </p:nvSpPr>
        <p:spPr>
          <a:xfrm>
            <a:off x="289249" y="4203875"/>
            <a:ext cx="6176866" cy="1210588"/>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en-US" sz="3600" b="1" dirty="0">
                <a:latin typeface="Calibri" charset="0"/>
                <a:ea typeface="Calibri" charset="0"/>
                <a:cs typeface="Calibri" charset="0"/>
              </a:rPr>
              <a:t>Paternal Rh (D) </a:t>
            </a:r>
            <a:r>
              <a:rPr lang="en-US" sz="3600" b="1" dirty="0" err="1">
                <a:latin typeface="Calibri" charset="0"/>
                <a:ea typeface="Calibri" charset="0"/>
                <a:cs typeface="Calibri" charset="0"/>
              </a:rPr>
              <a:t>homozigot</a:t>
            </a:r>
            <a:r>
              <a:rPr lang="en-US" sz="3600" b="1" dirty="0">
                <a:latin typeface="Calibri" charset="0"/>
                <a:ea typeface="Calibri" charset="0"/>
                <a:cs typeface="Calibri" charset="0"/>
              </a:rPr>
              <a:t> </a:t>
            </a:r>
            <a:r>
              <a:rPr lang="en-US" sz="3600" b="1" dirty="0" err="1">
                <a:latin typeface="Calibri" charset="0"/>
                <a:ea typeface="Calibri" charset="0"/>
                <a:cs typeface="Calibri" charset="0"/>
              </a:rPr>
              <a:t>pozitif</a:t>
            </a:r>
            <a:endParaRPr lang="en-US" sz="3600" b="1" dirty="0">
              <a:latin typeface="Calibri" charset="0"/>
              <a:ea typeface="Calibri" charset="0"/>
              <a:cs typeface="Calibri" charset="0"/>
            </a:endParaRPr>
          </a:p>
        </p:txBody>
      </p:sp>
      <p:sp>
        <p:nvSpPr>
          <p:cNvPr id="9" name="TextBox 8"/>
          <p:cNvSpPr txBox="1"/>
          <p:nvPr/>
        </p:nvSpPr>
        <p:spPr>
          <a:xfrm>
            <a:off x="6683828" y="4221039"/>
            <a:ext cx="6176866" cy="1210588"/>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en-US" sz="3600" b="1" dirty="0">
                <a:latin typeface="Calibri" charset="0"/>
                <a:ea typeface="Calibri" charset="0"/>
                <a:cs typeface="Calibri" charset="0"/>
              </a:rPr>
              <a:t>Paternal Rh (D) </a:t>
            </a:r>
            <a:r>
              <a:rPr lang="en-US" sz="3600" b="1" dirty="0" err="1">
                <a:latin typeface="Calibri" charset="0"/>
                <a:ea typeface="Calibri" charset="0"/>
                <a:cs typeface="Calibri" charset="0"/>
              </a:rPr>
              <a:t>heterozigot</a:t>
            </a:r>
            <a:r>
              <a:rPr lang="en-US" sz="3600" b="1" dirty="0">
                <a:latin typeface="Calibri" charset="0"/>
                <a:ea typeface="Calibri" charset="0"/>
                <a:cs typeface="Calibri" charset="0"/>
              </a:rPr>
              <a:t> </a:t>
            </a:r>
            <a:r>
              <a:rPr lang="en-US" sz="3600" b="1" dirty="0" err="1">
                <a:latin typeface="Calibri" charset="0"/>
                <a:ea typeface="Calibri" charset="0"/>
                <a:cs typeface="Calibri" charset="0"/>
              </a:rPr>
              <a:t>pozitif</a:t>
            </a:r>
            <a:endParaRPr lang="en-US" sz="3600" b="1" dirty="0">
              <a:latin typeface="Calibri" charset="0"/>
              <a:ea typeface="Calibri" charset="0"/>
              <a:cs typeface="Calibri" charset="0"/>
            </a:endParaRPr>
          </a:p>
        </p:txBody>
      </p:sp>
      <p:sp>
        <p:nvSpPr>
          <p:cNvPr id="10" name="TextBox 9"/>
          <p:cNvSpPr txBox="1"/>
          <p:nvPr/>
        </p:nvSpPr>
        <p:spPr>
          <a:xfrm>
            <a:off x="3222171" y="2972838"/>
            <a:ext cx="6176866" cy="656590"/>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en-US" sz="3600" b="1" dirty="0">
                <a:latin typeface="Calibri" charset="0"/>
                <a:ea typeface="Calibri" charset="0"/>
                <a:cs typeface="Calibri" charset="0"/>
              </a:rPr>
              <a:t>Paternal </a:t>
            </a:r>
            <a:r>
              <a:rPr lang="en-US" sz="3600" b="1" dirty="0" err="1">
                <a:latin typeface="Calibri" charset="0"/>
                <a:ea typeface="Calibri" charset="0"/>
                <a:cs typeface="Calibri" charset="0"/>
              </a:rPr>
              <a:t>genotip</a:t>
            </a:r>
            <a:r>
              <a:rPr lang="en-US" sz="3600" b="1" dirty="0">
                <a:latin typeface="Calibri" charset="0"/>
                <a:ea typeface="Calibri" charset="0"/>
                <a:cs typeface="Calibri" charset="0"/>
              </a:rPr>
              <a:t> </a:t>
            </a:r>
            <a:r>
              <a:rPr lang="en-US" sz="3600" b="1" dirty="0" err="1">
                <a:latin typeface="Calibri" charset="0"/>
                <a:ea typeface="Calibri" charset="0"/>
                <a:cs typeface="Calibri" charset="0"/>
              </a:rPr>
              <a:t>bakılabilir</a:t>
            </a:r>
            <a:endParaRPr lang="en-US" sz="3600" b="1" dirty="0">
              <a:latin typeface="Calibri" charset="0"/>
              <a:ea typeface="Calibri" charset="0"/>
              <a:cs typeface="Calibri" charset="0"/>
            </a:endParaRPr>
          </a:p>
        </p:txBody>
      </p:sp>
      <p:sp>
        <p:nvSpPr>
          <p:cNvPr id="11" name="TextBox 10"/>
          <p:cNvSpPr txBox="1"/>
          <p:nvPr/>
        </p:nvSpPr>
        <p:spPr>
          <a:xfrm>
            <a:off x="289249" y="6111689"/>
            <a:ext cx="6176866" cy="656590"/>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en-US" sz="3600" b="1" dirty="0">
                <a:latin typeface="Calibri" charset="0"/>
                <a:ea typeface="Calibri" charset="0"/>
                <a:cs typeface="Calibri" charset="0"/>
              </a:rPr>
              <a:t>Fetus </a:t>
            </a:r>
            <a:r>
              <a:rPr lang="en-US" sz="3600" b="1" dirty="0" err="1">
                <a:latin typeface="Calibri" charset="0"/>
                <a:ea typeface="Calibri" charset="0"/>
                <a:cs typeface="Calibri" charset="0"/>
              </a:rPr>
              <a:t>kesin</a:t>
            </a:r>
            <a:r>
              <a:rPr lang="en-US" sz="3600" b="1" dirty="0">
                <a:latin typeface="Calibri" charset="0"/>
                <a:ea typeface="Calibri" charset="0"/>
                <a:cs typeface="Calibri" charset="0"/>
              </a:rPr>
              <a:t> Rh (D) </a:t>
            </a:r>
            <a:r>
              <a:rPr lang="en-US" sz="3600" b="1" dirty="0" err="1">
                <a:latin typeface="Calibri" charset="0"/>
                <a:ea typeface="Calibri" charset="0"/>
                <a:cs typeface="Calibri" charset="0"/>
              </a:rPr>
              <a:t>pozitif</a:t>
            </a:r>
            <a:endParaRPr lang="en-US" sz="3600" b="1" dirty="0">
              <a:latin typeface="Calibri" charset="0"/>
              <a:ea typeface="Calibri" charset="0"/>
              <a:cs typeface="Calibri" charset="0"/>
            </a:endParaRPr>
          </a:p>
        </p:txBody>
      </p:sp>
      <p:sp>
        <p:nvSpPr>
          <p:cNvPr id="12" name="TextBox 11"/>
          <p:cNvSpPr txBox="1"/>
          <p:nvPr/>
        </p:nvSpPr>
        <p:spPr>
          <a:xfrm>
            <a:off x="6683828" y="6111689"/>
            <a:ext cx="6176866" cy="656590"/>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en-US" sz="3600" b="1" dirty="0">
                <a:latin typeface="Calibri" charset="0"/>
                <a:ea typeface="Calibri" charset="0"/>
                <a:cs typeface="Calibri" charset="0"/>
              </a:rPr>
              <a:t>Fetus Rh (D) </a:t>
            </a:r>
            <a:r>
              <a:rPr lang="en-US" sz="3600" b="1" dirty="0" err="1">
                <a:latin typeface="Calibri" charset="0"/>
                <a:ea typeface="Calibri" charset="0"/>
                <a:cs typeface="Calibri" charset="0"/>
              </a:rPr>
              <a:t>tayini</a:t>
            </a:r>
            <a:r>
              <a:rPr lang="en-US" sz="3600" b="1" dirty="0">
                <a:latin typeface="Calibri" charset="0"/>
                <a:ea typeface="Calibri" charset="0"/>
                <a:cs typeface="Calibri" charset="0"/>
              </a:rPr>
              <a:t> </a:t>
            </a:r>
            <a:r>
              <a:rPr lang="en-US" sz="3600" b="1" dirty="0" err="1">
                <a:latin typeface="Calibri" charset="0"/>
                <a:ea typeface="Calibri" charset="0"/>
                <a:cs typeface="Calibri" charset="0"/>
              </a:rPr>
              <a:t>yapılmalı</a:t>
            </a:r>
            <a:endParaRPr lang="en-US" sz="3600" b="1" dirty="0">
              <a:latin typeface="Calibri" charset="0"/>
              <a:ea typeface="Calibri" charset="0"/>
              <a:cs typeface="Calibri" charset="0"/>
            </a:endParaRPr>
          </a:p>
        </p:txBody>
      </p:sp>
      <p:sp>
        <p:nvSpPr>
          <p:cNvPr id="13" name="TextBox 12"/>
          <p:cNvSpPr txBox="1"/>
          <p:nvPr/>
        </p:nvSpPr>
        <p:spPr>
          <a:xfrm>
            <a:off x="6683828" y="7485284"/>
            <a:ext cx="6176866" cy="1579920"/>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571500" marR="0" indent="-571500" algn="l" defTabSz="584200" rtl="0" fontAlgn="auto" latinLnBrk="0" hangingPunct="0">
              <a:lnSpc>
                <a:spcPct val="100000"/>
              </a:lnSpc>
              <a:spcBef>
                <a:spcPts val="0"/>
              </a:spcBef>
              <a:spcAft>
                <a:spcPts val="0"/>
              </a:spcAft>
              <a:buClrTx/>
              <a:buSzTx/>
              <a:buFont typeface="Arial" charset="0"/>
              <a:buChar char="•"/>
              <a:tabLst/>
            </a:pPr>
            <a:r>
              <a:rPr lang="en-US" sz="3200" b="1" dirty="0" err="1">
                <a:latin typeface="Calibri" charset="0"/>
                <a:ea typeface="Calibri" charset="0"/>
                <a:cs typeface="Calibri" charset="0"/>
              </a:rPr>
              <a:t>Amniyosentez</a:t>
            </a:r>
            <a:r>
              <a:rPr lang="en-US" sz="3200" b="1" dirty="0">
                <a:latin typeface="Calibri" charset="0"/>
                <a:ea typeface="Calibri" charset="0"/>
                <a:cs typeface="Calibri" charset="0"/>
              </a:rPr>
              <a:t> </a:t>
            </a:r>
            <a:r>
              <a:rPr lang="en-US" sz="3200" b="1" dirty="0" err="1">
                <a:latin typeface="Calibri" charset="0"/>
                <a:ea typeface="Calibri" charset="0"/>
                <a:cs typeface="Calibri" charset="0"/>
              </a:rPr>
              <a:t>ile</a:t>
            </a:r>
            <a:r>
              <a:rPr lang="en-US" sz="3200" b="1" dirty="0">
                <a:latin typeface="Calibri" charset="0"/>
                <a:ea typeface="Calibri" charset="0"/>
                <a:cs typeface="Calibri" charset="0"/>
              </a:rPr>
              <a:t> </a:t>
            </a:r>
            <a:r>
              <a:rPr lang="en-US" sz="3200" b="1" dirty="0" err="1">
                <a:latin typeface="Calibri" charset="0"/>
                <a:ea typeface="Calibri" charset="0"/>
                <a:cs typeface="Calibri" charset="0"/>
              </a:rPr>
              <a:t>amniyositlerde</a:t>
            </a:r>
            <a:r>
              <a:rPr lang="en-US" sz="3200" b="1" dirty="0">
                <a:latin typeface="Calibri" charset="0"/>
                <a:ea typeface="Calibri" charset="0"/>
                <a:cs typeface="Calibri" charset="0"/>
              </a:rPr>
              <a:t> PCR- </a:t>
            </a:r>
            <a:r>
              <a:rPr lang="en-US" sz="3200" b="1" dirty="0" err="1">
                <a:latin typeface="Calibri" charset="0"/>
                <a:ea typeface="Calibri" charset="0"/>
                <a:cs typeface="Calibri" charset="0"/>
              </a:rPr>
              <a:t>kesin</a:t>
            </a:r>
            <a:r>
              <a:rPr lang="en-US" sz="3200" b="1" dirty="0">
                <a:latin typeface="Calibri" charset="0"/>
                <a:ea typeface="Calibri" charset="0"/>
                <a:cs typeface="Calibri" charset="0"/>
              </a:rPr>
              <a:t> </a:t>
            </a:r>
            <a:r>
              <a:rPr lang="en-US" sz="3200" b="1" dirty="0" err="1">
                <a:latin typeface="Calibri" charset="0"/>
                <a:ea typeface="Calibri" charset="0"/>
                <a:cs typeface="Calibri" charset="0"/>
              </a:rPr>
              <a:t>tanı</a:t>
            </a:r>
            <a:endParaRPr lang="en-US" sz="3200" b="1" dirty="0">
              <a:latin typeface="Calibri" charset="0"/>
              <a:ea typeface="Calibri" charset="0"/>
              <a:cs typeface="Calibri" charset="0"/>
            </a:endParaRPr>
          </a:p>
          <a:p>
            <a:pPr marL="571500" marR="0" indent="-571500" algn="l" defTabSz="584200" rtl="0" fontAlgn="auto" latinLnBrk="0" hangingPunct="0">
              <a:lnSpc>
                <a:spcPct val="100000"/>
              </a:lnSpc>
              <a:spcBef>
                <a:spcPts val="0"/>
              </a:spcBef>
              <a:spcAft>
                <a:spcPts val="0"/>
              </a:spcAft>
              <a:buClrTx/>
              <a:buSzTx/>
              <a:buFont typeface="Arial" charset="0"/>
              <a:buChar char="•"/>
              <a:tabLst/>
            </a:pPr>
            <a:r>
              <a:rPr lang="en-US" sz="3200" b="1" dirty="0" err="1">
                <a:latin typeface="Calibri" charset="0"/>
                <a:ea typeface="Calibri" charset="0"/>
                <a:cs typeface="Calibri" charset="0"/>
              </a:rPr>
              <a:t>Hücre</a:t>
            </a:r>
            <a:r>
              <a:rPr lang="en-US" sz="3200" b="1" dirty="0">
                <a:latin typeface="Calibri" charset="0"/>
                <a:ea typeface="Calibri" charset="0"/>
                <a:cs typeface="Calibri" charset="0"/>
              </a:rPr>
              <a:t> </a:t>
            </a:r>
            <a:r>
              <a:rPr lang="en-US" sz="3200" b="1" dirty="0" err="1">
                <a:latin typeface="Calibri" charset="0"/>
                <a:ea typeface="Calibri" charset="0"/>
                <a:cs typeface="Calibri" charset="0"/>
              </a:rPr>
              <a:t>dışı</a:t>
            </a:r>
            <a:r>
              <a:rPr lang="en-US" sz="3200" b="1" dirty="0">
                <a:latin typeface="Calibri" charset="0"/>
                <a:ea typeface="Calibri" charset="0"/>
                <a:cs typeface="Calibri" charset="0"/>
              </a:rPr>
              <a:t> DNA </a:t>
            </a:r>
            <a:r>
              <a:rPr lang="en-US" sz="3200" b="1" dirty="0" err="1">
                <a:latin typeface="Calibri" charset="0"/>
                <a:ea typeface="Calibri" charset="0"/>
                <a:cs typeface="Calibri" charset="0"/>
              </a:rPr>
              <a:t>ile</a:t>
            </a:r>
            <a:r>
              <a:rPr lang="en-US" sz="3200" b="1" dirty="0">
                <a:latin typeface="Calibri" charset="0"/>
                <a:ea typeface="Calibri" charset="0"/>
                <a:cs typeface="Calibri" charset="0"/>
              </a:rPr>
              <a:t> fetal Rh </a:t>
            </a:r>
            <a:r>
              <a:rPr lang="en-US" sz="3200" b="1" dirty="0" err="1">
                <a:latin typeface="Calibri" charset="0"/>
                <a:ea typeface="Calibri" charset="0"/>
                <a:cs typeface="Calibri" charset="0"/>
              </a:rPr>
              <a:t>tayini</a:t>
            </a:r>
            <a:endParaRPr lang="en-US" sz="3200" b="1" dirty="0">
              <a:latin typeface="Calibri" charset="0"/>
              <a:ea typeface="Calibri" charset="0"/>
              <a:cs typeface="Calibri" charset="0"/>
            </a:endParaRPr>
          </a:p>
        </p:txBody>
      </p:sp>
      <p:sp>
        <p:nvSpPr>
          <p:cNvPr id="14" name="Down Arrow 13"/>
          <p:cNvSpPr/>
          <p:nvPr/>
        </p:nvSpPr>
        <p:spPr>
          <a:xfrm>
            <a:off x="6310604" y="2062181"/>
            <a:ext cx="484632" cy="978408"/>
          </a:xfrm>
          <a:prstGeom prst="downArrow">
            <a:avLst/>
          </a:prstGeom>
          <a:solidFill>
            <a:srgbClr val="FFFF00"/>
          </a:solidFill>
          <a:ln w="12700" cap="flat">
            <a:solidFill>
              <a:srgbClr val="FFFF00"/>
            </a:solidFill>
            <a:miter lim="400000"/>
          </a:ln>
          <a:effectLst>
            <a:outerShdw blurRad="76200" dir="18900000" rotWithShape="0">
              <a:srgbClr val="000000">
                <a:alpha val="8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outerShdw blurRad="25400" dist="23998" dir="2700000" rotWithShape="0">
                  <a:srgbClr val="000000">
                    <a:alpha val="31034"/>
                  </a:srgbClr>
                </a:outerShdw>
              </a:effectLst>
              <a:uFillTx/>
              <a:latin typeface="+mj-lt"/>
              <a:ea typeface="+mj-ea"/>
              <a:cs typeface="+mj-cs"/>
              <a:sym typeface="Helvetica Light"/>
            </a:endParaRPr>
          </a:p>
        </p:txBody>
      </p:sp>
      <p:sp>
        <p:nvSpPr>
          <p:cNvPr id="15" name="Down Arrow 14"/>
          <p:cNvSpPr/>
          <p:nvPr/>
        </p:nvSpPr>
        <p:spPr>
          <a:xfrm rot="3581560" flipH="1">
            <a:off x="4572000" y="3364731"/>
            <a:ext cx="615821" cy="1121335"/>
          </a:xfrm>
          <a:prstGeom prst="downArrow">
            <a:avLst/>
          </a:prstGeom>
          <a:solidFill>
            <a:srgbClr val="FFFF00"/>
          </a:solidFill>
          <a:ln w="12700" cap="flat">
            <a:solidFill>
              <a:srgbClr val="FFFF00"/>
            </a:solidFill>
            <a:miter lim="400000"/>
          </a:ln>
          <a:effectLst>
            <a:outerShdw blurRad="76200" dir="18900000" rotWithShape="0">
              <a:srgbClr val="000000">
                <a:alpha val="8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outerShdw blurRad="25400" dist="23998" dir="2700000" rotWithShape="0">
                  <a:srgbClr val="000000">
                    <a:alpha val="31034"/>
                  </a:srgbClr>
                </a:outerShdw>
              </a:effectLst>
              <a:uFillTx/>
              <a:latin typeface="+mj-lt"/>
              <a:ea typeface="+mj-ea"/>
              <a:cs typeface="+mj-cs"/>
              <a:sym typeface="Helvetica Light"/>
            </a:endParaRPr>
          </a:p>
        </p:txBody>
      </p:sp>
      <p:sp>
        <p:nvSpPr>
          <p:cNvPr id="16" name="Down Arrow 15"/>
          <p:cNvSpPr/>
          <p:nvPr/>
        </p:nvSpPr>
        <p:spPr>
          <a:xfrm rot="18484912" flipH="1">
            <a:off x="7671598" y="3427264"/>
            <a:ext cx="615821" cy="1121335"/>
          </a:xfrm>
          <a:prstGeom prst="downArrow">
            <a:avLst/>
          </a:prstGeom>
          <a:solidFill>
            <a:srgbClr val="FFFF00"/>
          </a:solidFill>
          <a:ln w="12700" cap="flat">
            <a:solidFill>
              <a:srgbClr val="FFFF00"/>
            </a:solidFill>
            <a:miter lim="400000"/>
          </a:ln>
          <a:effectLst>
            <a:outerShdw blurRad="76200" dir="18900000" rotWithShape="0">
              <a:srgbClr val="000000">
                <a:alpha val="8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outerShdw blurRad="25400" dist="23998" dir="2700000" rotWithShape="0">
                  <a:srgbClr val="000000">
                    <a:alpha val="31034"/>
                  </a:srgbClr>
                </a:outerShdw>
              </a:effectLst>
              <a:uFillTx/>
              <a:latin typeface="+mj-lt"/>
              <a:ea typeface="+mj-ea"/>
              <a:cs typeface="+mj-cs"/>
              <a:sym typeface="Helvetica Light"/>
            </a:endParaRPr>
          </a:p>
        </p:txBody>
      </p:sp>
      <p:sp>
        <p:nvSpPr>
          <p:cNvPr id="17" name="Down Arrow 16"/>
          <p:cNvSpPr/>
          <p:nvPr/>
        </p:nvSpPr>
        <p:spPr>
          <a:xfrm flipH="1">
            <a:off x="4264089" y="5084453"/>
            <a:ext cx="615821" cy="1121335"/>
          </a:xfrm>
          <a:prstGeom prst="downArrow">
            <a:avLst/>
          </a:prstGeom>
          <a:solidFill>
            <a:srgbClr val="FFFF00"/>
          </a:solidFill>
          <a:ln w="12700" cap="flat">
            <a:solidFill>
              <a:srgbClr val="FFFF00"/>
            </a:solidFill>
            <a:miter lim="400000"/>
          </a:ln>
          <a:effectLst>
            <a:outerShdw blurRad="76200" dir="18900000" rotWithShape="0">
              <a:srgbClr val="000000">
                <a:alpha val="8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outerShdw blurRad="25400" dist="23998" dir="2700000" rotWithShape="0">
                  <a:srgbClr val="000000">
                    <a:alpha val="31034"/>
                  </a:srgbClr>
                </a:outerShdw>
              </a:effectLst>
              <a:uFillTx/>
              <a:latin typeface="+mj-lt"/>
              <a:ea typeface="+mj-ea"/>
              <a:cs typeface="+mj-cs"/>
              <a:sym typeface="Helvetica Light"/>
            </a:endParaRPr>
          </a:p>
        </p:txBody>
      </p:sp>
      <p:sp>
        <p:nvSpPr>
          <p:cNvPr id="18" name="Down Arrow 17"/>
          <p:cNvSpPr/>
          <p:nvPr/>
        </p:nvSpPr>
        <p:spPr>
          <a:xfrm flipH="1">
            <a:off x="7962122" y="5074429"/>
            <a:ext cx="615821" cy="1121335"/>
          </a:xfrm>
          <a:prstGeom prst="downArrow">
            <a:avLst/>
          </a:prstGeom>
          <a:solidFill>
            <a:srgbClr val="FFFF00"/>
          </a:solidFill>
          <a:ln w="12700" cap="flat">
            <a:solidFill>
              <a:srgbClr val="FFFF00"/>
            </a:solidFill>
            <a:miter lim="400000"/>
          </a:ln>
          <a:effectLst>
            <a:outerShdw blurRad="76200" dir="18900000" rotWithShape="0">
              <a:srgbClr val="000000">
                <a:alpha val="8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outerShdw blurRad="25400" dist="23998" dir="2700000" rotWithShape="0">
                  <a:srgbClr val="000000">
                    <a:alpha val="31034"/>
                  </a:srgbClr>
                </a:outerShdw>
              </a:effectLst>
              <a:uFillTx/>
              <a:latin typeface="+mj-lt"/>
              <a:ea typeface="+mj-ea"/>
              <a:cs typeface="+mj-cs"/>
              <a:sym typeface="Helvetica Light"/>
            </a:endParaRPr>
          </a:p>
        </p:txBody>
      </p:sp>
      <p:sp>
        <p:nvSpPr>
          <p:cNvPr id="19" name="Down Arrow 18"/>
          <p:cNvSpPr/>
          <p:nvPr/>
        </p:nvSpPr>
        <p:spPr>
          <a:xfrm flipH="1">
            <a:off x="10391192" y="6768279"/>
            <a:ext cx="615821" cy="1121335"/>
          </a:xfrm>
          <a:prstGeom prst="downArrow">
            <a:avLst/>
          </a:prstGeom>
          <a:solidFill>
            <a:srgbClr val="FFFF00"/>
          </a:solidFill>
          <a:ln w="12700" cap="flat">
            <a:solidFill>
              <a:srgbClr val="FFFF00"/>
            </a:solidFill>
            <a:miter lim="400000"/>
          </a:ln>
          <a:effectLst>
            <a:outerShdw blurRad="76200" dir="18900000" rotWithShape="0">
              <a:srgbClr val="000000">
                <a:alpha val="8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outerShdw blurRad="25400" dist="23998" dir="2700000" rotWithShape="0">
                  <a:srgbClr val="000000">
                    <a:alpha val="31034"/>
                  </a:srgbClr>
                </a:outerShdw>
              </a:effectLst>
              <a:uFillTx/>
              <a:latin typeface="+mj-lt"/>
              <a:ea typeface="+mj-ea"/>
              <a:cs typeface="+mj-cs"/>
              <a:sym typeface="Helvetica Light"/>
            </a:endParaRPr>
          </a:p>
        </p:txBody>
      </p:sp>
    </p:spTree>
    <p:extLst>
      <p:ext uri="{BB962C8B-B14F-4D97-AF65-F5344CB8AC3E}">
        <p14:creationId xmlns:p14="http://schemas.microsoft.com/office/powerpoint/2010/main" val="1774261878"/>
      </p:ext>
    </p:extLst>
  </p:cSld>
  <p:clrMapOvr>
    <a:masterClrMapping/>
  </p:clrMapOvr>
  <p:transition spd="med"/>
</p:sld>
</file>

<file path=ppt/theme/theme1.xml><?xml version="1.0" encoding="utf-8"?>
<a:theme xmlns:a="http://schemas.openxmlformats.org/drawingml/2006/main" name="Gradient">
  <a:themeElements>
    <a:clrScheme name="Gradient">
      <a:dk1>
        <a:srgbClr val="FF0000"/>
      </a:dk1>
      <a:lt1>
        <a:srgbClr val="FFFFFF"/>
      </a:lt1>
      <a:dk2>
        <a:srgbClr val="53585F"/>
      </a:dk2>
      <a:lt2>
        <a:srgbClr val="DCDEE0"/>
      </a:lt2>
      <a:accent1>
        <a:srgbClr val="0065C1"/>
      </a:accent1>
      <a:accent2>
        <a:srgbClr val="189B1A"/>
      </a:accent2>
      <a:accent3>
        <a:srgbClr val="008C91"/>
      </a:accent3>
      <a:accent4>
        <a:srgbClr val="5747C1"/>
      </a:accent4>
      <a:accent5>
        <a:srgbClr val="971817"/>
      </a:accent5>
      <a:accent6>
        <a:srgbClr val="BC8027"/>
      </a:accent6>
      <a:hlink>
        <a:srgbClr val="0000FF"/>
      </a:hlink>
      <a:folHlink>
        <a:srgbClr val="FF00FF"/>
      </a:folHlink>
    </a:clrScheme>
    <a:fontScheme name="Gradient">
      <a:majorFont>
        <a:latin typeface="Helvetica Light"/>
        <a:ea typeface="Helvetica Light"/>
        <a:cs typeface="Helvetica Light"/>
      </a:majorFont>
      <a:minorFont>
        <a:latin typeface="Times New Roman"/>
        <a:ea typeface="Times New Roman"/>
        <a:cs typeface="Times New Roman"/>
      </a:minorFont>
    </a:fontScheme>
    <a:fmtScheme name="Gradie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r="18900000" rotWithShape="0">
              <a:srgbClr val="000000">
                <a:alpha val="80000"/>
              </a:srgbClr>
            </a:outerShdw>
          </a:effectLst>
        </a:effectStyle>
        <a:effectStyle>
          <a:effectLst>
            <a:outerShdw blurRad="76200" dir="18900000" rotWithShape="0">
              <a:srgbClr val="000000">
                <a:alpha val="80000"/>
              </a:srgbClr>
            </a:outerShdw>
          </a:effectLst>
        </a:effectStyle>
        <a:effectStyle>
          <a:effectLst>
            <a:outerShdw blurRad="76200" dir="18900000" rotWithShape="0">
              <a:srgbClr val="000000">
                <a:alpha val="8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adFill flip="none" rotWithShape="1">
          <a:gsLst>
            <a:gs pos="0">
              <a:schemeClr val="accent1"/>
            </a:gs>
            <a:gs pos="100000">
              <a:schemeClr val="accent1">
                <a:hueOff val="321133"/>
                <a:satOff val="-12043"/>
                <a:lumOff val="-7113"/>
              </a:schemeClr>
            </a:gs>
          </a:gsLst>
          <a:lin ang="5400000" scaled="0"/>
        </a:gradFill>
        <a:ln w="12700" cap="flat">
          <a:noFill/>
          <a:miter lim="400000"/>
        </a:ln>
        <a:effectLst>
          <a:outerShdw blurRad="76200" dir="18900000" rotWithShape="0">
            <a:srgbClr val="000000">
              <a:alpha val="8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outerShdw blurRad="25400" dist="23998" dir="2700000" rotWithShape="0">
                <a:srgbClr val="000000">
                  <a:alpha val="31034"/>
                </a:srgbClr>
              </a:outerShdw>
            </a:effectLst>
            <a:uFillTx/>
            <a:latin typeface="+mj-lt"/>
            <a:ea typeface="+mj-ea"/>
            <a:cs typeface="+mj-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FFFFFF"/>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800" b="0" i="0" u="none" strike="noStrike" cap="none" spc="0" normalizeH="0" baseline="0">
            <a:ln>
              <a:noFill/>
            </a:ln>
            <a:solidFill>
              <a:srgbClr val="FFFFFF"/>
            </a:solidFill>
            <a:effectLst/>
            <a:uFillTx/>
            <a:latin typeface="+mj-lt"/>
            <a:ea typeface="+mj-ea"/>
            <a:cs typeface="+mj-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Gradient">
  <a:themeElements>
    <a:clrScheme name="Gradient">
      <a:dk1>
        <a:srgbClr val="000000"/>
      </a:dk1>
      <a:lt1>
        <a:srgbClr val="FFFFFF"/>
      </a:lt1>
      <a:dk2>
        <a:srgbClr val="53585F"/>
      </a:dk2>
      <a:lt2>
        <a:srgbClr val="DCDEE0"/>
      </a:lt2>
      <a:accent1>
        <a:srgbClr val="0065C1"/>
      </a:accent1>
      <a:accent2>
        <a:srgbClr val="189B1A"/>
      </a:accent2>
      <a:accent3>
        <a:srgbClr val="008C91"/>
      </a:accent3>
      <a:accent4>
        <a:srgbClr val="5747C1"/>
      </a:accent4>
      <a:accent5>
        <a:srgbClr val="971817"/>
      </a:accent5>
      <a:accent6>
        <a:srgbClr val="BC8027"/>
      </a:accent6>
      <a:hlink>
        <a:srgbClr val="0000FF"/>
      </a:hlink>
      <a:folHlink>
        <a:srgbClr val="FF00FF"/>
      </a:folHlink>
    </a:clrScheme>
    <a:fontScheme name="Gradient">
      <a:majorFont>
        <a:latin typeface="Helvetica Light"/>
        <a:ea typeface="Helvetica Light"/>
        <a:cs typeface="Helvetica Light"/>
      </a:majorFont>
      <a:minorFont>
        <a:latin typeface="Times New Roman"/>
        <a:ea typeface="Times New Roman"/>
        <a:cs typeface="Times New Roman"/>
      </a:minorFont>
    </a:fontScheme>
    <a:fmtScheme name="Gradie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r="18900000" rotWithShape="0">
              <a:srgbClr val="000000">
                <a:alpha val="80000"/>
              </a:srgbClr>
            </a:outerShdw>
          </a:effectLst>
        </a:effectStyle>
        <a:effectStyle>
          <a:effectLst>
            <a:outerShdw blurRad="76200" dir="18900000" rotWithShape="0">
              <a:srgbClr val="000000">
                <a:alpha val="80000"/>
              </a:srgbClr>
            </a:outerShdw>
          </a:effectLst>
        </a:effectStyle>
        <a:effectStyle>
          <a:effectLst>
            <a:outerShdw blurRad="76200" dir="18900000" rotWithShape="0">
              <a:srgbClr val="000000">
                <a:alpha val="8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adFill flip="none" rotWithShape="1">
          <a:gsLst>
            <a:gs pos="0">
              <a:schemeClr val="accent1"/>
            </a:gs>
            <a:gs pos="100000">
              <a:schemeClr val="accent1">
                <a:hueOff val="321133"/>
                <a:satOff val="-12043"/>
                <a:lumOff val="-7113"/>
              </a:schemeClr>
            </a:gs>
          </a:gsLst>
          <a:lin ang="5400000" scaled="0"/>
        </a:gradFill>
        <a:ln w="12700" cap="flat">
          <a:noFill/>
          <a:miter lim="400000"/>
        </a:ln>
        <a:effectLst>
          <a:outerShdw blurRad="76200" dir="18900000" rotWithShape="0">
            <a:srgbClr val="000000">
              <a:alpha val="8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outerShdw blurRad="25400" dist="23998" dir="2700000" rotWithShape="0">
                <a:srgbClr val="000000">
                  <a:alpha val="31034"/>
                </a:srgbClr>
              </a:outerShdw>
            </a:effectLst>
            <a:uFillTx/>
            <a:latin typeface="+mj-lt"/>
            <a:ea typeface="+mj-ea"/>
            <a:cs typeface="+mj-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FFFFFF"/>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800" b="0" i="0" u="none" strike="noStrike" cap="none" spc="0" normalizeH="0" baseline="0">
            <a:ln>
              <a:noFill/>
            </a:ln>
            <a:solidFill>
              <a:srgbClr val="FFFFFF"/>
            </a:solidFill>
            <a:effectLst/>
            <a:uFillTx/>
            <a:latin typeface="+mj-lt"/>
            <a:ea typeface="+mj-ea"/>
            <a:cs typeface="+mj-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23585</TotalTime>
  <Words>2326</Words>
  <Application>Microsoft Macintosh PowerPoint</Application>
  <PresentationFormat>Custom</PresentationFormat>
  <Paragraphs>440</Paragraphs>
  <Slides>40</Slides>
  <Notes>15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40</vt:i4>
      </vt:variant>
    </vt:vector>
  </HeadingPairs>
  <TitlesOfParts>
    <vt:vector size="47" baseType="lpstr">
      <vt:lpstr>Arial</vt:lpstr>
      <vt:lpstr>Calibri</vt:lpstr>
      <vt:lpstr>Helvetica</vt:lpstr>
      <vt:lpstr>Helvetica Light</vt:lpstr>
      <vt:lpstr>Helvetica Neue</vt:lpstr>
      <vt:lpstr>Times New Roman</vt:lpstr>
      <vt:lpstr>Gradient</vt:lpstr>
      <vt:lpstr>     Gebelikte Rh, Kell ve Duffy uyuşmazlığı Tanı ve takibi</vt:lpstr>
      <vt:lpstr>Tanım</vt:lpstr>
      <vt:lpstr>Fetal-neonatal immun hemolitik anemi</vt:lpstr>
      <vt:lpstr> İnsidans</vt:lpstr>
      <vt:lpstr> Rh (D) ve Kell antijeni-  Etkilenim</vt:lpstr>
      <vt:lpstr> Patofizyoloji – Rh alloimmunizasyonu</vt:lpstr>
      <vt:lpstr> Patofizyoloji – Kell alloimmunizasyonu</vt:lpstr>
      <vt:lpstr> Patofizyoloji- Doğal seyir</vt:lpstr>
      <vt:lpstr>  Rh (D) Alloimmunizasyonu –Paternisite/Zigosite </vt:lpstr>
      <vt:lpstr>Fetal alloimmunizasyon riski – Rh tayini</vt:lpstr>
      <vt:lpstr> Rh alloimmunizasyonu – Tarama   İndirekt Coombs testi</vt:lpstr>
      <vt:lpstr> Rh alloimmunizasyonu – Önlem  Anti D immunglobulin</vt:lpstr>
      <vt:lpstr>  Anti D immunglobulin uygulama protokolleri </vt:lpstr>
      <vt:lpstr>  Anti D immunglobulin uygulama dozu ve zamanlama  Antepartum profilaksi </vt:lpstr>
      <vt:lpstr>  Anti D immunglobulin uygulama  Antepartum profilaksi ihtiyacı olan diğer durumlar </vt:lpstr>
      <vt:lpstr>  Anti D immunglobulin uygulama dozu ve zamanlama  Postpartum profilaksi </vt:lpstr>
      <vt:lpstr>  Anti D immunglobulin uygulama dozu   Kleihauer-Betke asit-elüsyon testi (1957) </vt:lpstr>
      <vt:lpstr>  Anti D immunglobulin uygulama dozu   Flow-sitometri </vt:lpstr>
      <vt:lpstr>  Rh (D) Alloimmunizasyonun tespiti </vt:lpstr>
      <vt:lpstr> Rh/Kell vb alloimmunizasyon- Yönetim</vt:lpstr>
      <vt:lpstr>Fetal anemi- Orta Serebral Arter Doppleri</vt:lpstr>
      <vt:lpstr>  Fetal anemi - Orta serebral arter Doppler’i </vt:lpstr>
      <vt:lpstr>Orta Serebral Arter Doppleri</vt:lpstr>
      <vt:lpstr>  İmmun hidrops fetalis – ultrason bulguları </vt:lpstr>
      <vt:lpstr>   Orta serebral arter Doppleri, MoM ve Fetal Hb değeri ilişkisi </vt:lpstr>
      <vt:lpstr>  Alloimmunize hastanın izlemi </vt:lpstr>
      <vt:lpstr>  İntrauterin transfüzyon </vt:lpstr>
      <vt:lpstr>  İntrauterin transfüzyon </vt:lpstr>
      <vt:lpstr>Transfüze edilen volüm ve özel durumlar</vt:lpstr>
      <vt:lpstr>İntrauterin transfüzyon Prosedür ilişkili riskler</vt:lpstr>
      <vt:lpstr>  İntrauterin transfüzyon (IUT) sonrası izlem </vt:lpstr>
      <vt:lpstr>  İntrauterin transfüzyon (IUT) sonrası yenidoğan  dönemi  </vt:lpstr>
      <vt:lpstr> IUT gerekmeyen alloimmunize olguda yönetim</vt:lpstr>
      <vt:lpstr> Kell alloimmunizasyonu</vt:lpstr>
      <vt:lpstr> Diğer subgrupların alloimmunizasyonu</vt:lpstr>
      <vt:lpstr>Doğum zamanı</vt:lpstr>
      <vt:lpstr> LOTUS çalışması AJOG 2012</vt:lpstr>
      <vt:lpstr>LOTUS çalışması AJOG 2012</vt:lpstr>
      <vt:lpstr> Genel Yaklaşım</vt:lpstr>
      <vt:lpstr> Sonuç</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İntrauterin Büyüme Kısıtlılığı  6.İstanbul Üniversitesi Kadın Doğum Günleri</dc:title>
  <cp:lastModifiedBy>Tugba Sarac Sivrikoz</cp:lastModifiedBy>
  <cp:revision>976</cp:revision>
  <dcterms:modified xsi:type="dcterms:W3CDTF">2022-06-04T19:58:51Z</dcterms:modified>
</cp:coreProperties>
</file>