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59" r:id="rId5"/>
    <p:sldId id="264" r:id="rId6"/>
    <p:sldId id="265" r:id="rId7"/>
    <p:sldId id="261" r:id="rId8"/>
    <p:sldId id="26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94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061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04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Tablo Yer Tutucusu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31FC924-59A4-4215-9BF4-B94A85D091A6}" type="slidenum">
              <a:rPr lang="tr-TR" altLang="en-US"/>
              <a:pPr/>
              <a:t>‹#›</a:t>
            </a:fld>
            <a:endParaRPr lang="tr-TR" altLang="en-US"/>
          </a:p>
        </p:txBody>
      </p:sp>
    </p:spTree>
    <p:extLst>
      <p:ext uri="{BB962C8B-B14F-4D97-AF65-F5344CB8AC3E}">
        <p14:creationId xmlns:p14="http://schemas.microsoft.com/office/powerpoint/2010/main" val="1620437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045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189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997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536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226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951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688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041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72AC3-5150-4C66-AFA9-94DFA42D674F}" type="datetimeFigureOut">
              <a:rPr lang="en-GB" smtClean="0"/>
              <a:t>04/06/2022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870AB-B569-41AC-BF34-B9851892E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106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31884" y="180488"/>
            <a:ext cx="11526715" cy="1393336"/>
          </a:xfr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algn="just"/>
            <a:r>
              <a:rPr lang="tr-TR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Karyotip</a:t>
            </a:r>
            <a:r>
              <a:rPr lang="tr-TR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-</a:t>
            </a:r>
            <a:r>
              <a:rPr lang="tr-TR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Mikroarray</a:t>
            </a:r>
            <a:r>
              <a:rPr lang="tr-TR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-WES-WGS</a:t>
            </a:r>
            <a:r>
              <a:rPr lang="tr-TR" dirty="0">
                <a:solidFill>
                  <a:schemeClr val="bg1"/>
                </a:solidFill>
                <a:latin typeface="Comic Sans MS" panose="030F0702030302020204" pitchFamily="66" charset="0"/>
              </a:rPr>
              <a:t>?</a:t>
            </a:r>
            <a:r>
              <a:rPr lang="tr-TR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/>
            </a:r>
            <a:br>
              <a:rPr lang="tr-TR" dirty="0" smtClean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tr-TR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			kime, ne zaman, hangi test, …. </a:t>
            </a:r>
            <a:endParaRPr lang="en-GB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1884" y="1802422"/>
            <a:ext cx="11939954" cy="4369777"/>
          </a:xfrm>
        </p:spPr>
        <p:txBody>
          <a:bodyPr>
            <a:normAutofit/>
          </a:bodyPr>
          <a:lstStyle/>
          <a:p>
            <a:r>
              <a:rPr lang="tr-TR" sz="3100" dirty="0" smtClean="0">
                <a:latin typeface="Comic Sans MS" panose="030F0702030302020204" pitchFamily="66" charset="0"/>
              </a:rPr>
              <a:t>Aile öyküsü (akrabalık, </a:t>
            </a:r>
            <a:r>
              <a:rPr lang="tr-TR" sz="3100" dirty="0" err="1" smtClean="0">
                <a:latin typeface="Comic Sans MS" panose="030F0702030302020204" pitchFamily="66" charset="0"/>
              </a:rPr>
              <a:t>fetal</a:t>
            </a:r>
            <a:r>
              <a:rPr lang="tr-TR" sz="3100" dirty="0" smtClean="0">
                <a:latin typeface="Comic Sans MS" panose="030F0702030302020204" pitchFamily="66" charset="0"/>
              </a:rPr>
              <a:t> kayıp veya hasta çocuk/akraba…)</a:t>
            </a:r>
          </a:p>
          <a:p>
            <a:r>
              <a:rPr lang="tr-TR" sz="3100" dirty="0" err="1">
                <a:latin typeface="Comic Sans MS" panose="030F0702030302020204" pitchFamily="66" charset="0"/>
              </a:rPr>
              <a:t>Fetal</a:t>
            </a:r>
            <a:r>
              <a:rPr lang="tr-TR" sz="3100" dirty="0">
                <a:latin typeface="Comic Sans MS" panose="030F0702030302020204" pitchFamily="66" charset="0"/>
              </a:rPr>
              <a:t> USG bulgusu</a:t>
            </a:r>
            <a:endParaRPr lang="en-US" sz="3100" dirty="0">
              <a:latin typeface="Comic Sans MS" panose="030F0702030302020204" pitchFamily="66" charset="0"/>
            </a:endParaRPr>
          </a:p>
          <a:p>
            <a:r>
              <a:rPr lang="tr-TR" sz="3100" dirty="0" smtClean="0">
                <a:latin typeface="Comic Sans MS" panose="030F0702030302020204" pitchFamily="66" charset="0"/>
              </a:rPr>
              <a:t>Genetik hastalık için risk faktörü ve %’si</a:t>
            </a:r>
          </a:p>
          <a:p>
            <a:r>
              <a:rPr lang="tr-TR" sz="3100" dirty="0" smtClean="0">
                <a:latin typeface="Comic Sans MS" panose="030F0702030302020204" pitchFamily="66" charset="0"/>
              </a:rPr>
              <a:t>Gebelik haftası</a:t>
            </a:r>
          </a:p>
          <a:p>
            <a:r>
              <a:rPr lang="tr-TR" sz="3100" dirty="0" smtClean="0">
                <a:latin typeface="Comic Sans MS" panose="030F0702030302020204" pitchFamily="66" charset="0"/>
              </a:rPr>
              <a:t>Ailenin kararı</a:t>
            </a:r>
          </a:p>
          <a:p>
            <a:r>
              <a:rPr lang="en-US" sz="3100" dirty="0" smtClean="0">
                <a:latin typeface="Comic Sans MS" panose="030F0702030302020204" pitchFamily="66" charset="0"/>
              </a:rPr>
              <a:t>Risk </a:t>
            </a:r>
            <a:r>
              <a:rPr lang="en-US" sz="3100" dirty="0" err="1" smtClean="0">
                <a:latin typeface="Comic Sans MS" panose="030F0702030302020204" pitchFamily="66" charset="0"/>
              </a:rPr>
              <a:t>faktörüne</a:t>
            </a:r>
            <a:r>
              <a:rPr lang="en-US" sz="3100" dirty="0" smtClean="0">
                <a:latin typeface="Comic Sans MS" panose="030F0702030302020204" pitchFamily="66" charset="0"/>
              </a:rPr>
              <a:t> </a:t>
            </a:r>
            <a:r>
              <a:rPr lang="en-US" sz="3100" dirty="0" err="1" smtClean="0">
                <a:latin typeface="Comic Sans MS" panose="030F0702030302020204" pitchFamily="66" charset="0"/>
              </a:rPr>
              <a:t>uygun</a:t>
            </a:r>
            <a:r>
              <a:rPr lang="en-US" sz="3100" dirty="0" smtClean="0">
                <a:latin typeface="Comic Sans MS" panose="030F0702030302020204" pitchFamily="66" charset="0"/>
              </a:rPr>
              <a:t> </a:t>
            </a:r>
            <a:r>
              <a:rPr lang="en-US" sz="3100" dirty="0" err="1">
                <a:latin typeface="Comic Sans MS" panose="030F0702030302020204" pitchFamily="66" charset="0"/>
              </a:rPr>
              <a:t>i</a:t>
            </a:r>
            <a:r>
              <a:rPr lang="tr-TR" sz="3100" dirty="0" err="1" smtClean="0">
                <a:latin typeface="Comic Sans MS" panose="030F0702030302020204" pitchFamily="66" charset="0"/>
              </a:rPr>
              <a:t>nvaziv</a:t>
            </a:r>
            <a:r>
              <a:rPr lang="tr-TR" sz="3100" dirty="0" smtClean="0">
                <a:latin typeface="Comic Sans MS" panose="030F0702030302020204" pitchFamily="66" charset="0"/>
              </a:rPr>
              <a:t> girişim </a:t>
            </a:r>
            <a:r>
              <a:rPr lang="en-US" sz="3100" dirty="0" smtClean="0">
                <a:latin typeface="Comic Sans MS" panose="030F0702030302020204" pitchFamily="66" charset="0"/>
              </a:rPr>
              <a:t>(</a:t>
            </a:r>
            <a:r>
              <a:rPr lang="tr-TR" sz="3100" dirty="0" smtClean="0">
                <a:latin typeface="Comic Sans MS" panose="030F0702030302020204" pitchFamily="66" charset="0"/>
              </a:rPr>
              <a:t>doku ya da yapılabilirliği)</a:t>
            </a:r>
          </a:p>
          <a:p>
            <a:r>
              <a:rPr lang="tr-TR" sz="3100" dirty="0" err="1" smtClean="0">
                <a:latin typeface="Comic Sans MS" panose="030F0702030302020204" pitchFamily="66" charset="0"/>
              </a:rPr>
              <a:t>İnvaziv</a:t>
            </a:r>
            <a:r>
              <a:rPr lang="tr-TR" sz="3100" dirty="0" smtClean="0">
                <a:latin typeface="Comic Sans MS" panose="030F0702030302020204" pitchFamily="66" charset="0"/>
              </a:rPr>
              <a:t> girişim ve test seçimi</a:t>
            </a:r>
            <a:endParaRPr lang="en-GB" sz="31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06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7028" y="82006"/>
            <a:ext cx="3516923" cy="119259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>
                <a:latin typeface="Comic Sans MS" panose="030F0702030302020204" pitchFamily="66" charset="0"/>
              </a:rPr>
              <a:t>Genetik Tanı Testleri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2918" y="1587279"/>
            <a:ext cx="4421836" cy="132228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tr-TR" sz="4500" b="1" dirty="0" err="1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Karyotipleme+FISH</a:t>
            </a:r>
            <a:r>
              <a:rPr lang="tr-TR" sz="45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: </a:t>
            </a:r>
          </a:p>
          <a:p>
            <a:pPr marL="0" indent="0">
              <a:buNone/>
            </a:pPr>
            <a:r>
              <a:rPr lang="tr-TR" sz="4500" dirty="0" smtClean="0">
                <a:latin typeface="Comic Sans MS" panose="030F0702030302020204" pitchFamily="66" charset="0"/>
              </a:rPr>
              <a:t>Kromozom anomalilerinin tanısı &gt;8 </a:t>
            </a:r>
            <a:r>
              <a:rPr lang="tr-TR" sz="4500" dirty="0" err="1" smtClean="0">
                <a:latin typeface="Comic Sans MS" panose="030F0702030302020204" pitchFamily="66" charset="0"/>
              </a:rPr>
              <a:t>Mb</a:t>
            </a:r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 smtClean="0"/>
          </a:p>
          <a:p>
            <a:pPr lvl="2"/>
            <a:endParaRPr lang="tr-TR" dirty="0" smtClean="0"/>
          </a:p>
          <a:p>
            <a:pPr lvl="2"/>
            <a:endParaRPr lang="en-GB" dirty="0"/>
          </a:p>
        </p:txBody>
      </p:sp>
      <p:pic>
        <p:nvPicPr>
          <p:cNvPr id="4" name="Picture 3" descr="C:\Documents and Settings\USER\Desktop\arrayCGHinternet\kro-fish-cgh.jpg"/>
          <p:cNvPicPr>
            <a:picLocks noChangeAspect="1" noChangeArrowheads="1"/>
          </p:cNvPicPr>
          <p:nvPr/>
        </p:nvPicPr>
        <p:blipFill rotWithShape="1">
          <a:blip r:embed="rId3" cstate="print"/>
          <a:srcRect l="69453" b="29545"/>
          <a:stretch/>
        </p:blipFill>
        <p:spPr bwMode="auto">
          <a:xfrm>
            <a:off x="5390983" y="3494502"/>
            <a:ext cx="2619383" cy="3057222"/>
          </a:xfrm>
          <a:prstGeom prst="rect">
            <a:avLst/>
          </a:prstGeom>
          <a:noFill/>
        </p:spPr>
      </p:pic>
      <p:pic>
        <p:nvPicPr>
          <p:cNvPr id="5" name="Picture 3" descr="C:\Documents and Settings\USER\Desktop\arrayCGHinternet\kro-fish-cgh.jpg"/>
          <p:cNvPicPr>
            <a:picLocks noChangeAspect="1" noChangeArrowheads="1"/>
          </p:cNvPicPr>
          <p:nvPr/>
        </p:nvPicPr>
        <p:blipFill rotWithShape="1">
          <a:blip r:embed="rId3" cstate="print"/>
          <a:srcRect r="36164" b="26127"/>
          <a:stretch/>
        </p:blipFill>
        <p:spPr bwMode="auto">
          <a:xfrm>
            <a:off x="4870938" y="193431"/>
            <a:ext cx="4878340" cy="2716132"/>
          </a:xfrm>
          <a:prstGeom prst="rect">
            <a:avLst/>
          </a:prstGeom>
          <a:noFill/>
        </p:spPr>
      </p:pic>
      <p:grpSp>
        <p:nvGrpSpPr>
          <p:cNvPr id="10" name="Grup 9"/>
          <p:cNvGrpSpPr/>
          <p:nvPr/>
        </p:nvGrpSpPr>
        <p:grpSpPr>
          <a:xfrm>
            <a:off x="8269878" y="3191608"/>
            <a:ext cx="3133745" cy="3535198"/>
            <a:chOff x="8533647" y="2232355"/>
            <a:chExt cx="3133745" cy="3535198"/>
          </a:xfrm>
        </p:grpSpPr>
        <p:pic>
          <p:nvPicPr>
            <p:cNvPr id="7" name="İçerik Yer Tutucusu 3"/>
            <p:cNvPicPr>
              <a:picLocks/>
            </p:cNvPicPr>
            <p:nvPr/>
          </p:nvPicPr>
          <p:blipFill rotWithShape="1">
            <a:blip r:embed="rId4"/>
            <a:srcRect l="30159" t="27043" r="46428" b="8292"/>
            <a:stretch/>
          </p:blipFill>
          <p:spPr bwMode="auto">
            <a:xfrm>
              <a:off x="8533647" y="2360167"/>
              <a:ext cx="1564542" cy="340738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Resim 7"/>
            <p:cNvPicPr/>
            <p:nvPr/>
          </p:nvPicPr>
          <p:blipFill rotWithShape="1">
            <a:blip r:embed="rId5"/>
            <a:srcRect l="38095" t="26336" r="40476" b="16288"/>
            <a:stretch/>
          </p:blipFill>
          <p:spPr bwMode="auto">
            <a:xfrm>
              <a:off x="9929233" y="2232355"/>
              <a:ext cx="1738159" cy="345537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6" name="Metin kutusu 5"/>
          <p:cNvSpPr txBox="1"/>
          <p:nvPr/>
        </p:nvSpPr>
        <p:spPr>
          <a:xfrm>
            <a:off x="-1" y="4313748"/>
            <a:ext cx="539098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Mikroarray</a:t>
            </a:r>
            <a:r>
              <a:rPr lang="tr-T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(</a:t>
            </a:r>
            <a:r>
              <a:rPr lang="tr-TR" sz="2800" b="1" dirty="0" err="1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aCGH</a:t>
            </a:r>
            <a:r>
              <a:rPr lang="tr-T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/SNP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arr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): </a:t>
            </a:r>
            <a:r>
              <a:rPr lang="tr-TR" sz="2800" dirty="0" smtClean="0">
                <a:latin typeface="Comic Sans MS" panose="030F0702030302020204" pitchFamily="66" charset="0"/>
              </a:rPr>
              <a:t>Kromozom </a:t>
            </a:r>
            <a:r>
              <a:rPr lang="tr-TR" sz="2800" dirty="0">
                <a:latin typeface="Comic Sans MS" panose="030F0702030302020204" pitchFamily="66" charset="0"/>
              </a:rPr>
              <a:t>anomalilerinin </a:t>
            </a:r>
            <a:r>
              <a:rPr lang="tr-TR" sz="2800" dirty="0" smtClean="0">
                <a:latin typeface="Comic Sans MS" panose="030F0702030302020204" pitchFamily="66" charset="0"/>
              </a:rPr>
              <a:t>tanısı (anlamlı </a:t>
            </a:r>
            <a:r>
              <a:rPr lang="tr-TR" sz="2800" dirty="0" err="1" smtClean="0">
                <a:latin typeface="Comic Sans MS" panose="030F0702030302020204" pitchFamily="66" charset="0"/>
              </a:rPr>
              <a:t>Kb</a:t>
            </a:r>
            <a:r>
              <a:rPr lang="tr-TR" sz="2800" dirty="0" smtClean="0">
                <a:latin typeface="Comic Sans MS" panose="030F0702030302020204" pitchFamily="66" charset="0"/>
              </a:rPr>
              <a:t> düzeyi)</a:t>
            </a:r>
            <a:endParaRPr lang="tr-TR" sz="2800" dirty="0">
              <a:latin typeface="Comic Sans MS" panose="030F0702030302020204" pitchFamily="66" charset="0"/>
            </a:endParaRPr>
          </a:p>
          <a:p>
            <a:r>
              <a:rPr lang="tr-TR" sz="2800" dirty="0" smtClean="0"/>
              <a:t> </a:t>
            </a:r>
            <a:endParaRPr lang="tr-TR" sz="2800" dirty="0"/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20496"/>
              </p:ext>
            </p:extLst>
          </p:nvPr>
        </p:nvGraphicFramePr>
        <p:xfrm>
          <a:off x="9749278" y="623129"/>
          <a:ext cx="2376000" cy="2084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Resim Belgesi" r:id="rId6" imgW="2428920" imgH="1809720" progId="Imaging.Document">
                  <p:embed/>
                </p:oleObj>
              </mc:Choice>
              <mc:Fallback>
                <p:oleObj name="Resim Belgesi" r:id="rId6" imgW="2428920" imgH="1809720" progId="Imaging.Document">
                  <p:embed/>
                  <p:pic>
                    <p:nvPicPr>
                      <p:cNvPr id="819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49278" y="623129"/>
                        <a:ext cx="2376000" cy="20849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95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9130" y="290651"/>
            <a:ext cx="6585439" cy="1556240"/>
          </a:xfrm>
        </p:spPr>
        <p:txBody>
          <a:bodyPr>
            <a:normAutofit/>
          </a:bodyPr>
          <a:lstStyle/>
          <a:p>
            <a:r>
              <a:rPr lang="tr-TR" dirty="0">
                <a:latin typeface="Comic Sans MS" panose="030F0702030302020204" pitchFamily="66" charset="0"/>
              </a:rPr>
              <a:t>Tek/Çift gen hastalıklarının tanısı;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B</a:t>
            </a:r>
            <a:r>
              <a:rPr lang="tr-TR" dirty="0" err="1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ilinen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mutasyon </a:t>
            </a:r>
            <a:r>
              <a:rPr lang="tr-TR" dirty="0">
                <a:latin typeface="Comic Sans MS" panose="030F0702030302020204" pitchFamily="66" charset="0"/>
              </a:rPr>
              <a:t>– </a:t>
            </a:r>
            <a:r>
              <a:rPr lang="tr-TR" dirty="0" err="1">
                <a:latin typeface="Comic Sans MS" panose="030F0702030302020204" pitchFamily="66" charset="0"/>
              </a:rPr>
              <a:t>Sanger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smtClean="0">
                <a:latin typeface="Comic Sans MS" panose="030F0702030302020204" pitchFamily="66" charset="0"/>
              </a:rPr>
              <a:t>dizileme, MLPA, </a:t>
            </a:r>
            <a:r>
              <a:rPr lang="tr-TR" dirty="0" err="1" smtClean="0">
                <a:latin typeface="Comic Sans MS" panose="030F0702030302020204" pitchFamily="66" charset="0"/>
              </a:rPr>
              <a:t>real</a:t>
            </a:r>
            <a:r>
              <a:rPr lang="tr-TR" dirty="0" smtClean="0">
                <a:latin typeface="Comic Sans MS" panose="030F0702030302020204" pitchFamily="66" charset="0"/>
              </a:rPr>
              <a:t> time PCR, </a:t>
            </a:r>
            <a:r>
              <a:rPr lang="tr-TR" dirty="0" err="1" smtClean="0">
                <a:latin typeface="Comic Sans MS" panose="030F0702030302020204" pitchFamily="66" charset="0"/>
              </a:rPr>
              <a:t>vd</a:t>
            </a:r>
            <a:r>
              <a:rPr lang="tr-TR" dirty="0" smtClean="0">
                <a:latin typeface="Comic Sans MS" panose="030F0702030302020204" pitchFamily="66" charset="0"/>
              </a:rPr>
              <a:t>…</a:t>
            </a:r>
          </a:p>
          <a:p>
            <a:pPr lvl="1"/>
            <a:endParaRPr lang="tr-TR" dirty="0"/>
          </a:p>
          <a:p>
            <a:pPr lvl="1"/>
            <a:endParaRPr lang="tr-TR" dirty="0" smtClean="0"/>
          </a:p>
          <a:p>
            <a:pPr lvl="1"/>
            <a:endParaRPr lang="tr-TR" dirty="0"/>
          </a:p>
          <a:p>
            <a:pPr lvl="1"/>
            <a:endParaRPr lang="tr-TR" dirty="0" smtClean="0"/>
          </a:p>
          <a:p>
            <a:pPr lvl="1"/>
            <a:endParaRPr lang="tr-TR" dirty="0"/>
          </a:p>
          <a:p>
            <a:endParaRPr lang="en-GB" dirty="0"/>
          </a:p>
        </p:txBody>
      </p:sp>
      <p:pic>
        <p:nvPicPr>
          <p:cNvPr id="4" name="Picture 6" descr="Sanger sequencing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2750" y="290651"/>
            <a:ext cx="3045309" cy="1645593"/>
          </a:xfrm>
          <a:prstGeom prst="rect">
            <a:avLst/>
          </a:prstGeom>
          <a:noFill/>
        </p:spPr>
      </p:pic>
      <p:grpSp>
        <p:nvGrpSpPr>
          <p:cNvPr id="2" name="Grup 1"/>
          <p:cNvGrpSpPr/>
          <p:nvPr/>
        </p:nvGrpSpPr>
        <p:grpSpPr>
          <a:xfrm>
            <a:off x="-147244" y="2025597"/>
            <a:ext cx="11392607" cy="4661156"/>
            <a:chOff x="-147244" y="2025597"/>
            <a:chExt cx="11392607" cy="4661156"/>
          </a:xfrm>
        </p:grpSpPr>
        <p:sp>
          <p:nvSpPr>
            <p:cNvPr id="5" name="Metin kutusu 4"/>
            <p:cNvSpPr txBox="1"/>
            <p:nvPr/>
          </p:nvSpPr>
          <p:spPr>
            <a:xfrm>
              <a:off x="-147244" y="2025597"/>
              <a:ext cx="10568354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tr-TR" sz="2400" dirty="0">
                  <a:solidFill>
                    <a:schemeClr val="accent2">
                      <a:lumMod val="75000"/>
                    </a:schemeClr>
                  </a:solidFill>
                  <a:latin typeface="Comic Sans MS" panose="030F0702030302020204" pitchFamily="66" charset="0"/>
                </a:rPr>
                <a:t>Bilinmeyen mutasyon</a:t>
              </a:r>
              <a:r>
                <a:rPr lang="tr-TR" sz="2400" dirty="0">
                  <a:latin typeface="Comic Sans MS" panose="030F0702030302020204" pitchFamily="66" charset="0"/>
                </a:rPr>
                <a:t> – Yeni nesil dizileme (YND-NGS) tekniği</a:t>
              </a:r>
            </a:p>
            <a:p>
              <a:pPr marL="1371600" lvl="2" indent="-457200">
                <a:buFont typeface="+mj-lt"/>
                <a:buAutoNum type="arabicPeriod"/>
              </a:pPr>
              <a:r>
                <a:rPr lang="tr-TR" sz="2400" dirty="0">
                  <a:latin typeface="Comic Sans MS" panose="030F0702030302020204" pitchFamily="66" charset="0"/>
                </a:rPr>
                <a:t>Panel test</a:t>
              </a:r>
            </a:p>
            <a:p>
              <a:pPr marL="1371600" lvl="2" indent="-457200">
                <a:buFont typeface="+mj-lt"/>
                <a:buAutoNum type="arabicPeriod"/>
              </a:pPr>
              <a:r>
                <a:rPr lang="tr-TR" sz="2400" dirty="0">
                  <a:latin typeface="Comic Sans MS" panose="030F0702030302020204" pitchFamily="66" charset="0"/>
                </a:rPr>
                <a:t>WES (</a:t>
              </a:r>
              <a:r>
                <a:rPr lang="tr-TR" sz="2400" dirty="0" err="1">
                  <a:latin typeface="Comic Sans MS" panose="030F0702030302020204" pitchFamily="66" charset="0"/>
                </a:rPr>
                <a:t>whole</a:t>
              </a:r>
              <a:r>
                <a:rPr lang="tr-TR" sz="2400" dirty="0">
                  <a:latin typeface="Comic Sans MS" panose="030F0702030302020204" pitchFamily="66" charset="0"/>
                </a:rPr>
                <a:t> </a:t>
              </a:r>
              <a:r>
                <a:rPr lang="tr-TR" sz="2400" dirty="0" err="1">
                  <a:latin typeface="Comic Sans MS" panose="030F0702030302020204" pitchFamily="66" charset="0"/>
                </a:rPr>
                <a:t>exome</a:t>
              </a:r>
              <a:r>
                <a:rPr lang="tr-TR" sz="2400" dirty="0">
                  <a:latin typeface="Comic Sans MS" panose="030F0702030302020204" pitchFamily="66" charset="0"/>
                </a:rPr>
                <a:t> </a:t>
              </a:r>
              <a:r>
                <a:rPr lang="tr-TR" sz="2400" dirty="0" err="1">
                  <a:latin typeface="Comic Sans MS" panose="030F0702030302020204" pitchFamily="66" charset="0"/>
                </a:rPr>
                <a:t>seq</a:t>
              </a:r>
              <a:r>
                <a:rPr lang="tr-TR" sz="2400" dirty="0">
                  <a:latin typeface="Comic Sans MS" panose="030F0702030302020204" pitchFamily="66" charset="0"/>
                </a:rPr>
                <a:t>)</a:t>
              </a:r>
            </a:p>
            <a:p>
              <a:pPr marL="1371600" lvl="2" indent="-457200">
                <a:buFont typeface="+mj-lt"/>
                <a:buAutoNum type="arabicPeriod"/>
              </a:pPr>
              <a:r>
                <a:rPr lang="tr-TR" sz="2400" dirty="0">
                  <a:latin typeface="Comic Sans MS" panose="030F0702030302020204" pitchFamily="66" charset="0"/>
                </a:rPr>
                <a:t>WGS (</a:t>
              </a:r>
              <a:r>
                <a:rPr lang="tr-TR" sz="2400" dirty="0" err="1">
                  <a:latin typeface="Comic Sans MS" panose="030F0702030302020204" pitchFamily="66" charset="0"/>
                </a:rPr>
                <a:t>whole</a:t>
              </a:r>
              <a:r>
                <a:rPr lang="tr-TR" sz="2400" dirty="0">
                  <a:latin typeface="Comic Sans MS" panose="030F0702030302020204" pitchFamily="66" charset="0"/>
                </a:rPr>
                <a:t> </a:t>
              </a:r>
              <a:r>
                <a:rPr lang="tr-TR" sz="2400" dirty="0" err="1">
                  <a:latin typeface="Comic Sans MS" panose="030F0702030302020204" pitchFamily="66" charset="0"/>
                </a:rPr>
                <a:t>genome</a:t>
              </a:r>
              <a:r>
                <a:rPr lang="tr-TR" sz="2400" dirty="0">
                  <a:latin typeface="Comic Sans MS" panose="030F0702030302020204" pitchFamily="66" charset="0"/>
                </a:rPr>
                <a:t> </a:t>
              </a:r>
              <a:r>
                <a:rPr lang="tr-TR" sz="2400" dirty="0" err="1">
                  <a:latin typeface="Comic Sans MS" panose="030F0702030302020204" pitchFamily="66" charset="0"/>
                </a:rPr>
                <a:t>seq</a:t>
              </a:r>
              <a:r>
                <a:rPr lang="tr-TR" sz="2400" dirty="0">
                  <a:latin typeface="Comic Sans MS" panose="030F0702030302020204" pitchFamily="66" charset="0"/>
                </a:rPr>
                <a:t>)</a:t>
              </a:r>
            </a:p>
            <a:p>
              <a:endParaRPr lang="en-GB" dirty="0"/>
            </a:p>
          </p:txBody>
        </p:sp>
        <p:pic>
          <p:nvPicPr>
            <p:cNvPr id="6" name="Picture 2" descr="next generation sequenzierung ile ilgili görsel sonuc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8903" y="3782903"/>
              <a:ext cx="3444306" cy="25832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https://www.abmgood.com/marketing/knowledge_base/img/NGS/Next_Generation_Sequencing_NGS_UCSC-Genome-Browser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657" y="3707882"/>
              <a:ext cx="5534706" cy="2978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622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whole exome sequencing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586" y="221792"/>
            <a:ext cx="4227967" cy="253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 1"/>
          <p:cNvGrpSpPr/>
          <p:nvPr/>
        </p:nvGrpSpPr>
        <p:grpSpPr>
          <a:xfrm>
            <a:off x="0" y="2742294"/>
            <a:ext cx="7622837" cy="4274075"/>
            <a:chOff x="0" y="2742294"/>
            <a:chExt cx="7622837" cy="4274075"/>
          </a:xfrm>
        </p:grpSpPr>
        <p:graphicFrame>
          <p:nvGraphicFramePr>
            <p:cNvPr id="9" name="Inhaltsplatzhalter 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80080664"/>
                </p:ext>
              </p:extLst>
            </p:nvPr>
          </p:nvGraphicFramePr>
          <p:xfrm>
            <a:off x="0" y="2742294"/>
            <a:ext cx="7622837" cy="4274075"/>
          </p:xfrm>
          <a:graphic>
            <a:graphicData uri="http://schemas.openxmlformats.org/drawingml/2006/table">
              <a:tbl>
                <a:tblPr firstRow="1" bandRow="1"/>
                <a:tblGrid>
                  <a:gridCol w="2330003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86543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86543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9320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1131715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1498259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874601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9pPr>
                      </a:lstStyle>
                      <a:p>
                        <a:r>
                          <a:rPr lang="en-US" sz="1400" noProof="0" dirty="0" smtClean="0">
                            <a:solidFill>
                              <a:schemeClr val="bg1"/>
                            </a:solidFill>
                            <a:latin typeface="Trebuchet MS" panose="020B0603020202020204" pitchFamily="34" charset="0"/>
                          </a:rPr>
                          <a:t>Centogene Product</a:t>
                        </a:r>
                        <a:endParaRPr lang="en-US" sz="1400" noProof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b">
                      <a:lnL w="12700" cmpd="sng">
                        <a:solidFill>
                          <a:sysClr val="window" lastClr="FFFFFF"/>
                        </a:solidFill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381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D41030"/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400" noProof="0" dirty="0" smtClean="0">
                            <a:solidFill>
                              <a:schemeClr val="bg1"/>
                            </a:solidFill>
                            <a:latin typeface="Trebuchet MS" panose="020B0603020202020204" pitchFamily="34" charset="0"/>
                          </a:rPr>
                          <a:t>Genes</a:t>
                        </a:r>
                        <a:endParaRPr lang="en-US" sz="1400" noProof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b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381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D41030"/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400" noProof="0" dirty="0" smtClean="0">
                            <a:solidFill>
                              <a:schemeClr val="bg1"/>
                            </a:solidFill>
                            <a:latin typeface="Trebuchet MS" panose="020B0603020202020204" pitchFamily="34" charset="0"/>
                          </a:rPr>
                          <a:t>Depth</a:t>
                        </a:r>
                        <a:endParaRPr lang="en-US" sz="1400" noProof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b">
                      <a:lnL w="12700" cmpd="sng">
                        <a:solidFill>
                          <a:sysClr val="window" lastClr="FFFFFF"/>
                        </a:solidFill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381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D41030"/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400" noProof="0" dirty="0" smtClean="0">
                            <a:solidFill>
                              <a:schemeClr val="bg1"/>
                            </a:solidFill>
                            <a:latin typeface="Trebuchet MS" panose="020B0603020202020204" pitchFamily="34" charset="0"/>
                          </a:rPr>
                          <a:t>Coverage</a:t>
                        </a:r>
                        <a:endParaRPr lang="en-US" sz="1400" noProof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b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381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D4103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1" noProof="0" dirty="0" smtClean="0">
                            <a:solidFill>
                              <a:schemeClr val="bg1"/>
                            </a:solidFill>
                            <a:latin typeface="Trebuchet MS" panose="020B0603020202020204" pitchFamily="34" charset="0"/>
                          </a:rPr>
                          <a:t>Information content</a:t>
                        </a:r>
                        <a:endParaRPr lang="en-US" sz="1400" b="1" noProof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b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381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D4103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 b="1" noProof="0" dirty="0" smtClean="0">
                            <a:solidFill>
                              <a:schemeClr val="bg1"/>
                            </a:solidFill>
                            <a:latin typeface="Trebuchet MS" panose="020B0603020202020204" pitchFamily="34" charset="0"/>
                          </a:rPr>
                          <a:t>Likelihood of detecting a specific mutation</a:t>
                        </a:r>
                        <a:endParaRPr lang="en-US" sz="1400" b="1" noProof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b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381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D41030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83333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Whole Genome</a:t>
                        </a:r>
                        <a:r>
                          <a:rPr lang="en-US" sz="1200" baseline="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 Sequencing </a:t>
                        </a:r>
                      </a:p>
                      <a:p>
                        <a:pPr algn="l"/>
                        <a:r>
                          <a:rPr lang="en-US" sz="1200" baseline="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(CentoGenome®)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38100" cmpd="sng">
                        <a:solidFill>
                          <a:sysClr val="window" lastClr="FFFFFF"/>
                        </a:solidFill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~20.000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381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~30x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38100" cmpd="sng">
                        <a:solidFill>
                          <a:sysClr val="window" lastClr="FFFFFF"/>
                        </a:solidFill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~99% &gt;10x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81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~3.2GB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81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~97.6%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381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83333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Whole Exome Sequencing </a:t>
                        </a:r>
                      </a:p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(CentoXome®) 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~20.000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~100x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~97% &gt;10x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~60MB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~93.2%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483333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Clinical Exome Sequencing</a:t>
                        </a:r>
                      </a:p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(</a:t>
                        </a:r>
                        <a:r>
                          <a:rPr lang="en-US" sz="1200" noProof="0" dirty="0" err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CentoDx</a:t>
                        </a:r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 Plus™)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~6.700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~150x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~95% &gt;20x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~15MB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~94.1%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345238">
                  <a:tc>
                    <a:txBody>
                      <a:bodyPr/>
                      <a:lstStyle/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NGS Panel Genomic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~10-1000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~30x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~99% &gt;10x</a:t>
                        </a: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200-500MB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~99.1%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NGS Panel Plus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10-200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~200x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100%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20-400KB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~99.1%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345238">
                  <a:tc>
                    <a:txBody>
                      <a:bodyPr/>
                      <a:lstStyle/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NGS</a:t>
                        </a:r>
                        <a:r>
                          <a:rPr lang="en-US" sz="1200" baseline="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 Panel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10-1000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~200x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~98%</a:t>
                        </a:r>
                        <a:r>
                          <a:rPr lang="en-US" sz="1200" baseline="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 &gt;20x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20-400KB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~96.1%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37683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Single Gene Sequencing (Sanger)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1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NA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/>
                          </a:defRPr>
                        </a:lvl9pPr>
                      </a:lstStyle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NA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0.2-5KB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~99.9%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8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376830">
                  <a:tc>
                    <a:txBody>
                      <a:bodyPr/>
                      <a:lstStyle/>
                      <a:p>
                        <a:pPr algn="l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Hot Spot Testing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mpd="sng">
                        <a:solidFill>
                          <a:sysClr val="window" lastClr="FFFFFF"/>
                        </a:solidFill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1-</a:t>
                        </a:r>
                        <a:r>
                          <a:rPr lang="en-US" sz="1200" baseline="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 few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NA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mpd="sng">
                        <a:solidFill>
                          <a:sysClr val="window" lastClr="FFFFFF"/>
                        </a:solidFill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NA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Single base pair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200" noProof="0" dirty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Trebuchet MS" panose="020B0603020202020204" pitchFamily="34" charset="0"/>
                          </a:rPr>
                          <a:t>~99.9%</a:t>
                        </a:r>
                        <a:endParaRPr lang="en-US" sz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rebuchet MS" panose="020B0603020202020204" pitchFamily="34" charset="0"/>
                        </a:endParaRPr>
                      </a:p>
                    </a:txBody>
                    <a:tcPr anchor="ctr">
                      <a:lnL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mpd="sng">
                        <a:solidFill>
                          <a:sysClr val="window" lastClr="FFFFFF"/>
                        </a:solidFill>
                      </a:lnR>
                      <a:lnT w="12700" cap="flat" cmpd="sng" algn="ctr">
                        <a:solidFill>
                          <a:sysClr val="window" lastClr="FFFF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mpd="sng">
                        <a:solidFill>
                          <a:sysClr val="window" lastClr="FFFFFF"/>
                        </a:solidFill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>
                          <a:lumMod val="9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  <p:sp>
          <p:nvSpPr>
            <p:cNvPr id="10" name="Rechteck 12"/>
            <p:cNvSpPr/>
            <p:nvPr/>
          </p:nvSpPr>
          <p:spPr bwMode="auto">
            <a:xfrm>
              <a:off x="2140980" y="4744957"/>
              <a:ext cx="5184421" cy="283265"/>
            </a:xfrm>
            <a:prstGeom prst="rect">
              <a:avLst/>
            </a:prstGeom>
            <a:noFill/>
            <a:ln w="28575" cap="flat" cmpd="sng" algn="ctr">
              <a:solidFill>
                <a:srgbClr val="D40032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  <p:sp>
          <p:nvSpPr>
            <p:cNvPr id="11" name="Rechteck 12"/>
            <p:cNvSpPr/>
            <p:nvPr/>
          </p:nvSpPr>
          <p:spPr bwMode="auto">
            <a:xfrm>
              <a:off x="2454098" y="3744976"/>
              <a:ext cx="5116446" cy="286185"/>
            </a:xfrm>
            <a:prstGeom prst="rect">
              <a:avLst/>
            </a:prstGeom>
            <a:noFill/>
            <a:ln w="28575" cap="flat" cmpd="sng" algn="ctr">
              <a:solidFill>
                <a:srgbClr val="D40032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endParaRPr>
            </a:p>
          </p:txBody>
        </p:sp>
      </p:grpSp>
      <p:pic>
        <p:nvPicPr>
          <p:cNvPr id="12" name="Picture 2" descr="İlgili resim"/>
          <p:cNvPicPr>
            <a:picLocks noChangeAspect="1" noChangeArrowheads="1"/>
          </p:cNvPicPr>
          <p:nvPr/>
        </p:nvPicPr>
        <p:blipFill rotWithShape="1">
          <a:blip r:embed="rId3"/>
          <a:srcRect l="59683" b="26305"/>
          <a:stretch/>
        </p:blipFill>
        <p:spPr bwMode="auto">
          <a:xfrm>
            <a:off x="8193327" y="119656"/>
            <a:ext cx="2910375" cy="3538929"/>
          </a:xfrm>
          <a:prstGeom prst="rect">
            <a:avLst/>
          </a:prstGeom>
          <a:noFill/>
        </p:spPr>
      </p:pic>
      <p:pic>
        <p:nvPicPr>
          <p:cNvPr id="13" name="Picture 2" descr="İlgili resi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9972" y="4117551"/>
            <a:ext cx="5348580" cy="21479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8432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74430" y="154111"/>
            <a:ext cx="6644055" cy="645990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Testlerin tanıya katkısı?</a:t>
            </a:r>
            <a:endParaRPr lang="en-GB" sz="3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1886" y="1034318"/>
            <a:ext cx="11718370" cy="1949027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r>
              <a:rPr lang="tr-TR" dirty="0" err="1" smtClean="0">
                <a:latin typeface="Comic Sans MS" panose="030F0702030302020204" pitchFamily="66" charset="0"/>
              </a:rPr>
              <a:t>Endikasyona</a:t>
            </a:r>
            <a:r>
              <a:rPr lang="tr-TR" dirty="0" smtClean="0">
                <a:latin typeface="Comic Sans MS" panose="030F0702030302020204" pitchFamily="66" charset="0"/>
              </a:rPr>
              <a:t>, gebelik haftasına ve USG bulgusuna göre değişir. </a:t>
            </a:r>
            <a:r>
              <a:rPr lang="tr-TR" dirty="0" err="1" smtClean="0">
                <a:latin typeface="Comic Sans MS" panose="030F0702030302020204" pitchFamily="66" charset="0"/>
              </a:rPr>
              <a:t>Örn</a:t>
            </a:r>
            <a:r>
              <a:rPr lang="tr-TR" dirty="0" smtClean="0">
                <a:latin typeface="Comic Sans MS" panose="030F0702030302020204" pitchFamily="66" charset="0"/>
              </a:rPr>
              <a:t>.;</a:t>
            </a:r>
          </a:p>
          <a:p>
            <a:pPr lvl="1"/>
            <a:r>
              <a:rPr lang="tr-TR" dirty="0" err="1" smtClean="0">
                <a:latin typeface="Comic Sans MS" panose="030F0702030302020204" pitchFamily="66" charset="0"/>
              </a:rPr>
              <a:t>Translokasyon</a:t>
            </a:r>
            <a:r>
              <a:rPr lang="tr-TR" dirty="0" smtClean="0">
                <a:latin typeface="Comic Sans MS" panose="030F0702030302020204" pitchFamily="66" charset="0"/>
              </a:rPr>
              <a:t> taşıyıcı ebeveyn      </a:t>
            </a:r>
            <a:r>
              <a:rPr lang="tr-TR" dirty="0" err="1" smtClean="0">
                <a:latin typeface="Comic Sans MS" panose="030F0702030302020204" pitchFamily="66" charset="0"/>
              </a:rPr>
              <a:t>Karyotip</a:t>
            </a:r>
            <a:r>
              <a:rPr lang="tr-TR" dirty="0" smtClean="0">
                <a:latin typeface="Comic Sans MS" panose="030F0702030302020204" pitchFamily="66" charset="0"/>
              </a:rPr>
              <a:t> (gerekirse özgün </a:t>
            </a:r>
            <a:r>
              <a:rPr lang="tr-TR" dirty="0" err="1" smtClean="0">
                <a:latin typeface="Comic Sans MS" panose="030F0702030302020204" pitchFamily="66" charset="0"/>
              </a:rPr>
              <a:t>prob</a:t>
            </a:r>
            <a:r>
              <a:rPr lang="tr-TR" dirty="0" smtClean="0">
                <a:latin typeface="Comic Sans MS" panose="030F0702030302020204" pitchFamily="66" charset="0"/>
              </a:rPr>
              <a:t> ile FISH)</a:t>
            </a:r>
          </a:p>
          <a:p>
            <a:pPr lvl="1"/>
            <a:r>
              <a:rPr lang="en-US" dirty="0" smtClean="0">
                <a:latin typeface="Comic Sans MS" panose="030F0702030302020204" pitchFamily="66" charset="0"/>
              </a:rPr>
              <a:t>Ö</a:t>
            </a:r>
            <a:r>
              <a:rPr lang="tr-TR" dirty="0" err="1" smtClean="0">
                <a:latin typeface="Comic Sans MS" panose="030F0702030302020204" pitchFamily="66" charset="0"/>
              </a:rPr>
              <a:t>zgün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dirty="0" err="1" smtClean="0">
                <a:latin typeface="Comic Sans MS" panose="030F0702030302020204" pitchFamily="66" charset="0"/>
              </a:rPr>
              <a:t>bir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dirty="0" err="1" smtClean="0">
                <a:latin typeface="Comic Sans MS" panose="030F0702030302020204" pitchFamily="66" charset="0"/>
              </a:rPr>
              <a:t>bulgu</a:t>
            </a:r>
            <a:r>
              <a:rPr lang="en-US" dirty="0" smtClean="0">
                <a:latin typeface="Comic Sans MS" panose="030F0702030302020204" pitchFamily="66" charset="0"/>
              </a:rPr>
              <a:t> (</a:t>
            </a:r>
            <a:r>
              <a:rPr lang="tr-TR" dirty="0" smtClean="0">
                <a:latin typeface="Comic Sans MS" panose="030F0702030302020204" pitchFamily="66" charset="0"/>
              </a:rPr>
              <a:t>USG</a:t>
            </a:r>
            <a:r>
              <a:rPr lang="en-US" dirty="0" smtClean="0">
                <a:latin typeface="Comic Sans MS" panose="030F0702030302020204" pitchFamily="66" charset="0"/>
              </a:rPr>
              <a:t>, </a:t>
            </a:r>
            <a:r>
              <a:rPr lang="en-US" dirty="0" err="1" smtClean="0">
                <a:latin typeface="Comic Sans MS" panose="030F0702030302020204" pitchFamily="66" charset="0"/>
              </a:rPr>
              <a:t>biokimyasal</a:t>
            </a:r>
            <a:r>
              <a:rPr lang="en-US" dirty="0" smtClean="0">
                <a:latin typeface="Comic Sans MS" panose="030F0702030302020204" pitchFamily="66" charset="0"/>
              </a:rPr>
              <a:t>)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en-US" dirty="0" smtClean="0">
                <a:latin typeface="Comic Sans MS" panose="030F0702030302020204" pitchFamily="66" charset="0"/>
              </a:rPr>
              <a:t>    </a:t>
            </a:r>
            <a:r>
              <a:rPr lang="tr-TR" dirty="0" err="1" smtClean="0">
                <a:latin typeface="Comic Sans MS" panose="030F0702030302020204" pitchFamily="66" charset="0"/>
              </a:rPr>
              <a:t>Karyotip</a:t>
            </a:r>
            <a:r>
              <a:rPr lang="tr-TR" dirty="0" smtClean="0">
                <a:latin typeface="Comic Sans MS" panose="030F0702030302020204" pitchFamily="66" charset="0"/>
              </a:rPr>
              <a:t> + </a:t>
            </a:r>
            <a:r>
              <a:rPr lang="tr-TR" dirty="0">
                <a:latin typeface="Comic Sans MS" panose="030F0702030302020204" pitchFamily="66" charset="0"/>
              </a:rPr>
              <a:t>özgün </a:t>
            </a:r>
            <a:r>
              <a:rPr lang="tr-TR" dirty="0" err="1">
                <a:latin typeface="Comic Sans MS" panose="030F0702030302020204" pitchFamily="66" charset="0"/>
              </a:rPr>
              <a:t>prob</a:t>
            </a:r>
            <a:r>
              <a:rPr lang="tr-TR" dirty="0">
                <a:latin typeface="Comic Sans MS" panose="030F0702030302020204" pitchFamily="66" charset="0"/>
              </a:rPr>
              <a:t> ile </a:t>
            </a:r>
            <a:r>
              <a:rPr lang="tr-TR" dirty="0" smtClean="0">
                <a:latin typeface="Comic Sans MS" panose="030F0702030302020204" pitchFamily="66" charset="0"/>
              </a:rPr>
              <a:t>FISH veya bilinen tek gen için DNA analizi </a:t>
            </a:r>
          </a:p>
          <a:p>
            <a:pPr lvl="1"/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Nonspesifik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>
                <a:latin typeface="Comic Sans MS" panose="030F0702030302020204" pitchFamily="66" charset="0"/>
              </a:rPr>
              <a:t>USG bulgusu </a:t>
            </a:r>
            <a:r>
              <a:rPr lang="tr-TR" dirty="0" smtClean="0">
                <a:latin typeface="Comic Sans MS" panose="030F0702030302020204" pitchFamily="66" charset="0"/>
              </a:rPr>
              <a:t>      </a:t>
            </a:r>
            <a:r>
              <a:rPr lang="tr-TR" dirty="0" err="1" smtClean="0">
                <a:latin typeface="Comic Sans MS" panose="030F0702030302020204" pitchFamily="66" charset="0"/>
              </a:rPr>
              <a:t>Karyotip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>
                <a:latin typeface="Comic Sans MS" panose="030F0702030302020204" pitchFamily="66" charset="0"/>
              </a:rPr>
              <a:t>+ </a:t>
            </a:r>
            <a:r>
              <a:rPr lang="tr-TR" dirty="0" err="1" smtClean="0">
                <a:latin typeface="Comic Sans MS" panose="030F0702030302020204" pitchFamily="66" charset="0"/>
              </a:rPr>
              <a:t>Mikroarray</a:t>
            </a:r>
            <a:r>
              <a:rPr lang="tr-TR" dirty="0" smtClean="0">
                <a:latin typeface="Comic Sans MS" panose="030F0702030302020204" pitchFamily="66" charset="0"/>
              </a:rPr>
              <a:t> + WES</a:t>
            </a:r>
            <a:endParaRPr lang="en-GB" dirty="0"/>
          </a:p>
        </p:txBody>
      </p:sp>
      <p:sp>
        <p:nvSpPr>
          <p:cNvPr id="5" name="Sağ Ok 4"/>
          <p:cNvSpPr/>
          <p:nvPr/>
        </p:nvSpPr>
        <p:spPr>
          <a:xfrm>
            <a:off x="5342388" y="1602910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ağ Ok 5"/>
          <p:cNvSpPr/>
          <p:nvPr/>
        </p:nvSpPr>
        <p:spPr>
          <a:xfrm>
            <a:off x="5896573" y="1937517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ağ Ok 6"/>
          <p:cNvSpPr/>
          <p:nvPr/>
        </p:nvSpPr>
        <p:spPr>
          <a:xfrm>
            <a:off x="4654062" y="2502665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9" name="Tablo Yer Tutucusu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7170946"/>
              </p:ext>
            </p:extLst>
          </p:nvPr>
        </p:nvGraphicFramePr>
        <p:xfrm>
          <a:off x="937491" y="3177310"/>
          <a:ext cx="10218429" cy="3532998"/>
        </p:xfrm>
        <a:graphic>
          <a:graphicData uri="http://schemas.openxmlformats.org/drawingml/2006/table">
            <a:tbl>
              <a:tblPr/>
              <a:tblGrid>
                <a:gridCol w="1883959">
                  <a:extLst>
                    <a:ext uri="{9D8B030D-6E8A-4147-A177-3AD203B41FA5}">
                      <a16:colId xmlns:a16="http://schemas.microsoft.com/office/drawing/2014/main" val="2551298679"/>
                    </a:ext>
                  </a:extLst>
                </a:gridCol>
                <a:gridCol w="1260316">
                  <a:extLst>
                    <a:ext uri="{9D8B030D-6E8A-4147-A177-3AD203B41FA5}">
                      <a16:colId xmlns:a16="http://schemas.microsoft.com/office/drawing/2014/main" val="1992670467"/>
                    </a:ext>
                  </a:extLst>
                </a:gridCol>
                <a:gridCol w="1483711">
                  <a:extLst>
                    <a:ext uri="{9D8B030D-6E8A-4147-A177-3AD203B41FA5}">
                      <a16:colId xmlns:a16="http://schemas.microsoft.com/office/drawing/2014/main" val="871447814"/>
                    </a:ext>
                  </a:extLst>
                </a:gridCol>
                <a:gridCol w="1398076">
                  <a:extLst>
                    <a:ext uri="{9D8B030D-6E8A-4147-A177-3AD203B41FA5}">
                      <a16:colId xmlns:a16="http://schemas.microsoft.com/office/drawing/2014/main" val="2023943491"/>
                    </a:ext>
                  </a:extLst>
                </a:gridCol>
                <a:gridCol w="1310580">
                  <a:extLst>
                    <a:ext uri="{9D8B030D-6E8A-4147-A177-3AD203B41FA5}">
                      <a16:colId xmlns:a16="http://schemas.microsoft.com/office/drawing/2014/main" val="4219637647"/>
                    </a:ext>
                  </a:extLst>
                </a:gridCol>
                <a:gridCol w="1483711">
                  <a:extLst>
                    <a:ext uri="{9D8B030D-6E8A-4147-A177-3AD203B41FA5}">
                      <a16:colId xmlns:a16="http://schemas.microsoft.com/office/drawing/2014/main" val="230019412"/>
                    </a:ext>
                  </a:extLst>
                </a:gridCol>
                <a:gridCol w="1398076">
                  <a:extLst>
                    <a:ext uri="{9D8B030D-6E8A-4147-A177-3AD203B41FA5}">
                      <a16:colId xmlns:a16="http://schemas.microsoft.com/office/drawing/2014/main" val="3485175027"/>
                    </a:ext>
                  </a:extLst>
                </a:gridCol>
              </a:tblGrid>
              <a:tr h="1524506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Endikasyon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CVS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n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CVS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anomali n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CVS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anomali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AS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anomali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AS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anomali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n</a:t>
                      </a:r>
                      <a:endParaRPr kumimoji="0" lang="tr-T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AS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n</a:t>
                      </a:r>
                      <a:endParaRPr kumimoji="0" lang="tr-T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198658"/>
                  </a:ext>
                </a:extLst>
              </a:tr>
              <a:tr h="35680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Tek gen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711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1,1</a:t>
                      </a:r>
                      <a:endParaRPr kumimoji="0" lang="tr-TR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1,3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311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163825"/>
                  </a:ext>
                </a:extLst>
              </a:tr>
              <a:tr h="35680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Patolojik USG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362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85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23,5</a:t>
                      </a:r>
                      <a:endParaRPr kumimoji="0" lang="tr-TR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11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280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2558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542608"/>
                  </a:ext>
                </a:extLst>
              </a:tr>
              <a:tr h="35680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İleri anne yaşı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194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2,6</a:t>
                      </a:r>
                      <a:endParaRPr kumimoji="0" lang="tr-TR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2.6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151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5790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2530352"/>
                  </a:ext>
                </a:extLst>
              </a:tr>
              <a:tr h="35680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Kromozom </a:t>
                      </a:r>
                      <a:r>
                        <a:rPr kumimoji="0" lang="tr-T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ano</a:t>
                      </a: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. ebeveyn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91</a:t>
                      </a:r>
                      <a:endParaRPr kumimoji="0" lang="tr-T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47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51,6</a:t>
                      </a:r>
                      <a:endParaRPr kumimoji="0" lang="tr-TR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52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75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144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1757819"/>
                  </a:ext>
                </a:extLst>
              </a:tr>
              <a:tr h="35680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1.Tri tarama +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109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20</a:t>
                      </a:r>
                      <a:endParaRPr kumimoji="0" lang="tr-T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18,3</a:t>
                      </a:r>
                      <a:endParaRPr kumimoji="0" lang="tr-TR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7.8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11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142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526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97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1774826" y="549275"/>
            <a:ext cx="8893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r-TR" altLang="en-US">
                <a:solidFill>
                  <a:schemeClr val="bg1"/>
                </a:solidFill>
              </a:rPr>
              <a:t>CVS (n:1 529) ve amniosentez (14 165) serilerinde saptanan kromozom anomali oranlarının endikasyon gruplarında karşılaştırılması </a:t>
            </a:r>
          </a:p>
        </p:txBody>
      </p:sp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06800"/>
              </p:ext>
            </p:extLst>
          </p:nvPr>
        </p:nvGraphicFramePr>
        <p:xfrm>
          <a:off x="1002322" y="1626577"/>
          <a:ext cx="10726615" cy="4171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3055">
                  <a:extLst>
                    <a:ext uri="{9D8B030D-6E8A-4147-A177-3AD203B41FA5}">
                      <a16:colId xmlns:a16="http://schemas.microsoft.com/office/drawing/2014/main" val="1417236183"/>
                    </a:ext>
                  </a:extLst>
                </a:gridCol>
                <a:gridCol w="4560502">
                  <a:extLst>
                    <a:ext uri="{9D8B030D-6E8A-4147-A177-3AD203B41FA5}">
                      <a16:colId xmlns:a16="http://schemas.microsoft.com/office/drawing/2014/main" val="1758284355"/>
                    </a:ext>
                  </a:extLst>
                </a:gridCol>
                <a:gridCol w="3713058">
                  <a:extLst>
                    <a:ext uri="{9D8B030D-6E8A-4147-A177-3AD203B41FA5}">
                      <a16:colId xmlns:a16="http://schemas.microsoft.com/office/drawing/2014/main" val="2674889948"/>
                    </a:ext>
                  </a:extLst>
                </a:gridCol>
              </a:tblGrid>
              <a:tr h="1088205">
                <a:tc>
                  <a:txBody>
                    <a:bodyPr/>
                    <a:lstStyle/>
                    <a:p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Patolojik USG </a:t>
                      </a:r>
                      <a:r>
                        <a:rPr lang="en-US" sz="2800" dirty="0" smtClean="0">
                          <a:latin typeface="Comic Sans MS" panose="030F0702030302020204" pitchFamily="66" charset="0"/>
                        </a:rPr>
                        <a:t>+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anose="030F0702030302020204" pitchFamily="66" charset="0"/>
                        </a:rPr>
                        <a:t>USG -, </a:t>
                      </a:r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İleri anne yaşı; AS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3533874"/>
                  </a:ext>
                </a:extLst>
              </a:tr>
              <a:tr h="712687">
                <a:tc>
                  <a:txBody>
                    <a:bodyPr/>
                    <a:lstStyle/>
                    <a:p>
                      <a:r>
                        <a:rPr lang="tr-TR" sz="2800" dirty="0" err="1" smtClean="0">
                          <a:latin typeface="Comic Sans MS" panose="030F0702030302020204" pitchFamily="66" charset="0"/>
                        </a:rPr>
                        <a:t>Karyotip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%23,5 CVS - %11 AS</a:t>
                      </a:r>
                      <a:endParaRPr lang="en-GB" sz="2800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%2,6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526792"/>
                  </a:ext>
                </a:extLst>
              </a:tr>
              <a:tr h="712687">
                <a:tc>
                  <a:txBody>
                    <a:bodyPr/>
                    <a:lstStyle/>
                    <a:p>
                      <a:r>
                        <a:rPr lang="tr-TR" sz="2800" dirty="0" err="1" smtClean="0">
                          <a:latin typeface="Comic Sans MS" panose="030F0702030302020204" pitchFamily="66" charset="0"/>
                        </a:rPr>
                        <a:t>Mikroarray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%6,7 - 15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%1,7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906410"/>
                  </a:ext>
                </a:extLst>
              </a:tr>
              <a:tr h="712687"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WES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%10 - 30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117858"/>
                  </a:ext>
                </a:extLst>
              </a:tr>
              <a:tr h="712687"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WGS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latin typeface="Comic Sans MS" panose="030F0702030302020204" pitchFamily="66" charset="0"/>
                          <a:sym typeface="Symbol" panose="05050102010706020507" pitchFamily="18" charset="2"/>
                        </a:rPr>
                        <a:t></a:t>
                      </a:r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%15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latin typeface="Comic Sans MS" panose="030F0702030302020204" pitchFamily="66" charset="0"/>
                        </a:rPr>
                        <a:t>-</a:t>
                      </a:r>
                      <a:endParaRPr lang="en-GB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4251045"/>
                  </a:ext>
                </a:extLst>
              </a:tr>
            </a:tbl>
          </a:graphicData>
        </a:graphic>
      </p:graphicFrame>
      <p:sp>
        <p:nvSpPr>
          <p:cNvPr id="16" name="Unvan 1"/>
          <p:cNvSpPr txBox="1">
            <a:spLocks/>
          </p:cNvSpPr>
          <p:nvPr/>
        </p:nvSpPr>
        <p:spPr>
          <a:xfrm>
            <a:off x="2391510" y="439616"/>
            <a:ext cx="6180992" cy="6459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6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Testlerin tanıya katkısı?</a:t>
            </a:r>
            <a:endParaRPr lang="en-GB" sz="3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94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22131" y="195138"/>
            <a:ext cx="9513277" cy="57565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3200" b="1" dirty="0" err="1" smtClean="0">
                <a:latin typeface="Comic Sans MS" panose="030F0702030302020204" pitchFamily="66" charset="0"/>
              </a:rPr>
              <a:t>Fetal</a:t>
            </a:r>
            <a:r>
              <a:rPr lang="tr-TR" sz="3200" b="1" dirty="0" smtClean="0">
                <a:latin typeface="Comic Sans MS" panose="030F0702030302020204" pitchFamily="66" charset="0"/>
              </a:rPr>
              <a:t> USG de patoloji saptanması durumunda?</a:t>
            </a:r>
            <a:endParaRPr lang="en-GB" sz="3200" b="1" dirty="0">
              <a:latin typeface="Comic Sans MS" panose="030F0702030302020204" pitchFamily="66" charset="0"/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0" y="819813"/>
            <a:ext cx="12192000" cy="3378989"/>
          </a:xfrm>
        </p:spPr>
        <p:txBody>
          <a:bodyPr>
            <a:normAutofit fontScale="92500"/>
          </a:bodyPr>
          <a:lstStyle/>
          <a:p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USG bulgusunun yönlendirmesi varsa: </a:t>
            </a:r>
          </a:p>
          <a:p>
            <a:pPr marL="914400" lvl="1" indent="-457200">
              <a:buAutoNum type="arabicPeriod"/>
            </a:pPr>
            <a:r>
              <a:rPr lang="tr-TR" dirty="0" err="1" smtClean="0">
                <a:latin typeface="Comic Sans MS" panose="030F0702030302020204" pitchFamily="66" charset="0"/>
              </a:rPr>
              <a:t>FISH+Karyotip</a:t>
            </a:r>
            <a:r>
              <a:rPr lang="tr-TR" dirty="0" smtClean="0">
                <a:latin typeface="Comic Sans MS" panose="030F0702030302020204" pitchFamily="66" charset="0"/>
              </a:rPr>
              <a:t> 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NORMALSE</a:t>
            </a:r>
            <a:r>
              <a:rPr lang="tr-TR" dirty="0" smtClean="0">
                <a:latin typeface="Comic Sans MS" panose="030F0702030302020204" pitchFamily="66" charset="0"/>
              </a:rPr>
              <a:t>      </a:t>
            </a:r>
            <a:r>
              <a:rPr lang="tr-TR" dirty="0" err="1" smtClean="0">
                <a:latin typeface="Comic Sans MS" panose="030F0702030302020204" pitchFamily="66" charset="0"/>
              </a:rPr>
              <a:t>Mikroarray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NORMALSE</a:t>
            </a:r>
            <a:r>
              <a:rPr lang="tr-TR" dirty="0" smtClean="0">
                <a:latin typeface="Comic Sans MS" panose="030F0702030302020204" pitchFamily="66" charset="0"/>
              </a:rPr>
              <a:t>      WES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tr-TR" dirty="0" smtClean="0">
                <a:latin typeface="Comic Sans MS" panose="030F0702030302020204" pitchFamily="66" charset="0"/>
              </a:rPr>
              <a:t>FISH 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NORMALSE</a:t>
            </a:r>
            <a:r>
              <a:rPr lang="tr-TR" dirty="0" smtClean="0">
                <a:latin typeface="Comic Sans MS" panose="030F0702030302020204" pitchFamily="66" charset="0"/>
              </a:rPr>
              <a:t>       </a:t>
            </a:r>
            <a:r>
              <a:rPr lang="tr-TR" dirty="0" err="1" smtClean="0">
                <a:latin typeface="Comic Sans MS" panose="030F0702030302020204" pitchFamily="66" charset="0"/>
              </a:rPr>
              <a:t>Karyotip</a:t>
            </a:r>
            <a:r>
              <a:rPr lang="tr-TR" dirty="0" smtClean="0">
                <a:latin typeface="Comic Sans MS" panose="030F0702030302020204" pitchFamily="66" charset="0"/>
              </a:rPr>
              <a:t>+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tr-TR" dirty="0" err="1" smtClean="0">
                <a:latin typeface="Comic Sans MS" panose="030F0702030302020204" pitchFamily="66" charset="0"/>
              </a:rPr>
              <a:t>Mikroarray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NORMALSE</a:t>
            </a:r>
            <a:r>
              <a:rPr lang="tr-TR" dirty="0" smtClean="0">
                <a:latin typeface="Comic Sans MS" panose="030F0702030302020204" pitchFamily="66" charset="0"/>
              </a:rPr>
              <a:t>     WES</a:t>
            </a:r>
            <a:endParaRPr lang="tr-TR" dirty="0">
              <a:latin typeface="Comic Sans MS" panose="030F0702030302020204" pitchFamily="66" charset="0"/>
            </a:endParaRPr>
          </a:p>
          <a:p>
            <a:pPr lvl="1"/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USG bulgusu yönlendirmiyorsa:</a:t>
            </a:r>
          </a:p>
          <a:p>
            <a:pPr marL="914400" lvl="2" indent="-457200">
              <a:spcBef>
                <a:spcPts val="1000"/>
              </a:spcBef>
              <a:buAutoNum type="arabicPeriod"/>
            </a:pPr>
            <a:r>
              <a:rPr lang="en-US" sz="2400" dirty="0" smtClean="0">
                <a:latin typeface="Comic Sans MS" panose="030F0702030302020204" pitchFamily="66" charset="0"/>
              </a:rPr>
              <a:t>FISH+</a:t>
            </a:r>
            <a:r>
              <a:rPr lang="tr-TR" sz="2400" dirty="0" err="1" smtClean="0">
                <a:latin typeface="Comic Sans MS" panose="030F0702030302020204" pitchFamily="66" charset="0"/>
              </a:rPr>
              <a:t>Karyotip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NORMALSE</a:t>
            </a:r>
            <a:r>
              <a:rPr lang="tr-TR" sz="2400" dirty="0" smtClean="0">
                <a:latin typeface="Comic Sans MS" panose="030F0702030302020204" pitchFamily="66" charset="0"/>
              </a:rPr>
              <a:t>       </a:t>
            </a:r>
            <a:r>
              <a:rPr lang="tr-TR" sz="2400" dirty="0" err="1" smtClean="0">
                <a:latin typeface="Comic Sans MS" panose="030F0702030302020204" pitchFamily="66" charset="0"/>
              </a:rPr>
              <a:t>Mikroarray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NORMALSE</a:t>
            </a:r>
            <a:r>
              <a:rPr lang="tr-TR" sz="2400" dirty="0">
                <a:latin typeface="Comic Sans MS" panose="030F0702030302020204" pitchFamily="66" charset="0"/>
              </a:rPr>
              <a:t> </a:t>
            </a:r>
            <a:r>
              <a:rPr lang="tr-TR" sz="2400" dirty="0" smtClean="0">
                <a:latin typeface="Comic Sans MS" panose="030F0702030302020204" pitchFamily="66" charset="0"/>
              </a:rPr>
              <a:t>     WES</a:t>
            </a:r>
            <a:endParaRPr lang="en-US" sz="2400" dirty="0" smtClean="0">
              <a:latin typeface="Comic Sans MS" panose="030F0702030302020204" pitchFamily="66" charset="0"/>
            </a:endParaRPr>
          </a:p>
          <a:p>
            <a:pPr marL="914400" lvl="2" indent="-457200">
              <a:spcBef>
                <a:spcPts val="1000"/>
              </a:spcBef>
              <a:buAutoNum type="arabicPeriod"/>
            </a:pPr>
            <a:r>
              <a:rPr lang="en-US" sz="2400" dirty="0" err="1" smtClean="0">
                <a:latin typeface="Comic Sans MS" panose="030F0702030302020204" pitchFamily="66" charset="0"/>
              </a:rPr>
              <a:t>Akraba</a:t>
            </a:r>
            <a:r>
              <a:rPr lang="en-US" sz="2400" dirty="0" smtClean="0"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latin typeface="Comic Sans MS" panose="030F0702030302020204" pitchFamily="66" charset="0"/>
              </a:rPr>
              <a:t>evliliği</a:t>
            </a:r>
            <a:r>
              <a:rPr lang="en-US" sz="2400" dirty="0" smtClean="0">
                <a:latin typeface="Comic Sans MS" panose="030F0702030302020204" pitchFamily="66" charset="0"/>
              </a:rPr>
              <a:t>/</a:t>
            </a:r>
            <a:r>
              <a:rPr lang="en-US" sz="2400" dirty="0" err="1" smtClean="0">
                <a:latin typeface="Comic Sans MS" panose="030F0702030302020204" pitchFamily="66" charset="0"/>
              </a:rPr>
              <a:t>etkilenmiş</a:t>
            </a:r>
            <a:r>
              <a:rPr lang="en-US" sz="2400" dirty="0" smtClean="0"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latin typeface="Comic Sans MS" panose="030F0702030302020204" pitchFamily="66" charset="0"/>
              </a:rPr>
              <a:t>birey</a:t>
            </a:r>
            <a:r>
              <a:rPr lang="en-US" sz="2400" dirty="0" smtClean="0">
                <a:latin typeface="Comic Sans MS" panose="030F0702030302020204" pitchFamily="66" charset="0"/>
              </a:rPr>
              <a:t> (ex) </a:t>
            </a:r>
            <a:r>
              <a:rPr lang="en-US" sz="2400" dirty="0" err="1" smtClean="0">
                <a:latin typeface="Comic Sans MS" panose="030F0702030302020204" pitchFamily="66" charset="0"/>
              </a:rPr>
              <a:t>varsa</a:t>
            </a:r>
            <a:endParaRPr lang="en-US" sz="2400" dirty="0" smtClean="0">
              <a:latin typeface="Comic Sans MS" panose="030F0702030302020204" pitchFamily="66" charset="0"/>
            </a:endParaRPr>
          </a:p>
          <a:p>
            <a:pPr marL="457200" lvl="2" indent="0">
              <a:spcBef>
                <a:spcPts val="1000"/>
              </a:spcBef>
              <a:buNone/>
            </a:pPr>
            <a:r>
              <a:rPr lang="en-US" sz="2400" dirty="0" smtClean="0">
                <a:latin typeface="Comic Sans MS" panose="030F0702030302020204" pitchFamily="66" charset="0"/>
              </a:rPr>
              <a:t>     </a:t>
            </a:r>
            <a:r>
              <a:rPr lang="en-US" sz="2400" dirty="0" smtClean="0">
                <a:latin typeface="Comic Sans MS" panose="030F0702030302020204" pitchFamily="66" charset="0"/>
              </a:rPr>
              <a:t>FISH+</a:t>
            </a:r>
            <a:r>
              <a:rPr lang="tr-TR" sz="2400" dirty="0" err="1" smtClean="0">
                <a:latin typeface="Comic Sans MS" panose="030F0702030302020204" pitchFamily="66" charset="0"/>
              </a:rPr>
              <a:t>Karyotip</a:t>
            </a:r>
            <a:r>
              <a:rPr lang="en-US" sz="2400" dirty="0" smtClean="0">
                <a:latin typeface="Comic Sans MS" panose="030F0702030302020204" pitchFamily="66" charset="0"/>
              </a:rPr>
              <a:t>+</a:t>
            </a:r>
            <a:r>
              <a:rPr lang="tr-TR" sz="2400" dirty="0" err="1" smtClean="0">
                <a:latin typeface="Comic Sans MS" panose="030F0702030302020204" pitchFamily="66" charset="0"/>
              </a:rPr>
              <a:t>Mikroarray</a:t>
            </a:r>
            <a:r>
              <a:rPr lang="tr-TR" sz="2400" dirty="0" smtClean="0">
                <a:latin typeface="Comic Sans MS" panose="030F0702030302020204" pitchFamily="66" charset="0"/>
              </a:rPr>
              <a:t> </a:t>
            </a:r>
            <a:r>
              <a:rPr lang="tr-TR" sz="24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NORMALSE</a:t>
            </a:r>
            <a:r>
              <a:rPr lang="tr-TR" sz="2400" dirty="0">
                <a:latin typeface="Comic Sans MS" panose="030F0702030302020204" pitchFamily="66" charset="0"/>
              </a:rPr>
              <a:t>       </a:t>
            </a:r>
            <a:r>
              <a:rPr lang="tr-TR" sz="2400" dirty="0" smtClean="0">
                <a:latin typeface="Comic Sans MS" panose="030F0702030302020204" pitchFamily="66" charset="0"/>
              </a:rPr>
              <a:t>WES</a:t>
            </a:r>
            <a:r>
              <a:rPr lang="en-US" sz="2400" dirty="0" smtClean="0">
                <a:latin typeface="Comic Sans MS" panose="030F0702030302020204" pitchFamily="66" charset="0"/>
              </a:rPr>
              <a:t> (</a:t>
            </a:r>
            <a:r>
              <a:rPr lang="en-US" sz="2400" dirty="0" smtClean="0">
                <a:latin typeface="Comic Sans MS" panose="030F0702030302020204" pitchFamily="66" charset="0"/>
              </a:rPr>
              <a:t>WES </a:t>
            </a:r>
            <a:r>
              <a:rPr lang="en-US" sz="2400" dirty="0" err="1" smtClean="0">
                <a:latin typeface="Comic Sans MS" panose="030F0702030302020204" pitchFamily="66" charset="0"/>
              </a:rPr>
              <a:t>değerlendirmesinde</a:t>
            </a:r>
            <a:r>
              <a:rPr lang="en-US" sz="2400" dirty="0" smtClean="0"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latin typeface="Comic Sans MS" panose="030F0702030302020204" pitchFamily="66" charset="0"/>
              </a:rPr>
              <a:t>arr</a:t>
            </a:r>
            <a:r>
              <a:rPr lang="en-US" sz="2400" dirty="0" smtClean="0">
                <a:latin typeface="Comic Sans MS" panose="030F0702030302020204" pitchFamily="66" charset="0"/>
              </a:rPr>
              <a:t> +)</a:t>
            </a:r>
            <a:endParaRPr lang="tr-TR" sz="2400" dirty="0" smtClean="0">
              <a:latin typeface="Comic Sans MS" panose="030F0702030302020204" pitchFamily="66" charset="0"/>
            </a:endParaRPr>
          </a:p>
        </p:txBody>
      </p:sp>
      <p:sp>
        <p:nvSpPr>
          <p:cNvPr id="7" name="Sağ Ok 6"/>
          <p:cNvSpPr/>
          <p:nvPr/>
        </p:nvSpPr>
        <p:spPr>
          <a:xfrm>
            <a:off x="4838573" y="1316372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Sağ Ok 7"/>
          <p:cNvSpPr/>
          <p:nvPr/>
        </p:nvSpPr>
        <p:spPr>
          <a:xfrm>
            <a:off x="8466938" y="1316372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ağ Ok 8"/>
          <p:cNvSpPr/>
          <p:nvPr/>
        </p:nvSpPr>
        <p:spPr>
          <a:xfrm>
            <a:off x="4750301" y="2975433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Sağ Ok 9"/>
          <p:cNvSpPr/>
          <p:nvPr/>
        </p:nvSpPr>
        <p:spPr>
          <a:xfrm>
            <a:off x="8471150" y="2975432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Metin kutusu 12"/>
          <p:cNvSpPr txBox="1"/>
          <p:nvPr/>
        </p:nvSpPr>
        <p:spPr>
          <a:xfrm>
            <a:off x="1314449" y="4198802"/>
            <a:ext cx="8994532" cy="193899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Comic Sans MS" panose="030F0702030302020204" pitchFamily="66" charset="0"/>
              </a:rPr>
              <a:t>WES analizlerinde CNV (</a:t>
            </a:r>
            <a:r>
              <a:rPr lang="tr-TR" sz="2400" dirty="0" err="1" smtClean="0">
                <a:latin typeface="Comic Sans MS" panose="030F0702030302020204" pitchFamily="66" charset="0"/>
              </a:rPr>
              <a:t>array</a:t>
            </a:r>
            <a:r>
              <a:rPr lang="tr-TR" sz="2400" dirty="0" smtClean="0">
                <a:latin typeface="Comic Sans MS" panose="030F0702030302020204" pitchFamily="66" charset="0"/>
              </a:rPr>
              <a:t>) analizi de yapılabilir. ANCAK;</a:t>
            </a:r>
          </a:p>
          <a:p>
            <a:pPr marL="342900" indent="-342900"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ARR analizinde anomali saptandığında tanı konulmuş oluyor.</a:t>
            </a:r>
          </a:p>
          <a:p>
            <a:pPr marL="342900" indent="-342900"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WES analizi henüz pahalı</a:t>
            </a:r>
          </a:p>
          <a:p>
            <a:pPr marL="342900" indent="-342900"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Sonuç </a:t>
            </a:r>
            <a:r>
              <a:rPr lang="tr-TR" sz="2400" dirty="0" err="1" smtClean="0">
                <a:latin typeface="Comic Sans MS" panose="030F0702030302020204" pitchFamily="66" charset="0"/>
              </a:rPr>
              <a:t>arr</a:t>
            </a:r>
            <a:r>
              <a:rPr lang="tr-TR" sz="2400" dirty="0" smtClean="0">
                <a:latin typeface="Comic Sans MS" panose="030F0702030302020204" pitchFamily="66" charset="0"/>
              </a:rPr>
              <a:t> ile doğrulanmalı</a:t>
            </a:r>
          </a:p>
          <a:p>
            <a:pPr marL="342900" indent="-342900"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Çözünürlüğü henüz? ve yeterli deneyim yok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14" name="Sağ Ok 13"/>
          <p:cNvSpPr/>
          <p:nvPr/>
        </p:nvSpPr>
        <p:spPr>
          <a:xfrm>
            <a:off x="3485973" y="1677636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Sağ Ok 14"/>
          <p:cNvSpPr/>
          <p:nvPr/>
        </p:nvSpPr>
        <p:spPr>
          <a:xfrm>
            <a:off x="8466938" y="1634778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Sağ Ok 10"/>
          <p:cNvSpPr/>
          <p:nvPr/>
        </p:nvSpPr>
        <p:spPr>
          <a:xfrm>
            <a:off x="6364083" y="3816333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90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5508" y="536331"/>
            <a:ext cx="12086492" cy="59348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Senaryo: </a:t>
            </a: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Etkilenmiş 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çocuk/fetüs </a:t>
            </a:r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varlığında</a:t>
            </a: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 (USG N)</a:t>
            </a:r>
            <a:r>
              <a:rPr lang="tr-TR" b="1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:</a:t>
            </a:r>
            <a:endParaRPr lang="tr-TR" b="1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pPr marL="457200" lvl="1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Etkilenmiş birey yaşıyorsa/</a:t>
            </a:r>
            <a:r>
              <a:rPr lang="tr-TR" dirty="0" err="1" smtClean="0">
                <a:latin typeface="Comic Sans MS" panose="030F0702030302020204" pitchFamily="66" charset="0"/>
              </a:rPr>
              <a:t>DNAsı</a:t>
            </a:r>
            <a:r>
              <a:rPr lang="tr-TR" dirty="0" smtClean="0">
                <a:latin typeface="Comic Sans MS" panose="030F0702030302020204" pitchFamily="66" charset="0"/>
              </a:rPr>
              <a:t> varsa;</a:t>
            </a:r>
          </a:p>
          <a:p>
            <a:pPr marL="457200" lvl="1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	1. </a:t>
            </a:r>
            <a:r>
              <a:rPr lang="en-US" dirty="0" err="1" smtClean="0">
                <a:latin typeface="Comic Sans MS" panose="030F0702030302020204" pitchFamily="66" charset="0"/>
              </a:rPr>
              <a:t>Klinik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dirty="0" err="1" smtClean="0">
                <a:latin typeface="Comic Sans MS" panose="030F0702030302020204" pitchFamily="66" charset="0"/>
              </a:rPr>
              <a:t>yönlendirme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dirty="0" err="1" smtClean="0">
                <a:latin typeface="Comic Sans MS" panose="030F0702030302020204" pitchFamily="66" charset="0"/>
              </a:rPr>
              <a:t>varsa</a:t>
            </a:r>
            <a:r>
              <a:rPr lang="en-US" dirty="0" smtClean="0">
                <a:latin typeface="Comic Sans MS" panose="030F0702030302020204" pitchFamily="66" charset="0"/>
              </a:rPr>
              <a:t>       </a:t>
            </a:r>
            <a:r>
              <a:rPr lang="en-US" dirty="0" err="1" smtClean="0">
                <a:latin typeface="Comic Sans MS" panose="030F0702030302020204" pitchFamily="66" charset="0"/>
              </a:rPr>
              <a:t>Uygun</a:t>
            </a:r>
            <a:r>
              <a:rPr lang="en-US" dirty="0" smtClean="0">
                <a:latin typeface="Comic Sans MS" panose="030F0702030302020204" pitchFamily="66" charset="0"/>
              </a:rPr>
              <a:t> test (</a:t>
            </a:r>
            <a:r>
              <a:rPr lang="en-US" dirty="0" err="1" smtClean="0">
                <a:latin typeface="Comic Sans MS" panose="030F0702030302020204" pitchFamily="66" charset="0"/>
              </a:rPr>
              <a:t>arr</a:t>
            </a:r>
            <a:r>
              <a:rPr lang="en-US" dirty="0" smtClean="0">
                <a:latin typeface="Comic Sans MS" panose="030F0702030302020204" pitchFamily="66" charset="0"/>
              </a:rPr>
              <a:t>, Sanger, MLPA)</a:t>
            </a:r>
          </a:p>
          <a:p>
            <a:pPr marL="457200" lvl="1" indent="0">
              <a:buNone/>
            </a:pPr>
            <a:r>
              <a:rPr lang="en-US" dirty="0" smtClean="0">
                <a:latin typeface="Comic Sans MS" panose="030F0702030302020204" pitchFamily="66" charset="0"/>
              </a:rPr>
              <a:t>	2</a:t>
            </a:r>
            <a:r>
              <a:rPr lang="en-US" dirty="0">
                <a:latin typeface="Comic Sans MS" panose="030F0702030302020204" pitchFamily="66" charset="0"/>
              </a:rPr>
              <a:t>. </a:t>
            </a:r>
            <a:r>
              <a:rPr lang="en-US" dirty="0" err="1">
                <a:latin typeface="Comic Sans MS" panose="030F0702030302020204" pitchFamily="66" charset="0"/>
              </a:rPr>
              <a:t>Klinik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>
                <a:latin typeface="Comic Sans MS" panose="030F0702030302020204" pitchFamily="66" charset="0"/>
              </a:rPr>
              <a:t>yönlendirme</a:t>
            </a:r>
            <a:r>
              <a:rPr lang="en-US" dirty="0">
                <a:latin typeface="Comic Sans MS" panose="030F0702030302020204" pitchFamily="66" charset="0"/>
              </a:rPr>
              <a:t> </a:t>
            </a:r>
            <a:r>
              <a:rPr lang="en-US" dirty="0" err="1" smtClean="0">
                <a:latin typeface="Comic Sans MS" panose="030F0702030302020204" pitchFamily="66" charset="0"/>
              </a:rPr>
              <a:t>yoksa</a:t>
            </a:r>
            <a:r>
              <a:rPr lang="en-US" dirty="0" smtClean="0">
                <a:latin typeface="Comic Sans MS" panose="030F0702030302020204" pitchFamily="66" charset="0"/>
              </a:rPr>
              <a:t>      </a:t>
            </a:r>
            <a:r>
              <a:rPr lang="tr-TR" dirty="0" err="1" smtClean="0">
                <a:latin typeface="Comic Sans MS" panose="030F0702030302020204" pitchFamily="66" charset="0"/>
              </a:rPr>
              <a:t>Karyotip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/</a:t>
            </a:r>
            <a:r>
              <a:rPr lang="tr-TR" dirty="0" err="1" smtClean="0">
                <a:latin typeface="Comic Sans MS" panose="030F0702030302020204" pitchFamily="66" charset="0"/>
              </a:rPr>
              <a:t>arr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NORMALSE</a:t>
            </a:r>
            <a:r>
              <a:rPr lang="tr-TR" dirty="0">
                <a:latin typeface="Comic Sans MS" panose="030F0702030302020204" pitchFamily="66" charset="0"/>
              </a:rPr>
              <a:t> </a:t>
            </a:r>
            <a:r>
              <a:rPr lang="en-US" dirty="0" smtClean="0">
                <a:latin typeface="Comic Sans MS" panose="030F0702030302020204" pitchFamily="66" charset="0"/>
              </a:rPr>
              <a:t>     </a:t>
            </a:r>
            <a:r>
              <a:rPr lang="tr-TR" dirty="0" smtClean="0">
                <a:latin typeface="Comic Sans MS" panose="030F0702030302020204" pitchFamily="66" charset="0"/>
              </a:rPr>
              <a:t>WES/WGS</a:t>
            </a:r>
            <a:endParaRPr lang="tr-TR" dirty="0">
              <a:latin typeface="Comic Sans MS" panose="030F0702030302020204" pitchFamily="66" charset="0"/>
            </a:endParaRPr>
          </a:p>
          <a:p>
            <a:pPr marL="457200" lvl="1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		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Mutasyon saptanırsa; </a:t>
            </a:r>
          </a:p>
          <a:p>
            <a:pPr marL="457200" lvl="1" indent="0">
              <a:buNone/>
            </a:pPr>
            <a:r>
              <a:rPr lang="tr-TR" dirty="0">
                <a:latin typeface="Comic Sans MS" panose="030F0702030302020204" pitchFamily="66" charset="0"/>
              </a:rPr>
              <a:t>	</a:t>
            </a:r>
            <a:r>
              <a:rPr lang="tr-TR" dirty="0" smtClean="0">
                <a:latin typeface="Comic Sans MS" panose="030F0702030302020204" pitchFamily="66" charset="0"/>
              </a:rPr>
              <a:t>	1. Anne-babada </a:t>
            </a:r>
            <a:r>
              <a:rPr lang="tr-TR" dirty="0">
                <a:latin typeface="Comic Sans MS" panose="030F0702030302020204" pitchFamily="66" charset="0"/>
              </a:rPr>
              <a:t>doğrulanması (</a:t>
            </a:r>
            <a:r>
              <a:rPr lang="tr-TR" dirty="0" err="1" smtClean="0">
                <a:latin typeface="Comic Sans MS" panose="030F0702030302020204" pitchFamily="66" charset="0"/>
              </a:rPr>
              <a:t>Sanger</a:t>
            </a:r>
            <a:r>
              <a:rPr lang="tr-TR" dirty="0" smtClean="0">
                <a:latin typeface="Comic Sans MS" panose="030F0702030302020204" pitchFamily="66" charset="0"/>
              </a:rPr>
              <a:t> dizileme/MLPA)</a:t>
            </a:r>
          </a:p>
          <a:p>
            <a:pPr marL="457200" lvl="1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		2. Fetüste </a:t>
            </a:r>
            <a:r>
              <a:rPr lang="tr-TR" dirty="0">
                <a:latin typeface="Comic Sans MS" panose="030F0702030302020204" pitchFamily="66" charset="0"/>
              </a:rPr>
              <a:t>mutasyonun araştırılması </a:t>
            </a:r>
            <a:r>
              <a:rPr lang="tr-TR" dirty="0" smtClean="0">
                <a:latin typeface="Comic Sans MS" panose="030F0702030302020204" pitchFamily="66" charset="0"/>
              </a:rPr>
              <a:t>amacıyla </a:t>
            </a:r>
          </a:p>
          <a:p>
            <a:pPr marL="457200" lvl="1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		    </a:t>
            </a:r>
            <a:r>
              <a:rPr lang="tr-TR" dirty="0" err="1">
                <a:latin typeface="Comic Sans MS" panose="030F0702030302020204" pitchFamily="66" charset="0"/>
              </a:rPr>
              <a:t>İ</a:t>
            </a:r>
            <a:r>
              <a:rPr lang="tr-TR" dirty="0" err="1" smtClean="0">
                <a:latin typeface="Comic Sans MS" panose="030F0702030302020204" pitchFamily="66" charset="0"/>
              </a:rPr>
              <a:t>nvaziv</a:t>
            </a:r>
            <a:r>
              <a:rPr lang="tr-TR" dirty="0" smtClean="0">
                <a:latin typeface="Comic Sans MS" panose="030F0702030302020204" pitchFamily="66" charset="0"/>
              </a:rPr>
              <a:t> girişim      </a:t>
            </a:r>
            <a:r>
              <a:rPr lang="tr-TR" dirty="0" err="1" smtClean="0">
                <a:latin typeface="Comic Sans MS" panose="030F0702030302020204" pitchFamily="66" charset="0"/>
              </a:rPr>
              <a:t>Karyotip</a:t>
            </a:r>
            <a:r>
              <a:rPr lang="tr-TR" dirty="0" smtClean="0">
                <a:latin typeface="Comic Sans MS" panose="030F0702030302020204" pitchFamily="66" charset="0"/>
              </a:rPr>
              <a:t> </a:t>
            </a:r>
            <a:r>
              <a:rPr lang="tr-TR" dirty="0">
                <a:latin typeface="Comic Sans MS" panose="030F0702030302020204" pitchFamily="66" charset="0"/>
              </a:rPr>
              <a:t>+ </a:t>
            </a:r>
            <a:r>
              <a:rPr lang="tr-TR" dirty="0" err="1" smtClean="0">
                <a:latin typeface="Comic Sans MS" panose="030F0702030302020204" pitchFamily="66" charset="0"/>
              </a:rPr>
              <a:t>Sanger</a:t>
            </a:r>
            <a:r>
              <a:rPr lang="tr-TR" dirty="0" smtClean="0">
                <a:latin typeface="Comic Sans MS" panose="030F0702030302020204" pitchFamily="66" charset="0"/>
              </a:rPr>
              <a:t> dizileme/MLPA</a:t>
            </a:r>
          </a:p>
          <a:p>
            <a:pPr marL="457200" lvl="1" indent="0">
              <a:buNone/>
            </a:pPr>
            <a:endParaRPr lang="tr-TR" sz="2800" b="1" dirty="0" smtClean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pPr marL="457200" lvl="1" indent="0">
              <a:buNone/>
            </a:pP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Senaryo: 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Akraba </a:t>
            </a:r>
            <a:r>
              <a:rPr lang="tr-TR" sz="28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evliliği 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varlığında (ailede etkilenmiş birey yok)</a:t>
            </a:r>
          </a:p>
          <a:p>
            <a:pPr marL="1371600" lvl="2" indent="-457200">
              <a:buAutoNum type="arabicPeriod"/>
            </a:pPr>
            <a:r>
              <a:rPr lang="tr-TR" sz="2400" dirty="0" err="1" smtClean="0">
                <a:latin typeface="Comic Sans MS" panose="030F0702030302020204" pitchFamily="66" charset="0"/>
              </a:rPr>
              <a:t>Parental</a:t>
            </a:r>
            <a:r>
              <a:rPr lang="tr-TR" sz="2400" dirty="0" smtClean="0">
                <a:latin typeface="Comic Sans MS" panose="030F0702030302020204" pitchFamily="66" charset="0"/>
              </a:rPr>
              <a:t> tek gen hastalıkları için taşıyıcılık taraması</a:t>
            </a:r>
          </a:p>
          <a:p>
            <a:pPr marL="1371600" lvl="2" indent="-457200">
              <a:buAutoNum type="arabicPeriod"/>
            </a:pPr>
            <a:r>
              <a:rPr lang="tr-TR" sz="2400" dirty="0" smtClean="0">
                <a:latin typeface="Comic Sans MS" panose="030F0702030302020204" pitchFamily="66" charset="0"/>
              </a:rPr>
              <a:t>Risk faktörü saptanırsa</a:t>
            </a:r>
          </a:p>
          <a:p>
            <a:pPr marL="1371600" lvl="2" indent="-457200">
              <a:buAutoNum type="arabicPeriod"/>
            </a:pPr>
            <a:r>
              <a:rPr lang="tr-TR" sz="2400" dirty="0" err="1" smtClean="0">
                <a:latin typeface="Comic Sans MS" panose="030F0702030302020204" pitchFamily="66" charset="0"/>
              </a:rPr>
              <a:t>İnvaziv</a:t>
            </a:r>
            <a:r>
              <a:rPr lang="tr-TR" sz="2400" dirty="0" smtClean="0">
                <a:latin typeface="Comic Sans MS" panose="030F0702030302020204" pitchFamily="66" charset="0"/>
              </a:rPr>
              <a:t> girişim        </a:t>
            </a:r>
            <a:r>
              <a:rPr lang="tr-TR" sz="2400" dirty="0" err="1" smtClean="0">
                <a:latin typeface="Comic Sans MS" panose="030F0702030302020204" pitchFamily="66" charset="0"/>
              </a:rPr>
              <a:t>Karyotip</a:t>
            </a:r>
            <a:r>
              <a:rPr lang="tr-TR" sz="2400" dirty="0" smtClean="0">
                <a:latin typeface="Comic Sans MS" panose="030F0702030302020204" pitchFamily="66" charset="0"/>
              </a:rPr>
              <a:t> + </a:t>
            </a:r>
            <a:r>
              <a:rPr lang="tr-TR" sz="2400" dirty="0" err="1" smtClean="0">
                <a:latin typeface="Comic Sans MS" panose="030F0702030302020204" pitchFamily="66" charset="0"/>
              </a:rPr>
              <a:t>Sanger</a:t>
            </a:r>
            <a:r>
              <a:rPr lang="tr-TR" sz="2400" dirty="0" smtClean="0">
                <a:latin typeface="Comic Sans MS" panose="030F0702030302020204" pitchFamily="66" charset="0"/>
              </a:rPr>
              <a:t> dizileme/MLPA</a:t>
            </a:r>
          </a:p>
          <a:p>
            <a:pPr marL="457200" lvl="1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 </a:t>
            </a:r>
          </a:p>
          <a:p>
            <a:pPr marL="457200" lvl="1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</p:txBody>
      </p:sp>
      <p:sp>
        <p:nvSpPr>
          <p:cNvPr id="6" name="Sağ Ok 5"/>
          <p:cNvSpPr/>
          <p:nvPr/>
        </p:nvSpPr>
        <p:spPr>
          <a:xfrm>
            <a:off x="3742595" y="5512675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ağ Ok 6"/>
          <p:cNvSpPr/>
          <p:nvPr/>
        </p:nvSpPr>
        <p:spPr>
          <a:xfrm>
            <a:off x="4519247" y="3398226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Sağ Ok 4"/>
          <p:cNvSpPr/>
          <p:nvPr/>
        </p:nvSpPr>
        <p:spPr>
          <a:xfrm>
            <a:off x="4914901" y="1496416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Sağ Ok 7"/>
          <p:cNvSpPr/>
          <p:nvPr/>
        </p:nvSpPr>
        <p:spPr>
          <a:xfrm>
            <a:off x="4984176" y="1823489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ağ Ok 8"/>
          <p:cNvSpPr/>
          <p:nvPr/>
        </p:nvSpPr>
        <p:spPr>
          <a:xfrm>
            <a:off x="9168241" y="1815549"/>
            <a:ext cx="395654" cy="211015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21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540</Words>
  <Application>Microsoft Office PowerPoint</Application>
  <PresentationFormat>Geniş ekran</PresentationFormat>
  <Paragraphs>184</Paragraphs>
  <Slides>8</Slides>
  <Notes>0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8" baseType="lpstr">
      <vt:lpstr>ＭＳ Ｐゴシック</vt:lpstr>
      <vt:lpstr>Arial</vt:lpstr>
      <vt:lpstr>Calibri</vt:lpstr>
      <vt:lpstr>Calibri Light</vt:lpstr>
      <vt:lpstr>Comic Sans MS</vt:lpstr>
      <vt:lpstr>Symbol</vt:lpstr>
      <vt:lpstr>Times New Roman</vt:lpstr>
      <vt:lpstr>Trebuchet MS</vt:lpstr>
      <vt:lpstr>Office Teması</vt:lpstr>
      <vt:lpstr>Resim Belgesi</vt:lpstr>
      <vt:lpstr>Karyotip-Mikroarray-WES-WGS?    kime, ne zaman, hangi test, …. </vt:lpstr>
      <vt:lpstr>Genetik Tanı Testleri</vt:lpstr>
      <vt:lpstr>PowerPoint Sunusu</vt:lpstr>
      <vt:lpstr>PowerPoint Sunusu</vt:lpstr>
      <vt:lpstr>Testlerin tanıya katkısı?</vt:lpstr>
      <vt:lpstr>PowerPoint Sunusu</vt:lpstr>
      <vt:lpstr>Fetal USG de patoloji saptanması durumunda?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Karyotip-Mikroarray-WES-WGS?</dc:title>
  <dc:creator>user</dc:creator>
  <cp:lastModifiedBy>Seher Basaran</cp:lastModifiedBy>
  <cp:revision>41</cp:revision>
  <dcterms:created xsi:type="dcterms:W3CDTF">2022-05-24T06:10:58Z</dcterms:created>
  <dcterms:modified xsi:type="dcterms:W3CDTF">2022-06-04T15:02:11Z</dcterms:modified>
</cp:coreProperties>
</file>