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notesMasterIdLst>
    <p:notesMasterId r:id="rId31"/>
  </p:notesMasterIdLst>
  <p:sldIdLst>
    <p:sldId id="375" r:id="rId3"/>
    <p:sldId id="444" r:id="rId4"/>
    <p:sldId id="446" r:id="rId5"/>
    <p:sldId id="449" r:id="rId6"/>
    <p:sldId id="462" r:id="rId7"/>
    <p:sldId id="474" r:id="rId8"/>
    <p:sldId id="466" r:id="rId9"/>
    <p:sldId id="459" r:id="rId10"/>
    <p:sldId id="463" r:id="rId11"/>
    <p:sldId id="476" r:id="rId12"/>
    <p:sldId id="473" r:id="rId13"/>
    <p:sldId id="390" r:id="rId14"/>
    <p:sldId id="467" r:id="rId15"/>
    <p:sldId id="461" r:id="rId16"/>
    <p:sldId id="399" r:id="rId17"/>
    <p:sldId id="471" r:id="rId18"/>
    <p:sldId id="464" r:id="rId19"/>
    <p:sldId id="472" r:id="rId20"/>
    <p:sldId id="412" r:id="rId21"/>
    <p:sldId id="451" r:id="rId22"/>
    <p:sldId id="452" r:id="rId23"/>
    <p:sldId id="453" r:id="rId24"/>
    <p:sldId id="454" r:id="rId25"/>
    <p:sldId id="455" r:id="rId26"/>
    <p:sldId id="457" r:id="rId27"/>
    <p:sldId id="458" r:id="rId28"/>
    <p:sldId id="469" r:id="rId29"/>
    <p:sldId id="475" r:id="rId3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A3C0"/>
    <a:srgbClr val="C2F1FA"/>
    <a:srgbClr val="8FE4F5"/>
    <a:srgbClr val="0D78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97" autoAdjust="0"/>
    <p:restoredTop sz="94648"/>
  </p:normalViewPr>
  <p:slideViewPr>
    <p:cSldViewPr>
      <p:cViewPr varScale="1">
        <p:scale>
          <a:sx n="113" d="100"/>
          <a:sy n="113" d="100"/>
        </p:scale>
        <p:origin x="192" y="2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31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yaseminalanay/Dropbox/My%20Mac%20(Yasemin%20Alanay&#8217;s%20MacBook%20Pro)/Desktop/2022_PCC_preconceptional%20counselling/Tas&#807;&#305;y&#305;c&#305;l&#305;k%20sonuc&#807;lar%20tu&#776;m%20veri_12052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yaseminalanay/Dropbox/My%20Mac%20(Yasemin%20Alanay&#8217;s%20MacBook%20Pro)/Desktop/2022_PCC_preconceptional%20counselling/Tas&#807;&#305;y&#305;c&#305;l&#305;k%20sonuc&#807;lar%20tu&#776;m%20veri_12052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ÜÇ</a:t>
            </a:r>
            <a:r>
              <a:rPr lang="en-US" baseline="0" dirty="0"/>
              <a:t> GEN</a:t>
            </a:r>
            <a:r>
              <a:rPr lang="en-US" dirty="0"/>
              <a:t> TARAMA SONUCU (N=527)</a:t>
            </a:r>
          </a:p>
        </c:rich>
      </c:tx>
      <c:layout>
        <c:manualLayout>
          <c:xMode val="edge"/>
          <c:yMode val="edge"/>
          <c:x val="0.34535832221414586"/>
          <c:y val="1.62802423662328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SA"/>
        </a:p>
      </c:txPr>
    </c:title>
    <c:autoTitleDeleted val="0"/>
    <c:plotArea>
      <c:layout>
        <c:manualLayout>
          <c:layoutTarget val="inner"/>
          <c:xMode val="edge"/>
          <c:yMode val="edge"/>
          <c:x val="5.8166033640803048E-2"/>
          <c:y val="0.12474639569962312"/>
          <c:w val="0.84321797816202959"/>
          <c:h val="0.74201434883303563"/>
        </c:manualLayout>
      </c:layout>
      <c:ofPieChart>
        <c:ofPieType val="pie"/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696-934D-86F0-146BBD92777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696-934D-86F0-146BBD92777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696-934D-86F0-146BBD92777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5696-934D-86F0-146BBD927772}"/>
              </c:ext>
            </c:extLst>
          </c:dPt>
          <c:dLbls>
            <c:dLbl>
              <c:idx val="0"/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SA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618113071045635"/>
                      <c:h val="0.1275285652021570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696-934D-86F0-146BBD927772}"/>
                </c:ext>
              </c:extLst>
            </c:dLbl>
            <c:dLbl>
              <c:idx val="3"/>
              <c:layout>
                <c:manualLayout>
                  <c:x val="2.6003542214805643E-2"/>
                  <c:y val="-7.6852571936451494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aseline="0" dirty="0"/>
                      <a:t>POZİTİF %8</a:t>
                    </a:r>
                    <a:endParaRPr lang="en-US" dirty="0"/>
                  </a:p>
                </c:rich>
              </c:tx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SA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737710027516436"/>
                      <c:h val="0.10785660567629239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7-5696-934D-86F0-146BBD927772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SA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Sayfa1!$E$3:$E$5</c:f>
              <c:strCache>
                <c:ptCount val="3"/>
                <c:pt idx="0">
                  <c:v>Negatif </c:v>
                </c:pt>
                <c:pt idx="1">
                  <c:v>Pozitif</c:v>
                </c:pt>
                <c:pt idx="2">
                  <c:v>tartışmalı</c:v>
                </c:pt>
              </c:strCache>
            </c:strRef>
          </c:cat>
          <c:val>
            <c:numRef>
              <c:f>Sayfa1!$F$3:$F$5</c:f>
              <c:numCache>
                <c:formatCode>General</c:formatCode>
                <c:ptCount val="3"/>
                <c:pt idx="0">
                  <c:v>486</c:v>
                </c:pt>
                <c:pt idx="1">
                  <c:v>37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696-934D-86F0-146BBD927772}"/>
            </c:ext>
          </c:extLst>
        </c:ser>
        <c:ser>
          <c:idx val="1"/>
          <c:order val="1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5696-934D-86F0-146BBD92777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5696-934D-86F0-146BBD92777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E-5696-934D-86F0-146BBD92777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0-5696-934D-86F0-146BBD927772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SA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Sayfa1!$E$3:$E$5</c:f>
              <c:strCache>
                <c:ptCount val="3"/>
                <c:pt idx="0">
                  <c:v>Negatif </c:v>
                </c:pt>
                <c:pt idx="1">
                  <c:v>Pozitif</c:v>
                </c:pt>
                <c:pt idx="2">
                  <c:v>tartışmalı</c:v>
                </c:pt>
              </c:strCache>
            </c:strRef>
          </c:cat>
          <c:val>
            <c:numRef>
              <c:f>Sayfa1!$G$3:$G$5</c:f>
              <c:numCache>
                <c:formatCode>General</c:formatCode>
                <c:ptCount val="3"/>
                <c:pt idx="0">
                  <c:v>92.22</c:v>
                </c:pt>
                <c:pt idx="1">
                  <c:v>7.02</c:v>
                </c:pt>
                <c:pt idx="2">
                  <c:v>0.76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5696-934D-86F0-146BBD927772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gapWidth val="225"/>
        <c:splitType val="pos"/>
        <c:splitPos val="2"/>
        <c:secondPieSize val="62"/>
        <c:serLines>
          <c:spPr>
            <a:ln w="9525">
              <a:solidFill>
                <a:schemeClr val="dk1">
                  <a:lumMod val="50000"/>
                  <a:lumOff val="50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SA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POZİTİF</a:t>
            </a:r>
            <a:r>
              <a:rPr lang="en-US" baseline="0" dirty="0"/>
              <a:t> (N=41)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SA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1E1-D94B-8795-3834EDC35420}"/>
              </c:ext>
            </c:extLst>
          </c:dPt>
          <c:dPt>
            <c:idx val="1"/>
            <c:bubble3D val="0"/>
            <c:explosion val="1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1E1-D94B-8795-3834EDC3542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61E1-D94B-8795-3834EDC35420}"/>
              </c:ext>
            </c:extLst>
          </c:dPt>
          <c:dLbls>
            <c:dLbl>
              <c:idx val="1"/>
              <c:layout>
                <c:manualLayout>
                  <c:x val="0.11666666666666667"/>
                  <c:y val="-0.21127132545931759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SA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27777777777777"/>
                      <c:h val="0.1712962962962962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1E1-D94B-8795-3834EDC35420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SA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Sayfa1!$E$36:$E$38</c:f>
              <c:strCache>
                <c:ptCount val="3"/>
                <c:pt idx="0">
                  <c:v>SMN1 </c:v>
                </c:pt>
                <c:pt idx="1">
                  <c:v>CFTR </c:v>
                </c:pt>
                <c:pt idx="2">
                  <c:v>FMR1 </c:v>
                </c:pt>
              </c:strCache>
            </c:strRef>
          </c:cat>
          <c:val>
            <c:numRef>
              <c:f>Sayfa1!$F$36:$F$38</c:f>
              <c:numCache>
                <c:formatCode>General</c:formatCode>
                <c:ptCount val="3"/>
                <c:pt idx="0">
                  <c:v>16</c:v>
                </c:pt>
                <c:pt idx="1">
                  <c:v>19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1E1-D94B-8795-3834EDC35420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S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28T13:48:39.631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316 731 24575,'63'2'0,"1"0"0,12-1 0,-5 2 0,1 1 0,3-1 0,3-1 0,-28 0 0,3-1 0,1-1 0,1 0 0,-2 0 0,-1 0 0,43-1 0,-30-2 0,-6-2 0,-3-2 0,0-2 0,3-3 0,3 0 0,-3-2 0,-5 2 0,-9 2 0,-9 0 0,-9 1 0,-4 0 0,-1 0 0,-3 2 0,1 1 0,-3 0 0,-5 1 0,-2 1 0,-5 1 0,-2-1 0,-1-7 0,-2-11 0,0-9 0,0-12 0,0-4 0,0-4 0,-2 2 0,-3 5 0,-2 7 0,-5 5 0,-2 5 0,-2 6 0,0 1 0,-1 5 0,0 0 0,-3-1 0,-6 0 0,-6-2 0,-6-1 0,-5 2 0,-3 2 0,-2 4 0,-2 4 0,2 2 0,3 2 0,2 1 0,1 2 0,-3 0 0,-3 0 0,-2 0 0,-2 0 0,1 0 0,-2 0 0,1 0 0,-4 0 0,-2 0 0,-1 0 0,-1 5 0,4 3 0,2 3 0,7 0 0,4-3 0,6-1 0,6-3 0,3-2 0,1-1 0,-1 0 0,-4 2 0,-5 1 0,-4 1 0,0-2 0,5 0 0,5-3 0,6 2 0,3 0 0,-1 2 0,3 1 0,1-1 0,3 0 0,3-1 0,3 1 0,3 0 0,2 3 0,1 1 0,0 1 0,0 1 0,0 2 0,-1 0 0,0 3 0,1-2 0,0 2 0,2 0 0,0 0 0,2 4 0,0 2 0,0 3 0,0 4 0,0 1 0,2 3 0,4 1 0,4 0 0,4 0 0,-1-5 0,-2-3 0,-2-5 0,0-6 0,-1-4 0,2-4 0,2-3 0,1-2 0,1 0 0,1 1 0,2 0 0,0 1 0,3 0 0,6-1 0,3 2 0,5 0 0,1 0 0,1 2 0,-1-1 0,-2 1 0,-3 1 0,-5-1 0,-2 0 0,-1 2 0,-10-4 0,5 4 0,-12-6 0,6 3 0,0-3 0,-3 2 0,4 0 0,-6-2 0,1 2 0,-1-1 0,0 1 0,0 2 0,0-1 0,-1 0 0,-2 2 0,-1 0 0,-1 1 0,-1 1 0,4 1 0,-3-2 0,4 2 0,-3-4 0,0 2 0,0-1 0,-2-2 0,0-2 0,0-1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28T13:48:48.428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-9046.86621"/>
      <inkml:brushProperty name="anchorY" value="-8324.45313"/>
      <inkml:brushProperty name="scaleFactor" value="0.5"/>
    </inkml:brush>
  </inkml:definitions>
  <inkml:trace contextRef="#ctx0" brushRef="#br0">386 959 24575,'25'0'0,"6"0"0,15 0 0,5 0 0,0 0 0,3 0 0,-2 0 0,6 0 0,7 0 0,11 0 0,13 0 0,9-2 0,-45 0 0,0-1 0,0-2 0,0-1 0,44-11 0,-12-2 0,-15-3 0,-16 0 0,-5 0 0,-2-3 0,0 0 0,-1-2 0,-2-3 0,-6-2 0,-5-7 0,-5-9 0,-5-7 0,-1-6 0,-5 3 0,-6 5 0,-6 5 0,-6 7 0,-10 1 0,-11 2 0,-10 3 0,-11 3 0,-5 6 0,-7 1 0,-10-2 0,-4 1 0,-1 3 0,2 8 0,7 7 0,1 6 0,1 2 0,-3 0 0,-7 4 0,-3 9 0,-4 9 0,-4 8 0,-4 4 0,0-1 0,-2-3 0,3-2 0,8-2 0,7-2 0,13-2 0,9-1 0,8-2 0,5 0 0,0 1 0,2 0 0,-1 1 0,0 2 0,-1 1 0,-1-1 0,4 0 0,2-2 0,6-4 0,4 0 0,5 0 0,3-2 0,2-2 0,2-2 0,2 0 0,3 2 0,1 1 0,0 7 0,0 8 0,6 7 0,6 4 0,6-4 0,5-8 0,0-6 0,-8-13 0,0-2 0,-7-7 0,5 0 0,7 2 0,10 1 0,12 2 0,9-1 0,2 1 0,-1 0 0,-7-2 0,-4-1 0,-4 0 0,-5 0 0,-2 1 0,-2-1 0,-3-2 0,0 0 0,-3 2 0,-5 1 0,-5 2 0,-7-2 0,-3-2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28T13:48:57.131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-18095.61719"/>
      <inkml:brushProperty name="anchorY" value="-19490.70703"/>
      <inkml:brushProperty name="scaleFactor" value="0.5"/>
    </inkml:brush>
  </inkml:definitions>
  <inkml:trace contextRef="#ctx0" brushRef="#br0">1 0 24575,'0'0'0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04T12:40:22.393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316 731 24575,'63'2'0,"1"0"0,12-1 0,-5 2 0,1 1 0,3-1 0,3-1 0,-28 0 0,3-1 0,1-1 0,1 0 0,-2 0 0,-1 0 0,43-1 0,-30-2 0,-6-2 0,-3-2 0,0-2 0,3-3 0,3 0 0,-3-2 0,-5 2 0,-9 2 0,-9 0 0,-9 1 0,-4 0 0,-1 0 0,-3 2 0,1 1 0,-3 0 0,-5 1 0,-2 1 0,-5 1 0,-2-1 0,-1-7 0,-2-11 0,0-9 0,0-12 0,0-4 0,0-4 0,-2 2 0,-3 5 0,-2 7 0,-5 5 0,-2 5 0,-2 6 0,0 1 0,-1 5 0,0 0 0,-3-1 0,-6 0 0,-6-2 0,-6-1 0,-5 2 0,-3 2 0,-2 4 0,-2 4 0,2 2 0,3 2 0,2 1 0,1 2 0,-3 0 0,-3 0 0,-2 0 0,-2 0 0,1 0 0,-2 0 0,1 0 0,-4 0 0,-2 0 0,-1 0 0,-1 5 0,4 3 0,2 3 0,7 0 0,4-3 0,6-1 0,6-3 0,3-2 0,1-1 0,-1 0 0,-4 2 0,-5 1 0,-4 1 0,0-2 0,5 0 0,5-3 0,6 2 0,3 0 0,-1 2 0,3 1 0,1-1 0,3 0 0,3-1 0,3 1 0,3 0 0,2 3 0,1 1 0,0 1 0,0 1 0,0 2 0,-1 0 0,0 3 0,1-2 0,0 2 0,2 0 0,0 0 0,2 4 0,0 2 0,0 3 0,0 4 0,0 1 0,2 3 0,4 1 0,4 0 0,4 0 0,-1-5 0,-2-3 0,-2-5 0,0-6 0,-1-4 0,2-4 0,2-3 0,1-2 0,1 0 0,1 1 0,2 0 0,0 1 0,3 0 0,6-1 0,3 2 0,5 0 0,1 0 0,1 2 0,-1-1 0,-2 1 0,-3 1 0,-5-1 0,-2 0 0,-1 2 0,-10-4 0,5 4 0,-12-6 0,6 3 0,0-3 0,-3 2 0,4 0 0,-6-2 0,1 2 0,-1-1 0,0 1 0,0 2 0,0-1 0,-1 0 0,-2 2 0,-1 0 0,-1 1 0,-1 1 0,4 1 0,-3-2 0,4 2 0,-3-4 0,0 2 0,0-1 0,-2-2 0,0-2 0,0-1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04T12:40:24.547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349 1399 24575,'69'4'0,"2"0"0,13-2 0,-6 4 0,1 1 0,4-1 0,3-2 0,-31 0 0,4-2 0,0-2 0,2 0 0,-3 0 0,0 0 0,47-2 0,-34-4 0,-6-4 0,-3-3 0,0-4 0,3-6 0,3 0 0,-3-4 0,-5 4 0,-10 4 0,-11 0 0,-9 2 0,-4-1 0,-2 1 0,-3 4 0,1 1 0,-3 1 0,-6 1 0,-2 3 0,-6 1 0,-1-2 0,-2-13 0,-2-21 0,0-17 0,0-24 0,0-7 0,0-7 0,-2 3 0,-4 10 0,-2 13 0,-5 10 0,-2 9 0,-3 12 0,0 1 0,0 11 0,-1-1 0,-3-2 0,-7 1 0,-6-5 0,-7-1 0,-5 3 0,-4 5 0,-2 7 0,-2 7 0,2 5 0,3 3 0,3 2 0,0 4 0,-2 0 0,-4 0 0,-2 0 0,-3 0 0,2 0 0,-2 0 0,0 0 0,-4 0 0,-2 0 0,-1 0 0,-1 10 0,4 5 0,3 6 0,7 0 0,4-6 0,8-1 0,5-7 0,5-3 0,0-2 0,-1 0 0,-4 4 0,-6 1 0,-4 3 0,-1-4 0,7-1 0,4-5 0,8 4 0,3 0 0,-2 4 0,4 1 0,1-1 0,4 0 0,2-3 0,4 3 0,3 0 0,3 5 0,1 2 0,-1 3 0,1 1 0,-1 4 0,0 0 0,-1 6 0,2-5 0,-1 5 0,3 0 0,0 0 0,2 7 0,0 4 0,0 6 0,0 8 0,0 1 0,2 6 0,5 3 0,4-1 0,4 0 0,0-9 0,-3-7 0,-2-8 0,0-12 0,-2-8 0,3-8 0,3-5 0,0-4 0,2 0 0,0 2 0,3-1 0,0 3 0,3 0 0,6-2 0,4 3 0,6 1 0,0 0 0,2 3 0,-1-1 0,-3 1 0,-3 3 0,-5-3 0,-3 1 0,-1 3 0,-10-7 0,4 7 0,-12-11 0,6 5 0,0-5 0,-3 4 0,4-1 0,-6-3 0,1 4 0,-2-2 0,1 1 0,0 5 0,-1-3 0,0 1 0,-3 3 0,-1 1 0,-1 1 0,-1 2 0,5 2 0,-4-3 0,4 3 0,-3-8 0,1 5 0,-1-3 0,-2-3 0,0-5 0,0-1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04T12:41:08.561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316 731 24575,'63'2'0,"1"0"0,12-1 0,-5 2 0,1 1 0,3-1 0,3-1 0,-28 0 0,3-1 0,1-1 0,1 0 0,-2 0 0,-1 0 0,43-1 0,-30-2 0,-6-2 0,-3-2 0,0-2 0,3-3 0,3 0 0,-3-2 0,-5 2 0,-9 2 0,-9 0 0,-9 1 0,-4 0 0,-1 0 0,-3 2 0,1 1 0,-3 0 0,-5 1 0,-2 1 0,-5 1 0,-2-1 0,-1-7 0,-2-11 0,0-9 0,0-12 0,0-4 0,0-4 0,-2 2 0,-3 5 0,-2 7 0,-5 5 0,-2 5 0,-2 6 0,0 1 0,-1 5 0,0 0 0,-3-1 0,-6 0 0,-6-2 0,-6-1 0,-5 2 0,-3 2 0,-2 4 0,-2 4 0,2 2 0,3 2 0,2 1 0,1 2 0,-3 0 0,-3 0 0,-2 0 0,-2 0 0,1 0 0,-2 0 0,1 0 0,-4 0 0,-2 0 0,-1 0 0,-1 5 0,4 3 0,2 3 0,7 0 0,4-3 0,6-1 0,6-3 0,3-2 0,1-1 0,-1 0 0,-4 2 0,-5 1 0,-4 1 0,0-2 0,5 0 0,5-3 0,6 2 0,3 0 0,-1 2 0,3 1 0,1-1 0,3 0 0,3-1 0,3 1 0,3 0 0,2 3 0,1 1 0,0 1 0,0 1 0,0 2 0,-1 0 0,0 3 0,1-2 0,0 2 0,2 0 0,0 0 0,2 4 0,0 2 0,0 3 0,0 4 0,0 1 0,2 3 0,4 1 0,4 0 0,4 0 0,-1-5 0,-2-3 0,-2-5 0,0-6 0,-1-4 0,2-4 0,2-3 0,1-2 0,1 0 0,1 1 0,2 0 0,0 1 0,3 0 0,6-1 0,3 2 0,5 0 0,1 0 0,1 2 0,-1-1 0,-2 1 0,-3 1 0,-5-1 0,-2 0 0,-1 2 0,-10-4 0,5 4 0,-12-6 0,6 3 0,0-3 0,-3 2 0,4 0 0,-6-2 0,1 2 0,-1-1 0,0 1 0,0 2 0,0-1 0,-1 0 0,-2 2 0,-1 0 0,-1 1 0,-1 1 0,4 1 0,-3-2 0,4 2 0,-3-4 0,0 2 0,0-1 0,-2-2 0,0-2 0,0-1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28T13:49:35.285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1 24575,'0'0'0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507CB5-D156-4CF8-B519-23B8EFD19B8A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1B7B6F-C537-409B-BCB5-9EA82EB00D1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0687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BANA AYRILAN 10 DK İÇİNDE 3 SORUYA YANIT VERMEM İSTENMİŞ. YANITLAMAYA ÇALIŞACAĞIM.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1B7B6F-C537-409B-BCB5-9EA82EB00D13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84357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1B7B6F-C537-409B-BCB5-9EA82EB00D13}" type="slidenum">
              <a:rPr lang="tr-TR" smtClean="0"/>
              <a:pPr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1625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1DAE1-B264-4E75-9B18-02B2619FC945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06FC-1B1F-4C3A-8953-559CBB565A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1DAE1-B264-4E75-9B18-02B2619FC945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06FC-1B1F-4C3A-8953-559CBB565A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1DAE1-B264-4E75-9B18-02B2619FC945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06FC-1B1F-4C3A-8953-559CBB565A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Rectangle 9"/>
          <p:cNvSpPr/>
          <p:nvPr/>
        </p:nvSpPr>
        <p:spPr>
          <a:xfrm>
            <a:off x="-12192" y="6053328"/>
            <a:ext cx="2999232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Rectangle 10"/>
          <p:cNvSpPr/>
          <p:nvPr/>
        </p:nvSpPr>
        <p:spPr>
          <a:xfrm>
            <a:off x="3145536" y="6044184"/>
            <a:ext cx="90464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149600" y="4038600"/>
            <a:ext cx="8636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tr-TR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149600" y="6050037"/>
            <a:ext cx="89408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01600" y="6068699"/>
            <a:ext cx="27432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03AF8DC-E763-419B-B490-F70211F284EB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780524" y="236539"/>
            <a:ext cx="78232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668000" y="228600"/>
            <a:ext cx="11176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772282-1395-46D1-B099-0791363B99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kumimoji="0" lang="tr-TR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AF8DC-E763-419B-B490-F70211F284EB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6772282-1395-46D1-B099-0791363B99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 eaLnBrk="1" latinLnBrk="0" hangingPunct="1"/>
            <a:r>
              <a:rPr lang="tr-TR"/>
              <a:t>Click to edit Master text styles</a:t>
            </a:r>
          </a:p>
          <a:p>
            <a:pPr lvl="1" eaLnBrk="1" latinLnBrk="0" hangingPunct="1"/>
            <a:r>
              <a:rPr lang="tr-TR"/>
              <a:t>Second level</a:t>
            </a:r>
          </a:p>
          <a:p>
            <a:pPr lvl="2" eaLnBrk="1" latinLnBrk="0" hangingPunct="1"/>
            <a:r>
              <a:rPr lang="tr-TR"/>
              <a:t>Third level</a:t>
            </a:r>
          </a:p>
          <a:p>
            <a:pPr lvl="3" eaLnBrk="1" latinLnBrk="0" hangingPunct="1"/>
            <a:r>
              <a:rPr lang="tr-TR"/>
              <a:t>Fourth level</a:t>
            </a:r>
          </a:p>
          <a:p>
            <a:pPr lvl="4" eaLnBrk="1" latinLnBrk="0" hangingPunct="1"/>
            <a:r>
              <a:rPr lang="tr-TR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1" y="2743200"/>
            <a:ext cx="9497484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12192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7272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>
          <a:xfrm>
            <a:off x="1828800" y="1600200"/>
            <a:ext cx="103632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600200"/>
            <a:ext cx="1016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tr-TR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AF8DC-E763-419B-B490-F70211F284EB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7272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6772282-1395-46D1-B099-0791363B99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812800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tr-TR"/>
              <a:t>Click to edit Master text styles</a:t>
            </a:r>
          </a:p>
          <a:p>
            <a:pPr lvl="1" eaLnBrk="1" latinLnBrk="0" hangingPunct="1"/>
            <a:r>
              <a:rPr lang="tr-TR"/>
              <a:t>Second level</a:t>
            </a:r>
          </a:p>
          <a:p>
            <a:pPr lvl="2" eaLnBrk="1" latinLnBrk="0" hangingPunct="1"/>
            <a:r>
              <a:rPr lang="tr-TR"/>
              <a:t>Third level</a:t>
            </a:r>
          </a:p>
          <a:p>
            <a:pPr lvl="3" eaLnBrk="1" latinLnBrk="0" hangingPunct="1"/>
            <a:r>
              <a:rPr lang="tr-TR"/>
              <a:t>Fourth level</a:t>
            </a:r>
          </a:p>
          <a:p>
            <a:pPr lvl="4" eaLnBrk="1" latinLnBrk="0" hangingPunct="1"/>
            <a:r>
              <a:rPr lang="tr-TR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459868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tr-TR"/>
              <a:t>Click to edit Master text styles</a:t>
            </a:r>
          </a:p>
          <a:p>
            <a:pPr lvl="1" eaLnBrk="1" latinLnBrk="0" hangingPunct="1"/>
            <a:r>
              <a:rPr lang="tr-TR"/>
              <a:t>Second level</a:t>
            </a:r>
          </a:p>
          <a:p>
            <a:pPr lvl="2" eaLnBrk="1" latinLnBrk="0" hangingPunct="1"/>
            <a:r>
              <a:rPr lang="tr-TR"/>
              <a:t>Third level</a:t>
            </a:r>
          </a:p>
          <a:p>
            <a:pPr lvl="3" eaLnBrk="1" latinLnBrk="0" hangingPunct="1"/>
            <a:r>
              <a:rPr lang="tr-TR"/>
              <a:t>Fourth level</a:t>
            </a:r>
          </a:p>
          <a:p>
            <a:pPr lvl="4" eaLnBrk="1" latinLnBrk="0" hangingPunct="1"/>
            <a:r>
              <a:rPr lang="tr-TR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03AF8DC-E763-419B-B490-F70211F284EB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6772282-1395-46D1-B099-0791363B99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273050"/>
            <a:ext cx="108712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812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tr-TR"/>
              <a:t>Click to edit Master text styles</a:t>
            </a:r>
          </a:p>
          <a:p>
            <a:pPr lvl="1" eaLnBrk="1" latinLnBrk="0" hangingPunct="1"/>
            <a:r>
              <a:rPr lang="tr-TR"/>
              <a:t>Second level</a:t>
            </a:r>
          </a:p>
          <a:p>
            <a:pPr lvl="2" eaLnBrk="1" latinLnBrk="0" hangingPunct="1"/>
            <a:r>
              <a:rPr lang="tr-TR"/>
              <a:t>Third level</a:t>
            </a:r>
          </a:p>
          <a:p>
            <a:pPr lvl="3" eaLnBrk="1" latinLnBrk="0" hangingPunct="1"/>
            <a:r>
              <a:rPr lang="tr-TR"/>
              <a:t>Fourth level</a:t>
            </a:r>
          </a:p>
          <a:p>
            <a:pPr lvl="4" eaLnBrk="1" latinLnBrk="0" hangingPunct="1"/>
            <a:r>
              <a:rPr lang="tr-TR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6400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tr-TR"/>
              <a:t>Click to edit Master text styles</a:t>
            </a:r>
          </a:p>
          <a:p>
            <a:pPr lvl="1" eaLnBrk="1" latinLnBrk="0" hangingPunct="1"/>
            <a:r>
              <a:rPr lang="tr-TR"/>
              <a:t>Second level</a:t>
            </a:r>
          </a:p>
          <a:p>
            <a:pPr lvl="2" eaLnBrk="1" latinLnBrk="0" hangingPunct="1"/>
            <a:r>
              <a:rPr lang="tr-TR"/>
              <a:t>Third level</a:t>
            </a:r>
          </a:p>
          <a:p>
            <a:pPr lvl="3" eaLnBrk="1" latinLnBrk="0" hangingPunct="1"/>
            <a:r>
              <a:rPr lang="tr-TR"/>
              <a:t>Fourth level</a:t>
            </a:r>
          </a:p>
          <a:p>
            <a:pPr lvl="4" eaLnBrk="1" latinLnBrk="0" hangingPunct="1"/>
            <a:r>
              <a:rPr lang="tr-TR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03AF8DC-E763-419B-B490-F70211F284EB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6772282-1395-46D1-B099-0791363B99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r-TR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812800" y="1752600"/>
            <a:ext cx="51816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6400800" y="1752600"/>
            <a:ext cx="51816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AF8DC-E763-419B-B490-F70211F284EB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6772282-1395-46D1-B099-0791363B99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AF8DC-E763-419B-B490-F70211F284EB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711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772282-1395-46D1-B099-0791363B99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273050"/>
            <a:ext cx="107696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tr-TR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AF8DC-E763-419B-B490-F70211F284EB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6772282-1395-46D1-B099-0791363B99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12800" y="1752600"/>
            <a:ext cx="21336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3149600" y="1752600"/>
            <a:ext cx="8534400" cy="4419600"/>
          </a:xfrm>
        </p:spPr>
        <p:txBody>
          <a:bodyPr/>
          <a:lstStyle/>
          <a:p>
            <a:pPr lvl="0" eaLnBrk="1" latinLnBrk="0" hangingPunct="1"/>
            <a:r>
              <a:rPr lang="tr-TR"/>
              <a:t>Click to edit Master text styles</a:t>
            </a:r>
          </a:p>
          <a:p>
            <a:pPr lvl="1" eaLnBrk="1" latinLnBrk="0" hangingPunct="1"/>
            <a:r>
              <a:rPr lang="tr-TR"/>
              <a:t>Second level</a:t>
            </a:r>
          </a:p>
          <a:p>
            <a:pPr lvl="2" eaLnBrk="1" latinLnBrk="0" hangingPunct="1"/>
            <a:r>
              <a:rPr lang="tr-TR"/>
              <a:t>Third level</a:t>
            </a:r>
          </a:p>
          <a:p>
            <a:pPr lvl="3" eaLnBrk="1" latinLnBrk="0" hangingPunct="1"/>
            <a:r>
              <a:rPr lang="tr-TR"/>
              <a:t>Fourth level</a:t>
            </a:r>
          </a:p>
          <a:p>
            <a:pPr lvl="4" eaLnBrk="1" latinLnBrk="0" hangingPunct="1"/>
            <a:r>
              <a:rPr lang="tr-TR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1DAE1-B264-4E75-9B18-02B2619FC945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06FC-1B1F-4C3A-8953-559CBB565A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3600" y="5486400"/>
            <a:ext cx="97536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12192" y="4572000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>
          <a:xfrm>
            <a:off x="-12192" y="4663440"/>
            <a:ext cx="195072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Rectangle 9"/>
          <p:cNvSpPr/>
          <p:nvPr/>
        </p:nvSpPr>
        <p:spPr>
          <a:xfrm>
            <a:off x="2060448" y="4654296"/>
            <a:ext cx="10131552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4648200"/>
            <a:ext cx="97536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tr-TR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930400" y="0"/>
            <a:ext cx="134112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31200" y="6248401"/>
            <a:ext cx="3556000" cy="365125"/>
          </a:xfrm>
        </p:spPr>
        <p:txBody>
          <a:bodyPr rtlCol="0"/>
          <a:lstStyle/>
          <a:p>
            <a:fld id="{103AF8DC-E763-419B-B490-F70211F284EB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9304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6772282-1395-46D1-B099-0791363B991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2133600" y="6248207"/>
            <a:ext cx="6096000" cy="365125"/>
          </a:xfrm>
        </p:spPr>
        <p:txBody>
          <a:bodyPr rtlCol="0"/>
          <a:lstStyle/>
          <a:p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80768" y="0"/>
            <a:ext cx="10111232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Drag picture to placeholder or click icon to add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Click to edit Master text styles</a:t>
            </a:r>
          </a:p>
          <a:p>
            <a:pPr lvl="1" eaLnBrk="1" latinLnBrk="0" hangingPunct="1"/>
            <a:r>
              <a:rPr lang="tr-TR"/>
              <a:t>Second level</a:t>
            </a:r>
          </a:p>
          <a:p>
            <a:pPr lvl="2" eaLnBrk="1" latinLnBrk="0" hangingPunct="1"/>
            <a:r>
              <a:rPr lang="tr-TR"/>
              <a:t>Third level</a:t>
            </a:r>
          </a:p>
          <a:p>
            <a:pPr lvl="3" eaLnBrk="1" latinLnBrk="0" hangingPunct="1"/>
            <a:r>
              <a:rPr lang="tr-TR"/>
              <a:t>Fourth level</a:t>
            </a:r>
          </a:p>
          <a:p>
            <a:pPr lvl="4" eaLnBrk="1" latinLnBrk="0" hangingPunct="1"/>
            <a:r>
              <a:rPr lang="tr-TR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AF8DC-E763-419B-B490-F70211F284EB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72282-1395-46D1-B099-0791363B99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609601"/>
            <a:ext cx="2743200" cy="5516563"/>
          </a:xfrm>
        </p:spPr>
        <p:txBody>
          <a:bodyPr vert="eaVert"/>
          <a:lstStyle/>
          <a:p>
            <a:r>
              <a:rPr kumimoji="0" lang="tr-TR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7416800" cy="5516564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Click to edit Master text styles</a:t>
            </a:r>
          </a:p>
          <a:p>
            <a:pPr lvl="1" eaLnBrk="1" latinLnBrk="0" hangingPunct="1"/>
            <a:r>
              <a:rPr lang="tr-TR"/>
              <a:t>Second level</a:t>
            </a:r>
          </a:p>
          <a:p>
            <a:pPr lvl="2" eaLnBrk="1" latinLnBrk="0" hangingPunct="1"/>
            <a:r>
              <a:rPr lang="tr-TR"/>
              <a:t>Third level</a:t>
            </a:r>
          </a:p>
          <a:p>
            <a:pPr lvl="3" eaLnBrk="1" latinLnBrk="0" hangingPunct="1"/>
            <a:r>
              <a:rPr lang="tr-TR"/>
              <a:t>Fourth level</a:t>
            </a:r>
          </a:p>
          <a:p>
            <a:pPr lvl="4" eaLnBrk="1" latinLnBrk="0" hangingPunct="1"/>
            <a:r>
              <a:rPr lang="tr-TR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37600" y="6248403"/>
            <a:ext cx="2946400" cy="365125"/>
          </a:xfrm>
        </p:spPr>
        <p:txBody>
          <a:bodyPr/>
          <a:lstStyle/>
          <a:p>
            <a:fld id="{103AF8DC-E763-419B-B490-F70211F284EB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2" y="6248208"/>
            <a:ext cx="7431311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Rectangle 6"/>
          <p:cNvSpPr/>
          <p:nvPr/>
        </p:nvSpPr>
        <p:spPr bwMode="white">
          <a:xfrm>
            <a:off x="8128424" y="0"/>
            <a:ext cx="42672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>
          <a:xfrm>
            <a:off x="8189384" y="609600"/>
            <a:ext cx="3048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>
          <a:xfrm>
            <a:off x="8189384" y="0"/>
            <a:ext cx="3048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075084" y="103716"/>
            <a:ext cx="533400" cy="325968"/>
          </a:xfrm>
        </p:spPr>
        <p:txBody>
          <a:bodyPr/>
          <a:lstStyle/>
          <a:p>
            <a:fld id="{F6772282-1395-46D1-B099-0791363B99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tr-TR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103AF8DC-E763-419B-B490-F70211F284EB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F6772282-1395-46D1-B099-0791363B99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103AF8DC-E763-419B-B490-F70211F284EB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F6772282-1395-46D1-B099-0791363B99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1DAE1-B264-4E75-9B18-02B2619FC945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06FC-1B1F-4C3A-8953-559CBB565A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1DAE1-B264-4E75-9B18-02B2619FC945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06FC-1B1F-4C3A-8953-559CBB565A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1DAE1-B264-4E75-9B18-02B2619FC945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06FC-1B1F-4C3A-8953-559CBB565A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1DAE1-B264-4E75-9B18-02B2619FC945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06FC-1B1F-4C3A-8953-559CBB565A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1DAE1-B264-4E75-9B18-02B2619FC945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06FC-1B1F-4C3A-8953-559CBB565A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1DAE1-B264-4E75-9B18-02B2619FC945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06FC-1B1F-4C3A-8953-559CBB565A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1DAE1-B264-4E75-9B18-02B2619FC945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06FC-1B1F-4C3A-8953-559CBB565A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1DAE1-B264-4E75-9B18-02B2619FC945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F06FC-1B1F-4C3A-8953-559CBB565A0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812800" y="228600"/>
            <a:ext cx="108712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816864" y="1600200"/>
            <a:ext cx="108712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Click to edit Master text styles</a:t>
            </a:r>
          </a:p>
          <a:p>
            <a:pPr lvl="1" eaLnBrk="1" latinLnBrk="0" hangingPunct="1"/>
            <a:r>
              <a:rPr kumimoji="0" lang="tr-TR"/>
              <a:t>Second level</a:t>
            </a:r>
          </a:p>
          <a:p>
            <a:pPr lvl="2" eaLnBrk="1" latinLnBrk="0" hangingPunct="1"/>
            <a:r>
              <a:rPr kumimoji="0" lang="tr-TR"/>
              <a:t>Third level</a:t>
            </a:r>
          </a:p>
          <a:p>
            <a:pPr lvl="3" eaLnBrk="1" latinLnBrk="0" hangingPunct="1"/>
            <a:r>
              <a:rPr kumimoji="0" lang="tr-TR"/>
              <a:t>Fourth level</a:t>
            </a:r>
          </a:p>
          <a:p>
            <a:pPr lvl="4" eaLnBrk="1" latinLnBrk="0" hangingPunct="1"/>
            <a:r>
              <a:rPr kumimoji="0" lang="tr-TR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128000" y="6248401"/>
            <a:ext cx="3556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03AF8DC-E763-419B-B490-F70211F284EB}" type="datetimeFigureOut">
              <a:rPr lang="tr-TR" smtClean="0"/>
              <a:pPr/>
              <a:t>5.06.2022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12801" y="6248207"/>
            <a:ext cx="7228111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12192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>
          <a:xfrm>
            <a:off x="787400" y="1280160"/>
            <a:ext cx="1140460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7112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6772282-1395-46D1-B099-0791363B991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4.jpeg"/><Relationship Id="rId5" Type="http://schemas.openxmlformats.org/officeDocument/2006/relationships/image" Target="../media/image180.png"/><Relationship Id="rId4" Type="http://schemas.openxmlformats.org/officeDocument/2006/relationships/customXml" Target="../ink/ink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1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.png"/><Relationship Id="rId5" Type="http://schemas.openxmlformats.org/officeDocument/2006/relationships/customXml" Target="../ink/ink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customXml" Target="../ink/ink4.xml"/><Relationship Id="rId7" Type="http://schemas.openxmlformats.org/officeDocument/2006/relationships/customXml" Target="../ink/ink6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png"/><Relationship Id="rId5" Type="http://schemas.openxmlformats.org/officeDocument/2006/relationships/customXml" Target="../ink/ink5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ubtitle 2"/>
          <p:cNvSpPr txBox="1">
            <a:spLocks/>
          </p:cNvSpPr>
          <p:nvPr/>
        </p:nvSpPr>
        <p:spPr bwMode="auto">
          <a:xfrm>
            <a:off x="3287688" y="6089016"/>
            <a:ext cx="6705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Clr>
                <a:schemeClr val="accent2"/>
              </a:buClr>
              <a:buSzPct val="60000"/>
              <a:buFont typeface="Wingdings" charset="0"/>
              <a:buNone/>
            </a:pPr>
            <a:r>
              <a:rPr lang="en-US" sz="1800" dirty="0" err="1">
                <a:latin typeface="Arial" charset="0"/>
              </a:rPr>
              <a:t>Prof.Dr</a:t>
            </a:r>
            <a:r>
              <a:rPr lang="en-US" sz="1800" dirty="0">
                <a:latin typeface="Arial" charset="0"/>
              </a:rPr>
              <a:t>. Yasemin </a:t>
            </a:r>
            <a:r>
              <a:rPr lang="en-US" sz="1800" dirty="0" err="1">
                <a:latin typeface="Arial" charset="0"/>
              </a:rPr>
              <a:t>Alanay</a:t>
            </a:r>
            <a:endParaRPr lang="en-US" sz="1800" dirty="0">
              <a:latin typeface="Arial" charset="0"/>
            </a:endParaRPr>
          </a:p>
        </p:txBody>
      </p:sp>
      <p:pic>
        <p:nvPicPr>
          <p:cNvPr id="17411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94" y="6084888"/>
            <a:ext cx="2284413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520408-4413-1B4E-91A7-3C16CDF406DC}"/>
              </a:ext>
            </a:extLst>
          </p:cNvPr>
          <p:cNvSpPr/>
          <p:nvPr/>
        </p:nvSpPr>
        <p:spPr>
          <a:xfrm>
            <a:off x="335360" y="2246429"/>
            <a:ext cx="11233248" cy="1448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400" dirty="0" err="1"/>
              <a:t>Gebelik</a:t>
            </a:r>
            <a:r>
              <a:rPr lang="en-US" sz="2400" dirty="0"/>
              <a:t> </a:t>
            </a:r>
            <a:r>
              <a:rPr lang="en-US" sz="2400" dirty="0" err="1"/>
              <a:t>öncesi</a:t>
            </a:r>
            <a:r>
              <a:rPr lang="en-US" sz="2400" dirty="0"/>
              <a:t> </a:t>
            </a:r>
            <a:r>
              <a:rPr lang="en-US" sz="2400" dirty="0" err="1"/>
              <a:t>anne</a:t>
            </a:r>
            <a:r>
              <a:rPr lang="en-US" sz="2400" dirty="0"/>
              <a:t> </a:t>
            </a:r>
            <a:r>
              <a:rPr lang="en-US" sz="2400" dirty="0" err="1"/>
              <a:t>ve</a:t>
            </a:r>
            <a:r>
              <a:rPr lang="en-US" sz="2400" dirty="0"/>
              <a:t> </a:t>
            </a:r>
            <a:r>
              <a:rPr lang="en-US" sz="2400" dirty="0" err="1"/>
              <a:t>babaya</a:t>
            </a:r>
            <a:r>
              <a:rPr lang="en-US" sz="2400" dirty="0"/>
              <a:t> </a:t>
            </a:r>
            <a:r>
              <a:rPr lang="en-US" sz="2400" dirty="0" err="1"/>
              <a:t>genetik</a:t>
            </a:r>
            <a:r>
              <a:rPr lang="en-US" sz="2400" dirty="0"/>
              <a:t> </a:t>
            </a:r>
            <a:r>
              <a:rPr lang="en-US" sz="2400" dirty="0" err="1"/>
              <a:t>taşıyıcılık</a:t>
            </a:r>
            <a:r>
              <a:rPr lang="en-US" sz="2400" dirty="0"/>
              <a:t> </a:t>
            </a:r>
            <a:r>
              <a:rPr lang="en-US" sz="2400" dirty="0" err="1"/>
              <a:t>testi</a:t>
            </a:r>
            <a:r>
              <a:rPr lang="en-US" sz="2400" dirty="0"/>
              <a:t> </a:t>
            </a:r>
            <a:r>
              <a:rPr lang="en-US" sz="2400" dirty="0" err="1"/>
              <a:t>yapalım</a:t>
            </a:r>
            <a:r>
              <a:rPr lang="en-US" sz="2400" dirty="0"/>
              <a:t> </a:t>
            </a:r>
            <a:r>
              <a:rPr lang="en-US" sz="2400" dirty="0" err="1"/>
              <a:t>mı</a:t>
            </a:r>
            <a:r>
              <a:rPr lang="en-US" sz="2400" dirty="0"/>
              <a:t>?</a:t>
            </a:r>
          </a:p>
          <a:p>
            <a:pPr algn="ctr">
              <a:lnSpc>
                <a:spcPct val="200000"/>
              </a:lnSpc>
            </a:pPr>
            <a:r>
              <a:rPr lang="en-US" sz="2400" dirty="0" err="1"/>
              <a:t>Nasıl</a:t>
            </a:r>
            <a:r>
              <a:rPr lang="en-US" sz="2400" dirty="0"/>
              <a:t>?  (SMA, DMD/BMD, </a:t>
            </a:r>
            <a:r>
              <a:rPr lang="en-US" sz="2400" dirty="0" err="1"/>
              <a:t>kistik</a:t>
            </a:r>
            <a:r>
              <a:rPr lang="en-US" sz="2400" dirty="0"/>
              <a:t> </a:t>
            </a:r>
            <a:r>
              <a:rPr lang="en-US" sz="2400" dirty="0" err="1"/>
              <a:t>fibrozis</a:t>
            </a:r>
            <a:r>
              <a:rPr lang="en-US" sz="2400" dirty="0"/>
              <a:t>, </a:t>
            </a:r>
            <a:r>
              <a:rPr lang="en-US" sz="2400" dirty="0" err="1"/>
              <a:t>Fragil</a:t>
            </a:r>
            <a:r>
              <a:rPr lang="en-US" sz="2400" dirty="0"/>
              <a:t>-X vb..)</a:t>
            </a:r>
          </a:p>
        </p:txBody>
      </p:sp>
    </p:spTree>
    <p:extLst>
      <p:ext uri="{BB962C8B-B14F-4D97-AF65-F5344CB8AC3E}">
        <p14:creationId xmlns:p14="http://schemas.microsoft.com/office/powerpoint/2010/main" val="39092360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26D14C-EEE1-0E40-9D2F-6BC806A59AAB}"/>
              </a:ext>
            </a:extLst>
          </p:cNvPr>
          <p:cNvSpPr txBox="1">
            <a:spLocks/>
          </p:cNvSpPr>
          <p:nvPr/>
        </p:nvSpPr>
        <p:spPr>
          <a:xfrm>
            <a:off x="0" y="15875"/>
            <a:ext cx="12192000" cy="731388"/>
          </a:xfrm>
          <a:prstGeom prst="rect">
            <a:avLst/>
          </a:prstGeom>
          <a:solidFill>
            <a:schemeClr val="accent1"/>
          </a:solidFill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 err="1">
                <a:solidFill>
                  <a:schemeClr val="bg1"/>
                </a:solidFill>
              </a:rPr>
              <a:t>Gebelik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öncesi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b="1" dirty="0">
                <a:solidFill>
                  <a:srgbClr val="92D050"/>
                </a:solidFill>
              </a:rPr>
              <a:t>HANGİ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genetik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taşıyıcılık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testi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b="1" dirty="0">
                <a:solidFill>
                  <a:srgbClr val="92D050"/>
                </a:solidFill>
              </a:rPr>
              <a:t>MUTLAKA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yapalım</a:t>
            </a:r>
            <a:r>
              <a:rPr lang="en-US" sz="2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E8606A97-BA0B-BC44-9C50-0B7EDEB77EF5}"/>
              </a:ext>
            </a:extLst>
          </p:cNvPr>
          <p:cNvSpPr txBox="1">
            <a:spLocks noChangeArrowheads="1"/>
          </p:cNvSpPr>
          <p:nvPr/>
        </p:nvSpPr>
        <p:spPr>
          <a:xfrm>
            <a:off x="64192" y="2228028"/>
            <a:ext cx="5167712" cy="2678159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400" b="1" dirty="0" err="1">
                <a:latin typeface="Arial" charset="0"/>
              </a:rPr>
              <a:t>Tıbbi</a:t>
            </a:r>
            <a:r>
              <a:rPr lang="en-US" sz="2400" b="1" dirty="0">
                <a:latin typeface="Arial" charset="0"/>
              </a:rPr>
              <a:t> </a:t>
            </a:r>
            <a:r>
              <a:rPr lang="en-US" sz="2400" b="1" dirty="0" err="1">
                <a:latin typeface="Arial" charset="0"/>
              </a:rPr>
              <a:t>Öykü</a:t>
            </a:r>
            <a:endParaRPr lang="en-US" sz="2400" b="1" dirty="0">
              <a:latin typeface="Arial" charset="0"/>
            </a:endParaRPr>
          </a:p>
          <a:p>
            <a:pPr>
              <a:lnSpc>
                <a:spcPct val="90000"/>
              </a:lnSpc>
            </a:pPr>
            <a:endParaRPr lang="en-US" sz="2400" b="1" dirty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sz="2400" b="1" dirty="0" err="1">
                <a:latin typeface="Arial" charset="0"/>
              </a:rPr>
              <a:t>Aile</a:t>
            </a:r>
            <a:r>
              <a:rPr lang="en-US" sz="2400" b="1" dirty="0">
                <a:latin typeface="Arial" charset="0"/>
              </a:rPr>
              <a:t> </a:t>
            </a:r>
            <a:r>
              <a:rPr lang="en-US" sz="2400" b="1" dirty="0" err="1">
                <a:latin typeface="Arial" charset="0"/>
              </a:rPr>
              <a:t>ve</a:t>
            </a:r>
            <a:r>
              <a:rPr lang="en-US" sz="2400" b="1" dirty="0">
                <a:latin typeface="Arial" charset="0"/>
              </a:rPr>
              <a:t> </a:t>
            </a:r>
            <a:r>
              <a:rPr lang="en-US" sz="2400" b="1" dirty="0" err="1">
                <a:latin typeface="Arial" charset="0"/>
              </a:rPr>
              <a:t>Genetik</a:t>
            </a:r>
            <a:r>
              <a:rPr lang="en-US" sz="2400" b="1" dirty="0">
                <a:latin typeface="Arial" charset="0"/>
              </a:rPr>
              <a:t> </a:t>
            </a:r>
            <a:r>
              <a:rPr lang="en-US" sz="2400" b="1" dirty="0" err="1">
                <a:latin typeface="Arial" charset="0"/>
              </a:rPr>
              <a:t>Hastalık</a:t>
            </a:r>
            <a:r>
              <a:rPr lang="en-US" sz="2400" b="1" dirty="0">
                <a:latin typeface="Arial" charset="0"/>
              </a:rPr>
              <a:t> </a:t>
            </a:r>
            <a:r>
              <a:rPr lang="en-US" sz="2400" b="1" dirty="0" err="1">
                <a:latin typeface="Arial" charset="0"/>
              </a:rPr>
              <a:t>Öyküsü</a:t>
            </a:r>
            <a:endParaRPr lang="en-US" sz="2400" b="1" dirty="0">
              <a:latin typeface="Arial" charset="0"/>
            </a:endParaRPr>
          </a:p>
          <a:p>
            <a:pPr lvl="2">
              <a:lnSpc>
                <a:spcPct val="90000"/>
              </a:lnSpc>
            </a:pPr>
            <a:r>
              <a:rPr lang="en-US" sz="1600" dirty="0" err="1">
                <a:latin typeface="Arial" charset="0"/>
              </a:rPr>
              <a:t>Doğumsal</a:t>
            </a:r>
            <a:r>
              <a:rPr lang="en-US" sz="1600" dirty="0">
                <a:latin typeface="Arial" charset="0"/>
              </a:rPr>
              <a:t> </a:t>
            </a:r>
            <a:r>
              <a:rPr lang="en-US" sz="1600" dirty="0" err="1">
                <a:latin typeface="Arial" charset="0"/>
              </a:rPr>
              <a:t>anomali</a:t>
            </a:r>
            <a:endParaRPr lang="en-US" sz="1600" dirty="0">
              <a:latin typeface="Arial" charset="0"/>
            </a:endParaRPr>
          </a:p>
          <a:p>
            <a:pPr lvl="2">
              <a:lnSpc>
                <a:spcPct val="90000"/>
              </a:lnSpc>
            </a:pPr>
            <a:r>
              <a:rPr lang="en-US" sz="1600" dirty="0" err="1">
                <a:latin typeface="Arial" charset="0"/>
              </a:rPr>
              <a:t>Zihinsel</a:t>
            </a:r>
            <a:r>
              <a:rPr lang="en-US" sz="1600" dirty="0">
                <a:latin typeface="Arial" charset="0"/>
              </a:rPr>
              <a:t> </a:t>
            </a:r>
            <a:r>
              <a:rPr lang="en-US" sz="1600" dirty="0" err="1">
                <a:latin typeface="Arial" charset="0"/>
              </a:rPr>
              <a:t>yetersizlik</a:t>
            </a:r>
            <a:endParaRPr lang="en-US" sz="1600" dirty="0">
              <a:latin typeface="Arial" charset="0"/>
            </a:endParaRPr>
          </a:p>
          <a:p>
            <a:pPr lvl="2">
              <a:lnSpc>
                <a:spcPct val="90000"/>
              </a:lnSpc>
            </a:pPr>
            <a:r>
              <a:rPr lang="en-US" sz="1600" dirty="0">
                <a:latin typeface="Arial" charset="0"/>
              </a:rPr>
              <a:t>POF, </a:t>
            </a:r>
            <a:r>
              <a:rPr lang="en-US" sz="1600" dirty="0" err="1">
                <a:latin typeface="Arial" charset="0"/>
              </a:rPr>
              <a:t>erken</a:t>
            </a:r>
            <a:r>
              <a:rPr lang="en-US" sz="1600" dirty="0">
                <a:latin typeface="Arial" charset="0"/>
              </a:rPr>
              <a:t> </a:t>
            </a:r>
            <a:r>
              <a:rPr lang="en-US" sz="1600" dirty="0" err="1">
                <a:latin typeface="Arial" charset="0"/>
              </a:rPr>
              <a:t>menapoz</a:t>
            </a:r>
            <a:endParaRPr lang="en-US" sz="1600" dirty="0">
              <a:latin typeface="Arial" charset="0"/>
            </a:endParaRPr>
          </a:p>
          <a:p>
            <a:pPr lvl="2">
              <a:lnSpc>
                <a:spcPct val="90000"/>
              </a:lnSpc>
            </a:pPr>
            <a:r>
              <a:rPr lang="en-US" sz="1600" dirty="0">
                <a:latin typeface="Arial" charset="0"/>
              </a:rPr>
              <a:t>Meme, over, </a:t>
            </a:r>
            <a:r>
              <a:rPr lang="en-US" sz="1600" dirty="0" err="1">
                <a:latin typeface="Arial" charset="0"/>
              </a:rPr>
              <a:t>kolon</a:t>
            </a:r>
            <a:r>
              <a:rPr lang="en-US" sz="1600" dirty="0">
                <a:latin typeface="Arial" charset="0"/>
              </a:rPr>
              <a:t> Ca </a:t>
            </a:r>
            <a:r>
              <a:rPr lang="en-US" sz="1600" dirty="0" err="1">
                <a:latin typeface="Arial" charset="0"/>
              </a:rPr>
              <a:t>öyküsü</a:t>
            </a:r>
            <a:endParaRPr lang="en-US" sz="1600" dirty="0">
              <a:latin typeface="Arial" charset="0"/>
            </a:endParaRPr>
          </a:p>
          <a:p>
            <a:pPr marL="685800" lvl="2" indent="0">
              <a:lnSpc>
                <a:spcPct val="90000"/>
              </a:lnSpc>
              <a:buNone/>
            </a:pPr>
            <a:endParaRPr lang="en-US" sz="1600" dirty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sz="2200" b="1" dirty="0" err="1">
                <a:latin typeface="Arial" charset="0"/>
              </a:rPr>
              <a:t>Talasemi</a:t>
            </a:r>
            <a:r>
              <a:rPr lang="en-US" sz="2200" b="1" dirty="0">
                <a:latin typeface="Arial" charset="0"/>
              </a:rPr>
              <a:t> / SMA </a:t>
            </a:r>
            <a:r>
              <a:rPr lang="en-US" sz="2200" b="1" dirty="0" err="1">
                <a:latin typeface="Arial" charset="0"/>
              </a:rPr>
              <a:t>taraması</a:t>
            </a:r>
            <a:r>
              <a:rPr lang="en-US" sz="2200" b="1" dirty="0">
                <a:latin typeface="Arial" charset="0"/>
              </a:rPr>
              <a:t> </a:t>
            </a:r>
            <a:r>
              <a:rPr lang="en-US" sz="2200" b="1" dirty="0" err="1">
                <a:latin typeface="Arial" charset="0"/>
              </a:rPr>
              <a:t>yapılmış</a:t>
            </a:r>
            <a:r>
              <a:rPr lang="en-US" sz="2200" b="1" dirty="0">
                <a:latin typeface="Arial" charset="0"/>
              </a:rPr>
              <a:t> </a:t>
            </a:r>
            <a:r>
              <a:rPr lang="en-US" sz="2200" b="1" dirty="0" err="1">
                <a:latin typeface="Arial" charset="0"/>
              </a:rPr>
              <a:t>mı</a:t>
            </a:r>
            <a:r>
              <a:rPr lang="en-US" sz="2200" b="1" dirty="0">
                <a:latin typeface="Arial" charset="0"/>
              </a:rPr>
              <a:t>?</a:t>
            </a:r>
          </a:p>
          <a:p>
            <a:pPr lvl="2">
              <a:lnSpc>
                <a:spcPct val="90000"/>
              </a:lnSpc>
            </a:pPr>
            <a:endParaRPr lang="en-US" sz="2000" dirty="0">
              <a:latin typeface="Arial" charset="0"/>
            </a:endParaRPr>
          </a:p>
          <a:p>
            <a:pPr>
              <a:lnSpc>
                <a:spcPct val="90000"/>
              </a:lnSpc>
            </a:pPr>
            <a:endParaRPr lang="en-US" sz="2000" dirty="0">
              <a:latin typeface="Arial" charset="0"/>
            </a:endParaRPr>
          </a:p>
          <a:p>
            <a:pPr lvl="2">
              <a:lnSpc>
                <a:spcPct val="90000"/>
              </a:lnSpc>
            </a:pPr>
            <a:endParaRPr lang="en-US" sz="1600" dirty="0">
              <a:latin typeface="Arial" charset="0"/>
            </a:endParaRPr>
          </a:p>
          <a:p>
            <a:pPr lvl="2">
              <a:lnSpc>
                <a:spcPct val="90000"/>
              </a:lnSpc>
            </a:pPr>
            <a:endParaRPr lang="en-US" sz="1600" dirty="0">
              <a:latin typeface="Arial" charset="0"/>
            </a:endParaRP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7CBF2C55-A0E8-CF47-A5BD-14CA8BEF0562}"/>
              </a:ext>
            </a:extLst>
          </p:cNvPr>
          <p:cNvSpPr/>
          <p:nvPr/>
        </p:nvSpPr>
        <p:spPr>
          <a:xfrm>
            <a:off x="4295800" y="1700808"/>
            <a:ext cx="1512168" cy="3600400"/>
          </a:xfrm>
          <a:prstGeom prst="rightBrace">
            <a:avLst>
              <a:gd name="adj1" fmla="val 8333"/>
              <a:gd name="adj2" fmla="val 5123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Ask a Geneticist | The Tech Interactive">
            <a:extLst>
              <a:ext uri="{FF2B5EF4-FFF2-40B4-BE49-F238E27FC236}">
                <a16:creationId xmlns:a16="http://schemas.microsoft.com/office/drawing/2014/main" id="{690CE025-638B-FA46-8676-ABE73C2461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648" y="1552459"/>
            <a:ext cx="3269552" cy="3320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602A7E5-90E3-C741-8AAC-80A43513420F}"/>
              </a:ext>
            </a:extLst>
          </p:cNvPr>
          <p:cNvSpPr txBox="1"/>
          <p:nvPr/>
        </p:nvSpPr>
        <p:spPr>
          <a:xfrm>
            <a:off x="8328248" y="5013176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Genetik</a:t>
            </a:r>
            <a:r>
              <a:rPr lang="en-US" b="1" dirty="0"/>
              <a:t> UZMANI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09FC4A-457E-A54E-86D8-D50D8E4263EB}"/>
              </a:ext>
            </a:extLst>
          </p:cNvPr>
          <p:cNvSpPr txBox="1"/>
          <p:nvPr/>
        </p:nvSpPr>
        <p:spPr>
          <a:xfrm>
            <a:off x="5603206" y="2828443"/>
            <a:ext cx="2174685" cy="175432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US" b="1" dirty="0">
              <a:solidFill>
                <a:srgbClr val="FFFF00"/>
              </a:solidFill>
            </a:endParaRPr>
          </a:p>
          <a:p>
            <a:pPr algn="ctr"/>
            <a:r>
              <a:rPr lang="en-US" b="1" dirty="0">
                <a:solidFill>
                  <a:srgbClr val="FFFF00"/>
                </a:solidFill>
              </a:rPr>
              <a:t>Özel </a:t>
            </a:r>
            <a:r>
              <a:rPr lang="en-US" b="1" dirty="0" err="1">
                <a:solidFill>
                  <a:srgbClr val="FFFF00"/>
                </a:solidFill>
              </a:rPr>
              <a:t>araştırma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gerektiren</a:t>
            </a:r>
            <a:r>
              <a:rPr lang="en-US" b="1" dirty="0"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en-US" b="1" dirty="0" err="1">
                <a:solidFill>
                  <a:srgbClr val="FFFF00"/>
                </a:solidFill>
              </a:rPr>
              <a:t>bir</a:t>
            </a:r>
            <a:r>
              <a:rPr lang="en-US" b="1" dirty="0">
                <a:solidFill>
                  <a:srgbClr val="FFFF00"/>
                </a:solidFill>
              </a:rPr>
              <a:t> durum </a:t>
            </a:r>
          </a:p>
          <a:p>
            <a:pPr algn="ctr"/>
            <a:r>
              <a:rPr lang="en-US" b="1" dirty="0">
                <a:solidFill>
                  <a:srgbClr val="FFFF00"/>
                </a:solidFill>
              </a:rPr>
              <a:t>ŞÜPHESİ</a:t>
            </a:r>
          </a:p>
          <a:p>
            <a:pPr algn="ctr"/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11" name="Picture 10" descr="Text&#10;&#10;Description automatically generated">
            <a:extLst>
              <a:ext uri="{FF2B5EF4-FFF2-40B4-BE49-F238E27FC236}">
                <a16:creationId xmlns:a16="http://schemas.microsoft.com/office/drawing/2014/main" id="{3397E150-8814-4F4F-A5EC-A0E81FD3C1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094777"/>
            <a:ext cx="2952328" cy="677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244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26D14C-EEE1-0E40-9D2F-6BC806A59AAB}"/>
              </a:ext>
            </a:extLst>
          </p:cNvPr>
          <p:cNvSpPr txBox="1">
            <a:spLocks/>
          </p:cNvSpPr>
          <p:nvPr/>
        </p:nvSpPr>
        <p:spPr>
          <a:xfrm>
            <a:off x="0" y="15875"/>
            <a:ext cx="12192000" cy="731388"/>
          </a:xfrm>
          <a:prstGeom prst="rect">
            <a:avLst/>
          </a:prstGeom>
          <a:solidFill>
            <a:schemeClr val="accent1"/>
          </a:solidFill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 err="1">
                <a:solidFill>
                  <a:schemeClr val="bg1"/>
                </a:solidFill>
              </a:rPr>
              <a:t>Gebelik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öncesi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b="1" dirty="0">
                <a:solidFill>
                  <a:srgbClr val="92D050"/>
                </a:solidFill>
              </a:rPr>
              <a:t>HANGİ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genetik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taşıyıcılık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testi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b="1" dirty="0">
                <a:solidFill>
                  <a:srgbClr val="92D050"/>
                </a:solidFill>
              </a:rPr>
              <a:t>MUTLAKA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yapalım</a:t>
            </a:r>
            <a:r>
              <a:rPr lang="en-US" sz="2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14E63E-CE58-9C4B-AA2F-E1EB764A66ED}"/>
              </a:ext>
            </a:extLst>
          </p:cNvPr>
          <p:cNvSpPr txBox="1"/>
          <p:nvPr/>
        </p:nvSpPr>
        <p:spPr>
          <a:xfrm>
            <a:off x="7752184" y="2372620"/>
            <a:ext cx="1512168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KİSTİK FİBROZİS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B97A45-02F7-1048-98A3-4AABD1F7B42A}"/>
              </a:ext>
            </a:extLst>
          </p:cNvPr>
          <p:cNvSpPr txBox="1"/>
          <p:nvPr/>
        </p:nvSpPr>
        <p:spPr>
          <a:xfrm>
            <a:off x="7761842" y="4326949"/>
            <a:ext cx="1478672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FRAJİL X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6AD55A-923E-474A-B00F-60C311A09992}"/>
              </a:ext>
            </a:extLst>
          </p:cNvPr>
          <p:cNvSpPr txBox="1"/>
          <p:nvPr/>
        </p:nvSpPr>
        <p:spPr>
          <a:xfrm>
            <a:off x="7766425" y="3350439"/>
            <a:ext cx="1478672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SMA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E8606A97-BA0B-BC44-9C50-0B7EDEB77EF5}"/>
              </a:ext>
            </a:extLst>
          </p:cNvPr>
          <p:cNvSpPr txBox="1">
            <a:spLocks noChangeArrowheads="1"/>
          </p:cNvSpPr>
          <p:nvPr/>
        </p:nvSpPr>
        <p:spPr>
          <a:xfrm>
            <a:off x="64192" y="2228028"/>
            <a:ext cx="5220692" cy="2678159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400" b="1" dirty="0" err="1">
                <a:latin typeface="Arial" charset="0"/>
              </a:rPr>
              <a:t>Tıbbi</a:t>
            </a:r>
            <a:r>
              <a:rPr lang="en-US" sz="2400" b="1" dirty="0">
                <a:latin typeface="Arial" charset="0"/>
              </a:rPr>
              <a:t> </a:t>
            </a:r>
            <a:r>
              <a:rPr lang="en-US" sz="2400" b="1" dirty="0" err="1">
                <a:latin typeface="Arial" charset="0"/>
              </a:rPr>
              <a:t>Öykü</a:t>
            </a:r>
            <a:endParaRPr lang="en-US" sz="2400" b="1" dirty="0">
              <a:latin typeface="Arial" charset="0"/>
            </a:endParaRPr>
          </a:p>
          <a:p>
            <a:pPr>
              <a:lnSpc>
                <a:spcPct val="90000"/>
              </a:lnSpc>
            </a:pPr>
            <a:endParaRPr lang="en-US" sz="2400" b="1" dirty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sz="2400" b="1" dirty="0" err="1">
                <a:latin typeface="Arial" charset="0"/>
              </a:rPr>
              <a:t>Aile</a:t>
            </a:r>
            <a:r>
              <a:rPr lang="en-US" sz="2400" b="1" dirty="0">
                <a:latin typeface="Arial" charset="0"/>
              </a:rPr>
              <a:t> </a:t>
            </a:r>
            <a:r>
              <a:rPr lang="en-US" sz="2400" b="1" dirty="0" err="1">
                <a:latin typeface="Arial" charset="0"/>
              </a:rPr>
              <a:t>ve</a:t>
            </a:r>
            <a:r>
              <a:rPr lang="en-US" sz="2400" b="1" dirty="0">
                <a:latin typeface="Arial" charset="0"/>
              </a:rPr>
              <a:t> </a:t>
            </a:r>
            <a:r>
              <a:rPr lang="en-US" sz="2400" b="1" dirty="0" err="1">
                <a:latin typeface="Arial" charset="0"/>
              </a:rPr>
              <a:t>Genetik</a:t>
            </a:r>
            <a:r>
              <a:rPr lang="en-US" sz="2400" b="1" dirty="0">
                <a:latin typeface="Arial" charset="0"/>
              </a:rPr>
              <a:t> </a:t>
            </a:r>
            <a:r>
              <a:rPr lang="en-US" sz="2400" b="1" dirty="0" err="1">
                <a:latin typeface="Arial" charset="0"/>
              </a:rPr>
              <a:t>Hastalık</a:t>
            </a:r>
            <a:r>
              <a:rPr lang="en-US" sz="2400" b="1" dirty="0">
                <a:latin typeface="Arial" charset="0"/>
              </a:rPr>
              <a:t> </a:t>
            </a:r>
            <a:r>
              <a:rPr lang="en-US" sz="2400" b="1" dirty="0" err="1">
                <a:latin typeface="Arial" charset="0"/>
              </a:rPr>
              <a:t>Öyküsü</a:t>
            </a:r>
            <a:endParaRPr lang="en-US" sz="2400" b="1" dirty="0">
              <a:latin typeface="Arial" charset="0"/>
            </a:endParaRPr>
          </a:p>
          <a:p>
            <a:pPr lvl="2">
              <a:lnSpc>
                <a:spcPct val="90000"/>
              </a:lnSpc>
            </a:pPr>
            <a:r>
              <a:rPr lang="en-US" sz="1600" dirty="0" err="1">
                <a:latin typeface="Arial" charset="0"/>
              </a:rPr>
              <a:t>Doğumsal</a:t>
            </a:r>
            <a:r>
              <a:rPr lang="en-US" sz="1600" dirty="0">
                <a:latin typeface="Arial" charset="0"/>
              </a:rPr>
              <a:t> </a:t>
            </a:r>
            <a:r>
              <a:rPr lang="en-US" sz="1600" dirty="0" err="1">
                <a:latin typeface="Arial" charset="0"/>
              </a:rPr>
              <a:t>anomali</a:t>
            </a:r>
            <a:endParaRPr lang="en-US" sz="1600" dirty="0">
              <a:latin typeface="Arial" charset="0"/>
            </a:endParaRPr>
          </a:p>
          <a:p>
            <a:pPr lvl="2">
              <a:lnSpc>
                <a:spcPct val="90000"/>
              </a:lnSpc>
            </a:pPr>
            <a:r>
              <a:rPr lang="en-US" sz="1600" dirty="0" err="1">
                <a:latin typeface="Arial" charset="0"/>
              </a:rPr>
              <a:t>Zihinsel</a:t>
            </a:r>
            <a:r>
              <a:rPr lang="en-US" sz="1600" dirty="0">
                <a:latin typeface="Arial" charset="0"/>
              </a:rPr>
              <a:t> </a:t>
            </a:r>
            <a:r>
              <a:rPr lang="en-US" sz="1600" dirty="0" err="1">
                <a:latin typeface="Arial" charset="0"/>
              </a:rPr>
              <a:t>yetersizlik</a:t>
            </a:r>
            <a:endParaRPr lang="en-US" sz="1600" dirty="0">
              <a:latin typeface="Arial" charset="0"/>
            </a:endParaRPr>
          </a:p>
          <a:p>
            <a:pPr lvl="2">
              <a:lnSpc>
                <a:spcPct val="90000"/>
              </a:lnSpc>
            </a:pPr>
            <a:r>
              <a:rPr lang="en-US" sz="1600" dirty="0">
                <a:latin typeface="Arial" charset="0"/>
              </a:rPr>
              <a:t>POF, </a:t>
            </a:r>
            <a:r>
              <a:rPr lang="en-US" sz="1600" dirty="0" err="1">
                <a:latin typeface="Arial" charset="0"/>
              </a:rPr>
              <a:t>erken</a:t>
            </a:r>
            <a:r>
              <a:rPr lang="en-US" sz="1600" dirty="0">
                <a:latin typeface="Arial" charset="0"/>
              </a:rPr>
              <a:t> </a:t>
            </a:r>
            <a:r>
              <a:rPr lang="en-US" sz="1600" dirty="0" err="1">
                <a:latin typeface="Arial" charset="0"/>
              </a:rPr>
              <a:t>menapoz</a:t>
            </a:r>
            <a:endParaRPr lang="en-US" sz="1600" dirty="0">
              <a:latin typeface="Arial" charset="0"/>
            </a:endParaRPr>
          </a:p>
          <a:p>
            <a:pPr lvl="2">
              <a:lnSpc>
                <a:spcPct val="90000"/>
              </a:lnSpc>
            </a:pPr>
            <a:r>
              <a:rPr lang="en-US" sz="1600" dirty="0">
                <a:latin typeface="Arial" charset="0"/>
              </a:rPr>
              <a:t>Meme, over, </a:t>
            </a:r>
            <a:r>
              <a:rPr lang="en-US" sz="1600" dirty="0" err="1">
                <a:latin typeface="Arial" charset="0"/>
              </a:rPr>
              <a:t>kolon</a:t>
            </a:r>
            <a:r>
              <a:rPr lang="en-US" sz="1600" dirty="0">
                <a:latin typeface="Arial" charset="0"/>
              </a:rPr>
              <a:t> Ca </a:t>
            </a:r>
            <a:r>
              <a:rPr lang="en-US" sz="1600" dirty="0" err="1">
                <a:latin typeface="Arial" charset="0"/>
              </a:rPr>
              <a:t>öyküsü</a:t>
            </a:r>
            <a:endParaRPr lang="en-US" sz="1600" dirty="0">
              <a:latin typeface="Arial" charset="0"/>
            </a:endParaRPr>
          </a:p>
          <a:p>
            <a:pPr marL="685800" lvl="2" indent="0">
              <a:lnSpc>
                <a:spcPct val="90000"/>
              </a:lnSpc>
              <a:buNone/>
            </a:pPr>
            <a:endParaRPr lang="en-US" sz="1600" dirty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sz="2200" b="1" dirty="0" err="1">
                <a:latin typeface="Arial" charset="0"/>
              </a:rPr>
              <a:t>Talasemi</a:t>
            </a:r>
            <a:r>
              <a:rPr lang="en-US" sz="2200" b="1" dirty="0">
                <a:latin typeface="Arial" charset="0"/>
              </a:rPr>
              <a:t> / SMA </a:t>
            </a:r>
            <a:r>
              <a:rPr lang="en-US" sz="2200" b="1" dirty="0" err="1">
                <a:latin typeface="Arial" charset="0"/>
              </a:rPr>
              <a:t>taraması</a:t>
            </a:r>
            <a:r>
              <a:rPr lang="en-US" sz="2200" b="1" dirty="0">
                <a:latin typeface="Arial" charset="0"/>
              </a:rPr>
              <a:t> </a:t>
            </a:r>
            <a:r>
              <a:rPr lang="en-US" sz="2200" b="1" dirty="0" err="1">
                <a:latin typeface="Arial" charset="0"/>
              </a:rPr>
              <a:t>yapılmış</a:t>
            </a:r>
            <a:r>
              <a:rPr lang="en-US" sz="2200" b="1" dirty="0">
                <a:latin typeface="Arial" charset="0"/>
              </a:rPr>
              <a:t> </a:t>
            </a:r>
            <a:r>
              <a:rPr lang="en-US" sz="2200" b="1" dirty="0" err="1">
                <a:latin typeface="Arial" charset="0"/>
              </a:rPr>
              <a:t>mı</a:t>
            </a:r>
            <a:r>
              <a:rPr lang="en-US" sz="2200" b="1" dirty="0">
                <a:latin typeface="Arial" charset="0"/>
              </a:rPr>
              <a:t>?</a:t>
            </a:r>
          </a:p>
          <a:p>
            <a:pPr lvl="2">
              <a:lnSpc>
                <a:spcPct val="90000"/>
              </a:lnSpc>
            </a:pPr>
            <a:endParaRPr lang="en-US" sz="2000" dirty="0">
              <a:latin typeface="Arial" charset="0"/>
            </a:endParaRPr>
          </a:p>
          <a:p>
            <a:pPr>
              <a:lnSpc>
                <a:spcPct val="90000"/>
              </a:lnSpc>
            </a:pPr>
            <a:endParaRPr lang="en-US" sz="2000" dirty="0">
              <a:latin typeface="Arial" charset="0"/>
            </a:endParaRPr>
          </a:p>
          <a:p>
            <a:pPr lvl="2">
              <a:lnSpc>
                <a:spcPct val="90000"/>
              </a:lnSpc>
            </a:pPr>
            <a:endParaRPr lang="en-US" sz="1600" dirty="0">
              <a:latin typeface="Arial" charset="0"/>
            </a:endParaRPr>
          </a:p>
          <a:p>
            <a:pPr lvl="2">
              <a:lnSpc>
                <a:spcPct val="90000"/>
              </a:lnSpc>
            </a:pPr>
            <a:endParaRPr lang="en-US" sz="1600" dirty="0">
              <a:latin typeface="Arial" charset="0"/>
            </a:endParaRP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7CBF2C55-A0E8-CF47-A5BD-14CA8BEF0562}"/>
              </a:ext>
            </a:extLst>
          </p:cNvPr>
          <p:cNvSpPr/>
          <p:nvPr/>
        </p:nvSpPr>
        <p:spPr>
          <a:xfrm>
            <a:off x="4295800" y="1700808"/>
            <a:ext cx="1512168" cy="3600400"/>
          </a:xfrm>
          <a:prstGeom prst="rightBrace">
            <a:avLst>
              <a:gd name="adj1" fmla="val 8333"/>
              <a:gd name="adj2" fmla="val 5123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866B1E-BE90-CF41-B5E7-FC3E95D15B67}"/>
              </a:ext>
            </a:extLst>
          </p:cNvPr>
          <p:cNvSpPr txBox="1"/>
          <p:nvPr/>
        </p:nvSpPr>
        <p:spPr>
          <a:xfrm>
            <a:off x="5361475" y="2370795"/>
            <a:ext cx="1614880" cy="258532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Özel </a:t>
            </a:r>
            <a:r>
              <a:rPr lang="en-US" b="1" dirty="0" err="1">
                <a:solidFill>
                  <a:srgbClr val="FFFF00"/>
                </a:solidFill>
              </a:rPr>
              <a:t>araştırma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gerektiren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bir</a:t>
            </a:r>
            <a:r>
              <a:rPr lang="en-US" b="1" dirty="0">
                <a:solidFill>
                  <a:srgbClr val="FFFF00"/>
                </a:solidFill>
              </a:rPr>
              <a:t> durum yok</a:t>
            </a:r>
          </a:p>
          <a:p>
            <a:pPr algn="ctr"/>
            <a:endParaRPr lang="en-US" b="1" dirty="0">
              <a:solidFill>
                <a:srgbClr val="FFFF00"/>
              </a:solidFill>
            </a:endParaRPr>
          </a:p>
          <a:p>
            <a:pPr algn="ctr"/>
            <a:r>
              <a:rPr lang="en-US" b="1" dirty="0">
                <a:solidFill>
                  <a:srgbClr val="FFFF00"/>
                </a:solidFill>
              </a:rPr>
              <a:t>AKRABA EVLİLİĞİ +/-</a:t>
            </a:r>
          </a:p>
        </p:txBody>
      </p:sp>
      <p:sp>
        <p:nvSpPr>
          <p:cNvPr id="11" name="Right Arrow 10">
            <a:extLst>
              <a:ext uri="{FF2B5EF4-FFF2-40B4-BE49-F238E27FC236}">
                <a16:creationId xmlns:a16="http://schemas.microsoft.com/office/drawing/2014/main" id="{905DDCBB-3915-3749-9D96-6DA06430F64D}"/>
              </a:ext>
            </a:extLst>
          </p:cNvPr>
          <p:cNvSpPr/>
          <p:nvPr/>
        </p:nvSpPr>
        <p:spPr>
          <a:xfrm>
            <a:off x="6979250" y="3262861"/>
            <a:ext cx="720080" cy="6208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99D5B2-79F6-464A-B244-7A5164C3712B}"/>
              </a:ext>
            </a:extLst>
          </p:cNvPr>
          <p:cNvSpPr txBox="1"/>
          <p:nvPr/>
        </p:nvSpPr>
        <p:spPr>
          <a:xfrm>
            <a:off x="9317105" y="3320680"/>
            <a:ext cx="2855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Dünya</a:t>
            </a:r>
            <a:r>
              <a:rPr lang="en-US" dirty="0"/>
              <a:t> 1/10000</a:t>
            </a:r>
          </a:p>
          <a:p>
            <a:r>
              <a:rPr lang="en-US" dirty="0"/>
              <a:t>TR 1/6000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22E2163-43EA-AF44-832C-84E51A016BFE}"/>
              </a:ext>
            </a:extLst>
          </p:cNvPr>
          <p:cNvSpPr txBox="1"/>
          <p:nvPr/>
        </p:nvSpPr>
        <p:spPr>
          <a:xfrm>
            <a:off x="9317105" y="4131785"/>
            <a:ext cx="2855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1/250 </a:t>
            </a:r>
            <a:r>
              <a:rPr lang="en-US" dirty="0" err="1"/>
              <a:t>Kadın</a:t>
            </a:r>
            <a:r>
              <a:rPr lang="en-US" dirty="0"/>
              <a:t> </a:t>
            </a:r>
          </a:p>
          <a:p>
            <a:r>
              <a:rPr lang="en-US" dirty="0"/>
              <a:t>PM </a:t>
            </a:r>
            <a:r>
              <a:rPr lang="en-US" dirty="0" err="1"/>
              <a:t>taşıyıcısı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A667736-2406-7848-9CFD-B8D17749982B}"/>
              </a:ext>
            </a:extLst>
          </p:cNvPr>
          <p:cNvSpPr txBox="1"/>
          <p:nvPr/>
        </p:nvSpPr>
        <p:spPr>
          <a:xfrm>
            <a:off x="9336360" y="2320863"/>
            <a:ext cx="2855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Dünya</a:t>
            </a:r>
            <a:r>
              <a:rPr lang="en-US" dirty="0"/>
              <a:t> 1/2500-3000</a:t>
            </a:r>
          </a:p>
          <a:p>
            <a:r>
              <a:rPr lang="en-US" dirty="0"/>
              <a:t>TR 1/3000</a:t>
            </a:r>
          </a:p>
        </p:txBody>
      </p:sp>
      <p:pic>
        <p:nvPicPr>
          <p:cNvPr id="15" name="Picture 14" descr="Text&#10;&#10;Description automatically generated">
            <a:extLst>
              <a:ext uri="{FF2B5EF4-FFF2-40B4-BE49-F238E27FC236}">
                <a16:creationId xmlns:a16="http://schemas.microsoft.com/office/drawing/2014/main" id="{6830DFF2-06E2-5746-AD1D-EF381C0D37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094777"/>
            <a:ext cx="2952328" cy="677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5834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58"/>
          <a:stretch>
            <a:fillRect/>
          </a:stretch>
        </p:blipFill>
        <p:spPr bwMode="auto">
          <a:xfrm>
            <a:off x="5623246" y="764445"/>
            <a:ext cx="4405775" cy="223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826201" y="3551324"/>
            <a:ext cx="482453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b="1" dirty="0" err="1"/>
              <a:t>Prematür</a:t>
            </a:r>
            <a:r>
              <a:rPr lang="en-US" sz="1600" b="1" dirty="0"/>
              <a:t> Over </a:t>
            </a:r>
            <a:r>
              <a:rPr lang="en-US" sz="1600" b="1" dirty="0" err="1"/>
              <a:t>Yetmezliği</a:t>
            </a:r>
            <a:r>
              <a:rPr lang="en-US" sz="1600" b="1" dirty="0"/>
              <a:t> (POF)</a:t>
            </a:r>
          </a:p>
          <a:p>
            <a:pPr>
              <a:defRPr/>
            </a:pPr>
            <a:r>
              <a:rPr lang="en-US" sz="1600" b="1" dirty="0"/>
              <a:t>Primer Over </a:t>
            </a:r>
            <a:r>
              <a:rPr lang="en-US" sz="1600" b="1" dirty="0" err="1"/>
              <a:t>Yetersizliği</a:t>
            </a:r>
            <a:r>
              <a:rPr lang="en-US" sz="1600" b="1" dirty="0"/>
              <a:t> (POI)</a:t>
            </a:r>
          </a:p>
          <a:p>
            <a:pPr>
              <a:defRPr/>
            </a:pPr>
            <a:endParaRPr lang="en-US" sz="1600" dirty="0"/>
          </a:p>
          <a:p>
            <a:pPr>
              <a:defRPr/>
            </a:pPr>
            <a:r>
              <a:rPr lang="en-US" sz="1600" dirty="0"/>
              <a:t>FMR1 </a:t>
            </a:r>
            <a:r>
              <a:rPr lang="en-US" sz="1600" dirty="0" err="1"/>
              <a:t>premutasyonlu</a:t>
            </a:r>
            <a:r>
              <a:rPr lang="en-US" sz="1600" dirty="0"/>
              <a:t> </a:t>
            </a:r>
            <a:r>
              <a:rPr lang="en-US" sz="1600" dirty="0" err="1"/>
              <a:t>kadınların</a:t>
            </a:r>
            <a:r>
              <a:rPr lang="en-US" sz="1600" dirty="0"/>
              <a:t> %15i</a:t>
            </a:r>
          </a:p>
          <a:p>
            <a:pPr>
              <a:defRPr/>
            </a:pPr>
            <a:endParaRPr lang="en-US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b="1" dirty="0" err="1">
                <a:solidFill>
                  <a:srgbClr val="FF0000"/>
                </a:solidFill>
              </a:rPr>
              <a:t>Ailesel</a:t>
            </a:r>
            <a:r>
              <a:rPr lang="en-US" b="1" dirty="0">
                <a:solidFill>
                  <a:srgbClr val="FF0000"/>
                </a:solidFill>
              </a:rPr>
              <a:t> POF, %13 FMR1</a:t>
            </a:r>
          </a:p>
          <a:p>
            <a:pPr>
              <a:defRPr/>
            </a:pPr>
            <a:endParaRPr lang="en-US" sz="1600" dirty="0"/>
          </a:p>
          <a:p>
            <a:pPr>
              <a:defRPr/>
            </a:pPr>
            <a:r>
              <a:rPr lang="en-US" sz="1600" dirty="0" err="1"/>
              <a:t>Sporadik</a:t>
            </a:r>
            <a:r>
              <a:rPr lang="en-US" sz="1600" dirty="0"/>
              <a:t> POF, %0.8-7.5 FMR1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4255" y="1169210"/>
            <a:ext cx="5486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/>
              <a:t>1/250-1/400 </a:t>
            </a:r>
            <a:r>
              <a:rPr lang="en-US" sz="1400" b="1" dirty="0" err="1"/>
              <a:t>kadın</a:t>
            </a:r>
            <a:r>
              <a:rPr lang="en-US" sz="1400" b="1" dirty="0"/>
              <a:t> </a:t>
            </a:r>
          </a:p>
          <a:p>
            <a:pPr>
              <a:defRPr/>
            </a:pPr>
            <a:r>
              <a:rPr lang="en-US" sz="1400" b="1" dirty="0"/>
              <a:t>FMR1 </a:t>
            </a:r>
            <a:r>
              <a:rPr lang="en-US" sz="1400" b="1" dirty="0" err="1"/>
              <a:t>premutasyon</a:t>
            </a:r>
            <a:r>
              <a:rPr lang="en-US" sz="1400" b="1" dirty="0"/>
              <a:t> </a:t>
            </a:r>
            <a:r>
              <a:rPr lang="en-US" sz="1400" b="1" dirty="0" err="1"/>
              <a:t>taşıyıcısı</a:t>
            </a:r>
            <a:endParaRPr lang="en-US" sz="1400" b="1" dirty="0"/>
          </a:p>
        </p:txBody>
      </p:sp>
      <p:grpSp>
        <p:nvGrpSpPr>
          <p:cNvPr id="46086" name="Group 9"/>
          <p:cNvGrpSpPr>
            <a:grpSpLocks/>
          </p:cNvGrpSpPr>
          <p:nvPr/>
        </p:nvGrpSpPr>
        <p:grpSpPr bwMode="auto">
          <a:xfrm>
            <a:off x="-16327" y="3321651"/>
            <a:ext cx="4053628" cy="2708298"/>
            <a:chOff x="607989" y="2089489"/>
            <a:chExt cx="4183688" cy="2807046"/>
          </a:xfrm>
        </p:grpSpPr>
        <p:pic>
          <p:nvPicPr>
            <p:cNvPr id="46088" name="Picture 10" descr="df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7989" y="2462055"/>
              <a:ext cx="3417985" cy="2434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6089" name="Group 11"/>
            <p:cNvGrpSpPr>
              <a:grpSpLocks/>
            </p:cNvGrpSpPr>
            <p:nvPr/>
          </p:nvGrpSpPr>
          <p:grpSpPr bwMode="auto">
            <a:xfrm rot="-577960">
              <a:off x="2671748" y="2089489"/>
              <a:ext cx="2119929" cy="700401"/>
              <a:chOff x="4678595" y="2047449"/>
              <a:chExt cx="2736078" cy="913672"/>
            </a:xfrm>
          </p:grpSpPr>
          <p:sp>
            <p:nvSpPr>
              <p:cNvPr id="13" name="Right Arrow 12"/>
              <p:cNvSpPr/>
              <p:nvPr/>
            </p:nvSpPr>
            <p:spPr>
              <a:xfrm rot="9037092">
                <a:off x="4678595" y="2047449"/>
                <a:ext cx="2634173" cy="913672"/>
              </a:xfrm>
              <a:prstGeom prst="rightArrow">
                <a:avLst>
                  <a:gd name="adj1" fmla="val 76079"/>
                  <a:gd name="adj2" fmla="val 50000"/>
                </a:avLst>
              </a:prstGeom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100"/>
              </a:p>
            </p:txBody>
          </p:sp>
          <p:sp>
            <p:nvSpPr>
              <p:cNvPr id="46091" name="TextBox 13"/>
              <p:cNvSpPr txBox="1">
                <a:spLocks noChangeArrowheads="1"/>
              </p:cNvSpPr>
              <p:nvPr/>
            </p:nvSpPr>
            <p:spPr bwMode="auto">
              <a:xfrm rot="19837092">
                <a:off x="4983786" y="2262965"/>
                <a:ext cx="2430887" cy="452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1200" b="1" dirty="0">
                    <a:solidFill>
                      <a:srgbClr val="FFFF00"/>
                    </a:solidFill>
                  </a:rPr>
                  <a:t>FRAJİL X ≈%1-3</a:t>
                </a:r>
              </a:p>
            </p:txBody>
          </p:sp>
        </p:grpSp>
      </p:grp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926FC85-0E6C-4E46-A503-FF0685768BB4}"/>
                  </a:ext>
                </a:extLst>
              </p14:cNvPr>
              <p14:cNvContentPartPr/>
              <p14:nvPr/>
            </p14:nvContentPartPr>
            <p14:xfrm>
              <a:off x="1332560" y="2882560"/>
              <a:ext cx="45719" cy="45719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926FC85-0E6C-4E46-A503-FF0685768BB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953390" y="596610"/>
                <a:ext cx="4571900" cy="4571900"/>
              </a:xfrm>
              <a:prstGeom prst="rect">
                <a:avLst/>
              </a:prstGeom>
            </p:spPr>
          </p:pic>
        </mc:Fallback>
      </mc:AlternateContent>
      <p:grpSp>
        <p:nvGrpSpPr>
          <p:cNvPr id="6" name="Group 5">
            <a:extLst>
              <a:ext uri="{FF2B5EF4-FFF2-40B4-BE49-F238E27FC236}">
                <a16:creationId xmlns:a16="http://schemas.microsoft.com/office/drawing/2014/main" id="{5A56F04E-6F3A-8B45-9394-C07DC1933524}"/>
              </a:ext>
            </a:extLst>
          </p:cNvPr>
          <p:cNvGrpSpPr/>
          <p:nvPr/>
        </p:nvGrpSpPr>
        <p:grpSpPr>
          <a:xfrm>
            <a:off x="3425754" y="3908736"/>
            <a:ext cx="1353563" cy="1705489"/>
            <a:chOff x="10128448" y="4450246"/>
            <a:chExt cx="1353563" cy="1705489"/>
          </a:xfrm>
        </p:grpSpPr>
        <p:pic>
          <p:nvPicPr>
            <p:cNvPr id="46087" name="Picture 2" descr="IMG_3079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53" t="13565" r="24437"/>
            <a:stretch>
              <a:fillRect/>
            </a:stretch>
          </p:blipFill>
          <p:spPr bwMode="auto">
            <a:xfrm>
              <a:off x="10128448" y="4450246"/>
              <a:ext cx="1353563" cy="1705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4B6AAE05-7EA9-784F-AAE6-2B0E6C3B2522}"/>
                </a:ext>
              </a:extLst>
            </p:cNvPr>
            <p:cNvSpPr/>
            <p:nvPr/>
          </p:nvSpPr>
          <p:spPr>
            <a:xfrm>
              <a:off x="10434632" y="5011624"/>
              <a:ext cx="741127" cy="29136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F3079E69-767D-4B41-ADA6-E4143040D2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6" y="-4770"/>
            <a:ext cx="5279003" cy="228896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EF73862-030D-9148-B8FE-EEA6999EC61E}"/>
              </a:ext>
            </a:extLst>
          </p:cNvPr>
          <p:cNvSpPr txBox="1"/>
          <p:nvPr/>
        </p:nvSpPr>
        <p:spPr>
          <a:xfrm>
            <a:off x="356178" y="3366658"/>
            <a:ext cx="1042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highlight>
                  <a:srgbClr val="FFFF00"/>
                </a:highlight>
              </a:rPr>
              <a:t>OTİZM</a:t>
            </a:r>
          </a:p>
        </p:txBody>
      </p:sp>
    </p:spTree>
    <p:extLst>
      <p:ext uri="{BB962C8B-B14F-4D97-AF65-F5344CB8AC3E}">
        <p14:creationId xmlns:p14="http://schemas.microsoft.com/office/powerpoint/2010/main" val="3254963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C4777EAC-2C4B-3D45-9021-F3E0B43261B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4608774"/>
              </p:ext>
            </p:extLst>
          </p:nvPr>
        </p:nvGraphicFramePr>
        <p:xfrm>
          <a:off x="556880" y="1484784"/>
          <a:ext cx="8791110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7A9E4809-6857-E34C-96F6-5886F492466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5169530"/>
              </p:ext>
            </p:extLst>
          </p:nvPr>
        </p:nvGraphicFramePr>
        <p:xfrm>
          <a:off x="6107630" y="2370693"/>
          <a:ext cx="3240360" cy="2631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4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FFA9FCC8-8CF7-294D-8311-D2DC81E4544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0000" b="17239"/>
          <a:stretch/>
        </p:blipFill>
        <p:spPr>
          <a:xfrm>
            <a:off x="4439816" y="183775"/>
            <a:ext cx="3024336" cy="8497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9A4BBD-AF0F-3244-B7DA-F438580F5E75}"/>
              </a:ext>
            </a:extLst>
          </p:cNvPr>
          <p:cNvSpPr txBox="1"/>
          <p:nvPr/>
        </p:nvSpPr>
        <p:spPr>
          <a:xfrm>
            <a:off x="4249924" y="1252208"/>
            <a:ext cx="3623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Ocak</a:t>
            </a:r>
            <a:r>
              <a:rPr lang="en-US" b="1" dirty="0"/>
              <a:t> 2021-Mayıs 2022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1706BB-0EFF-3644-9E22-5EBD1A559AB1}"/>
              </a:ext>
            </a:extLst>
          </p:cNvPr>
          <p:cNvSpPr txBox="1"/>
          <p:nvPr/>
        </p:nvSpPr>
        <p:spPr>
          <a:xfrm>
            <a:off x="1088936" y="246244"/>
            <a:ext cx="1478672" cy="92333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KİSTİK FİBROZİS (50 mut.)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7B6F66-B600-4544-99D9-27E4FC6E8C82}"/>
              </a:ext>
            </a:extLst>
          </p:cNvPr>
          <p:cNvSpPr txBox="1"/>
          <p:nvPr/>
        </p:nvSpPr>
        <p:spPr>
          <a:xfrm>
            <a:off x="1088936" y="1619508"/>
            <a:ext cx="1478672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FRAJİL X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0C8E2E-B9C5-7944-A7F2-26F3FAA9B102}"/>
              </a:ext>
            </a:extLst>
          </p:cNvPr>
          <p:cNvSpPr txBox="1"/>
          <p:nvPr/>
        </p:nvSpPr>
        <p:spPr>
          <a:xfrm>
            <a:off x="1088936" y="1213465"/>
            <a:ext cx="1478672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SMA</a:t>
            </a:r>
          </a:p>
        </p:txBody>
      </p:sp>
      <p:pic>
        <p:nvPicPr>
          <p:cNvPr id="10" name="Picture 2" descr="Ask a Geneticist | The Tech Interactive">
            <a:extLst>
              <a:ext uri="{FF2B5EF4-FFF2-40B4-BE49-F238E27FC236}">
                <a16:creationId xmlns:a16="http://schemas.microsoft.com/office/drawing/2014/main" id="{0AA7F809-7031-9F49-AA5F-E011644F7D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7437" y="2643765"/>
            <a:ext cx="1627683" cy="165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FAB7C95-E0C2-A64F-8ED1-1BF1E409E2A3}"/>
              </a:ext>
            </a:extLst>
          </p:cNvPr>
          <p:cNvSpPr txBox="1"/>
          <p:nvPr/>
        </p:nvSpPr>
        <p:spPr>
          <a:xfrm>
            <a:off x="10007437" y="4438853"/>
            <a:ext cx="17410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Genetik</a:t>
            </a:r>
            <a:r>
              <a:rPr lang="en-US" b="1" dirty="0"/>
              <a:t> UZMANI</a:t>
            </a:r>
          </a:p>
        </p:txBody>
      </p:sp>
    </p:spTree>
    <p:extLst>
      <p:ext uri="{BB962C8B-B14F-4D97-AF65-F5344CB8AC3E}">
        <p14:creationId xmlns:p14="http://schemas.microsoft.com/office/powerpoint/2010/main" val="39843214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CD25F-9A3F-9A40-8BEB-B5EE74AE7E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45176" y="2780928"/>
            <a:ext cx="9723432" cy="1673225"/>
          </a:xfrm>
        </p:spPr>
        <p:txBody>
          <a:bodyPr>
            <a:normAutofit/>
          </a:bodyPr>
          <a:lstStyle/>
          <a:p>
            <a:r>
              <a:rPr lang="en-US" sz="2400" dirty="0" err="1"/>
              <a:t>Nasıl</a:t>
            </a:r>
            <a:r>
              <a:rPr lang="en-US" sz="2400" dirty="0"/>
              <a:t>?  (SMA, DMD/BMD, </a:t>
            </a:r>
            <a:r>
              <a:rPr lang="en-US" sz="2400" dirty="0" err="1"/>
              <a:t>kistik</a:t>
            </a:r>
            <a:r>
              <a:rPr lang="en-US" sz="2400" dirty="0"/>
              <a:t> </a:t>
            </a:r>
            <a:r>
              <a:rPr lang="en-US" sz="2400" dirty="0" err="1"/>
              <a:t>fibrozis</a:t>
            </a:r>
            <a:r>
              <a:rPr lang="en-US" sz="2400" dirty="0"/>
              <a:t>, </a:t>
            </a:r>
            <a:r>
              <a:rPr lang="en-US" sz="2400" dirty="0" err="1"/>
              <a:t>Fragil</a:t>
            </a:r>
            <a:r>
              <a:rPr lang="en-US" sz="2400" dirty="0"/>
              <a:t>-X </a:t>
            </a:r>
            <a:r>
              <a:rPr lang="en-US" sz="3200" b="1" dirty="0"/>
              <a:t>vb..)</a:t>
            </a:r>
            <a:endParaRPr lang="en-US" sz="2400" b="1" dirty="0"/>
          </a:p>
          <a:p>
            <a:endParaRPr lang="en-US" sz="24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74384E6-0EFE-1647-AF7D-E27814F07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SORU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F4F6391-20FA-A845-9624-A7E38DD706CF}"/>
              </a:ext>
            </a:extLst>
          </p:cNvPr>
          <p:cNvSpPr txBox="1">
            <a:spLocks/>
          </p:cNvSpPr>
          <p:nvPr/>
        </p:nvSpPr>
        <p:spPr>
          <a:xfrm>
            <a:off x="1703512" y="3396667"/>
            <a:ext cx="10647680" cy="2771800"/>
          </a:xfrm>
          <a:prstGeom prst="rect">
            <a:avLst/>
          </a:prstGeom>
        </p:spPr>
        <p:txBody>
          <a:bodyPr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en-US" sz="1800" b="1" dirty="0" err="1"/>
              <a:t>Ortalama</a:t>
            </a:r>
            <a:r>
              <a:rPr lang="en-US" sz="1800" b="1" dirty="0"/>
              <a:t> 2.8 </a:t>
            </a:r>
            <a:r>
              <a:rPr lang="en-US" sz="1800" b="1" dirty="0" err="1"/>
              <a:t>patojenik</a:t>
            </a:r>
            <a:r>
              <a:rPr lang="en-US" sz="1800" b="1" dirty="0"/>
              <a:t> variant </a:t>
            </a:r>
            <a:r>
              <a:rPr lang="en-US" sz="1800" b="1" dirty="0" err="1"/>
              <a:t>taşıyoruz</a:t>
            </a:r>
            <a:endParaRPr lang="en-US" sz="1800" b="1" dirty="0"/>
          </a:p>
          <a:p>
            <a:pPr>
              <a:lnSpc>
                <a:spcPct val="250000"/>
              </a:lnSpc>
            </a:pPr>
            <a:r>
              <a:rPr lang="en-US" sz="1800" b="1" dirty="0" err="1"/>
              <a:t>Toplumun</a:t>
            </a:r>
            <a:r>
              <a:rPr lang="en-US" sz="1800" b="1" dirty="0"/>
              <a:t> ¼ </a:t>
            </a:r>
            <a:r>
              <a:rPr lang="en-US" sz="1800" b="1" dirty="0" err="1"/>
              <a:t>en</a:t>
            </a:r>
            <a:r>
              <a:rPr lang="en-US" sz="1800" b="1" dirty="0"/>
              <a:t> </a:t>
            </a:r>
            <a:r>
              <a:rPr lang="en-US" sz="1800" b="1" dirty="0" err="1"/>
              <a:t>az</a:t>
            </a:r>
            <a:r>
              <a:rPr lang="en-US" sz="1800" b="1" dirty="0"/>
              <a:t> </a:t>
            </a:r>
            <a:r>
              <a:rPr lang="en-US" sz="1800" b="1" dirty="0" err="1"/>
              <a:t>bir</a:t>
            </a:r>
            <a:r>
              <a:rPr lang="en-US" sz="1800" b="1" dirty="0"/>
              <a:t> </a:t>
            </a:r>
            <a:r>
              <a:rPr lang="en-US" sz="1800" b="1" dirty="0" err="1"/>
              <a:t>hastalık</a:t>
            </a:r>
            <a:r>
              <a:rPr lang="en-US" sz="1800" b="1" dirty="0"/>
              <a:t>, </a:t>
            </a:r>
            <a:r>
              <a:rPr lang="en-US" sz="1600" b="1" dirty="0"/>
              <a:t>1/20</a:t>
            </a:r>
            <a:r>
              <a:rPr lang="en-US" sz="1800" b="1" dirty="0"/>
              <a:t> </a:t>
            </a:r>
            <a:r>
              <a:rPr lang="en-US" sz="1800" b="1" dirty="0" err="1"/>
              <a:t>birden</a:t>
            </a:r>
            <a:r>
              <a:rPr lang="en-US" sz="1800" b="1" dirty="0"/>
              <a:t> </a:t>
            </a:r>
            <a:r>
              <a:rPr lang="en-US" sz="1800" b="1" dirty="0" err="1"/>
              <a:t>fazla</a:t>
            </a:r>
            <a:r>
              <a:rPr lang="en-US" sz="1800" b="1" dirty="0"/>
              <a:t> </a:t>
            </a:r>
            <a:r>
              <a:rPr lang="en-US" sz="1800" b="1" dirty="0" err="1"/>
              <a:t>hastalık</a:t>
            </a:r>
            <a:r>
              <a:rPr lang="en-US" sz="1800" b="1" dirty="0"/>
              <a:t> </a:t>
            </a:r>
            <a:r>
              <a:rPr lang="en-US" sz="1800" b="1" dirty="0" err="1"/>
              <a:t>için</a:t>
            </a:r>
            <a:r>
              <a:rPr lang="en-US" sz="1800" b="1" dirty="0"/>
              <a:t> </a:t>
            </a:r>
            <a:r>
              <a:rPr lang="en-US" sz="1800" b="1" dirty="0" err="1"/>
              <a:t>taşıyıcısı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7703166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4" name="Picture 2" descr="Screen Shot 2016-05-11 at 10.05.3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531" y="607645"/>
            <a:ext cx="10278938" cy="5642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1847528" y="5229200"/>
            <a:ext cx="1060450" cy="304800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2522"/>
            <a:ext cx="12192000" cy="546157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b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>
                <a:solidFill>
                  <a:schemeClr val="bg1"/>
                </a:solidFill>
                <a:latin typeface="Arial" charset="0"/>
              </a:rPr>
              <a:t>AKRABA EVLİLİĞİ</a:t>
            </a:r>
          </a:p>
        </p:txBody>
      </p:sp>
      <p:pic>
        <p:nvPicPr>
          <p:cNvPr id="7" name="Picture 2" descr="turkey flag animation">
            <a:extLst>
              <a:ext uri="{FF2B5EF4-FFF2-40B4-BE49-F238E27FC236}">
                <a16:creationId xmlns:a16="http://schemas.microsoft.com/office/drawing/2014/main" id="{A68618B2-EB9A-B44F-84F1-4A39275D8AC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2104" y="2060848"/>
            <a:ext cx="1008112" cy="7412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11720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26418E8-A9E4-694A-926E-ECA983DD80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-5882"/>
            <a:ext cx="7421812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607F529-D9BA-C544-817E-F735309DAB0B}"/>
              </a:ext>
            </a:extLst>
          </p:cNvPr>
          <p:cNvSpPr txBox="1"/>
          <p:nvPr/>
        </p:nvSpPr>
        <p:spPr>
          <a:xfrm>
            <a:off x="8256240" y="2636912"/>
            <a:ext cx="345638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92D050"/>
              </a:solidFill>
            </a:endParaRPr>
          </a:p>
          <a:p>
            <a:r>
              <a:rPr lang="en-US" sz="2000" b="1" dirty="0">
                <a:solidFill>
                  <a:srgbClr val="FFFF00"/>
                </a:solidFill>
              </a:rPr>
              <a:t>EVET:</a:t>
            </a:r>
          </a:p>
          <a:p>
            <a:r>
              <a:rPr lang="en-US" dirty="0">
                <a:solidFill>
                  <a:srgbClr val="92D050"/>
                </a:solidFill>
              </a:rPr>
              <a:t>KESİNLİKLE BİLMEK İSTİYORLAR</a:t>
            </a:r>
          </a:p>
          <a:p>
            <a:r>
              <a:rPr lang="en-US" dirty="0">
                <a:solidFill>
                  <a:srgbClr val="92D050"/>
                </a:solidFill>
              </a:rPr>
              <a:t>IVF-PGD +</a:t>
            </a:r>
          </a:p>
          <a:p>
            <a:endParaRPr lang="en-US" dirty="0">
              <a:solidFill>
                <a:srgbClr val="92D050"/>
              </a:solidFill>
            </a:endParaRPr>
          </a:p>
          <a:p>
            <a:r>
              <a:rPr lang="en-US" sz="2000" b="1" dirty="0">
                <a:solidFill>
                  <a:srgbClr val="FFFF00"/>
                </a:solidFill>
              </a:rPr>
              <a:t>HAYIR:</a:t>
            </a:r>
          </a:p>
          <a:p>
            <a:r>
              <a:rPr lang="en-US" dirty="0" err="1">
                <a:solidFill>
                  <a:srgbClr val="92D050"/>
                </a:solidFill>
              </a:rPr>
              <a:t>Çocuk</a:t>
            </a:r>
            <a:r>
              <a:rPr lang="en-US" dirty="0">
                <a:solidFill>
                  <a:srgbClr val="92D050"/>
                </a:solidFill>
              </a:rPr>
              <a:t> </a:t>
            </a:r>
            <a:r>
              <a:rPr lang="en-US" dirty="0" err="1">
                <a:solidFill>
                  <a:srgbClr val="92D050"/>
                </a:solidFill>
              </a:rPr>
              <a:t>yapmama</a:t>
            </a:r>
            <a:endParaRPr lang="en-US" dirty="0">
              <a:solidFill>
                <a:srgbClr val="92D050"/>
              </a:solidFill>
            </a:endParaRPr>
          </a:p>
          <a:p>
            <a:r>
              <a:rPr lang="en-US" dirty="0">
                <a:solidFill>
                  <a:srgbClr val="92D050"/>
                </a:solidFill>
              </a:rPr>
              <a:t>Prenatal </a:t>
            </a:r>
            <a:r>
              <a:rPr lang="en-US" dirty="0" err="1">
                <a:solidFill>
                  <a:srgbClr val="92D050"/>
                </a:solidFill>
              </a:rPr>
              <a:t>tanı</a:t>
            </a:r>
            <a:r>
              <a:rPr lang="en-US" dirty="0">
                <a:solidFill>
                  <a:srgbClr val="92D050"/>
                </a:solidFill>
              </a:rPr>
              <a:t>-TOP</a:t>
            </a:r>
          </a:p>
          <a:p>
            <a:r>
              <a:rPr lang="en-US" dirty="0" err="1">
                <a:solidFill>
                  <a:srgbClr val="92D050"/>
                </a:solidFill>
              </a:rPr>
              <a:t>Yumurta</a:t>
            </a:r>
            <a:r>
              <a:rPr lang="en-US" dirty="0">
                <a:solidFill>
                  <a:srgbClr val="92D050"/>
                </a:solidFill>
              </a:rPr>
              <a:t>-sperm </a:t>
            </a:r>
            <a:r>
              <a:rPr lang="en-US" dirty="0" err="1">
                <a:solidFill>
                  <a:srgbClr val="92D050"/>
                </a:solidFill>
              </a:rPr>
              <a:t>donasyonu</a:t>
            </a:r>
            <a:endParaRPr lang="en-US" dirty="0">
              <a:solidFill>
                <a:srgbClr val="92D050"/>
              </a:solidFill>
            </a:endParaRPr>
          </a:p>
          <a:p>
            <a:r>
              <a:rPr lang="en-US" dirty="0" err="1">
                <a:solidFill>
                  <a:srgbClr val="92D050"/>
                </a:solidFill>
              </a:rPr>
              <a:t>Evlat</a:t>
            </a:r>
            <a:r>
              <a:rPr lang="en-US" dirty="0">
                <a:solidFill>
                  <a:srgbClr val="92D050"/>
                </a:solidFill>
              </a:rPr>
              <a:t> </a:t>
            </a:r>
            <a:r>
              <a:rPr lang="en-US" dirty="0" err="1">
                <a:solidFill>
                  <a:srgbClr val="92D050"/>
                </a:solidFill>
              </a:rPr>
              <a:t>edinme</a:t>
            </a:r>
            <a:endParaRPr lang="en-US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9692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E7EEE0AD-938D-8642-B085-400EDF3621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8" r="6342" b="27520"/>
          <a:stretch/>
        </p:blipFill>
        <p:spPr>
          <a:xfrm>
            <a:off x="4298904" y="2048875"/>
            <a:ext cx="5531928" cy="4278984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012F9FA-D317-BE4C-8D03-BCBC1376B9C9}"/>
              </a:ext>
            </a:extLst>
          </p:cNvPr>
          <p:cNvGrpSpPr/>
          <p:nvPr/>
        </p:nvGrpSpPr>
        <p:grpSpPr>
          <a:xfrm>
            <a:off x="305527" y="5517708"/>
            <a:ext cx="3420108" cy="1119184"/>
            <a:chOff x="6528048" y="3886370"/>
            <a:chExt cx="3490726" cy="91766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D30296D-FF84-4349-B32D-2A80C9C83F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228" b="1637"/>
            <a:stretch/>
          </p:blipFill>
          <p:spPr>
            <a:xfrm>
              <a:off x="6528048" y="4532558"/>
              <a:ext cx="3490726" cy="271476"/>
            </a:xfrm>
            <a:prstGeom prst="rect">
              <a:avLst/>
            </a:prstGeom>
          </p:spPr>
        </p:pic>
        <p:pic>
          <p:nvPicPr>
            <p:cNvPr id="6" name="Picture 5" descr="Text&#10;&#10;Description automatically generated">
              <a:extLst>
                <a:ext uri="{FF2B5EF4-FFF2-40B4-BE49-F238E27FC236}">
                  <a16:creationId xmlns:a16="http://schemas.microsoft.com/office/drawing/2014/main" id="{F87F51C0-BCB4-FB48-B8D3-E429FF1C4A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0077" b="51657"/>
            <a:stretch/>
          </p:blipFill>
          <p:spPr>
            <a:xfrm>
              <a:off x="6528048" y="3886370"/>
              <a:ext cx="3490726" cy="624766"/>
            </a:xfrm>
            <a:prstGeom prst="rect">
              <a:avLst/>
            </a:prstGeom>
          </p:spPr>
        </p:pic>
      </p:grpSp>
      <p:pic>
        <p:nvPicPr>
          <p:cNvPr id="11" name="Picture 3">
            <a:extLst>
              <a:ext uri="{FF2B5EF4-FFF2-40B4-BE49-F238E27FC236}">
                <a16:creationId xmlns:a16="http://schemas.microsoft.com/office/drawing/2014/main" id="{C4CCC2CA-E3BE-714F-8400-ABB12A01F3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27" y="1932643"/>
            <a:ext cx="3188958" cy="96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3DBFEA13-1F65-EE40-A292-C261B00ED68C}"/>
              </a:ext>
            </a:extLst>
          </p:cNvPr>
          <p:cNvGrpSpPr/>
          <p:nvPr/>
        </p:nvGrpSpPr>
        <p:grpSpPr>
          <a:xfrm>
            <a:off x="255172" y="3203425"/>
            <a:ext cx="3456384" cy="2092018"/>
            <a:chOff x="166070" y="2023372"/>
            <a:chExt cx="5871441" cy="4468706"/>
          </a:xfrm>
        </p:grpSpPr>
        <p:pic>
          <p:nvPicPr>
            <p:cNvPr id="15" name="Picture 7" descr="Screen shot 2015-05-30 at 9.09.56 AM.png">
              <a:extLst>
                <a:ext uri="{FF2B5EF4-FFF2-40B4-BE49-F238E27FC236}">
                  <a16:creationId xmlns:a16="http://schemas.microsoft.com/office/drawing/2014/main" id="{B7E6C789-8B82-AB44-8B5C-A41BE116EA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152" y="2023372"/>
              <a:ext cx="5678575" cy="219771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" descr="Screen shot 2015-05-30 at 9.11.45 AM.png">
              <a:extLst>
                <a:ext uri="{FF2B5EF4-FFF2-40B4-BE49-F238E27FC236}">
                  <a16:creationId xmlns:a16="http://schemas.microsoft.com/office/drawing/2014/main" id="{563B202C-B88F-8845-9505-F0BE7DCB1BE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03" r="7970" b="10490"/>
            <a:stretch>
              <a:fillRect/>
            </a:stretch>
          </p:blipFill>
          <p:spPr bwMode="auto">
            <a:xfrm>
              <a:off x="166070" y="3720425"/>
              <a:ext cx="5871441" cy="2771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F5FE2EB-19A7-174A-BCB1-F30CF8AF105D}"/>
              </a:ext>
            </a:extLst>
          </p:cNvPr>
          <p:cNvSpPr txBox="1"/>
          <p:nvPr/>
        </p:nvSpPr>
        <p:spPr>
          <a:xfrm>
            <a:off x="4970762" y="883529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“CLAN GENOMICS”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E9BA075-0F98-994F-9354-5DBAF212B31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6271780"/>
            <a:ext cx="2520280" cy="23792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9EF4BF9-178C-394D-B107-1E1682739D9F}"/>
              </a:ext>
            </a:extLst>
          </p:cNvPr>
          <p:cNvSpPr txBox="1"/>
          <p:nvPr/>
        </p:nvSpPr>
        <p:spPr>
          <a:xfrm>
            <a:off x="4970762" y="1402544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Içine</a:t>
            </a:r>
            <a:r>
              <a:rPr lang="en-US" dirty="0"/>
              <a:t> </a:t>
            </a:r>
            <a:r>
              <a:rPr lang="en-US" dirty="0" err="1"/>
              <a:t>doğduğumuz</a:t>
            </a:r>
            <a:r>
              <a:rPr lang="en-US" dirty="0"/>
              <a:t> </a:t>
            </a:r>
            <a:r>
              <a:rPr lang="en-US" b="1" dirty="0" err="1"/>
              <a:t>klan</a:t>
            </a:r>
            <a:r>
              <a:rPr lang="en-US" b="1" dirty="0"/>
              <a:t> </a:t>
            </a:r>
            <a:r>
              <a:rPr lang="en-US" dirty="0" err="1"/>
              <a:t>önemli</a:t>
            </a:r>
            <a:endParaRPr lang="en-US" dirty="0"/>
          </a:p>
          <a:p>
            <a:pPr algn="ctr"/>
            <a:r>
              <a:rPr lang="en-US" dirty="0" err="1"/>
              <a:t>Yakın</a:t>
            </a:r>
            <a:r>
              <a:rPr lang="en-US" dirty="0"/>
              <a:t> </a:t>
            </a:r>
            <a:r>
              <a:rPr lang="en-US" dirty="0" err="1"/>
              <a:t>ortak</a:t>
            </a:r>
            <a:r>
              <a:rPr lang="en-US" dirty="0"/>
              <a:t> </a:t>
            </a:r>
            <a:r>
              <a:rPr lang="en-US" dirty="0" err="1"/>
              <a:t>atalar</a:t>
            </a:r>
            <a:endParaRPr lang="en-US" dirty="0"/>
          </a:p>
        </p:txBody>
      </p:sp>
      <p:sp>
        <p:nvSpPr>
          <p:cNvPr id="16" name="Cloud 15">
            <a:extLst>
              <a:ext uri="{FF2B5EF4-FFF2-40B4-BE49-F238E27FC236}">
                <a16:creationId xmlns:a16="http://schemas.microsoft.com/office/drawing/2014/main" id="{6E2BEEA7-B30E-D94D-86A6-EC219468F5D7}"/>
              </a:ext>
            </a:extLst>
          </p:cNvPr>
          <p:cNvSpPr/>
          <p:nvPr/>
        </p:nvSpPr>
        <p:spPr>
          <a:xfrm>
            <a:off x="9690833" y="1358990"/>
            <a:ext cx="2455539" cy="18002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9B7518-6AF8-714C-BD6F-1E7E77B3AD3F}"/>
              </a:ext>
            </a:extLst>
          </p:cNvPr>
          <p:cNvSpPr txBox="1"/>
          <p:nvPr/>
        </p:nvSpPr>
        <p:spPr>
          <a:xfrm>
            <a:off x="10169209" y="1856662"/>
            <a:ext cx="17126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FFFF00"/>
                </a:solidFill>
              </a:rPr>
              <a:t>Eşinizle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akrabalık</a:t>
            </a:r>
            <a:r>
              <a:rPr lang="en-US" b="1" dirty="0">
                <a:solidFill>
                  <a:srgbClr val="FFFF00"/>
                </a:solidFill>
              </a:rPr>
              <a:t> var </a:t>
            </a:r>
            <a:r>
              <a:rPr lang="en-US" b="1" dirty="0" err="1">
                <a:solidFill>
                  <a:srgbClr val="FFFF00"/>
                </a:solidFill>
              </a:rPr>
              <a:t>mı</a:t>
            </a:r>
            <a:r>
              <a:rPr lang="en-US" b="1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17" name="Down Arrow 16">
            <a:extLst>
              <a:ext uri="{FF2B5EF4-FFF2-40B4-BE49-F238E27FC236}">
                <a16:creationId xmlns:a16="http://schemas.microsoft.com/office/drawing/2014/main" id="{725559F8-863B-B34D-9251-E8A4D683689E}"/>
              </a:ext>
            </a:extLst>
          </p:cNvPr>
          <p:cNvSpPr/>
          <p:nvPr/>
        </p:nvSpPr>
        <p:spPr>
          <a:xfrm>
            <a:off x="10095333" y="3427910"/>
            <a:ext cx="1389164" cy="6554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loud 17">
            <a:extLst>
              <a:ext uri="{FF2B5EF4-FFF2-40B4-BE49-F238E27FC236}">
                <a16:creationId xmlns:a16="http://schemas.microsoft.com/office/drawing/2014/main" id="{0A29A54A-04CF-7047-BA3D-75767CA43D26}"/>
              </a:ext>
            </a:extLst>
          </p:cNvPr>
          <p:cNvSpPr/>
          <p:nvPr/>
        </p:nvSpPr>
        <p:spPr>
          <a:xfrm>
            <a:off x="9609140" y="4293096"/>
            <a:ext cx="2455539" cy="18002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C107E7-E01A-0746-86CD-F0C0E408FEAD}"/>
              </a:ext>
            </a:extLst>
          </p:cNvPr>
          <p:cNvSpPr txBox="1"/>
          <p:nvPr/>
        </p:nvSpPr>
        <p:spPr>
          <a:xfrm>
            <a:off x="9737255" y="4871377"/>
            <a:ext cx="2175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FFFF00"/>
                </a:solidFill>
              </a:rPr>
              <a:t>Memleket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aynı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mı</a:t>
            </a:r>
            <a:r>
              <a:rPr lang="en-US" b="1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0B0A663-A18E-924F-8252-03860011643B}"/>
              </a:ext>
            </a:extLst>
          </p:cNvPr>
          <p:cNvSpPr txBox="1">
            <a:spLocks/>
          </p:cNvSpPr>
          <p:nvPr/>
        </p:nvSpPr>
        <p:spPr>
          <a:xfrm>
            <a:off x="0" y="30499"/>
            <a:ext cx="12192000" cy="546157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b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>
                <a:solidFill>
                  <a:schemeClr val="bg1"/>
                </a:solidFill>
                <a:latin typeface="Arial" charset="0"/>
              </a:rPr>
              <a:t>OTOZOMAL RESESİF HASTALIK RİSKİ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8E24B66-7592-0C43-B275-EDCD445AB4A2}"/>
              </a:ext>
            </a:extLst>
          </p:cNvPr>
          <p:cNvSpPr txBox="1"/>
          <p:nvPr/>
        </p:nvSpPr>
        <p:spPr>
          <a:xfrm>
            <a:off x="28667" y="958822"/>
            <a:ext cx="388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%23 </a:t>
            </a:r>
            <a:r>
              <a:rPr lang="en-US" sz="2000" b="1" dirty="0" err="1"/>
              <a:t>ortalama</a:t>
            </a:r>
            <a:endParaRPr lang="en-US" sz="2000" b="1" dirty="0"/>
          </a:p>
          <a:p>
            <a:pPr algn="ctr"/>
            <a:r>
              <a:rPr lang="en-US" sz="2000" dirty="0" err="1"/>
              <a:t>Bölgesel</a:t>
            </a:r>
            <a:r>
              <a:rPr lang="en-US" sz="2000" dirty="0"/>
              <a:t> </a:t>
            </a:r>
            <a:r>
              <a:rPr lang="en-US" sz="2000" dirty="0" err="1"/>
              <a:t>farklılıklar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002398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D2B7ABE-F211-1344-BD59-F0E7B2389C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" y="6651699"/>
            <a:ext cx="3913445" cy="202661"/>
          </a:xfrm>
          <a:prstGeom prst="rect">
            <a:avLst/>
          </a:prstGeom>
        </p:spPr>
      </p:pic>
      <p:pic>
        <p:nvPicPr>
          <p:cNvPr id="13" name="Picture 2" descr="turkey flag animation">
            <a:extLst>
              <a:ext uri="{FF2B5EF4-FFF2-40B4-BE49-F238E27FC236}">
                <a16:creationId xmlns:a16="http://schemas.microsoft.com/office/drawing/2014/main" id="{B879ECD1-B1CC-1645-A7C0-181E88A927C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6042" y="558761"/>
            <a:ext cx="1008112" cy="741259"/>
          </a:xfrm>
          <a:prstGeom prst="rect">
            <a:avLst/>
          </a:prstGeom>
          <a:noFill/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51B1AAD-935F-1A41-B56E-E0B910F22B35}"/>
              </a:ext>
            </a:extLst>
          </p:cNvPr>
          <p:cNvSpPr txBox="1"/>
          <p:nvPr/>
        </p:nvSpPr>
        <p:spPr>
          <a:xfrm>
            <a:off x="7634812" y="398827"/>
            <a:ext cx="4248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&gt;3000 </a:t>
            </a:r>
            <a:r>
              <a:rPr lang="en-US" sz="2400" dirty="0" err="1"/>
              <a:t>resesif</a:t>
            </a:r>
            <a:r>
              <a:rPr lang="en-US" sz="2400" dirty="0"/>
              <a:t> </a:t>
            </a:r>
            <a:r>
              <a:rPr lang="en-US" sz="2400" dirty="0" err="1"/>
              <a:t>hastalık</a:t>
            </a:r>
            <a:endParaRPr lang="en-US" sz="2400" dirty="0"/>
          </a:p>
          <a:p>
            <a:r>
              <a:rPr lang="en-US" sz="2400" dirty="0" err="1"/>
              <a:t>taşıyıcılık</a:t>
            </a:r>
            <a:r>
              <a:rPr lang="en-US" sz="2400" dirty="0"/>
              <a:t> </a:t>
            </a:r>
            <a:r>
              <a:rPr lang="en-US" sz="2400" dirty="0" err="1"/>
              <a:t>frekansını</a:t>
            </a:r>
            <a:r>
              <a:rPr lang="en-US" sz="2400" dirty="0"/>
              <a:t> </a:t>
            </a:r>
            <a:r>
              <a:rPr lang="en-US" sz="2400" dirty="0" err="1"/>
              <a:t>bilmek</a:t>
            </a:r>
            <a:r>
              <a:rPr lang="en-US" sz="2400" dirty="0"/>
              <a:t> ZOR</a:t>
            </a:r>
          </a:p>
          <a:p>
            <a:r>
              <a:rPr lang="en-US" sz="2400" dirty="0" err="1"/>
              <a:t>varyantlar</a:t>
            </a:r>
            <a:r>
              <a:rPr lang="en-US" sz="2400" dirty="0"/>
              <a:t> </a:t>
            </a:r>
            <a:r>
              <a:rPr lang="en-US" sz="2400" dirty="0" err="1"/>
              <a:t>ailesel</a:t>
            </a:r>
            <a:r>
              <a:rPr lang="en-US" sz="2400" dirty="0"/>
              <a:t>/</a:t>
            </a:r>
            <a:r>
              <a:rPr lang="en-US" sz="2400" dirty="0" err="1"/>
              <a:t>yöresel</a:t>
            </a:r>
            <a:endParaRPr lang="en-US" sz="2400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569594E-941A-F24B-A27F-7F2FA89834D0}"/>
              </a:ext>
            </a:extLst>
          </p:cNvPr>
          <p:cNvGrpSpPr/>
          <p:nvPr/>
        </p:nvGrpSpPr>
        <p:grpSpPr>
          <a:xfrm>
            <a:off x="45000" y="2132856"/>
            <a:ext cx="7036132" cy="4459629"/>
            <a:chOff x="45000" y="1556792"/>
            <a:chExt cx="8267042" cy="5035693"/>
          </a:xfrm>
        </p:grpSpPr>
        <p:pic>
          <p:nvPicPr>
            <p:cNvPr id="8" name="Picture 7" descr="Graphical user interface, text, application&#10;&#10;Description automatically generated">
              <a:extLst>
                <a:ext uri="{FF2B5EF4-FFF2-40B4-BE49-F238E27FC236}">
                  <a16:creationId xmlns:a16="http://schemas.microsoft.com/office/drawing/2014/main" id="{78DCA656-C438-EA4F-95E7-E4AAC9B722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69" r="9673" b="33755"/>
            <a:stretch/>
          </p:blipFill>
          <p:spPr>
            <a:xfrm>
              <a:off x="45000" y="1556792"/>
              <a:ext cx="6686544" cy="5035693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680BAED1-C2BE-D443-BFEF-C0AE486E6C41}"/>
                </a:ext>
              </a:extLst>
            </p:cNvPr>
            <p:cNvSpPr txBox="1"/>
            <p:nvPr/>
          </p:nvSpPr>
          <p:spPr>
            <a:xfrm>
              <a:off x="634171" y="5893156"/>
              <a:ext cx="23042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FFFF00"/>
                  </a:solidFill>
                </a:rPr>
                <a:t>(ACMG + ACOG)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A034845-E672-7446-9E21-A1AE2916A527}"/>
                </a:ext>
              </a:extLst>
            </p:cNvPr>
            <p:cNvSpPr txBox="1"/>
            <p:nvPr/>
          </p:nvSpPr>
          <p:spPr>
            <a:xfrm>
              <a:off x="689595" y="4765136"/>
              <a:ext cx="23042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FFFF00"/>
                  </a:solidFill>
                </a:rPr>
                <a:t>(ACOG)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5588AEE-7A25-5147-95B5-80613942C010}"/>
                </a:ext>
              </a:extLst>
            </p:cNvPr>
            <p:cNvSpPr txBox="1"/>
            <p:nvPr/>
          </p:nvSpPr>
          <p:spPr>
            <a:xfrm>
              <a:off x="2247470" y="2556776"/>
              <a:ext cx="6064572" cy="729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FFFF00"/>
                  </a:solidFill>
                </a:rPr>
                <a:t>(</a:t>
              </a:r>
              <a:r>
                <a:rPr lang="en-US" b="1" dirty="0" err="1">
                  <a:solidFill>
                    <a:srgbClr val="FFFF00"/>
                  </a:solidFill>
                </a:rPr>
                <a:t>Moleküler</a:t>
              </a:r>
              <a:r>
                <a:rPr lang="en-US" b="1" dirty="0">
                  <a:solidFill>
                    <a:srgbClr val="FFFF00"/>
                  </a:solidFill>
                </a:rPr>
                <a:t> Lab </a:t>
              </a:r>
              <a:r>
                <a:rPr lang="en-US" b="1" dirty="0" err="1">
                  <a:solidFill>
                    <a:srgbClr val="FFFF00"/>
                  </a:solidFill>
                </a:rPr>
                <a:t>listesi</a:t>
              </a:r>
              <a:r>
                <a:rPr lang="en-US" b="1" dirty="0">
                  <a:solidFill>
                    <a:srgbClr val="FFFF00"/>
                  </a:solidFill>
                </a:rPr>
                <a:t>)</a:t>
              </a:r>
              <a:endParaRPr lang="en-US" dirty="0">
                <a:solidFill>
                  <a:srgbClr val="FFFF00"/>
                </a:solidFill>
                <a:latin typeface="AdvOT46dcae81"/>
              </a:endParaRPr>
            </a:p>
            <a:p>
              <a:endParaRPr lang="en-US" b="1" dirty="0">
                <a:solidFill>
                  <a:srgbClr val="FFFF00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EF55122-6465-914E-8BA0-93F3CE698B91}"/>
                </a:ext>
              </a:extLst>
            </p:cNvPr>
            <p:cNvSpPr txBox="1"/>
            <p:nvPr/>
          </p:nvSpPr>
          <p:spPr>
            <a:xfrm>
              <a:off x="689595" y="3345555"/>
              <a:ext cx="49249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FFFF00"/>
                  </a:solidFill>
                </a:rPr>
                <a:t>(</a:t>
              </a:r>
              <a:r>
                <a:rPr lang="en-US" sz="1400" b="1" dirty="0" err="1">
                  <a:solidFill>
                    <a:srgbClr val="FFFF00"/>
                  </a:solidFill>
                </a:rPr>
                <a:t>Literatür</a:t>
              </a:r>
              <a:r>
                <a:rPr lang="en-US" sz="1400" b="1" dirty="0">
                  <a:solidFill>
                    <a:srgbClr val="FFFF00"/>
                  </a:solidFill>
                </a:rPr>
                <a:t> </a:t>
              </a:r>
              <a:r>
                <a:rPr lang="en-US" sz="1400" b="1" dirty="0" err="1">
                  <a:solidFill>
                    <a:srgbClr val="FFFF00"/>
                  </a:solidFill>
                </a:rPr>
                <a:t>destekli</a:t>
              </a:r>
              <a:r>
                <a:rPr lang="en-US" sz="1400" b="1" dirty="0">
                  <a:solidFill>
                    <a:srgbClr val="FFFF00"/>
                  </a:solidFill>
                </a:rPr>
                <a:t>, ABD </a:t>
              </a:r>
              <a:r>
                <a:rPr lang="en-US" sz="1400" b="1" dirty="0" err="1">
                  <a:solidFill>
                    <a:srgbClr val="FFFF00"/>
                  </a:solidFill>
                </a:rPr>
                <a:t>için</a:t>
              </a:r>
              <a:r>
                <a:rPr lang="en-US" sz="1400" b="1" dirty="0">
                  <a:solidFill>
                    <a:srgbClr val="FFFF00"/>
                  </a:solidFill>
                </a:rPr>
                <a:t> </a:t>
              </a:r>
              <a:r>
                <a:rPr lang="en-US" sz="1400" b="1" dirty="0" err="1">
                  <a:solidFill>
                    <a:srgbClr val="FFFF00"/>
                  </a:solidFill>
                </a:rPr>
                <a:t>taşıyıcı</a:t>
              </a:r>
              <a:r>
                <a:rPr lang="en-US" sz="1400" b="1" dirty="0">
                  <a:solidFill>
                    <a:srgbClr val="FFFF00"/>
                  </a:solidFill>
                </a:rPr>
                <a:t> </a:t>
              </a:r>
              <a:r>
                <a:rPr lang="en-US" sz="1400" b="1" dirty="0" err="1">
                  <a:solidFill>
                    <a:srgbClr val="FFFF00"/>
                  </a:solidFill>
                </a:rPr>
                <a:t>sıklığı</a:t>
              </a:r>
              <a:r>
                <a:rPr lang="en-US" sz="1400" b="1" dirty="0">
                  <a:solidFill>
                    <a:srgbClr val="FFFF00"/>
                  </a:solidFill>
                </a:rPr>
                <a:t>)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E36AF9B-8FD1-6746-BD41-1198F7BCD835}"/>
                </a:ext>
              </a:extLst>
            </p:cNvPr>
            <p:cNvSpPr/>
            <p:nvPr/>
          </p:nvSpPr>
          <p:spPr>
            <a:xfrm>
              <a:off x="45000" y="3212976"/>
              <a:ext cx="6604674" cy="3356858"/>
            </a:xfrm>
            <a:prstGeom prst="rect">
              <a:avLst/>
            </a:prstGeom>
            <a:solidFill>
              <a:schemeClr val="accent1">
                <a:alpha val="57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946485E8-F851-674F-8BC4-4F1A932867FC}"/>
              </a:ext>
            </a:extLst>
          </p:cNvPr>
          <p:cNvSpPr txBox="1"/>
          <p:nvPr/>
        </p:nvSpPr>
        <p:spPr>
          <a:xfrm>
            <a:off x="5735960" y="2252538"/>
            <a:ext cx="6456040" cy="197406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92D050"/>
                </a:solidFill>
              </a:rPr>
              <a:t>ACMG:</a:t>
            </a:r>
          </a:p>
          <a:p>
            <a:r>
              <a:rPr lang="en-US" b="1" dirty="0" err="1"/>
              <a:t>Bilinen</a:t>
            </a:r>
            <a:r>
              <a:rPr lang="en-US" b="1" dirty="0"/>
              <a:t> / </a:t>
            </a:r>
            <a:r>
              <a:rPr lang="en-US" b="1" dirty="0" err="1"/>
              <a:t>olası</a:t>
            </a:r>
            <a:r>
              <a:rPr lang="en-US" b="1" dirty="0"/>
              <a:t> </a:t>
            </a:r>
            <a:r>
              <a:rPr lang="en-US" b="1" dirty="0" err="1"/>
              <a:t>akrabalık</a:t>
            </a:r>
            <a:r>
              <a:rPr lang="en-US" b="1" dirty="0"/>
              <a:t> </a:t>
            </a:r>
            <a:r>
              <a:rPr lang="en-US" b="1" dirty="0" err="1"/>
              <a:t>olanlarda</a:t>
            </a:r>
            <a:r>
              <a:rPr lang="en-US" b="1" dirty="0"/>
              <a:t> YA DA</a:t>
            </a:r>
          </a:p>
          <a:p>
            <a:pPr>
              <a:lnSpc>
                <a:spcPct val="150000"/>
              </a:lnSpc>
            </a:pPr>
            <a:r>
              <a:rPr lang="en-US" b="1" dirty="0" err="1"/>
              <a:t>Aile</a:t>
            </a:r>
            <a:r>
              <a:rPr lang="en-US" b="1" dirty="0"/>
              <a:t> / </a:t>
            </a:r>
            <a:r>
              <a:rPr lang="en-US" b="1" dirty="0" err="1"/>
              <a:t>ebeveyn</a:t>
            </a:r>
            <a:r>
              <a:rPr lang="en-US" b="1" dirty="0"/>
              <a:t> </a:t>
            </a:r>
            <a:r>
              <a:rPr lang="en-US" b="1" dirty="0" err="1"/>
              <a:t>öyküsü</a:t>
            </a:r>
            <a:r>
              <a:rPr lang="en-US" b="1" dirty="0"/>
              <a:t>  </a:t>
            </a:r>
            <a:r>
              <a:rPr lang="en-US" b="1" dirty="0" err="1"/>
              <a:t>gerektirirse</a:t>
            </a:r>
            <a:r>
              <a:rPr lang="en-US" b="1" dirty="0"/>
              <a:t> YA DA</a:t>
            </a:r>
          </a:p>
          <a:p>
            <a:pPr>
              <a:lnSpc>
                <a:spcPct val="150000"/>
              </a:lnSpc>
            </a:pPr>
            <a:r>
              <a:rPr lang="en-US" b="1" dirty="0" err="1"/>
              <a:t>Maksimum</a:t>
            </a:r>
            <a:r>
              <a:rPr lang="en-US" b="1" dirty="0"/>
              <a:t> </a:t>
            </a:r>
            <a:r>
              <a:rPr lang="en-US" b="1" dirty="0" err="1"/>
              <a:t>bilgiyi</a:t>
            </a:r>
            <a:r>
              <a:rPr lang="en-US" b="1" dirty="0"/>
              <a:t> </a:t>
            </a:r>
            <a:r>
              <a:rPr lang="en-US" b="1" dirty="0" err="1"/>
              <a:t>almak</a:t>
            </a:r>
            <a:r>
              <a:rPr lang="en-US" b="1" dirty="0"/>
              <a:t> </a:t>
            </a:r>
            <a:r>
              <a:rPr lang="en-US" b="1" dirty="0" err="1"/>
              <a:t>isteyenlerde</a:t>
            </a:r>
            <a:r>
              <a:rPr lang="en-US" b="1" dirty="0"/>
              <a:t> </a:t>
            </a:r>
            <a:r>
              <a:rPr lang="en-US" b="1" dirty="0">
                <a:solidFill>
                  <a:srgbClr val="FF0000"/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FF0000"/>
                </a:solidFill>
              </a:rPr>
              <a:t>TÜRKİYE’DE </a:t>
            </a:r>
            <a:r>
              <a:rPr lang="en-US" b="1" dirty="0"/>
              <a:t>4. SEVİYE TARAMA </a:t>
            </a:r>
            <a:r>
              <a:rPr lang="en-US" b="1" dirty="0" err="1">
                <a:solidFill>
                  <a:schemeClr val="tx1"/>
                </a:solidFill>
              </a:rPr>
              <a:t>önerilmesi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düşünülmeli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sz="2400" b="1" dirty="0">
                <a:solidFill>
                  <a:srgbClr val="FF0000"/>
                </a:solidFill>
              </a:rPr>
              <a:t>MİDİR?</a:t>
            </a:r>
            <a:r>
              <a:rPr lang="en-US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08A7ADB-6243-E640-845C-98F8386EA087}"/>
              </a:ext>
            </a:extLst>
          </p:cNvPr>
          <p:cNvSpPr txBox="1"/>
          <p:nvPr/>
        </p:nvSpPr>
        <p:spPr>
          <a:xfrm>
            <a:off x="263352" y="452338"/>
            <a:ext cx="54726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OMIM (3.6.2022) </a:t>
            </a:r>
          </a:p>
          <a:p>
            <a:r>
              <a:rPr lang="en-US" sz="2800" dirty="0"/>
              <a:t>4648 </a:t>
            </a:r>
            <a:r>
              <a:rPr lang="en-US" sz="2800" dirty="0" err="1"/>
              <a:t>genin</a:t>
            </a:r>
            <a:r>
              <a:rPr lang="en-US" sz="2800" dirty="0"/>
              <a:t> </a:t>
            </a:r>
            <a:r>
              <a:rPr lang="en-US" sz="2800" dirty="0" err="1"/>
              <a:t>bir</a:t>
            </a:r>
            <a:r>
              <a:rPr lang="en-US" sz="2800" dirty="0"/>
              <a:t> </a:t>
            </a:r>
            <a:r>
              <a:rPr lang="en-US" sz="2800" dirty="0" err="1"/>
              <a:t>hastalıkla</a:t>
            </a:r>
            <a:r>
              <a:rPr lang="en-US" sz="2800" dirty="0"/>
              <a:t> </a:t>
            </a:r>
            <a:r>
              <a:rPr lang="en-US" sz="2800" dirty="0" err="1"/>
              <a:t>ilişkisi</a:t>
            </a:r>
            <a:r>
              <a:rPr lang="en-US" sz="2800" dirty="0"/>
              <a:t> var</a:t>
            </a:r>
          </a:p>
        </p:txBody>
      </p:sp>
      <p:pic>
        <p:nvPicPr>
          <p:cNvPr id="14" name="Picture 13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E306C652-17F7-B74E-9B54-B0A9CF75E9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6" y="4725144"/>
            <a:ext cx="2798121" cy="1389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0919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0" y="2885"/>
            <a:ext cx="12192000" cy="716146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>
                <a:solidFill>
                  <a:schemeClr val="bg1"/>
                </a:solidFill>
                <a:latin typeface="Arial" charset="0"/>
              </a:rPr>
              <a:t>TEST ÖNCESİ BİLGİLENDİRME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19456" y="1016388"/>
            <a:ext cx="7404674" cy="49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19088" indent="-319088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700"/>
              </a:spcBef>
              <a:buClr>
                <a:schemeClr val="accent2"/>
              </a:buClr>
              <a:buSzPct val="60000"/>
              <a:buFont typeface="Courier New" charset="0"/>
              <a:buChar char="o"/>
            </a:pPr>
            <a:r>
              <a:rPr lang="en-US" b="1" dirty="0" err="1">
                <a:latin typeface="Arial" charset="0"/>
              </a:rPr>
              <a:t>Genetik</a:t>
            </a:r>
            <a:r>
              <a:rPr lang="en-US" b="1" dirty="0">
                <a:latin typeface="Arial" charset="0"/>
              </a:rPr>
              <a:t> test </a:t>
            </a:r>
            <a:r>
              <a:rPr lang="en-US" b="1" dirty="0" err="1">
                <a:latin typeface="Arial" charset="0"/>
              </a:rPr>
              <a:t>bir</a:t>
            </a:r>
            <a:r>
              <a:rPr lang="en-US" b="1" dirty="0">
                <a:latin typeface="Arial" charset="0"/>
              </a:rPr>
              <a:t> </a:t>
            </a:r>
            <a:r>
              <a:rPr lang="en-US" b="1" dirty="0" err="1">
                <a:latin typeface="Arial" charset="0"/>
              </a:rPr>
              <a:t>tercihtir</a:t>
            </a:r>
            <a:endParaRPr lang="en-US" b="1" dirty="0">
              <a:latin typeface="Arial" charset="0"/>
            </a:endParaRPr>
          </a:p>
          <a:p>
            <a:pPr lvl="2" eaLnBrk="1" hangingPunct="1">
              <a:spcBef>
                <a:spcPts val="500"/>
              </a:spcBef>
              <a:buClr>
                <a:schemeClr val="accent2"/>
              </a:buClr>
              <a:buSzPct val="75000"/>
              <a:buFont typeface="Courier New" charset="0"/>
              <a:buChar char="o"/>
            </a:pPr>
            <a:r>
              <a:rPr lang="en-US" sz="1800" dirty="0" err="1">
                <a:latin typeface="Arial" charset="0"/>
              </a:rPr>
              <a:t>Değerler</a:t>
            </a:r>
            <a:r>
              <a:rPr lang="en-US" sz="1800" dirty="0">
                <a:latin typeface="Arial" charset="0"/>
              </a:rPr>
              <a:t> </a:t>
            </a:r>
            <a:r>
              <a:rPr lang="en-US" sz="1800" dirty="0" err="1">
                <a:latin typeface="Arial" charset="0"/>
              </a:rPr>
              <a:t>ve</a:t>
            </a:r>
            <a:r>
              <a:rPr lang="en-US" sz="1800" dirty="0">
                <a:latin typeface="Arial" charset="0"/>
              </a:rPr>
              <a:t> </a:t>
            </a:r>
            <a:r>
              <a:rPr lang="en-US" sz="1800" dirty="0" err="1">
                <a:latin typeface="Arial" charset="0"/>
              </a:rPr>
              <a:t>beklentiler</a:t>
            </a:r>
            <a:endParaRPr lang="en-US" sz="1800" dirty="0">
              <a:latin typeface="Arial" charset="0"/>
            </a:endParaRPr>
          </a:p>
          <a:p>
            <a:pPr lvl="2" eaLnBrk="1" hangingPunct="1">
              <a:spcBef>
                <a:spcPts val="500"/>
              </a:spcBef>
              <a:buClr>
                <a:schemeClr val="accent2"/>
              </a:buClr>
              <a:buSzPct val="75000"/>
              <a:buFont typeface="Courier New" charset="0"/>
              <a:buChar char="o"/>
            </a:pPr>
            <a:endParaRPr lang="en-US" b="1" dirty="0">
              <a:latin typeface="Arial" charset="0"/>
            </a:endParaRPr>
          </a:p>
          <a:p>
            <a:pPr eaLnBrk="1" hangingPunct="1">
              <a:spcBef>
                <a:spcPts val="700"/>
              </a:spcBef>
              <a:buClr>
                <a:schemeClr val="accent2"/>
              </a:buClr>
              <a:buSzPct val="60000"/>
              <a:buFont typeface="Courier New" charset="0"/>
              <a:buChar char="o"/>
            </a:pPr>
            <a:r>
              <a:rPr lang="en-US" b="1" dirty="0">
                <a:latin typeface="Arial" charset="0"/>
              </a:rPr>
              <a:t>Bu </a:t>
            </a:r>
            <a:r>
              <a:rPr lang="en-US" b="1" dirty="0" err="1">
                <a:latin typeface="Arial" charset="0"/>
              </a:rPr>
              <a:t>nasıl</a:t>
            </a:r>
            <a:r>
              <a:rPr lang="en-US" b="1" dirty="0">
                <a:latin typeface="Arial" charset="0"/>
              </a:rPr>
              <a:t> </a:t>
            </a:r>
            <a:r>
              <a:rPr lang="en-US" b="1" dirty="0" err="1">
                <a:latin typeface="Arial" charset="0"/>
              </a:rPr>
              <a:t>bir</a:t>
            </a:r>
            <a:r>
              <a:rPr lang="en-US" b="1" dirty="0">
                <a:latin typeface="Arial" charset="0"/>
              </a:rPr>
              <a:t> test?</a:t>
            </a:r>
          </a:p>
          <a:p>
            <a:pPr lvl="2" eaLnBrk="1" hangingPunct="1">
              <a:spcBef>
                <a:spcPts val="500"/>
              </a:spcBef>
              <a:buClr>
                <a:schemeClr val="accent2"/>
              </a:buClr>
              <a:buSzPct val="75000"/>
              <a:buFont typeface="Courier New" charset="0"/>
              <a:buChar char="o"/>
            </a:pPr>
            <a:r>
              <a:rPr lang="en-US" sz="2000" b="1" dirty="0" err="1">
                <a:solidFill>
                  <a:srgbClr val="FF0000"/>
                </a:solidFill>
                <a:latin typeface="Arial" charset="0"/>
              </a:rPr>
              <a:t>Yöntem</a:t>
            </a:r>
            <a:r>
              <a:rPr lang="en-US" sz="2000" b="1" dirty="0">
                <a:solidFill>
                  <a:srgbClr val="FF0000"/>
                </a:solidFill>
                <a:latin typeface="Arial" charset="0"/>
              </a:rPr>
              <a:t>, </a:t>
            </a:r>
            <a:r>
              <a:rPr lang="en-US" sz="2000" b="1" dirty="0" err="1">
                <a:solidFill>
                  <a:srgbClr val="FF0000"/>
                </a:solidFill>
                <a:latin typeface="Arial" charset="0"/>
              </a:rPr>
              <a:t>kapsam</a:t>
            </a:r>
            <a:r>
              <a:rPr lang="en-US" sz="2000" b="1" dirty="0">
                <a:solidFill>
                  <a:srgbClr val="FF0000"/>
                </a:solidFill>
                <a:latin typeface="Arial" charset="0"/>
              </a:rPr>
              <a:t> </a:t>
            </a:r>
          </a:p>
          <a:p>
            <a:pPr eaLnBrk="1" hangingPunct="1">
              <a:spcBef>
                <a:spcPts val="700"/>
              </a:spcBef>
              <a:buClr>
                <a:schemeClr val="accent2"/>
              </a:buClr>
              <a:buSzPct val="60000"/>
              <a:buFont typeface="Courier New" charset="0"/>
              <a:buChar char="o"/>
            </a:pPr>
            <a:endParaRPr lang="en-US" b="1" dirty="0">
              <a:latin typeface="Arial" charset="0"/>
            </a:endParaRPr>
          </a:p>
          <a:p>
            <a:pPr eaLnBrk="1" hangingPunct="1">
              <a:spcBef>
                <a:spcPts val="700"/>
              </a:spcBef>
              <a:buClr>
                <a:schemeClr val="accent2"/>
              </a:buClr>
              <a:buSzPct val="60000"/>
              <a:buFont typeface="Courier New" charset="0"/>
              <a:buChar char="o"/>
            </a:pPr>
            <a:r>
              <a:rPr lang="en-US" b="1" dirty="0" err="1">
                <a:latin typeface="Arial" charset="0"/>
              </a:rPr>
              <a:t>Alternatif</a:t>
            </a:r>
            <a:r>
              <a:rPr lang="en-US" b="1" dirty="0">
                <a:latin typeface="Arial" charset="0"/>
              </a:rPr>
              <a:t> test </a:t>
            </a:r>
            <a:r>
              <a:rPr lang="en-US" b="1" dirty="0" err="1">
                <a:latin typeface="Arial" charset="0"/>
              </a:rPr>
              <a:t>seçenekleri</a:t>
            </a:r>
            <a:endParaRPr lang="en-US" b="1" dirty="0">
              <a:latin typeface="Arial" charset="0"/>
            </a:endParaRPr>
          </a:p>
          <a:p>
            <a:pPr lvl="2" eaLnBrk="1" hangingPunct="1">
              <a:spcBef>
                <a:spcPts val="500"/>
              </a:spcBef>
              <a:buClr>
                <a:schemeClr val="accent2"/>
              </a:buClr>
              <a:buSzPct val="75000"/>
              <a:buFont typeface="Courier New" charset="0"/>
              <a:buChar char="o"/>
            </a:pPr>
            <a:r>
              <a:rPr lang="en-US" sz="1800" dirty="0" err="1">
                <a:latin typeface="Arial" charset="0"/>
              </a:rPr>
              <a:t>Riskler</a:t>
            </a:r>
            <a:r>
              <a:rPr lang="en-US" sz="1800" dirty="0">
                <a:latin typeface="Arial" charset="0"/>
              </a:rPr>
              <a:t>, </a:t>
            </a:r>
            <a:r>
              <a:rPr lang="en-US" sz="1800" dirty="0" err="1">
                <a:latin typeface="Arial" charset="0"/>
              </a:rPr>
              <a:t>fayda</a:t>
            </a:r>
            <a:r>
              <a:rPr lang="en-US" sz="1800" dirty="0">
                <a:latin typeface="Arial" charset="0"/>
              </a:rPr>
              <a:t> </a:t>
            </a:r>
            <a:r>
              <a:rPr lang="en-US" sz="1800" dirty="0" err="1">
                <a:latin typeface="Arial" charset="0"/>
              </a:rPr>
              <a:t>ve</a:t>
            </a:r>
            <a:r>
              <a:rPr lang="en-US" sz="1800" dirty="0">
                <a:latin typeface="Arial" charset="0"/>
              </a:rPr>
              <a:t> </a:t>
            </a:r>
            <a:r>
              <a:rPr lang="en-US" sz="1800" dirty="0" err="1">
                <a:latin typeface="Arial" charset="0"/>
              </a:rPr>
              <a:t>kısıtlılıklar</a:t>
            </a:r>
            <a:r>
              <a:rPr lang="en-US" sz="1800" dirty="0">
                <a:latin typeface="Arial" charset="0"/>
              </a:rPr>
              <a:t> </a:t>
            </a:r>
            <a:endParaRPr lang="en-US" b="1" dirty="0">
              <a:latin typeface="Arial" charset="0"/>
            </a:endParaRPr>
          </a:p>
          <a:p>
            <a:pPr eaLnBrk="1" hangingPunct="1">
              <a:spcBef>
                <a:spcPts val="500"/>
              </a:spcBef>
              <a:buClr>
                <a:schemeClr val="accent2"/>
              </a:buClr>
              <a:buSzPct val="75000"/>
              <a:buFont typeface="Courier New" charset="0"/>
              <a:buChar char="o"/>
            </a:pPr>
            <a:endParaRPr lang="en-US" b="1" dirty="0">
              <a:latin typeface="Arial" charset="0"/>
            </a:endParaRPr>
          </a:p>
          <a:p>
            <a:pPr eaLnBrk="1" hangingPunct="1">
              <a:spcBef>
                <a:spcPts val="500"/>
              </a:spcBef>
              <a:buClr>
                <a:schemeClr val="accent2"/>
              </a:buClr>
              <a:buSzPct val="75000"/>
              <a:buFont typeface="Courier New" charset="0"/>
              <a:buChar char="o"/>
            </a:pPr>
            <a:r>
              <a:rPr lang="en-US" b="1" dirty="0" err="1">
                <a:latin typeface="Arial" charset="0"/>
              </a:rPr>
              <a:t>Testin</a:t>
            </a:r>
            <a:r>
              <a:rPr lang="en-US" b="1" dirty="0">
                <a:latin typeface="Arial" charset="0"/>
              </a:rPr>
              <a:t> </a:t>
            </a:r>
            <a:r>
              <a:rPr lang="en-US" b="1" dirty="0" err="1">
                <a:latin typeface="Arial" charset="0"/>
              </a:rPr>
              <a:t>olası</a:t>
            </a:r>
            <a:r>
              <a:rPr lang="en-US" b="1" dirty="0">
                <a:latin typeface="Arial" charset="0"/>
              </a:rPr>
              <a:t> </a:t>
            </a:r>
            <a:r>
              <a:rPr lang="en-US" b="1" dirty="0" err="1">
                <a:latin typeface="Arial" charset="0"/>
              </a:rPr>
              <a:t>sonuçları</a:t>
            </a:r>
            <a:endParaRPr lang="en-US" b="1" dirty="0">
              <a:latin typeface="Arial" charset="0"/>
            </a:endParaRPr>
          </a:p>
          <a:p>
            <a:pPr lvl="2" eaLnBrk="1" hangingPunct="1">
              <a:spcBef>
                <a:spcPts val="500"/>
              </a:spcBef>
              <a:buClr>
                <a:schemeClr val="accent2"/>
              </a:buClr>
              <a:buSzPct val="75000"/>
              <a:buFont typeface="Courier New" charset="0"/>
              <a:buChar char="o"/>
            </a:pPr>
            <a:r>
              <a:rPr lang="en-US" sz="2000" b="1" dirty="0" err="1">
                <a:solidFill>
                  <a:srgbClr val="FF0000"/>
                </a:solidFill>
                <a:latin typeface="Arial" charset="0"/>
              </a:rPr>
              <a:t>Pozitif</a:t>
            </a:r>
            <a:r>
              <a:rPr lang="en-US" sz="2000" b="1" dirty="0">
                <a:solidFill>
                  <a:srgbClr val="FF0000"/>
                </a:solidFill>
                <a:latin typeface="Arial" charset="0"/>
              </a:rPr>
              <a:t>, </a:t>
            </a:r>
            <a:r>
              <a:rPr lang="en-US" sz="2000" b="1" dirty="0" err="1">
                <a:solidFill>
                  <a:srgbClr val="FF0000"/>
                </a:solidFill>
                <a:latin typeface="Arial" charset="0"/>
              </a:rPr>
              <a:t>negatif</a:t>
            </a:r>
            <a:r>
              <a:rPr lang="en-US" sz="2000" b="1" dirty="0">
                <a:solidFill>
                  <a:srgbClr val="FF0000"/>
                </a:solidFill>
                <a:latin typeface="Arial" charset="0"/>
              </a:rPr>
              <a:t>, </a:t>
            </a:r>
            <a:r>
              <a:rPr lang="en-US" sz="2000" b="1" dirty="0" err="1">
                <a:solidFill>
                  <a:srgbClr val="FF0000"/>
                </a:solidFill>
                <a:latin typeface="Arial" charset="0"/>
              </a:rPr>
              <a:t>beklenmedik</a:t>
            </a:r>
            <a:endParaRPr lang="en-US" sz="2000" b="1" dirty="0">
              <a:solidFill>
                <a:srgbClr val="FF0000"/>
              </a:solidFill>
              <a:latin typeface="Arial" charset="0"/>
            </a:endParaRPr>
          </a:p>
          <a:p>
            <a:pPr eaLnBrk="1" hangingPunct="1">
              <a:spcBef>
                <a:spcPts val="700"/>
              </a:spcBef>
              <a:buClr>
                <a:schemeClr val="accent2"/>
              </a:buClr>
              <a:buSzPct val="60000"/>
              <a:buFont typeface="Courier New" charset="0"/>
              <a:buChar char="o"/>
            </a:pPr>
            <a:endParaRPr lang="en-US" b="1" dirty="0">
              <a:latin typeface="Arial" charset="0"/>
            </a:endParaRPr>
          </a:p>
          <a:p>
            <a:pPr eaLnBrk="1" hangingPunct="1">
              <a:spcBef>
                <a:spcPts val="700"/>
              </a:spcBef>
              <a:buClr>
                <a:schemeClr val="accent2"/>
              </a:buClr>
              <a:buSzPct val="60000"/>
              <a:buFont typeface="Courier New" charset="0"/>
              <a:buChar char="o"/>
            </a:pPr>
            <a:r>
              <a:rPr lang="en-US" b="1" dirty="0" err="1">
                <a:latin typeface="Arial" charset="0"/>
              </a:rPr>
              <a:t>Testin</a:t>
            </a:r>
            <a:r>
              <a:rPr lang="en-US" b="1" dirty="0">
                <a:latin typeface="Arial" charset="0"/>
              </a:rPr>
              <a:t> </a:t>
            </a:r>
            <a:r>
              <a:rPr lang="en-US" b="1" dirty="0" err="1">
                <a:latin typeface="Arial" charset="0"/>
              </a:rPr>
              <a:t>ücreti</a:t>
            </a:r>
            <a:r>
              <a:rPr lang="en-US" b="1" dirty="0">
                <a:latin typeface="Arial" charset="0"/>
              </a:rPr>
              <a:t> </a:t>
            </a:r>
            <a:r>
              <a:rPr lang="en-US" b="1" dirty="0" err="1">
                <a:latin typeface="Arial" charset="0"/>
              </a:rPr>
              <a:t>sosyal</a:t>
            </a:r>
            <a:r>
              <a:rPr lang="en-US" b="1" dirty="0">
                <a:latin typeface="Arial" charset="0"/>
              </a:rPr>
              <a:t> </a:t>
            </a:r>
            <a:r>
              <a:rPr lang="en-US" b="1" dirty="0" err="1">
                <a:latin typeface="Arial" charset="0"/>
              </a:rPr>
              <a:t>güvence</a:t>
            </a:r>
            <a:r>
              <a:rPr lang="en-US" b="1" dirty="0">
                <a:latin typeface="Arial" charset="0"/>
              </a:rPr>
              <a:t> / </a:t>
            </a:r>
            <a:r>
              <a:rPr lang="en-US" b="1" dirty="0" err="1">
                <a:latin typeface="Arial" charset="0"/>
              </a:rPr>
              <a:t>sigorta</a:t>
            </a:r>
            <a:r>
              <a:rPr lang="en-US" b="1" dirty="0">
                <a:latin typeface="Arial" charset="0"/>
              </a:rPr>
              <a:t> </a:t>
            </a:r>
            <a:r>
              <a:rPr lang="en-US" b="1" dirty="0" err="1">
                <a:latin typeface="Arial" charset="0"/>
              </a:rPr>
              <a:t>kapsamı</a:t>
            </a:r>
            <a:endParaRPr lang="en-US" b="1" dirty="0">
              <a:latin typeface="Arial" charset="0"/>
            </a:endParaRPr>
          </a:p>
          <a:p>
            <a:pPr lvl="2" eaLnBrk="1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SzPct val="75000"/>
              <a:buFont typeface="Courier New" charset="0"/>
              <a:buChar char="o"/>
            </a:pPr>
            <a:endParaRPr lang="en-US" sz="2000" dirty="0">
              <a:latin typeface="Arial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 l="5652" r="5652"/>
          <a:stretch>
            <a:fillRect/>
          </a:stretch>
        </p:blipFill>
        <p:spPr bwMode="auto">
          <a:xfrm>
            <a:off x="9162270" y="2182649"/>
            <a:ext cx="2255837" cy="2652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Cloud 9">
            <a:extLst>
              <a:ext uri="{FF2B5EF4-FFF2-40B4-BE49-F238E27FC236}">
                <a16:creationId xmlns:a16="http://schemas.microsoft.com/office/drawing/2014/main" id="{FCB8669D-F95D-2E42-89CC-BFC721CF1EBF}"/>
              </a:ext>
            </a:extLst>
          </p:cNvPr>
          <p:cNvSpPr/>
          <p:nvPr/>
        </p:nvSpPr>
        <p:spPr>
          <a:xfrm>
            <a:off x="5428511" y="1124744"/>
            <a:ext cx="2455539" cy="18002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DA04434-57A2-E74F-8F5D-B14333192173}"/>
              </a:ext>
            </a:extLst>
          </p:cNvPr>
          <p:cNvSpPr txBox="1">
            <a:spLocks/>
          </p:cNvSpPr>
          <p:nvPr/>
        </p:nvSpPr>
        <p:spPr>
          <a:xfrm>
            <a:off x="5300468" y="1252079"/>
            <a:ext cx="2711624" cy="122713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/>
              <a:buNone/>
            </a:pPr>
            <a:endParaRPr lang="en-US" sz="1600" dirty="0">
              <a:solidFill>
                <a:srgbClr val="FFFF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FFFF00"/>
                </a:solidFill>
              </a:rPr>
              <a:t>“</a:t>
            </a:r>
            <a:r>
              <a:rPr lang="en-US" sz="1600" dirty="0" err="1">
                <a:solidFill>
                  <a:srgbClr val="FFFF00"/>
                </a:solidFill>
              </a:rPr>
              <a:t>Önümüzdeki</a:t>
            </a:r>
            <a:r>
              <a:rPr lang="en-US" sz="1600" dirty="0">
                <a:solidFill>
                  <a:srgbClr val="FFFF00"/>
                </a:solidFill>
              </a:rPr>
              <a:t> 1 </a:t>
            </a:r>
            <a:r>
              <a:rPr lang="en-US" sz="1600" dirty="0" err="1">
                <a:solidFill>
                  <a:srgbClr val="FFFF00"/>
                </a:solidFill>
              </a:rPr>
              <a:t>yıl</a:t>
            </a:r>
            <a:r>
              <a:rPr lang="en-US" sz="1600" dirty="0">
                <a:solidFill>
                  <a:srgbClr val="FFFF00"/>
                </a:solidFill>
              </a:rPr>
              <a:t> </a:t>
            </a:r>
            <a:r>
              <a:rPr lang="en-US" sz="1600" dirty="0" err="1">
                <a:solidFill>
                  <a:srgbClr val="FFFF00"/>
                </a:solidFill>
              </a:rPr>
              <a:t>içinde</a:t>
            </a:r>
            <a:r>
              <a:rPr lang="en-US" sz="1600" dirty="0">
                <a:solidFill>
                  <a:srgbClr val="FFFF00"/>
                </a:solidFill>
              </a:rPr>
              <a:t> </a:t>
            </a:r>
            <a:r>
              <a:rPr lang="en-US" sz="1600" dirty="0" err="1">
                <a:solidFill>
                  <a:srgbClr val="FFFF00"/>
                </a:solidFill>
              </a:rPr>
              <a:t>gebelik</a:t>
            </a:r>
            <a:r>
              <a:rPr lang="en-US" sz="1600" dirty="0">
                <a:solidFill>
                  <a:srgbClr val="FFFF00"/>
                </a:solidFill>
              </a:rPr>
              <a:t> </a:t>
            </a:r>
            <a:r>
              <a:rPr lang="en-US" sz="1600" dirty="0" err="1">
                <a:solidFill>
                  <a:srgbClr val="FFFF00"/>
                </a:solidFill>
              </a:rPr>
              <a:t>planınız</a:t>
            </a:r>
            <a:r>
              <a:rPr lang="en-US" sz="1600" dirty="0">
                <a:solidFill>
                  <a:srgbClr val="FFFF00"/>
                </a:solidFill>
              </a:rPr>
              <a:t> var </a:t>
            </a:r>
            <a:r>
              <a:rPr lang="en-US" sz="1600" dirty="0" err="1">
                <a:solidFill>
                  <a:srgbClr val="FFFF00"/>
                </a:solidFill>
              </a:rPr>
              <a:t>mı</a:t>
            </a:r>
            <a:r>
              <a:rPr lang="en-US" sz="1600" dirty="0">
                <a:solidFill>
                  <a:srgbClr val="FFFF00"/>
                </a:solidFill>
              </a:rPr>
              <a:t>?”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FFFF00"/>
              </a:solidFill>
            </a:endParaRPr>
          </a:p>
        </p:txBody>
      </p:sp>
      <p:sp>
        <p:nvSpPr>
          <p:cNvPr id="12" name="Right Arrow 11">
            <a:extLst>
              <a:ext uri="{FF2B5EF4-FFF2-40B4-BE49-F238E27FC236}">
                <a16:creationId xmlns:a16="http://schemas.microsoft.com/office/drawing/2014/main" id="{F0F8BB9A-5BF8-4842-999C-15CC2FD3098B}"/>
              </a:ext>
            </a:extLst>
          </p:cNvPr>
          <p:cNvSpPr/>
          <p:nvPr/>
        </p:nvSpPr>
        <p:spPr>
          <a:xfrm>
            <a:off x="7985570" y="2541919"/>
            <a:ext cx="858936" cy="7660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loud 16">
            <a:extLst>
              <a:ext uri="{FF2B5EF4-FFF2-40B4-BE49-F238E27FC236}">
                <a16:creationId xmlns:a16="http://schemas.microsoft.com/office/drawing/2014/main" id="{B2F09016-8B34-8748-B0A3-66FB548AC151}"/>
              </a:ext>
            </a:extLst>
          </p:cNvPr>
          <p:cNvSpPr/>
          <p:nvPr/>
        </p:nvSpPr>
        <p:spPr>
          <a:xfrm>
            <a:off x="5840477" y="3330657"/>
            <a:ext cx="2455539" cy="18002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D4A39D8-5A4D-5F41-8370-248A78B2260C}"/>
              </a:ext>
            </a:extLst>
          </p:cNvPr>
          <p:cNvSpPr txBox="1">
            <a:spLocks/>
          </p:cNvSpPr>
          <p:nvPr/>
        </p:nvSpPr>
        <p:spPr>
          <a:xfrm>
            <a:off x="5517596" y="3330657"/>
            <a:ext cx="2759830" cy="1473195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/>
              <a:buNone/>
            </a:pPr>
            <a:endParaRPr lang="en-US" sz="1400" b="1" dirty="0">
              <a:solidFill>
                <a:srgbClr val="FFFF00"/>
              </a:solidFill>
            </a:endParaRPr>
          </a:p>
          <a:p>
            <a:pPr algn="ctr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FFFF00"/>
                </a:solidFill>
              </a:rPr>
              <a:t>“NEGATİF TEST 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en-US" sz="1400" b="1" dirty="0" err="1">
                <a:solidFill>
                  <a:srgbClr val="FFFF00"/>
                </a:solidFill>
              </a:rPr>
              <a:t>etkilenmiş</a:t>
            </a:r>
            <a:r>
              <a:rPr lang="en-US" sz="1400" b="1" dirty="0">
                <a:solidFill>
                  <a:srgbClr val="FFFF00"/>
                </a:solidFill>
              </a:rPr>
              <a:t> </a:t>
            </a:r>
            <a:r>
              <a:rPr lang="en-US" sz="1400" b="1" dirty="0" err="1">
                <a:solidFill>
                  <a:srgbClr val="FFFF00"/>
                </a:solidFill>
              </a:rPr>
              <a:t>çocuk</a:t>
            </a:r>
            <a:r>
              <a:rPr lang="en-US" sz="1400" b="1" dirty="0">
                <a:solidFill>
                  <a:srgbClr val="FFFF00"/>
                </a:solidFill>
              </a:rPr>
              <a:t> </a:t>
            </a:r>
            <a:r>
              <a:rPr lang="en-US" sz="1400" b="1" dirty="0" err="1">
                <a:solidFill>
                  <a:srgbClr val="FFFF00"/>
                </a:solidFill>
              </a:rPr>
              <a:t>olasılığını</a:t>
            </a:r>
            <a:r>
              <a:rPr lang="en-US" sz="1400" b="1" dirty="0">
                <a:solidFill>
                  <a:srgbClr val="FFFF00"/>
                </a:solidFill>
              </a:rPr>
              <a:t> </a:t>
            </a:r>
            <a:r>
              <a:rPr lang="en-US" sz="1400" b="1" dirty="0" err="1">
                <a:solidFill>
                  <a:srgbClr val="FFFF00"/>
                </a:solidFill>
              </a:rPr>
              <a:t>azaltır</a:t>
            </a:r>
            <a:r>
              <a:rPr lang="en-US" sz="1400" b="1" dirty="0">
                <a:solidFill>
                  <a:srgbClr val="FFFF00"/>
                </a:solidFill>
              </a:rPr>
              <a:t> 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FFFF00"/>
                </a:solidFill>
              </a:rPr>
              <a:t>ama 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en-US" sz="1400" b="1" dirty="0" err="1">
                <a:solidFill>
                  <a:srgbClr val="FFFF00"/>
                </a:solidFill>
              </a:rPr>
              <a:t>ortadan</a:t>
            </a:r>
            <a:r>
              <a:rPr lang="en-US" sz="1400" b="1" dirty="0">
                <a:solidFill>
                  <a:srgbClr val="FFFF00"/>
                </a:solidFill>
              </a:rPr>
              <a:t> </a:t>
            </a:r>
            <a:r>
              <a:rPr lang="en-US" sz="1400" b="1" dirty="0" err="1">
                <a:solidFill>
                  <a:srgbClr val="FFFF00"/>
                </a:solidFill>
              </a:rPr>
              <a:t>kaldırmaz</a:t>
            </a:r>
            <a:r>
              <a:rPr lang="en-US" sz="1400" b="1" dirty="0">
                <a:solidFill>
                  <a:srgbClr val="FFFF00"/>
                </a:solidFill>
              </a:rPr>
              <a:t>”</a:t>
            </a:r>
          </a:p>
          <a:p>
            <a:pPr algn="ctr"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837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55E5741D-71E8-BD46-9B96-21301FBF1996}"/>
              </a:ext>
            </a:extLst>
          </p:cNvPr>
          <p:cNvGrpSpPr/>
          <p:nvPr/>
        </p:nvGrpSpPr>
        <p:grpSpPr>
          <a:xfrm>
            <a:off x="623392" y="2385151"/>
            <a:ext cx="3541093" cy="1842216"/>
            <a:chOff x="250651" y="1226744"/>
            <a:chExt cx="3976296" cy="2149492"/>
          </a:xfrm>
        </p:grpSpPr>
        <p:pic>
          <p:nvPicPr>
            <p:cNvPr id="8" name="Picture 7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2A1DB6BB-271E-8345-A452-548A04BF3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127" y="3059919"/>
              <a:ext cx="2255838" cy="316317"/>
            </a:xfrm>
            <a:prstGeom prst="rect">
              <a:avLst/>
            </a:prstGeom>
          </p:spPr>
        </p:pic>
        <p:pic>
          <p:nvPicPr>
            <p:cNvPr id="10" name="Picture 9" descr="Graphical user interface, text, application&#10;&#10;Description automatically generated">
              <a:extLst>
                <a:ext uri="{FF2B5EF4-FFF2-40B4-BE49-F238E27FC236}">
                  <a16:creationId xmlns:a16="http://schemas.microsoft.com/office/drawing/2014/main" id="{3F056BB7-AA31-FD42-B5AC-3278071BF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651" y="1226744"/>
              <a:ext cx="3976296" cy="177020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90374003-D70D-5B40-8FC2-38CBCD7B5794}"/>
              </a:ext>
            </a:extLst>
          </p:cNvPr>
          <p:cNvSpPr txBox="1"/>
          <p:nvPr/>
        </p:nvSpPr>
        <p:spPr>
          <a:xfrm>
            <a:off x="5763524" y="2551140"/>
            <a:ext cx="6207490" cy="7811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rgbClr val="92D050"/>
                </a:solidFill>
              </a:rPr>
              <a:t>ACOG: </a:t>
            </a:r>
            <a:r>
              <a:rPr lang="en-US" sz="1600" b="1" dirty="0" err="1"/>
              <a:t>Gebelik</a:t>
            </a:r>
            <a:r>
              <a:rPr lang="en-US" sz="1600" b="1" dirty="0"/>
              <a:t> </a:t>
            </a:r>
            <a:r>
              <a:rPr lang="en-US" sz="1600" b="1" dirty="0" err="1"/>
              <a:t>öncesi</a:t>
            </a:r>
            <a:r>
              <a:rPr lang="en-US" sz="1600" b="1" dirty="0"/>
              <a:t> </a:t>
            </a:r>
            <a:r>
              <a:rPr lang="en-US" sz="1600" b="1" dirty="0" err="1"/>
              <a:t>başvuran</a:t>
            </a:r>
            <a:r>
              <a:rPr lang="en-US" sz="1600" b="1" dirty="0"/>
              <a:t> her </a:t>
            </a:r>
            <a:r>
              <a:rPr lang="en-US" sz="1600" b="1" dirty="0" err="1"/>
              <a:t>kadına</a:t>
            </a:r>
            <a:r>
              <a:rPr lang="en-US" sz="1600" b="1" dirty="0"/>
              <a:t> </a:t>
            </a:r>
            <a:r>
              <a:rPr lang="en-US" sz="1600" b="1" dirty="0" err="1"/>
              <a:t>gebelere</a:t>
            </a:r>
            <a:r>
              <a:rPr lang="en-US" sz="1600" b="1" dirty="0"/>
              <a:t> </a:t>
            </a:r>
            <a:r>
              <a:rPr lang="en-US" sz="1600" b="1" dirty="0" err="1"/>
              <a:t>önerilen</a:t>
            </a:r>
            <a:r>
              <a:rPr lang="en-US" sz="1600" b="1" dirty="0"/>
              <a:t> </a:t>
            </a:r>
            <a:r>
              <a:rPr lang="en-US" sz="1600" b="1" dirty="0" err="1"/>
              <a:t>tüm</a:t>
            </a:r>
            <a:r>
              <a:rPr lang="en-US" sz="1600" b="1" dirty="0"/>
              <a:t> </a:t>
            </a:r>
            <a:r>
              <a:rPr lang="en-US" sz="1600" b="1" dirty="0" err="1"/>
              <a:t>genetik</a:t>
            </a:r>
            <a:r>
              <a:rPr lang="en-US" sz="1600" b="1" dirty="0"/>
              <a:t> </a:t>
            </a:r>
            <a:r>
              <a:rPr lang="en-US" sz="1600" b="1" dirty="0" err="1"/>
              <a:t>taramalar</a:t>
            </a:r>
            <a:r>
              <a:rPr lang="en-US" sz="1600" b="1" dirty="0"/>
              <a:t> </a:t>
            </a:r>
            <a:r>
              <a:rPr lang="en-US" sz="1600" b="1" dirty="0" err="1"/>
              <a:t>önerilmelidir</a:t>
            </a:r>
            <a:r>
              <a:rPr lang="en-US" sz="1600" b="1" dirty="0"/>
              <a:t>.</a:t>
            </a:r>
          </a:p>
        </p:txBody>
      </p:sp>
      <p:pic>
        <p:nvPicPr>
          <p:cNvPr id="3" name="Picture 2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9A0F8E4C-5DF5-6F43-8978-81CD36DCB0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67720"/>
            <a:ext cx="4453762" cy="173479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67064F5-8242-2846-8967-CB8AC502DE79}"/>
              </a:ext>
            </a:extLst>
          </p:cNvPr>
          <p:cNvSpPr txBox="1"/>
          <p:nvPr/>
        </p:nvSpPr>
        <p:spPr>
          <a:xfrm>
            <a:off x="5695323" y="475200"/>
            <a:ext cx="6233325" cy="7811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rgbClr val="92D050"/>
                </a:solidFill>
              </a:rPr>
              <a:t>ESHG: </a:t>
            </a:r>
            <a:r>
              <a:rPr lang="en-US" sz="1600" b="1" dirty="0" err="1"/>
              <a:t>Prekonsepsiyonel</a:t>
            </a:r>
            <a:r>
              <a:rPr lang="en-US" sz="1600" b="1" dirty="0"/>
              <a:t> </a:t>
            </a:r>
            <a:r>
              <a:rPr lang="en-US" sz="1600" b="1" dirty="0" err="1"/>
              <a:t>dönem</a:t>
            </a:r>
            <a:r>
              <a:rPr lang="en-US" sz="1600" b="1" dirty="0"/>
              <a:t> </a:t>
            </a:r>
            <a:r>
              <a:rPr lang="en-US" sz="1600" b="1" dirty="0" err="1"/>
              <a:t>öncelenmeli</a:t>
            </a:r>
            <a:endParaRPr lang="en-US" sz="1600" b="1" dirty="0"/>
          </a:p>
          <a:p>
            <a:pPr>
              <a:lnSpc>
                <a:spcPct val="150000"/>
              </a:lnSpc>
            </a:pPr>
            <a:r>
              <a:rPr lang="en-US" sz="1600" b="1" dirty="0" err="1"/>
              <a:t>Uygulamada</a:t>
            </a:r>
            <a:r>
              <a:rPr lang="en-US" sz="1600" b="1" dirty="0"/>
              <a:t> </a:t>
            </a:r>
            <a:r>
              <a:rPr lang="en-US" sz="1600" b="1" dirty="0" err="1"/>
              <a:t>teknik</a:t>
            </a:r>
            <a:r>
              <a:rPr lang="en-US" sz="1600" b="1" dirty="0"/>
              <a:t>, </a:t>
            </a:r>
            <a:r>
              <a:rPr lang="en-US" sz="1600" b="1" dirty="0" err="1"/>
              <a:t>etik</a:t>
            </a:r>
            <a:r>
              <a:rPr lang="en-US" sz="1600" b="1" dirty="0"/>
              <a:t>, legal, </a:t>
            </a:r>
            <a:r>
              <a:rPr lang="en-US" sz="1600" b="1" dirty="0" err="1"/>
              <a:t>sosyal</a:t>
            </a:r>
            <a:r>
              <a:rPr lang="en-US" sz="1600" b="1" dirty="0"/>
              <a:t> </a:t>
            </a:r>
            <a:r>
              <a:rPr lang="en-US" sz="1600" b="1" dirty="0" err="1"/>
              <a:t>sorunlar</a:t>
            </a:r>
            <a:r>
              <a:rPr lang="en-US" sz="1600" b="1" dirty="0"/>
              <a:t> var.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B24F92D-9125-1D43-BA48-EB15794A0908}"/>
              </a:ext>
            </a:extLst>
          </p:cNvPr>
          <p:cNvGrpSpPr/>
          <p:nvPr/>
        </p:nvGrpSpPr>
        <p:grpSpPr>
          <a:xfrm>
            <a:off x="623392" y="4584318"/>
            <a:ext cx="4698698" cy="1964062"/>
            <a:chOff x="50800" y="0"/>
            <a:chExt cx="6045200" cy="2775656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C8C32AD0-4BB3-E94D-A94F-F9DD9DCC19C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00" y="2489200"/>
              <a:ext cx="6045200" cy="286456"/>
            </a:xfrm>
            <a:prstGeom prst="rect">
              <a:avLst/>
            </a:prstGeom>
          </p:spPr>
        </p:pic>
        <p:pic>
          <p:nvPicPr>
            <p:cNvPr id="17" name="Picture 16" descr="Graphical user interface, text, application, letter&#10;&#10;Description automatically generated">
              <a:extLst>
                <a:ext uri="{FF2B5EF4-FFF2-40B4-BE49-F238E27FC236}">
                  <a16:creationId xmlns:a16="http://schemas.microsoft.com/office/drawing/2014/main" id="{A5C73D9A-2324-884D-99C3-4ABB9E19F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00" y="0"/>
              <a:ext cx="6045200" cy="2489200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75FF89BF-6863-644D-A17F-FDCBB372060F}"/>
              </a:ext>
            </a:extLst>
          </p:cNvPr>
          <p:cNvSpPr txBox="1"/>
          <p:nvPr/>
        </p:nvSpPr>
        <p:spPr>
          <a:xfrm>
            <a:off x="5757311" y="4683824"/>
            <a:ext cx="6165123" cy="78117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rgbClr val="92D050"/>
                </a:solidFill>
              </a:rPr>
              <a:t>ACMG: </a:t>
            </a:r>
            <a:r>
              <a:rPr lang="en-US" sz="1600" b="1" dirty="0" err="1"/>
              <a:t>Gebelik</a:t>
            </a:r>
            <a:r>
              <a:rPr lang="en-US" sz="1600" b="1" dirty="0"/>
              <a:t> </a:t>
            </a:r>
            <a:r>
              <a:rPr lang="en-US" sz="1600" b="1" dirty="0" err="1"/>
              <a:t>öncesi</a:t>
            </a:r>
            <a:r>
              <a:rPr lang="en-US" sz="1600" b="1" dirty="0"/>
              <a:t> </a:t>
            </a:r>
            <a:r>
              <a:rPr lang="en-US" sz="1600" b="1" dirty="0" err="1"/>
              <a:t>başvuran</a:t>
            </a:r>
            <a:r>
              <a:rPr lang="en-US" sz="1600" b="1" dirty="0"/>
              <a:t> her </a:t>
            </a:r>
            <a:r>
              <a:rPr lang="en-US" sz="1600" b="1" dirty="0" err="1"/>
              <a:t>kadına</a:t>
            </a:r>
            <a:r>
              <a:rPr lang="en-US" sz="1600" b="1" dirty="0"/>
              <a:t> </a:t>
            </a:r>
            <a:r>
              <a:rPr lang="en-US" sz="1600" b="1" dirty="0" err="1"/>
              <a:t>ve</a:t>
            </a:r>
            <a:r>
              <a:rPr lang="en-US" sz="1600" b="1" dirty="0"/>
              <a:t> </a:t>
            </a:r>
            <a:r>
              <a:rPr lang="en-US" sz="1600" b="1" dirty="0" err="1"/>
              <a:t>gebelere</a:t>
            </a:r>
            <a:r>
              <a:rPr lang="en-US" sz="1600" b="1" dirty="0"/>
              <a:t> 3. SEVİYE TARAMA </a:t>
            </a:r>
            <a:r>
              <a:rPr lang="en-US" sz="1600" b="1" dirty="0" err="1"/>
              <a:t>önerilmelidir</a:t>
            </a:r>
            <a:r>
              <a:rPr lang="en-US" sz="16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464673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0C5B40FC-03ED-D543-B758-7C00A1C66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854" y="3095633"/>
            <a:ext cx="5725722" cy="2517104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A949E2F-72D9-8F4A-BC9E-9C6473F0B5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60" y="460085"/>
            <a:ext cx="2654300" cy="647700"/>
          </a:xfrm>
          <a:prstGeom prst="rect">
            <a:avLst/>
          </a:prstGeom>
        </p:spPr>
      </p:pic>
      <p:pic>
        <p:nvPicPr>
          <p:cNvPr id="13" name="Picture 12" descr="Table&#10;&#10;Description automatically generated">
            <a:extLst>
              <a:ext uri="{FF2B5EF4-FFF2-40B4-BE49-F238E27FC236}">
                <a16:creationId xmlns:a16="http://schemas.microsoft.com/office/drawing/2014/main" id="{B806CE53-8181-1F49-83CF-E5C3B26F06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930" y="749116"/>
            <a:ext cx="5848994" cy="2292173"/>
          </a:xfrm>
          <a:prstGeom prst="rect">
            <a:avLst/>
          </a:prstGeom>
        </p:spPr>
      </p:pic>
      <p:pic>
        <p:nvPicPr>
          <p:cNvPr id="18" name="Picture 17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CDBE5498-E4AB-4142-9099-E7D61A8A41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4" y="1167638"/>
            <a:ext cx="5829011" cy="1771623"/>
          </a:xfrm>
          <a:prstGeom prst="rect">
            <a:avLst/>
          </a:prstGeom>
        </p:spPr>
      </p:pic>
      <p:pic>
        <p:nvPicPr>
          <p:cNvPr id="19" name="Picture 18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077AB95E-B538-574D-894F-060371F2DEF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47" r="10891"/>
          <a:stretch/>
        </p:blipFill>
        <p:spPr>
          <a:xfrm>
            <a:off x="73314" y="3212976"/>
            <a:ext cx="5725721" cy="171429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BFE2765-3649-2143-BADF-EDBD3CE72346}"/>
              </a:ext>
            </a:extLst>
          </p:cNvPr>
          <p:cNvSpPr txBox="1">
            <a:spLocks/>
          </p:cNvSpPr>
          <p:nvPr/>
        </p:nvSpPr>
        <p:spPr bwMode="auto">
          <a:xfrm>
            <a:off x="0" y="2885"/>
            <a:ext cx="12192000" cy="45720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>
                <a:solidFill>
                  <a:schemeClr val="bg1"/>
                </a:solidFill>
                <a:latin typeface="Arial" charset="0"/>
              </a:rPr>
              <a:t>TESTİN KAPSAMI &amp; KISITLIKLARI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30D55A-5D4B-7649-BFE0-663F4EAF64BF}"/>
              </a:ext>
            </a:extLst>
          </p:cNvPr>
          <p:cNvSpPr txBox="1"/>
          <p:nvPr/>
        </p:nvSpPr>
        <p:spPr>
          <a:xfrm>
            <a:off x="2639616" y="4725144"/>
            <a:ext cx="2761129" cy="83099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600" dirty="0"/>
              <a:t>NGS-TÜM VARYANTLAR</a:t>
            </a:r>
          </a:p>
          <a:p>
            <a:r>
              <a:rPr lang="en-US" sz="1600" dirty="0"/>
              <a:t>SANGER , CNV</a:t>
            </a:r>
          </a:p>
          <a:p>
            <a:r>
              <a:rPr lang="en-US" sz="1600" dirty="0"/>
              <a:t>SMA, FXS, KF, DMD, KAH</a:t>
            </a:r>
          </a:p>
        </p:txBody>
      </p:sp>
    </p:spTree>
    <p:extLst>
      <p:ext uri="{BB962C8B-B14F-4D97-AF65-F5344CB8AC3E}">
        <p14:creationId xmlns:p14="http://schemas.microsoft.com/office/powerpoint/2010/main" val="16439459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89B39907-F7D6-8247-9B2A-82A394E67D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1" b="5901"/>
          <a:stretch/>
        </p:blipFill>
        <p:spPr>
          <a:xfrm>
            <a:off x="609600" y="332656"/>
            <a:ext cx="10972800" cy="561662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0C949E1-2EA4-F049-9065-7C2DE44C26B9}"/>
              </a:ext>
            </a:extLst>
          </p:cNvPr>
          <p:cNvSpPr txBox="1">
            <a:spLocks/>
          </p:cNvSpPr>
          <p:nvPr/>
        </p:nvSpPr>
        <p:spPr bwMode="auto">
          <a:xfrm>
            <a:off x="0" y="2885"/>
            <a:ext cx="12192000" cy="45720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>
                <a:solidFill>
                  <a:schemeClr val="bg1"/>
                </a:solidFill>
                <a:latin typeface="Arial" charset="0"/>
              </a:rPr>
              <a:t>TESTİN KAPSAMI &amp; KISITLIKLARI</a:t>
            </a:r>
          </a:p>
        </p:txBody>
      </p:sp>
    </p:spTree>
    <p:extLst>
      <p:ext uri="{BB962C8B-B14F-4D97-AF65-F5344CB8AC3E}">
        <p14:creationId xmlns:p14="http://schemas.microsoft.com/office/powerpoint/2010/main" val="2313136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5BB315ED-2545-4645-AD6F-018461B0AE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1" b="5900"/>
          <a:stretch/>
        </p:blipFill>
        <p:spPr>
          <a:xfrm>
            <a:off x="191344" y="839614"/>
            <a:ext cx="10972800" cy="55446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F46F2A-2AFB-D540-985B-CF4F61189A12}"/>
              </a:ext>
            </a:extLst>
          </p:cNvPr>
          <p:cNvSpPr txBox="1"/>
          <p:nvPr/>
        </p:nvSpPr>
        <p:spPr>
          <a:xfrm>
            <a:off x="10200456" y="4941168"/>
            <a:ext cx="1559496" cy="107721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600" dirty="0" err="1"/>
              <a:t>Frajil</a:t>
            </a:r>
            <a:r>
              <a:rPr lang="en-US" sz="1600" dirty="0"/>
              <a:t> X </a:t>
            </a:r>
            <a:r>
              <a:rPr lang="en-US" sz="1600" dirty="0" err="1"/>
              <a:t>ayrıca</a:t>
            </a:r>
            <a:r>
              <a:rPr lang="en-US" sz="1600" dirty="0"/>
              <a:t> </a:t>
            </a:r>
            <a:r>
              <a:rPr lang="en-US" sz="1600" dirty="0" err="1"/>
              <a:t>istemek</a:t>
            </a:r>
            <a:r>
              <a:rPr lang="en-US" sz="1600" dirty="0"/>
              <a:t> </a:t>
            </a:r>
            <a:r>
              <a:rPr lang="en-US" sz="1600" dirty="0" err="1"/>
              <a:t>gerekiyor</a:t>
            </a:r>
            <a:endParaRPr lang="en-US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C5D37C-E7D5-E84D-80A9-73F63718716F}"/>
              </a:ext>
            </a:extLst>
          </p:cNvPr>
          <p:cNvSpPr txBox="1"/>
          <p:nvPr/>
        </p:nvSpPr>
        <p:spPr>
          <a:xfrm>
            <a:off x="10213334" y="2636912"/>
            <a:ext cx="1559496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600" dirty="0"/>
              <a:t>SMA, KF var</a:t>
            </a:r>
          </a:p>
          <a:p>
            <a:endParaRPr lang="en-US" sz="16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4870696-F532-024F-B469-706786219BA2}"/>
              </a:ext>
            </a:extLst>
          </p:cNvPr>
          <p:cNvSpPr/>
          <p:nvPr/>
        </p:nvSpPr>
        <p:spPr>
          <a:xfrm>
            <a:off x="4727848" y="1700808"/>
            <a:ext cx="3240360" cy="43204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DE69A49-4E05-B348-9125-6E7E925FD961}"/>
              </a:ext>
            </a:extLst>
          </p:cNvPr>
          <p:cNvSpPr txBox="1">
            <a:spLocks/>
          </p:cNvSpPr>
          <p:nvPr/>
        </p:nvSpPr>
        <p:spPr bwMode="auto">
          <a:xfrm>
            <a:off x="0" y="2885"/>
            <a:ext cx="12192000" cy="45720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>
                <a:solidFill>
                  <a:schemeClr val="bg1"/>
                </a:solidFill>
                <a:latin typeface="Arial" charset="0"/>
              </a:rPr>
              <a:t>TESTİN KAPSAMI &amp; KISITLIKLARI</a:t>
            </a:r>
          </a:p>
        </p:txBody>
      </p:sp>
    </p:spTree>
    <p:extLst>
      <p:ext uri="{BB962C8B-B14F-4D97-AF65-F5344CB8AC3E}">
        <p14:creationId xmlns:p14="http://schemas.microsoft.com/office/powerpoint/2010/main" val="31640080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text, application, email, website&#10;&#10;Description automatically generated">
            <a:extLst>
              <a:ext uri="{FF2B5EF4-FFF2-40B4-BE49-F238E27FC236}">
                <a16:creationId xmlns:a16="http://schemas.microsoft.com/office/drawing/2014/main" id="{5B332E94-66BE-1546-B9AC-928823B680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" t="15350" r="7345" b="9050"/>
          <a:stretch/>
        </p:blipFill>
        <p:spPr>
          <a:xfrm>
            <a:off x="479376" y="836712"/>
            <a:ext cx="9505056" cy="5184576"/>
          </a:xfrm>
          <a:prstGeom prst="rect">
            <a:avLst/>
          </a:prstGeom>
        </p:spPr>
      </p:pic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212858CE-3C34-7B4A-AFC6-635CFC4449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94" t="35300" r="7344" b="5900"/>
          <a:stretch/>
        </p:blipFill>
        <p:spPr>
          <a:xfrm>
            <a:off x="6979840" y="2276872"/>
            <a:ext cx="3024336" cy="40324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B92E92C-76DB-4646-BE4E-EF814E243213}"/>
              </a:ext>
            </a:extLst>
          </p:cNvPr>
          <p:cNvSpPr txBox="1"/>
          <p:nvPr/>
        </p:nvSpPr>
        <p:spPr>
          <a:xfrm>
            <a:off x="9987606" y="3573016"/>
            <a:ext cx="2085058" cy="132343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600" dirty="0"/>
              <a:t>141 </a:t>
            </a:r>
            <a:r>
              <a:rPr lang="en-US" sz="1600" dirty="0" err="1"/>
              <a:t>gende</a:t>
            </a:r>
            <a:r>
              <a:rPr lang="en-US" sz="1600" dirty="0"/>
              <a:t> </a:t>
            </a:r>
          </a:p>
          <a:p>
            <a:endParaRPr lang="en-US" sz="1600" dirty="0"/>
          </a:p>
          <a:p>
            <a:r>
              <a:rPr lang="en-US" sz="1600" dirty="0" err="1"/>
              <a:t>En</a:t>
            </a:r>
            <a:r>
              <a:rPr lang="en-US" sz="1600" dirty="0"/>
              <a:t> </a:t>
            </a:r>
            <a:r>
              <a:rPr lang="en-US" sz="1600" dirty="0" err="1"/>
              <a:t>sık</a:t>
            </a:r>
            <a:r>
              <a:rPr lang="en-US" sz="1600" dirty="0"/>
              <a:t> </a:t>
            </a:r>
            <a:r>
              <a:rPr lang="en-US" sz="1600" dirty="0" err="1"/>
              <a:t>mutasyonlara</a:t>
            </a:r>
            <a:r>
              <a:rPr lang="en-US" sz="1600" dirty="0"/>
              <a:t> </a:t>
            </a:r>
            <a:r>
              <a:rPr lang="en-US" sz="1600" dirty="0" err="1"/>
              <a:t>bakıyor</a:t>
            </a:r>
            <a:endParaRPr lang="en-US" sz="16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6F7AD3-7095-2C4D-AFFE-759C4E0A5770}"/>
              </a:ext>
            </a:extLst>
          </p:cNvPr>
          <p:cNvSpPr txBox="1"/>
          <p:nvPr/>
        </p:nvSpPr>
        <p:spPr>
          <a:xfrm>
            <a:off x="10004176" y="5050526"/>
            <a:ext cx="1559496" cy="132343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600" dirty="0" err="1"/>
              <a:t>Frajil</a:t>
            </a:r>
            <a:r>
              <a:rPr lang="en-US" sz="1600" dirty="0"/>
              <a:t> X </a:t>
            </a:r>
          </a:p>
          <a:p>
            <a:r>
              <a:rPr lang="en-US" sz="1600" dirty="0"/>
              <a:t>SMA</a:t>
            </a:r>
          </a:p>
          <a:p>
            <a:r>
              <a:rPr lang="en-US" sz="1600" dirty="0"/>
              <a:t>KF</a:t>
            </a:r>
          </a:p>
          <a:p>
            <a:r>
              <a:rPr lang="en-US" sz="1600" dirty="0" err="1"/>
              <a:t>Hbpatiler</a:t>
            </a:r>
            <a:r>
              <a:rPr lang="en-US" sz="1600" dirty="0"/>
              <a:t> var</a:t>
            </a:r>
          </a:p>
          <a:p>
            <a:r>
              <a:rPr lang="en-US" sz="1600" dirty="0"/>
              <a:t>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C12385-85E3-DE43-8607-2AC4CEB0203D}"/>
              </a:ext>
            </a:extLst>
          </p:cNvPr>
          <p:cNvSpPr/>
          <p:nvPr/>
        </p:nvSpPr>
        <p:spPr>
          <a:xfrm>
            <a:off x="4475820" y="1763393"/>
            <a:ext cx="3240360" cy="43204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937A771-F7E2-8B48-99FB-A1587D9BE333}"/>
              </a:ext>
            </a:extLst>
          </p:cNvPr>
          <p:cNvSpPr txBox="1">
            <a:spLocks/>
          </p:cNvSpPr>
          <p:nvPr/>
        </p:nvSpPr>
        <p:spPr bwMode="auto">
          <a:xfrm>
            <a:off x="0" y="2885"/>
            <a:ext cx="12192000" cy="45720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>
                <a:solidFill>
                  <a:schemeClr val="bg1"/>
                </a:solidFill>
                <a:latin typeface="Arial" charset="0"/>
              </a:rPr>
              <a:t>TESTİN KAPSAMI &amp; KISITLIKLARI</a:t>
            </a:r>
          </a:p>
        </p:txBody>
      </p:sp>
    </p:spTree>
    <p:extLst>
      <p:ext uri="{BB962C8B-B14F-4D97-AF65-F5344CB8AC3E}">
        <p14:creationId xmlns:p14="http://schemas.microsoft.com/office/powerpoint/2010/main" val="37158741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Graphical user interface&#10;&#10;Description automatically generated">
            <a:extLst>
              <a:ext uri="{FF2B5EF4-FFF2-40B4-BE49-F238E27FC236}">
                <a16:creationId xmlns:a16="http://schemas.microsoft.com/office/drawing/2014/main" id="{0F0F16B0-672E-F049-BBA2-539F7290DC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" t="17451" r="4720" b="6951"/>
          <a:stretch/>
        </p:blipFill>
        <p:spPr>
          <a:xfrm>
            <a:off x="-40821" y="92730"/>
            <a:ext cx="10889349" cy="5640526"/>
          </a:xfrm>
          <a:prstGeom prst="rect">
            <a:avLst/>
          </a:prstGeom>
        </p:spPr>
      </p:pic>
      <p:pic>
        <p:nvPicPr>
          <p:cNvPr id="11" name="Picture 10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37474B6-93CB-614F-A08E-18B5C6F907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13"/>
          <a:stretch/>
        </p:blipFill>
        <p:spPr>
          <a:xfrm>
            <a:off x="1055440" y="5338274"/>
            <a:ext cx="1800200" cy="147510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4C1EEE4-D476-8042-9F05-8A2DF1EE2AC3}"/>
              </a:ext>
            </a:extLst>
          </p:cNvPr>
          <p:cNvSpPr txBox="1"/>
          <p:nvPr/>
        </p:nvSpPr>
        <p:spPr>
          <a:xfrm>
            <a:off x="3286528" y="4752386"/>
            <a:ext cx="2761129" cy="132343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600" dirty="0"/>
              <a:t>FARKLI SEÇENEKLER</a:t>
            </a:r>
          </a:p>
          <a:p>
            <a:endParaRPr lang="en-US" sz="1600" dirty="0"/>
          </a:p>
          <a:p>
            <a:r>
              <a:rPr lang="en-US" sz="1600" dirty="0"/>
              <a:t>NGS-TÜM VARYANTLAR</a:t>
            </a:r>
          </a:p>
          <a:p>
            <a:r>
              <a:rPr lang="en-US" sz="1600" dirty="0"/>
              <a:t>SANGER , CNV</a:t>
            </a:r>
          </a:p>
          <a:p>
            <a:r>
              <a:rPr lang="en-US" sz="1600" dirty="0"/>
              <a:t>SMA, FXS, DMD</a:t>
            </a:r>
          </a:p>
        </p:txBody>
      </p:sp>
      <p:pic>
        <p:nvPicPr>
          <p:cNvPr id="23" name="Picture 2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FF4B3BB4-CFFA-E340-B713-22E3BFEE99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2979370"/>
            <a:ext cx="5965560" cy="31093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2F4A849-FAF9-C942-B487-302772514385}"/>
              </a:ext>
            </a:extLst>
          </p:cNvPr>
          <p:cNvSpPr txBox="1">
            <a:spLocks/>
          </p:cNvSpPr>
          <p:nvPr/>
        </p:nvSpPr>
        <p:spPr bwMode="auto">
          <a:xfrm>
            <a:off x="0" y="2885"/>
            <a:ext cx="12192000" cy="45720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>
                <a:solidFill>
                  <a:schemeClr val="bg1"/>
                </a:solidFill>
                <a:latin typeface="Arial" charset="0"/>
              </a:rPr>
              <a:t>TESTİN KAPSAMI &amp; KISITLIKLARI</a:t>
            </a:r>
          </a:p>
        </p:txBody>
      </p:sp>
      <p:pic>
        <p:nvPicPr>
          <p:cNvPr id="7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A8DB92A7-D8A0-4246-B74C-D2336FB378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" t="17451" r="76705" b="74620"/>
          <a:stretch/>
        </p:blipFill>
        <p:spPr>
          <a:xfrm>
            <a:off x="479376" y="554004"/>
            <a:ext cx="2295872" cy="59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7039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, Word&#10;&#10;Description automatically generated">
            <a:extLst>
              <a:ext uri="{FF2B5EF4-FFF2-40B4-BE49-F238E27FC236}">
                <a16:creationId xmlns:a16="http://schemas.microsoft.com/office/drawing/2014/main" id="{8ADD55AC-D6B4-BD46-B6B9-335D271FDF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69" t="13490" r="8953" b="29136"/>
          <a:stretch/>
        </p:blipFill>
        <p:spPr>
          <a:xfrm>
            <a:off x="96537" y="1880828"/>
            <a:ext cx="4584391" cy="2280715"/>
          </a:xfrm>
          <a:prstGeom prst="rect">
            <a:avLst/>
          </a:prstGeom>
        </p:spPr>
      </p:pic>
      <p:pic>
        <p:nvPicPr>
          <p:cNvPr id="4" name="Picture 3" descr="A screenshot of a computer&#10;&#10;Description automatically generated">
            <a:extLst>
              <a:ext uri="{FF2B5EF4-FFF2-40B4-BE49-F238E27FC236}">
                <a16:creationId xmlns:a16="http://schemas.microsoft.com/office/drawing/2014/main" id="{73AB8BD6-1A2B-8C4A-A2BE-75F48E5827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" t="20002" r="5250" b="6699"/>
          <a:stretch/>
        </p:blipFill>
        <p:spPr>
          <a:xfrm>
            <a:off x="4799856" y="1880828"/>
            <a:ext cx="7154396" cy="367240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72C73AE-F3FD-BC43-B29E-A8C3CBEB0B21}"/>
              </a:ext>
            </a:extLst>
          </p:cNvPr>
          <p:cNvSpPr txBox="1">
            <a:spLocks/>
          </p:cNvSpPr>
          <p:nvPr/>
        </p:nvSpPr>
        <p:spPr bwMode="auto">
          <a:xfrm>
            <a:off x="0" y="2885"/>
            <a:ext cx="12192000" cy="45720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>
                <a:solidFill>
                  <a:schemeClr val="bg1"/>
                </a:solidFill>
                <a:latin typeface="Arial" charset="0"/>
              </a:rPr>
              <a:t>TESTİN KAPSAMI &amp; KISITLIKLARI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34B0ACA-E8A3-674F-9B33-9E9AD0A4E31F}"/>
              </a:ext>
            </a:extLst>
          </p:cNvPr>
          <p:cNvSpPr txBox="1"/>
          <p:nvPr/>
        </p:nvSpPr>
        <p:spPr>
          <a:xfrm>
            <a:off x="4799856" y="1012376"/>
            <a:ext cx="41807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ACMG: </a:t>
            </a:r>
          </a:p>
          <a:p>
            <a:r>
              <a:rPr lang="en-US" sz="1600" b="1" dirty="0">
                <a:solidFill>
                  <a:srgbClr val="FF0000"/>
                </a:solidFill>
              </a:rPr>
              <a:t>LAB REZİDÜ RİSK VERMEMELİ</a:t>
            </a:r>
          </a:p>
        </p:txBody>
      </p:sp>
    </p:spTree>
    <p:extLst>
      <p:ext uri="{BB962C8B-B14F-4D97-AF65-F5344CB8AC3E}">
        <p14:creationId xmlns:p14="http://schemas.microsoft.com/office/powerpoint/2010/main" val="25616807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turkey flag animation">
            <a:extLst>
              <a:ext uri="{FF2B5EF4-FFF2-40B4-BE49-F238E27FC236}">
                <a16:creationId xmlns:a16="http://schemas.microsoft.com/office/drawing/2014/main" id="{408AFAAE-32E2-B44A-9A64-50D232D8CC8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3472" y="1450829"/>
            <a:ext cx="743462" cy="437545"/>
          </a:xfrm>
          <a:prstGeom prst="rect">
            <a:avLst/>
          </a:prstGeom>
          <a:noFill/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6CF1CFBE-BF78-CF4B-9B41-E1E03DC964D3}"/>
              </a:ext>
            </a:extLst>
          </p:cNvPr>
          <p:cNvSpPr/>
          <p:nvPr/>
        </p:nvSpPr>
        <p:spPr>
          <a:xfrm>
            <a:off x="2207568" y="1339365"/>
            <a:ext cx="6889103" cy="1015663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r>
              <a:rPr lang="en-US" sz="2000" b="1" dirty="0">
                <a:latin typeface="AdvOT46dcae81"/>
              </a:rPr>
              <a:t>KF + SMA + FXS + </a:t>
            </a:r>
            <a:r>
              <a:rPr lang="en-US" sz="2000" b="1" dirty="0">
                <a:highlight>
                  <a:srgbClr val="00FF00"/>
                </a:highlight>
                <a:latin typeface="AdvOT46dcae81"/>
              </a:rPr>
              <a:t>ÖNERİLER?</a:t>
            </a:r>
          </a:p>
          <a:p>
            <a:r>
              <a:rPr lang="en-US" sz="2000" b="1" dirty="0">
                <a:latin typeface="AdvOT46dcae81"/>
              </a:rPr>
              <a:t>GEBELİK PLANLAYAN YA DA GEBELİĞİN ERKEN HAFTALARINDAKİ </a:t>
            </a:r>
          </a:p>
          <a:p>
            <a:r>
              <a:rPr lang="en-US" sz="2000" b="1" dirty="0">
                <a:solidFill>
                  <a:srgbClr val="FF0000"/>
                </a:solidFill>
                <a:latin typeface="AdvOT46dcae81"/>
              </a:rPr>
              <a:t>TÜM KADINLARA </a:t>
            </a:r>
            <a:r>
              <a:rPr lang="en-US" sz="2000" b="1" u="sng" dirty="0">
                <a:solidFill>
                  <a:srgbClr val="FF0000"/>
                </a:solidFill>
                <a:latin typeface="AdvOT46dcae81"/>
              </a:rPr>
              <a:t>ÖNERİLMELİ</a:t>
            </a:r>
            <a:endParaRPr lang="en-US" sz="2000" u="sng" dirty="0">
              <a:solidFill>
                <a:srgbClr val="FF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5F8D132-D214-5B41-89B6-8424B57E8551}"/>
              </a:ext>
            </a:extLst>
          </p:cNvPr>
          <p:cNvSpPr/>
          <p:nvPr/>
        </p:nvSpPr>
        <p:spPr>
          <a:xfrm>
            <a:off x="2207568" y="3057719"/>
            <a:ext cx="6889103" cy="1323439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r>
              <a:rPr lang="en-US" sz="2000" b="1" u="sng" dirty="0">
                <a:latin typeface="AdvOT46dcae81"/>
              </a:rPr>
              <a:t>İSTENECEK TESTİN; KAPSAM VE KISITLILIKLARI,</a:t>
            </a:r>
          </a:p>
          <a:p>
            <a:r>
              <a:rPr lang="en-US" sz="2000" b="1" dirty="0">
                <a:latin typeface="AdvOT46dcae81"/>
              </a:rPr>
              <a:t>NEGATİF  TEST SONUCUNUN ANLAMI ANLATILDIKTAN SONRA ÖZEL LABORATUVARLARIN SUNDUĞU TESTLER   </a:t>
            </a:r>
          </a:p>
          <a:p>
            <a:r>
              <a:rPr lang="en-US" sz="2000" b="1" u="sng" dirty="0" err="1">
                <a:solidFill>
                  <a:srgbClr val="FF0000"/>
                </a:solidFill>
                <a:latin typeface="AdvOT46dcae81"/>
              </a:rPr>
              <a:t>Yeterli</a:t>
            </a:r>
            <a:r>
              <a:rPr lang="en-US" sz="2000" b="1" u="sng" dirty="0">
                <a:solidFill>
                  <a:srgbClr val="FF0000"/>
                </a:solidFill>
                <a:latin typeface="AdvOT46dcae81"/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  <a:latin typeface="AdvOT46dcae81"/>
              </a:rPr>
              <a:t>bilgilendirilmiş</a:t>
            </a:r>
            <a:r>
              <a:rPr lang="en-US" sz="2000" b="1" u="sng" dirty="0">
                <a:solidFill>
                  <a:srgbClr val="FF0000"/>
                </a:solidFill>
                <a:latin typeface="AdvOT46dcae81"/>
              </a:rPr>
              <a:t>, İSTEYEN HERKESE ÖNERİLEBİLİR</a:t>
            </a:r>
            <a:endParaRPr lang="en-US" sz="2000" u="sng" dirty="0">
              <a:solidFill>
                <a:srgbClr val="FF0000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890F18B-AC3A-F04F-A0F4-F292330A62F4}"/>
              </a:ext>
            </a:extLst>
          </p:cNvPr>
          <p:cNvSpPr txBox="1">
            <a:spLocks/>
          </p:cNvSpPr>
          <p:nvPr/>
        </p:nvSpPr>
        <p:spPr bwMode="auto">
          <a:xfrm>
            <a:off x="0" y="2885"/>
            <a:ext cx="12192000" cy="716146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b="1" dirty="0">
                <a:solidFill>
                  <a:schemeClr val="bg1"/>
                </a:solidFill>
                <a:latin typeface="Arial" charset="0"/>
              </a:rPr>
              <a:t>SONUÇ</a:t>
            </a:r>
            <a:endParaRPr lang="en-US" sz="2400" dirty="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6030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6B7EC-EA72-184D-B8F8-198420854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TEŞEKKÜRLER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AEAE4-598F-B84C-A362-3D864A5824FB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47779C-D091-B346-9A31-4C2A17F44FB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1724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D3D6341-278F-CC45-A3E0-531D8D6096A1}"/>
              </a:ext>
            </a:extLst>
          </p:cNvPr>
          <p:cNvSpPr/>
          <p:nvPr/>
        </p:nvSpPr>
        <p:spPr>
          <a:xfrm>
            <a:off x="767408" y="260648"/>
            <a:ext cx="1044116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D3E3F"/>
                </a:solidFill>
                <a:latin typeface="Open Sans" panose="020B0606030504020204" pitchFamily="34" charset="0"/>
              </a:rPr>
              <a:t>Testing is optional | A patient can decline but request screening at another time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solidFill>
                <a:srgbClr val="3D3E3F"/>
              </a:solidFill>
              <a:latin typeface="Open Sans" panose="020B0606030504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D3E3F"/>
                </a:solidFill>
                <a:latin typeface="Open Sans" panose="020B0606030504020204" pitchFamily="34" charset="0"/>
              </a:rPr>
              <a:t>Preconception screening is recommended over prenatal screening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D3E3F"/>
                </a:solidFill>
                <a:latin typeface="Open Sans" panose="020B0606030504020204" pitchFamily="34" charset="0"/>
              </a:rPr>
              <a:t>Less stress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D3E3F"/>
                </a:solidFill>
                <a:latin typeface="Open Sans" panose="020B0606030504020204" pitchFamily="34" charset="0"/>
              </a:rPr>
              <a:t>Opens up additional options such as PGT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solidFill>
                <a:srgbClr val="3D3E3F"/>
              </a:solidFill>
              <a:latin typeface="Open Sans" panose="020B0606030504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D3E3F"/>
                </a:solidFill>
                <a:latin typeface="Open Sans" panose="020B0606030504020204" pitchFamily="34" charset="0"/>
              </a:rPr>
              <a:t>Concurrent partner testing should be offered if testing done during pregnancy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solidFill>
                <a:srgbClr val="3D3E3F"/>
              </a:solidFill>
              <a:latin typeface="Open Sans" panose="020B0606030504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D3E3F"/>
                </a:solidFill>
                <a:latin typeface="Open Sans" panose="020B0606030504020204" pitchFamily="34" charset="0"/>
              </a:rPr>
              <a:t>Check to ensure if there is a new reproductive partner | If new partner, carrier screening should be readdressed as couple’s risk will have changed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solidFill>
                <a:srgbClr val="3D3E3F"/>
              </a:solidFill>
              <a:latin typeface="Open Sans" panose="020B0606030504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D3E3F"/>
                </a:solidFill>
                <a:latin typeface="Open Sans" panose="020B0606030504020204" pitchFamily="34" charset="0"/>
              </a:rPr>
              <a:t>Only a minority of all genetic disorders are tested in carrier screening panels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D3E3F"/>
                </a:solidFill>
                <a:latin typeface="Open Sans" panose="020B0606030504020204" pitchFamily="34" charset="0"/>
              </a:rPr>
              <a:t>Genetic variants detected on screening panels usually will have been in families for generations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D3E3F"/>
                </a:solidFill>
                <a:latin typeface="Open Sans" panose="020B0606030504020204" pitchFamily="34" charset="0"/>
              </a:rPr>
              <a:t>Carrier screening cannot detect de novo (new) mutations in the fetus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D3E3F"/>
                </a:solidFill>
                <a:latin typeface="Open Sans" panose="020B0606030504020204" pitchFamily="34" charset="0"/>
              </a:rPr>
              <a:t>Requirements for newborn screening are unchanged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D3E3F"/>
                </a:solidFill>
                <a:latin typeface="Open Sans" panose="020B0606030504020204" pitchFamily="34" charset="0"/>
              </a:rPr>
              <a:t>Carrier screening looks at the parents’ </a:t>
            </a:r>
            <a:r>
              <a:rPr lang="en-US" dirty="0">
                <a:solidFill>
                  <a:srgbClr val="000000"/>
                </a:solidFill>
                <a:latin typeface="Open Sans" panose="020B0606030504020204" pitchFamily="34" charset="0"/>
              </a:rPr>
              <a:t>DNA</a:t>
            </a:r>
            <a:r>
              <a:rPr lang="en-US" dirty="0">
                <a:solidFill>
                  <a:srgbClr val="3D3E3F"/>
                </a:solidFill>
                <a:latin typeface="Open Sans" panose="020B0606030504020204" pitchFamily="34" charset="0"/>
              </a:rPr>
              <a:t> to determine risk for certain genetic conditions in the offspring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D3E3F"/>
                </a:solidFill>
                <a:latin typeface="Open Sans" panose="020B0606030504020204" pitchFamily="34" charset="0"/>
              </a:rPr>
              <a:t>Newborn screening is a test that assesses offspring directly for specific medical and genetic conditions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D3E3F"/>
                </a:solidFill>
                <a:latin typeface="Open Sans" panose="020B0606030504020204" pitchFamily="34" charset="0"/>
              </a:rPr>
              <a:t>Consanguinity increases risk for autosomal recessive disorders | Couples from certain communities, while not immediate first cousins, may also have increased risk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D3E3F"/>
                </a:solidFill>
                <a:latin typeface="Open Sans" panose="020B0606030504020204" pitchFamily="34" charset="0"/>
              </a:rPr>
              <a:t>Residual Risk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D3E3F"/>
                </a:solidFill>
                <a:latin typeface="Open Sans" panose="020B0606030504020204" pitchFamily="34" charset="0"/>
              </a:rPr>
              <a:t>Critical to ensure patients understand  that “a negative test reduces the chance to have an affected child but does not eliminate the risk”</a:t>
            </a:r>
            <a:endParaRPr lang="en-US" b="0" i="0" dirty="0">
              <a:solidFill>
                <a:srgbClr val="3D3E3F"/>
              </a:solidFill>
              <a:effectLst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256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0F177D0-F6C0-6B45-AD42-D6886646D9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5652" r="5652"/>
          <a:stretch>
            <a:fillRect/>
          </a:stretch>
        </p:blipFill>
        <p:spPr bwMode="auto">
          <a:xfrm>
            <a:off x="10225871" y="1273809"/>
            <a:ext cx="1931138" cy="2270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55E5741D-71E8-BD46-9B96-21301FBF1996}"/>
              </a:ext>
            </a:extLst>
          </p:cNvPr>
          <p:cNvGrpSpPr/>
          <p:nvPr/>
        </p:nvGrpSpPr>
        <p:grpSpPr>
          <a:xfrm>
            <a:off x="0" y="35952"/>
            <a:ext cx="3210055" cy="1845189"/>
            <a:chOff x="250651" y="1226744"/>
            <a:chExt cx="3976296" cy="2149492"/>
          </a:xfrm>
        </p:grpSpPr>
        <p:pic>
          <p:nvPicPr>
            <p:cNvPr id="8" name="Picture 7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2A1DB6BB-271E-8345-A452-548A04BF3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127" y="3059919"/>
              <a:ext cx="2255838" cy="316317"/>
            </a:xfrm>
            <a:prstGeom prst="rect">
              <a:avLst/>
            </a:prstGeom>
          </p:spPr>
        </p:pic>
        <p:pic>
          <p:nvPicPr>
            <p:cNvPr id="10" name="Picture 9" descr="Graphical user interface, text, application&#10;&#10;Description automatically generated">
              <a:extLst>
                <a:ext uri="{FF2B5EF4-FFF2-40B4-BE49-F238E27FC236}">
                  <a16:creationId xmlns:a16="http://schemas.microsoft.com/office/drawing/2014/main" id="{3F056BB7-AA31-FD42-B5AC-3278071BF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651" y="1226744"/>
              <a:ext cx="3976296" cy="1770208"/>
            </a:xfrm>
            <a:prstGeom prst="rect">
              <a:avLst/>
            </a:prstGeom>
          </p:spPr>
        </p:pic>
      </p:grpSp>
      <p:sp>
        <p:nvSpPr>
          <p:cNvPr id="6" name="Cloud 5">
            <a:extLst>
              <a:ext uri="{FF2B5EF4-FFF2-40B4-BE49-F238E27FC236}">
                <a16:creationId xmlns:a16="http://schemas.microsoft.com/office/drawing/2014/main" id="{3EB543BA-C3DB-4D4C-BFD7-E4F81443BD14}"/>
              </a:ext>
            </a:extLst>
          </p:cNvPr>
          <p:cNvSpPr/>
          <p:nvPr/>
        </p:nvSpPr>
        <p:spPr>
          <a:xfrm>
            <a:off x="7536160" y="150184"/>
            <a:ext cx="2327821" cy="13847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AF587C-5A4E-B242-86AB-BA9DFEE9533D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7419047" y="146999"/>
            <a:ext cx="2417274" cy="146260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200" dirty="0">
              <a:solidFill>
                <a:srgbClr val="FFFF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FFFF00"/>
                </a:solidFill>
              </a:rPr>
              <a:t>“</a:t>
            </a:r>
            <a:r>
              <a:rPr lang="en-US" sz="1400" b="1" dirty="0" err="1">
                <a:solidFill>
                  <a:srgbClr val="FFFF00"/>
                </a:solidFill>
              </a:rPr>
              <a:t>Önümüzdeki</a:t>
            </a:r>
            <a:r>
              <a:rPr lang="en-US" sz="1400" b="1" dirty="0">
                <a:solidFill>
                  <a:srgbClr val="FFFF00"/>
                </a:solidFill>
              </a:rPr>
              <a:t> 1 </a:t>
            </a:r>
            <a:r>
              <a:rPr lang="en-US" sz="1400" b="1" dirty="0" err="1">
                <a:solidFill>
                  <a:srgbClr val="FFFF00"/>
                </a:solidFill>
              </a:rPr>
              <a:t>yıl</a:t>
            </a:r>
            <a:r>
              <a:rPr lang="en-US" sz="1400" b="1" dirty="0">
                <a:solidFill>
                  <a:srgbClr val="FFFF00"/>
                </a:solidFill>
              </a:rPr>
              <a:t> </a:t>
            </a:r>
            <a:r>
              <a:rPr lang="en-US" sz="1400" b="1" dirty="0" err="1">
                <a:solidFill>
                  <a:srgbClr val="FFFF00"/>
                </a:solidFill>
              </a:rPr>
              <a:t>içinde</a:t>
            </a:r>
            <a:r>
              <a:rPr lang="en-US" sz="1400" b="1" dirty="0">
                <a:solidFill>
                  <a:srgbClr val="FFFF00"/>
                </a:solidFill>
              </a:rPr>
              <a:t> </a:t>
            </a:r>
            <a:r>
              <a:rPr lang="en-US" sz="1400" b="1" dirty="0" err="1">
                <a:solidFill>
                  <a:srgbClr val="FFFF00"/>
                </a:solidFill>
              </a:rPr>
              <a:t>gebelik</a:t>
            </a:r>
            <a:r>
              <a:rPr lang="en-US" sz="1400" b="1" dirty="0">
                <a:solidFill>
                  <a:srgbClr val="FFFF00"/>
                </a:solidFill>
              </a:rPr>
              <a:t> </a:t>
            </a:r>
            <a:r>
              <a:rPr lang="en-US" sz="1400" b="1" dirty="0" err="1">
                <a:solidFill>
                  <a:srgbClr val="FFFF00"/>
                </a:solidFill>
              </a:rPr>
              <a:t>planınız</a:t>
            </a:r>
            <a:r>
              <a:rPr lang="en-US" sz="1400" b="1" dirty="0">
                <a:solidFill>
                  <a:srgbClr val="FFFF00"/>
                </a:solidFill>
              </a:rPr>
              <a:t> var </a:t>
            </a:r>
            <a:r>
              <a:rPr lang="en-US" sz="1400" b="1" dirty="0" err="1">
                <a:solidFill>
                  <a:srgbClr val="FFFF00"/>
                </a:solidFill>
              </a:rPr>
              <a:t>mı</a:t>
            </a:r>
            <a:r>
              <a:rPr lang="en-US" sz="1400" b="1" dirty="0">
                <a:solidFill>
                  <a:srgbClr val="FFFF00"/>
                </a:solidFill>
              </a:rPr>
              <a:t>?”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FFFF00"/>
              </a:solidFill>
            </a:endParaRPr>
          </a:p>
        </p:txBody>
      </p:sp>
      <p:sp>
        <p:nvSpPr>
          <p:cNvPr id="15" name="Right Arrow 14">
            <a:extLst>
              <a:ext uri="{FF2B5EF4-FFF2-40B4-BE49-F238E27FC236}">
                <a16:creationId xmlns:a16="http://schemas.microsoft.com/office/drawing/2014/main" id="{89CD3106-F0A9-7040-8124-84BAE0F2712E}"/>
              </a:ext>
            </a:extLst>
          </p:cNvPr>
          <p:cNvSpPr/>
          <p:nvPr/>
        </p:nvSpPr>
        <p:spPr>
          <a:xfrm rot="1204209">
            <a:off x="10087880" y="911396"/>
            <a:ext cx="1109047" cy="446758"/>
          </a:xfrm>
          <a:prstGeom prst="rightArrow">
            <a:avLst>
              <a:gd name="adj1" fmla="val 44661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Table&#10;&#10;Description automatically generated">
            <a:extLst>
              <a:ext uri="{FF2B5EF4-FFF2-40B4-BE49-F238E27FC236}">
                <a16:creationId xmlns:a16="http://schemas.microsoft.com/office/drawing/2014/main" id="{05E3E73E-F547-3048-883B-02B75D9382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61" y="1591091"/>
            <a:ext cx="6407146" cy="515027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D0A03C3-496B-F64B-AA79-57A933CE4277}"/>
              </a:ext>
            </a:extLst>
          </p:cNvPr>
          <p:cNvSpPr txBox="1"/>
          <p:nvPr/>
        </p:nvSpPr>
        <p:spPr>
          <a:xfrm>
            <a:off x="8627684" y="2898366"/>
            <a:ext cx="1401099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KİSTİK FİBROZİS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F2D26A9-672E-9C43-9E8F-2CA21FC5737A}"/>
              </a:ext>
            </a:extLst>
          </p:cNvPr>
          <p:cNvSpPr txBox="1"/>
          <p:nvPr/>
        </p:nvSpPr>
        <p:spPr>
          <a:xfrm>
            <a:off x="8600030" y="4026804"/>
            <a:ext cx="1456409" cy="553998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FRAJİL X </a:t>
            </a:r>
          </a:p>
          <a:p>
            <a:r>
              <a:rPr lang="en-US" sz="1200" dirty="0"/>
              <a:t>(</a:t>
            </a:r>
            <a:r>
              <a:rPr lang="en-US" sz="1200" dirty="0" err="1"/>
              <a:t>öykü</a:t>
            </a:r>
            <a:r>
              <a:rPr lang="en-US" sz="1200" dirty="0"/>
              <a:t> / </a:t>
            </a:r>
            <a:r>
              <a:rPr lang="en-US" sz="1200" dirty="0" err="1"/>
              <a:t>talep</a:t>
            </a:r>
            <a:r>
              <a:rPr lang="en-US" sz="1200" dirty="0"/>
              <a:t>)</a:t>
            </a:r>
            <a:endParaRPr lang="en-US" sz="16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EDD36E4-C319-3C4B-AD55-E9BF19AA5D44}"/>
              </a:ext>
            </a:extLst>
          </p:cNvPr>
          <p:cNvSpPr txBox="1"/>
          <p:nvPr/>
        </p:nvSpPr>
        <p:spPr>
          <a:xfrm>
            <a:off x="8600030" y="4607296"/>
            <a:ext cx="1456409" cy="80021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dirty="0" err="1"/>
              <a:t>Hbpatiler</a:t>
            </a:r>
            <a:r>
              <a:rPr lang="en-US" dirty="0"/>
              <a:t> </a:t>
            </a:r>
            <a:r>
              <a:rPr lang="en-US" sz="1200" dirty="0"/>
              <a:t>(</a:t>
            </a:r>
            <a:r>
              <a:rPr lang="en-US" sz="1200" dirty="0" err="1"/>
              <a:t>Ortadoğu</a:t>
            </a:r>
            <a:r>
              <a:rPr lang="en-US" sz="1200" dirty="0"/>
              <a:t> / </a:t>
            </a:r>
            <a:r>
              <a:rPr lang="en-US" sz="1200" dirty="0" err="1"/>
              <a:t>Doğu</a:t>
            </a:r>
            <a:r>
              <a:rPr lang="en-US" sz="1200" dirty="0"/>
              <a:t> Akdeniz</a:t>
            </a:r>
            <a:r>
              <a:rPr lang="en-US" sz="1600" dirty="0"/>
              <a:t>)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858F78D-E095-9C4C-B567-027FE4CA5B9A}"/>
              </a:ext>
            </a:extLst>
          </p:cNvPr>
          <p:cNvSpPr txBox="1"/>
          <p:nvPr/>
        </p:nvSpPr>
        <p:spPr>
          <a:xfrm>
            <a:off x="8602673" y="5412609"/>
            <a:ext cx="1453765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SMA</a:t>
            </a:r>
          </a:p>
        </p:txBody>
      </p:sp>
      <p:sp>
        <p:nvSpPr>
          <p:cNvPr id="13" name="Right Brace 12">
            <a:extLst>
              <a:ext uri="{FF2B5EF4-FFF2-40B4-BE49-F238E27FC236}">
                <a16:creationId xmlns:a16="http://schemas.microsoft.com/office/drawing/2014/main" id="{15B0003F-5608-C84F-ACA2-E7BC9AF489A1}"/>
              </a:ext>
            </a:extLst>
          </p:cNvPr>
          <p:cNvSpPr/>
          <p:nvPr/>
        </p:nvSpPr>
        <p:spPr>
          <a:xfrm>
            <a:off x="8066195" y="1881140"/>
            <a:ext cx="434674" cy="4860227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F6483C-B2F7-624C-A6D4-7E90F06CC3A0}"/>
              </a:ext>
            </a:extLst>
          </p:cNvPr>
          <p:cNvSpPr txBox="1"/>
          <p:nvPr/>
        </p:nvSpPr>
        <p:spPr>
          <a:xfrm>
            <a:off x="1951969" y="2185700"/>
            <a:ext cx="1047687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Canavan </a:t>
            </a:r>
            <a:r>
              <a:rPr lang="en-US" sz="1400" dirty="0" err="1"/>
              <a:t>hastalığı</a:t>
            </a:r>
            <a:endParaRPr lang="en-US" sz="1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89DC1A-CBF6-5444-A4F7-F5F07B133945}"/>
              </a:ext>
            </a:extLst>
          </p:cNvPr>
          <p:cNvSpPr txBox="1"/>
          <p:nvPr/>
        </p:nvSpPr>
        <p:spPr>
          <a:xfrm>
            <a:off x="1894437" y="5714092"/>
            <a:ext cx="1083636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Tay-Sachs </a:t>
            </a:r>
            <a:r>
              <a:rPr lang="en-US" sz="1400" dirty="0" err="1"/>
              <a:t>hastalığı</a:t>
            </a:r>
            <a:endParaRPr lang="en-US" sz="1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C6FB1F-45CA-C14C-A119-AE7C67E756D2}"/>
              </a:ext>
            </a:extLst>
          </p:cNvPr>
          <p:cNvSpPr txBox="1"/>
          <p:nvPr/>
        </p:nvSpPr>
        <p:spPr>
          <a:xfrm>
            <a:off x="1916020" y="3356992"/>
            <a:ext cx="1083636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err="1"/>
              <a:t>Familyel</a:t>
            </a:r>
            <a:r>
              <a:rPr lang="en-US" sz="1200" dirty="0"/>
              <a:t> </a:t>
            </a:r>
            <a:r>
              <a:rPr lang="en-US" sz="1200" dirty="0" err="1"/>
              <a:t>disotonomi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263709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8DCA656-C438-EA4F-95E7-E4AAC9B722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9" r="9673" b="33755"/>
          <a:stretch/>
        </p:blipFill>
        <p:spPr>
          <a:xfrm>
            <a:off x="45000" y="1750470"/>
            <a:ext cx="6627064" cy="499089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728B6635-6839-C34D-A21F-250B1715CBA1}"/>
              </a:ext>
            </a:extLst>
          </p:cNvPr>
          <p:cNvGrpSpPr/>
          <p:nvPr/>
        </p:nvGrpSpPr>
        <p:grpSpPr>
          <a:xfrm>
            <a:off x="77500" y="74575"/>
            <a:ext cx="4506332" cy="1770249"/>
            <a:chOff x="50800" y="0"/>
            <a:chExt cx="6045200" cy="2238302"/>
          </a:xfrm>
        </p:grpSpPr>
        <p:pic>
          <p:nvPicPr>
            <p:cNvPr id="5" name="Picture 4" descr="Graphical user interface, text, application, letter&#10;&#10;Description automatically generated">
              <a:extLst>
                <a:ext uri="{FF2B5EF4-FFF2-40B4-BE49-F238E27FC236}">
                  <a16:creationId xmlns:a16="http://schemas.microsoft.com/office/drawing/2014/main" id="{746FA87C-0210-0D4E-99A7-9A52D404FF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860"/>
            <a:stretch/>
          </p:blipFill>
          <p:spPr>
            <a:xfrm>
              <a:off x="50800" y="0"/>
              <a:ext cx="6045200" cy="1895273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D2B7ABE-F211-1344-BD59-F0E7B2389C2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00" y="1951846"/>
              <a:ext cx="6045200" cy="286456"/>
            </a:xfrm>
            <a:prstGeom prst="rect">
              <a:avLst/>
            </a:prstGeom>
          </p:spPr>
        </p:pic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596355E3-5B1C-ED46-BD5D-92392B739316}"/>
              </a:ext>
            </a:extLst>
          </p:cNvPr>
          <p:cNvSpPr/>
          <p:nvPr/>
        </p:nvSpPr>
        <p:spPr>
          <a:xfrm>
            <a:off x="6828812" y="4890326"/>
            <a:ext cx="49424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latin typeface="AdvOT46dcae81"/>
              </a:rPr>
              <a:t>PARTNERİNE:</a:t>
            </a:r>
          </a:p>
          <a:p>
            <a:r>
              <a:rPr lang="en-US" sz="1600" dirty="0">
                <a:latin typeface="AdvOT46dcae81"/>
              </a:rPr>
              <a:t>*</a:t>
            </a:r>
            <a:r>
              <a:rPr lang="en-US" sz="1600" dirty="0" err="1">
                <a:latin typeface="AdvOT46dcae81"/>
              </a:rPr>
              <a:t>Eş</a:t>
            </a:r>
            <a:r>
              <a:rPr lang="en-US" sz="1600" dirty="0">
                <a:latin typeface="AdvOT46dcae81"/>
              </a:rPr>
              <a:t> </a:t>
            </a:r>
            <a:r>
              <a:rPr lang="en-US" sz="1600" dirty="0" err="1">
                <a:latin typeface="AdvOT46dcae81"/>
              </a:rPr>
              <a:t>zamanli</a:t>
            </a:r>
            <a:r>
              <a:rPr lang="en-US" sz="1600" dirty="0">
                <a:latin typeface="AdvOT46dcae81"/>
              </a:rPr>
              <a:t> </a:t>
            </a:r>
            <a:r>
              <a:rPr lang="en-US" sz="1600" dirty="0" err="1">
                <a:latin typeface="AdvOT46dcae81"/>
              </a:rPr>
              <a:t>yapılacaksa</a:t>
            </a:r>
            <a:r>
              <a:rPr lang="en-US" sz="1600" dirty="0">
                <a:latin typeface="AdvOT46dcae81"/>
              </a:rPr>
              <a:t> </a:t>
            </a:r>
            <a:r>
              <a:rPr lang="en-US" sz="1600" u="sng" dirty="0" err="1">
                <a:latin typeface="AdvOT46dcae81"/>
              </a:rPr>
              <a:t>otozomal</a:t>
            </a:r>
            <a:r>
              <a:rPr lang="en-US" sz="1600" u="sng" dirty="0">
                <a:latin typeface="AdvOT46dcae81"/>
              </a:rPr>
              <a:t> </a:t>
            </a:r>
            <a:r>
              <a:rPr lang="en-US" sz="1600" u="sng" dirty="0" err="1">
                <a:latin typeface="AdvOT46dcae81"/>
              </a:rPr>
              <a:t>resesif</a:t>
            </a:r>
            <a:r>
              <a:rPr lang="en-US" sz="1600" u="sng" dirty="0">
                <a:latin typeface="AdvOT46dcae81"/>
              </a:rPr>
              <a:t> </a:t>
            </a:r>
            <a:r>
              <a:rPr lang="en-US" sz="1600" u="sng" dirty="0" err="1">
                <a:latin typeface="AdvOT46dcae81"/>
              </a:rPr>
              <a:t>durumlar</a:t>
            </a:r>
            <a:r>
              <a:rPr lang="en-US" sz="1600" u="sng" dirty="0">
                <a:latin typeface="AdvOT46dcae81"/>
              </a:rPr>
              <a:t> </a:t>
            </a:r>
            <a:r>
              <a:rPr lang="en-US" sz="1600" dirty="0" err="1">
                <a:latin typeface="AdvOT46dcae81"/>
              </a:rPr>
              <a:t>için</a:t>
            </a:r>
            <a:r>
              <a:rPr lang="en-US" sz="1600" dirty="0">
                <a:latin typeface="AdvOT46dcae81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AdvOT46dcae81"/>
              </a:rPr>
              <a:t>önerilebilir</a:t>
            </a:r>
            <a:r>
              <a:rPr lang="en-US" sz="1600" b="1" dirty="0">
                <a:solidFill>
                  <a:srgbClr val="FF0000"/>
                </a:solidFill>
                <a:latin typeface="AdvOT46dcae81"/>
              </a:rPr>
              <a:t>.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0BAED1-C2BE-D443-BFEF-C0AE486E6C41}"/>
              </a:ext>
            </a:extLst>
          </p:cNvPr>
          <p:cNvSpPr txBox="1"/>
          <p:nvPr/>
        </p:nvSpPr>
        <p:spPr>
          <a:xfrm>
            <a:off x="634171" y="6126068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</a:rPr>
              <a:t>(ACMG + ACOG)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034845-E672-7446-9E21-A1AE2916A527}"/>
              </a:ext>
            </a:extLst>
          </p:cNvPr>
          <p:cNvSpPr txBox="1"/>
          <p:nvPr/>
        </p:nvSpPr>
        <p:spPr>
          <a:xfrm>
            <a:off x="689595" y="4998048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</a:rPr>
              <a:t>(ACOG)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0739C9-890D-A54D-BCC0-788738FDBC69}"/>
              </a:ext>
            </a:extLst>
          </p:cNvPr>
          <p:cNvSpPr txBox="1"/>
          <p:nvPr/>
        </p:nvSpPr>
        <p:spPr>
          <a:xfrm>
            <a:off x="666972" y="3493789"/>
            <a:ext cx="4924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</a:rPr>
              <a:t>(</a:t>
            </a:r>
            <a:r>
              <a:rPr lang="en-US" sz="1400" b="1" dirty="0" err="1">
                <a:solidFill>
                  <a:srgbClr val="FFFF00"/>
                </a:solidFill>
              </a:rPr>
              <a:t>Literatür</a:t>
            </a:r>
            <a:r>
              <a:rPr lang="en-US" sz="1400" b="1" dirty="0">
                <a:solidFill>
                  <a:srgbClr val="FFFF00"/>
                </a:solidFill>
              </a:rPr>
              <a:t> </a:t>
            </a:r>
            <a:r>
              <a:rPr lang="en-US" sz="1400" b="1" dirty="0" err="1">
                <a:solidFill>
                  <a:srgbClr val="FFFF00"/>
                </a:solidFill>
              </a:rPr>
              <a:t>destekli</a:t>
            </a:r>
            <a:r>
              <a:rPr lang="en-US" sz="1400" b="1" dirty="0">
                <a:solidFill>
                  <a:srgbClr val="FFFF00"/>
                </a:solidFill>
              </a:rPr>
              <a:t>, </a:t>
            </a:r>
            <a:r>
              <a:rPr lang="en-US" b="1" u="sng" dirty="0">
                <a:solidFill>
                  <a:srgbClr val="FFFF00"/>
                </a:solidFill>
              </a:rPr>
              <a:t>ABD</a:t>
            </a:r>
            <a:r>
              <a:rPr lang="en-US" sz="1400" b="1" dirty="0">
                <a:solidFill>
                  <a:srgbClr val="FFFF00"/>
                </a:solidFill>
              </a:rPr>
              <a:t> </a:t>
            </a:r>
            <a:r>
              <a:rPr lang="en-US" sz="1400" b="1" dirty="0" err="1">
                <a:solidFill>
                  <a:srgbClr val="FFFF00"/>
                </a:solidFill>
              </a:rPr>
              <a:t>için</a:t>
            </a:r>
            <a:r>
              <a:rPr lang="en-US" sz="1400" b="1" dirty="0">
                <a:solidFill>
                  <a:srgbClr val="FFFF00"/>
                </a:solidFill>
              </a:rPr>
              <a:t> </a:t>
            </a:r>
            <a:r>
              <a:rPr lang="en-US" sz="1400" b="1" dirty="0" err="1">
                <a:solidFill>
                  <a:srgbClr val="FFFF00"/>
                </a:solidFill>
              </a:rPr>
              <a:t>taşıyıcı</a:t>
            </a:r>
            <a:r>
              <a:rPr lang="en-US" sz="1400" b="1" dirty="0">
                <a:solidFill>
                  <a:srgbClr val="FFFF00"/>
                </a:solidFill>
              </a:rPr>
              <a:t> </a:t>
            </a:r>
            <a:r>
              <a:rPr lang="en-US" sz="1400" b="1" dirty="0" err="1">
                <a:solidFill>
                  <a:srgbClr val="FFFF00"/>
                </a:solidFill>
              </a:rPr>
              <a:t>sıklığı</a:t>
            </a:r>
            <a:r>
              <a:rPr lang="en-US" sz="1400" b="1" dirty="0">
                <a:solidFill>
                  <a:srgbClr val="FFFF00"/>
                </a:solidFill>
              </a:rPr>
              <a:t>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588AEE-7A25-5147-95B5-80613942C010}"/>
              </a:ext>
            </a:extLst>
          </p:cNvPr>
          <p:cNvSpPr txBox="1"/>
          <p:nvPr/>
        </p:nvSpPr>
        <p:spPr>
          <a:xfrm>
            <a:off x="666972" y="1936475"/>
            <a:ext cx="2692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</a:rPr>
              <a:t>(</a:t>
            </a:r>
            <a:r>
              <a:rPr lang="en-US" sz="1400" b="1" dirty="0" err="1">
                <a:solidFill>
                  <a:srgbClr val="FFFF00"/>
                </a:solidFill>
              </a:rPr>
              <a:t>Moleküler</a:t>
            </a:r>
            <a:r>
              <a:rPr lang="en-US" sz="1400" b="1" dirty="0">
                <a:solidFill>
                  <a:srgbClr val="FFFF00"/>
                </a:solidFill>
              </a:rPr>
              <a:t> Lab </a:t>
            </a:r>
            <a:r>
              <a:rPr lang="en-US" sz="1400" b="1" dirty="0" err="1">
                <a:solidFill>
                  <a:srgbClr val="FFFF00"/>
                </a:solidFill>
              </a:rPr>
              <a:t>listesi</a:t>
            </a:r>
            <a:r>
              <a:rPr lang="en-US" sz="1400" b="1" dirty="0">
                <a:solidFill>
                  <a:srgbClr val="FFFF00"/>
                </a:solidFill>
              </a:rPr>
              <a:t>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75D9B2B-E61A-A94F-970E-B6B85F7E2AA5}"/>
              </a:ext>
            </a:extLst>
          </p:cNvPr>
          <p:cNvSpPr txBox="1"/>
          <p:nvPr/>
        </p:nvSpPr>
        <p:spPr>
          <a:xfrm>
            <a:off x="6828812" y="3212976"/>
            <a:ext cx="4942430" cy="151984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rgbClr val="92D050"/>
                </a:solidFill>
              </a:rPr>
              <a:t>ACMG: RUTİN ÖNERİYOR</a:t>
            </a:r>
          </a:p>
          <a:p>
            <a:pPr>
              <a:lnSpc>
                <a:spcPct val="150000"/>
              </a:lnSpc>
            </a:pPr>
            <a:r>
              <a:rPr lang="en-US" sz="1600" b="1" dirty="0" err="1"/>
              <a:t>Gebelik</a:t>
            </a:r>
            <a:r>
              <a:rPr lang="en-US" sz="1600" b="1" dirty="0"/>
              <a:t> </a:t>
            </a:r>
            <a:r>
              <a:rPr lang="en-US" sz="1600" b="1" dirty="0" err="1"/>
              <a:t>öncesi</a:t>
            </a:r>
            <a:r>
              <a:rPr lang="en-US" sz="1600" b="1" dirty="0"/>
              <a:t> </a:t>
            </a:r>
            <a:r>
              <a:rPr lang="en-US" sz="1600" b="1" dirty="0" err="1"/>
              <a:t>başvuran</a:t>
            </a:r>
            <a:r>
              <a:rPr lang="en-US" sz="1600" b="1" dirty="0"/>
              <a:t> her </a:t>
            </a:r>
            <a:r>
              <a:rPr lang="en-US" sz="1600" b="1" dirty="0" err="1"/>
              <a:t>kadına</a:t>
            </a:r>
            <a:r>
              <a:rPr lang="en-US" sz="1600" b="1" dirty="0"/>
              <a:t> </a:t>
            </a:r>
            <a:r>
              <a:rPr lang="en-US" sz="1600" b="1" dirty="0" err="1"/>
              <a:t>ve</a:t>
            </a:r>
            <a:r>
              <a:rPr lang="en-US" sz="1600" b="1" dirty="0"/>
              <a:t> </a:t>
            </a:r>
            <a:r>
              <a:rPr lang="en-US" sz="1600" b="1" dirty="0" err="1"/>
              <a:t>gebelere</a:t>
            </a:r>
            <a:r>
              <a:rPr lang="en-US" sz="1600" b="1" dirty="0"/>
              <a:t> 3. SEVİYE TARAMA </a:t>
            </a:r>
            <a:r>
              <a:rPr lang="en-US" sz="1600" b="1" dirty="0">
                <a:solidFill>
                  <a:srgbClr val="FF0000"/>
                </a:solidFill>
              </a:rPr>
              <a:t>ÖNERİLMELİDİR</a:t>
            </a:r>
            <a:r>
              <a:rPr lang="en-US" sz="16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6238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F38BB534-12CD-5443-9C19-4B100A4BA8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013" y="143098"/>
            <a:ext cx="10300635" cy="671490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4E0CB12-D23E-294A-B95D-310EAD687796}"/>
                  </a:ext>
                </a:extLst>
              </p14:cNvPr>
              <p14:cNvContentPartPr/>
              <p14:nvPr/>
            </p14:nvContentPartPr>
            <p14:xfrm>
              <a:off x="3015662" y="1783053"/>
              <a:ext cx="698040" cy="2937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4E0CB12-D23E-294A-B95D-310EAD68779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97662" y="1765053"/>
                <a:ext cx="733680" cy="32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08CDA51-7C05-B047-B38F-1FDEB5A4FC36}"/>
                  </a:ext>
                </a:extLst>
              </p14:cNvPr>
              <p14:cNvContentPartPr/>
              <p14:nvPr/>
            </p14:nvContentPartPr>
            <p14:xfrm>
              <a:off x="3004142" y="2772693"/>
              <a:ext cx="723960" cy="3456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08CDA51-7C05-B047-B38F-1FDEB5A4FC3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986142" y="2754693"/>
                <a:ext cx="759600" cy="38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AF1105A2-0FA0-8D48-8748-44F9ADB51822}"/>
                  </a:ext>
                </a:extLst>
              </p14:cNvPr>
              <p14:cNvContentPartPr/>
              <p14:nvPr/>
            </p14:nvContentPartPr>
            <p14:xfrm>
              <a:off x="845494" y="7138413"/>
              <a:ext cx="360" cy="3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AF1105A2-0FA0-8D48-8748-44F9ADB51822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7854" y="7120413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0A1A7C13-E918-B045-90D9-E92B87FEAE47}"/>
              </a:ext>
            </a:extLst>
          </p:cNvPr>
          <p:cNvSpPr txBox="1"/>
          <p:nvPr/>
        </p:nvSpPr>
        <p:spPr>
          <a:xfrm>
            <a:off x="274522" y="1892147"/>
            <a:ext cx="12810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ABD </a:t>
            </a:r>
            <a:r>
              <a:rPr lang="en-US" sz="1600" dirty="0" err="1"/>
              <a:t>sıklık</a:t>
            </a:r>
            <a:r>
              <a:rPr lang="en-US" sz="1600" dirty="0"/>
              <a:t>:</a:t>
            </a:r>
          </a:p>
          <a:p>
            <a:r>
              <a:rPr lang="en-US" sz="1400" dirty="0"/>
              <a:t>1/3500 – 1/40000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58A66F-6558-494D-B3D7-BBE5CBBB28E5}"/>
              </a:ext>
            </a:extLst>
          </p:cNvPr>
          <p:cNvSpPr txBox="1"/>
          <p:nvPr/>
        </p:nvSpPr>
        <p:spPr>
          <a:xfrm>
            <a:off x="263352" y="476672"/>
            <a:ext cx="13681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highlight>
                  <a:srgbClr val="00FF00"/>
                </a:highlight>
              </a:rPr>
              <a:t>16</a:t>
            </a:r>
          </a:p>
          <a:p>
            <a:r>
              <a:rPr lang="en-US" dirty="0"/>
              <a:t>X-</a:t>
            </a:r>
            <a:r>
              <a:rPr lang="en-US" dirty="0" err="1"/>
              <a:t>Resesif</a:t>
            </a:r>
            <a:r>
              <a:rPr lang="en-US" dirty="0"/>
              <a:t> </a:t>
            </a:r>
            <a:r>
              <a:rPr lang="en-US" dirty="0" err="1"/>
              <a:t>hastalık</a:t>
            </a:r>
            <a:r>
              <a:rPr lang="en-US" dirty="0"/>
              <a:t> </a:t>
            </a:r>
            <a:r>
              <a:rPr lang="en-US" dirty="0" err="1"/>
              <a:t>geni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9153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1C0CD5BC-A13C-D24A-9741-2E3D42D14B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142" y="0"/>
            <a:ext cx="8245715" cy="6858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C1B128AD-4017-8543-839E-AE7614E49140}"/>
                  </a:ext>
                </a:extLst>
              </p14:cNvPr>
              <p14:cNvContentPartPr/>
              <p14:nvPr/>
            </p14:nvContentPartPr>
            <p14:xfrm>
              <a:off x="2783632" y="3068960"/>
              <a:ext cx="698040" cy="2937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C1B128AD-4017-8543-839E-AE7614E4914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65632" y="3050960"/>
                <a:ext cx="733680" cy="32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E9148E7D-E90B-C344-BBA7-E4F9745D9455}"/>
                  </a:ext>
                </a:extLst>
              </p14:cNvPr>
              <p14:cNvContentPartPr/>
              <p14:nvPr/>
            </p14:nvContentPartPr>
            <p14:xfrm>
              <a:off x="2711624" y="2204864"/>
              <a:ext cx="770048" cy="562372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E9148E7D-E90B-C344-BBA7-E4F9745D945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93624" y="2186851"/>
                <a:ext cx="805688" cy="5980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E982BEE7-124C-7E4A-B7CC-2619A84CA7AB}"/>
                  </a:ext>
                </a:extLst>
              </p14:cNvPr>
              <p14:cNvContentPartPr/>
              <p14:nvPr/>
            </p14:nvContentPartPr>
            <p14:xfrm>
              <a:off x="2747628" y="1844824"/>
              <a:ext cx="698040" cy="2937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E982BEE7-124C-7E4A-B7CC-2619A84CA7A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729628" y="1826824"/>
                <a:ext cx="733680" cy="329400"/>
              </a:xfrm>
              <a:prstGeom prst="rect">
                <a:avLst/>
              </a:prstGeom>
            </p:spPr>
          </p:pic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15D2641E-89AA-914B-84F8-3483E5A2EFF2}"/>
              </a:ext>
            </a:extLst>
          </p:cNvPr>
          <p:cNvSpPr txBox="1"/>
          <p:nvPr/>
        </p:nvSpPr>
        <p:spPr>
          <a:xfrm>
            <a:off x="335360" y="476672"/>
            <a:ext cx="13681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highlight>
                  <a:srgbClr val="00FF00"/>
                </a:highlight>
              </a:rPr>
              <a:t>97</a:t>
            </a:r>
          </a:p>
          <a:p>
            <a:r>
              <a:rPr lang="en-US" dirty="0" err="1"/>
              <a:t>O.Resesif</a:t>
            </a:r>
            <a:r>
              <a:rPr lang="en-US" dirty="0"/>
              <a:t> </a:t>
            </a:r>
            <a:r>
              <a:rPr lang="en-US" dirty="0" err="1"/>
              <a:t>hastalık</a:t>
            </a:r>
            <a:r>
              <a:rPr lang="en-US" dirty="0"/>
              <a:t> </a:t>
            </a:r>
            <a:r>
              <a:rPr lang="en-US" dirty="0" err="1"/>
              <a:t>geni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341155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728B6635-6839-C34D-A21F-250B1715CBA1}"/>
              </a:ext>
            </a:extLst>
          </p:cNvPr>
          <p:cNvGrpSpPr/>
          <p:nvPr/>
        </p:nvGrpSpPr>
        <p:grpSpPr>
          <a:xfrm>
            <a:off x="45000" y="131025"/>
            <a:ext cx="4898872" cy="2073839"/>
            <a:chOff x="50800" y="329586"/>
            <a:chExt cx="6077959" cy="2159614"/>
          </a:xfrm>
        </p:grpSpPr>
        <p:pic>
          <p:nvPicPr>
            <p:cNvPr id="5" name="Picture 4" descr="Graphical user interface, text, application, letter&#10;&#10;Description automatically generated">
              <a:extLst>
                <a:ext uri="{FF2B5EF4-FFF2-40B4-BE49-F238E27FC236}">
                  <a16:creationId xmlns:a16="http://schemas.microsoft.com/office/drawing/2014/main" id="{746FA87C-0210-0D4E-99A7-9A52D404FF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749"/>
            <a:stretch/>
          </p:blipFill>
          <p:spPr>
            <a:xfrm>
              <a:off x="50800" y="616042"/>
              <a:ext cx="6045200" cy="1873158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D2B7ABE-F211-1344-BD59-F0E7B2389C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59" y="329586"/>
              <a:ext cx="6045200" cy="286456"/>
            </a:xfrm>
            <a:prstGeom prst="rect">
              <a:avLst/>
            </a:prstGeom>
          </p:spPr>
        </p:pic>
      </p:grpSp>
      <p:pic>
        <p:nvPicPr>
          <p:cNvPr id="8" name="Picture 7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8DCA656-C438-EA4F-95E7-E4AAC9B722E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9" r="9673" b="33755"/>
          <a:stretch/>
        </p:blipFill>
        <p:spPr>
          <a:xfrm>
            <a:off x="45000" y="1601587"/>
            <a:ext cx="6627064" cy="499089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0BAED1-C2BE-D443-BFEF-C0AE486E6C41}"/>
              </a:ext>
            </a:extLst>
          </p:cNvPr>
          <p:cNvSpPr txBox="1"/>
          <p:nvPr/>
        </p:nvSpPr>
        <p:spPr>
          <a:xfrm>
            <a:off x="634171" y="5893156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</a:rPr>
              <a:t>(ACMG + ACOG)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034845-E672-7446-9E21-A1AE2916A527}"/>
              </a:ext>
            </a:extLst>
          </p:cNvPr>
          <p:cNvSpPr txBox="1"/>
          <p:nvPr/>
        </p:nvSpPr>
        <p:spPr>
          <a:xfrm>
            <a:off x="689595" y="4765136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</a:rPr>
              <a:t>(ACOG)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588AEE-7A25-5147-95B5-80613942C010}"/>
              </a:ext>
            </a:extLst>
          </p:cNvPr>
          <p:cNvSpPr txBox="1"/>
          <p:nvPr/>
        </p:nvSpPr>
        <p:spPr>
          <a:xfrm>
            <a:off x="689595" y="1760245"/>
            <a:ext cx="2692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</a:rPr>
              <a:t>(</a:t>
            </a:r>
            <a:r>
              <a:rPr lang="en-US" sz="1400" b="1" dirty="0" err="1">
                <a:solidFill>
                  <a:srgbClr val="FFFF00"/>
                </a:solidFill>
              </a:rPr>
              <a:t>Moleküler</a:t>
            </a:r>
            <a:r>
              <a:rPr lang="en-US" sz="1400" b="1" dirty="0">
                <a:solidFill>
                  <a:srgbClr val="FFFF00"/>
                </a:solidFill>
              </a:rPr>
              <a:t> Lab </a:t>
            </a:r>
            <a:r>
              <a:rPr lang="en-US" sz="1400" b="1" dirty="0" err="1">
                <a:solidFill>
                  <a:srgbClr val="FFFF00"/>
                </a:solidFill>
              </a:rPr>
              <a:t>listesi</a:t>
            </a:r>
            <a:r>
              <a:rPr lang="en-US" sz="1400" b="1" dirty="0">
                <a:solidFill>
                  <a:srgbClr val="FFFF00"/>
                </a:solidFill>
              </a:rPr>
              <a:t>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F55122-6465-914E-8BA0-93F3CE698B91}"/>
              </a:ext>
            </a:extLst>
          </p:cNvPr>
          <p:cNvSpPr txBox="1"/>
          <p:nvPr/>
        </p:nvSpPr>
        <p:spPr>
          <a:xfrm>
            <a:off x="689595" y="3345555"/>
            <a:ext cx="4924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</a:rPr>
              <a:t>(</a:t>
            </a:r>
            <a:r>
              <a:rPr lang="en-US" sz="1400" b="1" dirty="0" err="1">
                <a:solidFill>
                  <a:srgbClr val="FFFF00"/>
                </a:solidFill>
              </a:rPr>
              <a:t>Literatür</a:t>
            </a:r>
            <a:r>
              <a:rPr lang="en-US" sz="1400" b="1" dirty="0">
                <a:solidFill>
                  <a:srgbClr val="FFFF00"/>
                </a:solidFill>
              </a:rPr>
              <a:t> </a:t>
            </a:r>
            <a:r>
              <a:rPr lang="en-US" sz="1400" b="1" dirty="0" err="1">
                <a:solidFill>
                  <a:srgbClr val="FFFF00"/>
                </a:solidFill>
              </a:rPr>
              <a:t>destekli</a:t>
            </a:r>
            <a:r>
              <a:rPr lang="en-US" sz="1400" b="1" dirty="0">
                <a:solidFill>
                  <a:srgbClr val="FFFF00"/>
                </a:solidFill>
              </a:rPr>
              <a:t>, ABD </a:t>
            </a:r>
            <a:r>
              <a:rPr lang="en-US" sz="1400" b="1" dirty="0" err="1">
                <a:solidFill>
                  <a:srgbClr val="FFFF00"/>
                </a:solidFill>
              </a:rPr>
              <a:t>için</a:t>
            </a:r>
            <a:r>
              <a:rPr lang="en-US" sz="1400" b="1" dirty="0">
                <a:solidFill>
                  <a:srgbClr val="FFFF00"/>
                </a:solidFill>
              </a:rPr>
              <a:t> </a:t>
            </a:r>
            <a:r>
              <a:rPr lang="en-US" sz="1400" b="1" dirty="0" err="1">
                <a:solidFill>
                  <a:srgbClr val="FFFF00"/>
                </a:solidFill>
              </a:rPr>
              <a:t>taşıyıcı</a:t>
            </a:r>
            <a:r>
              <a:rPr lang="en-US" sz="1400" b="1" dirty="0">
                <a:solidFill>
                  <a:srgbClr val="FFFF00"/>
                </a:solidFill>
              </a:rPr>
              <a:t> </a:t>
            </a:r>
            <a:r>
              <a:rPr lang="en-US" sz="1400" b="1" dirty="0" err="1">
                <a:solidFill>
                  <a:srgbClr val="FFFF00"/>
                </a:solidFill>
              </a:rPr>
              <a:t>sıklığı</a:t>
            </a:r>
            <a:r>
              <a:rPr lang="en-US" sz="1400" b="1" dirty="0">
                <a:solidFill>
                  <a:srgbClr val="FFFF00"/>
                </a:solidFill>
              </a:rPr>
              <a:t>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37411CA-D359-DF49-A14D-8F205A2E2211}"/>
              </a:ext>
            </a:extLst>
          </p:cNvPr>
          <p:cNvSpPr txBox="1"/>
          <p:nvPr/>
        </p:nvSpPr>
        <p:spPr>
          <a:xfrm>
            <a:off x="6672064" y="1703563"/>
            <a:ext cx="5112568" cy="250472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92D050"/>
                </a:solidFill>
              </a:rPr>
              <a:t>ACMG: RUTİN ÖNERMİYOR</a:t>
            </a:r>
          </a:p>
          <a:p>
            <a:pPr>
              <a:lnSpc>
                <a:spcPct val="150000"/>
              </a:lnSpc>
            </a:pPr>
            <a:endParaRPr lang="en-US" sz="1600" b="1" dirty="0"/>
          </a:p>
          <a:p>
            <a:pPr>
              <a:lnSpc>
                <a:spcPct val="150000"/>
              </a:lnSpc>
            </a:pPr>
            <a:r>
              <a:rPr lang="en-US" sz="1600" b="1" dirty="0" err="1"/>
              <a:t>Bilinen</a:t>
            </a:r>
            <a:r>
              <a:rPr lang="en-US" sz="1600" b="1" dirty="0"/>
              <a:t> / </a:t>
            </a:r>
            <a:r>
              <a:rPr lang="en-US" sz="1600" b="1" dirty="0" err="1"/>
              <a:t>olası</a:t>
            </a:r>
            <a:r>
              <a:rPr lang="en-US" sz="1600" b="1" dirty="0"/>
              <a:t> </a:t>
            </a:r>
            <a:r>
              <a:rPr lang="en-US" sz="1600" b="1" dirty="0" err="1"/>
              <a:t>akrabalık</a:t>
            </a:r>
            <a:r>
              <a:rPr lang="en-US" sz="1600" b="1" dirty="0"/>
              <a:t> </a:t>
            </a:r>
            <a:r>
              <a:rPr lang="en-US" sz="1600" b="1" dirty="0" err="1"/>
              <a:t>olanlarda</a:t>
            </a:r>
            <a:r>
              <a:rPr lang="en-US" sz="1600" b="1" dirty="0"/>
              <a:t> YA DA</a:t>
            </a:r>
          </a:p>
          <a:p>
            <a:pPr>
              <a:lnSpc>
                <a:spcPct val="150000"/>
              </a:lnSpc>
            </a:pPr>
            <a:r>
              <a:rPr lang="en-US" sz="1600" b="1" dirty="0" err="1"/>
              <a:t>Aile</a:t>
            </a:r>
            <a:r>
              <a:rPr lang="en-US" sz="1600" b="1" dirty="0"/>
              <a:t> / </a:t>
            </a:r>
            <a:r>
              <a:rPr lang="en-US" sz="1600" b="1" dirty="0" err="1"/>
              <a:t>ebeveyn</a:t>
            </a:r>
            <a:r>
              <a:rPr lang="en-US" sz="1600" b="1" dirty="0"/>
              <a:t> </a:t>
            </a:r>
            <a:r>
              <a:rPr lang="en-US" sz="1600" b="1" dirty="0" err="1"/>
              <a:t>öyküsü</a:t>
            </a:r>
            <a:r>
              <a:rPr lang="en-US" sz="1600" b="1" dirty="0"/>
              <a:t>  </a:t>
            </a:r>
            <a:r>
              <a:rPr lang="en-US" sz="1600" b="1" dirty="0" err="1"/>
              <a:t>gerektirirse</a:t>
            </a:r>
            <a:r>
              <a:rPr lang="en-US" sz="1600" b="1" dirty="0"/>
              <a:t> YA DA</a:t>
            </a:r>
          </a:p>
          <a:p>
            <a:pPr>
              <a:lnSpc>
                <a:spcPct val="150000"/>
              </a:lnSpc>
            </a:pPr>
            <a:r>
              <a:rPr lang="en-US" sz="1600" b="1" dirty="0"/>
              <a:t>max </a:t>
            </a:r>
            <a:r>
              <a:rPr lang="en-US" sz="1600" b="1" dirty="0" err="1"/>
              <a:t>bilgiyi</a:t>
            </a:r>
            <a:r>
              <a:rPr lang="en-US" sz="1600" b="1" dirty="0"/>
              <a:t> </a:t>
            </a:r>
            <a:r>
              <a:rPr lang="en-US" sz="1600" b="1" dirty="0" err="1"/>
              <a:t>tek</a:t>
            </a:r>
            <a:r>
              <a:rPr lang="en-US" sz="1600" b="1" dirty="0"/>
              <a:t> </a:t>
            </a:r>
            <a:r>
              <a:rPr lang="en-US" sz="1600" b="1" dirty="0" err="1"/>
              <a:t>seferde</a:t>
            </a:r>
            <a:r>
              <a:rPr lang="en-US" sz="1600" b="1" dirty="0"/>
              <a:t> </a:t>
            </a:r>
            <a:r>
              <a:rPr lang="en-US" sz="1600" b="1" dirty="0" err="1"/>
              <a:t>almak</a:t>
            </a:r>
            <a:r>
              <a:rPr lang="en-US" sz="1600" b="1" dirty="0"/>
              <a:t> </a:t>
            </a:r>
            <a:r>
              <a:rPr lang="en-US" sz="1600" b="1" dirty="0" err="1"/>
              <a:t>isteyenlerde</a:t>
            </a:r>
            <a:r>
              <a:rPr lang="en-US" sz="1600" b="1" dirty="0"/>
              <a:t> 4. SEVİYE TARAMA </a:t>
            </a:r>
            <a:r>
              <a:rPr lang="en-US" sz="1600" b="1" dirty="0" err="1">
                <a:solidFill>
                  <a:srgbClr val="FF0000"/>
                </a:solidFill>
              </a:rPr>
              <a:t>önerilmesi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düşünülmelidir</a:t>
            </a:r>
            <a:r>
              <a:rPr lang="en-US" sz="1600" b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84857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CD25F-9A3F-9A40-8BEB-B5EE74AE7E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28801" y="2743200"/>
            <a:ext cx="8659687" cy="1673225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/>
              <a:t>Gebelik</a:t>
            </a:r>
            <a:r>
              <a:rPr lang="en-US" dirty="0"/>
              <a:t> </a:t>
            </a:r>
            <a:r>
              <a:rPr lang="en-US" dirty="0" err="1"/>
              <a:t>öncesi</a:t>
            </a:r>
            <a:r>
              <a:rPr lang="en-US" dirty="0"/>
              <a:t> </a:t>
            </a:r>
            <a:r>
              <a:rPr lang="en-US" dirty="0" err="1"/>
              <a:t>anne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babaya</a:t>
            </a:r>
            <a:r>
              <a:rPr lang="en-US" dirty="0"/>
              <a:t> </a:t>
            </a:r>
            <a:r>
              <a:rPr lang="en-US" dirty="0" err="1"/>
              <a:t>genetik</a:t>
            </a:r>
            <a:r>
              <a:rPr lang="en-US" dirty="0"/>
              <a:t> </a:t>
            </a:r>
            <a:r>
              <a:rPr lang="en-US" dirty="0" err="1"/>
              <a:t>taşıyıcılık</a:t>
            </a:r>
            <a:r>
              <a:rPr lang="en-US" dirty="0"/>
              <a:t> </a:t>
            </a:r>
            <a:r>
              <a:rPr lang="en-US" dirty="0" err="1"/>
              <a:t>testi</a:t>
            </a:r>
            <a:r>
              <a:rPr lang="en-US" dirty="0"/>
              <a:t> </a:t>
            </a:r>
            <a:r>
              <a:rPr lang="en-US" dirty="0" err="1"/>
              <a:t>yapalım</a:t>
            </a:r>
            <a:r>
              <a:rPr lang="en-US" dirty="0"/>
              <a:t> </a:t>
            </a:r>
            <a:r>
              <a:rPr lang="en-US" dirty="0" err="1"/>
              <a:t>mı</a:t>
            </a:r>
            <a:r>
              <a:rPr lang="en-US" dirty="0"/>
              <a:t>?</a:t>
            </a:r>
          </a:p>
          <a:p>
            <a:endParaRPr lang="en-US" dirty="0"/>
          </a:p>
          <a:p>
            <a:r>
              <a:rPr lang="en-US" sz="3000" b="1" dirty="0"/>
              <a:t>EVET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74384E6-0EFE-1647-AF7D-E27814F07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SORU</a:t>
            </a:r>
          </a:p>
        </p:txBody>
      </p:sp>
    </p:spTree>
    <p:extLst>
      <p:ext uri="{BB962C8B-B14F-4D97-AF65-F5344CB8AC3E}">
        <p14:creationId xmlns:p14="http://schemas.microsoft.com/office/powerpoint/2010/main" val="27428704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26D14C-EEE1-0E40-9D2F-6BC806A59AAB}"/>
              </a:ext>
            </a:extLst>
          </p:cNvPr>
          <p:cNvSpPr txBox="1">
            <a:spLocks/>
          </p:cNvSpPr>
          <p:nvPr/>
        </p:nvSpPr>
        <p:spPr>
          <a:xfrm>
            <a:off x="0" y="15875"/>
            <a:ext cx="12192000" cy="731388"/>
          </a:xfrm>
          <a:prstGeom prst="rect">
            <a:avLst/>
          </a:prstGeom>
          <a:solidFill>
            <a:schemeClr val="accent1"/>
          </a:solidFill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 err="1">
                <a:solidFill>
                  <a:schemeClr val="bg1"/>
                </a:solidFill>
              </a:rPr>
              <a:t>Gebelik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öncesi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b="1" dirty="0">
                <a:solidFill>
                  <a:srgbClr val="92D050"/>
                </a:solidFill>
              </a:rPr>
              <a:t>HANGİ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genetik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taşıyıcılık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testi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b="1" dirty="0">
                <a:solidFill>
                  <a:srgbClr val="92D050"/>
                </a:solidFill>
              </a:rPr>
              <a:t>MUTLAKA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yapalım</a:t>
            </a:r>
            <a:r>
              <a:rPr lang="en-US" sz="2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E8606A97-BA0B-BC44-9C50-0B7EDEB77EF5}"/>
              </a:ext>
            </a:extLst>
          </p:cNvPr>
          <p:cNvSpPr txBox="1">
            <a:spLocks noChangeArrowheads="1"/>
          </p:cNvSpPr>
          <p:nvPr/>
        </p:nvSpPr>
        <p:spPr>
          <a:xfrm>
            <a:off x="64192" y="2228028"/>
            <a:ext cx="5095704" cy="2678159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400" b="1" dirty="0" err="1">
                <a:highlight>
                  <a:srgbClr val="00FF00"/>
                </a:highlight>
                <a:latin typeface="Arial" charset="0"/>
              </a:rPr>
              <a:t>Tıbbi</a:t>
            </a:r>
            <a:r>
              <a:rPr lang="en-US" sz="2400" b="1" dirty="0">
                <a:highlight>
                  <a:srgbClr val="00FF00"/>
                </a:highlight>
                <a:latin typeface="Arial" charset="0"/>
              </a:rPr>
              <a:t> </a:t>
            </a:r>
            <a:r>
              <a:rPr lang="en-US" sz="2400" b="1" dirty="0" err="1">
                <a:highlight>
                  <a:srgbClr val="00FF00"/>
                </a:highlight>
                <a:latin typeface="Arial" charset="0"/>
              </a:rPr>
              <a:t>Öykü</a:t>
            </a:r>
            <a:endParaRPr lang="en-US" sz="2400" b="1" dirty="0">
              <a:highlight>
                <a:srgbClr val="00FF00"/>
              </a:highlight>
              <a:latin typeface="Arial" charset="0"/>
            </a:endParaRPr>
          </a:p>
          <a:p>
            <a:pPr>
              <a:lnSpc>
                <a:spcPct val="90000"/>
              </a:lnSpc>
            </a:pPr>
            <a:endParaRPr lang="en-US" sz="2400" b="1" dirty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sz="2400" b="1" dirty="0" err="1">
                <a:highlight>
                  <a:srgbClr val="00FF00"/>
                </a:highlight>
                <a:latin typeface="Arial" charset="0"/>
              </a:rPr>
              <a:t>Aile</a:t>
            </a:r>
            <a:r>
              <a:rPr lang="en-US" sz="2400" b="1" dirty="0">
                <a:highlight>
                  <a:srgbClr val="00FF00"/>
                </a:highlight>
                <a:latin typeface="Arial" charset="0"/>
              </a:rPr>
              <a:t> </a:t>
            </a:r>
            <a:r>
              <a:rPr lang="en-US" sz="2400" b="1" dirty="0" err="1">
                <a:highlight>
                  <a:srgbClr val="00FF00"/>
                </a:highlight>
                <a:latin typeface="Arial" charset="0"/>
              </a:rPr>
              <a:t>ve</a:t>
            </a:r>
            <a:r>
              <a:rPr lang="en-US" sz="2400" b="1" dirty="0">
                <a:highlight>
                  <a:srgbClr val="00FF00"/>
                </a:highlight>
                <a:latin typeface="Arial" charset="0"/>
              </a:rPr>
              <a:t> </a:t>
            </a:r>
            <a:r>
              <a:rPr lang="en-US" sz="2400" b="1" dirty="0" err="1">
                <a:highlight>
                  <a:srgbClr val="00FF00"/>
                </a:highlight>
                <a:latin typeface="Arial" charset="0"/>
              </a:rPr>
              <a:t>Genetik</a:t>
            </a:r>
            <a:r>
              <a:rPr lang="en-US" sz="2400" b="1" dirty="0">
                <a:highlight>
                  <a:srgbClr val="00FF00"/>
                </a:highlight>
                <a:latin typeface="Arial" charset="0"/>
              </a:rPr>
              <a:t> </a:t>
            </a:r>
            <a:r>
              <a:rPr lang="en-US" sz="2400" b="1" dirty="0" err="1">
                <a:highlight>
                  <a:srgbClr val="00FF00"/>
                </a:highlight>
                <a:latin typeface="Arial" charset="0"/>
              </a:rPr>
              <a:t>Hastalık</a:t>
            </a:r>
            <a:r>
              <a:rPr lang="en-US" sz="2400" b="1" dirty="0">
                <a:highlight>
                  <a:srgbClr val="00FF00"/>
                </a:highlight>
                <a:latin typeface="Arial" charset="0"/>
              </a:rPr>
              <a:t> </a:t>
            </a:r>
            <a:r>
              <a:rPr lang="en-US" sz="2400" b="1" dirty="0" err="1">
                <a:highlight>
                  <a:srgbClr val="00FF00"/>
                </a:highlight>
                <a:latin typeface="Arial" charset="0"/>
              </a:rPr>
              <a:t>Öyküsü</a:t>
            </a:r>
            <a:endParaRPr lang="en-US" sz="2400" b="1" dirty="0">
              <a:highlight>
                <a:srgbClr val="00FF00"/>
              </a:highlight>
              <a:latin typeface="Arial" charset="0"/>
            </a:endParaRPr>
          </a:p>
          <a:p>
            <a:pPr lvl="2">
              <a:lnSpc>
                <a:spcPct val="90000"/>
              </a:lnSpc>
            </a:pPr>
            <a:r>
              <a:rPr lang="en-US" sz="1600" dirty="0" err="1">
                <a:latin typeface="Arial" charset="0"/>
              </a:rPr>
              <a:t>Doğumsal</a:t>
            </a:r>
            <a:r>
              <a:rPr lang="en-US" sz="1600" dirty="0">
                <a:latin typeface="Arial" charset="0"/>
              </a:rPr>
              <a:t> </a:t>
            </a:r>
            <a:r>
              <a:rPr lang="en-US" sz="1600" dirty="0" err="1">
                <a:latin typeface="Arial" charset="0"/>
              </a:rPr>
              <a:t>anomali</a:t>
            </a:r>
            <a:endParaRPr lang="en-US" sz="1600" dirty="0">
              <a:latin typeface="Arial" charset="0"/>
            </a:endParaRPr>
          </a:p>
          <a:p>
            <a:pPr lvl="2">
              <a:lnSpc>
                <a:spcPct val="90000"/>
              </a:lnSpc>
            </a:pPr>
            <a:r>
              <a:rPr lang="en-US" sz="1600" dirty="0" err="1">
                <a:latin typeface="Arial" charset="0"/>
              </a:rPr>
              <a:t>Zihinsel</a:t>
            </a:r>
            <a:r>
              <a:rPr lang="en-US" sz="1600" dirty="0">
                <a:latin typeface="Arial" charset="0"/>
              </a:rPr>
              <a:t> </a:t>
            </a:r>
            <a:r>
              <a:rPr lang="en-US" sz="1600" dirty="0" err="1">
                <a:latin typeface="Arial" charset="0"/>
              </a:rPr>
              <a:t>yetersizlik</a:t>
            </a:r>
            <a:endParaRPr lang="en-US" sz="1600" dirty="0">
              <a:latin typeface="Arial" charset="0"/>
            </a:endParaRPr>
          </a:p>
          <a:p>
            <a:pPr lvl="2">
              <a:lnSpc>
                <a:spcPct val="90000"/>
              </a:lnSpc>
            </a:pPr>
            <a:r>
              <a:rPr lang="en-US" sz="1600" dirty="0">
                <a:latin typeface="Arial" charset="0"/>
              </a:rPr>
              <a:t>POF, </a:t>
            </a:r>
            <a:r>
              <a:rPr lang="en-US" sz="1600" dirty="0" err="1">
                <a:latin typeface="Arial" charset="0"/>
              </a:rPr>
              <a:t>erken</a:t>
            </a:r>
            <a:r>
              <a:rPr lang="en-US" sz="1600" dirty="0">
                <a:latin typeface="Arial" charset="0"/>
              </a:rPr>
              <a:t> </a:t>
            </a:r>
            <a:r>
              <a:rPr lang="en-US" sz="1600" dirty="0" err="1">
                <a:latin typeface="Arial" charset="0"/>
              </a:rPr>
              <a:t>menapoz</a:t>
            </a:r>
            <a:endParaRPr lang="en-US" sz="1600" dirty="0">
              <a:latin typeface="Arial" charset="0"/>
            </a:endParaRPr>
          </a:p>
          <a:p>
            <a:pPr lvl="2">
              <a:lnSpc>
                <a:spcPct val="90000"/>
              </a:lnSpc>
            </a:pPr>
            <a:r>
              <a:rPr lang="en-US" sz="1600" dirty="0">
                <a:latin typeface="Arial" charset="0"/>
              </a:rPr>
              <a:t>Meme, over, </a:t>
            </a:r>
            <a:r>
              <a:rPr lang="en-US" sz="1600" dirty="0" err="1">
                <a:latin typeface="Arial" charset="0"/>
              </a:rPr>
              <a:t>kolon</a:t>
            </a:r>
            <a:r>
              <a:rPr lang="en-US" sz="1600" dirty="0">
                <a:latin typeface="Arial" charset="0"/>
              </a:rPr>
              <a:t> Ca </a:t>
            </a:r>
            <a:r>
              <a:rPr lang="en-US" sz="1600" dirty="0" err="1">
                <a:latin typeface="Arial" charset="0"/>
              </a:rPr>
              <a:t>öyküsü</a:t>
            </a:r>
            <a:endParaRPr lang="en-US" sz="1600" dirty="0">
              <a:latin typeface="Arial" charset="0"/>
            </a:endParaRPr>
          </a:p>
          <a:p>
            <a:pPr marL="685800" lvl="2" indent="0">
              <a:lnSpc>
                <a:spcPct val="90000"/>
              </a:lnSpc>
              <a:buNone/>
            </a:pPr>
            <a:endParaRPr lang="en-US" sz="1600" dirty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sz="2200" b="1" dirty="0" err="1">
                <a:highlight>
                  <a:srgbClr val="00FF00"/>
                </a:highlight>
                <a:latin typeface="Arial" charset="0"/>
              </a:rPr>
              <a:t>Talasemi</a:t>
            </a:r>
            <a:r>
              <a:rPr lang="en-US" sz="2200" b="1" dirty="0">
                <a:highlight>
                  <a:srgbClr val="00FF00"/>
                </a:highlight>
                <a:latin typeface="Arial" charset="0"/>
              </a:rPr>
              <a:t> / SMA </a:t>
            </a:r>
            <a:r>
              <a:rPr lang="en-US" sz="2200" b="1" dirty="0" err="1">
                <a:highlight>
                  <a:srgbClr val="00FF00"/>
                </a:highlight>
                <a:latin typeface="Arial" charset="0"/>
              </a:rPr>
              <a:t>taraması</a:t>
            </a:r>
            <a:r>
              <a:rPr lang="en-US" sz="2200" b="1" dirty="0">
                <a:highlight>
                  <a:srgbClr val="00FF00"/>
                </a:highlight>
                <a:latin typeface="Arial" charset="0"/>
              </a:rPr>
              <a:t> </a:t>
            </a:r>
            <a:r>
              <a:rPr lang="en-US" sz="2200" b="1" dirty="0" err="1">
                <a:highlight>
                  <a:srgbClr val="00FF00"/>
                </a:highlight>
                <a:latin typeface="Arial" charset="0"/>
              </a:rPr>
              <a:t>yapılmış</a:t>
            </a:r>
            <a:r>
              <a:rPr lang="en-US" sz="2200" b="1" dirty="0">
                <a:highlight>
                  <a:srgbClr val="00FF00"/>
                </a:highlight>
                <a:latin typeface="Arial" charset="0"/>
              </a:rPr>
              <a:t> </a:t>
            </a:r>
            <a:r>
              <a:rPr lang="en-US" sz="2200" b="1" dirty="0" err="1">
                <a:highlight>
                  <a:srgbClr val="00FF00"/>
                </a:highlight>
                <a:latin typeface="Arial" charset="0"/>
              </a:rPr>
              <a:t>mı</a:t>
            </a:r>
            <a:r>
              <a:rPr lang="en-US" sz="2200" b="1" dirty="0">
                <a:highlight>
                  <a:srgbClr val="00FF00"/>
                </a:highlight>
                <a:latin typeface="Arial" charset="0"/>
              </a:rPr>
              <a:t>?</a:t>
            </a:r>
          </a:p>
          <a:p>
            <a:pPr lvl="2">
              <a:lnSpc>
                <a:spcPct val="90000"/>
              </a:lnSpc>
            </a:pPr>
            <a:endParaRPr lang="en-US" sz="2000" dirty="0">
              <a:latin typeface="Arial" charset="0"/>
            </a:endParaRPr>
          </a:p>
          <a:p>
            <a:pPr>
              <a:lnSpc>
                <a:spcPct val="90000"/>
              </a:lnSpc>
            </a:pPr>
            <a:endParaRPr lang="en-US" sz="2000" dirty="0">
              <a:latin typeface="Arial" charset="0"/>
            </a:endParaRPr>
          </a:p>
          <a:p>
            <a:pPr lvl="2">
              <a:lnSpc>
                <a:spcPct val="90000"/>
              </a:lnSpc>
            </a:pPr>
            <a:endParaRPr lang="en-US" sz="1600" dirty="0">
              <a:latin typeface="Arial" charset="0"/>
            </a:endParaRPr>
          </a:p>
          <a:p>
            <a:pPr lvl="2">
              <a:lnSpc>
                <a:spcPct val="90000"/>
              </a:lnSpc>
            </a:pPr>
            <a:endParaRPr lang="en-US" sz="1600" dirty="0">
              <a:latin typeface="Arial" charset="0"/>
            </a:endParaRP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7CBF2C55-A0E8-CF47-A5BD-14CA8BEF0562}"/>
              </a:ext>
            </a:extLst>
          </p:cNvPr>
          <p:cNvSpPr/>
          <p:nvPr/>
        </p:nvSpPr>
        <p:spPr>
          <a:xfrm>
            <a:off x="4367808" y="1700808"/>
            <a:ext cx="1512168" cy="3600400"/>
          </a:xfrm>
          <a:prstGeom prst="rightBrace">
            <a:avLst>
              <a:gd name="adj1" fmla="val 8333"/>
              <a:gd name="adj2" fmla="val 5123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319F41CC-CB5D-1E4C-9587-3566596EE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094777"/>
            <a:ext cx="2952328" cy="677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403906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EDIATRI SABAH SHORT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3960</TotalTime>
  <Words>1024</Words>
  <Application>Microsoft Macintosh PowerPoint</Application>
  <PresentationFormat>Widescreen</PresentationFormat>
  <Paragraphs>233</Paragraphs>
  <Slides>28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9" baseType="lpstr">
      <vt:lpstr>AdvOT46dcae81</vt:lpstr>
      <vt:lpstr>Arial</vt:lpstr>
      <vt:lpstr>Calibri</vt:lpstr>
      <vt:lpstr>Courier New</vt:lpstr>
      <vt:lpstr>Open Sans</vt:lpstr>
      <vt:lpstr>Times New Roman</vt:lpstr>
      <vt:lpstr>Verdana</vt:lpstr>
      <vt:lpstr>Wingdings</vt:lpstr>
      <vt:lpstr>Wingdings 2</vt:lpstr>
      <vt:lpstr>Custom Design</vt:lpstr>
      <vt:lpstr>PEDIATRI SABAH SHORT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 SORU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 SORU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TEŞEKKÜRLER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Hacettepe</dc:creator>
  <cp:lastModifiedBy>Yasemin Alanay</cp:lastModifiedBy>
  <cp:revision>264</cp:revision>
  <dcterms:created xsi:type="dcterms:W3CDTF">2008-03-31T15:24:04Z</dcterms:created>
  <dcterms:modified xsi:type="dcterms:W3CDTF">2022-06-05T08:04:09Z</dcterms:modified>
</cp:coreProperties>
</file>