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331" r:id="rId3"/>
    <p:sldId id="270" r:id="rId4"/>
    <p:sldId id="263" r:id="rId5"/>
    <p:sldId id="272" r:id="rId6"/>
    <p:sldId id="269" r:id="rId7"/>
    <p:sldId id="280" r:id="rId8"/>
    <p:sldId id="264" r:id="rId9"/>
    <p:sldId id="281" r:id="rId10"/>
    <p:sldId id="282" r:id="rId11"/>
    <p:sldId id="276" r:id="rId12"/>
    <p:sldId id="279" r:id="rId13"/>
    <p:sldId id="285" r:id="rId14"/>
    <p:sldId id="275" r:id="rId15"/>
    <p:sldId id="271" r:id="rId16"/>
    <p:sldId id="286" r:id="rId17"/>
    <p:sldId id="288" r:id="rId18"/>
    <p:sldId id="289" r:id="rId19"/>
    <p:sldId id="291" r:id="rId20"/>
    <p:sldId id="290" r:id="rId21"/>
    <p:sldId id="292" r:id="rId22"/>
    <p:sldId id="355" r:id="rId23"/>
    <p:sldId id="293" r:id="rId24"/>
    <p:sldId id="297" r:id="rId25"/>
    <p:sldId id="302" r:id="rId26"/>
    <p:sldId id="296" r:id="rId27"/>
    <p:sldId id="295" r:id="rId28"/>
    <p:sldId id="309" r:id="rId29"/>
    <p:sldId id="308" r:id="rId30"/>
    <p:sldId id="356" r:id="rId31"/>
    <p:sldId id="303" r:id="rId32"/>
    <p:sldId id="304" r:id="rId33"/>
    <p:sldId id="311" r:id="rId34"/>
    <p:sldId id="307" r:id="rId35"/>
    <p:sldId id="322" r:id="rId36"/>
    <p:sldId id="332" r:id="rId37"/>
    <p:sldId id="371" r:id="rId38"/>
    <p:sldId id="369" r:id="rId39"/>
    <p:sldId id="324" r:id="rId40"/>
    <p:sldId id="362" r:id="rId41"/>
    <p:sldId id="317" r:id="rId42"/>
    <p:sldId id="306" r:id="rId43"/>
    <p:sldId id="329" r:id="rId44"/>
    <p:sldId id="333" r:id="rId45"/>
    <p:sldId id="334" r:id="rId46"/>
    <p:sldId id="337" r:id="rId47"/>
    <p:sldId id="341" r:id="rId48"/>
    <p:sldId id="366" r:id="rId49"/>
    <p:sldId id="340" r:id="rId50"/>
    <p:sldId id="364" r:id="rId51"/>
    <p:sldId id="343" r:id="rId52"/>
    <p:sldId id="363" r:id="rId53"/>
    <p:sldId id="365" r:id="rId54"/>
    <p:sldId id="372" r:id="rId55"/>
    <p:sldId id="367" r:id="rId56"/>
    <p:sldId id="352" r:id="rId5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6400" autoAdjust="0"/>
  </p:normalViewPr>
  <p:slideViewPr>
    <p:cSldViewPr snapToGrid="0">
      <p:cViewPr varScale="1">
        <p:scale>
          <a:sx n="111" d="100"/>
          <a:sy n="111" d="100"/>
        </p:scale>
        <p:origin x="5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295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41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878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570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118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692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410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879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11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156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58BF6-CCE7-4ED1-808A-64F8FDC55930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5.06.2022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D370B-4159-4E01-B25C-96FDA8689AB7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94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7" Type="http://schemas.openxmlformats.org/officeDocument/2006/relationships/image" Target="../media/image38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emf"/><Relationship Id="rId4" Type="http://schemas.openxmlformats.org/officeDocument/2006/relationships/image" Target="../media/image3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7" Type="http://schemas.openxmlformats.org/officeDocument/2006/relationships/image" Target="../media/image46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emf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emf"/><Relationship Id="rId3" Type="http://schemas.openxmlformats.org/officeDocument/2006/relationships/image" Target="../media/image61.emf"/><Relationship Id="rId7" Type="http://schemas.openxmlformats.org/officeDocument/2006/relationships/image" Target="../media/image65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emf"/><Relationship Id="rId5" Type="http://schemas.openxmlformats.org/officeDocument/2006/relationships/image" Target="../media/image63.emf"/><Relationship Id="rId4" Type="http://schemas.openxmlformats.org/officeDocument/2006/relationships/image" Target="../media/image62.emf"/><Relationship Id="rId9" Type="http://schemas.openxmlformats.org/officeDocument/2006/relationships/image" Target="../media/image67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emf"/><Relationship Id="rId7" Type="http://schemas.openxmlformats.org/officeDocument/2006/relationships/image" Target="../media/image73.emf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emf"/><Relationship Id="rId5" Type="http://schemas.openxmlformats.org/officeDocument/2006/relationships/image" Target="../media/image71.emf"/><Relationship Id="rId4" Type="http://schemas.openxmlformats.org/officeDocument/2006/relationships/image" Target="../media/image70.emf"/><Relationship Id="rId9" Type="http://schemas.openxmlformats.org/officeDocument/2006/relationships/image" Target="../media/image7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emf"/><Relationship Id="rId5" Type="http://schemas.openxmlformats.org/officeDocument/2006/relationships/image" Target="../media/image79.emf"/><Relationship Id="rId4" Type="http://schemas.openxmlformats.org/officeDocument/2006/relationships/image" Target="../media/image78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image" Target="../media/image95.emf"/><Relationship Id="rId3" Type="http://schemas.openxmlformats.org/officeDocument/2006/relationships/image" Target="../media/image85.emf"/><Relationship Id="rId7" Type="http://schemas.openxmlformats.org/officeDocument/2006/relationships/image" Target="../media/image89.emf"/><Relationship Id="rId12" Type="http://schemas.openxmlformats.org/officeDocument/2006/relationships/image" Target="../media/image94.emf"/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emf"/><Relationship Id="rId11" Type="http://schemas.openxmlformats.org/officeDocument/2006/relationships/image" Target="../media/image93.emf"/><Relationship Id="rId5" Type="http://schemas.openxmlformats.org/officeDocument/2006/relationships/image" Target="../media/image87.emf"/><Relationship Id="rId10" Type="http://schemas.openxmlformats.org/officeDocument/2006/relationships/image" Target="../media/image92.emf"/><Relationship Id="rId4" Type="http://schemas.openxmlformats.org/officeDocument/2006/relationships/image" Target="../media/image86.emf"/><Relationship Id="rId9" Type="http://schemas.openxmlformats.org/officeDocument/2006/relationships/image" Target="../media/image91.emf"/><Relationship Id="rId14" Type="http://schemas.openxmlformats.org/officeDocument/2006/relationships/image" Target="../media/image9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emf"/><Relationship Id="rId4" Type="http://schemas.openxmlformats.org/officeDocument/2006/relationships/image" Target="../media/image99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emf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jpeg"/><Relationship Id="rId4" Type="http://schemas.openxmlformats.org/officeDocument/2006/relationships/image" Target="../media/image103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jpeg"/><Relationship Id="rId4" Type="http://schemas.openxmlformats.org/officeDocument/2006/relationships/image" Target="../media/image109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2" Type="http://schemas.openxmlformats.org/officeDocument/2006/relationships/image" Target="../media/image11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4.emf"/><Relationship Id="rId4" Type="http://schemas.openxmlformats.org/officeDocument/2006/relationships/image" Target="../media/image113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emf"/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emf"/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emf"/><Relationship Id="rId2" Type="http://schemas.openxmlformats.org/officeDocument/2006/relationships/image" Target="../media/image1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emf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1.jpeg"/><Relationship Id="rId4" Type="http://schemas.openxmlformats.org/officeDocument/2006/relationships/image" Target="../media/image130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emf"/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5.jpeg"/><Relationship Id="rId4" Type="http://schemas.openxmlformats.org/officeDocument/2006/relationships/image" Target="../media/image134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emf"/><Relationship Id="rId2" Type="http://schemas.openxmlformats.org/officeDocument/2006/relationships/image" Target="../media/image13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emf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emf"/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7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emf"/><Relationship Id="rId3" Type="http://schemas.openxmlformats.org/officeDocument/2006/relationships/image" Target="../media/image144.jpeg"/><Relationship Id="rId7" Type="http://schemas.openxmlformats.org/officeDocument/2006/relationships/image" Target="../media/image148.jpeg"/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emf"/><Relationship Id="rId5" Type="http://schemas.openxmlformats.org/officeDocument/2006/relationships/image" Target="../media/image146.emf"/><Relationship Id="rId4" Type="http://schemas.openxmlformats.org/officeDocument/2006/relationships/image" Target="../media/image145.emf"/><Relationship Id="rId9" Type="http://schemas.openxmlformats.org/officeDocument/2006/relationships/image" Target="../media/image150.e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emf"/><Relationship Id="rId3" Type="http://schemas.openxmlformats.org/officeDocument/2006/relationships/image" Target="../media/image152.emf"/><Relationship Id="rId7" Type="http://schemas.openxmlformats.org/officeDocument/2006/relationships/image" Target="../media/image156.emf"/><Relationship Id="rId2" Type="http://schemas.openxmlformats.org/officeDocument/2006/relationships/image" Target="../media/image15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emf"/><Relationship Id="rId5" Type="http://schemas.openxmlformats.org/officeDocument/2006/relationships/image" Target="../media/image154.emf"/><Relationship Id="rId10" Type="http://schemas.openxmlformats.org/officeDocument/2006/relationships/image" Target="../media/image159.emf"/><Relationship Id="rId4" Type="http://schemas.openxmlformats.org/officeDocument/2006/relationships/image" Target="../media/image153.emf"/><Relationship Id="rId9" Type="http://schemas.openxmlformats.org/officeDocument/2006/relationships/image" Target="../media/image158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g"/><Relationship Id="rId2" Type="http://schemas.openxmlformats.org/officeDocument/2006/relationships/image" Target="../media/image160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emf"/><Relationship Id="rId2" Type="http://schemas.openxmlformats.org/officeDocument/2006/relationships/image" Target="../media/image16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4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12" Type="http://schemas.openxmlformats.org/officeDocument/2006/relationships/image" Target="../media/image20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11" Type="http://schemas.openxmlformats.org/officeDocument/2006/relationships/image" Target="../media/image19.emf"/><Relationship Id="rId5" Type="http://schemas.openxmlformats.org/officeDocument/2006/relationships/image" Target="../media/image13.emf"/><Relationship Id="rId10" Type="http://schemas.openxmlformats.org/officeDocument/2006/relationships/image" Target="../media/image18.emf"/><Relationship Id="rId4" Type="http://schemas.openxmlformats.org/officeDocument/2006/relationships/image" Target="../media/image12.emf"/><Relationship Id="rId9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22.emf"/><Relationship Id="rId7" Type="http://schemas.openxmlformats.org/officeDocument/2006/relationships/image" Target="../media/image26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13753" y="234433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Gebelik 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öncesi ve gebelikte enfeksiyon tarama testleri gerekli mi? (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Rubella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CMV, 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Toksoplazma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VDRL, HIV 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vb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ve Aşılama?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16182" y="4848312"/>
            <a:ext cx="9144000" cy="1830964"/>
          </a:xfrm>
        </p:spPr>
        <p:txBody>
          <a:bodyPr>
            <a:normAutofit/>
          </a:bodyPr>
          <a:lstStyle/>
          <a:p>
            <a:r>
              <a:rPr lang="tr-TR" sz="2800" b="1" dirty="0" err="1" smtClean="0">
                <a:solidFill>
                  <a:schemeClr val="bg1"/>
                </a:solidFill>
              </a:rPr>
              <a:t>Dr</a:t>
            </a:r>
            <a:r>
              <a:rPr lang="tr-TR" sz="2800" b="1" dirty="0" smtClean="0">
                <a:solidFill>
                  <a:schemeClr val="bg1"/>
                </a:solidFill>
              </a:rPr>
              <a:t> Hakan Erenel</a:t>
            </a:r>
          </a:p>
          <a:p>
            <a:r>
              <a:rPr lang="tr-TR" sz="2800" b="1" dirty="0" err="1" smtClean="0">
                <a:solidFill>
                  <a:schemeClr val="bg1"/>
                </a:solidFill>
              </a:rPr>
              <a:t>Başakşehir</a:t>
            </a:r>
            <a:r>
              <a:rPr lang="tr-TR" sz="2800" b="1" dirty="0" smtClean="0">
                <a:solidFill>
                  <a:schemeClr val="bg1"/>
                </a:solidFill>
              </a:rPr>
              <a:t> Çam ve </a:t>
            </a:r>
            <a:r>
              <a:rPr lang="tr-TR" sz="2800" b="1" dirty="0" err="1" smtClean="0">
                <a:solidFill>
                  <a:schemeClr val="bg1"/>
                </a:solidFill>
              </a:rPr>
              <a:t>Sakura</a:t>
            </a:r>
            <a:r>
              <a:rPr lang="tr-TR" sz="2800" b="1" dirty="0" smtClean="0">
                <a:solidFill>
                  <a:schemeClr val="bg1"/>
                </a:solidFill>
              </a:rPr>
              <a:t> Şehir Hastanesi </a:t>
            </a:r>
            <a:r>
              <a:rPr lang="tr-TR" sz="2800" b="1" dirty="0" err="1" smtClean="0">
                <a:solidFill>
                  <a:schemeClr val="bg1"/>
                </a:solidFill>
              </a:rPr>
              <a:t>Perinatoloji</a:t>
            </a:r>
            <a:endParaRPr lang="tr-TR" sz="2800" b="1" dirty="0" smtClean="0">
              <a:solidFill>
                <a:schemeClr val="bg1"/>
              </a:solidFill>
            </a:endParaRPr>
          </a:p>
        </p:txBody>
      </p:sp>
      <p:pic>
        <p:nvPicPr>
          <p:cNvPr id="4" name="Picture 4" descr="İstanbul Başakşehir Çam ve Sakura Şehir Hastanes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5316" y="70681"/>
            <a:ext cx="2581961" cy="161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168" y="95594"/>
            <a:ext cx="6027397" cy="1590110"/>
          </a:xfrm>
          <a:prstGeom prst="rect">
            <a:avLst/>
          </a:prstGeom>
        </p:spPr>
      </p:pic>
      <p:pic>
        <p:nvPicPr>
          <p:cNvPr id="2050" name="Picture 2" descr="Cuba to begin clinical trials of COVID-19 vacc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66" y="95595"/>
            <a:ext cx="2695713" cy="159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14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Rutin CMV taraması öneren bir </a:t>
            </a:r>
            <a:r>
              <a:rPr lang="tr-TR" dirty="0" smtClean="0">
                <a:solidFill>
                  <a:srgbClr val="FF0000"/>
                </a:solidFill>
              </a:rPr>
              <a:t>kılavuz yok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Türkiye gibi </a:t>
            </a:r>
            <a:r>
              <a:rPr lang="tr-TR" dirty="0" err="1">
                <a:solidFill>
                  <a:schemeClr val="bg1"/>
                </a:solidFill>
              </a:rPr>
              <a:t>s</a:t>
            </a:r>
            <a:r>
              <a:rPr lang="tr-TR" dirty="0" err="1" smtClean="0">
                <a:solidFill>
                  <a:schemeClr val="bg1"/>
                </a:solidFill>
              </a:rPr>
              <a:t>eroprevalansın</a:t>
            </a:r>
            <a:r>
              <a:rPr lang="tr-TR" dirty="0" smtClean="0">
                <a:solidFill>
                  <a:schemeClr val="bg1"/>
                </a:solidFill>
              </a:rPr>
              <a:t> yüksek olduğu ülkelerde tarama daha az anlamlı çünkü çoğu enfeksiyon </a:t>
            </a:r>
            <a:r>
              <a:rPr lang="tr-TR" dirty="0" err="1" smtClean="0">
                <a:solidFill>
                  <a:schemeClr val="bg1"/>
                </a:solidFill>
              </a:rPr>
              <a:t>non-primer</a:t>
            </a:r>
            <a:r>
              <a:rPr lang="tr-TR" dirty="0" smtClean="0">
                <a:solidFill>
                  <a:schemeClr val="bg1"/>
                </a:solidFill>
              </a:rPr>
              <a:t> enfeksiyon ve </a:t>
            </a:r>
            <a:r>
              <a:rPr lang="tr-TR" dirty="0" err="1" smtClean="0">
                <a:solidFill>
                  <a:schemeClr val="bg1"/>
                </a:solidFill>
              </a:rPr>
              <a:t>non-primer</a:t>
            </a:r>
            <a:r>
              <a:rPr lang="tr-TR" dirty="0" smtClean="0">
                <a:solidFill>
                  <a:schemeClr val="bg1"/>
                </a:solidFill>
              </a:rPr>
              <a:t> enfeksiyonların tanısını koymak ya da ekarte etmek kolay değil. Bu da gereksiz müdahalelere, tedavilere neden olabilir 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Hijyen konusundaki önerilerin </a:t>
            </a:r>
            <a:r>
              <a:rPr lang="tr-TR" dirty="0" err="1" smtClean="0">
                <a:solidFill>
                  <a:schemeClr val="bg1"/>
                </a:solidFill>
              </a:rPr>
              <a:t>maternal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primer</a:t>
            </a:r>
            <a:r>
              <a:rPr lang="tr-TR" dirty="0" smtClean="0">
                <a:solidFill>
                  <a:schemeClr val="bg1"/>
                </a:solidFill>
              </a:rPr>
              <a:t> enfeksiyonları azalttığı gösterilmiş muhtemelen </a:t>
            </a:r>
            <a:r>
              <a:rPr lang="tr-TR" dirty="0" err="1" smtClean="0">
                <a:solidFill>
                  <a:schemeClr val="bg1"/>
                </a:solidFill>
              </a:rPr>
              <a:t>non-primer</a:t>
            </a:r>
            <a:r>
              <a:rPr lang="tr-TR" dirty="0" smtClean="0">
                <a:solidFill>
                  <a:schemeClr val="bg1"/>
                </a:solidFill>
              </a:rPr>
              <a:t> enfeksiyonları da azaltmaktadır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 </a:t>
            </a:r>
            <a:r>
              <a:rPr lang="tr-TR" b="1" dirty="0" smtClean="0">
                <a:solidFill>
                  <a:srgbClr val="FFFF00"/>
                </a:solidFill>
              </a:rPr>
              <a:t>CMV</a:t>
            </a:r>
            <a:endParaRPr lang="tr-TR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43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Çocukluk çağı hastalığı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Aerosol</a:t>
            </a:r>
            <a:r>
              <a:rPr lang="tr-TR" dirty="0" smtClean="0">
                <a:solidFill>
                  <a:schemeClr val="bg1"/>
                </a:solidFill>
              </a:rPr>
              <a:t> ile bulaş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İnsan tek kaynak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KKK aşısı kapsamında </a:t>
            </a:r>
            <a:r>
              <a:rPr lang="tr-TR" dirty="0" smtClean="0">
                <a:solidFill>
                  <a:srgbClr val="FF0000"/>
                </a:solidFill>
              </a:rPr>
              <a:t>2006’</a:t>
            </a:r>
            <a:r>
              <a:rPr lang="tr-TR" dirty="0" smtClean="0">
                <a:solidFill>
                  <a:schemeClr val="bg1"/>
                </a:solidFill>
              </a:rPr>
              <a:t>da ulusal aşı </a:t>
            </a:r>
          </a:p>
          <a:p>
            <a:pPr marL="0" indent="0">
              <a:buNone/>
            </a:pPr>
            <a:r>
              <a:rPr lang="tr-TR" dirty="0">
                <a:solidFill>
                  <a:schemeClr val="bg1"/>
                </a:solidFill>
              </a:rPr>
              <a:t>t</a:t>
            </a:r>
            <a:r>
              <a:rPr lang="tr-TR" dirty="0" smtClean="0">
                <a:solidFill>
                  <a:schemeClr val="bg1"/>
                </a:solidFill>
              </a:rPr>
              <a:t>akvimine girmiştir.</a:t>
            </a:r>
            <a:endParaRPr lang="tr-TR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</a:rPr>
              <a:t>Gebelikte enfeksiyon---%25-50 </a:t>
            </a:r>
            <a:r>
              <a:rPr lang="tr-TR" dirty="0" err="1" smtClean="0">
                <a:solidFill>
                  <a:schemeClr val="bg1"/>
                </a:solidFill>
              </a:rPr>
              <a:t>asemptomatik</a:t>
            </a:r>
            <a:endParaRPr lang="tr-TR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  <a:sym typeface="Wingdings" panose="05000000000000000000" pitchFamily="2" charset="2"/>
              </a:rPr>
              <a:t>-&lt;11 hafta </a:t>
            </a:r>
            <a:r>
              <a:rPr lang="tr-TR" dirty="0" smtClean="0">
                <a:solidFill>
                  <a:srgbClr val="FF0000"/>
                </a:solidFill>
                <a:sym typeface="Wingdings" panose="05000000000000000000" pitchFamily="2" charset="2"/>
              </a:rPr>
              <a:t>%90 </a:t>
            </a:r>
            <a:r>
              <a:rPr lang="tr-TR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Konjenital</a:t>
            </a:r>
            <a:r>
              <a:rPr lang="tr-TR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tr-TR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Rubella</a:t>
            </a:r>
            <a:r>
              <a:rPr lang="tr-TR" dirty="0" smtClean="0">
                <a:solidFill>
                  <a:srgbClr val="FF0000"/>
                </a:solidFill>
                <a:sym typeface="Wingdings" panose="05000000000000000000" pitchFamily="2" charset="2"/>
              </a:rPr>
              <a:t> Sendromu (KRS) riski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  <a:sym typeface="Wingdings" panose="05000000000000000000" pitchFamily="2" charset="2"/>
              </a:rPr>
              <a:t>-&gt;16 hafta sonrası </a:t>
            </a:r>
            <a:r>
              <a:rPr lang="tr-TR" dirty="0" smtClean="0">
                <a:solidFill>
                  <a:srgbClr val="FFFF00"/>
                </a:solidFill>
                <a:sym typeface="Wingdings" panose="05000000000000000000" pitchFamily="2" charset="2"/>
              </a:rPr>
              <a:t>KRS riski çok düşük</a:t>
            </a:r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 smtClean="0">
                <a:solidFill>
                  <a:srgbClr val="FFFF00"/>
                </a:solidFill>
              </a:rPr>
              <a:t>Rubella</a:t>
            </a:r>
            <a:r>
              <a:rPr lang="tr-TR" b="1" dirty="0" smtClean="0">
                <a:solidFill>
                  <a:srgbClr val="FFFF00"/>
                </a:solidFill>
              </a:rPr>
              <a:t> (Kızamıkçık)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GSK Touts Similarity Of Priorix To Merck's M-M-R II At CDC Advisory Panel  Meeting :: Pink Shee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0119" y="3522892"/>
            <a:ext cx="2783678" cy="156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008" y="1200076"/>
            <a:ext cx="3444789" cy="207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5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34" y="368270"/>
            <a:ext cx="4635000" cy="68623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34" y="1104445"/>
            <a:ext cx="5399776" cy="53630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950" y="457593"/>
            <a:ext cx="2132100" cy="495933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934" y="1690688"/>
            <a:ext cx="8945551" cy="51208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6616" y="365125"/>
            <a:ext cx="3519053" cy="2365038"/>
          </a:xfrm>
          <a:prstGeom prst="rect">
            <a:avLst/>
          </a:prstGeom>
        </p:spPr>
      </p:pic>
      <p:pic>
        <p:nvPicPr>
          <p:cNvPr id="10" name="Picture 2" descr="Congenital rubella syndrome - Wikipedi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382" y="4686778"/>
            <a:ext cx="3385522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2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5125"/>
            <a:ext cx="4635000" cy="68623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8985" y="365926"/>
            <a:ext cx="5399776" cy="53630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6661" y="1027906"/>
            <a:ext cx="2132100" cy="495933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232" y="1790743"/>
            <a:ext cx="10382401" cy="3961700"/>
          </a:xfrm>
          <a:prstGeom prst="rect">
            <a:avLst/>
          </a:prstGeom>
        </p:spPr>
      </p:pic>
      <p:sp>
        <p:nvSpPr>
          <p:cNvPr id="4" name="Sağ Ok 3"/>
          <p:cNvSpPr/>
          <p:nvPr/>
        </p:nvSpPr>
        <p:spPr>
          <a:xfrm rot="10800000">
            <a:off x="3973483" y="3857106"/>
            <a:ext cx="947651" cy="44057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FF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24328" y="6110492"/>
            <a:ext cx="1027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Aşılamanın yetersiz olduğu ülkelerde tarama devam </a:t>
            </a:r>
            <a:r>
              <a:rPr lang="tr-TR" sz="2400" b="1" dirty="0" smtClean="0">
                <a:solidFill>
                  <a:srgbClr val="FF0000"/>
                </a:solidFill>
              </a:rPr>
              <a:t>etmelidir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31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 smtClean="0">
                <a:solidFill>
                  <a:srgbClr val="FFFF00"/>
                </a:solidFill>
              </a:rPr>
              <a:t>Rubella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Rubella</a:t>
            </a:r>
            <a:r>
              <a:rPr lang="tr-TR" dirty="0" smtClean="0">
                <a:solidFill>
                  <a:schemeClr val="bg1"/>
                </a:solidFill>
              </a:rPr>
              <a:t> enfeksiyonu aşılama ile önemli ölçüde azalmıştır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Yüksek gelir düzeyi olan vaka görülmeyen bazı ülkelerde (ABD, İngiltere) tarama durduruldu</a:t>
            </a:r>
          </a:p>
          <a:p>
            <a:r>
              <a:rPr lang="tr-TR" b="1" dirty="0">
                <a:solidFill>
                  <a:srgbClr val="FF0000"/>
                </a:solidFill>
              </a:rPr>
              <a:t>Aşılamanın yetersiz olduğu ülkelerde tarama devam </a:t>
            </a:r>
            <a:r>
              <a:rPr lang="tr-TR" b="1" dirty="0" smtClean="0">
                <a:solidFill>
                  <a:srgbClr val="FF0000"/>
                </a:solidFill>
              </a:rPr>
              <a:t>etmelidir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Taramadaki amaç enfeksiyonu yakalamak değil </a:t>
            </a:r>
            <a:r>
              <a:rPr lang="tr-TR" b="1" dirty="0" err="1" smtClean="0">
                <a:solidFill>
                  <a:srgbClr val="FF0000"/>
                </a:solidFill>
              </a:rPr>
              <a:t>immünize</a:t>
            </a:r>
            <a:r>
              <a:rPr lang="tr-TR" b="1" dirty="0" smtClean="0">
                <a:solidFill>
                  <a:srgbClr val="FF0000"/>
                </a:solidFill>
              </a:rPr>
              <a:t> olmayanlara aşı şansı tanımaktır. </a:t>
            </a:r>
            <a:endParaRPr lang="tr-TR" b="1" dirty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Sağlık bakanlığı rehberinde TARAMA önerisi yok fakat öykü alma kısmında </a:t>
            </a:r>
            <a:r>
              <a:rPr lang="tr-TR" dirty="0" err="1" smtClean="0">
                <a:solidFill>
                  <a:srgbClr val="FFFF00"/>
                </a:solidFill>
              </a:rPr>
              <a:t>rubella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err="1" smtClean="0">
                <a:solidFill>
                  <a:srgbClr val="FFFF00"/>
                </a:solidFill>
              </a:rPr>
              <a:t>immünizasyonu</a:t>
            </a:r>
            <a:r>
              <a:rPr lang="tr-TR" dirty="0" smtClean="0">
                <a:solidFill>
                  <a:srgbClr val="FFFF00"/>
                </a:solidFill>
              </a:rPr>
              <a:t> sorulmalı </a:t>
            </a:r>
            <a:r>
              <a:rPr lang="tr-TR" dirty="0" smtClean="0">
                <a:solidFill>
                  <a:schemeClr val="bg1"/>
                </a:solidFill>
              </a:rPr>
              <a:t>olarak belirtilmiş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Gebelik öncesinde ya da gebelikte </a:t>
            </a:r>
            <a:r>
              <a:rPr lang="tr-TR" dirty="0" err="1" smtClean="0">
                <a:solidFill>
                  <a:schemeClr val="bg1"/>
                </a:solidFill>
              </a:rPr>
              <a:t>Rubella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IgG</a:t>
            </a:r>
            <a:r>
              <a:rPr lang="tr-TR" dirty="0" smtClean="0">
                <a:solidFill>
                  <a:schemeClr val="bg1"/>
                </a:solidFill>
              </a:rPr>
              <a:t> ile </a:t>
            </a:r>
            <a:r>
              <a:rPr lang="tr-TR" dirty="0" err="1" smtClean="0">
                <a:solidFill>
                  <a:schemeClr val="bg1"/>
                </a:solidFill>
              </a:rPr>
              <a:t>immünizasyon</a:t>
            </a:r>
            <a:r>
              <a:rPr lang="tr-TR" dirty="0" smtClean="0">
                <a:solidFill>
                  <a:schemeClr val="bg1"/>
                </a:solidFill>
              </a:rPr>
              <a:t> bakabiliriz</a:t>
            </a:r>
          </a:p>
          <a:p>
            <a:pPr marL="0" indent="0">
              <a:buNone/>
            </a:pPr>
            <a:endParaRPr lang="tr-TR" dirty="0" smtClean="0">
              <a:solidFill>
                <a:schemeClr val="bg1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0137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838200" y="1825625"/>
            <a:ext cx="5313218" cy="4351338"/>
          </a:xfrm>
        </p:spPr>
        <p:txBody>
          <a:bodyPr>
            <a:normAutofit fontScale="85000" lnSpcReduction="2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Toksoplazma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gondii-intrasellüler</a:t>
            </a:r>
            <a:r>
              <a:rPr lang="tr-TR" dirty="0" smtClean="0">
                <a:solidFill>
                  <a:schemeClr val="bg1"/>
                </a:solidFill>
              </a:rPr>
              <a:t> parazit, az pişmiş et, </a:t>
            </a:r>
            <a:r>
              <a:rPr lang="tr-TR" dirty="0" err="1" smtClean="0">
                <a:solidFill>
                  <a:schemeClr val="bg1"/>
                </a:solidFill>
              </a:rPr>
              <a:t>kontamine</a:t>
            </a:r>
            <a:r>
              <a:rPr lang="tr-TR" dirty="0" smtClean="0">
                <a:solidFill>
                  <a:schemeClr val="bg1"/>
                </a:solidFill>
              </a:rPr>
              <a:t> toprak, sebze ile bulaş</a:t>
            </a:r>
            <a:endParaRPr lang="tr-TR" dirty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Çoğu hasta </a:t>
            </a:r>
            <a:r>
              <a:rPr lang="tr-TR" dirty="0" err="1" smtClean="0">
                <a:solidFill>
                  <a:schemeClr val="bg1"/>
                </a:solidFill>
              </a:rPr>
              <a:t>asemptomatik</a:t>
            </a:r>
            <a:r>
              <a:rPr lang="tr-TR" dirty="0" smtClean="0">
                <a:solidFill>
                  <a:schemeClr val="bg1"/>
                </a:solidFill>
              </a:rPr>
              <a:t> ya da spesifik olmayan soğuk algınlığı semptomları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Seroprevalans</a:t>
            </a:r>
            <a:r>
              <a:rPr lang="tr-TR" dirty="0" smtClean="0">
                <a:solidFill>
                  <a:schemeClr val="bg1"/>
                </a:solidFill>
              </a:rPr>
              <a:t> ülkeler arasında değişken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Fransa %31, ABD %9.1 </a:t>
            </a:r>
            <a:r>
              <a:rPr lang="tr-TR" dirty="0" smtClean="0">
                <a:solidFill>
                  <a:srgbClr val="FF0000"/>
                </a:solidFill>
              </a:rPr>
              <a:t>Türkiye %22-69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Gebelikte enfeksiyon 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FF00"/>
                </a:solidFill>
              </a:rPr>
              <a:t>-1. </a:t>
            </a:r>
            <a:r>
              <a:rPr lang="tr-TR" dirty="0" err="1" smtClean="0">
                <a:solidFill>
                  <a:srgbClr val="FFFF00"/>
                </a:solidFill>
              </a:rPr>
              <a:t>trimester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smtClean="0">
                <a:solidFill>
                  <a:srgbClr val="FFFF00"/>
                </a:solidFill>
                <a:sym typeface="Wingdings" panose="05000000000000000000" pitchFamily="2" charset="2"/>
              </a:rPr>
              <a:t> %15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FF00"/>
                </a:solidFill>
              </a:rPr>
              <a:t>-2.trimester  </a:t>
            </a:r>
            <a:r>
              <a:rPr lang="tr-TR" dirty="0" smtClean="0">
                <a:solidFill>
                  <a:srgbClr val="FFFF00"/>
                </a:solidFill>
                <a:sym typeface="Wingdings" panose="05000000000000000000" pitchFamily="2" charset="2"/>
              </a:rPr>
              <a:t> %44</a:t>
            </a:r>
            <a:endParaRPr lang="tr-TR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FF00"/>
                </a:solidFill>
              </a:rPr>
              <a:t>-3.trimester  </a:t>
            </a:r>
            <a:r>
              <a:rPr lang="tr-TR" dirty="0" smtClean="0">
                <a:solidFill>
                  <a:srgbClr val="FFFF00"/>
                </a:solidFill>
                <a:sym typeface="Wingdings" panose="05000000000000000000" pitchFamily="2" charset="2"/>
              </a:rPr>
              <a:t> %71 </a:t>
            </a:r>
            <a:r>
              <a:rPr lang="tr-TR" dirty="0" err="1" smtClean="0">
                <a:solidFill>
                  <a:srgbClr val="FFFF00"/>
                </a:solidFill>
                <a:sym typeface="Wingdings" panose="05000000000000000000" pitchFamily="2" charset="2"/>
              </a:rPr>
              <a:t>fetal</a:t>
            </a:r>
            <a:r>
              <a:rPr lang="tr-TR" dirty="0" smtClean="0">
                <a:solidFill>
                  <a:srgbClr val="FFFF00"/>
                </a:solidFill>
                <a:sym typeface="Wingdings" panose="05000000000000000000" pitchFamily="2" charset="2"/>
              </a:rPr>
              <a:t> enfeksiyon</a:t>
            </a:r>
            <a:endParaRPr lang="tr-TR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chemeClr val="bg1"/>
              </a:solidFill>
            </a:endParaRPr>
          </a:p>
          <a:p>
            <a:endParaRPr lang="tr-TR" dirty="0" smtClean="0">
              <a:solidFill>
                <a:schemeClr val="bg1"/>
              </a:solidFill>
            </a:endParaRPr>
          </a:p>
          <a:p>
            <a:endParaRPr lang="tr-TR" dirty="0" smtClean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 smtClean="0">
                <a:solidFill>
                  <a:srgbClr val="FFFF00"/>
                </a:solidFill>
              </a:rPr>
              <a:t>Toksoplazma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750" y="1690687"/>
            <a:ext cx="5670497" cy="492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10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İçerik Yer Tutucusu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89520" y="3333428"/>
            <a:ext cx="2970672" cy="2886012"/>
          </a:xfrm>
          <a:prstGeom prst="rect">
            <a:avLst/>
          </a:prstGeom>
        </p:spPr>
      </p:pic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04" y="1527136"/>
            <a:ext cx="5582904" cy="252038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604" y="933086"/>
            <a:ext cx="5582904" cy="32158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604" y="124844"/>
            <a:ext cx="5582904" cy="834331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83643" y="4258459"/>
            <a:ext cx="3252200" cy="1955089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954" y="4324871"/>
            <a:ext cx="2479725" cy="182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57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ABD (CDC) ve Birleşik </a:t>
            </a:r>
            <a:r>
              <a:rPr lang="tr-TR" dirty="0" err="1" smtClean="0">
                <a:solidFill>
                  <a:schemeClr val="bg1"/>
                </a:solidFill>
              </a:rPr>
              <a:t>Krallık’ta</a:t>
            </a:r>
            <a:r>
              <a:rPr lang="tr-TR" dirty="0" smtClean="0">
                <a:solidFill>
                  <a:schemeClr val="bg1"/>
                </a:solidFill>
              </a:rPr>
              <a:t> (RCOG) taramayı durdurdu</a:t>
            </a:r>
          </a:p>
          <a:p>
            <a:endParaRPr lang="tr-TR" dirty="0" smtClean="0">
              <a:solidFill>
                <a:schemeClr val="bg1"/>
              </a:solidFill>
            </a:endParaRPr>
          </a:p>
          <a:p>
            <a:r>
              <a:rPr lang="nn-NO" dirty="0"/>
              <a:t>Best JM. Rubella. Semin Fetal Neonatal Med 2007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Tarama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74" y="1332908"/>
            <a:ext cx="4333725" cy="37195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9193" y="1332908"/>
            <a:ext cx="8166800" cy="546977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74" y="38535"/>
            <a:ext cx="7111311" cy="115943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3354" y="1435223"/>
            <a:ext cx="3592125" cy="32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8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36" y="2203900"/>
            <a:ext cx="7555051" cy="455498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37" y="332436"/>
            <a:ext cx="7555051" cy="121100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37" y="1543436"/>
            <a:ext cx="7555051" cy="52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31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69" y="2144928"/>
            <a:ext cx="7184251" cy="426733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569" y="206274"/>
            <a:ext cx="7647751" cy="168386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4736" y="1667378"/>
            <a:ext cx="4043584" cy="416589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3483" y="3092642"/>
            <a:ext cx="5188517" cy="176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838200" y="1783422"/>
            <a:ext cx="10515600" cy="4351338"/>
          </a:xfrm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Aradığımız hastalık </a:t>
            </a:r>
            <a:r>
              <a:rPr lang="tr-TR" dirty="0" err="1" smtClean="0">
                <a:solidFill>
                  <a:schemeClr val="bg1"/>
                </a:solidFill>
              </a:rPr>
              <a:t>maternal</a:t>
            </a:r>
            <a:r>
              <a:rPr lang="tr-TR" dirty="0" smtClean="0">
                <a:solidFill>
                  <a:schemeClr val="bg1"/>
                </a:solidFill>
              </a:rPr>
              <a:t> ya da </a:t>
            </a:r>
            <a:r>
              <a:rPr lang="tr-TR" dirty="0" err="1" smtClean="0">
                <a:solidFill>
                  <a:schemeClr val="bg1"/>
                </a:solidFill>
              </a:rPr>
              <a:t>fetal</a:t>
            </a:r>
            <a:r>
              <a:rPr lang="tr-TR" dirty="0" smtClean="0">
                <a:solidFill>
                  <a:schemeClr val="bg1"/>
                </a:solidFill>
              </a:rPr>
              <a:t> ciddi sonuçlar doğuruyor mu?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Test enfeksiyonu </a:t>
            </a:r>
            <a:r>
              <a:rPr lang="tr-TR" dirty="0" err="1" smtClean="0">
                <a:solidFill>
                  <a:schemeClr val="bg1"/>
                </a:solidFill>
              </a:rPr>
              <a:t>latent</a:t>
            </a:r>
            <a:r>
              <a:rPr lang="tr-TR" dirty="0" smtClean="0">
                <a:solidFill>
                  <a:schemeClr val="bg1"/>
                </a:solidFill>
              </a:rPr>
              <a:t> dönemde ya da erken </a:t>
            </a:r>
            <a:r>
              <a:rPr lang="tr-TR" dirty="0" err="1" smtClean="0">
                <a:solidFill>
                  <a:schemeClr val="bg1"/>
                </a:solidFill>
              </a:rPr>
              <a:t>semptomatik</a:t>
            </a:r>
            <a:r>
              <a:rPr lang="tr-TR" dirty="0" smtClean="0">
                <a:solidFill>
                  <a:schemeClr val="bg1"/>
                </a:solidFill>
              </a:rPr>
              <a:t> dönemde yakalayabiliyor mu?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Testin tanısal gücü yeterli mi?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Kolay uygulanabilir mi?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Hastalık varsa etkili bir tedavi var mı?</a:t>
            </a:r>
            <a:endParaRPr lang="tr-TR" dirty="0">
              <a:solidFill>
                <a:schemeClr val="bg1"/>
              </a:solidFill>
            </a:endParaRPr>
          </a:p>
          <a:p>
            <a:r>
              <a:rPr lang="tr-TR" b="1" u="sng" dirty="0" smtClean="0">
                <a:solidFill>
                  <a:schemeClr val="bg1"/>
                </a:solidFill>
              </a:rPr>
              <a:t>TEST BİR ZARARA NEDEN OLUYOR MU?</a:t>
            </a: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Enfeksiyon tarama testleri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7039" y="3088259"/>
            <a:ext cx="5144481" cy="3652072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9946256" y="3260785"/>
            <a:ext cx="1777041" cy="213072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110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ACOG,NICE, SGOC, RANZCOG </a:t>
            </a:r>
            <a:r>
              <a:rPr lang="tr-TR" dirty="0" smtClean="0">
                <a:solidFill>
                  <a:schemeClr val="bg1"/>
                </a:solidFill>
              </a:rPr>
              <a:t>rutin tarama </a:t>
            </a:r>
            <a:r>
              <a:rPr lang="tr-TR" dirty="0" smtClean="0">
                <a:solidFill>
                  <a:srgbClr val="FF0000"/>
                </a:solidFill>
              </a:rPr>
              <a:t>önermiyor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</a:rPr>
              <a:t>-düşük </a:t>
            </a:r>
            <a:r>
              <a:rPr lang="tr-TR" dirty="0" err="1" smtClean="0">
                <a:solidFill>
                  <a:schemeClr val="bg1"/>
                </a:solidFill>
              </a:rPr>
              <a:t>insidans</a:t>
            </a:r>
            <a:r>
              <a:rPr lang="tr-TR" dirty="0" smtClean="0">
                <a:solidFill>
                  <a:schemeClr val="bg1"/>
                </a:solidFill>
              </a:rPr>
              <a:t>, standart </a:t>
            </a:r>
            <a:r>
              <a:rPr lang="tr-TR" dirty="0" err="1" smtClean="0">
                <a:solidFill>
                  <a:schemeClr val="bg1"/>
                </a:solidFill>
              </a:rPr>
              <a:t>serolojik</a:t>
            </a:r>
            <a:r>
              <a:rPr lang="tr-TR" dirty="0" smtClean="0">
                <a:solidFill>
                  <a:schemeClr val="bg1"/>
                </a:solidFill>
              </a:rPr>
              <a:t> yok, </a:t>
            </a:r>
            <a:r>
              <a:rPr lang="tr-TR" dirty="0" err="1" smtClean="0">
                <a:solidFill>
                  <a:schemeClr val="bg1"/>
                </a:solidFill>
              </a:rPr>
              <a:t>cost</a:t>
            </a:r>
            <a:r>
              <a:rPr lang="tr-TR" dirty="0" err="1">
                <a:solidFill>
                  <a:schemeClr val="bg1"/>
                </a:solidFill>
              </a:rPr>
              <a:t>-</a:t>
            </a:r>
            <a:r>
              <a:rPr lang="tr-TR" dirty="0" err="1" smtClean="0">
                <a:solidFill>
                  <a:schemeClr val="bg1"/>
                </a:solidFill>
              </a:rPr>
              <a:t>effective</a:t>
            </a:r>
            <a:r>
              <a:rPr lang="tr-TR" dirty="0" smtClean="0">
                <a:solidFill>
                  <a:schemeClr val="bg1"/>
                </a:solidFill>
              </a:rPr>
              <a:t> değil, gereksiz tedavilere ve </a:t>
            </a:r>
            <a:r>
              <a:rPr lang="tr-TR" dirty="0" err="1" smtClean="0">
                <a:solidFill>
                  <a:schemeClr val="bg1"/>
                </a:solidFill>
              </a:rPr>
              <a:t>fetal</a:t>
            </a:r>
            <a:r>
              <a:rPr lang="tr-TR" dirty="0" smtClean="0">
                <a:solidFill>
                  <a:schemeClr val="bg1"/>
                </a:solidFill>
              </a:rPr>
              <a:t> enfeksiyon kanıtlanmaksızın </a:t>
            </a:r>
            <a:r>
              <a:rPr lang="tr-TR" dirty="0" err="1" smtClean="0">
                <a:solidFill>
                  <a:schemeClr val="bg1"/>
                </a:solidFill>
              </a:rPr>
              <a:t>terminasyonlara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neden olmaktadır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Riskli olgularda (HIV pozitif, </a:t>
            </a:r>
            <a:r>
              <a:rPr lang="tr-TR" dirty="0" err="1" smtClean="0">
                <a:solidFill>
                  <a:schemeClr val="bg1"/>
                </a:solidFill>
              </a:rPr>
              <a:t>immunsupresyon</a:t>
            </a:r>
            <a:r>
              <a:rPr lang="tr-TR" dirty="0" smtClean="0">
                <a:solidFill>
                  <a:schemeClr val="bg1"/>
                </a:solidFill>
              </a:rPr>
              <a:t>) öneriliyor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Az sayıda ülkede rutin tarama var. (</a:t>
            </a:r>
            <a:r>
              <a:rPr lang="tr-TR" dirty="0" err="1" smtClean="0">
                <a:solidFill>
                  <a:schemeClr val="bg1"/>
                </a:solidFill>
              </a:rPr>
              <a:t>Fransa,Avusturya</a:t>
            </a:r>
            <a:r>
              <a:rPr lang="tr-TR" dirty="0" smtClean="0">
                <a:solidFill>
                  <a:schemeClr val="bg1"/>
                </a:solidFill>
              </a:rPr>
              <a:t>, Slovenya)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Hijyen ve diyet önerileri hakkında gebeleri bilgilendirebiliriz</a:t>
            </a:r>
          </a:p>
          <a:p>
            <a:endParaRPr lang="tr-TR" dirty="0" smtClean="0">
              <a:solidFill>
                <a:schemeClr val="bg1"/>
              </a:solidFill>
            </a:endParaRPr>
          </a:p>
          <a:p>
            <a:endParaRPr lang="tr-TR" dirty="0" smtClean="0">
              <a:solidFill>
                <a:schemeClr val="bg1"/>
              </a:solidFill>
            </a:endParaRPr>
          </a:p>
          <a:p>
            <a:endParaRPr lang="tr-TR" dirty="0" smtClean="0">
              <a:solidFill>
                <a:schemeClr val="bg1"/>
              </a:solidFill>
            </a:endParaRPr>
          </a:p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 smtClean="0">
                <a:solidFill>
                  <a:srgbClr val="FFFF00"/>
                </a:solidFill>
              </a:rPr>
              <a:t>Toxoplazma</a:t>
            </a:r>
            <a:endParaRPr lang="tr-TR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52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>
                <a:solidFill>
                  <a:schemeClr val="bg1"/>
                </a:solidFill>
              </a:rPr>
              <a:t>Virus</a:t>
            </a:r>
            <a:r>
              <a:rPr lang="tr-TR" dirty="0">
                <a:solidFill>
                  <a:schemeClr val="bg1"/>
                </a:solidFill>
              </a:rPr>
              <a:t> ile bulaşma </a:t>
            </a:r>
            <a:r>
              <a:rPr lang="tr-TR" dirty="0" err="1">
                <a:solidFill>
                  <a:schemeClr val="bg1"/>
                </a:solidFill>
              </a:rPr>
              <a:t>paranteral</a:t>
            </a:r>
            <a:r>
              <a:rPr lang="tr-TR" dirty="0">
                <a:solidFill>
                  <a:schemeClr val="bg1"/>
                </a:solidFill>
              </a:rPr>
              <a:t> yol, seksüel temas ve </a:t>
            </a:r>
            <a:r>
              <a:rPr lang="tr-TR" dirty="0">
                <a:solidFill>
                  <a:srgbClr val="FF0000"/>
                </a:solidFill>
              </a:rPr>
              <a:t>anneden </a:t>
            </a:r>
            <a:r>
              <a:rPr lang="tr-TR" dirty="0" err="1">
                <a:solidFill>
                  <a:srgbClr val="FF0000"/>
                </a:solidFill>
              </a:rPr>
              <a:t>fetusa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chemeClr val="bg1"/>
                </a:solidFill>
              </a:rPr>
              <a:t>(</a:t>
            </a:r>
            <a:r>
              <a:rPr lang="tr-TR" dirty="0" err="1">
                <a:solidFill>
                  <a:schemeClr val="bg1"/>
                </a:solidFill>
              </a:rPr>
              <a:t>perinatal</a:t>
            </a:r>
            <a:r>
              <a:rPr lang="tr-TR" dirty="0">
                <a:solidFill>
                  <a:schemeClr val="bg1"/>
                </a:solidFill>
              </a:rPr>
              <a:t>) </a:t>
            </a:r>
            <a:r>
              <a:rPr lang="tr-TR" dirty="0" smtClean="0">
                <a:solidFill>
                  <a:schemeClr val="bg1"/>
                </a:solidFill>
              </a:rPr>
              <a:t>bulaşma şeklinde </a:t>
            </a:r>
            <a:r>
              <a:rPr lang="tr-TR" dirty="0">
                <a:solidFill>
                  <a:schemeClr val="bg1"/>
                </a:solidFill>
              </a:rPr>
              <a:t>gerçekleşir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Akut hepatit B gebeliklerin </a:t>
            </a:r>
            <a:r>
              <a:rPr lang="tr-TR" dirty="0" smtClean="0">
                <a:solidFill>
                  <a:srgbClr val="FFFF00"/>
                </a:solidFill>
              </a:rPr>
              <a:t>1000’de 1-2’sinde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Kronik taşıyıcılık </a:t>
            </a:r>
            <a:r>
              <a:rPr lang="tr-TR" dirty="0" smtClean="0">
                <a:solidFill>
                  <a:srgbClr val="FFFF00"/>
                </a:solidFill>
              </a:rPr>
              <a:t>6-10/1000</a:t>
            </a:r>
            <a:r>
              <a:rPr lang="tr-TR" dirty="0" smtClean="0">
                <a:solidFill>
                  <a:srgbClr val="FF0000"/>
                </a:solidFill>
              </a:rPr>
              <a:t>.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%20-30 </a:t>
            </a:r>
            <a:r>
              <a:rPr lang="tr-TR" dirty="0" err="1" smtClean="0">
                <a:solidFill>
                  <a:srgbClr val="FF0000"/>
                </a:solidFill>
              </a:rPr>
              <a:t>yenidoğan</a:t>
            </a:r>
            <a:r>
              <a:rPr lang="tr-TR" dirty="0" smtClean="0">
                <a:solidFill>
                  <a:srgbClr val="FF0000"/>
                </a:solidFill>
              </a:rPr>
              <a:t> enfeksiyonu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Doğum </a:t>
            </a:r>
            <a:r>
              <a:rPr lang="tr-TR" dirty="0">
                <a:solidFill>
                  <a:schemeClr val="bg1"/>
                </a:solidFill>
              </a:rPr>
              <a:t>sonrası 12-24 saat </a:t>
            </a:r>
            <a:r>
              <a:rPr lang="tr-TR" dirty="0" err="1">
                <a:solidFill>
                  <a:schemeClr val="bg1"/>
                </a:solidFill>
              </a:rPr>
              <a:t>içersinde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</a:rPr>
              <a:t>Hepatit B aşısı </a:t>
            </a:r>
            <a:r>
              <a:rPr lang="tr-TR" dirty="0">
                <a:solidFill>
                  <a:schemeClr val="bg1"/>
                </a:solidFill>
              </a:rPr>
              <a:t>ve </a:t>
            </a:r>
            <a:r>
              <a:rPr lang="tr-TR" dirty="0">
                <a:solidFill>
                  <a:srgbClr val="FFFF00"/>
                </a:solidFill>
              </a:rPr>
              <a:t>HBIG</a:t>
            </a:r>
            <a:r>
              <a:rPr lang="tr-TR" dirty="0">
                <a:solidFill>
                  <a:schemeClr val="bg1"/>
                </a:solidFill>
              </a:rPr>
              <a:t> ile bu oran &lt;%10 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dirty="0" err="1" smtClean="0">
                <a:solidFill>
                  <a:srgbClr val="FF0000"/>
                </a:solidFill>
              </a:rPr>
              <a:t>Yenidoğan</a:t>
            </a:r>
            <a:r>
              <a:rPr lang="tr-TR" dirty="0" smtClean="0">
                <a:solidFill>
                  <a:srgbClr val="FF0000"/>
                </a:solidFill>
              </a:rPr>
              <a:t> enfeksiyonlarında %80-90 kronikleşme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Özellikle yüksek </a:t>
            </a:r>
            <a:r>
              <a:rPr lang="tr-TR" dirty="0" err="1" smtClean="0">
                <a:solidFill>
                  <a:schemeClr val="bg1"/>
                </a:solidFill>
              </a:rPr>
              <a:t>viremi</a:t>
            </a:r>
            <a:r>
              <a:rPr lang="tr-TR" dirty="0" smtClean="0">
                <a:solidFill>
                  <a:schemeClr val="bg1"/>
                </a:solidFill>
              </a:rPr>
              <a:t> vakalarında başarısızlık riski daha yüksek </a:t>
            </a:r>
            <a:r>
              <a:rPr lang="tr-TR" dirty="0" smtClean="0">
                <a:solidFill>
                  <a:srgbClr val="FFFF00"/>
                </a:solidFill>
              </a:rPr>
              <a:t>(</a:t>
            </a:r>
            <a:r>
              <a:rPr lang="tr-TR" dirty="0" err="1" smtClean="0">
                <a:solidFill>
                  <a:srgbClr val="FFFF00"/>
                </a:solidFill>
              </a:rPr>
              <a:t>antiviral</a:t>
            </a:r>
            <a:r>
              <a:rPr lang="tr-TR" dirty="0" smtClean="0">
                <a:solidFill>
                  <a:srgbClr val="FFFF00"/>
                </a:solidFill>
              </a:rPr>
              <a:t> tedavi!!!)</a:t>
            </a:r>
          </a:p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Hepatit B</a:t>
            </a:r>
            <a:endParaRPr lang="tr-TR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04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838200" y="1388225"/>
            <a:ext cx="10515600" cy="4788738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Hepatit B aşısı 1998’den beri </a:t>
            </a:r>
            <a:r>
              <a:rPr lang="tr-TR" dirty="0" smtClean="0">
                <a:solidFill>
                  <a:schemeClr val="bg1"/>
                </a:solidFill>
              </a:rPr>
              <a:t>çocukluk </a:t>
            </a:r>
            <a:r>
              <a:rPr lang="tr-TR" dirty="0">
                <a:solidFill>
                  <a:schemeClr val="bg1"/>
                </a:solidFill>
              </a:rPr>
              <a:t>çağı aşı kapsamında</a:t>
            </a:r>
          </a:p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Hepatit B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02" y="1971231"/>
            <a:ext cx="4056222" cy="930197"/>
          </a:xfrm>
          <a:prstGeom prst="rect">
            <a:avLst/>
          </a:prstGeom>
        </p:spPr>
      </p:pic>
      <p:sp>
        <p:nvSpPr>
          <p:cNvPr id="3" name="Sağ Ok 2"/>
          <p:cNvSpPr/>
          <p:nvPr/>
        </p:nvSpPr>
        <p:spPr>
          <a:xfrm>
            <a:off x="5136378" y="1971231"/>
            <a:ext cx="1197920" cy="68538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FF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589684" y="1781842"/>
            <a:ext cx="5586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Gebelikte yapılan tetkikte </a:t>
            </a:r>
            <a:r>
              <a:rPr lang="tr-TR" dirty="0" err="1">
                <a:solidFill>
                  <a:schemeClr val="bg1"/>
                </a:solidFill>
              </a:rPr>
              <a:t>HBsAg</a:t>
            </a:r>
            <a:r>
              <a:rPr lang="tr-TR" dirty="0">
                <a:solidFill>
                  <a:schemeClr val="bg1"/>
                </a:solidFill>
              </a:rPr>
              <a:t> (-), </a:t>
            </a:r>
            <a:r>
              <a:rPr lang="tr-TR" dirty="0" err="1">
                <a:solidFill>
                  <a:schemeClr val="bg1"/>
                </a:solidFill>
              </a:rPr>
              <a:t>AntiHBs</a:t>
            </a:r>
            <a:r>
              <a:rPr lang="tr-TR" dirty="0">
                <a:solidFill>
                  <a:schemeClr val="bg1"/>
                </a:solidFill>
              </a:rPr>
              <a:t> (-) çıkan ve gebelik </a:t>
            </a:r>
            <a:r>
              <a:rPr lang="tr-TR" dirty="0" smtClean="0">
                <a:solidFill>
                  <a:schemeClr val="bg1"/>
                </a:solidFill>
              </a:rPr>
              <a:t>sırasında HBV </a:t>
            </a:r>
            <a:r>
              <a:rPr lang="tr-TR" dirty="0">
                <a:solidFill>
                  <a:schemeClr val="bg1"/>
                </a:solidFill>
              </a:rPr>
              <a:t>ile </a:t>
            </a:r>
            <a:r>
              <a:rPr lang="tr-TR" dirty="0" err="1">
                <a:solidFill>
                  <a:srgbClr val="FFFF00"/>
                </a:solidFill>
              </a:rPr>
              <a:t>enfekte</a:t>
            </a:r>
            <a:r>
              <a:rPr lang="tr-TR" dirty="0">
                <a:solidFill>
                  <a:srgbClr val="FFFF00"/>
                </a:solidFill>
              </a:rPr>
              <a:t> olma riski bulunan gebelere</a:t>
            </a:r>
            <a:r>
              <a:rPr lang="tr-TR" dirty="0">
                <a:solidFill>
                  <a:schemeClr val="bg1"/>
                </a:solidFill>
              </a:rPr>
              <a:t>; gebelik sırasında (ikinci veya </a:t>
            </a:r>
            <a:r>
              <a:rPr lang="tr-TR" dirty="0" smtClean="0">
                <a:solidFill>
                  <a:schemeClr val="bg1"/>
                </a:solidFill>
              </a:rPr>
              <a:t>üçüncü </a:t>
            </a:r>
            <a:r>
              <a:rPr lang="tr-TR" dirty="0" err="1" smtClean="0">
                <a:solidFill>
                  <a:schemeClr val="bg1"/>
                </a:solidFill>
              </a:rPr>
              <a:t>trimesterde</a:t>
            </a:r>
            <a:r>
              <a:rPr lang="tr-TR" dirty="0">
                <a:solidFill>
                  <a:schemeClr val="bg1"/>
                </a:solidFill>
              </a:rPr>
              <a:t>) Hepatit B aşısı 0-1-6 ay aşı şemasıyla yapılabilir. Gebelikte aşılanmayan</a:t>
            </a:r>
          </a:p>
          <a:p>
            <a:r>
              <a:rPr lang="tr-TR" dirty="0">
                <a:solidFill>
                  <a:schemeClr val="bg1"/>
                </a:solidFill>
              </a:rPr>
              <a:t>anneler doğumdan sonra aşılanabilir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4" y="2992582"/>
            <a:ext cx="6541380" cy="3750328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6978770" y="3700732"/>
            <a:ext cx="492387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Gebelikteki </a:t>
            </a:r>
            <a:r>
              <a:rPr lang="tr-TR" sz="2800" dirty="0" err="1">
                <a:solidFill>
                  <a:srgbClr val="FF0000"/>
                </a:solidFill>
              </a:rPr>
              <a:t>prevalansının</a:t>
            </a:r>
            <a:r>
              <a:rPr lang="tr-TR" sz="2800" dirty="0">
                <a:solidFill>
                  <a:srgbClr val="FF0000"/>
                </a:solidFill>
              </a:rPr>
              <a:t> nispeten yüksek </a:t>
            </a:r>
            <a:r>
              <a:rPr lang="tr-TR" sz="2800" dirty="0" smtClean="0">
                <a:solidFill>
                  <a:srgbClr val="FF0000"/>
                </a:solidFill>
              </a:rPr>
              <a:t>ve </a:t>
            </a:r>
            <a:r>
              <a:rPr lang="tr-TR" sz="2800" dirty="0" err="1">
                <a:solidFill>
                  <a:srgbClr val="FF0000"/>
                </a:solidFill>
              </a:rPr>
              <a:t>yenidoğan</a:t>
            </a:r>
            <a:r>
              <a:rPr lang="tr-TR" sz="2800" dirty="0">
                <a:solidFill>
                  <a:srgbClr val="FF0000"/>
                </a:solidFill>
              </a:rPr>
              <a:t> tedavisinin mümkün olması nedenleriyle, her gebeye ilk </a:t>
            </a:r>
            <a:r>
              <a:rPr lang="tr-TR" sz="2800" dirty="0" err="1">
                <a:solidFill>
                  <a:srgbClr val="FF0000"/>
                </a:solidFill>
              </a:rPr>
              <a:t>antenatal</a:t>
            </a:r>
            <a:r>
              <a:rPr lang="tr-TR" sz="2800" dirty="0">
                <a:solidFill>
                  <a:srgbClr val="FF0000"/>
                </a:solidFill>
              </a:rPr>
              <a:t> muayenede </a:t>
            </a:r>
            <a:r>
              <a:rPr lang="tr-TR" sz="2800" dirty="0" err="1">
                <a:solidFill>
                  <a:srgbClr val="FF0000"/>
                </a:solidFill>
              </a:rPr>
              <a:t>HBsAg</a:t>
            </a:r>
            <a:r>
              <a:rPr lang="tr-TR" sz="2800" dirty="0">
                <a:solidFill>
                  <a:srgbClr val="FF0000"/>
                </a:solidFill>
              </a:rPr>
              <a:t> taraması yapmalıyız</a:t>
            </a:r>
            <a:r>
              <a:rPr lang="tr-TR" dirty="0">
                <a:solidFill>
                  <a:srgbClr val="FF0000"/>
                </a:solidFill>
              </a:rPr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7441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İçerik Yer Tutucusu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34813" y="2240927"/>
            <a:ext cx="6481792" cy="3217604"/>
          </a:xfrm>
          <a:prstGeom prst="rect">
            <a:avLst/>
          </a:prstGeom>
        </p:spPr>
      </p:pic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Tarama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391" y="50456"/>
            <a:ext cx="5865281" cy="19549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3841" y="600696"/>
            <a:ext cx="3350029" cy="57394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130" y="74314"/>
            <a:ext cx="6090459" cy="195490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6443" y="103607"/>
            <a:ext cx="3704992" cy="71892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67031" y="1521922"/>
            <a:ext cx="2877571" cy="483434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128" y="2707792"/>
            <a:ext cx="5332926" cy="2774597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4378" y="70970"/>
            <a:ext cx="3704992" cy="718927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864" y="1080708"/>
            <a:ext cx="2468457" cy="49689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8128" y="2040869"/>
            <a:ext cx="5360013" cy="52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5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160" y="403378"/>
            <a:ext cx="1382537" cy="1872990"/>
          </a:xfrm>
          <a:prstGeom prst="rect">
            <a:avLst/>
          </a:prstGeom>
        </p:spPr>
      </p:pic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Etken </a:t>
            </a:r>
            <a:r>
              <a:rPr lang="tr-TR" dirty="0" err="1" smtClean="0">
                <a:solidFill>
                  <a:schemeClr val="bg1"/>
                </a:solidFill>
              </a:rPr>
              <a:t>spiroket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i="1" dirty="0" err="1" smtClean="0">
                <a:solidFill>
                  <a:schemeClr val="bg1"/>
                </a:solidFill>
              </a:rPr>
              <a:t>Treponema</a:t>
            </a:r>
            <a:r>
              <a:rPr lang="tr-TR" i="1" dirty="0" smtClean="0">
                <a:solidFill>
                  <a:schemeClr val="bg1"/>
                </a:solidFill>
              </a:rPr>
              <a:t> </a:t>
            </a:r>
            <a:r>
              <a:rPr lang="tr-TR" i="1" dirty="0" err="1" smtClean="0">
                <a:solidFill>
                  <a:schemeClr val="bg1"/>
                </a:solidFill>
              </a:rPr>
              <a:t>pallidum</a:t>
            </a:r>
            <a:r>
              <a:rPr lang="tr-TR" i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Transplasental</a:t>
            </a:r>
            <a:r>
              <a:rPr lang="tr-TR" dirty="0" smtClean="0">
                <a:solidFill>
                  <a:srgbClr val="FF0000"/>
                </a:solidFill>
              </a:rPr>
              <a:t>,</a:t>
            </a:r>
            <a:r>
              <a:rPr lang="tr-TR" i="1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İntrapartum</a:t>
            </a:r>
            <a:r>
              <a:rPr lang="tr-TR" dirty="0" smtClean="0">
                <a:solidFill>
                  <a:srgbClr val="FF0000"/>
                </a:solidFill>
              </a:rPr>
              <a:t> geçiş</a:t>
            </a:r>
            <a:endParaRPr lang="tr-TR" i="1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>
          <a:xfrm>
            <a:off x="838200" y="353070"/>
            <a:ext cx="10515600" cy="1325563"/>
          </a:xfrm>
        </p:spPr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SİFİLİZ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272" y="3361441"/>
            <a:ext cx="7079526" cy="340739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0758" y="2315898"/>
            <a:ext cx="3606991" cy="94889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1663" y="2910935"/>
            <a:ext cx="1774809" cy="343293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90920" y="2319058"/>
            <a:ext cx="1745552" cy="616532"/>
          </a:xfrm>
          <a:prstGeom prst="rect">
            <a:avLst/>
          </a:prstGeom>
        </p:spPr>
      </p:pic>
      <p:sp>
        <p:nvSpPr>
          <p:cNvPr id="11" name="Dikdörtgen 10"/>
          <p:cNvSpPr/>
          <p:nvPr/>
        </p:nvSpPr>
        <p:spPr>
          <a:xfrm>
            <a:off x="6620758" y="4029071"/>
            <a:ext cx="4281056" cy="29398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3202" y="5598969"/>
            <a:ext cx="1793037" cy="1068267"/>
          </a:xfrm>
          <a:prstGeom prst="rect">
            <a:avLst/>
          </a:prstGeom>
        </p:spPr>
      </p:pic>
      <p:pic>
        <p:nvPicPr>
          <p:cNvPr id="1026" name="Picture 2" descr="Sifiliz (Frengi)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389" y="5433346"/>
            <a:ext cx="1515541" cy="85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40" y="3321662"/>
            <a:ext cx="4604162" cy="296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60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Prematür</a:t>
            </a:r>
            <a:r>
              <a:rPr lang="tr-TR" dirty="0" smtClean="0">
                <a:solidFill>
                  <a:schemeClr val="bg1"/>
                </a:solidFill>
              </a:rPr>
              <a:t> doğum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Spontan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abortus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Ölü doğum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Non-immun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hidrops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err="1" smtClean="0">
                <a:solidFill>
                  <a:schemeClr val="bg1"/>
                </a:solidFill>
              </a:rPr>
              <a:t>Perinatal</a:t>
            </a:r>
            <a:r>
              <a:rPr lang="tr-TR" dirty="0" smtClean="0">
                <a:solidFill>
                  <a:schemeClr val="bg1"/>
                </a:solidFill>
              </a:rPr>
              <a:t> ölüm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Erken ve Geç </a:t>
            </a:r>
            <a:r>
              <a:rPr lang="tr-TR" dirty="0" err="1" smtClean="0">
                <a:solidFill>
                  <a:srgbClr val="FF0000"/>
                </a:solidFill>
              </a:rPr>
              <a:t>konjenital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sifiliz</a:t>
            </a:r>
            <a:endParaRPr lang="tr-TR" dirty="0" smtClean="0">
              <a:solidFill>
                <a:srgbClr val="FF0000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SİFİLİZ MATERNAL FETAL RİSKLER</a:t>
            </a:r>
            <a:endParaRPr lang="tr-TR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74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                                              </a:t>
            </a:r>
          </a:p>
          <a:p>
            <a:pPr lvl="8"/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tr-TR" sz="2800" dirty="0" smtClean="0">
                <a:solidFill>
                  <a:srgbClr val="FF0000"/>
                </a:solidFill>
              </a:rPr>
              <a:t>               </a:t>
            </a:r>
          </a:p>
          <a:p>
            <a:pPr lvl="8"/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tr-TR" sz="2800" dirty="0" smtClean="0">
                <a:solidFill>
                  <a:srgbClr val="FF0000"/>
                </a:solidFill>
              </a:rPr>
              <a:t>               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0615" y="168930"/>
            <a:ext cx="3492665" cy="276716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947" y="1507808"/>
            <a:ext cx="5336925" cy="516731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3920" y="3434253"/>
            <a:ext cx="6164551" cy="324086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947" y="94801"/>
            <a:ext cx="7914244" cy="1328629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9362" y="150327"/>
            <a:ext cx="3552756" cy="55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35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838200" y="1825625"/>
            <a:ext cx="5183038" cy="435133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Tüm gebeler </a:t>
            </a:r>
            <a:r>
              <a:rPr lang="tr-TR" dirty="0" smtClean="0">
                <a:solidFill>
                  <a:schemeClr val="bg1"/>
                </a:solidFill>
              </a:rPr>
              <a:t>ilk prenatal </a:t>
            </a:r>
            <a:r>
              <a:rPr lang="tr-TR" dirty="0" err="1" smtClean="0">
                <a:solidFill>
                  <a:schemeClr val="bg1"/>
                </a:solidFill>
              </a:rPr>
              <a:t>vizitte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sifiliz</a:t>
            </a:r>
            <a:r>
              <a:rPr lang="tr-TR" dirty="0" smtClean="0">
                <a:solidFill>
                  <a:schemeClr val="bg1"/>
                </a:solidFill>
              </a:rPr>
              <a:t> açısından </a:t>
            </a:r>
            <a:r>
              <a:rPr lang="tr-TR" b="1" dirty="0" smtClean="0">
                <a:solidFill>
                  <a:srgbClr val="FF0000"/>
                </a:solidFill>
              </a:rPr>
              <a:t>TARANMALIDIR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Yüksek riskli gebelerde ya da yüksek </a:t>
            </a:r>
            <a:r>
              <a:rPr lang="tr-TR" dirty="0" err="1" smtClean="0">
                <a:solidFill>
                  <a:schemeClr val="bg1"/>
                </a:solidFill>
              </a:rPr>
              <a:t>prevalanslı</a:t>
            </a:r>
            <a:r>
              <a:rPr lang="tr-TR" dirty="0" smtClean="0">
                <a:solidFill>
                  <a:schemeClr val="bg1"/>
                </a:solidFill>
              </a:rPr>
              <a:t> bölgelerde 28-32. gebelik haftasında ve doğumda tarama tekrarlanmalıdır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smtClean="0">
                <a:solidFill>
                  <a:srgbClr val="FFFF00"/>
                </a:solidFill>
              </a:rPr>
              <a:t>(ACOG)</a:t>
            </a:r>
          </a:p>
          <a:p>
            <a:pPr marL="0" indent="0">
              <a:buNone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SİFİLİZ TARAMA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5" name="İçerik Yer Tutucusu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307" y="1526876"/>
            <a:ext cx="5612251" cy="471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27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Temel olarak kan yoluyla bulaşır.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3/1000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%50-80 </a:t>
            </a:r>
            <a:r>
              <a:rPr lang="tr-TR" dirty="0" smtClean="0">
                <a:solidFill>
                  <a:schemeClr val="bg1"/>
                </a:solidFill>
              </a:rPr>
              <a:t>kronik enfeksiyona neden olur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GDM ,</a:t>
            </a:r>
            <a:r>
              <a:rPr lang="tr-TR" dirty="0" err="1" smtClean="0">
                <a:solidFill>
                  <a:schemeClr val="bg1"/>
                </a:solidFill>
              </a:rPr>
              <a:t>antepartum-postpartum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hemoraji</a:t>
            </a:r>
            <a:r>
              <a:rPr lang="tr-TR" dirty="0" smtClean="0">
                <a:solidFill>
                  <a:schemeClr val="bg1"/>
                </a:solidFill>
              </a:rPr>
              <a:t>, PPROM, </a:t>
            </a:r>
            <a:r>
              <a:rPr lang="tr-TR" dirty="0" err="1" smtClean="0">
                <a:solidFill>
                  <a:schemeClr val="bg1"/>
                </a:solidFill>
              </a:rPr>
              <a:t>preterm</a:t>
            </a:r>
            <a:r>
              <a:rPr lang="tr-TR" dirty="0" smtClean="0">
                <a:solidFill>
                  <a:schemeClr val="bg1"/>
                </a:solidFill>
              </a:rPr>
              <a:t> doğum, FGK, </a:t>
            </a:r>
            <a:r>
              <a:rPr lang="tr-TR" dirty="0" err="1" smtClean="0">
                <a:solidFill>
                  <a:schemeClr val="bg1"/>
                </a:solidFill>
              </a:rPr>
              <a:t>intrauterin</a:t>
            </a:r>
            <a:r>
              <a:rPr lang="tr-TR" dirty="0" smtClean="0">
                <a:solidFill>
                  <a:schemeClr val="bg1"/>
                </a:solidFill>
              </a:rPr>
              <a:t> ölüm riski artar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İntrahepatik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kolestaz</a:t>
            </a:r>
            <a:r>
              <a:rPr lang="tr-TR" dirty="0" smtClean="0">
                <a:solidFill>
                  <a:schemeClr val="bg1"/>
                </a:solidFill>
              </a:rPr>
              <a:t> riski 20 kat artar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Viremi</a:t>
            </a:r>
            <a:r>
              <a:rPr lang="tr-TR" dirty="0" smtClean="0">
                <a:solidFill>
                  <a:schemeClr val="bg1"/>
                </a:solidFill>
              </a:rPr>
              <a:t> varsa </a:t>
            </a:r>
            <a:r>
              <a:rPr lang="tr-TR" dirty="0" smtClean="0">
                <a:solidFill>
                  <a:srgbClr val="FF0000"/>
                </a:solidFill>
              </a:rPr>
              <a:t>%5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fetal</a:t>
            </a:r>
            <a:r>
              <a:rPr lang="tr-TR" dirty="0" smtClean="0">
                <a:solidFill>
                  <a:schemeClr val="bg1"/>
                </a:solidFill>
              </a:rPr>
              <a:t> geçiş riski, HIV eşlik ediyorsa </a:t>
            </a:r>
            <a:r>
              <a:rPr lang="tr-TR" dirty="0" smtClean="0">
                <a:solidFill>
                  <a:srgbClr val="FF0000"/>
                </a:solidFill>
              </a:rPr>
              <a:t>%10 </a:t>
            </a:r>
          </a:p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Hepatit C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4294" y="562156"/>
            <a:ext cx="4827706" cy="252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88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838200" y="1825625"/>
            <a:ext cx="6925887" cy="4633364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SB rehberi, RCOG önermiyor,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ACOG yüksek riskli ise öneriyor 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Antiviral</a:t>
            </a:r>
            <a:r>
              <a:rPr lang="tr-TR" dirty="0" smtClean="0">
                <a:solidFill>
                  <a:schemeClr val="bg1"/>
                </a:solidFill>
              </a:rPr>
              <a:t> tedavinin gebelikteki güvenliği ve etkinliği henüz gösterilemedi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Tanı konması durumunda eğer </a:t>
            </a:r>
            <a:r>
              <a:rPr lang="tr-TR" dirty="0" smtClean="0">
                <a:solidFill>
                  <a:srgbClr val="FF0000"/>
                </a:solidFill>
              </a:rPr>
              <a:t>MÜMKÜN İSE </a:t>
            </a:r>
            <a:r>
              <a:rPr lang="tr-TR" dirty="0" smtClean="0">
                <a:solidFill>
                  <a:schemeClr val="bg1"/>
                </a:solidFill>
              </a:rPr>
              <a:t>uzamış </a:t>
            </a:r>
            <a:r>
              <a:rPr lang="tr-TR" dirty="0" smtClean="0">
                <a:solidFill>
                  <a:srgbClr val="FF0000"/>
                </a:solidFill>
              </a:rPr>
              <a:t>PPROM</a:t>
            </a:r>
            <a:r>
              <a:rPr lang="tr-TR" dirty="0" smtClean="0">
                <a:solidFill>
                  <a:schemeClr val="bg1"/>
                </a:solidFill>
              </a:rPr>
              <a:t>, </a:t>
            </a:r>
            <a:r>
              <a:rPr lang="tr-TR" dirty="0" err="1" smtClean="0">
                <a:solidFill>
                  <a:schemeClr val="bg1"/>
                </a:solidFill>
              </a:rPr>
              <a:t>epizyotomi</a:t>
            </a:r>
            <a:r>
              <a:rPr lang="tr-TR" dirty="0" smtClean="0">
                <a:solidFill>
                  <a:schemeClr val="bg1"/>
                </a:solidFill>
              </a:rPr>
              <a:t>, ve </a:t>
            </a:r>
            <a:r>
              <a:rPr lang="tr-TR" dirty="0" err="1" smtClean="0">
                <a:solidFill>
                  <a:schemeClr val="bg1"/>
                </a:solidFill>
              </a:rPr>
              <a:t>invaziv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fetal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monitorizayondan</a:t>
            </a:r>
            <a:r>
              <a:rPr lang="tr-TR" dirty="0" smtClean="0">
                <a:solidFill>
                  <a:schemeClr val="bg1"/>
                </a:solidFill>
              </a:rPr>
              <a:t> kaçınılmalıdır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Yenidoğan</a:t>
            </a:r>
            <a:r>
              <a:rPr lang="tr-TR" dirty="0" smtClean="0">
                <a:solidFill>
                  <a:srgbClr val="FF0000"/>
                </a:solidFill>
              </a:rPr>
              <a:t> takip altına alınmalı </a:t>
            </a: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FF00"/>
                </a:solidFill>
              </a:rPr>
              <a:t>Hepatit </a:t>
            </a:r>
            <a:r>
              <a:rPr lang="tr-TR" b="1" dirty="0" smtClean="0">
                <a:solidFill>
                  <a:srgbClr val="FFFF00"/>
                </a:solidFill>
              </a:rPr>
              <a:t>C tarama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105593" y="51215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2015" y="1626961"/>
            <a:ext cx="4299985" cy="411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76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En sık </a:t>
            </a:r>
            <a:r>
              <a:rPr lang="tr-TR" dirty="0" err="1" smtClean="0">
                <a:solidFill>
                  <a:schemeClr val="bg1"/>
                </a:solidFill>
              </a:rPr>
              <a:t>konjenital</a:t>
            </a:r>
            <a:r>
              <a:rPr lang="tr-TR" dirty="0" smtClean="0">
                <a:solidFill>
                  <a:schemeClr val="bg1"/>
                </a:solidFill>
              </a:rPr>
              <a:t> enfeksiyon. Gebe </a:t>
            </a:r>
            <a:r>
              <a:rPr lang="tr-TR" b="1" dirty="0" smtClean="0">
                <a:solidFill>
                  <a:srgbClr val="FF0000"/>
                </a:solidFill>
              </a:rPr>
              <a:t>%95 </a:t>
            </a:r>
            <a:r>
              <a:rPr lang="tr-TR" dirty="0" err="1" smtClean="0">
                <a:solidFill>
                  <a:srgbClr val="FF0000"/>
                </a:solidFill>
              </a:rPr>
              <a:t>asemptomatik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Canlı doğumların </a:t>
            </a:r>
            <a:r>
              <a:rPr lang="tr-TR" b="1" dirty="0" smtClean="0">
                <a:solidFill>
                  <a:srgbClr val="FF0000"/>
                </a:solidFill>
              </a:rPr>
              <a:t>%</a:t>
            </a:r>
            <a:r>
              <a:rPr lang="tr-TR" b="1" dirty="0">
                <a:solidFill>
                  <a:srgbClr val="FF0000"/>
                </a:solidFill>
              </a:rPr>
              <a:t>1</a:t>
            </a:r>
            <a:r>
              <a:rPr lang="tr-TR" b="1" dirty="0" smtClean="0">
                <a:solidFill>
                  <a:srgbClr val="FF0000"/>
                </a:solidFill>
              </a:rPr>
              <a:t>-2’ </a:t>
            </a:r>
            <a:r>
              <a:rPr lang="tr-TR" dirty="0" smtClean="0">
                <a:solidFill>
                  <a:schemeClr val="bg1"/>
                </a:solidFill>
              </a:rPr>
              <a:t>sini etkilemektedir.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Sensörinöral</a:t>
            </a:r>
            <a:r>
              <a:rPr lang="tr-TR" dirty="0" smtClean="0">
                <a:solidFill>
                  <a:schemeClr val="bg1"/>
                </a:solidFill>
              </a:rPr>
              <a:t> işitme kaybı ya da nörolojik hasarın en genetik olmayan nedeni </a:t>
            </a:r>
          </a:p>
          <a:p>
            <a:r>
              <a:rPr lang="tr-TR" dirty="0" err="1">
                <a:solidFill>
                  <a:schemeClr val="bg1"/>
                </a:solidFill>
              </a:rPr>
              <a:t>Primer</a:t>
            </a:r>
            <a:r>
              <a:rPr lang="tr-TR" dirty="0">
                <a:solidFill>
                  <a:schemeClr val="bg1"/>
                </a:solidFill>
              </a:rPr>
              <a:t> ya da </a:t>
            </a:r>
            <a:r>
              <a:rPr lang="tr-TR" dirty="0" err="1">
                <a:solidFill>
                  <a:schemeClr val="bg1"/>
                </a:solidFill>
              </a:rPr>
              <a:t>sekonder</a:t>
            </a:r>
            <a:r>
              <a:rPr lang="tr-TR" dirty="0">
                <a:solidFill>
                  <a:schemeClr val="bg1"/>
                </a:solidFill>
              </a:rPr>
              <a:t> enfeksiyon (</a:t>
            </a:r>
            <a:r>
              <a:rPr lang="tr-TR" dirty="0" err="1">
                <a:solidFill>
                  <a:schemeClr val="bg1"/>
                </a:solidFill>
              </a:rPr>
              <a:t>reenfeksiyon</a:t>
            </a:r>
            <a:r>
              <a:rPr lang="tr-TR" dirty="0">
                <a:solidFill>
                  <a:schemeClr val="bg1"/>
                </a:solidFill>
              </a:rPr>
              <a:t> ya da </a:t>
            </a:r>
            <a:r>
              <a:rPr lang="tr-TR" dirty="0" err="1">
                <a:solidFill>
                  <a:schemeClr val="bg1"/>
                </a:solidFill>
              </a:rPr>
              <a:t>reaktivasyon</a:t>
            </a:r>
            <a:r>
              <a:rPr lang="tr-TR" dirty="0" smtClean="0">
                <a:solidFill>
                  <a:schemeClr val="bg1"/>
                </a:solidFill>
              </a:rPr>
              <a:t>)</a:t>
            </a:r>
          </a:p>
          <a:p>
            <a:pPr marL="0" indent="0">
              <a:buNone/>
            </a:pPr>
            <a:r>
              <a:rPr lang="tr-TR" u="sng" dirty="0" err="1" smtClean="0">
                <a:solidFill>
                  <a:schemeClr val="bg1"/>
                </a:solidFill>
              </a:rPr>
              <a:t>Primer</a:t>
            </a:r>
            <a:r>
              <a:rPr lang="tr-TR" u="sng" dirty="0" smtClean="0">
                <a:solidFill>
                  <a:schemeClr val="bg1"/>
                </a:solidFill>
              </a:rPr>
              <a:t> enfeksiyon</a:t>
            </a:r>
            <a:endParaRPr lang="tr-TR" u="sng" dirty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1. </a:t>
            </a:r>
            <a:r>
              <a:rPr lang="tr-TR" dirty="0" err="1" smtClean="0">
                <a:solidFill>
                  <a:schemeClr val="bg1"/>
                </a:solidFill>
              </a:rPr>
              <a:t>trimester</a:t>
            </a:r>
            <a:r>
              <a:rPr lang="tr-TR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tr-TR" dirty="0" smtClean="0">
                <a:solidFill>
                  <a:srgbClr val="FF0000"/>
                </a:solidFill>
                <a:sym typeface="Wingdings" panose="05000000000000000000" pitchFamily="2" charset="2"/>
              </a:rPr>
              <a:t>%38                               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2.trimester </a:t>
            </a:r>
            <a:r>
              <a:rPr lang="tr-TR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tr-TR" dirty="0" smtClean="0">
                <a:solidFill>
                  <a:srgbClr val="FF0000"/>
                </a:solidFill>
                <a:sym typeface="Wingdings" panose="05000000000000000000" pitchFamily="2" charset="2"/>
              </a:rPr>
              <a:t>%40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3.trimester </a:t>
            </a:r>
            <a:r>
              <a:rPr lang="tr-TR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tr-TR" dirty="0" smtClean="0">
                <a:solidFill>
                  <a:srgbClr val="FF0000"/>
                </a:solidFill>
                <a:sym typeface="Wingdings" panose="05000000000000000000" pitchFamily="2" charset="2"/>
              </a:rPr>
              <a:t>%66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 smtClean="0">
                <a:solidFill>
                  <a:srgbClr val="FFFF00"/>
                </a:solidFill>
              </a:rPr>
              <a:t>Sitomegalovirus</a:t>
            </a:r>
            <a:r>
              <a:rPr lang="tr-TR" b="1" dirty="0" smtClean="0">
                <a:solidFill>
                  <a:srgbClr val="FFFF00"/>
                </a:solidFill>
              </a:rPr>
              <a:t> (CMV)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2" name="Sağ Ok 1"/>
          <p:cNvSpPr/>
          <p:nvPr/>
        </p:nvSpPr>
        <p:spPr>
          <a:xfrm>
            <a:off x="3986213" y="4410293"/>
            <a:ext cx="2271712" cy="55721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6325302" y="4365733"/>
            <a:ext cx="44977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%25-35 nörolojik sekel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30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İçerik Yer Tutucusu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88271" y="236328"/>
            <a:ext cx="4980627" cy="104894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25" y="225340"/>
            <a:ext cx="4774943" cy="132082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825" y="1762299"/>
            <a:ext cx="4450862" cy="283800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0214" y="1070936"/>
            <a:ext cx="1770161" cy="26349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0214" y="754416"/>
            <a:ext cx="1550111" cy="370364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6290" y="585130"/>
            <a:ext cx="1960931" cy="338572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78487" y="718818"/>
            <a:ext cx="1078643" cy="22078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8271" y="1367727"/>
            <a:ext cx="4940801" cy="1027329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8271" y="2499325"/>
            <a:ext cx="5149262" cy="943968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57130" y="2681300"/>
            <a:ext cx="1405669" cy="443555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88271" y="3547562"/>
            <a:ext cx="3935571" cy="1153821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5953" y="4649480"/>
            <a:ext cx="4774943" cy="1295067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5953" y="5944547"/>
            <a:ext cx="5979969" cy="89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838200" y="1346047"/>
            <a:ext cx="10515600" cy="4830916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1.3 </a:t>
            </a:r>
            <a:r>
              <a:rPr lang="tr-TR" dirty="0">
                <a:solidFill>
                  <a:srgbClr val="FF0000"/>
                </a:solidFill>
              </a:rPr>
              <a:t>milyon HIV + gebelik</a:t>
            </a:r>
          </a:p>
          <a:p>
            <a:endParaRPr lang="tr-TR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İnsan </a:t>
            </a:r>
            <a:r>
              <a:rPr lang="tr-TR" b="1" dirty="0" err="1" smtClean="0">
                <a:solidFill>
                  <a:srgbClr val="FFFF00"/>
                </a:solidFill>
              </a:rPr>
              <a:t>İmmün</a:t>
            </a:r>
            <a:r>
              <a:rPr lang="tr-TR" b="1" dirty="0" smtClean="0">
                <a:solidFill>
                  <a:srgbClr val="FFFF00"/>
                </a:solidFill>
              </a:rPr>
              <a:t> Yetmezlik Virüsü (HIV)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HIV/AIDS – National Foundation for Infectious Disea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135" y="1346047"/>
            <a:ext cx="2577350" cy="172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301" y="3142210"/>
            <a:ext cx="5715391" cy="365700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79" y="2456679"/>
            <a:ext cx="4913101" cy="120729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679" y="3744000"/>
            <a:ext cx="4913101" cy="31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42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Vücut sıvıları ile temas, </a:t>
            </a:r>
            <a:r>
              <a:rPr lang="tr-TR" dirty="0" err="1" smtClean="0">
                <a:solidFill>
                  <a:schemeClr val="bg1"/>
                </a:solidFill>
              </a:rPr>
              <a:t>transplasental</a:t>
            </a:r>
            <a:r>
              <a:rPr lang="tr-TR" dirty="0" smtClean="0">
                <a:solidFill>
                  <a:schemeClr val="bg1"/>
                </a:solidFill>
              </a:rPr>
              <a:t>, doğum ve emzirme ile bulaş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9 gebeden 1’i </a:t>
            </a:r>
            <a:r>
              <a:rPr lang="tr-TR" dirty="0" smtClean="0">
                <a:solidFill>
                  <a:srgbClr val="FF0000"/>
                </a:solidFill>
              </a:rPr>
              <a:t>farkında değil </a:t>
            </a:r>
            <a:r>
              <a:rPr lang="tr-TR" dirty="0" smtClean="0">
                <a:solidFill>
                  <a:schemeClr val="bg1"/>
                </a:solidFill>
              </a:rPr>
              <a:t>(ABD), UNAIDS</a:t>
            </a:r>
            <a:r>
              <a:rPr lang="tr-TR" dirty="0" smtClean="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  <a:r>
              <a:rPr lang="tr-TR" dirty="0" smtClean="0">
                <a:solidFill>
                  <a:schemeClr val="bg1"/>
                </a:solidFill>
              </a:rPr>
              <a:t> %45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%15-25 </a:t>
            </a:r>
            <a:r>
              <a:rPr lang="tr-TR" dirty="0" err="1" smtClean="0">
                <a:solidFill>
                  <a:schemeClr val="bg1"/>
                </a:solidFill>
              </a:rPr>
              <a:t>maternal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fetal</a:t>
            </a:r>
            <a:r>
              <a:rPr lang="tr-TR" dirty="0" smtClean="0">
                <a:solidFill>
                  <a:schemeClr val="bg1"/>
                </a:solidFill>
              </a:rPr>
              <a:t> geçiş </a:t>
            </a:r>
            <a:r>
              <a:rPr lang="tr-TR" dirty="0" smtClean="0">
                <a:solidFill>
                  <a:srgbClr val="FFFF00"/>
                </a:solidFill>
              </a:rPr>
              <a:t>(%80’i 3. </a:t>
            </a:r>
            <a:r>
              <a:rPr lang="tr-TR" dirty="0" err="1" smtClean="0">
                <a:solidFill>
                  <a:srgbClr val="FFFF00"/>
                </a:solidFill>
              </a:rPr>
              <a:t>trimester</a:t>
            </a:r>
            <a:r>
              <a:rPr lang="tr-TR" dirty="0" smtClean="0">
                <a:solidFill>
                  <a:srgbClr val="FFFF00"/>
                </a:solidFill>
              </a:rPr>
              <a:t> ve </a:t>
            </a:r>
            <a:r>
              <a:rPr lang="tr-TR" dirty="0" err="1" smtClean="0">
                <a:solidFill>
                  <a:srgbClr val="FFFF00"/>
                </a:solidFill>
              </a:rPr>
              <a:t>intrapartum</a:t>
            </a:r>
            <a:r>
              <a:rPr lang="tr-TR" dirty="0" smtClean="0">
                <a:solidFill>
                  <a:schemeClr val="bg1"/>
                </a:solidFill>
              </a:rPr>
              <a:t>)</a:t>
            </a:r>
          </a:p>
          <a:p>
            <a:r>
              <a:rPr lang="tr-TR" dirty="0">
                <a:solidFill>
                  <a:schemeClr val="bg1"/>
                </a:solidFill>
              </a:rPr>
              <a:t>K</a:t>
            </a:r>
            <a:r>
              <a:rPr lang="tr-TR" dirty="0" smtClean="0">
                <a:solidFill>
                  <a:schemeClr val="bg1"/>
                </a:solidFill>
              </a:rPr>
              <a:t>ombine </a:t>
            </a:r>
            <a:r>
              <a:rPr lang="tr-TR" dirty="0">
                <a:solidFill>
                  <a:schemeClr val="bg1"/>
                </a:solidFill>
              </a:rPr>
              <a:t>tedavi </a:t>
            </a:r>
            <a:r>
              <a:rPr lang="tr-TR" dirty="0" smtClean="0">
                <a:solidFill>
                  <a:schemeClr val="bg1"/>
                </a:solidFill>
              </a:rPr>
              <a:t>alanlarda </a:t>
            </a:r>
            <a:r>
              <a:rPr lang="tr-TR" dirty="0" err="1" smtClean="0">
                <a:solidFill>
                  <a:schemeClr val="bg1"/>
                </a:solidFill>
              </a:rPr>
              <a:t>viral</a:t>
            </a:r>
            <a:r>
              <a:rPr lang="tr-TR" dirty="0" smtClean="0">
                <a:solidFill>
                  <a:schemeClr val="bg1"/>
                </a:solidFill>
              </a:rPr>
              <a:t> kopya sayısı &lt;50 HIV RNA kopya/ml ise </a:t>
            </a:r>
            <a:r>
              <a:rPr lang="tr-TR" dirty="0" err="1" smtClean="0">
                <a:solidFill>
                  <a:schemeClr val="bg1"/>
                </a:solidFill>
              </a:rPr>
              <a:t>vertikal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geçiş oranı %0.5’in altında (doğum şeklinden bağımsız olarak)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Tarama ve tanı sayesinde </a:t>
            </a:r>
            <a:r>
              <a:rPr lang="tr-TR" dirty="0" err="1">
                <a:solidFill>
                  <a:schemeClr val="bg1"/>
                </a:solidFill>
              </a:rPr>
              <a:t>a</a:t>
            </a:r>
            <a:r>
              <a:rPr lang="tr-TR" dirty="0" err="1" smtClean="0">
                <a:solidFill>
                  <a:schemeClr val="bg1"/>
                </a:solidFill>
              </a:rPr>
              <a:t>ntiretroviral</a:t>
            </a:r>
            <a:r>
              <a:rPr lang="tr-TR" dirty="0" smtClean="0">
                <a:solidFill>
                  <a:schemeClr val="bg1"/>
                </a:solidFill>
              </a:rPr>
              <a:t> tedavi uygulanır  </a:t>
            </a:r>
          </a:p>
          <a:p>
            <a:pPr>
              <a:buFontTx/>
              <a:buChar char="-"/>
            </a:pPr>
            <a:r>
              <a:rPr lang="tr-TR" dirty="0" err="1" smtClean="0">
                <a:solidFill>
                  <a:schemeClr val="bg1"/>
                </a:solidFill>
              </a:rPr>
              <a:t>Vertikal</a:t>
            </a:r>
            <a:r>
              <a:rPr lang="tr-TR" dirty="0" smtClean="0">
                <a:solidFill>
                  <a:schemeClr val="bg1"/>
                </a:solidFill>
              </a:rPr>
              <a:t> geçiş riski </a:t>
            </a:r>
            <a:r>
              <a:rPr lang="tr-TR" dirty="0" smtClean="0">
                <a:solidFill>
                  <a:srgbClr val="FF0000"/>
                </a:solidFill>
              </a:rPr>
              <a:t>AZALIR</a:t>
            </a:r>
          </a:p>
          <a:p>
            <a:pPr>
              <a:buFontTx/>
              <a:buChar char="-"/>
            </a:pPr>
            <a:r>
              <a:rPr lang="tr-TR" dirty="0" smtClean="0">
                <a:solidFill>
                  <a:schemeClr val="bg1"/>
                </a:solidFill>
              </a:rPr>
              <a:t>CD4 hücresi sayısı </a:t>
            </a:r>
            <a:r>
              <a:rPr lang="tr-TR" dirty="0" smtClean="0">
                <a:solidFill>
                  <a:srgbClr val="FF0000"/>
                </a:solidFill>
              </a:rPr>
              <a:t>ARTAR</a:t>
            </a:r>
          </a:p>
          <a:p>
            <a:pPr>
              <a:buFontTx/>
              <a:buChar char="-"/>
            </a:pPr>
            <a:r>
              <a:rPr lang="tr-TR" dirty="0" smtClean="0">
                <a:solidFill>
                  <a:schemeClr val="bg1"/>
                </a:solidFill>
              </a:rPr>
              <a:t>Vajinal doğum şansı </a:t>
            </a:r>
            <a:r>
              <a:rPr lang="tr-TR" dirty="0" smtClean="0">
                <a:solidFill>
                  <a:srgbClr val="FF0000"/>
                </a:solidFill>
              </a:rPr>
              <a:t>ARTAR</a:t>
            </a:r>
          </a:p>
          <a:p>
            <a:endParaRPr lang="tr-TR" dirty="0" smtClean="0">
              <a:solidFill>
                <a:schemeClr val="bg1"/>
              </a:solidFill>
            </a:endParaRPr>
          </a:p>
          <a:p>
            <a:endParaRPr lang="tr-TR" dirty="0" smtClean="0">
              <a:solidFill>
                <a:schemeClr val="bg1"/>
              </a:solidFill>
            </a:endParaRPr>
          </a:p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FF00"/>
                </a:solidFill>
              </a:rPr>
              <a:t>İnsan </a:t>
            </a:r>
            <a:r>
              <a:rPr lang="tr-TR" b="1" dirty="0" err="1">
                <a:solidFill>
                  <a:srgbClr val="FFFF00"/>
                </a:solidFill>
              </a:rPr>
              <a:t>İmmün</a:t>
            </a:r>
            <a:r>
              <a:rPr lang="tr-TR" b="1" dirty="0">
                <a:solidFill>
                  <a:srgbClr val="FFFF00"/>
                </a:solidFill>
              </a:rPr>
              <a:t> Yetmezlik Virüsü (HIV)</a:t>
            </a:r>
          </a:p>
        </p:txBody>
      </p:sp>
    </p:spTree>
    <p:extLst>
      <p:ext uri="{BB962C8B-B14F-4D97-AF65-F5344CB8AC3E}">
        <p14:creationId xmlns:p14="http://schemas.microsoft.com/office/powerpoint/2010/main" val="74066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İçerik Yer Tutucusu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18" y="3838753"/>
            <a:ext cx="9012839" cy="2797494"/>
          </a:xfrm>
        </p:spPr>
      </p:pic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18" y="96105"/>
            <a:ext cx="6048676" cy="12110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18" y="1571803"/>
            <a:ext cx="6048676" cy="420650"/>
          </a:xfrm>
          <a:prstGeom prst="rect">
            <a:avLst/>
          </a:prstGeom>
        </p:spPr>
      </p:pic>
      <p:pic>
        <p:nvPicPr>
          <p:cNvPr id="1026" name="Picture 2" descr="https://www.nejm.org/na101/home/literatum/publisher/mms/journals/content/nejm/2021/nejm_2021.384.issue-22/nejmcp1915826/20210601/images/img_xlarge/nejmcp1915826_f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6105"/>
            <a:ext cx="5728145" cy="409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Düz Bağlayıcı 3"/>
          <p:cNvCxnSpPr/>
          <p:nvPr/>
        </p:nvCxnSpPr>
        <p:spPr>
          <a:xfrm>
            <a:off x="413686" y="5529532"/>
            <a:ext cx="839350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32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>
              <a:solidFill>
                <a:srgbClr val="FF0000"/>
              </a:solidFill>
            </a:endParaRPr>
          </a:p>
          <a:p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4000" dirty="0" smtClean="0">
                <a:solidFill>
                  <a:srgbClr val="FF0000"/>
                </a:solidFill>
              </a:rPr>
              <a:t>Gebenin </a:t>
            </a:r>
            <a:r>
              <a:rPr lang="tr-TR" sz="4000" dirty="0">
                <a:solidFill>
                  <a:srgbClr val="FF0000"/>
                </a:solidFill>
              </a:rPr>
              <a:t>bilgi ve onayı dahilinde </a:t>
            </a:r>
            <a:r>
              <a:rPr lang="tr-TR" sz="4000" dirty="0" smtClean="0">
                <a:solidFill>
                  <a:srgbClr val="FF0000"/>
                </a:solidFill>
              </a:rPr>
              <a:t>HIV </a:t>
            </a:r>
            <a:r>
              <a:rPr lang="tr-TR" sz="4000" dirty="0">
                <a:solidFill>
                  <a:srgbClr val="FF0000"/>
                </a:solidFill>
              </a:rPr>
              <a:t>testi </a:t>
            </a:r>
            <a:r>
              <a:rPr lang="tr-TR" sz="4000" dirty="0" smtClean="0">
                <a:solidFill>
                  <a:srgbClr val="FF0000"/>
                </a:solidFill>
              </a:rPr>
              <a:t>yapınız</a:t>
            </a: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HIV tarama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68204"/>
            <a:ext cx="5044440" cy="115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72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Gebelerde %10-30 vajinal ya da </a:t>
            </a:r>
            <a:r>
              <a:rPr lang="tr-TR" dirty="0" err="1" smtClean="0">
                <a:solidFill>
                  <a:schemeClr val="bg1"/>
                </a:solidFill>
              </a:rPr>
              <a:t>rektal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kolonizasyon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err="1" smtClean="0">
                <a:solidFill>
                  <a:schemeClr val="bg1"/>
                </a:solidFill>
              </a:rPr>
              <a:t>Üriner</a:t>
            </a:r>
            <a:r>
              <a:rPr lang="tr-TR" dirty="0" smtClean="0">
                <a:solidFill>
                  <a:schemeClr val="bg1"/>
                </a:solidFill>
              </a:rPr>
              <a:t> enfeksiyon, </a:t>
            </a:r>
            <a:r>
              <a:rPr lang="tr-TR" dirty="0" err="1" smtClean="0">
                <a:solidFill>
                  <a:schemeClr val="bg1"/>
                </a:solidFill>
              </a:rPr>
              <a:t>koryoamnionit</a:t>
            </a:r>
            <a:r>
              <a:rPr lang="tr-TR" dirty="0" smtClean="0">
                <a:solidFill>
                  <a:schemeClr val="bg1"/>
                </a:solidFill>
              </a:rPr>
              <a:t>, </a:t>
            </a:r>
            <a:r>
              <a:rPr lang="tr-TR" dirty="0" err="1" smtClean="0">
                <a:solidFill>
                  <a:schemeClr val="bg1"/>
                </a:solidFill>
              </a:rPr>
              <a:t>endometrit</a:t>
            </a:r>
            <a:r>
              <a:rPr lang="tr-TR" dirty="0" smtClean="0">
                <a:solidFill>
                  <a:schemeClr val="bg1"/>
                </a:solidFill>
              </a:rPr>
              <a:t>, </a:t>
            </a:r>
            <a:r>
              <a:rPr lang="tr-TR" dirty="0" err="1" smtClean="0">
                <a:solidFill>
                  <a:schemeClr val="bg1"/>
                </a:solidFill>
              </a:rPr>
              <a:t>sepsis</a:t>
            </a:r>
            <a:r>
              <a:rPr lang="tr-TR" dirty="0" smtClean="0">
                <a:solidFill>
                  <a:schemeClr val="bg1"/>
                </a:solidFill>
              </a:rPr>
              <a:t>, ölü doğum ve </a:t>
            </a:r>
            <a:r>
              <a:rPr lang="tr-TR" dirty="0" err="1" smtClean="0">
                <a:solidFill>
                  <a:schemeClr val="bg1"/>
                </a:solidFill>
              </a:rPr>
              <a:t>preterm</a:t>
            </a:r>
            <a:r>
              <a:rPr lang="tr-TR" dirty="0" smtClean="0">
                <a:solidFill>
                  <a:schemeClr val="bg1"/>
                </a:solidFill>
              </a:rPr>
              <a:t> doğum ilişkili</a:t>
            </a:r>
          </a:p>
          <a:p>
            <a:r>
              <a:rPr lang="tr-TR" u="sng" dirty="0" smtClean="0">
                <a:solidFill>
                  <a:schemeClr val="bg1"/>
                </a:solidFill>
              </a:rPr>
              <a:t>Erken başlangıçlı </a:t>
            </a:r>
            <a:r>
              <a:rPr lang="tr-TR" u="sng" dirty="0" err="1" smtClean="0">
                <a:solidFill>
                  <a:schemeClr val="bg1"/>
                </a:solidFill>
              </a:rPr>
              <a:t>neonatal</a:t>
            </a:r>
            <a:r>
              <a:rPr lang="tr-TR" u="sng" dirty="0" smtClean="0">
                <a:solidFill>
                  <a:schemeClr val="bg1"/>
                </a:solidFill>
              </a:rPr>
              <a:t> </a:t>
            </a:r>
            <a:r>
              <a:rPr lang="tr-TR" u="sng" dirty="0" err="1" smtClean="0">
                <a:solidFill>
                  <a:schemeClr val="bg1"/>
                </a:solidFill>
              </a:rPr>
              <a:t>sepsisin</a:t>
            </a:r>
            <a:r>
              <a:rPr lang="tr-TR" u="sng" dirty="0" smtClean="0">
                <a:solidFill>
                  <a:schemeClr val="bg1"/>
                </a:solidFill>
              </a:rPr>
              <a:t> en sık nedeni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TARAMANIN AMACI: </a:t>
            </a:r>
            <a:r>
              <a:rPr lang="tr-TR" b="1" dirty="0" err="1" smtClean="0">
                <a:solidFill>
                  <a:srgbClr val="FF0000"/>
                </a:solidFill>
              </a:rPr>
              <a:t>Neonatal</a:t>
            </a:r>
            <a:r>
              <a:rPr lang="tr-TR" b="1" dirty="0" smtClean="0">
                <a:solidFill>
                  <a:srgbClr val="FF0000"/>
                </a:solidFill>
              </a:rPr>
              <a:t> ilk 7 gün erken başlangıçlı grup B streptokok kaynaklı </a:t>
            </a:r>
            <a:r>
              <a:rPr lang="tr-TR" b="1" dirty="0" err="1" smtClean="0">
                <a:solidFill>
                  <a:srgbClr val="FF0000"/>
                </a:solidFill>
              </a:rPr>
              <a:t>sepsis</a:t>
            </a:r>
            <a:r>
              <a:rPr lang="tr-TR" b="1" dirty="0" smtClean="0">
                <a:solidFill>
                  <a:srgbClr val="FF0000"/>
                </a:solidFill>
              </a:rPr>
              <a:t>, </a:t>
            </a:r>
            <a:r>
              <a:rPr lang="tr-TR" b="1" dirty="0" err="1" smtClean="0">
                <a:solidFill>
                  <a:srgbClr val="FF0000"/>
                </a:solidFill>
              </a:rPr>
              <a:t>pnömoni</a:t>
            </a:r>
            <a:r>
              <a:rPr lang="tr-TR" b="1" dirty="0" smtClean="0">
                <a:solidFill>
                  <a:srgbClr val="FF0000"/>
                </a:solidFill>
              </a:rPr>
              <a:t> ve daha az orandaki menenjiti azaltmak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Grup B streptokok tarama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Group B Strep, A Danger to Infants: GBS Awareness Month - Sepsis Allianc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1888" y="532014"/>
            <a:ext cx="2863656" cy="190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94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İçerik Yer Tutucusu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49" y="5003246"/>
            <a:ext cx="4519664" cy="1514625"/>
          </a:xfrm>
        </p:spPr>
      </p:pic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Rutin grup B streptokok tarama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48" y="1931221"/>
            <a:ext cx="4519664" cy="131020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1" y="3407751"/>
            <a:ext cx="4486712" cy="1429172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5760307" y="1890544"/>
            <a:ext cx="22901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solidFill>
                  <a:schemeClr val="bg1"/>
                </a:solidFill>
              </a:rPr>
              <a:t>EVET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5527395" y="3279697"/>
            <a:ext cx="2290119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HAYIR</a:t>
            </a:r>
          </a:p>
          <a:p>
            <a:r>
              <a:rPr lang="tr-TR" sz="2000" dirty="0" smtClean="0">
                <a:solidFill>
                  <a:srgbClr val="FF0000"/>
                </a:solidFill>
              </a:rPr>
              <a:t>Ama risk grubuna ab </a:t>
            </a:r>
            <a:r>
              <a:rPr lang="tr-TR" sz="2000" dirty="0" err="1" smtClean="0">
                <a:solidFill>
                  <a:srgbClr val="FF0000"/>
                </a:solidFill>
              </a:rPr>
              <a:t>profilaksi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760308" y="5136306"/>
            <a:ext cx="22901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HAYIR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 descr="Streptococcus Group B by PCR | ARUP Laboratories Test Director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0364" y="1393577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07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67" y="365125"/>
            <a:ext cx="10425671" cy="233766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57" y="2815003"/>
            <a:ext cx="7253776" cy="507467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67" y="3434687"/>
            <a:ext cx="8597875" cy="3117287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5245" y="2693918"/>
            <a:ext cx="2467993" cy="39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59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İçerik Yer Tutucusu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"/>
          <a:stretch/>
        </p:blipFill>
        <p:spPr>
          <a:xfrm>
            <a:off x="396815" y="138024"/>
            <a:ext cx="5448376" cy="6616460"/>
          </a:xfrm>
        </p:spPr>
      </p:pic>
      <p:sp>
        <p:nvSpPr>
          <p:cNvPr id="5" name="Metin kutusu 4"/>
          <p:cNvSpPr txBox="1"/>
          <p:nvPr/>
        </p:nvSpPr>
        <p:spPr>
          <a:xfrm>
            <a:off x="6098874" y="388189"/>
            <a:ext cx="56589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Grup B streptokok </a:t>
            </a:r>
            <a:r>
              <a:rPr lang="tr-TR" sz="2400" dirty="0" err="1" smtClean="0">
                <a:solidFill>
                  <a:srgbClr val="FF0000"/>
                </a:solidFill>
              </a:rPr>
              <a:t>kolonizasyonu</a:t>
            </a:r>
            <a:r>
              <a:rPr lang="tr-TR" sz="2400" dirty="0" smtClean="0">
                <a:solidFill>
                  <a:srgbClr val="FF0000"/>
                </a:solidFill>
              </a:rPr>
              <a:t> açısından ülkeler arasında farklı yaklaşımlar mevcuttur. Amerika ve Kanada’da rutin tarama yapılırken birçok Avrupa ülkesinde tarama yapılmamaktadır. 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5737" y="3666226"/>
            <a:ext cx="6846263" cy="204491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0906" y="5711140"/>
            <a:ext cx="6671094" cy="51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9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838200" y="1825624"/>
            <a:ext cx="10957560" cy="4832871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Etken </a:t>
            </a:r>
            <a:r>
              <a:rPr lang="tr-TR" dirty="0" err="1" smtClean="0">
                <a:solidFill>
                  <a:schemeClr val="bg1"/>
                </a:solidFill>
              </a:rPr>
              <a:t>varisella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zoster</a:t>
            </a:r>
            <a:r>
              <a:rPr lang="tr-TR" dirty="0" smtClean="0">
                <a:solidFill>
                  <a:schemeClr val="bg1"/>
                </a:solidFill>
              </a:rPr>
              <a:t> virüs (</a:t>
            </a:r>
            <a:r>
              <a:rPr lang="tr-TR" dirty="0" err="1" smtClean="0">
                <a:solidFill>
                  <a:schemeClr val="bg1"/>
                </a:solidFill>
              </a:rPr>
              <a:t>Herpes</a:t>
            </a:r>
            <a:r>
              <a:rPr lang="tr-TR" dirty="0" smtClean="0">
                <a:solidFill>
                  <a:schemeClr val="bg1"/>
                </a:solidFill>
              </a:rPr>
              <a:t> virüs ailesi)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Suçiçeği ve </a:t>
            </a:r>
            <a:r>
              <a:rPr lang="tr-TR" dirty="0" err="1" smtClean="0">
                <a:solidFill>
                  <a:schemeClr val="bg1"/>
                </a:solidFill>
              </a:rPr>
              <a:t>herpes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zoster</a:t>
            </a:r>
            <a:r>
              <a:rPr lang="tr-TR" dirty="0" smtClean="0">
                <a:solidFill>
                  <a:schemeClr val="bg1"/>
                </a:solidFill>
              </a:rPr>
              <a:t> etkeni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Gebelikte </a:t>
            </a:r>
            <a:r>
              <a:rPr lang="tr-TR" dirty="0" err="1" smtClean="0">
                <a:solidFill>
                  <a:schemeClr val="bg1"/>
                </a:solidFill>
              </a:rPr>
              <a:t>insidansı</a:t>
            </a:r>
            <a:r>
              <a:rPr lang="tr-TR" dirty="0" smtClean="0">
                <a:solidFill>
                  <a:schemeClr val="bg1"/>
                </a:solidFill>
              </a:rPr>
              <a:t> 1.2/10.000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Gebelikte PRİMER VZV enfeksiyonu artmış </a:t>
            </a:r>
            <a:r>
              <a:rPr lang="tr-TR" dirty="0" err="1" smtClean="0">
                <a:solidFill>
                  <a:schemeClr val="bg1"/>
                </a:solidFill>
              </a:rPr>
              <a:t>maternal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mortalite</a:t>
            </a:r>
            <a:r>
              <a:rPr lang="tr-TR" dirty="0" smtClean="0">
                <a:solidFill>
                  <a:schemeClr val="bg1"/>
                </a:solidFill>
              </a:rPr>
              <a:t> ve </a:t>
            </a:r>
            <a:r>
              <a:rPr lang="tr-TR" dirty="0" err="1" smtClean="0">
                <a:solidFill>
                  <a:schemeClr val="bg1"/>
                </a:solidFill>
              </a:rPr>
              <a:t>morbidite</a:t>
            </a:r>
            <a:r>
              <a:rPr lang="tr-TR" dirty="0" smtClean="0">
                <a:solidFill>
                  <a:schemeClr val="bg1"/>
                </a:solidFill>
              </a:rPr>
              <a:t> ilişkili </a:t>
            </a:r>
            <a:r>
              <a:rPr lang="tr-TR" dirty="0" smtClean="0">
                <a:solidFill>
                  <a:srgbClr val="FF0000"/>
                </a:solidFill>
              </a:rPr>
              <a:t>(%5-10 </a:t>
            </a:r>
            <a:r>
              <a:rPr lang="tr-TR" dirty="0" err="1" smtClean="0">
                <a:solidFill>
                  <a:srgbClr val="FF0000"/>
                </a:solidFill>
              </a:rPr>
              <a:t>pnömoni</a:t>
            </a:r>
            <a:r>
              <a:rPr lang="tr-TR" dirty="0" smtClean="0">
                <a:solidFill>
                  <a:schemeClr val="bg1"/>
                </a:solidFill>
              </a:rPr>
              <a:t>)</a:t>
            </a:r>
          </a:p>
          <a:p>
            <a:r>
              <a:rPr lang="tr-TR" dirty="0">
                <a:solidFill>
                  <a:schemeClr val="bg1"/>
                </a:solidFill>
              </a:rPr>
              <a:t>&lt;</a:t>
            </a:r>
            <a:r>
              <a:rPr lang="tr-TR" dirty="0" smtClean="0">
                <a:solidFill>
                  <a:schemeClr val="bg1"/>
                </a:solidFill>
              </a:rPr>
              <a:t>13 hafta </a:t>
            </a:r>
            <a:r>
              <a:rPr lang="tr-TR" dirty="0" smtClean="0">
                <a:solidFill>
                  <a:srgbClr val="FF0000"/>
                </a:solidFill>
              </a:rPr>
              <a:t>%0.4</a:t>
            </a:r>
            <a:r>
              <a:rPr lang="tr-TR" dirty="0" smtClean="0">
                <a:solidFill>
                  <a:schemeClr val="bg1"/>
                </a:solidFill>
              </a:rPr>
              <a:t>, 13-20 hafta </a:t>
            </a:r>
            <a:r>
              <a:rPr lang="tr-TR" dirty="0" smtClean="0">
                <a:solidFill>
                  <a:srgbClr val="FF0000"/>
                </a:solidFill>
              </a:rPr>
              <a:t>%2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fetal</a:t>
            </a:r>
            <a:r>
              <a:rPr lang="tr-TR" dirty="0" smtClean="0">
                <a:solidFill>
                  <a:schemeClr val="bg1"/>
                </a:solidFill>
              </a:rPr>
              <a:t> enfeksiyon riski. 20 haftadan sonra çok nadir. 28. haftadan sonra vaka yok 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Koryoretinit</a:t>
            </a:r>
            <a:r>
              <a:rPr lang="tr-TR" dirty="0" smtClean="0">
                <a:solidFill>
                  <a:schemeClr val="bg1"/>
                </a:solidFill>
              </a:rPr>
              <a:t>, katarakt, mikrosefali, </a:t>
            </a:r>
            <a:r>
              <a:rPr lang="tr-TR" dirty="0" err="1" smtClean="0">
                <a:solidFill>
                  <a:schemeClr val="bg1"/>
                </a:solidFill>
              </a:rPr>
              <a:t>serebral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kortikal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atrofi</a:t>
            </a:r>
            <a:r>
              <a:rPr lang="tr-TR" dirty="0" smtClean="0">
                <a:solidFill>
                  <a:schemeClr val="bg1"/>
                </a:solidFill>
              </a:rPr>
              <a:t>, hidrosefali, </a:t>
            </a:r>
            <a:r>
              <a:rPr lang="tr-TR" dirty="0" err="1" smtClean="0">
                <a:solidFill>
                  <a:schemeClr val="bg1"/>
                </a:solidFill>
              </a:rPr>
              <a:t>ekstremite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defektler</a:t>
            </a:r>
            <a:r>
              <a:rPr lang="tr-TR" dirty="0" smtClean="0">
                <a:solidFill>
                  <a:schemeClr val="bg1"/>
                </a:solidFill>
              </a:rPr>
              <a:t>, </a:t>
            </a:r>
            <a:r>
              <a:rPr lang="tr-TR" dirty="0" err="1" smtClean="0">
                <a:solidFill>
                  <a:schemeClr val="bg1"/>
                </a:solidFill>
              </a:rPr>
              <a:t>hipoplazisi</a:t>
            </a:r>
            <a:r>
              <a:rPr lang="tr-TR" dirty="0" smtClean="0">
                <a:solidFill>
                  <a:schemeClr val="bg1"/>
                </a:solidFill>
              </a:rPr>
              <a:t>, gelişme geriliği </a:t>
            </a:r>
            <a:r>
              <a:rPr lang="tr-TR" dirty="0" smtClean="0">
                <a:solidFill>
                  <a:srgbClr val="FF0000"/>
                </a:solidFill>
              </a:rPr>
              <a:t>KONJENİTAL VARİSELLA SENDROMU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Peripartum</a:t>
            </a:r>
            <a:r>
              <a:rPr lang="tr-TR" dirty="0" smtClean="0">
                <a:solidFill>
                  <a:schemeClr val="bg1"/>
                </a:solidFill>
              </a:rPr>
              <a:t> bulaş </a:t>
            </a:r>
            <a:r>
              <a:rPr lang="tr-TR" dirty="0" smtClean="0">
                <a:solidFill>
                  <a:srgbClr val="FF0000"/>
                </a:solidFill>
              </a:rPr>
              <a:t>NEONATAL VARİSELLA (doğum öncesi 5 gün sonrası 2 gün </a:t>
            </a:r>
            <a:r>
              <a:rPr lang="tr-TR" dirty="0" err="1" smtClean="0">
                <a:solidFill>
                  <a:srgbClr val="FF0000"/>
                </a:solidFill>
              </a:rPr>
              <a:t>fulminan</a:t>
            </a:r>
            <a:r>
              <a:rPr lang="tr-TR" dirty="0" smtClean="0">
                <a:solidFill>
                  <a:srgbClr val="FF0000"/>
                </a:solidFill>
              </a:rPr>
              <a:t>!!!!) </a:t>
            </a:r>
          </a:p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 smtClean="0">
                <a:solidFill>
                  <a:srgbClr val="FFFF00"/>
                </a:solidFill>
              </a:rPr>
              <a:t>Varisella</a:t>
            </a:r>
            <a:r>
              <a:rPr lang="tr-TR" b="1" dirty="0" smtClean="0">
                <a:solidFill>
                  <a:srgbClr val="FFFF00"/>
                </a:solidFill>
              </a:rPr>
              <a:t> (Suçiçeği)</a:t>
            </a:r>
            <a:endParaRPr lang="tr-TR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16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54" y="279133"/>
            <a:ext cx="10925092" cy="641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6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838199" y="1825625"/>
            <a:ext cx="10766367" cy="4351338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2013</a:t>
            </a:r>
            <a:r>
              <a:rPr lang="tr-TR" dirty="0" smtClean="0">
                <a:solidFill>
                  <a:schemeClr val="bg1"/>
                </a:solidFill>
              </a:rPr>
              <a:t>’den beri SB aşı programında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ABD ve Kanada tüm kadınların </a:t>
            </a:r>
            <a:r>
              <a:rPr lang="tr-TR" dirty="0" smtClean="0">
                <a:solidFill>
                  <a:srgbClr val="FF0000"/>
                </a:solidFill>
              </a:rPr>
              <a:t>gebelik öncesi</a:t>
            </a:r>
            <a:r>
              <a:rPr lang="tr-TR" dirty="0" smtClean="0">
                <a:solidFill>
                  <a:schemeClr val="bg1"/>
                </a:solidFill>
              </a:rPr>
              <a:t> muayenelerinde </a:t>
            </a:r>
            <a:r>
              <a:rPr lang="tr-TR" dirty="0" err="1" smtClean="0">
                <a:solidFill>
                  <a:schemeClr val="bg1"/>
                </a:solidFill>
              </a:rPr>
              <a:t>varisella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immünitesi</a:t>
            </a:r>
            <a:r>
              <a:rPr lang="tr-TR" dirty="0" smtClean="0">
                <a:solidFill>
                  <a:schemeClr val="bg1"/>
                </a:solidFill>
              </a:rPr>
              <a:t> (geçirilmiş enfeksiyon, aşılı olmak ya da </a:t>
            </a:r>
            <a:r>
              <a:rPr lang="tr-TR" dirty="0" err="1" smtClean="0">
                <a:solidFill>
                  <a:schemeClr val="bg1"/>
                </a:solidFill>
              </a:rPr>
              <a:t>immünitenin</a:t>
            </a:r>
            <a:r>
              <a:rPr lang="tr-TR" dirty="0" smtClean="0">
                <a:solidFill>
                  <a:schemeClr val="bg1"/>
                </a:solidFill>
              </a:rPr>
              <a:t> laboratuvar olarak gösterilmesi) açısından taranmasını önermektedir.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Üreme çağındaki </a:t>
            </a:r>
            <a:r>
              <a:rPr lang="tr-TR" dirty="0" err="1" smtClean="0">
                <a:solidFill>
                  <a:schemeClr val="bg1"/>
                </a:solidFill>
              </a:rPr>
              <a:t>immün</a:t>
            </a:r>
            <a:r>
              <a:rPr lang="tr-TR" dirty="0" smtClean="0">
                <a:solidFill>
                  <a:schemeClr val="bg1"/>
                </a:solidFill>
              </a:rPr>
              <a:t> olmayan tüm kadınlar prenatal ya da </a:t>
            </a:r>
            <a:r>
              <a:rPr lang="tr-TR" dirty="0" err="1" smtClean="0">
                <a:solidFill>
                  <a:schemeClr val="bg1"/>
                </a:solidFill>
              </a:rPr>
              <a:t>postnatal</a:t>
            </a:r>
            <a:r>
              <a:rPr lang="tr-TR" dirty="0" smtClean="0">
                <a:solidFill>
                  <a:schemeClr val="bg1"/>
                </a:solidFill>
              </a:rPr>
              <a:t> aşı olmalıdır. </a:t>
            </a:r>
            <a:r>
              <a:rPr lang="tr-TR" dirty="0" smtClean="0">
                <a:solidFill>
                  <a:srgbClr val="FFFF00"/>
                </a:solidFill>
              </a:rPr>
              <a:t>(aşı sonrası 1 ay gebe kalınmamalı!)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SB rehberinde öneri YOK</a:t>
            </a:r>
          </a:p>
          <a:p>
            <a:pPr marL="0" indent="0">
              <a:buNone/>
            </a:pPr>
            <a:endParaRPr lang="tr-TR" dirty="0" smtClean="0">
              <a:solidFill>
                <a:srgbClr val="FFFF00"/>
              </a:solidFill>
            </a:endParaRPr>
          </a:p>
          <a:p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>
                <a:solidFill>
                  <a:srgbClr val="FFFF00"/>
                </a:solidFill>
              </a:rPr>
              <a:t>Varisella</a:t>
            </a:r>
            <a:r>
              <a:rPr lang="tr-TR" b="1" dirty="0">
                <a:solidFill>
                  <a:srgbClr val="FFFF00"/>
                </a:solidFill>
              </a:rPr>
              <a:t> (</a:t>
            </a:r>
            <a:r>
              <a:rPr lang="tr-TR" b="1" dirty="0" smtClean="0">
                <a:solidFill>
                  <a:srgbClr val="FFFF00"/>
                </a:solidFill>
              </a:rPr>
              <a:t>Su çiçeği</a:t>
            </a:r>
            <a:r>
              <a:rPr lang="tr-TR" b="1" dirty="0">
                <a:solidFill>
                  <a:srgbClr val="FFFF00"/>
                </a:solidFill>
              </a:rPr>
              <a:t>)</a:t>
            </a:r>
          </a:p>
        </p:txBody>
      </p:sp>
      <p:pic>
        <p:nvPicPr>
          <p:cNvPr id="1026" name="Picture 2" descr="Varivax Injection, For Hospital And Personal, Rs 120/pack Blue Earth  Traders | ID: 196440923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877" y="4051157"/>
            <a:ext cx="2716038" cy="271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679" y="255977"/>
            <a:ext cx="3339964" cy="200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9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320177"/>
            <a:ext cx="10786533" cy="2663381"/>
          </a:xfrm>
          <a:prstGeom prst="rect">
            <a:avLst/>
          </a:prstGeom>
        </p:spPr>
      </p:pic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65125"/>
            <a:ext cx="7624576" cy="182226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3651" y="365125"/>
            <a:ext cx="4519125" cy="542067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688571" y="5197548"/>
            <a:ext cx="11206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KANADA VE ABD RUTİN İLK PRENATAL VİZİTTE TARAMAYI ÖNERSE DE BU KONUDAKİ KANIT DÜZEYİ YETERSİZDİR.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cxnSp>
        <p:nvCxnSpPr>
          <p:cNvPr id="8" name="Düz Bağlayıcı 7"/>
          <p:cNvCxnSpPr/>
          <p:nvPr/>
        </p:nvCxnSpPr>
        <p:spPr>
          <a:xfrm>
            <a:off x="8229600" y="3266902"/>
            <a:ext cx="831273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8229600" y="4350328"/>
            <a:ext cx="831273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89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81" y="2970943"/>
            <a:ext cx="11593038" cy="362738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481" y="91294"/>
            <a:ext cx="9154858" cy="274471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5465" y="2324676"/>
            <a:ext cx="2688300" cy="4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48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Maternal</a:t>
            </a:r>
            <a:r>
              <a:rPr lang="tr-TR" dirty="0" smtClean="0">
                <a:solidFill>
                  <a:schemeClr val="bg1"/>
                </a:solidFill>
              </a:rPr>
              <a:t> ve </a:t>
            </a:r>
            <a:r>
              <a:rPr lang="tr-TR" dirty="0" err="1" smtClean="0">
                <a:solidFill>
                  <a:schemeClr val="bg1"/>
                </a:solidFill>
              </a:rPr>
              <a:t>neonatal</a:t>
            </a:r>
            <a:r>
              <a:rPr lang="tr-TR" dirty="0" smtClean="0">
                <a:solidFill>
                  <a:schemeClr val="bg1"/>
                </a:solidFill>
              </a:rPr>
              <a:t> komplikasyonları önler fetüs için pasif </a:t>
            </a:r>
            <a:r>
              <a:rPr lang="tr-TR" dirty="0" err="1" smtClean="0">
                <a:solidFill>
                  <a:schemeClr val="bg1"/>
                </a:solidFill>
              </a:rPr>
              <a:t>immünizasyon</a:t>
            </a:r>
            <a:r>
              <a:rPr lang="tr-TR" dirty="0" smtClean="0">
                <a:solidFill>
                  <a:schemeClr val="bg1"/>
                </a:solidFill>
              </a:rPr>
              <a:t> sağlar.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Gebelerde aşılama oranları yanlış inanışlardan dolayı istenilen oranlarda değildir. </a:t>
            </a:r>
            <a:endParaRPr lang="tr-TR" dirty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Gebelerin aşı güvenliği ve </a:t>
            </a:r>
            <a:r>
              <a:rPr lang="tr-TR" dirty="0" err="1" smtClean="0">
                <a:solidFill>
                  <a:schemeClr val="bg1"/>
                </a:solidFill>
              </a:rPr>
              <a:t>endikasyonları</a:t>
            </a:r>
            <a:r>
              <a:rPr lang="tr-TR" dirty="0" smtClean="0">
                <a:solidFill>
                  <a:schemeClr val="bg1"/>
                </a:solidFill>
              </a:rPr>
              <a:t> hakkında bilgilendirilmelerinde </a:t>
            </a:r>
            <a:r>
              <a:rPr lang="tr-TR" dirty="0" err="1" smtClean="0">
                <a:solidFill>
                  <a:schemeClr val="bg1"/>
                </a:solidFill>
              </a:rPr>
              <a:t>obstetrisyenler</a:t>
            </a:r>
            <a:r>
              <a:rPr lang="tr-TR" dirty="0" smtClean="0">
                <a:solidFill>
                  <a:schemeClr val="bg1"/>
                </a:solidFill>
              </a:rPr>
              <a:t> merkezi bir rol oynamaktadır.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Gebeler </a:t>
            </a:r>
            <a:r>
              <a:rPr lang="tr-TR" dirty="0" err="1" smtClean="0">
                <a:solidFill>
                  <a:schemeClr val="bg1"/>
                </a:solidFill>
              </a:rPr>
              <a:t>obstetrisyenler</a:t>
            </a:r>
            <a:r>
              <a:rPr lang="tr-TR" dirty="0" smtClean="0">
                <a:solidFill>
                  <a:schemeClr val="bg1"/>
                </a:solidFill>
              </a:rPr>
              <a:t> tarafından bilgilendirildiklerinde </a:t>
            </a:r>
            <a:r>
              <a:rPr lang="tr-TR" dirty="0" smtClean="0">
                <a:solidFill>
                  <a:srgbClr val="FF0000"/>
                </a:solidFill>
              </a:rPr>
              <a:t>5-50 kat </a:t>
            </a:r>
            <a:r>
              <a:rPr lang="tr-TR" dirty="0" smtClean="0">
                <a:solidFill>
                  <a:schemeClr val="bg1"/>
                </a:solidFill>
              </a:rPr>
              <a:t>daha fazla aşılanma oranları vardır.  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Gebelikte ve öncesinde aşılama</a:t>
            </a:r>
            <a:endParaRPr lang="tr-TR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96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Maternal</a:t>
            </a:r>
            <a:r>
              <a:rPr lang="tr-TR" dirty="0" smtClean="0">
                <a:solidFill>
                  <a:schemeClr val="bg1"/>
                </a:solidFill>
              </a:rPr>
              <a:t> ve </a:t>
            </a:r>
            <a:r>
              <a:rPr lang="tr-TR" dirty="0" err="1" smtClean="0">
                <a:solidFill>
                  <a:schemeClr val="bg1"/>
                </a:solidFill>
              </a:rPr>
              <a:t>neonatal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mortalite</a:t>
            </a:r>
            <a:r>
              <a:rPr lang="tr-TR" dirty="0" smtClean="0">
                <a:solidFill>
                  <a:schemeClr val="bg1"/>
                </a:solidFill>
              </a:rPr>
              <a:t> ve </a:t>
            </a:r>
            <a:r>
              <a:rPr lang="tr-TR" dirty="0" err="1" smtClean="0">
                <a:solidFill>
                  <a:schemeClr val="bg1"/>
                </a:solidFill>
              </a:rPr>
              <a:t>morbiditenin</a:t>
            </a:r>
            <a:r>
              <a:rPr lang="tr-TR" dirty="0" smtClean="0">
                <a:solidFill>
                  <a:schemeClr val="bg1"/>
                </a:solidFill>
              </a:rPr>
              <a:t> önemli bir nedenidir. 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Maternal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tetanoz</a:t>
            </a:r>
            <a:r>
              <a:rPr lang="tr-TR" dirty="0" smtClean="0">
                <a:solidFill>
                  <a:schemeClr val="bg1"/>
                </a:solidFill>
              </a:rPr>
              <a:t>: </a:t>
            </a:r>
            <a:r>
              <a:rPr lang="tr-TR" dirty="0" smtClean="0">
                <a:solidFill>
                  <a:srgbClr val="FFFF00"/>
                </a:solidFill>
              </a:rPr>
              <a:t>gebelikte ya da sonraki 6 hafta içerisinde</a:t>
            </a:r>
          </a:p>
          <a:p>
            <a:pPr marL="0" indent="0">
              <a:buNone/>
            </a:pPr>
            <a:r>
              <a:rPr lang="tr-TR" sz="1800" dirty="0" smtClean="0">
                <a:solidFill>
                  <a:schemeClr val="bg1"/>
                </a:solidFill>
              </a:rPr>
              <a:t>-hijyenik olmayan doğum ya da </a:t>
            </a:r>
            <a:r>
              <a:rPr lang="tr-TR" sz="1800" dirty="0" err="1" smtClean="0">
                <a:solidFill>
                  <a:schemeClr val="bg1"/>
                </a:solidFill>
              </a:rPr>
              <a:t>abort</a:t>
            </a:r>
            <a:r>
              <a:rPr lang="tr-TR" sz="1800" dirty="0" smtClean="0">
                <a:solidFill>
                  <a:schemeClr val="bg1"/>
                </a:solidFill>
              </a:rPr>
              <a:t> şartları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Neonatal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tetanoz</a:t>
            </a:r>
            <a:r>
              <a:rPr lang="tr-TR" dirty="0" smtClean="0">
                <a:solidFill>
                  <a:schemeClr val="bg1"/>
                </a:solidFill>
              </a:rPr>
              <a:t>: </a:t>
            </a:r>
            <a:r>
              <a:rPr lang="tr-TR" dirty="0" err="1" smtClean="0">
                <a:solidFill>
                  <a:srgbClr val="FFFF00"/>
                </a:solidFill>
              </a:rPr>
              <a:t>postpartum</a:t>
            </a:r>
            <a:r>
              <a:rPr lang="tr-TR" dirty="0" smtClean="0">
                <a:solidFill>
                  <a:srgbClr val="FFFF00"/>
                </a:solidFill>
              </a:rPr>
              <a:t> kordonun kötü bakımı nedenli</a:t>
            </a:r>
            <a:endParaRPr lang="tr-TR" dirty="0">
              <a:solidFill>
                <a:srgbClr val="FFFF00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1988’de 787.000 </a:t>
            </a:r>
            <a:r>
              <a:rPr lang="tr-TR" dirty="0" err="1" smtClean="0">
                <a:solidFill>
                  <a:schemeClr val="bg1"/>
                </a:solidFill>
              </a:rPr>
              <a:t>neonatal</a:t>
            </a:r>
            <a:r>
              <a:rPr lang="tr-TR" dirty="0" smtClean="0">
                <a:solidFill>
                  <a:schemeClr val="bg1"/>
                </a:solidFill>
              </a:rPr>
              <a:t> kayıp----- 2015’te 34019 </a:t>
            </a:r>
            <a:r>
              <a:rPr lang="tr-TR" dirty="0" err="1" smtClean="0">
                <a:solidFill>
                  <a:schemeClr val="bg1"/>
                </a:solidFill>
              </a:rPr>
              <a:t>neonatal</a:t>
            </a:r>
            <a:r>
              <a:rPr lang="tr-TR" dirty="0" smtClean="0">
                <a:solidFill>
                  <a:schemeClr val="bg1"/>
                </a:solidFill>
              </a:rPr>
              <a:t> kayıp</a:t>
            </a:r>
            <a:endParaRPr lang="tr-TR" dirty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TR’de </a:t>
            </a:r>
            <a:r>
              <a:rPr lang="tr-TR" dirty="0" smtClean="0">
                <a:solidFill>
                  <a:srgbClr val="FFFF00"/>
                </a:solidFill>
              </a:rPr>
              <a:t>2006</a:t>
            </a:r>
            <a:r>
              <a:rPr lang="tr-TR" dirty="0" smtClean="0">
                <a:solidFill>
                  <a:schemeClr val="bg1"/>
                </a:solidFill>
              </a:rPr>
              <a:t>’dan beri YD aşılama</a:t>
            </a: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TETANOZ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3941" y="4546122"/>
            <a:ext cx="5519859" cy="207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22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838200" y="1542992"/>
            <a:ext cx="10515600" cy="4351338"/>
          </a:xfrm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Toksoid</a:t>
            </a:r>
            <a:r>
              <a:rPr lang="tr-TR" dirty="0" smtClean="0">
                <a:solidFill>
                  <a:schemeClr val="bg1"/>
                </a:solidFill>
              </a:rPr>
              <a:t> aşı güvenli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WHO </a:t>
            </a:r>
            <a:r>
              <a:rPr lang="tr-TR" dirty="0" err="1" smtClean="0">
                <a:solidFill>
                  <a:schemeClr val="bg1"/>
                </a:solidFill>
              </a:rPr>
              <a:t>ÖNERİSİ:immunize</a:t>
            </a:r>
            <a:r>
              <a:rPr lang="tr-TR" dirty="0" smtClean="0">
                <a:solidFill>
                  <a:schemeClr val="bg1"/>
                </a:solidFill>
              </a:rPr>
              <a:t> olmayan ya da önceki aşı kayıtları bilinmeyen her gebe en az 4 hafta arayla </a:t>
            </a:r>
            <a:r>
              <a:rPr lang="tr-TR" dirty="0" err="1" smtClean="0">
                <a:solidFill>
                  <a:schemeClr val="bg1"/>
                </a:solidFill>
              </a:rPr>
              <a:t>tetanoz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toksoid</a:t>
            </a:r>
            <a:r>
              <a:rPr lang="tr-TR" dirty="0" smtClean="0">
                <a:solidFill>
                  <a:schemeClr val="bg1"/>
                </a:solidFill>
              </a:rPr>
              <a:t> aşısı olmalıdır.</a:t>
            </a:r>
          </a:p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TETANOZ AŞI 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" b="52309"/>
          <a:stretch/>
        </p:blipFill>
        <p:spPr>
          <a:xfrm>
            <a:off x="5455998" y="3835262"/>
            <a:ext cx="6604026" cy="179429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07" y="3265669"/>
            <a:ext cx="4276651" cy="236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27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Çocukluk çağı </a:t>
            </a:r>
            <a:r>
              <a:rPr lang="tr-TR" dirty="0" err="1" smtClean="0">
                <a:solidFill>
                  <a:schemeClr val="bg1"/>
                </a:solidFill>
              </a:rPr>
              <a:t>mortaliteleri</a:t>
            </a:r>
            <a:r>
              <a:rPr lang="tr-TR" dirty="0" smtClean="0">
                <a:solidFill>
                  <a:schemeClr val="bg1"/>
                </a:solidFill>
              </a:rPr>
              <a:t> nedenleri arasındadır. </a:t>
            </a:r>
          </a:p>
          <a:p>
            <a:r>
              <a:rPr lang="tr-TR" i="1" dirty="0" err="1" smtClean="0">
                <a:solidFill>
                  <a:schemeClr val="bg1"/>
                </a:solidFill>
              </a:rPr>
              <a:t>Bordetalla</a:t>
            </a:r>
            <a:r>
              <a:rPr lang="tr-TR" i="1" dirty="0" smtClean="0">
                <a:solidFill>
                  <a:schemeClr val="bg1"/>
                </a:solidFill>
              </a:rPr>
              <a:t> </a:t>
            </a:r>
            <a:r>
              <a:rPr lang="tr-TR" i="1" dirty="0" err="1" smtClean="0">
                <a:solidFill>
                  <a:schemeClr val="bg1"/>
                </a:solidFill>
              </a:rPr>
              <a:t>pertussis</a:t>
            </a:r>
            <a:r>
              <a:rPr lang="tr-TR" dirty="0" smtClean="0">
                <a:solidFill>
                  <a:schemeClr val="bg1"/>
                </a:solidFill>
              </a:rPr>
              <a:t> ana etken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Trakea</a:t>
            </a:r>
            <a:r>
              <a:rPr lang="tr-TR" dirty="0" smtClean="0">
                <a:solidFill>
                  <a:schemeClr val="bg1"/>
                </a:solidFill>
              </a:rPr>
              <a:t> ve bronşlara yerleşiyor</a:t>
            </a:r>
            <a:endParaRPr lang="tr-TR" dirty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2011-12’de İngiltere’de salgın ve 14 </a:t>
            </a:r>
            <a:r>
              <a:rPr lang="tr-TR" dirty="0" err="1" smtClean="0">
                <a:solidFill>
                  <a:schemeClr val="bg1"/>
                </a:solidFill>
              </a:rPr>
              <a:t>yenidoğan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</a:rPr>
              <a:t>   ölümü</a:t>
            </a:r>
            <a:r>
              <a:rPr lang="tr-TR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1 EKİM 2012’DEN BERİ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  <a:sym typeface="Wingdings" panose="05000000000000000000" pitchFamily="2" charset="2"/>
              </a:rPr>
              <a:t> </a:t>
            </a:r>
          </a:p>
          <a:p>
            <a:pPr marL="0" indent="0">
              <a:buNone/>
            </a:pPr>
            <a:endParaRPr lang="tr-TR" dirty="0" smtClean="0">
              <a:solidFill>
                <a:schemeClr val="bg1"/>
              </a:solidFill>
              <a:sym typeface="Wingdings" panose="05000000000000000000" pitchFamily="2" charset="2"/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BOĞMACA (</a:t>
            </a:r>
            <a:r>
              <a:rPr lang="tr-TR" b="1" dirty="0" err="1" smtClean="0">
                <a:solidFill>
                  <a:srgbClr val="FFFF00"/>
                </a:solidFill>
              </a:rPr>
              <a:t>pertussis</a:t>
            </a:r>
            <a:r>
              <a:rPr lang="tr-TR" b="1" dirty="0" smtClean="0">
                <a:solidFill>
                  <a:srgbClr val="FFFF00"/>
                </a:solidFill>
              </a:rPr>
              <a:t>)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https://www.cdc.gov/pertussis/images/pertussis-baby-three-l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212" y="3522375"/>
            <a:ext cx="4137869" cy="308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82" y="4770103"/>
            <a:ext cx="7594900" cy="83293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449" y="5874484"/>
            <a:ext cx="7743763" cy="723479"/>
          </a:xfrm>
          <a:prstGeom prst="rect">
            <a:avLst/>
          </a:prstGeom>
        </p:spPr>
      </p:pic>
      <p:pic>
        <p:nvPicPr>
          <p:cNvPr id="7" name="Picture 2" descr="Tdap Vaccine: What Is It, Side Effects, Cost, and Mor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909" y="1276340"/>
            <a:ext cx="3762837" cy="211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5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İçerik Yer Tutucusu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15" y="1810878"/>
            <a:ext cx="5681985" cy="4582906"/>
          </a:xfrm>
        </p:spPr>
      </p:pic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08" y="1223400"/>
            <a:ext cx="5274661" cy="53053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808" y="149897"/>
            <a:ext cx="5274661" cy="1016558"/>
          </a:xfrm>
          <a:prstGeom prst="rect">
            <a:avLst/>
          </a:prstGeom>
        </p:spPr>
      </p:pic>
      <p:pic>
        <p:nvPicPr>
          <p:cNvPr id="7" name="Picture 4" descr="https://www.cdc.gov/pertussis/images/pertussis-vacc-al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671" y="2238849"/>
            <a:ext cx="5600586" cy="4154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şağı Ok 7"/>
          <p:cNvSpPr/>
          <p:nvPr/>
        </p:nvSpPr>
        <p:spPr>
          <a:xfrm>
            <a:off x="9035935" y="1027906"/>
            <a:ext cx="1463040" cy="196467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655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63" y="266938"/>
            <a:ext cx="6441511" cy="118793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49" y="1544342"/>
            <a:ext cx="3777525" cy="559367"/>
          </a:xfrm>
          <a:prstGeom prst="rect">
            <a:avLst/>
          </a:prstGeom>
        </p:spPr>
      </p:pic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1"/>
          <a:stretch/>
        </p:blipFill>
        <p:spPr>
          <a:xfrm>
            <a:off x="7080568" y="131255"/>
            <a:ext cx="4807085" cy="6657733"/>
          </a:xfrm>
        </p:spPr>
      </p:pic>
      <p:sp>
        <p:nvSpPr>
          <p:cNvPr id="2" name="Metin kutusu 1"/>
          <p:cNvSpPr txBox="1"/>
          <p:nvPr/>
        </p:nvSpPr>
        <p:spPr>
          <a:xfrm>
            <a:off x="595223" y="2518914"/>
            <a:ext cx="62541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Hastalar </a:t>
            </a:r>
            <a:r>
              <a:rPr lang="tr-TR" sz="2400" dirty="0">
                <a:solidFill>
                  <a:srgbClr val="FF0000"/>
                </a:solidFill>
              </a:rPr>
              <a:t>bilgilendirilip boğmaca aşısı gebelikte önerilebilir  </a:t>
            </a:r>
          </a:p>
          <a:p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76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838200" y="1438102"/>
            <a:ext cx="10515600" cy="4738861"/>
          </a:xfrm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Mevsimsel gripte popülasyonun %5-15’i etkilenir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Pnömoni</a:t>
            </a:r>
            <a:r>
              <a:rPr lang="tr-TR" dirty="0" smtClean="0">
                <a:solidFill>
                  <a:schemeClr val="bg1"/>
                </a:solidFill>
              </a:rPr>
              <a:t>, solunum yetmezliği, </a:t>
            </a:r>
            <a:r>
              <a:rPr lang="tr-TR" dirty="0" err="1" smtClean="0">
                <a:solidFill>
                  <a:schemeClr val="bg1"/>
                </a:solidFill>
              </a:rPr>
              <a:t>sepsis</a:t>
            </a:r>
            <a:r>
              <a:rPr lang="tr-TR" dirty="0" smtClean="0">
                <a:solidFill>
                  <a:schemeClr val="bg1"/>
                </a:solidFill>
              </a:rPr>
              <a:t> ve ölüm</a:t>
            </a:r>
          </a:p>
          <a:p>
            <a:pPr marL="0" indent="0">
              <a:buNone/>
            </a:pPr>
            <a:r>
              <a:rPr lang="tr-TR" dirty="0" err="1" smtClean="0">
                <a:solidFill>
                  <a:schemeClr val="bg1"/>
                </a:solidFill>
              </a:rPr>
              <a:t>preterm</a:t>
            </a:r>
            <a:r>
              <a:rPr lang="tr-TR" dirty="0" smtClean="0">
                <a:solidFill>
                  <a:schemeClr val="bg1"/>
                </a:solidFill>
              </a:rPr>
              <a:t> doğum, SGA, </a:t>
            </a:r>
            <a:r>
              <a:rPr lang="tr-TR" dirty="0" err="1" smtClean="0">
                <a:solidFill>
                  <a:schemeClr val="bg1"/>
                </a:solidFill>
              </a:rPr>
              <a:t>abortus</a:t>
            </a:r>
            <a:r>
              <a:rPr lang="tr-TR" dirty="0" smtClean="0">
                <a:solidFill>
                  <a:schemeClr val="bg1"/>
                </a:solidFill>
              </a:rPr>
              <a:t> (2011 H1N1 %5 </a:t>
            </a:r>
            <a:r>
              <a:rPr lang="tr-TR" dirty="0" err="1" smtClean="0">
                <a:solidFill>
                  <a:schemeClr val="bg1"/>
                </a:solidFill>
              </a:rPr>
              <a:t>mortalite</a:t>
            </a:r>
            <a:r>
              <a:rPr lang="tr-TR" dirty="0" smtClean="0">
                <a:solidFill>
                  <a:schemeClr val="bg1"/>
                </a:solidFill>
              </a:rPr>
              <a:t>)</a:t>
            </a:r>
            <a:endParaRPr lang="tr-TR" dirty="0">
              <a:solidFill>
                <a:schemeClr val="bg1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GEBELER VE YD (İLK 6 AY) DAHA ÇOK RİSK ALTINDA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 smtClean="0">
                <a:solidFill>
                  <a:srgbClr val="FFFF00"/>
                </a:solidFill>
              </a:rPr>
              <a:t>İnfluenza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5122" name="Picture 2" descr="Perth woman Gillian Wright, 28, was struck with influenza and pneumonia while she was heavily pregnant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478" y="1690688"/>
            <a:ext cx="3026512" cy="465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3"/>
          <a:srcRect l="2746" t="16664" r="35063" b="8394"/>
          <a:stretch/>
        </p:blipFill>
        <p:spPr>
          <a:xfrm>
            <a:off x="590550" y="4279036"/>
            <a:ext cx="6038850" cy="23812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061" y="3528067"/>
            <a:ext cx="5020978" cy="527884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695325" y="4876800"/>
            <a:ext cx="2228850" cy="523875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3318278" y="4832239"/>
            <a:ext cx="3057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3. </a:t>
            </a:r>
            <a:r>
              <a:rPr lang="tr-TR" sz="3200" dirty="0" err="1" smtClean="0">
                <a:solidFill>
                  <a:srgbClr val="FF0000"/>
                </a:solidFill>
              </a:rPr>
              <a:t>trimester</a:t>
            </a:r>
            <a:r>
              <a:rPr lang="tr-TR" sz="3200" dirty="0" smtClean="0">
                <a:solidFill>
                  <a:srgbClr val="FF0000"/>
                </a:solidFill>
              </a:rPr>
              <a:t>!!!!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02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Asemptomatik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İzole </a:t>
            </a:r>
            <a:r>
              <a:rPr lang="tr-TR" dirty="0" err="1">
                <a:solidFill>
                  <a:schemeClr val="bg1"/>
                </a:solidFill>
              </a:rPr>
              <a:t>s</a:t>
            </a:r>
            <a:r>
              <a:rPr lang="tr-TR" dirty="0" err="1" smtClean="0">
                <a:solidFill>
                  <a:schemeClr val="bg1"/>
                </a:solidFill>
              </a:rPr>
              <a:t>ensörinöral</a:t>
            </a:r>
            <a:r>
              <a:rPr lang="tr-TR" dirty="0" smtClean="0">
                <a:solidFill>
                  <a:schemeClr val="bg1"/>
                </a:solidFill>
              </a:rPr>
              <a:t> işitme kaybı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Trombositopeni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err="1" smtClean="0">
                <a:solidFill>
                  <a:schemeClr val="bg1"/>
                </a:solidFill>
              </a:rPr>
              <a:t>Peteşi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err="1" smtClean="0">
                <a:solidFill>
                  <a:schemeClr val="bg1"/>
                </a:solidFill>
              </a:rPr>
              <a:t>Hepatosplenomegali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Gelişim kısıtlılığı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Mikrosefali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Koryoretinit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err="1" smtClean="0">
                <a:solidFill>
                  <a:schemeClr val="bg1"/>
                </a:solidFill>
              </a:rPr>
              <a:t>Serebral</a:t>
            </a:r>
            <a:r>
              <a:rPr lang="tr-TR" dirty="0" smtClean="0">
                <a:solidFill>
                  <a:schemeClr val="bg1"/>
                </a:solidFill>
              </a:rPr>
              <a:t> Kalsifikasyonlar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Ventrikülomegali</a:t>
            </a:r>
            <a:r>
              <a:rPr lang="tr-TR" dirty="0" smtClean="0">
                <a:solidFill>
                  <a:schemeClr val="bg1"/>
                </a:solidFill>
              </a:rPr>
              <a:t>, </a:t>
            </a:r>
            <a:r>
              <a:rPr lang="tr-TR" dirty="0" err="1" smtClean="0">
                <a:solidFill>
                  <a:schemeClr val="bg1"/>
                </a:solidFill>
              </a:rPr>
              <a:t>intraventriküler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sineşi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err="1" smtClean="0">
                <a:solidFill>
                  <a:schemeClr val="bg1"/>
                </a:solidFill>
              </a:rPr>
              <a:t>Kortikal</a:t>
            </a:r>
            <a:r>
              <a:rPr lang="tr-TR" dirty="0" smtClean="0">
                <a:solidFill>
                  <a:schemeClr val="bg1"/>
                </a:solidFill>
              </a:rPr>
              <a:t> ve </a:t>
            </a:r>
            <a:r>
              <a:rPr lang="tr-TR" dirty="0" err="1" smtClean="0">
                <a:solidFill>
                  <a:schemeClr val="bg1"/>
                </a:solidFill>
              </a:rPr>
              <a:t>serebellar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malformasyonlar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Kognitif </a:t>
            </a:r>
            <a:r>
              <a:rPr lang="tr-TR" dirty="0" err="1" smtClean="0">
                <a:solidFill>
                  <a:schemeClr val="bg1"/>
                </a:solidFill>
              </a:rPr>
              <a:t>defisit</a:t>
            </a:r>
            <a:endParaRPr lang="tr-TR" dirty="0" smtClean="0">
              <a:solidFill>
                <a:schemeClr val="bg1"/>
              </a:solidFill>
            </a:endParaRPr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 smtClean="0">
                <a:solidFill>
                  <a:srgbClr val="FFFF00"/>
                </a:solidFill>
              </a:rPr>
              <a:t>Konjenital</a:t>
            </a:r>
            <a:r>
              <a:rPr lang="tr-TR" b="1" dirty="0" smtClean="0">
                <a:solidFill>
                  <a:srgbClr val="FFFF00"/>
                </a:solidFill>
              </a:rPr>
              <a:t> CMV enfeksiyonu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42686"/>
            <a:ext cx="5392923" cy="446114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98758"/>
            <a:ext cx="4047401" cy="87461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4976" y="1563003"/>
            <a:ext cx="718425" cy="305633"/>
          </a:xfrm>
          <a:prstGeom prst="rect">
            <a:avLst/>
          </a:prstGeom>
        </p:spPr>
      </p:pic>
      <p:sp>
        <p:nvSpPr>
          <p:cNvPr id="9" name="Sağ Ok 8"/>
          <p:cNvSpPr/>
          <p:nvPr/>
        </p:nvSpPr>
        <p:spPr>
          <a:xfrm>
            <a:off x="5552902" y="6176963"/>
            <a:ext cx="673331" cy="43165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>
            <a:off x="8516755" y="6146327"/>
            <a:ext cx="673331" cy="43165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906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İçerik Yer Tutucusu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206" y="81178"/>
            <a:ext cx="4477901" cy="6776822"/>
          </a:xfrm>
        </p:spPr>
      </p:pic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863" y="266938"/>
            <a:ext cx="7013216" cy="118793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554" y="1553058"/>
            <a:ext cx="3777525" cy="559367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02426" y="2492943"/>
            <a:ext cx="6936899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3600" b="1" dirty="0" smtClean="0">
                <a:solidFill>
                  <a:srgbClr val="FF0000"/>
                </a:solidFill>
              </a:rPr>
              <a:t>Tüm gebelere önerilmeli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8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800" dirty="0" smtClean="0">
                <a:solidFill>
                  <a:schemeClr val="bg1"/>
                </a:solidFill>
              </a:rPr>
              <a:t>Uygulama  zamanı konusunda fikir birliği yok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8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800" dirty="0" smtClean="0">
                <a:solidFill>
                  <a:schemeClr val="bg1"/>
                </a:solidFill>
              </a:rPr>
              <a:t>FIGO: </a:t>
            </a:r>
            <a:r>
              <a:rPr lang="tr-TR" sz="2800" dirty="0" smtClean="0">
                <a:solidFill>
                  <a:srgbClr val="FFFF00"/>
                </a:solidFill>
              </a:rPr>
              <a:t>her </a:t>
            </a:r>
            <a:r>
              <a:rPr lang="tr-TR" sz="2800" dirty="0" err="1" smtClean="0">
                <a:solidFill>
                  <a:srgbClr val="FFFF00"/>
                </a:solidFill>
              </a:rPr>
              <a:t>trimesterde</a:t>
            </a:r>
            <a:r>
              <a:rPr lang="tr-TR" sz="2800" dirty="0" smtClean="0">
                <a:solidFill>
                  <a:srgbClr val="FFFF00"/>
                </a:solidFill>
              </a:rPr>
              <a:t> yapılabilir  </a:t>
            </a:r>
            <a:endParaRPr lang="tr-TR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79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İçerik Yer Tutucusu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24" y="3961214"/>
            <a:ext cx="6418835" cy="2797640"/>
          </a:xfrm>
        </p:spPr>
      </p:pic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FF00"/>
                </a:solidFill>
              </a:rPr>
              <a:t>C</a:t>
            </a:r>
            <a:r>
              <a:rPr lang="tr-TR" b="1" dirty="0" smtClean="0">
                <a:solidFill>
                  <a:srgbClr val="FFFF00"/>
                </a:solidFill>
              </a:rPr>
              <a:t>ovid-19</a:t>
            </a:r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Natividad and CDC Urge Pregnant Women to Get COVID-19 Vaccine - Natividad:  Inspiring healthy liv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283" y="980902"/>
            <a:ext cx="4251122" cy="283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9686" y="3961214"/>
            <a:ext cx="5227719" cy="72523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686" y="4829221"/>
            <a:ext cx="5227719" cy="86758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9686" y="5839580"/>
            <a:ext cx="4217850" cy="905367"/>
          </a:xfrm>
          <a:prstGeom prst="rect">
            <a:avLst/>
          </a:prstGeom>
        </p:spPr>
      </p:pic>
      <p:pic>
        <p:nvPicPr>
          <p:cNvPr id="1030" name="Picture 6" descr="https://ars.els-cdn.com/content/image/1-s2.0-S0002937821009911-gr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24" y="1462997"/>
            <a:ext cx="3700761" cy="244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4751" y="645126"/>
            <a:ext cx="3631434" cy="765560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 rotWithShape="1">
          <a:blip r:embed="rId9"/>
          <a:srcRect t="14392" b="36116"/>
          <a:stretch/>
        </p:blipFill>
        <p:spPr>
          <a:xfrm>
            <a:off x="1354974" y="1410686"/>
            <a:ext cx="2601884" cy="23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2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80" y="111992"/>
            <a:ext cx="6628051" cy="213366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081" y="1840409"/>
            <a:ext cx="3337200" cy="38636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8543" y="1448506"/>
            <a:ext cx="2669088" cy="37302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2371" y="94262"/>
            <a:ext cx="5270049" cy="2612034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2370" y="1057303"/>
            <a:ext cx="5270049" cy="39790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7394" y="136148"/>
            <a:ext cx="2665125" cy="732367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817" y="2344451"/>
            <a:ext cx="4681351" cy="163176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580" y="4075005"/>
            <a:ext cx="4519125" cy="164350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22370" y="2843531"/>
            <a:ext cx="4449600" cy="1032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İçerik Yer Tutucusu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65952"/>
            <a:ext cx="8794955" cy="4351338"/>
          </a:xfrm>
        </p:spPr>
      </p:pic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b="1" dirty="0">
              <a:solidFill>
                <a:srgbClr val="FFFF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5705475" cy="188595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8046720" y="3383280"/>
            <a:ext cx="1039091" cy="5153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781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34" y="2532030"/>
            <a:ext cx="10057951" cy="408856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409" y="168197"/>
            <a:ext cx="7300126" cy="2122133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491" y="44398"/>
            <a:ext cx="2940364" cy="240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51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SONUÇ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Gebelikte taranacak enfeksiyonlar</a:t>
            </a:r>
          </a:p>
          <a:p>
            <a:pPr>
              <a:buFontTx/>
              <a:buChar char="-"/>
            </a:pPr>
            <a:r>
              <a:rPr lang="tr-TR" dirty="0" smtClean="0">
                <a:solidFill>
                  <a:schemeClr val="bg1"/>
                </a:solidFill>
              </a:rPr>
              <a:t>Hepatit B</a:t>
            </a:r>
          </a:p>
          <a:p>
            <a:pPr>
              <a:buFontTx/>
              <a:buChar char="-"/>
            </a:pPr>
            <a:r>
              <a:rPr lang="tr-TR" dirty="0" err="1" smtClean="0">
                <a:solidFill>
                  <a:schemeClr val="bg1"/>
                </a:solidFill>
              </a:rPr>
              <a:t>Sifiliz</a:t>
            </a:r>
            <a:endParaRPr lang="tr-TR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tr-TR" dirty="0" smtClean="0">
                <a:solidFill>
                  <a:schemeClr val="bg1"/>
                </a:solidFill>
              </a:rPr>
              <a:t>HIV</a:t>
            </a:r>
          </a:p>
          <a:p>
            <a:pPr>
              <a:buFontTx/>
              <a:buChar char="-"/>
            </a:pPr>
            <a:r>
              <a:rPr lang="tr-TR" dirty="0" smtClean="0">
                <a:solidFill>
                  <a:schemeClr val="bg1"/>
                </a:solidFill>
              </a:rPr>
              <a:t>Hepatit C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Mümkün ise gebelik öncesi </a:t>
            </a:r>
          </a:p>
          <a:p>
            <a:pPr>
              <a:buFontTx/>
              <a:buChar char="-"/>
            </a:pPr>
            <a:r>
              <a:rPr lang="tr-TR" dirty="0" err="1" smtClean="0">
                <a:solidFill>
                  <a:schemeClr val="bg1"/>
                </a:solidFill>
              </a:rPr>
              <a:t>Rubella</a:t>
            </a:r>
            <a:r>
              <a:rPr lang="tr-TR" dirty="0" smtClean="0">
                <a:solidFill>
                  <a:schemeClr val="bg1"/>
                </a:solidFill>
              </a:rPr>
              <a:t> (</a:t>
            </a:r>
            <a:r>
              <a:rPr lang="tr-TR" dirty="0" err="1" smtClean="0">
                <a:solidFill>
                  <a:schemeClr val="bg1"/>
                </a:solidFill>
              </a:rPr>
              <a:t>IgG</a:t>
            </a:r>
            <a:r>
              <a:rPr lang="tr-TR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smtClean="0">
                <a:solidFill>
                  <a:srgbClr val="FFFF00"/>
                </a:solidFill>
              </a:rPr>
              <a:t>Gebelikte önerilecek aşılar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</a:rPr>
              <a:t>- </a:t>
            </a:r>
            <a:r>
              <a:rPr lang="tr-TR" dirty="0" err="1" smtClean="0">
                <a:solidFill>
                  <a:schemeClr val="bg1"/>
                </a:solidFill>
              </a:rPr>
              <a:t>Tdap</a:t>
            </a:r>
            <a:endParaRPr lang="tr-TR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</a:rPr>
              <a:t>- </a:t>
            </a:r>
            <a:r>
              <a:rPr lang="tr-TR" dirty="0" err="1" smtClean="0">
                <a:solidFill>
                  <a:schemeClr val="bg1"/>
                </a:solidFill>
              </a:rPr>
              <a:t>İnfluenza</a:t>
            </a:r>
            <a:r>
              <a:rPr lang="tr-TR" dirty="0" smtClean="0">
                <a:solidFill>
                  <a:schemeClr val="bg1"/>
                </a:solidFill>
              </a:rPr>
              <a:t>  (</a:t>
            </a:r>
            <a:r>
              <a:rPr lang="tr-TR" dirty="0" err="1" smtClean="0">
                <a:solidFill>
                  <a:schemeClr val="bg1"/>
                </a:solidFill>
              </a:rPr>
              <a:t>inaktif</a:t>
            </a:r>
            <a:r>
              <a:rPr lang="tr-TR" dirty="0" smtClean="0">
                <a:solidFill>
                  <a:schemeClr val="bg1"/>
                </a:solidFill>
              </a:rPr>
              <a:t>)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</a:rPr>
              <a:t>- </a:t>
            </a:r>
            <a:r>
              <a:rPr lang="tr-TR" dirty="0" err="1" smtClean="0">
                <a:solidFill>
                  <a:schemeClr val="bg1"/>
                </a:solidFill>
              </a:rPr>
              <a:t>Koronavirus</a:t>
            </a:r>
            <a:r>
              <a:rPr lang="tr-TR" dirty="0" smtClean="0">
                <a:solidFill>
                  <a:schemeClr val="bg1"/>
                </a:solidFill>
              </a:rPr>
              <a:t> (</a:t>
            </a:r>
            <a:r>
              <a:rPr lang="tr-TR" dirty="0" err="1" smtClean="0">
                <a:solidFill>
                  <a:schemeClr val="bg1"/>
                </a:solidFill>
              </a:rPr>
              <a:t>mRNA</a:t>
            </a:r>
            <a:r>
              <a:rPr lang="tr-TR" dirty="0" smtClean="0">
                <a:solidFill>
                  <a:schemeClr val="bg1"/>
                </a:solidFill>
              </a:rPr>
              <a:t> aşı)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</a:rPr>
              <a:t>- Hepatit </a:t>
            </a:r>
            <a:r>
              <a:rPr lang="tr-TR" dirty="0">
                <a:solidFill>
                  <a:schemeClr val="bg1"/>
                </a:solidFill>
              </a:rPr>
              <a:t>B (yüksek riskli ise)</a:t>
            </a:r>
          </a:p>
          <a:p>
            <a:pPr marL="0" indent="0">
              <a:buNone/>
            </a:pPr>
            <a:endParaRPr lang="tr-TR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tr-TR" dirty="0">
              <a:solidFill>
                <a:schemeClr val="bg1"/>
              </a:solidFill>
            </a:endParaRPr>
          </a:p>
          <a:p>
            <a:r>
              <a:rPr lang="tr-TR" dirty="0">
                <a:solidFill>
                  <a:srgbClr val="FF0000"/>
                </a:solidFill>
              </a:rPr>
              <a:t>Grup B </a:t>
            </a:r>
            <a:r>
              <a:rPr lang="tr-TR" dirty="0" smtClean="0">
                <a:solidFill>
                  <a:srgbClr val="FF0000"/>
                </a:solidFill>
              </a:rPr>
              <a:t>streptokoka bağlı erken </a:t>
            </a:r>
            <a:r>
              <a:rPr lang="tr-TR" dirty="0" err="1" smtClean="0">
                <a:solidFill>
                  <a:srgbClr val="FF0000"/>
                </a:solidFill>
              </a:rPr>
              <a:t>neonatal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sepsisi</a:t>
            </a:r>
            <a:r>
              <a:rPr lang="tr-TR" dirty="0" smtClean="0">
                <a:solidFill>
                  <a:srgbClr val="FF0000"/>
                </a:solidFill>
              </a:rPr>
              <a:t> azaltmak için sağlık bakanlığı merkezli bir strateji oluşturulmalıdır.  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60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2089031" y="169622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dirty="0" smtClean="0">
                <a:solidFill>
                  <a:srgbClr val="FF0000"/>
                </a:solidFill>
              </a:rPr>
              <a:t>SABRINIZ</a:t>
            </a:r>
          </a:p>
          <a:p>
            <a:pPr marL="0" indent="0">
              <a:buNone/>
            </a:pPr>
            <a:r>
              <a:rPr lang="tr-TR" sz="4800" dirty="0" smtClean="0">
                <a:solidFill>
                  <a:srgbClr val="FF0000"/>
                </a:solidFill>
              </a:rPr>
              <a:t>İÇİN TEŞEKKÜR </a:t>
            </a:r>
          </a:p>
          <a:p>
            <a:pPr marL="0" indent="0">
              <a:buNone/>
            </a:pPr>
            <a:r>
              <a:rPr lang="tr-TR" sz="4800" dirty="0" smtClean="0">
                <a:solidFill>
                  <a:srgbClr val="FF0000"/>
                </a:solidFill>
              </a:rPr>
              <a:t>EDERİM </a:t>
            </a:r>
            <a:endParaRPr lang="tr-TR" sz="48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ovid-19 nedeniyle hayatını kaybeden sağlıkçı sayısı 100 oldu - Son dakika  sağlık haberleri – Sözc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950" y="163902"/>
            <a:ext cx="4429270" cy="662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21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5979"/>
            <a:ext cx="10418503" cy="652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22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8" y="94956"/>
            <a:ext cx="5769419" cy="155974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99" y="1255222"/>
            <a:ext cx="4680452" cy="39947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82" y="1775507"/>
            <a:ext cx="5498881" cy="3222112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5918" y="95189"/>
            <a:ext cx="5936436" cy="964277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3379" y="104317"/>
            <a:ext cx="3786816" cy="510924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5918" y="872836"/>
            <a:ext cx="3499425" cy="781862"/>
          </a:xfrm>
          <a:prstGeom prst="rect">
            <a:avLst/>
          </a:prstGeom>
        </p:spPr>
      </p:pic>
      <p:pic>
        <p:nvPicPr>
          <p:cNvPr id="12" name="İçerik Yer Tutucusu 11"/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9124698" y="988708"/>
            <a:ext cx="2737656" cy="665989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4139" y="1977316"/>
            <a:ext cx="5658118" cy="570900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44117" y="2641432"/>
            <a:ext cx="2418237" cy="592752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14020" y="3420502"/>
            <a:ext cx="2418237" cy="71903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93022" y="2641432"/>
            <a:ext cx="1748054" cy="109273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0798233" y="3709226"/>
            <a:ext cx="897774" cy="55695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/>
          <p:cNvSpPr/>
          <p:nvPr/>
        </p:nvSpPr>
        <p:spPr>
          <a:xfrm>
            <a:off x="2496725" y="3836190"/>
            <a:ext cx="1163975" cy="4299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509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4885"/>
            <a:ext cx="9617626" cy="166768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8951" y="1704013"/>
            <a:ext cx="2896875" cy="56672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760777"/>
            <a:ext cx="6720751" cy="50995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7511" y="1131145"/>
            <a:ext cx="2682469" cy="448636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2327499"/>
            <a:ext cx="7441276" cy="2133024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200" y="4517287"/>
            <a:ext cx="7441276" cy="2309418"/>
          </a:xfrm>
          <a:prstGeom prst="rect">
            <a:avLst/>
          </a:prstGeom>
        </p:spPr>
      </p:pic>
      <p:pic>
        <p:nvPicPr>
          <p:cNvPr id="12" name="İçerik Yer Tutucusu 11"/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8391505" y="3674226"/>
            <a:ext cx="3725681" cy="309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91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454" y="156310"/>
            <a:ext cx="8064901" cy="213366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526" y="1378861"/>
            <a:ext cx="3541829" cy="613514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454" y="2396690"/>
            <a:ext cx="5205396" cy="421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5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12114</TotalTime>
  <Words>1448</Words>
  <Application>Microsoft Office PowerPoint</Application>
  <PresentationFormat>Geniş ekran</PresentationFormat>
  <Paragraphs>216</Paragraphs>
  <Slides>56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56</vt:i4>
      </vt:variant>
    </vt:vector>
  </HeadingPairs>
  <TitlesOfParts>
    <vt:vector size="61" baseType="lpstr">
      <vt:lpstr>Arial</vt:lpstr>
      <vt:lpstr>Calibri</vt:lpstr>
      <vt:lpstr>Calibri Light</vt:lpstr>
      <vt:lpstr>Wingdings</vt:lpstr>
      <vt:lpstr>1_Office Teması</vt:lpstr>
      <vt:lpstr>Gebelik öncesi ve gebelikte enfeksiyon tarama testleri gerekli mi? (Rubella, CMV, Toksoplazma, VDRL, HIV vb) ve Aşılama?</vt:lpstr>
      <vt:lpstr>Enfeksiyon tarama testleri</vt:lpstr>
      <vt:lpstr>Sitomegalovirus (CMV)</vt:lpstr>
      <vt:lpstr>PowerPoint Sunusu</vt:lpstr>
      <vt:lpstr>Konjenital CMV enfeksiyonu</vt:lpstr>
      <vt:lpstr>PowerPoint Sunusu</vt:lpstr>
      <vt:lpstr>PowerPoint Sunusu</vt:lpstr>
      <vt:lpstr>PowerPoint Sunusu</vt:lpstr>
      <vt:lpstr>PowerPoint Sunusu</vt:lpstr>
      <vt:lpstr> CMV</vt:lpstr>
      <vt:lpstr>Rubella (Kızamıkçık)</vt:lpstr>
      <vt:lpstr>PowerPoint Sunusu</vt:lpstr>
      <vt:lpstr>u</vt:lpstr>
      <vt:lpstr>Rubella</vt:lpstr>
      <vt:lpstr>Toksoplazma</vt:lpstr>
      <vt:lpstr>PowerPoint Sunusu</vt:lpstr>
      <vt:lpstr>Tarama</vt:lpstr>
      <vt:lpstr>PowerPoint Sunusu</vt:lpstr>
      <vt:lpstr>PowerPoint Sunusu</vt:lpstr>
      <vt:lpstr>Toxoplazma</vt:lpstr>
      <vt:lpstr>Hepatit B</vt:lpstr>
      <vt:lpstr>Hepatit B</vt:lpstr>
      <vt:lpstr>Tarama</vt:lpstr>
      <vt:lpstr>SİFİLİZ</vt:lpstr>
      <vt:lpstr>SİFİLİZ MATERNAL FETAL RİSKLER</vt:lpstr>
      <vt:lpstr>PowerPoint Sunusu</vt:lpstr>
      <vt:lpstr>SİFİLİZ TARAMA</vt:lpstr>
      <vt:lpstr>Hepatit C</vt:lpstr>
      <vt:lpstr>Hepatit C tarama</vt:lpstr>
      <vt:lpstr>PowerPoint Sunusu</vt:lpstr>
      <vt:lpstr>İnsan İmmün Yetmezlik Virüsü (HIV)</vt:lpstr>
      <vt:lpstr>İnsan İmmün Yetmezlik Virüsü (HIV)</vt:lpstr>
      <vt:lpstr>PowerPoint Sunusu</vt:lpstr>
      <vt:lpstr>HIV tarama</vt:lpstr>
      <vt:lpstr>Grup B streptokok tarama</vt:lpstr>
      <vt:lpstr>Rutin grup B streptokok tarama</vt:lpstr>
      <vt:lpstr>PowerPoint Sunusu</vt:lpstr>
      <vt:lpstr>PowerPoint Sunusu</vt:lpstr>
      <vt:lpstr>Varisella (Suçiçeği)</vt:lpstr>
      <vt:lpstr>Varisella (Su çiçeği)</vt:lpstr>
      <vt:lpstr>PowerPoint Sunusu</vt:lpstr>
      <vt:lpstr>PowerPoint Sunusu</vt:lpstr>
      <vt:lpstr>Gebelikte ve öncesinde aşılama</vt:lpstr>
      <vt:lpstr>TETANOZ</vt:lpstr>
      <vt:lpstr>TETANOZ AŞI </vt:lpstr>
      <vt:lpstr>BOĞMACA (pertussis)</vt:lpstr>
      <vt:lpstr>PowerPoint Sunusu</vt:lpstr>
      <vt:lpstr>PowerPoint Sunusu</vt:lpstr>
      <vt:lpstr>İnfluenza</vt:lpstr>
      <vt:lpstr>PowerPoint Sunusu</vt:lpstr>
      <vt:lpstr>Covid-19</vt:lpstr>
      <vt:lpstr>PowerPoint Sunusu</vt:lpstr>
      <vt:lpstr>PowerPoint Sunusu</vt:lpstr>
      <vt:lpstr>PowerPoint Sunusu</vt:lpstr>
      <vt:lpstr>SONUÇ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Fetal situs değerlendirilmesi ve anomalileri</dc:title>
  <dc:creator>hakan erenel</dc:creator>
  <cp:lastModifiedBy>hakan erenel</cp:lastModifiedBy>
  <cp:revision>353</cp:revision>
  <dcterms:created xsi:type="dcterms:W3CDTF">2022-05-12T20:06:33Z</dcterms:created>
  <dcterms:modified xsi:type="dcterms:W3CDTF">2022-06-05T06:43:43Z</dcterms:modified>
</cp:coreProperties>
</file>