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2"/>
  </p:sldMasterIdLst>
  <p:notesMasterIdLst>
    <p:notesMasterId r:id="rId45"/>
  </p:notesMasterIdLst>
  <p:sldIdLst>
    <p:sldId id="258" r:id="rId3"/>
    <p:sldId id="259" r:id="rId4"/>
    <p:sldId id="261" r:id="rId5"/>
    <p:sldId id="262" r:id="rId6"/>
    <p:sldId id="359" r:id="rId7"/>
    <p:sldId id="360" r:id="rId8"/>
    <p:sldId id="361" r:id="rId9"/>
    <p:sldId id="362" r:id="rId10"/>
    <p:sldId id="363" r:id="rId11"/>
    <p:sldId id="365" r:id="rId12"/>
    <p:sldId id="367" r:id="rId13"/>
    <p:sldId id="391" r:id="rId14"/>
    <p:sldId id="392" r:id="rId15"/>
    <p:sldId id="366" r:id="rId16"/>
    <p:sldId id="380" r:id="rId17"/>
    <p:sldId id="382" r:id="rId18"/>
    <p:sldId id="381" r:id="rId19"/>
    <p:sldId id="384" r:id="rId20"/>
    <p:sldId id="387" r:id="rId21"/>
    <p:sldId id="388" r:id="rId22"/>
    <p:sldId id="389" r:id="rId23"/>
    <p:sldId id="390" r:id="rId24"/>
    <p:sldId id="368" r:id="rId25"/>
    <p:sldId id="369" r:id="rId26"/>
    <p:sldId id="393" r:id="rId27"/>
    <p:sldId id="394" r:id="rId28"/>
    <p:sldId id="370" r:id="rId29"/>
    <p:sldId id="372" r:id="rId30"/>
    <p:sldId id="373" r:id="rId31"/>
    <p:sldId id="374" r:id="rId32"/>
    <p:sldId id="375" r:id="rId33"/>
    <p:sldId id="379" r:id="rId34"/>
    <p:sldId id="376" r:id="rId35"/>
    <p:sldId id="395" r:id="rId36"/>
    <p:sldId id="396" r:id="rId37"/>
    <p:sldId id="398" r:id="rId38"/>
    <p:sldId id="397" r:id="rId39"/>
    <p:sldId id="400" r:id="rId40"/>
    <p:sldId id="401" r:id="rId41"/>
    <p:sldId id="399" r:id="rId42"/>
    <p:sldId id="402" r:id="rId43"/>
    <p:sldId id="403" r:id="rId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73" autoAdjust="0"/>
  </p:normalViewPr>
  <p:slideViewPr>
    <p:cSldViewPr snapToGrid="0">
      <p:cViewPr varScale="1">
        <p:scale>
          <a:sx n="72" d="100"/>
          <a:sy n="72" d="100"/>
        </p:scale>
        <p:origin x="1350" y="66"/>
      </p:cViewPr>
      <p:guideLst/>
    </p:cSldViewPr>
  </p:slideViewPr>
  <p:notesTextViewPr>
    <p:cViewPr>
      <p:scale>
        <a:sx n="1" d="1"/>
        <a:sy n="1" d="1"/>
      </p:scale>
      <p:origin x="0" y="0"/>
    </p:cViewPr>
  </p:notesTextViewPr>
  <p:sorterViewPr>
    <p:cViewPr>
      <p:scale>
        <a:sx n="100" d="100"/>
        <a:sy n="100" d="100"/>
      </p:scale>
      <p:origin x="0" y="-41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tr-T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tr-TR"/>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tr-T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A746BC1-C187-42D7-937A-1DC2CC5250D0}" type="slidenum">
              <a:rPr lang="tr-TR"/>
              <a:pPr/>
              <a:t>‹#›</a:t>
            </a:fld>
            <a:endParaRPr lang="tr-TR"/>
          </a:p>
        </p:txBody>
      </p:sp>
    </p:spTree>
    <p:extLst>
      <p:ext uri="{BB962C8B-B14F-4D97-AF65-F5344CB8AC3E}">
        <p14:creationId xmlns:p14="http://schemas.microsoft.com/office/powerpoint/2010/main" val="19396662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237FE4-1196-4556-BC92-6A5118CDED44}" type="slidenum">
              <a:rPr lang="tr-TR"/>
              <a:pPr eaLnBrk="1" hangingPunct="1"/>
              <a:t>1</a:t>
            </a:fld>
            <a:endParaRPr lang="tr-T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685800" y="4343400"/>
            <a:ext cx="5486400" cy="4419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9063" indent="-119063" eaLnBrk="1" hangingPunct="1"/>
            <a:r>
              <a:rPr lang="tr-TR" b="1"/>
              <a:t>Başlamadan önce:</a:t>
            </a:r>
            <a:r>
              <a:rPr lang="tr-TR"/>
              <a:t> </a:t>
            </a:r>
          </a:p>
          <a:p>
            <a:pPr marL="119063" indent="-119063" eaLnBrk="1" hangingPunct="1"/>
            <a:r>
              <a:rPr lang="tr-TR"/>
              <a:t>Bu kursta öğrencilerin PowerPoint hakkında belirli bir düzeyde bilgisi olduğu varsayılır. Daha önce bir PowerPoint sunusu oluşturmamışlarsa, "İlk sununuzu hazırlayın" başlıklı PowerPoint eğitim sunusuyla başlamaları önerilir.</a:t>
            </a:r>
          </a:p>
          <a:p>
            <a:pPr marL="119063" indent="-119063" eaLnBrk="1" hangingPunct="1"/>
            <a:r>
              <a:rPr lang="tr-TR"/>
              <a:t>[</a:t>
            </a:r>
            <a:r>
              <a:rPr lang="tr-TR" b="1"/>
              <a:t>Eğitmene notlar</a:t>
            </a:r>
            <a:r>
              <a:rPr lang="tr-TR"/>
              <a:t>: </a:t>
            </a:r>
          </a:p>
          <a:p>
            <a:pPr marL="119063" indent="-119063" eaLnBrk="1" hangingPunct="1">
              <a:buFontTx/>
              <a:buChar char="•"/>
            </a:pPr>
            <a:r>
              <a:rPr lang="tr-TR"/>
              <a:t>Bu şablonun özelleştirilmesiyle ilgili ayrıntılı yardım için en son slayda bakın. Ayrıca, bazı slaytların notlar bölmesinde ek ders metinlerine bakın.</a:t>
            </a:r>
          </a:p>
          <a:p>
            <a:pPr marL="119063" indent="-119063" eaLnBrk="1" hangingPunct="1">
              <a:buFontTx/>
              <a:buChar char="•"/>
            </a:pPr>
            <a:r>
              <a:rPr lang="tr-TR"/>
              <a:t>•</a:t>
            </a:r>
            <a:r>
              <a:rPr lang="tr-TR" b="1"/>
              <a:t>Macromedia Flash animasyonları</a:t>
            </a:r>
            <a:r>
              <a:rPr lang="tr-TR"/>
              <a:t>: Bu şablonda Flash animasyonları yer alır. Bu animasyonlar PowerPoint 2000 ve sonrası sürümlerde oynatılır. Ancak: Bu şablonu PowerPoint 2007'de kaydetmek isterseniz, şablonu önceki PowerPoint dosya biçiminde kaydedin: </a:t>
            </a:r>
            <a:r>
              <a:rPr lang="tr-TR" b="1"/>
              <a:t>PowerPoint 97-2003 Sunusu (*.ppt) </a:t>
            </a:r>
            <a:r>
              <a:rPr lang="tr-TR"/>
              <a:t>veya </a:t>
            </a:r>
            <a:r>
              <a:rPr lang="tr-TR" b="1"/>
              <a:t>PowerPoint 97-2003 Şablonu (*.pot)</a:t>
            </a:r>
            <a:r>
              <a:rPr lang="tr-TR"/>
              <a:t>.</a:t>
            </a:r>
            <a:r>
              <a:rPr lang="tr-TR" b="1"/>
              <a:t> </a:t>
            </a:r>
            <a:r>
              <a:rPr lang="tr-TR"/>
              <a:t>(</a:t>
            </a:r>
            <a:r>
              <a:rPr lang="tr-TR" b="1"/>
              <a:t>Farklı Kaydet</a:t>
            </a:r>
            <a:r>
              <a:rPr lang="tr-TR"/>
              <a:t> iletişim kutusundaki </a:t>
            </a:r>
            <a:r>
              <a:rPr lang="tr-TR" b="1"/>
              <a:t>Kayıt Türü</a:t>
            </a:r>
            <a:r>
              <a:rPr lang="tr-TR"/>
              <a:t> öğesinin yanında dosya türlerini göreceksiniz.) </a:t>
            </a:r>
            <a:br>
              <a:rPr lang="tr-TR"/>
            </a:br>
            <a:r>
              <a:rPr lang="tr-TR" b="1"/>
              <a:t>Uyarı:</a:t>
            </a:r>
            <a:r>
              <a:rPr lang="tr-TR"/>
              <a:t> Şablonu PowerPoint 2007 dosya biçiminde (örn. </a:t>
            </a:r>
            <a:r>
              <a:rPr lang="tr-TR" b="1"/>
              <a:t>PowerPoint Sunusu (*.pptx)</a:t>
            </a:r>
            <a:r>
              <a:rPr lang="tr-TR"/>
              <a:t> ya da </a:t>
            </a:r>
            <a:r>
              <a:rPr lang="tr-TR" b="1"/>
              <a:t>PowerPoint şablonu (*.potx)</a:t>
            </a:r>
            <a:r>
              <a:rPr lang="tr-TR"/>
              <a:t>) kaydederseniz, kaydedilen dosyada animasyonlar saklanmaz.</a:t>
            </a:r>
            <a:endParaRPr lang="tr-TR" b="1"/>
          </a:p>
          <a:p>
            <a:pPr marL="119063" indent="-119063" eaLnBrk="1" hangingPunct="1">
              <a:buFontTx/>
              <a:buChar char="•"/>
            </a:pPr>
            <a:r>
              <a:rPr lang="tr-TR" b="1"/>
              <a:t>Ayrıca</a:t>
            </a:r>
            <a:r>
              <a:rPr lang="tr-TR"/>
              <a:t>: Bu sunu Flash animasyonlarını içerdiğinden, şablonun kaydedilmesi, kişisel bilgilerle ilgili bir uyarı iletisinin görüntülenmesine neden olabilir. Flash dosyasının özelliklerine bilgi eklemediğiniz sürece, bu uyarı bu sunu için geçerli olmaz. İletide </a:t>
            </a:r>
            <a:r>
              <a:rPr lang="tr-TR" b="1"/>
              <a:t>Tamam</a:t>
            </a:r>
            <a:r>
              <a:rPr lang="tr-TR"/>
              <a:t> öğesini tıklatın.]</a:t>
            </a:r>
          </a:p>
          <a:p>
            <a:pPr marL="119063" indent="-119063" eaLnBrk="1" hangingPunct="1"/>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539B6C7-9867-41C9-AE70-A0234B8B2751}" type="slidenum">
              <a:rPr lang="tr-TR"/>
              <a:pPr eaLnBrk="1" hangingPunct="1"/>
              <a:t>2</a:t>
            </a:fld>
            <a:endParaRPr lang="tr-T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5A45FF6-3C37-448F-ACA8-0A9F782FEA86}" type="slidenum">
              <a:rPr lang="tr-TR"/>
              <a:pPr eaLnBrk="1" hangingPunct="1"/>
              <a:t>3</a:t>
            </a:fld>
            <a:endParaRPr lang="tr-T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229E28-DCAD-4806-A000-4244C0175F8D}" type="slidenum">
              <a:rPr lang="tr-TR"/>
              <a:pPr eaLnBrk="1" hangingPunct="1"/>
              <a:t>4</a:t>
            </a:fld>
            <a:endParaRPr lang="tr-T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229E28-DCAD-4806-A000-4244C0175F8D}" type="slidenum">
              <a:rPr lang="tr-TR"/>
              <a:pPr eaLnBrk="1" hangingPunct="1"/>
              <a:t>5</a:t>
            </a:fld>
            <a:endParaRPr lang="tr-T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extLst>
      <p:ext uri="{BB962C8B-B14F-4D97-AF65-F5344CB8AC3E}">
        <p14:creationId xmlns:p14="http://schemas.microsoft.com/office/powerpoint/2010/main" val="2467488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229E28-DCAD-4806-A000-4244C0175F8D}" type="slidenum">
              <a:rPr lang="tr-TR"/>
              <a:pPr eaLnBrk="1" hangingPunct="1"/>
              <a:t>6</a:t>
            </a:fld>
            <a:endParaRPr lang="tr-T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extLst>
      <p:ext uri="{BB962C8B-B14F-4D97-AF65-F5344CB8AC3E}">
        <p14:creationId xmlns:p14="http://schemas.microsoft.com/office/powerpoint/2010/main" val="2713084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229E28-DCAD-4806-A000-4244C0175F8D}" type="slidenum">
              <a:rPr lang="tr-TR"/>
              <a:pPr eaLnBrk="1" hangingPunct="1"/>
              <a:t>7</a:t>
            </a:fld>
            <a:endParaRPr lang="tr-T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p>
        </p:txBody>
      </p:sp>
    </p:spTree>
    <p:extLst>
      <p:ext uri="{BB962C8B-B14F-4D97-AF65-F5344CB8AC3E}">
        <p14:creationId xmlns:p14="http://schemas.microsoft.com/office/powerpoint/2010/main" val="1319650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p:spPr>
        <p:txBody>
          <a:bodyPr/>
          <a:lstStyle>
            <a:lvl1pPr algn="ctr">
              <a:defRPr sz="4400">
                <a:solidFill>
                  <a:schemeClr val="tx1"/>
                </a:solidFill>
              </a:defRPr>
            </a:lvl1pPr>
          </a:lstStyle>
          <a:p>
            <a:r>
              <a:rPr lang="tr-TR"/>
              <a:t>Asıl başlık stilini düzenlemek için tıklayın</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tr-TR"/>
              <a:t>Asıl alt başlık stilini düzenlemek için tıklayın</a:t>
            </a:r>
          </a:p>
        </p:txBody>
      </p:sp>
      <p:sp>
        <p:nvSpPr>
          <p:cNvPr id="4" name="Rectangle 4"/>
          <p:cNvSpPr>
            <a:spLocks noGrp="1" noChangeArrowheads="1"/>
          </p:cNvSpPr>
          <p:nvPr>
            <p:ph type="dt" sz="half" idx="10"/>
          </p:nvPr>
        </p:nvSpPr>
        <p:spPr>
          <a:xfrm>
            <a:off x="457200" y="6245225"/>
            <a:ext cx="2133600" cy="476250"/>
          </a:xfrm>
        </p:spPr>
        <p:txBody>
          <a:bodyPr/>
          <a:lstStyle>
            <a:lvl1pPr>
              <a:defRPr sz="1800"/>
            </a:lvl1pPr>
          </a:lstStyle>
          <a:p>
            <a:endParaRPr lang="tr-TR"/>
          </a:p>
        </p:txBody>
      </p:sp>
      <p:sp>
        <p:nvSpPr>
          <p:cNvPr id="5" name="Rectangle 5"/>
          <p:cNvSpPr>
            <a:spLocks noGrp="1" noChangeArrowheads="1"/>
          </p:cNvSpPr>
          <p:nvPr>
            <p:ph type="ftr" sz="quarter" idx="11"/>
          </p:nvPr>
        </p:nvSpPr>
        <p:spPr>
          <a:xfrm>
            <a:off x="3124200" y="6200775"/>
            <a:ext cx="2895600" cy="476250"/>
          </a:xfrm>
        </p:spPr>
        <p:txBody>
          <a:bodyPr/>
          <a:lstStyle>
            <a:lvl1pPr>
              <a:defRPr sz="1800" smtClean="0"/>
            </a:lvl1pPr>
          </a:lstStyle>
          <a:p>
            <a:pPr>
              <a:defRPr/>
            </a:pPr>
            <a:r>
              <a:rPr lang="tr-TR"/>
              <a:t>Özel düzenlerin gücünü keşfetme</a:t>
            </a:r>
          </a:p>
        </p:txBody>
      </p:sp>
      <p:sp>
        <p:nvSpPr>
          <p:cNvPr id="6" name="Rectangle 6"/>
          <p:cNvSpPr>
            <a:spLocks noGrp="1" noChangeArrowheads="1"/>
          </p:cNvSpPr>
          <p:nvPr>
            <p:ph type="sldNum" sz="quarter" idx="12"/>
          </p:nvPr>
        </p:nvSpPr>
        <p:spPr>
          <a:xfrm>
            <a:off x="6553200" y="6245225"/>
            <a:ext cx="2133600" cy="476250"/>
          </a:xfrm>
        </p:spPr>
        <p:txBody>
          <a:bodyPr/>
          <a:lstStyle>
            <a:lvl1pPr>
              <a:defRPr sz="1800"/>
            </a:lvl1pPr>
          </a:lstStyle>
          <a:p>
            <a:fld id="{0D9632DD-1A8A-4308-8660-C87D8E996094}" type="slidenum">
              <a:rPr lang="tr-TR"/>
              <a:pPr/>
              <a:t>‹#›</a:t>
            </a:fld>
            <a:endParaRPr lang="tr-TR"/>
          </a:p>
        </p:txBody>
      </p:sp>
    </p:spTree>
    <p:extLst>
      <p:ext uri="{BB962C8B-B14F-4D97-AF65-F5344CB8AC3E}">
        <p14:creationId xmlns:p14="http://schemas.microsoft.com/office/powerpoint/2010/main" val="4063008886"/>
      </p:ext>
    </p:extLst>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hu-HU"/>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Rectangle 6"/>
          <p:cNvSpPr>
            <a:spLocks noGrp="1" noChangeArrowheads="1"/>
          </p:cNvSpPr>
          <p:nvPr>
            <p:ph type="dt" sz="half" idx="10"/>
          </p:nvPr>
        </p:nvSpPr>
        <p:spPr>
          <a:ln/>
        </p:spPr>
        <p:txBody>
          <a:bodyPr/>
          <a:lstStyle>
            <a:lvl1pPr>
              <a:defRPr/>
            </a:lvl1pPr>
          </a:lstStyle>
          <a:p>
            <a:endParaRPr lang="tr-TR"/>
          </a:p>
        </p:txBody>
      </p:sp>
      <p:sp>
        <p:nvSpPr>
          <p:cNvPr id="5"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6" name="Rectangle 8"/>
          <p:cNvSpPr>
            <a:spLocks noGrp="1" noChangeArrowheads="1"/>
          </p:cNvSpPr>
          <p:nvPr>
            <p:ph type="sldNum" sz="quarter" idx="12"/>
          </p:nvPr>
        </p:nvSpPr>
        <p:spPr>
          <a:ln/>
        </p:spPr>
        <p:txBody>
          <a:bodyPr/>
          <a:lstStyle>
            <a:lvl1pPr>
              <a:defRPr/>
            </a:lvl1pPr>
          </a:lstStyle>
          <a:p>
            <a:fld id="{0750995C-7C72-4531-9291-234FBF87D2FC}" type="slidenum">
              <a:rPr lang="tr-TR"/>
              <a:pPr/>
              <a:t>‹#›</a:t>
            </a:fld>
            <a:endParaRPr lang="tr-TR"/>
          </a:p>
        </p:txBody>
      </p:sp>
    </p:spTree>
    <p:extLst>
      <p:ext uri="{BB962C8B-B14F-4D97-AF65-F5344CB8AC3E}">
        <p14:creationId xmlns:p14="http://schemas.microsoft.com/office/powerpoint/2010/main" val="1049623599"/>
      </p:ext>
    </p:extLst>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p:spPr>
        <p:txBody>
          <a:bodyPr vert="eaVert"/>
          <a:lstStyle/>
          <a:p>
            <a:r>
              <a:rPr lang="tr-TR"/>
              <a:t>Asıl başlık stilini düzenlemek için tıklayın</a:t>
            </a:r>
            <a:endParaRPr lang="hu-HU"/>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Rectangle 6"/>
          <p:cNvSpPr>
            <a:spLocks noGrp="1" noChangeArrowheads="1"/>
          </p:cNvSpPr>
          <p:nvPr>
            <p:ph type="dt" sz="half" idx="10"/>
          </p:nvPr>
        </p:nvSpPr>
        <p:spPr>
          <a:ln/>
        </p:spPr>
        <p:txBody>
          <a:bodyPr/>
          <a:lstStyle>
            <a:lvl1pPr>
              <a:defRPr/>
            </a:lvl1pPr>
          </a:lstStyle>
          <a:p>
            <a:endParaRPr lang="tr-TR"/>
          </a:p>
        </p:txBody>
      </p:sp>
      <p:sp>
        <p:nvSpPr>
          <p:cNvPr id="5"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6" name="Rectangle 8"/>
          <p:cNvSpPr>
            <a:spLocks noGrp="1" noChangeArrowheads="1"/>
          </p:cNvSpPr>
          <p:nvPr>
            <p:ph type="sldNum" sz="quarter" idx="12"/>
          </p:nvPr>
        </p:nvSpPr>
        <p:spPr>
          <a:ln/>
        </p:spPr>
        <p:txBody>
          <a:bodyPr/>
          <a:lstStyle>
            <a:lvl1pPr>
              <a:defRPr/>
            </a:lvl1pPr>
          </a:lstStyle>
          <a:p>
            <a:fld id="{358FC17E-1258-4ED2-A454-87F7C9499B7A}" type="slidenum">
              <a:rPr lang="tr-TR"/>
              <a:pPr/>
              <a:t>‹#›</a:t>
            </a:fld>
            <a:endParaRPr lang="tr-TR"/>
          </a:p>
        </p:txBody>
      </p:sp>
    </p:spTree>
    <p:extLst>
      <p:ext uri="{BB962C8B-B14F-4D97-AF65-F5344CB8AC3E}">
        <p14:creationId xmlns:p14="http://schemas.microsoft.com/office/powerpoint/2010/main" val="287485088"/>
      </p:ext>
    </p:extLst>
  </p:cSld>
  <p:clrMapOvr>
    <a:masterClrMapping/>
  </p:clrMapOvr>
  <p:transition spd="med">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Başlık, İçerik ve Metin">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tr-TR"/>
              <a:t>Asıl başlık stilini düzenlemek için tıklayın</a:t>
            </a:r>
            <a:endParaRPr lang="hu-HU"/>
          </a:p>
        </p:txBody>
      </p:sp>
      <p:sp>
        <p:nvSpPr>
          <p:cNvPr id="3" name="Content Placeholder 2"/>
          <p:cNvSpPr>
            <a:spLocks noGrp="1"/>
          </p:cNvSpPr>
          <p:nvPr>
            <p:ph sz="half" idx="1"/>
          </p:nvPr>
        </p:nvSpPr>
        <p:spPr>
          <a:xfrm>
            <a:off x="350838" y="914400"/>
            <a:ext cx="4138612" cy="5029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Text Placeholder 3"/>
          <p:cNvSpPr>
            <a:spLocks noGrp="1"/>
          </p:cNvSpPr>
          <p:nvPr>
            <p:ph type="body" sz="half" idx="2"/>
          </p:nvPr>
        </p:nvSpPr>
        <p:spPr>
          <a:xfrm>
            <a:off x="4641850" y="914400"/>
            <a:ext cx="4140200" cy="5029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5" name="Rectangle 6"/>
          <p:cNvSpPr>
            <a:spLocks noGrp="1" noChangeArrowheads="1"/>
          </p:cNvSpPr>
          <p:nvPr>
            <p:ph type="dt" sz="half" idx="10"/>
          </p:nvPr>
        </p:nvSpPr>
        <p:spPr>
          <a:ln/>
        </p:spPr>
        <p:txBody>
          <a:bodyPr/>
          <a:lstStyle>
            <a:lvl1pPr>
              <a:defRPr/>
            </a:lvl1pPr>
          </a:lstStyle>
          <a:p>
            <a:endParaRPr lang="tr-TR"/>
          </a:p>
        </p:txBody>
      </p:sp>
      <p:sp>
        <p:nvSpPr>
          <p:cNvPr id="6"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7" name="Rectangle 8"/>
          <p:cNvSpPr>
            <a:spLocks noGrp="1" noChangeArrowheads="1"/>
          </p:cNvSpPr>
          <p:nvPr>
            <p:ph type="sldNum" sz="quarter" idx="12"/>
          </p:nvPr>
        </p:nvSpPr>
        <p:spPr>
          <a:ln/>
        </p:spPr>
        <p:txBody>
          <a:bodyPr/>
          <a:lstStyle>
            <a:lvl1pPr>
              <a:defRPr/>
            </a:lvl1pPr>
          </a:lstStyle>
          <a:p>
            <a:fld id="{7716AD49-6412-4DD0-854B-1E4E9E805B20}" type="slidenum">
              <a:rPr lang="tr-TR"/>
              <a:pPr/>
              <a:t>‹#›</a:t>
            </a:fld>
            <a:endParaRPr lang="tr-TR"/>
          </a:p>
        </p:txBody>
      </p:sp>
    </p:spTree>
    <p:extLst>
      <p:ext uri="{BB962C8B-B14F-4D97-AF65-F5344CB8AC3E}">
        <p14:creationId xmlns:p14="http://schemas.microsoft.com/office/powerpoint/2010/main" val="3398678963"/>
      </p:ext>
    </p:extLst>
  </p:cSld>
  <p:clrMapOvr>
    <a:masterClrMapping/>
  </p:clrMapOvr>
  <p:transition spd="med">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tr-TR"/>
              <a:t>Asıl başlık stilini düzenlemek için tıklayın</a:t>
            </a:r>
            <a:endParaRPr lang="hu-HU"/>
          </a:p>
        </p:txBody>
      </p:sp>
      <p:sp>
        <p:nvSpPr>
          <p:cNvPr id="3" name="Text Placeholder 2"/>
          <p:cNvSpPr>
            <a:spLocks noGrp="1"/>
          </p:cNvSpPr>
          <p:nvPr>
            <p:ph type="body" sz="half" idx="1"/>
          </p:nvPr>
        </p:nvSpPr>
        <p:spPr>
          <a:xfrm>
            <a:off x="350838" y="914400"/>
            <a:ext cx="4138612" cy="5029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Content Placeholder 3"/>
          <p:cNvSpPr>
            <a:spLocks noGrp="1"/>
          </p:cNvSpPr>
          <p:nvPr>
            <p:ph sz="half" idx="2"/>
          </p:nvPr>
        </p:nvSpPr>
        <p:spPr>
          <a:xfrm>
            <a:off x="4641850" y="914400"/>
            <a:ext cx="4140200" cy="5029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5" name="Rectangle 6"/>
          <p:cNvSpPr>
            <a:spLocks noGrp="1" noChangeArrowheads="1"/>
          </p:cNvSpPr>
          <p:nvPr>
            <p:ph type="dt" sz="half" idx="10"/>
          </p:nvPr>
        </p:nvSpPr>
        <p:spPr>
          <a:ln/>
        </p:spPr>
        <p:txBody>
          <a:bodyPr/>
          <a:lstStyle>
            <a:lvl1pPr>
              <a:defRPr/>
            </a:lvl1pPr>
          </a:lstStyle>
          <a:p>
            <a:endParaRPr lang="tr-TR"/>
          </a:p>
        </p:txBody>
      </p:sp>
      <p:sp>
        <p:nvSpPr>
          <p:cNvPr id="6"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7" name="Rectangle 8"/>
          <p:cNvSpPr>
            <a:spLocks noGrp="1" noChangeArrowheads="1"/>
          </p:cNvSpPr>
          <p:nvPr>
            <p:ph type="sldNum" sz="quarter" idx="12"/>
          </p:nvPr>
        </p:nvSpPr>
        <p:spPr>
          <a:ln/>
        </p:spPr>
        <p:txBody>
          <a:bodyPr/>
          <a:lstStyle>
            <a:lvl1pPr>
              <a:defRPr/>
            </a:lvl1pPr>
          </a:lstStyle>
          <a:p>
            <a:fld id="{A000D611-D4A8-4188-A3A0-4EAB65C2F8EF}" type="slidenum">
              <a:rPr lang="tr-TR"/>
              <a:pPr/>
              <a:t>‹#›</a:t>
            </a:fld>
            <a:endParaRPr lang="tr-TR"/>
          </a:p>
        </p:txBody>
      </p:sp>
    </p:spTree>
    <p:extLst>
      <p:ext uri="{BB962C8B-B14F-4D97-AF65-F5344CB8AC3E}">
        <p14:creationId xmlns:p14="http://schemas.microsoft.com/office/powerpoint/2010/main" val="663250606"/>
      </p:ext>
    </p:extLst>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hu-HU"/>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Rectangle 6"/>
          <p:cNvSpPr>
            <a:spLocks noGrp="1" noChangeArrowheads="1"/>
          </p:cNvSpPr>
          <p:nvPr>
            <p:ph type="dt" sz="half" idx="10"/>
          </p:nvPr>
        </p:nvSpPr>
        <p:spPr>
          <a:ln/>
        </p:spPr>
        <p:txBody>
          <a:bodyPr/>
          <a:lstStyle>
            <a:lvl1pPr>
              <a:defRPr/>
            </a:lvl1pPr>
          </a:lstStyle>
          <a:p>
            <a:endParaRPr lang="tr-TR"/>
          </a:p>
        </p:txBody>
      </p:sp>
      <p:sp>
        <p:nvSpPr>
          <p:cNvPr id="5"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6" name="Rectangle 8"/>
          <p:cNvSpPr>
            <a:spLocks noGrp="1" noChangeArrowheads="1"/>
          </p:cNvSpPr>
          <p:nvPr>
            <p:ph type="sldNum" sz="quarter" idx="12"/>
          </p:nvPr>
        </p:nvSpPr>
        <p:spPr>
          <a:ln/>
        </p:spPr>
        <p:txBody>
          <a:bodyPr/>
          <a:lstStyle>
            <a:lvl1pPr>
              <a:defRPr/>
            </a:lvl1pPr>
          </a:lstStyle>
          <a:p>
            <a:fld id="{4F18E686-6459-4775-8818-F419CBAF1574}" type="slidenum">
              <a:rPr lang="tr-TR"/>
              <a:pPr/>
              <a:t>‹#›</a:t>
            </a:fld>
            <a:endParaRPr lang="tr-TR"/>
          </a:p>
        </p:txBody>
      </p:sp>
    </p:spTree>
    <p:extLst>
      <p:ext uri="{BB962C8B-B14F-4D97-AF65-F5344CB8AC3E}">
        <p14:creationId xmlns:p14="http://schemas.microsoft.com/office/powerpoint/2010/main" val="857720755"/>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a:t>Asıl başlık stilini düzenlemek için tıklayın</a:t>
            </a:r>
            <a:endParaRPr lang="hu-H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a:t>Asıl metin stillerini düzenle</a:t>
            </a:r>
          </a:p>
        </p:txBody>
      </p:sp>
      <p:sp>
        <p:nvSpPr>
          <p:cNvPr id="4" name="Rectangle 6"/>
          <p:cNvSpPr>
            <a:spLocks noGrp="1" noChangeArrowheads="1"/>
          </p:cNvSpPr>
          <p:nvPr>
            <p:ph type="dt" sz="half" idx="10"/>
          </p:nvPr>
        </p:nvSpPr>
        <p:spPr>
          <a:ln/>
        </p:spPr>
        <p:txBody>
          <a:bodyPr/>
          <a:lstStyle>
            <a:lvl1pPr>
              <a:defRPr/>
            </a:lvl1pPr>
          </a:lstStyle>
          <a:p>
            <a:endParaRPr lang="tr-TR"/>
          </a:p>
        </p:txBody>
      </p:sp>
      <p:sp>
        <p:nvSpPr>
          <p:cNvPr id="5"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6" name="Rectangle 8"/>
          <p:cNvSpPr>
            <a:spLocks noGrp="1" noChangeArrowheads="1"/>
          </p:cNvSpPr>
          <p:nvPr>
            <p:ph type="sldNum" sz="quarter" idx="12"/>
          </p:nvPr>
        </p:nvSpPr>
        <p:spPr>
          <a:ln/>
        </p:spPr>
        <p:txBody>
          <a:bodyPr/>
          <a:lstStyle>
            <a:lvl1pPr>
              <a:defRPr/>
            </a:lvl1pPr>
          </a:lstStyle>
          <a:p>
            <a:fld id="{01A732DD-7A7F-4AA5-9872-466B69C0D94D}" type="slidenum">
              <a:rPr lang="tr-TR"/>
              <a:pPr/>
              <a:t>‹#›</a:t>
            </a:fld>
            <a:endParaRPr lang="tr-TR"/>
          </a:p>
        </p:txBody>
      </p:sp>
    </p:spTree>
    <p:extLst>
      <p:ext uri="{BB962C8B-B14F-4D97-AF65-F5344CB8AC3E}">
        <p14:creationId xmlns:p14="http://schemas.microsoft.com/office/powerpoint/2010/main" val="2425281683"/>
      </p:ext>
    </p:extLst>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hu-HU"/>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5" name="Rectangle 6"/>
          <p:cNvSpPr>
            <a:spLocks noGrp="1" noChangeArrowheads="1"/>
          </p:cNvSpPr>
          <p:nvPr>
            <p:ph type="dt" sz="half" idx="10"/>
          </p:nvPr>
        </p:nvSpPr>
        <p:spPr>
          <a:ln/>
        </p:spPr>
        <p:txBody>
          <a:bodyPr/>
          <a:lstStyle>
            <a:lvl1pPr>
              <a:defRPr/>
            </a:lvl1pPr>
          </a:lstStyle>
          <a:p>
            <a:endParaRPr lang="tr-TR"/>
          </a:p>
        </p:txBody>
      </p:sp>
      <p:sp>
        <p:nvSpPr>
          <p:cNvPr id="6"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7" name="Rectangle 8"/>
          <p:cNvSpPr>
            <a:spLocks noGrp="1" noChangeArrowheads="1"/>
          </p:cNvSpPr>
          <p:nvPr>
            <p:ph type="sldNum" sz="quarter" idx="12"/>
          </p:nvPr>
        </p:nvSpPr>
        <p:spPr>
          <a:ln/>
        </p:spPr>
        <p:txBody>
          <a:bodyPr/>
          <a:lstStyle>
            <a:lvl1pPr>
              <a:defRPr/>
            </a:lvl1pPr>
          </a:lstStyle>
          <a:p>
            <a:fld id="{2BBC62F0-7287-4274-B44A-34E99EE8CF90}" type="slidenum">
              <a:rPr lang="tr-TR"/>
              <a:pPr/>
              <a:t>‹#›</a:t>
            </a:fld>
            <a:endParaRPr lang="tr-TR"/>
          </a:p>
        </p:txBody>
      </p:sp>
    </p:spTree>
    <p:extLst>
      <p:ext uri="{BB962C8B-B14F-4D97-AF65-F5344CB8AC3E}">
        <p14:creationId xmlns:p14="http://schemas.microsoft.com/office/powerpoint/2010/main" val="720820539"/>
      </p:ext>
    </p:extLst>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tr-TR"/>
              <a:t>Asıl başlık stilini düzenlemek için tıklayın</a:t>
            </a:r>
            <a:endParaRPr lang="hu-H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7" name="Rectangle 6"/>
          <p:cNvSpPr>
            <a:spLocks noGrp="1" noChangeArrowheads="1"/>
          </p:cNvSpPr>
          <p:nvPr>
            <p:ph type="dt" sz="half" idx="10"/>
          </p:nvPr>
        </p:nvSpPr>
        <p:spPr>
          <a:ln/>
        </p:spPr>
        <p:txBody>
          <a:bodyPr/>
          <a:lstStyle>
            <a:lvl1pPr>
              <a:defRPr/>
            </a:lvl1pPr>
          </a:lstStyle>
          <a:p>
            <a:endParaRPr lang="tr-TR"/>
          </a:p>
        </p:txBody>
      </p:sp>
      <p:sp>
        <p:nvSpPr>
          <p:cNvPr id="8"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9" name="Rectangle 8"/>
          <p:cNvSpPr>
            <a:spLocks noGrp="1" noChangeArrowheads="1"/>
          </p:cNvSpPr>
          <p:nvPr>
            <p:ph type="sldNum" sz="quarter" idx="12"/>
          </p:nvPr>
        </p:nvSpPr>
        <p:spPr>
          <a:ln/>
        </p:spPr>
        <p:txBody>
          <a:bodyPr/>
          <a:lstStyle>
            <a:lvl1pPr>
              <a:defRPr/>
            </a:lvl1pPr>
          </a:lstStyle>
          <a:p>
            <a:fld id="{3FFB32A5-6FB8-43E1-BA3F-BED7EFF44021}" type="slidenum">
              <a:rPr lang="tr-TR"/>
              <a:pPr/>
              <a:t>‹#›</a:t>
            </a:fld>
            <a:endParaRPr lang="tr-TR"/>
          </a:p>
        </p:txBody>
      </p:sp>
    </p:spTree>
    <p:extLst>
      <p:ext uri="{BB962C8B-B14F-4D97-AF65-F5344CB8AC3E}">
        <p14:creationId xmlns:p14="http://schemas.microsoft.com/office/powerpoint/2010/main" val="993738016"/>
      </p:ext>
    </p:extLst>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hu-HU"/>
          </a:p>
        </p:txBody>
      </p:sp>
      <p:sp>
        <p:nvSpPr>
          <p:cNvPr id="3" name="Rectangle 6"/>
          <p:cNvSpPr>
            <a:spLocks noGrp="1" noChangeArrowheads="1"/>
          </p:cNvSpPr>
          <p:nvPr>
            <p:ph type="dt" sz="half" idx="10"/>
          </p:nvPr>
        </p:nvSpPr>
        <p:spPr>
          <a:ln/>
        </p:spPr>
        <p:txBody>
          <a:bodyPr/>
          <a:lstStyle>
            <a:lvl1pPr>
              <a:defRPr/>
            </a:lvl1pPr>
          </a:lstStyle>
          <a:p>
            <a:endParaRPr lang="tr-TR"/>
          </a:p>
        </p:txBody>
      </p:sp>
      <p:sp>
        <p:nvSpPr>
          <p:cNvPr id="4"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5" name="Rectangle 8"/>
          <p:cNvSpPr>
            <a:spLocks noGrp="1" noChangeArrowheads="1"/>
          </p:cNvSpPr>
          <p:nvPr>
            <p:ph type="sldNum" sz="quarter" idx="12"/>
          </p:nvPr>
        </p:nvSpPr>
        <p:spPr>
          <a:ln/>
        </p:spPr>
        <p:txBody>
          <a:bodyPr/>
          <a:lstStyle>
            <a:lvl1pPr>
              <a:defRPr/>
            </a:lvl1pPr>
          </a:lstStyle>
          <a:p>
            <a:fld id="{6912A35B-E15C-4FE7-9B9A-B3A63D270B58}" type="slidenum">
              <a:rPr lang="tr-TR"/>
              <a:pPr/>
              <a:t>‹#›</a:t>
            </a:fld>
            <a:endParaRPr lang="tr-TR"/>
          </a:p>
        </p:txBody>
      </p:sp>
    </p:spTree>
    <p:extLst>
      <p:ext uri="{BB962C8B-B14F-4D97-AF65-F5344CB8AC3E}">
        <p14:creationId xmlns:p14="http://schemas.microsoft.com/office/powerpoint/2010/main" val="698729077"/>
      </p:ext>
    </p:extLst>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endParaRPr lang="tr-TR"/>
          </a:p>
        </p:txBody>
      </p:sp>
      <p:sp>
        <p:nvSpPr>
          <p:cNvPr id="3"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4" name="Rectangle 8"/>
          <p:cNvSpPr>
            <a:spLocks noGrp="1" noChangeArrowheads="1"/>
          </p:cNvSpPr>
          <p:nvPr>
            <p:ph type="sldNum" sz="quarter" idx="12"/>
          </p:nvPr>
        </p:nvSpPr>
        <p:spPr>
          <a:ln/>
        </p:spPr>
        <p:txBody>
          <a:bodyPr/>
          <a:lstStyle>
            <a:lvl1pPr>
              <a:defRPr/>
            </a:lvl1pPr>
          </a:lstStyle>
          <a:p>
            <a:fld id="{2536E6BD-A5E8-4759-9DED-AFD1ED341E9C}" type="slidenum">
              <a:rPr lang="tr-TR"/>
              <a:pPr/>
              <a:t>‹#›</a:t>
            </a:fld>
            <a:endParaRPr lang="tr-TR"/>
          </a:p>
        </p:txBody>
      </p:sp>
    </p:spTree>
    <p:extLst>
      <p:ext uri="{BB962C8B-B14F-4D97-AF65-F5344CB8AC3E}">
        <p14:creationId xmlns:p14="http://schemas.microsoft.com/office/powerpoint/2010/main" val="3434177748"/>
      </p:ext>
    </p:extLst>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a:t>Asıl başlık stilini düzenlemek için tıklayın</a:t>
            </a:r>
            <a:endParaRPr lang="hu-H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hu-H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Rectangle 6"/>
          <p:cNvSpPr>
            <a:spLocks noGrp="1" noChangeArrowheads="1"/>
          </p:cNvSpPr>
          <p:nvPr>
            <p:ph type="dt" sz="half" idx="10"/>
          </p:nvPr>
        </p:nvSpPr>
        <p:spPr>
          <a:ln/>
        </p:spPr>
        <p:txBody>
          <a:bodyPr/>
          <a:lstStyle>
            <a:lvl1pPr>
              <a:defRPr/>
            </a:lvl1pPr>
          </a:lstStyle>
          <a:p>
            <a:endParaRPr lang="tr-TR"/>
          </a:p>
        </p:txBody>
      </p:sp>
      <p:sp>
        <p:nvSpPr>
          <p:cNvPr id="6"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7" name="Rectangle 8"/>
          <p:cNvSpPr>
            <a:spLocks noGrp="1" noChangeArrowheads="1"/>
          </p:cNvSpPr>
          <p:nvPr>
            <p:ph type="sldNum" sz="quarter" idx="12"/>
          </p:nvPr>
        </p:nvSpPr>
        <p:spPr>
          <a:ln/>
        </p:spPr>
        <p:txBody>
          <a:bodyPr/>
          <a:lstStyle>
            <a:lvl1pPr>
              <a:defRPr/>
            </a:lvl1pPr>
          </a:lstStyle>
          <a:p>
            <a:fld id="{8B0F4643-8630-46F1-B6AC-BE4A11C5AE51}" type="slidenum">
              <a:rPr lang="tr-TR"/>
              <a:pPr/>
              <a:t>‹#›</a:t>
            </a:fld>
            <a:endParaRPr lang="tr-TR"/>
          </a:p>
        </p:txBody>
      </p:sp>
    </p:spTree>
    <p:extLst>
      <p:ext uri="{BB962C8B-B14F-4D97-AF65-F5344CB8AC3E}">
        <p14:creationId xmlns:p14="http://schemas.microsoft.com/office/powerpoint/2010/main" val="2675299760"/>
      </p:ext>
    </p:extLst>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a:t>Asıl başlık stilini düzenlemek için tıklayın</a:t>
            </a:r>
            <a:endParaRPr lang="hu-H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a:t>Resim eklemek için simgeye tıklayın</a:t>
            </a:r>
            <a:endParaRPr lang="hu-H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Rectangle 6"/>
          <p:cNvSpPr>
            <a:spLocks noGrp="1" noChangeArrowheads="1"/>
          </p:cNvSpPr>
          <p:nvPr>
            <p:ph type="dt" sz="half" idx="10"/>
          </p:nvPr>
        </p:nvSpPr>
        <p:spPr>
          <a:ln/>
        </p:spPr>
        <p:txBody>
          <a:bodyPr/>
          <a:lstStyle>
            <a:lvl1pPr>
              <a:defRPr/>
            </a:lvl1pPr>
          </a:lstStyle>
          <a:p>
            <a:endParaRPr lang="tr-TR"/>
          </a:p>
        </p:txBody>
      </p:sp>
      <p:sp>
        <p:nvSpPr>
          <p:cNvPr id="6" name="Rectangle 7"/>
          <p:cNvSpPr>
            <a:spLocks noGrp="1" noChangeArrowheads="1"/>
          </p:cNvSpPr>
          <p:nvPr>
            <p:ph type="ftr" sz="quarter" idx="11"/>
          </p:nvPr>
        </p:nvSpPr>
        <p:spPr>
          <a:ln/>
        </p:spPr>
        <p:txBody>
          <a:bodyPr/>
          <a:lstStyle>
            <a:lvl1pPr>
              <a:defRPr/>
            </a:lvl1pPr>
          </a:lstStyle>
          <a:p>
            <a:pPr>
              <a:defRPr/>
            </a:pPr>
            <a:r>
              <a:rPr lang="tr-TR"/>
              <a:t>Özel düzenlerin gücünü keşfetme</a:t>
            </a:r>
          </a:p>
        </p:txBody>
      </p:sp>
      <p:sp>
        <p:nvSpPr>
          <p:cNvPr id="7" name="Rectangle 8"/>
          <p:cNvSpPr>
            <a:spLocks noGrp="1" noChangeArrowheads="1"/>
          </p:cNvSpPr>
          <p:nvPr>
            <p:ph type="sldNum" sz="quarter" idx="12"/>
          </p:nvPr>
        </p:nvSpPr>
        <p:spPr>
          <a:ln/>
        </p:spPr>
        <p:txBody>
          <a:bodyPr/>
          <a:lstStyle>
            <a:lvl1pPr>
              <a:defRPr/>
            </a:lvl1pPr>
          </a:lstStyle>
          <a:p>
            <a:fld id="{53BE5025-FB61-46F2-8341-0F6824D76895}" type="slidenum">
              <a:rPr lang="tr-TR"/>
              <a:pPr/>
              <a:t>‹#›</a:t>
            </a:fld>
            <a:endParaRPr lang="tr-TR"/>
          </a:p>
        </p:txBody>
      </p:sp>
    </p:spTree>
    <p:extLst>
      <p:ext uri="{BB962C8B-B14F-4D97-AF65-F5344CB8AC3E}">
        <p14:creationId xmlns:p14="http://schemas.microsoft.com/office/powerpoint/2010/main" val="3971976007"/>
      </p:ext>
    </p:extLst>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5"/>
          <a:srcRect/>
          <a:stretch>
            <a:fillRect r="-16866"/>
          </a:stretch>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657225"/>
          </a:xfrm>
          <a:prstGeom prst="rect">
            <a:avLst/>
          </a:prstGeom>
          <a:solidFill>
            <a:schemeClr val="tx1"/>
          </a:solidFill>
          <a:ln w="9525">
            <a:noFill/>
            <a:miter lim="800000"/>
            <a:headEnd/>
            <a:tailEnd/>
          </a:ln>
          <a:effectLst/>
        </p:spPr>
        <p:txBody>
          <a:bodyPr wrap="none" anchor="ctr"/>
          <a:lstStyle/>
          <a:p>
            <a:pPr algn="ctr">
              <a:spcBef>
                <a:spcPct val="20000"/>
              </a:spcBef>
              <a:spcAft>
                <a:spcPct val="75000"/>
              </a:spcAft>
            </a:pPr>
            <a:endParaRPr lang="tr-TR" sz="2400">
              <a:solidFill>
                <a:schemeClr val="tx2"/>
              </a:solidFill>
            </a:endParaRPr>
          </a:p>
        </p:txBody>
      </p:sp>
      <p:sp>
        <p:nvSpPr>
          <p:cNvPr id="3075" name="Rectangle 3"/>
          <p:cNvSpPr>
            <a:spLocks noChangeArrowheads="1"/>
          </p:cNvSpPr>
          <p:nvPr/>
        </p:nvSpPr>
        <p:spPr bwMode="auto">
          <a:xfrm>
            <a:off x="0" y="6200775"/>
            <a:ext cx="9144000" cy="657225"/>
          </a:xfrm>
          <a:prstGeom prst="rect">
            <a:avLst/>
          </a:prstGeom>
          <a:solidFill>
            <a:schemeClr val="tx1"/>
          </a:solidFill>
          <a:ln w="9525">
            <a:noFill/>
            <a:miter lim="800000"/>
            <a:headEnd/>
            <a:tailEnd/>
          </a:ln>
          <a:effectLst/>
        </p:spPr>
        <p:txBody>
          <a:bodyPr wrap="none" anchor="ctr"/>
          <a:lstStyle/>
          <a:p>
            <a:pPr algn="ctr">
              <a:spcBef>
                <a:spcPct val="20000"/>
              </a:spcBef>
              <a:spcAft>
                <a:spcPct val="75000"/>
              </a:spcAft>
            </a:pPr>
            <a:endParaRPr lang="tr-TR" sz="2400">
              <a:solidFill>
                <a:schemeClr val="tx2"/>
              </a:solidFill>
            </a:endParaRPr>
          </a:p>
        </p:txBody>
      </p:sp>
      <p:sp>
        <p:nvSpPr>
          <p:cNvPr id="9220" name="Rectangle 4"/>
          <p:cNvSpPr>
            <a:spLocks noGrp="1" noChangeArrowheads="1"/>
          </p:cNvSpPr>
          <p:nvPr>
            <p:ph type="body" idx="1"/>
          </p:nvPr>
        </p:nvSpPr>
        <p:spPr bwMode="auto">
          <a:xfrm>
            <a:off x="350838" y="914400"/>
            <a:ext cx="843121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9221" name="Rectangle 5"/>
          <p:cNvSpPr>
            <a:spLocks noGrp="1" noChangeArrowheads="1"/>
          </p:cNvSpPr>
          <p:nvPr>
            <p:ph type="title"/>
          </p:nvPr>
        </p:nvSpPr>
        <p:spPr bwMode="auto">
          <a:xfrm>
            <a:off x="214313" y="73025"/>
            <a:ext cx="822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t>Asıl başlık stilini düzenlemek için tıklatın</a:t>
            </a:r>
          </a:p>
        </p:txBody>
      </p:sp>
      <p:sp>
        <p:nvSpPr>
          <p:cNvPr id="3078" name="Rectangle 6"/>
          <p:cNvSpPr>
            <a:spLocks noGrp="1" noChangeArrowheads="1"/>
          </p:cNvSpPr>
          <p:nvPr>
            <p:ph type="dt" sz="half" idx="2"/>
          </p:nvPr>
        </p:nvSpPr>
        <p:spPr bwMode="auto">
          <a:xfrm>
            <a:off x="457200" y="6200775"/>
            <a:ext cx="21336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1600">
                <a:solidFill>
                  <a:srgbClr val="005AB4"/>
                </a:solidFill>
              </a:defRPr>
            </a:lvl1pPr>
          </a:lstStyle>
          <a:p>
            <a:endParaRPr lang="tr-TR"/>
          </a:p>
        </p:txBody>
      </p:sp>
      <p:sp>
        <p:nvSpPr>
          <p:cNvPr id="3079" name="Rectangle 7"/>
          <p:cNvSpPr>
            <a:spLocks noGrp="1" noChangeArrowheads="1"/>
          </p:cNvSpPr>
          <p:nvPr>
            <p:ph type="ftr" sz="quarter" idx="3"/>
          </p:nvPr>
        </p:nvSpPr>
        <p:spPr bwMode="auto">
          <a:xfrm>
            <a:off x="2717800" y="6200775"/>
            <a:ext cx="37084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ctr">
              <a:defRPr sz="1600" smtClean="0">
                <a:solidFill>
                  <a:srgbClr val="005AB4"/>
                </a:solidFill>
              </a:defRPr>
            </a:lvl1pPr>
          </a:lstStyle>
          <a:p>
            <a:pPr>
              <a:defRPr/>
            </a:pPr>
            <a:r>
              <a:rPr lang="tr-TR"/>
              <a:t>Özel düzenlerin gücünü keşfetme</a:t>
            </a:r>
          </a:p>
        </p:txBody>
      </p:sp>
      <p:sp>
        <p:nvSpPr>
          <p:cNvPr id="3080" name="Rectangle 8"/>
          <p:cNvSpPr>
            <a:spLocks noGrp="1" noChangeArrowheads="1"/>
          </p:cNvSpPr>
          <p:nvPr>
            <p:ph type="sldNum" sz="quarter" idx="4"/>
          </p:nvPr>
        </p:nvSpPr>
        <p:spPr bwMode="auto">
          <a:xfrm>
            <a:off x="6553200" y="6200775"/>
            <a:ext cx="21336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r">
              <a:defRPr sz="1600">
                <a:solidFill>
                  <a:srgbClr val="005AB4"/>
                </a:solidFill>
              </a:defRPr>
            </a:lvl1pPr>
          </a:lstStyle>
          <a:p>
            <a:fld id="{04E23453-9533-4022-9668-736AA87D7927}" type="slidenum">
              <a:rPr lang="tr-TR"/>
              <a:pPr/>
              <a:t>‹#›</a:t>
            </a:fld>
            <a:endParaRPr lang="tr-TR"/>
          </a:p>
        </p:txBody>
      </p:sp>
    </p:spTree>
  </p:cSld>
  <p:clrMap bg1="dk2" tx1="lt1" bg2="dk1" tx2="lt2" accent1="accent1" accent2="accent2" accent3="accent3" accent4="accent4" accent5="accent5" accent6="accent6" hlink="hlink" folHlink="folHlink"/>
  <p:sldLayoutIdLst>
    <p:sldLayoutId id="2147483676"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spd="med">
    <p:wipe dir="d"/>
  </p:transition>
  <p:hf sldNum="0" hdr="0" ftr="0" dt="0"/>
  <p:txStyles>
    <p:titleStyle>
      <a:lvl1pPr algn="l" rtl="0" eaLnBrk="1" fontAlgn="base" hangingPunct="1">
        <a:spcBef>
          <a:spcPct val="0"/>
        </a:spcBef>
        <a:spcAft>
          <a:spcPct val="0"/>
        </a:spcAft>
        <a:defRPr sz="3200">
          <a:solidFill>
            <a:srgbClr val="005AB4"/>
          </a:solidFill>
          <a:latin typeface="+mj-lt"/>
          <a:ea typeface="+mj-ea"/>
          <a:cs typeface="+mj-cs"/>
        </a:defRPr>
      </a:lvl1pPr>
      <a:lvl2pPr algn="l" rtl="0" eaLnBrk="1" fontAlgn="base" hangingPunct="1">
        <a:spcBef>
          <a:spcPct val="0"/>
        </a:spcBef>
        <a:spcAft>
          <a:spcPct val="0"/>
        </a:spcAft>
        <a:defRPr sz="3200">
          <a:solidFill>
            <a:srgbClr val="005AB4"/>
          </a:solidFill>
          <a:latin typeface="Arial" charset="0"/>
        </a:defRPr>
      </a:lvl2pPr>
      <a:lvl3pPr algn="l" rtl="0" eaLnBrk="1" fontAlgn="base" hangingPunct="1">
        <a:spcBef>
          <a:spcPct val="0"/>
        </a:spcBef>
        <a:spcAft>
          <a:spcPct val="0"/>
        </a:spcAft>
        <a:defRPr sz="3200">
          <a:solidFill>
            <a:srgbClr val="005AB4"/>
          </a:solidFill>
          <a:latin typeface="Arial" charset="0"/>
        </a:defRPr>
      </a:lvl3pPr>
      <a:lvl4pPr algn="l" rtl="0" eaLnBrk="1" fontAlgn="base" hangingPunct="1">
        <a:spcBef>
          <a:spcPct val="0"/>
        </a:spcBef>
        <a:spcAft>
          <a:spcPct val="0"/>
        </a:spcAft>
        <a:defRPr sz="3200">
          <a:solidFill>
            <a:srgbClr val="005AB4"/>
          </a:solidFill>
          <a:latin typeface="Arial" charset="0"/>
        </a:defRPr>
      </a:lvl4pPr>
      <a:lvl5pPr algn="l" rtl="0" eaLnBrk="1" fontAlgn="base" hangingPunct="1">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defRPr>
      </a:lvl2pPr>
      <a:lvl3pPr marL="1143000" indent="-228600" algn="l" rtl="0" eaLnBrk="1" fontAlgn="base" hangingPunct="1">
        <a:spcBef>
          <a:spcPct val="20000"/>
        </a:spcBef>
        <a:spcAft>
          <a:spcPct val="0"/>
        </a:spcAft>
        <a:defRPr>
          <a:solidFill>
            <a:schemeClr val="tx1"/>
          </a:solidFill>
          <a:latin typeface="+mn-lt"/>
        </a:defRPr>
      </a:lvl3pPr>
      <a:lvl4pPr marL="1600200" indent="-228600" algn="l" rtl="0" eaLnBrk="1" fontAlgn="base" hangingPunct="1">
        <a:spcBef>
          <a:spcPct val="20000"/>
        </a:spcBef>
        <a:spcAft>
          <a:spcPct val="0"/>
        </a:spcAft>
        <a:defRPr sz="1600">
          <a:solidFill>
            <a:schemeClr val="tx1"/>
          </a:solidFill>
          <a:latin typeface="+mn-lt"/>
        </a:defRPr>
      </a:lvl4pPr>
      <a:lvl5pPr marL="2057400" indent="-228600" algn="l" rtl="0" eaLnBrk="1" fontAlgn="base" hangingPunct="1">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1112838" y="2219325"/>
            <a:ext cx="6919912" cy="1470025"/>
          </a:xfrm>
        </p:spPr>
        <p:txBody>
          <a:bodyPr/>
          <a:lstStyle/>
          <a:p>
            <a:pPr eaLnBrk="1" hangingPunct="1"/>
            <a:r>
              <a:rPr lang="tr-TR" dirty="0" err="1"/>
              <a:t>Preeklampsi</a:t>
            </a:r>
            <a:r>
              <a:rPr lang="tr-TR" dirty="0"/>
              <a:t>: öngörmek ve engellemek mümkün mü?</a:t>
            </a:r>
            <a:endParaRPr lang="tr-TR" dirty="0">
              <a:cs typeface="Tahoma" pitchFamily="34" charset="0"/>
            </a:endParaRPr>
          </a:p>
        </p:txBody>
      </p:sp>
      <p:sp>
        <p:nvSpPr>
          <p:cNvPr id="8195" name="Rectangle 3"/>
          <p:cNvSpPr>
            <a:spLocks noGrp="1" noChangeArrowheads="1"/>
          </p:cNvSpPr>
          <p:nvPr>
            <p:ph type="subTitle" idx="1"/>
          </p:nvPr>
        </p:nvSpPr>
        <p:spPr>
          <a:xfrm>
            <a:off x="1638300" y="4291013"/>
            <a:ext cx="5421313" cy="1185862"/>
          </a:xfrm>
        </p:spPr>
        <p:txBody>
          <a:bodyPr/>
          <a:lstStyle/>
          <a:p>
            <a:pPr eaLnBrk="1" hangingPunct="1"/>
            <a:r>
              <a:rPr lang="tr-TR" b="1" dirty="0"/>
              <a:t>Dr. H Fehmi Yazıcıoğlu</a:t>
            </a:r>
          </a:p>
        </p:txBody>
      </p:sp>
      <p:sp>
        <p:nvSpPr>
          <p:cNvPr id="8196" name="Text Box 4"/>
          <p:cNvSpPr txBox="1">
            <a:spLocks noChangeArrowheads="1"/>
          </p:cNvSpPr>
          <p:nvPr/>
        </p:nvSpPr>
        <p:spPr bwMode="gray">
          <a:xfrm>
            <a:off x="2019300" y="1201738"/>
            <a:ext cx="5105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tr-TR" sz="2400" dirty="0"/>
              <a:t>TJOD </a:t>
            </a:r>
            <a:r>
              <a:rPr lang="tr-TR" sz="2400" dirty="0" err="1"/>
              <a:t>Istanbul</a:t>
            </a:r>
            <a:r>
              <a:rPr lang="tr-TR" sz="2400" dirty="0"/>
              <a:t> Pazar Toplantıları</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ppt_w</p:attrName>
                                        </p:attrNameLst>
                                      </p:cBhvr>
                                      <p:tavLst>
                                        <p:tav tm="0">
                                          <p:val>
                                            <p:fltVal val="0"/>
                                          </p:val>
                                        </p:tav>
                                        <p:tav tm="100000">
                                          <p:val>
                                            <p:strVal val="#ppt_w"/>
                                          </p:val>
                                        </p:tav>
                                      </p:tavLst>
                                    </p:anim>
                                    <p:anim calcmode="lin" valueType="num">
                                      <p:cBhvr>
                                        <p:cTn id="8" dur="500" fill="hold"/>
                                        <p:tgtEl>
                                          <p:spTgt spid="819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2" presetClass="entr" presetSubtype="1" fill="hold" grpId="0" nodeType="afterEffect">
                                  <p:stCondLst>
                                    <p:cond delay="1000"/>
                                  </p:stCondLst>
                                  <p:childTnLst>
                                    <p:set>
                                      <p:cBhvr>
                                        <p:cTn id="11" dur="1" fill="hold">
                                          <p:stCondLst>
                                            <p:cond delay="0"/>
                                          </p:stCondLst>
                                        </p:cTn>
                                        <p:tgtEl>
                                          <p:spTgt spid="8194"/>
                                        </p:tgtEl>
                                        <p:attrNameLst>
                                          <p:attrName>style.visibility</p:attrName>
                                        </p:attrNameLst>
                                      </p:cBhvr>
                                      <p:to>
                                        <p:strVal val="visible"/>
                                      </p:to>
                                    </p:set>
                                    <p:animEffect transition="in" filter="slide(fromTop)">
                                      <p:cBhvr>
                                        <p:cTn id="12" dur="500"/>
                                        <p:tgtEl>
                                          <p:spTgt spid="8194"/>
                                        </p:tgtEl>
                                      </p:cBhvr>
                                    </p:animEffect>
                                  </p:childTnLst>
                                </p:cTn>
                              </p:par>
                            </p:childTnLst>
                          </p:cTn>
                        </p:par>
                        <p:par>
                          <p:cTn id="13" fill="hold" nodeType="afterGroup">
                            <p:stCondLst>
                              <p:cond delay="2000"/>
                            </p:stCondLst>
                            <p:childTnLst>
                              <p:par>
                                <p:cTn id="14" presetID="12" presetClass="entr" presetSubtype="4" fill="hold" grpId="0" nodeType="afterEffect">
                                  <p:stCondLst>
                                    <p:cond delay="1000"/>
                                  </p:stCondLst>
                                  <p:childTnLst>
                                    <p:set>
                                      <p:cBhvr>
                                        <p:cTn id="15" dur="1" fill="hold">
                                          <p:stCondLst>
                                            <p:cond delay="0"/>
                                          </p:stCondLst>
                                        </p:cTn>
                                        <p:tgtEl>
                                          <p:spTgt spid="8195">
                                            <p:txEl>
                                              <p:pRg st="0" end="0"/>
                                            </p:txEl>
                                          </p:spTgt>
                                        </p:tgtEl>
                                        <p:attrNameLst>
                                          <p:attrName>style.visibility</p:attrName>
                                        </p:attrNameLst>
                                      </p:cBhvr>
                                      <p:to>
                                        <p:strVal val="visible"/>
                                      </p:to>
                                    </p:set>
                                    <p:animEffect transition="in" filter="slide(fromBottom)">
                                      <p:cBhvr>
                                        <p:cTn id="16"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build="p" autoUpdateAnimBg="0" advAuto="1000"/>
      <p:bldP spid="8196"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40982D4-13A0-4A13-B058-55F9898EC204}"/>
              </a:ext>
            </a:extLst>
          </p:cNvPr>
          <p:cNvSpPr>
            <a:spLocks noGrp="1"/>
          </p:cNvSpPr>
          <p:nvPr>
            <p:ph type="title"/>
          </p:nvPr>
        </p:nvSpPr>
        <p:spPr/>
        <p:txBody>
          <a:bodyPr/>
          <a:lstStyle/>
          <a:p>
            <a:r>
              <a:rPr lang="tr-TR" dirty="0"/>
              <a:t>USPSTF:PE </a:t>
            </a:r>
            <a:r>
              <a:rPr lang="tr-TR" dirty="0" err="1"/>
              <a:t>profilaksi</a:t>
            </a:r>
            <a:endParaRPr lang="tr-TR" dirty="0"/>
          </a:p>
        </p:txBody>
      </p:sp>
      <p:sp>
        <p:nvSpPr>
          <p:cNvPr id="3" name="İçerik Yer Tutucusu 2">
            <a:extLst>
              <a:ext uri="{FF2B5EF4-FFF2-40B4-BE49-F238E27FC236}">
                <a16:creationId xmlns:a16="http://schemas.microsoft.com/office/drawing/2014/main" id="{24AFCDE1-5D2B-4D83-ABD3-BEAC32E469E9}"/>
              </a:ext>
            </a:extLst>
          </p:cNvPr>
          <p:cNvSpPr>
            <a:spLocks noGrp="1"/>
          </p:cNvSpPr>
          <p:nvPr>
            <p:ph idx="1"/>
          </p:nvPr>
        </p:nvSpPr>
        <p:spPr>
          <a:xfrm>
            <a:off x="350838" y="914400"/>
            <a:ext cx="8431212" cy="3087757"/>
          </a:xfrm>
        </p:spPr>
        <p:txBody>
          <a:bodyPr/>
          <a:lstStyle/>
          <a:p>
            <a:pPr>
              <a:buFont typeface="Arial" panose="020B0604020202020204" pitchFamily="34" charset="0"/>
              <a:buChar char="•"/>
            </a:pPr>
            <a:r>
              <a:rPr lang="tr-TR" sz="4800" dirty="0"/>
              <a:t>12. haftadan itibaren doğuma kadar 81mg/gün Aspirin</a:t>
            </a:r>
          </a:p>
        </p:txBody>
      </p:sp>
    </p:spTree>
    <p:extLst>
      <p:ext uri="{BB962C8B-B14F-4D97-AF65-F5344CB8AC3E}">
        <p14:creationId xmlns:p14="http://schemas.microsoft.com/office/powerpoint/2010/main" val="2500265682"/>
      </p:ext>
    </p:extLst>
  </p:cSld>
  <p:clrMapOvr>
    <a:masterClrMapping/>
  </p:clrMapOvr>
  <p:transition spd="med">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40982D4-13A0-4A13-B058-55F9898EC204}"/>
              </a:ext>
            </a:extLst>
          </p:cNvPr>
          <p:cNvSpPr>
            <a:spLocks noGrp="1"/>
          </p:cNvSpPr>
          <p:nvPr>
            <p:ph type="title"/>
          </p:nvPr>
        </p:nvSpPr>
        <p:spPr/>
        <p:txBody>
          <a:bodyPr/>
          <a:lstStyle/>
          <a:p>
            <a:r>
              <a:rPr lang="tr-TR" dirty="0"/>
              <a:t>USPSTF:PE tarama</a:t>
            </a:r>
          </a:p>
        </p:txBody>
      </p:sp>
      <p:sp>
        <p:nvSpPr>
          <p:cNvPr id="3" name="İçerik Yer Tutucusu 2">
            <a:extLst>
              <a:ext uri="{FF2B5EF4-FFF2-40B4-BE49-F238E27FC236}">
                <a16:creationId xmlns:a16="http://schemas.microsoft.com/office/drawing/2014/main" id="{24AFCDE1-5D2B-4D83-ABD3-BEAC32E469E9}"/>
              </a:ext>
            </a:extLst>
          </p:cNvPr>
          <p:cNvSpPr>
            <a:spLocks noGrp="1"/>
          </p:cNvSpPr>
          <p:nvPr>
            <p:ph idx="1"/>
          </p:nvPr>
        </p:nvSpPr>
        <p:spPr/>
        <p:txBody>
          <a:bodyPr/>
          <a:lstStyle/>
          <a:p>
            <a:pPr>
              <a:lnSpc>
                <a:spcPct val="150000"/>
              </a:lnSpc>
              <a:buFont typeface="Arial" panose="020B0604020202020204" pitchFamily="34" charset="0"/>
              <a:buChar char="•"/>
            </a:pPr>
            <a:r>
              <a:rPr lang="tr-TR" dirty="0"/>
              <a:t>Kan basıncı ölçümleri</a:t>
            </a:r>
          </a:p>
          <a:p>
            <a:pPr lvl="1">
              <a:lnSpc>
                <a:spcPct val="150000"/>
              </a:lnSpc>
              <a:buFont typeface="Arial" panose="020B0604020202020204" pitchFamily="34" charset="0"/>
              <a:buChar char="•"/>
            </a:pPr>
            <a:r>
              <a:rPr lang="tr-TR" dirty="0"/>
              <a:t>5 dakika istirahati takiben</a:t>
            </a:r>
          </a:p>
          <a:p>
            <a:pPr lvl="1">
              <a:lnSpc>
                <a:spcPct val="150000"/>
              </a:lnSpc>
              <a:buFont typeface="Arial" panose="020B0604020202020204" pitchFamily="34" charset="0"/>
              <a:buChar char="•"/>
            </a:pPr>
            <a:r>
              <a:rPr lang="tr-TR" dirty="0"/>
              <a:t>Oturma pozisyonu</a:t>
            </a:r>
          </a:p>
          <a:p>
            <a:pPr lvl="1">
              <a:lnSpc>
                <a:spcPct val="150000"/>
              </a:lnSpc>
              <a:buFont typeface="Arial" panose="020B0604020202020204" pitchFamily="34" charset="0"/>
              <a:buChar char="•"/>
            </a:pPr>
            <a:r>
              <a:rPr lang="tr-TR" dirty="0"/>
              <a:t>Bacaklar paralel</a:t>
            </a:r>
          </a:p>
          <a:p>
            <a:pPr lvl="1">
              <a:lnSpc>
                <a:spcPct val="150000"/>
              </a:lnSpc>
              <a:buFont typeface="Arial" panose="020B0604020202020204" pitchFamily="34" charset="0"/>
              <a:buChar char="•"/>
            </a:pPr>
            <a:r>
              <a:rPr lang="tr-TR" dirty="0"/>
              <a:t>Bel destekli </a:t>
            </a:r>
          </a:p>
          <a:p>
            <a:pPr lvl="1">
              <a:lnSpc>
                <a:spcPct val="150000"/>
              </a:lnSpc>
              <a:buFont typeface="Arial" panose="020B0604020202020204" pitchFamily="34" charset="0"/>
              <a:buChar char="•"/>
            </a:pPr>
            <a:r>
              <a:rPr lang="tr-TR" dirty="0"/>
              <a:t>Koldaki manşon sağ </a:t>
            </a:r>
            <a:r>
              <a:rPr lang="tr-TR" dirty="0" err="1"/>
              <a:t>atrium</a:t>
            </a:r>
            <a:r>
              <a:rPr lang="tr-TR" dirty="0"/>
              <a:t> seviyesinde olmalı</a:t>
            </a:r>
          </a:p>
          <a:p>
            <a:pPr lvl="1">
              <a:lnSpc>
                <a:spcPct val="150000"/>
              </a:lnSpc>
              <a:buFont typeface="Arial" panose="020B0604020202020204" pitchFamily="34" charset="0"/>
              <a:buChar char="•"/>
            </a:pPr>
            <a:r>
              <a:rPr lang="tr-TR" dirty="0"/>
              <a:t>Her </a:t>
            </a:r>
            <a:r>
              <a:rPr lang="tr-TR" dirty="0" err="1"/>
              <a:t>vizitte</a:t>
            </a:r>
            <a:r>
              <a:rPr lang="tr-TR" dirty="0"/>
              <a:t> ölçülmeli , yüksek ölçüm (&gt;140/90mmHg) halinde 4 saat ara ile ölçüm tekrarlanmalı </a:t>
            </a:r>
          </a:p>
        </p:txBody>
      </p:sp>
    </p:spTree>
    <p:extLst>
      <p:ext uri="{BB962C8B-B14F-4D97-AF65-F5344CB8AC3E}">
        <p14:creationId xmlns:p14="http://schemas.microsoft.com/office/powerpoint/2010/main" val="1580811932"/>
      </p:ext>
    </p:extLst>
  </p:cSld>
  <p:clrMapOvr>
    <a:masterClrMapping/>
  </p:clrMapOvr>
  <p:transition spd="med">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D329E0B-27F3-4C3D-9363-D04F79542911}"/>
              </a:ext>
            </a:extLst>
          </p:cNvPr>
          <p:cNvSpPr>
            <a:spLocks noGrp="1"/>
          </p:cNvSpPr>
          <p:nvPr>
            <p:ph type="title"/>
          </p:nvPr>
        </p:nvSpPr>
        <p:spPr/>
        <p:txBody>
          <a:bodyPr/>
          <a:lstStyle/>
          <a:p>
            <a:r>
              <a:rPr lang="tr-TR" dirty="0"/>
              <a:t>ACOG ne diyor(</a:t>
            </a:r>
            <a:r>
              <a:rPr lang="tr-TR" dirty="0" err="1"/>
              <a:t>du</a:t>
            </a:r>
            <a:r>
              <a:rPr lang="tr-TR" dirty="0"/>
              <a:t>):</a:t>
            </a:r>
          </a:p>
        </p:txBody>
      </p:sp>
      <p:sp>
        <p:nvSpPr>
          <p:cNvPr id="3" name="İçerik Yer Tutucusu 2">
            <a:extLst>
              <a:ext uri="{FF2B5EF4-FFF2-40B4-BE49-F238E27FC236}">
                <a16:creationId xmlns:a16="http://schemas.microsoft.com/office/drawing/2014/main" id="{70B6616D-E53F-4369-95DA-2855A3D1E1E4}"/>
              </a:ext>
            </a:extLst>
          </p:cNvPr>
          <p:cNvSpPr>
            <a:spLocks noGrp="1"/>
          </p:cNvSpPr>
          <p:nvPr>
            <p:ph idx="1"/>
          </p:nvPr>
        </p:nvSpPr>
        <p:spPr/>
        <p:txBody>
          <a:bodyPr/>
          <a:lstStyle/>
          <a:p>
            <a:pPr>
              <a:buFont typeface="Arial" panose="020B0604020202020204" pitchFamily="34" charset="0"/>
              <a:buChar char="•"/>
            </a:pPr>
            <a:r>
              <a:rPr lang="tr-TR" sz="4000" dirty="0"/>
              <a:t>İyi bir tıbbi geçmiş </a:t>
            </a:r>
            <a:r>
              <a:rPr lang="tr-TR" sz="4000" dirty="0" err="1"/>
              <a:t>anamnezi</a:t>
            </a:r>
            <a:r>
              <a:rPr lang="tr-TR" sz="4000" dirty="0"/>
              <a:t> dışında </a:t>
            </a:r>
            <a:r>
              <a:rPr lang="tr-TR" sz="4000" dirty="0" err="1"/>
              <a:t>preeklampsi</a:t>
            </a:r>
            <a:r>
              <a:rPr lang="tr-TR" sz="4000" dirty="0"/>
              <a:t> için tarama testi önerilmez</a:t>
            </a:r>
          </a:p>
          <a:p>
            <a:pPr>
              <a:buFont typeface="Arial" panose="020B0604020202020204" pitchFamily="34" charset="0"/>
              <a:buChar char="•"/>
            </a:pPr>
            <a:r>
              <a:rPr lang="tr-TR" sz="4000" dirty="0"/>
              <a:t>Geçmişte </a:t>
            </a:r>
            <a:r>
              <a:rPr lang="tr-TR" sz="4000" dirty="0" err="1"/>
              <a:t>Preterm</a:t>
            </a:r>
            <a:r>
              <a:rPr lang="tr-TR" sz="4000" dirty="0"/>
              <a:t>(&lt;34 hafta) veya 2 </a:t>
            </a:r>
            <a:r>
              <a:rPr lang="tr-TR" sz="4000" dirty="0" err="1"/>
              <a:t>xTerm</a:t>
            </a:r>
            <a:r>
              <a:rPr lang="tr-TR" sz="4000" dirty="0"/>
              <a:t> PE varlığında 60-80 mg/gün Aspirin önerilebilir</a:t>
            </a:r>
          </a:p>
        </p:txBody>
      </p:sp>
    </p:spTree>
    <p:extLst>
      <p:ext uri="{BB962C8B-B14F-4D97-AF65-F5344CB8AC3E}">
        <p14:creationId xmlns:p14="http://schemas.microsoft.com/office/powerpoint/2010/main" val="763791000"/>
      </p:ext>
    </p:extLst>
  </p:cSld>
  <p:clrMapOvr>
    <a:masterClrMapping/>
  </p:clrMapOvr>
  <p:transition spd="med">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9107EC6-0725-490D-A577-902DDB8D84F4}"/>
              </a:ext>
            </a:extLst>
          </p:cNvPr>
          <p:cNvSpPr>
            <a:spLocks noGrp="1"/>
          </p:cNvSpPr>
          <p:nvPr>
            <p:ph type="title"/>
          </p:nvPr>
        </p:nvSpPr>
        <p:spPr/>
        <p:txBody>
          <a:bodyPr/>
          <a:lstStyle/>
          <a:p>
            <a:endParaRPr lang="tr-TR" dirty="0"/>
          </a:p>
        </p:txBody>
      </p:sp>
      <p:pic>
        <p:nvPicPr>
          <p:cNvPr id="4" name="Resim 3">
            <a:extLst>
              <a:ext uri="{FF2B5EF4-FFF2-40B4-BE49-F238E27FC236}">
                <a16:creationId xmlns:a16="http://schemas.microsoft.com/office/drawing/2014/main" id="{C0D53516-8183-4C2C-B453-5BBFF8360614}"/>
              </a:ext>
            </a:extLst>
          </p:cNvPr>
          <p:cNvPicPr>
            <a:picLocks noChangeAspect="1"/>
          </p:cNvPicPr>
          <p:nvPr/>
        </p:nvPicPr>
        <p:blipFill>
          <a:blip r:embed="rId2"/>
          <a:stretch>
            <a:fillRect/>
          </a:stretch>
        </p:blipFill>
        <p:spPr>
          <a:xfrm>
            <a:off x="2001078" y="756673"/>
            <a:ext cx="5009322" cy="5206906"/>
          </a:xfrm>
          <a:prstGeom prst="rect">
            <a:avLst/>
          </a:prstGeom>
        </p:spPr>
      </p:pic>
    </p:spTree>
    <p:extLst>
      <p:ext uri="{BB962C8B-B14F-4D97-AF65-F5344CB8AC3E}">
        <p14:creationId xmlns:p14="http://schemas.microsoft.com/office/powerpoint/2010/main" val="957556624"/>
      </p:ext>
    </p:extLst>
  </p:cSld>
  <p:clrMapOvr>
    <a:masterClrMapping/>
  </p:clrMapOvr>
  <p:transition spd="med">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061B26A-AFCF-4845-ACA4-D18B825CC2E0}"/>
              </a:ext>
            </a:extLst>
          </p:cNvPr>
          <p:cNvSpPr>
            <a:spLocks noGrp="1"/>
          </p:cNvSpPr>
          <p:nvPr>
            <p:ph type="title"/>
          </p:nvPr>
        </p:nvSpPr>
        <p:spPr/>
        <p:txBody>
          <a:bodyPr/>
          <a:lstStyle/>
          <a:p>
            <a:r>
              <a:rPr lang="tr-TR" dirty="0"/>
              <a:t>FMF: Risk belirleme</a:t>
            </a:r>
          </a:p>
        </p:txBody>
      </p:sp>
      <p:pic>
        <p:nvPicPr>
          <p:cNvPr id="9218" name="Picture 2" descr="https://courses.fetalmedicine.com/images/pe/img-04.png">
            <a:extLst>
              <a:ext uri="{FF2B5EF4-FFF2-40B4-BE49-F238E27FC236}">
                <a16:creationId xmlns:a16="http://schemas.microsoft.com/office/drawing/2014/main" id="{8B4B506A-D463-4B66-A610-BE176C44B4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8070" y="965421"/>
            <a:ext cx="5252800" cy="4931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376730"/>
      </p:ext>
    </p:extLst>
  </p:cSld>
  <p:clrMapOvr>
    <a:masterClrMapping/>
  </p:clrMapOvr>
  <p:transition spd="med">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p:txBody>
          <a:bodyPr/>
          <a:lstStyle/>
          <a:p>
            <a:r>
              <a:rPr lang="tr-TR" dirty="0"/>
              <a:t>FMF Risk belirleme </a:t>
            </a:r>
            <a:r>
              <a:rPr lang="tr-TR" dirty="0" err="1"/>
              <a:t>Maternal</a:t>
            </a:r>
            <a:r>
              <a:rPr lang="tr-TR" dirty="0"/>
              <a:t> Faktörler</a:t>
            </a:r>
          </a:p>
        </p:txBody>
      </p:sp>
      <p:pic>
        <p:nvPicPr>
          <p:cNvPr id="9218" name="Picture 2" descr="https://courses.fetalmedicine.com/images/pe/img-05.png">
            <a:extLst>
              <a:ext uri="{FF2B5EF4-FFF2-40B4-BE49-F238E27FC236}">
                <a16:creationId xmlns:a16="http://schemas.microsoft.com/office/drawing/2014/main" id="{A4868902-4A81-4C55-A2AF-70F1F61A05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965" y="780222"/>
            <a:ext cx="6493565" cy="5276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58811"/>
      </p:ext>
    </p:extLst>
  </p:cSld>
  <p:clrMapOvr>
    <a:masterClrMapping/>
  </p:clrMapOvr>
  <p:transition spd="med">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8501FFDF-C045-454B-BB69-EF9000C7CC6B}"/>
              </a:ext>
            </a:extLst>
          </p:cNvPr>
          <p:cNvSpPr>
            <a:spLocks noGrp="1"/>
          </p:cNvSpPr>
          <p:nvPr>
            <p:ph type="title"/>
          </p:nvPr>
        </p:nvSpPr>
        <p:spPr/>
        <p:txBody>
          <a:bodyPr/>
          <a:lstStyle/>
          <a:p>
            <a:r>
              <a:rPr lang="tr-TR" dirty="0"/>
              <a:t>FMF Risk belirleme MAP= (SB + 2DB / 3)</a:t>
            </a:r>
          </a:p>
        </p:txBody>
      </p:sp>
      <p:pic>
        <p:nvPicPr>
          <p:cNvPr id="5" name="Resim 4">
            <a:extLst>
              <a:ext uri="{FF2B5EF4-FFF2-40B4-BE49-F238E27FC236}">
                <a16:creationId xmlns:a16="http://schemas.microsoft.com/office/drawing/2014/main" id="{19426688-E13D-4877-8EA4-C36F4334A115}"/>
              </a:ext>
            </a:extLst>
          </p:cNvPr>
          <p:cNvPicPr>
            <a:picLocks noChangeAspect="1"/>
          </p:cNvPicPr>
          <p:nvPr/>
        </p:nvPicPr>
        <p:blipFill>
          <a:blip r:embed="rId2"/>
          <a:stretch>
            <a:fillRect/>
          </a:stretch>
        </p:blipFill>
        <p:spPr>
          <a:xfrm>
            <a:off x="1563300" y="901148"/>
            <a:ext cx="6017400" cy="4863548"/>
          </a:xfrm>
          <a:prstGeom prst="rect">
            <a:avLst/>
          </a:prstGeom>
        </p:spPr>
      </p:pic>
    </p:spTree>
    <p:extLst>
      <p:ext uri="{BB962C8B-B14F-4D97-AF65-F5344CB8AC3E}">
        <p14:creationId xmlns:p14="http://schemas.microsoft.com/office/powerpoint/2010/main" val="1207884350"/>
      </p:ext>
    </p:extLst>
  </p:cSld>
  <p:clrMapOvr>
    <a:masterClrMapping/>
  </p:clrMapOvr>
  <p:transition spd="med">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MAP= (SB + 2DB / 3)</a:t>
            </a:r>
          </a:p>
        </p:txBody>
      </p:sp>
      <p:pic>
        <p:nvPicPr>
          <p:cNvPr id="10248" name="Picture 8" descr="https://courses.fetalmedicine.com/images/pe/img-07.png">
            <a:extLst>
              <a:ext uri="{FF2B5EF4-FFF2-40B4-BE49-F238E27FC236}">
                <a16:creationId xmlns:a16="http://schemas.microsoft.com/office/drawing/2014/main" id="{776EB4AB-2F7F-48A3-AB91-4927A7261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2626"/>
            <a:ext cx="4472480" cy="4830278"/>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https://courses.fetalmedicine.com/images/pe/img-08.png">
            <a:extLst>
              <a:ext uri="{FF2B5EF4-FFF2-40B4-BE49-F238E27FC236}">
                <a16:creationId xmlns:a16="http://schemas.microsoft.com/office/drawing/2014/main" id="{D11B6861-5C27-4AE4-AFE5-6AE755209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6512" y="682625"/>
            <a:ext cx="4737488" cy="4830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649895"/>
      </p:ext>
    </p:extLst>
  </p:cSld>
  <p:clrMapOvr>
    <a:masterClrMapping/>
  </p:clrMapOvr>
  <p:transition spd="med">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UTPI </a:t>
            </a:r>
            <a:r>
              <a:rPr lang="tr-TR" dirty="0" err="1"/>
              <a:t>Ut.Art</a:t>
            </a:r>
            <a:r>
              <a:rPr lang="tr-TR" dirty="0"/>
              <a:t> PI</a:t>
            </a:r>
          </a:p>
        </p:txBody>
      </p:sp>
      <p:pic>
        <p:nvPicPr>
          <p:cNvPr id="2" name="UtPI-01-abd-1st">
            <a:hlinkClick r:id="" action="ppaction://media"/>
            <a:extLst>
              <a:ext uri="{FF2B5EF4-FFF2-40B4-BE49-F238E27FC236}">
                <a16:creationId xmlns:a16="http://schemas.microsoft.com/office/drawing/2014/main" id="{04320B89-F147-4F65-AC39-C852151557B1}"/>
              </a:ext>
            </a:extLst>
          </p:cNvPr>
          <p:cNvPicPr>
            <a:picLocks noChangeAspect="1"/>
          </p:cNvPicPr>
          <p:nvPr>
            <a:videoFile r:link="rId1"/>
            <p:extLst>
              <p:ext uri="{DAA4B4D4-6D71-4841-9C94-3DE7FCFB9230}">
                <p14:media xmlns:p14="http://schemas.microsoft.com/office/powerpoint/2010/main" r:embed="rId2">
                  <p14:trim st="985" end="7763.6666"/>
                </p14:media>
              </p:ext>
            </p:extLst>
          </p:nvPr>
        </p:nvPicPr>
        <p:blipFill>
          <a:blip r:embed="rId4"/>
          <a:stretch>
            <a:fillRect/>
          </a:stretch>
        </p:blipFill>
        <p:spPr>
          <a:xfrm>
            <a:off x="865843" y="608771"/>
            <a:ext cx="7520609" cy="5640457"/>
          </a:xfrm>
          <a:prstGeom prst="rect">
            <a:avLst/>
          </a:prstGeom>
        </p:spPr>
      </p:pic>
    </p:spTree>
    <p:extLst>
      <p:ext uri="{BB962C8B-B14F-4D97-AF65-F5344CB8AC3E}">
        <p14:creationId xmlns:p14="http://schemas.microsoft.com/office/powerpoint/2010/main" val="434749385"/>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UTPI </a:t>
            </a:r>
            <a:r>
              <a:rPr lang="tr-TR" dirty="0" err="1"/>
              <a:t>Ut.Art</a:t>
            </a:r>
            <a:r>
              <a:rPr lang="tr-TR" dirty="0"/>
              <a:t> PI</a:t>
            </a:r>
          </a:p>
        </p:txBody>
      </p:sp>
      <p:pic>
        <p:nvPicPr>
          <p:cNvPr id="11266" name="Picture 2" descr="https://courses.fetalmedicine.com/images/pe/img-09.png">
            <a:extLst>
              <a:ext uri="{FF2B5EF4-FFF2-40B4-BE49-F238E27FC236}">
                <a16:creationId xmlns:a16="http://schemas.microsoft.com/office/drawing/2014/main" id="{464BCC44-156D-406F-9F8E-284606B9A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2624"/>
            <a:ext cx="4049959" cy="4790523"/>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s://courses.fetalmedicine.com/images/pe/img-10.png">
            <a:extLst>
              <a:ext uri="{FF2B5EF4-FFF2-40B4-BE49-F238E27FC236}">
                <a16:creationId xmlns:a16="http://schemas.microsoft.com/office/drawing/2014/main" id="{5E487966-D131-4C98-9FE5-3FACBD118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9051" y="682624"/>
            <a:ext cx="5174949" cy="4790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462290"/>
      </p:ext>
    </p:extLst>
  </p:cSld>
  <p:clrMapOvr>
    <a:masterClrMapping/>
  </p:clrMapOvr>
  <p:transition spd="med">
    <p:wipe dir="d"/>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tr-TR" dirty="0"/>
              <a:t>Konuşma planı</a:t>
            </a:r>
          </a:p>
        </p:txBody>
      </p:sp>
      <p:sp>
        <p:nvSpPr>
          <p:cNvPr id="10243" name="Rectangle 3"/>
          <p:cNvSpPr>
            <a:spLocks noGrp="1" noChangeArrowheads="1"/>
          </p:cNvSpPr>
          <p:nvPr>
            <p:ph type="body" idx="1"/>
          </p:nvPr>
        </p:nvSpPr>
        <p:spPr>
          <a:xfrm>
            <a:off x="228600" y="828675"/>
            <a:ext cx="8431213" cy="3443288"/>
          </a:xfrm>
          <a:noFill/>
        </p:spPr>
        <p:txBody>
          <a:bodyPr/>
          <a:lstStyle/>
          <a:p>
            <a:pPr marL="276225" indent="-276225" eaLnBrk="1" hangingPunct="1">
              <a:spcAft>
                <a:spcPct val="75000"/>
              </a:spcAft>
              <a:buClr>
                <a:srgbClr val="FF9900"/>
              </a:buClr>
              <a:buFontTx/>
              <a:buChar char="•"/>
            </a:pPr>
            <a:r>
              <a:rPr lang="tr-TR" sz="2800" dirty="0" err="1"/>
              <a:t>Preeklampsi</a:t>
            </a:r>
            <a:r>
              <a:rPr lang="tr-TR" sz="2800" dirty="0"/>
              <a:t> Tanımı/ Sıklığı / Klinik önemi</a:t>
            </a:r>
          </a:p>
          <a:p>
            <a:pPr marL="276225" indent="-276225" eaLnBrk="1" hangingPunct="1">
              <a:spcAft>
                <a:spcPct val="75000"/>
              </a:spcAft>
              <a:buClr>
                <a:srgbClr val="FF9900"/>
              </a:buClr>
              <a:buFontTx/>
              <a:buChar char="•"/>
            </a:pPr>
            <a:r>
              <a:rPr lang="tr-TR" sz="2800" dirty="0"/>
              <a:t>Öngörü  ve </a:t>
            </a:r>
            <a:r>
              <a:rPr lang="tr-TR" sz="2800" dirty="0" err="1"/>
              <a:t>profilaksi</a:t>
            </a:r>
            <a:r>
              <a:rPr lang="tr-TR" sz="2800" dirty="0"/>
              <a:t> yaklaşımları:</a:t>
            </a:r>
          </a:p>
          <a:p>
            <a:pPr marL="676275" lvl="1" indent="-276225">
              <a:spcAft>
                <a:spcPct val="75000"/>
              </a:spcAft>
              <a:buClr>
                <a:srgbClr val="FF9900"/>
              </a:buClr>
              <a:buFontTx/>
              <a:buChar char="•"/>
            </a:pPr>
            <a:r>
              <a:rPr lang="tr-TR" sz="2800" dirty="0"/>
              <a:t> NICE / USPSTF / FMF</a:t>
            </a:r>
          </a:p>
          <a:p>
            <a:pPr marL="276225" indent="-276225" eaLnBrk="1" hangingPunct="1">
              <a:spcAft>
                <a:spcPct val="75000"/>
              </a:spcAft>
              <a:buClr>
                <a:srgbClr val="FF9900"/>
              </a:buClr>
              <a:buFontTx/>
              <a:buChar char="•"/>
            </a:pPr>
            <a:r>
              <a:rPr lang="tr-TR" sz="2800" dirty="0"/>
              <a:t>Diğer çalışılan faktörler</a:t>
            </a:r>
          </a:p>
          <a:p>
            <a:pPr marL="276225" indent="-276225" eaLnBrk="1" hangingPunct="1">
              <a:spcAft>
                <a:spcPct val="75000"/>
              </a:spcAft>
              <a:buClr>
                <a:srgbClr val="FF9900"/>
              </a:buClr>
              <a:buFontTx/>
              <a:buChar char="•"/>
            </a:pPr>
            <a:r>
              <a:rPr lang="tr-TR" sz="2800" dirty="0" err="1"/>
              <a:t>Profilakside</a:t>
            </a:r>
            <a:r>
              <a:rPr lang="tr-TR" sz="2800" dirty="0"/>
              <a:t> yeni bir umut</a:t>
            </a:r>
          </a:p>
          <a:p>
            <a:pPr marL="0" indent="0" eaLnBrk="1" hangingPunct="1">
              <a:spcAft>
                <a:spcPct val="75000"/>
              </a:spcAft>
              <a:buClr>
                <a:srgbClr val="FF9900"/>
              </a:buClr>
            </a:pPr>
            <a:br>
              <a:rPr lang="tr-TR" sz="2800" dirty="0"/>
            </a:br>
            <a:endParaRPr lang="tr-TR" sz="2800"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lide(fromTop)">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slide(fromTop)">
                                      <p:cBhvr>
                                        <p:cTn id="12" dur="500"/>
                                        <p:tgtEl>
                                          <p:spTgt spid="10243">
                                            <p:txEl>
                                              <p:pRg st="1" end="1"/>
                                            </p:txEl>
                                          </p:spTgt>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animEffect transition="in" filter="slide(fromTop)">
                                      <p:cBhvr>
                                        <p:cTn id="15" dur="500"/>
                                        <p:tgtEl>
                                          <p:spTgt spid="1024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10243">
                                            <p:txEl>
                                              <p:pRg st="3" end="3"/>
                                            </p:txEl>
                                          </p:spTgt>
                                        </p:tgtEl>
                                        <p:attrNameLst>
                                          <p:attrName>style.visibility</p:attrName>
                                        </p:attrNameLst>
                                      </p:cBhvr>
                                      <p:to>
                                        <p:strVal val="visible"/>
                                      </p:to>
                                    </p:set>
                                    <p:animEffect transition="in" filter="slide(fromTop)">
                                      <p:cBhvr>
                                        <p:cTn id="20" dur="500"/>
                                        <p:tgtEl>
                                          <p:spTgt spid="1024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0243">
                                            <p:txEl>
                                              <p:pRg st="4" end="4"/>
                                            </p:txEl>
                                          </p:spTgt>
                                        </p:tgtEl>
                                        <p:attrNameLst>
                                          <p:attrName>style.visibility</p:attrName>
                                        </p:attrNameLst>
                                      </p:cBhvr>
                                      <p:to>
                                        <p:strVal val="visible"/>
                                      </p:to>
                                    </p:set>
                                    <p:animEffect transition="in" filter="slide(fromTop)">
                                      <p:cBhvr>
                                        <p:cTn id="25" dur="500"/>
                                        <p:tgtEl>
                                          <p:spTgt spid="1024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0243">
                                            <p:txEl>
                                              <p:pRg st="5" end="5"/>
                                            </p:txEl>
                                          </p:spTgt>
                                        </p:tgtEl>
                                        <p:attrNameLst>
                                          <p:attrName>style.visibility</p:attrName>
                                        </p:attrNameLst>
                                      </p:cBhvr>
                                      <p:to>
                                        <p:strVal val="visible"/>
                                      </p:to>
                                    </p:set>
                                    <p:animEffect transition="in" filter="slide(fromTop)">
                                      <p:cBhvr>
                                        <p:cTn id="30"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PLGF</a:t>
            </a:r>
          </a:p>
        </p:txBody>
      </p:sp>
      <p:pic>
        <p:nvPicPr>
          <p:cNvPr id="13314" name="Picture 2" descr="https://courses.fetalmedicine.com/images/pe/img-11.png">
            <a:extLst>
              <a:ext uri="{FF2B5EF4-FFF2-40B4-BE49-F238E27FC236}">
                <a16:creationId xmlns:a16="http://schemas.microsoft.com/office/drawing/2014/main" id="{0D1AE35B-1714-4A26-9192-C9689E2328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104" y="737544"/>
            <a:ext cx="4837044" cy="539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378932"/>
      </p:ext>
    </p:extLst>
  </p:cSld>
  <p:clrMapOvr>
    <a:masterClrMapping/>
  </p:clrMapOvr>
  <p:transition spd="med">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sFLT1</a:t>
            </a:r>
          </a:p>
        </p:txBody>
      </p:sp>
      <p:pic>
        <p:nvPicPr>
          <p:cNvPr id="14338" name="Picture 2" descr="https://courses.fetalmedicine.com/images/pe/img-12.png">
            <a:extLst>
              <a:ext uri="{FF2B5EF4-FFF2-40B4-BE49-F238E27FC236}">
                <a16:creationId xmlns:a16="http://schemas.microsoft.com/office/drawing/2014/main" id="{AF3203FB-048F-4B2B-8A19-BC815277A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7096" y="728810"/>
            <a:ext cx="4929808" cy="540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216550"/>
      </p:ext>
    </p:extLst>
  </p:cSld>
  <p:clrMapOvr>
    <a:masterClrMapping/>
  </p:clrMapOvr>
  <p:transition spd="med">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66506D8E-B6F7-41E8-94D2-6151100B45ED}"/>
              </a:ext>
            </a:extLst>
          </p:cNvPr>
          <p:cNvSpPr>
            <a:spLocks noGrp="1"/>
          </p:cNvSpPr>
          <p:nvPr>
            <p:ph type="title"/>
          </p:nvPr>
        </p:nvSpPr>
        <p:spPr>
          <a:xfrm>
            <a:off x="214313" y="73025"/>
            <a:ext cx="8823670" cy="609600"/>
          </a:xfrm>
        </p:spPr>
        <p:txBody>
          <a:bodyPr/>
          <a:lstStyle/>
          <a:p>
            <a:r>
              <a:rPr lang="tr-TR" dirty="0"/>
              <a:t>FMF Risk belirleme PAPP-A</a:t>
            </a:r>
          </a:p>
        </p:txBody>
      </p:sp>
      <p:pic>
        <p:nvPicPr>
          <p:cNvPr id="14338" name="Picture 2" descr="https://courses.fetalmedicine.com/images/pe/img-12.png">
            <a:extLst>
              <a:ext uri="{FF2B5EF4-FFF2-40B4-BE49-F238E27FC236}">
                <a16:creationId xmlns:a16="http://schemas.microsoft.com/office/drawing/2014/main" id="{AF3203FB-048F-4B2B-8A19-BC815277A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7096" y="728810"/>
            <a:ext cx="4929808" cy="540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8741"/>
      </p:ext>
    </p:extLst>
  </p:cSld>
  <p:clrMapOvr>
    <a:masterClrMapping/>
  </p:clrMapOvr>
  <p:transition spd="med">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061B26A-AFCF-4845-ACA4-D18B825CC2E0}"/>
              </a:ext>
            </a:extLst>
          </p:cNvPr>
          <p:cNvSpPr>
            <a:spLocks noGrp="1"/>
          </p:cNvSpPr>
          <p:nvPr>
            <p:ph type="title"/>
          </p:nvPr>
        </p:nvSpPr>
        <p:spPr/>
        <p:txBody>
          <a:bodyPr/>
          <a:lstStyle/>
          <a:p>
            <a:r>
              <a:rPr lang="tr-TR" dirty="0"/>
              <a:t>FMF: Risk belirleme 11-14 hafta</a:t>
            </a:r>
          </a:p>
        </p:txBody>
      </p:sp>
      <p:pic>
        <p:nvPicPr>
          <p:cNvPr id="10242" name="Picture 2" descr="https://courses.fetalmedicine.com/images/pe/img-14.png">
            <a:extLst>
              <a:ext uri="{FF2B5EF4-FFF2-40B4-BE49-F238E27FC236}">
                <a16:creationId xmlns:a16="http://schemas.microsoft.com/office/drawing/2014/main" id="{0AE16F0B-1904-43BA-9223-65461D7CA6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17079"/>
            <a:ext cx="3091070" cy="402943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courses.fetalmedicine.com/images/pe/img-15.png">
            <a:extLst>
              <a:ext uri="{FF2B5EF4-FFF2-40B4-BE49-F238E27FC236}">
                <a16:creationId xmlns:a16="http://schemas.microsoft.com/office/drawing/2014/main" id="{2147E545-E2B9-4E19-9BFB-BF85489EC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070" y="817079"/>
            <a:ext cx="6052930" cy="356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728725"/>
      </p:ext>
    </p:extLst>
  </p:cSld>
  <p:clrMapOvr>
    <a:masterClrMapping/>
  </p:clrMapOvr>
  <p:transition spd="med">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061B26A-AFCF-4845-ACA4-D18B825CC2E0}"/>
              </a:ext>
            </a:extLst>
          </p:cNvPr>
          <p:cNvSpPr>
            <a:spLocks noGrp="1"/>
          </p:cNvSpPr>
          <p:nvPr>
            <p:ph type="title"/>
          </p:nvPr>
        </p:nvSpPr>
        <p:spPr>
          <a:xfrm>
            <a:off x="457199" y="159025"/>
            <a:ext cx="5453271" cy="424071"/>
          </a:xfrm>
        </p:spPr>
        <p:txBody>
          <a:bodyPr/>
          <a:lstStyle/>
          <a:p>
            <a:r>
              <a:rPr lang="tr-TR" sz="2400" dirty="0"/>
              <a:t>FMF: Risk belirleme ve </a:t>
            </a:r>
            <a:r>
              <a:rPr lang="tr-TR" sz="2400" dirty="0" err="1"/>
              <a:t>profilaksi</a:t>
            </a:r>
            <a:endParaRPr lang="tr-TR" sz="2400" dirty="0"/>
          </a:p>
        </p:txBody>
      </p:sp>
      <p:sp>
        <p:nvSpPr>
          <p:cNvPr id="4" name="Metin Yer Tutucusu 3">
            <a:extLst>
              <a:ext uri="{FF2B5EF4-FFF2-40B4-BE49-F238E27FC236}">
                <a16:creationId xmlns:a16="http://schemas.microsoft.com/office/drawing/2014/main" id="{4977A0EC-AD82-497D-9923-86D68C5B82B4}"/>
              </a:ext>
            </a:extLst>
          </p:cNvPr>
          <p:cNvSpPr>
            <a:spLocks noGrp="1"/>
          </p:cNvSpPr>
          <p:nvPr>
            <p:ph type="body" sz="half" idx="2"/>
          </p:nvPr>
        </p:nvSpPr>
        <p:spPr>
          <a:xfrm>
            <a:off x="457199" y="1083468"/>
            <a:ext cx="3008313" cy="4691063"/>
          </a:xfrm>
        </p:spPr>
        <p:txBody>
          <a:bodyPr/>
          <a:lstStyle/>
          <a:p>
            <a:pPr marL="285750" indent="-285750">
              <a:buFont typeface="Arial" panose="020B0604020202020204" pitchFamily="34" charset="0"/>
              <a:buChar char="•"/>
            </a:pPr>
            <a:r>
              <a:rPr lang="tr-TR" sz="2400" dirty="0"/>
              <a:t>Eşik değer: 1/100</a:t>
            </a:r>
          </a:p>
          <a:p>
            <a:pPr marL="742950" lvl="1" indent="-285750">
              <a:buFont typeface="Arial" panose="020B0604020202020204" pitchFamily="34" charset="0"/>
              <a:buChar char="•"/>
            </a:pPr>
            <a:r>
              <a:rPr lang="tr-TR" sz="2200" dirty="0"/>
              <a:t>DR:%75</a:t>
            </a:r>
          </a:p>
          <a:p>
            <a:pPr marL="742950" lvl="1" indent="-285750">
              <a:buFont typeface="Arial" panose="020B0604020202020204" pitchFamily="34" charset="0"/>
              <a:buChar char="•"/>
            </a:pPr>
            <a:r>
              <a:rPr lang="tr-TR" sz="2200" dirty="0"/>
              <a:t>FPR:%10</a:t>
            </a:r>
          </a:p>
          <a:p>
            <a:pPr marL="285750" indent="-285750">
              <a:buFont typeface="Arial" panose="020B0604020202020204" pitchFamily="34" charset="0"/>
              <a:buChar char="•"/>
            </a:pPr>
            <a:r>
              <a:rPr lang="tr-TR" sz="2400" dirty="0"/>
              <a:t>Aspirin:</a:t>
            </a:r>
          </a:p>
          <a:p>
            <a:pPr marL="742950" lvl="1" indent="-285750">
              <a:buFont typeface="Arial" panose="020B0604020202020204" pitchFamily="34" charset="0"/>
              <a:buChar char="•"/>
            </a:pPr>
            <a:r>
              <a:rPr lang="tr-TR" sz="2200" dirty="0"/>
              <a:t>150 mg / gün</a:t>
            </a:r>
          </a:p>
          <a:p>
            <a:pPr marL="742950" lvl="1" indent="-285750">
              <a:buFont typeface="Arial" panose="020B0604020202020204" pitchFamily="34" charset="0"/>
              <a:buChar char="•"/>
            </a:pPr>
            <a:r>
              <a:rPr lang="tr-TR" sz="2200" dirty="0"/>
              <a:t>Gece yatmadan</a:t>
            </a:r>
          </a:p>
          <a:p>
            <a:pPr marL="742950" lvl="1" indent="-285750">
              <a:buFont typeface="Arial" panose="020B0604020202020204" pitchFamily="34" charset="0"/>
              <a:buChar char="•"/>
            </a:pPr>
            <a:r>
              <a:rPr lang="tr-TR" sz="2200" dirty="0"/>
              <a:t>12-36 hafta </a:t>
            </a:r>
          </a:p>
          <a:p>
            <a:pPr marL="285750" indent="-285750">
              <a:buFont typeface="Arial" panose="020B0604020202020204" pitchFamily="34" charset="0"/>
              <a:buChar char="•"/>
            </a:pPr>
            <a:r>
              <a:rPr lang="tr-TR" sz="2800" dirty="0"/>
              <a:t>Erken PE:</a:t>
            </a:r>
          </a:p>
          <a:p>
            <a:pPr marL="742950" lvl="1" indent="-285750">
              <a:buFont typeface="Arial" panose="020B0604020202020204" pitchFamily="34" charset="0"/>
              <a:buChar char="•"/>
            </a:pPr>
            <a:r>
              <a:rPr lang="tr-TR" sz="2600" dirty="0"/>
              <a:t>%60-75 önlenir</a:t>
            </a:r>
          </a:p>
          <a:p>
            <a:pPr marL="285750" indent="-285750">
              <a:buFont typeface="Arial" panose="020B0604020202020204" pitchFamily="34" charset="0"/>
              <a:buChar char="•"/>
            </a:pPr>
            <a:endParaRPr lang="tr-TR" dirty="0"/>
          </a:p>
        </p:txBody>
      </p:sp>
      <p:pic>
        <p:nvPicPr>
          <p:cNvPr id="11266" name="Picture 2" descr="https://courses.fetalmedicine.com/images/pe/img-22.png">
            <a:extLst>
              <a:ext uri="{FF2B5EF4-FFF2-40B4-BE49-F238E27FC236}">
                <a16:creationId xmlns:a16="http://schemas.microsoft.com/office/drawing/2014/main" id="{6A52B527-8314-41E7-8B0D-E8BD2CA836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3304" y="1459475"/>
            <a:ext cx="4040283" cy="2679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660445"/>
      </p:ext>
    </p:extLst>
  </p:cSld>
  <p:clrMapOvr>
    <a:masterClrMapping/>
  </p:clrMapOvr>
  <p:transition spd="med">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a:extLst>
              <a:ext uri="{FF2B5EF4-FFF2-40B4-BE49-F238E27FC236}">
                <a16:creationId xmlns:a16="http://schemas.microsoft.com/office/drawing/2014/main" id="{183895AC-CCEE-4C5E-98E9-DC2EB21D97B9}"/>
              </a:ext>
            </a:extLst>
          </p:cNvPr>
          <p:cNvSpPr>
            <a:spLocks noGrp="1"/>
          </p:cNvSpPr>
          <p:nvPr>
            <p:ph type="title"/>
          </p:nvPr>
        </p:nvSpPr>
        <p:spPr/>
        <p:txBody>
          <a:bodyPr/>
          <a:lstStyle/>
          <a:p>
            <a:r>
              <a:rPr lang="tr-TR" dirty="0"/>
              <a:t>ASPRE</a:t>
            </a:r>
          </a:p>
        </p:txBody>
      </p:sp>
      <p:pic>
        <p:nvPicPr>
          <p:cNvPr id="6" name="Resim 5">
            <a:extLst>
              <a:ext uri="{FF2B5EF4-FFF2-40B4-BE49-F238E27FC236}">
                <a16:creationId xmlns:a16="http://schemas.microsoft.com/office/drawing/2014/main" id="{4B93D6C1-F140-4665-A066-408061BB09C1}"/>
              </a:ext>
            </a:extLst>
          </p:cNvPr>
          <p:cNvPicPr>
            <a:picLocks noChangeAspect="1"/>
          </p:cNvPicPr>
          <p:nvPr/>
        </p:nvPicPr>
        <p:blipFill>
          <a:blip r:embed="rId2"/>
          <a:stretch>
            <a:fillRect/>
          </a:stretch>
        </p:blipFill>
        <p:spPr>
          <a:xfrm>
            <a:off x="0" y="880648"/>
            <a:ext cx="9164543" cy="4844291"/>
          </a:xfrm>
          <a:prstGeom prst="rect">
            <a:avLst/>
          </a:prstGeom>
        </p:spPr>
      </p:pic>
    </p:spTree>
    <p:extLst>
      <p:ext uri="{BB962C8B-B14F-4D97-AF65-F5344CB8AC3E}">
        <p14:creationId xmlns:p14="http://schemas.microsoft.com/office/powerpoint/2010/main" val="3934410316"/>
      </p:ext>
    </p:extLst>
  </p:cSld>
  <p:clrMapOvr>
    <a:masterClrMapping/>
  </p:clrMapOvr>
  <p:transition spd="med">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F641C75-0117-49A4-8767-ACBC44FD6FC5}"/>
              </a:ext>
            </a:extLst>
          </p:cNvPr>
          <p:cNvSpPr>
            <a:spLocks noGrp="1"/>
          </p:cNvSpPr>
          <p:nvPr>
            <p:ph type="title"/>
          </p:nvPr>
        </p:nvSpPr>
        <p:spPr/>
        <p:txBody>
          <a:bodyPr/>
          <a:lstStyle/>
          <a:p>
            <a:r>
              <a:rPr lang="tr-TR" dirty="0"/>
              <a:t>ASPRE</a:t>
            </a:r>
          </a:p>
        </p:txBody>
      </p:sp>
      <p:pic>
        <p:nvPicPr>
          <p:cNvPr id="3" name="Resim 2">
            <a:extLst>
              <a:ext uri="{FF2B5EF4-FFF2-40B4-BE49-F238E27FC236}">
                <a16:creationId xmlns:a16="http://schemas.microsoft.com/office/drawing/2014/main" id="{C70BC284-D6F8-4C7D-BB5F-7F1915B8B03B}"/>
              </a:ext>
            </a:extLst>
          </p:cNvPr>
          <p:cNvPicPr>
            <a:picLocks noChangeAspect="1"/>
          </p:cNvPicPr>
          <p:nvPr/>
        </p:nvPicPr>
        <p:blipFill>
          <a:blip r:embed="rId2"/>
          <a:stretch>
            <a:fillRect/>
          </a:stretch>
        </p:blipFill>
        <p:spPr>
          <a:xfrm>
            <a:off x="1192695" y="682625"/>
            <a:ext cx="6859153" cy="5492888"/>
          </a:xfrm>
          <a:prstGeom prst="rect">
            <a:avLst/>
          </a:prstGeom>
        </p:spPr>
      </p:pic>
    </p:spTree>
    <p:extLst>
      <p:ext uri="{BB962C8B-B14F-4D97-AF65-F5344CB8AC3E}">
        <p14:creationId xmlns:p14="http://schemas.microsoft.com/office/powerpoint/2010/main" val="3195046406"/>
      </p:ext>
    </p:extLst>
  </p:cSld>
  <p:clrMapOvr>
    <a:masterClrMapping/>
  </p:clrMapOvr>
  <p:transition spd="med">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:22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2000" dirty="0"/>
              <a:t>Risk belirleme (PE&lt;32 hafta)</a:t>
            </a:r>
          </a:p>
          <a:p>
            <a:pPr marL="742950" lvl="1" indent="-285750">
              <a:buFont typeface="Arial" panose="020B0604020202020204" pitchFamily="34" charset="0"/>
              <a:buChar char="•"/>
            </a:pPr>
            <a:r>
              <a:rPr lang="tr-TR" sz="1800" dirty="0" err="1"/>
              <a:t>Maternal</a:t>
            </a:r>
            <a:r>
              <a:rPr lang="tr-TR" sz="1800" dirty="0"/>
              <a:t> faktörler</a:t>
            </a:r>
          </a:p>
          <a:p>
            <a:pPr marL="742950" lvl="1" indent="-285750">
              <a:buFont typeface="Arial" panose="020B0604020202020204" pitchFamily="34" charset="0"/>
              <a:buChar char="•"/>
            </a:pPr>
            <a:r>
              <a:rPr lang="tr-TR" sz="1800" dirty="0"/>
              <a:t>MAP</a:t>
            </a:r>
          </a:p>
          <a:p>
            <a:pPr marL="742950" lvl="1" indent="-285750">
              <a:buFont typeface="Arial" panose="020B0604020202020204" pitchFamily="34" charset="0"/>
              <a:buChar char="•"/>
            </a:pPr>
            <a:r>
              <a:rPr lang="tr-TR" sz="1800" dirty="0"/>
              <a:t>UTAPI</a:t>
            </a:r>
          </a:p>
          <a:p>
            <a:pPr marL="742950" lvl="1" indent="-285750">
              <a:buFont typeface="Arial" panose="020B0604020202020204" pitchFamily="34" charset="0"/>
              <a:buChar char="•"/>
            </a:pPr>
            <a:r>
              <a:rPr lang="tr-TR" sz="1800" dirty="0"/>
              <a:t>PLGF</a:t>
            </a:r>
          </a:p>
          <a:p>
            <a:pPr marL="742950" lvl="1" indent="-285750">
              <a:buFont typeface="Arial" panose="020B0604020202020204" pitchFamily="34" charset="0"/>
              <a:buChar char="•"/>
            </a:pPr>
            <a:r>
              <a:rPr lang="tr-TR" sz="1800" dirty="0"/>
              <a:t>sFLT-1</a:t>
            </a:r>
          </a:p>
          <a:p>
            <a:pPr marL="285750" indent="-285750">
              <a:buFont typeface="Arial" panose="020B0604020202020204" pitchFamily="34" charset="0"/>
              <a:buChar char="•"/>
            </a:pPr>
            <a:r>
              <a:rPr lang="tr-TR" sz="2000" dirty="0"/>
              <a:t>Eşik değer: &gt;1/100</a:t>
            </a:r>
          </a:p>
          <a:p>
            <a:pPr marL="742950" lvl="1" indent="-285750">
              <a:buFont typeface="Arial" panose="020B0604020202020204" pitchFamily="34" charset="0"/>
              <a:buChar char="•"/>
            </a:pPr>
            <a:r>
              <a:rPr lang="tr-TR" sz="1800" dirty="0" err="1"/>
              <a:t>Regüler</a:t>
            </a:r>
            <a:r>
              <a:rPr lang="tr-TR" sz="1800" dirty="0"/>
              <a:t> TA ölçümü</a:t>
            </a:r>
          </a:p>
          <a:p>
            <a:pPr marL="742950" lvl="1" indent="-285750">
              <a:buFont typeface="Arial" panose="020B0604020202020204" pitchFamily="34" charset="0"/>
              <a:buChar char="•"/>
            </a:pPr>
            <a:r>
              <a:rPr lang="tr-TR" sz="1800" dirty="0"/>
              <a:t>Tam idrar /24-31 hafta)</a:t>
            </a:r>
          </a:p>
          <a:p>
            <a:pPr marL="285750" indent="-285750">
              <a:buFont typeface="Arial" panose="020B0604020202020204" pitchFamily="34" charset="0"/>
              <a:buChar char="•"/>
            </a:pPr>
            <a:r>
              <a:rPr lang="tr-TR" sz="2000" dirty="0"/>
              <a:t>IUGR  / Hipertansiyon </a:t>
            </a:r>
          </a:p>
          <a:p>
            <a:pPr marL="742950" lvl="1" indent="-285750">
              <a:buFont typeface="Arial" panose="020B0604020202020204" pitchFamily="34" charset="0"/>
              <a:buChar char="•"/>
            </a:pPr>
            <a:r>
              <a:rPr lang="tr-TR" sz="1800" dirty="0"/>
              <a:t>Daha yakın takip</a:t>
            </a:r>
          </a:p>
          <a:p>
            <a:pPr marL="742950" lvl="1" indent="-285750">
              <a:buFont typeface="Arial" panose="020B0604020202020204" pitchFamily="34" charset="0"/>
              <a:buChar char="•"/>
            </a:pPr>
            <a:endParaRPr lang="tr-TR" sz="1800" dirty="0"/>
          </a:p>
          <a:p>
            <a:pPr marL="742950" lvl="1" indent="-285750">
              <a:buFont typeface="Arial" panose="020B0604020202020204" pitchFamily="34" charset="0"/>
              <a:buChar char="•"/>
            </a:pPr>
            <a:endParaRPr lang="tr-TR" sz="1800" dirty="0"/>
          </a:p>
          <a:p>
            <a:pPr marL="285750" indent="-285750">
              <a:buFont typeface="Arial" panose="020B0604020202020204" pitchFamily="34" charset="0"/>
              <a:buChar char="•"/>
            </a:pPr>
            <a:endParaRPr lang="tr-TR" sz="2000" dirty="0"/>
          </a:p>
          <a:p>
            <a:pPr marL="285750" indent="-285750">
              <a:buFont typeface="Arial" panose="020B0604020202020204" pitchFamily="34" charset="0"/>
              <a:buChar char="•"/>
            </a:pPr>
            <a:endParaRPr lang="tr-TR" sz="2000" dirty="0"/>
          </a:p>
        </p:txBody>
      </p:sp>
      <p:pic>
        <p:nvPicPr>
          <p:cNvPr id="12290" name="Picture 2" descr="https://courses.fetalmedicine.com/images/pe/img-23.png">
            <a:extLst>
              <a:ext uri="{FF2B5EF4-FFF2-40B4-BE49-F238E27FC236}">
                <a16:creationId xmlns:a16="http://schemas.microsoft.com/office/drawing/2014/main" id="{65CD6A5E-F44C-44FD-943A-125F91C52B8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4" y="916367"/>
            <a:ext cx="4949549" cy="3959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789105"/>
      </p:ext>
    </p:extLst>
  </p:cSld>
  <p:clrMapOvr>
    <a:masterClrMapping/>
  </p:clrMapOvr>
  <p:transition spd="med">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:22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3200" dirty="0"/>
              <a:t>Eşik değer: &gt;1/300</a:t>
            </a:r>
          </a:p>
          <a:p>
            <a:pPr marL="742950" lvl="1" indent="-285750">
              <a:buFont typeface="Arial" panose="020B0604020202020204" pitchFamily="34" charset="0"/>
              <a:buChar char="•"/>
            </a:pPr>
            <a:r>
              <a:rPr lang="tr-TR" sz="2800" dirty="0"/>
              <a:t>32. haftada değerlendirme</a:t>
            </a:r>
          </a:p>
          <a:p>
            <a:pPr marL="285750" indent="-285750">
              <a:buFont typeface="Arial" panose="020B0604020202020204" pitchFamily="34" charset="0"/>
              <a:buChar char="•"/>
            </a:pPr>
            <a:r>
              <a:rPr lang="tr-TR" sz="3200" dirty="0"/>
              <a:t>Eşik değer &lt;1/300</a:t>
            </a:r>
          </a:p>
          <a:p>
            <a:pPr marL="742950" lvl="1" indent="-285750">
              <a:buFont typeface="Arial" panose="020B0604020202020204" pitchFamily="34" charset="0"/>
              <a:buChar char="•"/>
            </a:pPr>
            <a:r>
              <a:rPr lang="tr-TR" sz="2800" dirty="0"/>
              <a:t>36. haftada değerlendirme</a:t>
            </a:r>
          </a:p>
          <a:p>
            <a:pPr marL="285750" indent="-285750">
              <a:buFont typeface="Arial" panose="020B0604020202020204" pitchFamily="34" charset="0"/>
              <a:buChar char="•"/>
            </a:pPr>
            <a:endParaRPr lang="tr-TR" sz="3200" dirty="0"/>
          </a:p>
          <a:p>
            <a:pPr marL="742950" lvl="1" indent="-285750">
              <a:buFont typeface="Arial" panose="020B0604020202020204" pitchFamily="34" charset="0"/>
              <a:buChar char="•"/>
            </a:pPr>
            <a:endParaRPr lang="tr-TR" sz="2800" dirty="0"/>
          </a:p>
          <a:p>
            <a:pPr marL="285750" indent="-285750">
              <a:buFont typeface="Arial" panose="020B0604020202020204" pitchFamily="34" charset="0"/>
              <a:buChar char="•"/>
            </a:pPr>
            <a:endParaRPr lang="tr-TR" sz="3200" dirty="0"/>
          </a:p>
          <a:p>
            <a:pPr marL="285750" indent="-285750">
              <a:buFont typeface="Arial" panose="020B0604020202020204" pitchFamily="34" charset="0"/>
              <a:buChar char="•"/>
            </a:pPr>
            <a:endParaRPr lang="tr-TR" sz="3200" dirty="0"/>
          </a:p>
        </p:txBody>
      </p:sp>
      <p:pic>
        <p:nvPicPr>
          <p:cNvPr id="12290" name="Picture 2" descr="https://courses.fetalmedicine.com/images/pe/img-23.png">
            <a:extLst>
              <a:ext uri="{FF2B5EF4-FFF2-40B4-BE49-F238E27FC236}">
                <a16:creationId xmlns:a16="http://schemas.microsoft.com/office/drawing/2014/main" id="{65CD6A5E-F44C-44FD-943A-125F91C52B8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4" y="916367"/>
            <a:ext cx="4949549" cy="3959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317120"/>
      </p:ext>
    </p:extLst>
  </p:cSld>
  <p:clrMapOvr>
    <a:masterClrMapping/>
  </p:clrMapOvr>
  <p:transition spd="med">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:32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2000" dirty="0"/>
              <a:t>Risk belirleme (PE&lt;36 hafta)</a:t>
            </a:r>
          </a:p>
          <a:p>
            <a:pPr marL="742950" lvl="1" indent="-285750">
              <a:buFont typeface="Arial" panose="020B0604020202020204" pitchFamily="34" charset="0"/>
              <a:buChar char="•"/>
            </a:pPr>
            <a:r>
              <a:rPr lang="tr-TR" sz="1800" dirty="0" err="1"/>
              <a:t>Maternal</a:t>
            </a:r>
            <a:r>
              <a:rPr lang="tr-TR" sz="1800" dirty="0"/>
              <a:t> faktörler</a:t>
            </a:r>
          </a:p>
          <a:p>
            <a:pPr marL="742950" lvl="1" indent="-285750">
              <a:buFont typeface="Arial" panose="020B0604020202020204" pitchFamily="34" charset="0"/>
              <a:buChar char="•"/>
            </a:pPr>
            <a:r>
              <a:rPr lang="tr-TR" sz="1800" dirty="0"/>
              <a:t>MAP</a:t>
            </a:r>
          </a:p>
          <a:p>
            <a:pPr marL="742950" lvl="1" indent="-285750">
              <a:buFont typeface="Arial" panose="020B0604020202020204" pitchFamily="34" charset="0"/>
              <a:buChar char="•"/>
            </a:pPr>
            <a:r>
              <a:rPr lang="tr-TR" sz="1800" dirty="0"/>
              <a:t>UTAPI</a:t>
            </a:r>
          </a:p>
          <a:p>
            <a:pPr marL="742950" lvl="1" indent="-285750">
              <a:buFont typeface="Arial" panose="020B0604020202020204" pitchFamily="34" charset="0"/>
              <a:buChar char="•"/>
            </a:pPr>
            <a:r>
              <a:rPr lang="tr-TR" sz="1800" dirty="0"/>
              <a:t>PLGF</a:t>
            </a:r>
          </a:p>
          <a:p>
            <a:pPr marL="742950" lvl="1" indent="-285750">
              <a:buFont typeface="Arial" panose="020B0604020202020204" pitchFamily="34" charset="0"/>
              <a:buChar char="•"/>
            </a:pPr>
            <a:r>
              <a:rPr lang="tr-TR" sz="1800" dirty="0"/>
              <a:t>sFLT-1</a:t>
            </a:r>
          </a:p>
          <a:p>
            <a:pPr marL="285750" indent="-285750">
              <a:buFont typeface="Arial" panose="020B0604020202020204" pitchFamily="34" charset="0"/>
              <a:buChar char="•"/>
            </a:pPr>
            <a:r>
              <a:rPr lang="tr-TR" sz="2000" dirty="0"/>
              <a:t>Eşik değer: &gt;1/100</a:t>
            </a:r>
          </a:p>
          <a:p>
            <a:pPr marL="742950" lvl="1" indent="-285750">
              <a:buFont typeface="Arial" panose="020B0604020202020204" pitchFamily="34" charset="0"/>
              <a:buChar char="•"/>
            </a:pPr>
            <a:r>
              <a:rPr lang="tr-TR" sz="1800" dirty="0" err="1"/>
              <a:t>Regüler</a:t>
            </a:r>
            <a:r>
              <a:rPr lang="tr-TR" sz="1800" dirty="0"/>
              <a:t> TA ölçümü</a:t>
            </a:r>
          </a:p>
          <a:p>
            <a:pPr marL="742950" lvl="1" indent="-285750">
              <a:buFont typeface="Arial" panose="020B0604020202020204" pitchFamily="34" charset="0"/>
              <a:buChar char="•"/>
            </a:pPr>
            <a:r>
              <a:rPr lang="tr-TR" sz="1800" dirty="0"/>
              <a:t>Tam idrar </a:t>
            </a:r>
          </a:p>
          <a:p>
            <a:pPr marL="285750" indent="-285750">
              <a:buFont typeface="Arial" panose="020B0604020202020204" pitchFamily="34" charset="0"/>
              <a:buChar char="•"/>
            </a:pPr>
            <a:r>
              <a:rPr lang="tr-TR" sz="2000" dirty="0"/>
              <a:t>IUGR  / Hipertansiyon </a:t>
            </a:r>
          </a:p>
          <a:p>
            <a:pPr marL="742950" lvl="1" indent="-285750">
              <a:buFont typeface="Arial" panose="020B0604020202020204" pitchFamily="34" charset="0"/>
              <a:buChar char="•"/>
            </a:pPr>
            <a:r>
              <a:rPr lang="tr-TR" sz="1800" dirty="0"/>
              <a:t>Daha yakın takip</a:t>
            </a:r>
          </a:p>
          <a:p>
            <a:pPr marL="285750" indent="-285750">
              <a:buFont typeface="Arial" panose="020B0604020202020204" pitchFamily="34" charset="0"/>
              <a:buChar char="•"/>
            </a:pPr>
            <a:r>
              <a:rPr lang="tr-TR" sz="2000" dirty="0"/>
              <a:t>Eşik değer &lt;1/100</a:t>
            </a:r>
          </a:p>
          <a:p>
            <a:pPr marL="742950" lvl="1" indent="-285750">
              <a:buFont typeface="Arial" panose="020B0604020202020204" pitchFamily="34" charset="0"/>
              <a:buChar char="•"/>
            </a:pPr>
            <a:r>
              <a:rPr lang="tr-TR" sz="1800" dirty="0"/>
              <a:t>36. haftada değerlendirme</a:t>
            </a:r>
          </a:p>
          <a:p>
            <a:pPr marL="742950" lvl="1" indent="-285750">
              <a:buFont typeface="Arial" panose="020B0604020202020204" pitchFamily="34" charset="0"/>
              <a:buChar char="•"/>
            </a:pPr>
            <a:endParaRPr lang="tr-TR" sz="1800" dirty="0"/>
          </a:p>
          <a:p>
            <a:pPr marL="742950" lvl="1" indent="-285750">
              <a:buFont typeface="Arial" panose="020B0604020202020204" pitchFamily="34" charset="0"/>
              <a:buChar char="•"/>
            </a:pPr>
            <a:endParaRPr lang="tr-TR" sz="1800" dirty="0"/>
          </a:p>
          <a:p>
            <a:pPr marL="285750" indent="-285750">
              <a:buFont typeface="Arial" panose="020B0604020202020204" pitchFamily="34" charset="0"/>
              <a:buChar char="•"/>
            </a:pPr>
            <a:endParaRPr lang="tr-TR" sz="2000" dirty="0"/>
          </a:p>
          <a:p>
            <a:pPr marL="285750" indent="-285750">
              <a:buFont typeface="Arial" panose="020B0604020202020204" pitchFamily="34" charset="0"/>
              <a:buChar char="•"/>
            </a:pPr>
            <a:endParaRPr lang="tr-TR" sz="2000" dirty="0"/>
          </a:p>
        </p:txBody>
      </p:sp>
      <p:pic>
        <p:nvPicPr>
          <p:cNvPr id="12290" name="Picture 2" descr="https://courses.fetalmedicine.com/images/pe/img-23.png">
            <a:extLst>
              <a:ext uri="{FF2B5EF4-FFF2-40B4-BE49-F238E27FC236}">
                <a16:creationId xmlns:a16="http://schemas.microsoft.com/office/drawing/2014/main" id="{65CD6A5E-F44C-44FD-943A-125F91C52B8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4" y="916367"/>
            <a:ext cx="4949549" cy="3959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134573"/>
      </p:ext>
    </p:extLst>
  </p:cSld>
  <p:clrMapOvr>
    <a:masterClrMapping/>
  </p:clrMapOvr>
  <p:transition spd="med">
    <p:wipe dir="d"/>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type="title"/>
          </p:nvPr>
        </p:nvSpPr>
        <p:spPr>
          <a:xfrm>
            <a:off x="214313" y="73025"/>
            <a:ext cx="8929687" cy="609600"/>
          </a:xfrm>
        </p:spPr>
        <p:txBody>
          <a:bodyPr/>
          <a:lstStyle/>
          <a:p>
            <a:pPr eaLnBrk="1" hangingPunct="1"/>
            <a:r>
              <a:rPr lang="tr-TR" dirty="0" err="1"/>
              <a:t>Preeklampsi:Tanım</a:t>
            </a:r>
            <a:endParaRPr lang="tr-TR" dirty="0"/>
          </a:p>
        </p:txBody>
      </p:sp>
      <p:sp>
        <p:nvSpPr>
          <p:cNvPr id="14340" name="Rectangle 4"/>
          <p:cNvSpPr>
            <a:spLocks noChangeArrowheads="1"/>
          </p:cNvSpPr>
          <p:nvPr/>
        </p:nvSpPr>
        <p:spPr bwMode="auto">
          <a:xfrm>
            <a:off x="1852613" y="881063"/>
            <a:ext cx="6303962"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spcAft>
                <a:spcPct val="75000"/>
              </a:spcAft>
            </a:pPr>
            <a:r>
              <a:rPr lang="tr-TR" sz="2000" dirty="0"/>
              <a:t>.</a:t>
            </a:r>
          </a:p>
        </p:txBody>
      </p:sp>
      <p:sp>
        <p:nvSpPr>
          <p:cNvPr id="2" name="Dikdörtgen 1">
            <a:extLst>
              <a:ext uri="{FF2B5EF4-FFF2-40B4-BE49-F238E27FC236}">
                <a16:creationId xmlns:a16="http://schemas.microsoft.com/office/drawing/2014/main" id="{619535AB-26BD-4F5D-8135-77E56F9C861A}"/>
              </a:ext>
            </a:extLst>
          </p:cNvPr>
          <p:cNvSpPr/>
          <p:nvPr/>
        </p:nvSpPr>
        <p:spPr>
          <a:xfrm>
            <a:off x="1403351" y="1069976"/>
            <a:ext cx="7642223" cy="5940088"/>
          </a:xfrm>
          <a:prstGeom prst="rect">
            <a:avLst/>
          </a:prstGeom>
        </p:spPr>
        <p:txBody>
          <a:bodyPr wrap="square">
            <a:spAutoFit/>
          </a:bodyPr>
          <a:lstStyle/>
          <a:p>
            <a:pPr marL="285750" indent="-285750">
              <a:buFont typeface="Arial" panose="020B0604020202020204" pitchFamily="34" charset="0"/>
              <a:buChar char="•"/>
            </a:pPr>
            <a:r>
              <a:rPr lang="tr-TR" sz="2800" dirty="0">
                <a:latin typeface="Arial" panose="020B0604020202020204" pitchFamily="34" charset="0"/>
              </a:rPr>
              <a:t>Gebeliğin ikinci yarısında(&gt;20 hafta) başlayan hipertansiyon (&gt;140/90 </a:t>
            </a:r>
            <a:r>
              <a:rPr lang="tr-TR" sz="2800" dirty="0" err="1">
                <a:latin typeface="Arial" panose="020B0604020202020204" pitchFamily="34" charset="0"/>
              </a:rPr>
              <a:t>mmHg</a:t>
            </a:r>
            <a:r>
              <a:rPr lang="tr-TR" sz="2800" dirty="0">
                <a:latin typeface="Arial" panose="020B0604020202020204" pitchFamily="34" charset="0"/>
              </a:rPr>
              <a:t>) +</a:t>
            </a:r>
          </a:p>
          <a:p>
            <a:endParaRPr lang="tr-TR" sz="2800" dirty="0">
              <a:latin typeface="Arial" panose="020B0604020202020204" pitchFamily="34" charset="0"/>
            </a:endParaRPr>
          </a:p>
          <a:p>
            <a:pPr marL="742950" lvl="1" indent="-285750">
              <a:lnSpc>
                <a:spcPct val="150000"/>
              </a:lnSpc>
              <a:buFont typeface="Arial" panose="020B0604020202020204" pitchFamily="34" charset="0"/>
              <a:buChar char="•"/>
            </a:pPr>
            <a:r>
              <a:rPr lang="tr-TR" sz="2000" dirty="0" err="1">
                <a:latin typeface="Arial" panose="020B0604020202020204" pitchFamily="34" charset="0"/>
              </a:rPr>
              <a:t>Proteinüri</a:t>
            </a:r>
            <a:r>
              <a:rPr lang="tr-TR" sz="2000" dirty="0">
                <a:latin typeface="Arial" panose="020B0604020202020204" pitchFamily="34" charset="0"/>
              </a:rPr>
              <a:t> (&gt;0.3g/24h; </a:t>
            </a:r>
            <a:r>
              <a:rPr lang="tr-TR" sz="2000" dirty="0" err="1">
                <a:latin typeface="Arial" panose="020B0604020202020204" pitchFamily="34" charset="0"/>
              </a:rPr>
              <a:t>Prt</a:t>
            </a:r>
            <a:r>
              <a:rPr lang="tr-TR" sz="2000" dirty="0">
                <a:latin typeface="Arial" panose="020B0604020202020204" pitchFamily="34" charset="0"/>
              </a:rPr>
              <a:t>/Cr &gt;30mg/</a:t>
            </a:r>
            <a:r>
              <a:rPr lang="tr-TR" sz="2000" dirty="0" err="1">
                <a:latin typeface="Arial" panose="020B0604020202020204" pitchFamily="34" charset="0"/>
              </a:rPr>
              <a:t>mmol</a:t>
            </a:r>
            <a:r>
              <a:rPr lang="tr-TR" sz="2000" dirty="0">
                <a:latin typeface="Arial" panose="020B0604020202020204" pitchFamily="34" charset="0"/>
              </a:rPr>
              <a:t>; 2 x ++</a:t>
            </a:r>
            <a:r>
              <a:rPr lang="tr-TR" sz="2000" dirty="0" err="1">
                <a:latin typeface="Arial" panose="020B0604020202020204" pitchFamily="34" charset="0"/>
              </a:rPr>
              <a:t>Alb</a:t>
            </a:r>
            <a:r>
              <a:rPr lang="tr-TR" sz="2000" dirty="0">
                <a:latin typeface="Arial" panose="020B0604020202020204" pitchFamily="34" charset="0"/>
              </a:rPr>
              <a:t>) veya </a:t>
            </a:r>
          </a:p>
          <a:p>
            <a:pPr marL="742950" lvl="1" indent="-285750">
              <a:lnSpc>
                <a:spcPct val="150000"/>
              </a:lnSpc>
              <a:buFont typeface="Arial" panose="020B0604020202020204" pitchFamily="34" charset="0"/>
              <a:buChar char="•"/>
            </a:pPr>
            <a:r>
              <a:rPr lang="tr-TR" sz="2000" dirty="0" err="1">
                <a:latin typeface="Arial" panose="020B0604020202020204" pitchFamily="34" charset="0"/>
              </a:rPr>
              <a:t>Trombositopeni</a:t>
            </a:r>
            <a:r>
              <a:rPr lang="tr-TR" sz="2000" dirty="0">
                <a:latin typeface="Arial" panose="020B0604020202020204" pitchFamily="34" charset="0"/>
              </a:rPr>
              <a:t> (&lt;150000/</a:t>
            </a:r>
            <a:r>
              <a:rPr lang="tr-TR" sz="2000" dirty="0" err="1">
                <a:latin typeface="Arial" panose="020B0604020202020204" pitchFamily="34" charset="0"/>
              </a:rPr>
              <a:t>dL</a:t>
            </a:r>
            <a:r>
              <a:rPr lang="tr-TR" sz="2000" dirty="0">
                <a:latin typeface="Arial" panose="020B0604020202020204" pitchFamily="34" charset="0"/>
              </a:rPr>
              <a:t>)</a:t>
            </a:r>
          </a:p>
          <a:p>
            <a:pPr marL="742950" lvl="1" indent="-285750">
              <a:lnSpc>
                <a:spcPct val="150000"/>
              </a:lnSpc>
              <a:buFont typeface="Arial" panose="020B0604020202020204" pitchFamily="34" charset="0"/>
              <a:buChar char="•"/>
            </a:pPr>
            <a:r>
              <a:rPr lang="tr-TR" sz="2000" dirty="0">
                <a:latin typeface="Arial" panose="020B0604020202020204" pitchFamily="34" charset="0"/>
              </a:rPr>
              <a:t>KC fonksiyon testlerinde bozulma(x2 kat</a:t>
            </a:r>
            <a:r>
              <a:rPr lang="tr-TR" sz="2000" dirty="0">
                <a:latin typeface="Arial" panose="020B0604020202020204" pitchFamily="34" charset="0"/>
                <a:cs typeface="Arial" panose="020B0604020202020204" pitchFamily="34" charset="0"/>
              </a:rPr>
              <a:t>↑</a:t>
            </a:r>
            <a:r>
              <a:rPr lang="tr-TR" sz="2000" dirty="0">
                <a:latin typeface="Arial" panose="020B0604020202020204" pitchFamily="34" charset="0"/>
              </a:rPr>
              <a:t>)</a:t>
            </a:r>
          </a:p>
          <a:p>
            <a:pPr marL="742950" lvl="1" indent="-285750">
              <a:lnSpc>
                <a:spcPct val="150000"/>
              </a:lnSpc>
              <a:buFont typeface="Arial" panose="020B0604020202020204" pitchFamily="34" charset="0"/>
              <a:buChar char="•"/>
            </a:pPr>
            <a:r>
              <a:rPr lang="tr-TR" sz="2000" dirty="0">
                <a:latin typeface="Arial" panose="020B0604020202020204" pitchFamily="34" charset="0"/>
              </a:rPr>
              <a:t>Böbrek yetmezliği (</a:t>
            </a:r>
            <a:r>
              <a:rPr lang="tr-TR" sz="2000" dirty="0" err="1">
                <a:latin typeface="Arial" panose="020B0604020202020204" pitchFamily="34" charset="0"/>
              </a:rPr>
              <a:t>Creatinin</a:t>
            </a:r>
            <a:r>
              <a:rPr lang="tr-TR" sz="2000" dirty="0">
                <a:latin typeface="Arial" panose="020B0604020202020204" pitchFamily="34" charset="0"/>
              </a:rPr>
              <a:t>&gt;90 </a:t>
            </a:r>
            <a:r>
              <a:rPr lang="el-GR" sz="2000" dirty="0">
                <a:latin typeface="Arial" panose="020B0604020202020204" pitchFamily="34" charset="0"/>
                <a:cs typeface="Arial" panose="020B0604020202020204" pitchFamily="34" charset="0"/>
              </a:rPr>
              <a:t>μ</a:t>
            </a:r>
            <a:r>
              <a:rPr lang="tr-TR" sz="2000" dirty="0" err="1">
                <a:latin typeface="Arial" panose="020B0604020202020204" pitchFamily="34" charset="0"/>
                <a:cs typeface="Arial" panose="020B0604020202020204" pitchFamily="34" charset="0"/>
              </a:rPr>
              <a:t>mol</a:t>
            </a:r>
            <a:r>
              <a:rPr lang="tr-TR" sz="2000" dirty="0">
                <a:latin typeface="Arial" panose="020B0604020202020204" pitchFamily="34" charset="0"/>
                <a:cs typeface="Arial" panose="020B0604020202020204" pitchFamily="34" charset="0"/>
              </a:rPr>
              <a:t>/L)</a:t>
            </a:r>
            <a:endParaRPr lang="tr-TR" sz="2000" dirty="0">
              <a:latin typeface="Arial" panose="020B0604020202020204" pitchFamily="34" charset="0"/>
            </a:endParaRPr>
          </a:p>
          <a:p>
            <a:pPr marL="742950" lvl="1" indent="-285750">
              <a:lnSpc>
                <a:spcPct val="150000"/>
              </a:lnSpc>
              <a:buFont typeface="Arial" panose="020B0604020202020204" pitchFamily="34" charset="0"/>
              <a:buChar char="•"/>
            </a:pPr>
            <a:r>
              <a:rPr lang="tr-TR" sz="2000" dirty="0" err="1">
                <a:latin typeface="Arial" panose="020B0604020202020204" pitchFamily="34" charset="0"/>
              </a:rPr>
              <a:t>Pulmoner</a:t>
            </a:r>
            <a:r>
              <a:rPr lang="tr-TR" sz="2000" dirty="0">
                <a:latin typeface="Arial" panose="020B0604020202020204" pitchFamily="34" charset="0"/>
              </a:rPr>
              <a:t> ödem</a:t>
            </a:r>
          </a:p>
          <a:p>
            <a:pPr marL="742950" lvl="1" indent="-285750">
              <a:lnSpc>
                <a:spcPct val="150000"/>
              </a:lnSpc>
              <a:buFont typeface="Arial" panose="020B0604020202020204" pitchFamily="34" charset="0"/>
              <a:buChar char="•"/>
            </a:pPr>
            <a:r>
              <a:rPr lang="tr-TR" sz="2000" dirty="0" err="1">
                <a:latin typeface="Arial" panose="020B0604020202020204" pitchFamily="34" charset="0"/>
              </a:rPr>
              <a:t>Serebral</a:t>
            </a:r>
            <a:r>
              <a:rPr lang="tr-TR" sz="2000" dirty="0">
                <a:latin typeface="Arial" panose="020B0604020202020204" pitchFamily="34" charset="0"/>
              </a:rPr>
              <a:t> işlev bozukluğu(</a:t>
            </a:r>
            <a:r>
              <a:rPr lang="tr-TR" sz="2000" dirty="0" err="1">
                <a:latin typeface="Arial" panose="020B0604020202020204" pitchFamily="34" charset="0"/>
              </a:rPr>
              <a:t>Eklampsi,inme</a:t>
            </a:r>
            <a:r>
              <a:rPr lang="tr-TR" sz="2000" dirty="0">
                <a:latin typeface="Arial" panose="020B0604020202020204" pitchFamily="34" charset="0"/>
              </a:rPr>
              <a:t>, </a:t>
            </a:r>
            <a:r>
              <a:rPr lang="tr-TR" sz="2000" dirty="0" err="1">
                <a:latin typeface="Arial" panose="020B0604020202020204" pitchFamily="34" charset="0"/>
              </a:rPr>
              <a:t>konfüzyon</a:t>
            </a:r>
            <a:r>
              <a:rPr lang="tr-TR" sz="2000" dirty="0">
                <a:latin typeface="Arial" panose="020B0604020202020204" pitchFamily="34" charset="0"/>
              </a:rPr>
              <a:t>, </a:t>
            </a:r>
            <a:r>
              <a:rPr lang="tr-TR" sz="2000" dirty="0" err="1">
                <a:latin typeface="Arial" panose="020B0604020202020204" pitchFamily="34" charset="0"/>
              </a:rPr>
              <a:t>hiperrefleksi</a:t>
            </a:r>
            <a:r>
              <a:rPr lang="tr-TR" sz="2000" dirty="0">
                <a:latin typeface="Arial" panose="020B0604020202020204" pitchFamily="34" charset="0"/>
              </a:rPr>
              <a:t> + </a:t>
            </a:r>
            <a:r>
              <a:rPr lang="tr-TR" sz="2000" dirty="0" err="1">
                <a:latin typeface="Arial" panose="020B0604020202020204" pitchFamily="34" charset="0"/>
              </a:rPr>
              <a:t>başağrısı</a:t>
            </a:r>
            <a:r>
              <a:rPr lang="tr-TR" sz="2000" dirty="0">
                <a:latin typeface="Arial" panose="020B0604020202020204" pitchFamily="34" charset="0"/>
              </a:rPr>
              <a:t>)</a:t>
            </a:r>
          </a:p>
          <a:p>
            <a:pPr marL="742950" lvl="1" indent="-285750">
              <a:lnSpc>
                <a:spcPct val="150000"/>
              </a:lnSpc>
              <a:buFont typeface="Arial" panose="020B0604020202020204" pitchFamily="34" charset="0"/>
              <a:buChar char="•"/>
            </a:pPr>
            <a:r>
              <a:rPr lang="tr-TR" sz="2000" dirty="0">
                <a:latin typeface="Arial" panose="020B0604020202020204" pitchFamily="34" charset="0"/>
              </a:rPr>
              <a:t>Görme bozukluğu(Körlük, </a:t>
            </a:r>
            <a:r>
              <a:rPr lang="tr-TR" sz="2000" dirty="0" err="1">
                <a:latin typeface="Arial" panose="020B0604020202020204" pitchFamily="34" charset="0"/>
              </a:rPr>
              <a:t>persistan</a:t>
            </a:r>
            <a:r>
              <a:rPr lang="tr-TR" sz="2000" dirty="0">
                <a:latin typeface="Arial" panose="020B0604020202020204" pitchFamily="34" charset="0"/>
              </a:rPr>
              <a:t> </a:t>
            </a:r>
            <a:r>
              <a:rPr lang="tr-TR" sz="2000" dirty="0" err="1">
                <a:latin typeface="Arial" panose="020B0604020202020204" pitchFamily="34" charset="0"/>
              </a:rPr>
              <a:t>skotom</a:t>
            </a:r>
            <a:r>
              <a:rPr lang="tr-TR" sz="2000" dirty="0">
                <a:latin typeface="Arial" panose="020B0604020202020204" pitchFamily="34" charset="0"/>
              </a:rPr>
              <a:t>)</a:t>
            </a:r>
          </a:p>
          <a:p>
            <a:pPr marL="742950" lvl="1" indent="-285750">
              <a:buFont typeface="Arial" panose="020B0604020202020204" pitchFamily="34" charset="0"/>
              <a:buChar char="•"/>
            </a:pPr>
            <a:endParaRPr lang="tr-TR" sz="2800" dirty="0">
              <a:latin typeface="Arial" panose="020B0604020202020204" pitchFamily="34" charset="0"/>
            </a:endParaRPr>
          </a:p>
          <a:p>
            <a:r>
              <a:rPr lang="tr-TR" sz="2800" dirty="0">
                <a:latin typeface="Arial" panose="020B0604020202020204" pitchFamily="34" charset="0"/>
              </a:rPr>
              <a:t> </a:t>
            </a:r>
            <a:endParaRPr lang="tr-TR" sz="2800"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Effect transition="in" filter="slide(fromTop)">
                                      <p:cBhvr>
                                        <p:cTn id="7" dur="500"/>
                                        <p:tgtEl>
                                          <p:spTgt spid="143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:36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2000" dirty="0"/>
              <a:t>Risk belirleme (PE&lt;40 hafta)</a:t>
            </a:r>
          </a:p>
          <a:p>
            <a:pPr marL="742950" lvl="1" indent="-285750">
              <a:buFont typeface="Arial" panose="020B0604020202020204" pitchFamily="34" charset="0"/>
              <a:buChar char="•"/>
            </a:pPr>
            <a:r>
              <a:rPr lang="tr-TR" sz="1800" dirty="0" err="1"/>
              <a:t>Maternal</a:t>
            </a:r>
            <a:r>
              <a:rPr lang="tr-TR" sz="1800" dirty="0"/>
              <a:t> faktörler</a:t>
            </a:r>
          </a:p>
          <a:p>
            <a:pPr marL="742950" lvl="1" indent="-285750">
              <a:buFont typeface="Arial" panose="020B0604020202020204" pitchFamily="34" charset="0"/>
              <a:buChar char="•"/>
            </a:pPr>
            <a:r>
              <a:rPr lang="tr-TR" sz="1800" dirty="0"/>
              <a:t>MAP</a:t>
            </a:r>
          </a:p>
          <a:p>
            <a:pPr marL="742950" lvl="1" indent="-285750">
              <a:buFont typeface="Arial" panose="020B0604020202020204" pitchFamily="34" charset="0"/>
              <a:buChar char="•"/>
            </a:pPr>
            <a:r>
              <a:rPr lang="tr-TR" sz="1800" dirty="0"/>
              <a:t>UTAPI</a:t>
            </a:r>
          </a:p>
          <a:p>
            <a:pPr marL="742950" lvl="1" indent="-285750">
              <a:buFont typeface="Arial" panose="020B0604020202020204" pitchFamily="34" charset="0"/>
              <a:buChar char="•"/>
            </a:pPr>
            <a:r>
              <a:rPr lang="tr-TR" sz="1800" dirty="0"/>
              <a:t>PLGF</a:t>
            </a:r>
          </a:p>
          <a:p>
            <a:pPr marL="742950" lvl="1" indent="-285750">
              <a:buFont typeface="Arial" panose="020B0604020202020204" pitchFamily="34" charset="0"/>
              <a:buChar char="•"/>
            </a:pPr>
            <a:r>
              <a:rPr lang="tr-TR" sz="1800" dirty="0"/>
              <a:t>sFLT-1</a:t>
            </a:r>
          </a:p>
          <a:p>
            <a:pPr marL="285750" indent="-285750">
              <a:buFont typeface="Arial" panose="020B0604020202020204" pitchFamily="34" charset="0"/>
              <a:buChar char="•"/>
            </a:pPr>
            <a:r>
              <a:rPr lang="tr-TR" sz="2000" dirty="0"/>
              <a:t>Eşik değer: &gt;1/100</a:t>
            </a:r>
          </a:p>
          <a:p>
            <a:pPr marL="742950" lvl="1" indent="-285750">
              <a:buFont typeface="Arial" panose="020B0604020202020204" pitchFamily="34" charset="0"/>
              <a:buChar char="•"/>
            </a:pPr>
            <a:r>
              <a:rPr lang="tr-TR" sz="1800" dirty="0" err="1"/>
              <a:t>Regüler</a:t>
            </a:r>
            <a:r>
              <a:rPr lang="tr-TR" sz="1800" dirty="0"/>
              <a:t> TA ölçümü</a:t>
            </a:r>
          </a:p>
          <a:p>
            <a:pPr marL="742950" lvl="1" indent="-285750">
              <a:buFont typeface="Arial" panose="020B0604020202020204" pitchFamily="34" charset="0"/>
              <a:buChar char="•"/>
            </a:pPr>
            <a:r>
              <a:rPr lang="tr-TR" sz="1800" dirty="0"/>
              <a:t>Tam idrar </a:t>
            </a:r>
          </a:p>
          <a:p>
            <a:pPr marL="285750" indent="-285750">
              <a:buFont typeface="Arial" panose="020B0604020202020204" pitchFamily="34" charset="0"/>
              <a:buChar char="•"/>
            </a:pPr>
            <a:r>
              <a:rPr lang="tr-TR" sz="2000" dirty="0"/>
              <a:t>IUGR  / Hipertansiyon </a:t>
            </a:r>
          </a:p>
          <a:p>
            <a:pPr marL="742950" lvl="1" indent="-285750">
              <a:buFont typeface="Arial" panose="020B0604020202020204" pitchFamily="34" charset="0"/>
              <a:buChar char="•"/>
            </a:pPr>
            <a:r>
              <a:rPr lang="tr-TR" sz="1800" dirty="0"/>
              <a:t>Daha yakın takip</a:t>
            </a:r>
          </a:p>
          <a:p>
            <a:pPr marL="285750" indent="-285750">
              <a:buFont typeface="Arial" panose="020B0604020202020204" pitchFamily="34" charset="0"/>
              <a:buChar char="•"/>
            </a:pPr>
            <a:r>
              <a:rPr lang="tr-TR" sz="2000" dirty="0"/>
              <a:t>40. haftada doğum zamanlaması için değerlendirme</a:t>
            </a:r>
          </a:p>
          <a:p>
            <a:pPr marL="742950" lvl="1" indent="-285750">
              <a:buFont typeface="Arial" panose="020B0604020202020204" pitchFamily="34" charset="0"/>
              <a:buChar char="•"/>
            </a:pPr>
            <a:endParaRPr lang="tr-TR" sz="1800" dirty="0"/>
          </a:p>
          <a:p>
            <a:pPr marL="742950" lvl="1" indent="-285750">
              <a:buFont typeface="Arial" panose="020B0604020202020204" pitchFamily="34" charset="0"/>
              <a:buChar char="•"/>
            </a:pPr>
            <a:endParaRPr lang="tr-TR" sz="1800" dirty="0"/>
          </a:p>
          <a:p>
            <a:pPr marL="285750" indent="-285750">
              <a:buFont typeface="Arial" panose="020B0604020202020204" pitchFamily="34" charset="0"/>
              <a:buChar char="•"/>
            </a:pPr>
            <a:endParaRPr lang="tr-TR" sz="2000" dirty="0"/>
          </a:p>
          <a:p>
            <a:pPr marL="285750" indent="-285750">
              <a:buFont typeface="Arial" panose="020B0604020202020204" pitchFamily="34" charset="0"/>
              <a:buChar char="•"/>
            </a:pPr>
            <a:endParaRPr lang="tr-TR" sz="2000" dirty="0"/>
          </a:p>
        </p:txBody>
      </p:sp>
      <p:pic>
        <p:nvPicPr>
          <p:cNvPr id="13314" name="Picture 2" descr="https://courses.fetalmedicine.com/images/pe/img-25.png">
            <a:extLst>
              <a:ext uri="{FF2B5EF4-FFF2-40B4-BE49-F238E27FC236}">
                <a16:creationId xmlns:a16="http://schemas.microsoft.com/office/drawing/2014/main" id="{232FA0A6-03DA-49F9-9C78-AFBE454BDA2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5" y="954158"/>
            <a:ext cx="4986931" cy="2912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608122"/>
      </p:ext>
    </p:extLst>
  </p:cSld>
  <p:clrMapOvr>
    <a:masterClrMapping/>
  </p:clrMapOvr>
  <p:transition spd="med">
    <p:wipe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:36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2000" dirty="0"/>
              <a:t>Risk belirleme (PE&lt;40 hafta)</a:t>
            </a:r>
          </a:p>
          <a:p>
            <a:pPr marL="742950" lvl="1" indent="-285750">
              <a:buFont typeface="Arial" panose="020B0604020202020204" pitchFamily="34" charset="0"/>
              <a:buChar char="•"/>
            </a:pPr>
            <a:r>
              <a:rPr lang="tr-TR" sz="1800" dirty="0" err="1"/>
              <a:t>Maternal</a:t>
            </a:r>
            <a:r>
              <a:rPr lang="tr-TR" sz="1800" dirty="0"/>
              <a:t> faktörler</a:t>
            </a:r>
          </a:p>
          <a:p>
            <a:pPr marL="742950" lvl="1" indent="-285750">
              <a:buFont typeface="Arial" panose="020B0604020202020204" pitchFamily="34" charset="0"/>
              <a:buChar char="•"/>
            </a:pPr>
            <a:r>
              <a:rPr lang="tr-TR" sz="1800" dirty="0"/>
              <a:t>MAP</a:t>
            </a:r>
          </a:p>
          <a:p>
            <a:pPr marL="742950" lvl="1" indent="-285750">
              <a:buFont typeface="Arial" panose="020B0604020202020204" pitchFamily="34" charset="0"/>
              <a:buChar char="•"/>
            </a:pPr>
            <a:r>
              <a:rPr lang="tr-TR" sz="1800" dirty="0"/>
              <a:t>UTAPI</a:t>
            </a:r>
          </a:p>
          <a:p>
            <a:pPr marL="742950" lvl="1" indent="-285750">
              <a:buFont typeface="Arial" panose="020B0604020202020204" pitchFamily="34" charset="0"/>
              <a:buChar char="•"/>
            </a:pPr>
            <a:r>
              <a:rPr lang="tr-TR" sz="1800" dirty="0"/>
              <a:t>PLGF</a:t>
            </a:r>
          </a:p>
          <a:p>
            <a:pPr marL="742950" lvl="1" indent="-285750">
              <a:buFont typeface="Arial" panose="020B0604020202020204" pitchFamily="34" charset="0"/>
              <a:buChar char="•"/>
            </a:pPr>
            <a:r>
              <a:rPr lang="tr-TR" sz="1800" dirty="0"/>
              <a:t>sFLT-1</a:t>
            </a:r>
          </a:p>
          <a:p>
            <a:pPr marL="285750" indent="-285750">
              <a:buFont typeface="Arial" panose="020B0604020202020204" pitchFamily="34" charset="0"/>
              <a:buChar char="•"/>
            </a:pPr>
            <a:r>
              <a:rPr lang="tr-TR" sz="2000" dirty="0"/>
              <a:t>Eşik değer: &lt;1/100 &gt;1/200</a:t>
            </a:r>
          </a:p>
          <a:p>
            <a:pPr marL="285750" indent="-285750">
              <a:buFont typeface="Arial" panose="020B0604020202020204" pitchFamily="34" charset="0"/>
              <a:buChar char="•"/>
            </a:pPr>
            <a:r>
              <a:rPr lang="tr-TR" sz="2000" dirty="0"/>
              <a:t>40. haftada doğum zamanlaması için değerlendirme</a:t>
            </a:r>
          </a:p>
          <a:p>
            <a:pPr marL="742950" lvl="1" indent="-285750">
              <a:buFont typeface="Arial" panose="020B0604020202020204" pitchFamily="34" charset="0"/>
              <a:buChar char="•"/>
            </a:pPr>
            <a:endParaRPr lang="tr-TR" sz="1800" dirty="0"/>
          </a:p>
          <a:p>
            <a:pPr marL="285750" indent="-285750">
              <a:buFont typeface="Arial" panose="020B0604020202020204" pitchFamily="34" charset="0"/>
              <a:buChar char="•"/>
            </a:pPr>
            <a:endParaRPr lang="tr-TR" sz="2000" dirty="0"/>
          </a:p>
          <a:p>
            <a:pPr marL="285750" indent="-285750">
              <a:buFont typeface="Arial" panose="020B0604020202020204" pitchFamily="34" charset="0"/>
              <a:buChar char="•"/>
            </a:pPr>
            <a:endParaRPr lang="tr-TR" sz="2000" dirty="0"/>
          </a:p>
        </p:txBody>
      </p:sp>
      <p:pic>
        <p:nvPicPr>
          <p:cNvPr id="13314" name="Picture 2" descr="https://courses.fetalmedicine.com/images/pe/img-25.png">
            <a:extLst>
              <a:ext uri="{FF2B5EF4-FFF2-40B4-BE49-F238E27FC236}">
                <a16:creationId xmlns:a16="http://schemas.microsoft.com/office/drawing/2014/main" id="{232FA0A6-03DA-49F9-9C78-AFBE454BDA2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5" y="954158"/>
            <a:ext cx="4986931" cy="2912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89589"/>
      </p:ext>
    </p:extLst>
  </p:cSld>
  <p:clrMapOvr>
    <a:masterClrMapping/>
  </p:clrMapOvr>
  <p:transition spd="med">
    <p:wipe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2265CB-4FC2-46F4-ABB1-6A7CB74B3E49}"/>
              </a:ext>
            </a:extLst>
          </p:cNvPr>
          <p:cNvSpPr>
            <a:spLocks noGrp="1"/>
          </p:cNvSpPr>
          <p:nvPr>
            <p:ph type="title"/>
          </p:nvPr>
        </p:nvSpPr>
        <p:spPr>
          <a:xfrm>
            <a:off x="245166" y="92765"/>
            <a:ext cx="7875242" cy="546307"/>
          </a:xfrm>
        </p:spPr>
        <p:txBody>
          <a:bodyPr/>
          <a:lstStyle/>
          <a:p>
            <a:r>
              <a:rPr lang="tr-TR" dirty="0"/>
              <a:t>Risk belirleme :36 hafta </a:t>
            </a:r>
          </a:p>
        </p:txBody>
      </p:sp>
      <p:sp>
        <p:nvSpPr>
          <p:cNvPr id="4" name="Metin Yer Tutucusu 3">
            <a:extLst>
              <a:ext uri="{FF2B5EF4-FFF2-40B4-BE49-F238E27FC236}">
                <a16:creationId xmlns:a16="http://schemas.microsoft.com/office/drawing/2014/main" id="{E27CE14F-91A2-4AE4-8F9B-0DF564A9C667}"/>
              </a:ext>
            </a:extLst>
          </p:cNvPr>
          <p:cNvSpPr>
            <a:spLocks noGrp="1"/>
          </p:cNvSpPr>
          <p:nvPr>
            <p:ph type="body" sz="half" idx="2"/>
          </p:nvPr>
        </p:nvSpPr>
        <p:spPr>
          <a:xfrm>
            <a:off x="0" y="954158"/>
            <a:ext cx="4035425" cy="5172006"/>
          </a:xfrm>
        </p:spPr>
        <p:txBody>
          <a:bodyPr/>
          <a:lstStyle/>
          <a:p>
            <a:pPr marL="285750" indent="-285750">
              <a:buFont typeface="Arial" panose="020B0604020202020204" pitchFamily="34" charset="0"/>
              <a:buChar char="•"/>
            </a:pPr>
            <a:r>
              <a:rPr lang="tr-TR" sz="2000" dirty="0"/>
              <a:t>Risk belirleme (PE&lt;40 hafta)</a:t>
            </a:r>
          </a:p>
          <a:p>
            <a:pPr marL="742950" lvl="1" indent="-285750">
              <a:buFont typeface="Arial" panose="020B0604020202020204" pitchFamily="34" charset="0"/>
              <a:buChar char="•"/>
            </a:pPr>
            <a:r>
              <a:rPr lang="tr-TR" sz="1800" dirty="0" err="1"/>
              <a:t>Maternal</a:t>
            </a:r>
            <a:r>
              <a:rPr lang="tr-TR" sz="1800" dirty="0"/>
              <a:t> faktörler</a:t>
            </a:r>
          </a:p>
          <a:p>
            <a:pPr marL="742950" lvl="1" indent="-285750">
              <a:buFont typeface="Arial" panose="020B0604020202020204" pitchFamily="34" charset="0"/>
              <a:buChar char="•"/>
            </a:pPr>
            <a:r>
              <a:rPr lang="tr-TR" sz="1800" dirty="0"/>
              <a:t>MAP</a:t>
            </a:r>
          </a:p>
          <a:p>
            <a:pPr marL="742950" lvl="1" indent="-285750">
              <a:buFont typeface="Arial" panose="020B0604020202020204" pitchFamily="34" charset="0"/>
              <a:buChar char="•"/>
            </a:pPr>
            <a:r>
              <a:rPr lang="tr-TR" sz="1800" dirty="0"/>
              <a:t>UTAPI</a:t>
            </a:r>
          </a:p>
          <a:p>
            <a:pPr marL="742950" lvl="1" indent="-285750">
              <a:buFont typeface="Arial" panose="020B0604020202020204" pitchFamily="34" charset="0"/>
              <a:buChar char="•"/>
            </a:pPr>
            <a:r>
              <a:rPr lang="tr-TR" sz="1800" dirty="0"/>
              <a:t>PLGF</a:t>
            </a:r>
          </a:p>
          <a:p>
            <a:pPr marL="742950" lvl="1" indent="-285750">
              <a:buFont typeface="Arial" panose="020B0604020202020204" pitchFamily="34" charset="0"/>
              <a:buChar char="•"/>
            </a:pPr>
            <a:r>
              <a:rPr lang="tr-TR" sz="1800" dirty="0"/>
              <a:t>sFLT-1</a:t>
            </a:r>
            <a:endParaRPr lang="tr-TR" sz="2000" dirty="0"/>
          </a:p>
          <a:p>
            <a:pPr marL="285750" indent="-285750">
              <a:buFont typeface="Arial" panose="020B0604020202020204" pitchFamily="34" charset="0"/>
              <a:buChar char="•"/>
            </a:pPr>
            <a:r>
              <a:rPr lang="tr-TR" sz="2000" dirty="0"/>
              <a:t>Eşik değer &lt;1/200</a:t>
            </a:r>
          </a:p>
          <a:p>
            <a:pPr marL="742950" lvl="1" indent="-285750">
              <a:buFont typeface="Arial" panose="020B0604020202020204" pitchFamily="34" charset="0"/>
              <a:buChar char="•"/>
            </a:pPr>
            <a:r>
              <a:rPr lang="tr-TR" sz="1800" dirty="0"/>
              <a:t>Doğumu bekle</a:t>
            </a:r>
          </a:p>
          <a:p>
            <a:pPr marL="285750" indent="-285750">
              <a:buFont typeface="Arial" panose="020B0604020202020204" pitchFamily="34" charset="0"/>
              <a:buChar char="•"/>
            </a:pPr>
            <a:endParaRPr lang="tr-TR" sz="2000" dirty="0"/>
          </a:p>
        </p:txBody>
      </p:sp>
      <p:pic>
        <p:nvPicPr>
          <p:cNvPr id="13314" name="Picture 2" descr="https://courses.fetalmedicine.com/images/pe/img-25.png">
            <a:extLst>
              <a:ext uri="{FF2B5EF4-FFF2-40B4-BE49-F238E27FC236}">
                <a16:creationId xmlns:a16="http://schemas.microsoft.com/office/drawing/2014/main" id="{232FA0A6-03DA-49F9-9C78-AFBE454BDA2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35425" y="954158"/>
            <a:ext cx="4986931" cy="2912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196434"/>
      </p:ext>
    </p:extLst>
  </p:cSld>
  <p:clrMapOvr>
    <a:masterClrMapping/>
  </p:clrMapOvr>
  <p:transition spd="med">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a:extLst>
              <a:ext uri="{FF2B5EF4-FFF2-40B4-BE49-F238E27FC236}">
                <a16:creationId xmlns:a16="http://schemas.microsoft.com/office/drawing/2014/main" id="{3CEE2029-E97D-4539-A1BA-5A8FD6599739}"/>
              </a:ext>
            </a:extLst>
          </p:cNvPr>
          <p:cNvSpPr>
            <a:spLocks noGrp="1"/>
          </p:cNvSpPr>
          <p:nvPr>
            <p:ph type="title"/>
          </p:nvPr>
        </p:nvSpPr>
        <p:spPr/>
        <p:txBody>
          <a:bodyPr/>
          <a:lstStyle/>
          <a:p>
            <a:r>
              <a:rPr lang="tr-TR" dirty="0"/>
              <a:t>Çalışılan çeşitli faktörler</a:t>
            </a:r>
          </a:p>
        </p:txBody>
      </p:sp>
      <p:sp>
        <p:nvSpPr>
          <p:cNvPr id="6" name="İçerik Yer Tutucusu 5">
            <a:extLst>
              <a:ext uri="{FF2B5EF4-FFF2-40B4-BE49-F238E27FC236}">
                <a16:creationId xmlns:a16="http://schemas.microsoft.com/office/drawing/2014/main" id="{E17779BD-AFC1-4CEB-A5D0-3CF6F5DA5FCF}"/>
              </a:ext>
            </a:extLst>
          </p:cNvPr>
          <p:cNvSpPr>
            <a:spLocks noGrp="1"/>
          </p:cNvSpPr>
          <p:nvPr>
            <p:ph idx="1"/>
          </p:nvPr>
        </p:nvSpPr>
        <p:spPr/>
        <p:txBody>
          <a:bodyPr/>
          <a:lstStyle/>
          <a:p>
            <a:pPr>
              <a:buFont typeface="Arial" panose="020B0604020202020204" pitchFamily="34" charset="0"/>
              <a:buChar char="•"/>
            </a:pPr>
            <a:r>
              <a:rPr lang="tr-TR" dirty="0"/>
              <a:t>MAP &gt;90 </a:t>
            </a:r>
            <a:r>
              <a:rPr lang="tr-TR" dirty="0" err="1"/>
              <a:t>mmHg</a:t>
            </a:r>
            <a:endParaRPr lang="tr-TR" dirty="0"/>
          </a:p>
          <a:p>
            <a:pPr>
              <a:buFont typeface="Arial" panose="020B0604020202020204" pitchFamily="34" charset="0"/>
              <a:buChar char="•"/>
            </a:pPr>
            <a:r>
              <a:rPr lang="tr-TR" dirty="0"/>
              <a:t>HB&gt;12 g/dl</a:t>
            </a:r>
          </a:p>
          <a:p>
            <a:pPr>
              <a:buFont typeface="Arial" panose="020B0604020202020204" pitchFamily="34" charset="0"/>
              <a:buChar char="•"/>
            </a:pPr>
            <a:r>
              <a:rPr lang="tr-TR" dirty="0"/>
              <a:t>MPV &gt;10</a:t>
            </a:r>
          </a:p>
          <a:p>
            <a:pPr>
              <a:buFont typeface="Arial" panose="020B0604020202020204" pitchFamily="34" charset="0"/>
              <a:buChar char="•"/>
            </a:pPr>
            <a:r>
              <a:rPr lang="tr-TR" dirty="0"/>
              <a:t>BMI &gt; 25.8</a:t>
            </a:r>
          </a:p>
          <a:p>
            <a:pPr>
              <a:buFont typeface="Arial" panose="020B0604020202020204" pitchFamily="34" charset="0"/>
              <a:buChar char="•"/>
            </a:pPr>
            <a:r>
              <a:rPr lang="tr-TR" dirty="0" err="1"/>
              <a:t>Plasental</a:t>
            </a:r>
            <a:r>
              <a:rPr lang="tr-TR" dirty="0"/>
              <a:t> </a:t>
            </a:r>
            <a:r>
              <a:rPr lang="tr-TR" dirty="0" err="1"/>
              <a:t>Quotient</a:t>
            </a:r>
            <a:r>
              <a:rPr lang="tr-TR" dirty="0"/>
              <a:t> (PQ) </a:t>
            </a:r>
            <a:r>
              <a:rPr lang="tr-TR" dirty="0" err="1"/>
              <a:t>Plasental</a:t>
            </a:r>
            <a:r>
              <a:rPr lang="tr-TR" dirty="0"/>
              <a:t> volüm/CRL</a:t>
            </a:r>
          </a:p>
          <a:p>
            <a:pPr>
              <a:buFont typeface="Arial" panose="020B0604020202020204" pitchFamily="34" charset="0"/>
              <a:buChar char="•"/>
            </a:pPr>
            <a:r>
              <a:rPr lang="tr-TR" dirty="0"/>
              <a:t>VI x FI= VFI azalması</a:t>
            </a:r>
          </a:p>
          <a:p>
            <a:pPr>
              <a:buFont typeface="Arial" panose="020B0604020202020204" pitchFamily="34" charset="0"/>
              <a:buChar char="•"/>
            </a:pPr>
            <a:r>
              <a:rPr lang="tr-TR" dirty="0" err="1"/>
              <a:t>Kardiak</a:t>
            </a:r>
            <a:r>
              <a:rPr lang="tr-TR" dirty="0"/>
              <a:t> debi artışı</a:t>
            </a:r>
          </a:p>
          <a:p>
            <a:pPr>
              <a:buFont typeface="Arial" panose="020B0604020202020204" pitchFamily="34" charset="0"/>
              <a:buChar char="•"/>
            </a:pPr>
            <a:r>
              <a:rPr lang="tr-TR" dirty="0" err="1"/>
              <a:t>Maternal</a:t>
            </a:r>
            <a:r>
              <a:rPr lang="tr-TR" dirty="0"/>
              <a:t> MCA PI azalması</a:t>
            </a:r>
          </a:p>
          <a:p>
            <a:pPr>
              <a:buFont typeface="Arial" panose="020B0604020202020204" pitchFamily="34" charset="0"/>
              <a:buChar char="•"/>
            </a:pPr>
            <a:r>
              <a:rPr lang="tr-TR" dirty="0"/>
              <a:t>sFLT-1/</a:t>
            </a:r>
            <a:r>
              <a:rPr lang="tr-TR" dirty="0" err="1"/>
              <a:t>PlGF</a:t>
            </a:r>
            <a:r>
              <a:rPr lang="tr-TR" dirty="0"/>
              <a:t> ve </a:t>
            </a:r>
            <a:r>
              <a:rPr lang="tr-TR" dirty="0" err="1"/>
              <a:t>sEng</a:t>
            </a:r>
            <a:r>
              <a:rPr lang="tr-TR" dirty="0"/>
              <a:t>/</a:t>
            </a:r>
            <a:r>
              <a:rPr lang="tr-TR" dirty="0" err="1"/>
              <a:t>sTGF</a:t>
            </a:r>
            <a:r>
              <a:rPr lang="tr-TR" dirty="0"/>
              <a:t> oranında artma</a:t>
            </a:r>
          </a:p>
          <a:p>
            <a:pPr>
              <a:buFont typeface="Arial" panose="020B0604020202020204" pitchFamily="34" charset="0"/>
              <a:buChar char="•"/>
            </a:pPr>
            <a:r>
              <a:rPr lang="tr-TR" dirty="0"/>
              <a:t>Ang-1/Ang-2 oranında düşme</a:t>
            </a:r>
          </a:p>
          <a:p>
            <a:pPr>
              <a:buFont typeface="Arial" panose="020B0604020202020204" pitchFamily="34" charset="0"/>
              <a:buChar char="•"/>
            </a:pPr>
            <a:r>
              <a:rPr lang="tr-TR" dirty="0"/>
              <a:t>PP13, PAPP-A ve ADAM-12</a:t>
            </a:r>
          </a:p>
          <a:p>
            <a:pPr>
              <a:buFont typeface="Arial" panose="020B0604020202020204" pitchFamily="34" charset="0"/>
              <a:buChar char="•"/>
            </a:pPr>
            <a:r>
              <a:rPr lang="tr-TR" dirty="0"/>
              <a:t>P- </a:t>
            </a:r>
            <a:r>
              <a:rPr lang="tr-TR" dirty="0" err="1"/>
              <a:t>selectin</a:t>
            </a:r>
            <a:r>
              <a:rPr lang="tr-TR" dirty="0"/>
              <a:t>, TNF alfa, </a:t>
            </a:r>
            <a:r>
              <a:rPr lang="tr-TR" dirty="0" err="1"/>
              <a:t>adiponektin</a:t>
            </a:r>
            <a:r>
              <a:rPr lang="tr-TR" dirty="0"/>
              <a:t>, </a:t>
            </a:r>
            <a:r>
              <a:rPr lang="tr-TR" dirty="0" err="1"/>
              <a:t>leptin</a:t>
            </a:r>
            <a:r>
              <a:rPr lang="tr-TR" dirty="0"/>
              <a:t>, </a:t>
            </a:r>
            <a:r>
              <a:rPr lang="tr-TR" dirty="0" err="1"/>
              <a:t>fibronektin</a:t>
            </a:r>
            <a:r>
              <a:rPr lang="tr-TR" dirty="0"/>
              <a:t> de yükselme</a:t>
            </a:r>
          </a:p>
          <a:p>
            <a:pPr>
              <a:buFont typeface="Arial" panose="020B0604020202020204" pitchFamily="34" charset="0"/>
              <a:buChar char="•"/>
            </a:pPr>
            <a:r>
              <a:rPr lang="tr-TR" dirty="0" err="1"/>
              <a:t>Fenil</a:t>
            </a:r>
            <a:r>
              <a:rPr lang="tr-TR" dirty="0"/>
              <a:t> </a:t>
            </a:r>
            <a:r>
              <a:rPr lang="tr-TR" dirty="0" err="1"/>
              <a:t>alanin</a:t>
            </a:r>
            <a:r>
              <a:rPr lang="tr-TR" dirty="0"/>
              <a:t>, </a:t>
            </a:r>
            <a:r>
              <a:rPr lang="tr-TR" dirty="0" err="1"/>
              <a:t>arginin</a:t>
            </a:r>
            <a:r>
              <a:rPr lang="tr-TR" dirty="0"/>
              <a:t>, </a:t>
            </a:r>
            <a:r>
              <a:rPr lang="tr-TR" dirty="0" err="1"/>
              <a:t>glutamat</a:t>
            </a:r>
            <a:r>
              <a:rPr lang="tr-TR" dirty="0"/>
              <a:t>, </a:t>
            </a:r>
            <a:r>
              <a:rPr lang="tr-TR" dirty="0" err="1"/>
              <a:t>hidroksiprolin</a:t>
            </a:r>
            <a:r>
              <a:rPr lang="tr-TR" dirty="0"/>
              <a:t> de yükselme</a:t>
            </a:r>
          </a:p>
          <a:p>
            <a:pPr>
              <a:buFont typeface="Arial" panose="020B0604020202020204" pitchFamily="34" charset="0"/>
              <a:buChar char="•"/>
            </a:pPr>
            <a:r>
              <a:rPr lang="tr-TR" dirty="0"/>
              <a:t>Mir 210 ekspresyonunda artış </a:t>
            </a:r>
          </a:p>
          <a:p>
            <a:pPr>
              <a:buFont typeface="Arial" panose="020B0604020202020204" pitchFamily="34" charset="0"/>
              <a:buChar char="•"/>
            </a:pPr>
            <a:endParaRPr lang="tr-TR" dirty="0"/>
          </a:p>
          <a:p>
            <a:pPr>
              <a:buFont typeface="Arial" panose="020B0604020202020204" pitchFamily="34" charset="0"/>
              <a:buChar char="•"/>
            </a:pPr>
            <a:endParaRPr lang="tr-TR" dirty="0"/>
          </a:p>
          <a:p>
            <a:pPr>
              <a:buFont typeface="Arial" panose="020B0604020202020204" pitchFamily="34" charset="0"/>
              <a:buChar char="•"/>
            </a:pPr>
            <a:endParaRPr lang="tr-TR" dirty="0"/>
          </a:p>
        </p:txBody>
      </p:sp>
    </p:spTree>
    <p:extLst>
      <p:ext uri="{BB962C8B-B14F-4D97-AF65-F5344CB8AC3E}">
        <p14:creationId xmlns:p14="http://schemas.microsoft.com/office/powerpoint/2010/main" val="629947140"/>
      </p:ext>
    </p:extLst>
  </p:cSld>
  <p:clrMapOvr>
    <a:masterClrMapping/>
  </p:clrMapOvr>
  <p:transition spd="med">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F20AA17-0853-4114-B603-63C5D48021B8}"/>
              </a:ext>
            </a:extLst>
          </p:cNvPr>
          <p:cNvSpPr>
            <a:spLocks noGrp="1"/>
          </p:cNvSpPr>
          <p:nvPr>
            <p:ph type="title"/>
          </p:nvPr>
        </p:nvSpPr>
        <p:spPr/>
        <p:txBody>
          <a:bodyPr/>
          <a:lstStyle/>
          <a:p>
            <a:r>
              <a:rPr lang="tr-TR" dirty="0"/>
              <a:t>www.fetalmedicine.org</a:t>
            </a:r>
          </a:p>
        </p:txBody>
      </p:sp>
      <p:pic>
        <p:nvPicPr>
          <p:cNvPr id="4" name="Resim 3">
            <a:extLst>
              <a:ext uri="{FF2B5EF4-FFF2-40B4-BE49-F238E27FC236}">
                <a16:creationId xmlns:a16="http://schemas.microsoft.com/office/drawing/2014/main" id="{CC847AD4-0DCA-47C7-8699-E4AEFFF8003E}"/>
              </a:ext>
            </a:extLst>
          </p:cNvPr>
          <p:cNvPicPr>
            <a:picLocks noChangeAspect="1"/>
          </p:cNvPicPr>
          <p:nvPr/>
        </p:nvPicPr>
        <p:blipFill>
          <a:blip r:embed="rId2"/>
          <a:stretch>
            <a:fillRect/>
          </a:stretch>
        </p:blipFill>
        <p:spPr>
          <a:xfrm>
            <a:off x="0" y="1378974"/>
            <a:ext cx="9133905" cy="3814214"/>
          </a:xfrm>
          <a:prstGeom prst="rect">
            <a:avLst/>
          </a:prstGeom>
        </p:spPr>
      </p:pic>
    </p:spTree>
    <p:extLst>
      <p:ext uri="{BB962C8B-B14F-4D97-AF65-F5344CB8AC3E}">
        <p14:creationId xmlns:p14="http://schemas.microsoft.com/office/powerpoint/2010/main" val="2376361745"/>
      </p:ext>
    </p:extLst>
  </p:cSld>
  <p:clrMapOvr>
    <a:masterClrMapping/>
  </p:clrMapOvr>
  <p:transition spd="med">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4C340F3-9C8D-4906-951D-674D5EA08642}"/>
              </a:ext>
            </a:extLst>
          </p:cNvPr>
          <p:cNvSpPr>
            <a:spLocks noGrp="1"/>
          </p:cNvSpPr>
          <p:nvPr>
            <p:ph type="title"/>
          </p:nvPr>
        </p:nvSpPr>
        <p:spPr/>
        <p:txBody>
          <a:bodyPr/>
          <a:lstStyle/>
          <a:p>
            <a:r>
              <a:rPr lang="tr-TR" dirty="0"/>
              <a:t>www.fetalmedicine.org</a:t>
            </a:r>
          </a:p>
        </p:txBody>
      </p:sp>
      <p:sp>
        <p:nvSpPr>
          <p:cNvPr id="5" name="Dikdörtgen 4">
            <a:extLst>
              <a:ext uri="{FF2B5EF4-FFF2-40B4-BE49-F238E27FC236}">
                <a16:creationId xmlns:a16="http://schemas.microsoft.com/office/drawing/2014/main" id="{F30687D4-CF5E-4E49-89CB-EF767FB572E3}"/>
              </a:ext>
            </a:extLst>
          </p:cNvPr>
          <p:cNvSpPr/>
          <p:nvPr/>
        </p:nvSpPr>
        <p:spPr>
          <a:xfrm>
            <a:off x="214313" y="682625"/>
            <a:ext cx="8715374" cy="5509200"/>
          </a:xfrm>
          <a:prstGeom prst="rect">
            <a:avLst/>
          </a:prstGeom>
        </p:spPr>
        <p:txBody>
          <a:bodyPr wrap="square">
            <a:spAutoFit/>
          </a:bodyPr>
          <a:lstStyle/>
          <a:p>
            <a:r>
              <a:rPr lang="tr-TR" sz="1600" dirty="0" err="1"/>
              <a:t>Preeclampsia</a:t>
            </a:r>
            <a:r>
              <a:rPr lang="tr-TR" sz="1600" dirty="0"/>
              <a:t> risk </a:t>
            </a:r>
            <a:r>
              <a:rPr lang="tr-TR" sz="1600" dirty="0" err="1"/>
              <a:t>assessment</a:t>
            </a:r>
            <a:r>
              <a:rPr lang="tr-TR" sz="1600" dirty="0"/>
              <a:t>: Second </a:t>
            </a:r>
            <a:r>
              <a:rPr lang="tr-TR" sz="1600" dirty="0" err="1"/>
              <a:t>trimester</a:t>
            </a:r>
            <a:endParaRPr lang="tr-TR" sz="1600" dirty="0"/>
          </a:p>
          <a:p>
            <a:r>
              <a:rPr lang="tr-TR" sz="1600" dirty="0" err="1"/>
              <a:t>Date</a:t>
            </a:r>
            <a:r>
              <a:rPr lang="tr-TR" sz="1600" dirty="0"/>
              <a:t>: 07-01-2018</a:t>
            </a:r>
          </a:p>
          <a:p>
            <a:r>
              <a:rPr lang="tr-TR" sz="1600" dirty="0" err="1"/>
              <a:t>Gestational</a:t>
            </a:r>
            <a:r>
              <a:rPr lang="tr-TR" sz="1600" dirty="0"/>
              <a:t> </a:t>
            </a:r>
            <a:r>
              <a:rPr lang="tr-TR" sz="1600" dirty="0" err="1"/>
              <a:t>age</a:t>
            </a:r>
            <a:r>
              <a:rPr lang="tr-TR" sz="1600" dirty="0"/>
              <a:t>: 22+0 </a:t>
            </a:r>
            <a:r>
              <a:rPr lang="tr-TR" sz="1600" dirty="0" err="1"/>
              <a:t>weeks</a:t>
            </a:r>
            <a:r>
              <a:rPr lang="tr-TR" sz="1600" dirty="0"/>
              <a:t> (</a:t>
            </a:r>
            <a:r>
              <a:rPr lang="tr-TR" sz="1600" dirty="0" err="1"/>
              <a:t>Measured</a:t>
            </a:r>
            <a:r>
              <a:rPr lang="tr-TR" sz="1600" dirty="0"/>
              <a:t> at 06-01-2018) </a:t>
            </a:r>
          </a:p>
          <a:p>
            <a:r>
              <a:rPr lang="tr-TR" sz="1600" dirty="0"/>
              <a:t>348E04E7E3 </a:t>
            </a:r>
          </a:p>
          <a:p>
            <a:endParaRPr lang="tr-TR" sz="1600" dirty="0"/>
          </a:p>
          <a:p>
            <a:r>
              <a:rPr lang="tr-TR" sz="1600" dirty="0" err="1"/>
              <a:t>Maternal</a:t>
            </a:r>
            <a:r>
              <a:rPr lang="tr-TR" sz="1600" dirty="0"/>
              <a:t> </a:t>
            </a:r>
            <a:r>
              <a:rPr lang="tr-TR" sz="1600" dirty="0" err="1"/>
              <a:t>factors</a:t>
            </a:r>
            <a:endParaRPr lang="tr-TR" sz="1600" dirty="0"/>
          </a:p>
          <a:p>
            <a:r>
              <a:rPr lang="tr-TR" sz="1600" dirty="0" err="1"/>
              <a:t>Maternal</a:t>
            </a:r>
            <a:r>
              <a:rPr lang="tr-TR" sz="1600" dirty="0"/>
              <a:t> </a:t>
            </a:r>
            <a:r>
              <a:rPr lang="tr-TR" sz="1600" dirty="0" err="1"/>
              <a:t>characteristics</a:t>
            </a:r>
            <a:endParaRPr lang="tr-TR" sz="1600" dirty="0"/>
          </a:p>
          <a:p>
            <a:r>
              <a:rPr lang="tr-TR" sz="1600" dirty="0" err="1"/>
              <a:t>Date</a:t>
            </a:r>
            <a:r>
              <a:rPr lang="tr-TR" sz="1600" dirty="0"/>
              <a:t> of </a:t>
            </a:r>
            <a:r>
              <a:rPr lang="tr-TR" sz="1600" dirty="0" err="1"/>
              <a:t>birth</a:t>
            </a:r>
            <a:r>
              <a:rPr lang="tr-TR" sz="1600" dirty="0"/>
              <a:t>: 1980-01-09</a:t>
            </a:r>
          </a:p>
          <a:p>
            <a:r>
              <a:rPr lang="tr-TR" sz="1600" dirty="0" err="1"/>
              <a:t>Height</a:t>
            </a:r>
            <a:r>
              <a:rPr lang="tr-TR" sz="1600" dirty="0"/>
              <a:t>: 156 cm</a:t>
            </a:r>
          </a:p>
          <a:p>
            <a:r>
              <a:rPr lang="tr-TR" sz="1600" dirty="0" err="1"/>
              <a:t>Weight</a:t>
            </a:r>
            <a:r>
              <a:rPr lang="tr-TR" sz="1600" dirty="0"/>
              <a:t>: 65 kg</a:t>
            </a:r>
          </a:p>
          <a:p>
            <a:r>
              <a:rPr lang="tr-TR" sz="1600" dirty="0" err="1"/>
              <a:t>Racial</a:t>
            </a:r>
            <a:r>
              <a:rPr lang="tr-TR" sz="1600" dirty="0"/>
              <a:t> </a:t>
            </a:r>
            <a:r>
              <a:rPr lang="tr-TR" sz="1600" dirty="0" err="1"/>
              <a:t>origin</a:t>
            </a:r>
            <a:r>
              <a:rPr lang="tr-TR" sz="1600" dirty="0"/>
              <a:t>: White</a:t>
            </a:r>
          </a:p>
          <a:p>
            <a:r>
              <a:rPr lang="tr-TR" sz="1600" dirty="0" err="1"/>
              <a:t>Method</a:t>
            </a:r>
            <a:r>
              <a:rPr lang="tr-TR" sz="1600" dirty="0"/>
              <a:t> of </a:t>
            </a:r>
            <a:r>
              <a:rPr lang="tr-TR" sz="1600" dirty="0" err="1"/>
              <a:t>conception</a:t>
            </a:r>
            <a:r>
              <a:rPr lang="tr-TR" sz="1600" dirty="0"/>
              <a:t>: </a:t>
            </a:r>
            <a:r>
              <a:rPr lang="tr-TR" sz="1600" dirty="0" err="1"/>
              <a:t>Spontaneous</a:t>
            </a:r>
            <a:endParaRPr lang="tr-TR" sz="1600" dirty="0"/>
          </a:p>
          <a:p>
            <a:r>
              <a:rPr lang="tr-TR" sz="1600" dirty="0" err="1"/>
              <a:t>Smoking</a:t>
            </a:r>
            <a:r>
              <a:rPr lang="tr-TR" sz="1600" dirty="0"/>
              <a:t> </a:t>
            </a:r>
            <a:r>
              <a:rPr lang="tr-TR" sz="1600" dirty="0" err="1"/>
              <a:t>during</a:t>
            </a:r>
            <a:r>
              <a:rPr lang="tr-TR" sz="1600" dirty="0"/>
              <a:t> </a:t>
            </a:r>
            <a:r>
              <a:rPr lang="tr-TR" sz="1600" dirty="0" err="1"/>
              <a:t>pregnancy</a:t>
            </a:r>
            <a:r>
              <a:rPr lang="tr-TR" sz="1600" dirty="0"/>
              <a:t>: No</a:t>
            </a:r>
          </a:p>
          <a:p>
            <a:r>
              <a:rPr lang="tr-TR" sz="1600" dirty="0" err="1"/>
              <a:t>Family</a:t>
            </a:r>
            <a:r>
              <a:rPr lang="tr-TR" sz="1600" dirty="0"/>
              <a:t> </a:t>
            </a:r>
            <a:r>
              <a:rPr lang="tr-TR" sz="1600" dirty="0" err="1"/>
              <a:t>history</a:t>
            </a:r>
            <a:r>
              <a:rPr lang="tr-TR" sz="1600" dirty="0"/>
              <a:t> of PE: No </a:t>
            </a:r>
          </a:p>
          <a:p>
            <a:r>
              <a:rPr lang="tr-TR" sz="1600" dirty="0" err="1"/>
              <a:t>Medical</a:t>
            </a:r>
            <a:r>
              <a:rPr lang="tr-TR" sz="1600" dirty="0"/>
              <a:t> </a:t>
            </a:r>
            <a:r>
              <a:rPr lang="tr-TR" sz="1600" dirty="0" err="1"/>
              <a:t>history</a:t>
            </a:r>
            <a:endParaRPr lang="tr-TR" sz="1600" dirty="0"/>
          </a:p>
          <a:p>
            <a:r>
              <a:rPr lang="tr-TR" sz="1600" dirty="0" err="1"/>
              <a:t>Chronic</a:t>
            </a:r>
            <a:r>
              <a:rPr lang="tr-TR" sz="1600" dirty="0"/>
              <a:t> </a:t>
            </a:r>
            <a:r>
              <a:rPr lang="tr-TR" sz="1600" dirty="0" err="1"/>
              <a:t>hypertension</a:t>
            </a:r>
            <a:r>
              <a:rPr lang="tr-TR" sz="1600" dirty="0"/>
              <a:t>: </a:t>
            </a:r>
            <a:r>
              <a:rPr lang="tr-TR" sz="1600" dirty="0" err="1"/>
              <a:t>Yes</a:t>
            </a:r>
            <a:endParaRPr lang="tr-TR" sz="1600" dirty="0"/>
          </a:p>
          <a:p>
            <a:r>
              <a:rPr lang="tr-TR" sz="1600" dirty="0" err="1"/>
              <a:t>Diabetes</a:t>
            </a:r>
            <a:r>
              <a:rPr lang="tr-TR" sz="1600" dirty="0"/>
              <a:t> </a:t>
            </a:r>
            <a:r>
              <a:rPr lang="tr-TR" sz="1600" dirty="0" err="1"/>
              <a:t>type</a:t>
            </a:r>
            <a:r>
              <a:rPr lang="tr-TR" sz="1600" dirty="0"/>
              <a:t> I: No</a:t>
            </a:r>
          </a:p>
          <a:p>
            <a:r>
              <a:rPr lang="tr-TR" sz="1600" dirty="0" err="1"/>
              <a:t>Diabetes</a:t>
            </a:r>
            <a:r>
              <a:rPr lang="tr-TR" sz="1600" dirty="0"/>
              <a:t> </a:t>
            </a:r>
            <a:r>
              <a:rPr lang="tr-TR" sz="1600" dirty="0" err="1"/>
              <a:t>type</a:t>
            </a:r>
            <a:r>
              <a:rPr lang="tr-TR" sz="1600" dirty="0"/>
              <a:t> II: No</a:t>
            </a:r>
          </a:p>
          <a:p>
            <a:r>
              <a:rPr lang="tr-TR" sz="1600" dirty="0" err="1"/>
              <a:t>Systemic</a:t>
            </a:r>
            <a:r>
              <a:rPr lang="tr-TR" sz="1600" dirty="0"/>
              <a:t> </a:t>
            </a:r>
            <a:r>
              <a:rPr lang="tr-TR" sz="1600" dirty="0" err="1"/>
              <a:t>lupus</a:t>
            </a:r>
            <a:r>
              <a:rPr lang="tr-TR" sz="1600" dirty="0"/>
              <a:t> </a:t>
            </a:r>
            <a:r>
              <a:rPr lang="tr-TR" sz="1600" dirty="0" err="1"/>
              <a:t>erytheromatosus</a:t>
            </a:r>
            <a:r>
              <a:rPr lang="tr-TR" sz="1600" dirty="0"/>
              <a:t>: No</a:t>
            </a:r>
          </a:p>
          <a:p>
            <a:r>
              <a:rPr lang="tr-TR" sz="1600" dirty="0"/>
              <a:t>Anti-</a:t>
            </a:r>
            <a:r>
              <a:rPr lang="tr-TR" sz="1600" dirty="0" err="1"/>
              <a:t>phospholipid</a:t>
            </a:r>
            <a:r>
              <a:rPr lang="tr-TR" sz="1600" dirty="0"/>
              <a:t> </a:t>
            </a:r>
            <a:r>
              <a:rPr lang="tr-TR" sz="1600" dirty="0" err="1"/>
              <a:t>syndrome</a:t>
            </a:r>
            <a:r>
              <a:rPr lang="tr-TR" sz="1600" dirty="0"/>
              <a:t>: </a:t>
            </a:r>
            <a:r>
              <a:rPr lang="tr-TR" sz="1600" dirty="0" err="1"/>
              <a:t>Yes</a:t>
            </a:r>
            <a:r>
              <a:rPr lang="tr-TR" sz="1600" dirty="0"/>
              <a:t> </a:t>
            </a:r>
          </a:p>
          <a:p>
            <a:r>
              <a:rPr lang="tr-TR" sz="1600" dirty="0" err="1"/>
              <a:t>Obstetric</a:t>
            </a:r>
            <a:r>
              <a:rPr lang="tr-TR" sz="1600" dirty="0"/>
              <a:t> </a:t>
            </a:r>
            <a:r>
              <a:rPr lang="tr-TR" sz="1600" dirty="0" err="1"/>
              <a:t>history</a:t>
            </a:r>
            <a:endParaRPr lang="tr-TR" sz="1600" dirty="0"/>
          </a:p>
          <a:p>
            <a:r>
              <a:rPr lang="tr-TR" sz="1600" dirty="0" err="1"/>
              <a:t>Nulliparous</a:t>
            </a:r>
            <a:r>
              <a:rPr lang="tr-TR" sz="1600" dirty="0"/>
              <a:t> (</a:t>
            </a:r>
            <a:r>
              <a:rPr lang="tr-TR" sz="1600" dirty="0" err="1"/>
              <a:t>no</a:t>
            </a:r>
            <a:r>
              <a:rPr lang="tr-TR" sz="1600" dirty="0"/>
              <a:t> </a:t>
            </a:r>
            <a:r>
              <a:rPr lang="tr-TR" sz="1600" dirty="0" err="1"/>
              <a:t>previous</a:t>
            </a:r>
            <a:r>
              <a:rPr lang="tr-TR" sz="1600" dirty="0"/>
              <a:t> </a:t>
            </a:r>
            <a:r>
              <a:rPr lang="tr-TR" sz="1600" dirty="0" err="1"/>
              <a:t>pregnancies</a:t>
            </a:r>
            <a:r>
              <a:rPr lang="tr-TR" sz="1600" dirty="0"/>
              <a:t> at ≥24 </a:t>
            </a:r>
            <a:r>
              <a:rPr lang="tr-TR" sz="1600" dirty="0" err="1"/>
              <a:t>weeks</a:t>
            </a:r>
            <a:r>
              <a:rPr lang="tr-TR" sz="1600" dirty="0"/>
              <a:t>)</a:t>
            </a:r>
          </a:p>
        </p:txBody>
      </p:sp>
    </p:spTree>
    <p:extLst>
      <p:ext uri="{BB962C8B-B14F-4D97-AF65-F5344CB8AC3E}">
        <p14:creationId xmlns:p14="http://schemas.microsoft.com/office/powerpoint/2010/main" val="113595595"/>
      </p:ext>
    </p:extLst>
  </p:cSld>
  <p:clrMapOvr>
    <a:masterClrMapping/>
  </p:clrMapOvr>
  <p:transition spd="med">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4C340F3-9C8D-4906-951D-674D5EA08642}"/>
              </a:ext>
            </a:extLst>
          </p:cNvPr>
          <p:cNvSpPr>
            <a:spLocks noGrp="1"/>
          </p:cNvSpPr>
          <p:nvPr>
            <p:ph type="title"/>
          </p:nvPr>
        </p:nvSpPr>
        <p:spPr/>
        <p:txBody>
          <a:bodyPr/>
          <a:lstStyle/>
          <a:p>
            <a:r>
              <a:rPr lang="tr-TR" dirty="0"/>
              <a:t>www.fetalmedicine.org</a:t>
            </a:r>
          </a:p>
        </p:txBody>
      </p:sp>
      <p:sp>
        <p:nvSpPr>
          <p:cNvPr id="3" name="Dikdörtgen 2">
            <a:extLst>
              <a:ext uri="{FF2B5EF4-FFF2-40B4-BE49-F238E27FC236}">
                <a16:creationId xmlns:a16="http://schemas.microsoft.com/office/drawing/2014/main" id="{303E2762-C412-4AC8-8476-A8F3CE9DEA69}"/>
              </a:ext>
            </a:extLst>
          </p:cNvPr>
          <p:cNvSpPr/>
          <p:nvPr/>
        </p:nvSpPr>
        <p:spPr>
          <a:xfrm>
            <a:off x="457200" y="1272209"/>
            <a:ext cx="8229600" cy="3970318"/>
          </a:xfrm>
          <a:prstGeom prst="rect">
            <a:avLst/>
          </a:prstGeom>
        </p:spPr>
        <p:txBody>
          <a:bodyPr wrap="square">
            <a:spAutoFit/>
          </a:bodyPr>
          <a:lstStyle/>
          <a:p>
            <a:r>
              <a:rPr lang="en-US" dirty="0"/>
              <a:t>Biophysical measurements</a:t>
            </a:r>
          </a:p>
          <a:p>
            <a:r>
              <a:rPr lang="en-US" dirty="0"/>
              <a:t>Date of measurement</a:t>
            </a:r>
          </a:p>
          <a:p>
            <a:r>
              <a:rPr lang="en-US" dirty="0"/>
              <a:t>06-01-2018 </a:t>
            </a:r>
          </a:p>
          <a:p>
            <a:r>
              <a:rPr lang="en-US" dirty="0"/>
              <a:t>Weight</a:t>
            </a:r>
            <a:r>
              <a:rPr lang="tr-TR" dirty="0"/>
              <a:t> </a:t>
            </a:r>
            <a:r>
              <a:rPr lang="en-US" dirty="0"/>
              <a:t>65 kg </a:t>
            </a:r>
          </a:p>
          <a:p>
            <a:r>
              <a:rPr lang="en-US" dirty="0"/>
              <a:t>MAP</a:t>
            </a:r>
            <a:r>
              <a:rPr lang="tr-TR" dirty="0"/>
              <a:t> </a:t>
            </a:r>
            <a:r>
              <a:rPr lang="en-US" dirty="0"/>
              <a:t>80.75 mmHg (0.84 </a:t>
            </a:r>
            <a:r>
              <a:rPr lang="en-US" dirty="0" err="1"/>
              <a:t>MoM</a:t>
            </a:r>
            <a:r>
              <a:rPr lang="en-US" dirty="0"/>
              <a:t>) </a:t>
            </a:r>
          </a:p>
          <a:p>
            <a:r>
              <a:rPr lang="en-US" dirty="0"/>
              <a:t>Mean UTPI</a:t>
            </a:r>
            <a:r>
              <a:rPr lang="tr-TR" dirty="0"/>
              <a:t> </a:t>
            </a:r>
            <a:r>
              <a:rPr lang="en-US" dirty="0"/>
              <a:t>2 (1.95 </a:t>
            </a:r>
            <a:r>
              <a:rPr lang="en-US" dirty="0" err="1"/>
              <a:t>MoM</a:t>
            </a:r>
            <a:r>
              <a:rPr lang="en-US" dirty="0"/>
              <a:t>) </a:t>
            </a:r>
          </a:p>
          <a:p>
            <a:endParaRPr lang="en-US" dirty="0"/>
          </a:p>
          <a:p>
            <a:r>
              <a:rPr lang="en-US" dirty="0"/>
              <a:t>Biochemical measurements</a:t>
            </a:r>
          </a:p>
          <a:p>
            <a:r>
              <a:rPr lang="en-US" dirty="0"/>
              <a:t>Date of measurement</a:t>
            </a:r>
          </a:p>
          <a:p>
            <a:r>
              <a:rPr lang="en-US" dirty="0"/>
              <a:t>06-01-2018 </a:t>
            </a:r>
          </a:p>
          <a:p>
            <a:r>
              <a:rPr lang="en-US" dirty="0"/>
              <a:t>Weight</a:t>
            </a:r>
            <a:r>
              <a:rPr lang="tr-TR" dirty="0"/>
              <a:t> </a:t>
            </a:r>
            <a:r>
              <a:rPr lang="en-US" dirty="0"/>
              <a:t>65 kg </a:t>
            </a:r>
          </a:p>
          <a:p>
            <a:r>
              <a:rPr lang="en-US" dirty="0"/>
              <a:t>PLGF</a:t>
            </a:r>
            <a:r>
              <a:rPr lang="tr-TR" dirty="0"/>
              <a:t>      </a:t>
            </a:r>
            <a:r>
              <a:rPr lang="en-US" dirty="0"/>
              <a:t>0.6 </a:t>
            </a:r>
            <a:r>
              <a:rPr lang="en-US" dirty="0" err="1"/>
              <a:t>MoM</a:t>
            </a:r>
            <a:r>
              <a:rPr lang="en-US" dirty="0"/>
              <a:t> </a:t>
            </a:r>
          </a:p>
          <a:p>
            <a:r>
              <a:rPr lang="en-US" dirty="0"/>
              <a:t>PAPP-A</a:t>
            </a:r>
            <a:r>
              <a:rPr lang="tr-TR" dirty="0"/>
              <a:t>   </a:t>
            </a:r>
            <a:r>
              <a:rPr lang="en-US" dirty="0"/>
              <a:t>0.3 </a:t>
            </a:r>
            <a:r>
              <a:rPr lang="en-US" dirty="0" err="1"/>
              <a:t>MoM</a:t>
            </a:r>
            <a:r>
              <a:rPr lang="en-US" dirty="0"/>
              <a:t> </a:t>
            </a:r>
          </a:p>
          <a:p>
            <a:r>
              <a:rPr lang="en-US" dirty="0"/>
              <a:t>SFLT</a:t>
            </a:r>
            <a:r>
              <a:rPr lang="tr-TR" dirty="0"/>
              <a:t>       </a:t>
            </a:r>
            <a:r>
              <a:rPr lang="en-US" dirty="0"/>
              <a:t>2</a:t>
            </a:r>
            <a:r>
              <a:rPr lang="tr-TR" dirty="0"/>
              <a:t>.0</a:t>
            </a:r>
            <a:r>
              <a:rPr lang="en-US" dirty="0"/>
              <a:t> </a:t>
            </a:r>
            <a:r>
              <a:rPr lang="en-US" dirty="0" err="1"/>
              <a:t>MoM</a:t>
            </a:r>
            <a:r>
              <a:rPr lang="en-US" dirty="0"/>
              <a:t> </a:t>
            </a:r>
            <a:endParaRPr lang="tr-TR" dirty="0"/>
          </a:p>
        </p:txBody>
      </p:sp>
    </p:spTree>
    <p:extLst>
      <p:ext uri="{BB962C8B-B14F-4D97-AF65-F5344CB8AC3E}">
        <p14:creationId xmlns:p14="http://schemas.microsoft.com/office/powerpoint/2010/main" val="2880444977"/>
      </p:ext>
    </p:extLst>
  </p:cSld>
  <p:clrMapOvr>
    <a:masterClrMapping/>
  </p:clrMapOvr>
  <p:transition spd="med">
    <p:wipe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4C340F3-9C8D-4906-951D-674D5EA08642}"/>
              </a:ext>
            </a:extLst>
          </p:cNvPr>
          <p:cNvSpPr>
            <a:spLocks noGrp="1"/>
          </p:cNvSpPr>
          <p:nvPr>
            <p:ph type="title"/>
          </p:nvPr>
        </p:nvSpPr>
        <p:spPr/>
        <p:txBody>
          <a:bodyPr/>
          <a:lstStyle/>
          <a:p>
            <a:r>
              <a:rPr lang="tr-TR" dirty="0"/>
              <a:t>www.fetalmedicine.org</a:t>
            </a:r>
          </a:p>
        </p:txBody>
      </p:sp>
      <p:sp>
        <p:nvSpPr>
          <p:cNvPr id="4" name="Dikdörtgen 3">
            <a:extLst>
              <a:ext uri="{FF2B5EF4-FFF2-40B4-BE49-F238E27FC236}">
                <a16:creationId xmlns:a16="http://schemas.microsoft.com/office/drawing/2014/main" id="{0834866A-CD29-410B-B6F0-E2CAB41C4184}"/>
              </a:ext>
            </a:extLst>
          </p:cNvPr>
          <p:cNvSpPr/>
          <p:nvPr/>
        </p:nvSpPr>
        <p:spPr>
          <a:xfrm>
            <a:off x="106017" y="1398613"/>
            <a:ext cx="9037983" cy="4524315"/>
          </a:xfrm>
          <a:prstGeom prst="rect">
            <a:avLst/>
          </a:prstGeom>
        </p:spPr>
        <p:txBody>
          <a:bodyPr wrap="square">
            <a:spAutoFit/>
          </a:bodyPr>
          <a:lstStyle/>
          <a:p>
            <a:r>
              <a:rPr lang="en-US" dirty="0"/>
              <a:t>Preeclampsia risk from history only</a:t>
            </a:r>
          </a:p>
          <a:p>
            <a:r>
              <a:rPr lang="en-US" dirty="0"/>
              <a:t>&lt; 32 weeks:</a:t>
            </a:r>
            <a:r>
              <a:rPr lang="tr-TR" dirty="0"/>
              <a:t> </a:t>
            </a:r>
            <a:r>
              <a:rPr lang="en-US" dirty="0"/>
              <a:t>2.4 %</a:t>
            </a:r>
          </a:p>
          <a:p>
            <a:r>
              <a:rPr lang="en-US" dirty="0"/>
              <a:t>&lt; 37 weeks:11 %</a:t>
            </a:r>
          </a:p>
          <a:p>
            <a:r>
              <a:rPr lang="en-US" dirty="0"/>
              <a:t>≥ 37 weeks:22 %</a:t>
            </a:r>
          </a:p>
          <a:p>
            <a:endParaRPr lang="en-US" dirty="0"/>
          </a:p>
          <a:p>
            <a:r>
              <a:rPr lang="en-US" dirty="0"/>
              <a:t>Preeclampsia risk from history plus MAP, UTPI, SFLT, PLGF, PAPP-A</a:t>
            </a:r>
          </a:p>
          <a:p>
            <a:r>
              <a:rPr lang="en-US" dirty="0"/>
              <a:t>&lt; 32 weeks:26 %</a:t>
            </a:r>
          </a:p>
          <a:p>
            <a:r>
              <a:rPr lang="en-US" dirty="0"/>
              <a:t>&lt; 37 weeks:41 %</a:t>
            </a:r>
          </a:p>
          <a:p>
            <a:r>
              <a:rPr lang="en-US" dirty="0"/>
              <a:t>≥ 37 weeks:13 %</a:t>
            </a:r>
          </a:p>
          <a:p>
            <a:endParaRPr lang="en-US" dirty="0"/>
          </a:p>
          <a:p>
            <a:r>
              <a:rPr lang="en-US" dirty="0"/>
              <a:t>Recommendation</a:t>
            </a:r>
          </a:p>
          <a:p>
            <a:endParaRPr lang="en-US" dirty="0"/>
          </a:p>
          <a:p>
            <a:r>
              <a:rPr lang="en-US" dirty="0"/>
              <a:t>On the basis of this assessment the patient has been classified as being at increased risk for developing PE before 32 weeks. We therefore recommend that her blood pressure is measured and her urine is </a:t>
            </a:r>
            <a:r>
              <a:rPr lang="en-US" dirty="0" err="1"/>
              <a:t>analysed</a:t>
            </a:r>
            <a:r>
              <a:rPr lang="en-US" dirty="0"/>
              <a:t> for protein every week. The risk needs to be reassessed at 32 weeks.</a:t>
            </a:r>
            <a:endParaRPr lang="tr-TR" dirty="0"/>
          </a:p>
        </p:txBody>
      </p:sp>
    </p:spTree>
    <p:extLst>
      <p:ext uri="{BB962C8B-B14F-4D97-AF65-F5344CB8AC3E}">
        <p14:creationId xmlns:p14="http://schemas.microsoft.com/office/powerpoint/2010/main" val="383285036"/>
      </p:ext>
    </p:extLst>
  </p:cSld>
  <p:clrMapOvr>
    <a:masterClrMapping/>
  </p:clrMapOvr>
  <p:transition spd="med">
    <p:wipe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0A59667-CBC2-4E39-9070-0E07A7B2AEC9}"/>
              </a:ext>
            </a:extLst>
          </p:cNvPr>
          <p:cNvSpPr>
            <a:spLocks noGrp="1"/>
          </p:cNvSpPr>
          <p:nvPr>
            <p:ph type="title"/>
          </p:nvPr>
        </p:nvSpPr>
        <p:spPr/>
        <p:txBody>
          <a:bodyPr/>
          <a:lstStyle/>
          <a:p>
            <a:r>
              <a:rPr lang="tr-TR" dirty="0"/>
              <a:t>Ufukta ne var?</a:t>
            </a:r>
          </a:p>
        </p:txBody>
      </p:sp>
      <p:pic>
        <p:nvPicPr>
          <p:cNvPr id="4" name="Resim 3">
            <a:extLst>
              <a:ext uri="{FF2B5EF4-FFF2-40B4-BE49-F238E27FC236}">
                <a16:creationId xmlns:a16="http://schemas.microsoft.com/office/drawing/2014/main" id="{9AD74773-E27B-4086-B27A-955BE325A6EB}"/>
              </a:ext>
            </a:extLst>
          </p:cNvPr>
          <p:cNvPicPr>
            <a:picLocks noChangeAspect="1"/>
          </p:cNvPicPr>
          <p:nvPr/>
        </p:nvPicPr>
        <p:blipFill>
          <a:blip r:embed="rId2"/>
          <a:stretch>
            <a:fillRect/>
          </a:stretch>
        </p:blipFill>
        <p:spPr>
          <a:xfrm>
            <a:off x="38740" y="1444487"/>
            <a:ext cx="9066520" cy="4214191"/>
          </a:xfrm>
          <a:prstGeom prst="rect">
            <a:avLst/>
          </a:prstGeom>
        </p:spPr>
      </p:pic>
    </p:spTree>
    <p:extLst>
      <p:ext uri="{BB962C8B-B14F-4D97-AF65-F5344CB8AC3E}">
        <p14:creationId xmlns:p14="http://schemas.microsoft.com/office/powerpoint/2010/main" val="2312508244"/>
      </p:ext>
    </p:extLst>
  </p:cSld>
  <p:clrMapOvr>
    <a:masterClrMapping/>
  </p:clrMapOvr>
  <p:transition spd="med">
    <p:wipe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0A59667-CBC2-4E39-9070-0E07A7B2AEC9}"/>
              </a:ext>
            </a:extLst>
          </p:cNvPr>
          <p:cNvSpPr>
            <a:spLocks noGrp="1"/>
          </p:cNvSpPr>
          <p:nvPr>
            <p:ph type="title"/>
          </p:nvPr>
        </p:nvSpPr>
        <p:spPr/>
        <p:txBody>
          <a:bodyPr/>
          <a:lstStyle/>
          <a:p>
            <a:r>
              <a:rPr lang="tr-TR" dirty="0"/>
              <a:t>Ufukta ne var?</a:t>
            </a:r>
          </a:p>
        </p:txBody>
      </p:sp>
      <p:sp>
        <p:nvSpPr>
          <p:cNvPr id="3" name="Dikdörtgen 2">
            <a:extLst>
              <a:ext uri="{FF2B5EF4-FFF2-40B4-BE49-F238E27FC236}">
                <a16:creationId xmlns:a16="http://schemas.microsoft.com/office/drawing/2014/main" id="{53B6D228-C61C-4786-B4D3-657FE2FDCE15}"/>
              </a:ext>
            </a:extLst>
          </p:cNvPr>
          <p:cNvSpPr/>
          <p:nvPr/>
        </p:nvSpPr>
        <p:spPr>
          <a:xfrm>
            <a:off x="214313" y="1431236"/>
            <a:ext cx="8929687" cy="4647426"/>
          </a:xfrm>
          <a:prstGeom prst="rect">
            <a:avLst/>
          </a:prstGeom>
        </p:spPr>
        <p:txBody>
          <a:bodyPr wrap="square">
            <a:spAutoFit/>
          </a:bodyPr>
          <a:lstStyle/>
          <a:p>
            <a:r>
              <a:rPr lang="en-US" dirty="0">
                <a:latin typeface="MinionPro-Regular"/>
              </a:rPr>
              <a:t>Moreover, a few case reports in humans have been recently</a:t>
            </a:r>
          </a:p>
          <a:p>
            <a:r>
              <a:rPr lang="en-US" dirty="0">
                <a:latin typeface="MinionPro-Regular"/>
              </a:rPr>
              <a:t>published. A case of a 30-year-old woman with known</a:t>
            </a:r>
          </a:p>
          <a:p>
            <a:r>
              <a:rPr lang="en-US" dirty="0">
                <a:latin typeface="MinionPro-Regular"/>
              </a:rPr>
              <a:t>antiphospholipid syndrome, thrombosis and preeclampsia at</a:t>
            </a:r>
          </a:p>
          <a:p>
            <a:r>
              <a:rPr lang="en-US" dirty="0">
                <a:latin typeface="MinionPro-Regular"/>
              </a:rPr>
              <a:t>the 23rd week of gestation has been described (</a:t>
            </a:r>
            <a:r>
              <a:rPr lang="en-US" dirty="0" err="1">
                <a:latin typeface="MinionPro-Regular"/>
              </a:rPr>
              <a:t>Lefkou</a:t>
            </a:r>
            <a:r>
              <a:rPr lang="en-US" dirty="0">
                <a:latin typeface="MinionPro-Regular"/>
              </a:rPr>
              <a:t> et al.,</a:t>
            </a:r>
          </a:p>
          <a:p>
            <a:r>
              <a:rPr lang="en-US" dirty="0">
                <a:latin typeface="MinionPro-Regular"/>
              </a:rPr>
              <a:t>2014). The patient was treated with combined medication</a:t>
            </a:r>
          </a:p>
          <a:p>
            <a:r>
              <a:rPr lang="en-US" dirty="0">
                <a:latin typeface="MinionPro-Regular"/>
              </a:rPr>
              <a:t>including </a:t>
            </a:r>
            <a:r>
              <a:rPr lang="en-US" dirty="0">
                <a:solidFill>
                  <a:srgbClr val="FFC000"/>
                </a:solidFill>
                <a:latin typeface="MinionPro-Regular"/>
              </a:rPr>
              <a:t>pravastatin</a:t>
            </a:r>
            <a:r>
              <a:rPr lang="en-US" dirty="0">
                <a:latin typeface="MinionPro-Regular"/>
              </a:rPr>
              <a:t> (20 mg), enoxaparin (0.4 BD) and</a:t>
            </a:r>
          </a:p>
          <a:p>
            <a:r>
              <a:rPr lang="en-US" dirty="0">
                <a:latin typeface="MinionPro-Regular"/>
              </a:rPr>
              <a:t>aspirin (100 mg OD). BP and proteinuria improved and</a:t>
            </a:r>
          </a:p>
          <a:p>
            <a:r>
              <a:rPr lang="en-US" dirty="0">
                <a:latin typeface="MinionPro-Regular"/>
              </a:rPr>
              <a:t>normalization of previous pathological Doppler findings of the</a:t>
            </a:r>
          </a:p>
          <a:p>
            <a:r>
              <a:rPr lang="en-US" dirty="0">
                <a:latin typeface="MinionPro-Regular"/>
              </a:rPr>
              <a:t>uterine arteries were noticed. In another study (</a:t>
            </a:r>
            <a:r>
              <a:rPr lang="en-US" dirty="0" err="1">
                <a:latin typeface="MinionPro-Regular"/>
              </a:rPr>
              <a:t>Brownfoot</a:t>
            </a:r>
            <a:endParaRPr lang="en-US" dirty="0">
              <a:latin typeface="MinionPro-Regular"/>
            </a:endParaRPr>
          </a:p>
          <a:p>
            <a:r>
              <a:rPr lang="en-US" dirty="0">
                <a:latin typeface="MinionPro-Regular"/>
              </a:rPr>
              <a:t>et al., 2015) of four patients, presented with hypertension,</a:t>
            </a:r>
          </a:p>
          <a:p>
            <a:r>
              <a:rPr lang="en-US" dirty="0">
                <a:latin typeface="MinionPro-Regular"/>
              </a:rPr>
              <a:t>proteinuria, preeclampsia, and growth restricted fetuses before</a:t>
            </a:r>
          </a:p>
          <a:p>
            <a:r>
              <a:rPr lang="en-US" dirty="0">
                <a:latin typeface="MinionPro-Regular"/>
              </a:rPr>
              <a:t>the 30th week of gestation, the daily administration of</a:t>
            </a:r>
          </a:p>
          <a:p>
            <a:r>
              <a:rPr lang="en-US" dirty="0">
                <a:latin typeface="MinionPro-Regular"/>
              </a:rPr>
              <a:t>pravastatin (40 mg), resulted in reduced levels of </a:t>
            </a:r>
            <a:r>
              <a:rPr lang="en-US" dirty="0" err="1">
                <a:latin typeface="MinionPro-Regular"/>
              </a:rPr>
              <a:t>sFlt</a:t>
            </a:r>
            <a:r>
              <a:rPr lang="en-US" dirty="0">
                <a:latin typeface="MinionPro-Regular"/>
              </a:rPr>
              <a:t>-</a:t>
            </a:r>
          </a:p>
          <a:p>
            <a:r>
              <a:rPr lang="en-US" dirty="0">
                <a:latin typeface="MinionPro-Regular"/>
              </a:rPr>
              <a:t>1 and stabilization of impaired glomerular function and</a:t>
            </a:r>
            <a:endParaRPr lang="tr-TR" dirty="0">
              <a:latin typeface="MinionPro-Regular"/>
            </a:endParaRPr>
          </a:p>
          <a:p>
            <a:r>
              <a:rPr lang="tr-TR" dirty="0" err="1">
                <a:latin typeface="MinionPro-Regular"/>
              </a:rPr>
              <a:t>hypertension</a:t>
            </a:r>
            <a:r>
              <a:rPr lang="tr-TR" dirty="0">
                <a:latin typeface="MinionPro-Regular"/>
              </a:rPr>
              <a:t>.</a:t>
            </a:r>
            <a:endParaRPr lang="tr-TR" sz="4400" dirty="0"/>
          </a:p>
        </p:txBody>
      </p:sp>
    </p:spTree>
    <p:extLst>
      <p:ext uri="{BB962C8B-B14F-4D97-AF65-F5344CB8AC3E}">
        <p14:creationId xmlns:p14="http://schemas.microsoft.com/office/powerpoint/2010/main" val="3083158389"/>
      </p:ext>
    </p:extLst>
  </p:cSld>
  <p:clrMapOvr>
    <a:masterClrMapping/>
  </p:clrMapOvr>
  <p:transition spd="med">
    <p:wipe dir="d"/>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tr-TR" dirty="0" err="1"/>
              <a:t>Preeklampsi</a:t>
            </a:r>
            <a:r>
              <a:rPr lang="tr-TR" dirty="0"/>
              <a:t>: sıklık ve klinik önem		</a:t>
            </a:r>
          </a:p>
        </p:txBody>
      </p:sp>
      <p:sp>
        <p:nvSpPr>
          <p:cNvPr id="16387" name="Rectangle 3"/>
          <p:cNvSpPr>
            <a:spLocks noGrp="1" noChangeArrowheads="1"/>
          </p:cNvSpPr>
          <p:nvPr>
            <p:ph type="body" idx="1"/>
          </p:nvPr>
        </p:nvSpPr>
        <p:spPr>
          <a:xfrm>
            <a:off x="228600" y="865188"/>
            <a:ext cx="8431213" cy="4659312"/>
          </a:xfrm>
        </p:spPr>
        <p:txBody>
          <a:bodyPr/>
          <a:lstStyle/>
          <a:p>
            <a:pPr marL="233363" indent="-233363">
              <a:spcAft>
                <a:spcPct val="75000"/>
              </a:spcAft>
              <a:buClr>
                <a:srgbClr val="FF9900"/>
              </a:buClr>
              <a:buFontTx/>
              <a:buChar char="•"/>
            </a:pPr>
            <a:r>
              <a:rPr lang="tr-TR" sz="2400" dirty="0">
                <a:latin typeface="Arial" panose="020B0604020202020204" pitchFamily="34" charset="0"/>
              </a:rPr>
              <a:t>Genel görülme sıklığı %2-8</a:t>
            </a:r>
          </a:p>
          <a:p>
            <a:pPr marL="233363" indent="-233363">
              <a:spcAft>
                <a:spcPct val="75000"/>
              </a:spcAft>
              <a:buClr>
                <a:srgbClr val="FF9900"/>
              </a:buClr>
              <a:buFontTx/>
              <a:buChar char="•"/>
            </a:pPr>
            <a:r>
              <a:rPr lang="tr-TR" sz="2400" dirty="0">
                <a:latin typeface="Arial" panose="020B0604020202020204" pitchFamily="34" charset="0"/>
              </a:rPr>
              <a:t>50000 </a:t>
            </a:r>
            <a:r>
              <a:rPr lang="tr-TR" sz="2400" dirty="0" err="1">
                <a:latin typeface="Arial" panose="020B0604020202020204" pitchFamily="34" charset="0"/>
              </a:rPr>
              <a:t>maternal</a:t>
            </a:r>
            <a:r>
              <a:rPr lang="tr-TR" sz="2400" dirty="0">
                <a:latin typeface="Arial" panose="020B0604020202020204" pitchFamily="34" charset="0"/>
              </a:rPr>
              <a:t> ölüm/yıl</a:t>
            </a:r>
          </a:p>
          <a:p>
            <a:pPr marL="233363" indent="-233363">
              <a:spcAft>
                <a:spcPct val="75000"/>
              </a:spcAft>
              <a:buClr>
                <a:srgbClr val="FF9900"/>
              </a:buClr>
              <a:buFontTx/>
              <a:buChar char="•"/>
            </a:pPr>
            <a:r>
              <a:rPr lang="tr-TR" sz="2400" dirty="0" err="1">
                <a:latin typeface="Arial" panose="020B0604020202020204" pitchFamily="34" charset="0"/>
              </a:rPr>
              <a:t>Preterm</a:t>
            </a:r>
            <a:r>
              <a:rPr lang="tr-TR" sz="2400" dirty="0">
                <a:latin typeface="Arial" panose="020B0604020202020204" pitchFamily="34" charset="0"/>
              </a:rPr>
              <a:t> doğumların % 15 i</a:t>
            </a:r>
          </a:p>
          <a:p>
            <a:pPr marL="233363" indent="-233363">
              <a:spcAft>
                <a:spcPct val="75000"/>
              </a:spcAft>
              <a:buClr>
                <a:srgbClr val="FF9900"/>
              </a:buClr>
              <a:buFontTx/>
              <a:buChar char="•"/>
            </a:pPr>
            <a:r>
              <a:rPr lang="tr-TR" sz="2400" dirty="0">
                <a:latin typeface="Arial" panose="020B0604020202020204" pitchFamily="34" charset="0"/>
              </a:rPr>
              <a:t>IUGR %15 İ</a:t>
            </a:r>
          </a:p>
          <a:p>
            <a:pPr marL="233363" indent="-233363">
              <a:spcAft>
                <a:spcPct val="75000"/>
              </a:spcAft>
              <a:buClr>
                <a:srgbClr val="FF9900"/>
              </a:buClr>
              <a:buFontTx/>
              <a:buChar char="•"/>
            </a:pPr>
            <a:r>
              <a:rPr lang="tr-TR" sz="2400" dirty="0">
                <a:latin typeface="Arial" panose="020B0604020202020204" pitchFamily="34" charset="0"/>
              </a:rPr>
              <a:t>IUMF %25 i</a:t>
            </a:r>
          </a:p>
          <a:p>
            <a:pPr marL="233363" indent="-233363">
              <a:spcAft>
                <a:spcPct val="75000"/>
              </a:spcAft>
              <a:buClr>
                <a:srgbClr val="FF9900"/>
              </a:buClr>
              <a:buFontTx/>
              <a:buChar char="•"/>
            </a:pPr>
            <a:r>
              <a:rPr lang="tr-TR" sz="2400" dirty="0" err="1">
                <a:latin typeface="Arial" panose="020B0604020202020204" pitchFamily="34" charset="0"/>
              </a:rPr>
              <a:t>Maternal</a:t>
            </a:r>
            <a:r>
              <a:rPr lang="tr-TR" sz="2400" dirty="0">
                <a:latin typeface="Arial" panose="020B0604020202020204" pitchFamily="34" charset="0"/>
              </a:rPr>
              <a:t> </a:t>
            </a:r>
            <a:r>
              <a:rPr lang="tr-TR" sz="2400" dirty="0" err="1">
                <a:latin typeface="Arial" panose="020B0604020202020204" pitchFamily="34" charset="0"/>
              </a:rPr>
              <a:t>kardiovaskuler</a:t>
            </a:r>
            <a:r>
              <a:rPr lang="tr-TR" sz="2400" dirty="0">
                <a:latin typeface="Arial" panose="020B0604020202020204" pitchFamily="34" charset="0"/>
              </a:rPr>
              <a:t> risk </a:t>
            </a:r>
            <a:r>
              <a:rPr lang="tr-TR" sz="2400" dirty="0">
                <a:latin typeface="Arial" panose="020B0604020202020204" pitchFamily="34" charset="0"/>
                <a:cs typeface="Arial" panose="020B0604020202020204" pitchFamily="34" charset="0"/>
              </a:rPr>
              <a:t>↑</a:t>
            </a:r>
          </a:p>
          <a:p>
            <a:pPr marL="233363" indent="-233363">
              <a:spcAft>
                <a:spcPct val="75000"/>
              </a:spcAft>
              <a:buClr>
                <a:srgbClr val="FF9900"/>
              </a:buClr>
              <a:buFontTx/>
              <a:buChar char="•"/>
            </a:pPr>
            <a:r>
              <a:rPr lang="tr-TR" sz="2400" dirty="0">
                <a:latin typeface="Arial" panose="020B0604020202020204" pitchFamily="34" charset="0"/>
                <a:cs typeface="Arial" panose="020B0604020202020204" pitchFamily="34" charset="0"/>
              </a:rPr>
              <a:t>CP riski &gt;2 kat ↑</a:t>
            </a:r>
            <a:endParaRPr lang="tr-TR" sz="2400" dirty="0">
              <a:latin typeface="Arial" panose="020B0604020202020204" pitchFamily="34" charset="0"/>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Top)">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slide(fromTop)">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slide(fromTop)">
                                      <p:cBhvr>
                                        <p:cTn id="17" dur="500"/>
                                        <p:tgtEl>
                                          <p:spTgt spid="163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slide(fromTop)">
                                      <p:cBhvr>
                                        <p:cTn id="22" dur="500"/>
                                        <p:tgtEl>
                                          <p:spTgt spid="163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6387">
                                            <p:txEl>
                                              <p:pRg st="4" end="4"/>
                                            </p:txEl>
                                          </p:spTgt>
                                        </p:tgtEl>
                                        <p:attrNameLst>
                                          <p:attrName>style.visibility</p:attrName>
                                        </p:attrNameLst>
                                      </p:cBhvr>
                                      <p:to>
                                        <p:strVal val="visible"/>
                                      </p:to>
                                    </p:set>
                                    <p:animEffect transition="in" filter="slide(fromTop)">
                                      <p:cBhvr>
                                        <p:cTn id="27" dur="500"/>
                                        <p:tgtEl>
                                          <p:spTgt spid="163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6387">
                                            <p:txEl>
                                              <p:pRg st="5" end="5"/>
                                            </p:txEl>
                                          </p:spTgt>
                                        </p:tgtEl>
                                        <p:attrNameLst>
                                          <p:attrName>style.visibility</p:attrName>
                                        </p:attrNameLst>
                                      </p:cBhvr>
                                      <p:to>
                                        <p:strVal val="visible"/>
                                      </p:to>
                                    </p:set>
                                    <p:animEffect transition="in" filter="slide(fromTop)">
                                      <p:cBhvr>
                                        <p:cTn id="32" dur="500"/>
                                        <p:tgtEl>
                                          <p:spTgt spid="1638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6387">
                                            <p:txEl>
                                              <p:pRg st="6" end="6"/>
                                            </p:txEl>
                                          </p:spTgt>
                                        </p:tgtEl>
                                        <p:attrNameLst>
                                          <p:attrName>style.visibility</p:attrName>
                                        </p:attrNameLst>
                                      </p:cBhvr>
                                      <p:to>
                                        <p:strVal val="visible"/>
                                      </p:to>
                                    </p:set>
                                    <p:animEffect transition="in" filter="slide(fromTop)">
                                      <p:cBhvr>
                                        <p:cTn id="37" dur="500"/>
                                        <p:tgtEl>
                                          <p:spTgt spid="163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0A59667-CBC2-4E39-9070-0E07A7B2AEC9}"/>
              </a:ext>
            </a:extLst>
          </p:cNvPr>
          <p:cNvSpPr>
            <a:spLocks noGrp="1"/>
          </p:cNvSpPr>
          <p:nvPr>
            <p:ph type="title"/>
          </p:nvPr>
        </p:nvSpPr>
        <p:spPr/>
        <p:txBody>
          <a:bodyPr/>
          <a:lstStyle/>
          <a:p>
            <a:r>
              <a:rPr lang="tr-TR" dirty="0"/>
              <a:t>Ufukta ne var?</a:t>
            </a:r>
          </a:p>
        </p:txBody>
      </p:sp>
      <p:pic>
        <p:nvPicPr>
          <p:cNvPr id="6" name="Resim 5">
            <a:extLst>
              <a:ext uri="{FF2B5EF4-FFF2-40B4-BE49-F238E27FC236}">
                <a16:creationId xmlns:a16="http://schemas.microsoft.com/office/drawing/2014/main" id="{FDCDF2BD-69B9-4375-A853-3D5B6746C39C}"/>
              </a:ext>
            </a:extLst>
          </p:cNvPr>
          <p:cNvPicPr>
            <a:picLocks noChangeAspect="1"/>
          </p:cNvPicPr>
          <p:nvPr/>
        </p:nvPicPr>
        <p:blipFill>
          <a:blip r:embed="rId2"/>
          <a:stretch>
            <a:fillRect/>
          </a:stretch>
        </p:blipFill>
        <p:spPr>
          <a:xfrm>
            <a:off x="106747" y="1086678"/>
            <a:ext cx="8993663" cy="4717774"/>
          </a:xfrm>
          <a:prstGeom prst="rect">
            <a:avLst/>
          </a:prstGeom>
        </p:spPr>
      </p:pic>
    </p:spTree>
    <p:extLst>
      <p:ext uri="{BB962C8B-B14F-4D97-AF65-F5344CB8AC3E}">
        <p14:creationId xmlns:p14="http://schemas.microsoft.com/office/powerpoint/2010/main" val="1608432834"/>
      </p:ext>
    </p:extLst>
  </p:cSld>
  <p:clrMapOvr>
    <a:masterClrMapping/>
  </p:clrMapOvr>
  <p:transition spd="med">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3B917FA-8497-4606-B1F0-8512E02C1C99}"/>
              </a:ext>
            </a:extLst>
          </p:cNvPr>
          <p:cNvSpPr>
            <a:spLocks noGrp="1"/>
          </p:cNvSpPr>
          <p:nvPr>
            <p:ph type="title"/>
          </p:nvPr>
        </p:nvSpPr>
        <p:spPr>
          <a:xfrm>
            <a:off x="214312" y="73025"/>
            <a:ext cx="8929687" cy="609600"/>
          </a:xfrm>
        </p:spPr>
        <p:txBody>
          <a:bodyPr/>
          <a:lstStyle/>
          <a:p>
            <a:r>
              <a:rPr lang="tr-TR" dirty="0" err="1"/>
              <a:t>Preklampsiyi</a:t>
            </a:r>
            <a:r>
              <a:rPr lang="tr-TR" dirty="0"/>
              <a:t> engellemede faydası olmayanlar</a:t>
            </a:r>
          </a:p>
        </p:txBody>
      </p:sp>
      <p:sp>
        <p:nvSpPr>
          <p:cNvPr id="3" name="İçerik Yer Tutucusu 2">
            <a:extLst>
              <a:ext uri="{FF2B5EF4-FFF2-40B4-BE49-F238E27FC236}">
                <a16:creationId xmlns:a16="http://schemas.microsoft.com/office/drawing/2014/main" id="{D67DBD99-FDDA-4C2C-A179-B68E04FF33E9}"/>
              </a:ext>
            </a:extLst>
          </p:cNvPr>
          <p:cNvSpPr>
            <a:spLocks noGrp="1"/>
          </p:cNvSpPr>
          <p:nvPr>
            <p:ph idx="1"/>
          </p:nvPr>
        </p:nvSpPr>
        <p:spPr/>
        <p:txBody>
          <a:bodyPr/>
          <a:lstStyle/>
          <a:p>
            <a:pPr>
              <a:buFont typeface="Arial" panose="020B0604020202020204" pitchFamily="34" charset="0"/>
              <a:buChar char="•"/>
            </a:pPr>
            <a:r>
              <a:rPr lang="tr-TR" sz="2800" dirty="0"/>
              <a:t>C Vitamini</a:t>
            </a:r>
          </a:p>
          <a:p>
            <a:pPr>
              <a:buFont typeface="Arial" panose="020B0604020202020204" pitchFamily="34" charset="0"/>
              <a:buChar char="•"/>
            </a:pPr>
            <a:r>
              <a:rPr lang="tr-TR" sz="2800" dirty="0"/>
              <a:t>E vitamini</a:t>
            </a:r>
          </a:p>
          <a:p>
            <a:pPr>
              <a:buFont typeface="Arial" panose="020B0604020202020204" pitchFamily="34" charset="0"/>
              <a:buChar char="•"/>
            </a:pPr>
            <a:r>
              <a:rPr lang="tr-TR" sz="2800" dirty="0"/>
              <a:t>D vitamini</a:t>
            </a:r>
          </a:p>
          <a:p>
            <a:pPr>
              <a:buFont typeface="Arial" panose="020B0604020202020204" pitchFamily="34" charset="0"/>
              <a:buChar char="•"/>
            </a:pPr>
            <a:r>
              <a:rPr lang="tr-TR" sz="2800" dirty="0"/>
              <a:t>Balık yağı</a:t>
            </a:r>
          </a:p>
          <a:p>
            <a:pPr>
              <a:buFont typeface="Arial" panose="020B0604020202020204" pitchFamily="34" charset="0"/>
              <a:buChar char="•"/>
            </a:pPr>
            <a:r>
              <a:rPr lang="tr-TR" sz="2800" dirty="0"/>
              <a:t>Yatak istirahati</a:t>
            </a:r>
          </a:p>
          <a:p>
            <a:pPr>
              <a:buFont typeface="Arial" panose="020B0604020202020204" pitchFamily="34" charset="0"/>
              <a:buChar char="•"/>
            </a:pPr>
            <a:r>
              <a:rPr lang="tr-TR" sz="2800" dirty="0"/>
              <a:t>Tuzsuz </a:t>
            </a:r>
            <a:r>
              <a:rPr lang="tr-TR" sz="2800" dirty="0" err="1"/>
              <a:t>diet</a:t>
            </a:r>
            <a:endParaRPr lang="tr-TR" sz="2800" dirty="0"/>
          </a:p>
          <a:p>
            <a:pPr>
              <a:buFont typeface="Arial" panose="020B0604020202020204" pitchFamily="34" charset="0"/>
              <a:buChar char="•"/>
            </a:pPr>
            <a:r>
              <a:rPr lang="tr-TR" sz="2800" dirty="0" err="1"/>
              <a:t>Magnesium</a:t>
            </a:r>
            <a:r>
              <a:rPr lang="tr-TR" sz="2800" dirty="0"/>
              <a:t> </a:t>
            </a:r>
          </a:p>
          <a:p>
            <a:pPr>
              <a:buFont typeface="Arial" panose="020B0604020202020204" pitchFamily="34" charset="0"/>
              <a:buChar char="•"/>
            </a:pPr>
            <a:r>
              <a:rPr lang="tr-TR" sz="2800" dirty="0"/>
              <a:t>(Normal kalsiyumlu </a:t>
            </a:r>
            <a:r>
              <a:rPr lang="tr-TR" sz="2800" dirty="0" err="1"/>
              <a:t>dietle</a:t>
            </a:r>
            <a:r>
              <a:rPr lang="tr-TR" sz="2800" dirty="0"/>
              <a:t> beslenen popülasyonda) Kalsiyum</a:t>
            </a:r>
          </a:p>
        </p:txBody>
      </p:sp>
    </p:spTree>
    <p:extLst>
      <p:ext uri="{BB962C8B-B14F-4D97-AF65-F5344CB8AC3E}">
        <p14:creationId xmlns:p14="http://schemas.microsoft.com/office/powerpoint/2010/main" val="3669142679"/>
      </p:ext>
    </p:extLst>
  </p:cSld>
  <p:clrMapOvr>
    <a:masterClrMapping/>
  </p:clrMapOvr>
  <p:transition spd="med">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353934B-1E80-4881-96E5-8F54489B3C37}"/>
              </a:ext>
            </a:extLst>
          </p:cNvPr>
          <p:cNvSpPr>
            <a:spLocks noGrp="1"/>
          </p:cNvSpPr>
          <p:nvPr>
            <p:ph type="title"/>
          </p:nvPr>
        </p:nvSpPr>
        <p:spPr/>
        <p:txBody>
          <a:bodyPr/>
          <a:lstStyle/>
          <a:p>
            <a:r>
              <a:rPr lang="tr-TR" dirty="0"/>
              <a:t>Ne yapalım</a:t>
            </a:r>
          </a:p>
        </p:txBody>
      </p:sp>
      <p:sp>
        <p:nvSpPr>
          <p:cNvPr id="3" name="İçerik Yer Tutucusu 2">
            <a:extLst>
              <a:ext uri="{FF2B5EF4-FFF2-40B4-BE49-F238E27FC236}">
                <a16:creationId xmlns:a16="http://schemas.microsoft.com/office/drawing/2014/main" id="{F639EFF3-F851-48D3-89FF-E9276C84AF11}"/>
              </a:ext>
            </a:extLst>
          </p:cNvPr>
          <p:cNvSpPr>
            <a:spLocks noGrp="1"/>
          </p:cNvSpPr>
          <p:nvPr>
            <p:ph idx="1"/>
          </p:nvPr>
        </p:nvSpPr>
        <p:spPr>
          <a:xfrm>
            <a:off x="356394" y="1060174"/>
            <a:ext cx="8431212" cy="3313043"/>
          </a:xfrm>
        </p:spPr>
        <p:txBody>
          <a:bodyPr/>
          <a:lstStyle/>
          <a:p>
            <a:pPr>
              <a:buFont typeface="Arial" panose="020B0604020202020204" pitchFamily="34" charset="0"/>
              <a:buChar char="•"/>
            </a:pPr>
            <a:r>
              <a:rPr lang="tr-TR" sz="4800" dirty="0"/>
              <a:t>Risk tayini </a:t>
            </a:r>
          </a:p>
          <a:p>
            <a:pPr lvl="1">
              <a:buFont typeface="Arial" panose="020B0604020202020204" pitchFamily="34" charset="0"/>
              <a:buChar char="•"/>
            </a:pPr>
            <a:r>
              <a:rPr lang="tr-TR" sz="4800" dirty="0"/>
              <a:t>NICE / USPSTF / FMF</a:t>
            </a:r>
          </a:p>
          <a:p>
            <a:pPr>
              <a:buFont typeface="Arial" panose="020B0604020202020204" pitchFamily="34" charset="0"/>
              <a:buChar char="•"/>
            </a:pPr>
            <a:r>
              <a:rPr lang="tr-TR" sz="4800" dirty="0"/>
              <a:t>Aspirin (75- 81-150mg/gün)</a:t>
            </a:r>
          </a:p>
          <a:p>
            <a:pPr>
              <a:buFont typeface="Arial" panose="020B0604020202020204" pitchFamily="34" charset="0"/>
              <a:buChar char="•"/>
            </a:pPr>
            <a:r>
              <a:rPr lang="tr-TR" sz="4800" dirty="0"/>
              <a:t>TA ölçümü / İdrarda protein</a:t>
            </a:r>
          </a:p>
          <a:p>
            <a:pPr>
              <a:buFont typeface="Arial" panose="020B0604020202020204" pitchFamily="34" charset="0"/>
              <a:buChar char="•"/>
            </a:pPr>
            <a:r>
              <a:rPr lang="tr-TR" sz="4800" dirty="0" err="1"/>
              <a:t>Fetal</a:t>
            </a:r>
            <a:r>
              <a:rPr lang="tr-TR" sz="4800" dirty="0"/>
              <a:t> </a:t>
            </a:r>
            <a:r>
              <a:rPr lang="tr-TR" sz="4800" dirty="0" err="1"/>
              <a:t>biometri</a:t>
            </a:r>
            <a:r>
              <a:rPr lang="tr-TR" sz="4800" dirty="0"/>
              <a:t> / </a:t>
            </a:r>
            <a:r>
              <a:rPr lang="tr-TR" sz="4800" dirty="0" err="1"/>
              <a:t>Doppler</a:t>
            </a:r>
            <a:r>
              <a:rPr lang="tr-TR" sz="4800" dirty="0"/>
              <a:t>(?)</a:t>
            </a:r>
          </a:p>
        </p:txBody>
      </p:sp>
    </p:spTree>
    <p:extLst>
      <p:ext uri="{BB962C8B-B14F-4D97-AF65-F5344CB8AC3E}">
        <p14:creationId xmlns:p14="http://schemas.microsoft.com/office/powerpoint/2010/main" val="3919948993"/>
      </p:ext>
    </p:extLst>
  </p:cSld>
  <p:clrMapOvr>
    <a:masterClrMapping/>
  </p:clrMapOvr>
  <p:transition spd="med">
    <p:wipe dir="d"/>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tr-TR" dirty="0" err="1"/>
              <a:t>Preeklampsi</a:t>
            </a:r>
            <a:r>
              <a:rPr lang="tr-TR" dirty="0"/>
              <a:t>: Yüksek riskli grup (NICE)	</a:t>
            </a:r>
          </a:p>
        </p:txBody>
      </p:sp>
      <p:sp>
        <p:nvSpPr>
          <p:cNvPr id="16387" name="Rectangle 3"/>
          <p:cNvSpPr>
            <a:spLocks noGrp="1" noChangeArrowheads="1"/>
          </p:cNvSpPr>
          <p:nvPr>
            <p:ph type="body" idx="1"/>
          </p:nvPr>
        </p:nvSpPr>
        <p:spPr>
          <a:xfrm>
            <a:off x="228600" y="865188"/>
            <a:ext cx="8431213" cy="4659312"/>
          </a:xfrm>
        </p:spPr>
        <p:txBody>
          <a:bodyPr/>
          <a:lstStyle/>
          <a:p>
            <a:pPr>
              <a:lnSpc>
                <a:spcPct val="150000"/>
              </a:lnSpc>
              <a:buFont typeface="Arial" panose="020B0604020202020204" pitchFamily="34" charset="0"/>
              <a:buChar char="•"/>
            </a:pPr>
            <a:r>
              <a:rPr lang="tr-TR" sz="3200" dirty="0"/>
              <a:t>Önceki gebelikte </a:t>
            </a:r>
            <a:r>
              <a:rPr lang="tr-TR" sz="3200" dirty="0" err="1"/>
              <a:t>preeklampsi</a:t>
            </a:r>
            <a:endParaRPr lang="tr-TR" sz="3200" dirty="0"/>
          </a:p>
          <a:p>
            <a:pPr>
              <a:lnSpc>
                <a:spcPct val="150000"/>
              </a:lnSpc>
              <a:buFont typeface="Arial" panose="020B0604020202020204" pitchFamily="34" charset="0"/>
              <a:buChar char="•"/>
            </a:pPr>
            <a:r>
              <a:rPr lang="tr-TR" sz="3200" dirty="0"/>
              <a:t>Kronik böbrek hastalığı</a:t>
            </a:r>
          </a:p>
          <a:p>
            <a:pPr>
              <a:lnSpc>
                <a:spcPct val="150000"/>
              </a:lnSpc>
              <a:buFont typeface="Arial" panose="020B0604020202020204" pitchFamily="34" charset="0"/>
              <a:buChar char="•"/>
            </a:pPr>
            <a:r>
              <a:rPr lang="tr-TR" sz="3200" dirty="0" err="1"/>
              <a:t>Otoimmun</a:t>
            </a:r>
            <a:r>
              <a:rPr lang="tr-TR" sz="3200" dirty="0"/>
              <a:t> hastalık (LE, APS)</a:t>
            </a:r>
          </a:p>
          <a:p>
            <a:pPr>
              <a:lnSpc>
                <a:spcPct val="150000"/>
              </a:lnSpc>
              <a:buFont typeface="Arial" panose="020B0604020202020204" pitchFamily="34" charset="0"/>
              <a:buChar char="•"/>
            </a:pPr>
            <a:r>
              <a:rPr lang="tr-TR" sz="3200" dirty="0" err="1"/>
              <a:t>Diabetes</a:t>
            </a:r>
            <a:r>
              <a:rPr lang="tr-TR" sz="3200" dirty="0"/>
              <a:t> </a:t>
            </a:r>
            <a:r>
              <a:rPr lang="tr-TR" sz="3200" dirty="0" err="1"/>
              <a:t>mellitus</a:t>
            </a:r>
            <a:endParaRPr lang="tr-TR" sz="3200" dirty="0"/>
          </a:p>
          <a:p>
            <a:pPr>
              <a:lnSpc>
                <a:spcPct val="150000"/>
              </a:lnSpc>
              <a:buFont typeface="Arial" panose="020B0604020202020204" pitchFamily="34" charset="0"/>
              <a:buChar char="•"/>
            </a:pPr>
            <a:r>
              <a:rPr lang="tr-TR" sz="3200" dirty="0"/>
              <a:t>Kronik hipertansiyon</a:t>
            </a:r>
            <a:endParaRPr lang="tr-TR" sz="3600" dirty="0">
              <a:latin typeface="Arial" panose="020B0604020202020204" pitchFamily="34" charset="0"/>
            </a:endParaRPr>
          </a:p>
        </p:txBody>
      </p:sp>
    </p:spTree>
    <p:extLst>
      <p:ext uri="{BB962C8B-B14F-4D97-AF65-F5344CB8AC3E}">
        <p14:creationId xmlns:p14="http://schemas.microsoft.com/office/powerpoint/2010/main" val="3758477626"/>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Top)">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slide(fromTop)">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slide(fromTop)">
                                      <p:cBhvr>
                                        <p:cTn id="17" dur="500"/>
                                        <p:tgtEl>
                                          <p:spTgt spid="163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slide(fromTop)">
                                      <p:cBhvr>
                                        <p:cTn id="22" dur="500"/>
                                        <p:tgtEl>
                                          <p:spTgt spid="163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6387">
                                            <p:txEl>
                                              <p:pRg st="4" end="4"/>
                                            </p:txEl>
                                          </p:spTgt>
                                        </p:tgtEl>
                                        <p:attrNameLst>
                                          <p:attrName>style.visibility</p:attrName>
                                        </p:attrNameLst>
                                      </p:cBhvr>
                                      <p:to>
                                        <p:strVal val="visible"/>
                                      </p:to>
                                    </p:set>
                                    <p:animEffect transition="in" filter="slide(fromTop)">
                                      <p:cBhvr>
                                        <p:cTn id="27"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tr-TR" dirty="0" err="1"/>
              <a:t>Preeklampsi</a:t>
            </a:r>
            <a:r>
              <a:rPr lang="tr-TR" dirty="0"/>
              <a:t>: Orta riskli grup (NICE)	</a:t>
            </a:r>
          </a:p>
        </p:txBody>
      </p:sp>
      <p:sp>
        <p:nvSpPr>
          <p:cNvPr id="16387" name="Rectangle 3"/>
          <p:cNvSpPr>
            <a:spLocks noGrp="1" noChangeArrowheads="1"/>
          </p:cNvSpPr>
          <p:nvPr>
            <p:ph type="body" idx="1"/>
          </p:nvPr>
        </p:nvSpPr>
        <p:spPr>
          <a:xfrm>
            <a:off x="228600" y="865188"/>
            <a:ext cx="8431213" cy="4659312"/>
          </a:xfrm>
        </p:spPr>
        <p:txBody>
          <a:bodyPr/>
          <a:lstStyle/>
          <a:p>
            <a:pPr>
              <a:lnSpc>
                <a:spcPct val="150000"/>
              </a:lnSpc>
              <a:buFont typeface="Arial" panose="020B0604020202020204" pitchFamily="34" charset="0"/>
              <a:buChar char="•"/>
            </a:pPr>
            <a:r>
              <a:rPr lang="tr-TR" sz="2800" dirty="0"/>
              <a:t>İlk Gebelik</a:t>
            </a:r>
          </a:p>
          <a:p>
            <a:pPr>
              <a:lnSpc>
                <a:spcPct val="150000"/>
              </a:lnSpc>
              <a:buFont typeface="Arial" panose="020B0604020202020204" pitchFamily="34" charset="0"/>
              <a:buChar char="•"/>
            </a:pPr>
            <a:r>
              <a:rPr lang="tr-TR" sz="2800" dirty="0"/>
              <a:t>Yaş &gt;40</a:t>
            </a:r>
          </a:p>
          <a:p>
            <a:pPr>
              <a:lnSpc>
                <a:spcPct val="150000"/>
              </a:lnSpc>
              <a:buFont typeface="Arial" panose="020B0604020202020204" pitchFamily="34" charset="0"/>
              <a:buChar char="•"/>
            </a:pPr>
            <a:r>
              <a:rPr lang="tr-TR" sz="2800" dirty="0"/>
              <a:t>Bir önceki gebelik &gt;10 yıl  önce</a:t>
            </a:r>
          </a:p>
          <a:p>
            <a:pPr>
              <a:lnSpc>
                <a:spcPct val="150000"/>
              </a:lnSpc>
              <a:buFont typeface="Arial" panose="020B0604020202020204" pitchFamily="34" charset="0"/>
              <a:buChar char="•"/>
            </a:pPr>
            <a:r>
              <a:rPr lang="tr-TR" sz="2800" dirty="0"/>
              <a:t>İlk </a:t>
            </a:r>
            <a:r>
              <a:rPr lang="tr-TR" sz="2800" dirty="0" err="1"/>
              <a:t>vizitte</a:t>
            </a:r>
            <a:r>
              <a:rPr lang="tr-TR" sz="2800" dirty="0"/>
              <a:t> Vücut kitle indeksi &gt;35 kg/m2</a:t>
            </a:r>
          </a:p>
          <a:p>
            <a:pPr>
              <a:lnSpc>
                <a:spcPct val="150000"/>
              </a:lnSpc>
              <a:buFont typeface="Arial" panose="020B0604020202020204" pitchFamily="34" charset="0"/>
              <a:buChar char="•"/>
            </a:pPr>
            <a:r>
              <a:rPr lang="tr-TR" sz="2800" dirty="0"/>
              <a:t>Ailede </a:t>
            </a:r>
            <a:r>
              <a:rPr lang="tr-TR" sz="2800" dirty="0" err="1"/>
              <a:t>preeklampsi</a:t>
            </a:r>
            <a:r>
              <a:rPr lang="tr-TR" sz="2800" dirty="0"/>
              <a:t> hikayesi</a:t>
            </a:r>
          </a:p>
          <a:p>
            <a:pPr>
              <a:lnSpc>
                <a:spcPct val="150000"/>
              </a:lnSpc>
              <a:buFont typeface="Arial" panose="020B0604020202020204" pitchFamily="34" charset="0"/>
              <a:buChar char="•"/>
            </a:pPr>
            <a:r>
              <a:rPr lang="tr-TR" sz="2800" dirty="0"/>
              <a:t>Çoğul gebelik</a:t>
            </a:r>
            <a:endParaRPr lang="en-US" sz="2800" dirty="0"/>
          </a:p>
          <a:p>
            <a:pPr marL="0" indent="0">
              <a:lnSpc>
                <a:spcPct val="150000"/>
              </a:lnSpc>
            </a:pPr>
            <a:endParaRPr lang="tr-TR" sz="3600" dirty="0">
              <a:latin typeface="Arial" panose="020B0604020202020204" pitchFamily="34" charset="0"/>
            </a:endParaRPr>
          </a:p>
        </p:txBody>
      </p:sp>
    </p:spTree>
    <p:extLst>
      <p:ext uri="{BB962C8B-B14F-4D97-AF65-F5344CB8AC3E}">
        <p14:creationId xmlns:p14="http://schemas.microsoft.com/office/powerpoint/2010/main" val="3684745501"/>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Top)">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slide(fromTop)">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slide(fromTop)">
                                      <p:cBhvr>
                                        <p:cTn id="17" dur="500"/>
                                        <p:tgtEl>
                                          <p:spTgt spid="163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slide(fromTop)">
                                      <p:cBhvr>
                                        <p:cTn id="22" dur="500"/>
                                        <p:tgtEl>
                                          <p:spTgt spid="163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6387">
                                            <p:txEl>
                                              <p:pRg st="4" end="4"/>
                                            </p:txEl>
                                          </p:spTgt>
                                        </p:tgtEl>
                                        <p:attrNameLst>
                                          <p:attrName>style.visibility</p:attrName>
                                        </p:attrNameLst>
                                      </p:cBhvr>
                                      <p:to>
                                        <p:strVal val="visible"/>
                                      </p:to>
                                    </p:set>
                                    <p:animEffect transition="in" filter="slide(fromTop)">
                                      <p:cBhvr>
                                        <p:cTn id="27" dur="500"/>
                                        <p:tgtEl>
                                          <p:spTgt spid="163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6387">
                                            <p:txEl>
                                              <p:pRg st="5" end="5"/>
                                            </p:txEl>
                                          </p:spTgt>
                                        </p:tgtEl>
                                        <p:attrNameLst>
                                          <p:attrName>style.visibility</p:attrName>
                                        </p:attrNameLst>
                                      </p:cBhvr>
                                      <p:to>
                                        <p:strVal val="visible"/>
                                      </p:to>
                                    </p:set>
                                    <p:animEffect transition="in" filter="slide(fromTop)">
                                      <p:cBhvr>
                                        <p:cTn id="32"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tr-TR" dirty="0" err="1"/>
              <a:t>Preeklampsi</a:t>
            </a:r>
            <a:r>
              <a:rPr lang="tr-TR" dirty="0"/>
              <a:t>: </a:t>
            </a:r>
            <a:r>
              <a:rPr lang="tr-TR" dirty="0" err="1"/>
              <a:t>Profilaksi</a:t>
            </a:r>
            <a:r>
              <a:rPr lang="tr-TR" dirty="0"/>
              <a:t>(NICE)	</a:t>
            </a:r>
          </a:p>
        </p:txBody>
      </p:sp>
      <p:sp>
        <p:nvSpPr>
          <p:cNvPr id="16387" name="Rectangle 3"/>
          <p:cNvSpPr>
            <a:spLocks noGrp="1" noChangeArrowheads="1"/>
          </p:cNvSpPr>
          <p:nvPr>
            <p:ph type="body" idx="1"/>
          </p:nvPr>
        </p:nvSpPr>
        <p:spPr>
          <a:xfrm>
            <a:off x="228600" y="865188"/>
            <a:ext cx="8431213" cy="4659312"/>
          </a:xfrm>
        </p:spPr>
        <p:txBody>
          <a:bodyPr/>
          <a:lstStyle/>
          <a:p>
            <a:pPr marL="571500" indent="-571500">
              <a:lnSpc>
                <a:spcPct val="150000"/>
              </a:lnSpc>
              <a:buFont typeface="Arial" panose="020B0604020202020204" pitchFamily="34" charset="0"/>
              <a:buChar char="•"/>
            </a:pPr>
            <a:r>
              <a:rPr lang="tr-TR" sz="3600" dirty="0">
                <a:latin typeface="Arial" panose="020B0604020202020204" pitchFamily="34" charset="0"/>
              </a:rPr>
              <a:t>Yüksek riske işaret eden 1 faktör ya da orta riske işaret eden 2 veya daha fazla faktör varlığında:</a:t>
            </a:r>
          </a:p>
          <a:p>
            <a:pPr marL="0" indent="0">
              <a:lnSpc>
                <a:spcPct val="150000"/>
              </a:lnSpc>
            </a:pPr>
            <a:r>
              <a:rPr lang="tr-TR" sz="3600" dirty="0">
                <a:latin typeface="Arial" panose="020B0604020202020204" pitchFamily="34" charset="0"/>
              </a:rPr>
              <a:t>75 mg Aspirin 12-40 hafta</a:t>
            </a:r>
          </a:p>
          <a:p>
            <a:pPr marL="0" indent="0">
              <a:lnSpc>
                <a:spcPct val="150000"/>
              </a:lnSpc>
            </a:pPr>
            <a:endParaRPr lang="tr-TR" sz="3600" dirty="0">
              <a:latin typeface="Arial" panose="020B0604020202020204" pitchFamily="34" charset="0"/>
            </a:endParaRPr>
          </a:p>
        </p:txBody>
      </p:sp>
    </p:spTree>
    <p:extLst>
      <p:ext uri="{BB962C8B-B14F-4D97-AF65-F5344CB8AC3E}">
        <p14:creationId xmlns:p14="http://schemas.microsoft.com/office/powerpoint/2010/main" val="894065388"/>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Top)">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slide(fromTop)">
                                      <p:cBhvr>
                                        <p:cTn id="12" dur="500"/>
                                        <p:tgtEl>
                                          <p:spTgt spid="1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7F7AB5B-C693-46FE-990D-493E66130E49}"/>
              </a:ext>
            </a:extLst>
          </p:cNvPr>
          <p:cNvSpPr>
            <a:spLocks noGrp="1"/>
          </p:cNvSpPr>
          <p:nvPr>
            <p:ph type="title"/>
          </p:nvPr>
        </p:nvSpPr>
        <p:spPr/>
        <p:txBody>
          <a:bodyPr/>
          <a:lstStyle/>
          <a:p>
            <a:r>
              <a:rPr lang="tr-TR" dirty="0" err="1"/>
              <a:t>Preeklampsi</a:t>
            </a:r>
            <a:r>
              <a:rPr lang="tr-TR" dirty="0"/>
              <a:t>: Yüksek riskli grup (NICE)</a:t>
            </a:r>
          </a:p>
        </p:txBody>
      </p:sp>
      <p:sp>
        <p:nvSpPr>
          <p:cNvPr id="3" name="İçerik Yer Tutucusu 2">
            <a:extLst>
              <a:ext uri="{FF2B5EF4-FFF2-40B4-BE49-F238E27FC236}">
                <a16:creationId xmlns:a16="http://schemas.microsoft.com/office/drawing/2014/main" id="{A1906028-7410-4BDD-A520-03AC5F070B91}"/>
              </a:ext>
            </a:extLst>
          </p:cNvPr>
          <p:cNvSpPr>
            <a:spLocks noGrp="1"/>
          </p:cNvSpPr>
          <p:nvPr>
            <p:ph idx="1"/>
          </p:nvPr>
        </p:nvSpPr>
        <p:spPr/>
        <p:txBody>
          <a:bodyPr/>
          <a:lstStyle/>
          <a:p>
            <a:pPr>
              <a:lnSpc>
                <a:spcPct val="150000"/>
              </a:lnSpc>
              <a:buFont typeface="Arial" panose="020B0604020202020204" pitchFamily="34" charset="0"/>
              <a:buChar char="•"/>
            </a:pPr>
            <a:r>
              <a:rPr lang="tr-TR" dirty="0"/>
              <a:t>Hikayede :</a:t>
            </a:r>
          </a:p>
          <a:p>
            <a:pPr lvl="1">
              <a:lnSpc>
                <a:spcPct val="150000"/>
              </a:lnSpc>
              <a:buFont typeface="Arial" panose="020B0604020202020204" pitchFamily="34" charset="0"/>
              <a:buChar char="•"/>
            </a:pPr>
            <a:r>
              <a:rPr lang="tr-TR" dirty="0"/>
              <a:t>Ciddi </a:t>
            </a:r>
            <a:r>
              <a:rPr lang="tr-TR" dirty="0" err="1"/>
              <a:t>preeklampsi</a:t>
            </a:r>
            <a:endParaRPr lang="tr-TR" dirty="0"/>
          </a:p>
          <a:p>
            <a:pPr lvl="1">
              <a:lnSpc>
                <a:spcPct val="150000"/>
              </a:lnSpc>
              <a:buFont typeface="Arial" panose="020B0604020202020204" pitchFamily="34" charset="0"/>
              <a:buChar char="•"/>
            </a:pPr>
            <a:r>
              <a:rPr lang="tr-TR" dirty="0"/>
              <a:t>34 hafta öncesi doğum gerektiren PE</a:t>
            </a:r>
          </a:p>
          <a:p>
            <a:pPr lvl="1">
              <a:lnSpc>
                <a:spcPct val="150000"/>
              </a:lnSpc>
              <a:buFont typeface="Arial" panose="020B0604020202020204" pitchFamily="34" charset="0"/>
              <a:buChar char="•"/>
            </a:pPr>
            <a:r>
              <a:rPr lang="tr-TR" dirty="0"/>
              <a:t>10 </a:t>
            </a:r>
            <a:r>
              <a:rPr lang="tr-TR" dirty="0" err="1"/>
              <a:t>persantilin</a:t>
            </a:r>
            <a:r>
              <a:rPr lang="tr-TR" dirty="0"/>
              <a:t> altında doğum  ağırlığı ile birlikte PE</a:t>
            </a:r>
          </a:p>
          <a:p>
            <a:pPr lvl="1">
              <a:lnSpc>
                <a:spcPct val="150000"/>
              </a:lnSpc>
              <a:buFont typeface="Arial" panose="020B0604020202020204" pitchFamily="34" charset="0"/>
              <a:buChar char="•"/>
            </a:pPr>
            <a:r>
              <a:rPr lang="tr-TR" dirty="0"/>
              <a:t>IUMF</a:t>
            </a:r>
          </a:p>
          <a:p>
            <a:pPr lvl="1">
              <a:lnSpc>
                <a:spcPct val="150000"/>
              </a:lnSpc>
              <a:buFont typeface="Arial" panose="020B0604020202020204" pitchFamily="34" charset="0"/>
              <a:buChar char="•"/>
            </a:pPr>
            <a:r>
              <a:rPr lang="tr-TR" dirty="0" err="1"/>
              <a:t>Ablatio</a:t>
            </a:r>
            <a:r>
              <a:rPr lang="tr-TR" dirty="0"/>
              <a:t> var ise:</a:t>
            </a:r>
          </a:p>
          <a:p>
            <a:pPr marL="457200" lvl="1" indent="0">
              <a:lnSpc>
                <a:spcPct val="150000"/>
              </a:lnSpc>
            </a:pPr>
            <a:r>
              <a:rPr lang="tr-TR" dirty="0"/>
              <a:t>28-30 haftalar arasında veya bir önceki gebelikte olayların başladığı haftadan en az 2 hafta öncesinden başlayarak </a:t>
            </a:r>
            <a:r>
              <a:rPr lang="tr-TR" dirty="0" err="1"/>
              <a:t>ultrasonografik</a:t>
            </a:r>
            <a:r>
              <a:rPr lang="tr-TR" dirty="0"/>
              <a:t> </a:t>
            </a:r>
            <a:r>
              <a:rPr lang="tr-TR" dirty="0" err="1"/>
              <a:t>fetal</a:t>
            </a:r>
            <a:r>
              <a:rPr lang="tr-TR" dirty="0"/>
              <a:t> </a:t>
            </a:r>
            <a:r>
              <a:rPr lang="tr-TR" dirty="0" err="1"/>
              <a:t>biometri</a:t>
            </a:r>
            <a:r>
              <a:rPr lang="tr-TR" dirty="0"/>
              <a:t>, amnios mayii miktarı </a:t>
            </a:r>
            <a:r>
              <a:rPr lang="tr-TR" dirty="0" err="1"/>
              <a:t>tesbiti</a:t>
            </a:r>
            <a:r>
              <a:rPr lang="tr-TR" dirty="0"/>
              <a:t> ve </a:t>
            </a:r>
            <a:r>
              <a:rPr lang="tr-TR" dirty="0" err="1"/>
              <a:t>umbilikal</a:t>
            </a:r>
            <a:r>
              <a:rPr lang="tr-TR" dirty="0"/>
              <a:t> arter </a:t>
            </a:r>
            <a:r>
              <a:rPr lang="tr-TR" dirty="0" err="1"/>
              <a:t>Doppler</a:t>
            </a:r>
            <a:r>
              <a:rPr lang="tr-TR" dirty="0"/>
              <a:t> incelemesinin 4 haftada bir tekrarı önerilir</a:t>
            </a:r>
          </a:p>
        </p:txBody>
      </p:sp>
    </p:spTree>
    <p:extLst>
      <p:ext uri="{BB962C8B-B14F-4D97-AF65-F5344CB8AC3E}">
        <p14:creationId xmlns:p14="http://schemas.microsoft.com/office/powerpoint/2010/main" val="3836991410"/>
      </p:ext>
    </p:extLst>
  </p:cSld>
  <p:clrMapOvr>
    <a:masterClrMapping/>
  </p:clrMapOvr>
  <p:transition spd="med">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40982D4-13A0-4A13-B058-55F9898EC204}"/>
              </a:ext>
            </a:extLst>
          </p:cNvPr>
          <p:cNvSpPr>
            <a:spLocks noGrp="1"/>
          </p:cNvSpPr>
          <p:nvPr>
            <p:ph type="title"/>
          </p:nvPr>
        </p:nvSpPr>
        <p:spPr/>
        <p:txBody>
          <a:bodyPr/>
          <a:lstStyle/>
          <a:p>
            <a:r>
              <a:rPr lang="tr-TR" dirty="0"/>
              <a:t>USPSTF:PE risk faktörleri</a:t>
            </a:r>
          </a:p>
        </p:txBody>
      </p:sp>
      <p:sp>
        <p:nvSpPr>
          <p:cNvPr id="3" name="İçerik Yer Tutucusu 2">
            <a:extLst>
              <a:ext uri="{FF2B5EF4-FFF2-40B4-BE49-F238E27FC236}">
                <a16:creationId xmlns:a16="http://schemas.microsoft.com/office/drawing/2014/main" id="{24AFCDE1-5D2B-4D83-ABD3-BEAC32E469E9}"/>
              </a:ext>
            </a:extLst>
          </p:cNvPr>
          <p:cNvSpPr>
            <a:spLocks noGrp="1"/>
          </p:cNvSpPr>
          <p:nvPr>
            <p:ph idx="1"/>
          </p:nvPr>
        </p:nvSpPr>
        <p:spPr/>
        <p:txBody>
          <a:bodyPr/>
          <a:lstStyle/>
          <a:p>
            <a:pPr>
              <a:buFont typeface="Arial" panose="020B0604020202020204" pitchFamily="34" charset="0"/>
              <a:buChar char="•"/>
            </a:pPr>
            <a:r>
              <a:rPr lang="tr-TR" dirty="0"/>
              <a:t>Hikayede:</a:t>
            </a:r>
          </a:p>
          <a:p>
            <a:pPr lvl="1">
              <a:buFont typeface="Arial" panose="020B0604020202020204" pitchFamily="34" charset="0"/>
              <a:buChar char="•"/>
            </a:pPr>
            <a:r>
              <a:rPr lang="tr-TR" dirty="0" err="1"/>
              <a:t>Preeklampsi</a:t>
            </a:r>
            <a:r>
              <a:rPr lang="tr-TR" dirty="0"/>
              <a:t> (özellikle erken formu)</a:t>
            </a:r>
          </a:p>
          <a:p>
            <a:pPr lvl="1">
              <a:buFont typeface="Arial" panose="020B0604020202020204" pitchFamily="34" charset="0"/>
              <a:buChar char="•"/>
            </a:pPr>
            <a:r>
              <a:rPr lang="tr-TR" dirty="0"/>
              <a:t>Kötü </a:t>
            </a:r>
            <a:r>
              <a:rPr lang="tr-TR" dirty="0" err="1"/>
              <a:t>obstetrik</a:t>
            </a:r>
            <a:r>
              <a:rPr lang="tr-TR" dirty="0"/>
              <a:t> öykü</a:t>
            </a:r>
          </a:p>
          <a:p>
            <a:pPr>
              <a:buFont typeface="Arial" panose="020B0604020202020204" pitchFamily="34" charset="0"/>
              <a:buChar char="•"/>
            </a:pPr>
            <a:r>
              <a:rPr lang="tr-TR" dirty="0" err="1"/>
              <a:t>Maternal</a:t>
            </a:r>
            <a:r>
              <a:rPr lang="tr-TR" dirty="0"/>
              <a:t> </a:t>
            </a:r>
            <a:r>
              <a:rPr lang="tr-TR" dirty="0" err="1"/>
              <a:t>komorbidite</a:t>
            </a:r>
            <a:r>
              <a:rPr lang="tr-TR" dirty="0"/>
              <a:t>:</a:t>
            </a:r>
          </a:p>
          <a:p>
            <a:pPr lvl="1">
              <a:buFont typeface="Arial" panose="020B0604020202020204" pitchFamily="34" charset="0"/>
              <a:buChar char="•"/>
            </a:pPr>
            <a:r>
              <a:rPr lang="tr-TR" dirty="0" err="1"/>
              <a:t>Diabetes</a:t>
            </a:r>
            <a:endParaRPr lang="tr-TR" dirty="0"/>
          </a:p>
          <a:p>
            <a:pPr lvl="1">
              <a:buFont typeface="Arial" panose="020B0604020202020204" pitchFamily="34" charset="0"/>
              <a:buChar char="•"/>
            </a:pPr>
            <a:r>
              <a:rPr lang="tr-TR" dirty="0"/>
              <a:t>Kronik HT</a:t>
            </a:r>
          </a:p>
          <a:p>
            <a:pPr lvl="1">
              <a:buFont typeface="Arial" panose="020B0604020202020204" pitchFamily="34" charset="0"/>
              <a:buChar char="•"/>
            </a:pPr>
            <a:r>
              <a:rPr lang="tr-TR" dirty="0" err="1"/>
              <a:t>Renal</a:t>
            </a:r>
            <a:r>
              <a:rPr lang="tr-TR" dirty="0"/>
              <a:t> hastalık</a:t>
            </a:r>
          </a:p>
          <a:p>
            <a:pPr lvl="1">
              <a:buFont typeface="Arial" panose="020B0604020202020204" pitchFamily="34" charset="0"/>
              <a:buChar char="•"/>
            </a:pPr>
            <a:r>
              <a:rPr lang="tr-TR" dirty="0" err="1"/>
              <a:t>Otoimmun</a:t>
            </a:r>
            <a:r>
              <a:rPr lang="tr-TR" dirty="0"/>
              <a:t> hastalık</a:t>
            </a:r>
          </a:p>
          <a:p>
            <a:pPr>
              <a:buFont typeface="Arial" panose="020B0604020202020204" pitchFamily="34" charset="0"/>
              <a:buChar char="•"/>
            </a:pPr>
            <a:r>
              <a:rPr lang="tr-TR" dirty="0"/>
              <a:t>Çoğul gebelik</a:t>
            </a:r>
          </a:p>
          <a:p>
            <a:pPr>
              <a:buFont typeface="Arial" panose="020B0604020202020204" pitchFamily="34" charset="0"/>
              <a:buChar char="•"/>
            </a:pPr>
            <a:r>
              <a:rPr lang="tr-TR" dirty="0" err="1"/>
              <a:t>Nulliparite</a:t>
            </a:r>
            <a:endParaRPr lang="tr-TR" dirty="0"/>
          </a:p>
          <a:p>
            <a:pPr>
              <a:buFont typeface="Arial" panose="020B0604020202020204" pitchFamily="34" charset="0"/>
              <a:buChar char="•"/>
            </a:pPr>
            <a:r>
              <a:rPr lang="tr-TR" dirty="0" err="1"/>
              <a:t>Obesite</a:t>
            </a:r>
            <a:endParaRPr lang="tr-TR" dirty="0"/>
          </a:p>
          <a:p>
            <a:pPr>
              <a:buFont typeface="Arial" panose="020B0604020202020204" pitchFamily="34" charset="0"/>
              <a:buChar char="•"/>
            </a:pPr>
            <a:r>
              <a:rPr lang="tr-TR" dirty="0"/>
              <a:t>Siyah ırk</a:t>
            </a:r>
          </a:p>
          <a:p>
            <a:pPr>
              <a:buFont typeface="Arial" panose="020B0604020202020204" pitchFamily="34" charset="0"/>
              <a:buChar char="•"/>
            </a:pPr>
            <a:r>
              <a:rPr lang="tr-TR" dirty="0"/>
              <a:t>İleri anne yaşı</a:t>
            </a:r>
          </a:p>
          <a:p>
            <a:pPr>
              <a:buFont typeface="Arial" panose="020B0604020202020204" pitchFamily="34" charset="0"/>
              <a:buChar char="•"/>
            </a:pPr>
            <a:r>
              <a:rPr lang="tr-TR" dirty="0"/>
              <a:t>Düşük sosyoekonomik seviye</a:t>
            </a:r>
          </a:p>
        </p:txBody>
      </p:sp>
    </p:spTree>
    <p:extLst>
      <p:ext uri="{BB962C8B-B14F-4D97-AF65-F5344CB8AC3E}">
        <p14:creationId xmlns:p14="http://schemas.microsoft.com/office/powerpoint/2010/main" val="1435224457"/>
      </p:ext>
    </p:extLst>
  </p:cSld>
  <p:clrMapOvr>
    <a:masterClrMapping/>
  </p:clrMapOvr>
  <p:transition spd="med">
    <p:wipe dir="d"/>
  </p:transition>
</p:sld>
</file>

<file path=ppt/theme/theme1.xml><?xml version="1.0" encoding="utf-8"?>
<a:theme xmlns:a="http://schemas.openxmlformats.org/drawingml/2006/main" name="1_Default Design">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FE9E1D9-B05B-45D1-BC53-2CF1211AE9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Eğitim sunusu PowerPoint 2007—Özel düzenlerin gücünü keşfetme</Template>
  <TotalTime>578</TotalTime>
  <Words>1446</Words>
  <Application>Microsoft Office PowerPoint</Application>
  <PresentationFormat>Ekran Gösterisi (4:3)</PresentationFormat>
  <Paragraphs>291</Paragraphs>
  <Slides>42</Slides>
  <Notes>7</Notes>
  <HiddenSlides>0</HiddenSlides>
  <MMClips>1</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42</vt:i4>
      </vt:variant>
    </vt:vector>
  </HeadingPairs>
  <TitlesOfParts>
    <vt:vector size="46" baseType="lpstr">
      <vt:lpstr>Arial</vt:lpstr>
      <vt:lpstr>MinionPro-Regular</vt:lpstr>
      <vt:lpstr>Tahoma</vt:lpstr>
      <vt:lpstr>1_Default Design</vt:lpstr>
      <vt:lpstr>Preeklampsi: öngörmek ve engellemek mümkün mü?</vt:lpstr>
      <vt:lpstr>Konuşma planı</vt:lpstr>
      <vt:lpstr>Preeklampsi:Tanım</vt:lpstr>
      <vt:lpstr>Preeklampsi: sıklık ve klinik önem  </vt:lpstr>
      <vt:lpstr>Preeklampsi: Yüksek riskli grup (NICE) </vt:lpstr>
      <vt:lpstr>Preeklampsi: Orta riskli grup (NICE) </vt:lpstr>
      <vt:lpstr>Preeklampsi: Profilaksi(NICE) </vt:lpstr>
      <vt:lpstr>Preeklampsi: Yüksek riskli grup (NICE)</vt:lpstr>
      <vt:lpstr>USPSTF:PE risk faktörleri</vt:lpstr>
      <vt:lpstr>USPSTF:PE profilaksi</vt:lpstr>
      <vt:lpstr>USPSTF:PE tarama</vt:lpstr>
      <vt:lpstr>ACOG ne diyor(du):</vt:lpstr>
      <vt:lpstr>PowerPoint Sunusu</vt:lpstr>
      <vt:lpstr>FMF: Risk belirleme</vt:lpstr>
      <vt:lpstr>FMF Risk belirleme Maternal Faktörler</vt:lpstr>
      <vt:lpstr>FMF Risk belirleme MAP= (SB + 2DB / 3)</vt:lpstr>
      <vt:lpstr>FMF Risk belirleme MAP= (SB + 2DB / 3)</vt:lpstr>
      <vt:lpstr>FMF Risk belirleme UTPI Ut.Art PI</vt:lpstr>
      <vt:lpstr>FMF Risk belirleme UTPI Ut.Art PI</vt:lpstr>
      <vt:lpstr>FMF Risk belirleme PLGF</vt:lpstr>
      <vt:lpstr>FMF Risk belirleme sFLT1</vt:lpstr>
      <vt:lpstr>FMF Risk belirleme PAPP-A</vt:lpstr>
      <vt:lpstr>FMF: Risk belirleme 11-14 hafta</vt:lpstr>
      <vt:lpstr>FMF: Risk belirleme ve profilaksi</vt:lpstr>
      <vt:lpstr>ASPRE</vt:lpstr>
      <vt:lpstr>ASPRE</vt:lpstr>
      <vt:lpstr>Risk belirleme :22 hafta </vt:lpstr>
      <vt:lpstr>Risk belirleme :22 hafta </vt:lpstr>
      <vt:lpstr>Risk belirleme :32 hafta </vt:lpstr>
      <vt:lpstr>Risk belirleme :36 hafta </vt:lpstr>
      <vt:lpstr>Risk belirleme :36 hafta </vt:lpstr>
      <vt:lpstr>Risk belirleme :36 hafta </vt:lpstr>
      <vt:lpstr>Çalışılan çeşitli faktörler</vt:lpstr>
      <vt:lpstr>www.fetalmedicine.org</vt:lpstr>
      <vt:lpstr>www.fetalmedicine.org</vt:lpstr>
      <vt:lpstr>www.fetalmedicine.org</vt:lpstr>
      <vt:lpstr>www.fetalmedicine.org</vt:lpstr>
      <vt:lpstr>Ufukta ne var?</vt:lpstr>
      <vt:lpstr>Ufukta ne var?</vt:lpstr>
      <vt:lpstr>Ufukta ne var?</vt:lpstr>
      <vt:lpstr>Preklampsiyi engellemede faydası olmayanlar</vt:lpstr>
      <vt:lpstr>Ne yapalım</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Preeklampsi: öngörü ve profilaksi</dc:title>
  <dc:subject/>
  <dc:creator>Fehmi</dc:creator>
  <cp:keywords/>
  <dc:description/>
  <cp:lastModifiedBy>Fehmi</cp:lastModifiedBy>
  <cp:revision>49</cp:revision>
  <dcterms:created xsi:type="dcterms:W3CDTF">2018-01-01T08:45:44Z</dcterms:created>
  <dcterms:modified xsi:type="dcterms:W3CDTF">2018-01-13T21:45:40Z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TC102562721055</vt:lpwstr>
  </property>
</Properties>
</file>