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1"/>
  </p:sldMasterIdLst>
  <p:notesMasterIdLst>
    <p:notesMasterId r:id="rId27"/>
  </p:notesMasterIdLst>
  <p:sldIdLst>
    <p:sldId id="341" r:id="rId2"/>
    <p:sldId id="1041" r:id="rId3"/>
    <p:sldId id="1018" r:id="rId4"/>
    <p:sldId id="1172" r:id="rId5"/>
    <p:sldId id="1173" r:id="rId6"/>
    <p:sldId id="1174" r:id="rId7"/>
    <p:sldId id="1175" r:id="rId8"/>
    <p:sldId id="1176" r:id="rId9"/>
    <p:sldId id="1178" r:id="rId10"/>
    <p:sldId id="1179" r:id="rId11"/>
    <p:sldId id="1180" r:id="rId12"/>
    <p:sldId id="1181" r:id="rId13"/>
    <p:sldId id="1182" r:id="rId14"/>
    <p:sldId id="1183" r:id="rId15"/>
    <p:sldId id="1191" r:id="rId16"/>
    <p:sldId id="1192" r:id="rId17"/>
    <p:sldId id="1198" r:id="rId18"/>
    <p:sldId id="1193" r:id="rId19"/>
    <p:sldId id="1194" r:id="rId20"/>
    <p:sldId id="1043" r:id="rId21"/>
    <p:sldId id="1044" r:id="rId22"/>
    <p:sldId id="1045" r:id="rId23"/>
    <p:sldId id="1046" r:id="rId24"/>
    <p:sldId id="1047" r:id="rId25"/>
    <p:sldId id="1048" r:id="rId26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E"/>
    <a:srgbClr val="740000"/>
    <a:srgbClr val="FF0505"/>
    <a:srgbClr val="00153E"/>
    <a:srgbClr val="42130E"/>
    <a:srgbClr val="000000"/>
    <a:srgbClr val="777777"/>
    <a:srgbClr val="FFFFFF"/>
    <a:srgbClr val="00FFFF"/>
    <a:srgbClr val="1C08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68" autoAdjust="0"/>
  </p:normalViewPr>
  <p:slideViewPr>
    <p:cSldViewPr>
      <p:cViewPr varScale="1">
        <p:scale>
          <a:sx n="107" d="100"/>
          <a:sy n="107" d="100"/>
        </p:scale>
        <p:origin x="-8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C238408C-6839-46EE-8131-EDA75C487F2E}" type="datetimeFigureOut">
              <a:rPr lang="en-US" smtClean="0"/>
              <a:pPr/>
              <a:t>1/9/2018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6958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8FBFCA-3414-450A-8369-839D46124D71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1/9/2018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357298"/>
            <a:ext cx="7772400" cy="949417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153E"/>
                </a:solidFill>
              </a:rPr>
              <a:t>P</a:t>
            </a:r>
            <a:r>
              <a:rPr lang="tr-TR" b="1" dirty="0" err="1" smtClean="0">
                <a:solidFill>
                  <a:srgbClr val="00153E"/>
                </a:solidFill>
              </a:rPr>
              <a:t>reeklampsi</a:t>
            </a:r>
            <a:r>
              <a:rPr lang="tr-TR" b="1" dirty="0" smtClean="0">
                <a:solidFill>
                  <a:srgbClr val="00153E"/>
                </a:solidFill>
              </a:rPr>
              <a:t> </a:t>
            </a:r>
            <a:r>
              <a:rPr lang="tr-TR" b="1" dirty="0" err="1" smtClean="0">
                <a:solidFill>
                  <a:srgbClr val="00153E"/>
                </a:solidFill>
              </a:rPr>
              <a:t>Etyoloji</a:t>
            </a:r>
            <a:r>
              <a:rPr lang="tr-TR" b="1" dirty="0" smtClean="0">
                <a:solidFill>
                  <a:srgbClr val="00153E"/>
                </a:solidFill>
              </a:rPr>
              <a:t> Sınıflama</a:t>
            </a:r>
            <a:endParaRPr lang="tr-TR" b="1" dirty="0">
              <a:solidFill>
                <a:srgbClr val="00153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7704" y="3789040"/>
            <a:ext cx="5688632" cy="1296144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+mj-lt"/>
              </a:rPr>
              <a:t>Prof Dr Rıza Madazlı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  <a:latin typeface="+mj-lt"/>
              </a:rPr>
              <a:t>İstanbul Üniversitesi Cerrahpaşa Tıp Fakültesi</a:t>
            </a:r>
            <a:endParaRPr lang="tr-TR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88640"/>
            <a:ext cx="5472608" cy="344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 txBox="1">
            <a:spLocks/>
          </p:cNvSpPr>
          <p:nvPr/>
        </p:nvSpPr>
        <p:spPr>
          <a:xfrm>
            <a:off x="357158" y="571480"/>
            <a:ext cx="2033894" cy="648072"/>
          </a:xfrm>
          <a:prstGeom prst="rect">
            <a:avLst/>
          </a:prstGeom>
          <a:solidFill>
            <a:srgbClr val="00153E"/>
          </a:solidFill>
          <a:ln>
            <a:solidFill>
              <a:schemeClr val="tx1"/>
            </a:solidFill>
          </a:ln>
        </p:spPr>
        <p:txBody>
          <a:bodyPr vert="horz">
            <a:noAutofit/>
          </a:bodyPr>
          <a:lstStyle/>
          <a:p>
            <a:pPr marL="274320" lvl="0" indent="-274320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kumimoji="0" lang="tr-TR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Sitokinler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14282" y="2143116"/>
            <a:ext cx="2736304" cy="20893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Trophoblast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fonksiyonu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85000"/>
              <a:buFont typeface="Wingdings 2"/>
              <a:buChar char=""/>
              <a:tabLst/>
              <a:defRPr/>
            </a:pPr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Endotel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fonksiyonu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Picture 2" descr="http://www.nichd.nih.gov/news/releases/PublishingImages/Blood-vessel_image1_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571876"/>
            <a:ext cx="5493434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00052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283968" y="1294186"/>
            <a:ext cx="4464496" cy="4943125"/>
          </a:xfrm>
          <a:prstGeom prst="rect">
            <a:avLst/>
          </a:prstGeom>
          <a:solidFill>
            <a:schemeClr val="tx1"/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0" y="1484784"/>
          <a:ext cx="4032448" cy="4464496"/>
        </p:xfrm>
        <a:graphic>
          <a:graphicData uri="http://schemas.openxmlformats.org/presentationml/2006/ole">
            <p:oleObj spid="_x0000_s16386" name="Document" r:id="rId4" imgW="4864897" imgH="4290500" progId="">
              <p:embed/>
            </p:oleObj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020272" y="1798242"/>
            <a:ext cx="762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tr-TR" sz="1600" dirty="0">
                <a:latin typeface="Times New Roman" pitchFamily="18" charset="0"/>
              </a:rPr>
              <a:t>IL-10</a:t>
            </a:r>
            <a:endParaRPr lang="tr-TR" sz="1600" b="0" dirty="0">
              <a:latin typeface="Times New Roman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63185" y="2238401"/>
            <a:ext cx="9144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tr-TR" sz="1600">
                <a:latin typeface="Times New Roman" pitchFamily="18" charset="0"/>
              </a:rPr>
              <a:t>TGF-B1</a:t>
            </a:r>
            <a:endParaRPr lang="tr-TR" sz="1000" b="0">
              <a:latin typeface="Times New Roman" pitchFamily="18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020272" y="4581128"/>
            <a:ext cx="762000" cy="357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tr-TR" sz="1600" dirty="0">
                <a:latin typeface="Times New Roman" pitchFamily="18" charset="0"/>
              </a:rPr>
              <a:t>E-cad</a:t>
            </a:r>
            <a:endParaRPr lang="tr-TR" sz="1000" b="0" dirty="0">
              <a:latin typeface="Times New Roman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427984" y="692696"/>
            <a:ext cx="4248473" cy="53340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algn="ctr">
              <a:lnSpc>
                <a:spcPct val="11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en-GB" dirty="0">
                <a:solidFill>
                  <a:schemeClr val="bg1"/>
                </a:solidFill>
              </a:rPr>
              <a:t>IL-10 </a:t>
            </a:r>
            <a:r>
              <a:rPr lang="en-GB" dirty="0">
                <a:solidFill>
                  <a:schemeClr val="bg1"/>
                </a:solidFill>
                <a:sym typeface="Wingdings 3" pitchFamily="18" charset="2"/>
              </a:rPr>
              <a:t></a:t>
            </a:r>
            <a:r>
              <a:rPr lang="en-GB" dirty="0">
                <a:solidFill>
                  <a:schemeClr val="bg1"/>
                </a:solidFill>
              </a:rPr>
              <a:t> / TGF- B1 </a:t>
            </a:r>
            <a:r>
              <a:rPr lang="en-GB" dirty="0">
                <a:solidFill>
                  <a:schemeClr val="bg1"/>
                </a:solidFill>
                <a:sym typeface="Wingdings 3" pitchFamily="18" charset="2"/>
              </a:rPr>
              <a:t></a:t>
            </a:r>
            <a:r>
              <a:rPr lang="en-GB" dirty="0">
                <a:solidFill>
                  <a:schemeClr val="bg1"/>
                </a:solidFill>
              </a:rPr>
              <a:t> / E-cad </a:t>
            </a:r>
            <a:r>
              <a:rPr lang="en-GB" dirty="0">
                <a:solidFill>
                  <a:schemeClr val="bg1"/>
                </a:solidFill>
                <a:sym typeface="Wingdings 3" pitchFamily="18" charset="2"/>
              </a:rPr>
              <a:t></a:t>
            </a:r>
            <a:r>
              <a:rPr lang="en-GB" dirty="0">
                <a:solidFill>
                  <a:schemeClr val="bg1"/>
                </a:solidFill>
              </a:rPr>
              <a:t> / </a:t>
            </a:r>
            <a:r>
              <a:rPr lang="en-GB" dirty="0" smtClean="0">
                <a:solidFill>
                  <a:schemeClr val="bg1"/>
                </a:solidFill>
              </a:rPr>
              <a:t>D</a:t>
            </a:r>
            <a:r>
              <a:rPr lang="tr-TR" dirty="0" smtClean="0">
                <a:solidFill>
                  <a:schemeClr val="bg1"/>
                </a:solidFill>
              </a:rPr>
              <a:t>BP</a:t>
            </a:r>
            <a:r>
              <a:rPr lang="en-GB" sz="2600" dirty="0" smtClean="0">
                <a:solidFill>
                  <a:schemeClr val="bg1"/>
                </a:solidFill>
              </a:rPr>
              <a:t> </a:t>
            </a:r>
            <a:endParaRPr lang="en-AU" sz="2600" dirty="0">
              <a:solidFill>
                <a:schemeClr val="bg1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857884" y="6215082"/>
            <a:ext cx="2879180" cy="3349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tr-TR" sz="1600" dirty="0"/>
              <a:t>Madazlı </a:t>
            </a:r>
            <a:r>
              <a:rPr lang="tr-TR" sz="1600" dirty="0" smtClean="0"/>
              <a:t>et al,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,2002</a:t>
            </a:r>
            <a:endParaRPr lang="en-A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260648"/>
            <a:ext cx="4464496" cy="59046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4716016" y="188640"/>
            <a:ext cx="4248472" cy="62646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4104456" cy="5595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2656"/>
            <a:ext cx="3888432" cy="28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6401" y="3429000"/>
            <a:ext cx="396407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85786" y="6215082"/>
            <a:ext cx="3807874" cy="3349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tr-TR" sz="1600" dirty="0"/>
              <a:t>Madazlı </a:t>
            </a:r>
            <a:r>
              <a:rPr lang="tr-TR" sz="1600" dirty="0" smtClean="0"/>
              <a:t>et al, ACTA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Scand</a:t>
            </a:r>
            <a:r>
              <a:rPr lang="tr-TR" sz="1600" dirty="0" smtClean="0"/>
              <a:t>,2003</a:t>
            </a:r>
            <a:endParaRPr lang="en-A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980728"/>
            <a:ext cx="3168352" cy="568863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ext Placeholder 2"/>
          <p:cNvSpPr txBox="1">
            <a:spLocks/>
          </p:cNvSpPr>
          <p:nvPr/>
        </p:nvSpPr>
        <p:spPr>
          <a:xfrm>
            <a:off x="251520" y="260648"/>
            <a:ext cx="5963554" cy="648072"/>
          </a:xfrm>
          <a:prstGeom prst="rect">
            <a:avLst/>
          </a:prstGeom>
          <a:solidFill>
            <a:srgbClr val="00153E"/>
          </a:solidFill>
          <a:ln>
            <a:solidFill>
              <a:schemeClr val="tx1"/>
            </a:solidFill>
          </a:ln>
        </p:spPr>
        <p:txBody>
          <a:bodyPr vert="horz">
            <a:noAutofit/>
          </a:bodyPr>
          <a:lstStyle/>
          <a:p>
            <a:pPr marL="274320" lvl="0" indent="-274320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tr-TR" sz="3200" b="1" dirty="0" smtClean="0">
                <a:solidFill>
                  <a:schemeClr val="bg1"/>
                </a:solidFill>
                <a:latin typeface="+mj-lt"/>
              </a:rPr>
              <a:t>Adezyon molekülleri / Apoptosis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0010" y="1268760"/>
            <a:ext cx="525246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732240" y="6093296"/>
            <a:ext cx="2088232" cy="3150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Monotype Sorts" pitchFamily="2" charset="2"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Madazlı </a:t>
            </a:r>
            <a:r>
              <a:rPr lang="tr-TR" sz="1600" dirty="0" smtClean="0"/>
              <a:t>et al 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J</a:t>
            </a:r>
            <a:r>
              <a:rPr lang="tr-TR" sz="1600" dirty="0" smtClean="0"/>
              <a:t>OG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,2006</a:t>
            </a:r>
          </a:p>
        </p:txBody>
      </p:sp>
      <p:pic>
        <p:nvPicPr>
          <p:cNvPr id="356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869160"/>
            <a:ext cx="2808312" cy="175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63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052737"/>
            <a:ext cx="27695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63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24944"/>
            <a:ext cx="2808312" cy="186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9512" y="1124744"/>
            <a:ext cx="3672408" cy="5400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ext Placeholder 2"/>
          <p:cNvSpPr txBox="1">
            <a:spLocks/>
          </p:cNvSpPr>
          <p:nvPr/>
        </p:nvSpPr>
        <p:spPr>
          <a:xfrm>
            <a:off x="251520" y="260648"/>
            <a:ext cx="4249042" cy="648072"/>
          </a:xfrm>
          <a:prstGeom prst="rect">
            <a:avLst/>
          </a:prstGeom>
          <a:solidFill>
            <a:srgbClr val="00153E"/>
          </a:solidFill>
          <a:ln>
            <a:solidFill>
              <a:schemeClr val="tx1"/>
            </a:solidFill>
          </a:ln>
        </p:spPr>
        <p:txBody>
          <a:bodyPr vert="horz">
            <a:noAutofit/>
          </a:bodyPr>
          <a:lstStyle/>
          <a:p>
            <a:r>
              <a:rPr lang="tr-TR" sz="3200" b="1" dirty="0" err="1" smtClean="0">
                <a:solidFill>
                  <a:schemeClr val="bg1"/>
                </a:solidFill>
                <a:latin typeface="+mj-lt"/>
              </a:rPr>
              <a:t>Makrofaj</a:t>
            </a:r>
            <a:r>
              <a:rPr lang="tr-TR" sz="3200" b="1" dirty="0" smtClean="0">
                <a:solidFill>
                  <a:schemeClr val="bg1"/>
                </a:solidFill>
                <a:latin typeface="+mj-lt"/>
              </a:rPr>
              <a:t> Aktivasyonu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24036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132856"/>
            <a:ext cx="489654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5436096" y="5661249"/>
            <a:ext cx="3422184" cy="2680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Monotype Sorts" pitchFamily="2" charset="2"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Madazlı </a:t>
            </a:r>
            <a:r>
              <a:rPr lang="tr-TR" sz="1600" dirty="0" smtClean="0"/>
              <a:t>et al 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Int J Obstet Gynecol, 2008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67944" y="1196752"/>
            <a:ext cx="4392488" cy="73205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85000"/>
              <a:buFont typeface="Wingdings 2"/>
              <a:buChar char=""/>
              <a:tabLst/>
              <a:defRPr/>
            </a:pPr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Chitotriosidase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/ </a:t>
            </a:r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makrofaj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aktivasyonu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916238" y="2492375"/>
            <a:ext cx="2952750" cy="4397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41148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Monotype Sorts" pitchFamily="2" charset="2"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Lipid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r-TR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Peroksidasyon</a:t>
            </a:r>
            <a:endParaRPr kumimoji="0" lang="tr-TR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411413" y="1484313"/>
            <a:ext cx="4176712" cy="439737"/>
          </a:xfrm>
          <a:prstGeom prst="rect">
            <a:avLst/>
          </a:prstGeom>
          <a:solidFill>
            <a:srgbClr val="54000E"/>
          </a:solidFill>
          <a:ln w="127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Plasentasyon Sorunu</a:t>
            </a: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Monotype Sorts" pitchFamily="2" charset="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588125" y="2205038"/>
            <a:ext cx="1728788" cy="431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 err="1"/>
              <a:t>Sitokinler</a:t>
            </a:r>
            <a:endParaRPr lang="tr-TR" sz="2200" b="1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692275" y="4797425"/>
            <a:ext cx="5543550" cy="576263"/>
          </a:xfrm>
          <a:prstGeom prst="rect">
            <a:avLst/>
          </a:prstGeom>
          <a:solidFill>
            <a:schemeClr val="tx1"/>
          </a:solidFill>
          <a:ln w="5715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lIns="90488" tIns="44450" rIns="90488" bIns="44450">
            <a:flatTx/>
          </a:bodyPr>
          <a:lstStyle/>
          <a:p>
            <a:pPr marL="342900" indent="-342900" algn="ctr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400" b="1" dirty="0">
                <a:solidFill>
                  <a:schemeClr val="bg1"/>
                </a:solidFill>
              </a:rPr>
              <a:t>Maternal Endotel Disfonksiyonu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283968" y="980728"/>
            <a:ext cx="433388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1270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 flipH="1" flipV="1">
            <a:off x="1763713" y="1628775"/>
            <a:ext cx="576262" cy="792163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tx1"/>
          </a:solidFill>
          <a:ln w="1270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 flipV="1">
            <a:off x="6659563" y="1557338"/>
            <a:ext cx="790575" cy="576262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tx1"/>
          </a:solidFill>
          <a:ln w="1270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2411413" y="2060575"/>
            <a:ext cx="433387" cy="1081088"/>
          </a:xfrm>
          <a:prstGeom prst="downArrow">
            <a:avLst>
              <a:gd name="adj1" fmla="val 50000"/>
              <a:gd name="adj2" fmla="val 62363"/>
            </a:avLst>
          </a:prstGeom>
          <a:solidFill>
            <a:schemeClr val="tx1"/>
          </a:solidFill>
          <a:ln w="1270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4283075" y="1989138"/>
            <a:ext cx="433388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1270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763713" y="3284538"/>
            <a:ext cx="2016125" cy="792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 err="1"/>
              <a:t>Kompleman</a:t>
            </a:r>
            <a:endParaRPr lang="tr-TR" sz="2200" b="1" dirty="0"/>
          </a:p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/>
              <a:t>Aktivasyon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724525" y="3068638"/>
            <a:ext cx="2016125" cy="792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 err="1"/>
              <a:t>Apoptosis</a:t>
            </a:r>
            <a:r>
              <a:rPr lang="tr-TR" sz="2200" b="1" dirty="0"/>
              <a:t>/ </a:t>
            </a:r>
          </a:p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 err="1"/>
              <a:t>Mikropartikül</a:t>
            </a:r>
            <a:endParaRPr lang="tr-TR" sz="2200" b="1" dirty="0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66725" y="2420938"/>
            <a:ext cx="1728788" cy="792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/>
              <a:t>Lökosit </a:t>
            </a:r>
          </a:p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200" b="1" dirty="0"/>
              <a:t>Aktivasyon</a:t>
            </a: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6011863" y="2060575"/>
            <a:ext cx="433387" cy="792163"/>
          </a:xfrm>
          <a:prstGeom prst="downArrow">
            <a:avLst>
              <a:gd name="adj1" fmla="val 50000"/>
              <a:gd name="adj2" fmla="val 45696"/>
            </a:avLst>
          </a:prstGeom>
          <a:solidFill>
            <a:schemeClr val="tx1"/>
          </a:solidFill>
          <a:ln w="1270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4356100" y="3141663"/>
            <a:ext cx="503238" cy="1366837"/>
          </a:xfrm>
          <a:prstGeom prst="downArrow">
            <a:avLst>
              <a:gd name="adj1" fmla="val 50000"/>
              <a:gd name="adj2" fmla="val 67902"/>
            </a:avLst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2627313" y="4149725"/>
            <a:ext cx="433387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6227763" y="3932238"/>
            <a:ext cx="433387" cy="647700"/>
          </a:xfrm>
          <a:prstGeom prst="downArrow">
            <a:avLst>
              <a:gd name="adj1" fmla="val 50000"/>
              <a:gd name="adj2" fmla="val 37363"/>
            </a:avLst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utoShape 20"/>
          <p:cNvSpPr>
            <a:spLocks noChangeArrowheads="1"/>
          </p:cNvSpPr>
          <p:nvPr/>
        </p:nvSpPr>
        <p:spPr bwMode="auto">
          <a:xfrm flipV="1">
            <a:off x="900113" y="3573463"/>
            <a:ext cx="431800" cy="1439862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 flipH="1" flipV="1">
            <a:off x="7667625" y="2925763"/>
            <a:ext cx="504825" cy="2016125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2771775" y="6021388"/>
            <a:ext cx="3097213" cy="531812"/>
          </a:xfrm>
          <a:prstGeom prst="rect">
            <a:avLst/>
          </a:prstGeom>
          <a:solidFill>
            <a:srgbClr val="34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Preeklampsi</a:t>
            </a:r>
          </a:p>
        </p:txBody>
      </p:sp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4140200" y="5516563"/>
            <a:ext cx="433388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828675" y="260350"/>
            <a:ext cx="7304088" cy="719138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en-GB" sz="2200" dirty="0"/>
              <a:t>	</a:t>
            </a:r>
            <a:r>
              <a:rPr lang="en-GB" sz="2000" b="1" dirty="0" err="1"/>
              <a:t>Imm</a:t>
            </a:r>
            <a:r>
              <a:rPr lang="tr-TR" sz="2000" b="1" dirty="0"/>
              <a:t>ü</a:t>
            </a:r>
            <a:r>
              <a:rPr lang="en-GB" sz="2000" b="1" dirty="0"/>
              <a:t>n 		</a:t>
            </a:r>
            <a:r>
              <a:rPr lang="en-GB" sz="2000" b="1" dirty="0" err="1"/>
              <a:t>Geneti</a:t>
            </a:r>
            <a:r>
              <a:rPr lang="tr-TR" sz="2000" b="1" dirty="0"/>
              <a:t>k</a:t>
            </a:r>
            <a:r>
              <a:rPr lang="en-GB" sz="2000" b="1" dirty="0"/>
              <a:t> 		</a:t>
            </a:r>
            <a:r>
              <a:rPr lang="tr-TR" sz="2000" b="1" dirty="0" smtClean="0"/>
              <a:t>	</a:t>
            </a:r>
            <a:r>
              <a:rPr lang="en-GB" sz="2000" b="1" dirty="0" err="1" smtClean="0"/>
              <a:t>Tro</a:t>
            </a:r>
            <a:r>
              <a:rPr lang="tr-TR" sz="2000" b="1" dirty="0"/>
              <a:t>f</a:t>
            </a:r>
            <a:r>
              <a:rPr lang="en-GB" sz="2000" b="1" dirty="0"/>
              <a:t>oblast                          </a:t>
            </a: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en-GB" sz="2000" b="1" dirty="0"/>
              <a:t>	</a:t>
            </a:r>
            <a:r>
              <a:rPr lang="en-GB" sz="2000" b="1" dirty="0" err="1"/>
              <a:t>Maladapta</a:t>
            </a:r>
            <a:r>
              <a:rPr lang="tr-TR" sz="2000" b="1" dirty="0" err="1"/>
              <a:t>syon</a:t>
            </a:r>
            <a:r>
              <a:rPr lang="en-GB" sz="2000" b="1" dirty="0"/>
              <a:t> 	</a:t>
            </a:r>
            <a:r>
              <a:rPr lang="en-GB" sz="2000" b="1" dirty="0" err="1" smtClean="0"/>
              <a:t>Predisposi</a:t>
            </a:r>
            <a:r>
              <a:rPr lang="tr-TR" sz="2000" b="1" dirty="0" err="1"/>
              <a:t>syon</a:t>
            </a:r>
            <a:r>
              <a:rPr lang="en-GB" sz="2000" b="1" dirty="0"/>
              <a:t> 	</a:t>
            </a:r>
            <a:r>
              <a:rPr lang="tr-TR" sz="2000" b="1" dirty="0" smtClean="0"/>
              <a:t>	</a:t>
            </a:r>
            <a:r>
              <a:rPr lang="en-GB" sz="2000" b="1" dirty="0" err="1" smtClean="0"/>
              <a:t>Defe</a:t>
            </a:r>
            <a:r>
              <a:rPr lang="tr-TR" sz="2000" b="1" dirty="0" err="1"/>
              <a:t>kti</a:t>
            </a:r>
            <a:endParaRPr lang="en-A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76672"/>
            <a:ext cx="8136904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>
            <a:normAutofit/>
          </a:bodyPr>
          <a:lstStyle/>
          <a:p>
            <a:pPr marL="274320" lvl="0" indent="-274320">
              <a:spcBef>
                <a:spcPts val="580"/>
              </a:spcBef>
              <a:buClr>
                <a:srgbClr val="C00000"/>
              </a:buClr>
              <a:buSzPct val="85000"/>
              <a:buFont typeface="Wingdings 2"/>
              <a:buChar char=""/>
            </a:pPr>
            <a:r>
              <a:rPr lang="tr-TR" sz="2800" b="1" dirty="0" smtClean="0">
                <a:cs typeface="Arial" pitchFamily="34" charset="0"/>
              </a:rPr>
              <a:t>Hemodinamik ve Plasenta Çalışmaları</a:t>
            </a:r>
          </a:p>
          <a:p>
            <a:pPr marL="731520" lvl="1" indent="-274320">
              <a:spcBef>
                <a:spcPts val="580"/>
              </a:spcBef>
              <a:buClr>
                <a:srgbClr val="C00000"/>
              </a:buClr>
              <a:buSzPct val="85000"/>
              <a:buFont typeface="Wingdings 2"/>
              <a:buChar char=""/>
            </a:pPr>
            <a:r>
              <a:rPr lang="tr-TR" sz="2800" b="1" dirty="0" smtClean="0">
                <a:cs typeface="Arial" pitchFamily="34" charset="0"/>
              </a:rPr>
              <a:t>Heterojen antite</a:t>
            </a:r>
          </a:p>
          <a:p>
            <a:pPr marL="1188720" lvl="2" indent="-274320">
              <a:spcBef>
                <a:spcPts val="580"/>
              </a:spcBef>
              <a:buClr>
                <a:srgbClr val="C00000"/>
              </a:buClr>
              <a:buSzPct val="85000"/>
              <a:buFont typeface="Wingdings 2"/>
              <a:buChar char=""/>
            </a:pPr>
            <a:r>
              <a:rPr lang="tr-TR" sz="2800" b="1" dirty="0" smtClean="0">
                <a:cs typeface="Arial" pitchFamily="34" charset="0"/>
              </a:rPr>
              <a:t>Erken başlangıçlı PE/ Plasental</a:t>
            </a:r>
          </a:p>
          <a:p>
            <a:pPr marL="1188720" lvl="2" indent="-274320">
              <a:spcBef>
                <a:spcPts val="580"/>
              </a:spcBef>
              <a:buClr>
                <a:srgbClr val="C00000"/>
              </a:buClr>
              <a:buSzPct val="85000"/>
              <a:buFont typeface="Wingdings 2"/>
              <a:buChar char=""/>
            </a:pPr>
            <a:r>
              <a:rPr lang="tr-TR" sz="2800" b="1" dirty="0" smtClean="0">
                <a:cs typeface="Arial" pitchFamily="34" charset="0"/>
              </a:rPr>
              <a:t>Geç başlangıçlı PE / Maternal</a:t>
            </a:r>
          </a:p>
          <a:p>
            <a:pPr marL="274320" lvl="0" indent="-274320">
              <a:spcBef>
                <a:spcPts val="580"/>
              </a:spcBef>
              <a:buClr>
                <a:srgbClr val="00153E"/>
              </a:buClr>
              <a:buSzPct val="85000"/>
            </a:pPr>
            <a:r>
              <a:rPr lang="tr-TR" sz="2800" b="1" dirty="0" smtClean="0">
                <a:latin typeface="Arial" pitchFamily="34" charset="0"/>
                <a:cs typeface="Arial" pitchFamily="34" charset="0"/>
              </a:rPr>
              <a:t>	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708892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>
          <a:xfrm>
            <a:off x="285720" y="500042"/>
            <a:ext cx="5500726" cy="1071570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274320" lvl="0" indent="-274320">
              <a:spcBef>
                <a:spcPts val="580"/>
              </a:spcBef>
              <a:buClr>
                <a:srgbClr val="00153E"/>
              </a:buClr>
              <a:buSzPct val="85000"/>
              <a:buFont typeface="Wingdings 2"/>
              <a:buChar char=""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Erken başlangıçlı PE          </a:t>
            </a:r>
            <a:r>
              <a:rPr lang="tr-TR" sz="2800" b="1" dirty="0" smtClean="0">
                <a:latin typeface="Arial" pitchFamily="34" charset="0"/>
                <a:cs typeface="Arial" pitchFamily="34" charset="0"/>
              </a:rPr>
              <a:t>(&lt;34 GH)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71472" y="1643050"/>
            <a:ext cx="7858180" cy="32861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6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Plasental Preeklampsi</a:t>
            </a:r>
          </a:p>
          <a:p>
            <a:pPr marL="274320" marR="0" lvl="0" indent="-274320" algn="l" defTabSz="914400" rtl="0" eaLnBrk="1" fontAlgn="auto" latinLnBrk="0" hangingPunct="1">
              <a:lnSpc>
                <a:spcPct val="16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Anormal </a:t>
            </a:r>
            <a:r>
              <a:rPr kumimoji="0" 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Uterin</a:t>
            </a: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Arter</a:t>
            </a:r>
            <a:r>
              <a:rPr kumimoji="0" lang="tr-T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Doppler</a:t>
            </a:r>
            <a:endParaRPr kumimoji="0" 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6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lang="tr-TR" sz="2600" b="1" dirty="0" smtClean="0">
                <a:latin typeface="Arial" pitchFamily="34" charset="0"/>
                <a:cs typeface="Arial" pitchFamily="34" charset="0"/>
              </a:rPr>
              <a:t>Yüksek</a:t>
            </a: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FGK</a:t>
            </a:r>
          </a:p>
          <a:p>
            <a:pPr marL="274320" marR="0" lvl="0" indent="-274320" algn="l" defTabSz="914400" rtl="0" eaLnBrk="1" fontAlgn="auto" latinLnBrk="0" hangingPunct="1">
              <a:lnSpc>
                <a:spcPct val="16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kumimoji="0" 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Fetal</a:t>
            </a: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ve </a:t>
            </a:r>
            <a:r>
              <a:rPr kumimoji="0" 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Maternal</a:t>
            </a: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mortalite</a:t>
            </a: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kumimoji="0" lang="tr-TR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morbidite</a:t>
            </a: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yüksek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tr-T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tr-TR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>
          <a:xfrm>
            <a:off x="323528" y="476672"/>
            <a:ext cx="5500726" cy="1071570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274320" lvl="0" indent="-274320">
              <a:spcBef>
                <a:spcPts val="580"/>
              </a:spcBef>
              <a:buClr>
                <a:srgbClr val="00153E"/>
              </a:buClr>
              <a:buSzPct val="85000"/>
              <a:buFont typeface="Wingdings 2"/>
              <a:buChar char=""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Geç Başlangıçlı PE                </a:t>
            </a:r>
            <a:r>
              <a:rPr lang="tr-TR" sz="2800" b="1" dirty="0" smtClean="0">
                <a:latin typeface="Arial" pitchFamily="34" charset="0"/>
                <a:cs typeface="Arial" pitchFamily="34" charset="0"/>
              </a:rPr>
              <a:t>(&gt;34 GH)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 txBox="1">
            <a:spLocks/>
          </p:cNvSpPr>
          <p:nvPr/>
        </p:nvSpPr>
        <p:spPr>
          <a:xfrm>
            <a:off x="611560" y="1700808"/>
            <a:ext cx="5400600" cy="194421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ormal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UtA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Doppler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FGK az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-"/>
              <a:tabLst/>
              <a:defRPr/>
            </a:pP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Perinatal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sonuçlar daha olumlu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-"/>
              <a:tabLst/>
              <a:defRPr/>
            </a:pPr>
            <a:endParaRPr kumimoji="0" 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142844" y="3571876"/>
            <a:ext cx="5500726" cy="244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Abartılmış Sistemik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inflamatuar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cevap</a:t>
            </a:r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Predispoze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tr-TR" sz="2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kardiyovasküler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ve </a:t>
            </a:r>
            <a:r>
              <a:rPr kumimoji="0" lang="tr-TR" sz="2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metabolik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riskler</a:t>
            </a:r>
            <a:endParaRPr lang="tr-TR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268760"/>
            <a:ext cx="2448272" cy="4176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56578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48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857364"/>
            <a:ext cx="32051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1571612"/>
            <a:ext cx="515303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200800" cy="864096"/>
          </a:xfrm>
        </p:spPr>
        <p:txBody>
          <a:bodyPr/>
          <a:lstStyle/>
          <a:p>
            <a:r>
              <a:rPr lang="tr-TR" b="1" dirty="0" smtClean="0">
                <a:solidFill>
                  <a:srgbClr val="00153E"/>
                </a:solidFill>
              </a:rPr>
              <a:t>Maternal Mortalite-Morbidite</a:t>
            </a:r>
            <a:endParaRPr lang="tr-TR" b="1" dirty="0">
              <a:solidFill>
                <a:srgbClr val="00153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196752"/>
            <a:ext cx="4464496" cy="1512168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/>
              <a:t>50-60 bin ölüm/yıl    </a:t>
            </a:r>
          </a:p>
          <a:p>
            <a:pPr lvl="1"/>
            <a:r>
              <a:rPr lang="tr-TR" b="1" dirty="0" smtClean="0"/>
              <a:t>Anne ölümlerinin %18-20</a:t>
            </a:r>
          </a:p>
          <a:p>
            <a:r>
              <a:rPr lang="tr-TR" b="1" dirty="0" smtClean="0"/>
              <a:t>1 maternal ölüm / x 40-50 “near miss”</a:t>
            </a:r>
          </a:p>
          <a:p>
            <a:endParaRPr lang="tr-TR" b="1" dirty="0"/>
          </a:p>
        </p:txBody>
      </p:sp>
      <p:pic>
        <p:nvPicPr>
          <p:cNvPr id="4" name="Picture 3" descr="P21226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268760"/>
            <a:ext cx="3744416" cy="2831144"/>
          </a:xfrm>
          <a:prstGeom prst="rect">
            <a:avLst/>
          </a:prstGeom>
          <a:ln>
            <a:solidFill>
              <a:schemeClr val="bg2"/>
            </a:solidFill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004048" y="4437112"/>
            <a:ext cx="3816424" cy="144016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Ağır maternal morbiditenin 1/3 preek-eklampsi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tr-TR" sz="2200" b="1" dirty="0" smtClean="0"/>
              <a:t>Ağır preek-eklmapsi 1/20 Yoğun bakım Ünitesi</a:t>
            </a:r>
            <a:endParaRPr kumimoji="0" lang="tr-TR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2936"/>
            <a:ext cx="4248472" cy="315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6021288"/>
            <a:ext cx="21050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6367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200800" cy="648072"/>
          </a:xfrm>
          <a:solidFill>
            <a:srgbClr val="00153E"/>
          </a:solidFill>
        </p:spPr>
        <p:txBody>
          <a:bodyPr bIns="91440" anchor="b" anchorCtr="0">
            <a:no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</a:rPr>
              <a:t>Gebelikte Hipertansif Hastalıklar</a:t>
            </a:r>
            <a:endParaRPr lang="tr-TR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6712"/>
            <a:ext cx="8964488" cy="5760640"/>
          </a:xfrm>
        </p:spPr>
        <p:txBody>
          <a:bodyPr>
            <a:noAutofit/>
          </a:bodyPr>
          <a:lstStyle/>
          <a:p>
            <a:pPr>
              <a:buClr>
                <a:srgbClr val="00153E"/>
              </a:buClr>
            </a:pPr>
            <a:r>
              <a:rPr lang="tr-TR" sz="3600" b="1" dirty="0" smtClean="0">
                <a:solidFill>
                  <a:srgbClr val="00153E"/>
                </a:solidFill>
                <a:cs typeface="Arial" panose="020B0604020202020204" pitchFamily="34" charset="0"/>
              </a:rPr>
              <a:t>Kronik Hipertansiyon</a:t>
            </a:r>
            <a:r>
              <a:rPr lang="tr-TR" sz="3600" b="1" dirty="0" smtClean="0">
                <a:cs typeface="Arial" panose="020B0604020202020204" pitchFamily="34" charset="0"/>
              </a:rPr>
              <a:t>		</a:t>
            </a:r>
            <a:r>
              <a:rPr lang="tr-TR" sz="3200" b="1" dirty="0" smtClean="0">
                <a:cs typeface="Arial" panose="020B0604020202020204" pitchFamily="34" charset="0"/>
              </a:rPr>
              <a:t>%1</a:t>
            </a:r>
            <a:endParaRPr lang="tr-TR" sz="3600" b="1" dirty="0" smtClean="0">
              <a:cs typeface="Arial" panose="020B0604020202020204" pitchFamily="34" charset="0"/>
            </a:endParaRPr>
          </a:p>
          <a:p>
            <a:pPr lvl="1"/>
            <a:endParaRPr lang="tr-TR" b="1" dirty="0" smtClean="0">
              <a:cs typeface="Arial" panose="020B0604020202020204" pitchFamily="34" charset="0"/>
            </a:endParaRPr>
          </a:p>
          <a:p>
            <a:pPr lvl="1"/>
            <a:r>
              <a:rPr lang="tr-TR" sz="2800" b="1" dirty="0" smtClean="0">
                <a:cs typeface="Arial" panose="020B0604020202020204" pitchFamily="34" charset="0"/>
              </a:rPr>
              <a:t>Preeklampsi eklenirse- Superimposed Preeklampsi (&gt;20 gh)     %20</a:t>
            </a:r>
          </a:p>
          <a:p>
            <a:pPr lvl="2"/>
            <a:r>
              <a:rPr lang="tr-TR" sz="2400" b="1" dirty="0" smtClean="0">
                <a:cs typeface="Arial" panose="020B0604020202020204" pitchFamily="34" charset="0"/>
              </a:rPr>
              <a:t>Dirençli hipertansiyon</a:t>
            </a:r>
          </a:p>
          <a:p>
            <a:pPr lvl="2"/>
            <a:r>
              <a:rPr lang="tr-TR" sz="2400" b="1" dirty="0" smtClean="0">
                <a:cs typeface="Arial" panose="020B0604020202020204" pitchFamily="34" charset="0"/>
              </a:rPr>
              <a:t>Yeni veya kötüleşen proteinüri</a:t>
            </a:r>
          </a:p>
          <a:p>
            <a:pPr lvl="2"/>
            <a:r>
              <a:rPr lang="tr-TR" sz="2400" b="1" dirty="0" smtClean="0">
                <a:cs typeface="Arial" panose="020B0604020202020204" pitchFamily="34" charset="0"/>
              </a:rPr>
              <a:t>Olumsuz bulgular veya Ağır komplikasyonlar (End-Organ Bulguları)</a:t>
            </a:r>
          </a:p>
          <a:p>
            <a:endParaRPr lang="tr-TR" sz="3200" b="1" dirty="0" smtClean="0">
              <a:cs typeface="Arial" panose="020B0604020202020204" pitchFamily="34" charset="0"/>
            </a:endParaRPr>
          </a:p>
          <a:p>
            <a:pPr lvl="1"/>
            <a:r>
              <a:rPr lang="tr-TR" b="1" dirty="0" smtClean="0"/>
              <a:t>Erken Doğum 	%33</a:t>
            </a:r>
          </a:p>
          <a:p>
            <a:pPr lvl="1"/>
            <a:r>
              <a:rPr lang="tr-TR" b="1" dirty="0" smtClean="0"/>
              <a:t>Dekolman 	%1.8</a:t>
            </a:r>
          </a:p>
          <a:p>
            <a:pPr lvl="1"/>
            <a:r>
              <a:rPr lang="tr-TR" b="1" dirty="0" smtClean="0"/>
              <a:t>FGK		%15</a:t>
            </a:r>
          </a:p>
          <a:p>
            <a:pPr lvl="1"/>
            <a:r>
              <a:rPr lang="tr-TR" b="1" dirty="0" smtClean="0"/>
              <a:t>Fetal ölüm	%0.1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4497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280920" cy="2520280"/>
          </a:xfrm>
        </p:spPr>
        <p:txBody>
          <a:bodyPr/>
          <a:lstStyle/>
          <a:p>
            <a:pPr>
              <a:buClr>
                <a:srgbClr val="00153E"/>
              </a:buClr>
            </a:pPr>
            <a:r>
              <a:rPr lang="tr-TR" sz="3600" b="1" dirty="0">
                <a:solidFill>
                  <a:srgbClr val="00153E"/>
                </a:solidFill>
                <a:cs typeface="Arial" pitchFamily="34" charset="0"/>
              </a:rPr>
              <a:t>Gestasyonel </a:t>
            </a:r>
            <a:r>
              <a:rPr lang="tr-TR" sz="3600" b="1" dirty="0" smtClean="0">
                <a:solidFill>
                  <a:srgbClr val="00153E"/>
                </a:solidFill>
                <a:cs typeface="Arial" pitchFamily="34" charset="0"/>
              </a:rPr>
              <a:t>Hipertansiyon</a:t>
            </a:r>
            <a:r>
              <a:rPr lang="tr-TR" sz="3600" b="1" dirty="0" smtClean="0">
                <a:cs typeface="Arial" pitchFamily="34" charset="0"/>
              </a:rPr>
              <a:t>		</a:t>
            </a:r>
            <a:r>
              <a:rPr lang="tr-TR" sz="3200" b="1" dirty="0" smtClean="0">
                <a:cs typeface="Arial" pitchFamily="34" charset="0"/>
              </a:rPr>
              <a:t>%5-6</a:t>
            </a:r>
          </a:p>
          <a:p>
            <a:pPr lvl="1"/>
            <a:endParaRPr lang="tr-TR" b="1" dirty="0" smtClean="0">
              <a:cs typeface="Arial" pitchFamily="34" charset="0"/>
            </a:endParaRPr>
          </a:p>
          <a:p>
            <a:pPr lvl="1"/>
            <a:r>
              <a:rPr lang="tr-TR" sz="2800" b="1" dirty="0" smtClean="0">
                <a:cs typeface="Arial" pitchFamily="34" charset="0"/>
              </a:rPr>
              <a:t>&gt;</a:t>
            </a:r>
            <a:r>
              <a:rPr lang="tr-TR" sz="2800" b="1" dirty="0">
                <a:cs typeface="Arial" pitchFamily="34" charset="0"/>
              </a:rPr>
              <a:t>20 gh sonrası ilk defa ortaya çıkan </a:t>
            </a:r>
            <a:r>
              <a:rPr lang="tr-TR" sz="2800" b="1" dirty="0" smtClean="0">
                <a:cs typeface="Arial" pitchFamily="34" charset="0"/>
              </a:rPr>
              <a:t>hipertansiyon</a:t>
            </a:r>
          </a:p>
          <a:p>
            <a:endParaRPr lang="tr-TR" sz="2800" b="1" dirty="0">
              <a:cs typeface="Arial" pitchFamily="34" charset="0"/>
            </a:endParaRPr>
          </a:p>
          <a:p>
            <a:pPr lvl="1"/>
            <a:r>
              <a:rPr lang="en-US" sz="2800" b="1" dirty="0" smtClean="0"/>
              <a:t>&lt;34</a:t>
            </a:r>
            <a:r>
              <a:rPr lang="tr-TR" sz="2800" b="1" dirty="0" smtClean="0"/>
              <a:t> GH   /  %</a:t>
            </a:r>
            <a:r>
              <a:rPr lang="en-US" sz="2800" b="1" dirty="0" smtClean="0"/>
              <a:t>35</a:t>
            </a:r>
            <a:r>
              <a:rPr lang="tr-TR" sz="2800" b="1" dirty="0" smtClean="0"/>
              <a:t>  preeklampsi riski (</a:t>
            </a:r>
            <a:r>
              <a:rPr lang="tr-TR" sz="2800" b="1" dirty="0">
                <a:cs typeface="Times New Roman" panose="02020603050405020304" pitchFamily="18" charset="0"/>
              </a:rPr>
              <a:t>≈ </a:t>
            </a:r>
            <a:r>
              <a:rPr lang="tr-TR" sz="2800" b="1" dirty="0" smtClean="0"/>
              <a:t>5 hafta) </a:t>
            </a:r>
            <a:endParaRPr lang="tr-TR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52462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404664"/>
            <a:ext cx="8280920" cy="5976664"/>
          </a:xfrm>
        </p:spPr>
        <p:txBody>
          <a:bodyPr>
            <a:normAutofit/>
          </a:bodyPr>
          <a:lstStyle/>
          <a:p>
            <a:pPr>
              <a:buClr>
                <a:srgbClr val="00153E"/>
              </a:buClr>
            </a:pPr>
            <a:r>
              <a:rPr lang="tr-TR" sz="3600" b="1" dirty="0" smtClean="0">
                <a:solidFill>
                  <a:srgbClr val="00153E"/>
                </a:solidFill>
                <a:cs typeface="Arial" pitchFamily="34" charset="0"/>
              </a:rPr>
              <a:t>Preeklampsi- Eklampsi</a:t>
            </a:r>
            <a:r>
              <a:rPr lang="tr-TR" sz="3600" b="1" dirty="0" smtClean="0">
                <a:cs typeface="Arial" pitchFamily="34" charset="0"/>
              </a:rPr>
              <a:t>		</a:t>
            </a:r>
            <a:r>
              <a:rPr lang="tr-TR" sz="3200" b="1" dirty="0" smtClean="0">
                <a:cs typeface="Arial" pitchFamily="34" charset="0"/>
              </a:rPr>
              <a:t>%1-3</a:t>
            </a:r>
            <a:endParaRPr lang="tr-TR" sz="3200" b="1" dirty="0">
              <a:cs typeface="Arial" pitchFamily="34" charset="0"/>
            </a:endParaRPr>
          </a:p>
          <a:p>
            <a:pPr lvl="1">
              <a:buClr>
                <a:srgbClr val="C00000"/>
              </a:buClr>
            </a:pPr>
            <a:r>
              <a:rPr lang="tr-TR" sz="2800" b="1" dirty="0">
                <a:cs typeface="Arial" pitchFamily="34" charset="0"/>
              </a:rPr>
              <a:t>&gt;20 GH ; Hipertansiyon (≥140/90) ve proteinüri</a:t>
            </a:r>
            <a:r>
              <a:rPr lang="en-US" sz="2800" b="1" dirty="0">
                <a:cs typeface="Arial" pitchFamily="34" charset="0"/>
              </a:rPr>
              <a:t> </a:t>
            </a:r>
            <a:endParaRPr lang="tr-TR" sz="2800" b="1" dirty="0"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800" b="1" dirty="0">
                <a:cs typeface="Arial" pitchFamily="34" charset="0"/>
              </a:rPr>
              <a:t>	veya</a:t>
            </a:r>
          </a:p>
          <a:p>
            <a:pPr marL="609600" indent="-609600">
              <a:lnSpc>
                <a:spcPct val="90000"/>
              </a:lnSpc>
              <a:buClr>
                <a:srgbClr val="C00000"/>
              </a:buClr>
              <a:buNone/>
            </a:pPr>
            <a:endParaRPr lang="tr-TR" sz="2800" b="1" dirty="0">
              <a:cs typeface="Arial" pitchFamily="34" charset="0"/>
            </a:endParaRPr>
          </a:p>
          <a:p>
            <a:pPr lvl="1">
              <a:defRPr/>
            </a:pPr>
            <a:r>
              <a:rPr lang="tr-TR" sz="2800" b="1" dirty="0">
                <a:cs typeface="Arial" pitchFamily="34" charset="0"/>
              </a:rPr>
              <a:t>Proteinüri olmadan yeni başlangıçlı</a:t>
            </a:r>
          </a:p>
          <a:p>
            <a:pPr lvl="2">
              <a:defRPr/>
            </a:pPr>
            <a:r>
              <a:rPr lang="tr-TR" sz="2800" b="1" dirty="0">
                <a:cs typeface="Arial" pitchFamily="34" charset="0"/>
              </a:rPr>
              <a:t>Trombositopeni &lt;100.000</a:t>
            </a:r>
          </a:p>
          <a:p>
            <a:pPr lvl="2">
              <a:defRPr/>
            </a:pPr>
            <a:r>
              <a:rPr lang="tr-TR" sz="2800" b="1" dirty="0">
                <a:cs typeface="Arial" pitchFamily="34" charset="0"/>
              </a:rPr>
              <a:t>Serum kreatinin &gt;1.1 mg/dl</a:t>
            </a:r>
          </a:p>
          <a:p>
            <a:pPr lvl="2">
              <a:defRPr/>
            </a:pPr>
            <a:r>
              <a:rPr lang="tr-TR" sz="2800" b="1" dirty="0">
                <a:cs typeface="Arial" pitchFamily="34" charset="0"/>
              </a:rPr>
              <a:t>Karaciğer enzimleri 2 kat artması</a:t>
            </a:r>
          </a:p>
          <a:p>
            <a:pPr lvl="2">
              <a:defRPr/>
            </a:pPr>
            <a:r>
              <a:rPr lang="tr-TR" sz="2800" b="1" dirty="0">
                <a:cs typeface="Arial" pitchFamily="34" charset="0"/>
              </a:rPr>
              <a:t>Pulmoner ödem</a:t>
            </a:r>
          </a:p>
          <a:p>
            <a:pPr lvl="2">
              <a:defRPr/>
            </a:pPr>
            <a:r>
              <a:rPr lang="tr-TR" sz="2800" b="1" dirty="0">
                <a:cs typeface="Arial" pitchFamily="34" charset="0"/>
              </a:rPr>
              <a:t>Serebral veya  visuel semptomla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r</a:t>
            </a:r>
          </a:p>
          <a:p>
            <a:endParaRPr lang="tr-TR" sz="2800" dirty="0" smtClean="0"/>
          </a:p>
          <a:p>
            <a:pPr>
              <a:buClr>
                <a:srgbClr val="00153E"/>
              </a:buClr>
            </a:pPr>
            <a:r>
              <a:rPr lang="tr-TR" sz="2800" b="1" dirty="0" smtClean="0"/>
              <a:t>Eklampsi - Konvüsyon</a:t>
            </a:r>
            <a:endParaRPr lang="tr-TR" sz="24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45193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8784976" cy="6048672"/>
          </a:xfrm>
        </p:spPr>
        <p:txBody>
          <a:bodyPr>
            <a:normAutofit fontScale="92500"/>
          </a:bodyPr>
          <a:lstStyle/>
          <a:p>
            <a:pPr>
              <a:buClr>
                <a:srgbClr val="00153E"/>
              </a:buClr>
            </a:pPr>
            <a:r>
              <a:rPr lang="tr-TR" sz="2800" b="1" dirty="0" smtClean="0"/>
              <a:t>Ağır Komplikasyonların eşlik etmediği – Hafif Preeklampsi</a:t>
            </a:r>
          </a:p>
          <a:p>
            <a:endParaRPr lang="tr-TR" sz="2800" b="1" dirty="0"/>
          </a:p>
          <a:p>
            <a:pPr>
              <a:buClr>
                <a:srgbClr val="00153E"/>
              </a:buClr>
            </a:pPr>
            <a:r>
              <a:rPr lang="tr-TR" sz="2800" b="1" dirty="0" smtClean="0"/>
              <a:t>Ağır Komplikasyonların eşlik ettiği- Ağır Preeklampsi</a:t>
            </a:r>
          </a:p>
          <a:p>
            <a:endParaRPr lang="tr-TR" sz="2800" b="1" dirty="0"/>
          </a:p>
          <a:p>
            <a:pPr lvl="1"/>
            <a:r>
              <a:rPr lang="tr-TR" sz="2800" b="1" dirty="0">
                <a:cs typeface="Arial" pitchFamily="34" charset="0"/>
              </a:rPr>
              <a:t>SKB&gt;160; DKB&gt;110</a:t>
            </a:r>
          </a:p>
          <a:p>
            <a:pPr lvl="1"/>
            <a:r>
              <a:rPr lang="tr-TR" sz="2800" b="1" dirty="0">
                <a:cs typeface="Arial" pitchFamily="34" charset="0"/>
              </a:rPr>
              <a:t>Trombositopeni (&lt;100 000/mikrolitre)</a:t>
            </a:r>
          </a:p>
          <a:p>
            <a:pPr lvl="1"/>
            <a:r>
              <a:rPr lang="tr-TR" sz="2800" b="1" dirty="0">
                <a:cs typeface="Arial" pitchFamily="34" charset="0"/>
              </a:rPr>
              <a:t>Karaciğer disfonksiyonu (Kc enzimleri ↑, Epigastrik ağrı)</a:t>
            </a:r>
          </a:p>
          <a:p>
            <a:pPr lvl="1"/>
            <a:r>
              <a:rPr lang="tr-TR" sz="2800" b="1" dirty="0">
                <a:cs typeface="Arial" pitchFamily="34" charset="0"/>
              </a:rPr>
              <a:t>Progresif renal yetmezlik (Kreatinin&gt;1.1mg/dl)</a:t>
            </a:r>
          </a:p>
          <a:p>
            <a:pPr lvl="1"/>
            <a:r>
              <a:rPr lang="tr-TR" sz="2800" b="1" dirty="0">
                <a:cs typeface="Arial" pitchFamily="34" charset="0"/>
              </a:rPr>
              <a:t>Pulmoner ödem</a:t>
            </a:r>
          </a:p>
          <a:p>
            <a:pPr lvl="1"/>
            <a:r>
              <a:rPr lang="tr-TR" sz="2800" b="1" dirty="0">
                <a:cs typeface="Arial" pitchFamily="34" charset="0"/>
              </a:rPr>
              <a:t>Serebral ve visuel semptomlar</a:t>
            </a:r>
          </a:p>
          <a:p>
            <a:endParaRPr lang="tr-TR" sz="2800" b="1" dirty="0">
              <a:cs typeface="Arial" pitchFamily="34" charset="0"/>
            </a:endParaRPr>
          </a:p>
          <a:p>
            <a:pPr lvl="1"/>
            <a:r>
              <a:rPr lang="tr-TR" sz="2800" b="1" dirty="0">
                <a:cs typeface="Arial" pitchFamily="34" charset="0"/>
              </a:rPr>
              <a:t>Proteinüri miktarı kaldırıldı</a:t>
            </a:r>
            <a:endParaRPr lang="tr-TR" b="1" dirty="0">
              <a:cs typeface="Arial" pitchFamily="34" charset="0"/>
            </a:endParaRPr>
          </a:p>
          <a:p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323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404664"/>
            <a:ext cx="4320480" cy="834008"/>
          </a:xfrm>
        </p:spPr>
        <p:txBody>
          <a:bodyPr/>
          <a:lstStyle/>
          <a:p>
            <a:r>
              <a:rPr lang="tr-TR" sz="2800" dirty="0" smtClean="0">
                <a:solidFill>
                  <a:schemeClr val="tx1"/>
                </a:solidFill>
              </a:rPr>
              <a:t>Olumsuz- Tehlikeli Bulgular (adverse conditions)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88024" y="260648"/>
            <a:ext cx="3733800" cy="762000"/>
          </a:xfrm>
        </p:spPr>
        <p:txBody>
          <a:bodyPr/>
          <a:lstStyle/>
          <a:p>
            <a:r>
              <a:rPr lang="tr-TR" sz="2800" dirty="0" smtClean="0">
                <a:solidFill>
                  <a:schemeClr val="tx1"/>
                </a:solidFill>
              </a:rPr>
              <a:t>Ağır Komplikasyonlar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4195" y="1340768"/>
            <a:ext cx="3733800" cy="3886200"/>
          </a:xfrm>
        </p:spPr>
        <p:txBody>
          <a:bodyPr/>
          <a:lstStyle/>
          <a:p>
            <a:r>
              <a:rPr lang="tr-TR" b="1" dirty="0" smtClean="0"/>
              <a:t>Maternal semptom ve bulgular</a:t>
            </a:r>
          </a:p>
          <a:p>
            <a:r>
              <a:rPr lang="tr-TR" b="1" dirty="0" smtClean="0"/>
              <a:t>Anormal Labratuar sonuçları </a:t>
            </a:r>
          </a:p>
          <a:p>
            <a:pPr marL="0" indent="0">
              <a:buNone/>
            </a:pP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 Ağır komplikasyonlar</a:t>
            </a:r>
            <a:endParaRPr lang="tr-TR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4"/>
          </p:nvPr>
        </p:nvSpPr>
        <p:spPr>
          <a:xfrm>
            <a:off x="4860032" y="1196752"/>
            <a:ext cx="3733800" cy="3886200"/>
          </a:xfrm>
        </p:spPr>
        <p:txBody>
          <a:bodyPr>
            <a:normAutofit/>
          </a:bodyPr>
          <a:lstStyle/>
          <a:p>
            <a:r>
              <a:rPr lang="tr-TR" b="1" dirty="0" smtClean="0"/>
              <a:t>Doğum gerektiren</a:t>
            </a:r>
          </a:p>
          <a:p>
            <a:r>
              <a:rPr lang="tr-TR" b="1" dirty="0" smtClean="0"/>
              <a:t>Maternal Mortalite ↑</a:t>
            </a:r>
          </a:p>
          <a:p>
            <a:r>
              <a:rPr lang="tr-TR" b="1" dirty="0" smtClean="0"/>
              <a:t>End-organ komplikasyonları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5761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941740388"/>
              </p:ext>
            </p:extLst>
          </p:nvPr>
        </p:nvGraphicFramePr>
        <p:xfrm>
          <a:off x="323528" y="116632"/>
          <a:ext cx="8640960" cy="640871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60240"/>
                <a:gridCol w="2647431"/>
                <a:gridCol w="3833289"/>
              </a:tblGrid>
              <a:tr h="406733"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Olumsuz Bulgular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Ağır</a:t>
                      </a:r>
                      <a:r>
                        <a:rPr lang="tr-TR" sz="2400" baseline="0" dirty="0" smtClean="0"/>
                        <a:t> Komplikasyonlar</a:t>
                      </a:r>
                      <a:endParaRPr lang="tr-TR" sz="2400" b="1" dirty="0"/>
                    </a:p>
                  </a:txBody>
                  <a:tcPr/>
                </a:tc>
              </a:tr>
              <a:tr h="1775048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SSS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Baş agrısı</a:t>
                      </a:r>
                    </a:p>
                    <a:p>
                      <a:r>
                        <a:rPr lang="tr-TR" sz="1800" b="1" dirty="0" smtClean="0"/>
                        <a:t>Visuel bulgular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Eklampsi</a:t>
                      </a:r>
                    </a:p>
                    <a:p>
                      <a:r>
                        <a:rPr lang="tr-TR" sz="1800" b="1" dirty="0" smtClean="0"/>
                        <a:t>Ensefalopati</a:t>
                      </a:r>
                    </a:p>
                    <a:p>
                      <a:r>
                        <a:rPr lang="tr-TR" sz="1800" b="1" dirty="0" smtClean="0"/>
                        <a:t>Koma</a:t>
                      </a:r>
                    </a:p>
                    <a:p>
                      <a:r>
                        <a:rPr lang="tr-TR" sz="1800" b="1" dirty="0" smtClean="0"/>
                        <a:t>İnme</a:t>
                      </a:r>
                    </a:p>
                    <a:p>
                      <a:r>
                        <a:rPr lang="tr-TR" sz="1800" b="1" dirty="0" smtClean="0"/>
                        <a:t>Retina dekolman</a:t>
                      </a:r>
                    </a:p>
                    <a:p>
                      <a:r>
                        <a:rPr lang="tr-TR" sz="1800" b="1" dirty="0" smtClean="0"/>
                        <a:t>Kortikal</a:t>
                      </a:r>
                      <a:r>
                        <a:rPr lang="tr-TR" sz="1800" b="1" baseline="0" dirty="0" smtClean="0"/>
                        <a:t> körlük</a:t>
                      </a:r>
                      <a:endParaRPr lang="tr-TR" sz="1800" b="1" dirty="0" smtClean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Kardio-Respiratuar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Göğüs agrı, Dispne</a:t>
                      </a:r>
                    </a:p>
                    <a:p>
                      <a:r>
                        <a:rPr lang="tr-TR" sz="1800" b="1" dirty="0" smtClean="0"/>
                        <a:t>O2 saturasyon&lt;%97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Kontrol edilemeyen hipertansiyon</a:t>
                      </a:r>
                    </a:p>
                    <a:p>
                      <a:r>
                        <a:rPr lang="tr-TR" sz="1800" b="1" dirty="0" smtClean="0"/>
                        <a:t>Entübasyon gereksinimi</a:t>
                      </a:r>
                    </a:p>
                    <a:p>
                      <a:r>
                        <a:rPr lang="tr-TR" sz="1800" b="1" dirty="0" smtClean="0"/>
                        <a:t>Enfaktüs</a:t>
                      </a:r>
                      <a:endParaRPr lang="tr-TR" sz="1800" b="1" dirty="0"/>
                    </a:p>
                  </a:txBody>
                  <a:tcPr/>
                </a:tc>
              </a:tr>
              <a:tr h="1002904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Hematolojik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WBC↑</a:t>
                      </a:r>
                    </a:p>
                    <a:p>
                      <a:r>
                        <a:rPr lang="tr-TR" sz="1800" b="1" dirty="0" smtClean="0"/>
                        <a:t>Trombosit↓</a:t>
                      </a:r>
                    </a:p>
                    <a:p>
                      <a:r>
                        <a:rPr lang="tr-TR" sz="1800" b="1" dirty="0" smtClean="0"/>
                        <a:t>INR aPTT ↑</a:t>
                      </a:r>
                      <a:endParaRPr lang="tr-TR" sz="1800" b="1" dirty="0">
                        <a:latin typeface="Perpetua" pitchFamily="18" charset="0"/>
                        <a:cs typeface="Raav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Trombosit&lt;50000</a:t>
                      </a:r>
                    </a:p>
                    <a:p>
                      <a:r>
                        <a:rPr lang="tr-TR" sz="1800" b="1" dirty="0" smtClean="0"/>
                        <a:t>Transfüzyon</a:t>
                      </a:r>
                      <a:r>
                        <a:rPr lang="tr-TR" sz="1800" b="1" baseline="0" dirty="0" smtClean="0"/>
                        <a:t> gereksinimi</a:t>
                      </a:r>
                      <a:endParaRPr lang="tr-TR" sz="1800" b="1" dirty="0"/>
                    </a:p>
                  </a:txBody>
                  <a:tcPr/>
                </a:tc>
              </a:tr>
              <a:tr h="702033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Renal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Kreatinin↑</a:t>
                      </a:r>
                    </a:p>
                    <a:p>
                      <a:r>
                        <a:rPr lang="tr-TR" sz="1800" b="1" dirty="0" smtClean="0"/>
                        <a:t>Ürik Asit↑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Akut böbrek Yetmezliği</a:t>
                      </a:r>
                    </a:p>
                    <a:p>
                      <a:r>
                        <a:rPr lang="tr-TR" sz="1800" b="1" dirty="0" smtClean="0"/>
                        <a:t>Dializ gereksinimi</a:t>
                      </a:r>
                      <a:endParaRPr lang="tr-TR" sz="1800" b="1" dirty="0"/>
                    </a:p>
                  </a:txBody>
                  <a:tcPr/>
                </a:tc>
              </a:tr>
              <a:tr h="1535423">
                <a:tc>
                  <a:txBody>
                    <a:bodyPr/>
                    <a:lstStyle/>
                    <a:p>
                      <a:r>
                        <a:rPr lang="tr-TR" sz="2200" b="1" dirty="0" smtClean="0"/>
                        <a:t>Karaciğer</a:t>
                      </a:r>
                      <a:endParaRPr lang="tr-TR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Bulantı kusna</a:t>
                      </a:r>
                    </a:p>
                    <a:p>
                      <a:r>
                        <a:rPr lang="tr-TR" sz="1800" b="1" dirty="0" smtClean="0"/>
                        <a:t>Epigastrik ağrı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1" dirty="0" smtClean="0"/>
                        <a:t>KC enzim, LDH, biluribin↑</a:t>
                      </a:r>
                    </a:p>
                    <a:p>
                      <a:r>
                        <a:rPr lang="tr-TR" sz="1800" b="1" dirty="0" smtClean="0"/>
                        <a:t>Albumin↓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Karaciğer yetmezliği</a:t>
                      </a:r>
                    </a:p>
                    <a:p>
                      <a:r>
                        <a:rPr lang="tr-TR" sz="1800" b="1" dirty="0" smtClean="0"/>
                        <a:t>Kc</a:t>
                      </a:r>
                      <a:r>
                        <a:rPr lang="tr-TR" sz="1800" b="1" baseline="0" dirty="0" smtClean="0"/>
                        <a:t> rüptür, hematom</a:t>
                      </a:r>
                      <a:endParaRPr lang="tr-TR" sz="1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7499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3_SP3879preterm-baby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80728"/>
            <a:ext cx="3024336" cy="2212929"/>
          </a:xfrm>
          <a:prstGeom prst="rect">
            <a:avLst/>
          </a:prstGeom>
          <a:ln>
            <a:solidFill>
              <a:schemeClr val="bg2"/>
            </a:solidFill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5" name="Title 1"/>
          <p:cNvSpPr txBox="1">
            <a:spLocks/>
          </p:cNvSpPr>
          <p:nvPr/>
        </p:nvSpPr>
        <p:spPr>
          <a:xfrm>
            <a:off x="323528" y="188640"/>
            <a:ext cx="7200800" cy="86409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153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Perinatal Mortalite-Morbidite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153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1268760"/>
            <a:ext cx="4536504" cy="15841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Ölü doğum %5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Erken doğum % 8-10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FGK %15-20</a:t>
            </a:r>
            <a:endParaRPr kumimoji="0" lang="tr-TR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475656" y="3717032"/>
            <a:ext cx="5904656" cy="230425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Maternal Sendrom</a:t>
            </a:r>
          </a:p>
          <a:p>
            <a:pPr marL="731520" lvl="1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tr-TR" sz="2600" b="1" dirty="0" smtClean="0"/>
              <a:t>Multisitemik, kompleks sendrom</a:t>
            </a:r>
          </a:p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kumimoji="0" lang="tr-T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Klinik bulgular heterojen</a:t>
            </a:r>
          </a:p>
          <a:p>
            <a:pPr marL="731520" lvl="1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tr-TR" sz="2600" b="1" dirty="0" smtClean="0"/>
              <a:t>Asemptomatik</a:t>
            </a:r>
          </a:p>
          <a:p>
            <a:pPr marL="731520" lvl="1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kumimoji="0" lang="tr-T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Kritik hasta</a:t>
            </a:r>
          </a:p>
          <a:p>
            <a:pPr marL="731520" lvl="1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kumimoji="0" lang="tr-TR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3816424" cy="3168352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Clr>
                <a:srgbClr val="00153E"/>
              </a:buClr>
            </a:pP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İnsana özgü</a:t>
            </a:r>
            <a:endParaRPr lang="tr-TR" sz="3800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Clr>
                <a:srgbClr val="00153E"/>
              </a:buClr>
            </a:pPr>
            <a:endParaRPr lang="tr-TR" sz="3800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Clr>
                <a:srgbClr val="00153E"/>
              </a:buClr>
            </a:pP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Gebeliğin oluşturduğu   / PLASENTA</a:t>
            </a:r>
          </a:p>
          <a:p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57686" y="1071546"/>
            <a:ext cx="4255006" cy="4523964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Clr>
                <a:srgbClr val="00153E"/>
              </a:buClr>
            </a:pP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Beyin gelişimi için derin </a:t>
            </a:r>
            <a:r>
              <a:rPr lang="tr-TR" sz="3800" b="1" dirty="0" err="1" smtClean="0">
                <a:latin typeface="Arial" pitchFamily="34" charset="0"/>
                <a:cs typeface="Arial" pitchFamily="34" charset="0"/>
              </a:rPr>
              <a:t>trofoblastik</a:t>
            </a: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3800" b="1" dirty="0" err="1" smtClean="0">
                <a:latin typeface="Arial" pitchFamily="34" charset="0"/>
                <a:cs typeface="Arial" pitchFamily="34" charset="0"/>
              </a:rPr>
              <a:t>invazyon</a:t>
            </a: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 / Riskli Proses</a:t>
            </a:r>
          </a:p>
          <a:p>
            <a:pPr>
              <a:lnSpc>
                <a:spcPct val="170000"/>
              </a:lnSpc>
              <a:buClr>
                <a:srgbClr val="00153E"/>
              </a:buClr>
              <a:buNone/>
            </a:pPr>
            <a:endParaRPr lang="tr-TR" sz="38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Clr>
                <a:srgbClr val="00153E"/>
              </a:buClr>
            </a:pP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Evrimin bedeli/ İnsan</a:t>
            </a:r>
          </a:p>
          <a:p>
            <a:pPr>
              <a:lnSpc>
                <a:spcPct val="170000"/>
              </a:lnSpc>
              <a:buClr>
                <a:srgbClr val="00153E"/>
              </a:buClr>
            </a:pPr>
            <a:endParaRPr lang="tr-TR" sz="38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Clr>
                <a:srgbClr val="00153E"/>
              </a:buClr>
            </a:pPr>
            <a:r>
              <a:rPr lang="tr-TR" sz="3800" b="1" dirty="0" smtClean="0">
                <a:latin typeface="Arial" pitchFamily="34" charset="0"/>
                <a:cs typeface="Arial" pitchFamily="34" charset="0"/>
              </a:rPr>
              <a:t>Gebelik sırları saklı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80920" cy="724942"/>
          </a:xfrm>
          <a:solidFill>
            <a:srgbClr val="00153E"/>
          </a:solidFill>
        </p:spPr>
        <p:txBody>
          <a:bodyPr>
            <a:noAutofit/>
          </a:bodyPr>
          <a:lstStyle/>
          <a:p>
            <a:r>
              <a:rPr lang="tr-TR" sz="3200" b="1" dirty="0" err="1" smtClean="0">
                <a:solidFill>
                  <a:schemeClr val="bg1"/>
                </a:solidFill>
              </a:rPr>
              <a:t>Maternal</a:t>
            </a:r>
            <a:r>
              <a:rPr lang="tr-TR" sz="3200" b="1" dirty="0" smtClean="0">
                <a:solidFill>
                  <a:schemeClr val="bg1"/>
                </a:solidFill>
              </a:rPr>
              <a:t> Sendrom/ </a:t>
            </a:r>
            <a:r>
              <a:rPr lang="tr-TR" sz="3200" b="1" dirty="0" err="1" smtClean="0">
                <a:solidFill>
                  <a:schemeClr val="bg1"/>
                </a:solidFill>
              </a:rPr>
              <a:t>Endotel</a:t>
            </a:r>
            <a:r>
              <a:rPr lang="tr-TR" sz="3200" b="1" dirty="0" smtClean="0">
                <a:solidFill>
                  <a:schemeClr val="bg1"/>
                </a:solidFill>
              </a:rPr>
              <a:t> </a:t>
            </a:r>
            <a:r>
              <a:rPr lang="tr-TR" sz="3200" b="1" dirty="0" err="1" smtClean="0">
                <a:solidFill>
                  <a:schemeClr val="bg1"/>
                </a:solidFill>
              </a:rPr>
              <a:t>Disfonksiyonu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857364"/>
            <a:ext cx="2664296" cy="1371002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>
              <a:buClr>
                <a:srgbClr val="00153E"/>
              </a:buClr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Klinik bulgular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endotel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hasarı ile açıklanabilir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7" descr="4495287f1"/>
          <p:cNvPicPr>
            <a:picLocks noChangeAspect="1" noChangeArrowheads="1"/>
          </p:cNvPicPr>
          <p:nvPr/>
        </p:nvPicPr>
        <p:blipFill>
          <a:blip r:embed="rId2" cstate="print"/>
          <a:srcRect t="52879"/>
          <a:stretch>
            <a:fillRect/>
          </a:stretch>
        </p:blipFill>
        <p:spPr bwMode="auto">
          <a:xfrm>
            <a:off x="3131840" y="1340768"/>
            <a:ext cx="5745772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285720" y="500042"/>
            <a:ext cx="2357454" cy="168840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buSzPct val="75000"/>
              <a:buFont typeface="Wingdings" pitchFamily="2" charset="2"/>
              <a:buChar char="ê"/>
              <a:defRPr/>
            </a:pPr>
            <a:r>
              <a:rPr lang="tr-TR" b="1" dirty="0" err="1" smtClean="0">
                <a:latin typeface="Arial" pitchFamily="34" charset="0"/>
                <a:cs typeface="Arial" pitchFamily="34" charset="0"/>
              </a:rPr>
              <a:t>Vazodilatatör</a:t>
            </a:r>
            <a:endParaRPr lang="tr-TR" b="1" baseline="-25000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buClr>
                <a:schemeClr val="tx1"/>
              </a:buClr>
              <a:buFontTx/>
              <a:buChar char="–"/>
              <a:defRPr/>
            </a:pPr>
            <a:r>
              <a:rPr lang="tr-TR" dirty="0">
                <a:latin typeface="Arial" pitchFamily="34" charset="0"/>
                <a:cs typeface="Arial" pitchFamily="34" charset="0"/>
              </a:rPr>
              <a:t>PGI</a:t>
            </a:r>
            <a:r>
              <a:rPr lang="tr-TR" baseline="-25000" dirty="0">
                <a:latin typeface="Arial" pitchFamily="34" charset="0"/>
                <a:cs typeface="Arial" pitchFamily="34" charset="0"/>
              </a:rPr>
              <a:t>2</a:t>
            </a:r>
          </a:p>
          <a:p>
            <a:pPr marL="742950" lvl="1" indent="-285750">
              <a:buClr>
                <a:schemeClr val="tx1"/>
              </a:buClr>
              <a:buFontTx/>
              <a:buChar char="–"/>
              <a:defRPr/>
            </a:pPr>
            <a:r>
              <a:rPr lang="tr-TR" dirty="0">
                <a:latin typeface="Arial" pitchFamily="34" charset="0"/>
                <a:cs typeface="Arial" pitchFamily="34" charset="0"/>
              </a:rPr>
              <a:t>NO</a:t>
            </a:r>
          </a:p>
          <a:p>
            <a:pPr marL="742950" lvl="1" indent="-285750">
              <a:buClr>
                <a:schemeClr val="tx1"/>
              </a:buClr>
              <a:buFontTx/>
              <a:buChar char="–"/>
              <a:defRPr/>
            </a:pPr>
            <a:r>
              <a:rPr lang="tr-TR" dirty="0">
                <a:latin typeface="Arial" pitchFamily="34" charset="0"/>
                <a:cs typeface="Arial" pitchFamily="34" charset="0"/>
              </a:rPr>
              <a:t>EDHF</a:t>
            </a:r>
          </a:p>
          <a:p>
            <a:pPr marL="742950" lvl="1" indent="-285750">
              <a:buClr>
                <a:schemeClr val="tx1"/>
              </a:buClr>
              <a:buFontTx/>
              <a:buChar char="–"/>
              <a:defRPr/>
            </a:pPr>
            <a:r>
              <a:rPr lang="tr-TR" dirty="0">
                <a:latin typeface="Arial" pitchFamily="34" charset="0"/>
                <a:cs typeface="Arial" pitchFamily="34" charset="0"/>
              </a:rPr>
              <a:t>ANP</a:t>
            </a:r>
            <a:endParaRPr lang="en-US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156410" y="2074859"/>
            <a:ext cx="3600400" cy="230425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buSzPct val="75000"/>
              <a:buFont typeface="Wingdings" pitchFamily="2" charset="2"/>
              <a:buChar char="é"/>
              <a:defRPr/>
            </a:pPr>
            <a:r>
              <a:rPr lang="tr-TR" b="1" dirty="0" err="1" smtClean="0">
                <a:latin typeface="Arial" pitchFamily="34" charset="0"/>
                <a:cs typeface="Arial" pitchFamily="34" charset="0"/>
              </a:rPr>
              <a:t>Vazokonstriktör</a:t>
            </a:r>
            <a:endParaRPr lang="tr-TR" b="1" dirty="0" smtClean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TxA</a:t>
            </a:r>
            <a:r>
              <a:rPr lang="tr-TR" baseline="-25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baseline="-25000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tr-TR" dirty="0" err="1" smtClean="0">
                <a:latin typeface="Arial" pitchFamily="34" charset="0"/>
                <a:cs typeface="Arial" pitchFamily="34" charset="0"/>
              </a:rPr>
              <a:t>Endothelin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tr-TR" dirty="0">
                <a:latin typeface="Arial" pitchFamily="34" charset="0"/>
                <a:cs typeface="Arial" pitchFamily="34" charset="0"/>
              </a:rPr>
              <a:t>VEGF</a:t>
            </a: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tr-TR" dirty="0">
                <a:latin typeface="Arial" pitchFamily="34" charset="0"/>
                <a:cs typeface="Arial" pitchFamily="34" charset="0"/>
              </a:rPr>
              <a:t>Aldosterone</a:t>
            </a: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tr-TR" dirty="0" err="1" smtClean="0">
                <a:latin typeface="Arial" pitchFamily="34" charset="0"/>
                <a:cs typeface="Arial" pitchFamily="34" charset="0"/>
              </a:rPr>
              <a:t>Catecholamine</a:t>
            </a:r>
            <a:endParaRPr lang="en-US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44146" y="3800331"/>
            <a:ext cx="3118591" cy="2589809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buSzPct val="75000"/>
              <a:buFont typeface="Wingdings" pitchFamily="2" charset="2"/>
              <a:buChar char="é"/>
            </a:pPr>
            <a:r>
              <a:rPr lang="tr-TR" b="1" dirty="0" err="1" smtClean="0">
                <a:latin typeface="Arial" pitchFamily="34" charset="0"/>
                <a:cs typeface="Arial" pitchFamily="34" charset="0"/>
              </a:rPr>
              <a:t>Endotel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 Belirteçleri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 err="1" smtClean="0">
                <a:latin typeface="Arial" pitchFamily="34" charset="0"/>
                <a:cs typeface="Arial" pitchFamily="34" charset="0"/>
              </a:rPr>
              <a:t>Fibronectin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>
                <a:latin typeface="Arial" pitchFamily="34" charset="0"/>
                <a:cs typeface="Arial" pitchFamily="34" charset="0"/>
              </a:rPr>
              <a:t>VCAM-1</a:t>
            </a: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E-Selectine</a:t>
            </a:r>
            <a:endParaRPr lang="tr-TR" baseline="-25000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>
                <a:latin typeface="Arial" pitchFamily="34" charset="0"/>
                <a:cs typeface="Arial" pitchFamily="34" charset="0"/>
              </a:rPr>
              <a:t>Von Willebrand</a:t>
            </a: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>
                <a:latin typeface="Arial" pitchFamily="34" charset="0"/>
                <a:cs typeface="Arial" pitchFamily="34" charset="0"/>
              </a:rPr>
              <a:t>Plasminogen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activ.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>
                <a:latin typeface="Arial" pitchFamily="34" charset="0"/>
                <a:cs typeface="Arial" pitchFamily="34" charset="0"/>
              </a:rPr>
              <a:t>ANP</a:t>
            </a: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B-tromboglobuline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tr-TR" dirty="0">
                <a:latin typeface="Arial" pitchFamily="34" charset="0"/>
                <a:cs typeface="Arial" pitchFamily="34" charset="0"/>
              </a:rPr>
              <a:t>T-ATIII Complex</a:t>
            </a:r>
            <a:endParaRPr lang="en-US" baseline="-25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42852"/>
            <a:ext cx="4168974" cy="29452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000760" y="3071810"/>
            <a:ext cx="2428892" cy="2880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400" b="1" dirty="0" err="1"/>
              <a:t>Madazlı</a:t>
            </a:r>
            <a:r>
              <a:rPr lang="tr-TR" sz="1400" b="1" dirty="0"/>
              <a:t> </a:t>
            </a:r>
            <a:r>
              <a:rPr lang="tr-TR" sz="1400" b="1" dirty="0" smtClean="0"/>
              <a:t> ve ark, BJOG</a:t>
            </a:r>
            <a:r>
              <a:rPr lang="en-GB" sz="1400" b="1" dirty="0" smtClean="0"/>
              <a:t>, </a:t>
            </a:r>
            <a:r>
              <a:rPr lang="en-GB" sz="1400" b="1" dirty="0"/>
              <a:t>2000</a:t>
            </a:r>
            <a:endParaRPr lang="en-AU" sz="1400" b="1" dirty="0"/>
          </a:p>
        </p:txBody>
      </p:sp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3605598" y="3643314"/>
          <a:ext cx="5042346" cy="2500330"/>
        </p:xfrm>
        <a:graphic>
          <a:graphicData uri="http://schemas.openxmlformats.org/presentationml/2006/ole">
            <p:oleObj spid="_x0000_s14338" name="Picture" r:id="rId5" imgW="4536000" imgH="3628800" progId="">
              <p:embed/>
            </p:oleObj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786446" y="6000768"/>
            <a:ext cx="2786082" cy="2880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600" b="1" dirty="0"/>
              <a:t> </a:t>
            </a:r>
            <a:r>
              <a:rPr lang="tr-TR" sz="1400" b="1" dirty="0" err="1"/>
              <a:t>Madazlı</a:t>
            </a:r>
            <a:r>
              <a:rPr lang="tr-TR" sz="1400" b="1" dirty="0"/>
              <a:t> </a:t>
            </a:r>
            <a:r>
              <a:rPr lang="tr-TR" sz="1400" b="1" dirty="0" smtClean="0"/>
              <a:t>ve ark , EJOGRB, </a:t>
            </a:r>
            <a:r>
              <a:rPr lang="tr-TR" sz="1400" b="1" dirty="0"/>
              <a:t>2003</a:t>
            </a:r>
            <a:endParaRPr lang="en-AU" sz="1600" b="1" dirty="0"/>
          </a:p>
        </p:txBody>
      </p:sp>
      <p:sp>
        <p:nvSpPr>
          <p:cNvPr id="9" name="8 Dikdörtgen"/>
          <p:cNvSpPr/>
          <p:nvPr/>
        </p:nvSpPr>
        <p:spPr>
          <a:xfrm>
            <a:off x="7286644" y="5143512"/>
            <a:ext cx="619080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tr-TR" dirty="0" err="1" smtClean="0"/>
              <a:t>Endo</a:t>
            </a:r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7767621" y="5645788"/>
            <a:ext cx="776175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tr-TR" dirty="0" smtClean="0"/>
              <a:t>E-</a:t>
            </a:r>
            <a:r>
              <a:rPr lang="tr-TR" dirty="0" err="1" smtClean="0"/>
              <a:t>selec</a:t>
            </a:r>
            <a:endParaRPr lang="en-US" dirty="0"/>
          </a:p>
        </p:txBody>
      </p:sp>
      <p:sp>
        <p:nvSpPr>
          <p:cNvPr id="11" name="10 Dikdörtgen"/>
          <p:cNvSpPr/>
          <p:nvPr/>
        </p:nvSpPr>
        <p:spPr>
          <a:xfrm>
            <a:off x="4143372" y="4000504"/>
            <a:ext cx="506870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tr-TR" dirty="0" smtClean="0"/>
              <a:t>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283968" y="980728"/>
            <a:ext cx="4392488" cy="5688632"/>
          </a:xfrm>
          <a:prstGeom prst="rect">
            <a:avLst/>
          </a:prstGeom>
          <a:solidFill>
            <a:srgbClr val="421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Rectangle 11"/>
          <p:cNvSpPr/>
          <p:nvPr/>
        </p:nvSpPr>
        <p:spPr>
          <a:xfrm>
            <a:off x="395536" y="980728"/>
            <a:ext cx="3888432" cy="5688632"/>
          </a:xfrm>
          <a:prstGeom prst="rect">
            <a:avLst/>
          </a:prstGeom>
          <a:solidFill>
            <a:srgbClr val="421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76256" y="404664"/>
            <a:ext cx="1522512" cy="646584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528" y="188640"/>
            <a:ext cx="2520280" cy="720080"/>
          </a:xfrm>
          <a:prstGeom prst="rect">
            <a:avLst/>
          </a:prstGeom>
          <a:solidFill>
            <a:srgbClr val="00153E"/>
          </a:solidFill>
        </p:spPr>
        <p:txBody>
          <a:bodyPr bIns="91440" anchor="b" anchorCtr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Plasenta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2987824" y="260648"/>
            <a:ext cx="5688632" cy="648072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153E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Yetersiz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trofoblastik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invazyon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89040"/>
            <a:ext cx="3528392" cy="2788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89040"/>
            <a:ext cx="3744416" cy="2783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" name="Picture 2" descr="http://www.helmedica.gr/images/preeclampsia_model.jpg"/>
          <p:cNvPicPr>
            <a:picLocks noChangeAspect="1" noChangeArrowheads="1"/>
          </p:cNvPicPr>
          <p:nvPr/>
        </p:nvPicPr>
        <p:blipFill>
          <a:blip r:embed="rId4" cstate="print"/>
          <a:srcRect b="36727"/>
          <a:stretch>
            <a:fillRect/>
          </a:stretch>
        </p:blipFill>
        <p:spPr bwMode="auto">
          <a:xfrm>
            <a:off x="755576" y="1124744"/>
            <a:ext cx="777686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4429132"/>
            <a:ext cx="8136904" cy="224022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13690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572008"/>
            <a:ext cx="74888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857884" y="6429396"/>
            <a:ext cx="2428892" cy="2143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400" b="1" dirty="0" err="1"/>
              <a:t>Madazlı</a:t>
            </a:r>
            <a:r>
              <a:rPr lang="tr-TR" sz="1400" b="1" dirty="0"/>
              <a:t> </a:t>
            </a:r>
            <a:r>
              <a:rPr lang="tr-TR" sz="1400" b="1" dirty="0" smtClean="0"/>
              <a:t>ve ark, BJOG</a:t>
            </a:r>
            <a:r>
              <a:rPr lang="en-GB" sz="1400" b="1" dirty="0" smtClean="0"/>
              <a:t>, </a:t>
            </a:r>
            <a:r>
              <a:rPr lang="en-GB" sz="1400" b="1" dirty="0"/>
              <a:t>2000</a:t>
            </a:r>
            <a:endParaRPr lang="en-A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0825" y="1125538"/>
            <a:ext cx="3745111" cy="5183187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4151313" y="2933700"/>
            <a:ext cx="0" cy="5334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3240087" cy="381612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340768"/>
            <a:ext cx="3311525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lnSpc>
                <a:spcPct val="11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en-GB" sz="2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Vit</a:t>
            </a:r>
            <a:r>
              <a:rPr lang="en-GB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E </a:t>
            </a:r>
            <a:r>
              <a:rPr lang="en-GB" sz="1800" dirty="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</a:t>
            </a:r>
            <a:r>
              <a:rPr lang="en-GB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/ </a:t>
            </a:r>
            <a:r>
              <a:rPr lang="en-GB" sz="2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Vit</a:t>
            </a:r>
            <a:r>
              <a:rPr lang="en-GB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C </a:t>
            </a:r>
            <a:r>
              <a:rPr lang="en-GB" sz="1800" dirty="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</a:t>
            </a:r>
            <a:r>
              <a:rPr lang="en-GB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/ MDA</a:t>
            </a:r>
            <a:r>
              <a:rPr lang="en-GB" sz="1800" dirty="0">
                <a:effectLst>
                  <a:outerShdw blurRad="38100" dist="38100" dir="2700000" algn="tl">
                    <a:srgbClr val="000000"/>
                  </a:outerShdw>
                </a:effectLst>
                <a:sym typeface="Wingdings 3" pitchFamily="18" charset="2"/>
              </a:rPr>
              <a:t></a:t>
            </a:r>
            <a:r>
              <a:rPr lang="en-GB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A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714480" y="5857892"/>
            <a:ext cx="2071702" cy="30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tr-TR" sz="1600" dirty="0"/>
              <a:t>Madazlı </a:t>
            </a:r>
            <a:r>
              <a:rPr lang="tr-TR" sz="1600" dirty="0" smtClean="0"/>
              <a:t>et al </a:t>
            </a:r>
            <a:r>
              <a:rPr lang="tr-TR" sz="1600" dirty="0"/>
              <a:t>EJOG,1999</a:t>
            </a:r>
            <a:endParaRPr lang="en-AU" sz="1600" dirty="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356100" y="333375"/>
            <a:ext cx="4537075" cy="6191250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5580112" y="1196975"/>
          <a:ext cx="3168351" cy="2239963"/>
        </p:xfrm>
        <a:graphic>
          <a:graphicData uri="http://schemas.openxmlformats.org/presentationml/2006/ole">
            <p:oleObj spid="_x0000_s15362" name="Picture" r:id="rId4" imgW="5303520" imgH="3956760" progId="Word.Picture.8">
              <p:embed/>
            </p:oleObj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652120" y="3535876"/>
          <a:ext cx="3095005" cy="2345812"/>
        </p:xfrm>
        <a:graphic>
          <a:graphicData uri="http://schemas.openxmlformats.org/presentationml/2006/ole">
            <p:oleObj spid="_x0000_s15363" name="Picture" r:id="rId5" imgW="4846320" imgH="4023360" progId="Word.Picture.8">
              <p:embed/>
            </p:oleObj>
          </a:graphicData>
        </a:graphic>
      </p:graphicFrame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286380" y="500042"/>
            <a:ext cx="3311525" cy="50323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lnSpc>
                <a:spcPct val="11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SOD</a:t>
            </a:r>
            <a:r>
              <a:rPr lang="en-GB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180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</a:t>
            </a:r>
            <a:r>
              <a:rPr lang="en-GB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/ </a:t>
            </a:r>
            <a:r>
              <a:rPr lang="tr-T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GPX</a:t>
            </a:r>
            <a:r>
              <a:rPr lang="en-GB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180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</a:t>
            </a:r>
            <a:r>
              <a:rPr lang="en-GB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/ MDA</a:t>
            </a:r>
            <a:r>
              <a:rPr lang="en-GB" sz="1800">
                <a:effectLst>
                  <a:outerShdw blurRad="38100" dist="38100" dir="2700000" algn="tl">
                    <a:srgbClr val="000000"/>
                  </a:outerShdw>
                </a:effectLst>
                <a:sym typeface="Wingdings 3" pitchFamily="18" charset="2"/>
              </a:rPr>
              <a:t></a:t>
            </a:r>
            <a:r>
              <a:rPr lang="en-GB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A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427984" y="1916832"/>
            <a:ext cx="1150937" cy="430212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lnSpc>
                <a:spcPct val="11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Plasma</a:t>
            </a: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AU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355976" y="4365104"/>
            <a:ext cx="1296987" cy="430213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lnSpc>
                <a:spcPct val="110000"/>
              </a:lnSpc>
              <a:buClr>
                <a:schemeClr val="accent1"/>
              </a:buClr>
              <a:buSzPct val="60000"/>
              <a:buFont typeface="Monotype Sorts" pitchFamily="2" charset="2"/>
              <a:buNone/>
              <a:defRPr/>
            </a:pPr>
            <a:r>
              <a:rPr lang="tr-T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Placenta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A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6715140" y="5857892"/>
            <a:ext cx="1988294" cy="2879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buClr>
                <a:schemeClr val="accent1"/>
              </a:buClr>
              <a:buSzPct val="60000"/>
              <a:buFont typeface="Monotype Sorts" pitchFamily="2" charset="2"/>
              <a:buNone/>
            </a:pPr>
            <a:r>
              <a:rPr lang="tr-TR" sz="1600" dirty="0"/>
              <a:t>Madazlı </a:t>
            </a:r>
            <a:r>
              <a:rPr lang="tr-TR" sz="1600" dirty="0" smtClean="0"/>
              <a:t>et al, </a:t>
            </a:r>
            <a:r>
              <a:rPr lang="tr-TR" sz="1600" dirty="0"/>
              <a:t>JOG,2002</a:t>
            </a:r>
            <a:endParaRPr lang="en-AU" sz="1600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285720" y="214290"/>
            <a:ext cx="3034596" cy="648072"/>
          </a:xfrm>
          <a:prstGeom prst="rect">
            <a:avLst/>
          </a:prstGeom>
          <a:solidFill>
            <a:srgbClr val="00153E"/>
          </a:solidFill>
          <a:ln>
            <a:solidFill>
              <a:schemeClr val="tx1"/>
            </a:solidFill>
          </a:ln>
        </p:spPr>
        <p:txBody>
          <a:bodyPr vert="horz">
            <a:noAutofit/>
          </a:bodyPr>
          <a:lstStyle/>
          <a:p>
            <a:pPr marL="274320" lvl="0" indent="-274320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tr-TR" sz="3200" b="1" dirty="0" smtClean="0">
                <a:solidFill>
                  <a:schemeClr val="bg1"/>
                </a:solidFill>
                <a:latin typeface="+mj-lt"/>
              </a:rPr>
              <a:t>O</a:t>
            </a:r>
            <a:r>
              <a:rPr lang="en-US" sz="3200" b="1" dirty="0" err="1" smtClean="0">
                <a:solidFill>
                  <a:schemeClr val="bg1"/>
                </a:solidFill>
                <a:latin typeface="+mj-lt"/>
              </a:rPr>
              <a:t>xidat</a:t>
            </a:r>
            <a:r>
              <a:rPr lang="tr-TR" sz="3200" b="1" dirty="0" err="1" smtClean="0">
                <a:solidFill>
                  <a:schemeClr val="bg1"/>
                </a:solidFill>
                <a:latin typeface="+mj-lt"/>
              </a:rPr>
              <a:t>if</a:t>
            </a:r>
            <a:r>
              <a:rPr lang="tr-TR" sz="3200" b="1" dirty="0" smtClean="0">
                <a:solidFill>
                  <a:schemeClr val="bg1"/>
                </a:solidFill>
                <a:latin typeface="+mj-lt"/>
              </a:rPr>
              <a:t> Stres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ecBCGIP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preecBCGIP</Template>
  <TotalTime>0</TotalTime>
  <Words>481</Words>
  <Application>Microsoft Office PowerPoint</Application>
  <PresentationFormat>Ekran Gösterisi (4:3)</PresentationFormat>
  <Paragraphs>194</Paragraphs>
  <Slides>25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25</vt:i4>
      </vt:variant>
    </vt:vector>
  </HeadingPairs>
  <TitlesOfParts>
    <vt:vector size="28" baseType="lpstr">
      <vt:lpstr>preecBCGIP</vt:lpstr>
      <vt:lpstr>Picture</vt:lpstr>
      <vt:lpstr>Document</vt:lpstr>
      <vt:lpstr>Preeklampsi Etyoloji Sınıflama</vt:lpstr>
      <vt:lpstr>Maternal Mortalite-Morbidite</vt:lpstr>
      <vt:lpstr>Slayt 3</vt:lpstr>
      <vt:lpstr>Slayt 4</vt:lpstr>
      <vt:lpstr>Maternal Sendrom/ Endotel Disfonksiyonu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Gebelikte Hipertansif Hastalıklar</vt:lpstr>
      <vt:lpstr>Slayt 21</vt:lpstr>
      <vt:lpstr>Slayt 22</vt:lpstr>
      <vt:lpstr>Slayt 23</vt:lpstr>
      <vt:lpstr>Slayt 24</vt:lpstr>
      <vt:lpstr>Slayt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2014-09-14T06:14:15Z</dcterms:created>
  <dcterms:modified xsi:type="dcterms:W3CDTF">2018-01-09T10:34:32Z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