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70" r:id="rId4"/>
    <p:sldId id="259" r:id="rId5"/>
    <p:sldId id="260" r:id="rId6"/>
    <p:sldId id="261" r:id="rId7"/>
    <p:sldId id="271" r:id="rId8"/>
    <p:sldId id="262" r:id="rId9"/>
    <p:sldId id="263" r:id="rId10"/>
    <p:sldId id="264" r:id="rId11"/>
    <p:sldId id="265" r:id="rId12"/>
    <p:sldId id="268" r:id="rId13"/>
    <p:sldId id="266" r:id="rId14"/>
    <p:sldId id="267" r:id="rId15"/>
    <p:sldId id="284" r:id="rId16"/>
    <p:sldId id="273" r:id="rId17"/>
    <p:sldId id="274" r:id="rId18"/>
    <p:sldId id="276" r:id="rId19"/>
    <p:sldId id="272" r:id="rId20"/>
    <p:sldId id="269" r:id="rId21"/>
    <p:sldId id="277" r:id="rId22"/>
    <p:sldId id="275" r:id="rId23"/>
    <p:sldId id="278" r:id="rId24"/>
    <p:sldId id="281" r:id="rId25"/>
    <p:sldId id="279" r:id="rId26"/>
    <p:sldId id="280" r:id="rId27"/>
    <p:sldId id="283" r:id="rId28"/>
    <p:sldId id="282" r:id="rId2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83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F2BD6-620E-420F-868A-2B1CBB6DA8EF}" type="datetimeFigureOut">
              <a:rPr lang="tr-TR" smtClean="0"/>
              <a:t>13.1.2018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F0F1C-A3B7-4650-AD23-3E0C908392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12895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F2BD6-620E-420F-868A-2B1CBB6DA8EF}" type="datetimeFigureOut">
              <a:rPr lang="tr-TR" smtClean="0"/>
              <a:t>13.1.2018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F0F1C-A3B7-4650-AD23-3E0C908392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96897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F2BD6-620E-420F-868A-2B1CBB6DA8EF}" type="datetimeFigureOut">
              <a:rPr lang="tr-TR" smtClean="0"/>
              <a:t>13.1.2018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F0F1C-A3B7-4650-AD23-3E0C908392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01838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F2BD6-620E-420F-868A-2B1CBB6DA8EF}" type="datetimeFigureOut">
              <a:rPr lang="tr-TR" smtClean="0"/>
              <a:t>13.1.2018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F0F1C-A3B7-4650-AD23-3E0C908392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1848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F2BD6-620E-420F-868A-2B1CBB6DA8EF}" type="datetimeFigureOut">
              <a:rPr lang="tr-TR" smtClean="0"/>
              <a:t>13.1.2018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F0F1C-A3B7-4650-AD23-3E0C908392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315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F2BD6-620E-420F-868A-2B1CBB6DA8EF}" type="datetimeFigureOut">
              <a:rPr lang="tr-TR" smtClean="0"/>
              <a:t>13.1.2018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F0F1C-A3B7-4650-AD23-3E0C908392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37232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F2BD6-620E-420F-868A-2B1CBB6DA8EF}" type="datetimeFigureOut">
              <a:rPr lang="tr-TR" smtClean="0"/>
              <a:t>13.1.2018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F0F1C-A3B7-4650-AD23-3E0C908392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79068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F2BD6-620E-420F-868A-2B1CBB6DA8EF}" type="datetimeFigureOut">
              <a:rPr lang="tr-TR" smtClean="0"/>
              <a:t>13.1.2018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F0F1C-A3B7-4650-AD23-3E0C908392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63343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F2BD6-620E-420F-868A-2B1CBB6DA8EF}" type="datetimeFigureOut">
              <a:rPr lang="tr-TR" smtClean="0"/>
              <a:t>13.1.2018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F0F1C-A3B7-4650-AD23-3E0C908392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22416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F2BD6-620E-420F-868A-2B1CBB6DA8EF}" type="datetimeFigureOut">
              <a:rPr lang="tr-TR" smtClean="0"/>
              <a:t>13.1.2018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F0F1C-A3B7-4650-AD23-3E0C908392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55808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F2BD6-620E-420F-868A-2B1CBB6DA8EF}" type="datetimeFigureOut">
              <a:rPr lang="tr-TR" smtClean="0"/>
              <a:t>13.1.2018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F0F1C-A3B7-4650-AD23-3E0C908392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1166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BF2BD6-620E-420F-868A-2B1CBB6DA8EF}" type="datetimeFigureOut">
              <a:rPr lang="tr-TR" smtClean="0"/>
              <a:t>13.1.2018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F0F1C-A3B7-4650-AD23-3E0C908392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2014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52787" y="2964773"/>
            <a:ext cx="11129963" cy="1743077"/>
          </a:xfrm>
        </p:spPr>
        <p:txBody>
          <a:bodyPr>
            <a:noAutofit/>
          </a:bodyPr>
          <a:lstStyle/>
          <a:p>
            <a:pPr algn="ctr"/>
            <a:r>
              <a:rPr lang="tr-TR" sz="4000" b="1" dirty="0" err="1" smtClean="0">
                <a:solidFill>
                  <a:srgbClr val="FF0000"/>
                </a:solidFill>
              </a:rPr>
              <a:t>Gestasyonel</a:t>
            </a:r>
            <a:r>
              <a:rPr lang="tr-TR" sz="4000" b="1" dirty="0" smtClean="0">
                <a:solidFill>
                  <a:srgbClr val="FF0000"/>
                </a:solidFill>
              </a:rPr>
              <a:t> Hipertansiyon, Hafif  </a:t>
            </a:r>
            <a:r>
              <a:rPr lang="tr-TR" sz="4000" b="1" dirty="0" err="1" smtClean="0">
                <a:solidFill>
                  <a:srgbClr val="FF0000"/>
                </a:solidFill>
              </a:rPr>
              <a:t>Preeklampsi</a:t>
            </a:r>
            <a:r>
              <a:rPr lang="tr-TR" sz="4000" b="1" dirty="0" smtClean="0">
                <a:solidFill>
                  <a:srgbClr val="FF0000"/>
                </a:solidFill>
              </a:rPr>
              <a:t/>
            </a:r>
            <a:br>
              <a:rPr lang="tr-TR" sz="4000" b="1" dirty="0" smtClean="0">
                <a:solidFill>
                  <a:srgbClr val="FF0000"/>
                </a:solidFill>
              </a:rPr>
            </a:br>
            <a:r>
              <a:rPr lang="tr-TR" sz="4000" b="1" dirty="0">
                <a:solidFill>
                  <a:srgbClr val="FF0000"/>
                </a:solidFill>
              </a:rPr>
              <a:t/>
            </a:r>
            <a:br>
              <a:rPr lang="tr-TR" sz="4000" b="1" dirty="0">
                <a:solidFill>
                  <a:srgbClr val="FF0000"/>
                </a:solidFill>
              </a:rPr>
            </a:br>
            <a:r>
              <a:rPr lang="tr-TR" sz="4000" b="1" dirty="0" smtClean="0">
                <a:solidFill>
                  <a:srgbClr val="FF0000"/>
                </a:solidFill>
              </a:rPr>
              <a:t> İzlem ve Yönetim Nasıl Olmalı?</a:t>
            </a:r>
            <a:r>
              <a:rPr lang="tr-TR" sz="4000" dirty="0" smtClean="0">
                <a:solidFill>
                  <a:srgbClr val="FF0000"/>
                </a:solidFill>
              </a:rPr>
              <a:t/>
            </a:r>
            <a:br>
              <a:rPr lang="tr-TR" sz="4000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/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sz="3200" b="1" dirty="0" err="1" smtClean="0"/>
              <a:t>Dr.Oya</a:t>
            </a:r>
            <a:r>
              <a:rPr lang="tr-TR" sz="3200" b="1" dirty="0" smtClean="0"/>
              <a:t> Demirci</a:t>
            </a:r>
            <a:r>
              <a:rPr lang="tr-TR" sz="3200" b="1" dirty="0"/>
              <a:t/>
            </a:r>
            <a:br>
              <a:rPr lang="tr-TR" sz="3200" b="1" dirty="0"/>
            </a:br>
            <a:r>
              <a:rPr lang="tr-TR" sz="3200" b="1" dirty="0"/>
              <a:t/>
            </a:r>
            <a:br>
              <a:rPr lang="tr-TR" sz="3200" b="1" dirty="0"/>
            </a:br>
            <a:r>
              <a:rPr lang="tr-TR" sz="2000" b="1" dirty="0"/>
              <a:t>SBÜ, Zeynep Kamil Kadın ve Çocuk Hastalıkları Eğitim ve Araştırma Hastanesi,</a:t>
            </a:r>
            <a:br>
              <a:rPr lang="tr-TR" sz="2000" b="1" dirty="0"/>
            </a:br>
            <a:r>
              <a:rPr lang="tr-TR" sz="2000" b="1" dirty="0" err="1"/>
              <a:t>Perinatoloji</a:t>
            </a:r>
            <a:r>
              <a:rPr lang="tr-TR" sz="2000" b="1" dirty="0"/>
              <a:t> Kliniği</a:t>
            </a:r>
            <a:br>
              <a:rPr lang="tr-TR" sz="2000" b="1" dirty="0"/>
            </a:br>
            <a:endParaRPr lang="tr-TR" sz="2000" b="1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4783" y="0"/>
            <a:ext cx="897217" cy="921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715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334"/>
    </mc:Choice>
    <mc:Fallback>
      <p:transition spd="slow" advTm="11334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95325" y="122238"/>
            <a:ext cx="10515600" cy="1120776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tr-TR" b="1" dirty="0" err="1">
                <a:solidFill>
                  <a:srgbClr val="FF0000"/>
                </a:solidFill>
              </a:rPr>
              <a:t>Gestasyonel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Hipertansiyon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447802"/>
            <a:ext cx="10515600" cy="5267325"/>
          </a:xfrm>
          <a:ln>
            <a:solidFill>
              <a:srgbClr val="FF0000"/>
            </a:solidFill>
          </a:ln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tr-TR" dirty="0" smtClean="0"/>
          </a:p>
          <a:p>
            <a:r>
              <a:rPr lang="tr-TR" b="1" dirty="0" err="1" smtClean="0"/>
              <a:t>Antihipertansif</a:t>
            </a:r>
            <a:r>
              <a:rPr lang="tr-TR" b="1" dirty="0" smtClean="0"/>
              <a:t> İlaç Kullanımı:  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♣ </a:t>
            </a:r>
            <a:r>
              <a:rPr lang="tr-TR" dirty="0" smtClean="0"/>
              <a:t>ACOG: Şiddetli </a:t>
            </a:r>
            <a:r>
              <a:rPr lang="tr-TR" dirty="0" err="1" smtClean="0"/>
              <a:t>gestasyonel</a:t>
            </a:r>
            <a:r>
              <a:rPr lang="tr-TR" dirty="0" smtClean="0"/>
              <a:t> hipertansiyon (≥160/110) durumunda </a:t>
            </a:r>
            <a:r>
              <a:rPr lang="tr-TR" dirty="0" err="1" smtClean="0"/>
              <a:t>antihipertansif</a:t>
            </a:r>
            <a:r>
              <a:rPr lang="tr-TR" dirty="0" smtClean="0"/>
              <a:t> ilaç kullanımını önermektedir.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♣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NICE: </a:t>
            </a:r>
            <a:r>
              <a:rPr lang="tr-TR" dirty="0" smtClean="0"/>
              <a:t>Orta şiddette </a:t>
            </a:r>
            <a:r>
              <a:rPr lang="tr-TR" dirty="0" err="1" smtClean="0"/>
              <a:t>gestasyonel</a:t>
            </a:r>
            <a:r>
              <a:rPr lang="tr-TR" dirty="0" smtClean="0"/>
              <a:t> hipertansiyon ( 150-159/100-109)→ </a:t>
            </a:r>
            <a:r>
              <a:rPr lang="tr-TR" dirty="0" err="1" smtClean="0"/>
              <a:t>antihipertansif</a:t>
            </a:r>
            <a:r>
              <a:rPr lang="tr-TR" dirty="0" smtClean="0"/>
              <a:t> ilaç kullanımı şiddetli hipertansiyon gelişimini azalttığı için önermektedir.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♣ </a:t>
            </a:r>
            <a:r>
              <a:rPr lang="tr-TR" dirty="0" smtClean="0"/>
              <a:t>Hafif şiddetli hipertansiyonun tedavisi </a:t>
            </a:r>
            <a:r>
              <a:rPr lang="tr-TR" dirty="0" err="1" smtClean="0"/>
              <a:t>maternal</a:t>
            </a:r>
            <a:r>
              <a:rPr lang="tr-TR" dirty="0" smtClean="0"/>
              <a:t> ve </a:t>
            </a:r>
            <a:r>
              <a:rPr lang="tr-TR" dirty="0" err="1" smtClean="0"/>
              <a:t>neonatal</a:t>
            </a:r>
            <a:r>
              <a:rPr lang="tr-TR" dirty="0" smtClean="0"/>
              <a:t> sonuçları iyileştirmemektedir.</a:t>
            </a:r>
            <a:r>
              <a:rPr lang="tr-TR" dirty="0">
                <a:cs typeface="Times New Roman" panose="02020603050405020304" pitchFamily="18" charset="0"/>
              </a:rPr>
              <a:t> </a:t>
            </a:r>
            <a:endParaRPr lang="tr-TR" dirty="0" smtClean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tr-TR" dirty="0" smtClean="0">
                <a:cs typeface="Times New Roman" panose="02020603050405020304" pitchFamily="18" charset="0"/>
              </a:rPr>
              <a:t>Hedef </a:t>
            </a:r>
            <a:r>
              <a:rPr lang="tr-TR" dirty="0" err="1">
                <a:cs typeface="Times New Roman" panose="02020603050405020304" pitchFamily="18" charset="0"/>
              </a:rPr>
              <a:t>preeklampside</a:t>
            </a:r>
            <a:r>
              <a:rPr lang="tr-TR" dirty="0">
                <a:cs typeface="Times New Roman" panose="02020603050405020304" pitchFamily="18" charset="0"/>
              </a:rPr>
              <a:t> olduğu gibi </a:t>
            </a:r>
            <a:r>
              <a:rPr lang="tr-TR" dirty="0" err="1">
                <a:cs typeface="Times New Roman" panose="02020603050405020304" pitchFamily="18" charset="0"/>
              </a:rPr>
              <a:t>sistolik</a:t>
            </a:r>
            <a:r>
              <a:rPr lang="tr-TR" dirty="0">
                <a:cs typeface="Times New Roman" panose="02020603050405020304" pitchFamily="18" charset="0"/>
              </a:rPr>
              <a:t> kan basıncı için130-150 </a:t>
            </a:r>
            <a:r>
              <a:rPr lang="tr-TR" dirty="0" err="1">
                <a:cs typeface="Times New Roman" panose="02020603050405020304" pitchFamily="18" charset="0"/>
              </a:rPr>
              <a:t>mmHg</a:t>
            </a:r>
            <a:r>
              <a:rPr lang="tr-TR" dirty="0">
                <a:cs typeface="Times New Roman" panose="02020603050405020304" pitchFamily="18" charset="0"/>
              </a:rPr>
              <a:t>,  </a:t>
            </a:r>
            <a:r>
              <a:rPr lang="tr-TR" dirty="0" err="1">
                <a:cs typeface="Times New Roman" panose="02020603050405020304" pitchFamily="18" charset="0"/>
              </a:rPr>
              <a:t>diyastolik</a:t>
            </a:r>
            <a:r>
              <a:rPr lang="tr-TR" dirty="0">
                <a:cs typeface="Times New Roman" panose="02020603050405020304" pitchFamily="18" charset="0"/>
              </a:rPr>
              <a:t> kan basıncı için 80-100 </a:t>
            </a:r>
            <a:r>
              <a:rPr lang="tr-TR" dirty="0" err="1">
                <a:cs typeface="Times New Roman" panose="02020603050405020304" pitchFamily="18" charset="0"/>
              </a:rPr>
              <a:t>mmHg</a:t>
            </a:r>
            <a:r>
              <a:rPr lang="tr-TR" dirty="0">
                <a:cs typeface="Times New Roman" panose="02020603050405020304" pitchFamily="18" charset="0"/>
              </a:rPr>
              <a:t> </a:t>
            </a:r>
            <a:endParaRPr lang="tr-TR" dirty="0" smtClean="0"/>
          </a:p>
          <a:p>
            <a:pPr marL="0" indent="0">
              <a:buNone/>
            </a:pP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35219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5875"/>
    </mc:Choice>
    <mc:Fallback>
      <p:transition spd="slow" advTm="95875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52500" y="500063"/>
            <a:ext cx="10234613" cy="1028700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pPr algn="ctr"/>
            <a:r>
              <a:rPr lang="tr-TR" b="1" dirty="0" smtClean="0"/>
              <a:t>       </a:t>
            </a:r>
            <a:br>
              <a:rPr lang="tr-TR" b="1" dirty="0" smtClean="0"/>
            </a:br>
            <a:r>
              <a:rPr lang="tr-TR" b="1" dirty="0" err="1" smtClean="0">
                <a:solidFill>
                  <a:srgbClr val="FF0000"/>
                </a:solidFill>
              </a:rPr>
              <a:t>Gestasyonel</a:t>
            </a:r>
            <a:r>
              <a:rPr lang="tr-TR" b="1" dirty="0" smtClean="0">
                <a:solidFill>
                  <a:srgbClr val="FF0000"/>
                </a:solidFill>
              </a:rPr>
              <a:t> Hipertansiyon-Doğum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52500" y="2143126"/>
            <a:ext cx="10234613" cy="4000500"/>
          </a:xfrm>
          <a:ln>
            <a:solidFill>
              <a:srgbClr val="FF0000"/>
            </a:solidFill>
          </a:ln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dirty="0" smtClean="0"/>
              <a:t>  </a:t>
            </a:r>
            <a:r>
              <a:rPr lang="tr-TR" b="1" dirty="0" smtClean="0"/>
              <a:t>Hafif ve orta şiddetli </a:t>
            </a:r>
            <a:r>
              <a:rPr lang="tr-TR" b="1" dirty="0" err="1"/>
              <a:t>g</a:t>
            </a:r>
            <a:r>
              <a:rPr lang="tr-TR" b="1" dirty="0" err="1" smtClean="0"/>
              <a:t>estasyonel</a:t>
            </a:r>
            <a:r>
              <a:rPr lang="tr-TR" b="1" dirty="0" smtClean="0"/>
              <a:t> hipertansiyon: </a:t>
            </a:r>
            <a:r>
              <a:rPr lang="tr-TR" b="1" dirty="0" err="1" smtClean="0"/>
              <a:t>Preeklampsiye</a:t>
            </a:r>
            <a:r>
              <a:rPr lang="tr-TR" b="1" dirty="0" smtClean="0"/>
              <a:t> ilerleme riskinden dolayı</a:t>
            </a:r>
          </a:p>
          <a:p>
            <a:pPr marL="0" indent="0">
              <a:buNone/>
            </a:pPr>
            <a:endParaRPr lang="tr-TR" b="1" dirty="0" smtClean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♣ </a:t>
            </a:r>
            <a:r>
              <a:rPr lang="tr-TR" dirty="0" smtClean="0"/>
              <a:t>ACOG→ ≥37 gebelik haftasında doğum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♣ </a:t>
            </a:r>
            <a:r>
              <a:rPr lang="tr-TR" dirty="0" smtClean="0"/>
              <a:t>SMFM→37/ 38+6 gebelik haftasında doğum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♣ </a:t>
            </a:r>
            <a:r>
              <a:rPr lang="tr-TR" dirty="0" smtClean="0">
                <a:cs typeface="Times New Roman" panose="02020603050405020304" pitchFamily="18" charset="0"/>
              </a:rPr>
              <a:t>Bir çok yayında </a:t>
            </a:r>
            <a:r>
              <a:rPr lang="tr-T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tr-TR" dirty="0" err="1" smtClean="0"/>
              <a:t>eonatal</a:t>
            </a:r>
            <a:r>
              <a:rPr lang="tr-TR" dirty="0" smtClean="0"/>
              <a:t> </a:t>
            </a:r>
            <a:r>
              <a:rPr lang="tr-TR" dirty="0" err="1" smtClean="0"/>
              <a:t>morbiditenin</a:t>
            </a:r>
            <a:r>
              <a:rPr lang="tr-TR" dirty="0" smtClean="0"/>
              <a:t> daha az olmasından dolayı 38-39. gebelik haftalarında doğum önerilmektedir.</a:t>
            </a:r>
          </a:p>
          <a:p>
            <a:pPr marL="0" indent="0" algn="r">
              <a:buNone/>
            </a:pPr>
            <a:r>
              <a:rPr lang="tr-TR" sz="1500" dirty="0" err="1" smtClean="0"/>
              <a:t>Barton</a:t>
            </a:r>
            <a:r>
              <a:rPr lang="tr-TR" sz="1500" dirty="0" smtClean="0"/>
              <a:t> JR et al. </a:t>
            </a:r>
            <a:r>
              <a:rPr lang="tr-TR" sz="1500" dirty="0" err="1" smtClean="0"/>
              <a:t>Am</a:t>
            </a:r>
            <a:r>
              <a:rPr lang="tr-TR" sz="1500" dirty="0" smtClean="0"/>
              <a:t> J </a:t>
            </a:r>
            <a:r>
              <a:rPr lang="tr-TR" sz="1500" dirty="0" err="1" smtClean="0"/>
              <a:t>Obstet</a:t>
            </a:r>
            <a:r>
              <a:rPr lang="tr-TR" sz="1500" dirty="0" smtClean="0"/>
              <a:t> </a:t>
            </a:r>
            <a:r>
              <a:rPr lang="tr-TR" sz="1500" dirty="0" err="1" smtClean="0"/>
              <a:t>Gynecol</a:t>
            </a:r>
            <a:r>
              <a:rPr lang="tr-TR" sz="1500" dirty="0" smtClean="0"/>
              <a:t> 2011;204:44.e1.</a:t>
            </a:r>
          </a:p>
          <a:p>
            <a:pPr marL="0" indent="0" algn="r">
              <a:buNone/>
            </a:pPr>
            <a:r>
              <a:rPr lang="tr-TR" sz="1500" dirty="0" err="1" smtClean="0"/>
              <a:t>Spong</a:t>
            </a:r>
            <a:r>
              <a:rPr lang="tr-TR" sz="1500" dirty="0" smtClean="0"/>
              <a:t> et al. </a:t>
            </a:r>
            <a:r>
              <a:rPr lang="tr-TR" sz="1500" dirty="0" err="1" smtClean="0"/>
              <a:t>Obstet</a:t>
            </a:r>
            <a:r>
              <a:rPr lang="tr-TR" sz="1500" dirty="0" smtClean="0"/>
              <a:t> </a:t>
            </a:r>
            <a:r>
              <a:rPr lang="tr-TR" sz="1500" dirty="0" err="1" smtClean="0"/>
              <a:t>Gynecol</a:t>
            </a:r>
            <a:r>
              <a:rPr lang="tr-TR" sz="1500" dirty="0" smtClean="0"/>
              <a:t> 2011;118:323.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0616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540"/>
    </mc:Choice>
    <mc:Fallback>
      <p:transition spd="slow" advTm="2754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120773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tr-TR" b="1" dirty="0" err="1">
                <a:solidFill>
                  <a:srgbClr val="FF0000"/>
                </a:solidFill>
              </a:rPr>
              <a:t>Gestasyonel</a:t>
            </a:r>
            <a:r>
              <a:rPr lang="tr-TR" b="1" dirty="0">
                <a:solidFill>
                  <a:srgbClr val="FF0000"/>
                </a:solidFill>
              </a:rPr>
              <a:t> Hipertansiyon-Doğum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2282825"/>
            <a:ext cx="10515600" cy="3875088"/>
          </a:xfrm>
          <a:ln>
            <a:solidFill>
              <a:srgbClr val="FF0000"/>
            </a:solidFill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♣ </a:t>
            </a:r>
            <a:r>
              <a:rPr lang="tr-TR" dirty="0" smtClean="0">
                <a:cs typeface="Times New Roman" panose="02020603050405020304" pitchFamily="18" charset="0"/>
              </a:rPr>
              <a:t>Doğum </a:t>
            </a:r>
            <a:r>
              <a:rPr lang="tr-TR" dirty="0">
                <a:cs typeface="Times New Roman" panose="02020603050405020304" pitchFamily="18" charset="0"/>
              </a:rPr>
              <a:t>eylemi </a:t>
            </a:r>
            <a:r>
              <a:rPr lang="tr-TR" dirty="0" smtClean="0">
                <a:cs typeface="Times New Roman" panose="02020603050405020304" pitchFamily="18" charset="0"/>
              </a:rPr>
              <a:t>sırasında </a:t>
            </a:r>
            <a:r>
              <a:rPr lang="tr-TR" dirty="0" err="1" smtClean="0">
                <a:cs typeface="Times New Roman" panose="02020603050405020304" pitchFamily="18" charset="0"/>
              </a:rPr>
              <a:t>preeklampsi</a:t>
            </a:r>
            <a:r>
              <a:rPr lang="tr-TR" dirty="0" smtClean="0">
                <a:cs typeface="Times New Roman" panose="02020603050405020304" pitchFamily="18" charset="0"/>
              </a:rPr>
              <a:t> gelişimine yönelik </a:t>
            </a:r>
            <a:r>
              <a:rPr lang="tr-TR" dirty="0" err="1" smtClean="0">
                <a:cs typeface="Times New Roman" panose="02020603050405020304" pitchFamily="18" charset="0"/>
              </a:rPr>
              <a:t>proteinüri</a:t>
            </a:r>
            <a:r>
              <a:rPr lang="tr-TR" dirty="0" smtClean="0">
                <a:cs typeface="Times New Roman" panose="02020603050405020304" pitchFamily="18" charset="0"/>
              </a:rPr>
              <a:t>, tansiyon yükselmesi </a:t>
            </a:r>
            <a:r>
              <a:rPr lang="tr-TR" dirty="0">
                <a:cs typeface="Times New Roman" panose="02020603050405020304" pitchFamily="18" charset="0"/>
              </a:rPr>
              <a:t>ve şiddetli hastalık </a:t>
            </a:r>
            <a:r>
              <a:rPr lang="tr-TR" dirty="0" smtClean="0">
                <a:cs typeface="Times New Roman" panose="02020603050405020304" pitchFamily="18" charset="0"/>
              </a:rPr>
              <a:t>bulguları açısından </a:t>
            </a:r>
            <a:r>
              <a:rPr lang="tr-TR" dirty="0">
                <a:cs typeface="Times New Roman" panose="02020603050405020304" pitchFamily="18" charset="0"/>
              </a:rPr>
              <a:t>gebe takip edilmelidi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r.</a:t>
            </a: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♣ </a:t>
            </a:r>
            <a:r>
              <a:rPr lang="tr-TR" dirty="0" smtClean="0"/>
              <a:t>Şiddetli olmayan </a:t>
            </a:r>
            <a:r>
              <a:rPr lang="tr-TR" dirty="0" err="1" smtClean="0"/>
              <a:t>gestasyonel</a:t>
            </a:r>
            <a:r>
              <a:rPr lang="tr-TR" dirty="0" smtClean="0"/>
              <a:t> hipertansiyonda gebelik sonuçları ( </a:t>
            </a:r>
            <a:r>
              <a:rPr lang="tr-TR" dirty="0" err="1" smtClean="0"/>
              <a:t>fetal</a:t>
            </a:r>
            <a:r>
              <a:rPr lang="tr-TR" dirty="0" smtClean="0"/>
              <a:t> büyüme geriliği, </a:t>
            </a:r>
            <a:r>
              <a:rPr lang="tr-TR" dirty="0" err="1" smtClean="0"/>
              <a:t>preterm</a:t>
            </a:r>
            <a:r>
              <a:rPr lang="tr-TR" dirty="0" smtClean="0"/>
              <a:t> doğum, </a:t>
            </a:r>
            <a:r>
              <a:rPr lang="tr-TR" dirty="0" err="1" smtClean="0"/>
              <a:t>dekolman</a:t>
            </a:r>
            <a:r>
              <a:rPr lang="tr-TR" dirty="0" smtClean="0"/>
              <a:t> plasenta, </a:t>
            </a:r>
            <a:r>
              <a:rPr lang="tr-TR" dirty="0" err="1" smtClean="0"/>
              <a:t>perinatal</a:t>
            </a:r>
            <a:r>
              <a:rPr lang="tr-TR" dirty="0" smtClean="0"/>
              <a:t> kayıp) genel </a:t>
            </a:r>
            <a:r>
              <a:rPr lang="tr-TR" dirty="0" err="1" smtClean="0"/>
              <a:t>obstetrik</a:t>
            </a:r>
            <a:r>
              <a:rPr lang="tr-TR" dirty="0" smtClean="0"/>
              <a:t> popülasyona benzerdir.</a:t>
            </a:r>
          </a:p>
          <a:p>
            <a:pPr marL="0" indent="0" algn="r">
              <a:buNone/>
            </a:pPr>
            <a:r>
              <a:rPr lang="tr-TR" sz="1500" dirty="0" err="1" smtClean="0"/>
              <a:t>Cruz</a:t>
            </a:r>
            <a:r>
              <a:rPr lang="tr-TR" sz="1500" dirty="0" smtClean="0"/>
              <a:t> et al. </a:t>
            </a:r>
            <a:r>
              <a:rPr lang="tr-TR" sz="1500" dirty="0" err="1" smtClean="0"/>
              <a:t>Am</a:t>
            </a:r>
            <a:r>
              <a:rPr lang="tr-TR" sz="1500" dirty="0" smtClean="0"/>
              <a:t> J </a:t>
            </a:r>
            <a:r>
              <a:rPr lang="tr-TR" sz="1500" dirty="0" err="1" smtClean="0"/>
              <a:t>Obstet</a:t>
            </a:r>
            <a:r>
              <a:rPr lang="tr-TR" sz="1500" dirty="0" smtClean="0"/>
              <a:t> </a:t>
            </a:r>
            <a:r>
              <a:rPr lang="tr-TR" sz="1500" dirty="0" err="1" smtClean="0"/>
              <a:t>Gynecol</a:t>
            </a:r>
            <a:r>
              <a:rPr lang="tr-TR" sz="1500" dirty="0" smtClean="0"/>
              <a:t> 2011;205:260.e1.</a:t>
            </a:r>
          </a:p>
          <a:p>
            <a:pPr marL="0" indent="0" algn="r">
              <a:buNone/>
            </a:pPr>
            <a:r>
              <a:rPr lang="tr-TR" sz="1500" dirty="0" err="1" smtClean="0"/>
              <a:t>Sibai</a:t>
            </a:r>
            <a:r>
              <a:rPr lang="tr-TR" sz="1500" dirty="0" smtClean="0"/>
              <a:t> et al. </a:t>
            </a:r>
            <a:r>
              <a:rPr lang="tr-TR" sz="1500" dirty="0" err="1" smtClean="0"/>
              <a:t>Obstet</a:t>
            </a:r>
            <a:r>
              <a:rPr lang="tr-TR" sz="1500" dirty="0" smtClean="0"/>
              <a:t> </a:t>
            </a:r>
            <a:r>
              <a:rPr lang="tr-TR" sz="1500" dirty="0" err="1" smtClean="0"/>
              <a:t>Gynecol</a:t>
            </a:r>
            <a:r>
              <a:rPr lang="tr-TR" sz="1500" dirty="0" smtClean="0"/>
              <a:t> 2003;102:181.</a:t>
            </a:r>
          </a:p>
          <a:p>
            <a:pPr marL="0" indent="0" algn="r">
              <a:buNone/>
            </a:pPr>
            <a:r>
              <a:rPr lang="tr-TR" sz="1500" dirty="0" err="1"/>
              <a:t>Barton</a:t>
            </a:r>
            <a:r>
              <a:rPr lang="tr-TR" sz="1500" dirty="0"/>
              <a:t> JR et al. </a:t>
            </a:r>
            <a:r>
              <a:rPr lang="tr-TR" sz="1500" dirty="0" err="1"/>
              <a:t>Am</a:t>
            </a:r>
            <a:r>
              <a:rPr lang="tr-TR" sz="1500" dirty="0"/>
              <a:t> J </a:t>
            </a:r>
            <a:r>
              <a:rPr lang="tr-TR" sz="1500" dirty="0" err="1"/>
              <a:t>Obstet</a:t>
            </a:r>
            <a:r>
              <a:rPr lang="tr-TR" sz="1500" dirty="0"/>
              <a:t> </a:t>
            </a:r>
            <a:r>
              <a:rPr lang="tr-TR" sz="1500" dirty="0" err="1"/>
              <a:t>Gynecol</a:t>
            </a:r>
            <a:r>
              <a:rPr lang="tr-TR" sz="1500" dirty="0"/>
              <a:t> 2001;184:979.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17373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367"/>
    </mc:Choice>
    <mc:Fallback>
      <p:transition spd="slow" advTm="16367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177923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tr-TR" b="1" dirty="0" err="1">
                <a:solidFill>
                  <a:srgbClr val="FF0000"/>
                </a:solidFill>
              </a:rPr>
              <a:t>Gestasyonel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Hipertansiyon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2297113"/>
            <a:ext cx="10515600" cy="3475037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♣ </a:t>
            </a:r>
            <a:r>
              <a:rPr lang="tr-TR" dirty="0" smtClean="0"/>
              <a:t>Şiddetli </a:t>
            </a:r>
            <a:r>
              <a:rPr lang="tr-TR" dirty="0" err="1" smtClean="0"/>
              <a:t>gestasyonel</a:t>
            </a:r>
            <a:r>
              <a:rPr lang="tr-TR" dirty="0" smtClean="0"/>
              <a:t> hipertansiyonda </a:t>
            </a:r>
            <a:r>
              <a:rPr lang="tr-TR" dirty="0" err="1" smtClean="0"/>
              <a:t>preeklampside</a:t>
            </a:r>
            <a:r>
              <a:rPr lang="tr-TR" dirty="0" smtClean="0"/>
              <a:t> görülen </a:t>
            </a:r>
            <a:r>
              <a:rPr lang="tr-TR" dirty="0" err="1" smtClean="0"/>
              <a:t>serebrovasküler</a:t>
            </a:r>
            <a:r>
              <a:rPr lang="tr-TR" dirty="0" smtClean="0"/>
              <a:t> sistem regülasyonunda </a:t>
            </a:r>
            <a:r>
              <a:rPr lang="tr-TR" dirty="0" err="1" smtClean="0"/>
              <a:t>defekt</a:t>
            </a:r>
            <a:r>
              <a:rPr lang="tr-TR" dirty="0" smtClean="0"/>
              <a:t> olduğuna dair bilgi olmamasına rağmen →artmış inme riski nedeniyle </a:t>
            </a:r>
            <a:r>
              <a:rPr lang="tr-TR" dirty="0" err="1" smtClean="0"/>
              <a:t>antihipertansif</a:t>
            </a:r>
            <a:r>
              <a:rPr lang="tr-TR" dirty="0" smtClean="0"/>
              <a:t> ilaç kullanılmalıdır.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♣ </a:t>
            </a:r>
            <a:r>
              <a:rPr lang="tr-TR" dirty="0" smtClean="0">
                <a:cs typeface="Times New Roman" panose="02020603050405020304" pitchFamily="18" charset="0"/>
              </a:rPr>
              <a:t>Hedef </a:t>
            </a:r>
            <a:r>
              <a:rPr lang="tr-TR" dirty="0" err="1" smtClean="0">
                <a:cs typeface="Times New Roman" panose="02020603050405020304" pitchFamily="18" charset="0"/>
              </a:rPr>
              <a:t>preeklampside</a:t>
            </a:r>
            <a:r>
              <a:rPr lang="tr-TR" dirty="0" smtClean="0">
                <a:cs typeface="Times New Roman" panose="02020603050405020304" pitchFamily="18" charset="0"/>
              </a:rPr>
              <a:t> olduğu gibi </a:t>
            </a:r>
            <a:r>
              <a:rPr lang="tr-TR" dirty="0" err="1" smtClean="0">
                <a:cs typeface="Times New Roman" panose="02020603050405020304" pitchFamily="18" charset="0"/>
              </a:rPr>
              <a:t>sistolik</a:t>
            </a:r>
            <a:r>
              <a:rPr lang="tr-TR" dirty="0" smtClean="0">
                <a:cs typeface="Times New Roman" panose="02020603050405020304" pitchFamily="18" charset="0"/>
              </a:rPr>
              <a:t> kan basıncı için130-150 </a:t>
            </a:r>
            <a:r>
              <a:rPr lang="tr-TR" dirty="0" err="1" smtClean="0">
                <a:cs typeface="Times New Roman" panose="02020603050405020304" pitchFamily="18" charset="0"/>
              </a:rPr>
              <a:t>mmHg</a:t>
            </a:r>
            <a:r>
              <a:rPr lang="tr-TR" dirty="0" smtClean="0">
                <a:cs typeface="Times New Roman" panose="02020603050405020304" pitchFamily="18" charset="0"/>
              </a:rPr>
              <a:t>,  </a:t>
            </a:r>
            <a:r>
              <a:rPr lang="tr-TR" dirty="0" err="1" smtClean="0">
                <a:cs typeface="Times New Roman" panose="02020603050405020304" pitchFamily="18" charset="0"/>
              </a:rPr>
              <a:t>diyastolik</a:t>
            </a:r>
            <a:r>
              <a:rPr lang="tr-TR" dirty="0" smtClean="0">
                <a:cs typeface="Times New Roman" panose="02020603050405020304" pitchFamily="18" charset="0"/>
              </a:rPr>
              <a:t> kan basıncı için 80-100 </a:t>
            </a:r>
            <a:r>
              <a:rPr lang="tr-TR" dirty="0" err="1" smtClean="0">
                <a:cs typeface="Times New Roman" panose="02020603050405020304" pitchFamily="18" charset="0"/>
              </a:rPr>
              <a:t>mmHg</a:t>
            </a:r>
            <a:r>
              <a:rPr lang="tr-TR" dirty="0" smtClean="0">
                <a:cs typeface="Times New Roman" panose="02020603050405020304" pitchFamily="18" charset="0"/>
              </a:rPr>
              <a:t> </a:t>
            </a:r>
          </a:p>
          <a:p>
            <a:endParaRPr lang="tr-TR" dirty="0" smtClean="0">
              <a:cs typeface="Times New Roman" panose="02020603050405020304" pitchFamily="18" charset="0"/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33487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360"/>
    </mc:Choice>
    <mc:Fallback>
      <p:transition spd="slow" advTm="2936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092198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tr-TR" b="1" dirty="0" err="1">
                <a:solidFill>
                  <a:srgbClr val="FF0000"/>
                </a:solidFill>
              </a:rPr>
              <a:t>Gestasyonel</a:t>
            </a:r>
            <a:r>
              <a:rPr lang="tr-TR" b="1" dirty="0">
                <a:solidFill>
                  <a:srgbClr val="FF0000"/>
                </a:solidFill>
              </a:rPr>
              <a:t> Hipertansiyon-Doğum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>
            <a:solidFill>
              <a:srgbClr val="FF0000"/>
            </a:solidFill>
          </a:ln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♣ </a:t>
            </a:r>
            <a:r>
              <a:rPr lang="tr-TR" dirty="0" smtClean="0">
                <a:cs typeface="Times New Roman" panose="02020603050405020304" pitchFamily="18" charset="0"/>
              </a:rPr>
              <a:t>Şiddetli </a:t>
            </a:r>
            <a:r>
              <a:rPr lang="tr-TR" dirty="0" err="1">
                <a:cs typeface="Times New Roman" panose="02020603050405020304" pitchFamily="18" charset="0"/>
              </a:rPr>
              <a:t>gestasyonel</a:t>
            </a:r>
            <a:r>
              <a:rPr lang="tr-TR" dirty="0">
                <a:cs typeface="Times New Roman" panose="02020603050405020304" pitchFamily="18" charset="0"/>
              </a:rPr>
              <a:t> hipertansiyonda  şiddetli </a:t>
            </a:r>
            <a:r>
              <a:rPr lang="tr-TR" dirty="0" err="1">
                <a:cs typeface="Times New Roman" panose="02020603050405020304" pitchFamily="18" charset="0"/>
              </a:rPr>
              <a:t>preeklampsiyle</a:t>
            </a:r>
            <a:r>
              <a:rPr lang="tr-TR" dirty="0">
                <a:cs typeface="Times New Roman" panose="02020603050405020304" pitchFamily="18" charset="0"/>
              </a:rPr>
              <a:t> karşılaştırılabilir düzeyde gebelik komplikasyonları </a:t>
            </a:r>
            <a:r>
              <a:rPr lang="tr-TR" dirty="0" smtClean="0">
                <a:cs typeface="Times New Roman" panose="02020603050405020304" pitchFamily="18" charset="0"/>
              </a:rPr>
              <a:t>görülmektedir (</a:t>
            </a:r>
            <a:r>
              <a:rPr lang="tr-TR" dirty="0">
                <a:cs typeface="Times New Roman" panose="02020603050405020304" pitchFamily="18" charset="0"/>
              </a:rPr>
              <a:t>artmış </a:t>
            </a:r>
            <a:r>
              <a:rPr lang="tr-TR" dirty="0" err="1">
                <a:cs typeface="Times New Roman" panose="02020603050405020304" pitchFamily="18" charset="0"/>
              </a:rPr>
              <a:t>maternal</a:t>
            </a:r>
            <a:r>
              <a:rPr lang="tr-TR" dirty="0">
                <a:cs typeface="Times New Roman" panose="02020603050405020304" pitchFamily="18" charset="0"/>
              </a:rPr>
              <a:t> ve </a:t>
            </a:r>
            <a:r>
              <a:rPr lang="tr-TR" dirty="0" err="1">
                <a:cs typeface="Times New Roman" panose="02020603050405020304" pitchFamily="18" charset="0"/>
              </a:rPr>
              <a:t>perinatal</a:t>
            </a:r>
            <a:r>
              <a:rPr lang="tr-TR" dirty="0">
                <a:cs typeface="Times New Roman" panose="02020603050405020304" pitchFamily="18" charset="0"/>
              </a:rPr>
              <a:t> </a:t>
            </a:r>
            <a:r>
              <a:rPr lang="tr-TR" dirty="0" err="1" smtClean="0">
                <a:cs typeface="Times New Roman" panose="02020603050405020304" pitchFamily="18" charset="0"/>
              </a:rPr>
              <a:t>morbidite</a:t>
            </a:r>
            <a:r>
              <a:rPr lang="tr-TR" dirty="0" smtClean="0">
                <a:cs typeface="Times New Roman" panose="02020603050405020304" pitchFamily="18" charset="0"/>
              </a:rPr>
              <a:t>) → yönetim </a:t>
            </a:r>
            <a:r>
              <a:rPr lang="tr-TR" dirty="0">
                <a:cs typeface="Times New Roman" panose="02020603050405020304" pitchFamily="18" charset="0"/>
              </a:rPr>
              <a:t>benzerdir</a:t>
            </a:r>
            <a:r>
              <a:rPr lang="tr-TR" dirty="0" smtClean="0"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tr-TR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♣</a:t>
            </a:r>
            <a:r>
              <a:rPr lang="tr-TR" dirty="0" smtClean="0">
                <a:cs typeface="Times New Roman" panose="02020603050405020304" pitchFamily="18" charset="0"/>
              </a:rPr>
              <a:t> ≥</a:t>
            </a:r>
            <a:r>
              <a:rPr lang="tr-TR" dirty="0">
                <a:cs typeface="Times New Roman" panose="02020603050405020304" pitchFamily="18" charset="0"/>
              </a:rPr>
              <a:t>34. gebelik haftasında doğum </a:t>
            </a:r>
            <a:r>
              <a:rPr lang="tr-TR" dirty="0" smtClean="0">
                <a:cs typeface="Times New Roman" panose="02020603050405020304" pitchFamily="18" charset="0"/>
              </a:rPr>
              <a:t>önerilmektedir.</a:t>
            </a:r>
          </a:p>
          <a:p>
            <a:pPr marL="0" indent="0">
              <a:buNone/>
            </a:pPr>
            <a:endParaRPr lang="tr-TR" dirty="0" smtClean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♣ </a:t>
            </a:r>
            <a:r>
              <a:rPr lang="tr-TR" dirty="0" smtClean="0">
                <a:cs typeface="Times New Roman" panose="02020603050405020304" pitchFamily="18" charset="0"/>
              </a:rPr>
              <a:t>&lt;34. gebelik haftası→ </a:t>
            </a:r>
            <a:r>
              <a:rPr lang="tr-TR" dirty="0" err="1" smtClean="0">
                <a:cs typeface="Times New Roman" panose="02020603050405020304" pitchFamily="18" charset="0"/>
              </a:rPr>
              <a:t>fetal</a:t>
            </a:r>
            <a:r>
              <a:rPr lang="tr-TR" dirty="0" smtClean="0">
                <a:cs typeface="Times New Roman" panose="02020603050405020304" pitchFamily="18" charset="0"/>
              </a:rPr>
              <a:t> akciğer gelişimi için </a:t>
            </a:r>
            <a:r>
              <a:rPr lang="tr-TR" dirty="0" err="1" smtClean="0">
                <a:cs typeface="Times New Roman" panose="02020603050405020304" pitchFamily="18" charset="0"/>
              </a:rPr>
              <a:t>kortikosteroid</a:t>
            </a:r>
            <a:r>
              <a:rPr lang="tr-TR" dirty="0" smtClean="0">
                <a:cs typeface="Times New Roman" panose="02020603050405020304" pitchFamily="18" charset="0"/>
              </a:rPr>
              <a:t>, sık kan basıncı takibi, </a:t>
            </a:r>
            <a:r>
              <a:rPr lang="tr-TR" dirty="0" err="1" smtClean="0">
                <a:cs typeface="Times New Roman" panose="02020603050405020304" pitchFamily="18" charset="0"/>
              </a:rPr>
              <a:t>laboratuar</a:t>
            </a:r>
            <a:r>
              <a:rPr lang="tr-TR" dirty="0" smtClean="0">
                <a:cs typeface="Times New Roman" panose="02020603050405020304" pitchFamily="18" charset="0"/>
              </a:rPr>
              <a:t> sonuçları ve </a:t>
            </a:r>
            <a:r>
              <a:rPr lang="tr-TR" dirty="0" err="1" smtClean="0">
                <a:cs typeface="Times New Roman" panose="02020603050405020304" pitchFamily="18" charset="0"/>
              </a:rPr>
              <a:t>fetal</a:t>
            </a:r>
            <a:r>
              <a:rPr lang="tr-TR" dirty="0" smtClean="0">
                <a:cs typeface="Times New Roman" panose="02020603050405020304" pitchFamily="18" charset="0"/>
              </a:rPr>
              <a:t> </a:t>
            </a:r>
            <a:r>
              <a:rPr lang="tr-TR" dirty="0" err="1" smtClean="0">
                <a:cs typeface="Times New Roman" panose="02020603050405020304" pitchFamily="18" charset="0"/>
              </a:rPr>
              <a:t>monitorizasyon→hastane</a:t>
            </a:r>
            <a:endParaRPr lang="tr-TR" dirty="0" smtClean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tr-TR" dirty="0" smtClean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♣ </a:t>
            </a:r>
            <a:r>
              <a:rPr lang="tr-TR" dirty="0" smtClean="0">
                <a:cs typeface="Times New Roman" panose="02020603050405020304" pitchFamily="18" charset="0"/>
              </a:rPr>
              <a:t>Şayet gebenin tansiyonu kontrol altına alınır, </a:t>
            </a:r>
            <a:r>
              <a:rPr lang="tr-TR" dirty="0" err="1" smtClean="0">
                <a:cs typeface="Times New Roman" panose="02020603050405020304" pitchFamily="18" charset="0"/>
              </a:rPr>
              <a:t>preeklampsi</a:t>
            </a:r>
            <a:r>
              <a:rPr lang="tr-TR" dirty="0" smtClean="0">
                <a:cs typeface="Times New Roman" panose="02020603050405020304" pitchFamily="18" charset="0"/>
              </a:rPr>
              <a:t> gelişmezse ve fetüste problem olmadığı takdirde 34-36. gebelik haftalarında doğum planlanabilir.</a:t>
            </a:r>
          </a:p>
          <a:p>
            <a:pPr marL="0" indent="0">
              <a:buNone/>
            </a:pPr>
            <a:endParaRPr lang="tr-TR" dirty="0" smtClean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♣ </a:t>
            </a:r>
            <a:r>
              <a:rPr lang="tr-TR" dirty="0" smtClean="0">
                <a:cs typeface="Times New Roman" panose="02020603050405020304" pitchFamily="18" charset="0"/>
              </a:rPr>
              <a:t>Şiddetli </a:t>
            </a:r>
            <a:r>
              <a:rPr lang="tr-TR" dirty="0" err="1" smtClean="0">
                <a:cs typeface="Times New Roman" panose="02020603050405020304" pitchFamily="18" charset="0"/>
              </a:rPr>
              <a:t>gestasyonel</a:t>
            </a:r>
            <a:r>
              <a:rPr lang="tr-TR" dirty="0" smtClean="0">
                <a:cs typeface="Times New Roman" panose="02020603050405020304" pitchFamily="18" charset="0"/>
              </a:rPr>
              <a:t> hipertansiyon grubunda </a:t>
            </a:r>
            <a:r>
              <a:rPr lang="tr-TR" dirty="0" err="1" smtClean="0">
                <a:cs typeface="Times New Roman" panose="02020603050405020304" pitchFamily="18" charset="0"/>
              </a:rPr>
              <a:t>eklampsi</a:t>
            </a:r>
            <a:r>
              <a:rPr lang="tr-TR" dirty="0" smtClean="0">
                <a:cs typeface="Times New Roman" panose="02020603050405020304" pitchFamily="18" charset="0"/>
              </a:rPr>
              <a:t> gelişimi rapor edildiği için magnezyum sülfat </a:t>
            </a:r>
            <a:r>
              <a:rPr lang="tr-TR" dirty="0" err="1" smtClean="0">
                <a:cs typeface="Times New Roman" panose="02020603050405020304" pitchFamily="18" charset="0"/>
              </a:rPr>
              <a:t>proflaksisi</a:t>
            </a:r>
            <a:r>
              <a:rPr lang="tr-TR" dirty="0" smtClean="0">
                <a:cs typeface="Times New Roman" panose="02020603050405020304" pitchFamily="18" charset="0"/>
              </a:rPr>
              <a:t> uygulanmalıdır.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87173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280"/>
    </mc:Choice>
    <mc:Fallback>
      <p:transition spd="slow" advTm="4728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135061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Preeklampsi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2443163"/>
            <a:ext cx="10515600" cy="3344680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endParaRPr lang="tr-TR" dirty="0" smtClean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♣ </a:t>
            </a:r>
            <a:r>
              <a:rPr lang="tr-TR" sz="3200" dirty="0" smtClean="0"/>
              <a:t>Yeni başlangıçlı hipertansiyon ve </a:t>
            </a:r>
            <a:r>
              <a:rPr lang="tr-TR" sz="3200" dirty="0" err="1" smtClean="0"/>
              <a:t>proteinüri</a:t>
            </a:r>
            <a:r>
              <a:rPr lang="tr-TR" sz="3200" dirty="0" smtClean="0"/>
              <a:t> </a:t>
            </a:r>
          </a:p>
          <a:p>
            <a:pPr marL="0" indent="0">
              <a:buNone/>
            </a:pPr>
            <a:r>
              <a:rPr lang="tr-TR" sz="3200" dirty="0" smtClean="0"/>
              <a:t>veya </a:t>
            </a:r>
          </a:p>
          <a:p>
            <a:pPr marL="0" indent="0">
              <a:buNone/>
            </a:pPr>
            <a:r>
              <a:rPr lang="tr-TR" sz="3200" dirty="0"/>
              <a:t> </a:t>
            </a:r>
            <a:r>
              <a:rPr lang="tr-TR" sz="3200" dirty="0" smtClean="0"/>
              <a:t>     </a:t>
            </a:r>
            <a:r>
              <a:rPr lang="tr-TR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♣ </a:t>
            </a:r>
            <a:r>
              <a:rPr lang="tr-TR" sz="3200" dirty="0" smtClean="0"/>
              <a:t>Yeni başlangıçlı hipertansiyon ve </a:t>
            </a:r>
            <a:r>
              <a:rPr lang="tr-TR" sz="3200" dirty="0" err="1" smtClean="0"/>
              <a:t>end</a:t>
            </a:r>
            <a:r>
              <a:rPr lang="tr-TR" sz="3200" dirty="0" smtClean="0"/>
              <a:t> organ </a:t>
            </a:r>
            <a:r>
              <a:rPr lang="tr-TR" sz="3200" dirty="0" err="1" smtClean="0"/>
              <a:t>disfonksiyonu</a:t>
            </a:r>
            <a:r>
              <a:rPr lang="tr-TR" sz="3200" dirty="0" smtClean="0"/>
              <a:t> (</a:t>
            </a:r>
            <a:r>
              <a:rPr lang="tr-TR" sz="3200" dirty="0" err="1" smtClean="0"/>
              <a:t>proteinürili</a:t>
            </a:r>
            <a:r>
              <a:rPr lang="tr-TR" sz="3200" dirty="0" smtClean="0"/>
              <a:t> veya </a:t>
            </a:r>
            <a:r>
              <a:rPr lang="tr-TR" sz="3200" dirty="0" err="1" smtClean="0"/>
              <a:t>proteinürisiz</a:t>
            </a:r>
            <a:r>
              <a:rPr lang="tr-TR" sz="3200" dirty="0" smtClean="0"/>
              <a:t>)</a:t>
            </a:r>
          </a:p>
          <a:p>
            <a:pPr marL="0" indent="0">
              <a:buNone/>
            </a:pPr>
            <a:endParaRPr lang="tr-TR" sz="3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sz="32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77390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6062"/>
    </mc:Choice>
    <mc:Fallback>
      <p:transition spd="slow" advTm="76062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59370" y="290174"/>
            <a:ext cx="9878519" cy="1167151"/>
          </a:xfrm>
          <a:solidFill>
            <a:srgbClr val="FFFF00"/>
          </a:solidFill>
          <a:ln>
            <a:noFill/>
          </a:ln>
        </p:spPr>
        <p:txBody>
          <a:bodyPr/>
          <a:lstStyle/>
          <a:p>
            <a:pPr algn="ctr"/>
            <a:r>
              <a:rPr lang="tr-TR" dirty="0">
                <a:solidFill>
                  <a:srgbClr val="FF0000"/>
                </a:solidFill>
              </a:rPr>
              <a:t>Şiddetli olmayan </a:t>
            </a:r>
            <a:r>
              <a:rPr lang="tr-TR" dirty="0" err="1">
                <a:solidFill>
                  <a:srgbClr val="FF0000"/>
                </a:solidFill>
              </a:rPr>
              <a:t>Preeklampsi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>
            <a:solidFill>
              <a:srgbClr val="FF0000"/>
            </a:solidFill>
          </a:ln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♣ </a:t>
            </a:r>
            <a:r>
              <a:rPr lang="tr-T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♣ </a:t>
            </a:r>
            <a:r>
              <a:rPr lang="tr-TR" dirty="0" smtClean="0"/>
              <a:t>Başlangıç tanısal değerlendirme için gebenin hastaneye yatırılması faydalıdır. Hızlı ilerleyen </a:t>
            </a:r>
            <a:r>
              <a:rPr lang="tr-TR" dirty="0" err="1" smtClean="0"/>
              <a:t>preeklampsi</a:t>
            </a:r>
            <a:r>
              <a:rPr lang="tr-TR" dirty="0" smtClean="0"/>
              <a:t> durumunda gebenin hızlı yönetimini sağlar.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Değerlendirmeden sonra stabil, şiddetli olmayan </a:t>
            </a:r>
            <a:r>
              <a:rPr lang="tr-TR" dirty="0" err="1" smtClean="0"/>
              <a:t>preeklampsili</a:t>
            </a:r>
            <a:r>
              <a:rPr lang="tr-TR" dirty="0" smtClean="0"/>
              <a:t> gebeler ayaktan takibe alınabilir.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♣ </a:t>
            </a:r>
            <a:r>
              <a:rPr lang="tr-TR" dirty="0" smtClean="0">
                <a:cs typeface="Times New Roman" panose="02020603050405020304" pitchFamily="18" charset="0"/>
              </a:rPr>
              <a:t>Gebeler şiddetli </a:t>
            </a:r>
            <a:r>
              <a:rPr lang="tr-TR" dirty="0" err="1" smtClean="0">
                <a:cs typeface="Times New Roman" panose="02020603050405020304" pitchFamily="18" charset="0"/>
              </a:rPr>
              <a:t>preeklampsinin</a:t>
            </a:r>
            <a:r>
              <a:rPr lang="tr-TR" dirty="0" smtClean="0">
                <a:cs typeface="Times New Roman" panose="02020603050405020304" pitchFamily="18" charset="0"/>
              </a:rPr>
              <a:t> semptom ve bulgularının farkında olmalı ve günlük </a:t>
            </a:r>
            <a:r>
              <a:rPr lang="tr-TR" dirty="0" err="1" smtClean="0">
                <a:cs typeface="Times New Roman" panose="02020603050405020304" pitchFamily="18" charset="0"/>
              </a:rPr>
              <a:t>fetal</a:t>
            </a:r>
            <a:r>
              <a:rPr lang="tr-TR" dirty="0" smtClean="0">
                <a:cs typeface="Times New Roman" panose="02020603050405020304" pitchFamily="18" charset="0"/>
              </a:rPr>
              <a:t> hareketleri takip etmelidir. Şiddetli veya kalıcı baş ağrısı, görme değişiklikleri, hızlı soluk alıp verme, sağ üst kadran veya </a:t>
            </a:r>
            <a:r>
              <a:rPr lang="tr-TR" dirty="0" err="1" smtClean="0">
                <a:cs typeface="Times New Roman" panose="02020603050405020304" pitchFamily="18" charset="0"/>
              </a:rPr>
              <a:t>epigastrik</a:t>
            </a:r>
            <a:r>
              <a:rPr lang="tr-TR" dirty="0" smtClean="0">
                <a:cs typeface="Times New Roman" panose="02020603050405020304" pitchFamily="18" charset="0"/>
              </a:rPr>
              <a:t> ağrı durumunda hastaneye başvurması anlatılmalıdır.</a:t>
            </a:r>
          </a:p>
          <a:p>
            <a:pPr marL="0" indent="0">
              <a:buNone/>
            </a:pPr>
            <a:endParaRPr lang="tr-TR" dirty="0" smtClean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tr-TR" dirty="0">
                <a:cs typeface="Times New Roman" panose="02020603050405020304" pitchFamily="18" charset="0"/>
              </a:rPr>
              <a:t> </a:t>
            </a:r>
            <a:r>
              <a:rPr lang="tr-TR" dirty="0" smtClean="0">
                <a:cs typeface="Times New Roman" panose="02020603050405020304" pitchFamily="18" charset="0"/>
              </a:rPr>
              <a:t>     ♣ Sıkı yatak </a:t>
            </a:r>
            <a:r>
              <a:rPr lang="tr-TR" dirty="0" err="1" smtClean="0">
                <a:cs typeface="Times New Roman" panose="02020603050405020304" pitchFamily="18" charset="0"/>
              </a:rPr>
              <a:t>istirahatının</a:t>
            </a:r>
            <a:r>
              <a:rPr lang="tr-TR" dirty="0" smtClean="0">
                <a:cs typeface="Times New Roman" panose="02020603050405020304" pitchFamily="18" charset="0"/>
              </a:rPr>
              <a:t> gebelik sonuçlarını iyileştirdiği veya hastalığın </a:t>
            </a:r>
            <a:r>
              <a:rPr lang="tr-TR" dirty="0" err="1" smtClean="0">
                <a:cs typeface="Times New Roman" panose="02020603050405020304" pitchFamily="18" charset="0"/>
              </a:rPr>
              <a:t>progresyonunu</a:t>
            </a:r>
            <a:r>
              <a:rPr lang="tr-TR" dirty="0" smtClean="0">
                <a:cs typeface="Times New Roman" panose="02020603050405020304" pitchFamily="18" charset="0"/>
              </a:rPr>
              <a:t> geciktirdiğine dair delil yoktur. Bununla birlikte aktivitelerde kısıtlama önerilmektedir.</a:t>
            </a:r>
          </a:p>
        </p:txBody>
      </p:sp>
    </p:spTree>
    <p:extLst>
      <p:ext uri="{BB962C8B-B14F-4D97-AF65-F5344CB8AC3E}">
        <p14:creationId xmlns:p14="http://schemas.microsoft.com/office/powerpoint/2010/main" val="782064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996"/>
    </mc:Choice>
    <mc:Fallback>
      <p:transition spd="slow" advTm="50996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077911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tr-TR" dirty="0">
                <a:solidFill>
                  <a:srgbClr val="FF0000"/>
                </a:solidFill>
              </a:rPr>
              <a:t>Şiddetli olmayan </a:t>
            </a:r>
            <a:r>
              <a:rPr lang="tr-TR" dirty="0" err="1">
                <a:solidFill>
                  <a:srgbClr val="FF0000"/>
                </a:solidFill>
              </a:rPr>
              <a:t>Preeklampsi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85037"/>
          </a:xfrm>
          <a:ln>
            <a:solidFill>
              <a:srgbClr val="FF0000"/>
            </a:solidFill>
          </a:ln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♣ 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Kan basıncının en az haftada iki kez bir sağlık kuruluşunda seri ölçülmesi ve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evde 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tansiyon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takibinin günlük aktiviteler sırasında yapılması önerilmelidir.</a:t>
            </a:r>
          </a:p>
          <a:p>
            <a:pPr marL="0" indent="0">
              <a:buNone/>
            </a:pP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♣ </a:t>
            </a:r>
            <a:r>
              <a:rPr lang="tr-T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Laboratuar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tetkiki: </a:t>
            </a:r>
            <a:r>
              <a:rPr lang="tr-T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Minumum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platelet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sayımı, serum </a:t>
            </a:r>
            <a:r>
              <a:rPr lang="tr-T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kreatinin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ve karaciğer enzimlerini içermelidir. Haftada bir bakılmalı,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hastalığın 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kötüleştiğini gösteren bulgular varsa daha sık aralıklarla bakılmalıdır. </a:t>
            </a:r>
            <a:endParaRPr lang="tr-T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tr-TR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♣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♣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Hem </a:t>
            </a:r>
            <a:r>
              <a:rPr lang="tr-T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tr-T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roteiürinin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artış hızı </a:t>
            </a:r>
            <a:r>
              <a:rPr lang="tr-T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hemde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proteinüri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miktarının </a:t>
            </a:r>
            <a:r>
              <a:rPr lang="tr-T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maternal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ve </a:t>
            </a:r>
            <a:r>
              <a:rPr lang="tr-T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perinatal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sonuçları etkilemediği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yeni 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klinik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çalışmalarda 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gösterilmiştir ve ACOG tarafından desteklenmektedir. Bu nedenle </a:t>
            </a:r>
            <a:r>
              <a:rPr lang="tr-TR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≥ 300 </a:t>
            </a:r>
            <a:r>
              <a:rPr lang="tr-T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mg </a:t>
            </a:r>
            <a:r>
              <a:rPr lang="tr-TR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lık</a:t>
            </a:r>
            <a:r>
              <a:rPr lang="tr-T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proteinürinin</a:t>
            </a:r>
            <a:r>
              <a:rPr lang="tr-T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saptanıp şiddetli olmayan </a:t>
            </a:r>
            <a:r>
              <a:rPr lang="tr-TR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preeklampsi</a:t>
            </a:r>
            <a:r>
              <a:rPr lang="tr-T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tanısı konduktan sonra </a:t>
            </a:r>
            <a:r>
              <a:rPr lang="tr-TR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proteinüri</a:t>
            </a:r>
            <a:r>
              <a:rPr lang="tr-T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düzeyinin tekrar ölçülmesinin takipte yeri olmadığı rapor </a:t>
            </a:r>
            <a:r>
              <a:rPr lang="tr-TR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edilmiştir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!!!??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160043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8435"/>
    </mc:Choice>
    <mc:Fallback>
      <p:transition spd="slow" advTm="138435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063623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tr-TR" dirty="0">
                <a:solidFill>
                  <a:srgbClr val="FF0000"/>
                </a:solidFill>
              </a:rPr>
              <a:t>Şiddetli olmayan </a:t>
            </a:r>
            <a:r>
              <a:rPr lang="tr-TR" dirty="0" err="1">
                <a:solidFill>
                  <a:srgbClr val="FF0000"/>
                </a:solidFill>
              </a:rPr>
              <a:t>Preeklampsi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>
            <a:solidFill>
              <a:srgbClr val="FF0000"/>
            </a:solidFill>
          </a:ln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♣ </a:t>
            </a:r>
            <a:r>
              <a:rPr lang="tr-TR" dirty="0" smtClean="0"/>
              <a:t>Erken </a:t>
            </a:r>
            <a:r>
              <a:rPr lang="tr-TR" dirty="0" err="1" smtClean="0"/>
              <a:t>fetal</a:t>
            </a:r>
            <a:r>
              <a:rPr lang="tr-TR" dirty="0" smtClean="0"/>
              <a:t> gelişme geriliği şiddetli </a:t>
            </a:r>
            <a:r>
              <a:rPr lang="tr-TR" dirty="0" err="1" smtClean="0"/>
              <a:t>utero-plasental</a:t>
            </a:r>
            <a:r>
              <a:rPr lang="tr-TR" dirty="0" smtClean="0"/>
              <a:t> yetersizliği gösteren </a:t>
            </a:r>
            <a:r>
              <a:rPr lang="tr-TR" dirty="0" err="1"/>
              <a:t>preeklampsinin</a:t>
            </a:r>
            <a:r>
              <a:rPr lang="tr-TR" dirty="0"/>
              <a:t> ilk </a:t>
            </a:r>
            <a:r>
              <a:rPr lang="tr-TR" dirty="0" smtClean="0"/>
              <a:t>bulgusu olabilir.</a:t>
            </a:r>
          </a:p>
          <a:p>
            <a:pPr marL="0" indent="0">
              <a:buNone/>
            </a:pPr>
            <a:r>
              <a:rPr lang="tr-TR" dirty="0" smtClean="0"/>
              <a:t>        </a:t>
            </a:r>
            <a:r>
              <a:rPr lang="tr-TR" dirty="0" err="1" smtClean="0"/>
              <a:t>Preeklampsi</a:t>
            </a:r>
            <a:r>
              <a:rPr lang="tr-TR" dirty="0" smtClean="0"/>
              <a:t> tanısı konduğunda gelişme geriliği ve </a:t>
            </a:r>
            <a:r>
              <a:rPr lang="tr-TR" dirty="0" err="1" smtClean="0"/>
              <a:t>oligohidroamnios</a:t>
            </a:r>
            <a:r>
              <a:rPr lang="tr-TR" dirty="0" smtClean="0"/>
              <a:t> açısından </a:t>
            </a:r>
            <a:r>
              <a:rPr lang="tr-TR" dirty="0" err="1" smtClean="0"/>
              <a:t>fetal</a:t>
            </a:r>
            <a:r>
              <a:rPr lang="tr-TR" dirty="0" smtClean="0"/>
              <a:t> ultrasonografi yapılmalıdır. İlk ultrason ölçümleri normalse üç haftada bir </a:t>
            </a:r>
            <a:r>
              <a:rPr lang="tr-TR" dirty="0" err="1" smtClean="0"/>
              <a:t>fetal</a:t>
            </a:r>
            <a:r>
              <a:rPr lang="tr-TR" dirty="0" smtClean="0"/>
              <a:t> gelişim tekrar değerlendirilmelidir.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  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♣ </a:t>
            </a:r>
            <a:r>
              <a:rPr lang="tr-TR" dirty="0" err="1" smtClean="0"/>
              <a:t>Fetal</a:t>
            </a:r>
            <a:r>
              <a:rPr lang="tr-TR" dirty="0" smtClean="0"/>
              <a:t> iyilik hali: </a:t>
            </a:r>
            <a:r>
              <a:rPr lang="tr-TR" dirty="0" err="1" smtClean="0"/>
              <a:t>Preeklampsi</a:t>
            </a:r>
            <a:r>
              <a:rPr lang="tr-TR" dirty="0" smtClean="0"/>
              <a:t> tanısı konmasıyla birlikte gebenin günlük </a:t>
            </a:r>
            <a:r>
              <a:rPr lang="tr-TR" dirty="0" err="1" smtClean="0"/>
              <a:t>fetal</a:t>
            </a:r>
            <a:r>
              <a:rPr lang="tr-TR" dirty="0" smtClean="0"/>
              <a:t> hareketleri sayması ve haftada iki kez </a:t>
            </a:r>
            <a:r>
              <a:rPr lang="tr-TR" dirty="0" err="1" smtClean="0"/>
              <a:t>non</a:t>
            </a:r>
            <a:r>
              <a:rPr lang="tr-TR" dirty="0" smtClean="0"/>
              <a:t> </a:t>
            </a:r>
            <a:r>
              <a:rPr lang="tr-TR" dirty="0" err="1" smtClean="0"/>
              <a:t>strest</a:t>
            </a:r>
            <a:r>
              <a:rPr lang="tr-TR" dirty="0" smtClean="0"/>
              <a:t> test + </a:t>
            </a:r>
            <a:r>
              <a:rPr lang="tr-TR" dirty="0" err="1" smtClean="0"/>
              <a:t>amniotik</a:t>
            </a:r>
            <a:r>
              <a:rPr lang="tr-TR" dirty="0" smtClean="0"/>
              <a:t> sıvı değerlendirilmesi veya haftada iki kez biyofizik profili önerilmektedir.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</a:t>
            </a:r>
            <a:r>
              <a:rPr lang="tr-TR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♣ </a:t>
            </a:r>
            <a:r>
              <a:rPr lang="tr-T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♣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/>
              <a:t>Fetal</a:t>
            </a:r>
            <a:r>
              <a:rPr lang="tr-TR" dirty="0" smtClean="0"/>
              <a:t> gelişme geriliğinden şüphelenildiğinde optimal doğum zamanlaması açısından </a:t>
            </a:r>
            <a:r>
              <a:rPr lang="tr-TR" dirty="0" err="1" smtClean="0"/>
              <a:t>umbilikal</a:t>
            </a:r>
            <a:r>
              <a:rPr lang="tr-TR" dirty="0" smtClean="0"/>
              <a:t> arter </a:t>
            </a:r>
            <a:r>
              <a:rPr lang="tr-TR" dirty="0" err="1" smtClean="0"/>
              <a:t>doppler</a:t>
            </a:r>
            <a:r>
              <a:rPr lang="tr-TR" dirty="0" smtClean="0"/>
              <a:t> akımının değerlendirilmesi faydalıdır. </a:t>
            </a:r>
            <a:r>
              <a:rPr lang="tr-TR" dirty="0" err="1" smtClean="0"/>
              <a:t>Doppler</a:t>
            </a:r>
            <a:r>
              <a:rPr lang="tr-TR" dirty="0" smtClean="0"/>
              <a:t> akımının normal olduğu olgularda haftalık tekrarı önerilmektedir.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77248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007"/>
    </mc:Choice>
    <mc:Fallback>
      <p:transition spd="slow" advTm="48007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106486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tr-TR" dirty="0">
                <a:solidFill>
                  <a:srgbClr val="FF0000"/>
                </a:solidFill>
              </a:rPr>
              <a:t>Şiddetli olmayan </a:t>
            </a:r>
            <a:r>
              <a:rPr lang="tr-TR" dirty="0" err="1">
                <a:solidFill>
                  <a:srgbClr val="FF0000"/>
                </a:solidFill>
              </a:rPr>
              <a:t>Preeklampsi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>
            <a:solidFill>
              <a:srgbClr val="FF0000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tr-TR" dirty="0" err="1" smtClean="0"/>
              <a:t>Preterm</a:t>
            </a:r>
            <a:r>
              <a:rPr lang="tr-TR" dirty="0" smtClean="0"/>
              <a:t> gebelik: Konservatif yaklaşım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  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♣ </a:t>
            </a:r>
            <a:r>
              <a:rPr lang="tr-TR" dirty="0" smtClean="0"/>
              <a:t>&lt;34 gebelik hafta: </a:t>
            </a:r>
            <a:r>
              <a:rPr lang="tr-TR" dirty="0" err="1"/>
              <a:t>P</a:t>
            </a:r>
            <a:r>
              <a:rPr lang="tr-TR" dirty="0" err="1" smtClean="0"/>
              <a:t>rematüritenin</a:t>
            </a:r>
            <a:r>
              <a:rPr lang="tr-TR" dirty="0" smtClean="0"/>
              <a:t> getireceği yüksek komplikasyonlar nedeniyle şiddetli </a:t>
            </a:r>
            <a:r>
              <a:rPr lang="tr-TR" dirty="0" err="1" smtClean="0"/>
              <a:t>preeklampsi</a:t>
            </a:r>
            <a:r>
              <a:rPr lang="tr-TR" dirty="0" smtClean="0"/>
              <a:t> bulguları gelişmediği müddetçe konservatif yaklaşım tercih edilmektedir.</a:t>
            </a:r>
          </a:p>
          <a:p>
            <a:pPr marL="0" indent="0" algn="r">
              <a:buNone/>
            </a:pPr>
            <a:r>
              <a:rPr lang="en-US" sz="1500" dirty="0" smtClean="0"/>
              <a:t>The </a:t>
            </a:r>
            <a:r>
              <a:rPr lang="en-US" sz="1500" dirty="0"/>
              <a:t>Management of Hypertensive Disorders During Pregnancy, RCOG Press, London 2010</a:t>
            </a:r>
            <a:r>
              <a:rPr lang="en-US" sz="1500" dirty="0" smtClean="0"/>
              <a:t>.</a:t>
            </a:r>
            <a:endParaRPr lang="tr-TR" sz="1500" dirty="0" smtClean="0"/>
          </a:p>
          <a:p>
            <a:pPr marL="0" indent="0" algn="r">
              <a:buNone/>
            </a:pPr>
            <a:r>
              <a:rPr lang="tr-TR" sz="1500" dirty="0"/>
              <a:t>ACOG </a:t>
            </a:r>
            <a:r>
              <a:rPr lang="tr-TR" sz="1500" dirty="0" err="1"/>
              <a:t>Task</a:t>
            </a:r>
            <a:r>
              <a:rPr lang="tr-TR" sz="1500" dirty="0"/>
              <a:t> Force on </a:t>
            </a:r>
            <a:r>
              <a:rPr lang="tr-TR" sz="1500" dirty="0" err="1"/>
              <a:t>Hypertension</a:t>
            </a:r>
            <a:r>
              <a:rPr lang="tr-TR" sz="1500" dirty="0"/>
              <a:t> in </a:t>
            </a:r>
            <a:r>
              <a:rPr lang="tr-TR" sz="1500" dirty="0" err="1"/>
              <a:t>Pregnancy</a:t>
            </a:r>
            <a:r>
              <a:rPr lang="tr-TR" sz="1500" dirty="0"/>
              <a:t>. </a:t>
            </a:r>
            <a:r>
              <a:rPr lang="tr-TR" sz="1500" dirty="0" err="1"/>
              <a:t>Obstet</a:t>
            </a:r>
            <a:r>
              <a:rPr lang="tr-TR" sz="1500" dirty="0"/>
              <a:t> </a:t>
            </a:r>
            <a:r>
              <a:rPr lang="tr-TR" sz="1500" dirty="0" err="1"/>
              <a:t>Gynecol</a:t>
            </a:r>
            <a:r>
              <a:rPr lang="tr-TR" sz="1500" dirty="0"/>
              <a:t> 2013;122:1122</a:t>
            </a:r>
          </a:p>
          <a:p>
            <a:pPr marL="0" indent="0" algn="r">
              <a:buNone/>
            </a:pPr>
            <a:endParaRPr lang="tr-TR" sz="1500" dirty="0" smtClean="0"/>
          </a:p>
          <a:p>
            <a:pPr marL="0" indent="0">
              <a:buNone/>
            </a:pPr>
            <a:r>
              <a:rPr lang="tr-TR" dirty="0" smtClean="0"/>
              <a:t>   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♣</a:t>
            </a:r>
            <a:r>
              <a:rPr lang="tr-TR" dirty="0" smtClean="0"/>
              <a:t> 34</a:t>
            </a:r>
            <a:r>
              <a:rPr lang="tr-TR" baseline="30000" dirty="0" smtClean="0"/>
              <a:t>0/6</a:t>
            </a:r>
            <a:r>
              <a:rPr lang="tr-TR" dirty="0" smtClean="0"/>
              <a:t> -36</a:t>
            </a:r>
            <a:r>
              <a:rPr lang="tr-TR" baseline="30000" dirty="0" smtClean="0"/>
              <a:t>6/7</a:t>
            </a:r>
            <a:r>
              <a:rPr lang="tr-TR" dirty="0" smtClean="0"/>
              <a:t> gebelik haftaları: Olumsuz </a:t>
            </a:r>
            <a:r>
              <a:rPr lang="tr-TR" dirty="0" err="1" smtClean="0"/>
              <a:t>maternal</a:t>
            </a:r>
            <a:r>
              <a:rPr lang="tr-TR" dirty="0" smtClean="0"/>
              <a:t> sonuçlar gelişmeden ( </a:t>
            </a:r>
            <a:r>
              <a:rPr lang="tr-TR" dirty="0" err="1" smtClean="0"/>
              <a:t>tromboembolik</a:t>
            </a:r>
            <a:r>
              <a:rPr lang="tr-TR" dirty="0" smtClean="0"/>
              <a:t> hastalık, </a:t>
            </a:r>
            <a:r>
              <a:rPr lang="tr-TR" dirty="0" err="1" smtClean="0"/>
              <a:t>pulmoner</a:t>
            </a:r>
            <a:r>
              <a:rPr lang="tr-TR" dirty="0" smtClean="0"/>
              <a:t> ödem, </a:t>
            </a:r>
            <a:r>
              <a:rPr lang="tr-TR" dirty="0" err="1" smtClean="0"/>
              <a:t>eklampsi</a:t>
            </a:r>
            <a:r>
              <a:rPr lang="tr-TR" dirty="0" smtClean="0"/>
              <a:t>, HELLP sendromu, </a:t>
            </a:r>
            <a:r>
              <a:rPr lang="tr-TR" dirty="0" err="1" smtClean="0"/>
              <a:t>dekolman</a:t>
            </a:r>
            <a:r>
              <a:rPr lang="tr-TR" dirty="0" smtClean="0"/>
              <a:t> plasenta, </a:t>
            </a:r>
            <a:r>
              <a:rPr lang="tr-TR" dirty="0" err="1" smtClean="0"/>
              <a:t>maternal</a:t>
            </a:r>
            <a:r>
              <a:rPr lang="tr-TR" dirty="0" smtClean="0"/>
              <a:t> ölüm) gebelerin konservatif tedavi ile terme ulaştığı gözlenmiştir.</a:t>
            </a:r>
          </a:p>
          <a:p>
            <a:pPr marL="0" indent="0" algn="r">
              <a:buNone/>
            </a:pPr>
            <a:r>
              <a:rPr lang="tr-TR" sz="1500" dirty="0"/>
              <a:t> </a:t>
            </a:r>
            <a:r>
              <a:rPr lang="tr-TR" sz="1500" dirty="0" smtClean="0"/>
              <a:t>                                                                  HYPITAT-II </a:t>
            </a:r>
            <a:r>
              <a:rPr lang="tr-TR" sz="1500" dirty="0" err="1" smtClean="0"/>
              <a:t>trial</a:t>
            </a:r>
            <a:r>
              <a:rPr lang="tr-TR" sz="1500" dirty="0" smtClean="0"/>
              <a:t>, </a:t>
            </a:r>
            <a:r>
              <a:rPr lang="tr-TR" sz="1500" dirty="0" err="1" smtClean="0"/>
              <a:t>Lancet</a:t>
            </a:r>
            <a:r>
              <a:rPr lang="tr-TR" sz="1500" dirty="0" smtClean="0"/>
              <a:t> 2015;385:2492.</a:t>
            </a:r>
          </a:p>
          <a:p>
            <a:pPr marL="0" indent="0" algn="r">
              <a:buNone/>
            </a:pPr>
            <a:r>
              <a:rPr lang="tr-TR" sz="1500" dirty="0"/>
              <a:t>ACOG </a:t>
            </a:r>
            <a:r>
              <a:rPr lang="tr-TR" sz="1500" dirty="0" err="1"/>
              <a:t>Task</a:t>
            </a:r>
            <a:r>
              <a:rPr lang="tr-TR" sz="1500" dirty="0"/>
              <a:t> Force on </a:t>
            </a:r>
            <a:r>
              <a:rPr lang="tr-TR" sz="1500" dirty="0" err="1"/>
              <a:t>Hypertension</a:t>
            </a:r>
            <a:r>
              <a:rPr lang="tr-TR" sz="1500" dirty="0"/>
              <a:t> in </a:t>
            </a:r>
            <a:r>
              <a:rPr lang="tr-TR" sz="1500" dirty="0" err="1"/>
              <a:t>Pregnancy</a:t>
            </a:r>
            <a:r>
              <a:rPr lang="tr-TR" sz="1500" dirty="0"/>
              <a:t>. </a:t>
            </a:r>
            <a:r>
              <a:rPr lang="tr-TR" sz="1500" dirty="0" err="1"/>
              <a:t>Obstet</a:t>
            </a:r>
            <a:r>
              <a:rPr lang="tr-TR" sz="1500" dirty="0"/>
              <a:t> </a:t>
            </a:r>
            <a:r>
              <a:rPr lang="tr-TR" sz="1500" dirty="0" err="1"/>
              <a:t>Gynecol</a:t>
            </a:r>
            <a:r>
              <a:rPr lang="tr-TR" sz="1500" dirty="0"/>
              <a:t> 2013;122:1122</a:t>
            </a:r>
          </a:p>
          <a:p>
            <a:pPr marL="0" indent="0" algn="r">
              <a:buNone/>
            </a:pPr>
            <a:endParaRPr lang="tr-TR" sz="1500" dirty="0"/>
          </a:p>
        </p:txBody>
      </p:sp>
    </p:spTree>
    <p:extLst>
      <p:ext uri="{BB962C8B-B14F-4D97-AF65-F5344CB8AC3E}">
        <p14:creationId xmlns:p14="http://schemas.microsoft.com/office/powerpoint/2010/main" val="141764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012"/>
    </mc:Choice>
    <mc:Fallback>
      <p:transition spd="slow" advTm="27012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38212" y="2214563"/>
            <a:ext cx="10515600" cy="4078288"/>
          </a:xfrm>
          <a:noFill/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tr-TR" sz="4000" dirty="0">
                <a:cs typeface="Times New Roman" panose="02020603050405020304" pitchFamily="18" charset="0"/>
              </a:rPr>
              <a:t>♣ </a:t>
            </a:r>
            <a:r>
              <a:rPr lang="tr-TR" sz="4000" dirty="0" err="1">
                <a:latin typeface="+mn-lt"/>
              </a:rPr>
              <a:t>Gestastonel</a:t>
            </a:r>
            <a:r>
              <a:rPr lang="tr-TR" sz="4000" dirty="0">
                <a:latin typeface="+mn-lt"/>
              </a:rPr>
              <a:t> hipertansiyon</a:t>
            </a:r>
            <a:br>
              <a:rPr lang="tr-TR" sz="4000" dirty="0">
                <a:latin typeface="+mn-lt"/>
              </a:rPr>
            </a:br>
            <a:r>
              <a:rPr lang="tr-TR" sz="4000" dirty="0">
                <a:latin typeface="+mn-lt"/>
                <a:cs typeface="Times New Roman" panose="02020603050405020304" pitchFamily="18" charset="0"/>
              </a:rPr>
              <a:t>♣ </a:t>
            </a:r>
            <a:r>
              <a:rPr lang="tr-TR" sz="4000" dirty="0" err="1">
                <a:latin typeface="+mn-lt"/>
              </a:rPr>
              <a:t>Preeklampsi</a:t>
            </a:r>
            <a:r>
              <a:rPr lang="tr-TR" sz="4000" dirty="0">
                <a:latin typeface="+mn-lt"/>
              </a:rPr>
              <a:t> ve </a:t>
            </a:r>
            <a:r>
              <a:rPr lang="tr-TR" sz="4000" dirty="0" err="1">
                <a:latin typeface="+mn-lt"/>
              </a:rPr>
              <a:t>eklampsi</a:t>
            </a:r>
            <a:r>
              <a:rPr lang="tr-TR" sz="4000" dirty="0">
                <a:latin typeface="+mn-lt"/>
              </a:rPr>
              <a:t> sendromu</a:t>
            </a:r>
            <a:br>
              <a:rPr lang="tr-TR" sz="4000" dirty="0">
                <a:latin typeface="+mn-lt"/>
              </a:rPr>
            </a:br>
            <a:r>
              <a:rPr lang="tr-TR" sz="4000" dirty="0">
                <a:latin typeface="+mn-lt"/>
                <a:cs typeface="Times New Roman" panose="02020603050405020304" pitchFamily="18" charset="0"/>
              </a:rPr>
              <a:t>♣</a:t>
            </a:r>
            <a:r>
              <a:rPr lang="tr-TR" sz="4000" dirty="0">
                <a:latin typeface="+mn-lt"/>
              </a:rPr>
              <a:t> Kronik hipertansiyon</a:t>
            </a:r>
            <a:br>
              <a:rPr lang="tr-TR" sz="4000" dirty="0">
                <a:latin typeface="+mn-lt"/>
              </a:rPr>
            </a:br>
            <a:r>
              <a:rPr lang="tr-TR" sz="4000" dirty="0">
                <a:latin typeface="+mn-lt"/>
                <a:cs typeface="Times New Roman" panose="02020603050405020304" pitchFamily="18" charset="0"/>
              </a:rPr>
              <a:t>♣</a:t>
            </a:r>
            <a:r>
              <a:rPr lang="tr-TR" sz="4000" dirty="0">
                <a:latin typeface="+mn-lt"/>
              </a:rPr>
              <a:t> Kronik hipertansiyon zemininde </a:t>
            </a:r>
            <a:r>
              <a:rPr lang="tr-TR" sz="4000" dirty="0" err="1">
                <a:latin typeface="+mn-lt"/>
              </a:rPr>
              <a:t>süperempoze</a:t>
            </a:r>
            <a:r>
              <a:rPr lang="tr-TR" sz="4000" dirty="0">
                <a:latin typeface="+mn-lt"/>
              </a:rPr>
              <a:t> </a:t>
            </a:r>
            <a:r>
              <a:rPr lang="tr-TR" sz="4000" dirty="0" err="1">
                <a:latin typeface="+mn-lt"/>
              </a:rPr>
              <a:t>preeklampsi</a:t>
            </a:r>
            <a:r>
              <a:rPr lang="tr-TR" sz="4000" dirty="0">
                <a:latin typeface="+mn-lt"/>
              </a:rPr>
              <a:t/>
            </a:r>
            <a:br>
              <a:rPr lang="tr-TR" sz="4000" dirty="0">
                <a:latin typeface="+mn-lt"/>
              </a:rPr>
            </a:br>
            <a:endParaRPr lang="tr-TR" sz="4000" dirty="0">
              <a:latin typeface="+mn-lt"/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938212" y="271465"/>
            <a:ext cx="10515600" cy="1271585"/>
          </a:xfrm>
          <a:solidFill>
            <a:srgbClr val="FFFF00"/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r-TR" sz="4800" b="1" dirty="0">
                <a:solidFill>
                  <a:srgbClr val="FF0000"/>
                </a:solidFill>
              </a:rPr>
              <a:t>Gebelikte </a:t>
            </a:r>
            <a:r>
              <a:rPr lang="tr-TR" sz="4800" b="1" dirty="0" err="1">
                <a:solidFill>
                  <a:srgbClr val="FF0000"/>
                </a:solidFill>
              </a:rPr>
              <a:t>Hipertansif</a:t>
            </a:r>
            <a:r>
              <a:rPr lang="tr-TR" sz="4800" b="1" dirty="0">
                <a:solidFill>
                  <a:srgbClr val="FF0000"/>
                </a:solidFill>
              </a:rPr>
              <a:t> Hastalıkların Sınıflandırılması</a:t>
            </a:r>
            <a:endParaRPr lang="tr-TR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055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773"/>
    </mc:Choice>
    <mc:Fallback>
      <p:transition spd="slow" advTm="15773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092198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Şiddetli olmayan </a:t>
            </a:r>
            <a:r>
              <a:rPr lang="tr-TR" dirty="0" err="1">
                <a:solidFill>
                  <a:srgbClr val="FF0000"/>
                </a:solidFill>
              </a:rPr>
              <a:t>P</a:t>
            </a:r>
            <a:r>
              <a:rPr lang="tr-TR" dirty="0" err="1" smtClean="0">
                <a:solidFill>
                  <a:srgbClr val="FF0000"/>
                </a:solidFill>
              </a:rPr>
              <a:t>reeklampsi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>
            <a:solidFill>
              <a:srgbClr val="FF0000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tr-TR" dirty="0" err="1" smtClean="0"/>
              <a:t>Term</a:t>
            </a:r>
            <a:r>
              <a:rPr lang="tr-TR" dirty="0" smtClean="0"/>
              <a:t> gebelik: </a:t>
            </a:r>
          </a:p>
          <a:p>
            <a:pPr marL="0" indent="0">
              <a:buNone/>
            </a:pPr>
            <a:r>
              <a:rPr lang="tr-TR" dirty="0" smtClean="0"/>
              <a:t>   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♣ </a:t>
            </a:r>
            <a:r>
              <a:rPr lang="tr-TR" dirty="0" smtClean="0"/>
              <a:t>≥37 gebelik haftasında doğum indüksiyonu olumsuz </a:t>
            </a:r>
            <a:r>
              <a:rPr lang="tr-TR" dirty="0" err="1" smtClean="0"/>
              <a:t>maternal</a:t>
            </a:r>
            <a:r>
              <a:rPr lang="tr-TR" dirty="0" smtClean="0"/>
              <a:t> sonuçları (</a:t>
            </a:r>
            <a:r>
              <a:rPr lang="tr-TR" dirty="0" err="1" smtClean="0"/>
              <a:t>özl</a:t>
            </a:r>
            <a:r>
              <a:rPr lang="tr-TR" dirty="0" smtClean="0"/>
              <a:t>. </a:t>
            </a:r>
            <a:r>
              <a:rPr lang="tr-TR" dirty="0"/>
              <a:t>ş</a:t>
            </a:r>
            <a:r>
              <a:rPr lang="tr-TR" dirty="0" smtClean="0"/>
              <a:t>iddetli hipertansiyon) %30 azaltmıştır. 36</a:t>
            </a:r>
            <a:r>
              <a:rPr lang="tr-TR" baseline="30000" dirty="0" smtClean="0"/>
              <a:t>0/6</a:t>
            </a:r>
            <a:r>
              <a:rPr lang="tr-TR" dirty="0" smtClean="0"/>
              <a:t> -36</a:t>
            </a:r>
            <a:r>
              <a:rPr lang="tr-TR" baseline="30000" dirty="0" smtClean="0"/>
              <a:t>6/7</a:t>
            </a:r>
            <a:r>
              <a:rPr lang="tr-TR" dirty="0" smtClean="0"/>
              <a:t> gebelik haftasında bu azalma anlamlı bulunmamıştır. 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 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♣ </a:t>
            </a:r>
            <a:r>
              <a:rPr lang="tr-TR" dirty="0" smtClean="0"/>
              <a:t>Doğum </a:t>
            </a:r>
            <a:r>
              <a:rPr lang="tr-TR" dirty="0"/>
              <a:t>Şekli:  Standart </a:t>
            </a:r>
            <a:r>
              <a:rPr lang="tr-TR" dirty="0" err="1"/>
              <a:t>obstetrik</a:t>
            </a:r>
            <a:r>
              <a:rPr lang="tr-TR" dirty="0"/>
              <a:t> </a:t>
            </a:r>
            <a:r>
              <a:rPr lang="tr-TR" dirty="0" err="1"/>
              <a:t>endikasyonlara</a:t>
            </a:r>
            <a:r>
              <a:rPr lang="tr-TR" dirty="0"/>
              <a:t> dayanır.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 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♣ </a:t>
            </a:r>
            <a:r>
              <a:rPr lang="tr-TR" dirty="0"/>
              <a:t>≥37 gebelik haftasında </a:t>
            </a:r>
            <a:r>
              <a:rPr lang="tr-TR" dirty="0" smtClean="0"/>
              <a:t>doğum indüksiyonunun </a:t>
            </a:r>
            <a:r>
              <a:rPr lang="tr-TR" dirty="0" err="1" smtClean="0"/>
              <a:t>operatif</a:t>
            </a:r>
            <a:r>
              <a:rPr lang="tr-TR" dirty="0" smtClean="0"/>
              <a:t> doğum riskini veya </a:t>
            </a:r>
            <a:r>
              <a:rPr lang="tr-TR" dirty="0" err="1" smtClean="0"/>
              <a:t>neonatal</a:t>
            </a:r>
            <a:r>
              <a:rPr lang="tr-TR" dirty="0" smtClean="0"/>
              <a:t> </a:t>
            </a:r>
            <a:r>
              <a:rPr lang="tr-TR" dirty="0" err="1" smtClean="0"/>
              <a:t>morbiditeyi</a:t>
            </a:r>
            <a:r>
              <a:rPr lang="tr-TR" dirty="0" smtClean="0"/>
              <a:t> arttırmadığı bulunmuştur.</a:t>
            </a:r>
          </a:p>
          <a:p>
            <a:pPr marL="0" indent="0" algn="r">
              <a:buNone/>
            </a:pPr>
            <a:r>
              <a:rPr lang="tr-TR" sz="1700" dirty="0"/>
              <a:t> </a:t>
            </a:r>
            <a:r>
              <a:rPr lang="tr-TR" sz="1700" dirty="0" smtClean="0"/>
              <a:t>                                                                      HYPITAT I </a:t>
            </a:r>
            <a:r>
              <a:rPr lang="tr-TR" sz="1700" dirty="0" err="1" smtClean="0"/>
              <a:t>trial</a:t>
            </a:r>
            <a:r>
              <a:rPr lang="tr-TR" sz="1700" dirty="0" smtClean="0"/>
              <a:t>, </a:t>
            </a:r>
            <a:r>
              <a:rPr lang="tr-TR" sz="1700" dirty="0" err="1" smtClean="0"/>
              <a:t>Lancet</a:t>
            </a:r>
            <a:r>
              <a:rPr lang="tr-TR" sz="1700" dirty="0" smtClean="0"/>
              <a:t> 2009;374:979.</a:t>
            </a:r>
          </a:p>
          <a:p>
            <a:pPr marL="0" indent="0" algn="r">
              <a:buNone/>
            </a:pPr>
            <a:r>
              <a:rPr lang="tr-TR" sz="1700" dirty="0"/>
              <a:t> </a:t>
            </a:r>
            <a:r>
              <a:rPr lang="tr-TR" sz="1700" dirty="0" smtClean="0"/>
              <a:t>                                                                                 </a:t>
            </a:r>
            <a:r>
              <a:rPr lang="tr-TR" sz="1700" dirty="0"/>
              <a:t>ACOG </a:t>
            </a:r>
            <a:r>
              <a:rPr lang="tr-TR" sz="1700" dirty="0" err="1"/>
              <a:t>Task</a:t>
            </a:r>
            <a:r>
              <a:rPr lang="tr-TR" sz="1700" dirty="0"/>
              <a:t> Force on </a:t>
            </a:r>
            <a:r>
              <a:rPr lang="tr-TR" sz="1700" dirty="0" err="1"/>
              <a:t>Hypertension</a:t>
            </a:r>
            <a:r>
              <a:rPr lang="tr-TR" sz="1700" dirty="0"/>
              <a:t> in </a:t>
            </a:r>
            <a:r>
              <a:rPr lang="tr-TR" sz="1700" dirty="0" err="1"/>
              <a:t>Pregnancy</a:t>
            </a:r>
            <a:r>
              <a:rPr lang="tr-TR" sz="1700" dirty="0"/>
              <a:t>. </a:t>
            </a:r>
            <a:r>
              <a:rPr lang="tr-TR" sz="1700" dirty="0" err="1"/>
              <a:t>Obstet</a:t>
            </a:r>
            <a:r>
              <a:rPr lang="tr-TR" sz="1700" dirty="0"/>
              <a:t> </a:t>
            </a:r>
            <a:r>
              <a:rPr lang="tr-TR" sz="1700" dirty="0" err="1"/>
              <a:t>Gynecol</a:t>
            </a:r>
            <a:r>
              <a:rPr lang="tr-TR" sz="1700" dirty="0"/>
              <a:t> 2013;122:1122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77555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870"/>
    </mc:Choice>
    <mc:Fallback>
      <p:transition spd="slow" advTm="4187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50841"/>
            <a:ext cx="10515600" cy="1263648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tr-TR" dirty="0">
                <a:solidFill>
                  <a:srgbClr val="FF0000"/>
                </a:solidFill>
              </a:rPr>
              <a:t>Şiddetli olmayan </a:t>
            </a:r>
            <a:r>
              <a:rPr lang="tr-TR" dirty="0" err="1">
                <a:solidFill>
                  <a:srgbClr val="FF0000"/>
                </a:solidFill>
              </a:rPr>
              <a:t>Preeklampsi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2182812"/>
            <a:ext cx="10515600" cy="4017963"/>
          </a:xfrm>
          <a:ln>
            <a:solidFill>
              <a:srgbClr val="FF000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♣ </a:t>
            </a:r>
            <a:r>
              <a:rPr lang="tr-TR" dirty="0" err="1" smtClean="0"/>
              <a:t>İntrapartum</a:t>
            </a:r>
            <a:r>
              <a:rPr lang="tr-TR" dirty="0" smtClean="0"/>
              <a:t> devamlı </a:t>
            </a:r>
            <a:r>
              <a:rPr lang="tr-TR" dirty="0" err="1" smtClean="0"/>
              <a:t>maternal-fetal</a:t>
            </a:r>
            <a:r>
              <a:rPr lang="tr-TR" dirty="0" smtClean="0"/>
              <a:t> </a:t>
            </a:r>
            <a:r>
              <a:rPr lang="tr-TR" dirty="0" err="1" smtClean="0"/>
              <a:t>monitorizasyon</a:t>
            </a:r>
            <a:r>
              <a:rPr lang="tr-TR" dirty="0" smtClean="0"/>
              <a:t> gereklidir→ hipertansiyonun şiddetlenmesi, </a:t>
            </a:r>
            <a:r>
              <a:rPr lang="tr-TR" dirty="0" err="1" smtClean="0"/>
              <a:t>maternal</a:t>
            </a:r>
            <a:r>
              <a:rPr lang="tr-TR" dirty="0" smtClean="0"/>
              <a:t> </a:t>
            </a:r>
            <a:r>
              <a:rPr lang="tr-TR" dirty="0" err="1" smtClean="0"/>
              <a:t>hepatik</a:t>
            </a:r>
            <a:r>
              <a:rPr lang="tr-TR" dirty="0" smtClean="0"/>
              <a:t>, </a:t>
            </a:r>
            <a:r>
              <a:rPr lang="tr-TR" dirty="0" err="1" smtClean="0"/>
              <a:t>renal</a:t>
            </a:r>
            <a:r>
              <a:rPr lang="tr-TR" dirty="0" smtClean="0"/>
              <a:t>, </a:t>
            </a:r>
            <a:r>
              <a:rPr lang="tr-TR" dirty="0" err="1" smtClean="0"/>
              <a:t>kardiyopulmoner</a:t>
            </a:r>
            <a:r>
              <a:rPr lang="tr-TR" dirty="0" smtClean="0"/>
              <a:t>, nörolojik veya hematolojik fonksiyonların kötüleşmesi, </a:t>
            </a:r>
            <a:r>
              <a:rPr lang="tr-TR" dirty="0" err="1" smtClean="0"/>
              <a:t>dekolman</a:t>
            </a:r>
            <a:r>
              <a:rPr lang="tr-TR" dirty="0" smtClean="0"/>
              <a:t> plasenta veya anormal </a:t>
            </a:r>
            <a:r>
              <a:rPr lang="tr-TR" dirty="0" err="1" smtClean="0"/>
              <a:t>fetal</a:t>
            </a:r>
            <a:r>
              <a:rPr lang="tr-TR" dirty="0" smtClean="0"/>
              <a:t> kalp hızı </a:t>
            </a:r>
            <a:r>
              <a:rPr lang="tr-TR" dirty="0" err="1" smtClean="0"/>
              <a:t>trasesi</a:t>
            </a:r>
            <a:r>
              <a:rPr lang="tr-TR" dirty="0" smtClean="0"/>
              <a:t> açısından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♣ </a:t>
            </a:r>
            <a:r>
              <a:rPr lang="tr-TR" dirty="0" smtClean="0">
                <a:cs typeface="Times New Roman" panose="02020603050405020304" pitchFamily="18" charset="0"/>
              </a:rPr>
              <a:t>Oral alımı olmayan gebelerde 80ml/saat dengeli sıvı </a:t>
            </a:r>
            <a:r>
              <a:rPr lang="tr-TR" dirty="0" err="1" smtClean="0">
                <a:cs typeface="Times New Roman" panose="02020603050405020304" pitchFamily="18" charset="0"/>
              </a:rPr>
              <a:t>solüyonu</a:t>
            </a:r>
            <a:r>
              <a:rPr lang="tr-TR" dirty="0" smtClean="0">
                <a:cs typeface="Times New Roman" panose="02020603050405020304" pitchFamily="18" charset="0"/>
              </a:rPr>
              <a:t> sıklıkla yeterlidir.</a:t>
            </a:r>
          </a:p>
          <a:p>
            <a:pPr marL="0" indent="0" algn="r">
              <a:buNone/>
            </a:pPr>
            <a:r>
              <a:rPr lang="tr-TR" sz="1600" dirty="0" err="1" smtClean="0">
                <a:cs typeface="Times New Roman" panose="02020603050405020304" pitchFamily="18" charset="0"/>
              </a:rPr>
              <a:t>Anthony</a:t>
            </a:r>
            <a:r>
              <a:rPr lang="tr-TR" sz="1600" dirty="0" smtClean="0">
                <a:cs typeface="Times New Roman" panose="02020603050405020304" pitchFamily="18" charset="0"/>
              </a:rPr>
              <a:t> et al. </a:t>
            </a:r>
            <a:r>
              <a:rPr lang="tr-TR" sz="1600" dirty="0" err="1" smtClean="0">
                <a:cs typeface="Times New Roman" panose="02020603050405020304" pitchFamily="18" charset="0"/>
              </a:rPr>
              <a:t>Obstet</a:t>
            </a:r>
            <a:r>
              <a:rPr lang="tr-TR" sz="1600" dirty="0" smtClean="0">
                <a:cs typeface="Times New Roman" panose="02020603050405020304" pitchFamily="18" charset="0"/>
              </a:rPr>
              <a:t> </a:t>
            </a:r>
            <a:r>
              <a:rPr lang="tr-TR" sz="1600" dirty="0" err="1" smtClean="0">
                <a:cs typeface="Times New Roman" panose="02020603050405020304" pitchFamily="18" charset="0"/>
              </a:rPr>
              <a:t>Med</a:t>
            </a:r>
            <a:r>
              <a:rPr lang="tr-TR" sz="1600" dirty="0" smtClean="0">
                <a:cs typeface="Times New Roman" panose="02020603050405020304" pitchFamily="18" charset="0"/>
              </a:rPr>
              <a:t> 2013;6:100</a:t>
            </a:r>
            <a:r>
              <a:rPr lang="tr-TR" sz="1400" dirty="0" smtClean="0"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6096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444"/>
    </mc:Choice>
    <mc:Fallback>
      <p:transition spd="slow" advTm="29444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992186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tr-TR" dirty="0">
                <a:solidFill>
                  <a:srgbClr val="FF0000"/>
                </a:solidFill>
              </a:rPr>
              <a:t>Şiddetli olmayan </a:t>
            </a:r>
            <a:r>
              <a:rPr lang="tr-TR" dirty="0" err="1">
                <a:solidFill>
                  <a:srgbClr val="FF0000"/>
                </a:solidFill>
              </a:rPr>
              <a:t>Preeklampsi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90165"/>
          </a:xfrm>
          <a:noFill/>
          <a:ln>
            <a:solidFill>
              <a:srgbClr val="FF0000"/>
            </a:solidFill>
          </a:ln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b="1" dirty="0" smtClean="0"/>
              <a:t>Hipertansiyon tedavisi:  </a:t>
            </a:r>
          </a:p>
          <a:p>
            <a:pPr marL="0" indent="0">
              <a:buNone/>
            </a:pP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♣ </a:t>
            </a:r>
            <a:r>
              <a:rPr lang="tr-TR" dirty="0" smtClean="0"/>
              <a:t>Şiddetli olmayan </a:t>
            </a:r>
            <a:r>
              <a:rPr lang="tr-TR" dirty="0" err="1" smtClean="0"/>
              <a:t>preeklampside</a:t>
            </a:r>
            <a:r>
              <a:rPr lang="tr-TR" dirty="0" smtClean="0"/>
              <a:t> (&lt;160/110 </a:t>
            </a:r>
            <a:r>
              <a:rPr lang="tr-TR" dirty="0" err="1" smtClean="0"/>
              <a:t>mmHg</a:t>
            </a:r>
            <a:r>
              <a:rPr lang="tr-TR" dirty="0" smtClean="0"/>
              <a:t> ) </a:t>
            </a:r>
            <a:r>
              <a:rPr lang="tr-TR" dirty="0" err="1" smtClean="0"/>
              <a:t>antihipertansif</a:t>
            </a:r>
            <a:r>
              <a:rPr lang="tr-TR" dirty="0" smtClean="0"/>
              <a:t> kullanımı hastalığın </a:t>
            </a:r>
            <a:r>
              <a:rPr lang="tr-TR" dirty="0" err="1" smtClean="0"/>
              <a:t>progresyonunu</a:t>
            </a:r>
            <a:r>
              <a:rPr lang="tr-TR" dirty="0" smtClean="0"/>
              <a:t> veya </a:t>
            </a:r>
            <a:r>
              <a:rPr lang="tr-TR" dirty="0" err="1" smtClean="0"/>
              <a:t>perinatal</a:t>
            </a:r>
            <a:r>
              <a:rPr lang="tr-TR" dirty="0" smtClean="0"/>
              <a:t> </a:t>
            </a:r>
            <a:r>
              <a:rPr lang="tr-TR" dirty="0" err="1" smtClean="0"/>
              <a:t>morbidite</a:t>
            </a:r>
            <a:r>
              <a:rPr lang="tr-TR" dirty="0" smtClean="0"/>
              <a:t> ve </a:t>
            </a:r>
            <a:r>
              <a:rPr lang="tr-TR" dirty="0" err="1" smtClean="0"/>
              <a:t>mortaliteyi</a:t>
            </a:r>
            <a:r>
              <a:rPr lang="tr-TR" dirty="0" smtClean="0"/>
              <a:t> değiştirmemektedir. Fakat şiddetli hipertansiyon gelişimini azaltmaktadır.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    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♣</a:t>
            </a:r>
            <a:r>
              <a:rPr lang="tr-TR" dirty="0"/>
              <a:t>  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♣</a:t>
            </a:r>
            <a:r>
              <a:rPr lang="tr-TR" dirty="0"/>
              <a:t> </a:t>
            </a:r>
            <a:r>
              <a:rPr lang="tr-TR" dirty="0" smtClean="0">
                <a:solidFill>
                  <a:srgbClr val="FF0000"/>
                </a:solidFill>
              </a:rPr>
              <a:t>Orta şiddette </a:t>
            </a:r>
            <a:r>
              <a:rPr lang="tr-TR" dirty="0">
                <a:solidFill>
                  <a:srgbClr val="FF0000"/>
                </a:solidFill>
              </a:rPr>
              <a:t>hipertansiyon ( 150-159/100-109</a:t>
            </a:r>
            <a:r>
              <a:rPr lang="tr-TR" dirty="0" smtClean="0">
                <a:solidFill>
                  <a:srgbClr val="FF0000"/>
                </a:solidFill>
              </a:rPr>
              <a:t>) grubunda → </a:t>
            </a:r>
            <a:r>
              <a:rPr lang="tr-TR" dirty="0" err="1">
                <a:solidFill>
                  <a:srgbClr val="FF0000"/>
                </a:solidFill>
              </a:rPr>
              <a:t>antihipertansif</a:t>
            </a:r>
            <a:r>
              <a:rPr lang="tr-TR" dirty="0">
                <a:solidFill>
                  <a:srgbClr val="FF0000"/>
                </a:solidFill>
              </a:rPr>
              <a:t> ilaç kullanımı şiddetli hipertansiyon gelişimini </a:t>
            </a:r>
            <a:r>
              <a:rPr lang="tr-TR" dirty="0" smtClean="0">
                <a:solidFill>
                  <a:srgbClr val="FF0000"/>
                </a:solidFill>
              </a:rPr>
              <a:t>azalttığı için önerilmektedir.   </a:t>
            </a:r>
            <a:r>
              <a:rPr lang="tr-TR" dirty="0" smtClean="0"/>
              <a:t>→</a:t>
            </a:r>
            <a:r>
              <a:rPr lang="tr-TR" dirty="0" smtClean="0">
                <a:solidFill>
                  <a:srgbClr val="FF0000"/>
                </a:solidFill>
              </a:rPr>
              <a:t>NICE , AHA, ASA, ESC</a:t>
            </a:r>
            <a:endParaRPr lang="tr-TR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♣</a:t>
            </a:r>
            <a:r>
              <a:rPr lang="tr-TR" dirty="0" smtClean="0"/>
              <a:t>Diyette tuz kısıtlanmasının ve </a:t>
            </a:r>
            <a:r>
              <a:rPr lang="tr-TR" dirty="0" err="1" smtClean="0"/>
              <a:t>diüretik</a:t>
            </a:r>
            <a:r>
              <a:rPr lang="tr-TR" dirty="0" smtClean="0"/>
              <a:t> ile tedavinin rolü yoktur.</a:t>
            </a:r>
          </a:p>
          <a:p>
            <a:pPr marL="0" indent="0">
              <a:buNone/>
            </a:pPr>
            <a:r>
              <a:rPr lang="tr-TR" smtClean="0"/>
              <a:t>         Tuz </a:t>
            </a:r>
            <a:r>
              <a:rPr lang="tr-TR" dirty="0" smtClean="0"/>
              <a:t>kısıtlaması düşük </a:t>
            </a:r>
            <a:r>
              <a:rPr lang="tr-TR" dirty="0" err="1" smtClean="0"/>
              <a:t>intravasküler</a:t>
            </a:r>
            <a:r>
              <a:rPr lang="tr-TR" dirty="0" smtClean="0"/>
              <a:t> volümü tetikleyebilir.</a:t>
            </a:r>
          </a:p>
          <a:p>
            <a:pPr marL="0" indent="0">
              <a:buNone/>
            </a:pP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♣ </a:t>
            </a:r>
            <a:r>
              <a:rPr lang="tr-TR" dirty="0" err="1" smtClean="0"/>
              <a:t>İntravasküler</a:t>
            </a:r>
            <a:r>
              <a:rPr lang="tr-TR" dirty="0" smtClean="0"/>
              <a:t> volüm azalmasına karşın plazma volüm </a:t>
            </a:r>
            <a:r>
              <a:rPr lang="tr-TR" dirty="0" err="1" smtClean="0"/>
              <a:t>ekspansiyonu</a:t>
            </a:r>
            <a:r>
              <a:rPr lang="tr-TR" dirty="0" smtClean="0"/>
              <a:t> </a:t>
            </a:r>
            <a:r>
              <a:rPr lang="tr-TR" dirty="0" err="1" smtClean="0"/>
              <a:t>maternal</a:t>
            </a:r>
            <a:r>
              <a:rPr lang="tr-TR" dirty="0" smtClean="0"/>
              <a:t> veya </a:t>
            </a:r>
            <a:r>
              <a:rPr lang="tr-TR" dirty="0" err="1" smtClean="0"/>
              <a:t>fetal</a:t>
            </a:r>
            <a:r>
              <a:rPr lang="tr-TR" dirty="0" smtClean="0"/>
              <a:t> sonuçları değiştirmemektedir.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93498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5639"/>
    </mc:Choice>
    <mc:Fallback>
      <p:transition spd="slow" advTm="65639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120773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tr-TR" dirty="0">
                <a:solidFill>
                  <a:srgbClr val="FF0000"/>
                </a:solidFill>
              </a:rPr>
              <a:t>Şiddetli olmayan </a:t>
            </a:r>
            <a:r>
              <a:rPr lang="tr-TR" dirty="0" err="1">
                <a:solidFill>
                  <a:srgbClr val="FF0000"/>
                </a:solidFill>
              </a:rPr>
              <a:t>Preeklampsi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r>
              <a:rPr lang="tr-TR" b="1" dirty="0" err="1" smtClean="0"/>
              <a:t>Antihipertansif</a:t>
            </a:r>
            <a:r>
              <a:rPr lang="tr-TR" b="1" dirty="0" smtClean="0"/>
              <a:t> İlaçlar</a:t>
            </a:r>
          </a:p>
          <a:p>
            <a:pPr marL="0" indent="0">
              <a:buNone/>
            </a:pPr>
            <a:r>
              <a:rPr lang="tr-TR" dirty="0" smtClean="0"/>
              <a:t>Orta şiddetli hipertansiyonda oral </a:t>
            </a:r>
            <a:r>
              <a:rPr lang="tr-TR" dirty="0" err="1" smtClean="0"/>
              <a:t>antihipertansif</a:t>
            </a:r>
            <a:r>
              <a:rPr lang="tr-TR" dirty="0" smtClean="0"/>
              <a:t> ilaçlar sıklıkla kullanılmaktadır.  </a:t>
            </a:r>
          </a:p>
          <a:p>
            <a:pPr marL="0" indent="0">
              <a:buNone/>
            </a:pPr>
            <a:r>
              <a:rPr lang="tr-TR" dirty="0" smtClean="0"/>
              <a:t>      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♣ </a:t>
            </a:r>
            <a:r>
              <a:rPr lang="tr-TR" dirty="0" smtClean="0"/>
              <a:t>Amaç→   </a:t>
            </a:r>
            <a:r>
              <a:rPr lang="tr-TR" dirty="0" err="1" smtClean="0"/>
              <a:t>Sistolik</a:t>
            </a:r>
            <a:r>
              <a:rPr lang="tr-TR" dirty="0"/>
              <a:t> </a:t>
            </a:r>
            <a:r>
              <a:rPr lang="tr-TR" dirty="0" smtClean="0"/>
              <a:t>TA: 130/150   </a:t>
            </a:r>
            <a:r>
              <a:rPr lang="tr-TR" dirty="0" err="1" smtClean="0"/>
              <a:t>Diyastolik</a:t>
            </a:r>
            <a:r>
              <a:rPr lang="tr-TR" dirty="0" smtClean="0"/>
              <a:t> TA:80-100 </a:t>
            </a:r>
            <a:r>
              <a:rPr lang="tr-TR" dirty="0" err="1" smtClean="0"/>
              <a:t>mmHg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                           Ortalama kan basıncı iki </a:t>
            </a:r>
            <a:r>
              <a:rPr lang="tr-TR" dirty="0"/>
              <a:t>saat içerisinde </a:t>
            </a:r>
            <a:r>
              <a:rPr lang="tr-TR" dirty="0" smtClean="0"/>
              <a:t>%25 ten daha fazla düşürülmemelidir.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♣</a:t>
            </a:r>
            <a:r>
              <a:rPr lang="tr-TR" dirty="0" smtClean="0"/>
              <a:t> Agresif </a:t>
            </a:r>
            <a:r>
              <a:rPr lang="tr-TR" dirty="0" err="1" smtClean="0"/>
              <a:t>antihipertansif</a:t>
            </a:r>
            <a:r>
              <a:rPr lang="tr-TR" dirty="0" smtClean="0"/>
              <a:t> tedavi→ </a:t>
            </a:r>
            <a:r>
              <a:rPr lang="tr-TR" dirty="0" err="1" smtClean="0"/>
              <a:t>Otoregülasyonla</a:t>
            </a:r>
            <a:r>
              <a:rPr lang="tr-TR" dirty="0" smtClean="0"/>
              <a:t> </a:t>
            </a:r>
            <a:r>
              <a:rPr lang="tr-TR" dirty="0" err="1" smtClean="0"/>
              <a:t>perfüzyonu</a:t>
            </a:r>
            <a:r>
              <a:rPr lang="tr-TR" dirty="0" smtClean="0"/>
              <a:t> devam eden dokular (</a:t>
            </a:r>
            <a:r>
              <a:rPr lang="tr-TR" dirty="0" err="1"/>
              <a:t>s</a:t>
            </a:r>
            <a:r>
              <a:rPr lang="tr-TR" dirty="0" err="1" smtClean="0"/>
              <a:t>erebral</a:t>
            </a:r>
            <a:r>
              <a:rPr lang="tr-TR" dirty="0" smtClean="0"/>
              <a:t> veya </a:t>
            </a:r>
            <a:r>
              <a:rPr lang="tr-TR" dirty="0" err="1" smtClean="0"/>
              <a:t>miyokardial</a:t>
            </a:r>
            <a:r>
              <a:rPr lang="tr-TR" dirty="0" smtClean="0"/>
              <a:t>) da </a:t>
            </a:r>
            <a:r>
              <a:rPr lang="tr-TR" dirty="0" err="1" smtClean="0"/>
              <a:t>iskemi</a:t>
            </a:r>
            <a:r>
              <a:rPr lang="tr-TR" dirty="0" smtClean="0"/>
              <a:t> veya </a:t>
            </a:r>
            <a:r>
              <a:rPr lang="tr-TR" dirty="0" err="1" smtClean="0"/>
              <a:t>infarktı</a:t>
            </a:r>
            <a:r>
              <a:rPr lang="tr-TR" dirty="0" smtClean="0"/>
              <a:t> tetikleyebilir.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82529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370"/>
    </mc:Choice>
    <mc:Fallback>
      <p:transition spd="slow" advTm="3937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pPr algn="ctr"/>
            <a:r>
              <a:rPr lang="tr-TR" dirty="0">
                <a:solidFill>
                  <a:srgbClr val="FF0000"/>
                </a:solidFill>
              </a:rPr>
              <a:t>Şiddetli olmayan </a:t>
            </a:r>
            <a:r>
              <a:rPr lang="tr-TR" dirty="0" err="1">
                <a:solidFill>
                  <a:srgbClr val="FF0000"/>
                </a:solidFill>
              </a:rPr>
              <a:t>Preeklampsi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b="1" dirty="0" err="1"/>
              <a:t>Antihipertansif</a:t>
            </a:r>
            <a:r>
              <a:rPr lang="tr-TR" b="1" dirty="0"/>
              <a:t> İlaçlar</a:t>
            </a:r>
          </a:p>
          <a:p>
            <a:pPr marL="0" indent="0">
              <a:buNone/>
            </a:pPr>
            <a:r>
              <a:rPr lang="tr-TR" sz="2700" dirty="0" smtClean="0"/>
              <a:t>    </a:t>
            </a:r>
            <a:r>
              <a:rPr lang="tr-TR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♣</a:t>
            </a:r>
            <a:r>
              <a:rPr lang="tr-TR" sz="2700" dirty="0" smtClean="0"/>
              <a:t> </a:t>
            </a:r>
            <a:r>
              <a:rPr lang="tr-TR" sz="2700" dirty="0" err="1" smtClean="0"/>
              <a:t>Metildopa</a:t>
            </a:r>
            <a:r>
              <a:rPr lang="tr-TR" sz="2700" dirty="0" smtClean="0"/>
              <a:t> ( </a:t>
            </a:r>
            <a:r>
              <a:rPr lang="tr-TR" sz="2700" dirty="0" err="1" smtClean="0"/>
              <a:t>Alfamed</a:t>
            </a:r>
            <a:r>
              <a:rPr lang="tr-TR" sz="2700" dirty="0" smtClean="0"/>
              <a:t>) → Santral etkili </a:t>
            </a:r>
          </a:p>
          <a:p>
            <a:pPr marL="0" indent="0">
              <a:buNone/>
            </a:pPr>
            <a:r>
              <a:rPr lang="tr-TR" sz="2700" dirty="0" smtClean="0"/>
              <a:t>                   </a:t>
            </a:r>
            <a:r>
              <a:rPr lang="tr-TR" sz="2700" dirty="0" smtClean="0">
                <a:solidFill>
                  <a:srgbClr val="FF0000"/>
                </a:solidFill>
              </a:rPr>
              <a:t>Başlangıç dozu 2-3x250mg </a:t>
            </a:r>
            <a:r>
              <a:rPr lang="tr-TR" sz="2700" dirty="0">
                <a:solidFill>
                  <a:srgbClr val="FF0000"/>
                </a:solidFill>
              </a:rPr>
              <a:t>, etki yavaş başlamakta /</a:t>
            </a:r>
            <a:r>
              <a:rPr lang="tr-TR" sz="2700">
                <a:solidFill>
                  <a:srgbClr val="FF0000"/>
                </a:solidFill>
              </a:rPr>
              <a:t>3-6 </a:t>
            </a:r>
            <a:r>
              <a:rPr lang="tr-TR" sz="2700" smtClean="0">
                <a:solidFill>
                  <a:srgbClr val="FF0000"/>
                </a:solidFill>
              </a:rPr>
              <a:t>saat</a:t>
            </a:r>
            <a:endParaRPr lang="tr-TR" sz="27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2700" dirty="0">
                <a:solidFill>
                  <a:srgbClr val="FF0000"/>
                </a:solidFill>
              </a:rPr>
              <a:t> </a:t>
            </a:r>
            <a:r>
              <a:rPr lang="tr-TR" sz="2700" dirty="0" smtClean="0">
                <a:solidFill>
                  <a:srgbClr val="FF0000"/>
                </a:solidFill>
              </a:rPr>
              <a:t>                  Tam </a:t>
            </a:r>
            <a:r>
              <a:rPr lang="tr-TR" sz="2700" dirty="0" err="1" smtClean="0">
                <a:solidFill>
                  <a:srgbClr val="FF0000"/>
                </a:solidFill>
              </a:rPr>
              <a:t>hipotansif</a:t>
            </a:r>
            <a:r>
              <a:rPr lang="tr-TR" sz="2700" dirty="0" smtClean="0">
                <a:solidFill>
                  <a:srgbClr val="FF0000"/>
                </a:solidFill>
              </a:rPr>
              <a:t> etki devamlı kullanımda 2-3 gün sonrasına kadar olmayabilir → doz artışı 2 günde bir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</a:t>
            </a:r>
            <a:r>
              <a:rPr lang="tr-TR" dirty="0"/>
              <a:t> </a:t>
            </a:r>
            <a:r>
              <a:rPr lang="tr-TR" dirty="0" smtClean="0"/>
              <a:t>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♣</a:t>
            </a:r>
            <a:r>
              <a:rPr lang="tr-TR" dirty="0" smtClean="0"/>
              <a:t> </a:t>
            </a:r>
            <a:r>
              <a:rPr lang="tr-TR" dirty="0" err="1"/>
              <a:t>Labetalol</a:t>
            </a:r>
            <a:r>
              <a:rPr lang="tr-TR" dirty="0"/>
              <a:t> </a:t>
            </a:r>
            <a:r>
              <a:rPr lang="tr-TR" dirty="0" smtClean="0"/>
              <a:t>( </a:t>
            </a:r>
            <a:r>
              <a:rPr lang="tr-TR" dirty="0" err="1" smtClean="0"/>
              <a:t>Trandate</a:t>
            </a:r>
            <a:r>
              <a:rPr lang="tr-TR" dirty="0" smtClean="0"/>
              <a:t>)</a:t>
            </a:r>
            <a:r>
              <a:rPr lang="tr-TR" dirty="0"/>
              <a:t> </a:t>
            </a:r>
            <a:r>
              <a:rPr lang="tr-TR" dirty="0" smtClean="0"/>
              <a:t>Oral→ </a:t>
            </a:r>
            <a:r>
              <a:rPr lang="tr-TR" dirty="0" err="1" smtClean="0"/>
              <a:t>Selektif</a:t>
            </a:r>
            <a:r>
              <a:rPr lang="tr-TR" dirty="0" smtClean="0"/>
              <a:t> </a:t>
            </a:r>
            <a:r>
              <a:rPr lang="el-GR" dirty="0" smtClean="0"/>
              <a:t>α</a:t>
            </a:r>
            <a:r>
              <a:rPr lang="tr-TR" dirty="0" smtClean="0"/>
              <a:t>1, </a:t>
            </a:r>
            <a:r>
              <a:rPr lang="tr-TR" dirty="0" err="1"/>
              <a:t>nonselektif</a:t>
            </a:r>
            <a:r>
              <a:rPr lang="tr-TR" dirty="0"/>
              <a:t> </a:t>
            </a:r>
            <a:r>
              <a:rPr lang="tr-TR" dirty="0" smtClean="0"/>
              <a:t>beta </a:t>
            </a:r>
            <a:r>
              <a:rPr lang="tr-TR" dirty="0" err="1" smtClean="0"/>
              <a:t>bloker</a:t>
            </a:r>
            <a:endParaRPr lang="tr-TR" dirty="0" smtClean="0"/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                       Başlangıç dozu 2x100 mg, etki 2 saat içinde başlamakta 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                         Doz artışı 2-3 günde bir</a:t>
            </a:r>
          </a:p>
          <a:p>
            <a:pPr marL="0" indent="0">
              <a:buNone/>
            </a:pPr>
            <a:r>
              <a:rPr lang="tr-TR" dirty="0" smtClean="0"/>
              <a:t>    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♣</a:t>
            </a:r>
            <a:r>
              <a:rPr lang="tr-TR" dirty="0"/>
              <a:t> Uzun </a:t>
            </a:r>
            <a:r>
              <a:rPr lang="tr-TR" dirty="0" smtClean="0"/>
              <a:t>salınımlı </a:t>
            </a:r>
            <a:r>
              <a:rPr lang="tr-TR" dirty="0" err="1" smtClean="0"/>
              <a:t>nifedipin</a:t>
            </a:r>
            <a:r>
              <a:rPr lang="tr-TR" dirty="0" smtClean="0"/>
              <a:t> ( </a:t>
            </a:r>
            <a:r>
              <a:rPr lang="tr-TR" dirty="0" err="1" smtClean="0"/>
              <a:t>Adalat</a:t>
            </a:r>
            <a:r>
              <a:rPr lang="tr-TR" dirty="0" smtClean="0"/>
              <a:t>) → Kalsiyum kanal </a:t>
            </a:r>
            <a:r>
              <a:rPr lang="tr-TR" dirty="0" err="1" smtClean="0"/>
              <a:t>blokeri</a:t>
            </a:r>
            <a:endParaRPr lang="tr-TR" dirty="0" smtClean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Başlangıç dozu 30-60 mg/gün, </a:t>
            </a:r>
            <a:r>
              <a:rPr lang="tr-TR" dirty="0"/>
              <a:t>doz artışı</a:t>
            </a:r>
            <a:r>
              <a:rPr lang="tr-TR" dirty="0" smtClean="0"/>
              <a:t> 7-14 günde bir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78274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7347"/>
    </mc:Choice>
    <mc:Fallback>
      <p:transition spd="slow" advTm="107347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006473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Doğum Sonrası Takip ve Taburculuk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>
            <a:solidFill>
              <a:srgbClr val="FF0000"/>
            </a:solidFill>
          </a:ln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♣ </a:t>
            </a:r>
            <a:r>
              <a:rPr lang="tr-TR" dirty="0" smtClean="0"/>
              <a:t>Herhangi bir </a:t>
            </a:r>
            <a:r>
              <a:rPr lang="tr-TR" dirty="0" err="1" smtClean="0"/>
              <a:t>antihipertansif</a:t>
            </a:r>
            <a:r>
              <a:rPr lang="tr-TR" dirty="0" smtClean="0"/>
              <a:t> ilaç kullanmayan hastalar için taburculuk öncesi tansiyon takipleri sınırda seyrediyorsa evde tansiyon takiplerinin devamı, şiddetli hipertansiyon veya şiddetli </a:t>
            </a:r>
            <a:r>
              <a:rPr lang="tr-TR" dirty="0" err="1" smtClean="0"/>
              <a:t>başağrısı</a:t>
            </a:r>
            <a:r>
              <a:rPr lang="tr-TR" dirty="0" smtClean="0"/>
              <a:t> olması durumunda doktora başvuru önerilmelidir.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♣ </a:t>
            </a:r>
            <a:r>
              <a:rPr lang="tr-TR" dirty="0" err="1" smtClean="0"/>
              <a:t>Anihipertansif</a:t>
            </a:r>
            <a:r>
              <a:rPr lang="tr-TR" dirty="0" smtClean="0"/>
              <a:t> ilaç kullananlar için </a:t>
            </a:r>
            <a:r>
              <a:rPr lang="tr-TR" dirty="0" err="1" smtClean="0"/>
              <a:t>postpartum</a:t>
            </a:r>
            <a:r>
              <a:rPr lang="tr-TR" dirty="0" smtClean="0"/>
              <a:t> tansiyon düzeyleri hastanın </a:t>
            </a:r>
            <a:r>
              <a:rPr lang="tr-TR" dirty="0" err="1" smtClean="0"/>
              <a:t>baseline</a:t>
            </a:r>
            <a:r>
              <a:rPr lang="tr-TR" dirty="0" smtClean="0"/>
              <a:t> düzeylerine düşerken olası </a:t>
            </a:r>
            <a:r>
              <a:rPr lang="tr-TR" dirty="0" err="1" smtClean="0"/>
              <a:t>hipotansif</a:t>
            </a:r>
            <a:r>
              <a:rPr lang="tr-TR" dirty="0" smtClean="0"/>
              <a:t> etkilerden dolayı yakın </a:t>
            </a:r>
            <a:r>
              <a:rPr lang="tr-TR" dirty="0" err="1" smtClean="0"/>
              <a:t>monitoizasyon</a:t>
            </a:r>
            <a:r>
              <a:rPr lang="tr-TR" dirty="0" smtClean="0"/>
              <a:t> önemlidir.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♣ </a:t>
            </a:r>
            <a:r>
              <a:rPr lang="tr-TR" dirty="0" smtClean="0"/>
              <a:t>Gebelik öncesi tansiyonu normal olan </a:t>
            </a:r>
            <a:r>
              <a:rPr lang="tr-TR" dirty="0" err="1" smtClean="0"/>
              <a:t>anihipertansif</a:t>
            </a:r>
            <a:r>
              <a:rPr lang="tr-TR" dirty="0" smtClean="0"/>
              <a:t> ilaç ile tansiyonları normal sınırlarda olan hastalar için doğumdan üç hafta sonra </a:t>
            </a:r>
            <a:r>
              <a:rPr lang="tr-TR" dirty="0" err="1" smtClean="0"/>
              <a:t>antihipertansif</a:t>
            </a:r>
            <a:r>
              <a:rPr lang="tr-TR" dirty="0" smtClean="0"/>
              <a:t> ilaç kesilerek hasta tansiyon takibine alınabilir. 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♣ </a:t>
            </a:r>
            <a:r>
              <a:rPr lang="tr-TR" dirty="0" smtClean="0"/>
              <a:t>ACOG </a:t>
            </a:r>
            <a:r>
              <a:rPr lang="tr-TR" dirty="0" err="1" smtClean="0"/>
              <a:t>postpartum</a:t>
            </a:r>
            <a:r>
              <a:rPr lang="tr-TR" dirty="0" smtClean="0"/>
              <a:t> ilk 72 saat kan basıncının hastanede veya evde </a:t>
            </a:r>
          </a:p>
          <a:p>
            <a:pPr marL="0" indent="0">
              <a:buNone/>
            </a:pPr>
            <a:r>
              <a:rPr lang="tr-TR" dirty="0" smtClean="0"/>
              <a:t>yakın </a:t>
            </a:r>
            <a:r>
              <a:rPr lang="tr-TR" dirty="0" err="1" smtClean="0"/>
              <a:t>monitorizasyonunu</a:t>
            </a:r>
            <a:r>
              <a:rPr lang="tr-TR" dirty="0" smtClean="0"/>
              <a:t>, 7-10 gün boyunca kan basıncının takibini önermektedir.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76347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1241"/>
    </mc:Choice>
    <mc:Fallback>
      <p:transition spd="slow" advTm="71241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407990"/>
            <a:ext cx="10515600" cy="1006473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SONUÇ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tr-TR" dirty="0" smtClean="0"/>
              <a:t>Şiddetli olmayan </a:t>
            </a:r>
            <a:r>
              <a:rPr lang="tr-TR" dirty="0" err="1"/>
              <a:t>g</a:t>
            </a:r>
            <a:r>
              <a:rPr lang="tr-TR" dirty="0" err="1" smtClean="0"/>
              <a:t>estasyonel</a:t>
            </a:r>
            <a:r>
              <a:rPr lang="tr-TR" dirty="0" smtClean="0"/>
              <a:t> hipertansiyon ve şiddetli olmayan </a:t>
            </a:r>
            <a:r>
              <a:rPr lang="tr-TR" dirty="0" err="1" smtClean="0"/>
              <a:t>preeklampside</a:t>
            </a:r>
            <a:r>
              <a:rPr lang="tr-TR" dirty="0" smtClean="0"/>
              <a:t> yönetim benzerdir.</a:t>
            </a:r>
          </a:p>
          <a:p>
            <a:r>
              <a:rPr lang="tr-TR" dirty="0"/>
              <a:t>≥37 gebelik haftasında </a:t>
            </a:r>
            <a:r>
              <a:rPr lang="tr-TR" dirty="0" smtClean="0"/>
              <a:t>doğum planlanmalıdır.</a:t>
            </a:r>
          </a:p>
          <a:p>
            <a:r>
              <a:rPr lang="tr-TR" dirty="0" smtClean="0"/>
              <a:t>TA  ≥150/100 </a:t>
            </a:r>
            <a:r>
              <a:rPr lang="tr-TR" dirty="0" err="1" smtClean="0"/>
              <a:t>mmHg</a:t>
            </a:r>
            <a:r>
              <a:rPr lang="tr-TR" dirty="0" smtClean="0"/>
              <a:t>  → Anti-</a:t>
            </a:r>
            <a:r>
              <a:rPr lang="tr-TR" dirty="0" err="1" smtClean="0"/>
              <a:t>hipertansif</a:t>
            </a:r>
            <a:r>
              <a:rPr lang="tr-TR" dirty="0" smtClean="0"/>
              <a:t> ilaç başlanmalıdır.</a:t>
            </a:r>
          </a:p>
          <a:p>
            <a:r>
              <a:rPr lang="tr-TR" dirty="0" err="1" smtClean="0"/>
              <a:t>Postpartum</a:t>
            </a:r>
            <a:r>
              <a:rPr lang="tr-TR" dirty="0" smtClean="0"/>
              <a:t> 3 gün yakın tansiyon takibi önemlidir.</a:t>
            </a:r>
          </a:p>
          <a:p>
            <a:r>
              <a:rPr lang="tr-TR" dirty="0" smtClean="0"/>
              <a:t>İleriye yönelik olası </a:t>
            </a:r>
            <a:r>
              <a:rPr lang="tr-TR" dirty="0"/>
              <a:t>hipertansiyon </a:t>
            </a:r>
            <a:r>
              <a:rPr lang="tr-TR" dirty="0" smtClean="0"/>
              <a:t>gelişimi, </a:t>
            </a:r>
            <a:r>
              <a:rPr lang="tr-TR" dirty="0"/>
              <a:t>KVH, </a:t>
            </a:r>
            <a:r>
              <a:rPr lang="tr-TR" dirty="0" err="1"/>
              <a:t>hiperlipidemi</a:t>
            </a:r>
            <a:r>
              <a:rPr lang="tr-TR" dirty="0"/>
              <a:t>, </a:t>
            </a:r>
            <a:r>
              <a:rPr lang="tr-TR" dirty="0" err="1"/>
              <a:t>diyabetes</a:t>
            </a:r>
            <a:r>
              <a:rPr lang="tr-TR" dirty="0"/>
              <a:t> </a:t>
            </a:r>
            <a:r>
              <a:rPr lang="tr-TR" dirty="0" err="1" smtClean="0"/>
              <a:t>mellitus</a:t>
            </a:r>
            <a:r>
              <a:rPr lang="tr-TR" dirty="0" smtClean="0"/>
              <a:t> açısından bilgilendirme yaparak yaşam tarzında değişiklik (kilo verme, artmış fiziksel aktivite) önerilmelidir. </a:t>
            </a:r>
          </a:p>
          <a:p>
            <a:r>
              <a:rPr lang="tr-TR" dirty="0" smtClean="0"/>
              <a:t>Sonraki gebeliğinde tekrarlama riski hakkında bilgi verilmelidir.</a:t>
            </a:r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05340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6043"/>
    </mc:Choice>
    <mc:Fallback>
      <p:transition spd="slow" advTm="66043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035048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tr-TR" dirty="0">
                <a:solidFill>
                  <a:srgbClr val="FF0000"/>
                </a:solidFill>
              </a:rPr>
              <a:t>SONUÇ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2468562"/>
            <a:ext cx="10515600" cy="2389188"/>
          </a:xfrm>
        </p:spPr>
        <p:txBody>
          <a:bodyPr/>
          <a:lstStyle/>
          <a:p>
            <a:pPr marL="0" indent="0">
              <a:buNone/>
            </a:pPr>
            <a:r>
              <a:rPr lang="tr-TR" sz="3200" b="1" dirty="0" smtClean="0"/>
              <a:t>      AHA ( </a:t>
            </a:r>
            <a:r>
              <a:rPr lang="tr-TR" sz="3200" b="1" dirty="0" err="1" smtClean="0"/>
              <a:t>American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Heart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Association</a:t>
            </a:r>
            <a:r>
              <a:rPr lang="tr-TR" sz="3200" b="1" dirty="0" smtClean="0"/>
              <a:t>)</a:t>
            </a:r>
          </a:p>
          <a:p>
            <a:pPr marL="0" indent="0">
              <a:buNone/>
            </a:pPr>
            <a:endParaRPr lang="tr-TR" b="1" dirty="0" smtClean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</a:t>
            </a:r>
            <a:r>
              <a:rPr lang="tr-TR" dirty="0" smtClean="0">
                <a:solidFill>
                  <a:srgbClr val="FF0000"/>
                </a:solidFill>
              </a:rPr>
              <a:t>‘‘ </a:t>
            </a:r>
            <a:r>
              <a:rPr lang="tr-TR" dirty="0" err="1" smtClean="0">
                <a:solidFill>
                  <a:srgbClr val="FF0000"/>
                </a:solidFill>
              </a:rPr>
              <a:t>Preeklampsinin</a:t>
            </a:r>
            <a:r>
              <a:rPr lang="tr-TR" dirty="0" smtClean="0">
                <a:solidFill>
                  <a:srgbClr val="FF0000"/>
                </a:solidFill>
              </a:rPr>
              <a:t> sigara ve diyabete benzer düzeyde </a:t>
            </a:r>
            <a:r>
              <a:rPr lang="tr-TR" dirty="0" err="1" smtClean="0">
                <a:solidFill>
                  <a:srgbClr val="FF0000"/>
                </a:solidFill>
              </a:rPr>
              <a:t>kardiyovasküler</a:t>
            </a:r>
            <a:r>
              <a:rPr lang="tr-TR" dirty="0" smtClean="0">
                <a:solidFill>
                  <a:srgbClr val="FF0000"/>
                </a:solidFill>
              </a:rPr>
              <a:t> hastalıklar için risk faktörü olduğunu vurgulamaktadır’’.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041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28"/>
    </mc:Choice>
    <mc:Fallback>
      <p:transition spd="slow" advTm="4728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68180" y="2373809"/>
            <a:ext cx="10515600" cy="1325563"/>
          </a:xfrm>
        </p:spPr>
        <p:txBody>
          <a:bodyPr/>
          <a:lstStyle/>
          <a:p>
            <a:pPr algn="ctr"/>
            <a:r>
              <a:rPr lang="tr-TR" i="1" dirty="0" smtClean="0"/>
              <a:t>Teşekkürler</a:t>
            </a:r>
            <a:endParaRPr lang="tr-TR" i="1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952" y="3699372"/>
            <a:ext cx="1240056" cy="127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6786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42"/>
    </mc:Choice>
    <mc:Fallback>
      <p:transition spd="slow" advTm="1042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38200" y="1971676"/>
            <a:ext cx="10344150" cy="42165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4000" dirty="0">
                <a:cs typeface="Times New Roman" panose="02020603050405020304" pitchFamily="18" charset="0"/>
              </a:rPr>
              <a:t>♣ </a:t>
            </a:r>
            <a:r>
              <a:rPr lang="tr-TR" sz="4000" dirty="0" err="1">
                <a:solidFill>
                  <a:srgbClr val="FF0000"/>
                </a:solidFill>
              </a:rPr>
              <a:t>Gestastonel</a:t>
            </a:r>
            <a:r>
              <a:rPr lang="tr-TR" sz="4000" dirty="0">
                <a:solidFill>
                  <a:srgbClr val="FF0000"/>
                </a:solidFill>
              </a:rPr>
              <a:t> hipertansiyon</a:t>
            </a:r>
            <a:r>
              <a:rPr lang="tr-TR" sz="4000" dirty="0"/>
              <a:t/>
            </a:r>
            <a:br>
              <a:rPr lang="tr-TR" sz="4000" dirty="0"/>
            </a:br>
            <a:r>
              <a:rPr lang="tr-TR" sz="4000" dirty="0">
                <a:cs typeface="Times New Roman" panose="02020603050405020304" pitchFamily="18" charset="0"/>
              </a:rPr>
              <a:t>♣ </a:t>
            </a:r>
            <a:r>
              <a:rPr lang="tr-TR" sz="4000" dirty="0" err="1">
                <a:solidFill>
                  <a:srgbClr val="FF0000"/>
                </a:solidFill>
              </a:rPr>
              <a:t>Preeklampsi</a:t>
            </a:r>
            <a:r>
              <a:rPr lang="tr-TR" sz="4000" dirty="0"/>
              <a:t> ve </a:t>
            </a:r>
            <a:r>
              <a:rPr lang="tr-TR" sz="4000" dirty="0" err="1"/>
              <a:t>eklampsi</a:t>
            </a:r>
            <a:r>
              <a:rPr lang="tr-TR" sz="4000" dirty="0"/>
              <a:t> sendromu</a:t>
            </a:r>
          </a:p>
          <a:p>
            <a:r>
              <a:rPr lang="tr-TR" sz="2800" dirty="0"/>
              <a:t>          </a:t>
            </a:r>
            <a:r>
              <a:rPr lang="tr-TR" sz="2800" dirty="0">
                <a:solidFill>
                  <a:srgbClr val="FF0000"/>
                </a:solidFill>
              </a:rPr>
              <a:t>Şiddetli olmayan </a:t>
            </a:r>
            <a:r>
              <a:rPr lang="tr-TR" sz="2800" dirty="0" err="1">
                <a:solidFill>
                  <a:srgbClr val="FF0000"/>
                </a:solidFill>
              </a:rPr>
              <a:t>preeklampsi</a:t>
            </a:r>
            <a:r>
              <a:rPr lang="tr-TR" sz="2800" dirty="0"/>
              <a:t>/ Şiddetli </a:t>
            </a:r>
            <a:r>
              <a:rPr lang="tr-TR" sz="2800" dirty="0" err="1"/>
              <a:t>preeklampsi</a:t>
            </a:r>
            <a:r>
              <a:rPr lang="tr-TR" sz="2800" dirty="0"/>
              <a:t/>
            </a:r>
            <a:br>
              <a:rPr lang="tr-TR" sz="2800" dirty="0"/>
            </a:br>
            <a:r>
              <a:rPr lang="tr-TR" sz="4000" dirty="0">
                <a:cs typeface="Times New Roman" panose="02020603050405020304" pitchFamily="18" charset="0"/>
              </a:rPr>
              <a:t>♣</a:t>
            </a:r>
            <a:r>
              <a:rPr lang="tr-TR" sz="4000" dirty="0"/>
              <a:t> Kronik hipertansiyon</a:t>
            </a:r>
            <a:br>
              <a:rPr lang="tr-TR" sz="4000" dirty="0"/>
            </a:br>
            <a:r>
              <a:rPr lang="tr-TR" sz="4000" dirty="0">
                <a:cs typeface="Times New Roman" panose="02020603050405020304" pitchFamily="18" charset="0"/>
              </a:rPr>
              <a:t>♣</a:t>
            </a:r>
            <a:r>
              <a:rPr lang="tr-TR" sz="4000" dirty="0"/>
              <a:t> Kronik hipertansiyon zemininde </a:t>
            </a:r>
            <a:r>
              <a:rPr lang="tr-TR" sz="4000" dirty="0" err="1"/>
              <a:t>süperempoze</a:t>
            </a:r>
            <a:r>
              <a:rPr lang="tr-TR" sz="4000" dirty="0"/>
              <a:t> </a:t>
            </a:r>
            <a:r>
              <a:rPr lang="tr-TR" sz="4000" dirty="0" err="1"/>
              <a:t>preeklampsi</a:t>
            </a:r>
            <a:r>
              <a:rPr lang="tr-TR" sz="4000" dirty="0"/>
              <a:t/>
            </a:r>
            <a:br>
              <a:rPr lang="tr-TR" sz="4000" dirty="0"/>
            </a:br>
            <a:endParaRPr lang="tr-TR" sz="4000" dirty="0"/>
          </a:p>
        </p:txBody>
      </p:sp>
      <p:sp>
        <p:nvSpPr>
          <p:cNvPr id="3" name="Unvan 2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Autofit/>
          </a:bodyPr>
          <a:lstStyle/>
          <a:p>
            <a:pPr algn="ctr"/>
            <a:r>
              <a:rPr lang="tr-TR" sz="4800" b="1" dirty="0">
                <a:solidFill>
                  <a:srgbClr val="FF0000"/>
                </a:solidFill>
                <a:latin typeface="+mn-lt"/>
              </a:rPr>
              <a:t>Gebelikte </a:t>
            </a:r>
            <a:r>
              <a:rPr lang="tr-TR" sz="4800" b="1" dirty="0" err="1">
                <a:solidFill>
                  <a:srgbClr val="FF0000"/>
                </a:solidFill>
                <a:latin typeface="+mn-lt"/>
              </a:rPr>
              <a:t>Hipertansif</a:t>
            </a:r>
            <a:r>
              <a:rPr lang="tr-TR" sz="4800" b="1" dirty="0">
                <a:solidFill>
                  <a:srgbClr val="FF0000"/>
                </a:solidFill>
                <a:latin typeface="+mn-lt"/>
              </a:rPr>
              <a:t> Hastalıkların Sınıflandırılması</a:t>
            </a:r>
          </a:p>
        </p:txBody>
      </p:sp>
    </p:spTree>
    <p:extLst>
      <p:ext uri="{BB962C8B-B14F-4D97-AF65-F5344CB8AC3E}">
        <p14:creationId xmlns:p14="http://schemas.microsoft.com/office/powerpoint/2010/main" val="3289449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733"/>
    </mc:Choice>
    <mc:Fallback>
      <p:transition spd="slow" advTm="18733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063623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tr-TR" b="1" dirty="0" err="1" smtClean="0">
                <a:solidFill>
                  <a:srgbClr val="FF0000"/>
                </a:solidFill>
              </a:rPr>
              <a:t>Gestasyonel</a:t>
            </a:r>
            <a:r>
              <a:rPr lang="tr-TR" b="1" dirty="0" smtClean="0">
                <a:solidFill>
                  <a:srgbClr val="FF0000"/>
                </a:solidFill>
              </a:rPr>
              <a:t> Hipertansiyon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825626"/>
            <a:ext cx="10515600" cy="4589463"/>
          </a:xfrm>
          <a:ln>
            <a:solidFill>
              <a:srgbClr val="FF0000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tr-TR" dirty="0" smtClean="0"/>
              <a:t>Gebeliğin ikinci yarısında (≥20. gebelik haftası);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Yeni başlangıçlı tansiyon yüksekliği→ ≥140/90-en az dört saat ara ile en az iki ölçümde </a:t>
            </a:r>
            <a:endParaRPr lang="tr-TR" dirty="0"/>
          </a:p>
          <a:p>
            <a:pPr marL="0" indent="0">
              <a:buNone/>
            </a:pPr>
            <a:r>
              <a:rPr lang="tr-TR" dirty="0" smtClean="0"/>
              <a:t>         İdrarda </a:t>
            </a:r>
            <a:r>
              <a:rPr lang="tr-TR" dirty="0" err="1" smtClean="0"/>
              <a:t>proteinüri</a:t>
            </a:r>
            <a:r>
              <a:rPr lang="tr-TR" dirty="0" smtClean="0"/>
              <a:t> yok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</a:t>
            </a:r>
            <a:r>
              <a:rPr lang="tr-TR" dirty="0" err="1" smtClean="0"/>
              <a:t>End</a:t>
            </a:r>
            <a:r>
              <a:rPr lang="tr-TR" dirty="0" smtClean="0"/>
              <a:t> organ hasarı yok</a:t>
            </a:r>
          </a:p>
          <a:p>
            <a:pPr marL="0" indent="0" algn="r">
              <a:buNone/>
            </a:pPr>
            <a:r>
              <a:rPr lang="tr-TR" sz="1500" dirty="0" smtClean="0"/>
              <a:t>ACOG </a:t>
            </a:r>
            <a:r>
              <a:rPr lang="tr-TR" sz="1500" dirty="0" err="1" smtClean="0"/>
              <a:t>Task</a:t>
            </a:r>
            <a:r>
              <a:rPr lang="tr-TR" sz="1500" dirty="0" smtClean="0"/>
              <a:t> Force on </a:t>
            </a:r>
            <a:r>
              <a:rPr lang="tr-TR" sz="1500" dirty="0" err="1" smtClean="0"/>
              <a:t>Hypertension</a:t>
            </a:r>
            <a:r>
              <a:rPr lang="tr-TR" sz="1500" dirty="0" smtClean="0"/>
              <a:t> in </a:t>
            </a:r>
            <a:r>
              <a:rPr lang="tr-TR" sz="1500" dirty="0" err="1" smtClean="0"/>
              <a:t>Pregnancy</a:t>
            </a:r>
            <a:r>
              <a:rPr lang="tr-TR" sz="1500" dirty="0" smtClean="0"/>
              <a:t>. </a:t>
            </a:r>
            <a:r>
              <a:rPr lang="tr-TR" sz="1500" dirty="0" err="1" smtClean="0"/>
              <a:t>Obstet</a:t>
            </a:r>
            <a:r>
              <a:rPr lang="tr-TR" sz="1500" dirty="0" smtClean="0"/>
              <a:t> </a:t>
            </a:r>
            <a:r>
              <a:rPr lang="tr-TR" sz="1500" dirty="0" err="1" smtClean="0"/>
              <a:t>Gynecol</a:t>
            </a:r>
            <a:r>
              <a:rPr lang="tr-TR" sz="1500" dirty="0" smtClean="0"/>
              <a:t> 2013;122:1122</a:t>
            </a:r>
          </a:p>
          <a:p>
            <a:pPr marL="0" indent="0">
              <a:buNone/>
            </a:pPr>
            <a:endParaRPr lang="tr-TR" dirty="0" smtClean="0"/>
          </a:p>
          <a:p>
            <a:r>
              <a:rPr lang="tr-TR" dirty="0" err="1" smtClean="0"/>
              <a:t>Nullipar</a:t>
            </a:r>
            <a:r>
              <a:rPr lang="tr-TR" dirty="0" smtClean="0"/>
              <a:t> gebelerde %6-17, </a:t>
            </a:r>
            <a:r>
              <a:rPr lang="tr-TR" dirty="0" err="1" smtClean="0"/>
              <a:t>multipar</a:t>
            </a:r>
            <a:r>
              <a:rPr lang="tr-TR" dirty="0" smtClean="0"/>
              <a:t> gebelerde %2-4</a:t>
            </a:r>
          </a:p>
          <a:p>
            <a:r>
              <a:rPr lang="tr-TR" dirty="0" smtClean="0"/>
              <a:t>Önceki gebeliğinde </a:t>
            </a:r>
            <a:r>
              <a:rPr lang="tr-TR" dirty="0" err="1" smtClean="0"/>
              <a:t>preeklampsi</a:t>
            </a:r>
            <a:r>
              <a:rPr lang="tr-TR" dirty="0" smtClean="0"/>
              <a:t> öyküsü olan gebeler, çoğul gebeler ve </a:t>
            </a:r>
            <a:r>
              <a:rPr lang="tr-TR" dirty="0" err="1" smtClean="0"/>
              <a:t>obez</a:t>
            </a:r>
            <a:r>
              <a:rPr lang="tr-TR" dirty="0" smtClean="0"/>
              <a:t> gebelerde </a:t>
            </a:r>
            <a:r>
              <a:rPr lang="tr-TR" dirty="0" err="1" smtClean="0"/>
              <a:t>prevelansı</a:t>
            </a:r>
            <a:r>
              <a:rPr lang="tr-TR" dirty="0" smtClean="0"/>
              <a:t> en yüksektir.</a:t>
            </a:r>
          </a:p>
          <a:p>
            <a:pPr marL="0" indent="0" algn="r">
              <a:buNone/>
            </a:pPr>
            <a:r>
              <a:rPr lang="tr-TR" dirty="0"/>
              <a:t> </a:t>
            </a:r>
            <a:r>
              <a:rPr lang="tr-TR" sz="1500" dirty="0" err="1" smtClean="0"/>
              <a:t>Yoder</a:t>
            </a:r>
            <a:r>
              <a:rPr lang="tr-TR" sz="1500" dirty="0" smtClean="0"/>
              <a:t> et al. </a:t>
            </a:r>
            <a:r>
              <a:rPr lang="tr-TR" sz="1500" dirty="0" err="1" smtClean="0"/>
              <a:t>Am</a:t>
            </a:r>
            <a:r>
              <a:rPr lang="tr-TR" sz="1500" dirty="0" smtClean="0"/>
              <a:t> J </a:t>
            </a:r>
            <a:r>
              <a:rPr lang="tr-TR" sz="1500" dirty="0" err="1" smtClean="0"/>
              <a:t>Med</a:t>
            </a:r>
            <a:r>
              <a:rPr lang="tr-TR" sz="1500" dirty="0" smtClean="0"/>
              <a:t> 2009;122:890.</a:t>
            </a:r>
          </a:p>
          <a:p>
            <a:pPr marL="0" indent="0" algn="r">
              <a:buNone/>
            </a:pPr>
            <a:r>
              <a:rPr lang="tr-TR" sz="1500" dirty="0" err="1" smtClean="0"/>
              <a:t>Sibai</a:t>
            </a:r>
            <a:r>
              <a:rPr lang="tr-TR" sz="1500" dirty="0" smtClean="0"/>
              <a:t> BM et al. </a:t>
            </a:r>
            <a:r>
              <a:rPr lang="tr-TR" sz="1500" dirty="0" err="1" smtClean="0"/>
              <a:t>Obstet</a:t>
            </a:r>
            <a:r>
              <a:rPr lang="tr-TR" sz="1500" dirty="0" smtClean="0"/>
              <a:t> </a:t>
            </a:r>
            <a:r>
              <a:rPr lang="tr-TR" sz="1500" dirty="0" err="1" smtClean="0"/>
              <a:t>Gynecol</a:t>
            </a:r>
            <a:r>
              <a:rPr lang="tr-TR" sz="1500" dirty="0" smtClean="0"/>
              <a:t> 2003;102:181.</a:t>
            </a:r>
            <a:endParaRPr lang="tr-TR" sz="1500" dirty="0"/>
          </a:p>
        </p:txBody>
      </p:sp>
    </p:spTree>
    <p:extLst>
      <p:ext uri="{BB962C8B-B14F-4D97-AF65-F5344CB8AC3E}">
        <p14:creationId xmlns:p14="http://schemas.microsoft.com/office/powerpoint/2010/main" val="1851360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3241"/>
    </mc:Choice>
    <mc:Fallback>
      <p:transition spd="slow" advTm="5324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106486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tr-TR" b="1" dirty="0" err="1" smtClean="0">
                <a:solidFill>
                  <a:srgbClr val="FF0000"/>
                </a:solidFill>
              </a:rPr>
              <a:t>Gestasyonel</a:t>
            </a:r>
            <a:r>
              <a:rPr lang="tr-TR" b="1" dirty="0" smtClean="0">
                <a:solidFill>
                  <a:srgbClr val="FF0000"/>
                </a:solidFill>
              </a:rPr>
              <a:t> Hipertansiyon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>
            <a:solidFill>
              <a:srgbClr val="FF0000"/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tr-TR" sz="3200" dirty="0" err="1"/>
              <a:t>Gestasyonel</a:t>
            </a:r>
            <a:r>
              <a:rPr lang="tr-TR" sz="3200" dirty="0"/>
              <a:t> hipertansiyon düşünülen gebelerin %</a:t>
            </a:r>
            <a:r>
              <a:rPr lang="tr-TR" sz="3200" dirty="0" smtClean="0"/>
              <a:t>15-25 </a:t>
            </a:r>
            <a:r>
              <a:rPr lang="tr-TR" sz="3200" dirty="0"/>
              <a:t>de 1-5 hafta içerisinde </a:t>
            </a:r>
            <a:r>
              <a:rPr lang="tr-TR" sz="3200" dirty="0" err="1"/>
              <a:t>preeklampsi</a:t>
            </a:r>
            <a:r>
              <a:rPr lang="tr-TR" sz="3200" dirty="0"/>
              <a:t> gelişmektedir</a:t>
            </a:r>
            <a:r>
              <a:rPr lang="tr-TR" sz="3200" dirty="0" smtClean="0"/>
              <a:t>.</a:t>
            </a:r>
            <a:endParaRPr lang="tr-TR" sz="3200" dirty="0"/>
          </a:p>
          <a:p>
            <a:pPr marL="0" indent="0">
              <a:buNone/>
            </a:pPr>
            <a:r>
              <a:rPr lang="tr-TR" sz="3200" dirty="0"/>
              <a:t>       </a:t>
            </a:r>
            <a:r>
              <a:rPr lang="tr-T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♣</a:t>
            </a:r>
            <a:r>
              <a:rPr lang="tr-TR" sz="3200" dirty="0"/>
              <a:t>Gebelik haftası &lt;34</a:t>
            </a:r>
          </a:p>
          <a:p>
            <a:pPr marL="0" indent="0">
              <a:buNone/>
            </a:pPr>
            <a:r>
              <a:rPr lang="tr-TR" sz="3200" dirty="0"/>
              <a:t>       </a:t>
            </a:r>
            <a:r>
              <a:rPr lang="tr-T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♣</a:t>
            </a:r>
            <a:r>
              <a:rPr lang="tr-TR" sz="3200" dirty="0"/>
              <a:t>Ortalama </a:t>
            </a:r>
            <a:r>
              <a:rPr lang="tr-TR" sz="3200" dirty="0" err="1"/>
              <a:t>sistolik</a:t>
            </a:r>
            <a:r>
              <a:rPr lang="tr-TR" sz="3200" dirty="0"/>
              <a:t> kan basıncı&gt;135 </a:t>
            </a:r>
            <a:r>
              <a:rPr lang="tr-TR" sz="3200" dirty="0" err="1"/>
              <a:t>mmHg</a:t>
            </a:r>
            <a:endParaRPr lang="tr-TR" sz="3200" dirty="0"/>
          </a:p>
          <a:p>
            <a:pPr marL="0" indent="0">
              <a:buNone/>
            </a:pPr>
            <a:r>
              <a:rPr lang="tr-TR" sz="3200" dirty="0"/>
              <a:t>       </a:t>
            </a:r>
            <a:r>
              <a:rPr lang="tr-T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♣</a:t>
            </a:r>
            <a:r>
              <a:rPr lang="tr-TR" sz="3200" dirty="0"/>
              <a:t> Anormal </a:t>
            </a:r>
            <a:r>
              <a:rPr lang="tr-TR" sz="3200" dirty="0" err="1"/>
              <a:t>uterin</a:t>
            </a:r>
            <a:r>
              <a:rPr lang="tr-TR" sz="3200" dirty="0"/>
              <a:t> arter </a:t>
            </a:r>
            <a:r>
              <a:rPr lang="tr-TR" sz="3200" dirty="0" err="1"/>
              <a:t>doppler</a:t>
            </a:r>
            <a:r>
              <a:rPr lang="tr-TR" sz="3200" dirty="0"/>
              <a:t> bulguları</a:t>
            </a:r>
          </a:p>
          <a:p>
            <a:pPr marL="0" indent="0">
              <a:buNone/>
            </a:pPr>
            <a:r>
              <a:rPr lang="tr-TR" sz="3200" dirty="0"/>
              <a:t>       </a:t>
            </a:r>
            <a:r>
              <a:rPr lang="tr-T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♣ </a:t>
            </a:r>
            <a:r>
              <a:rPr lang="tr-TR" sz="3200" dirty="0"/>
              <a:t>Yüksek serum ürik asit düzeyi ( &gt;5.2 mg/dl</a:t>
            </a:r>
            <a:r>
              <a:rPr lang="tr-TR" sz="3200" dirty="0" smtClean="0"/>
              <a:t>)</a:t>
            </a:r>
          </a:p>
          <a:p>
            <a:pPr marL="0" indent="0" algn="r">
              <a:buNone/>
            </a:pPr>
            <a:r>
              <a:rPr lang="tr-TR" sz="1600" dirty="0" err="1" smtClean="0"/>
              <a:t>Barton</a:t>
            </a:r>
            <a:r>
              <a:rPr lang="tr-TR" sz="1600" dirty="0" smtClean="0"/>
              <a:t> JR et al. </a:t>
            </a:r>
            <a:r>
              <a:rPr lang="tr-TR" sz="1600" dirty="0" err="1" smtClean="0"/>
              <a:t>Am</a:t>
            </a:r>
            <a:r>
              <a:rPr lang="tr-TR" sz="1600" dirty="0" smtClean="0"/>
              <a:t> J </a:t>
            </a:r>
            <a:r>
              <a:rPr lang="tr-TR" sz="1600" dirty="0" err="1" smtClean="0"/>
              <a:t>Obstet</a:t>
            </a:r>
            <a:r>
              <a:rPr lang="tr-TR" sz="1600" dirty="0" smtClean="0"/>
              <a:t> </a:t>
            </a:r>
            <a:r>
              <a:rPr lang="tr-TR" sz="1600" dirty="0" err="1" smtClean="0"/>
              <a:t>Gynecol</a:t>
            </a:r>
            <a:r>
              <a:rPr lang="tr-TR" sz="1600" dirty="0" smtClean="0"/>
              <a:t> 2001;184:979.</a:t>
            </a:r>
          </a:p>
          <a:p>
            <a:pPr marL="0" indent="0" algn="r">
              <a:buNone/>
            </a:pPr>
            <a:r>
              <a:rPr lang="tr-TR" sz="1600" dirty="0" err="1" smtClean="0"/>
              <a:t>Melamed</a:t>
            </a:r>
            <a:r>
              <a:rPr lang="tr-TR" sz="1600" dirty="0" smtClean="0"/>
              <a:t> et al. J </a:t>
            </a:r>
            <a:r>
              <a:rPr lang="tr-TR" sz="1600" dirty="0" err="1" smtClean="0"/>
              <a:t>Obstet</a:t>
            </a:r>
            <a:r>
              <a:rPr lang="tr-TR" sz="1600" dirty="0" smtClean="0"/>
              <a:t> </a:t>
            </a:r>
            <a:r>
              <a:rPr lang="tr-TR" sz="1600" dirty="0" err="1" smtClean="0"/>
              <a:t>Gynecol</a:t>
            </a:r>
            <a:r>
              <a:rPr lang="tr-TR" sz="1600" dirty="0" smtClean="0"/>
              <a:t> Can 2014;36:642.</a:t>
            </a:r>
          </a:p>
          <a:p>
            <a:endParaRPr lang="tr-TR" sz="1600" dirty="0"/>
          </a:p>
          <a:p>
            <a:r>
              <a:rPr lang="tr-TR" sz="3200" dirty="0" err="1" smtClean="0"/>
              <a:t>Gestasyonel</a:t>
            </a:r>
            <a:r>
              <a:rPr lang="tr-TR" sz="3200" dirty="0" smtClean="0"/>
              <a:t> </a:t>
            </a:r>
            <a:r>
              <a:rPr lang="tr-TR" sz="3200" dirty="0"/>
              <a:t>hipertansiyon düşünülen gebelerin %15 de </a:t>
            </a:r>
            <a:r>
              <a:rPr lang="tr-TR" sz="3200" dirty="0" err="1"/>
              <a:t>postpartum</a:t>
            </a:r>
            <a:r>
              <a:rPr lang="tr-TR" sz="3200" dirty="0"/>
              <a:t> </a:t>
            </a:r>
            <a:r>
              <a:rPr lang="tr-TR" sz="3200" dirty="0" smtClean="0"/>
              <a:t>12 haftadan </a:t>
            </a:r>
            <a:r>
              <a:rPr lang="tr-TR" sz="3200" dirty="0"/>
              <a:t>sonra tansiyon yüksekliği devam etmektedir → Kronik </a:t>
            </a:r>
            <a:r>
              <a:rPr lang="tr-TR" sz="3200" dirty="0" smtClean="0"/>
              <a:t>hipertansiyon</a:t>
            </a:r>
          </a:p>
          <a:p>
            <a:pPr marL="0" indent="0" algn="r">
              <a:buNone/>
            </a:pPr>
            <a:r>
              <a:rPr lang="tr-TR" sz="1600" dirty="0" err="1" smtClean="0"/>
              <a:t>Reiter</a:t>
            </a:r>
            <a:r>
              <a:rPr lang="tr-TR" sz="1600" dirty="0" smtClean="0"/>
              <a:t> et al. </a:t>
            </a:r>
            <a:r>
              <a:rPr lang="tr-TR" sz="1600" dirty="0" err="1" smtClean="0"/>
              <a:t>Am</a:t>
            </a:r>
            <a:r>
              <a:rPr lang="tr-TR" sz="1600" dirty="0" smtClean="0"/>
              <a:t> J </a:t>
            </a:r>
            <a:r>
              <a:rPr lang="tr-TR" sz="1600" dirty="0" err="1" smtClean="0"/>
              <a:t>Kidney</a:t>
            </a:r>
            <a:r>
              <a:rPr lang="tr-TR" sz="1600" dirty="0" smtClean="0"/>
              <a:t> </a:t>
            </a:r>
            <a:r>
              <a:rPr lang="tr-TR" sz="1600" dirty="0" err="1" smtClean="0"/>
              <a:t>Dis</a:t>
            </a:r>
            <a:r>
              <a:rPr lang="tr-TR" sz="1600" dirty="0" smtClean="0"/>
              <a:t> 1994;24:883.</a:t>
            </a: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val="2263877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6091"/>
    </mc:Choice>
    <mc:Fallback>
      <p:transition spd="slow" advTm="5609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135061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tr-TR" b="1" dirty="0" err="1" smtClean="0">
                <a:solidFill>
                  <a:srgbClr val="FF0000"/>
                </a:solidFill>
              </a:rPr>
              <a:t>Gestasyonel</a:t>
            </a:r>
            <a:r>
              <a:rPr lang="tr-TR" b="1" dirty="0" smtClean="0">
                <a:solidFill>
                  <a:srgbClr val="FF0000"/>
                </a:solidFill>
              </a:rPr>
              <a:t> Hipertansiyon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2154238"/>
            <a:ext cx="10515600" cy="4060825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tr-TR" dirty="0" err="1" smtClean="0"/>
              <a:t>Gestasyonel</a:t>
            </a:r>
            <a:r>
              <a:rPr lang="tr-TR" dirty="0" smtClean="0"/>
              <a:t> hipertansiyonlu gebelerin→  %22 de sonraki gebeliğinde hipertansiyon (%15 </a:t>
            </a:r>
            <a:r>
              <a:rPr lang="tr-TR" dirty="0" err="1" smtClean="0"/>
              <a:t>gestasyonel</a:t>
            </a:r>
            <a:r>
              <a:rPr lang="tr-TR" dirty="0" smtClean="0"/>
              <a:t> HT, %7 </a:t>
            </a:r>
            <a:r>
              <a:rPr lang="tr-TR" dirty="0" err="1" smtClean="0"/>
              <a:t>preeklampsi</a:t>
            </a:r>
            <a:r>
              <a:rPr lang="tr-TR" dirty="0" smtClean="0"/>
              <a:t>)</a:t>
            </a:r>
          </a:p>
          <a:p>
            <a:pPr marL="0" indent="0" algn="r">
              <a:buNone/>
            </a:pPr>
            <a:r>
              <a:rPr lang="tr-TR" sz="1400" dirty="0" err="1"/>
              <a:t>v</a:t>
            </a:r>
            <a:r>
              <a:rPr lang="tr-TR" sz="1400" dirty="0" err="1" smtClean="0"/>
              <a:t>an</a:t>
            </a:r>
            <a:r>
              <a:rPr lang="tr-TR" sz="1400" dirty="0" smtClean="0"/>
              <a:t> </a:t>
            </a:r>
            <a:r>
              <a:rPr lang="tr-TR" sz="1400" dirty="0" err="1" smtClean="0"/>
              <a:t>Oostwaard</a:t>
            </a:r>
            <a:r>
              <a:rPr lang="tr-TR" sz="1400" dirty="0" smtClean="0"/>
              <a:t> et al. </a:t>
            </a:r>
            <a:r>
              <a:rPr lang="tr-TR" sz="1400" dirty="0" err="1" smtClean="0"/>
              <a:t>Metaanalysis</a:t>
            </a:r>
            <a:r>
              <a:rPr lang="tr-TR" sz="1400" dirty="0" smtClean="0"/>
              <a:t> </a:t>
            </a:r>
            <a:r>
              <a:rPr lang="tr-TR" sz="1400" dirty="0" err="1" smtClean="0"/>
              <a:t>Am</a:t>
            </a:r>
            <a:r>
              <a:rPr lang="tr-TR" sz="1400" dirty="0" smtClean="0"/>
              <a:t> J </a:t>
            </a:r>
            <a:r>
              <a:rPr lang="tr-TR" sz="1400" dirty="0" err="1" smtClean="0"/>
              <a:t>Obstet</a:t>
            </a:r>
            <a:r>
              <a:rPr lang="tr-TR" sz="1400" dirty="0" smtClean="0"/>
              <a:t> </a:t>
            </a:r>
            <a:r>
              <a:rPr lang="tr-TR" sz="1400" dirty="0" err="1" smtClean="0"/>
              <a:t>Gynecol</a:t>
            </a:r>
            <a:r>
              <a:rPr lang="tr-TR" sz="1400" dirty="0" smtClean="0"/>
              <a:t> 2015;21:624.e1.</a:t>
            </a:r>
            <a:r>
              <a:rPr lang="tr-TR" dirty="0" smtClean="0"/>
              <a:t> </a:t>
            </a:r>
          </a:p>
          <a:p>
            <a:endParaRPr lang="tr-TR" dirty="0" smtClean="0"/>
          </a:p>
          <a:p>
            <a:r>
              <a:rPr lang="tr-TR" dirty="0" err="1" smtClean="0"/>
              <a:t>Gestasyonel</a:t>
            </a:r>
            <a:r>
              <a:rPr lang="tr-TR" dirty="0" smtClean="0"/>
              <a:t> hipertansiyon ileriki hayatta hipertansiyon gelişimi, KVH, </a:t>
            </a:r>
            <a:r>
              <a:rPr lang="tr-TR" dirty="0" err="1" smtClean="0"/>
              <a:t>hiperlipidemi</a:t>
            </a:r>
            <a:r>
              <a:rPr lang="tr-TR" dirty="0" smtClean="0"/>
              <a:t>, </a:t>
            </a:r>
            <a:r>
              <a:rPr lang="tr-TR" dirty="0" err="1" smtClean="0"/>
              <a:t>diyabetes</a:t>
            </a:r>
            <a:r>
              <a:rPr lang="tr-TR" dirty="0" smtClean="0"/>
              <a:t> </a:t>
            </a:r>
            <a:r>
              <a:rPr lang="tr-TR" dirty="0" err="1" smtClean="0"/>
              <a:t>mellitus</a:t>
            </a:r>
            <a:r>
              <a:rPr lang="tr-TR" dirty="0" smtClean="0"/>
              <a:t> ve kronik böbrek hastalığı ile ilişkilidir.</a:t>
            </a:r>
          </a:p>
          <a:p>
            <a:pPr marL="0" indent="0" algn="r">
              <a:buNone/>
            </a:pPr>
            <a:r>
              <a:rPr lang="tr-TR" sz="1400" dirty="0" err="1" smtClean="0"/>
              <a:t>Behrens</a:t>
            </a:r>
            <a:r>
              <a:rPr lang="tr-TR" sz="1400" dirty="0" smtClean="0"/>
              <a:t> et al. JAMA 2016;315:1026.</a:t>
            </a:r>
          </a:p>
          <a:p>
            <a:pPr marL="0" indent="0" algn="r">
              <a:buNone/>
            </a:pPr>
            <a:r>
              <a:rPr lang="tr-TR" sz="1400" dirty="0" err="1" smtClean="0"/>
              <a:t>Tooher</a:t>
            </a:r>
            <a:r>
              <a:rPr lang="tr-TR" sz="1400" dirty="0" smtClean="0"/>
              <a:t> et al. </a:t>
            </a:r>
            <a:r>
              <a:rPr lang="tr-TR" sz="1400" dirty="0" err="1" smtClean="0"/>
              <a:t>Hypertension</a:t>
            </a:r>
            <a:r>
              <a:rPr lang="tr-TR" sz="1400" dirty="0" smtClean="0"/>
              <a:t> 2017;70:798.</a:t>
            </a:r>
          </a:p>
        </p:txBody>
      </p:sp>
    </p:spTree>
    <p:extLst>
      <p:ext uri="{BB962C8B-B14F-4D97-AF65-F5344CB8AC3E}">
        <p14:creationId xmlns:p14="http://schemas.microsoft.com/office/powerpoint/2010/main" val="3799263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675"/>
    </mc:Choice>
    <mc:Fallback>
      <p:transition spd="slow" advTm="28675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049336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tr-TR" b="1" dirty="0" err="1">
                <a:solidFill>
                  <a:srgbClr val="FF0000"/>
                </a:solidFill>
              </a:rPr>
              <a:t>Gestasyonel</a:t>
            </a:r>
            <a:r>
              <a:rPr lang="tr-TR" b="1" dirty="0">
                <a:solidFill>
                  <a:srgbClr val="FF0000"/>
                </a:solidFill>
              </a:rPr>
              <a:t> Hipertansiyon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2397125"/>
            <a:ext cx="10515600" cy="3160713"/>
          </a:xfrm>
          <a:ln>
            <a:solidFill>
              <a:srgbClr val="FF0000"/>
            </a:solidFill>
          </a:ln>
        </p:spPr>
        <p:txBody>
          <a:bodyPr/>
          <a:lstStyle/>
          <a:p>
            <a:r>
              <a:rPr lang="tr-TR" b="1" dirty="0"/>
              <a:t>Kan Basıncı:</a:t>
            </a:r>
          </a:p>
          <a:p>
            <a:pPr marL="0" indent="0">
              <a:buNone/>
            </a:pPr>
            <a:r>
              <a:rPr lang="tr-TR" dirty="0"/>
              <a:t>   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♣ Hafif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şiddetli 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hipertansiyon</a:t>
            </a:r>
            <a:r>
              <a:rPr lang="tr-TR" dirty="0"/>
              <a:t> → 140-149/90-99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♣ Orta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şiddetli 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hipertansiyon</a:t>
            </a:r>
            <a:r>
              <a:rPr lang="tr-TR" dirty="0"/>
              <a:t> → 150-159/100-109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♣ Şiddetli hipertansiyon </a:t>
            </a:r>
            <a:r>
              <a:rPr lang="tr-TR" dirty="0"/>
              <a:t>→ ≥160/110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72187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690"/>
    </mc:Choice>
    <mc:Fallback>
      <p:transition spd="slow" advTm="4469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092198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tr-TR" b="1" dirty="0" err="1" smtClean="0">
                <a:solidFill>
                  <a:srgbClr val="FF0000"/>
                </a:solidFill>
              </a:rPr>
              <a:t>Gestasyonel</a:t>
            </a:r>
            <a:r>
              <a:rPr lang="tr-TR" b="1" dirty="0" smtClean="0">
                <a:solidFill>
                  <a:srgbClr val="FF0000"/>
                </a:solidFill>
              </a:rPr>
              <a:t> Hipertansiyon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843087"/>
            <a:ext cx="10515600" cy="4814887"/>
          </a:xfrm>
          <a:noFill/>
          <a:ln>
            <a:solidFill>
              <a:srgbClr val="FF0000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tr-TR" b="1" dirty="0"/>
              <a:t>Ş</a:t>
            </a:r>
            <a:r>
              <a:rPr lang="tr-TR" b="1" dirty="0" smtClean="0"/>
              <a:t>iddetli olmayan </a:t>
            </a:r>
            <a:r>
              <a:rPr lang="tr-TR" b="1" dirty="0" err="1" smtClean="0"/>
              <a:t>gestasyonel</a:t>
            </a:r>
            <a:r>
              <a:rPr lang="tr-TR" b="1" dirty="0" smtClean="0"/>
              <a:t> hipertansiyonlu </a:t>
            </a:r>
            <a:r>
              <a:rPr lang="tr-TR" b="1" dirty="0"/>
              <a:t>gebe ( </a:t>
            </a:r>
            <a:r>
              <a:rPr lang="tr-TR" b="1" dirty="0" smtClean="0"/>
              <a:t>&lt;160/110</a:t>
            </a:r>
            <a:r>
              <a:rPr lang="tr-TR" b="1" dirty="0"/>
              <a:t>)</a:t>
            </a:r>
            <a:endParaRPr lang="tr-TR" b="1" dirty="0" smtClean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</a:t>
            </a:r>
            <a:r>
              <a:rPr lang="tr-TR" dirty="0"/>
              <a:t> </a:t>
            </a:r>
            <a:r>
              <a:rPr lang="tr-TR" dirty="0" smtClean="0"/>
              <a:t>   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♣  </a:t>
            </a:r>
            <a:r>
              <a:rPr lang="tr-TR" dirty="0" smtClean="0"/>
              <a:t>Ayaktan takip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→ </a:t>
            </a:r>
            <a:r>
              <a:rPr lang="tr-TR" dirty="0"/>
              <a:t>Haftada </a:t>
            </a:r>
            <a:r>
              <a:rPr lang="tr-TR" dirty="0" smtClean="0"/>
              <a:t>1 </a:t>
            </a:r>
            <a:r>
              <a:rPr lang="tr-TR" dirty="0" err="1" smtClean="0"/>
              <a:t>antepartum</a:t>
            </a:r>
            <a:r>
              <a:rPr lang="tr-TR" dirty="0" smtClean="0"/>
              <a:t> </a:t>
            </a:r>
            <a:r>
              <a:rPr lang="tr-TR" dirty="0" err="1" smtClean="0"/>
              <a:t>vizit</a:t>
            </a:r>
            <a:r>
              <a:rPr lang="tr-TR" dirty="0" smtClean="0"/>
              <a:t> → kan basıncı,  idrarda protein, </a:t>
            </a:r>
            <a:r>
              <a:rPr lang="tr-TR" dirty="0" err="1" smtClean="0"/>
              <a:t>platelet</a:t>
            </a:r>
            <a:r>
              <a:rPr lang="tr-TR" dirty="0" smtClean="0"/>
              <a:t> sayımı ve karaciğer enzimleri</a:t>
            </a:r>
            <a:endParaRPr lang="tr-TR" dirty="0"/>
          </a:p>
          <a:p>
            <a:pPr marL="0" indent="0">
              <a:buNone/>
            </a:pPr>
            <a:r>
              <a:rPr lang="tr-TR" dirty="0" smtClean="0"/>
              <a:t>      → Evde günlük aktiviteler sırasında kan basıncı ölçümünün </a:t>
            </a:r>
            <a:r>
              <a:rPr lang="tr-TR" dirty="0" err="1" smtClean="0"/>
              <a:t>monitorizasyonu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      →Gebenin olası </a:t>
            </a:r>
            <a:r>
              <a:rPr lang="tr-TR" dirty="0" err="1" smtClean="0"/>
              <a:t>preeklampsi</a:t>
            </a:r>
            <a:r>
              <a:rPr lang="tr-TR" dirty="0" smtClean="0"/>
              <a:t> gelişimine yönelik gelişebilecek semptomlar açısından eğitilmesi ( baş ağrısı, görme değişiklikleri, </a:t>
            </a:r>
            <a:r>
              <a:rPr lang="tr-TR" dirty="0" err="1" smtClean="0"/>
              <a:t>epigastrik</a:t>
            </a:r>
            <a:r>
              <a:rPr lang="tr-TR" dirty="0" smtClean="0"/>
              <a:t> ağrı)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→ Gebeye olası vajinal kanama, erken doğum bulguları ve </a:t>
            </a:r>
            <a:r>
              <a:rPr lang="tr-TR" dirty="0" err="1" smtClean="0"/>
              <a:t>fetal</a:t>
            </a:r>
            <a:r>
              <a:rPr lang="tr-TR" dirty="0" smtClean="0"/>
              <a:t> problemi ön görme açısından günlük </a:t>
            </a:r>
            <a:r>
              <a:rPr lang="tr-TR" dirty="0" err="1" smtClean="0"/>
              <a:t>fetal</a:t>
            </a:r>
            <a:r>
              <a:rPr lang="tr-TR" dirty="0" smtClean="0"/>
              <a:t> hareketlerin sayılması için bilgilendirilmelidir.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76549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6462"/>
    </mc:Choice>
    <mc:Fallback>
      <p:transition spd="slow" advTm="86462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249361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tr-TR" b="1" dirty="0" err="1">
                <a:solidFill>
                  <a:srgbClr val="FF0000"/>
                </a:solidFill>
              </a:rPr>
              <a:t>Gestasyonel</a:t>
            </a:r>
            <a:r>
              <a:rPr lang="tr-TR" b="1" dirty="0">
                <a:solidFill>
                  <a:srgbClr val="FF0000"/>
                </a:solidFill>
              </a:rPr>
              <a:t> Hipertansiyon-İzlem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2054225"/>
            <a:ext cx="10515600" cy="4351338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/>
              <a:t>→ </a:t>
            </a:r>
            <a:r>
              <a:rPr lang="tr-TR" sz="2600" dirty="0"/>
              <a:t>Gebe normal fizyolojik </a:t>
            </a:r>
            <a:r>
              <a:rPr lang="tr-TR" sz="2600" dirty="0" err="1"/>
              <a:t>aktivilerin</a:t>
            </a:r>
            <a:r>
              <a:rPr lang="tr-TR" sz="2600" dirty="0"/>
              <a:t> çoğuna devam edebilir.</a:t>
            </a:r>
          </a:p>
          <a:p>
            <a:pPr marL="0" indent="0">
              <a:buNone/>
            </a:pPr>
            <a:r>
              <a:rPr lang="tr-TR" sz="2600" dirty="0"/>
              <a:t>            Evde veya hastanede yatak istirahati </a:t>
            </a:r>
            <a:r>
              <a:rPr lang="tr-TR" sz="2600" dirty="0" err="1"/>
              <a:t>preeklampsiye</a:t>
            </a:r>
            <a:r>
              <a:rPr lang="tr-TR" sz="2600" dirty="0"/>
              <a:t> ilerlemeyi önlememekte veya </a:t>
            </a:r>
            <a:r>
              <a:rPr lang="tr-TR" sz="2600" dirty="0" err="1"/>
              <a:t>maternal</a:t>
            </a:r>
            <a:r>
              <a:rPr lang="tr-TR" sz="2600" dirty="0"/>
              <a:t>, </a:t>
            </a:r>
            <a:r>
              <a:rPr lang="tr-TR" sz="2600" dirty="0" err="1"/>
              <a:t>fetal</a:t>
            </a:r>
            <a:r>
              <a:rPr lang="tr-TR" sz="2600" dirty="0"/>
              <a:t> sonuçları etkilememektedir. Uzamış yatak istirahatinden sakınılmalıdır.</a:t>
            </a:r>
          </a:p>
          <a:p>
            <a:pPr marL="0" indent="0">
              <a:buNone/>
            </a:pPr>
            <a:r>
              <a:rPr lang="tr-TR" sz="2600" dirty="0"/>
              <a:t>→ </a:t>
            </a:r>
            <a:r>
              <a:rPr lang="tr-TR" sz="2600" dirty="0" err="1"/>
              <a:t>Fetal</a:t>
            </a:r>
            <a:r>
              <a:rPr lang="tr-TR" sz="2600" dirty="0"/>
              <a:t> testlere hipertansiyonun saptandığı gebelik haftasından itibaren başlanmalı</a:t>
            </a:r>
          </a:p>
          <a:p>
            <a:pPr marL="0" indent="0">
              <a:buNone/>
            </a:pPr>
            <a:r>
              <a:rPr lang="tr-TR" sz="2600" dirty="0"/>
              <a:t>→ 3 haftada bir olası gelişme geriliği açısından </a:t>
            </a:r>
            <a:r>
              <a:rPr lang="tr-TR" sz="2600" dirty="0" err="1"/>
              <a:t>fetal</a:t>
            </a:r>
            <a:r>
              <a:rPr lang="tr-TR" sz="2600" dirty="0"/>
              <a:t> büyümenin değerlendirilmeli</a:t>
            </a:r>
          </a:p>
          <a:p>
            <a:pPr marL="0" indent="0">
              <a:buNone/>
            </a:pPr>
            <a:r>
              <a:rPr lang="tr-TR" sz="2600" dirty="0"/>
              <a:t>→ 20. gebelik haftasından sonra GHT saptanan gebelerde </a:t>
            </a:r>
            <a:r>
              <a:rPr lang="tr-TR" sz="2600" dirty="0" err="1"/>
              <a:t>preeklampsiye</a:t>
            </a:r>
            <a:r>
              <a:rPr lang="tr-TR" sz="2600" dirty="0"/>
              <a:t> ilerlemeyi önlemede aspirin tedavisinin yeri açık değildir.</a:t>
            </a:r>
          </a:p>
          <a:p>
            <a:pPr marL="0" indent="0">
              <a:buNone/>
            </a:pPr>
            <a:endParaRPr lang="tr-TR" sz="2600" dirty="0"/>
          </a:p>
        </p:txBody>
      </p:sp>
    </p:spTree>
    <p:extLst>
      <p:ext uri="{BB962C8B-B14F-4D97-AF65-F5344CB8AC3E}">
        <p14:creationId xmlns:p14="http://schemas.microsoft.com/office/powerpoint/2010/main" val="1479112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601"/>
    </mc:Choice>
    <mc:Fallback>
      <p:transition spd="slow" advTm="46601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1354</TotalTime>
  <Words>1867</Words>
  <Application>Microsoft Office PowerPoint</Application>
  <PresentationFormat>Geniş ekran</PresentationFormat>
  <Paragraphs>189</Paragraphs>
  <Slides>28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33" baseType="lpstr">
      <vt:lpstr>Arial</vt:lpstr>
      <vt:lpstr>Calibri</vt:lpstr>
      <vt:lpstr>Calibri Light</vt:lpstr>
      <vt:lpstr>Times New Roman</vt:lpstr>
      <vt:lpstr>Office Teması</vt:lpstr>
      <vt:lpstr>Gestasyonel Hipertansiyon, Hafif  Preeklampsi   İzlem ve Yönetim Nasıl Olmalı?   Dr.Oya Demirci  SBÜ, Zeynep Kamil Kadın ve Çocuk Hastalıkları Eğitim ve Araştırma Hastanesi, Perinatoloji Kliniği </vt:lpstr>
      <vt:lpstr>♣ Gestastonel hipertansiyon ♣ Preeklampsi ve eklampsi sendromu ♣ Kronik hipertansiyon ♣ Kronik hipertansiyon zemininde süperempoze preeklampsi </vt:lpstr>
      <vt:lpstr>Gebelikte Hipertansif Hastalıkların Sınıflandırılması</vt:lpstr>
      <vt:lpstr>Gestasyonel Hipertansiyon</vt:lpstr>
      <vt:lpstr>Gestasyonel Hipertansiyon</vt:lpstr>
      <vt:lpstr>Gestasyonel Hipertansiyon</vt:lpstr>
      <vt:lpstr>Gestasyonel Hipertansiyon</vt:lpstr>
      <vt:lpstr>Gestasyonel Hipertansiyon</vt:lpstr>
      <vt:lpstr>Gestasyonel Hipertansiyon-İzlem</vt:lpstr>
      <vt:lpstr>Gestasyonel Hipertansiyon</vt:lpstr>
      <vt:lpstr>        Gestasyonel Hipertansiyon-Doğum</vt:lpstr>
      <vt:lpstr>Gestasyonel Hipertansiyon-Doğum</vt:lpstr>
      <vt:lpstr>Gestasyonel Hipertansiyon</vt:lpstr>
      <vt:lpstr>Gestasyonel Hipertansiyon-Doğum</vt:lpstr>
      <vt:lpstr>Preeklampsi</vt:lpstr>
      <vt:lpstr>Şiddetli olmayan Preeklampsi</vt:lpstr>
      <vt:lpstr>Şiddetli olmayan Preeklampsi</vt:lpstr>
      <vt:lpstr>Şiddetli olmayan Preeklampsi</vt:lpstr>
      <vt:lpstr>Şiddetli olmayan Preeklampsi</vt:lpstr>
      <vt:lpstr>Şiddetli olmayan Preeklampsi</vt:lpstr>
      <vt:lpstr>Şiddetli olmayan Preeklampsi</vt:lpstr>
      <vt:lpstr>Şiddetli olmayan Preeklampsi</vt:lpstr>
      <vt:lpstr>Şiddetli olmayan Preeklampsi</vt:lpstr>
      <vt:lpstr>Şiddetli olmayan Preeklampsi</vt:lpstr>
      <vt:lpstr>Doğum Sonrası Takip ve Taburculuk</vt:lpstr>
      <vt:lpstr>SONUÇ</vt:lpstr>
      <vt:lpstr>SONUÇ</vt:lpstr>
      <vt:lpstr>Teşekkürler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Gestasyonel Hipertansiyon ve Hafif Preeklampsi İzlem ve Yönetim</dc:title>
  <dc:creator>Mustafa Demirci</dc:creator>
  <cp:lastModifiedBy>Mustafa Demirci</cp:lastModifiedBy>
  <cp:revision>133</cp:revision>
  <dcterms:created xsi:type="dcterms:W3CDTF">2017-12-25T14:34:31Z</dcterms:created>
  <dcterms:modified xsi:type="dcterms:W3CDTF">2018-01-13T18:39:19Z</dcterms:modified>
</cp:coreProperties>
</file>