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2"/>
  </p:notesMasterIdLst>
  <p:sldIdLst>
    <p:sldId id="348" r:id="rId2"/>
    <p:sldId id="291" r:id="rId3"/>
    <p:sldId id="292" r:id="rId4"/>
    <p:sldId id="293" r:id="rId5"/>
    <p:sldId id="325" r:id="rId6"/>
    <p:sldId id="296" r:id="rId7"/>
    <p:sldId id="297" r:id="rId8"/>
    <p:sldId id="300" r:id="rId9"/>
    <p:sldId id="301" r:id="rId10"/>
    <p:sldId id="342" r:id="rId11"/>
    <p:sldId id="327" r:id="rId12"/>
    <p:sldId id="350" r:id="rId13"/>
    <p:sldId id="341" r:id="rId14"/>
    <p:sldId id="305" r:id="rId15"/>
    <p:sldId id="330" r:id="rId16"/>
    <p:sldId id="334" r:id="rId17"/>
    <p:sldId id="335" r:id="rId18"/>
    <p:sldId id="344" r:id="rId19"/>
    <p:sldId id="346" r:id="rId20"/>
    <p:sldId id="329" r:id="rId21"/>
    <p:sldId id="351" r:id="rId22"/>
    <p:sldId id="337" r:id="rId23"/>
    <p:sldId id="338" r:id="rId24"/>
    <p:sldId id="311" r:id="rId25"/>
    <p:sldId id="345" r:id="rId26"/>
    <p:sldId id="314" r:id="rId27"/>
    <p:sldId id="323" r:id="rId28"/>
    <p:sldId id="324" r:id="rId29"/>
    <p:sldId id="276" r:id="rId30"/>
    <p:sldId id="349" r:id="rId31"/>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343"/>
    <p:restoredTop sz="75490"/>
  </p:normalViewPr>
  <p:slideViewPr>
    <p:cSldViewPr snapToGrid="0" snapToObjects="1">
      <p:cViewPr varScale="1">
        <p:scale>
          <a:sx n="85" d="100"/>
          <a:sy n="85" d="100"/>
        </p:scale>
        <p:origin x="576" y="168"/>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notesMaster" Target="notesMasters/notesMaster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esProps" Target="presProps.xml"/><Relationship Id="rId34" Type="http://schemas.openxmlformats.org/officeDocument/2006/relationships/viewProps" Target="viewProps.xml"/><Relationship Id="rId35" Type="http://schemas.openxmlformats.org/officeDocument/2006/relationships/theme" Target="theme/theme1.xml"/><Relationship Id="rId3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988929-2B04-E340-BDD2-9E56B49F8043}" type="datetimeFigureOut">
              <a:rPr lang="tr-TR" smtClean="0"/>
              <a:t>14.01.2018</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Ana metin stillerini düzenlemek için tıklayın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1AFB6C-3A21-ED44-BD6F-712DE3A5A382}" type="slidenum">
              <a:rPr lang="tr-TR" smtClean="0"/>
              <a:t>‹#›</a:t>
            </a:fld>
            <a:endParaRPr lang="tr-TR"/>
          </a:p>
        </p:txBody>
      </p:sp>
    </p:spTree>
    <p:extLst>
      <p:ext uri="{BB962C8B-B14F-4D97-AF65-F5344CB8AC3E}">
        <p14:creationId xmlns:p14="http://schemas.microsoft.com/office/powerpoint/2010/main" val="17255469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Eklampsi, ciddi anti-nöbet </a:t>
            </a:r>
            <a:r>
              <a:rPr lang="tr-TR" dirty="0" err="1" smtClean="0"/>
              <a:t>profilaksisi</a:t>
            </a:r>
            <a:r>
              <a:rPr lang="tr-TR" dirty="0" smtClean="0"/>
              <a:t> almayan </a:t>
            </a:r>
          </a:p>
          <a:p>
            <a:r>
              <a:rPr lang="tr-TR" dirty="0" smtClean="0"/>
              <a:t>ağır </a:t>
            </a:r>
            <a:r>
              <a:rPr lang="tr-TR" dirty="0" err="1" smtClean="0"/>
              <a:t>preeklampsi</a:t>
            </a:r>
            <a:r>
              <a:rPr lang="tr-TR" dirty="0" smtClean="0"/>
              <a:t> olgularının % 2-3'ünde </a:t>
            </a:r>
          </a:p>
          <a:p>
            <a:r>
              <a:rPr lang="tr-TR" dirty="0" smtClean="0"/>
              <a:t>şiddetli özellik taşımayan </a:t>
            </a:r>
            <a:r>
              <a:rPr lang="tr-TR" dirty="0" err="1" smtClean="0"/>
              <a:t>preeklamptik</a:t>
            </a:r>
            <a:r>
              <a:rPr lang="tr-TR" dirty="0" smtClean="0"/>
              <a:t> kadınların yüzde 0.6'sına kadar (daha önce "hafif" </a:t>
            </a:r>
            <a:r>
              <a:rPr lang="tr-TR" dirty="0" err="1" smtClean="0"/>
              <a:t>preeklampsi</a:t>
            </a:r>
            <a:r>
              <a:rPr lang="tr-TR" dirty="0" smtClean="0"/>
              <a:t> olarak anılır) görülür [1]. Eklampsi </a:t>
            </a:r>
            <a:r>
              <a:rPr lang="tr-TR" dirty="0" err="1" smtClean="0"/>
              <a:t>insidansı</a:t>
            </a:r>
            <a:r>
              <a:rPr lang="tr-TR" dirty="0" smtClean="0"/>
              <a:t>, gelişmiş ülkelerdeki 10.000 doğumda 1.5-10 vakada sabit kalmıştır [2-8]. Bununla birlikte, gelişmekte olan ülkelerde görülme sıklığı büyük farklılıklar göstermektedir: 10,000 doğumda 6 ila 157 vaka</a:t>
            </a:r>
            <a:endParaRPr lang="tr-TR" dirty="0"/>
          </a:p>
        </p:txBody>
      </p:sp>
      <p:sp>
        <p:nvSpPr>
          <p:cNvPr id="4" name="Slayt Numarası Yer Tutucusu 3"/>
          <p:cNvSpPr>
            <a:spLocks noGrp="1"/>
          </p:cNvSpPr>
          <p:nvPr>
            <p:ph type="sldNum" sz="quarter" idx="10"/>
          </p:nvPr>
        </p:nvSpPr>
        <p:spPr/>
        <p:txBody>
          <a:bodyPr/>
          <a:lstStyle/>
          <a:p>
            <a:fld id="{2F1AFB6C-3A21-ED44-BD6F-712DE3A5A382}" type="slidenum">
              <a:rPr lang="tr-TR" smtClean="0"/>
              <a:t>2</a:t>
            </a:fld>
            <a:endParaRPr lang="tr-TR"/>
          </a:p>
        </p:txBody>
      </p:sp>
    </p:spTree>
    <p:extLst>
      <p:ext uri="{BB962C8B-B14F-4D97-AF65-F5344CB8AC3E}">
        <p14:creationId xmlns:p14="http://schemas.microsoft.com/office/powerpoint/2010/main" val="16489910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err="1" smtClean="0"/>
              <a:t>Konvülsif</a:t>
            </a:r>
            <a:r>
              <a:rPr lang="tr-TR" dirty="0" smtClean="0"/>
              <a:t> dönem sırasında yeterli </a:t>
            </a:r>
            <a:r>
              <a:rPr lang="tr-TR" dirty="0" err="1" smtClean="0"/>
              <a:t>oksijenasyon</a:t>
            </a:r>
            <a:r>
              <a:rPr lang="tr-TR" dirty="0" smtClean="0"/>
              <a:t> korunmalıdır, çünkü </a:t>
            </a:r>
            <a:r>
              <a:rPr lang="tr-TR" dirty="0" err="1" smtClean="0"/>
              <a:t>hipoventilasyon</a:t>
            </a:r>
            <a:r>
              <a:rPr lang="tr-TR" dirty="0" smtClean="0"/>
              <a:t> ve solunum asidozu sık görülür. İlk nöbet yalnızca birkaç dakika sürmesine rağmen, 8-10 L / </a:t>
            </a:r>
            <a:r>
              <a:rPr lang="tr-TR" dirty="0" err="1" smtClean="0"/>
              <a:t>dk'lık</a:t>
            </a:r>
            <a:r>
              <a:rPr lang="tr-TR" dirty="0" smtClean="0"/>
              <a:t> bir oksijen deposu olsun olmasın yüz maskesinden ek oksijen uygulaması ile </a:t>
            </a:r>
            <a:r>
              <a:rPr lang="tr-TR" dirty="0" err="1" smtClean="0"/>
              <a:t>oksijenasyonu</a:t>
            </a:r>
            <a:r>
              <a:rPr lang="tr-TR" dirty="0" smtClean="0"/>
              <a:t> korumak önemlidir.8</a:t>
            </a:r>
            <a:endParaRPr lang="tr-TR" dirty="0"/>
          </a:p>
        </p:txBody>
      </p:sp>
      <p:sp>
        <p:nvSpPr>
          <p:cNvPr id="4" name="Slayt Numarası Yer Tutucusu 3"/>
          <p:cNvSpPr>
            <a:spLocks noGrp="1"/>
          </p:cNvSpPr>
          <p:nvPr>
            <p:ph type="sldNum" sz="quarter" idx="10"/>
          </p:nvPr>
        </p:nvSpPr>
        <p:spPr/>
        <p:txBody>
          <a:bodyPr/>
          <a:lstStyle/>
          <a:p>
            <a:fld id="{2F1AFB6C-3A21-ED44-BD6F-712DE3A5A382}" type="slidenum">
              <a:rPr lang="tr-TR" smtClean="0"/>
              <a:t>14</a:t>
            </a:fld>
            <a:endParaRPr lang="tr-TR"/>
          </a:p>
        </p:txBody>
      </p:sp>
    </p:spTree>
    <p:extLst>
      <p:ext uri="{BB962C8B-B14F-4D97-AF65-F5344CB8AC3E}">
        <p14:creationId xmlns:p14="http://schemas.microsoft.com/office/powerpoint/2010/main" val="8487634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2015 yılında</a:t>
            </a:r>
            <a:endParaRPr lang="tr-TR" dirty="0"/>
          </a:p>
        </p:txBody>
      </p:sp>
      <p:sp>
        <p:nvSpPr>
          <p:cNvPr id="4" name="Slayt Numarası Yer Tutucusu 3"/>
          <p:cNvSpPr>
            <a:spLocks noGrp="1"/>
          </p:cNvSpPr>
          <p:nvPr>
            <p:ph type="sldNum" sz="quarter" idx="10"/>
          </p:nvPr>
        </p:nvSpPr>
        <p:spPr/>
        <p:txBody>
          <a:bodyPr/>
          <a:lstStyle/>
          <a:p>
            <a:fld id="{2F1AFB6C-3A21-ED44-BD6F-712DE3A5A382}" type="slidenum">
              <a:rPr lang="tr-TR" smtClean="0"/>
              <a:t>16</a:t>
            </a:fld>
            <a:endParaRPr lang="tr-TR"/>
          </a:p>
        </p:txBody>
      </p:sp>
    </p:spTree>
    <p:extLst>
      <p:ext uri="{BB962C8B-B14F-4D97-AF65-F5344CB8AC3E}">
        <p14:creationId xmlns:p14="http://schemas.microsoft.com/office/powerpoint/2010/main" val="20538597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Magnezyum doğadaki her yerde bulunur </a:t>
            </a:r>
            <a:endParaRPr lang="tr-TR" dirty="0"/>
          </a:p>
        </p:txBody>
      </p:sp>
      <p:sp>
        <p:nvSpPr>
          <p:cNvPr id="4" name="Slayt Numarası Yer Tutucusu 3"/>
          <p:cNvSpPr>
            <a:spLocks noGrp="1"/>
          </p:cNvSpPr>
          <p:nvPr>
            <p:ph type="sldNum" sz="quarter" idx="10"/>
          </p:nvPr>
        </p:nvSpPr>
        <p:spPr/>
        <p:txBody>
          <a:bodyPr/>
          <a:lstStyle/>
          <a:p>
            <a:fld id="{AB4BC909-4088-5F4F-AA44-DA77A8FEB303}" type="slidenum">
              <a:rPr lang="tr-TR" smtClean="0"/>
              <a:t>18</a:t>
            </a:fld>
            <a:endParaRPr lang="tr-TR"/>
          </a:p>
        </p:txBody>
      </p:sp>
    </p:spTree>
    <p:extLst>
      <p:ext uri="{BB962C8B-B14F-4D97-AF65-F5344CB8AC3E}">
        <p14:creationId xmlns:p14="http://schemas.microsoft.com/office/powerpoint/2010/main" val="9846809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2F1AFB6C-3A21-ED44-BD6F-712DE3A5A382}" type="slidenum">
              <a:rPr lang="tr-TR" smtClean="0"/>
              <a:t>19</a:t>
            </a:fld>
            <a:endParaRPr lang="tr-TR"/>
          </a:p>
        </p:txBody>
      </p:sp>
    </p:spTree>
    <p:extLst>
      <p:ext uri="{BB962C8B-B14F-4D97-AF65-F5344CB8AC3E}">
        <p14:creationId xmlns:p14="http://schemas.microsoft.com/office/powerpoint/2010/main" val="9271175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0" i="0" kern="1200" dirty="0" err="1" smtClean="0">
                <a:solidFill>
                  <a:schemeClr val="tx1"/>
                </a:solidFill>
                <a:effectLst/>
                <a:latin typeface="+mn-lt"/>
                <a:ea typeface="+mn-ea"/>
                <a:cs typeface="+mn-cs"/>
              </a:rPr>
              <a:t>chlorpromazine</a:t>
            </a:r>
            <a:r>
              <a:rPr lang="tr-TR" sz="1200" b="0" i="0" kern="1200" dirty="0" smtClean="0">
                <a:solidFill>
                  <a:schemeClr val="tx1"/>
                </a:solidFill>
                <a:effectLst/>
                <a:latin typeface="+mn-lt"/>
                <a:ea typeface="+mn-ea"/>
                <a:cs typeface="+mn-cs"/>
              </a:rPr>
              <a:t>, </a:t>
            </a:r>
            <a:r>
              <a:rPr lang="tr-TR" sz="1200" b="0" i="0" kern="1200" dirty="0" err="1" smtClean="0">
                <a:solidFill>
                  <a:schemeClr val="tx1"/>
                </a:solidFill>
                <a:effectLst/>
                <a:latin typeface="+mn-lt"/>
                <a:ea typeface="+mn-ea"/>
                <a:cs typeface="+mn-cs"/>
              </a:rPr>
              <a:t>promethazine</a:t>
            </a:r>
            <a:r>
              <a:rPr lang="tr-TR" sz="1200" b="0" i="0" kern="1200" dirty="0" smtClean="0">
                <a:solidFill>
                  <a:schemeClr val="tx1"/>
                </a:solidFill>
                <a:effectLst/>
                <a:latin typeface="+mn-lt"/>
                <a:ea typeface="+mn-ea"/>
                <a:cs typeface="+mn-cs"/>
              </a:rPr>
              <a:t> </a:t>
            </a:r>
            <a:r>
              <a:rPr lang="tr-TR" sz="1200" b="0" i="0" kern="1200" dirty="0" err="1" smtClean="0">
                <a:solidFill>
                  <a:schemeClr val="tx1"/>
                </a:solidFill>
                <a:effectLst/>
                <a:latin typeface="+mn-lt"/>
                <a:ea typeface="+mn-ea"/>
                <a:cs typeface="+mn-cs"/>
              </a:rPr>
              <a:t>and</a:t>
            </a:r>
            <a:r>
              <a:rPr lang="tr-TR" sz="1200" b="0" i="0" kern="1200" dirty="0" smtClean="0">
                <a:solidFill>
                  <a:schemeClr val="tx1"/>
                </a:solidFill>
                <a:effectLst/>
                <a:latin typeface="+mn-lt"/>
                <a:ea typeface="+mn-ea"/>
                <a:cs typeface="+mn-cs"/>
              </a:rPr>
              <a:t> </a:t>
            </a:r>
            <a:r>
              <a:rPr lang="tr-TR" sz="1200" b="0" i="0" kern="1200" dirty="0" err="1" smtClean="0">
                <a:solidFill>
                  <a:schemeClr val="tx1"/>
                </a:solidFill>
                <a:effectLst/>
                <a:latin typeface="+mn-lt"/>
                <a:ea typeface="+mn-ea"/>
                <a:cs typeface="+mn-cs"/>
              </a:rPr>
              <a:t>pethidine</a:t>
            </a:r>
            <a:endParaRPr lang="tr-TR" dirty="0"/>
          </a:p>
        </p:txBody>
      </p:sp>
      <p:sp>
        <p:nvSpPr>
          <p:cNvPr id="4" name="Slayt Numarası Yer Tutucusu 3"/>
          <p:cNvSpPr>
            <a:spLocks noGrp="1"/>
          </p:cNvSpPr>
          <p:nvPr>
            <p:ph type="sldNum" sz="quarter" idx="10"/>
          </p:nvPr>
        </p:nvSpPr>
        <p:spPr/>
        <p:txBody>
          <a:bodyPr/>
          <a:lstStyle/>
          <a:p>
            <a:fld id="{2F1AFB6C-3A21-ED44-BD6F-712DE3A5A382}" type="slidenum">
              <a:rPr lang="tr-TR" smtClean="0"/>
              <a:t>20</a:t>
            </a:fld>
            <a:endParaRPr lang="tr-TR"/>
          </a:p>
        </p:txBody>
      </p:sp>
    </p:spTree>
    <p:extLst>
      <p:ext uri="{BB962C8B-B14F-4D97-AF65-F5344CB8AC3E}">
        <p14:creationId xmlns:p14="http://schemas.microsoft.com/office/powerpoint/2010/main" val="8747563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285750" indent="-285750">
              <a:buFont typeface="Arial" charset="0"/>
              <a:buChar char="•"/>
            </a:pPr>
            <a:r>
              <a:rPr lang="tr-TR" dirty="0" smtClean="0"/>
              <a:t>Eklamptik hastaların </a:t>
            </a:r>
            <a:r>
              <a:rPr lang="tr-TR" dirty="0" err="1" smtClean="0"/>
              <a:t>vital</a:t>
            </a:r>
            <a:r>
              <a:rPr lang="tr-TR" dirty="0" smtClean="0"/>
              <a:t> </a:t>
            </a:r>
            <a:r>
              <a:rPr lang="tr-TR" dirty="0" err="1" smtClean="0"/>
              <a:t>bulgularıen</a:t>
            </a:r>
            <a:r>
              <a:rPr lang="tr-TR" dirty="0" smtClean="0"/>
              <a:t> az 48 saat izlemelidir. ese kadınlar genellikle emek, doğum ve doğum sonrası IV sıvıları büyük miktarda alıyor. Buna ek olarak, </a:t>
            </a:r>
            <a:r>
              <a:rPr lang="tr-TR" dirty="0" err="1" smtClean="0"/>
              <a:t>postpartum</a:t>
            </a:r>
            <a:r>
              <a:rPr lang="tr-TR" dirty="0" smtClean="0"/>
              <a:t> dönemde </a:t>
            </a:r>
            <a:r>
              <a:rPr lang="tr-TR" dirty="0" err="1" smtClean="0"/>
              <a:t>ekstraselüler</a:t>
            </a:r>
            <a:r>
              <a:rPr lang="tr-TR" dirty="0" smtClean="0"/>
              <a:t> sıvıların harekete geçirilmesi </a:t>
            </a:r>
            <a:r>
              <a:rPr lang="tr-TR" dirty="0" err="1" smtClean="0"/>
              <a:t>intravasküler</a:t>
            </a:r>
            <a:r>
              <a:rPr lang="tr-TR" dirty="0" smtClean="0"/>
              <a:t> hacim artışına neden olur. Sonuç olarak, </a:t>
            </a:r>
            <a:r>
              <a:rPr lang="tr-TR" dirty="0" err="1" smtClean="0"/>
              <a:t>eklamptik</a:t>
            </a:r>
            <a:r>
              <a:rPr lang="tr-TR" dirty="0" smtClean="0"/>
              <a:t> kadınlar, özellikle anormal böbrek fonksiyonlarına sahip olanlar; Plasenta kesici olanlar; ve önceden var olan kronik hipertansiyonu olanlar </a:t>
            </a:r>
            <a:r>
              <a:rPr lang="tr-TR" dirty="0" err="1" smtClean="0"/>
              <a:t>postpartum</a:t>
            </a:r>
            <a:r>
              <a:rPr lang="tr-TR" dirty="0" smtClean="0"/>
              <a:t> şiddetli hipertansiyonun </a:t>
            </a:r>
            <a:r>
              <a:rPr lang="tr-TR" dirty="0" err="1" smtClean="0"/>
              <a:t>pulmoner</a:t>
            </a:r>
            <a:r>
              <a:rPr lang="tr-TR" dirty="0" smtClean="0"/>
              <a:t> ödem ve alevlenmesinde artma riski altındadır.86 Sistem durumuna dikkatli olmak önemlidir.</a:t>
            </a:r>
          </a:p>
          <a:p>
            <a:r>
              <a:rPr lang="tr-TR" dirty="0" err="1" smtClean="0"/>
              <a:t>Parenteral</a:t>
            </a:r>
            <a:r>
              <a:rPr lang="tr-TR" dirty="0" smtClean="0"/>
              <a:t> magnezyum sülfat, doğumdan sonra en az 24 saat veya son </a:t>
            </a:r>
            <a:r>
              <a:rPr lang="tr-TR" dirty="0" err="1" smtClean="0"/>
              <a:t>konvülziyondan</a:t>
            </a:r>
            <a:r>
              <a:rPr lang="tr-TR" dirty="0" smtClean="0"/>
              <a:t> sonra en az 24 saat devam ettirilmelidir. Eğer </a:t>
            </a:r>
            <a:r>
              <a:rPr lang="tr-TR" dirty="0" err="1" smtClean="0"/>
              <a:t>oligüri</a:t>
            </a:r>
            <a:r>
              <a:rPr lang="tr-TR" dirty="0" smtClean="0"/>
              <a:t> mevcut ise (&lt;100 </a:t>
            </a:r>
            <a:r>
              <a:rPr lang="tr-TR" dirty="0" err="1" smtClean="0"/>
              <a:t>mL</a:t>
            </a:r>
            <a:r>
              <a:rPr lang="tr-TR" dirty="0" smtClean="0"/>
              <a:t> / 4 saat) Hem Yağ uygulama hızı hem de magnezyum sülfat dozu düşürülmelidir. Doğumdan sonra, </a:t>
            </a:r>
            <a:r>
              <a:rPr lang="tr-TR" dirty="0" err="1" smtClean="0"/>
              <a:t>labellalol</a:t>
            </a:r>
            <a:r>
              <a:rPr lang="tr-TR" dirty="0" smtClean="0"/>
              <a:t> veya </a:t>
            </a:r>
            <a:r>
              <a:rPr lang="tr-TR" dirty="0" err="1" smtClean="0"/>
              <a:t>nifedipin</a:t>
            </a:r>
            <a:r>
              <a:rPr lang="tr-TR" dirty="0" smtClean="0"/>
              <a:t> gibi diğer oral </a:t>
            </a:r>
            <a:r>
              <a:rPr lang="tr-TR" dirty="0" err="1" smtClean="0"/>
              <a:t>antihipertansif</a:t>
            </a:r>
            <a:r>
              <a:rPr lang="tr-TR" dirty="0" smtClean="0"/>
              <a:t> ajanlar sistolik BP'yi 155 </a:t>
            </a:r>
            <a:r>
              <a:rPr lang="tr-TR" dirty="0" err="1" smtClean="0"/>
              <a:t>mmHg'nin</a:t>
            </a:r>
            <a:r>
              <a:rPr lang="tr-TR" dirty="0" smtClean="0"/>
              <a:t> altında ve diastolik KB'de 105 </a:t>
            </a:r>
            <a:r>
              <a:rPr lang="tr-TR" dirty="0" err="1" smtClean="0"/>
              <a:t>mmHg'nın</a:t>
            </a:r>
            <a:r>
              <a:rPr lang="tr-TR" dirty="0" smtClean="0"/>
              <a:t> altında tutmak için kullanılabilir. </a:t>
            </a:r>
            <a:r>
              <a:rPr lang="tr-TR" dirty="0" err="1" smtClean="0"/>
              <a:t>Nifedipin</a:t>
            </a:r>
            <a:r>
              <a:rPr lang="tr-TR" dirty="0" smtClean="0"/>
              <a:t>, </a:t>
            </a:r>
            <a:r>
              <a:rPr lang="tr-TR" dirty="0" err="1" smtClean="0"/>
              <a:t>postpartum</a:t>
            </a:r>
            <a:r>
              <a:rPr lang="tr-TR" dirty="0" smtClean="0"/>
              <a:t> dönemde gelişmiş </a:t>
            </a:r>
            <a:r>
              <a:rPr lang="tr-TR" dirty="0" err="1" smtClean="0"/>
              <a:t>diürezin</a:t>
            </a:r>
            <a:r>
              <a:rPr lang="tr-TR" dirty="0" smtClean="0"/>
              <a:t> faydasıdır.</a:t>
            </a:r>
          </a:p>
          <a:p>
            <a:endParaRPr lang="tr-TR" dirty="0"/>
          </a:p>
        </p:txBody>
      </p:sp>
      <p:sp>
        <p:nvSpPr>
          <p:cNvPr id="4" name="Slayt Numarası Yer Tutucusu 3"/>
          <p:cNvSpPr>
            <a:spLocks noGrp="1"/>
          </p:cNvSpPr>
          <p:nvPr>
            <p:ph type="sldNum" sz="quarter" idx="10"/>
          </p:nvPr>
        </p:nvSpPr>
        <p:spPr/>
        <p:txBody>
          <a:bodyPr/>
          <a:lstStyle/>
          <a:p>
            <a:fld id="{2F1AFB6C-3A21-ED44-BD6F-712DE3A5A382}" type="slidenum">
              <a:rPr lang="tr-TR" smtClean="0"/>
              <a:t>28</a:t>
            </a:fld>
            <a:endParaRPr lang="tr-TR"/>
          </a:p>
        </p:txBody>
      </p:sp>
    </p:spTree>
    <p:extLst>
      <p:ext uri="{BB962C8B-B14F-4D97-AF65-F5344CB8AC3E}">
        <p14:creationId xmlns:p14="http://schemas.microsoft.com/office/powerpoint/2010/main" val="10491377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Preeklamptik kadınlarda nöbetlerin kesin nedeni açık olarak bilinmemektir</a:t>
            </a:r>
          </a:p>
          <a:p>
            <a:r>
              <a:rPr lang="tr-TR" dirty="0" smtClean="0"/>
              <a:t> Hipertansiyonun merkezi rolüne dayanan iki model önerilmiştir. İlk modele göre, hipertansiyon </a:t>
            </a:r>
            <a:r>
              <a:rPr lang="tr-TR" dirty="0" err="1" smtClean="0"/>
              <a:t>serebral</a:t>
            </a:r>
            <a:r>
              <a:rPr lang="tr-TR" dirty="0" smtClean="0"/>
              <a:t> dolaşımın </a:t>
            </a:r>
            <a:r>
              <a:rPr lang="tr-TR" dirty="0" err="1" smtClean="0"/>
              <a:t>otoregülasyon</a:t>
            </a:r>
            <a:r>
              <a:rPr lang="tr-TR" dirty="0" smtClean="0"/>
              <a:t> sisteminin bozulmasına neden olur ve bu da </a:t>
            </a:r>
            <a:r>
              <a:rPr lang="tr-TR" dirty="0" err="1" smtClean="0"/>
              <a:t>hiperperfüzyon</a:t>
            </a:r>
            <a:r>
              <a:rPr lang="tr-TR" dirty="0" smtClean="0"/>
              <a:t>, </a:t>
            </a:r>
            <a:r>
              <a:rPr lang="tr-TR" dirty="0" err="1" smtClean="0"/>
              <a:t>endotel</a:t>
            </a:r>
            <a:r>
              <a:rPr lang="tr-TR" dirty="0" smtClean="0"/>
              <a:t> </a:t>
            </a:r>
            <a:r>
              <a:rPr lang="tr-TR" dirty="0" err="1" smtClean="0"/>
              <a:t>disfonksiyonu</a:t>
            </a:r>
            <a:r>
              <a:rPr lang="tr-TR" dirty="0" smtClean="0"/>
              <a:t> ve </a:t>
            </a:r>
            <a:r>
              <a:rPr lang="tr-TR" dirty="0" err="1" smtClean="0"/>
              <a:t>vazojenik</a:t>
            </a:r>
            <a:r>
              <a:rPr lang="tr-TR" dirty="0" smtClean="0"/>
              <a:t> ve / veya </a:t>
            </a:r>
            <a:r>
              <a:rPr lang="tr-TR" dirty="0" err="1" smtClean="0"/>
              <a:t>sitotoksik</a:t>
            </a:r>
            <a:r>
              <a:rPr lang="tr-TR" dirty="0" smtClean="0"/>
              <a:t> ödem oluşturur. İkinci modelde hipertansiyon, </a:t>
            </a:r>
            <a:r>
              <a:rPr lang="tr-TR" dirty="0" err="1" smtClean="0"/>
              <a:t>otoregülatör</a:t>
            </a:r>
            <a:r>
              <a:rPr lang="tr-TR" dirty="0" smtClean="0"/>
              <a:t> sistemin aktivasyonuna neden olur ve </a:t>
            </a:r>
            <a:r>
              <a:rPr lang="tr-TR" dirty="0" err="1" smtClean="0"/>
              <a:t>serebral</a:t>
            </a:r>
            <a:r>
              <a:rPr lang="tr-TR" dirty="0" smtClean="0"/>
              <a:t> damarların </a:t>
            </a:r>
            <a:r>
              <a:rPr lang="tr-TR" dirty="0" err="1" smtClean="0"/>
              <a:t>vazokonstriksiyonu</a:t>
            </a:r>
            <a:r>
              <a:rPr lang="tr-TR" dirty="0" smtClean="0"/>
              <a:t> ile </a:t>
            </a:r>
            <a:r>
              <a:rPr lang="tr-TR" dirty="0" err="1" smtClean="0"/>
              <a:t>hipoperfüzyon</a:t>
            </a:r>
            <a:r>
              <a:rPr lang="tr-TR" dirty="0" smtClean="0"/>
              <a:t>, lokal </a:t>
            </a:r>
            <a:r>
              <a:rPr lang="tr-TR" dirty="0" err="1" smtClean="0"/>
              <a:t>iskemi</a:t>
            </a:r>
            <a:r>
              <a:rPr lang="tr-TR" dirty="0" smtClean="0"/>
              <a:t>, </a:t>
            </a:r>
            <a:r>
              <a:rPr lang="tr-TR" dirty="0" err="1" smtClean="0"/>
              <a:t>endotel</a:t>
            </a:r>
            <a:r>
              <a:rPr lang="tr-TR" dirty="0" smtClean="0"/>
              <a:t> </a:t>
            </a:r>
            <a:r>
              <a:rPr lang="tr-TR" dirty="0" err="1" smtClean="0"/>
              <a:t>disfonksiyonu</a:t>
            </a:r>
            <a:r>
              <a:rPr lang="tr-TR" dirty="0" smtClean="0"/>
              <a:t> ve </a:t>
            </a:r>
            <a:r>
              <a:rPr lang="tr-TR" dirty="0" err="1" smtClean="0"/>
              <a:t>vazojenik</a:t>
            </a:r>
            <a:r>
              <a:rPr lang="tr-TR" dirty="0" smtClean="0"/>
              <a:t> ve / veya </a:t>
            </a:r>
            <a:r>
              <a:rPr lang="tr-TR" dirty="0" err="1" smtClean="0"/>
              <a:t>sitotoksik</a:t>
            </a:r>
            <a:r>
              <a:rPr lang="tr-TR" dirty="0" smtClean="0"/>
              <a:t> ödem yol açar</a:t>
            </a:r>
            <a:endParaRPr lang="tr-TR" dirty="0"/>
          </a:p>
        </p:txBody>
      </p:sp>
      <p:sp>
        <p:nvSpPr>
          <p:cNvPr id="4" name="Slayt Numarası Yer Tutucusu 3"/>
          <p:cNvSpPr>
            <a:spLocks noGrp="1"/>
          </p:cNvSpPr>
          <p:nvPr>
            <p:ph type="sldNum" sz="quarter" idx="10"/>
          </p:nvPr>
        </p:nvSpPr>
        <p:spPr/>
        <p:txBody>
          <a:bodyPr/>
          <a:lstStyle/>
          <a:p>
            <a:fld id="{2F1AFB6C-3A21-ED44-BD6F-712DE3A5A382}" type="slidenum">
              <a:rPr lang="tr-TR" smtClean="0"/>
              <a:t>3</a:t>
            </a:fld>
            <a:endParaRPr lang="tr-TR"/>
          </a:p>
        </p:txBody>
      </p:sp>
    </p:spTree>
    <p:extLst>
      <p:ext uri="{BB962C8B-B14F-4D97-AF65-F5344CB8AC3E}">
        <p14:creationId xmlns:p14="http://schemas.microsoft.com/office/powerpoint/2010/main" val="17044792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latin typeface="AGaramondPro" charset="0"/>
              </a:rPr>
              <a:t>klinik seyir ilerleyici kilo alımı ile başlayıp ardından hipertansiyon (hafif ila şiddetli) ve </a:t>
            </a:r>
            <a:r>
              <a:rPr lang="tr-TR" dirty="0" err="1" smtClean="0">
                <a:latin typeface="AGaramondPro" charset="0"/>
              </a:rPr>
              <a:t>proteinüri</a:t>
            </a:r>
            <a:r>
              <a:rPr lang="tr-TR" dirty="0" smtClean="0">
                <a:latin typeface="AGaramondPro" charset="0"/>
              </a:rPr>
              <a:t> ile başlayan, daha sonra </a:t>
            </a:r>
            <a:r>
              <a:rPr lang="tr-TR" dirty="0" err="1" smtClean="0">
                <a:latin typeface="AGaramondPro" charset="0"/>
              </a:rPr>
              <a:t>premono</a:t>
            </a:r>
            <a:r>
              <a:rPr lang="tr-TR" dirty="0" smtClean="0">
                <a:latin typeface="AGaramondPro" charset="0"/>
              </a:rPr>
              <a:t>- </a:t>
            </a:r>
            <a:r>
              <a:rPr lang="tr-TR" dirty="0" err="1" smtClean="0">
                <a:latin typeface="AGaramondPro" charset="0"/>
              </a:rPr>
              <a:t>semik</a:t>
            </a:r>
            <a:r>
              <a:rPr lang="tr-TR" dirty="0" smtClean="0">
                <a:latin typeface="AGaramondPro" charset="0"/>
              </a:rPr>
              <a:t> semptomların başlaması ile karakterize olduğunu ve </a:t>
            </a:r>
            <a:r>
              <a:rPr lang="tr-TR" dirty="0" err="1" smtClean="0">
                <a:latin typeface="AGaramondPro" charset="0"/>
              </a:rPr>
              <a:t>jeneralize</a:t>
            </a:r>
            <a:r>
              <a:rPr lang="tr-TR" dirty="0" smtClean="0">
                <a:latin typeface="AGaramondPro" charset="0"/>
              </a:rPr>
              <a:t> </a:t>
            </a:r>
            <a:r>
              <a:rPr lang="tr-TR" dirty="0" err="1" smtClean="0">
                <a:latin typeface="AGaramondPro" charset="0"/>
              </a:rPr>
              <a:t>konvülsiyonların</a:t>
            </a:r>
            <a:r>
              <a:rPr lang="tr-TR" dirty="0" smtClean="0">
                <a:latin typeface="AGaramondPro" charset="0"/>
              </a:rPr>
              <a:t> veya koma- </a:t>
            </a:r>
            <a:r>
              <a:rPr lang="tr-TR" dirty="0" err="1" smtClean="0">
                <a:latin typeface="AGaramondPro" charset="0"/>
              </a:rPr>
              <a:t>bonların</a:t>
            </a:r>
            <a:r>
              <a:rPr lang="tr-TR" dirty="0" smtClean="0">
                <a:latin typeface="AGaramondPro" charset="0"/>
              </a:rPr>
              <a:t> başlangıcı . </a:t>
            </a:r>
            <a:r>
              <a:rPr lang="tr-TR" dirty="0" smtClean="0"/>
              <a:t>eklampsi tanısı genel olarak ödem, hipertansiyon, </a:t>
            </a:r>
            <a:r>
              <a:rPr lang="tr-TR" dirty="0" err="1" smtClean="0"/>
              <a:t>proteinüri</a:t>
            </a:r>
            <a:r>
              <a:rPr lang="tr-TR" dirty="0" smtClean="0"/>
              <a:t> ve </a:t>
            </a:r>
            <a:r>
              <a:rPr lang="tr-TR" dirty="0" err="1" smtClean="0"/>
              <a:t>konvülsiyonların</a:t>
            </a:r>
            <a:r>
              <a:rPr lang="tr-TR" dirty="0" smtClean="0"/>
              <a:t> varlığında güvence altındadır. Bununla birlikte, eklampsi gelişen kadınlar şiddetli </a:t>
            </a:r>
          </a:p>
          <a:p>
            <a:endParaRPr lang="tr-TR"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t>eklampsi gelişen kadınlarda şiddetli hipertansiyon, </a:t>
            </a:r>
            <a:r>
              <a:rPr lang="tr-TR" dirty="0" err="1" smtClean="0"/>
              <a:t>proteinüri</a:t>
            </a:r>
            <a:r>
              <a:rPr lang="tr-TR" dirty="0" smtClean="0"/>
              <a:t> ve yaygın ödemden var olmayan veya minimal hipertansiyona, </a:t>
            </a:r>
            <a:r>
              <a:rPr lang="tr-TR" dirty="0" err="1" smtClean="0"/>
              <a:t>proteinüri</a:t>
            </a:r>
            <a:r>
              <a:rPr lang="tr-TR" dirty="0" smtClean="0"/>
              <a:t> ve ödem olmamasına kadar geniş bir </a:t>
            </a:r>
            <a:r>
              <a:rPr lang="tr-TR" dirty="0" err="1" smtClean="0"/>
              <a:t>yelpazedeolabilir</a:t>
            </a:r>
            <a:endParaRPr lang="tr-TR" dirty="0" smtClean="0"/>
          </a:p>
          <a:p>
            <a:endParaRPr lang="tr-TR" dirty="0" smtClean="0"/>
          </a:p>
          <a:p>
            <a:r>
              <a:rPr lang="tr-TR" sz="1200" dirty="0" smtClean="0"/>
              <a:t>eklampsi tanısının ayırıcı özelliği olarak düşünülür</a:t>
            </a:r>
            <a:endParaRPr lang="tr-TR" dirty="0"/>
          </a:p>
        </p:txBody>
      </p:sp>
      <p:sp>
        <p:nvSpPr>
          <p:cNvPr id="4" name="Slayt Numarası Yer Tutucusu 3"/>
          <p:cNvSpPr>
            <a:spLocks noGrp="1"/>
          </p:cNvSpPr>
          <p:nvPr>
            <p:ph type="sldNum" sz="quarter" idx="10"/>
          </p:nvPr>
        </p:nvSpPr>
        <p:spPr/>
        <p:txBody>
          <a:bodyPr/>
          <a:lstStyle/>
          <a:p>
            <a:fld id="{2F1AFB6C-3A21-ED44-BD6F-712DE3A5A382}" type="slidenum">
              <a:rPr lang="tr-TR" smtClean="0"/>
              <a:t>4</a:t>
            </a:fld>
            <a:endParaRPr lang="tr-TR"/>
          </a:p>
        </p:txBody>
      </p:sp>
    </p:spTree>
    <p:extLst>
      <p:ext uri="{BB962C8B-B14F-4D97-AF65-F5344CB8AC3E}">
        <p14:creationId xmlns:p14="http://schemas.microsoft.com/office/powerpoint/2010/main" val="6896406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285750" indent="-285750">
              <a:buFont typeface="Arial" charset="0"/>
              <a:buChar char="•"/>
            </a:pPr>
            <a:r>
              <a:rPr lang="tr-TR" dirty="0" smtClean="0"/>
              <a:t>Eklampsi genellikle genel tonik-</a:t>
            </a:r>
            <a:r>
              <a:rPr lang="tr-TR" dirty="0" err="1" smtClean="0"/>
              <a:t>klonik</a:t>
            </a:r>
            <a:r>
              <a:rPr lang="tr-TR" dirty="0" smtClean="0"/>
              <a:t> nöbet veya koma ile kendini gösterir. Başlangıçta, çoğunlukla bir çığlık ya da çığlık ile ilişkili ani bir bilinç kaybı vardır. Kol, bacaklar, göğüs ve sırt kasları sertleşir. Kadın, bu tonik evrede </a:t>
            </a:r>
            <a:r>
              <a:rPr lang="tr-TR" dirty="0" err="1" smtClean="0"/>
              <a:t>siyanotik</a:t>
            </a:r>
            <a:r>
              <a:rPr lang="tr-TR" dirty="0" smtClean="0"/>
              <a:t> görünmeye başlayabilir. Yaklaşık bir dakika sonra kaslar bir iki ila iki dakika daha sarsılmaya ve seğirmeye başlar. Bu </a:t>
            </a:r>
            <a:r>
              <a:rPr lang="tr-TR" dirty="0" err="1" smtClean="0"/>
              <a:t>klonik</a:t>
            </a:r>
            <a:r>
              <a:rPr lang="tr-TR" dirty="0" smtClean="0"/>
              <a:t> evrede dilde ısırık ve köpük olabilir ve kanlı balgam ağızdan çıkabilir. </a:t>
            </a:r>
            <a:r>
              <a:rPr lang="tr-TR" dirty="0" err="1" smtClean="0"/>
              <a:t>Posttikal</a:t>
            </a:r>
            <a:r>
              <a:rPr lang="tr-TR" dirty="0" smtClean="0"/>
              <a:t> faz, seğirme hareketleri sona erdikten sonra başlar. Kadın başlangıçta derin bir nefes alıp derin bir uykudadır ve sonra kademeli olarak uyanır, sıklıkla bir baş ağrısından şikayet eder (tablo 3). Çoğu hasta, genelleşmiş </a:t>
            </a:r>
            <a:r>
              <a:rPr lang="tr-TR" dirty="0" err="1" smtClean="0"/>
              <a:t>konvülsiyon</a:t>
            </a:r>
            <a:r>
              <a:rPr lang="tr-TR" dirty="0" smtClean="0"/>
              <a:t> sonrası 10 ila 20 dakika içerisinde yanıt vermeye başlar. Fokal nörolojik </a:t>
            </a:r>
            <a:r>
              <a:rPr lang="tr-TR" dirty="0" err="1" smtClean="0"/>
              <a:t>defisitler</a:t>
            </a:r>
            <a:r>
              <a:rPr lang="tr-TR" dirty="0" smtClean="0"/>
              <a:t> genellikle yoktur.</a:t>
            </a:r>
            <a:endParaRPr lang="tr-TR" dirty="0"/>
          </a:p>
        </p:txBody>
      </p:sp>
      <p:sp>
        <p:nvSpPr>
          <p:cNvPr id="4" name="Slayt Numarası Yer Tutucusu 3"/>
          <p:cNvSpPr>
            <a:spLocks noGrp="1"/>
          </p:cNvSpPr>
          <p:nvPr>
            <p:ph type="sldNum" sz="quarter" idx="10"/>
          </p:nvPr>
        </p:nvSpPr>
        <p:spPr/>
        <p:txBody>
          <a:bodyPr/>
          <a:lstStyle/>
          <a:p>
            <a:fld id="{2F1AFB6C-3A21-ED44-BD6F-712DE3A5A382}" type="slidenum">
              <a:rPr lang="tr-TR" smtClean="0"/>
              <a:t>5</a:t>
            </a:fld>
            <a:endParaRPr lang="tr-TR"/>
          </a:p>
        </p:txBody>
      </p:sp>
    </p:spTree>
    <p:extLst>
      <p:ext uri="{BB962C8B-B14F-4D97-AF65-F5344CB8AC3E}">
        <p14:creationId xmlns:p14="http://schemas.microsoft.com/office/powerpoint/2010/main" val="9258537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tr-TR" dirty="0" smtClean="0"/>
              <a:t>Son zamanlarda seriler arasında bildirilen </a:t>
            </a:r>
            <a:r>
              <a:rPr lang="tr-TR" dirty="0" err="1" smtClean="0"/>
              <a:t>antepartum</a:t>
            </a:r>
            <a:r>
              <a:rPr lang="tr-TR" dirty="0" smtClean="0"/>
              <a:t> </a:t>
            </a:r>
            <a:r>
              <a:rPr lang="tr-TR" dirty="0" err="1" smtClean="0"/>
              <a:t>konvülsiyon</a:t>
            </a:r>
            <a:r>
              <a:rPr lang="tr-TR" dirty="0" smtClean="0"/>
              <a:t> sıklığı% 38 ila% 53 arasındaydı (Tablo 31-17), 16 doğum sonrası eklampsi sıklığı% 11 ila% 44 arasındaydı. [16] </a:t>
            </a:r>
            <a:r>
              <a:rPr lang="tr-TR" dirty="0" err="1" smtClean="0"/>
              <a:t>Postpartum</a:t>
            </a:r>
            <a:r>
              <a:rPr lang="tr-TR" dirty="0" smtClean="0"/>
              <a:t> olguların çoğu olmasına rağmen eklampsi ilk 48 saat içinde ortaya çıkar, bazı olgularda doğumdan 48 saat sonra ortaya çıkabilir ve doğumdan 23 gün sonra geç bildirilmiştir.16 Bu vakalarda, nüksetme riskini azaltmak için geniş bir nörolojik değerlendirme yapılabilir. diğer </a:t>
            </a:r>
            <a:r>
              <a:rPr lang="tr-TR" dirty="0" err="1" smtClean="0"/>
              <a:t>serebral</a:t>
            </a:r>
            <a:r>
              <a:rPr lang="tr-TR" dirty="0" smtClean="0"/>
              <a:t> patoloji.86</a:t>
            </a:r>
          </a:p>
          <a:p>
            <a:pPr marL="0" marR="0" lvl="1" indent="0" algn="l" defTabSz="914400" rtl="0" eaLnBrk="1" fontAlgn="auto" latinLnBrk="0" hangingPunct="1">
              <a:lnSpc>
                <a:spcPct val="100000"/>
              </a:lnSpc>
              <a:spcBef>
                <a:spcPts val="0"/>
              </a:spcBef>
              <a:spcAft>
                <a:spcPts val="0"/>
              </a:spcAft>
              <a:buClrTx/>
              <a:buSzTx/>
              <a:buFontTx/>
              <a:buNone/>
              <a:tabLst/>
              <a:defRPr/>
            </a:pPr>
            <a:endParaRPr lang="tr-TR"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tr-TR" dirty="0" smtClean="0"/>
              <a:t>Gebeliğin yirminci haftasından önce ortaya çıkan eklampsi, genellikle, plasentanın eşlik fetüsü olan ya da olmayan </a:t>
            </a:r>
            <a:r>
              <a:rPr lang="tr-TR" dirty="0" err="1" smtClean="0"/>
              <a:t>hidropik</a:t>
            </a:r>
            <a:r>
              <a:rPr lang="tr-TR" dirty="0" smtClean="0"/>
              <a:t> dejenerasyonuyla ilişkilidir.32,86 Seyrek olmasına rağmen, eklampsi, gebeliğin ilk yarısı boyunca, </a:t>
            </a:r>
            <a:r>
              <a:rPr lang="tr-TR" dirty="0" err="1" smtClean="0"/>
              <a:t>molar</a:t>
            </a:r>
            <a:r>
              <a:rPr lang="tr-TR" dirty="0" smtClean="0"/>
              <a:t> dejenerasyon olmaksızın ortaya çıkabilir plasenta.</a:t>
            </a:r>
          </a:p>
          <a:p>
            <a:pPr marL="0" marR="0" lvl="1" indent="0" algn="l" defTabSz="914400" rtl="0" eaLnBrk="1" fontAlgn="auto" latinLnBrk="0" hangingPunct="1">
              <a:lnSpc>
                <a:spcPct val="100000"/>
              </a:lnSpc>
              <a:spcBef>
                <a:spcPts val="0"/>
              </a:spcBef>
              <a:spcAft>
                <a:spcPts val="0"/>
              </a:spcAft>
              <a:buClrTx/>
              <a:buSzTx/>
              <a:buFontTx/>
              <a:buNone/>
              <a:tabLst/>
              <a:defRPr/>
            </a:pPr>
            <a:endParaRPr lang="tr-TR" dirty="0" smtClean="0"/>
          </a:p>
          <a:p>
            <a:endParaRPr lang="tr-TR" dirty="0"/>
          </a:p>
        </p:txBody>
      </p:sp>
      <p:sp>
        <p:nvSpPr>
          <p:cNvPr id="4" name="Slayt Numarası Yer Tutucusu 3"/>
          <p:cNvSpPr>
            <a:spLocks noGrp="1"/>
          </p:cNvSpPr>
          <p:nvPr>
            <p:ph type="sldNum" sz="quarter" idx="10"/>
          </p:nvPr>
        </p:nvSpPr>
        <p:spPr/>
        <p:txBody>
          <a:bodyPr/>
          <a:lstStyle/>
          <a:p>
            <a:fld id="{2F1AFB6C-3A21-ED44-BD6F-712DE3A5A382}" type="slidenum">
              <a:rPr lang="tr-TR" smtClean="0"/>
              <a:t>6</a:t>
            </a:fld>
            <a:endParaRPr lang="tr-TR"/>
          </a:p>
        </p:txBody>
      </p:sp>
    </p:spTree>
    <p:extLst>
      <p:ext uri="{BB962C8B-B14F-4D97-AF65-F5344CB8AC3E}">
        <p14:creationId xmlns:p14="http://schemas.microsoft.com/office/powerpoint/2010/main" val="7696142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Histopatolojik bulgular. </a:t>
            </a:r>
            <a:r>
              <a:rPr lang="tr-TR" dirty="0" err="1" smtClean="0"/>
              <a:t>Eklampsiden</a:t>
            </a:r>
            <a:r>
              <a:rPr lang="tr-TR" dirty="0" smtClean="0"/>
              <a:t> ölen hastalarda ödem, enfarktüs ve kanama şeklinde beyaz cevher (</a:t>
            </a:r>
            <a:r>
              <a:rPr lang="tr-TR" dirty="0" err="1" smtClean="0"/>
              <a:t>mikrohemoraji</a:t>
            </a:r>
            <a:r>
              <a:rPr lang="tr-TR" dirty="0" smtClean="0"/>
              <a:t> ve </a:t>
            </a:r>
            <a:r>
              <a:rPr lang="tr-TR" dirty="0" err="1" smtClean="0"/>
              <a:t>intraserebral</a:t>
            </a:r>
            <a:r>
              <a:rPr lang="tr-TR" dirty="0" smtClean="0"/>
              <a:t> </a:t>
            </a:r>
            <a:r>
              <a:rPr lang="tr-TR" dirty="0" err="1" smtClean="0"/>
              <a:t>parankim</a:t>
            </a:r>
            <a:r>
              <a:rPr lang="tr-TR" dirty="0" smtClean="0"/>
              <a:t> kanaması) yaygın bir otopsi türüdür.</a:t>
            </a:r>
          </a:p>
          <a:p>
            <a:endParaRPr lang="tr-TR" dirty="0" smtClean="0"/>
          </a:p>
          <a:p>
            <a:r>
              <a:rPr lang="tr-TR" sz="1200" b="1" i="0" kern="1200" dirty="0" err="1" smtClean="0">
                <a:solidFill>
                  <a:schemeClr val="tx1"/>
                </a:solidFill>
                <a:effectLst/>
                <a:latin typeface="+mn-lt"/>
                <a:ea typeface="+mn-ea"/>
                <a:cs typeface="+mn-cs"/>
              </a:rPr>
              <a:t>Reversible</a:t>
            </a:r>
            <a:r>
              <a:rPr lang="tr-TR" sz="1200" b="1" i="0" kern="1200" dirty="0" smtClean="0">
                <a:solidFill>
                  <a:schemeClr val="tx1"/>
                </a:solidFill>
                <a:effectLst/>
                <a:latin typeface="+mn-lt"/>
                <a:ea typeface="+mn-ea"/>
                <a:cs typeface="+mn-cs"/>
              </a:rPr>
              <a:t> posterior </a:t>
            </a:r>
            <a:r>
              <a:rPr lang="tr-TR" sz="1200" b="1" i="0" kern="1200" dirty="0" err="1" smtClean="0">
                <a:solidFill>
                  <a:schemeClr val="tx1"/>
                </a:solidFill>
                <a:effectLst/>
                <a:latin typeface="+mn-lt"/>
                <a:ea typeface="+mn-ea"/>
                <a:cs typeface="+mn-cs"/>
              </a:rPr>
              <a:t>leukoencephalopathy</a:t>
            </a:r>
            <a:r>
              <a:rPr lang="tr-TR" sz="1200" b="1" i="0" kern="1200" dirty="0" smtClean="0">
                <a:solidFill>
                  <a:schemeClr val="tx1"/>
                </a:solidFill>
                <a:effectLst/>
                <a:latin typeface="+mn-lt"/>
                <a:ea typeface="+mn-ea"/>
                <a:cs typeface="+mn-cs"/>
              </a:rPr>
              <a:t> </a:t>
            </a:r>
            <a:r>
              <a:rPr lang="tr-TR" sz="1200" b="1" i="0" kern="1200" dirty="0" err="1" smtClean="0">
                <a:solidFill>
                  <a:schemeClr val="tx1"/>
                </a:solidFill>
                <a:effectLst/>
                <a:latin typeface="+mn-lt"/>
                <a:ea typeface="+mn-ea"/>
                <a:cs typeface="+mn-cs"/>
              </a:rPr>
              <a:t>syndrome</a:t>
            </a:r>
            <a:endParaRPr lang="tr-TR" dirty="0" smtClean="0"/>
          </a:p>
          <a:p>
            <a:endParaRPr lang="tr-TR"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t>subkortikal beyaz cevher ve çoğunlukla parietooccipital loblarda posterior </a:t>
            </a:r>
            <a:r>
              <a:rPr lang="tr-TR" dirty="0" err="1" smtClean="0"/>
              <a:t>reversib</a:t>
            </a:r>
            <a:r>
              <a:rPr lang="tr-TR" dirty="0" smtClean="0"/>
              <a:t> </a:t>
            </a:r>
            <a:r>
              <a:rPr lang="tr-TR" dirty="0" err="1" smtClean="0"/>
              <a:t>ensefolopati</a:t>
            </a:r>
            <a:r>
              <a:rPr lang="tr-TR" dirty="0" smtClean="0"/>
              <a:t> sendromunda ile uyumlu  komşu gri cevherde ödem ve enfarktüsün varlığını ortaya koymaktadır</a:t>
            </a:r>
          </a:p>
          <a:p>
            <a:pPr marL="0" marR="0" indent="0" algn="l" defTabSz="914400" rtl="0" eaLnBrk="1" fontAlgn="auto" latinLnBrk="0" hangingPunct="1">
              <a:lnSpc>
                <a:spcPct val="100000"/>
              </a:lnSpc>
              <a:spcBef>
                <a:spcPts val="0"/>
              </a:spcBef>
              <a:spcAft>
                <a:spcPts val="0"/>
              </a:spcAft>
              <a:buClrTx/>
              <a:buSzTx/>
              <a:buFontTx/>
              <a:buNone/>
              <a:tabLst/>
              <a:defRPr/>
            </a:pPr>
            <a:endParaRPr lang="tr-TR"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t>Bu hastalarda, spesifik farmakolojik tedavi veya cerrahi gerektiren kanamalar ve diğer ciddi anormallikler hariç tutulmalıdır. </a:t>
            </a:r>
            <a:r>
              <a:rPr lang="tr-TR" dirty="0" err="1" smtClean="0"/>
              <a:t>Eklampside</a:t>
            </a:r>
            <a:r>
              <a:rPr lang="tr-TR" dirty="0" smtClean="0"/>
              <a:t> </a:t>
            </a:r>
            <a:r>
              <a:rPr lang="tr-TR" dirty="0" err="1" smtClean="0"/>
              <a:t>atipik</a:t>
            </a:r>
            <a:r>
              <a:rPr lang="tr-TR" dirty="0" smtClean="0"/>
              <a:t> bir </a:t>
            </a:r>
            <a:r>
              <a:rPr lang="tr-TR" dirty="0" err="1" smtClean="0"/>
              <a:t>prezente</a:t>
            </a:r>
            <a:r>
              <a:rPr lang="tr-TR" dirty="0" smtClean="0"/>
              <a:t> sahip hastalarda beyin görüntüleme de yararlı olabilir (doğumdan 20 hafta önce başlamış veya doğumdan sonra 48 saatten fazla ve eklampsi uygun magnezyum sülfat tedavisine dirençli). MR ve manyetik rezonans anjiyografi (MRA) hem de </a:t>
            </a:r>
            <a:r>
              <a:rPr lang="tr-TR" dirty="0" err="1" smtClean="0"/>
              <a:t>serebral</a:t>
            </a:r>
            <a:r>
              <a:rPr lang="tr-TR" dirty="0" smtClean="0"/>
              <a:t> </a:t>
            </a:r>
            <a:r>
              <a:rPr lang="tr-TR" dirty="0" err="1" smtClean="0"/>
              <a:t>vasküler</a:t>
            </a:r>
            <a:r>
              <a:rPr lang="tr-TR" dirty="0" smtClean="0"/>
              <a:t> </a:t>
            </a:r>
            <a:r>
              <a:rPr lang="tr-TR" dirty="0" err="1" smtClean="0"/>
              <a:t>Doppler</a:t>
            </a:r>
            <a:r>
              <a:rPr lang="tr-TR" dirty="0" smtClean="0"/>
              <a:t> </a:t>
            </a:r>
            <a:r>
              <a:rPr lang="tr-TR" dirty="0" err="1" smtClean="0"/>
              <a:t>hızmetrelerindeki</a:t>
            </a:r>
            <a:r>
              <a:rPr lang="tr-TR" dirty="0" smtClean="0"/>
              <a:t> ilerlemeler, </a:t>
            </a:r>
            <a:r>
              <a:rPr lang="tr-TR" dirty="0" err="1" smtClean="0"/>
              <a:t>patogenezle</a:t>
            </a:r>
            <a:r>
              <a:rPr lang="tr-TR" dirty="0" smtClean="0"/>
              <a:t> ilgili anlayışımıza yardımcı olabilir ve bu durumun uzun vadeli sonuçlarını geliştirebilir.86</a:t>
            </a:r>
            <a:endParaRPr lang="tr-TR" dirty="0"/>
          </a:p>
        </p:txBody>
      </p:sp>
      <p:sp>
        <p:nvSpPr>
          <p:cNvPr id="4" name="Slayt Numarası Yer Tutucusu 3"/>
          <p:cNvSpPr>
            <a:spLocks noGrp="1"/>
          </p:cNvSpPr>
          <p:nvPr>
            <p:ph type="sldNum" sz="quarter" idx="10"/>
          </p:nvPr>
        </p:nvSpPr>
        <p:spPr/>
        <p:txBody>
          <a:bodyPr/>
          <a:lstStyle/>
          <a:p>
            <a:fld id="{2F1AFB6C-3A21-ED44-BD6F-712DE3A5A382}" type="slidenum">
              <a:rPr lang="tr-TR" smtClean="0"/>
              <a:t>7</a:t>
            </a:fld>
            <a:endParaRPr lang="tr-TR"/>
          </a:p>
        </p:txBody>
      </p:sp>
    </p:spTree>
    <p:extLst>
      <p:ext uri="{BB962C8B-B14F-4D97-AF65-F5344CB8AC3E}">
        <p14:creationId xmlns:p14="http://schemas.microsoft.com/office/powerpoint/2010/main" val="737825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b="1" dirty="0" smtClean="0"/>
              <a:t>Gelişmekte olan ülkelerden bildirilen yüksek </a:t>
            </a:r>
            <a:r>
              <a:rPr lang="tr-TR" b="1" dirty="0" err="1" smtClean="0"/>
              <a:t>maternal</a:t>
            </a:r>
            <a:r>
              <a:rPr lang="tr-TR" b="1" dirty="0" smtClean="0"/>
              <a:t> </a:t>
            </a:r>
            <a:r>
              <a:rPr lang="tr-TR" b="1" dirty="0" err="1" smtClean="0"/>
              <a:t>mortalite</a:t>
            </a:r>
            <a:r>
              <a:rPr lang="tr-TR" b="1" dirty="0" smtClean="0"/>
              <a:t>, öncelikle hastane dışında çoklu nöbet geçiren ve doğum öncesi bakım almayan hastalar arasında görülür. Buna ek olarak, bu yüksek ölüm oranı, </a:t>
            </a:r>
            <a:r>
              <a:rPr lang="tr-TR" b="1" dirty="0" err="1" smtClean="0"/>
              <a:t>eklampsiden</a:t>
            </a:r>
            <a:r>
              <a:rPr lang="tr-TR" b="1" dirty="0" smtClean="0"/>
              <a:t> kaynaklanan </a:t>
            </a:r>
            <a:r>
              <a:rPr lang="tr-TR" b="1" dirty="0" err="1" smtClean="0"/>
              <a:t>maternal</a:t>
            </a:r>
            <a:r>
              <a:rPr lang="tr-TR" b="1" dirty="0" smtClean="0"/>
              <a:t> komplikasyonları yönetmek için gerekli olan kaynakların ve yoğun bakım tesislerinin yetersizliğinden kaynaklanıyor olabilir</a:t>
            </a:r>
          </a:p>
          <a:p>
            <a:endParaRPr lang="tr-TR"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t>Eklamptik gebeliklerde </a:t>
            </a:r>
            <a:r>
              <a:rPr lang="tr-TR" dirty="0" err="1" smtClean="0"/>
              <a:t>perinatal</a:t>
            </a:r>
            <a:r>
              <a:rPr lang="tr-TR" dirty="0" smtClean="0"/>
              <a:t> </a:t>
            </a:r>
            <a:r>
              <a:rPr lang="tr-TR" dirty="0" err="1" smtClean="0"/>
              <a:t>mortalite</a:t>
            </a:r>
            <a:r>
              <a:rPr lang="tr-TR" dirty="0" smtClean="0"/>
              <a:t> ve </a:t>
            </a:r>
            <a:r>
              <a:rPr lang="tr-TR" dirty="0" err="1" smtClean="0"/>
              <a:t>morbidite</a:t>
            </a:r>
            <a:r>
              <a:rPr lang="tr-TR" dirty="0" smtClean="0"/>
              <a:t> yüksek kalmaktadır. Son serilerde bildirilen </a:t>
            </a:r>
            <a:r>
              <a:rPr lang="tr-TR" dirty="0" err="1" smtClean="0"/>
              <a:t>perinatal</a:t>
            </a:r>
            <a:r>
              <a:rPr lang="tr-TR" dirty="0" smtClean="0"/>
              <a:t> ölüm hızı% 5.6 ila% 11.8 arasındadır.86 yüksek </a:t>
            </a:r>
            <a:r>
              <a:rPr lang="tr-TR" dirty="0" err="1" smtClean="0"/>
              <a:t>perinatal</a:t>
            </a:r>
            <a:r>
              <a:rPr lang="tr-TR" dirty="0" smtClean="0"/>
              <a:t> ölüm hızı </a:t>
            </a:r>
            <a:r>
              <a:rPr lang="tr-TR" dirty="0" err="1" smtClean="0"/>
              <a:t>prematüreite</a:t>
            </a:r>
            <a:r>
              <a:rPr lang="tr-TR" dirty="0" smtClean="0"/>
              <a:t>, plasenta </a:t>
            </a:r>
            <a:r>
              <a:rPr lang="tr-TR" dirty="0" err="1" smtClean="0"/>
              <a:t>dekolmanı</a:t>
            </a:r>
            <a:r>
              <a:rPr lang="tr-TR" dirty="0" smtClean="0"/>
              <a:t> ve şiddetli FGR ile ilişkilidir.86 e </a:t>
            </a:r>
            <a:r>
              <a:rPr lang="tr-TR" dirty="0" err="1" smtClean="0"/>
              <a:t>preterm</a:t>
            </a:r>
            <a:r>
              <a:rPr lang="tr-TR" dirty="0" smtClean="0"/>
              <a:t> doğum oranı yaklaşık% 50 iken, yaklaşık% 25 vakalar gebeliğin 32. haftasından önce görülür.86</a:t>
            </a:r>
          </a:p>
          <a:p>
            <a:endParaRPr lang="tr-TR" dirty="0"/>
          </a:p>
        </p:txBody>
      </p:sp>
      <p:sp>
        <p:nvSpPr>
          <p:cNvPr id="4" name="Slayt Numarası Yer Tutucusu 3"/>
          <p:cNvSpPr>
            <a:spLocks noGrp="1"/>
          </p:cNvSpPr>
          <p:nvPr>
            <p:ph type="sldNum" sz="quarter" idx="10"/>
          </p:nvPr>
        </p:nvSpPr>
        <p:spPr/>
        <p:txBody>
          <a:bodyPr/>
          <a:lstStyle/>
          <a:p>
            <a:fld id="{2F1AFB6C-3A21-ED44-BD6F-712DE3A5A382}" type="slidenum">
              <a:rPr lang="tr-TR" smtClean="0"/>
              <a:t>8</a:t>
            </a:fld>
            <a:endParaRPr lang="tr-TR"/>
          </a:p>
        </p:txBody>
      </p:sp>
    </p:spTree>
    <p:extLst>
      <p:ext uri="{BB962C8B-B14F-4D97-AF65-F5344CB8AC3E}">
        <p14:creationId xmlns:p14="http://schemas.microsoft.com/office/powerpoint/2010/main" val="8439623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Eklampsinin önlenmesi, etiyolojisi ve </a:t>
            </a:r>
            <a:r>
              <a:rPr lang="tr-TR" dirty="0" err="1" smtClean="0"/>
              <a:t>patofizyolojisi</a:t>
            </a:r>
            <a:r>
              <a:rPr lang="tr-TR" dirty="0" smtClean="0"/>
              <a:t> ile </a:t>
            </a:r>
            <a:r>
              <a:rPr lang="tr-TR" dirty="0" err="1" smtClean="0"/>
              <a:t>konvülziyon</a:t>
            </a:r>
            <a:r>
              <a:rPr lang="tr-TR" dirty="0" smtClean="0"/>
              <a:t> gelişimi açısından yüksek riskli hastaları öngörmek için kullanılan yöntemlerin bilinmesini gerektirir. Bununla birlikte, daha önce de tartışıldığı gibi, </a:t>
            </a:r>
            <a:r>
              <a:rPr lang="tr-TR" dirty="0" err="1" smtClean="0"/>
              <a:t>eklampsinin</a:t>
            </a:r>
            <a:r>
              <a:rPr lang="tr-TR" dirty="0" smtClean="0"/>
              <a:t> </a:t>
            </a:r>
            <a:r>
              <a:rPr lang="tr-TR" dirty="0" err="1" smtClean="0"/>
              <a:t>patogenezi</a:t>
            </a:r>
            <a:r>
              <a:rPr lang="tr-TR" dirty="0" smtClean="0"/>
              <a:t> büyük oranda bilinmemektedir. Eklampsinin önlenmesi birincil olabilir, PE'nin gelişimini ve / veya ilerlemesini önleyerek ya da yerleşmiş </a:t>
            </a:r>
            <a:r>
              <a:rPr lang="tr-TR" dirty="0" err="1" smtClean="0"/>
              <a:t>PE'li</a:t>
            </a:r>
            <a:r>
              <a:rPr lang="tr-TR" dirty="0" smtClean="0"/>
              <a:t> kadınlarda </a:t>
            </a:r>
            <a:r>
              <a:rPr lang="tr-TR" dirty="0" err="1" smtClean="0"/>
              <a:t>konvülsiyonları</a:t>
            </a:r>
            <a:r>
              <a:rPr lang="tr-TR" dirty="0" smtClean="0"/>
              <a:t> önleyen farmakolojik ajanlar kullanarak </a:t>
            </a:r>
            <a:r>
              <a:rPr lang="tr-TR" dirty="0" err="1" smtClean="0"/>
              <a:t>sekonder</a:t>
            </a:r>
            <a:r>
              <a:rPr lang="tr-TR" dirty="0" smtClean="0"/>
              <a:t> olabilir. Yerleşik eklampsi hastalarında sonraki </a:t>
            </a:r>
            <a:r>
              <a:rPr lang="tr-TR" dirty="0" err="1" smtClean="0"/>
              <a:t>konvülsiyonları</a:t>
            </a:r>
            <a:r>
              <a:rPr lang="tr-TR" dirty="0" smtClean="0"/>
              <a:t> önleyerek önleme aynı zamanda üçüncül olabilir.</a:t>
            </a:r>
            <a:endParaRPr lang="tr-TR" dirty="0"/>
          </a:p>
        </p:txBody>
      </p:sp>
      <p:sp>
        <p:nvSpPr>
          <p:cNvPr id="4" name="Slayt Numarası Yer Tutucusu 3"/>
          <p:cNvSpPr>
            <a:spLocks noGrp="1"/>
          </p:cNvSpPr>
          <p:nvPr>
            <p:ph type="sldNum" sz="quarter" idx="10"/>
          </p:nvPr>
        </p:nvSpPr>
        <p:spPr/>
        <p:txBody>
          <a:bodyPr/>
          <a:lstStyle/>
          <a:p>
            <a:fld id="{2F1AFB6C-3A21-ED44-BD6F-712DE3A5A382}" type="slidenum">
              <a:rPr lang="tr-TR" smtClean="0"/>
              <a:t>9</a:t>
            </a:fld>
            <a:endParaRPr lang="tr-TR"/>
          </a:p>
        </p:txBody>
      </p:sp>
    </p:spTree>
    <p:extLst>
      <p:ext uri="{BB962C8B-B14F-4D97-AF65-F5344CB8AC3E}">
        <p14:creationId xmlns:p14="http://schemas.microsoft.com/office/powerpoint/2010/main" val="13807691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kern="1200" dirty="0" err="1" smtClean="0">
                <a:solidFill>
                  <a:schemeClr val="tx1"/>
                </a:solidFill>
                <a:effectLst/>
                <a:latin typeface="+mn-lt"/>
                <a:ea typeface="+mn-ea"/>
                <a:cs typeface="+mn-cs"/>
              </a:rPr>
              <a:t>Compliance</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with</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utili</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zation</a:t>
            </a:r>
            <a:r>
              <a:rPr lang="tr-TR" sz="1200" kern="1200" dirty="0" smtClean="0">
                <a:solidFill>
                  <a:schemeClr val="tx1"/>
                </a:solidFill>
                <a:effectLst/>
                <a:latin typeface="+mn-lt"/>
                <a:ea typeface="+mn-ea"/>
                <a:cs typeface="+mn-cs"/>
              </a:rPr>
              <a:t> of </a:t>
            </a:r>
            <a:r>
              <a:rPr lang="tr-TR" sz="1200" kern="1200" dirty="0" err="1" smtClean="0">
                <a:solidFill>
                  <a:schemeClr val="tx1"/>
                </a:solidFill>
                <a:effectLst/>
                <a:latin typeface="+mn-lt"/>
                <a:ea typeface="+mn-ea"/>
                <a:cs typeface="+mn-cs"/>
              </a:rPr>
              <a:t>intravenous</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blood</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pressure</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medication</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increased</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by</a:t>
            </a:r>
            <a:r>
              <a:rPr lang="tr-TR" sz="1200" kern="1200" dirty="0" smtClean="0">
                <a:solidFill>
                  <a:schemeClr val="tx1"/>
                </a:solidFill>
                <a:effectLst/>
                <a:latin typeface="+mn-lt"/>
                <a:ea typeface="+mn-ea"/>
                <a:cs typeface="+mn-cs"/>
              </a:rPr>
              <a:t> 33.2%, </a:t>
            </a:r>
            <a:r>
              <a:rPr lang="tr-TR" sz="1200" kern="1200" dirty="0" err="1" smtClean="0">
                <a:solidFill>
                  <a:schemeClr val="tx1"/>
                </a:solidFill>
                <a:effectLst/>
                <a:latin typeface="+mn-lt"/>
                <a:ea typeface="+mn-ea"/>
                <a:cs typeface="+mn-cs"/>
              </a:rPr>
              <a:t>from</a:t>
            </a:r>
            <a:r>
              <a:rPr lang="tr-TR" sz="1200" kern="1200" dirty="0" smtClean="0">
                <a:solidFill>
                  <a:schemeClr val="tx1"/>
                </a:solidFill>
                <a:effectLst/>
                <a:latin typeface="+mn-lt"/>
                <a:ea typeface="+mn-ea"/>
                <a:cs typeface="+mn-cs"/>
              </a:rPr>
              <a:t> a </a:t>
            </a:r>
            <a:r>
              <a:rPr lang="tr-TR" sz="1200" kern="1200" dirty="0" err="1" smtClean="0">
                <a:solidFill>
                  <a:schemeClr val="tx1"/>
                </a:solidFill>
                <a:effectLst/>
                <a:latin typeface="+mn-lt"/>
                <a:ea typeface="+mn-ea"/>
                <a:cs typeface="+mn-cs"/>
              </a:rPr>
              <a:t>baseline</a:t>
            </a:r>
            <a:r>
              <a:rPr lang="tr-TR" sz="1200" kern="1200" dirty="0" smtClean="0">
                <a:solidFill>
                  <a:schemeClr val="tx1"/>
                </a:solidFill>
                <a:effectLst/>
                <a:latin typeface="+mn-lt"/>
                <a:ea typeface="+mn-ea"/>
                <a:cs typeface="+mn-cs"/>
              </a:rPr>
              <a:t> of 57.1-90.3% (P &lt; .01) </a:t>
            </a:r>
            <a:r>
              <a:rPr lang="tr-TR" sz="1200" kern="1200" dirty="0" err="1" smtClean="0">
                <a:solidFill>
                  <a:schemeClr val="tx1"/>
                </a:solidFill>
                <a:effectLst/>
                <a:latin typeface="+mn-lt"/>
                <a:ea typeface="+mn-ea"/>
                <a:cs typeface="+mn-cs"/>
              </a:rPr>
              <a:t>during</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the</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last</a:t>
            </a:r>
            <a:r>
              <a:rPr lang="tr-TR" sz="1200" kern="1200" dirty="0" smtClean="0">
                <a:solidFill>
                  <a:schemeClr val="tx1"/>
                </a:solidFill>
                <a:effectLst/>
                <a:latin typeface="+mn-lt"/>
                <a:ea typeface="+mn-ea"/>
                <a:cs typeface="+mn-cs"/>
              </a:rPr>
              <a:t> 6 </a:t>
            </a:r>
            <a:r>
              <a:rPr lang="tr-TR" sz="1200" kern="1200" dirty="0" err="1" smtClean="0">
                <a:solidFill>
                  <a:schemeClr val="tx1"/>
                </a:solidFill>
                <a:effectLst/>
                <a:latin typeface="+mn-lt"/>
                <a:ea typeface="+mn-ea"/>
                <a:cs typeface="+mn-cs"/>
              </a:rPr>
              <a:t>months</a:t>
            </a:r>
            <a:r>
              <a:rPr lang="tr-TR" sz="1200" kern="1200" dirty="0" smtClean="0">
                <a:solidFill>
                  <a:schemeClr val="tx1"/>
                </a:solidFill>
                <a:effectLst/>
                <a:latin typeface="+mn-lt"/>
                <a:ea typeface="+mn-ea"/>
                <a:cs typeface="+mn-cs"/>
              </a:rPr>
              <a:t> of </a:t>
            </a:r>
            <a:r>
              <a:rPr lang="tr-TR" sz="1200" kern="1200" dirty="0" err="1" smtClean="0">
                <a:solidFill>
                  <a:schemeClr val="tx1"/>
                </a:solidFill>
                <a:effectLst/>
                <a:latin typeface="+mn-lt"/>
                <a:ea typeface="+mn-ea"/>
                <a:cs typeface="+mn-cs"/>
              </a:rPr>
              <a:t>moni</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toring</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Compliance</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with</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utilization</a:t>
            </a:r>
            <a:r>
              <a:rPr lang="tr-TR" sz="1200" kern="1200" dirty="0" smtClean="0">
                <a:solidFill>
                  <a:schemeClr val="tx1"/>
                </a:solidFill>
                <a:effectLst/>
                <a:latin typeface="+mn-lt"/>
                <a:ea typeface="+mn-ea"/>
                <a:cs typeface="+mn-cs"/>
              </a:rPr>
              <a:t> of </a:t>
            </a:r>
            <a:r>
              <a:rPr lang="tr-TR" sz="1200" kern="1200" dirty="0" err="1" smtClean="0">
                <a:solidFill>
                  <a:schemeClr val="tx1"/>
                </a:solidFill>
                <a:effectLst/>
                <a:latin typeface="+mn-lt"/>
                <a:ea typeface="+mn-ea"/>
                <a:cs typeface="+mn-cs"/>
              </a:rPr>
              <a:t>magnesium</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sulfate</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increased</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by</a:t>
            </a:r>
            <a:r>
              <a:rPr lang="tr-TR" sz="1200" kern="1200" dirty="0" smtClean="0">
                <a:solidFill>
                  <a:schemeClr val="tx1"/>
                </a:solidFill>
                <a:effectLst/>
                <a:latin typeface="+mn-lt"/>
                <a:ea typeface="+mn-ea"/>
                <a:cs typeface="+mn-cs"/>
              </a:rPr>
              <a:t> 10.8%, </a:t>
            </a:r>
            <a:r>
              <a:rPr lang="tr-TR" sz="1200" kern="1200" dirty="0" err="1" smtClean="0">
                <a:solidFill>
                  <a:schemeClr val="tx1"/>
                </a:solidFill>
                <a:effectLst/>
                <a:latin typeface="+mn-lt"/>
                <a:ea typeface="+mn-ea"/>
                <a:cs typeface="+mn-cs"/>
              </a:rPr>
              <a:t>from</a:t>
            </a:r>
            <a:r>
              <a:rPr lang="tr-TR" sz="1200" kern="1200" dirty="0" smtClean="0">
                <a:solidFill>
                  <a:schemeClr val="tx1"/>
                </a:solidFill>
                <a:effectLst/>
                <a:latin typeface="+mn-lt"/>
                <a:ea typeface="+mn-ea"/>
                <a:cs typeface="+mn-cs"/>
              </a:rPr>
              <a:t> a </a:t>
            </a:r>
            <a:r>
              <a:rPr lang="tr-TR" sz="1200" kern="1200" dirty="0" err="1" smtClean="0">
                <a:solidFill>
                  <a:schemeClr val="tx1"/>
                </a:solidFill>
                <a:effectLst/>
                <a:latin typeface="+mn-lt"/>
                <a:ea typeface="+mn-ea"/>
                <a:cs typeface="+mn-cs"/>
              </a:rPr>
              <a:t>baseline</a:t>
            </a:r>
            <a:r>
              <a:rPr lang="tr-TR" sz="1200" kern="1200" dirty="0" smtClean="0">
                <a:solidFill>
                  <a:schemeClr val="tx1"/>
                </a:solidFill>
                <a:effectLst/>
                <a:latin typeface="+mn-lt"/>
                <a:ea typeface="+mn-ea"/>
                <a:cs typeface="+mn-cs"/>
              </a:rPr>
              <a:t> of 85.4-96.2% (P &lt; .01). </a:t>
            </a:r>
            <a:r>
              <a:rPr lang="tr-TR" sz="1200" kern="1200" dirty="0" err="1" smtClean="0">
                <a:solidFill>
                  <a:schemeClr val="tx1"/>
                </a:solidFill>
                <a:effectLst/>
                <a:latin typeface="+mn-lt"/>
                <a:ea typeface="+mn-ea"/>
                <a:cs typeface="+mn-cs"/>
              </a:rPr>
              <a:t>The</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incidence</a:t>
            </a:r>
            <a:r>
              <a:rPr lang="tr-TR" sz="1200" kern="1200" dirty="0" smtClean="0">
                <a:solidFill>
                  <a:schemeClr val="tx1"/>
                </a:solidFill>
                <a:effectLst/>
                <a:latin typeface="+mn-lt"/>
                <a:ea typeface="+mn-ea"/>
                <a:cs typeface="+mn-cs"/>
              </a:rPr>
              <a:t> of </a:t>
            </a:r>
            <a:r>
              <a:rPr lang="tr-TR" sz="1200" kern="1200" dirty="0" err="1" smtClean="0">
                <a:solidFill>
                  <a:schemeClr val="tx1"/>
                </a:solidFill>
                <a:effectLst/>
                <a:latin typeface="+mn-lt"/>
                <a:ea typeface="+mn-ea"/>
                <a:cs typeface="+mn-cs"/>
              </a:rPr>
              <a:t>eclampsia</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declined</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by</a:t>
            </a:r>
            <a:r>
              <a:rPr lang="tr-TR" sz="1200" kern="1200" dirty="0" smtClean="0">
                <a:solidFill>
                  <a:schemeClr val="tx1"/>
                </a:solidFill>
                <a:effectLst/>
                <a:latin typeface="+mn-lt"/>
                <a:ea typeface="+mn-ea"/>
                <a:cs typeface="+mn-cs"/>
              </a:rPr>
              <a:t> 42.6% (1.15 ` 0.15/1000 </a:t>
            </a:r>
            <a:r>
              <a:rPr lang="tr-TR" sz="1200" kern="1200" dirty="0" err="1" smtClean="0">
                <a:solidFill>
                  <a:schemeClr val="tx1"/>
                </a:solidFill>
                <a:effectLst/>
                <a:latin typeface="+mn-lt"/>
                <a:ea typeface="+mn-ea"/>
                <a:cs typeface="+mn-cs"/>
              </a:rPr>
              <a:t>to</a:t>
            </a:r>
            <a:r>
              <a:rPr lang="tr-TR" sz="1200" kern="1200" dirty="0" smtClean="0">
                <a:solidFill>
                  <a:schemeClr val="tx1"/>
                </a:solidFill>
                <a:effectLst/>
                <a:latin typeface="+mn-lt"/>
                <a:ea typeface="+mn-ea"/>
                <a:cs typeface="+mn-cs"/>
              </a:rPr>
              <a:t> 0.62 ` 0.09/1000 </a:t>
            </a:r>
            <a:r>
              <a:rPr lang="tr-TR" sz="1200" kern="1200" dirty="0" err="1" smtClean="0">
                <a:solidFill>
                  <a:schemeClr val="tx1"/>
                </a:solidFill>
                <a:effectLst/>
                <a:latin typeface="+mn-lt"/>
                <a:ea typeface="+mn-ea"/>
                <a:cs typeface="+mn-cs"/>
              </a:rPr>
              <a:t>births</a:t>
            </a:r>
            <a:r>
              <a:rPr lang="tr-TR" sz="1200" kern="1200" dirty="0" smtClean="0">
                <a:solidFill>
                  <a:schemeClr val="tx1"/>
                </a:solidFill>
                <a:effectLst/>
                <a:latin typeface="+mn-lt"/>
                <a:ea typeface="+mn-ea"/>
                <a:cs typeface="+mn-cs"/>
              </a:rPr>
              <a:t>). Severe </a:t>
            </a:r>
            <a:r>
              <a:rPr lang="tr-TR" sz="1200" kern="1200" dirty="0" err="1" smtClean="0">
                <a:solidFill>
                  <a:schemeClr val="tx1"/>
                </a:solidFill>
                <a:effectLst/>
                <a:latin typeface="+mn-lt"/>
                <a:ea typeface="+mn-ea"/>
                <a:cs typeface="+mn-cs"/>
              </a:rPr>
              <a:t>maternal</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morbidity</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decreased</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by</a:t>
            </a:r>
            <a:r>
              <a:rPr lang="tr-TR" sz="1200" kern="1200" dirty="0" smtClean="0">
                <a:solidFill>
                  <a:schemeClr val="tx1"/>
                </a:solidFill>
                <a:effectLst/>
                <a:latin typeface="+mn-lt"/>
                <a:ea typeface="+mn-ea"/>
                <a:cs typeface="+mn-cs"/>
              </a:rPr>
              <a:t> 16.7% </a:t>
            </a:r>
            <a:r>
              <a:rPr lang="tr-TR" sz="1200" kern="1200" dirty="0" err="1" smtClean="0">
                <a:solidFill>
                  <a:schemeClr val="tx1"/>
                </a:solidFill>
                <a:effectLst/>
                <a:latin typeface="+mn-lt"/>
                <a:ea typeface="+mn-ea"/>
                <a:cs typeface="+mn-cs"/>
              </a:rPr>
              <a:t>from</a:t>
            </a:r>
            <a:r>
              <a:rPr lang="tr-TR" sz="1200" kern="1200" dirty="0" smtClean="0">
                <a:solidFill>
                  <a:schemeClr val="tx1"/>
                </a:solidFill>
                <a:effectLst/>
                <a:latin typeface="+mn-lt"/>
                <a:ea typeface="+mn-ea"/>
                <a:cs typeface="+mn-cs"/>
              </a:rPr>
              <a:t> 2.4 ` 0.10% </a:t>
            </a:r>
            <a:r>
              <a:rPr lang="tr-TR" sz="1200" kern="1200" dirty="0" err="1" smtClean="0">
                <a:solidFill>
                  <a:schemeClr val="tx1"/>
                </a:solidFill>
                <a:effectLst/>
                <a:latin typeface="+mn-lt"/>
                <a:ea typeface="+mn-ea"/>
                <a:cs typeface="+mn-cs"/>
              </a:rPr>
              <a:t>to</a:t>
            </a:r>
            <a:r>
              <a:rPr lang="tr-TR" sz="1200" kern="1200" dirty="0" smtClean="0">
                <a:solidFill>
                  <a:schemeClr val="tx1"/>
                </a:solidFill>
                <a:effectLst/>
                <a:latin typeface="+mn-lt"/>
                <a:ea typeface="+mn-ea"/>
                <a:cs typeface="+mn-cs"/>
              </a:rPr>
              <a:t> 2.0 ` 0.15% (P &lt; .01). </a:t>
            </a:r>
            <a:endParaRPr lang="tr-TR" dirty="0"/>
          </a:p>
        </p:txBody>
      </p:sp>
      <p:sp>
        <p:nvSpPr>
          <p:cNvPr id="4" name="Slayt Numarası Yer Tutucusu 3"/>
          <p:cNvSpPr>
            <a:spLocks noGrp="1"/>
          </p:cNvSpPr>
          <p:nvPr>
            <p:ph type="sldNum" sz="quarter" idx="10"/>
          </p:nvPr>
        </p:nvSpPr>
        <p:spPr/>
        <p:txBody>
          <a:bodyPr/>
          <a:lstStyle/>
          <a:p>
            <a:fld id="{2F1AFB6C-3A21-ED44-BD6F-712DE3A5A382}" type="slidenum">
              <a:rPr lang="tr-TR" smtClean="0"/>
              <a:t>13</a:t>
            </a:fld>
            <a:endParaRPr lang="tr-TR"/>
          </a:p>
        </p:txBody>
      </p:sp>
    </p:spTree>
    <p:extLst>
      <p:ext uri="{BB962C8B-B14F-4D97-AF65-F5344CB8AC3E}">
        <p14:creationId xmlns:p14="http://schemas.microsoft.com/office/powerpoint/2010/main" val="19816123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tıklayın</a:t>
            </a:r>
            <a:endParaRPr lang="tr-TR"/>
          </a:p>
        </p:txBody>
      </p:sp>
      <p:sp>
        <p:nvSpPr>
          <p:cNvPr id="3" name="Alt Konu Başlığı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tr-TR"/>
          </a:p>
        </p:txBody>
      </p:sp>
      <p:sp>
        <p:nvSpPr>
          <p:cNvPr id="4" name="Veri Yer Tutucusu 3"/>
          <p:cNvSpPr>
            <a:spLocks noGrp="1"/>
          </p:cNvSpPr>
          <p:nvPr>
            <p:ph type="dt" sz="half" idx="10"/>
          </p:nvPr>
        </p:nvSpPr>
        <p:spPr/>
        <p:txBody>
          <a:bodyPr/>
          <a:lstStyle/>
          <a:p>
            <a:fld id="{2D223729-1894-3A45-820C-B1626F040125}" type="datetimeFigureOut">
              <a:rPr lang="tr-TR" smtClean="0"/>
              <a:t>14.01.2018</a:t>
            </a:fld>
            <a:endParaRPr lang="tr-TR"/>
          </a:p>
        </p:txBody>
      </p:sp>
      <p:sp>
        <p:nvSpPr>
          <p:cNvPr id="5" name="Alt 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8ADCC872-59E2-974C-BCB7-AF21F4EDE86B}" type="slidenum">
              <a:rPr lang="tr-TR" smtClean="0"/>
              <a:t>‹#›</a:t>
            </a:fld>
            <a:endParaRPr lang="tr-TR"/>
          </a:p>
        </p:txBody>
      </p:sp>
    </p:spTree>
    <p:extLst>
      <p:ext uri="{BB962C8B-B14F-4D97-AF65-F5344CB8AC3E}">
        <p14:creationId xmlns:p14="http://schemas.microsoft.com/office/powerpoint/2010/main" val="352452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tıklayın</a:t>
            </a:r>
            <a:endParaRPr lang="tr-TR"/>
          </a:p>
        </p:txBody>
      </p:sp>
      <p:sp>
        <p:nvSpPr>
          <p:cNvPr id="3" name="Dikey Metin Yer Tutucusu 2"/>
          <p:cNvSpPr>
            <a:spLocks noGrp="1"/>
          </p:cNvSpPr>
          <p:nvPr>
            <p:ph type="body" orient="vert" idx="1"/>
          </p:nvPr>
        </p:nvSpPr>
        <p:spPr/>
        <p:txBody>
          <a:bodyPr vert="eaVert"/>
          <a:lstStyle/>
          <a:p>
            <a:pPr lvl="0"/>
            <a:r>
              <a:rPr lang="tr-TR" smtClean="0"/>
              <a:t>Ana metin stillerini düzenlemek için tıklayın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2D223729-1894-3A45-820C-B1626F040125}" type="datetimeFigureOut">
              <a:rPr lang="tr-TR" smtClean="0"/>
              <a:t>14.01.2018</a:t>
            </a:fld>
            <a:endParaRPr lang="tr-TR"/>
          </a:p>
        </p:txBody>
      </p:sp>
      <p:sp>
        <p:nvSpPr>
          <p:cNvPr id="5" name="Alt 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8ADCC872-59E2-974C-BCB7-AF21F4EDE86B}" type="slidenum">
              <a:rPr lang="tr-TR" smtClean="0"/>
              <a:t>‹#›</a:t>
            </a:fld>
            <a:endParaRPr lang="tr-TR"/>
          </a:p>
        </p:txBody>
      </p:sp>
    </p:spTree>
    <p:extLst>
      <p:ext uri="{BB962C8B-B14F-4D97-AF65-F5344CB8AC3E}">
        <p14:creationId xmlns:p14="http://schemas.microsoft.com/office/powerpoint/2010/main" val="14423807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tıklayın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Ana metin stillerini düzenlemek için tıklayın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2D223729-1894-3A45-820C-B1626F040125}" type="datetimeFigureOut">
              <a:rPr lang="tr-TR" smtClean="0"/>
              <a:t>14.01.2018</a:t>
            </a:fld>
            <a:endParaRPr lang="tr-TR"/>
          </a:p>
        </p:txBody>
      </p:sp>
      <p:sp>
        <p:nvSpPr>
          <p:cNvPr id="5" name="Alt 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8ADCC872-59E2-974C-BCB7-AF21F4EDE86B}" type="slidenum">
              <a:rPr lang="tr-TR" smtClean="0"/>
              <a:t>‹#›</a:t>
            </a:fld>
            <a:endParaRPr lang="tr-TR"/>
          </a:p>
        </p:txBody>
      </p:sp>
    </p:spTree>
    <p:extLst>
      <p:ext uri="{BB962C8B-B14F-4D97-AF65-F5344CB8AC3E}">
        <p14:creationId xmlns:p14="http://schemas.microsoft.com/office/powerpoint/2010/main" val="1297269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tıklayın</a:t>
            </a:r>
            <a:endParaRPr lang="tr-TR"/>
          </a:p>
        </p:txBody>
      </p:sp>
      <p:sp>
        <p:nvSpPr>
          <p:cNvPr id="3" name="İçerik Yer Tutucusu 2"/>
          <p:cNvSpPr>
            <a:spLocks noGrp="1"/>
          </p:cNvSpPr>
          <p:nvPr>
            <p:ph idx="1"/>
          </p:nvPr>
        </p:nvSpPr>
        <p:spPr/>
        <p:txBody>
          <a:bodyPr/>
          <a:lstStyle/>
          <a:p>
            <a:pPr lvl="0"/>
            <a:r>
              <a:rPr lang="tr-TR" smtClean="0"/>
              <a:t>Ana metin stillerini düzenlemek için tıklayın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2D223729-1894-3A45-820C-B1626F040125}" type="datetimeFigureOut">
              <a:rPr lang="tr-TR" smtClean="0"/>
              <a:t>14.01.2018</a:t>
            </a:fld>
            <a:endParaRPr lang="tr-TR"/>
          </a:p>
        </p:txBody>
      </p:sp>
      <p:sp>
        <p:nvSpPr>
          <p:cNvPr id="5" name="Alt 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8ADCC872-59E2-974C-BCB7-AF21F4EDE86B}" type="slidenum">
              <a:rPr lang="tr-TR" smtClean="0"/>
              <a:t>‹#›</a:t>
            </a:fld>
            <a:endParaRPr lang="tr-TR"/>
          </a:p>
        </p:txBody>
      </p:sp>
    </p:spTree>
    <p:extLst>
      <p:ext uri="{BB962C8B-B14F-4D97-AF65-F5344CB8AC3E}">
        <p14:creationId xmlns:p14="http://schemas.microsoft.com/office/powerpoint/2010/main" val="9170675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tıklayın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Ana metin stillerini düzenlemek için tıklayın</a:t>
            </a:r>
          </a:p>
        </p:txBody>
      </p:sp>
      <p:sp>
        <p:nvSpPr>
          <p:cNvPr id="4" name="Veri Yer Tutucusu 3"/>
          <p:cNvSpPr>
            <a:spLocks noGrp="1"/>
          </p:cNvSpPr>
          <p:nvPr>
            <p:ph type="dt" sz="half" idx="10"/>
          </p:nvPr>
        </p:nvSpPr>
        <p:spPr/>
        <p:txBody>
          <a:bodyPr/>
          <a:lstStyle/>
          <a:p>
            <a:fld id="{2D223729-1894-3A45-820C-B1626F040125}" type="datetimeFigureOut">
              <a:rPr lang="tr-TR" smtClean="0"/>
              <a:t>14.01.2018</a:t>
            </a:fld>
            <a:endParaRPr lang="tr-TR"/>
          </a:p>
        </p:txBody>
      </p:sp>
      <p:sp>
        <p:nvSpPr>
          <p:cNvPr id="5" name="Alt 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8ADCC872-59E2-974C-BCB7-AF21F4EDE86B}" type="slidenum">
              <a:rPr lang="tr-TR" smtClean="0"/>
              <a:t>‹#›</a:t>
            </a:fld>
            <a:endParaRPr lang="tr-TR"/>
          </a:p>
        </p:txBody>
      </p:sp>
    </p:spTree>
    <p:extLst>
      <p:ext uri="{BB962C8B-B14F-4D97-AF65-F5344CB8AC3E}">
        <p14:creationId xmlns:p14="http://schemas.microsoft.com/office/powerpoint/2010/main" val="6637077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tıklayın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Ana metin stillerini düzenlemek için tıklayın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Ana metin stillerini düzenlemek için tıklayın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2D223729-1894-3A45-820C-B1626F040125}" type="datetimeFigureOut">
              <a:rPr lang="tr-TR" smtClean="0"/>
              <a:t>14.01.2018</a:t>
            </a:fld>
            <a:endParaRPr lang="tr-TR"/>
          </a:p>
        </p:txBody>
      </p:sp>
      <p:sp>
        <p:nvSpPr>
          <p:cNvPr id="6" name="Alt 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8ADCC872-59E2-974C-BCB7-AF21F4EDE86B}" type="slidenum">
              <a:rPr lang="tr-TR" smtClean="0"/>
              <a:t>‹#›</a:t>
            </a:fld>
            <a:endParaRPr lang="tr-TR"/>
          </a:p>
        </p:txBody>
      </p:sp>
    </p:spTree>
    <p:extLst>
      <p:ext uri="{BB962C8B-B14F-4D97-AF65-F5344CB8AC3E}">
        <p14:creationId xmlns:p14="http://schemas.microsoft.com/office/powerpoint/2010/main" val="9058396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839788" y="365125"/>
            <a:ext cx="10515600" cy="1325563"/>
          </a:xfrm>
        </p:spPr>
        <p:txBody>
          <a:bodyPr/>
          <a:lstStyle/>
          <a:p>
            <a:r>
              <a:rPr lang="tr-TR" smtClean="0"/>
              <a:t>Asıl başlık stili için tıklayın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Ana metin stillerini düzenlemek için tıklayın</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Ana metin stillerini düzenlemek için tıklayın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Ana metin stillerini düzenlemek için tıklayın</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Ana metin stillerini düzenlemek için tıklayın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2D223729-1894-3A45-820C-B1626F040125}" type="datetimeFigureOut">
              <a:rPr lang="tr-TR" smtClean="0"/>
              <a:t>14.01.2018</a:t>
            </a:fld>
            <a:endParaRPr lang="tr-TR"/>
          </a:p>
        </p:txBody>
      </p:sp>
      <p:sp>
        <p:nvSpPr>
          <p:cNvPr id="8" name="Alt 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8ADCC872-59E2-974C-BCB7-AF21F4EDE86B}" type="slidenum">
              <a:rPr lang="tr-TR" smtClean="0"/>
              <a:t>‹#›</a:t>
            </a:fld>
            <a:endParaRPr lang="tr-TR"/>
          </a:p>
        </p:txBody>
      </p:sp>
    </p:spTree>
    <p:extLst>
      <p:ext uri="{BB962C8B-B14F-4D97-AF65-F5344CB8AC3E}">
        <p14:creationId xmlns:p14="http://schemas.microsoft.com/office/powerpoint/2010/main" val="9350374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tıklayın</a:t>
            </a:r>
            <a:endParaRPr lang="tr-TR"/>
          </a:p>
        </p:txBody>
      </p:sp>
      <p:sp>
        <p:nvSpPr>
          <p:cNvPr id="3" name="Veri Yer Tutucusu 2"/>
          <p:cNvSpPr>
            <a:spLocks noGrp="1"/>
          </p:cNvSpPr>
          <p:nvPr>
            <p:ph type="dt" sz="half" idx="10"/>
          </p:nvPr>
        </p:nvSpPr>
        <p:spPr/>
        <p:txBody>
          <a:bodyPr/>
          <a:lstStyle/>
          <a:p>
            <a:fld id="{2D223729-1894-3A45-820C-B1626F040125}" type="datetimeFigureOut">
              <a:rPr lang="tr-TR" smtClean="0"/>
              <a:t>14.01.2018</a:t>
            </a:fld>
            <a:endParaRPr lang="tr-TR"/>
          </a:p>
        </p:txBody>
      </p:sp>
      <p:sp>
        <p:nvSpPr>
          <p:cNvPr id="4" name="Alt 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8ADCC872-59E2-974C-BCB7-AF21F4EDE86B}" type="slidenum">
              <a:rPr lang="tr-TR" smtClean="0"/>
              <a:t>‹#›</a:t>
            </a:fld>
            <a:endParaRPr lang="tr-TR"/>
          </a:p>
        </p:txBody>
      </p:sp>
    </p:spTree>
    <p:extLst>
      <p:ext uri="{BB962C8B-B14F-4D97-AF65-F5344CB8AC3E}">
        <p14:creationId xmlns:p14="http://schemas.microsoft.com/office/powerpoint/2010/main" val="2035837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2D223729-1894-3A45-820C-B1626F040125}" type="datetimeFigureOut">
              <a:rPr lang="tr-TR" smtClean="0"/>
              <a:t>14.01.2018</a:t>
            </a:fld>
            <a:endParaRPr lang="tr-TR"/>
          </a:p>
        </p:txBody>
      </p:sp>
      <p:sp>
        <p:nvSpPr>
          <p:cNvPr id="3" name="Alt 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8ADCC872-59E2-974C-BCB7-AF21F4EDE86B}" type="slidenum">
              <a:rPr lang="tr-TR" smtClean="0"/>
              <a:t>‹#›</a:t>
            </a:fld>
            <a:endParaRPr lang="tr-TR"/>
          </a:p>
        </p:txBody>
      </p:sp>
    </p:spTree>
    <p:extLst>
      <p:ext uri="{BB962C8B-B14F-4D97-AF65-F5344CB8AC3E}">
        <p14:creationId xmlns:p14="http://schemas.microsoft.com/office/powerpoint/2010/main" val="4646375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Açıklama Yazı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tıklayın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Ana metin stillerini düzenlemek için tıklayın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Ana metin stillerini düzenlemek için tıklayın</a:t>
            </a:r>
          </a:p>
        </p:txBody>
      </p:sp>
      <p:sp>
        <p:nvSpPr>
          <p:cNvPr id="5" name="Veri Yer Tutucusu 4"/>
          <p:cNvSpPr>
            <a:spLocks noGrp="1"/>
          </p:cNvSpPr>
          <p:nvPr>
            <p:ph type="dt" sz="half" idx="10"/>
          </p:nvPr>
        </p:nvSpPr>
        <p:spPr/>
        <p:txBody>
          <a:bodyPr/>
          <a:lstStyle/>
          <a:p>
            <a:fld id="{2D223729-1894-3A45-820C-B1626F040125}" type="datetimeFigureOut">
              <a:rPr lang="tr-TR" smtClean="0"/>
              <a:t>14.01.2018</a:t>
            </a:fld>
            <a:endParaRPr lang="tr-TR"/>
          </a:p>
        </p:txBody>
      </p:sp>
      <p:sp>
        <p:nvSpPr>
          <p:cNvPr id="6" name="Alt 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8ADCC872-59E2-974C-BCB7-AF21F4EDE86B}" type="slidenum">
              <a:rPr lang="tr-TR" smtClean="0"/>
              <a:t>‹#›</a:t>
            </a:fld>
            <a:endParaRPr lang="tr-TR"/>
          </a:p>
        </p:txBody>
      </p:sp>
    </p:spTree>
    <p:extLst>
      <p:ext uri="{BB962C8B-B14F-4D97-AF65-F5344CB8AC3E}">
        <p14:creationId xmlns:p14="http://schemas.microsoft.com/office/powerpoint/2010/main" val="9127623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çıklama Yazı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tıklayın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Ana metin stillerini düzenlemek için tıklayın</a:t>
            </a:r>
          </a:p>
        </p:txBody>
      </p:sp>
      <p:sp>
        <p:nvSpPr>
          <p:cNvPr id="5" name="Veri Yer Tutucusu 4"/>
          <p:cNvSpPr>
            <a:spLocks noGrp="1"/>
          </p:cNvSpPr>
          <p:nvPr>
            <p:ph type="dt" sz="half" idx="10"/>
          </p:nvPr>
        </p:nvSpPr>
        <p:spPr/>
        <p:txBody>
          <a:bodyPr/>
          <a:lstStyle/>
          <a:p>
            <a:fld id="{2D223729-1894-3A45-820C-B1626F040125}" type="datetimeFigureOut">
              <a:rPr lang="tr-TR" smtClean="0"/>
              <a:t>14.01.2018</a:t>
            </a:fld>
            <a:endParaRPr lang="tr-TR"/>
          </a:p>
        </p:txBody>
      </p:sp>
      <p:sp>
        <p:nvSpPr>
          <p:cNvPr id="6" name="Alt 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8ADCC872-59E2-974C-BCB7-AF21F4EDE86B}" type="slidenum">
              <a:rPr lang="tr-TR" smtClean="0"/>
              <a:t>‹#›</a:t>
            </a:fld>
            <a:endParaRPr lang="tr-TR"/>
          </a:p>
        </p:txBody>
      </p:sp>
    </p:spTree>
    <p:extLst>
      <p:ext uri="{BB962C8B-B14F-4D97-AF65-F5344CB8AC3E}">
        <p14:creationId xmlns:p14="http://schemas.microsoft.com/office/powerpoint/2010/main" val="132126038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tıklayın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Ana metin stillerini düzenlemek için tıklayın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D223729-1894-3A45-820C-B1626F040125}" type="datetimeFigureOut">
              <a:rPr lang="tr-TR" smtClean="0"/>
              <a:t>14.01.2018</a:t>
            </a:fld>
            <a:endParaRPr lang="tr-TR"/>
          </a:p>
        </p:txBody>
      </p:sp>
      <p:sp>
        <p:nvSpPr>
          <p:cNvPr id="5" name="Alt 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DCC872-59E2-974C-BCB7-AF21F4EDE86B}" type="slidenum">
              <a:rPr lang="tr-TR" smtClean="0"/>
              <a:t>‹#›</a:t>
            </a:fld>
            <a:endParaRPr lang="tr-TR"/>
          </a:p>
        </p:txBody>
      </p:sp>
    </p:spTree>
    <p:extLst>
      <p:ext uri="{BB962C8B-B14F-4D97-AF65-F5344CB8AC3E}">
        <p14:creationId xmlns:p14="http://schemas.microsoft.com/office/powerpoint/2010/main" val="1373771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 Id="rId3"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 Id="rId3"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 Id="rId3"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7.xml"/><Relationship Id="rId2" Type="http://schemas.openxmlformats.org/officeDocument/2006/relationships/image" Target="../media/image1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5" Type="http://schemas.openxmlformats.org/officeDocument/2006/relationships/image" Target="../media/image19.png"/><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0.png"/><Relationship Id="rId3" Type="http://schemas.openxmlformats.org/officeDocument/2006/relationships/image" Target="../media/image2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320809" y="1459690"/>
            <a:ext cx="9584267" cy="1446550"/>
          </a:xfrm>
          <a:prstGeom prst="rect">
            <a:avLst/>
          </a:prstGeom>
        </p:spPr>
        <p:txBody>
          <a:bodyPr wrap="square">
            <a:spAutoFit/>
          </a:bodyPr>
          <a:lstStyle/>
          <a:p>
            <a:pPr algn="ctr"/>
            <a:r>
              <a:rPr lang="tr-TR" sz="4400" b="1" dirty="0" smtClean="0">
                <a:solidFill>
                  <a:srgbClr val="333333"/>
                </a:solidFill>
              </a:rPr>
              <a:t>Eklampsi </a:t>
            </a:r>
            <a:r>
              <a:rPr lang="tr-TR" sz="4400" b="1" dirty="0" err="1" smtClean="0">
                <a:solidFill>
                  <a:srgbClr val="333333"/>
                </a:solidFill>
              </a:rPr>
              <a:t>Profilaksisi</a:t>
            </a:r>
            <a:r>
              <a:rPr lang="tr-TR" sz="4400" b="1" dirty="0" smtClean="0">
                <a:solidFill>
                  <a:srgbClr val="333333"/>
                </a:solidFill>
              </a:rPr>
              <a:t> ve Tedavisi Nasıl Yapılmalı ?</a:t>
            </a:r>
            <a:endParaRPr lang="tr-TR" sz="4400" b="1" dirty="0"/>
          </a:p>
        </p:txBody>
      </p:sp>
      <p:sp>
        <p:nvSpPr>
          <p:cNvPr id="5" name="Metin kutusu 4"/>
          <p:cNvSpPr txBox="1"/>
          <p:nvPr/>
        </p:nvSpPr>
        <p:spPr>
          <a:xfrm>
            <a:off x="3979333" y="3708400"/>
            <a:ext cx="3928534" cy="1569660"/>
          </a:xfrm>
          <a:prstGeom prst="rect">
            <a:avLst/>
          </a:prstGeom>
          <a:noFill/>
        </p:spPr>
        <p:txBody>
          <a:bodyPr wrap="square" rtlCol="0">
            <a:spAutoFit/>
          </a:bodyPr>
          <a:lstStyle/>
          <a:p>
            <a:pPr algn="ctr"/>
            <a:r>
              <a:rPr lang="tr-TR" sz="2400" b="1" dirty="0" smtClean="0"/>
              <a:t>Dr</a:t>
            </a:r>
            <a:r>
              <a:rPr lang="tr-TR" sz="2400" b="1" dirty="0"/>
              <a:t>. Mehmet Aytaç YÜKSEL</a:t>
            </a:r>
          </a:p>
          <a:p>
            <a:pPr algn="ctr"/>
            <a:r>
              <a:rPr lang="tr-TR" sz="2400" b="1" dirty="0"/>
              <a:t>Kanuni Sultan Süleyman E.A.H</a:t>
            </a:r>
          </a:p>
          <a:p>
            <a:pPr algn="ctr"/>
            <a:r>
              <a:rPr lang="tr-TR" sz="2400" b="1" dirty="0" err="1"/>
              <a:t>Perinatoloji</a:t>
            </a:r>
            <a:endParaRPr lang="en-US" sz="2400" b="1" dirty="0"/>
          </a:p>
        </p:txBody>
      </p:sp>
    </p:spTree>
    <p:extLst>
      <p:ext uri="{BB962C8B-B14F-4D97-AF65-F5344CB8AC3E}">
        <p14:creationId xmlns:p14="http://schemas.microsoft.com/office/powerpoint/2010/main" val="198761465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374754" y="439781"/>
            <a:ext cx="11001807" cy="101566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lnSpc>
                <a:spcPct val="150000"/>
              </a:lnSpc>
              <a:buFont typeface="Arial" charset="0"/>
              <a:buChar char="•"/>
            </a:pPr>
            <a:r>
              <a:rPr lang="tr-TR" sz="2000" dirty="0" smtClean="0"/>
              <a:t>GH </a:t>
            </a:r>
            <a:r>
              <a:rPr lang="tr-TR" sz="2000" dirty="0"/>
              <a:t>veya </a:t>
            </a:r>
            <a:r>
              <a:rPr lang="tr-TR" sz="2000" dirty="0" err="1"/>
              <a:t>PE'li</a:t>
            </a:r>
            <a:r>
              <a:rPr lang="tr-TR" sz="2000" dirty="0"/>
              <a:t> </a:t>
            </a:r>
            <a:r>
              <a:rPr lang="tr-TR" sz="2000" dirty="0" smtClean="0"/>
              <a:t>hastalar hastanede mi </a:t>
            </a:r>
            <a:r>
              <a:rPr lang="tr-TR" sz="2000" dirty="0"/>
              <a:t>tedavi </a:t>
            </a:r>
            <a:r>
              <a:rPr lang="tr-TR" sz="2000" dirty="0" smtClean="0"/>
              <a:t>edilmeli </a:t>
            </a:r>
          </a:p>
          <a:p>
            <a:pPr marL="285750" indent="-285750">
              <a:lnSpc>
                <a:spcPct val="150000"/>
              </a:lnSpc>
              <a:buFont typeface="Arial" charset="0"/>
              <a:buChar char="•"/>
            </a:pPr>
            <a:r>
              <a:rPr lang="tr-TR" sz="2000" dirty="0"/>
              <a:t>Eklamptik </a:t>
            </a:r>
            <a:r>
              <a:rPr lang="tr-TR" sz="2000" dirty="0" smtClean="0"/>
              <a:t>kadınların </a:t>
            </a:r>
            <a:r>
              <a:rPr lang="tr-TR" sz="2000" dirty="0"/>
              <a:t>% </a:t>
            </a:r>
            <a:r>
              <a:rPr lang="tr-TR" sz="2000" dirty="0" smtClean="0"/>
              <a:t>50'si </a:t>
            </a:r>
            <a:r>
              <a:rPr lang="tr-TR" sz="2000" dirty="0"/>
              <a:t>ilk </a:t>
            </a:r>
            <a:r>
              <a:rPr lang="tr-TR" sz="2000" dirty="0" err="1" smtClean="0"/>
              <a:t>konvülsiyonlarını</a:t>
            </a:r>
            <a:r>
              <a:rPr lang="tr-TR" sz="2000" dirty="0" smtClean="0"/>
              <a:t> </a:t>
            </a:r>
            <a:r>
              <a:rPr lang="tr-TR" sz="2000" dirty="0" smtClean="0"/>
              <a:t>hastanede </a:t>
            </a:r>
            <a:r>
              <a:rPr lang="tr-TR" sz="2000" dirty="0"/>
              <a:t>"yakın tıbbi kontrol" altında </a:t>
            </a:r>
            <a:r>
              <a:rPr lang="tr-TR" sz="2000" dirty="0" smtClean="0"/>
              <a:t>geçirmişlerdir</a:t>
            </a:r>
            <a:endParaRPr lang="tr-TR" sz="2000" dirty="0" smtClean="0"/>
          </a:p>
        </p:txBody>
      </p:sp>
      <p:sp>
        <p:nvSpPr>
          <p:cNvPr id="3" name="Metin kutusu 2"/>
          <p:cNvSpPr txBox="1"/>
          <p:nvPr/>
        </p:nvSpPr>
        <p:spPr>
          <a:xfrm>
            <a:off x="374754" y="1968791"/>
            <a:ext cx="11001807" cy="240065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lnSpc>
                <a:spcPct val="150000"/>
              </a:lnSpc>
              <a:buFont typeface="Arial" charset="0"/>
              <a:buChar char="•"/>
            </a:pPr>
            <a:r>
              <a:rPr lang="tr-TR" sz="2000" dirty="0"/>
              <a:t>H</a:t>
            </a:r>
            <a:r>
              <a:rPr lang="tr-TR" sz="2000" dirty="0" smtClean="0"/>
              <a:t>afif hipertansiyon  </a:t>
            </a:r>
            <a:r>
              <a:rPr lang="tr-TR" sz="2000" dirty="0"/>
              <a:t>tedavisinde </a:t>
            </a:r>
            <a:r>
              <a:rPr lang="tr-TR" sz="2000" dirty="0" err="1"/>
              <a:t>antihipertansif</a:t>
            </a:r>
            <a:r>
              <a:rPr lang="tr-TR" sz="2000" dirty="0"/>
              <a:t> ilaçların tedaviye veya </a:t>
            </a:r>
            <a:r>
              <a:rPr lang="tr-TR" sz="2000" dirty="0" err="1"/>
              <a:t>plaseboya</a:t>
            </a:r>
            <a:r>
              <a:rPr lang="tr-TR" sz="2000" dirty="0"/>
              <a:t> karşı kullanılmasını </a:t>
            </a:r>
            <a:r>
              <a:rPr lang="tr-TR" sz="2000" dirty="0" smtClean="0"/>
              <a:t>tanımlamıştır</a:t>
            </a:r>
          </a:p>
          <a:p>
            <a:pPr marL="285750" indent="-285750">
              <a:lnSpc>
                <a:spcPct val="150000"/>
              </a:lnSpc>
              <a:buFont typeface="Arial" charset="0"/>
              <a:buChar char="•"/>
            </a:pPr>
            <a:r>
              <a:rPr lang="tr-TR" sz="2000" dirty="0"/>
              <a:t>B</a:t>
            </a:r>
            <a:r>
              <a:rPr lang="tr-TR" sz="2000" dirty="0" smtClean="0"/>
              <a:t>u </a:t>
            </a:r>
            <a:r>
              <a:rPr lang="tr-TR" sz="2000" dirty="0"/>
              <a:t>çalışmalar </a:t>
            </a:r>
            <a:r>
              <a:rPr lang="tr-TR" sz="2000" dirty="0" smtClean="0"/>
              <a:t>şiddetli hipertansiyon oranının</a:t>
            </a:r>
            <a:r>
              <a:rPr lang="tr-TR" sz="2000" dirty="0" smtClean="0"/>
              <a:t> </a:t>
            </a:r>
            <a:r>
              <a:rPr lang="tr-TR" sz="2000" dirty="0"/>
              <a:t>daha düşük olduğunu ortaya </a:t>
            </a:r>
            <a:r>
              <a:rPr lang="tr-TR" sz="2000" dirty="0" smtClean="0"/>
              <a:t>koymuşlar</a:t>
            </a:r>
            <a:endParaRPr lang="tr-TR" sz="2000" dirty="0" smtClean="0"/>
          </a:p>
          <a:p>
            <a:pPr marL="285750" indent="-285750">
              <a:lnSpc>
                <a:spcPct val="150000"/>
              </a:lnSpc>
              <a:buFont typeface="Arial" charset="0"/>
              <a:buChar char="•"/>
            </a:pPr>
            <a:r>
              <a:rPr lang="tr-TR" sz="2000" dirty="0"/>
              <a:t>Ç</a:t>
            </a:r>
            <a:r>
              <a:rPr lang="tr-TR" sz="2000" dirty="0" smtClean="0"/>
              <a:t>alışma </a:t>
            </a:r>
            <a:r>
              <a:rPr lang="tr-TR" sz="2000" dirty="0"/>
              <a:t>dizaynı </a:t>
            </a:r>
            <a:r>
              <a:rPr lang="tr-TR" sz="2000" dirty="0" smtClean="0"/>
              <a:t>ve hasta sayısı</a:t>
            </a:r>
            <a:r>
              <a:rPr lang="tr-TR" sz="2000" dirty="0" smtClean="0"/>
              <a:t>, </a:t>
            </a:r>
            <a:r>
              <a:rPr lang="tr-TR" sz="2000" dirty="0" err="1"/>
              <a:t>eklampsinin</a:t>
            </a:r>
            <a:r>
              <a:rPr lang="tr-TR" sz="2000" dirty="0"/>
              <a:t> önlenmesiyle ilgili potansiyel faydaları değerlendirmek için </a:t>
            </a:r>
            <a:r>
              <a:rPr lang="tr-TR" sz="2000" dirty="0" smtClean="0"/>
              <a:t>yetersizdir</a:t>
            </a:r>
            <a:endParaRPr lang="tr-TR" dirty="0"/>
          </a:p>
        </p:txBody>
      </p:sp>
      <p:sp>
        <p:nvSpPr>
          <p:cNvPr id="4" name="Metin kutusu 3"/>
          <p:cNvSpPr txBox="1"/>
          <p:nvPr/>
        </p:nvSpPr>
        <p:spPr>
          <a:xfrm>
            <a:off x="374754" y="4871029"/>
            <a:ext cx="11001807" cy="142962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lnSpc>
                <a:spcPct val="150000"/>
              </a:lnSpc>
              <a:buFont typeface="Arial" charset="0"/>
              <a:buChar char="•"/>
            </a:pPr>
            <a:r>
              <a:rPr lang="tr-TR" sz="2000" dirty="0"/>
              <a:t>Profilaktik magnezyum </a:t>
            </a:r>
            <a:r>
              <a:rPr lang="tr-TR" sz="2000" dirty="0" smtClean="0"/>
              <a:t>sülfat hastaneye </a:t>
            </a:r>
            <a:r>
              <a:rPr lang="tr-TR" sz="2000" dirty="0"/>
              <a:t>yatırılan kadınlar için </a:t>
            </a:r>
            <a:r>
              <a:rPr lang="tr-TR" sz="2000" dirty="0" smtClean="0"/>
              <a:t>önerilir</a:t>
            </a:r>
          </a:p>
          <a:p>
            <a:pPr marL="285750" indent="-285750">
              <a:lnSpc>
                <a:spcPct val="150000"/>
              </a:lnSpc>
              <a:buFont typeface="Arial" charset="0"/>
              <a:buChar char="•"/>
            </a:pPr>
            <a:r>
              <a:rPr lang="tr-TR" sz="2000" dirty="0"/>
              <a:t>B</a:t>
            </a:r>
            <a:r>
              <a:rPr lang="tr-TR" sz="2000" dirty="0" smtClean="0"/>
              <a:t>u </a:t>
            </a:r>
            <a:r>
              <a:rPr lang="tr-TR" sz="2000" dirty="0"/>
              <a:t>süre zarfında gelişen </a:t>
            </a:r>
            <a:r>
              <a:rPr lang="tr-TR" sz="2000" dirty="0" err="1"/>
              <a:t>eklamptik</a:t>
            </a:r>
            <a:r>
              <a:rPr lang="tr-TR" sz="2000" dirty="0"/>
              <a:t> hastalığın önlenmesinde (toplamın% 40'ı) potansiyel bir etkiye sahip olması </a:t>
            </a:r>
            <a:r>
              <a:rPr lang="tr-TR" sz="2000" dirty="0" smtClean="0"/>
              <a:t>beklenebilir</a:t>
            </a:r>
            <a:endParaRPr lang="tr-TR" sz="2000" dirty="0"/>
          </a:p>
        </p:txBody>
      </p:sp>
      <p:sp>
        <p:nvSpPr>
          <p:cNvPr id="5" name="Metin kutusu 4"/>
          <p:cNvSpPr txBox="1"/>
          <p:nvPr/>
        </p:nvSpPr>
        <p:spPr>
          <a:xfrm>
            <a:off x="8424470" y="6490742"/>
            <a:ext cx="3767530" cy="369332"/>
          </a:xfrm>
          <a:prstGeom prst="rect">
            <a:avLst/>
          </a:prstGeom>
          <a:noFill/>
        </p:spPr>
        <p:txBody>
          <a:bodyPr wrap="square" rtlCol="0">
            <a:spAutoFit/>
          </a:bodyPr>
          <a:lstStyle/>
          <a:p>
            <a:r>
              <a:rPr lang="tr-TR" dirty="0" err="1"/>
              <a:t>Mattar</a:t>
            </a:r>
            <a:r>
              <a:rPr lang="tr-TR" dirty="0"/>
              <a:t> </a:t>
            </a:r>
            <a:r>
              <a:rPr lang="tr-TR" dirty="0" smtClean="0"/>
              <a:t>F,2000; </a:t>
            </a:r>
            <a:r>
              <a:rPr lang="tr-TR" dirty="0" err="1" smtClean="0"/>
              <a:t>Katz</a:t>
            </a:r>
            <a:r>
              <a:rPr lang="tr-TR" dirty="0" smtClean="0"/>
              <a:t> VL,2000 </a:t>
            </a:r>
            <a:endParaRPr lang="tr-TR" dirty="0"/>
          </a:p>
        </p:txBody>
      </p:sp>
    </p:spTree>
    <p:extLst>
      <p:ext uri="{BB962C8B-B14F-4D97-AF65-F5344CB8AC3E}">
        <p14:creationId xmlns:p14="http://schemas.microsoft.com/office/powerpoint/2010/main" val="3131040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rotWithShape="1">
          <a:blip r:embed="rId2">
            <a:extLst>
              <a:ext uri="{28A0092B-C50C-407E-A947-70E740481C1C}">
                <a14:useLocalDpi xmlns:a14="http://schemas.microsoft.com/office/drawing/2010/main" val="0"/>
              </a:ext>
            </a:extLst>
          </a:blip>
          <a:srcRect l="5834" t="23388" r="35324" b="66995"/>
          <a:stretch/>
        </p:blipFill>
        <p:spPr>
          <a:xfrm>
            <a:off x="1214203" y="404735"/>
            <a:ext cx="9129010" cy="1648919"/>
          </a:xfrm>
          <a:prstGeom prst="rect">
            <a:avLst/>
          </a:prstGeom>
        </p:spPr>
      </p:pic>
      <p:pic>
        <p:nvPicPr>
          <p:cNvPr id="6" name="Resim 5"/>
          <p:cNvPicPr>
            <a:picLocks noChangeAspect="1"/>
          </p:cNvPicPr>
          <p:nvPr/>
        </p:nvPicPr>
        <p:blipFill rotWithShape="1">
          <a:blip r:embed="rId3">
            <a:extLst>
              <a:ext uri="{28A0092B-C50C-407E-A947-70E740481C1C}">
                <a14:useLocalDpi xmlns:a14="http://schemas.microsoft.com/office/drawing/2010/main" val="0"/>
              </a:ext>
            </a:extLst>
          </a:blip>
          <a:srcRect l="6269" t="65264" r="29804" b="5497"/>
          <a:stretch/>
        </p:blipFill>
        <p:spPr>
          <a:xfrm>
            <a:off x="1214203" y="2188564"/>
            <a:ext cx="9129010" cy="2383435"/>
          </a:xfrm>
          <a:prstGeom prst="rect">
            <a:avLst/>
          </a:prstGeom>
        </p:spPr>
      </p:pic>
      <p:sp>
        <p:nvSpPr>
          <p:cNvPr id="7" name="Metin kutusu 6"/>
          <p:cNvSpPr txBox="1"/>
          <p:nvPr/>
        </p:nvSpPr>
        <p:spPr>
          <a:xfrm>
            <a:off x="1214203" y="4811846"/>
            <a:ext cx="9129010"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tr-TR" dirty="0" smtClean="0"/>
              <a:t>Sonuç: Hafif-orta </a:t>
            </a:r>
            <a:r>
              <a:rPr lang="tr-TR" dirty="0"/>
              <a:t>şiddette hipertansiyon için </a:t>
            </a:r>
            <a:r>
              <a:rPr lang="tr-TR" dirty="0" err="1"/>
              <a:t>antihipertansif</a:t>
            </a:r>
            <a:r>
              <a:rPr lang="tr-TR" dirty="0"/>
              <a:t> ilaçların yararını gösterecek yeterli kanıt </a:t>
            </a:r>
            <a:r>
              <a:rPr lang="tr-TR" dirty="0" smtClean="0"/>
              <a:t>yoktur</a:t>
            </a:r>
            <a:endParaRPr lang="tr-TR" dirty="0"/>
          </a:p>
        </p:txBody>
      </p:sp>
    </p:spTree>
    <p:extLst>
      <p:ext uri="{BB962C8B-B14F-4D97-AF65-F5344CB8AC3E}">
        <p14:creationId xmlns:p14="http://schemas.microsoft.com/office/powerpoint/2010/main" val="18842254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rotWithShape="1">
          <a:blip r:embed="rId2">
            <a:extLst>
              <a:ext uri="{28A0092B-C50C-407E-A947-70E740481C1C}">
                <a14:useLocalDpi xmlns:a14="http://schemas.microsoft.com/office/drawing/2010/main" val="0"/>
              </a:ext>
            </a:extLst>
          </a:blip>
          <a:srcRect l="20962" t="26448" r="16705" b="51913"/>
          <a:stretch/>
        </p:blipFill>
        <p:spPr>
          <a:xfrm>
            <a:off x="2143593" y="374754"/>
            <a:ext cx="7510073" cy="1484026"/>
          </a:xfrm>
          <a:prstGeom prst="rect">
            <a:avLst/>
          </a:prstGeom>
        </p:spPr>
      </p:pic>
      <p:sp>
        <p:nvSpPr>
          <p:cNvPr id="4" name="Metin kutusu 3"/>
          <p:cNvSpPr txBox="1"/>
          <p:nvPr/>
        </p:nvSpPr>
        <p:spPr>
          <a:xfrm>
            <a:off x="557065" y="2233540"/>
            <a:ext cx="5543936" cy="317009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nSpc>
                <a:spcPct val="150000"/>
              </a:lnSpc>
            </a:pPr>
            <a:r>
              <a:rPr lang="tr-TR" sz="2000" dirty="0" err="1" smtClean="0"/>
              <a:t>Multisentrik</a:t>
            </a:r>
            <a:r>
              <a:rPr lang="tr-TR" sz="2000" dirty="0" smtClean="0"/>
              <a:t> </a:t>
            </a:r>
            <a:r>
              <a:rPr lang="tr-TR" sz="2000" dirty="0" err="1" smtClean="0"/>
              <a:t>randomize</a:t>
            </a:r>
            <a:r>
              <a:rPr lang="tr-TR" sz="2000" dirty="0" smtClean="0"/>
              <a:t> kontrollü çalışma</a:t>
            </a:r>
          </a:p>
          <a:p>
            <a:pPr>
              <a:lnSpc>
                <a:spcPct val="150000"/>
              </a:lnSpc>
            </a:pPr>
            <a:r>
              <a:rPr lang="fi-FI" sz="2000" dirty="0"/>
              <a:t>10141 </a:t>
            </a:r>
            <a:r>
              <a:rPr lang="fi-FI" sz="2000" dirty="0" err="1" smtClean="0"/>
              <a:t>kadın</a:t>
            </a:r>
            <a:r>
              <a:rPr lang="fi-FI" sz="2000" dirty="0" smtClean="0"/>
              <a:t> , 33 </a:t>
            </a:r>
            <a:r>
              <a:rPr lang="fi-FI" sz="2000" dirty="0" err="1" smtClean="0"/>
              <a:t>merkez</a:t>
            </a:r>
            <a:r>
              <a:rPr lang="fi-FI" sz="2000" dirty="0" smtClean="0"/>
              <a:t> , 2002 </a:t>
            </a:r>
            <a:r>
              <a:rPr lang="fi-FI" sz="2000" dirty="0" err="1" smtClean="0"/>
              <a:t>yılında</a:t>
            </a:r>
            <a:endParaRPr lang="fi-FI" sz="2000" dirty="0" smtClean="0"/>
          </a:p>
          <a:p>
            <a:pPr>
              <a:lnSpc>
                <a:spcPct val="150000"/>
              </a:lnSpc>
            </a:pPr>
            <a:r>
              <a:rPr lang="fi-FI" sz="2000" dirty="0" smtClean="0"/>
              <a:t>4 </a:t>
            </a:r>
            <a:r>
              <a:rPr lang="fi-FI" sz="2000" dirty="0" err="1" smtClean="0"/>
              <a:t>gr</a:t>
            </a:r>
            <a:r>
              <a:rPr lang="fi-FI" sz="2000" dirty="0" smtClean="0"/>
              <a:t> </a:t>
            </a:r>
            <a:r>
              <a:rPr lang="fi-FI" sz="2000" dirty="0" err="1" smtClean="0"/>
              <a:t>yükleme</a:t>
            </a:r>
            <a:r>
              <a:rPr lang="fi-FI" sz="2000" dirty="0" smtClean="0"/>
              <a:t> </a:t>
            </a:r>
            <a:r>
              <a:rPr lang="fi-FI" sz="2000" dirty="0" err="1" smtClean="0"/>
              <a:t>dozu</a:t>
            </a:r>
            <a:r>
              <a:rPr lang="fi-FI" sz="2000" dirty="0" smtClean="0"/>
              <a:t>, 1g/saat </a:t>
            </a:r>
            <a:r>
              <a:rPr lang="fi-FI" sz="2000" dirty="0" err="1" smtClean="0"/>
              <a:t>idame</a:t>
            </a:r>
            <a:r>
              <a:rPr lang="fi-FI" sz="2000" dirty="0" smtClean="0"/>
              <a:t> </a:t>
            </a:r>
          </a:p>
          <a:p>
            <a:pPr>
              <a:lnSpc>
                <a:spcPct val="150000"/>
              </a:lnSpc>
            </a:pPr>
            <a:r>
              <a:rPr lang="fi-FI" sz="2000" dirty="0" err="1" smtClean="0"/>
              <a:t>Ağır</a:t>
            </a:r>
            <a:r>
              <a:rPr lang="fi-FI" sz="2000" dirty="0" smtClean="0"/>
              <a:t> </a:t>
            </a:r>
            <a:r>
              <a:rPr lang="fi-FI" sz="2000" dirty="0" err="1" smtClean="0"/>
              <a:t>preeklampsi</a:t>
            </a:r>
            <a:r>
              <a:rPr lang="fi-FI" sz="2000" dirty="0" smtClean="0"/>
              <a:t> </a:t>
            </a:r>
            <a:r>
              <a:rPr lang="fi-FI" sz="2000" dirty="0" err="1" smtClean="0"/>
              <a:t>grubunda</a:t>
            </a:r>
            <a:r>
              <a:rPr lang="fi-FI" sz="2000" dirty="0" smtClean="0"/>
              <a:t> </a:t>
            </a:r>
            <a:r>
              <a:rPr lang="fi-FI" sz="2000" dirty="0" err="1" smtClean="0"/>
              <a:t>plaseboya</a:t>
            </a:r>
            <a:r>
              <a:rPr lang="fi-FI" sz="2000" dirty="0" smtClean="0"/>
              <a:t> </a:t>
            </a:r>
            <a:r>
              <a:rPr lang="fi-FI" sz="2000" dirty="0" err="1" smtClean="0"/>
              <a:t>göre</a:t>
            </a:r>
            <a:endParaRPr lang="fi-FI" sz="2000" dirty="0" smtClean="0"/>
          </a:p>
          <a:p>
            <a:pPr marL="342900" indent="-342900">
              <a:lnSpc>
                <a:spcPct val="150000"/>
              </a:lnSpc>
              <a:buFont typeface="Arial" charset="0"/>
              <a:buChar char="•"/>
            </a:pPr>
            <a:r>
              <a:rPr lang="fi-FI" sz="2000" dirty="0" err="1" smtClean="0"/>
              <a:t>Eklampsi</a:t>
            </a:r>
            <a:r>
              <a:rPr lang="fi-FI" sz="2000" dirty="0" smtClean="0"/>
              <a:t> oranı </a:t>
            </a:r>
            <a:r>
              <a:rPr lang="fi-FI" sz="2000" dirty="0"/>
              <a:t>% 58 </a:t>
            </a:r>
            <a:r>
              <a:rPr lang="fi-FI" sz="2000" dirty="0" err="1" smtClean="0"/>
              <a:t>azalmıştır</a:t>
            </a:r>
            <a:endParaRPr lang="fi-FI" sz="2000" dirty="0"/>
          </a:p>
          <a:p>
            <a:pPr>
              <a:lnSpc>
                <a:spcPct val="150000"/>
              </a:lnSpc>
            </a:pPr>
            <a:endParaRPr lang="tr-TR" sz="2000" dirty="0" smtClean="0"/>
          </a:p>
          <a:p>
            <a:endParaRPr lang="tr-TR" sz="2000" dirty="0"/>
          </a:p>
        </p:txBody>
      </p:sp>
      <p:pic>
        <p:nvPicPr>
          <p:cNvPr id="6" name="Resim 5"/>
          <p:cNvPicPr>
            <a:picLocks noChangeAspect="1"/>
          </p:cNvPicPr>
          <p:nvPr/>
        </p:nvPicPr>
        <p:blipFill rotWithShape="1">
          <a:blip r:embed="rId3">
            <a:extLst>
              <a:ext uri="{28A0092B-C50C-407E-A947-70E740481C1C}">
                <a14:useLocalDpi xmlns:a14="http://schemas.microsoft.com/office/drawing/2010/main" val="0"/>
              </a:ext>
            </a:extLst>
          </a:blip>
          <a:srcRect l="25045" t="24482" r="8403" b="14097"/>
          <a:stretch/>
        </p:blipFill>
        <p:spPr>
          <a:xfrm>
            <a:off x="6535711" y="2233540"/>
            <a:ext cx="5366479" cy="3942408"/>
          </a:xfrm>
          <a:prstGeom prst="rect">
            <a:avLst/>
          </a:prstGeom>
        </p:spPr>
        <p:style>
          <a:lnRef idx="2">
            <a:schemeClr val="dk1"/>
          </a:lnRef>
          <a:fillRef idx="1">
            <a:schemeClr val="lt1"/>
          </a:fillRef>
          <a:effectRef idx="0">
            <a:schemeClr val="dk1"/>
          </a:effectRef>
          <a:fontRef idx="minor">
            <a:schemeClr val="dk1"/>
          </a:fontRef>
        </p:style>
      </p:pic>
      <p:sp>
        <p:nvSpPr>
          <p:cNvPr id="7" name="Metin kutusu 6"/>
          <p:cNvSpPr txBox="1"/>
          <p:nvPr/>
        </p:nvSpPr>
        <p:spPr>
          <a:xfrm>
            <a:off x="557065" y="4437089"/>
            <a:ext cx="5034266" cy="369332"/>
          </a:xfrm>
          <a:prstGeom prst="rect">
            <a:avLst/>
          </a:prstGeom>
          <a:noFill/>
        </p:spPr>
        <p:txBody>
          <a:bodyPr wrap="square" rtlCol="0">
            <a:spAutoFit/>
          </a:bodyPr>
          <a:lstStyle/>
          <a:p>
            <a:r>
              <a:rPr lang="tr-TR" dirty="0" smtClean="0"/>
              <a:t> </a:t>
            </a:r>
            <a:endParaRPr lang="tr-TR" dirty="0"/>
          </a:p>
        </p:txBody>
      </p:sp>
    </p:spTree>
    <p:extLst>
      <p:ext uri="{BB962C8B-B14F-4D97-AF65-F5344CB8AC3E}">
        <p14:creationId xmlns:p14="http://schemas.microsoft.com/office/powerpoint/2010/main" val="2271737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rotWithShape="1">
          <a:blip r:embed="rId3">
            <a:extLst>
              <a:ext uri="{28A0092B-C50C-407E-A947-70E740481C1C}">
                <a14:useLocalDpi xmlns:a14="http://schemas.microsoft.com/office/drawing/2010/main" val="0"/>
              </a:ext>
            </a:extLst>
          </a:blip>
          <a:srcRect l="22666" t="25355" r="8174" b="54099"/>
          <a:stretch/>
        </p:blipFill>
        <p:spPr>
          <a:xfrm>
            <a:off x="434714" y="449704"/>
            <a:ext cx="6086007" cy="1409076"/>
          </a:xfrm>
          <a:prstGeom prst="rect">
            <a:avLst/>
          </a:prstGeom>
        </p:spPr>
      </p:pic>
      <p:sp>
        <p:nvSpPr>
          <p:cNvPr id="4" name="Metin kutusu 3"/>
          <p:cNvSpPr txBox="1"/>
          <p:nvPr/>
        </p:nvSpPr>
        <p:spPr>
          <a:xfrm>
            <a:off x="614599" y="2113616"/>
            <a:ext cx="5906122" cy="1477328"/>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tr-TR" dirty="0" smtClean="0"/>
              <a:t>Ocak-haziran 2015, temmuz 2015- Aralık 2015, Ocak 2016-haziran 2016, 23 hastane katılmış</a:t>
            </a:r>
          </a:p>
          <a:p>
            <a:r>
              <a:rPr lang="tr-TR" dirty="0" smtClean="0"/>
              <a:t>Şiddetli hipertansiyon tedavisinde </a:t>
            </a:r>
            <a:r>
              <a:rPr lang="tr-TR" dirty="0"/>
              <a:t>standart bir yaklaşım kullanılarak </a:t>
            </a:r>
            <a:r>
              <a:rPr lang="tr-TR" dirty="0" err="1"/>
              <a:t>maternal</a:t>
            </a:r>
            <a:r>
              <a:rPr lang="tr-TR" dirty="0"/>
              <a:t> </a:t>
            </a:r>
            <a:r>
              <a:rPr lang="tr-TR" dirty="0" err="1"/>
              <a:t>morbidite</a:t>
            </a:r>
            <a:r>
              <a:rPr lang="tr-TR" dirty="0"/>
              <a:t> </a:t>
            </a:r>
            <a:r>
              <a:rPr lang="tr-TR" dirty="0" smtClean="0"/>
              <a:t>düzelir mi belirlemek için yapılmış </a:t>
            </a:r>
            <a:r>
              <a:rPr lang="tr-TR" dirty="0" err="1" smtClean="0"/>
              <a:t>prospektif</a:t>
            </a:r>
            <a:r>
              <a:rPr lang="tr-TR" dirty="0" smtClean="0"/>
              <a:t> kalite geliştirme projesi </a:t>
            </a:r>
            <a:endParaRPr lang="tr-TR" dirty="0"/>
          </a:p>
        </p:txBody>
      </p:sp>
      <p:sp>
        <p:nvSpPr>
          <p:cNvPr id="5" name="Metin kutusu 4"/>
          <p:cNvSpPr txBox="1"/>
          <p:nvPr/>
        </p:nvSpPr>
        <p:spPr>
          <a:xfrm>
            <a:off x="614598" y="3732552"/>
            <a:ext cx="5906123" cy="92333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tr-TR" dirty="0" smtClean="0"/>
              <a:t>sistolik</a:t>
            </a:r>
            <a:r>
              <a:rPr lang="tr-TR" dirty="0"/>
              <a:t> </a:t>
            </a:r>
            <a:r>
              <a:rPr lang="tr-TR" dirty="0" smtClean="0"/>
              <a:t>KB≥</a:t>
            </a:r>
            <a:r>
              <a:rPr lang="tr-TR" dirty="0"/>
              <a:t>160 mm Hg </a:t>
            </a:r>
            <a:r>
              <a:rPr lang="tr-TR" dirty="0" smtClean="0"/>
              <a:t>veya </a:t>
            </a:r>
            <a:r>
              <a:rPr lang="tr-TR" dirty="0" err="1" smtClean="0"/>
              <a:t>diyastolik</a:t>
            </a:r>
            <a:r>
              <a:rPr lang="tr-TR" dirty="0" smtClean="0"/>
              <a:t> KB≥</a:t>
            </a:r>
            <a:r>
              <a:rPr lang="tr-TR" dirty="0"/>
              <a:t>110 mm </a:t>
            </a:r>
            <a:r>
              <a:rPr lang="tr-TR" dirty="0" smtClean="0"/>
              <a:t>Hg ve 15 dakikanın üzerinde </a:t>
            </a:r>
            <a:r>
              <a:rPr lang="tr-TR" dirty="0" err="1" smtClean="0"/>
              <a:t>persiste</a:t>
            </a:r>
            <a:r>
              <a:rPr lang="tr-TR" dirty="0" smtClean="0"/>
              <a:t> eden olgularda  </a:t>
            </a:r>
            <a:r>
              <a:rPr lang="tr-TR" dirty="0" err="1" smtClean="0"/>
              <a:t>intravenöz</a:t>
            </a:r>
            <a:r>
              <a:rPr lang="tr-TR" dirty="0" smtClean="0"/>
              <a:t> </a:t>
            </a:r>
            <a:r>
              <a:rPr lang="tr-TR" dirty="0" err="1" smtClean="0"/>
              <a:t>antihipertansif</a:t>
            </a:r>
            <a:r>
              <a:rPr lang="tr-TR" dirty="0" smtClean="0"/>
              <a:t> ve </a:t>
            </a:r>
            <a:r>
              <a:rPr lang="tr-TR" dirty="0"/>
              <a:t>magnezyum sülfat </a:t>
            </a:r>
            <a:r>
              <a:rPr lang="tr-TR" dirty="0" smtClean="0"/>
              <a:t>kullanılmış</a:t>
            </a:r>
            <a:endParaRPr lang="tr-TR" dirty="0"/>
          </a:p>
        </p:txBody>
      </p:sp>
      <p:sp>
        <p:nvSpPr>
          <p:cNvPr id="6" name="Metin kutusu 5"/>
          <p:cNvSpPr txBox="1"/>
          <p:nvPr/>
        </p:nvSpPr>
        <p:spPr>
          <a:xfrm>
            <a:off x="614599" y="4840504"/>
            <a:ext cx="5906122"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tr-TR" dirty="0" smtClean="0"/>
              <a:t>Tavsiyelere uyma kriteri: İV </a:t>
            </a:r>
            <a:r>
              <a:rPr lang="tr-TR" dirty="0" err="1" smtClean="0"/>
              <a:t>antihipertansif</a:t>
            </a:r>
            <a:r>
              <a:rPr lang="tr-TR" dirty="0" smtClean="0"/>
              <a:t> , Magnezyum Sülfat ve </a:t>
            </a:r>
            <a:r>
              <a:rPr lang="tr-TR" dirty="0" err="1" smtClean="0"/>
              <a:t>postpartum</a:t>
            </a:r>
            <a:r>
              <a:rPr lang="tr-TR" dirty="0" smtClean="0"/>
              <a:t> takip alan hasta </a:t>
            </a:r>
            <a:r>
              <a:rPr lang="tr-TR" dirty="0" err="1" smtClean="0"/>
              <a:t>sıyısına</a:t>
            </a:r>
            <a:r>
              <a:rPr lang="tr-TR" dirty="0" smtClean="0"/>
              <a:t> göre yapılmış</a:t>
            </a:r>
            <a:endParaRPr lang="tr-TR" dirty="0"/>
          </a:p>
        </p:txBody>
      </p:sp>
      <p:pic>
        <p:nvPicPr>
          <p:cNvPr id="7" name="Resim 6"/>
          <p:cNvPicPr>
            <a:picLocks noChangeAspect="1"/>
          </p:cNvPicPr>
          <p:nvPr/>
        </p:nvPicPr>
        <p:blipFill rotWithShape="1">
          <a:blip r:embed="rId4">
            <a:extLst>
              <a:ext uri="{28A0092B-C50C-407E-A947-70E740481C1C}">
                <a14:useLocalDpi xmlns:a14="http://schemas.microsoft.com/office/drawing/2010/main" val="0"/>
              </a:ext>
            </a:extLst>
          </a:blip>
          <a:srcRect l="24758" t="23169" r="9289" b="34208"/>
          <a:stretch/>
        </p:blipFill>
        <p:spPr>
          <a:xfrm>
            <a:off x="6648138" y="367626"/>
            <a:ext cx="5351488" cy="3174200"/>
          </a:xfrm>
          <a:prstGeom prst="rect">
            <a:avLst/>
          </a:prstGeom>
        </p:spPr>
        <p:style>
          <a:lnRef idx="2">
            <a:schemeClr val="dk1"/>
          </a:lnRef>
          <a:fillRef idx="1">
            <a:schemeClr val="lt1"/>
          </a:fillRef>
          <a:effectRef idx="0">
            <a:schemeClr val="dk1"/>
          </a:effectRef>
          <a:fontRef idx="minor">
            <a:schemeClr val="dk1"/>
          </a:fontRef>
        </p:style>
      </p:pic>
      <p:sp>
        <p:nvSpPr>
          <p:cNvPr id="8" name="Metin kutusu 7"/>
          <p:cNvSpPr txBox="1"/>
          <p:nvPr/>
        </p:nvSpPr>
        <p:spPr>
          <a:xfrm>
            <a:off x="9323882" y="5006715"/>
            <a:ext cx="184731" cy="369332"/>
          </a:xfrm>
          <a:prstGeom prst="rect">
            <a:avLst/>
          </a:prstGeom>
          <a:noFill/>
        </p:spPr>
        <p:txBody>
          <a:bodyPr wrap="none" rtlCol="0">
            <a:spAutoFit/>
          </a:bodyPr>
          <a:lstStyle/>
          <a:p>
            <a:endParaRPr lang="tr-TR" dirty="0"/>
          </a:p>
        </p:txBody>
      </p:sp>
      <p:sp>
        <p:nvSpPr>
          <p:cNvPr id="9" name="Metin kutusu 8"/>
          <p:cNvSpPr txBox="1"/>
          <p:nvPr/>
        </p:nvSpPr>
        <p:spPr>
          <a:xfrm>
            <a:off x="6648138" y="6026045"/>
            <a:ext cx="5179101"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tr-TR" dirty="0" smtClean="0"/>
              <a:t>Eklampsi </a:t>
            </a:r>
            <a:r>
              <a:rPr lang="tr-TR" dirty="0" err="1" smtClean="0"/>
              <a:t>insidansı</a:t>
            </a:r>
            <a:r>
              <a:rPr lang="tr-TR" dirty="0" smtClean="0"/>
              <a:t> % 42.6 ,  Maternal </a:t>
            </a:r>
            <a:r>
              <a:rPr lang="tr-TR" dirty="0" err="1" smtClean="0"/>
              <a:t>morbidite</a:t>
            </a:r>
            <a:r>
              <a:rPr lang="tr-TR" dirty="0" smtClean="0"/>
              <a:t> % 16 </a:t>
            </a:r>
            <a:endParaRPr lang="tr-TR" dirty="0"/>
          </a:p>
        </p:txBody>
      </p:sp>
      <p:pic>
        <p:nvPicPr>
          <p:cNvPr id="10" name="Resim 9"/>
          <p:cNvPicPr>
            <a:picLocks noChangeAspect="1"/>
          </p:cNvPicPr>
          <p:nvPr/>
        </p:nvPicPr>
        <p:blipFill rotWithShape="1">
          <a:blip r:embed="rId5">
            <a:extLst>
              <a:ext uri="{28A0092B-C50C-407E-A947-70E740481C1C}">
                <a14:useLocalDpi xmlns:a14="http://schemas.microsoft.com/office/drawing/2010/main" val="0"/>
              </a:ext>
            </a:extLst>
          </a:blip>
          <a:srcRect l="23782" t="21858" r="31041" b="29418"/>
          <a:stretch/>
        </p:blipFill>
        <p:spPr>
          <a:xfrm>
            <a:off x="6648138" y="3725854"/>
            <a:ext cx="5351489" cy="2165279"/>
          </a:xfrm>
          <a:prstGeom prst="rect">
            <a:avLst/>
          </a:prstGeom>
        </p:spPr>
        <p:style>
          <a:lnRef idx="2">
            <a:schemeClr val="dk1"/>
          </a:lnRef>
          <a:fillRef idx="1">
            <a:schemeClr val="lt1"/>
          </a:fillRef>
          <a:effectRef idx="0">
            <a:schemeClr val="dk1"/>
          </a:effectRef>
          <a:fontRef idx="minor">
            <a:schemeClr val="dk1"/>
          </a:fontRef>
        </p:style>
      </p:pic>
      <p:sp>
        <p:nvSpPr>
          <p:cNvPr id="11" name="Aşağı Ok 10"/>
          <p:cNvSpPr/>
          <p:nvPr/>
        </p:nvSpPr>
        <p:spPr>
          <a:xfrm>
            <a:off x="11662348" y="6086008"/>
            <a:ext cx="164891" cy="264400"/>
          </a:xfrm>
          <a:prstGeom prst="downArrow">
            <a:avLst>
              <a:gd name="adj1" fmla="val 100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Metin kutusu 11"/>
          <p:cNvSpPr txBox="1"/>
          <p:nvPr/>
        </p:nvSpPr>
        <p:spPr>
          <a:xfrm>
            <a:off x="614598" y="5576343"/>
            <a:ext cx="5906123" cy="92333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tr-TR" dirty="0" smtClean="0"/>
              <a:t>Sonuç: IV </a:t>
            </a:r>
            <a:r>
              <a:rPr lang="tr-TR" dirty="0" err="1" smtClean="0"/>
              <a:t>antihipertansif</a:t>
            </a:r>
            <a:r>
              <a:rPr lang="tr-TR" dirty="0" smtClean="0"/>
              <a:t> ve magnezyum sülfat kullanımı ile erken müdahale, eklampsi ve </a:t>
            </a:r>
            <a:r>
              <a:rPr lang="tr-TR" dirty="0" err="1" smtClean="0"/>
              <a:t>maternal</a:t>
            </a:r>
            <a:r>
              <a:rPr lang="tr-TR" dirty="0" smtClean="0"/>
              <a:t> </a:t>
            </a:r>
            <a:r>
              <a:rPr lang="tr-TR" dirty="0" err="1" smtClean="0"/>
              <a:t>morbidite</a:t>
            </a:r>
            <a:r>
              <a:rPr lang="tr-TR" dirty="0" smtClean="0"/>
              <a:t> de  belirgin azalmaya neden olur</a:t>
            </a:r>
            <a:endParaRPr lang="tr-TR" dirty="0"/>
          </a:p>
        </p:txBody>
      </p:sp>
      <p:pic>
        <p:nvPicPr>
          <p:cNvPr id="14" name="Resim 13"/>
          <p:cNvPicPr>
            <a:picLocks noChangeAspect="1"/>
          </p:cNvPicPr>
          <p:nvPr/>
        </p:nvPicPr>
        <p:blipFill rotWithShape="1">
          <a:blip r:embed="rId6">
            <a:extLst>
              <a:ext uri="{28A0092B-C50C-407E-A947-70E740481C1C}">
                <a14:useLocalDpi xmlns:a14="http://schemas.microsoft.com/office/drawing/2010/main" val="0"/>
              </a:ext>
            </a:extLst>
          </a:blip>
          <a:srcRect l="61568" t="46818" r="12218" b="51117"/>
          <a:stretch/>
        </p:blipFill>
        <p:spPr>
          <a:xfrm>
            <a:off x="8724276" y="6594395"/>
            <a:ext cx="2818151" cy="141608"/>
          </a:xfrm>
          <a:prstGeom prst="rect">
            <a:avLst/>
          </a:prstGeom>
        </p:spPr>
      </p:pic>
    </p:spTree>
    <p:extLst>
      <p:ext uri="{BB962C8B-B14F-4D97-AF65-F5344CB8AC3E}">
        <p14:creationId xmlns:p14="http://schemas.microsoft.com/office/powerpoint/2010/main" val="6655787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162631" y="750710"/>
            <a:ext cx="2410083" cy="461665"/>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tr-TR" sz="2400" dirty="0" smtClean="0"/>
              <a:t> Eklampsi </a:t>
            </a:r>
            <a:r>
              <a:rPr lang="tr-TR" sz="2400" dirty="0"/>
              <a:t>Tedavisi</a:t>
            </a:r>
          </a:p>
        </p:txBody>
      </p:sp>
      <p:sp>
        <p:nvSpPr>
          <p:cNvPr id="5" name="Metin kutusu 4"/>
          <p:cNvSpPr txBox="1"/>
          <p:nvPr/>
        </p:nvSpPr>
        <p:spPr>
          <a:xfrm>
            <a:off x="2263515" y="1678899"/>
            <a:ext cx="7165298" cy="193899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lnSpc>
                <a:spcPct val="150000"/>
              </a:lnSpc>
              <a:buFont typeface="Arial" charset="0"/>
              <a:buChar char="•"/>
            </a:pPr>
            <a:r>
              <a:rPr lang="tr-TR" sz="2000" dirty="0" smtClean="0"/>
              <a:t>Maternal </a:t>
            </a:r>
            <a:r>
              <a:rPr lang="tr-TR" sz="2000" dirty="0" err="1" smtClean="0"/>
              <a:t>hipoksi</a:t>
            </a:r>
            <a:r>
              <a:rPr lang="tr-TR" sz="2000" dirty="0" smtClean="0"/>
              <a:t> </a:t>
            </a:r>
            <a:r>
              <a:rPr lang="tr-TR" sz="2000" dirty="0"/>
              <a:t>ve </a:t>
            </a:r>
            <a:r>
              <a:rPr lang="tr-TR" sz="2000" dirty="0" smtClean="0"/>
              <a:t>travmanın önlenmesi</a:t>
            </a:r>
          </a:p>
          <a:p>
            <a:pPr marL="285750" indent="-285750">
              <a:lnSpc>
                <a:spcPct val="150000"/>
              </a:lnSpc>
              <a:buFont typeface="Arial" charset="0"/>
              <a:buChar char="•"/>
            </a:pPr>
            <a:r>
              <a:rPr lang="tr-TR" sz="2000" dirty="0"/>
              <a:t>Ş</a:t>
            </a:r>
            <a:r>
              <a:rPr lang="tr-TR" sz="2000" dirty="0" smtClean="0"/>
              <a:t>iddetli hipertansiyonun tedavisi</a:t>
            </a:r>
          </a:p>
          <a:p>
            <a:pPr marL="285750" indent="-285750">
              <a:lnSpc>
                <a:spcPct val="150000"/>
              </a:lnSpc>
              <a:buFont typeface="Arial" charset="0"/>
              <a:buChar char="•"/>
            </a:pPr>
            <a:r>
              <a:rPr lang="tr-TR" sz="2000" dirty="0" smtClean="0"/>
              <a:t>Tekrarlayan </a:t>
            </a:r>
            <a:r>
              <a:rPr lang="tr-TR" sz="2000" dirty="0"/>
              <a:t>nöbetlerin </a:t>
            </a:r>
            <a:r>
              <a:rPr lang="tr-TR" sz="2000" dirty="0" smtClean="0"/>
              <a:t>önlenmesi</a:t>
            </a:r>
          </a:p>
          <a:p>
            <a:pPr marL="285750" indent="-285750">
              <a:lnSpc>
                <a:spcPct val="150000"/>
              </a:lnSpc>
              <a:buFont typeface="Arial" charset="0"/>
              <a:buChar char="•"/>
            </a:pPr>
            <a:r>
              <a:rPr lang="tr-TR" sz="2000" dirty="0" smtClean="0"/>
              <a:t>Doğum</a:t>
            </a:r>
            <a:endParaRPr lang="tr-TR" sz="2000" dirty="0"/>
          </a:p>
        </p:txBody>
      </p:sp>
      <p:sp>
        <p:nvSpPr>
          <p:cNvPr id="7" name="Dikdörtgen 6"/>
          <p:cNvSpPr/>
          <p:nvPr/>
        </p:nvSpPr>
        <p:spPr>
          <a:xfrm>
            <a:off x="1289160" y="4203714"/>
            <a:ext cx="9568721" cy="193899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285750" indent="-285750">
              <a:lnSpc>
                <a:spcPct val="150000"/>
              </a:lnSpc>
              <a:buFont typeface="Arial" charset="0"/>
              <a:buChar char="•"/>
            </a:pPr>
            <a:r>
              <a:rPr lang="tr-TR" sz="2000" dirty="0" smtClean="0"/>
              <a:t>Hava yonun açılması</a:t>
            </a:r>
          </a:p>
          <a:p>
            <a:pPr marL="285750" indent="-285750">
              <a:lnSpc>
                <a:spcPct val="150000"/>
              </a:lnSpc>
              <a:buFont typeface="Arial" charset="0"/>
              <a:buChar char="•"/>
            </a:pPr>
            <a:r>
              <a:rPr lang="tr-TR" sz="2000" dirty="0" err="1" smtClean="0"/>
              <a:t>Fizksel</a:t>
            </a:r>
            <a:r>
              <a:rPr lang="tr-TR" sz="2000" dirty="0" smtClean="0"/>
              <a:t> kısıtlılıklar sağlanmalıdır</a:t>
            </a:r>
          </a:p>
          <a:p>
            <a:pPr marL="285750" indent="-285750">
              <a:lnSpc>
                <a:spcPct val="150000"/>
              </a:lnSpc>
              <a:buFont typeface="Arial" charset="0"/>
              <a:buChar char="•"/>
            </a:pPr>
            <a:r>
              <a:rPr lang="tr-TR" sz="2000" dirty="0" err="1" smtClean="0"/>
              <a:t>Aspirasyon</a:t>
            </a:r>
            <a:r>
              <a:rPr lang="tr-TR" sz="2000" dirty="0" smtClean="0"/>
              <a:t> önlemek için </a:t>
            </a:r>
            <a:r>
              <a:rPr lang="tr-TR" sz="2000" dirty="0" err="1" smtClean="0"/>
              <a:t>lateral</a:t>
            </a:r>
            <a:r>
              <a:rPr lang="tr-TR" sz="2000" dirty="0" smtClean="0"/>
              <a:t> </a:t>
            </a:r>
            <a:r>
              <a:rPr lang="tr-TR" sz="2000" dirty="0" err="1" smtClean="0"/>
              <a:t>dekübit</a:t>
            </a:r>
            <a:r>
              <a:rPr lang="tr-TR" sz="2000" dirty="0" smtClean="0"/>
              <a:t> pozisyona alınmalı</a:t>
            </a:r>
          </a:p>
          <a:p>
            <a:pPr marL="285750" indent="-285750">
              <a:lnSpc>
                <a:spcPct val="150000"/>
              </a:lnSpc>
              <a:buFont typeface="Arial" charset="0"/>
              <a:buChar char="•"/>
            </a:pPr>
            <a:r>
              <a:rPr lang="tr-TR" sz="2000" dirty="0" smtClean="0"/>
              <a:t>Maternal </a:t>
            </a:r>
            <a:r>
              <a:rPr lang="tr-TR" sz="2000" dirty="0" err="1" smtClean="0"/>
              <a:t>hipoksemi</a:t>
            </a:r>
            <a:r>
              <a:rPr lang="tr-TR" sz="2000" dirty="0" smtClean="0"/>
              <a:t> ve  asidozu </a:t>
            </a:r>
            <a:r>
              <a:rPr lang="tr-TR" sz="2000" dirty="0"/>
              <a:t>önlemek için </a:t>
            </a:r>
            <a:r>
              <a:rPr lang="tr-TR" sz="2000" dirty="0" err="1"/>
              <a:t>konvulziyon</a:t>
            </a:r>
            <a:r>
              <a:rPr lang="tr-TR" sz="2000" dirty="0"/>
              <a:t> esnasında 8-10 L/</a:t>
            </a:r>
            <a:r>
              <a:rPr lang="tr-TR" sz="2000" dirty="0" err="1"/>
              <a:t>dk</a:t>
            </a:r>
            <a:r>
              <a:rPr lang="tr-TR" sz="2000" dirty="0"/>
              <a:t> Oksijen</a:t>
            </a:r>
          </a:p>
        </p:txBody>
      </p:sp>
    </p:spTree>
    <p:extLst>
      <p:ext uri="{BB962C8B-B14F-4D97-AF65-F5344CB8AC3E}">
        <p14:creationId xmlns:p14="http://schemas.microsoft.com/office/powerpoint/2010/main" val="7794467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1364109" y="2008695"/>
            <a:ext cx="9568721" cy="286232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lnSpc>
                <a:spcPct val="150000"/>
              </a:lnSpc>
              <a:buFont typeface="Arial" charset="0"/>
              <a:buChar char="•"/>
            </a:pPr>
            <a:r>
              <a:rPr lang="tr-TR" sz="2000" dirty="0" err="1" smtClean="0"/>
              <a:t>Stroke</a:t>
            </a:r>
            <a:r>
              <a:rPr lang="tr-TR" sz="2000" dirty="0" smtClean="0"/>
              <a:t> </a:t>
            </a:r>
            <a:r>
              <a:rPr lang="tr-TR" sz="2000" dirty="0"/>
              <a:t>riskini azaltmak </a:t>
            </a:r>
          </a:p>
          <a:p>
            <a:pPr marL="285750" indent="-285750">
              <a:lnSpc>
                <a:spcPct val="150000"/>
              </a:lnSpc>
              <a:buFont typeface="Arial" charset="0"/>
              <a:buChar char="•"/>
            </a:pPr>
            <a:r>
              <a:rPr lang="tr-TR" sz="2000" dirty="0" err="1" smtClean="0"/>
              <a:t>Otoregülasyonun</a:t>
            </a:r>
            <a:r>
              <a:rPr lang="tr-TR" sz="2000" dirty="0" smtClean="0"/>
              <a:t> bozulmasını engellemek</a:t>
            </a:r>
          </a:p>
          <a:p>
            <a:pPr marL="285750" indent="-285750">
              <a:lnSpc>
                <a:spcPct val="150000"/>
              </a:lnSpc>
              <a:buFont typeface="Arial" charset="0"/>
              <a:buChar char="•"/>
            </a:pPr>
            <a:r>
              <a:rPr lang="tr-TR" sz="2000" dirty="0" smtClean="0"/>
              <a:t>Sistolik KB 140-160 </a:t>
            </a:r>
            <a:r>
              <a:rPr lang="tr-TR" sz="2000" dirty="0" err="1"/>
              <a:t>mmHg</a:t>
            </a:r>
            <a:r>
              <a:rPr lang="tr-TR" sz="2000" dirty="0"/>
              <a:t> </a:t>
            </a:r>
            <a:r>
              <a:rPr lang="tr-TR" sz="2000" dirty="0" smtClean="0"/>
              <a:t>, </a:t>
            </a:r>
            <a:r>
              <a:rPr lang="tr-TR" sz="2000" dirty="0" err="1" smtClean="0"/>
              <a:t>Diyastolik</a:t>
            </a:r>
            <a:r>
              <a:rPr lang="tr-TR" sz="2000" dirty="0" smtClean="0"/>
              <a:t> KB </a:t>
            </a:r>
            <a:r>
              <a:rPr lang="tr-TR" sz="2000" dirty="0"/>
              <a:t>90-105 </a:t>
            </a:r>
            <a:r>
              <a:rPr lang="tr-TR" sz="2000" dirty="0" err="1" smtClean="0"/>
              <a:t>mmHg</a:t>
            </a:r>
            <a:r>
              <a:rPr lang="tr-TR" sz="2000" dirty="0" smtClean="0"/>
              <a:t> </a:t>
            </a:r>
            <a:r>
              <a:rPr lang="tr-TR" sz="2000" dirty="0"/>
              <a:t>arasında </a:t>
            </a:r>
            <a:r>
              <a:rPr lang="tr-TR" sz="2000" dirty="0" smtClean="0"/>
              <a:t>tutulması amaçlanır</a:t>
            </a:r>
          </a:p>
          <a:p>
            <a:pPr marL="285750" indent="-285750">
              <a:lnSpc>
                <a:spcPct val="150000"/>
              </a:lnSpc>
              <a:buFont typeface="Arial" charset="0"/>
              <a:buChar char="•"/>
            </a:pPr>
            <a:r>
              <a:rPr lang="tr-TR" sz="2000" dirty="0" smtClean="0"/>
              <a:t>Sistolik KB ≥</a:t>
            </a:r>
            <a:r>
              <a:rPr lang="tr-TR" sz="2000" dirty="0"/>
              <a:t>160 mm Hg </a:t>
            </a:r>
            <a:r>
              <a:rPr lang="tr-TR" sz="2000" dirty="0" smtClean="0"/>
              <a:t>veya </a:t>
            </a:r>
            <a:r>
              <a:rPr lang="tr-TR" sz="2000" dirty="0" err="1" smtClean="0"/>
              <a:t>Diyastolik</a:t>
            </a:r>
            <a:r>
              <a:rPr lang="tr-TR" sz="2000" dirty="0" smtClean="0"/>
              <a:t> KB ≥</a:t>
            </a:r>
            <a:r>
              <a:rPr lang="tr-TR" sz="2000" dirty="0"/>
              <a:t>110 mm </a:t>
            </a:r>
            <a:r>
              <a:rPr lang="tr-TR" sz="2000" dirty="0" smtClean="0"/>
              <a:t>Hg ve 15 dakikanın üzerinde </a:t>
            </a:r>
            <a:r>
              <a:rPr lang="tr-TR" sz="2000" dirty="0" err="1" smtClean="0"/>
              <a:t>persiste</a:t>
            </a:r>
            <a:r>
              <a:rPr lang="tr-TR" sz="2000" dirty="0" smtClean="0"/>
              <a:t> eden olgularda  </a:t>
            </a:r>
          </a:p>
          <a:p>
            <a:pPr marL="285750" indent="-285750">
              <a:lnSpc>
                <a:spcPct val="150000"/>
              </a:lnSpc>
              <a:buFont typeface="Arial" charset="0"/>
              <a:buChar char="•"/>
            </a:pPr>
            <a:endParaRPr lang="tr-TR" sz="2000" dirty="0" smtClean="0"/>
          </a:p>
        </p:txBody>
      </p:sp>
      <p:sp>
        <p:nvSpPr>
          <p:cNvPr id="5" name="Metin kutusu 4"/>
          <p:cNvSpPr txBox="1"/>
          <p:nvPr/>
        </p:nvSpPr>
        <p:spPr>
          <a:xfrm>
            <a:off x="4392116" y="509681"/>
            <a:ext cx="2880853" cy="461665"/>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tr-TR" sz="2400" dirty="0" err="1" smtClean="0"/>
              <a:t>Antihipertansif</a:t>
            </a:r>
            <a:r>
              <a:rPr lang="tr-TR" sz="2400" dirty="0" smtClean="0"/>
              <a:t> tedavi</a:t>
            </a:r>
            <a:endParaRPr lang="tr-TR" sz="2400" dirty="0"/>
          </a:p>
        </p:txBody>
      </p:sp>
    </p:spTree>
    <p:extLst>
      <p:ext uri="{BB962C8B-B14F-4D97-AF65-F5344CB8AC3E}">
        <p14:creationId xmlns:p14="http://schemas.microsoft.com/office/powerpoint/2010/main" val="95068616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rotWithShape="1">
          <a:blip r:embed="rId3">
            <a:extLst>
              <a:ext uri="{28A0092B-C50C-407E-A947-70E740481C1C}">
                <a14:useLocalDpi xmlns:a14="http://schemas.microsoft.com/office/drawing/2010/main" val="0"/>
              </a:ext>
            </a:extLst>
          </a:blip>
          <a:srcRect l="20690" t="10711" r="6770" b="18251"/>
          <a:stretch/>
        </p:blipFill>
        <p:spPr>
          <a:xfrm>
            <a:off x="794479" y="764498"/>
            <a:ext cx="10972800" cy="5381469"/>
          </a:xfrm>
          <a:prstGeom prst="rect">
            <a:avLst/>
          </a:prstGeom>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15565528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rotWithShape="1">
          <a:blip r:embed="rId2">
            <a:extLst>
              <a:ext uri="{28A0092B-C50C-407E-A947-70E740481C1C}">
                <a14:useLocalDpi xmlns:a14="http://schemas.microsoft.com/office/drawing/2010/main" val="0"/>
              </a:ext>
            </a:extLst>
          </a:blip>
          <a:srcRect l="40969" t="13115" r="26368" b="14973"/>
          <a:stretch/>
        </p:blipFill>
        <p:spPr>
          <a:xfrm>
            <a:off x="434718" y="434715"/>
            <a:ext cx="3612628" cy="6310859"/>
          </a:xfrm>
          <a:prstGeom prst="rect">
            <a:avLst/>
          </a:prstGeom>
        </p:spPr>
        <p:style>
          <a:lnRef idx="2">
            <a:schemeClr val="dk1"/>
          </a:lnRef>
          <a:fillRef idx="1">
            <a:schemeClr val="lt1"/>
          </a:fillRef>
          <a:effectRef idx="0">
            <a:schemeClr val="dk1"/>
          </a:effectRef>
          <a:fontRef idx="minor">
            <a:schemeClr val="dk1"/>
          </a:fontRef>
        </p:style>
      </p:pic>
      <p:pic>
        <p:nvPicPr>
          <p:cNvPr id="3" name="Resim 2"/>
          <p:cNvPicPr>
            <a:picLocks noChangeAspect="1"/>
          </p:cNvPicPr>
          <p:nvPr/>
        </p:nvPicPr>
        <p:blipFill rotWithShape="1">
          <a:blip r:embed="rId3">
            <a:extLst>
              <a:ext uri="{28A0092B-C50C-407E-A947-70E740481C1C}">
                <a14:useLocalDpi xmlns:a14="http://schemas.microsoft.com/office/drawing/2010/main" val="0"/>
              </a:ext>
            </a:extLst>
          </a:blip>
          <a:srcRect l="40288" t="15082" r="27321" b="12787"/>
          <a:stretch/>
        </p:blipFill>
        <p:spPr>
          <a:xfrm>
            <a:off x="4188255" y="434715"/>
            <a:ext cx="3876454" cy="6310859"/>
          </a:xfrm>
          <a:prstGeom prst="rect">
            <a:avLst/>
          </a:prstGeom>
        </p:spPr>
        <p:style>
          <a:lnRef idx="2">
            <a:schemeClr val="dk1"/>
          </a:lnRef>
          <a:fillRef idx="1">
            <a:schemeClr val="lt1"/>
          </a:fillRef>
          <a:effectRef idx="0">
            <a:schemeClr val="dk1"/>
          </a:effectRef>
          <a:fontRef idx="minor">
            <a:schemeClr val="dk1"/>
          </a:fontRef>
        </p:style>
      </p:pic>
      <p:pic>
        <p:nvPicPr>
          <p:cNvPr id="4" name="Resim 3"/>
          <p:cNvPicPr>
            <a:picLocks noChangeAspect="1"/>
          </p:cNvPicPr>
          <p:nvPr/>
        </p:nvPicPr>
        <p:blipFill rotWithShape="1">
          <a:blip r:embed="rId4">
            <a:extLst>
              <a:ext uri="{28A0092B-C50C-407E-A947-70E740481C1C}">
                <a14:useLocalDpi xmlns:a14="http://schemas.microsoft.com/office/drawing/2010/main" val="0"/>
              </a:ext>
            </a:extLst>
          </a:blip>
          <a:srcRect l="40560" t="18361" r="28138" b="9290"/>
          <a:stretch/>
        </p:blipFill>
        <p:spPr>
          <a:xfrm>
            <a:off x="8205618" y="434715"/>
            <a:ext cx="3636612" cy="6310859"/>
          </a:xfrm>
          <a:prstGeom prst="rect">
            <a:avLst/>
          </a:prstGeom>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5661204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470978" y="134914"/>
            <a:ext cx="3839880" cy="644576"/>
          </a:xfrm>
        </p:spPr>
        <p:style>
          <a:lnRef idx="2">
            <a:schemeClr val="dk1"/>
          </a:lnRef>
          <a:fillRef idx="1">
            <a:schemeClr val="lt1"/>
          </a:fillRef>
          <a:effectRef idx="0">
            <a:schemeClr val="dk1"/>
          </a:effectRef>
          <a:fontRef idx="minor">
            <a:schemeClr val="dk1"/>
          </a:fontRef>
        </p:style>
        <p:txBody>
          <a:bodyPr>
            <a:normAutofit/>
          </a:bodyPr>
          <a:lstStyle/>
          <a:p>
            <a:pPr algn="ctr"/>
            <a:r>
              <a:rPr lang="en-US" sz="2400" cap="none" dirty="0">
                <a:latin typeface="+mn-lt"/>
              </a:rPr>
              <a:t>M</a:t>
            </a:r>
            <a:r>
              <a:rPr lang="en-US" sz="2400" cap="none" dirty="0" smtClean="0">
                <a:latin typeface="+mn-lt"/>
              </a:rPr>
              <a:t>agnezyum </a:t>
            </a:r>
            <a:r>
              <a:rPr lang="en-US" sz="2400" cap="none" dirty="0" err="1">
                <a:latin typeface="+mn-lt"/>
              </a:rPr>
              <a:t>S</a:t>
            </a:r>
            <a:r>
              <a:rPr lang="en-US" sz="2400" cap="none" dirty="0" err="1" smtClean="0">
                <a:latin typeface="+mn-lt"/>
              </a:rPr>
              <a:t>ülfat</a:t>
            </a:r>
            <a:endParaRPr lang="tr-TR" sz="2400" cap="none" dirty="0">
              <a:latin typeface="+mn-lt"/>
            </a:endParaRPr>
          </a:p>
        </p:txBody>
      </p:sp>
      <p:sp>
        <p:nvSpPr>
          <p:cNvPr id="3" name="İçerik Yer Tutucusu 2"/>
          <p:cNvSpPr>
            <a:spLocks noGrp="1"/>
          </p:cNvSpPr>
          <p:nvPr>
            <p:ph idx="1"/>
          </p:nvPr>
        </p:nvSpPr>
        <p:spPr>
          <a:xfrm>
            <a:off x="344774" y="927936"/>
            <a:ext cx="7600013" cy="5742687"/>
          </a:xfrm>
        </p:spPr>
        <p:style>
          <a:lnRef idx="2">
            <a:schemeClr val="dk1"/>
          </a:lnRef>
          <a:fillRef idx="1">
            <a:schemeClr val="lt1"/>
          </a:fillRef>
          <a:effectRef idx="0">
            <a:schemeClr val="dk1"/>
          </a:effectRef>
          <a:fontRef idx="minor">
            <a:schemeClr val="dk1"/>
          </a:fontRef>
        </p:style>
        <p:txBody>
          <a:bodyPr>
            <a:normAutofit fontScale="25000" lnSpcReduction="20000"/>
          </a:bodyPr>
          <a:lstStyle/>
          <a:p>
            <a:pPr marL="0" indent="0">
              <a:buNone/>
            </a:pPr>
            <a:endParaRPr lang="en-US" sz="2000" dirty="0" smtClean="0">
              <a:solidFill>
                <a:srgbClr val="000090"/>
              </a:solidFill>
            </a:endParaRPr>
          </a:p>
          <a:p>
            <a:pPr marL="0" indent="0">
              <a:lnSpc>
                <a:spcPct val="170000"/>
              </a:lnSpc>
              <a:buNone/>
            </a:pPr>
            <a:r>
              <a:rPr lang="en-US" sz="4400" dirty="0" smtClean="0">
                <a:solidFill>
                  <a:srgbClr val="000090"/>
                </a:solidFill>
              </a:rPr>
              <a:t>      </a:t>
            </a:r>
            <a:r>
              <a:rPr lang="en-US" sz="8000" dirty="0" smtClean="0">
                <a:solidFill>
                  <a:schemeClr val="tx1"/>
                </a:solidFill>
              </a:rPr>
              <a:t>Eklampsi </a:t>
            </a:r>
            <a:r>
              <a:rPr lang="en-US" sz="8000" dirty="0" err="1">
                <a:solidFill>
                  <a:schemeClr val="tx1"/>
                </a:solidFill>
              </a:rPr>
              <a:t>profilaksisi</a:t>
            </a:r>
            <a:r>
              <a:rPr lang="en-US" sz="8000" dirty="0">
                <a:solidFill>
                  <a:schemeClr val="tx1"/>
                </a:solidFill>
              </a:rPr>
              <a:t> </a:t>
            </a:r>
            <a:r>
              <a:rPr lang="en-US" sz="8000" dirty="0" err="1">
                <a:solidFill>
                  <a:schemeClr val="tx1"/>
                </a:solidFill>
              </a:rPr>
              <a:t>ve</a:t>
            </a:r>
            <a:r>
              <a:rPr lang="en-US" sz="8000" dirty="0">
                <a:solidFill>
                  <a:schemeClr val="tx1"/>
                </a:solidFill>
              </a:rPr>
              <a:t> </a:t>
            </a:r>
            <a:r>
              <a:rPr lang="en-US" sz="8000" dirty="0" err="1" smtClean="0">
                <a:solidFill>
                  <a:schemeClr val="tx1"/>
                </a:solidFill>
              </a:rPr>
              <a:t>tedavisi</a:t>
            </a:r>
            <a:endParaRPr lang="en-US" sz="8000" dirty="0" smtClean="0">
              <a:solidFill>
                <a:schemeClr val="tx1"/>
              </a:solidFill>
            </a:endParaRPr>
          </a:p>
          <a:p>
            <a:pPr>
              <a:lnSpc>
                <a:spcPct val="170000"/>
              </a:lnSpc>
            </a:pPr>
            <a:r>
              <a:rPr lang="en-US" sz="8000" dirty="0" smtClean="0">
                <a:solidFill>
                  <a:srgbClr val="800000"/>
                </a:solidFill>
              </a:rPr>
              <a:t>FDA </a:t>
            </a:r>
            <a:r>
              <a:rPr lang="en-US" sz="8000" dirty="0" err="1">
                <a:solidFill>
                  <a:srgbClr val="800000"/>
                </a:solidFill>
              </a:rPr>
              <a:t>onaylı</a:t>
            </a:r>
            <a:r>
              <a:rPr lang="en-US" sz="8000" dirty="0">
                <a:solidFill>
                  <a:srgbClr val="800000"/>
                </a:solidFill>
              </a:rPr>
              <a:t> </a:t>
            </a:r>
            <a:r>
              <a:rPr lang="en-US" sz="8000" dirty="0" err="1">
                <a:solidFill>
                  <a:srgbClr val="800000"/>
                </a:solidFill>
              </a:rPr>
              <a:t>tek</a:t>
            </a:r>
            <a:r>
              <a:rPr lang="en-US" sz="8000" dirty="0">
                <a:solidFill>
                  <a:srgbClr val="800000"/>
                </a:solidFill>
              </a:rPr>
              <a:t> </a:t>
            </a:r>
            <a:r>
              <a:rPr lang="en-US" sz="8000" dirty="0" err="1" smtClean="0">
                <a:solidFill>
                  <a:srgbClr val="800000"/>
                </a:solidFill>
              </a:rPr>
              <a:t>endikasyon</a:t>
            </a:r>
            <a:endParaRPr lang="en-US" sz="8000" dirty="0"/>
          </a:p>
          <a:p>
            <a:pPr>
              <a:lnSpc>
                <a:spcPct val="170000"/>
              </a:lnSpc>
            </a:pPr>
            <a:r>
              <a:rPr lang="en-US" sz="8000" dirty="0" err="1" smtClean="0"/>
              <a:t>MSS’de</a:t>
            </a:r>
            <a:r>
              <a:rPr lang="en-US" sz="8000" dirty="0" smtClean="0"/>
              <a:t> </a:t>
            </a:r>
            <a:r>
              <a:rPr lang="en-US" sz="8000" dirty="0"/>
              <a:t>N-</a:t>
            </a:r>
            <a:r>
              <a:rPr lang="en-US" sz="8000" dirty="0" err="1"/>
              <a:t>metyl</a:t>
            </a:r>
            <a:r>
              <a:rPr lang="en-US" sz="8000" dirty="0"/>
              <a:t>-d-</a:t>
            </a:r>
            <a:r>
              <a:rPr lang="en-US" sz="8000" dirty="0" err="1"/>
              <a:t>aspartik</a:t>
            </a:r>
            <a:r>
              <a:rPr lang="en-US" sz="8000" dirty="0"/>
              <a:t> </a:t>
            </a:r>
            <a:r>
              <a:rPr lang="en-US" sz="8000" dirty="0" err="1"/>
              <a:t>asid</a:t>
            </a:r>
            <a:r>
              <a:rPr lang="en-US" sz="8000" dirty="0"/>
              <a:t> (NMDA) </a:t>
            </a:r>
            <a:r>
              <a:rPr lang="en-US" sz="8000" dirty="0" err="1"/>
              <a:t>reseptörlerini</a:t>
            </a:r>
            <a:r>
              <a:rPr lang="en-US" sz="8000" dirty="0"/>
              <a:t> bloke </a:t>
            </a:r>
            <a:r>
              <a:rPr lang="en-US" sz="8000" dirty="0" err="1" smtClean="0"/>
              <a:t>eder</a:t>
            </a:r>
            <a:endParaRPr lang="en-US" sz="8000" dirty="0"/>
          </a:p>
          <a:p>
            <a:pPr>
              <a:lnSpc>
                <a:spcPct val="170000"/>
              </a:lnSpc>
            </a:pPr>
            <a:r>
              <a:rPr lang="en-US" sz="8000" dirty="0" err="1" smtClean="0"/>
              <a:t>MSS’de</a:t>
            </a:r>
            <a:r>
              <a:rPr lang="en-US" sz="8000" dirty="0" smtClean="0"/>
              <a:t> </a:t>
            </a:r>
            <a:r>
              <a:rPr lang="en-US" sz="8000" dirty="0"/>
              <a:t>Non </a:t>
            </a:r>
            <a:r>
              <a:rPr lang="en-US" sz="8000" dirty="0" err="1"/>
              <a:t>spesifik</a:t>
            </a:r>
            <a:r>
              <a:rPr lang="en-US" sz="8000" dirty="0"/>
              <a:t> ca </a:t>
            </a:r>
            <a:r>
              <a:rPr lang="en-US" sz="8000" dirty="0" err="1"/>
              <a:t>kanal</a:t>
            </a:r>
            <a:r>
              <a:rPr lang="en-US" sz="8000" dirty="0"/>
              <a:t> bloke </a:t>
            </a:r>
            <a:r>
              <a:rPr lang="en-US" sz="8000" dirty="0" err="1"/>
              <a:t>ederek</a:t>
            </a:r>
            <a:r>
              <a:rPr lang="en-US" sz="8000" dirty="0"/>
              <a:t> </a:t>
            </a:r>
            <a:r>
              <a:rPr lang="en-US" sz="8000" dirty="0" err="1"/>
              <a:t>membran</a:t>
            </a:r>
            <a:r>
              <a:rPr lang="en-US" sz="8000" dirty="0"/>
              <a:t> </a:t>
            </a:r>
            <a:r>
              <a:rPr lang="en-US" sz="8000" dirty="0" err="1" smtClean="0"/>
              <a:t>stabilizasyon</a:t>
            </a:r>
            <a:endParaRPr lang="en-US" sz="8000" dirty="0"/>
          </a:p>
          <a:p>
            <a:pPr>
              <a:lnSpc>
                <a:spcPct val="170000"/>
              </a:lnSpc>
            </a:pPr>
            <a:r>
              <a:rPr lang="tr-TR" sz="8000" dirty="0" smtClean="0"/>
              <a:t>İV</a:t>
            </a:r>
            <a:endParaRPr lang="tr-TR" sz="8000" dirty="0"/>
          </a:p>
          <a:p>
            <a:pPr marL="742950" lvl="1" indent="-285750">
              <a:lnSpc>
                <a:spcPct val="170000"/>
              </a:lnSpc>
              <a:buFont typeface="Arial" charset="0"/>
              <a:buChar char="•"/>
            </a:pPr>
            <a:r>
              <a:rPr lang="tr-TR" sz="8000" dirty="0"/>
              <a:t>Yükleme dozu 4 veya 6 gr 15-20 dakikada </a:t>
            </a:r>
          </a:p>
          <a:p>
            <a:pPr marL="742950" lvl="1" indent="-285750">
              <a:lnSpc>
                <a:spcPct val="170000"/>
              </a:lnSpc>
              <a:buFont typeface="Arial" charset="0"/>
              <a:buChar char="•"/>
            </a:pPr>
            <a:r>
              <a:rPr lang="tr-TR" sz="8000" dirty="0"/>
              <a:t>İdame dozu 1 veya 2 gr </a:t>
            </a:r>
            <a:r>
              <a:rPr lang="tr-TR" sz="8000" dirty="0" smtClean="0"/>
              <a:t>saatten</a:t>
            </a:r>
          </a:p>
          <a:p>
            <a:pPr marL="285750" indent="-285750">
              <a:lnSpc>
                <a:spcPct val="170000"/>
              </a:lnSpc>
              <a:buFont typeface="Arial" charset="0"/>
              <a:buChar char="•"/>
            </a:pPr>
            <a:r>
              <a:rPr lang="tr-TR" sz="8000" dirty="0" smtClean="0"/>
              <a:t>IM</a:t>
            </a:r>
            <a:endParaRPr lang="tr-TR" sz="8000" dirty="0"/>
          </a:p>
          <a:p>
            <a:pPr marL="742950" lvl="1" indent="-285750">
              <a:lnSpc>
                <a:spcPct val="170000"/>
              </a:lnSpc>
              <a:buFont typeface="Arial" charset="0"/>
              <a:buChar char="•"/>
            </a:pPr>
            <a:r>
              <a:rPr lang="tr-TR" sz="8000" dirty="0"/>
              <a:t>Yükleme dozu her bir </a:t>
            </a:r>
            <a:r>
              <a:rPr lang="tr-TR" sz="8000" dirty="0" err="1"/>
              <a:t>kalcaya</a:t>
            </a:r>
            <a:r>
              <a:rPr lang="tr-TR" sz="8000" dirty="0"/>
              <a:t> 5 gr toplam 10 gr</a:t>
            </a:r>
          </a:p>
          <a:p>
            <a:pPr marL="742950" lvl="1" indent="-285750">
              <a:lnSpc>
                <a:spcPct val="170000"/>
              </a:lnSpc>
              <a:buFont typeface="Arial" charset="0"/>
              <a:buChar char="•"/>
            </a:pPr>
            <a:r>
              <a:rPr lang="tr-TR" sz="8000" dirty="0"/>
              <a:t>İdame dozu 4 saatte bir 5gr </a:t>
            </a:r>
          </a:p>
        </p:txBody>
      </p:sp>
      <p:sp>
        <p:nvSpPr>
          <p:cNvPr id="4" name="Metin kutusu 3"/>
          <p:cNvSpPr txBox="1"/>
          <p:nvPr/>
        </p:nvSpPr>
        <p:spPr>
          <a:xfrm>
            <a:off x="8844198" y="927936"/>
            <a:ext cx="2878110" cy="92333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tr-TR" dirty="0" smtClean="0"/>
              <a:t>ACOG </a:t>
            </a:r>
          </a:p>
          <a:p>
            <a:r>
              <a:rPr lang="tr-TR" dirty="0" smtClean="0"/>
              <a:t>Yükleme 6 gr 15-20 </a:t>
            </a:r>
            <a:r>
              <a:rPr lang="tr-TR" dirty="0" err="1" smtClean="0"/>
              <a:t>dak</a:t>
            </a:r>
            <a:endParaRPr lang="tr-TR" dirty="0" smtClean="0"/>
          </a:p>
          <a:p>
            <a:r>
              <a:rPr lang="tr-TR" dirty="0" smtClean="0"/>
              <a:t>İdame 2 gr/saat</a:t>
            </a:r>
            <a:endParaRPr lang="tr-TR" dirty="0"/>
          </a:p>
        </p:txBody>
      </p:sp>
      <p:sp>
        <p:nvSpPr>
          <p:cNvPr id="6" name="Dikdörtgen 5"/>
          <p:cNvSpPr/>
          <p:nvPr/>
        </p:nvSpPr>
        <p:spPr>
          <a:xfrm>
            <a:off x="8844198" y="2232824"/>
            <a:ext cx="2878110" cy="923330"/>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tr-TR" dirty="0" smtClean="0"/>
              <a:t>RCOG </a:t>
            </a:r>
            <a:endParaRPr lang="tr-TR" dirty="0"/>
          </a:p>
          <a:p>
            <a:r>
              <a:rPr lang="tr-TR" dirty="0"/>
              <a:t>Yükleme </a:t>
            </a:r>
            <a:r>
              <a:rPr lang="tr-TR" dirty="0" smtClean="0"/>
              <a:t>4 </a:t>
            </a:r>
            <a:r>
              <a:rPr lang="tr-TR" dirty="0"/>
              <a:t>gr </a:t>
            </a:r>
            <a:r>
              <a:rPr lang="tr-TR" dirty="0" smtClean="0"/>
              <a:t>5-10 </a:t>
            </a:r>
            <a:r>
              <a:rPr lang="tr-TR" dirty="0" err="1"/>
              <a:t>dak</a:t>
            </a:r>
            <a:endParaRPr lang="tr-TR" dirty="0"/>
          </a:p>
          <a:p>
            <a:r>
              <a:rPr lang="tr-TR" dirty="0"/>
              <a:t>İdame </a:t>
            </a:r>
            <a:r>
              <a:rPr lang="tr-TR" dirty="0" smtClean="0"/>
              <a:t>1 </a:t>
            </a:r>
            <a:r>
              <a:rPr lang="tr-TR" dirty="0"/>
              <a:t>gr/saat</a:t>
            </a:r>
          </a:p>
        </p:txBody>
      </p:sp>
      <p:sp>
        <p:nvSpPr>
          <p:cNvPr id="7" name="Dikdörtgen 6"/>
          <p:cNvSpPr/>
          <p:nvPr/>
        </p:nvSpPr>
        <p:spPr>
          <a:xfrm>
            <a:off x="8846698" y="3794298"/>
            <a:ext cx="2878110" cy="923330"/>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tr-TR" dirty="0"/>
              <a:t>SOMANZ </a:t>
            </a:r>
          </a:p>
          <a:p>
            <a:r>
              <a:rPr lang="tr-TR" dirty="0"/>
              <a:t>Yükleme </a:t>
            </a:r>
            <a:r>
              <a:rPr lang="tr-TR" dirty="0" smtClean="0"/>
              <a:t>4 </a:t>
            </a:r>
            <a:r>
              <a:rPr lang="tr-TR" dirty="0"/>
              <a:t>gr </a:t>
            </a:r>
            <a:r>
              <a:rPr lang="tr-TR" dirty="0" smtClean="0"/>
              <a:t>15-20 </a:t>
            </a:r>
            <a:r>
              <a:rPr lang="tr-TR" dirty="0" err="1"/>
              <a:t>dak</a:t>
            </a:r>
            <a:endParaRPr lang="tr-TR" dirty="0"/>
          </a:p>
          <a:p>
            <a:r>
              <a:rPr lang="tr-TR" dirty="0"/>
              <a:t>İdame </a:t>
            </a:r>
            <a:r>
              <a:rPr lang="tr-TR" dirty="0" smtClean="0"/>
              <a:t>1 veya 2 </a:t>
            </a:r>
            <a:r>
              <a:rPr lang="tr-TR" dirty="0"/>
              <a:t>gr/saat</a:t>
            </a:r>
          </a:p>
        </p:txBody>
      </p:sp>
    </p:spTree>
    <p:extLst>
      <p:ext uri="{BB962C8B-B14F-4D97-AF65-F5344CB8AC3E}">
        <p14:creationId xmlns:p14="http://schemas.microsoft.com/office/powerpoint/2010/main" val="125057459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pic>
        <p:nvPicPr>
          <p:cNvPr id="4" name="İçerik Yer Tutucusu 3"/>
          <p:cNvPicPr>
            <a:picLocks noGrp="1" noChangeAspect="1"/>
          </p:cNvPicPr>
          <p:nvPr>
            <p:ph idx="1"/>
          </p:nvPr>
        </p:nvPicPr>
        <p:blipFill rotWithShape="1">
          <a:blip r:embed="rId3">
            <a:extLst>
              <a:ext uri="{28A0092B-C50C-407E-A947-70E740481C1C}">
                <a14:useLocalDpi xmlns:a14="http://schemas.microsoft.com/office/drawing/2010/main" val="0"/>
              </a:ext>
            </a:extLst>
          </a:blip>
          <a:srcRect l="5237" t="22510" r="29846" b="22202"/>
          <a:stretch/>
        </p:blipFill>
        <p:spPr>
          <a:xfrm>
            <a:off x="838200" y="299800"/>
            <a:ext cx="10389433" cy="5546361"/>
          </a:xfrm>
        </p:spPr>
        <p:style>
          <a:lnRef idx="2">
            <a:schemeClr val="dk1"/>
          </a:lnRef>
          <a:fillRef idx="1">
            <a:schemeClr val="lt1"/>
          </a:fillRef>
          <a:effectRef idx="0">
            <a:schemeClr val="dk1"/>
          </a:effectRef>
          <a:fontRef idx="minor">
            <a:schemeClr val="dk1"/>
          </a:fontRef>
        </p:style>
      </p:pic>
      <p:sp>
        <p:nvSpPr>
          <p:cNvPr id="5" name="Metin kutusu 4"/>
          <p:cNvSpPr txBox="1"/>
          <p:nvPr/>
        </p:nvSpPr>
        <p:spPr>
          <a:xfrm>
            <a:off x="1139252" y="6026046"/>
            <a:ext cx="9983450"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tr-TR" sz="2000" dirty="0" smtClean="0"/>
              <a:t>Alternatif rejimleri karşılaştıran çalışmalar, güvenilir sonuçlar için çok küçüktür </a:t>
            </a:r>
            <a:endParaRPr lang="tr-TR" sz="2000" dirty="0"/>
          </a:p>
        </p:txBody>
      </p:sp>
    </p:spTree>
    <p:extLst>
      <p:ext uri="{BB962C8B-B14F-4D97-AF65-F5344CB8AC3E}">
        <p14:creationId xmlns:p14="http://schemas.microsoft.com/office/powerpoint/2010/main" val="84407475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9784" y="1210144"/>
            <a:ext cx="6739751" cy="3554819"/>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285750" indent="-285750">
              <a:lnSpc>
                <a:spcPct val="150000"/>
              </a:lnSpc>
              <a:buFont typeface="Arial" charset="0"/>
              <a:buChar char="•"/>
            </a:pPr>
            <a:endParaRPr lang="tr-TR" dirty="0" smtClean="0"/>
          </a:p>
          <a:p>
            <a:pPr marL="285750" indent="-285750">
              <a:lnSpc>
                <a:spcPct val="150000"/>
              </a:lnSpc>
              <a:buFont typeface="Arial" charset="0"/>
              <a:buChar char="•"/>
            </a:pPr>
            <a:r>
              <a:rPr lang="tr-TR" sz="2000" dirty="0"/>
              <a:t>T</a:t>
            </a:r>
            <a:r>
              <a:rPr lang="tr-TR" sz="2000" dirty="0" smtClean="0"/>
              <a:t>onik-</a:t>
            </a:r>
            <a:r>
              <a:rPr lang="tr-TR" sz="2000" dirty="0" err="1" smtClean="0"/>
              <a:t>klonik</a:t>
            </a:r>
            <a:r>
              <a:rPr lang="tr-TR" sz="2000" dirty="0" smtClean="0"/>
              <a:t> </a:t>
            </a:r>
            <a:r>
              <a:rPr lang="tr-TR" sz="2000" dirty="0"/>
              <a:t>nöbetlerin ortaya çıkmasına dayanan klinik bir </a:t>
            </a:r>
            <a:r>
              <a:rPr lang="tr-TR" sz="2000" dirty="0" smtClean="0"/>
              <a:t>tanıdır</a:t>
            </a:r>
          </a:p>
          <a:p>
            <a:pPr marL="285750" indent="-285750">
              <a:lnSpc>
                <a:spcPct val="150000"/>
              </a:lnSpc>
              <a:buFont typeface="Arial" charset="0"/>
              <a:buChar char="•"/>
            </a:pPr>
            <a:r>
              <a:rPr lang="tr-TR" sz="2000" dirty="0" smtClean="0"/>
              <a:t>Ağır </a:t>
            </a:r>
            <a:r>
              <a:rPr lang="tr-TR" sz="2000" dirty="0" err="1"/>
              <a:t>preeklampsi</a:t>
            </a:r>
            <a:r>
              <a:rPr lang="tr-TR" sz="2000" dirty="0"/>
              <a:t> olgularının % 2-3'ünde </a:t>
            </a:r>
          </a:p>
          <a:p>
            <a:pPr marL="285750" indent="-285750">
              <a:lnSpc>
                <a:spcPct val="150000"/>
              </a:lnSpc>
              <a:buFont typeface="Arial" charset="0"/>
              <a:buChar char="•"/>
            </a:pPr>
            <a:r>
              <a:rPr lang="tr-TR" sz="2000" dirty="0"/>
              <a:t>Ağır </a:t>
            </a:r>
            <a:r>
              <a:rPr lang="tr-TR" sz="2000" dirty="0" err="1"/>
              <a:t>preeklampsi</a:t>
            </a:r>
            <a:r>
              <a:rPr lang="tr-TR" sz="2000" dirty="0"/>
              <a:t> olmayan olgularının  % 0.6'sında </a:t>
            </a:r>
          </a:p>
          <a:p>
            <a:pPr marL="285750" indent="-285750">
              <a:lnSpc>
                <a:spcPct val="150000"/>
              </a:lnSpc>
              <a:buFont typeface="Arial" charset="0"/>
              <a:buChar char="•"/>
            </a:pPr>
            <a:r>
              <a:rPr lang="tr-TR" sz="2000" dirty="0"/>
              <a:t>Gelişmiş ülkelerde 10.000 doğumda 1.5-10 vaka </a:t>
            </a:r>
          </a:p>
          <a:p>
            <a:pPr marL="285750" indent="-285750">
              <a:lnSpc>
                <a:spcPct val="150000"/>
              </a:lnSpc>
              <a:buFont typeface="Arial" charset="0"/>
              <a:buChar char="•"/>
            </a:pPr>
            <a:r>
              <a:rPr lang="tr-TR" sz="2000" dirty="0"/>
              <a:t>Gelişmekte olan ülkelerde 10,000 doğumda 6 ila 157 </a:t>
            </a:r>
            <a:r>
              <a:rPr lang="tr-TR" sz="2000" dirty="0" smtClean="0"/>
              <a:t>vaka</a:t>
            </a:r>
            <a:endParaRPr lang="tr-TR" dirty="0" smtClean="0"/>
          </a:p>
          <a:p>
            <a:pPr marL="285750" indent="-285750">
              <a:buFont typeface="Arial" charset="0"/>
              <a:buChar char="•"/>
            </a:pPr>
            <a:endParaRPr lang="tr-TR" dirty="0"/>
          </a:p>
        </p:txBody>
      </p:sp>
      <p:sp>
        <p:nvSpPr>
          <p:cNvPr id="4" name="Metin kutusu 3"/>
          <p:cNvSpPr txBox="1"/>
          <p:nvPr/>
        </p:nvSpPr>
        <p:spPr>
          <a:xfrm>
            <a:off x="6714699" y="6086901"/>
            <a:ext cx="4162567" cy="369332"/>
          </a:xfrm>
          <a:prstGeom prst="rect">
            <a:avLst/>
          </a:prstGeom>
          <a:noFill/>
        </p:spPr>
        <p:txBody>
          <a:bodyPr wrap="square" rtlCol="0">
            <a:spAutoFit/>
          </a:bodyPr>
          <a:lstStyle/>
          <a:p>
            <a:r>
              <a:rPr lang="tr-TR" dirty="0" err="1" smtClean="0"/>
              <a:t>Sibai</a:t>
            </a:r>
            <a:r>
              <a:rPr lang="tr-TR" dirty="0" smtClean="0"/>
              <a:t> BM, 2004; </a:t>
            </a:r>
            <a:r>
              <a:rPr lang="tr-TR" dirty="0" err="1" smtClean="0"/>
              <a:t>Fong</a:t>
            </a:r>
            <a:r>
              <a:rPr lang="tr-TR" dirty="0" smtClean="0"/>
              <a:t> A,2013;Eke AC,2011</a:t>
            </a:r>
            <a:endParaRPr lang="tr-TR" dirty="0"/>
          </a:p>
        </p:txBody>
      </p:sp>
      <p:sp>
        <p:nvSpPr>
          <p:cNvPr id="5" name="Metin kutusu 4"/>
          <p:cNvSpPr txBox="1"/>
          <p:nvPr/>
        </p:nvSpPr>
        <p:spPr>
          <a:xfrm>
            <a:off x="7330190" y="1244185"/>
            <a:ext cx="4047343" cy="430887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lnSpc>
                <a:spcPct val="90000"/>
              </a:lnSpc>
              <a:spcBef>
                <a:spcPct val="20000"/>
              </a:spcBef>
              <a:buClr>
                <a:schemeClr val="tx1"/>
              </a:buClr>
              <a:buFont typeface="Arial" charset="0"/>
              <a:buChar char="•"/>
              <a:defRPr/>
            </a:pPr>
            <a:r>
              <a:rPr lang="tr-TR" sz="2000" dirty="0"/>
              <a:t>Hipertansiyo; </a:t>
            </a:r>
            <a:endParaRPr lang="tr-TR" sz="2000" dirty="0" smtClean="0"/>
          </a:p>
          <a:p>
            <a:pPr marL="742950" lvl="1" indent="-285750">
              <a:lnSpc>
                <a:spcPct val="90000"/>
              </a:lnSpc>
              <a:spcBef>
                <a:spcPct val="20000"/>
              </a:spcBef>
              <a:buClr>
                <a:schemeClr val="tx1"/>
              </a:buClr>
              <a:buFont typeface="Arial" charset="0"/>
              <a:buChar char="•"/>
              <a:defRPr/>
            </a:pPr>
            <a:r>
              <a:rPr lang="tr-TR" sz="2000" dirty="0" smtClean="0"/>
              <a:t>≥ </a:t>
            </a:r>
            <a:r>
              <a:rPr lang="tr-TR" sz="2000" dirty="0"/>
              <a:t>140 </a:t>
            </a:r>
            <a:r>
              <a:rPr lang="tr-TR" sz="2000" dirty="0" err="1"/>
              <a:t>mmHg</a:t>
            </a:r>
            <a:r>
              <a:rPr lang="tr-TR" sz="2000" dirty="0"/>
              <a:t> ≥ 90 </a:t>
            </a:r>
            <a:r>
              <a:rPr lang="tr-TR" sz="2000" dirty="0" err="1"/>
              <a:t>mmHg</a:t>
            </a:r>
            <a:r>
              <a:rPr lang="tr-TR" sz="2000" dirty="0"/>
              <a:t> , </a:t>
            </a:r>
            <a:endParaRPr lang="tr-TR" sz="2000" dirty="0" smtClean="0"/>
          </a:p>
          <a:p>
            <a:pPr marL="285750" indent="-285750">
              <a:lnSpc>
                <a:spcPct val="90000"/>
              </a:lnSpc>
              <a:spcBef>
                <a:spcPct val="20000"/>
              </a:spcBef>
              <a:buClr>
                <a:schemeClr val="tx1"/>
              </a:buClr>
              <a:buFont typeface="Arial" charset="0"/>
              <a:buChar char="•"/>
              <a:defRPr/>
            </a:pPr>
            <a:r>
              <a:rPr lang="tr-TR" sz="2000" dirty="0" err="1"/>
              <a:t>P</a:t>
            </a:r>
            <a:r>
              <a:rPr lang="tr-TR" sz="2000" dirty="0" err="1" smtClean="0"/>
              <a:t>roteüniri</a:t>
            </a:r>
            <a:endParaRPr lang="tr-TR" sz="2000" dirty="0"/>
          </a:p>
          <a:p>
            <a:pPr marL="285750" indent="-285750">
              <a:lnSpc>
                <a:spcPct val="90000"/>
              </a:lnSpc>
              <a:spcBef>
                <a:spcPct val="20000"/>
              </a:spcBef>
              <a:buClr>
                <a:schemeClr val="tx1"/>
              </a:buClr>
              <a:buFont typeface="Arial" charset="0"/>
              <a:buChar char="•"/>
              <a:defRPr/>
            </a:pPr>
            <a:r>
              <a:rPr lang="tr-TR" sz="2000" dirty="0" err="1"/>
              <a:t>Trombositopeni</a:t>
            </a:r>
            <a:r>
              <a:rPr lang="tr-TR" sz="2000" dirty="0"/>
              <a:t> </a:t>
            </a:r>
            <a:endParaRPr lang="tr-TR" sz="2000" dirty="0" smtClean="0"/>
          </a:p>
          <a:p>
            <a:pPr marL="742950" lvl="1" indent="-285750">
              <a:lnSpc>
                <a:spcPct val="90000"/>
              </a:lnSpc>
              <a:spcBef>
                <a:spcPct val="20000"/>
              </a:spcBef>
              <a:buClr>
                <a:schemeClr val="tx1"/>
              </a:buClr>
              <a:buFont typeface="Arial" charset="0"/>
              <a:buChar char="•"/>
              <a:defRPr/>
            </a:pPr>
            <a:r>
              <a:rPr lang="tr-TR" sz="2000" dirty="0" smtClean="0"/>
              <a:t>&lt;</a:t>
            </a:r>
            <a:r>
              <a:rPr lang="tr-TR" sz="2000" dirty="0"/>
              <a:t>100000/mm3</a:t>
            </a:r>
          </a:p>
          <a:p>
            <a:pPr marL="285750" indent="-285750">
              <a:lnSpc>
                <a:spcPct val="90000"/>
              </a:lnSpc>
              <a:spcBef>
                <a:spcPct val="20000"/>
              </a:spcBef>
              <a:buClr>
                <a:schemeClr val="tx1"/>
              </a:buClr>
              <a:buFont typeface="Arial" charset="0"/>
              <a:buChar char="•"/>
              <a:defRPr/>
            </a:pPr>
            <a:r>
              <a:rPr lang="tr-TR" sz="2000" dirty="0"/>
              <a:t> KC fonksiyon bozukluğu </a:t>
            </a:r>
            <a:endParaRPr lang="tr-TR" sz="2000" dirty="0" smtClean="0"/>
          </a:p>
          <a:p>
            <a:pPr marL="742950" lvl="1" indent="-285750">
              <a:lnSpc>
                <a:spcPct val="90000"/>
              </a:lnSpc>
              <a:spcBef>
                <a:spcPct val="20000"/>
              </a:spcBef>
              <a:buClr>
                <a:schemeClr val="tx1"/>
              </a:buClr>
              <a:buFont typeface="Arial" charset="0"/>
              <a:buChar char="•"/>
              <a:defRPr/>
            </a:pPr>
            <a:r>
              <a:rPr lang="tr-TR" sz="2000" dirty="0" smtClean="0"/>
              <a:t>(</a:t>
            </a:r>
            <a:r>
              <a:rPr lang="tr-TR" sz="2000" dirty="0"/>
              <a:t>AST /ALT &gt; normalin 2 katı)</a:t>
            </a:r>
          </a:p>
          <a:p>
            <a:pPr marL="285750" indent="-285750">
              <a:lnSpc>
                <a:spcPct val="90000"/>
              </a:lnSpc>
              <a:spcBef>
                <a:spcPct val="20000"/>
              </a:spcBef>
              <a:buClr>
                <a:schemeClr val="tx1"/>
              </a:buClr>
              <a:buFont typeface="Arial" charset="0"/>
              <a:buChar char="•"/>
              <a:defRPr/>
            </a:pPr>
            <a:r>
              <a:rPr lang="tr-TR" sz="2000" dirty="0"/>
              <a:t> Böbrek fonksiyon </a:t>
            </a:r>
            <a:r>
              <a:rPr lang="tr-TR" sz="2000" dirty="0" smtClean="0"/>
              <a:t>bozukluğu</a:t>
            </a:r>
          </a:p>
          <a:p>
            <a:pPr marL="742950" lvl="1" indent="-285750">
              <a:lnSpc>
                <a:spcPct val="90000"/>
              </a:lnSpc>
              <a:spcBef>
                <a:spcPct val="20000"/>
              </a:spcBef>
              <a:buClr>
                <a:schemeClr val="tx1"/>
              </a:buClr>
              <a:buFont typeface="Arial" charset="0"/>
              <a:buChar char="•"/>
              <a:defRPr/>
            </a:pPr>
            <a:r>
              <a:rPr lang="tr-TR" sz="2000" dirty="0" smtClean="0"/>
              <a:t> </a:t>
            </a:r>
            <a:r>
              <a:rPr lang="tr-TR" sz="2000" dirty="0" err="1" smtClean="0"/>
              <a:t>kreatinin</a:t>
            </a:r>
            <a:r>
              <a:rPr lang="tr-TR" sz="2000" dirty="0" smtClean="0"/>
              <a:t>    ≥ </a:t>
            </a:r>
            <a:r>
              <a:rPr lang="tr-TR" sz="2000" dirty="0"/>
              <a:t>1,2 mg/</a:t>
            </a:r>
            <a:r>
              <a:rPr lang="tr-TR" sz="2000" dirty="0" err="1"/>
              <a:t>dL</a:t>
            </a:r>
            <a:r>
              <a:rPr lang="tr-TR" sz="2000" dirty="0"/>
              <a:t> veya serum </a:t>
            </a:r>
            <a:r>
              <a:rPr lang="tr-TR" sz="2000" dirty="0" err="1"/>
              <a:t>kreatinin</a:t>
            </a:r>
            <a:r>
              <a:rPr lang="tr-TR" sz="2000" dirty="0"/>
              <a:t> düzeyinin en az 2 katına </a:t>
            </a:r>
            <a:r>
              <a:rPr lang="tr-TR" sz="2000" dirty="0" smtClean="0"/>
              <a:t>çıkması</a:t>
            </a:r>
            <a:endParaRPr lang="tr-TR" sz="2000" dirty="0"/>
          </a:p>
          <a:p>
            <a:pPr marL="285750" indent="-285750">
              <a:lnSpc>
                <a:spcPct val="90000"/>
              </a:lnSpc>
              <a:spcBef>
                <a:spcPct val="20000"/>
              </a:spcBef>
              <a:buClr>
                <a:schemeClr val="tx1"/>
              </a:buClr>
              <a:buFont typeface="Arial" charset="0"/>
              <a:buChar char="•"/>
              <a:defRPr/>
            </a:pPr>
            <a:r>
              <a:rPr lang="tr-TR" sz="2000" dirty="0"/>
              <a:t> </a:t>
            </a:r>
            <a:r>
              <a:rPr lang="tr-TR" sz="2000" dirty="0" err="1"/>
              <a:t>Pulmoner</a:t>
            </a:r>
            <a:r>
              <a:rPr lang="tr-TR" sz="2000" dirty="0"/>
              <a:t> ödem veya </a:t>
            </a:r>
            <a:r>
              <a:rPr lang="tr-TR" sz="2000" dirty="0" err="1"/>
              <a:t>siyanoz</a:t>
            </a:r>
            <a:r>
              <a:rPr lang="tr-TR" sz="2000" dirty="0"/>
              <a:t> </a:t>
            </a:r>
          </a:p>
          <a:p>
            <a:pPr marL="285750" indent="-285750">
              <a:lnSpc>
                <a:spcPct val="90000"/>
              </a:lnSpc>
              <a:spcBef>
                <a:spcPct val="20000"/>
              </a:spcBef>
              <a:buClr>
                <a:schemeClr val="tx1"/>
              </a:buClr>
              <a:buFont typeface="Arial" charset="0"/>
              <a:buChar char="•"/>
              <a:defRPr/>
            </a:pPr>
            <a:r>
              <a:rPr lang="tr-TR" sz="2000" dirty="0"/>
              <a:t> </a:t>
            </a:r>
            <a:r>
              <a:rPr lang="tr-TR" sz="2000" dirty="0" err="1"/>
              <a:t>Başağrısı</a:t>
            </a:r>
            <a:r>
              <a:rPr lang="tr-TR" sz="2000" dirty="0"/>
              <a:t>, görme bulanıklığı</a:t>
            </a:r>
            <a:endParaRPr lang="tr-TR" sz="2000" dirty="0"/>
          </a:p>
        </p:txBody>
      </p:sp>
    </p:spTree>
    <p:extLst>
      <p:ext uri="{BB962C8B-B14F-4D97-AF65-F5344CB8AC3E}">
        <p14:creationId xmlns:p14="http://schemas.microsoft.com/office/powerpoint/2010/main" val="163943569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rotWithShape="1">
          <a:blip r:embed="rId3">
            <a:extLst>
              <a:ext uri="{28A0092B-C50C-407E-A947-70E740481C1C}">
                <a14:useLocalDpi xmlns:a14="http://schemas.microsoft.com/office/drawing/2010/main" val="0"/>
              </a:ext>
            </a:extLst>
          </a:blip>
          <a:srcRect l="5398" t="15517" r="48256" b="75084"/>
          <a:stretch/>
        </p:blipFill>
        <p:spPr>
          <a:xfrm>
            <a:off x="689547" y="899410"/>
            <a:ext cx="5426441" cy="1004341"/>
          </a:xfrm>
          <a:prstGeom prst="rect">
            <a:avLst/>
          </a:prstGeom>
        </p:spPr>
        <p:style>
          <a:lnRef idx="2">
            <a:schemeClr val="dk1"/>
          </a:lnRef>
          <a:fillRef idx="1">
            <a:schemeClr val="lt1"/>
          </a:fillRef>
          <a:effectRef idx="0">
            <a:schemeClr val="dk1"/>
          </a:effectRef>
          <a:fontRef idx="minor">
            <a:schemeClr val="dk1"/>
          </a:fontRef>
        </p:style>
      </p:pic>
      <p:sp>
        <p:nvSpPr>
          <p:cNvPr id="3" name="Metin kutusu 2"/>
          <p:cNvSpPr txBox="1"/>
          <p:nvPr/>
        </p:nvSpPr>
        <p:spPr>
          <a:xfrm>
            <a:off x="689548" y="2083633"/>
            <a:ext cx="5426440" cy="1477328"/>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a:p>
            <a:pPr marL="285750" indent="-285750">
              <a:buFont typeface="Arial" charset="0"/>
              <a:buChar char="•"/>
            </a:pPr>
            <a:r>
              <a:rPr lang="tr-TR" dirty="0" smtClean="0"/>
              <a:t>7 çalışma 1396 kadın </a:t>
            </a:r>
          </a:p>
          <a:p>
            <a:pPr marL="285750" indent="-285750">
              <a:buFont typeface="Arial" charset="0"/>
              <a:buChar char="•"/>
            </a:pPr>
            <a:r>
              <a:rPr lang="tr-TR" dirty="0" smtClean="0"/>
              <a:t>Maternal </a:t>
            </a:r>
            <a:r>
              <a:rPr lang="tr-TR" dirty="0" err="1" smtClean="0"/>
              <a:t>mortalite</a:t>
            </a:r>
            <a:r>
              <a:rPr lang="tr-TR" dirty="0" smtClean="0"/>
              <a:t> RR: 0.59 (</a:t>
            </a:r>
            <a:r>
              <a:rPr lang="tr-TR" dirty="0"/>
              <a:t>95% </a:t>
            </a:r>
            <a:r>
              <a:rPr lang="tr-TR" dirty="0" smtClean="0"/>
              <a:t>CI. 0.38 </a:t>
            </a:r>
            <a:r>
              <a:rPr lang="tr-TR" dirty="0" err="1"/>
              <a:t>to</a:t>
            </a:r>
            <a:r>
              <a:rPr lang="tr-TR" dirty="0"/>
              <a:t> </a:t>
            </a:r>
            <a:r>
              <a:rPr lang="tr-TR" dirty="0" smtClean="0"/>
              <a:t>0.9)</a:t>
            </a:r>
          </a:p>
          <a:p>
            <a:pPr marL="285750" indent="-285750">
              <a:buFont typeface="Arial" charset="0"/>
              <a:buChar char="•"/>
            </a:pPr>
            <a:r>
              <a:rPr lang="tr-TR" dirty="0" err="1" smtClean="0"/>
              <a:t>Konvülziyon</a:t>
            </a:r>
            <a:r>
              <a:rPr lang="tr-TR" dirty="0" smtClean="0"/>
              <a:t> </a:t>
            </a:r>
            <a:r>
              <a:rPr lang="tr-TR" dirty="0" err="1" smtClean="0"/>
              <a:t>rekürrensi</a:t>
            </a:r>
            <a:r>
              <a:rPr lang="tr-TR" dirty="0" smtClean="0"/>
              <a:t> RR 0.43 (95</a:t>
            </a:r>
            <a:r>
              <a:rPr lang="tr-TR" dirty="0"/>
              <a:t>% CI 0.33 </a:t>
            </a:r>
            <a:r>
              <a:rPr lang="tr-TR" dirty="0" err="1"/>
              <a:t>to</a:t>
            </a:r>
            <a:r>
              <a:rPr lang="tr-TR" dirty="0"/>
              <a:t> </a:t>
            </a:r>
            <a:r>
              <a:rPr lang="tr-TR" dirty="0" smtClean="0"/>
              <a:t>0.55)</a:t>
            </a:r>
          </a:p>
          <a:p>
            <a:endParaRPr lang="tr-TR" dirty="0"/>
          </a:p>
        </p:txBody>
      </p:sp>
      <p:pic>
        <p:nvPicPr>
          <p:cNvPr id="4" name="Resim 3"/>
          <p:cNvPicPr>
            <a:picLocks noChangeAspect="1"/>
          </p:cNvPicPr>
          <p:nvPr/>
        </p:nvPicPr>
        <p:blipFill rotWithShape="1">
          <a:blip r:embed="rId4">
            <a:extLst>
              <a:ext uri="{28A0092B-C50C-407E-A947-70E740481C1C}">
                <a14:useLocalDpi xmlns:a14="http://schemas.microsoft.com/office/drawing/2010/main" val="0"/>
              </a:ext>
            </a:extLst>
          </a:blip>
          <a:srcRect l="5834" t="25136" r="43315" b="64372"/>
          <a:stretch/>
        </p:blipFill>
        <p:spPr>
          <a:xfrm>
            <a:off x="6505731" y="899410"/>
            <a:ext cx="5246558" cy="959368"/>
          </a:xfrm>
          <a:prstGeom prst="rect">
            <a:avLst/>
          </a:prstGeom>
        </p:spPr>
        <p:style>
          <a:lnRef idx="2">
            <a:schemeClr val="dk1"/>
          </a:lnRef>
          <a:fillRef idx="1">
            <a:schemeClr val="lt1"/>
          </a:fillRef>
          <a:effectRef idx="0">
            <a:schemeClr val="dk1"/>
          </a:effectRef>
          <a:fontRef idx="minor">
            <a:schemeClr val="dk1"/>
          </a:fontRef>
        </p:style>
      </p:pic>
      <p:sp>
        <p:nvSpPr>
          <p:cNvPr id="5" name="Metin kutusu 4"/>
          <p:cNvSpPr txBox="1"/>
          <p:nvPr/>
        </p:nvSpPr>
        <p:spPr>
          <a:xfrm>
            <a:off x="6505732" y="2162733"/>
            <a:ext cx="5246558" cy="92333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buFont typeface="Arial" charset="0"/>
              <a:buChar char="•"/>
            </a:pPr>
            <a:r>
              <a:rPr lang="tr-TR" dirty="0" smtClean="0"/>
              <a:t>7 </a:t>
            </a:r>
            <a:r>
              <a:rPr lang="tr-TR" dirty="0" err="1" smtClean="0"/>
              <a:t>calışma</a:t>
            </a:r>
            <a:r>
              <a:rPr lang="tr-TR" dirty="0" smtClean="0"/>
              <a:t> 972 kadın</a:t>
            </a:r>
          </a:p>
          <a:p>
            <a:pPr marL="285750" indent="-285750">
              <a:buFont typeface="Arial" charset="0"/>
              <a:buChar char="•"/>
            </a:pPr>
            <a:r>
              <a:rPr lang="tr-TR" dirty="0" err="1" smtClean="0"/>
              <a:t>Konvülziyon</a:t>
            </a:r>
            <a:r>
              <a:rPr lang="tr-TR" dirty="0" smtClean="0"/>
              <a:t> </a:t>
            </a:r>
            <a:r>
              <a:rPr lang="tr-TR" dirty="0" err="1" smtClean="0"/>
              <a:t>rekürrensi</a:t>
            </a:r>
            <a:r>
              <a:rPr lang="tr-TR" dirty="0" smtClean="0"/>
              <a:t> RR 0.34 (95% Cl 0.24-0.49) </a:t>
            </a:r>
          </a:p>
          <a:p>
            <a:r>
              <a:rPr lang="tr-TR" dirty="0" smtClean="0"/>
              <a:t>  </a:t>
            </a:r>
            <a:endParaRPr lang="tr-TR" dirty="0"/>
          </a:p>
        </p:txBody>
      </p:sp>
      <p:sp>
        <p:nvSpPr>
          <p:cNvPr id="6" name="Metin kutusu 5"/>
          <p:cNvSpPr txBox="1"/>
          <p:nvPr/>
        </p:nvSpPr>
        <p:spPr>
          <a:xfrm>
            <a:off x="6505731" y="3807498"/>
            <a:ext cx="5336498"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tr-TR" dirty="0">
                <a:solidFill>
                  <a:srgbClr val="FF0000"/>
                </a:solidFill>
              </a:rPr>
              <a:t>Magnezyum sülfat </a:t>
            </a:r>
            <a:r>
              <a:rPr lang="tr-TR" dirty="0" smtClean="0">
                <a:solidFill>
                  <a:srgbClr val="FF0000"/>
                </a:solidFill>
              </a:rPr>
              <a:t>tercih edilecek ilk </a:t>
            </a:r>
            <a:r>
              <a:rPr lang="tr-TR" dirty="0">
                <a:solidFill>
                  <a:srgbClr val="FF0000"/>
                </a:solidFill>
              </a:rPr>
              <a:t>ilaçtır</a:t>
            </a:r>
          </a:p>
        </p:txBody>
      </p:sp>
      <p:pic>
        <p:nvPicPr>
          <p:cNvPr id="7" name="Resim 6"/>
          <p:cNvPicPr>
            <a:picLocks noChangeAspect="1"/>
          </p:cNvPicPr>
          <p:nvPr/>
        </p:nvPicPr>
        <p:blipFill rotWithShape="1">
          <a:blip r:embed="rId5">
            <a:extLst>
              <a:ext uri="{28A0092B-C50C-407E-A947-70E740481C1C}">
                <a14:useLocalDpi xmlns:a14="http://schemas.microsoft.com/office/drawing/2010/main" val="0"/>
              </a:ext>
            </a:extLst>
          </a:blip>
          <a:srcRect l="6125" t="12277" r="42567" b="78797"/>
          <a:stretch/>
        </p:blipFill>
        <p:spPr>
          <a:xfrm>
            <a:off x="689548" y="3927422"/>
            <a:ext cx="5426440" cy="612051"/>
          </a:xfrm>
          <a:prstGeom prst="rect">
            <a:avLst/>
          </a:prstGeom>
        </p:spPr>
        <p:style>
          <a:lnRef idx="2">
            <a:schemeClr val="dk1"/>
          </a:lnRef>
          <a:fillRef idx="1">
            <a:schemeClr val="lt1"/>
          </a:fillRef>
          <a:effectRef idx="0">
            <a:schemeClr val="dk1"/>
          </a:effectRef>
          <a:fontRef idx="minor">
            <a:schemeClr val="dk1"/>
          </a:fontRef>
        </p:style>
      </p:pic>
      <p:sp>
        <p:nvSpPr>
          <p:cNvPr id="8" name="Metin kutusu 7"/>
          <p:cNvSpPr txBox="1"/>
          <p:nvPr/>
        </p:nvSpPr>
        <p:spPr>
          <a:xfrm>
            <a:off x="689547" y="4749333"/>
            <a:ext cx="5426441" cy="175432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buFont typeface="Arial" charset="0"/>
              <a:buChar char="•"/>
            </a:pPr>
            <a:r>
              <a:rPr lang="tr-TR" dirty="0" smtClean="0"/>
              <a:t>3 çalışma 397 kadın</a:t>
            </a:r>
          </a:p>
          <a:p>
            <a:pPr marL="285750" indent="-285750">
              <a:buFont typeface="Arial" charset="0"/>
              <a:buChar char="•"/>
            </a:pPr>
            <a:r>
              <a:rPr lang="tr-TR" dirty="0" smtClean="0"/>
              <a:t>Maternal </a:t>
            </a:r>
            <a:r>
              <a:rPr lang="tr-TR" dirty="0" err="1" smtClean="0"/>
              <a:t>mortalite</a:t>
            </a:r>
            <a:r>
              <a:rPr lang="tr-TR" dirty="0" smtClean="0"/>
              <a:t> RR:0.14 (95% 0.03 </a:t>
            </a:r>
            <a:r>
              <a:rPr lang="tr-TR" dirty="0" err="1" smtClean="0"/>
              <a:t>to</a:t>
            </a:r>
            <a:r>
              <a:rPr lang="tr-TR" dirty="0" smtClean="0"/>
              <a:t> 0.59)</a:t>
            </a:r>
          </a:p>
          <a:p>
            <a:pPr marL="285750" indent="-285750">
              <a:buFont typeface="Arial" charset="0"/>
              <a:buChar char="•"/>
            </a:pPr>
            <a:r>
              <a:rPr lang="tr-TR" dirty="0" smtClean="0"/>
              <a:t>Konvulziyon </a:t>
            </a:r>
            <a:r>
              <a:rPr lang="tr-TR" dirty="0" err="1" smtClean="0"/>
              <a:t>rekürrensi</a:t>
            </a:r>
            <a:r>
              <a:rPr lang="tr-TR" dirty="0" smtClean="0"/>
              <a:t> RR 0.06 (95% CI 0.03 </a:t>
            </a:r>
            <a:r>
              <a:rPr lang="tr-TR" dirty="0" err="1" smtClean="0"/>
              <a:t>to</a:t>
            </a:r>
            <a:r>
              <a:rPr lang="tr-TR" dirty="0" smtClean="0"/>
              <a:t> 0.12)</a:t>
            </a:r>
          </a:p>
          <a:p>
            <a:endParaRPr lang="tr-TR" dirty="0" smtClean="0"/>
          </a:p>
          <a:p>
            <a:endParaRPr lang="tr-TR" dirty="0" smtClean="0"/>
          </a:p>
          <a:p>
            <a:endParaRPr lang="tr-TR" dirty="0"/>
          </a:p>
        </p:txBody>
      </p:sp>
    </p:spTree>
    <p:extLst>
      <p:ext uri="{BB962C8B-B14F-4D97-AF65-F5344CB8AC3E}">
        <p14:creationId xmlns:p14="http://schemas.microsoft.com/office/powerpoint/2010/main" val="90205078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rotWithShape="1">
          <a:blip r:embed="rId2">
            <a:extLst>
              <a:ext uri="{28A0092B-C50C-407E-A947-70E740481C1C}">
                <a14:useLocalDpi xmlns:a14="http://schemas.microsoft.com/office/drawing/2010/main" val="0"/>
              </a:ext>
            </a:extLst>
          </a:blip>
          <a:srcRect l="34626" t="11147" r="14227" b="8587"/>
          <a:stretch/>
        </p:blipFill>
        <p:spPr>
          <a:xfrm>
            <a:off x="104931" y="119922"/>
            <a:ext cx="5831174" cy="6655632"/>
          </a:xfrm>
          <a:prstGeom prst="rect">
            <a:avLst/>
          </a:prstGeom>
        </p:spPr>
      </p:pic>
      <p:pic>
        <p:nvPicPr>
          <p:cNvPr id="3" name="Resim 2"/>
          <p:cNvPicPr>
            <a:picLocks noChangeAspect="1"/>
          </p:cNvPicPr>
          <p:nvPr/>
        </p:nvPicPr>
        <p:blipFill rotWithShape="1">
          <a:blip r:embed="rId3">
            <a:extLst>
              <a:ext uri="{28A0092B-C50C-407E-A947-70E740481C1C}">
                <a14:useLocalDpi xmlns:a14="http://schemas.microsoft.com/office/drawing/2010/main" val="0"/>
              </a:ext>
            </a:extLst>
          </a:blip>
          <a:srcRect l="35329" t="10711" r="15985" b="12787"/>
          <a:stretch/>
        </p:blipFill>
        <p:spPr>
          <a:xfrm>
            <a:off x="6190937" y="119922"/>
            <a:ext cx="5786204" cy="6505730"/>
          </a:xfrm>
          <a:prstGeom prst="rect">
            <a:avLst/>
          </a:prstGeom>
        </p:spPr>
      </p:pic>
    </p:spTree>
    <p:extLst>
      <p:ext uri="{BB962C8B-B14F-4D97-AF65-F5344CB8AC3E}">
        <p14:creationId xmlns:p14="http://schemas.microsoft.com/office/powerpoint/2010/main" val="18127559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4616970" y="359766"/>
            <a:ext cx="7000407" cy="544764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nSpc>
                <a:spcPct val="150000"/>
              </a:lnSpc>
            </a:pPr>
            <a:r>
              <a:rPr lang="tr-TR" sz="2000" dirty="0" err="1" smtClean="0"/>
              <a:t>Yu</a:t>
            </a:r>
            <a:r>
              <a:rPr lang="tr-TR" sz="2000" dirty="0" err="1"/>
              <a:t>̈kleme</a:t>
            </a:r>
            <a:r>
              <a:rPr lang="tr-TR" sz="2000" dirty="0"/>
              <a:t> dozu: </a:t>
            </a:r>
          </a:p>
          <a:p>
            <a:pPr marL="285750" indent="-285750">
              <a:lnSpc>
                <a:spcPct val="150000"/>
              </a:lnSpc>
              <a:buFont typeface="Arial" charset="0"/>
              <a:buChar char="•"/>
            </a:pPr>
            <a:r>
              <a:rPr lang="tr-TR" sz="2000" dirty="0" smtClean="0"/>
              <a:t>4,5 gr MgSO4 IV </a:t>
            </a:r>
            <a:r>
              <a:rPr lang="tr-TR" sz="2000" dirty="0"/>
              <a:t>olarak </a:t>
            </a:r>
            <a:r>
              <a:rPr lang="tr-TR" sz="2000" dirty="0" err="1"/>
              <a:t>yavas</a:t>
            </a:r>
            <a:r>
              <a:rPr lang="tr-TR" sz="2000" dirty="0"/>
              <a:t>̧ </a:t>
            </a:r>
            <a:r>
              <a:rPr lang="tr-TR" sz="2000" dirty="0" err="1"/>
              <a:t>infüzyon</a:t>
            </a:r>
            <a:r>
              <a:rPr lang="tr-TR" sz="2000" dirty="0"/>
              <a:t> </a:t>
            </a:r>
            <a:r>
              <a:rPr lang="tr-TR" sz="2000" dirty="0" err="1"/>
              <a:t>ş</a:t>
            </a:r>
            <a:r>
              <a:rPr lang="tr-TR" sz="2000" dirty="0" err="1" smtClean="0"/>
              <a:t>eklinde</a:t>
            </a:r>
            <a:r>
              <a:rPr lang="tr-TR" sz="2000" dirty="0" smtClean="0"/>
              <a:t> </a:t>
            </a:r>
            <a:r>
              <a:rPr lang="tr-TR" sz="2000" dirty="0" smtClean="0"/>
              <a:t>15-20 dakikada verilir</a:t>
            </a:r>
            <a:endParaRPr lang="tr-TR" sz="2000" dirty="0"/>
          </a:p>
          <a:p>
            <a:pPr marL="285750" indent="-285750">
              <a:lnSpc>
                <a:spcPct val="150000"/>
              </a:lnSpc>
              <a:buFont typeface="Arial" charset="0"/>
              <a:buChar char="•"/>
            </a:pPr>
            <a:r>
              <a:rPr lang="tr-TR" sz="2000" dirty="0" smtClean="0"/>
              <a:t>IM olarak </a:t>
            </a:r>
            <a:r>
              <a:rPr lang="tr-TR" sz="2000" dirty="0"/>
              <a:t>her iki </a:t>
            </a:r>
            <a:r>
              <a:rPr lang="tr-TR" sz="2000" dirty="0" err="1"/>
              <a:t>kalçaya</a:t>
            </a:r>
            <a:r>
              <a:rPr lang="tr-TR" sz="2000" dirty="0"/>
              <a:t> </a:t>
            </a:r>
            <a:r>
              <a:rPr lang="tr-TR" sz="2000" dirty="0" smtClean="0"/>
              <a:t>uygulanır</a:t>
            </a:r>
            <a:endParaRPr lang="tr-TR" sz="2000" dirty="0"/>
          </a:p>
          <a:p>
            <a:pPr>
              <a:lnSpc>
                <a:spcPct val="150000"/>
              </a:lnSpc>
            </a:pPr>
            <a:r>
              <a:rPr lang="tr-TR" sz="2000" dirty="0" smtClean="0"/>
              <a:t> </a:t>
            </a:r>
            <a:r>
              <a:rPr lang="tr-TR" sz="2000" dirty="0" err="1" smtClean="0"/>
              <a:t>İ̇</a:t>
            </a:r>
            <a:r>
              <a:rPr lang="tr-TR" sz="2000" dirty="0" err="1"/>
              <a:t>dame</a:t>
            </a:r>
            <a:r>
              <a:rPr lang="tr-TR" sz="2000" dirty="0"/>
              <a:t> dozu: </a:t>
            </a:r>
          </a:p>
          <a:p>
            <a:pPr marL="285750" indent="-285750">
              <a:lnSpc>
                <a:spcPct val="150000"/>
              </a:lnSpc>
              <a:buFont typeface="Arial" charset="0"/>
              <a:buChar char="•"/>
            </a:pPr>
            <a:r>
              <a:rPr lang="tr-TR" sz="2000" dirty="0" smtClean="0"/>
              <a:t>1,5 gr/saat </a:t>
            </a:r>
          </a:p>
          <a:p>
            <a:pPr marL="285750" indent="-285750">
              <a:lnSpc>
                <a:spcPct val="150000"/>
              </a:lnSpc>
              <a:buFont typeface="Arial" charset="0"/>
              <a:buChar char="•"/>
            </a:pPr>
            <a:r>
              <a:rPr lang="tr-TR" sz="2000" dirty="0"/>
              <a:t>S</a:t>
            </a:r>
            <a:r>
              <a:rPr lang="tr-TR" sz="2000" dirty="0" smtClean="0"/>
              <a:t>aatlik </a:t>
            </a:r>
            <a:r>
              <a:rPr lang="tr-TR" sz="2000" dirty="0"/>
              <a:t>1,5 gr MgSO4 (1 ampul/10 ml) 2 </a:t>
            </a:r>
            <a:r>
              <a:rPr lang="tr-TR" sz="2000" dirty="0" smtClean="0"/>
              <a:t>doza </a:t>
            </a:r>
            <a:r>
              <a:rPr lang="tr-TR" sz="2000" dirty="0" err="1"/>
              <a:t>bölünerek</a:t>
            </a:r>
            <a:r>
              <a:rPr lang="tr-TR" sz="2000" dirty="0"/>
              <a:t> her iki </a:t>
            </a:r>
            <a:r>
              <a:rPr lang="tr-TR" sz="2000" dirty="0" err="1"/>
              <a:t>kalçaya</a:t>
            </a:r>
            <a:r>
              <a:rPr lang="tr-TR" sz="2000" dirty="0"/>
              <a:t> 5'er ml </a:t>
            </a:r>
            <a:r>
              <a:rPr lang="tr-TR" sz="2000" dirty="0" smtClean="0"/>
              <a:t>yapılır </a:t>
            </a:r>
            <a:endParaRPr lang="tr-TR" sz="2000" dirty="0"/>
          </a:p>
          <a:p>
            <a:pPr marL="285750" indent="-285750">
              <a:lnSpc>
                <a:spcPct val="150000"/>
              </a:lnSpc>
              <a:buFont typeface="Arial" charset="0"/>
              <a:buChar char="•"/>
            </a:pPr>
            <a:r>
              <a:rPr lang="tr-TR" sz="2000" dirty="0" smtClean="0"/>
              <a:t> </a:t>
            </a:r>
            <a:r>
              <a:rPr lang="tr-TR" sz="2000" dirty="0"/>
              <a:t>Kalsiyum </a:t>
            </a:r>
            <a:r>
              <a:rPr lang="tr-TR" sz="2000" dirty="0" err="1"/>
              <a:t>glukont</a:t>
            </a:r>
            <a:r>
              <a:rPr lang="tr-TR" sz="2000" dirty="0"/>
              <a:t> 1 gr (10 ml %10 </a:t>
            </a:r>
            <a:r>
              <a:rPr lang="tr-TR" sz="2000" dirty="0" err="1"/>
              <a:t>solüsyon</a:t>
            </a:r>
            <a:r>
              <a:rPr lang="tr-TR" sz="2000" dirty="0"/>
              <a:t>) IV yoldan </a:t>
            </a:r>
            <a:r>
              <a:rPr lang="tr-TR" sz="2000" dirty="0" err="1"/>
              <a:t>yavas</a:t>
            </a:r>
            <a:r>
              <a:rPr lang="tr-TR" sz="2000" dirty="0"/>
              <a:t>̧ olarak (5 dakikadan daha kısa </a:t>
            </a:r>
            <a:r>
              <a:rPr lang="tr-TR" sz="2000" dirty="0" err="1"/>
              <a:t>su</a:t>
            </a:r>
            <a:r>
              <a:rPr lang="tr-TR" sz="2000" dirty="0" err="1" smtClean="0"/>
              <a:t>̈rede</a:t>
            </a:r>
            <a:r>
              <a:rPr lang="tr-TR" sz="2000" dirty="0" smtClean="0"/>
              <a:t> </a:t>
            </a:r>
            <a:r>
              <a:rPr lang="tr-TR" sz="2000" dirty="0"/>
              <a:t>verilmemeli) </a:t>
            </a:r>
            <a:r>
              <a:rPr lang="tr-TR" sz="2000" dirty="0" err="1" smtClean="0"/>
              <a:t>cverilmelidir</a:t>
            </a:r>
            <a:endParaRPr lang="tr-TR" sz="2000" dirty="0"/>
          </a:p>
          <a:p>
            <a:pPr marL="285750" indent="-285750">
              <a:lnSpc>
                <a:spcPct val="150000"/>
              </a:lnSpc>
              <a:buFont typeface="Arial" charset="0"/>
              <a:buChar char="•"/>
            </a:pPr>
            <a:r>
              <a:rPr lang="tr-TR" sz="2000" dirty="0" smtClean="0"/>
              <a:t> </a:t>
            </a:r>
            <a:r>
              <a:rPr lang="tr-TR" sz="2000" dirty="0"/>
              <a:t>Gerekirse 2. doz verilir. </a:t>
            </a:r>
          </a:p>
          <a:p>
            <a:pPr marL="285750" indent="-285750">
              <a:buFont typeface="Arial" charset="0"/>
              <a:buChar char="•"/>
            </a:pPr>
            <a:endParaRPr lang="tr-TR" dirty="0"/>
          </a:p>
        </p:txBody>
      </p:sp>
      <p:pic>
        <p:nvPicPr>
          <p:cNvPr id="5" name="Resim 4"/>
          <p:cNvPicPr>
            <a:picLocks noChangeAspect="1"/>
          </p:cNvPicPr>
          <p:nvPr/>
        </p:nvPicPr>
        <p:blipFill rotWithShape="1">
          <a:blip r:embed="rId2">
            <a:extLst>
              <a:ext uri="{28A0092B-C50C-407E-A947-70E740481C1C}">
                <a14:useLocalDpi xmlns:a14="http://schemas.microsoft.com/office/drawing/2010/main" val="0"/>
              </a:ext>
            </a:extLst>
          </a:blip>
          <a:srcRect l="34626" t="11147" r="14227" b="8587"/>
          <a:stretch/>
        </p:blipFill>
        <p:spPr>
          <a:xfrm>
            <a:off x="104931" y="359765"/>
            <a:ext cx="4362138" cy="5801191"/>
          </a:xfrm>
          <a:prstGeom prst="rect">
            <a:avLst/>
          </a:prstGeom>
        </p:spPr>
      </p:pic>
    </p:spTree>
    <p:extLst>
      <p:ext uri="{BB962C8B-B14F-4D97-AF65-F5344CB8AC3E}">
        <p14:creationId xmlns:p14="http://schemas.microsoft.com/office/powerpoint/2010/main" val="75677382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659567" y="744812"/>
            <a:ext cx="6115987" cy="5447645"/>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nSpc>
                <a:spcPct val="150000"/>
              </a:lnSpc>
            </a:pPr>
            <a:r>
              <a:rPr lang="tr-TR" sz="2000" dirty="0" err="1" smtClean="0">
                <a:solidFill>
                  <a:srgbClr val="1E1916"/>
                </a:solidFill>
              </a:rPr>
              <a:t>Yu</a:t>
            </a:r>
            <a:r>
              <a:rPr lang="tr-TR" sz="2000" dirty="0" err="1">
                <a:solidFill>
                  <a:srgbClr val="1E1916"/>
                </a:solidFill>
              </a:rPr>
              <a:t>̈kleme</a:t>
            </a:r>
            <a:r>
              <a:rPr lang="tr-TR" sz="2000" dirty="0">
                <a:solidFill>
                  <a:srgbClr val="1E1916"/>
                </a:solidFill>
              </a:rPr>
              <a:t> dozu: </a:t>
            </a:r>
            <a:endParaRPr lang="tr-TR" sz="2000" dirty="0"/>
          </a:p>
          <a:p>
            <a:pPr marL="285750" indent="-285750">
              <a:lnSpc>
                <a:spcPct val="150000"/>
              </a:lnSpc>
              <a:buFont typeface="Arial" charset="0"/>
              <a:buChar char="•"/>
            </a:pPr>
            <a:r>
              <a:rPr lang="tr-TR" sz="2000" dirty="0" smtClean="0">
                <a:solidFill>
                  <a:srgbClr val="1E1916"/>
                </a:solidFill>
              </a:rPr>
              <a:t>10 </a:t>
            </a:r>
            <a:r>
              <a:rPr lang="tr-TR" sz="2000" dirty="0">
                <a:solidFill>
                  <a:srgbClr val="1E1916"/>
                </a:solidFill>
              </a:rPr>
              <a:t>mg </a:t>
            </a:r>
            <a:r>
              <a:rPr lang="tr-TR" sz="2000" dirty="0" err="1">
                <a:solidFill>
                  <a:srgbClr val="1E1916"/>
                </a:solidFill>
              </a:rPr>
              <a:t>diazepam</a:t>
            </a:r>
            <a:r>
              <a:rPr lang="tr-TR" sz="2000" dirty="0">
                <a:solidFill>
                  <a:srgbClr val="1E1916"/>
                </a:solidFill>
              </a:rPr>
              <a:t> IV </a:t>
            </a:r>
            <a:r>
              <a:rPr lang="tr-TR" sz="2000" dirty="0" err="1">
                <a:solidFill>
                  <a:srgbClr val="1E1916"/>
                </a:solidFill>
              </a:rPr>
              <a:t>yavaşca</a:t>
            </a:r>
            <a:r>
              <a:rPr lang="tr-TR" sz="2000" dirty="0">
                <a:solidFill>
                  <a:srgbClr val="1E1916"/>
                </a:solidFill>
              </a:rPr>
              <a:t> 2 dakikada </a:t>
            </a:r>
            <a:r>
              <a:rPr lang="tr-TR" sz="2000" dirty="0" smtClean="0">
                <a:solidFill>
                  <a:srgbClr val="1E1916"/>
                </a:solidFill>
              </a:rPr>
              <a:t>verilir</a:t>
            </a:r>
            <a:endParaRPr lang="tr-TR" sz="2000" dirty="0" smtClean="0">
              <a:solidFill>
                <a:srgbClr val="1E1916"/>
              </a:solidFill>
            </a:endParaRPr>
          </a:p>
          <a:p>
            <a:pPr marL="285750" indent="-285750">
              <a:lnSpc>
                <a:spcPct val="150000"/>
              </a:lnSpc>
              <a:buFont typeface="Arial" charset="0"/>
              <a:buChar char="•"/>
            </a:pPr>
            <a:r>
              <a:rPr lang="tr-TR" sz="2000" dirty="0" err="1" smtClean="0"/>
              <a:t>Eg</a:t>
            </a:r>
            <a:r>
              <a:rPr lang="tr-TR" sz="2000" dirty="0" err="1"/>
              <a:t>̆er</a:t>
            </a:r>
            <a:r>
              <a:rPr lang="tr-TR" sz="2000" dirty="0"/>
              <a:t> </a:t>
            </a:r>
            <a:r>
              <a:rPr lang="tr-TR" sz="2000" dirty="0" err="1"/>
              <a:t>konvülsiyon</a:t>
            </a:r>
            <a:r>
              <a:rPr lang="tr-TR" sz="2000" dirty="0"/>
              <a:t> tekrarlarsa </a:t>
            </a:r>
            <a:r>
              <a:rPr lang="tr-TR" sz="2000" dirty="0" err="1"/>
              <a:t>yükleme</a:t>
            </a:r>
            <a:r>
              <a:rPr lang="tr-TR" sz="2000" dirty="0"/>
              <a:t> dozu </a:t>
            </a:r>
            <a:r>
              <a:rPr lang="tr-TR" sz="2000" dirty="0" smtClean="0"/>
              <a:t>yeniden verilir</a:t>
            </a:r>
          </a:p>
          <a:p>
            <a:pPr marL="742950" lvl="1" indent="-285750">
              <a:lnSpc>
                <a:spcPct val="150000"/>
              </a:lnSpc>
              <a:buFont typeface="Arial" charset="0"/>
              <a:buChar char="•"/>
            </a:pPr>
            <a:r>
              <a:rPr lang="tr-TR" sz="2000" dirty="0" smtClean="0"/>
              <a:t>Maksimum 30 mg</a:t>
            </a:r>
          </a:p>
          <a:p>
            <a:pPr marL="285750" indent="-285750">
              <a:lnSpc>
                <a:spcPct val="150000"/>
              </a:lnSpc>
              <a:buFont typeface="Arial" charset="0"/>
              <a:buChar char="•"/>
            </a:pPr>
            <a:r>
              <a:rPr lang="tr-TR" sz="2000" dirty="0" err="1" smtClean="0"/>
              <a:t>Gelis</a:t>
            </a:r>
            <a:r>
              <a:rPr lang="tr-TR" sz="2000" dirty="0" err="1"/>
              <a:t>̧ebilecek</a:t>
            </a:r>
            <a:r>
              <a:rPr lang="tr-TR" sz="2000" dirty="0"/>
              <a:t> solunum </a:t>
            </a:r>
            <a:r>
              <a:rPr lang="tr-TR" sz="2000" dirty="0" err="1"/>
              <a:t>arestine</a:t>
            </a:r>
            <a:r>
              <a:rPr lang="tr-TR" sz="2000" dirty="0"/>
              <a:t> </a:t>
            </a:r>
            <a:r>
              <a:rPr lang="tr-TR" sz="2000" dirty="0" err="1"/>
              <a:t>karşı</a:t>
            </a:r>
            <a:r>
              <a:rPr lang="tr-TR" sz="2000" dirty="0"/>
              <a:t> </a:t>
            </a:r>
            <a:r>
              <a:rPr lang="tr-TR" sz="2000" dirty="0" err="1"/>
              <a:t>önlem</a:t>
            </a:r>
            <a:r>
              <a:rPr lang="tr-TR" sz="2000" dirty="0"/>
              <a:t> </a:t>
            </a:r>
            <a:r>
              <a:rPr lang="tr-TR" sz="2000" dirty="0" smtClean="0"/>
              <a:t>al</a:t>
            </a:r>
          </a:p>
          <a:p>
            <a:pPr>
              <a:lnSpc>
                <a:spcPct val="150000"/>
              </a:lnSpc>
            </a:pPr>
            <a:r>
              <a:rPr lang="tr-TR" sz="2000" dirty="0" smtClean="0"/>
              <a:t>İdame </a:t>
            </a:r>
            <a:r>
              <a:rPr lang="tr-TR" sz="2000" dirty="0"/>
              <a:t>dozu: </a:t>
            </a:r>
          </a:p>
          <a:p>
            <a:pPr marL="285750" indent="-285750">
              <a:lnSpc>
                <a:spcPct val="150000"/>
              </a:lnSpc>
              <a:buFont typeface="Arial" charset="0"/>
              <a:buChar char="•"/>
            </a:pPr>
            <a:r>
              <a:rPr lang="tr-TR" sz="2000" dirty="0" smtClean="0"/>
              <a:t>40 </a:t>
            </a:r>
            <a:r>
              <a:rPr lang="tr-TR" sz="2000" dirty="0"/>
              <a:t>mg </a:t>
            </a:r>
            <a:r>
              <a:rPr lang="tr-TR" sz="2000" dirty="0" err="1"/>
              <a:t>diazepam</a:t>
            </a:r>
            <a:r>
              <a:rPr lang="tr-TR" sz="2000" dirty="0"/>
              <a:t> 500 ml IV sıvı </a:t>
            </a:r>
            <a:r>
              <a:rPr lang="tr-TR" sz="2000" dirty="0" err="1"/>
              <a:t>içinde</a:t>
            </a:r>
            <a:r>
              <a:rPr lang="tr-TR" sz="2000" dirty="0"/>
              <a:t> </a:t>
            </a:r>
            <a:r>
              <a:rPr lang="tr-TR" sz="2000" dirty="0" smtClean="0"/>
              <a:t>12 </a:t>
            </a:r>
            <a:r>
              <a:rPr lang="tr-TR" sz="2000" dirty="0"/>
              <a:t>saatte (serum fizyolojik veya </a:t>
            </a:r>
            <a:r>
              <a:rPr lang="tr-TR" sz="2000" dirty="0" err="1"/>
              <a:t>Ringer</a:t>
            </a:r>
            <a:r>
              <a:rPr lang="tr-TR" sz="2000" dirty="0"/>
              <a:t> </a:t>
            </a:r>
            <a:r>
              <a:rPr lang="tr-TR" sz="2000" dirty="0" err="1"/>
              <a:t>laktat</a:t>
            </a:r>
            <a:r>
              <a:rPr lang="tr-TR" sz="2000" dirty="0"/>
              <a:t>) </a:t>
            </a:r>
            <a:endParaRPr lang="tr-TR" sz="2000" dirty="0" smtClean="0"/>
          </a:p>
          <a:p>
            <a:pPr marL="285750" indent="-285750">
              <a:lnSpc>
                <a:spcPct val="150000"/>
              </a:lnSpc>
              <a:buFont typeface="Arial" charset="0"/>
              <a:buChar char="•"/>
            </a:pPr>
            <a:r>
              <a:rPr lang="tr-TR" sz="2000" dirty="0" smtClean="0"/>
              <a:t>Solunum </a:t>
            </a:r>
            <a:r>
              <a:rPr lang="tr-TR" sz="2000" dirty="0"/>
              <a:t>kontrol </a:t>
            </a:r>
            <a:r>
              <a:rPr lang="tr-TR" sz="2000" dirty="0" smtClean="0"/>
              <a:t>edilmeli </a:t>
            </a:r>
          </a:p>
          <a:p>
            <a:pPr marL="285750" indent="-285750">
              <a:lnSpc>
                <a:spcPct val="150000"/>
              </a:lnSpc>
              <a:buFont typeface="Arial" charset="0"/>
              <a:buChar char="•"/>
            </a:pPr>
            <a:r>
              <a:rPr lang="tr-TR" sz="2000" dirty="0" smtClean="0"/>
              <a:t>24 </a:t>
            </a:r>
            <a:r>
              <a:rPr lang="tr-TR" sz="2000" dirty="0"/>
              <a:t>saat </a:t>
            </a:r>
            <a:r>
              <a:rPr lang="tr-TR" sz="2000" dirty="0" err="1"/>
              <a:t>içinde</a:t>
            </a:r>
            <a:r>
              <a:rPr lang="tr-TR" sz="2000" dirty="0"/>
              <a:t> 100 mg'dan fazla </a:t>
            </a:r>
            <a:r>
              <a:rPr lang="tr-TR" sz="2000" dirty="0" smtClean="0"/>
              <a:t>vermeyin</a:t>
            </a:r>
            <a:endParaRPr lang="tr-TR" sz="2000" dirty="0"/>
          </a:p>
          <a:p>
            <a:endParaRPr lang="tr-TR" dirty="0"/>
          </a:p>
        </p:txBody>
      </p:sp>
      <p:sp>
        <p:nvSpPr>
          <p:cNvPr id="4" name="Metin kutusu 3"/>
          <p:cNvSpPr txBox="1"/>
          <p:nvPr/>
        </p:nvSpPr>
        <p:spPr>
          <a:xfrm>
            <a:off x="2293500" y="179884"/>
            <a:ext cx="2818150"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tr-TR" sz="2400" dirty="0" smtClean="0"/>
              <a:t>Diazepam</a:t>
            </a:r>
            <a:endParaRPr lang="tr-TR" sz="2400" dirty="0"/>
          </a:p>
        </p:txBody>
      </p:sp>
      <p:sp>
        <p:nvSpPr>
          <p:cNvPr id="5" name="Dikdörtgen 4"/>
          <p:cNvSpPr/>
          <p:nvPr/>
        </p:nvSpPr>
        <p:spPr>
          <a:xfrm>
            <a:off x="7480087" y="808757"/>
            <a:ext cx="4002375" cy="4339650"/>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285750" indent="-285750">
              <a:lnSpc>
                <a:spcPct val="150000"/>
              </a:lnSpc>
              <a:buFont typeface="Arial" charset="0"/>
              <a:buChar char="•"/>
            </a:pPr>
            <a:r>
              <a:rPr lang="tr-TR" sz="2000" dirty="0"/>
              <a:t>M</a:t>
            </a:r>
            <a:r>
              <a:rPr lang="tr-TR" sz="2000" dirty="0" smtClean="0"/>
              <a:t>agnezyum sülfat</a:t>
            </a:r>
          </a:p>
          <a:p>
            <a:pPr marL="742950" lvl="1" indent="-285750">
              <a:lnSpc>
                <a:spcPct val="150000"/>
              </a:lnSpc>
              <a:buFont typeface="Arial" charset="0"/>
              <a:buChar char="•"/>
            </a:pPr>
            <a:r>
              <a:rPr lang="tr-TR" sz="2000" dirty="0" smtClean="0"/>
              <a:t>2g,  5-10 dakika süresince  </a:t>
            </a:r>
            <a:r>
              <a:rPr lang="tr-TR" sz="2000" dirty="0" err="1" smtClean="0"/>
              <a:t>bolus</a:t>
            </a:r>
            <a:r>
              <a:rPr lang="tr-TR" sz="2000" dirty="0" smtClean="0"/>
              <a:t> verilir</a:t>
            </a:r>
          </a:p>
          <a:p>
            <a:pPr marL="285750" indent="-285750">
              <a:lnSpc>
                <a:spcPct val="150000"/>
              </a:lnSpc>
              <a:buFont typeface="Arial" charset="0"/>
              <a:buChar char="•"/>
            </a:pPr>
            <a:r>
              <a:rPr lang="tr-TR" sz="2000" dirty="0" smtClean="0"/>
              <a:t>Diazepam</a:t>
            </a:r>
          </a:p>
          <a:p>
            <a:pPr marL="742950" lvl="1" indent="-285750">
              <a:lnSpc>
                <a:spcPct val="150000"/>
              </a:lnSpc>
              <a:buFont typeface="Arial" charset="0"/>
              <a:buChar char="•"/>
            </a:pPr>
            <a:r>
              <a:rPr lang="tr-TR" sz="2000" dirty="0" smtClean="0"/>
              <a:t>5 mg 1 dakika </a:t>
            </a:r>
          </a:p>
          <a:p>
            <a:pPr marL="742950" lvl="1" indent="-285750">
              <a:lnSpc>
                <a:spcPct val="150000"/>
              </a:lnSpc>
              <a:buFont typeface="Arial" charset="0"/>
              <a:buChar char="•"/>
            </a:pPr>
            <a:r>
              <a:rPr lang="tr-TR" sz="2000" dirty="0" err="1" smtClean="0"/>
              <a:t>Max</a:t>
            </a:r>
            <a:r>
              <a:rPr lang="tr-TR" sz="2000" dirty="0" smtClean="0"/>
              <a:t> 30 mg</a:t>
            </a:r>
          </a:p>
          <a:p>
            <a:pPr marL="285750" indent="-285750">
              <a:lnSpc>
                <a:spcPct val="150000"/>
              </a:lnSpc>
              <a:buFont typeface="Arial" charset="0"/>
              <a:buChar char="•"/>
            </a:pPr>
            <a:r>
              <a:rPr lang="tr-TR" sz="2000" dirty="0" err="1" smtClean="0"/>
              <a:t>Lorazepam</a:t>
            </a:r>
            <a:endParaRPr lang="tr-TR" sz="2000" dirty="0" smtClean="0"/>
          </a:p>
          <a:p>
            <a:pPr marL="742950" lvl="1" indent="-285750">
              <a:lnSpc>
                <a:spcPct val="150000"/>
              </a:lnSpc>
              <a:buFont typeface="Arial" charset="0"/>
              <a:buChar char="•"/>
            </a:pPr>
            <a:r>
              <a:rPr lang="tr-TR" sz="2000" dirty="0" smtClean="0"/>
              <a:t>2 mg 5 dakika</a:t>
            </a:r>
          </a:p>
          <a:p>
            <a:pPr marL="742950" lvl="1" indent="-285750">
              <a:buFont typeface="Arial" charset="0"/>
              <a:buChar char="•"/>
            </a:pPr>
            <a:endParaRPr lang="tr-TR" dirty="0" smtClean="0"/>
          </a:p>
          <a:p>
            <a:pPr marL="285750" indent="-285750">
              <a:buFont typeface="Arial" charset="0"/>
              <a:buChar char="•"/>
            </a:pPr>
            <a:endParaRPr lang="tr-TR" dirty="0"/>
          </a:p>
        </p:txBody>
      </p:sp>
      <p:sp>
        <p:nvSpPr>
          <p:cNvPr id="6" name="Metin kutusu 5"/>
          <p:cNvSpPr txBox="1"/>
          <p:nvPr/>
        </p:nvSpPr>
        <p:spPr>
          <a:xfrm>
            <a:off x="8019738" y="130215"/>
            <a:ext cx="2893101"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tr-TR" sz="2400" dirty="0"/>
              <a:t>Persiste </a:t>
            </a:r>
            <a:r>
              <a:rPr lang="tr-TR" sz="2400" dirty="0" err="1" smtClean="0"/>
              <a:t>Konvülziyon</a:t>
            </a:r>
            <a:endParaRPr lang="tr-TR" sz="2400" dirty="0"/>
          </a:p>
        </p:txBody>
      </p:sp>
    </p:spTree>
    <p:extLst>
      <p:ext uri="{BB962C8B-B14F-4D97-AF65-F5344CB8AC3E}">
        <p14:creationId xmlns:p14="http://schemas.microsoft.com/office/powerpoint/2010/main" val="103866297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09538" y="1443841"/>
            <a:ext cx="5151616" cy="378565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nSpc>
                <a:spcPct val="150000"/>
              </a:lnSpc>
            </a:pPr>
            <a:r>
              <a:rPr lang="tr-TR" sz="2000" dirty="0"/>
              <a:t>Böbrek </a:t>
            </a:r>
            <a:r>
              <a:rPr lang="tr-TR" sz="2000" dirty="0" smtClean="0"/>
              <a:t>Yetmezliği </a:t>
            </a:r>
            <a:endParaRPr lang="tr-TR" sz="2000" dirty="0" smtClean="0"/>
          </a:p>
          <a:p>
            <a:pPr marL="285750" indent="-285750">
              <a:lnSpc>
                <a:spcPct val="150000"/>
              </a:lnSpc>
              <a:buFont typeface="Arial" charset="0"/>
              <a:buChar char="•"/>
            </a:pPr>
            <a:r>
              <a:rPr lang="tr-TR" sz="2000" dirty="0" smtClean="0"/>
              <a:t>Magnezyum </a:t>
            </a:r>
            <a:r>
              <a:rPr lang="tr-TR" sz="2000" dirty="0"/>
              <a:t>sülfat böbrekler tarafından </a:t>
            </a:r>
            <a:r>
              <a:rPr lang="tr-TR" sz="2000" dirty="0" smtClean="0"/>
              <a:t>atılır </a:t>
            </a:r>
            <a:endParaRPr lang="tr-TR" sz="2000" dirty="0" smtClean="0"/>
          </a:p>
          <a:p>
            <a:pPr marL="285750" indent="-285750">
              <a:lnSpc>
                <a:spcPct val="150000"/>
              </a:lnSpc>
              <a:buFont typeface="Arial" charset="0"/>
              <a:buChar char="•"/>
            </a:pPr>
            <a:r>
              <a:rPr lang="tr-TR" sz="2000" dirty="0" smtClean="0"/>
              <a:t>Böbrek </a:t>
            </a:r>
            <a:r>
              <a:rPr lang="tr-TR" sz="2000" dirty="0"/>
              <a:t>yetmezliği olan kadınlar, standart doz </a:t>
            </a:r>
            <a:r>
              <a:rPr lang="tr-TR" sz="2000" dirty="0" smtClean="0"/>
              <a:t>yüklemelidir</a:t>
            </a:r>
          </a:p>
          <a:p>
            <a:pPr marL="742950" lvl="1" indent="-285750">
              <a:lnSpc>
                <a:spcPct val="150000"/>
              </a:lnSpc>
              <a:buFont typeface="Arial" charset="0"/>
              <a:buChar char="•"/>
            </a:pPr>
            <a:r>
              <a:rPr lang="tr-TR" sz="2000" dirty="0" smtClean="0"/>
              <a:t>Serum </a:t>
            </a:r>
            <a:r>
              <a:rPr lang="tr-TR" sz="2000" dirty="0" err="1"/>
              <a:t>kreatinin</a:t>
            </a:r>
            <a:r>
              <a:rPr lang="tr-TR" sz="2000" dirty="0"/>
              <a:t> </a:t>
            </a:r>
            <a:r>
              <a:rPr lang="tr-TR" sz="2000" dirty="0" smtClean="0"/>
              <a:t>seviyesi 1.2-  2.5 </a:t>
            </a:r>
            <a:r>
              <a:rPr lang="tr-TR" sz="2000" dirty="0"/>
              <a:t>mg / </a:t>
            </a:r>
            <a:r>
              <a:rPr lang="tr-TR" sz="2000" dirty="0" err="1" smtClean="0"/>
              <a:t>dL</a:t>
            </a:r>
            <a:endParaRPr lang="tr-TR" sz="2000" dirty="0" smtClean="0"/>
          </a:p>
          <a:p>
            <a:pPr marL="1200150" lvl="2" indent="-285750">
              <a:lnSpc>
                <a:spcPct val="150000"/>
              </a:lnSpc>
              <a:buFont typeface="Arial" charset="0"/>
              <a:buChar char="•"/>
            </a:pPr>
            <a:r>
              <a:rPr lang="tr-TR" sz="2000" dirty="0" smtClean="0"/>
              <a:t>İdame dozu 1g/saat </a:t>
            </a:r>
            <a:endParaRPr lang="tr-TR" sz="2000" dirty="0"/>
          </a:p>
          <a:p>
            <a:pPr marL="742950" lvl="1" indent="-285750">
              <a:lnSpc>
                <a:spcPct val="150000"/>
              </a:lnSpc>
              <a:buFont typeface="Arial" charset="0"/>
              <a:buChar char="•"/>
            </a:pPr>
            <a:r>
              <a:rPr lang="tr-TR" sz="2000" dirty="0" smtClean="0"/>
              <a:t>serum </a:t>
            </a:r>
            <a:r>
              <a:rPr lang="tr-TR" sz="2000" dirty="0" err="1"/>
              <a:t>kreatinin</a:t>
            </a:r>
            <a:r>
              <a:rPr lang="tr-TR" sz="2000" dirty="0"/>
              <a:t> ≥2.5 mg </a:t>
            </a:r>
            <a:r>
              <a:rPr lang="tr-TR" sz="2000" dirty="0" smtClean="0"/>
              <a:t>magnezyum</a:t>
            </a:r>
            <a:endParaRPr lang="tr-TR" sz="2000" dirty="0" smtClean="0"/>
          </a:p>
          <a:p>
            <a:pPr marL="1200150" lvl="2" indent="-285750">
              <a:lnSpc>
                <a:spcPct val="150000"/>
              </a:lnSpc>
              <a:buFont typeface="Arial" charset="0"/>
              <a:buChar char="•"/>
            </a:pPr>
            <a:r>
              <a:rPr lang="tr-TR" sz="2000" dirty="0" smtClean="0"/>
              <a:t>İdame doz önerilmez</a:t>
            </a:r>
          </a:p>
        </p:txBody>
      </p:sp>
      <p:sp>
        <p:nvSpPr>
          <p:cNvPr id="5" name="Dikdörtgen 4"/>
          <p:cNvSpPr/>
          <p:nvPr/>
        </p:nvSpPr>
        <p:spPr>
          <a:xfrm>
            <a:off x="6355830" y="1476135"/>
            <a:ext cx="5276534" cy="4247317"/>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nSpc>
                <a:spcPct val="150000"/>
              </a:lnSpc>
            </a:pPr>
            <a:r>
              <a:rPr lang="tr-TR" sz="2000" dirty="0" err="1"/>
              <a:t>M</a:t>
            </a:r>
            <a:r>
              <a:rPr lang="tr-TR" sz="2000" dirty="0" err="1" smtClean="0"/>
              <a:t>iyasteni</a:t>
            </a:r>
            <a:r>
              <a:rPr lang="tr-TR" sz="2000" dirty="0" smtClean="0"/>
              <a:t> </a:t>
            </a:r>
            <a:r>
              <a:rPr lang="tr-TR" sz="2000" dirty="0" err="1"/>
              <a:t>G</a:t>
            </a:r>
            <a:r>
              <a:rPr lang="tr-TR" sz="2000" dirty="0" err="1" smtClean="0"/>
              <a:t>ravis</a:t>
            </a:r>
            <a:endParaRPr lang="tr-TR" sz="2000" dirty="0" smtClean="0"/>
          </a:p>
          <a:p>
            <a:pPr marL="342900" indent="-342900">
              <a:lnSpc>
                <a:spcPct val="150000"/>
              </a:lnSpc>
              <a:buFont typeface="Arial" charset="0"/>
              <a:buChar char="•"/>
            </a:pPr>
            <a:r>
              <a:rPr lang="tr-TR" sz="2000" dirty="0" smtClean="0"/>
              <a:t>Magnezyum </a:t>
            </a:r>
            <a:r>
              <a:rPr lang="tr-TR" sz="2000" dirty="0"/>
              <a:t>sülfat </a:t>
            </a:r>
            <a:r>
              <a:rPr lang="tr-TR" sz="2000" dirty="0" err="1" smtClean="0"/>
              <a:t>kontrendikedir</a:t>
            </a:r>
            <a:endParaRPr lang="tr-TR" sz="2000" dirty="0"/>
          </a:p>
          <a:p>
            <a:pPr marL="342900" indent="-342900">
              <a:lnSpc>
                <a:spcPct val="150000"/>
              </a:lnSpc>
              <a:buFont typeface="Arial" charset="0"/>
              <a:buChar char="•"/>
            </a:pPr>
            <a:r>
              <a:rPr lang="tr-TR" sz="2000" dirty="0" err="1" smtClean="0"/>
              <a:t>Miyastenik</a:t>
            </a:r>
            <a:r>
              <a:rPr lang="tr-TR" sz="2000" dirty="0" smtClean="0"/>
              <a:t> krizi hızlandırabilir </a:t>
            </a:r>
          </a:p>
          <a:p>
            <a:pPr marL="342900" indent="-342900">
              <a:lnSpc>
                <a:spcPct val="150000"/>
              </a:lnSpc>
              <a:buFont typeface="Arial" charset="0"/>
              <a:buChar char="•"/>
            </a:pPr>
            <a:r>
              <a:rPr lang="tr-TR" sz="2000" dirty="0" smtClean="0"/>
              <a:t>Beta </a:t>
            </a:r>
            <a:r>
              <a:rPr lang="tr-TR" sz="2000" dirty="0" err="1" smtClean="0"/>
              <a:t>blokör</a:t>
            </a:r>
            <a:r>
              <a:rPr lang="tr-TR" sz="2000" dirty="0" smtClean="0"/>
              <a:t> ve </a:t>
            </a:r>
            <a:r>
              <a:rPr lang="tr-TR" sz="2000" dirty="0" err="1" smtClean="0"/>
              <a:t>Ca</a:t>
            </a:r>
            <a:r>
              <a:rPr lang="tr-TR" sz="2000" dirty="0" smtClean="0"/>
              <a:t> kanal </a:t>
            </a:r>
            <a:r>
              <a:rPr lang="tr-TR" sz="2000" dirty="0" err="1" smtClean="0"/>
              <a:t>blokörlerinden</a:t>
            </a:r>
            <a:r>
              <a:rPr lang="tr-TR" sz="2000" dirty="0" smtClean="0"/>
              <a:t> kaçınılmalı</a:t>
            </a:r>
          </a:p>
          <a:p>
            <a:pPr marL="742950" lvl="1" indent="-285750">
              <a:lnSpc>
                <a:spcPct val="150000"/>
              </a:lnSpc>
              <a:buFont typeface="Arial" charset="0"/>
              <a:buChar char="•"/>
            </a:pPr>
            <a:r>
              <a:rPr lang="tr-TR" sz="2000" dirty="0" err="1" smtClean="0"/>
              <a:t>Hidralazin</a:t>
            </a:r>
            <a:r>
              <a:rPr lang="tr-TR" sz="2000" dirty="0" smtClean="0"/>
              <a:t> ve </a:t>
            </a:r>
            <a:r>
              <a:rPr lang="tr-TR" sz="2000" dirty="0" err="1" smtClean="0"/>
              <a:t>labetolol</a:t>
            </a:r>
            <a:endParaRPr lang="tr-TR" sz="2000" dirty="0"/>
          </a:p>
          <a:p>
            <a:pPr marL="285750" indent="-285750">
              <a:lnSpc>
                <a:spcPct val="150000"/>
              </a:lnSpc>
              <a:buFont typeface="Arial" charset="0"/>
              <a:buChar char="•"/>
            </a:pPr>
            <a:r>
              <a:rPr lang="tr-TR" sz="2000" dirty="0" err="1" smtClean="0"/>
              <a:t>Keppra</a:t>
            </a:r>
            <a:r>
              <a:rPr lang="tr-TR" sz="2000" dirty="0" smtClean="0"/>
              <a:t> (</a:t>
            </a:r>
            <a:r>
              <a:rPr lang="tr-TR" sz="2000" dirty="0" err="1" smtClean="0"/>
              <a:t>Levetiracetam</a:t>
            </a:r>
            <a:r>
              <a:rPr lang="tr-TR" sz="2000" dirty="0" smtClean="0"/>
              <a:t>) </a:t>
            </a:r>
          </a:p>
          <a:p>
            <a:pPr marL="742950" lvl="1" indent="-285750">
              <a:lnSpc>
                <a:spcPct val="150000"/>
              </a:lnSpc>
              <a:buFont typeface="Arial" charset="0"/>
              <a:buChar char="•"/>
            </a:pPr>
            <a:r>
              <a:rPr lang="tr-TR" sz="2000" dirty="0" smtClean="0"/>
              <a:t>1000 mg IV </a:t>
            </a:r>
            <a:r>
              <a:rPr lang="tr-TR" sz="2000" dirty="0" err="1" smtClean="0"/>
              <a:t>bolus</a:t>
            </a:r>
            <a:endParaRPr lang="tr-TR" sz="2000" dirty="0" smtClean="0"/>
          </a:p>
          <a:p>
            <a:pPr marL="742950" lvl="1" indent="-285750">
              <a:lnSpc>
                <a:spcPct val="150000"/>
              </a:lnSpc>
              <a:buFont typeface="Arial" charset="0"/>
              <a:buChar char="•"/>
            </a:pPr>
            <a:r>
              <a:rPr lang="tr-TR" sz="2000" dirty="0"/>
              <a:t> </a:t>
            </a:r>
            <a:r>
              <a:rPr lang="tr-TR" sz="2000" dirty="0" smtClean="0"/>
              <a:t>idame doz 500</a:t>
            </a:r>
            <a:r>
              <a:rPr lang="tr-TR" sz="2000" dirty="0"/>
              <a:t> mg </a:t>
            </a:r>
            <a:r>
              <a:rPr lang="tr-TR" sz="2000" dirty="0" smtClean="0"/>
              <a:t>IV /12 saat</a:t>
            </a:r>
            <a:endParaRPr lang="tr-TR" sz="2000" dirty="0"/>
          </a:p>
        </p:txBody>
      </p:sp>
    </p:spTree>
    <p:extLst>
      <p:ext uri="{BB962C8B-B14F-4D97-AF65-F5344CB8AC3E}">
        <p14:creationId xmlns:p14="http://schemas.microsoft.com/office/powerpoint/2010/main" val="21530061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548487" y="2024743"/>
            <a:ext cx="3282043" cy="317009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lvl="1"/>
            <a:r>
              <a:rPr lang="en-US" sz="2000" dirty="0"/>
              <a:t>Minör: </a:t>
            </a:r>
          </a:p>
          <a:p>
            <a:pPr marL="1200150" lvl="2" indent="-285750">
              <a:lnSpc>
                <a:spcPct val="150000"/>
              </a:lnSpc>
              <a:buClr>
                <a:schemeClr val="tx1"/>
              </a:buClr>
              <a:buFont typeface="Arial" charset="0"/>
              <a:buChar char="•"/>
            </a:pPr>
            <a:r>
              <a:rPr lang="en-US" sz="2000" dirty="0" err="1"/>
              <a:t>Geçici</a:t>
            </a:r>
            <a:r>
              <a:rPr lang="en-US" sz="2000" dirty="0"/>
              <a:t> </a:t>
            </a:r>
            <a:r>
              <a:rPr lang="en-US" sz="2000" dirty="0" err="1" smtClean="0"/>
              <a:t>kızarıklık</a:t>
            </a:r>
            <a:endParaRPr lang="en-US" sz="2000" dirty="0"/>
          </a:p>
          <a:p>
            <a:pPr marL="1200150" lvl="2" indent="-285750">
              <a:lnSpc>
                <a:spcPct val="150000"/>
              </a:lnSpc>
              <a:buClr>
                <a:schemeClr val="tx1"/>
              </a:buClr>
              <a:buFont typeface="Arial" charset="0"/>
              <a:buChar char="•"/>
            </a:pPr>
            <a:r>
              <a:rPr lang="en-US" sz="2000" dirty="0" err="1"/>
              <a:t>Baş</a:t>
            </a:r>
            <a:r>
              <a:rPr lang="en-US" sz="2000" dirty="0"/>
              <a:t> </a:t>
            </a:r>
            <a:r>
              <a:rPr lang="en-US" sz="2000" dirty="0" err="1" smtClean="0"/>
              <a:t>ağrısı</a:t>
            </a:r>
            <a:r>
              <a:rPr lang="en-US" sz="2000" dirty="0" smtClean="0"/>
              <a:t> </a:t>
            </a:r>
            <a:endParaRPr lang="en-US" sz="2000" dirty="0"/>
          </a:p>
          <a:p>
            <a:pPr marL="1200150" lvl="2" indent="-285750">
              <a:lnSpc>
                <a:spcPct val="150000"/>
              </a:lnSpc>
              <a:buClr>
                <a:schemeClr val="tx1"/>
              </a:buClr>
              <a:buFont typeface="Arial" charset="0"/>
              <a:buChar char="•"/>
            </a:pPr>
            <a:r>
              <a:rPr lang="en-US" sz="2000" dirty="0" err="1"/>
              <a:t>Bulanık</a:t>
            </a:r>
            <a:r>
              <a:rPr lang="en-US" sz="2000" dirty="0"/>
              <a:t> </a:t>
            </a:r>
            <a:r>
              <a:rPr lang="en-US" sz="2000" dirty="0" err="1" smtClean="0"/>
              <a:t>görme</a:t>
            </a:r>
            <a:r>
              <a:rPr lang="en-US" sz="2000" dirty="0" smtClean="0"/>
              <a:t> </a:t>
            </a:r>
            <a:endParaRPr lang="en-US" sz="2000" dirty="0"/>
          </a:p>
          <a:p>
            <a:pPr marL="1200150" lvl="2" indent="-285750">
              <a:lnSpc>
                <a:spcPct val="150000"/>
              </a:lnSpc>
              <a:buClr>
                <a:schemeClr val="tx1"/>
              </a:buClr>
              <a:buFont typeface="Arial" charset="0"/>
              <a:buChar char="•"/>
            </a:pPr>
            <a:r>
              <a:rPr lang="en-US" sz="2000" dirty="0" err="1" smtClean="0"/>
              <a:t>Bulantı</a:t>
            </a:r>
            <a:r>
              <a:rPr lang="en-US" sz="2000" dirty="0" smtClean="0"/>
              <a:t> </a:t>
            </a:r>
            <a:endParaRPr lang="en-US" sz="2000" dirty="0"/>
          </a:p>
          <a:p>
            <a:pPr marL="1200150" lvl="2" indent="-285750">
              <a:lnSpc>
                <a:spcPct val="150000"/>
              </a:lnSpc>
              <a:buClr>
                <a:schemeClr val="tx1"/>
              </a:buClr>
              <a:buFont typeface="Arial" charset="0"/>
              <a:buChar char="•"/>
            </a:pPr>
            <a:r>
              <a:rPr lang="en-US" sz="2000" dirty="0" err="1" smtClean="0"/>
              <a:t>Kusma</a:t>
            </a:r>
            <a:r>
              <a:rPr lang="en-US" sz="2000" dirty="0" smtClean="0"/>
              <a:t> </a:t>
            </a:r>
            <a:endParaRPr lang="en-US" sz="2000" dirty="0"/>
          </a:p>
          <a:p>
            <a:pPr marL="1200150" lvl="2" indent="-285750">
              <a:lnSpc>
                <a:spcPct val="150000"/>
              </a:lnSpc>
              <a:buClr>
                <a:schemeClr val="tx1"/>
              </a:buClr>
              <a:buFont typeface="Arial" charset="0"/>
              <a:buChar char="•"/>
            </a:pPr>
            <a:r>
              <a:rPr lang="en-US" sz="2000" dirty="0" err="1"/>
              <a:t>Kas</a:t>
            </a:r>
            <a:r>
              <a:rPr lang="en-US" sz="2000" dirty="0"/>
              <a:t> </a:t>
            </a:r>
            <a:r>
              <a:rPr lang="en-US" sz="2000" dirty="0" err="1"/>
              <a:t>güçsüzlüğü</a:t>
            </a:r>
            <a:endParaRPr lang="en-US" sz="2000" dirty="0"/>
          </a:p>
        </p:txBody>
      </p:sp>
      <p:sp>
        <p:nvSpPr>
          <p:cNvPr id="3" name="Metin kutusu 2"/>
          <p:cNvSpPr txBox="1"/>
          <p:nvPr/>
        </p:nvSpPr>
        <p:spPr>
          <a:xfrm>
            <a:off x="4212235" y="2024743"/>
            <a:ext cx="3301850" cy="363176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182880" lvl="1"/>
            <a:r>
              <a:rPr lang="en-US" sz="2000" dirty="0"/>
              <a:t>Majör: </a:t>
            </a:r>
          </a:p>
          <a:p>
            <a:pPr marL="742950" lvl="2" indent="-285750">
              <a:lnSpc>
                <a:spcPct val="150000"/>
              </a:lnSpc>
              <a:buClr>
                <a:schemeClr val="tx1"/>
              </a:buClr>
              <a:buFont typeface="Arial" charset="0"/>
              <a:buChar char="•"/>
            </a:pPr>
            <a:r>
              <a:rPr lang="en-US" sz="2000" dirty="0">
                <a:solidFill>
                  <a:schemeClr val="tx1"/>
                </a:solidFill>
              </a:rPr>
              <a:t>Total </a:t>
            </a:r>
            <a:r>
              <a:rPr lang="en-US" sz="2000" dirty="0" err="1">
                <a:solidFill>
                  <a:schemeClr val="tx1"/>
                </a:solidFill>
              </a:rPr>
              <a:t>nöromuskuler</a:t>
            </a:r>
            <a:r>
              <a:rPr lang="en-US" sz="2000" dirty="0">
                <a:solidFill>
                  <a:schemeClr val="tx1"/>
                </a:solidFill>
              </a:rPr>
              <a:t> </a:t>
            </a:r>
            <a:r>
              <a:rPr lang="en-US" sz="2000" dirty="0" err="1" smtClean="0">
                <a:solidFill>
                  <a:schemeClr val="tx1"/>
                </a:solidFill>
              </a:rPr>
              <a:t>blok</a:t>
            </a:r>
            <a:r>
              <a:rPr lang="en-US" sz="2000" dirty="0" smtClean="0">
                <a:solidFill>
                  <a:schemeClr val="tx1"/>
                </a:solidFill>
              </a:rPr>
              <a:t> </a:t>
            </a:r>
            <a:endParaRPr lang="en-US" sz="2000" dirty="0">
              <a:solidFill>
                <a:schemeClr val="tx1"/>
              </a:solidFill>
            </a:endParaRPr>
          </a:p>
          <a:p>
            <a:pPr marL="742950" lvl="2" indent="-285750">
              <a:lnSpc>
                <a:spcPct val="150000"/>
              </a:lnSpc>
              <a:buClr>
                <a:schemeClr val="tx1"/>
              </a:buClr>
              <a:buFont typeface="Arial" charset="0"/>
              <a:buChar char="•"/>
            </a:pPr>
            <a:r>
              <a:rPr lang="en-US" sz="2000" dirty="0" err="1" smtClean="0">
                <a:solidFill>
                  <a:schemeClr val="tx1"/>
                </a:solidFill>
              </a:rPr>
              <a:t>Taşikardi</a:t>
            </a:r>
            <a:r>
              <a:rPr lang="en-US" sz="2000" dirty="0" smtClean="0">
                <a:solidFill>
                  <a:schemeClr val="tx1"/>
                </a:solidFill>
              </a:rPr>
              <a:t> </a:t>
            </a:r>
            <a:endParaRPr lang="en-US" sz="2000" dirty="0">
              <a:solidFill>
                <a:schemeClr val="tx1"/>
              </a:solidFill>
            </a:endParaRPr>
          </a:p>
          <a:p>
            <a:pPr marL="742950" lvl="2" indent="-285750">
              <a:lnSpc>
                <a:spcPct val="150000"/>
              </a:lnSpc>
              <a:buClr>
                <a:schemeClr val="tx1"/>
              </a:buClr>
              <a:buFont typeface="Arial" charset="0"/>
              <a:buChar char="•"/>
            </a:pPr>
            <a:r>
              <a:rPr lang="en-US" sz="2000" dirty="0" err="1" smtClean="0">
                <a:solidFill>
                  <a:schemeClr val="tx1"/>
                </a:solidFill>
              </a:rPr>
              <a:t>Hipotansiyon</a:t>
            </a:r>
            <a:r>
              <a:rPr lang="en-US" sz="2000" dirty="0" smtClean="0">
                <a:solidFill>
                  <a:schemeClr val="tx1"/>
                </a:solidFill>
              </a:rPr>
              <a:t> </a:t>
            </a:r>
            <a:endParaRPr lang="en-US" sz="2000" dirty="0">
              <a:solidFill>
                <a:schemeClr val="tx1"/>
              </a:solidFill>
            </a:endParaRPr>
          </a:p>
          <a:p>
            <a:pPr marL="742950" lvl="2" indent="-285750">
              <a:lnSpc>
                <a:spcPct val="150000"/>
              </a:lnSpc>
              <a:buClr>
                <a:schemeClr val="tx1"/>
              </a:buClr>
              <a:buFont typeface="Arial" charset="0"/>
              <a:buChar char="•"/>
            </a:pPr>
            <a:r>
              <a:rPr lang="en-US" sz="2000" dirty="0" err="1">
                <a:solidFill>
                  <a:schemeClr val="tx1"/>
                </a:solidFill>
              </a:rPr>
              <a:t>Pulmoner</a:t>
            </a:r>
            <a:r>
              <a:rPr lang="en-US" sz="2000" dirty="0">
                <a:solidFill>
                  <a:schemeClr val="tx1"/>
                </a:solidFill>
              </a:rPr>
              <a:t> </a:t>
            </a:r>
            <a:r>
              <a:rPr lang="en-US" sz="2000" dirty="0" err="1" smtClean="0">
                <a:solidFill>
                  <a:schemeClr val="tx1"/>
                </a:solidFill>
              </a:rPr>
              <a:t>ödem</a:t>
            </a:r>
            <a:endParaRPr lang="en-US" sz="2000" dirty="0">
              <a:solidFill>
                <a:schemeClr val="tx1"/>
              </a:solidFill>
            </a:endParaRPr>
          </a:p>
          <a:p>
            <a:pPr marL="742950" lvl="2" indent="-285750">
              <a:lnSpc>
                <a:spcPct val="150000"/>
              </a:lnSpc>
              <a:buClr>
                <a:schemeClr val="tx1"/>
              </a:buClr>
              <a:buFont typeface="Arial" charset="0"/>
              <a:buChar char="•"/>
            </a:pPr>
            <a:r>
              <a:rPr lang="en-US" sz="2000" dirty="0" err="1">
                <a:solidFill>
                  <a:schemeClr val="tx1"/>
                </a:solidFill>
              </a:rPr>
              <a:t>Respiratuar</a:t>
            </a:r>
            <a:r>
              <a:rPr lang="en-US" sz="2000" dirty="0">
                <a:solidFill>
                  <a:schemeClr val="tx1"/>
                </a:solidFill>
              </a:rPr>
              <a:t> </a:t>
            </a:r>
            <a:r>
              <a:rPr lang="en-US" sz="2000" dirty="0" err="1" smtClean="0">
                <a:solidFill>
                  <a:schemeClr val="tx1"/>
                </a:solidFill>
              </a:rPr>
              <a:t>depresyon</a:t>
            </a:r>
            <a:r>
              <a:rPr lang="en-US" sz="2000" dirty="0" smtClean="0">
                <a:solidFill>
                  <a:schemeClr val="tx1"/>
                </a:solidFill>
              </a:rPr>
              <a:t> </a:t>
            </a:r>
            <a:endParaRPr lang="en-US" sz="2000" dirty="0">
              <a:solidFill>
                <a:schemeClr val="tx1"/>
              </a:solidFill>
            </a:endParaRPr>
          </a:p>
          <a:p>
            <a:pPr marL="742950" lvl="2" indent="-285750">
              <a:lnSpc>
                <a:spcPct val="150000"/>
              </a:lnSpc>
              <a:buClr>
                <a:schemeClr val="tx1"/>
              </a:buClr>
              <a:buFont typeface="Arial" charset="0"/>
              <a:buChar char="•"/>
            </a:pPr>
            <a:r>
              <a:rPr lang="en-US" sz="2000" dirty="0" err="1">
                <a:solidFill>
                  <a:schemeClr val="tx1"/>
                </a:solidFill>
              </a:rPr>
              <a:t>Kardiyak</a:t>
            </a:r>
            <a:r>
              <a:rPr lang="en-US" sz="2000" dirty="0">
                <a:solidFill>
                  <a:schemeClr val="tx1"/>
                </a:solidFill>
              </a:rPr>
              <a:t> arrest</a:t>
            </a:r>
          </a:p>
        </p:txBody>
      </p:sp>
      <p:sp>
        <p:nvSpPr>
          <p:cNvPr id="4" name="Metin kutusu 3"/>
          <p:cNvSpPr txBox="1"/>
          <p:nvPr/>
        </p:nvSpPr>
        <p:spPr>
          <a:xfrm>
            <a:off x="4376055" y="1143006"/>
            <a:ext cx="2988129" cy="52322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2800" dirty="0" smtClean="0">
                <a:solidFill>
                  <a:srgbClr val="FF0000"/>
                </a:solidFill>
              </a:rPr>
              <a:t>         </a:t>
            </a:r>
            <a:r>
              <a:rPr lang="en-US" sz="2400" dirty="0" smtClean="0">
                <a:solidFill>
                  <a:schemeClr val="tx1"/>
                </a:solidFill>
              </a:rPr>
              <a:t>Yan </a:t>
            </a:r>
            <a:r>
              <a:rPr lang="en-US" sz="2400" dirty="0" err="1" smtClean="0">
                <a:solidFill>
                  <a:schemeClr val="tx1"/>
                </a:solidFill>
              </a:rPr>
              <a:t>Etki</a:t>
            </a:r>
            <a:endParaRPr lang="tr-TR" sz="2400" dirty="0">
              <a:solidFill>
                <a:schemeClr val="tx1"/>
              </a:solidFill>
            </a:endParaRPr>
          </a:p>
        </p:txBody>
      </p:sp>
      <p:sp>
        <p:nvSpPr>
          <p:cNvPr id="5" name="Dikdörtgen 4"/>
          <p:cNvSpPr/>
          <p:nvPr/>
        </p:nvSpPr>
        <p:spPr>
          <a:xfrm>
            <a:off x="7944787" y="2039220"/>
            <a:ext cx="3897439" cy="404726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tr-TR" sz="2000" dirty="0" smtClean="0">
                <a:solidFill>
                  <a:schemeClr val="tx1"/>
                </a:solidFill>
              </a:rPr>
              <a:t>  </a:t>
            </a:r>
            <a:r>
              <a:rPr lang="tr-TR" sz="2000" dirty="0" err="1" smtClean="0">
                <a:solidFill>
                  <a:schemeClr val="tx1"/>
                </a:solidFill>
              </a:rPr>
              <a:t>Toksisite</a:t>
            </a:r>
            <a:r>
              <a:rPr lang="tr-TR" sz="2000" dirty="0" smtClean="0">
                <a:solidFill>
                  <a:schemeClr val="tx1"/>
                </a:solidFill>
              </a:rPr>
              <a:t>:</a:t>
            </a:r>
          </a:p>
          <a:p>
            <a:pPr marL="742950" lvl="1" indent="-285750">
              <a:lnSpc>
                <a:spcPct val="150000"/>
              </a:lnSpc>
              <a:buFont typeface="Arial" charset="0"/>
              <a:buChar char="•"/>
            </a:pPr>
            <a:r>
              <a:rPr lang="tr-TR" sz="2000" dirty="0" smtClean="0">
                <a:solidFill>
                  <a:srgbClr val="000000"/>
                </a:solidFill>
              </a:rPr>
              <a:t>Derin </a:t>
            </a:r>
            <a:r>
              <a:rPr lang="tr-TR" sz="2000" dirty="0" err="1" smtClean="0">
                <a:solidFill>
                  <a:srgbClr val="000000"/>
                </a:solidFill>
              </a:rPr>
              <a:t>tendon</a:t>
            </a:r>
            <a:r>
              <a:rPr lang="tr-TR" sz="2000" dirty="0" smtClean="0">
                <a:solidFill>
                  <a:srgbClr val="000000"/>
                </a:solidFill>
              </a:rPr>
              <a:t> reflekslerinin kaybı 8.5 -12</a:t>
            </a:r>
            <a:r>
              <a:rPr lang="tr-TR" sz="2000" dirty="0">
                <a:solidFill>
                  <a:srgbClr val="000000"/>
                </a:solidFill>
              </a:rPr>
              <a:t> mg/</a:t>
            </a:r>
            <a:r>
              <a:rPr lang="tr-TR" sz="2000" dirty="0" err="1">
                <a:solidFill>
                  <a:srgbClr val="000000"/>
                </a:solidFill>
              </a:rPr>
              <a:t>dL</a:t>
            </a:r>
            <a:r>
              <a:rPr lang="tr-TR" sz="2000" dirty="0">
                <a:solidFill>
                  <a:srgbClr val="000000"/>
                </a:solidFill>
              </a:rPr>
              <a:t> </a:t>
            </a:r>
            <a:endParaRPr lang="tr-TR" sz="2000" dirty="0" smtClean="0">
              <a:solidFill>
                <a:srgbClr val="000000"/>
              </a:solidFill>
            </a:endParaRPr>
          </a:p>
          <a:p>
            <a:pPr marL="742950" lvl="1" indent="-285750">
              <a:lnSpc>
                <a:spcPct val="150000"/>
              </a:lnSpc>
              <a:buFont typeface="Arial" charset="0"/>
              <a:buChar char="•"/>
            </a:pPr>
            <a:r>
              <a:rPr lang="tr-TR" sz="2000" dirty="0" err="1" smtClean="0">
                <a:solidFill>
                  <a:srgbClr val="000000"/>
                </a:solidFill>
              </a:rPr>
              <a:t>Respiratuvar</a:t>
            </a:r>
            <a:r>
              <a:rPr lang="tr-TR" sz="2000" dirty="0" smtClean="0">
                <a:solidFill>
                  <a:srgbClr val="000000"/>
                </a:solidFill>
              </a:rPr>
              <a:t>  paralizi 12-16</a:t>
            </a:r>
            <a:r>
              <a:rPr lang="tr-TR" sz="2000" dirty="0">
                <a:solidFill>
                  <a:srgbClr val="000000"/>
                </a:solidFill>
              </a:rPr>
              <a:t> mg/</a:t>
            </a:r>
            <a:r>
              <a:rPr lang="tr-TR" sz="2000" dirty="0" err="1">
                <a:solidFill>
                  <a:srgbClr val="000000"/>
                </a:solidFill>
              </a:rPr>
              <a:t>dL</a:t>
            </a:r>
            <a:r>
              <a:rPr lang="tr-TR" sz="2000" dirty="0">
                <a:solidFill>
                  <a:srgbClr val="000000"/>
                </a:solidFill>
              </a:rPr>
              <a:t> </a:t>
            </a:r>
            <a:endParaRPr lang="tr-TR" sz="2000" dirty="0" smtClean="0">
              <a:solidFill>
                <a:srgbClr val="000000"/>
              </a:solidFill>
            </a:endParaRPr>
          </a:p>
          <a:p>
            <a:pPr marL="742950" lvl="1" indent="-285750">
              <a:lnSpc>
                <a:spcPct val="150000"/>
              </a:lnSpc>
              <a:buFont typeface="Arial" charset="0"/>
              <a:buChar char="•"/>
            </a:pPr>
            <a:r>
              <a:rPr lang="tr-TR" sz="2000" dirty="0" smtClean="0">
                <a:solidFill>
                  <a:srgbClr val="000000"/>
                </a:solidFill>
              </a:rPr>
              <a:t>Kardiyak ileti bozukluklar 18</a:t>
            </a:r>
            <a:r>
              <a:rPr lang="tr-TR" sz="2000" dirty="0">
                <a:solidFill>
                  <a:srgbClr val="000000"/>
                </a:solidFill>
              </a:rPr>
              <a:t> mg/</a:t>
            </a:r>
            <a:r>
              <a:rPr lang="tr-TR" sz="2000" dirty="0" err="1">
                <a:solidFill>
                  <a:srgbClr val="000000"/>
                </a:solidFill>
              </a:rPr>
              <a:t>dL</a:t>
            </a:r>
            <a:r>
              <a:rPr lang="tr-TR" sz="2000" dirty="0">
                <a:solidFill>
                  <a:srgbClr val="000000"/>
                </a:solidFill>
              </a:rPr>
              <a:t>  </a:t>
            </a:r>
            <a:endParaRPr lang="tr-TR" sz="2000" dirty="0" smtClean="0">
              <a:solidFill>
                <a:srgbClr val="000000"/>
              </a:solidFill>
            </a:endParaRPr>
          </a:p>
          <a:p>
            <a:pPr marL="742950" lvl="1" indent="-285750">
              <a:lnSpc>
                <a:spcPct val="150000"/>
              </a:lnSpc>
              <a:buFont typeface="Arial" charset="0"/>
              <a:buChar char="•"/>
            </a:pPr>
            <a:r>
              <a:rPr lang="tr-TR" sz="2000" dirty="0" smtClean="0">
                <a:solidFill>
                  <a:srgbClr val="000000"/>
                </a:solidFill>
              </a:rPr>
              <a:t>Kardiyak </a:t>
            </a:r>
            <a:r>
              <a:rPr lang="tr-TR" sz="2000" dirty="0" err="1" smtClean="0">
                <a:solidFill>
                  <a:srgbClr val="000000"/>
                </a:solidFill>
              </a:rPr>
              <a:t>arrest</a:t>
            </a:r>
            <a:r>
              <a:rPr lang="tr-TR" sz="2000" dirty="0" smtClean="0">
                <a:solidFill>
                  <a:srgbClr val="000000"/>
                </a:solidFill>
              </a:rPr>
              <a:t> 30</a:t>
            </a:r>
            <a:r>
              <a:rPr lang="tr-TR" sz="2000" dirty="0">
                <a:solidFill>
                  <a:srgbClr val="000000"/>
                </a:solidFill>
              </a:rPr>
              <a:t> mg/</a:t>
            </a:r>
            <a:r>
              <a:rPr lang="tr-TR" sz="2000" dirty="0" err="1">
                <a:solidFill>
                  <a:srgbClr val="000000"/>
                </a:solidFill>
              </a:rPr>
              <a:t>dL</a:t>
            </a:r>
            <a:r>
              <a:rPr lang="tr-TR" dirty="0">
                <a:solidFill>
                  <a:srgbClr val="000000"/>
                </a:solidFill>
                <a:latin typeface="Arial" charset="0"/>
              </a:rPr>
              <a:t> </a:t>
            </a:r>
            <a:r>
              <a:rPr lang="tr-TR" dirty="0"/>
              <a:t/>
            </a:r>
            <a:br>
              <a:rPr lang="tr-TR" dirty="0"/>
            </a:br>
            <a:endParaRPr lang="tr-TR" dirty="0"/>
          </a:p>
        </p:txBody>
      </p:sp>
    </p:spTree>
    <p:extLst>
      <p:ext uri="{BB962C8B-B14F-4D97-AF65-F5344CB8AC3E}">
        <p14:creationId xmlns:p14="http://schemas.microsoft.com/office/powerpoint/2010/main" val="158879483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57861" y="1907898"/>
            <a:ext cx="6096000" cy="3323987"/>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marL="285750" indent="-285750">
              <a:lnSpc>
                <a:spcPct val="150000"/>
              </a:lnSpc>
              <a:buFont typeface="Arial" charset="0"/>
              <a:buChar char="•"/>
            </a:pPr>
            <a:r>
              <a:rPr lang="tr-TR" sz="2000" dirty="0" smtClean="0"/>
              <a:t>Terapötik </a:t>
            </a:r>
            <a:r>
              <a:rPr lang="tr-TR" sz="2000" dirty="0"/>
              <a:t>aralık </a:t>
            </a:r>
            <a:r>
              <a:rPr lang="tr-TR" sz="2000" dirty="0" smtClean="0"/>
              <a:t>4.8 - </a:t>
            </a:r>
            <a:r>
              <a:rPr lang="tr-TR" sz="2000" dirty="0"/>
              <a:t>8.4 mg</a:t>
            </a:r>
            <a:endParaRPr lang="tr-TR" sz="2000" dirty="0" smtClean="0"/>
          </a:p>
          <a:p>
            <a:pPr marL="285750" indent="-285750">
              <a:lnSpc>
                <a:spcPct val="150000"/>
              </a:lnSpc>
              <a:buFont typeface="Arial" charset="0"/>
              <a:buChar char="•"/>
            </a:pPr>
            <a:r>
              <a:rPr lang="tr-TR" sz="2000" dirty="0" smtClean="0"/>
              <a:t>İki saat aralıklar ile </a:t>
            </a:r>
            <a:r>
              <a:rPr lang="tr-TR" sz="2000" dirty="0" err="1" smtClean="0"/>
              <a:t>patellar</a:t>
            </a:r>
            <a:r>
              <a:rPr lang="tr-TR" sz="2000" dirty="0" smtClean="0"/>
              <a:t> refleks bakılır </a:t>
            </a:r>
          </a:p>
          <a:p>
            <a:pPr marL="285750" indent="-285750">
              <a:lnSpc>
                <a:spcPct val="150000"/>
              </a:lnSpc>
              <a:buFont typeface="Arial" charset="0"/>
              <a:buChar char="•"/>
            </a:pPr>
            <a:r>
              <a:rPr lang="tr-TR" sz="2000" dirty="0" smtClean="0"/>
              <a:t>Magnezyum </a:t>
            </a:r>
            <a:r>
              <a:rPr lang="tr-TR" sz="2000" dirty="0"/>
              <a:t>sülfat alırken </a:t>
            </a:r>
            <a:r>
              <a:rPr lang="tr-TR" sz="2000" dirty="0" smtClean="0"/>
              <a:t>nöbet</a:t>
            </a:r>
          </a:p>
          <a:p>
            <a:pPr marL="285750" indent="-285750">
              <a:lnSpc>
                <a:spcPct val="150000"/>
              </a:lnSpc>
              <a:buFont typeface="Arial" charset="0"/>
              <a:buChar char="•"/>
            </a:pPr>
            <a:r>
              <a:rPr lang="tr-TR" sz="2000" dirty="0" smtClean="0"/>
              <a:t>Magnezyum </a:t>
            </a:r>
            <a:r>
              <a:rPr lang="tr-TR" sz="2000" dirty="0" err="1"/>
              <a:t>toksisitesini</a:t>
            </a:r>
            <a:r>
              <a:rPr lang="tr-TR" sz="2000" dirty="0"/>
              <a:t> düşündüren klinik belirtiler </a:t>
            </a:r>
            <a:endParaRPr lang="tr-TR" sz="2000" dirty="0" smtClean="0"/>
          </a:p>
          <a:p>
            <a:pPr marL="742950" lvl="1" indent="-285750">
              <a:lnSpc>
                <a:spcPct val="150000"/>
              </a:lnSpc>
              <a:buFont typeface="Arial" charset="0"/>
              <a:buChar char="•"/>
            </a:pPr>
            <a:r>
              <a:rPr lang="tr-TR" sz="2000" dirty="0" err="1" smtClean="0"/>
              <a:t>Patellar</a:t>
            </a:r>
            <a:r>
              <a:rPr lang="tr-TR" sz="2000" dirty="0" smtClean="0"/>
              <a:t> </a:t>
            </a:r>
            <a:r>
              <a:rPr lang="tr-TR" sz="2000" dirty="0"/>
              <a:t>refleks </a:t>
            </a:r>
            <a:r>
              <a:rPr lang="tr-TR" sz="2000" dirty="0" smtClean="0"/>
              <a:t>kaybı</a:t>
            </a:r>
          </a:p>
          <a:p>
            <a:pPr marL="742950" lvl="1" indent="-285750">
              <a:lnSpc>
                <a:spcPct val="150000"/>
              </a:lnSpc>
              <a:buFont typeface="Arial" charset="0"/>
              <a:buChar char="•"/>
            </a:pPr>
            <a:r>
              <a:rPr lang="tr-TR" sz="2000" dirty="0"/>
              <a:t>S</a:t>
            </a:r>
            <a:r>
              <a:rPr lang="tr-TR" sz="2000" dirty="0" smtClean="0"/>
              <a:t>olunum </a:t>
            </a:r>
            <a:r>
              <a:rPr lang="tr-TR" sz="2000" dirty="0"/>
              <a:t>hızı ≤12 nefes / </a:t>
            </a:r>
            <a:r>
              <a:rPr lang="tr-TR" sz="2000" dirty="0" smtClean="0"/>
              <a:t>dakika</a:t>
            </a:r>
            <a:endParaRPr lang="tr-TR" sz="2000" dirty="0"/>
          </a:p>
          <a:p>
            <a:pPr marL="285750" indent="-285750">
              <a:lnSpc>
                <a:spcPct val="150000"/>
              </a:lnSpc>
              <a:buFont typeface="Arial" charset="0"/>
              <a:buChar char="•"/>
            </a:pPr>
            <a:r>
              <a:rPr lang="tr-TR" sz="2000" dirty="0" smtClean="0"/>
              <a:t>Böbrek </a:t>
            </a:r>
            <a:r>
              <a:rPr lang="tr-TR" sz="2000" dirty="0"/>
              <a:t>yetmezliği </a:t>
            </a:r>
            <a:r>
              <a:rPr lang="tr-TR" sz="2000" dirty="0" err="1" smtClean="0"/>
              <a:t>kreatinin</a:t>
            </a:r>
            <a:r>
              <a:rPr lang="tr-TR" sz="2000" dirty="0"/>
              <a:t>&gt; 1.2 mg / </a:t>
            </a:r>
            <a:endParaRPr lang="tr-TR" sz="2000" dirty="0" smtClean="0"/>
          </a:p>
        </p:txBody>
      </p:sp>
      <p:sp>
        <p:nvSpPr>
          <p:cNvPr id="4" name="Metin kutusu 3"/>
          <p:cNvSpPr txBox="1"/>
          <p:nvPr/>
        </p:nvSpPr>
        <p:spPr>
          <a:xfrm>
            <a:off x="3047999" y="974361"/>
            <a:ext cx="6515725"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tr-TR" sz="2400" dirty="0"/>
              <a:t>Magnezyum </a:t>
            </a:r>
            <a:r>
              <a:rPr lang="tr-TR" sz="2400" dirty="0" smtClean="0"/>
              <a:t>Düzeyleri Ne Zaman Kontrol Edelim? </a:t>
            </a:r>
            <a:endParaRPr lang="tr-TR" sz="2400" dirty="0"/>
          </a:p>
        </p:txBody>
      </p:sp>
    </p:spTree>
    <p:extLst>
      <p:ext uri="{BB962C8B-B14F-4D97-AF65-F5344CB8AC3E}">
        <p14:creationId xmlns:p14="http://schemas.microsoft.com/office/powerpoint/2010/main" val="16551611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2113808" y="901358"/>
            <a:ext cx="8122722" cy="240065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800100" lvl="1" indent="-342900">
              <a:lnSpc>
                <a:spcPct val="150000"/>
              </a:lnSpc>
              <a:buFont typeface="Arial" charset="0"/>
              <a:buChar char="•"/>
            </a:pPr>
            <a:r>
              <a:rPr lang="tr-TR" sz="2000" dirty="0" smtClean="0"/>
              <a:t>Bradikardi, </a:t>
            </a:r>
            <a:r>
              <a:rPr lang="tr-TR" sz="2000" dirty="0" err="1" smtClean="0"/>
              <a:t>Variabilite</a:t>
            </a:r>
            <a:r>
              <a:rPr lang="tr-TR" sz="2000" dirty="0" smtClean="0"/>
              <a:t> kaybı , </a:t>
            </a:r>
            <a:r>
              <a:rPr lang="tr-TR" sz="2000" dirty="0" err="1" smtClean="0"/>
              <a:t>Kompensatuvar</a:t>
            </a:r>
            <a:r>
              <a:rPr lang="tr-TR" sz="2000" dirty="0" smtClean="0"/>
              <a:t>  </a:t>
            </a:r>
            <a:r>
              <a:rPr lang="tr-TR" sz="2000" dirty="0"/>
              <a:t>taşikardi </a:t>
            </a:r>
            <a:r>
              <a:rPr lang="tr-TR" sz="2000" dirty="0" smtClean="0"/>
              <a:t>izlenebilir</a:t>
            </a:r>
            <a:endParaRPr lang="tr-TR" sz="2000" dirty="0"/>
          </a:p>
          <a:p>
            <a:pPr marL="1257300" lvl="2" indent="-342900">
              <a:lnSpc>
                <a:spcPct val="150000"/>
              </a:lnSpc>
              <a:buFont typeface="Arial" charset="0"/>
              <a:buChar char="•"/>
            </a:pPr>
            <a:r>
              <a:rPr lang="tr-TR" sz="2000" dirty="0" smtClean="0"/>
              <a:t>Maternal </a:t>
            </a:r>
            <a:r>
              <a:rPr lang="tr-TR" sz="2000" dirty="0" err="1"/>
              <a:t>hipoksemi</a:t>
            </a:r>
            <a:r>
              <a:rPr lang="tr-TR" sz="2000" dirty="0"/>
              <a:t> ve </a:t>
            </a:r>
            <a:r>
              <a:rPr lang="tr-TR" sz="2000" dirty="0" err="1" smtClean="0"/>
              <a:t>hiperkapni</a:t>
            </a:r>
            <a:endParaRPr lang="tr-TR" sz="2000" dirty="0"/>
          </a:p>
          <a:p>
            <a:pPr marL="1257300" lvl="2" indent="-342900">
              <a:lnSpc>
                <a:spcPct val="150000"/>
              </a:lnSpc>
              <a:buFont typeface="Arial" charset="0"/>
              <a:buChar char="•"/>
            </a:pPr>
            <a:r>
              <a:rPr lang="tr-TR" sz="2000" dirty="0" err="1" smtClean="0"/>
              <a:t>Uterin</a:t>
            </a:r>
            <a:r>
              <a:rPr lang="tr-TR" sz="2000" dirty="0" smtClean="0"/>
              <a:t> </a:t>
            </a:r>
            <a:r>
              <a:rPr lang="tr-TR" sz="2000" dirty="0" smtClean="0"/>
              <a:t>arter spazmı ve </a:t>
            </a:r>
            <a:r>
              <a:rPr lang="tr-TR" sz="2000" dirty="0" err="1" smtClean="0"/>
              <a:t>uterin</a:t>
            </a:r>
            <a:r>
              <a:rPr lang="tr-TR" sz="2000" dirty="0" smtClean="0"/>
              <a:t> </a:t>
            </a:r>
            <a:r>
              <a:rPr lang="tr-TR" sz="2000" dirty="0" err="1" smtClean="0"/>
              <a:t>kontraksiyonlar</a:t>
            </a:r>
            <a:endParaRPr lang="tr-TR" sz="2000" dirty="0"/>
          </a:p>
          <a:p>
            <a:pPr marL="800100" lvl="1" indent="-342900">
              <a:lnSpc>
                <a:spcPct val="150000"/>
              </a:lnSpc>
              <a:buFont typeface="Arial" charset="0"/>
              <a:buChar char="•"/>
            </a:pPr>
            <a:r>
              <a:rPr lang="tr-TR" sz="2000" dirty="0" err="1" smtClean="0"/>
              <a:t>Konvülsiyonların</a:t>
            </a:r>
            <a:r>
              <a:rPr lang="tr-TR" sz="2000" dirty="0" smtClean="0"/>
              <a:t> </a:t>
            </a:r>
            <a:r>
              <a:rPr lang="tr-TR" sz="2000" dirty="0"/>
              <a:t>sona ermesinden </a:t>
            </a:r>
            <a:r>
              <a:rPr lang="tr-TR" sz="2000" dirty="0" smtClean="0"/>
              <a:t>sonra </a:t>
            </a:r>
            <a:r>
              <a:rPr lang="tr-TR" sz="2000" dirty="0"/>
              <a:t>3-10 dakika içinde </a:t>
            </a:r>
            <a:r>
              <a:rPr lang="tr-TR" sz="2000" dirty="0" err="1"/>
              <a:t>spontan</a:t>
            </a:r>
            <a:r>
              <a:rPr lang="tr-TR" sz="2000" dirty="0"/>
              <a:t> </a:t>
            </a:r>
            <a:r>
              <a:rPr lang="tr-TR" sz="2000" dirty="0" smtClean="0"/>
              <a:t>olarak</a:t>
            </a:r>
            <a:r>
              <a:rPr lang="tr-TR" sz="2000" dirty="0"/>
              <a:t> </a:t>
            </a:r>
            <a:r>
              <a:rPr lang="tr-TR" sz="2000" dirty="0" smtClean="0"/>
              <a:t>düzelir</a:t>
            </a:r>
            <a:endParaRPr lang="tr-TR" sz="2000" dirty="0"/>
          </a:p>
        </p:txBody>
      </p:sp>
      <p:sp>
        <p:nvSpPr>
          <p:cNvPr id="3" name="Metin kutusu 2"/>
          <p:cNvSpPr txBox="1"/>
          <p:nvPr/>
        </p:nvSpPr>
        <p:spPr>
          <a:xfrm>
            <a:off x="2113807" y="3766812"/>
            <a:ext cx="8122723" cy="240065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lnSpc>
                <a:spcPct val="150000"/>
              </a:lnSpc>
              <a:buFont typeface="Arial" charset="0"/>
              <a:buChar char="•"/>
            </a:pPr>
            <a:r>
              <a:rPr lang="tr-TR" sz="2000" dirty="0"/>
              <a:t>E</a:t>
            </a:r>
            <a:r>
              <a:rPr lang="tr-TR" sz="2000" dirty="0" smtClean="0"/>
              <a:t>klampsi </a:t>
            </a:r>
            <a:r>
              <a:rPr lang="tr-TR" sz="2000" dirty="0"/>
              <a:t>varlığı sezaryen doğum için bir </a:t>
            </a:r>
            <a:r>
              <a:rPr lang="tr-TR" sz="2000" dirty="0" err="1" smtClean="0"/>
              <a:t>endikasyon</a:t>
            </a:r>
            <a:r>
              <a:rPr lang="tr-TR" sz="2000" dirty="0" smtClean="0"/>
              <a:t> değildir</a:t>
            </a:r>
            <a:endParaRPr lang="tr-TR" sz="2000" dirty="0" smtClean="0"/>
          </a:p>
          <a:p>
            <a:pPr marL="285750" indent="-285750">
              <a:lnSpc>
                <a:spcPct val="150000"/>
              </a:lnSpc>
              <a:buFont typeface="Arial" charset="0"/>
              <a:buChar char="•"/>
            </a:pPr>
            <a:r>
              <a:rPr lang="tr-TR" sz="2000" dirty="0"/>
              <a:t>S</a:t>
            </a:r>
            <a:r>
              <a:rPr lang="tr-TR" sz="2000" dirty="0" smtClean="0"/>
              <a:t>ezaryen </a:t>
            </a:r>
            <a:r>
              <a:rPr lang="tr-TR" sz="2000" dirty="0"/>
              <a:t>doğum yapma kararı </a:t>
            </a:r>
            <a:endParaRPr lang="tr-TR" sz="2000" dirty="0" smtClean="0"/>
          </a:p>
          <a:p>
            <a:pPr marL="742950" lvl="1" indent="-285750">
              <a:lnSpc>
                <a:spcPct val="150000"/>
              </a:lnSpc>
              <a:buFont typeface="Arial" charset="0"/>
              <a:buChar char="•"/>
            </a:pPr>
            <a:r>
              <a:rPr lang="tr-TR" sz="2000" dirty="0" err="1"/>
              <a:t>G</a:t>
            </a:r>
            <a:r>
              <a:rPr lang="tr-TR" sz="2000" dirty="0" err="1" smtClean="0"/>
              <a:t>estasyonel</a:t>
            </a:r>
            <a:r>
              <a:rPr lang="tr-TR" sz="2000" dirty="0" smtClean="0"/>
              <a:t> yaş </a:t>
            </a:r>
          </a:p>
          <a:p>
            <a:pPr marL="742950" lvl="1" indent="-285750">
              <a:lnSpc>
                <a:spcPct val="150000"/>
              </a:lnSpc>
              <a:buFont typeface="Arial" charset="0"/>
              <a:buChar char="•"/>
            </a:pPr>
            <a:r>
              <a:rPr lang="tr-TR" sz="2000" dirty="0" err="1"/>
              <a:t>F</a:t>
            </a:r>
            <a:r>
              <a:rPr lang="tr-TR" sz="2000" dirty="0" err="1" smtClean="0"/>
              <a:t>etal</a:t>
            </a:r>
            <a:r>
              <a:rPr lang="tr-TR" sz="2000" dirty="0" smtClean="0"/>
              <a:t> durum </a:t>
            </a:r>
          </a:p>
          <a:p>
            <a:pPr marL="742950" lvl="1" indent="-285750">
              <a:lnSpc>
                <a:spcPct val="150000"/>
              </a:lnSpc>
              <a:buFont typeface="Arial" charset="0"/>
              <a:buChar char="•"/>
            </a:pPr>
            <a:r>
              <a:rPr lang="tr-TR" sz="2000" dirty="0" err="1"/>
              <a:t>S</a:t>
            </a:r>
            <a:r>
              <a:rPr lang="tr-TR" sz="2000" dirty="0" err="1" smtClean="0"/>
              <a:t>ervikal</a:t>
            </a:r>
            <a:r>
              <a:rPr lang="tr-TR" sz="2000" dirty="0" smtClean="0"/>
              <a:t> </a:t>
            </a:r>
            <a:r>
              <a:rPr lang="tr-TR" sz="2000" dirty="0" err="1"/>
              <a:t>Bishop</a:t>
            </a:r>
            <a:r>
              <a:rPr lang="tr-TR" sz="2000" dirty="0"/>
              <a:t> </a:t>
            </a:r>
            <a:r>
              <a:rPr lang="tr-TR" sz="2000" dirty="0" smtClean="0"/>
              <a:t>skoruna</a:t>
            </a:r>
            <a:endParaRPr lang="tr-TR" sz="2000" dirty="0"/>
          </a:p>
        </p:txBody>
      </p:sp>
      <p:sp>
        <p:nvSpPr>
          <p:cNvPr id="4" name="Metin kutusu 3"/>
          <p:cNvSpPr txBox="1"/>
          <p:nvPr/>
        </p:nvSpPr>
        <p:spPr>
          <a:xfrm>
            <a:off x="4812031" y="299806"/>
            <a:ext cx="2098428"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tr-TR" sz="2400" dirty="0" smtClean="0"/>
              <a:t>Doğum</a:t>
            </a:r>
            <a:endParaRPr lang="tr-TR" sz="2400" dirty="0"/>
          </a:p>
        </p:txBody>
      </p:sp>
    </p:spTree>
    <p:extLst>
      <p:ext uri="{BB962C8B-B14F-4D97-AF65-F5344CB8AC3E}">
        <p14:creationId xmlns:p14="http://schemas.microsoft.com/office/powerpoint/2010/main" val="96653898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48145" y="1859340"/>
            <a:ext cx="9892145" cy="4247317"/>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285750" indent="-285750">
              <a:lnSpc>
                <a:spcPct val="150000"/>
              </a:lnSpc>
              <a:buFont typeface="Arial" charset="0"/>
              <a:buChar char="•"/>
            </a:pPr>
            <a:r>
              <a:rPr lang="tr-TR" sz="2000" dirty="0" smtClean="0"/>
              <a:t>Eklamptik hastaların </a:t>
            </a:r>
            <a:r>
              <a:rPr lang="tr-TR" sz="2000" dirty="0" err="1"/>
              <a:t>vital</a:t>
            </a:r>
            <a:r>
              <a:rPr lang="tr-TR" sz="2000" dirty="0"/>
              <a:t> </a:t>
            </a:r>
            <a:r>
              <a:rPr lang="tr-TR" sz="2000" dirty="0" smtClean="0"/>
              <a:t>bulguları en </a:t>
            </a:r>
            <a:r>
              <a:rPr lang="tr-TR" sz="2000" dirty="0"/>
              <a:t>az 48 saat </a:t>
            </a:r>
            <a:r>
              <a:rPr lang="tr-TR" sz="2000" dirty="0" smtClean="0"/>
              <a:t>izlemelidir </a:t>
            </a:r>
          </a:p>
          <a:p>
            <a:pPr marL="285750" indent="-285750">
              <a:lnSpc>
                <a:spcPct val="150000"/>
              </a:lnSpc>
              <a:buFont typeface="Arial" charset="0"/>
              <a:buChar char="•"/>
            </a:pPr>
            <a:r>
              <a:rPr lang="tr-TR" sz="2000" dirty="0" smtClean="0"/>
              <a:t>Magnezyum sülfat son </a:t>
            </a:r>
            <a:r>
              <a:rPr lang="tr-TR" sz="2000" dirty="0" err="1" smtClean="0"/>
              <a:t>konvülziyondan</a:t>
            </a:r>
            <a:r>
              <a:rPr lang="tr-TR" sz="2000" dirty="0" smtClean="0"/>
              <a:t> sonra 24 veya 48 saat verilmelidir</a:t>
            </a:r>
          </a:p>
          <a:p>
            <a:pPr marL="285750" indent="-285750">
              <a:lnSpc>
                <a:spcPct val="150000"/>
              </a:lnSpc>
              <a:buFont typeface="Arial" charset="0"/>
              <a:buChar char="•"/>
            </a:pPr>
            <a:r>
              <a:rPr lang="tr-TR" sz="2000" dirty="0" err="1"/>
              <a:t>İ</a:t>
            </a:r>
            <a:r>
              <a:rPr lang="tr-TR" sz="2000" dirty="0" err="1" smtClean="0"/>
              <a:t>ntrapartum</a:t>
            </a:r>
            <a:r>
              <a:rPr lang="tr-TR" sz="2000" dirty="0" smtClean="0"/>
              <a:t> </a:t>
            </a:r>
            <a:r>
              <a:rPr lang="tr-TR" sz="2000" dirty="0"/>
              <a:t>ve </a:t>
            </a:r>
            <a:r>
              <a:rPr lang="tr-TR" sz="2000" dirty="0" err="1"/>
              <a:t>postpartum</a:t>
            </a:r>
            <a:r>
              <a:rPr lang="tr-TR" sz="2000" dirty="0"/>
              <a:t> </a:t>
            </a:r>
            <a:r>
              <a:rPr lang="tr-TR" sz="2000" dirty="0" smtClean="0"/>
              <a:t>dönemde </a:t>
            </a:r>
            <a:r>
              <a:rPr lang="tr-TR" sz="2000" dirty="0"/>
              <a:t>aşırı sıvı </a:t>
            </a:r>
            <a:r>
              <a:rPr lang="tr-TR" sz="2000" dirty="0" smtClean="0"/>
              <a:t>yüklenmesinden kaçınılmalı</a:t>
            </a:r>
            <a:endParaRPr lang="tr-TR" sz="2000" dirty="0"/>
          </a:p>
          <a:p>
            <a:pPr marL="1200150" lvl="2" indent="-285750">
              <a:lnSpc>
                <a:spcPct val="150000"/>
              </a:lnSpc>
              <a:buFont typeface="Arial" charset="0"/>
              <a:buChar char="•"/>
            </a:pPr>
            <a:r>
              <a:rPr lang="tr-TR" sz="2000" dirty="0"/>
              <a:t>80 ml / saat </a:t>
            </a:r>
            <a:r>
              <a:rPr lang="tr-TR" sz="2000" dirty="0" smtClean="0"/>
              <a:t>ile sınırlandırılmalıdır</a:t>
            </a:r>
          </a:p>
          <a:p>
            <a:pPr marL="1200150" lvl="2" indent="-285750">
              <a:lnSpc>
                <a:spcPct val="150000"/>
              </a:lnSpc>
              <a:buFont typeface="Arial" charset="0"/>
              <a:buChar char="•"/>
            </a:pPr>
            <a:r>
              <a:rPr lang="tr-TR" sz="2000" dirty="0" err="1"/>
              <a:t>P</a:t>
            </a:r>
            <a:r>
              <a:rPr lang="tr-TR" sz="2000" dirty="0" err="1" smtClean="0"/>
              <a:t>ostpartum</a:t>
            </a:r>
            <a:r>
              <a:rPr lang="tr-TR" sz="2000" dirty="0" smtClean="0"/>
              <a:t> dönemde </a:t>
            </a:r>
            <a:r>
              <a:rPr lang="tr-TR" sz="2000" dirty="0" err="1" smtClean="0"/>
              <a:t>diürez</a:t>
            </a:r>
            <a:r>
              <a:rPr lang="tr-TR" sz="2000" dirty="0" smtClean="0"/>
              <a:t> ortaya çıkıncaya kadar kısıtlanma sürdürülmelidir</a:t>
            </a:r>
          </a:p>
          <a:p>
            <a:pPr marL="285750" indent="-285750">
              <a:lnSpc>
                <a:spcPct val="150000"/>
              </a:lnSpc>
              <a:buFont typeface="Arial" charset="0"/>
              <a:buChar char="•"/>
            </a:pPr>
            <a:r>
              <a:rPr lang="tr-TR" sz="2000" dirty="0" smtClean="0"/>
              <a:t>Sistolik KB: 155 </a:t>
            </a:r>
            <a:r>
              <a:rPr lang="tr-TR" sz="2000" dirty="0" err="1"/>
              <a:t>mmHg'nin</a:t>
            </a:r>
            <a:r>
              <a:rPr lang="tr-TR" sz="2000" dirty="0"/>
              <a:t> </a:t>
            </a:r>
            <a:r>
              <a:rPr lang="tr-TR" sz="2000" dirty="0" smtClean="0"/>
              <a:t>,</a:t>
            </a:r>
            <a:r>
              <a:rPr lang="tr-TR" sz="2000" dirty="0" err="1" smtClean="0"/>
              <a:t>Diyastolik</a:t>
            </a:r>
            <a:r>
              <a:rPr lang="tr-TR" sz="2000" dirty="0" smtClean="0"/>
              <a:t> KB: </a:t>
            </a:r>
            <a:r>
              <a:rPr lang="tr-TR" sz="2000" dirty="0"/>
              <a:t>105 </a:t>
            </a:r>
            <a:r>
              <a:rPr lang="tr-TR" sz="2000" dirty="0" err="1"/>
              <a:t>mmHg'nın</a:t>
            </a:r>
            <a:r>
              <a:rPr lang="tr-TR" sz="2000" dirty="0"/>
              <a:t> altında </a:t>
            </a:r>
            <a:r>
              <a:rPr lang="tr-TR" sz="2000" dirty="0" smtClean="0"/>
              <a:t>tutulmalıdır</a:t>
            </a:r>
          </a:p>
          <a:p>
            <a:pPr marL="742950" lvl="1" indent="-285750">
              <a:lnSpc>
                <a:spcPct val="150000"/>
              </a:lnSpc>
              <a:buFont typeface="Arial" charset="0"/>
              <a:buChar char="•"/>
            </a:pPr>
            <a:r>
              <a:rPr lang="tr-TR" sz="2000" dirty="0" smtClean="0"/>
              <a:t>Oral </a:t>
            </a:r>
            <a:r>
              <a:rPr lang="tr-TR" sz="2000" dirty="0" err="1"/>
              <a:t>antihipertansif</a:t>
            </a:r>
            <a:r>
              <a:rPr lang="tr-TR" sz="2000" dirty="0"/>
              <a:t> ajanlar</a:t>
            </a:r>
          </a:p>
          <a:p>
            <a:pPr marL="1200150" lvl="2" indent="-285750">
              <a:lnSpc>
                <a:spcPct val="150000"/>
              </a:lnSpc>
              <a:buFont typeface="Arial" charset="0"/>
              <a:buChar char="•"/>
            </a:pPr>
            <a:r>
              <a:rPr lang="tr-TR" sz="2000" dirty="0" err="1"/>
              <a:t>L</a:t>
            </a:r>
            <a:r>
              <a:rPr lang="tr-TR" sz="2000" dirty="0" err="1" smtClean="0"/>
              <a:t>abetolol</a:t>
            </a:r>
            <a:r>
              <a:rPr lang="tr-TR" sz="2000" dirty="0" smtClean="0"/>
              <a:t> </a:t>
            </a:r>
          </a:p>
          <a:p>
            <a:pPr marL="1200150" lvl="2" indent="-285750">
              <a:lnSpc>
                <a:spcPct val="150000"/>
              </a:lnSpc>
              <a:buFont typeface="Arial" charset="0"/>
              <a:buChar char="•"/>
            </a:pPr>
            <a:r>
              <a:rPr lang="tr-TR" sz="2000" dirty="0" err="1"/>
              <a:t>N</a:t>
            </a:r>
            <a:r>
              <a:rPr lang="tr-TR" sz="2000" dirty="0" err="1" smtClean="0"/>
              <a:t>ifedipin</a:t>
            </a:r>
            <a:endParaRPr lang="tr-TR" sz="2000" dirty="0"/>
          </a:p>
        </p:txBody>
      </p:sp>
      <p:sp>
        <p:nvSpPr>
          <p:cNvPr id="3" name="Metin kutusu 2"/>
          <p:cNvSpPr txBox="1"/>
          <p:nvPr/>
        </p:nvSpPr>
        <p:spPr>
          <a:xfrm>
            <a:off x="4437088" y="674561"/>
            <a:ext cx="2143593"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tr-TR" sz="2400" dirty="0"/>
              <a:t>Doğum Sonrası </a:t>
            </a:r>
          </a:p>
        </p:txBody>
      </p:sp>
    </p:spTree>
    <p:extLst>
      <p:ext uri="{BB962C8B-B14F-4D97-AF65-F5344CB8AC3E}">
        <p14:creationId xmlns:p14="http://schemas.microsoft.com/office/powerpoint/2010/main" val="191042736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080711" y="1602192"/>
            <a:ext cx="7093268" cy="1015663"/>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285750" indent="-285750">
              <a:lnSpc>
                <a:spcPct val="150000"/>
              </a:lnSpc>
              <a:buFont typeface="Arial" charset="0"/>
              <a:buChar char="•"/>
            </a:pPr>
            <a:r>
              <a:rPr lang="tr-TR" sz="2000" dirty="0" smtClean="0"/>
              <a:t>Takip </a:t>
            </a:r>
            <a:r>
              <a:rPr lang="tr-TR" sz="2000" dirty="0"/>
              <a:t>eden gebeliklerde PE </a:t>
            </a:r>
            <a:r>
              <a:rPr lang="tr-TR" sz="2000" dirty="0" smtClean="0"/>
              <a:t>oranı % </a:t>
            </a:r>
            <a:r>
              <a:rPr lang="tr-TR" sz="2000" dirty="0"/>
              <a:t>25 </a:t>
            </a:r>
            <a:endParaRPr lang="tr-TR" sz="2000" dirty="0" smtClean="0"/>
          </a:p>
          <a:p>
            <a:pPr marL="285750" indent="-285750">
              <a:lnSpc>
                <a:spcPct val="150000"/>
              </a:lnSpc>
              <a:buFont typeface="Arial" charset="0"/>
              <a:buChar char="•"/>
            </a:pPr>
            <a:r>
              <a:rPr lang="tr-TR" sz="2000" dirty="0"/>
              <a:t>E</a:t>
            </a:r>
            <a:r>
              <a:rPr lang="tr-TR" sz="2000" dirty="0" smtClean="0"/>
              <a:t>klampsi </a:t>
            </a:r>
            <a:r>
              <a:rPr lang="tr-TR" sz="2000" dirty="0" smtClean="0"/>
              <a:t>oranı % </a:t>
            </a:r>
            <a:r>
              <a:rPr lang="tr-TR" sz="2000" dirty="0"/>
              <a:t>2 </a:t>
            </a:r>
          </a:p>
        </p:txBody>
      </p:sp>
      <p:pic>
        <p:nvPicPr>
          <p:cNvPr id="3" name="Resim 2"/>
          <p:cNvPicPr>
            <a:picLocks noChangeAspect="1"/>
          </p:cNvPicPr>
          <p:nvPr/>
        </p:nvPicPr>
        <p:blipFill rotWithShape="1">
          <a:blip r:embed="rId2">
            <a:extLst>
              <a:ext uri="{28A0092B-C50C-407E-A947-70E740481C1C}">
                <a14:useLocalDpi xmlns:a14="http://schemas.microsoft.com/office/drawing/2010/main" val="0"/>
              </a:ext>
            </a:extLst>
          </a:blip>
          <a:srcRect l="25909" t="43463" r="8862" b="44070"/>
          <a:stretch/>
        </p:blipFill>
        <p:spPr>
          <a:xfrm>
            <a:off x="1033153" y="2980707"/>
            <a:ext cx="9856521" cy="2695698"/>
          </a:xfrm>
          <a:prstGeom prst="rect">
            <a:avLst/>
          </a:prstGeom>
        </p:spPr>
        <p:style>
          <a:lnRef idx="2">
            <a:schemeClr val="dk1"/>
          </a:lnRef>
          <a:fillRef idx="1">
            <a:schemeClr val="lt1"/>
          </a:fillRef>
          <a:effectRef idx="0">
            <a:schemeClr val="dk1"/>
          </a:effectRef>
          <a:fontRef idx="minor">
            <a:schemeClr val="dk1"/>
          </a:fontRef>
        </p:style>
      </p:pic>
      <p:sp>
        <p:nvSpPr>
          <p:cNvPr id="4" name="Metin kutusu 3"/>
          <p:cNvSpPr txBox="1"/>
          <p:nvPr/>
        </p:nvSpPr>
        <p:spPr>
          <a:xfrm>
            <a:off x="3013020" y="839449"/>
            <a:ext cx="4916774" cy="58907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lnSpc>
                <a:spcPct val="150000"/>
              </a:lnSpc>
            </a:pPr>
            <a:r>
              <a:rPr lang="tr-TR" sz="2400" dirty="0"/>
              <a:t>Uzun Dönem Sonuçlar</a:t>
            </a:r>
          </a:p>
        </p:txBody>
      </p:sp>
    </p:spTree>
    <p:extLst>
      <p:ext uri="{BB962C8B-B14F-4D97-AF65-F5344CB8AC3E}">
        <p14:creationId xmlns:p14="http://schemas.microsoft.com/office/powerpoint/2010/main" val="6791115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598358" y="470571"/>
            <a:ext cx="2052165" cy="461665"/>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tr-TR" sz="2400" dirty="0">
                <a:latin typeface="Arial" charset="0"/>
                <a:ea typeface="Arial" charset="0"/>
                <a:cs typeface="Arial" charset="0"/>
              </a:rPr>
              <a:t>Patofizyolojisi</a:t>
            </a:r>
            <a:endParaRPr lang="tr-TR" sz="2400" dirty="0"/>
          </a:p>
        </p:txBody>
      </p:sp>
      <p:sp>
        <p:nvSpPr>
          <p:cNvPr id="5" name="Dikdörtgen 4"/>
          <p:cNvSpPr/>
          <p:nvPr/>
        </p:nvSpPr>
        <p:spPr>
          <a:xfrm>
            <a:off x="1828800" y="1113423"/>
            <a:ext cx="8454452" cy="5170646"/>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285750" indent="-285750">
              <a:lnSpc>
                <a:spcPct val="150000"/>
              </a:lnSpc>
              <a:buFont typeface="Arial" charset="0"/>
              <a:buChar char="•"/>
            </a:pPr>
            <a:r>
              <a:rPr lang="tr-TR" sz="2000" dirty="0" err="1" smtClean="0"/>
              <a:t>Konvulziyonların</a:t>
            </a:r>
            <a:r>
              <a:rPr lang="tr-TR" sz="2000" dirty="0" smtClean="0"/>
              <a:t>  nedeni  </a:t>
            </a:r>
            <a:r>
              <a:rPr lang="tr-TR" sz="2000" dirty="0" smtClean="0"/>
              <a:t>bilinmemektir</a:t>
            </a:r>
          </a:p>
          <a:p>
            <a:pPr marL="285750" indent="-285750">
              <a:lnSpc>
                <a:spcPct val="150000"/>
              </a:lnSpc>
              <a:buFont typeface="Arial" charset="0"/>
              <a:buChar char="•"/>
            </a:pPr>
            <a:r>
              <a:rPr lang="tr-TR" sz="2000" dirty="0" smtClean="0"/>
              <a:t>İki model tanımlanmış</a:t>
            </a:r>
          </a:p>
          <a:p>
            <a:pPr marL="742950" lvl="1" indent="-285750">
              <a:lnSpc>
                <a:spcPct val="150000"/>
              </a:lnSpc>
              <a:buFont typeface="Arial" charset="0"/>
              <a:buChar char="•"/>
            </a:pPr>
            <a:r>
              <a:rPr lang="tr-TR" sz="2000" dirty="0" err="1"/>
              <a:t>O</a:t>
            </a:r>
            <a:r>
              <a:rPr lang="tr-TR" sz="2000" dirty="0" err="1" smtClean="0"/>
              <a:t>toregülasyon</a:t>
            </a:r>
            <a:r>
              <a:rPr lang="tr-TR" sz="2000" dirty="0" smtClean="0"/>
              <a:t> </a:t>
            </a:r>
            <a:r>
              <a:rPr lang="tr-TR" sz="2000" dirty="0"/>
              <a:t>sisteminin </a:t>
            </a:r>
            <a:r>
              <a:rPr lang="tr-TR" sz="2000" dirty="0" smtClean="0"/>
              <a:t>bozulması: </a:t>
            </a:r>
          </a:p>
          <a:p>
            <a:pPr marL="1200150" lvl="2" indent="-285750">
              <a:lnSpc>
                <a:spcPct val="150000"/>
              </a:lnSpc>
              <a:buFont typeface="Arial" charset="0"/>
              <a:buChar char="•"/>
            </a:pPr>
            <a:r>
              <a:rPr lang="tr-TR" sz="2000" dirty="0" err="1" smtClean="0"/>
              <a:t>Vazodilatasyon-Hiperperfüzyon</a:t>
            </a:r>
            <a:r>
              <a:rPr lang="tr-TR" sz="2000" dirty="0" smtClean="0"/>
              <a:t> </a:t>
            </a:r>
            <a:endParaRPr lang="tr-TR" sz="2000" dirty="0" smtClean="0"/>
          </a:p>
          <a:p>
            <a:pPr marL="1200150" lvl="2" indent="-285750">
              <a:lnSpc>
                <a:spcPct val="150000"/>
              </a:lnSpc>
              <a:buFont typeface="Arial" charset="0"/>
              <a:buChar char="•"/>
            </a:pPr>
            <a:r>
              <a:rPr lang="tr-TR" sz="2000" dirty="0" err="1"/>
              <a:t>E</a:t>
            </a:r>
            <a:r>
              <a:rPr lang="tr-TR" sz="2000" dirty="0" err="1" smtClean="0"/>
              <a:t>ndotel</a:t>
            </a:r>
            <a:r>
              <a:rPr lang="tr-TR" sz="2000" dirty="0" smtClean="0"/>
              <a:t> </a:t>
            </a:r>
            <a:r>
              <a:rPr lang="tr-TR" sz="2000" dirty="0" err="1"/>
              <a:t>disfonksiyonu</a:t>
            </a:r>
            <a:r>
              <a:rPr lang="tr-TR" sz="2000" dirty="0"/>
              <a:t> </a:t>
            </a:r>
          </a:p>
          <a:p>
            <a:pPr marL="1200150" lvl="2" indent="-285750">
              <a:lnSpc>
                <a:spcPct val="150000"/>
              </a:lnSpc>
              <a:buFont typeface="Arial" charset="0"/>
              <a:buChar char="•"/>
            </a:pPr>
            <a:r>
              <a:rPr lang="tr-TR" sz="2000" dirty="0" smtClean="0"/>
              <a:t> </a:t>
            </a:r>
            <a:r>
              <a:rPr lang="tr-TR" sz="2000" dirty="0" err="1"/>
              <a:t>V</a:t>
            </a:r>
            <a:r>
              <a:rPr lang="tr-TR" sz="2000" dirty="0" err="1" smtClean="0"/>
              <a:t>azojenik</a:t>
            </a:r>
            <a:r>
              <a:rPr lang="tr-TR" sz="2000" dirty="0" smtClean="0"/>
              <a:t> </a:t>
            </a:r>
            <a:r>
              <a:rPr lang="tr-TR" sz="2000" dirty="0"/>
              <a:t>ve / veya </a:t>
            </a:r>
            <a:r>
              <a:rPr lang="tr-TR" sz="2000" dirty="0" err="1"/>
              <a:t>sitotoksik</a:t>
            </a:r>
            <a:r>
              <a:rPr lang="tr-TR" sz="2000" dirty="0"/>
              <a:t> ödem </a:t>
            </a:r>
            <a:endParaRPr lang="tr-TR" sz="2000" dirty="0" smtClean="0"/>
          </a:p>
          <a:p>
            <a:pPr marL="742950" lvl="1" indent="-285750">
              <a:lnSpc>
                <a:spcPct val="150000"/>
              </a:lnSpc>
              <a:buFont typeface="Arial" charset="0"/>
              <a:buChar char="•"/>
            </a:pPr>
            <a:r>
              <a:rPr lang="tr-TR" sz="2000" dirty="0" err="1"/>
              <a:t>O</a:t>
            </a:r>
            <a:r>
              <a:rPr lang="tr-TR" sz="2000" dirty="0" err="1" smtClean="0"/>
              <a:t>toregülatör</a:t>
            </a:r>
            <a:r>
              <a:rPr lang="tr-TR" sz="2000" dirty="0" smtClean="0"/>
              <a:t> sisteminin aktivasyonu </a:t>
            </a:r>
          </a:p>
          <a:p>
            <a:pPr marL="1200150" lvl="2" indent="-285750">
              <a:lnSpc>
                <a:spcPct val="150000"/>
              </a:lnSpc>
              <a:buFont typeface="Arial" charset="0"/>
              <a:buChar char="•"/>
            </a:pPr>
            <a:r>
              <a:rPr lang="tr-TR" sz="2000" dirty="0" err="1"/>
              <a:t>V</a:t>
            </a:r>
            <a:r>
              <a:rPr lang="tr-TR" sz="2000" dirty="0" err="1" smtClean="0"/>
              <a:t>azokonstriksiyonu</a:t>
            </a:r>
            <a:r>
              <a:rPr lang="tr-TR" sz="2000" dirty="0" smtClean="0"/>
              <a:t> </a:t>
            </a:r>
            <a:r>
              <a:rPr lang="tr-TR" sz="2000" dirty="0" smtClean="0"/>
              <a:t>- </a:t>
            </a:r>
            <a:r>
              <a:rPr lang="tr-TR" sz="2000" dirty="0" err="1" smtClean="0"/>
              <a:t>hipoperfüzyon</a:t>
            </a:r>
            <a:r>
              <a:rPr lang="tr-TR" sz="2000" dirty="0" smtClean="0"/>
              <a:t> </a:t>
            </a:r>
            <a:endParaRPr lang="tr-TR" sz="2000" dirty="0" smtClean="0"/>
          </a:p>
          <a:p>
            <a:pPr marL="1200150" lvl="2" indent="-285750">
              <a:lnSpc>
                <a:spcPct val="150000"/>
              </a:lnSpc>
              <a:buFont typeface="Arial" charset="0"/>
              <a:buChar char="•"/>
            </a:pPr>
            <a:r>
              <a:rPr lang="tr-TR" sz="2000" dirty="0"/>
              <a:t>L</a:t>
            </a:r>
            <a:r>
              <a:rPr lang="tr-TR" sz="2000" dirty="0" smtClean="0"/>
              <a:t>okal </a:t>
            </a:r>
            <a:r>
              <a:rPr lang="tr-TR" sz="2000" dirty="0" err="1" smtClean="0"/>
              <a:t>iskemi</a:t>
            </a:r>
            <a:r>
              <a:rPr lang="tr-TR" sz="2000" dirty="0" smtClean="0"/>
              <a:t> </a:t>
            </a:r>
            <a:endParaRPr lang="tr-TR" sz="2000" dirty="0" smtClean="0"/>
          </a:p>
          <a:p>
            <a:pPr marL="1200150" lvl="2" indent="-285750">
              <a:lnSpc>
                <a:spcPct val="150000"/>
              </a:lnSpc>
              <a:buFont typeface="Arial" charset="0"/>
              <a:buChar char="•"/>
            </a:pPr>
            <a:r>
              <a:rPr lang="tr-TR" sz="2000" dirty="0" err="1"/>
              <a:t>E</a:t>
            </a:r>
            <a:r>
              <a:rPr lang="tr-TR" sz="2000" dirty="0" err="1" smtClean="0"/>
              <a:t>ndotel</a:t>
            </a:r>
            <a:r>
              <a:rPr lang="tr-TR" sz="2000" dirty="0" smtClean="0"/>
              <a:t> </a:t>
            </a:r>
            <a:r>
              <a:rPr lang="tr-TR" sz="2000" dirty="0" err="1"/>
              <a:t>disfonksiyonu</a:t>
            </a:r>
            <a:r>
              <a:rPr lang="tr-TR" sz="2000" dirty="0"/>
              <a:t> </a:t>
            </a:r>
          </a:p>
          <a:p>
            <a:pPr marL="1200150" lvl="2" indent="-285750">
              <a:lnSpc>
                <a:spcPct val="150000"/>
              </a:lnSpc>
              <a:buFont typeface="Arial" charset="0"/>
              <a:buChar char="•"/>
            </a:pPr>
            <a:r>
              <a:rPr lang="tr-TR" sz="2000" dirty="0" err="1"/>
              <a:t>V</a:t>
            </a:r>
            <a:r>
              <a:rPr lang="tr-TR" sz="2000" dirty="0" err="1" smtClean="0"/>
              <a:t>azojenik</a:t>
            </a:r>
            <a:r>
              <a:rPr lang="tr-TR" sz="2000" dirty="0" smtClean="0"/>
              <a:t> </a:t>
            </a:r>
            <a:r>
              <a:rPr lang="tr-TR" sz="2000" dirty="0"/>
              <a:t>ve / veya </a:t>
            </a:r>
            <a:r>
              <a:rPr lang="tr-TR" sz="2000" dirty="0" err="1"/>
              <a:t>sitotoksik</a:t>
            </a:r>
            <a:r>
              <a:rPr lang="tr-TR" sz="2000" dirty="0"/>
              <a:t> ödem </a:t>
            </a:r>
          </a:p>
        </p:txBody>
      </p:sp>
    </p:spTree>
    <p:extLst>
      <p:ext uri="{BB962C8B-B14F-4D97-AF65-F5344CB8AC3E}">
        <p14:creationId xmlns:p14="http://schemas.microsoft.com/office/powerpoint/2010/main" val="58222275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556355" y="3034474"/>
            <a:ext cx="2874057" cy="769441"/>
          </a:xfrm>
          <a:prstGeom prst="rect">
            <a:avLst/>
          </a:prstGeom>
        </p:spPr>
        <p:txBody>
          <a:bodyPr wrap="none">
            <a:spAutoFit/>
          </a:bodyPr>
          <a:lstStyle/>
          <a:p>
            <a:r>
              <a:rPr lang="tr-TR" sz="4400" b="1">
                <a:effectLst>
                  <a:outerShdw blurRad="50800" dist="38100" dir="10800000" algn="r" rotWithShape="0">
                    <a:prstClr val="black">
                      <a:alpha val="40000"/>
                    </a:prstClr>
                  </a:outerShdw>
                </a:effectLst>
              </a:rPr>
              <a:t>Teşekkürler</a:t>
            </a:r>
            <a:endParaRPr lang="tr-TR" sz="4400"/>
          </a:p>
        </p:txBody>
      </p:sp>
    </p:spTree>
    <p:extLst>
      <p:ext uri="{BB962C8B-B14F-4D97-AF65-F5344CB8AC3E}">
        <p14:creationId xmlns:p14="http://schemas.microsoft.com/office/powerpoint/2010/main" val="14486040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911208" y="74679"/>
            <a:ext cx="2089551" cy="461665"/>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r>
              <a:rPr lang="tr-TR" sz="2400" dirty="0" smtClean="0"/>
              <a:t>Tanı</a:t>
            </a:r>
            <a:endParaRPr lang="tr-TR" sz="2400" dirty="0"/>
          </a:p>
        </p:txBody>
      </p:sp>
      <p:sp>
        <p:nvSpPr>
          <p:cNvPr id="3" name="Dikdörtgen 2"/>
          <p:cNvSpPr/>
          <p:nvPr/>
        </p:nvSpPr>
        <p:spPr>
          <a:xfrm>
            <a:off x="644577" y="630481"/>
            <a:ext cx="10882859" cy="587853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285750" indent="-285750">
              <a:buFont typeface="Arial" charset="0"/>
              <a:buChar char="•"/>
            </a:pPr>
            <a:r>
              <a:rPr lang="tr-TR" sz="2000" dirty="0"/>
              <a:t>K</a:t>
            </a:r>
            <a:r>
              <a:rPr lang="tr-TR" sz="2000" dirty="0" smtClean="0"/>
              <a:t>ilo </a:t>
            </a:r>
            <a:r>
              <a:rPr lang="tr-TR" sz="2000" dirty="0"/>
              <a:t>alımı -</a:t>
            </a:r>
            <a:r>
              <a:rPr lang="tr-TR" sz="2000" dirty="0" smtClean="0"/>
              <a:t> </a:t>
            </a:r>
            <a:r>
              <a:rPr lang="tr-TR" sz="2000" dirty="0" smtClean="0"/>
              <a:t>hipertansiyon </a:t>
            </a:r>
            <a:r>
              <a:rPr lang="tr-TR" sz="2000" dirty="0"/>
              <a:t>ve </a:t>
            </a:r>
            <a:r>
              <a:rPr lang="tr-TR" sz="2000" dirty="0" err="1" smtClean="0"/>
              <a:t>proteinüri</a:t>
            </a:r>
            <a:r>
              <a:rPr lang="tr-TR" sz="2000" dirty="0" smtClean="0"/>
              <a:t> - </a:t>
            </a:r>
            <a:r>
              <a:rPr lang="tr-TR" sz="2000" dirty="0" err="1" smtClean="0"/>
              <a:t>prodromal</a:t>
            </a:r>
            <a:r>
              <a:rPr lang="tr-TR" sz="2000" dirty="0" smtClean="0"/>
              <a:t> </a:t>
            </a:r>
            <a:r>
              <a:rPr lang="tr-TR" sz="2000" dirty="0" smtClean="0"/>
              <a:t>semptomlar  </a:t>
            </a:r>
            <a:r>
              <a:rPr lang="tr-TR" sz="2000" dirty="0" smtClean="0"/>
              <a:t>-</a:t>
            </a:r>
            <a:r>
              <a:rPr lang="tr-TR" sz="2000" dirty="0" err="1" smtClean="0"/>
              <a:t>jeneralize</a:t>
            </a:r>
            <a:r>
              <a:rPr lang="tr-TR" sz="2000" dirty="0" smtClean="0"/>
              <a:t> </a:t>
            </a:r>
            <a:r>
              <a:rPr lang="tr-TR" sz="2000" dirty="0" err="1" smtClean="0"/>
              <a:t>konvülsiyon</a:t>
            </a:r>
            <a:r>
              <a:rPr lang="tr-TR" sz="2000" dirty="0" smtClean="0"/>
              <a:t> </a:t>
            </a:r>
            <a:endParaRPr lang="tr-TR" sz="2000" dirty="0" smtClean="0"/>
          </a:p>
          <a:p>
            <a:pPr marL="285750" indent="-285750">
              <a:buFont typeface="Arial" charset="0"/>
              <a:buChar char="•"/>
            </a:pPr>
            <a:r>
              <a:rPr lang="tr-TR" sz="2000" dirty="0" smtClean="0"/>
              <a:t>Ödem</a:t>
            </a:r>
            <a:r>
              <a:rPr lang="tr-TR" sz="2000" dirty="0"/>
              <a:t>, hipertansiyon, </a:t>
            </a:r>
            <a:r>
              <a:rPr lang="tr-TR" sz="2000" dirty="0" err="1"/>
              <a:t>proteinüri</a:t>
            </a:r>
            <a:r>
              <a:rPr lang="tr-TR" sz="2000" dirty="0"/>
              <a:t> ve </a:t>
            </a:r>
            <a:r>
              <a:rPr lang="tr-TR" sz="2000" dirty="0" err="1"/>
              <a:t>konvülsiyonların</a:t>
            </a:r>
            <a:r>
              <a:rPr lang="tr-TR" sz="2000" dirty="0"/>
              <a:t> varlığında </a:t>
            </a:r>
            <a:r>
              <a:rPr lang="tr-TR" sz="2000" dirty="0" smtClean="0"/>
              <a:t>tanı konur</a:t>
            </a:r>
          </a:p>
          <a:p>
            <a:pPr marL="285750" indent="-285750">
              <a:buFont typeface="Arial" charset="0"/>
              <a:buChar char="•"/>
            </a:pPr>
            <a:r>
              <a:rPr lang="tr-TR" sz="2000" dirty="0" smtClean="0"/>
              <a:t>Hipertansiyon</a:t>
            </a:r>
            <a:endParaRPr lang="tr-TR" sz="2000" dirty="0"/>
          </a:p>
          <a:p>
            <a:pPr marL="742950" lvl="1" indent="-285750">
              <a:buFont typeface="Arial" charset="0"/>
              <a:buChar char="•"/>
            </a:pPr>
            <a:r>
              <a:rPr lang="tr-TR" sz="2000" dirty="0"/>
              <a:t>Vakaların % 20 ila % 54'şiddetli hipertansiyon olur </a:t>
            </a:r>
          </a:p>
          <a:p>
            <a:pPr marL="742950" lvl="1" indent="-285750">
              <a:buFont typeface="Arial" charset="0"/>
              <a:buChar char="•"/>
            </a:pPr>
            <a:r>
              <a:rPr lang="tr-TR" sz="2000" dirty="0"/>
              <a:t>Vakaların % 16'sında hipertansiyon mevcut </a:t>
            </a:r>
            <a:r>
              <a:rPr lang="tr-TR" sz="2000" dirty="0" smtClean="0"/>
              <a:t>olmayabilir</a:t>
            </a:r>
          </a:p>
          <a:p>
            <a:pPr marL="285750" indent="-285750">
              <a:buFont typeface="Arial" charset="0"/>
              <a:buChar char="•"/>
            </a:pPr>
            <a:r>
              <a:rPr lang="tr-TR" sz="2000" dirty="0" err="1" smtClean="0"/>
              <a:t>Proteinüri</a:t>
            </a:r>
            <a:r>
              <a:rPr lang="tr-TR" sz="2000" dirty="0" smtClean="0"/>
              <a:t> </a:t>
            </a:r>
            <a:endParaRPr lang="tr-TR" sz="2000" dirty="0"/>
          </a:p>
          <a:p>
            <a:pPr marL="742950" lvl="1" indent="-285750">
              <a:buFont typeface="Arial" charset="0"/>
              <a:buChar char="•"/>
            </a:pPr>
            <a:r>
              <a:rPr lang="tr-TR" sz="2000" dirty="0" err="1" smtClean="0"/>
              <a:t>Proteinüri</a:t>
            </a:r>
            <a:r>
              <a:rPr lang="tr-TR" sz="2000" dirty="0" smtClean="0"/>
              <a:t> </a:t>
            </a:r>
            <a:r>
              <a:rPr lang="tr-TR" sz="2000" dirty="0"/>
              <a:t>(≥3 +) % 48'inde </a:t>
            </a:r>
            <a:r>
              <a:rPr lang="tr-TR" sz="2000" dirty="0" smtClean="0"/>
              <a:t>mevcuttur </a:t>
            </a:r>
            <a:endParaRPr lang="tr-TR" sz="2000" dirty="0"/>
          </a:p>
          <a:p>
            <a:pPr marL="742950" lvl="1" indent="-285750">
              <a:buFont typeface="Arial" charset="0"/>
              <a:buChar char="•"/>
            </a:pPr>
            <a:r>
              <a:rPr lang="tr-TR" sz="2000" dirty="0"/>
              <a:t>% 14'ünde </a:t>
            </a:r>
            <a:r>
              <a:rPr lang="tr-TR" sz="2000" dirty="0" err="1"/>
              <a:t>proteinüri</a:t>
            </a:r>
            <a:r>
              <a:rPr lang="tr-TR" sz="2000" dirty="0"/>
              <a:t> </a:t>
            </a:r>
            <a:r>
              <a:rPr lang="tr-TR" sz="2000" dirty="0" smtClean="0"/>
              <a:t>yoktur</a:t>
            </a:r>
            <a:endParaRPr lang="tr-TR" sz="2000" dirty="0"/>
          </a:p>
          <a:p>
            <a:pPr marL="285750" indent="-285750">
              <a:buFont typeface="Arial" charset="0"/>
              <a:buChar char="•"/>
            </a:pPr>
            <a:r>
              <a:rPr lang="tr-TR" sz="2000" dirty="0"/>
              <a:t>Kilo artışı ( haftalık </a:t>
            </a:r>
            <a:r>
              <a:rPr lang="en-US" sz="2000" dirty="0"/>
              <a:t>1.8 kg ) </a:t>
            </a:r>
          </a:p>
          <a:p>
            <a:pPr marL="742950" lvl="1" indent="-285750">
              <a:buFont typeface="Arial" charset="0"/>
              <a:buChar char="•"/>
            </a:pPr>
            <a:r>
              <a:rPr lang="en-US" sz="2000" dirty="0"/>
              <a:t>% 26 </a:t>
            </a:r>
            <a:r>
              <a:rPr lang="en-US" sz="2000" dirty="0" err="1"/>
              <a:t>sında</a:t>
            </a:r>
            <a:r>
              <a:rPr lang="en-US" sz="2000" dirty="0"/>
              <a:t> </a:t>
            </a:r>
            <a:r>
              <a:rPr lang="en-US" sz="2000" dirty="0" err="1"/>
              <a:t>ödem</a:t>
            </a:r>
            <a:r>
              <a:rPr lang="en-US" sz="2000" dirty="0"/>
              <a:t> </a:t>
            </a:r>
            <a:r>
              <a:rPr lang="en-US" sz="2000" dirty="0" err="1" smtClean="0"/>
              <a:t>yoktur</a:t>
            </a:r>
            <a:r>
              <a:rPr lang="en-US" sz="2000" dirty="0" smtClean="0"/>
              <a:t> </a:t>
            </a:r>
          </a:p>
          <a:p>
            <a:pPr marL="342900" indent="-342900">
              <a:buFont typeface="Arial" charset="0"/>
              <a:buChar char="•"/>
            </a:pPr>
            <a:r>
              <a:rPr lang="tr-TR" sz="2000" dirty="0" smtClean="0"/>
              <a:t>Klinik </a:t>
            </a:r>
            <a:r>
              <a:rPr lang="tr-TR" sz="2000" dirty="0"/>
              <a:t>semptomlar</a:t>
            </a:r>
          </a:p>
          <a:p>
            <a:pPr marL="742950" lvl="1" indent="-285750">
              <a:buFont typeface="Arial" charset="0"/>
              <a:buChar char="•"/>
            </a:pPr>
            <a:r>
              <a:rPr lang="tr-TR" sz="2000" dirty="0" err="1"/>
              <a:t>Oksipital</a:t>
            </a:r>
            <a:r>
              <a:rPr lang="tr-TR" sz="2000" dirty="0"/>
              <a:t> veya </a:t>
            </a:r>
            <a:r>
              <a:rPr lang="tr-TR" sz="2000" dirty="0" err="1"/>
              <a:t>frontal</a:t>
            </a:r>
            <a:r>
              <a:rPr lang="tr-TR" sz="2000" dirty="0"/>
              <a:t> baş </a:t>
            </a:r>
            <a:r>
              <a:rPr lang="tr-TR" sz="2000" dirty="0" smtClean="0"/>
              <a:t>ağrısı</a:t>
            </a:r>
            <a:endParaRPr lang="tr-TR" sz="2000" dirty="0"/>
          </a:p>
          <a:p>
            <a:pPr marL="742950" lvl="1" indent="-285750">
              <a:buFont typeface="Arial" charset="0"/>
              <a:buChar char="•"/>
            </a:pPr>
            <a:r>
              <a:rPr lang="tr-TR" sz="2000" dirty="0" smtClean="0"/>
              <a:t>Görme bulanıklığı</a:t>
            </a:r>
          </a:p>
          <a:p>
            <a:pPr marL="742950" lvl="1" indent="-285750">
              <a:buFont typeface="Arial" charset="0"/>
              <a:buChar char="•"/>
            </a:pPr>
            <a:r>
              <a:rPr lang="tr-TR" sz="2000" dirty="0" err="1" smtClean="0"/>
              <a:t>Fotofobi</a:t>
            </a:r>
            <a:r>
              <a:rPr lang="tr-TR" sz="2000" dirty="0"/>
              <a:t>, </a:t>
            </a:r>
          </a:p>
          <a:p>
            <a:pPr marL="742950" lvl="1" indent="-285750">
              <a:buFont typeface="Arial" charset="0"/>
              <a:buChar char="•"/>
            </a:pPr>
            <a:r>
              <a:rPr lang="tr-TR" sz="2000" dirty="0" err="1" smtClean="0"/>
              <a:t>Epigastrik</a:t>
            </a:r>
            <a:r>
              <a:rPr lang="tr-TR" sz="2000" dirty="0" smtClean="0"/>
              <a:t> </a:t>
            </a:r>
            <a:r>
              <a:rPr lang="tr-TR" sz="2000" dirty="0"/>
              <a:t>veya sağ üst kadran ağrısı </a:t>
            </a:r>
          </a:p>
          <a:p>
            <a:pPr marL="742950" lvl="1" indent="-285750">
              <a:buFont typeface="Arial" charset="0"/>
              <a:buChar char="•"/>
            </a:pPr>
            <a:r>
              <a:rPr lang="tr-TR" sz="2000" dirty="0" smtClean="0"/>
              <a:t>Zihinsel durum değişiklikleri </a:t>
            </a:r>
            <a:endParaRPr lang="tr-TR" sz="2000" dirty="0"/>
          </a:p>
          <a:p>
            <a:pPr marL="1200150" lvl="2" indent="-285750">
              <a:buFont typeface="Arial" charset="0"/>
              <a:buChar char="•"/>
            </a:pPr>
            <a:r>
              <a:rPr lang="tr-TR" sz="2000" dirty="0"/>
              <a:t>% 59-75'inde </a:t>
            </a:r>
            <a:r>
              <a:rPr lang="tr-TR" sz="2000" dirty="0" smtClean="0"/>
              <a:t>semptomlardan </a:t>
            </a:r>
            <a:r>
              <a:rPr lang="tr-TR" sz="2000" dirty="0"/>
              <a:t>en az bir tanesi vardı.</a:t>
            </a:r>
          </a:p>
          <a:p>
            <a:pPr marL="742950" lvl="1" indent="-285750">
              <a:buFont typeface="Arial" charset="0"/>
              <a:buChar char="•"/>
            </a:pPr>
            <a:endParaRPr lang="tr-TR" dirty="0"/>
          </a:p>
          <a:p>
            <a:pPr marL="285750" indent="-285750">
              <a:buFont typeface="Arial" charset="0"/>
              <a:buChar char="•"/>
            </a:pPr>
            <a:endParaRPr lang="tr-TR" dirty="0" smtClean="0"/>
          </a:p>
        </p:txBody>
      </p:sp>
    </p:spTree>
    <p:extLst>
      <p:ext uri="{BB962C8B-B14F-4D97-AF65-F5344CB8AC3E}">
        <p14:creationId xmlns:p14="http://schemas.microsoft.com/office/powerpoint/2010/main" val="4047878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158581" y="1417450"/>
            <a:ext cx="8379504" cy="512294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285750" indent="-285750">
              <a:lnSpc>
                <a:spcPct val="150000"/>
              </a:lnSpc>
              <a:buFont typeface="Arial" charset="0"/>
              <a:buChar char="•"/>
            </a:pPr>
            <a:r>
              <a:rPr lang="tr-TR" sz="2000" dirty="0"/>
              <a:t>Eklampsi genellikle </a:t>
            </a:r>
            <a:r>
              <a:rPr lang="tr-TR" sz="2000" dirty="0" smtClean="0"/>
              <a:t> </a:t>
            </a:r>
            <a:r>
              <a:rPr lang="tr-TR" sz="2000" dirty="0"/>
              <a:t>tonik-</a:t>
            </a:r>
            <a:r>
              <a:rPr lang="tr-TR" sz="2000" dirty="0" err="1"/>
              <a:t>klonik</a:t>
            </a:r>
            <a:r>
              <a:rPr lang="tr-TR" sz="2000" dirty="0"/>
              <a:t> nöbet veya koma ile kendini </a:t>
            </a:r>
            <a:r>
              <a:rPr lang="tr-TR" sz="2000" dirty="0" smtClean="0"/>
              <a:t>gösterir</a:t>
            </a:r>
          </a:p>
          <a:p>
            <a:pPr marL="285750" indent="-285750">
              <a:lnSpc>
                <a:spcPct val="150000"/>
              </a:lnSpc>
              <a:buFont typeface="Arial" charset="0"/>
              <a:buChar char="•"/>
            </a:pPr>
            <a:r>
              <a:rPr lang="tr-TR" sz="2000" dirty="0"/>
              <a:t>Ç</a:t>
            </a:r>
            <a:r>
              <a:rPr lang="tr-TR" sz="2000" dirty="0" smtClean="0"/>
              <a:t>ığlık </a:t>
            </a:r>
            <a:r>
              <a:rPr lang="tr-TR" sz="2000" dirty="0"/>
              <a:t>ya da çığlık ile ilişkili ani bir bilinç kaybı </a:t>
            </a:r>
            <a:r>
              <a:rPr lang="tr-TR" sz="2000" dirty="0" smtClean="0"/>
              <a:t>vardır </a:t>
            </a:r>
          </a:p>
          <a:p>
            <a:pPr marL="285750" indent="-285750">
              <a:lnSpc>
                <a:spcPct val="150000"/>
              </a:lnSpc>
              <a:buFont typeface="Arial" charset="0"/>
              <a:buChar char="•"/>
            </a:pPr>
            <a:r>
              <a:rPr lang="tr-TR" sz="2000" dirty="0" smtClean="0"/>
              <a:t>Tonik faz (15-30 </a:t>
            </a:r>
            <a:r>
              <a:rPr lang="tr-TR" sz="2000" dirty="0" err="1" smtClean="0"/>
              <a:t>sn</a:t>
            </a:r>
            <a:r>
              <a:rPr lang="tr-TR" sz="2000" dirty="0" smtClean="0"/>
              <a:t> )</a:t>
            </a:r>
          </a:p>
          <a:p>
            <a:pPr marL="742950" lvl="1" indent="-285750">
              <a:lnSpc>
                <a:spcPct val="150000"/>
              </a:lnSpc>
              <a:buFont typeface="Arial" charset="0"/>
              <a:buChar char="•"/>
            </a:pPr>
            <a:r>
              <a:rPr lang="tr-TR" sz="2000" dirty="0" smtClean="0"/>
              <a:t>Kol</a:t>
            </a:r>
            <a:r>
              <a:rPr lang="tr-TR" sz="2000" dirty="0"/>
              <a:t>, bacaklar, göğüs ve sırt kasları </a:t>
            </a:r>
            <a:r>
              <a:rPr lang="tr-TR" sz="2000" dirty="0" smtClean="0"/>
              <a:t>sertleşir </a:t>
            </a:r>
          </a:p>
          <a:p>
            <a:pPr marL="285750" indent="-285750">
              <a:lnSpc>
                <a:spcPct val="150000"/>
              </a:lnSpc>
              <a:buFont typeface="Arial" charset="0"/>
              <a:buChar char="•"/>
            </a:pPr>
            <a:r>
              <a:rPr lang="tr-TR" sz="2000" dirty="0" err="1" smtClean="0"/>
              <a:t>Klonik</a:t>
            </a:r>
            <a:r>
              <a:rPr lang="tr-TR" sz="2000" dirty="0" smtClean="0"/>
              <a:t> faz (bir- iki dakika)</a:t>
            </a:r>
          </a:p>
          <a:p>
            <a:pPr marL="742950" lvl="1" indent="-285750">
              <a:lnSpc>
                <a:spcPct val="150000"/>
              </a:lnSpc>
              <a:buFont typeface="Arial" charset="0"/>
              <a:buChar char="•"/>
            </a:pPr>
            <a:r>
              <a:rPr lang="tr-TR" sz="2000" dirty="0"/>
              <a:t>K</a:t>
            </a:r>
            <a:r>
              <a:rPr lang="tr-TR" sz="2000" dirty="0" smtClean="0"/>
              <a:t>aslar sarsılmaya </a:t>
            </a:r>
            <a:r>
              <a:rPr lang="tr-TR" sz="2000" dirty="0"/>
              <a:t>ve seğirmeye </a:t>
            </a:r>
            <a:r>
              <a:rPr lang="tr-TR" sz="2000" dirty="0" smtClean="0"/>
              <a:t>başlar </a:t>
            </a:r>
          </a:p>
          <a:p>
            <a:pPr marL="285750" indent="-285750">
              <a:lnSpc>
                <a:spcPct val="150000"/>
              </a:lnSpc>
              <a:buFont typeface="Arial" charset="0"/>
              <a:buChar char="•"/>
            </a:pPr>
            <a:r>
              <a:rPr lang="tr-TR" sz="2000" dirty="0" err="1" smtClean="0"/>
              <a:t>Posttikal</a:t>
            </a:r>
            <a:r>
              <a:rPr lang="tr-TR" sz="2000" dirty="0" smtClean="0"/>
              <a:t> </a:t>
            </a:r>
            <a:r>
              <a:rPr lang="tr-TR" sz="2000" dirty="0"/>
              <a:t>faz, </a:t>
            </a:r>
            <a:endParaRPr lang="tr-TR" sz="2000" dirty="0" smtClean="0"/>
          </a:p>
          <a:p>
            <a:pPr marL="742950" lvl="1" indent="-285750">
              <a:lnSpc>
                <a:spcPct val="150000"/>
              </a:lnSpc>
              <a:buFont typeface="Arial" charset="0"/>
              <a:buChar char="•"/>
            </a:pPr>
            <a:r>
              <a:rPr lang="tr-TR" sz="2000" dirty="0"/>
              <a:t>B</a:t>
            </a:r>
            <a:r>
              <a:rPr lang="tr-TR" sz="2000" dirty="0" smtClean="0"/>
              <a:t>aşlangıçta </a:t>
            </a:r>
            <a:r>
              <a:rPr lang="tr-TR" sz="2000" dirty="0"/>
              <a:t>derin bir nefes </a:t>
            </a:r>
            <a:r>
              <a:rPr lang="tr-TR" sz="2000" dirty="0" smtClean="0"/>
              <a:t>alıp verme ve  </a:t>
            </a:r>
            <a:r>
              <a:rPr lang="tr-TR" sz="2000" dirty="0"/>
              <a:t>derin bir </a:t>
            </a:r>
            <a:r>
              <a:rPr lang="tr-TR" sz="2000" dirty="0" smtClean="0"/>
              <a:t>uyku hali vardır</a:t>
            </a:r>
            <a:endParaRPr lang="tr-TR" sz="2000" dirty="0"/>
          </a:p>
          <a:p>
            <a:pPr marL="742950" lvl="1" indent="-285750">
              <a:lnSpc>
                <a:spcPct val="150000"/>
              </a:lnSpc>
              <a:buFont typeface="Arial" charset="0"/>
              <a:buChar char="•"/>
            </a:pPr>
            <a:r>
              <a:rPr lang="tr-TR" sz="2000" dirty="0"/>
              <a:t>K</a:t>
            </a:r>
            <a:r>
              <a:rPr lang="tr-TR" sz="2000" dirty="0" smtClean="0"/>
              <a:t>ademeli </a:t>
            </a:r>
            <a:r>
              <a:rPr lang="tr-TR" sz="2000" dirty="0"/>
              <a:t>olarak uyanır, s</a:t>
            </a:r>
            <a:r>
              <a:rPr lang="tr-TR" sz="2000" dirty="0" smtClean="0"/>
              <a:t>ıklıkla </a:t>
            </a:r>
            <a:r>
              <a:rPr lang="tr-TR" sz="2000" dirty="0"/>
              <a:t>bir baş ağrısından şikayet </a:t>
            </a:r>
            <a:r>
              <a:rPr lang="tr-TR" sz="2000" dirty="0" smtClean="0"/>
              <a:t>eder</a:t>
            </a:r>
          </a:p>
          <a:p>
            <a:pPr marL="742950" lvl="1" indent="-285750">
              <a:lnSpc>
                <a:spcPct val="150000"/>
              </a:lnSpc>
              <a:buFont typeface="Arial" charset="0"/>
              <a:buChar char="•"/>
            </a:pPr>
            <a:r>
              <a:rPr lang="tr-TR" sz="2000" dirty="0" err="1"/>
              <a:t>K</a:t>
            </a:r>
            <a:r>
              <a:rPr lang="tr-TR" sz="2000" dirty="0" err="1" smtClean="0"/>
              <a:t>onvülsiyon</a:t>
            </a:r>
            <a:r>
              <a:rPr lang="tr-TR" sz="2000" dirty="0" smtClean="0"/>
              <a:t> </a:t>
            </a:r>
            <a:r>
              <a:rPr lang="tr-TR" sz="2000" dirty="0"/>
              <a:t>sonrası 10 ila 20 dakika içerisinde yanıt vermeye </a:t>
            </a:r>
            <a:r>
              <a:rPr lang="tr-TR" sz="2000" dirty="0" smtClean="0"/>
              <a:t>başlar</a:t>
            </a:r>
          </a:p>
          <a:p>
            <a:pPr marL="742950" lvl="1" indent="-285750">
              <a:lnSpc>
                <a:spcPct val="150000"/>
              </a:lnSpc>
              <a:buFont typeface="Arial" charset="0"/>
              <a:buChar char="•"/>
            </a:pPr>
            <a:r>
              <a:rPr lang="tr-TR" sz="2000" dirty="0" smtClean="0"/>
              <a:t>Fokal </a:t>
            </a:r>
            <a:r>
              <a:rPr lang="tr-TR" sz="2000" dirty="0"/>
              <a:t>nörolojik </a:t>
            </a:r>
            <a:r>
              <a:rPr lang="tr-TR" sz="2000" dirty="0" err="1"/>
              <a:t>defisitler</a:t>
            </a:r>
            <a:r>
              <a:rPr lang="tr-TR" sz="2000" dirty="0"/>
              <a:t> genellikle </a:t>
            </a:r>
            <a:r>
              <a:rPr lang="tr-TR" sz="2000" dirty="0" smtClean="0"/>
              <a:t>yoktur</a:t>
            </a:r>
            <a:endParaRPr lang="tr-TR" sz="2000" dirty="0"/>
          </a:p>
        </p:txBody>
      </p:sp>
      <p:sp>
        <p:nvSpPr>
          <p:cNvPr id="3" name="Metin kutusu 2"/>
          <p:cNvSpPr txBox="1"/>
          <p:nvPr/>
        </p:nvSpPr>
        <p:spPr>
          <a:xfrm>
            <a:off x="4002372" y="674561"/>
            <a:ext cx="3642609"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tr-TR" sz="2400" dirty="0" err="1" smtClean="0"/>
              <a:t>Konvülziyon</a:t>
            </a:r>
            <a:endParaRPr lang="tr-TR" sz="2400" dirty="0"/>
          </a:p>
        </p:txBody>
      </p:sp>
    </p:spTree>
    <p:extLst>
      <p:ext uri="{BB962C8B-B14F-4D97-AF65-F5344CB8AC3E}">
        <p14:creationId xmlns:p14="http://schemas.microsoft.com/office/powerpoint/2010/main" val="176409145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3756106" y="529135"/>
            <a:ext cx="3313215"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tr-TR" sz="2400" dirty="0" smtClean="0"/>
              <a:t>Ne Zaman Olur ?</a:t>
            </a:r>
            <a:endParaRPr lang="tr-TR" sz="2400" dirty="0"/>
          </a:p>
        </p:txBody>
      </p:sp>
      <p:sp>
        <p:nvSpPr>
          <p:cNvPr id="3" name="Metin kutusu 2"/>
          <p:cNvSpPr txBox="1"/>
          <p:nvPr/>
        </p:nvSpPr>
        <p:spPr>
          <a:xfrm>
            <a:off x="614602" y="1404215"/>
            <a:ext cx="4392114" cy="189128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lnSpc>
                <a:spcPct val="150000"/>
              </a:lnSpc>
              <a:buFont typeface="Arial" charset="0"/>
              <a:buChar char="•"/>
            </a:pPr>
            <a:r>
              <a:rPr lang="tr-TR" sz="2000" dirty="0"/>
              <a:t>E</a:t>
            </a:r>
            <a:r>
              <a:rPr lang="tr-TR" sz="2000" dirty="0" smtClean="0"/>
              <a:t>klamptik </a:t>
            </a:r>
            <a:r>
              <a:rPr lang="tr-TR" sz="2000" dirty="0" err="1"/>
              <a:t>K</a:t>
            </a:r>
            <a:r>
              <a:rPr lang="tr-TR" sz="2000" dirty="0" err="1" smtClean="0"/>
              <a:t>onvülsiyonlar</a:t>
            </a:r>
            <a:endParaRPr lang="tr-TR" sz="2000" dirty="0" smtClean="0"/>
          </a:p>
          <a:p>
            <a:pPr marL="742950" lvl="1" indent="-285750">
              <a:lnSpc>
                <a:spcPct val="150000"/>
              </a:lnSpc>
              <a:buFont typeface="Arial" charset="0"/>
              <a:buChar char="•"/>
            </a:pPr>
            <a:r>
              <a:rPr lang="tr-TR" sz="2000" dirty="0" err="1"/>
              <a:t>A</a:t>
            </a:r>
            <a:r>
              <a:rPr lang="tr-TR" sz="2000" dirty="0" err="1" smtClean="0"/>
              <a:t>ntepartum</a:t>
            </a:r>
            <a:r>
              <a:rPr lang="tr-TR" sz="2000" dirty="0" smtClean="0"/>
              <a:t>, </a:t>
            </a:r>
          </a:p>
          <a:p>
            <a:pPr marL="742950" lvl="1" indent="-285750">
              <a:lnSpc>
                <a:spcPct val="150000"/>
              </a:lnSpc>
              <a:buFont typeface="Arial" charset="0"/>
              <a:buChar char="•"/>
            </a:pPr>
            <a:r>
              <a:rPr lang="tr-TR" sz="2000" dirty="0" err="1"/>
              <a:t>İ</a:t>
            </a:r>
            <a:r>
              <a:rPr lang="tr-TR" sz="2000" dirty="0" err="1" smtClean="0"/>
              <a:t>ntrapartum</a:t>
            </a:r>
            <a:r>
              <a:rPr lang="tr-TR" sz="2000" dirty="0" smtClean="0"/>
              <a:t> </a:t>
            </a:r>
          </a:p>
          <a:p>
            <a:pPr marL="742950" lvl="1" indent="-285750">
              <a:lnSpc>
                <a:spcPct val="150000"/>
              </a:lnSpc>
              <a:buFont typeface="Arial" charset="0"/>
              <a:buChar char="•"/>
            </a:pPr>
            <a:r>
              <a:rPr lang="tr-TR" sz="2000" dirty="0" err="1"/>
              <a:t>P</a:t>
            </a:r>
            <a:r>
              <a:rPr lang="tr-TR" sz="2000" dirty="0" err="1" smtClean="0"/>
              <a:t>ostpartum</a:t>
            </a:r>
            <a:endParaRPr lang="tr-TR" sz="2000" dirty="0"/>
          </a:p>
        </p:txBody>
      </p:sp>
      <p:sp>
        <p:nvSpPr>
          <p:cNvPr id="4" name="Metin kutusu 3"/>
          <p:cNvSpPr txBox="1"/>
          <p:nvPr/>
        </p:nvSpPr>
        <p:spPr>
          <a:xfrm>
            <a:off x="614602" y="3628012"/>
            <a:ext cx="4392113" cy="313932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lnSpc>
                <a:spcPct val="150000"/>
              </a:lnSpc>
              <a:buFont typeface="Arial" charset="0"/>
              <a:buChar char="•"/>
            </a:pPr>
            <a:r>
              <a:rPr lang="tr-TR" dirty="0" smtClean="0"/>
              <a:t> </a:t>
            </a:r>
            <a:r>
              <a:rPr lang="tr-TR" sz="2000" dirty="0"/>
              <a:t>E</a:t>
            </a:r>
            <a:r>
              <a:rPr lang="tr-TR" sz="2000" dirty="0" smtClean="0"/>
              <a:t>klampsi </a:t>
            </a:r>
            <a:r>
              <a:rPr lang="tr-TR" sz="2000" dirty="0"/>
              <a:t>vakaları </a:t>
            </a:r>
            <a:endParaRPr lang="tr-TR" sz="2000" dirty="0" smtClean="0"/>
          </a:p>
          <a:p>
            <a:pPr marL="742950" lvl="1" indent="-285750">
              <a:lnSpc>
                <a:spcPct val="150000"/>
              </a:lnSpc>
              <a:buFont typeface="Arial" charset="0"/>
              <a:buChar char="•"/>
            </a:pPr>
            <a:r>
              <a:rPr lang="tr-TR" sz="2000" dirty="0" smtClean="0"/>
              <a:t>≥</a:t>
            </a:r>
            <a:r>
              <a:rPr lang="tr-TR" sz="2000" dirty="0"/>
              <a:t>28 </a:t>
            </a:r>
            <a:r>
              <a:rPr lang="tr-TR" sz="2000" dirty="0" smtClean="0"/>
              <a:t>hafta % 91</a:t>
            </a:r>
            <a:endParaRPr lang="tr-TR" sz="2000" dirty="0"/>
          </a:p>
          <a:p>
            <a:pPr marL="742950" lvl="1" indent="-285750">
              <a:lnSpc>
                <a:spcPct val="150000"/>
              </a:lnSpc>
              <a:buFont typeface="Arial" charset="0"/>
              <a:buChar char="•"/>
            </a:pPr>
            <a:r>
              <a:rPr lang="tr-TR" sz="2000" dirty="0" smtClean="0"/>
              <a:t>21-27</a:t>
            </a:r>
            <a:r>
              <a:rPr lang="tr-TR" sz="2000" dirty="0"/>
              <a:t>. </a:t>
            </a:r>
            <a:r>
              <a:rPr lang="tr-TR" sz="2000" dirty="0" smtClean="0"/>
              <a:t>Haftalar arasında % 7.5 veya </a:t>
            </a:r>
            <a:r>
              <a:rPr lang="tr-TR" sz="2000" dirty="0"/>
              <a:t>gebeliğin </a:t>
            </a:r>
            <a:endParaRPr lang="tr-TR" sz="2000" dirty="0" smtClean="0"/>
          </a:p>
          <a:p>
            <a:pPr marL="742950" lvl="1" indent="-285750">
              <a:lnSpc>
                <a:spcPct val="150000"/>
              </a:lnSpc>
              <a:buFont typeface="Arial" charset="0"/>
              <a:buChar char="•"/>
            </a:pPr>
            <a:r>
              <a:rPr lang="tr-TR" sz="2000" dirty="0" smtClean="0"/>
              <a:t>&lt; 20</a:t>
            </a:r>
            <a:r>
              <a:rPr lang="tr-TR" sz="2000" dirty="0"/>
              <a:t>. haftasında </a:t>
            </a:r>
            <a:r>
              <a:rPr lang="tr-TR" sz="2000" dirty="0" smtClean="0"/>
              <a:t>önce 1.5 %</a:t>
            </a:r>
          </a:p>
          <a:p>
            <a:pPr marL="1200150" lvl="2" indent="-285750">
              <a:lnSpc>
                <a:spcPct val="150000"/>
              </a:lnSpc>
              <a:buFont typeface="Arial" charset="0"/>
              <a:buChar char="•"/>
            </a:pPr>
            <a:r>
              <a:rPr lang="tr-TR" sz="2000" dirty="0" err="1" smtClean="0"/>
              <a:t>Molar</a:t>
            </a:r>
            <a:r>
              <a:rPr lang="tr-TR" sz="2000" dirty="0" smtClean="0"/>
              <a:t> gebelikler ile ilişkilidir</a:t>
            </a:r>
          </a:p>
          <a:p>
            <a:endParaRPr lang="tr-TR" dirty="0"/>
          </a:p>
        </p:txBody>
      </p:sp>
      <p:pic>
        <p:nvPicPr>
          <p:cNvPr id="6" name="Resim 5"/>
          <p:cNvPicPr>
            <a:picLocks noChangeAspect="1"/>
          </p:cNvPicPr>
          <p:nvPr/>
        </p:nvPicPr>
        <p:blipFill rotWithShape="1">
          <a:blip r:embed="rId3">
            <a:extLst>
              <a:ext uri="{28A0092B-C50C-407E-A947-70E740481C1C}">
                <a14:useLocalDpi xmlns:a14="http://schemas.microsoft.com/office/drawing/2010/main" val="0"/>
              </a:ext>
            </a:extLst>
          </a:blip>
          <a:srcRect l="25283" t="37978" r="13004" b="47541"/>
          <a:stretch/>
        </p:blipFill>
        <p:spPr>
          <a:xfrm>
            <a:off x="5531370" y="1360507"/>
            <a:ext cx="6295870" cy="1978702"/>
          </a:xfrm>
          <a:prstGeom prst="rect">
            <a:avLst/>
          </a:prstGeom>
        </p:spPr>
      </p:pic>
    </p:spTree>
    <p:extLst>
      <p:ext uri="{BB962C8B-B14F-4D97-AF65-F5344CB8AC3E}">
        <p14:creationId xmlns:p14="http://schemas.microsoft.com/office/powerpoint/2010/main" val="6122791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509672" y="1351456"/>
            <a:ext cx="7165291" cy="193899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nSpc>
                <a:spcPct val="150000"/>
              </a:lnSpc>
            </a:pPr>
            <a:r>
              <a:rPr lang="tr-TR" sz="2000" dirty="0"/>
              <a:t>CT ve MR </a:t>
            </a:r>
            <a:r>
              <a:rPr lang="tr-TR" sz="2000" dirty="0" smtClean="0"/>
              <a:t>:</a:t>
            </a:r>
          </a:p>
          <a:p>
            <a:pPr marL="285750" indent="-285750">
              <a:lnSpc>
                <a:spcPct val="150000"/>
              </a:lnSpc>
              <a:buFont typeface="Arial" charset="0"/>
              <a:buChar char="•"/>
            </a:pPr>
            <a:r>
              <a:rPr lang="tr-TR" sz="2000" dirty="0"/>
              <a:t>P</a:t>
            </a:r>
            <a:r>
              <a:rPr lang="tr-TR" sz="2000" dirty="0" smtClean="0"/>
              <a:t>arietooccipital </a:t>
            </a:r>
            <a:r>
              <a:rPr lang="tr-TR" sz="2000" dirty="0"/>
              <a:t>loblarda </a:t>
            </a:r>
            <a:endParaRPr lang="tr-TR" sz="2000" dirty="0" smtClean="0"/>
          </a:p>
          <a:p>
            <a:pPr marL="742950" lvl="1" indent="-285750">
              <a:lnSpc>
                <a:spcPct val="150000"/>
              </a:lnSpc>
              <a:buFont typeface="Arial" charset="0"/>
              <a:buChar char="•"/>
            </a:pPr>
            <a:r>
              <a:rPr lang="tr-TR" sz="2000" dirty="0"/>
              <a:t>B</a:t>
            </a:r>
            <a:r>
              <a:rPr lang="tr-TR" sz="2000" dirty="0" smtClean="0"/>
              <a:t>eyaz </a:t>
            </a:r>
            <a:r>
              <a:rPr lang="tr-TR" sz="2000" dirty="0"/>
              <a:t>cevher ve </a:t>
            </a:r>
            <a:r>
              <a:rPr lang="tr-TR" sz="2000" dirty="0" smtClean="0"/>
              <a:t> gri cevherde </a:t>
            </a:r>
            <a:r>
              <a:rPr lang="tr-TR" sz="2000" dirty="0" smtClean="0"/>
              <a:t> </a:t>
            </a:r>
            <a:r>
              <a:rPr lang="tr-TR" sz="2000" dirty="0" smtClean="0"/>
              <a:t>ödem </a:t>
            </a:r>
            <a:r>
              <a:rPr lang="tr-TR" sz="2000" dirty="0"/>
              <a:t>ve </a:t>
            </a:r>
            <a:r>
              <a:rPr lang="tr-TR" sz="2000" dirty="0" smtClean="0"/>
              <a:t>enfarktüs ile uyumlu bulgular vardır</a:t>
            </a:r>
            <a:endParaRPr lang="tr-TR" sz="2000" dirty="0"/>
          </a:p>
        </p:txBody>
      </p:sp>
      <p:sp>
        <p:nvSpPr>
          <p:cNvPr id="3" name="Metin kutusu 2"/>
          <p:cNvSpPr txBox="1"/>
          <p:nvPr/>
        </p:nvSpPr>
        <p:spPr>
          <a:xfrm>
            <a:off x="914399" y="523879"/>
            <a:ext cx="5576339"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tr-TR" sz="2400" dirty="0"/>
              <a:t>Görüntüleme </a:t>
            </a:r>
            <a:r>
              <a:rPr lang="tr-TR" sz="2400" dirty="0"/>
              <a:t>Y</a:t>
            </a:r>
            <a:r>
              <a:rPr lang="tr-TR" sz="2400" dirty="0" smtClean="0"/>
              <a:t>öntemleri </a:t>
            </a:r>
            <a:r>
              <a:rPr lang="tr-TR" sz="2400" dirty="0" smtClean="0"/>
              <a:t>Gerekli </a:t>
            </a:r>
            <a:r>
              <a:rPr lang="tr-TR" sz="2400" dirty="0" smtClean="0"/>
              <a:t>Mi </a:t>
            </a:r>
            <a:r>
              <a:rPr lang="tr-TR" sz="2400" dirty="0" smtClean="0"/>
              <a:t>?</a:t>
            </a:r>
            <a:endParaRPr lang="tr-TR" sz="2400" dirty="0"/>
          </a:p>
        </p:txBody>
      </p:sp>
      <p:sp>
        <p:nvSpPr>
          <p:cNvPr id="6" name="Dikdörtgen 5"/>
          <p:cNvSpPr/>
          <p:nvPr/>
        </p:nvSpPr>
        <p:spPr>
          <a:xfrm>
            <a:off x="509672" y="3366167"/>
            <a:ext cx="7165291" cy="3323987"/>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285750" indent="-285750">
              <a:lnSpc>
                <a:spcPct val="150000"/>
              </a:lnSpc>
              <a:buFont typeface="Arial" charset="0"/>
              <a:buChar char="•"/>
            </a:pPr>
            <a:r>
              <a:rPr lang="tr-TR" sz="2000" dirty="0"/>
              <a:t>E</a:t>
            </a:r>
            <a:r>
              <a:rPr lang="tr-TR" sz="2000" dirty="0" smtClean="0"/>
              <a:t>klampsi tanısı  için </a:t>
            </a:r>
            <a:r>
              <a:rPr lang="tr-TR" sz="2000" dirty="0" err="1"/>
              <a:t>serebral</a:t>
            </a:r>
            <a:r>
              <a:rPr lang="tr-TR" sz="2000" dirty="0"/>
              <a:t> görüntüleme gerekli </a:t>
            </a:r>
            <a:r>
              <a:rPr lang="tr-TR" sz="2000" dirty="0" smtClean="0"/>
              <a:t>değildir</a:t>
            </a:r>
          </a:p>
          <a:p>
            <a:pPr marL="285750" indent="-285750">
              <a:lnSpc>
                <a:spcPct val="150000"/>
              </a:lnSpc>
              <a:buFont typeface="Arial" charset="0"/>
              <a:buChar char="•"/>
            </a:pPr>
            <a:r>
              <a:rPr lang="tr-TR" sz="2000" dirty="0"/>
              <a:t>F</a:t>
            </a:r>
            <a:r>
              <a:rPr lang="tr-TR" sz="2000" dirty="0" smtClean="0"/>
              <a:t>okal </a:t>
            </a:r>
            <a:r>
              <a:rPr lang="tr-TR" sz="2000" dirty="0"/>
              <a:t>nörolojik </a:t>
            </a:r>
            <a:r>
              <a:rPr lang="tr-TR" sz="2000" dirty="0" err="1" smtClean="0"/>
              <a:t>defisit</a:t>
            </a:r>
            <a:r>
              <a:rPr lang="tr-TR" sz="2000" dirty="0" smtClean="0"/>
              <a:t> </a:t>
            </a:r>
            <a:r>
              <a:rPr lang="tr-TR" sz="2000" dirty="0"/>
              <a:t>veya uzamış komaya sahip hastalar için </a:t>
            </a:r>
            <a:r>
              <a:rPr lang="tr-TR" sz="2000" dirty="0" err="1" smtClean="0"/>
              <a:t>endikedir</a:t>
            </a:r>
            <a:endParaRPr lang="tr-TR" sz="2000" dirty="0" smtClean="0"/>
          </a:p>
          <a:p>
            <a:pPr marL="742950" lvl="1" indent="-285750">
              <a:lnSpc>
                <a:spcPct val="150000"/>
              </a:lnSpc>
              <a:buFont typeface="Arial" charset="0"/>
              <a:buChar char="•"/>
            </a:pPr>
            <a:r>
              <a:rPr lang="tr-TR" sz="2000" dirty="0" smtClean="0"/>
              <a:t> Kanamalar </a:t>
            </a:r>
            <a:r>
              <a:rPr lang="tr-TR" sz="2000" dirty="0"/>
              <a:t>ve diğer ciddi anormallikler </a:t>
            </a:r>
            <a:r>
              <a:rPr lang="tr-TR" sz="2000" dirty="0" smtClean="0"/>
              <a:t>dışlanmalıdır </a:t>
            </a:r>
          </a:p>
          <a:p>
            <a:pPr marL="742950" lvl="1" indent="-285750">
              <a:lnSpc>
                <a:spcPct val="150000"/>
              </a:lnSpc>
              <a:buFont typeface="Arial" charset="0"/>
              <a:buChar char="•"/>
            </a:pPr>
            <a:r>
              <a:rPr lang="tr-TR" sz="2000" dirty="0" smtClean="0"/>
              <a:t>20. haftadan </a:t>
            </a:r>
            <a:r>
              <a:rPr lang="tr-TR" sz="2000" dirty="0"/>
              <a:t>önce başlamış </a:t>
            </a:r>
            <a:r>
              <a:rPr lang="tr-TR" sz="2000" dirty="0" smtClean="0"/>
              <a:t> </a:t>
            </a:r>
          </a:p>
          <a:p>
            <a:pPr marL="742950" lvl="1" indent="-285750">
              <a:lnSpc>
                <a:spcPct val="150000"/>
              </a:lnSpc>
              <a:buFont typeface="Arial" charset="0"/>
              <a:buChar char="•"/>
            </a:pPr>
            <a:r>
              <a:rPr lang="tr-TR" sz="2000" dirty="0"/>
              <a:t>D</a:t>
            </a:r>
            <a:r>
              <a:rPr lang="tr-TR" sz="2000" dirty="0" smtClean="0"/>
              <a:t>oğumdan </a:t>
            </a:r>
            <a:r>
              <a:rPr lang="tr-TR" sz="2000" dirty="0"/>
              <a:t>sonra </a:t>
            </a:r>
            <a:r>
              <a:rPr lang="tr-TR" sz="2000" dirty="0" smtClean="0"/>
              <a:t>48. </a:t>
            </a:r>
            <a:r>
              <a:rPr lang="tr-TR" sz="2000" dirty="0"/>
              <a:t>saatten </a:t>
            </a:r>
            <a:r>
              <a:rPr lang="tr-TR" sz="2000" dirty="0" smtClean="0"/>
              <a:t>sonra </a:t>
            </a:r>
            <a:endParaRPr lang="tr-TR" sz="2000" dirty="0"/>
          </a:p>
          <a:p>
            <a:pPr marL="742950" lvl="1" indent="-285750">
              <a:lnSpc>
                <a:spcPct val="150000"/>
              </a:lnSpc>
              <a:buFont typeface="Arial" charset="0"/>
              <a:buChar char="•"/>
            </a:pPr>
            <a:r>
              <a:rPr lang="tr-TR" sz="2000" dirty="0"/>
              <a:t>M</a:t>
            </a:r>
            <a:r>
              <a:rPr lang="tr-TR" sz="2000" dirty="0" smtClean="0"/>
              <a:t>agnezyum </a:t>
            </a:r>
            <a:r>
              <a:rPr lang="tr-TR" sz="2000" dirty="0"/>
              <a:t>sülfat tedavisine </a:t>
            </a:r>
            <a:r>
              <a:rPr lang="tr-TR" sz="2000" dirty="0" smtClean="0"/>
              <a:t>dirençli vakalarda</a:t>
            </a:r>
            <a:endParaRPr lang="tr-TR" sz="2000" dirty="0"/>
          </a:p>
        </p:txBody>
      </p:sp>
      <p:pic>
        <p:nvPicPr>
          <p:cNvPr id="7" name="Resim 6"/>
          <p:cNvPicPr>
            <a:picLocks noChangeAspect="1"/>
          </p:cNvPicPr>
          <p:nvPr/>
        </p:nvPicPr>
        <p:blipFill rotWithShape="1">
          <a:blip r:embed="rId3">
            <a:extLst>
              <a:ext uri="{28A0092B-C50C-407E-A947-70E740481C1C}">
                <a14:useLocalDpi xmlns:a14="http://schemas.microsoft.com/office/drawing/2010/main" val="0"/>
              </a:ext>
            </a:extLst>
          </a:blip>
          <a:srcRect l="59726" t="25974" r="11610" b="22597"/>
          <a:stretch/>
        </p:blipFill>
        <p:spPr>
          <a:xfrm>
            <a:off x="8525898" y="59960"/>
            <a:ext cx="3479470" cy="3117952"/>
          </a:xfrm>
          <a:prstGeom prst="rect">
            <a:avLst/>
          </a:prstGeom>
        </p:spPr>
        <p:style>
          <a:lnRef idx="2">
            <a:schemeClr val="dk1"/>
          </a:lnRef>
          <a:fillRef idx="1">
            <a:schemeClr val="lt1"/>
          </a:fillRef>
          <a:effectRef idx="0">
            <a:schemeClr val="dk1"/>
          </a:effectRef>
          <a:fontRef idx="minor">
            <a:schemeClr val="dk1"/>
          </a:fontRef>
        </p:style>
      </p:pic>
      <p:pic>
        <p:nvPicPr>
          <p:cNvPr id="8" name="Resim 7"/>
          <p:cNvPicPr>
            <a:picLocks noChangeAspect="1"/>
          </p:cNvPicPr>
          <p:nvPr/>
        </p:nvPicPr>
        <p:blipFill rotWithShape="1">
          <a:blip r:embed="rId4">
            <a:extLst>
              <a:ext uri="{28A0092B-C50C-407E-A947-70E740481C1C}">
                <a14:useLocalDpi xmlns:a14="http://schemas.microsoft.com/office/drawing/2010/main" val="0"/>
              </a:ext>
            </a:extLst>
          </a:blip>
          <a:srcRect l="24761" t="17663" r="45457" b="47879"/>
          <a:stretch/>
        </p:blipFill>
        <p:spPr>
          <a:xfrm>
            <a:off x="8525898" y="3267854"/>
            <a:ext cx="3479470" cy="3477719"/>
          </a:xfrm>
          <a:prstGeom prst="rect">
            <a:avLst/>
          </a:prstGeom>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10773698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899517" y="224891"/>
            <a:ext cx="2483950" cy="461665"/>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tr-TR" sz="2400" dirty="0" smtClean="0"/>
              <a:t>Maternal Sonuçlar</a:t>
            </a:r>
            <a:endParaRPr lang="tr-TR" sz="2400" dirty="0"/>
          </a:p>
        </p:txBody>
      </p:sp>
      <p:sp>
        <p:nvSpPr>
          <p:cNvPr id="3" name="Metin kutusu 2"/>
          <p:cNvSpPr txBox="1"/>
          <p:nvPr/>
        </p:nvSpPr>
        <p:spPr>
          <a:xfrm>
            <a:off x="685268" y="925696"/>
            <a:ext cx="5280820" cy="558460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lnSpc>
                <a:spcPct val="150000"/>
              </a:lnSpc>
              <a:buFont typeface="Arial" charset="0"/>
              <a:buChar char="•"/>
            </a:pPr>
            <a:r>
              <a:rPr lang="tr-TR" sz="2000" dirty="0" smtClean="0"/>
              <a:t>Maternal </a:t>
            </a:r>
            <a:r>
              <a:rPr lang="tr-TR" sz="2000" dirty="0" err="1" smtClean="0"/>
              <a:t>mortalite</a:t>
            </a:r>
            <a:r>
              <a:rPr lang="tr-TR" sz="2000" dirty="0" smtClean="0"/>
              <a:t> ;</a:t>
            </a:r>
          </a:p>
          <a:p>
            <a:pPr marL="742950" lvl="1" indent="-285750">
              <a:lnSpc>
                <a:spcPct val="150000"/>
              </a:lnSpc>
              <a:buFont typeface="Arial" charset="0"/>
              <a:buChar char="•"/>
            </a:pPr>
            <a:r>
              <a:rPr lang="tr-TR" sz="2000" dirty="0"/>
              <a:t>G</a:t>
            </a:r>
            <a:r>
              <a:rPr lang="tr-TR" sz="2000" dirty="0" smtClean="0"/>
              <a:t>elişmiş </a:t>
            </a:r>
            <a:r>
              <a:rPr lang="tr-TR" sz="2000" dirty="0"/>
              <a:t>ülkelerde </a:t>
            </a:r>
            <a:r>
              <a:rPr lang="tr-TR" sz="2000" dirty="0" err="1"/>
              <a:t>maternal</a:t>
            </a:r>
            <a:r>
              <a:rPr lang="tr-TR" sz="2000" dirty="0"/>
              <a:t> </a:t>
            </a:r>
            <a:r>
              <a:rPr lang="tr-TR" sz="2000" dirty="0" err="1" smtClean="0"/>
              <a:t>mortalite</a:t>
            </a:r>
            <a:r>
              <a:rPr lang="tr-TR" sz="2000" dirty="0" smtClean="0"/>
              <a:t> </a:t>
            </a:r>
            <a:r>
              <a:rPr lang="tr-TR" sz="2000" dirty="0"/>
              <a:t>riski </a:t>
            </a:r>
            <a:r>
              <a:rPr lang="tr-TR" sz="2000" dirty="0" smtClean="0"/>
              <a:t>% 0-1.8</a:t>
            </a:r>
          </a:p>
          <a:p>
            <a:pPr marL="742950" lvl="1" indent="-285750">
              <a:lnSpc>
                <a:spcPct val="150000"/>
              </a:lnSpc>
              <a:buFont typeface="Arial" charset="0"/>
              <a:buChar char="•"/>
            </a:pPr>
            <a:r>
              <a:rPr lang="tr-TR" sz="2000" dirty="0"/>
              <a:t>G</a:t>
            </a:r>
            <a:r>
              <a:rPr lang="tr-TR" sz="2000" dirty="0" smtClean="0"/>
              <a:t>elişmekte </a:t>
            </a:r>
            <a:r>
              <a:rPr lang="tr-TR" sz="2000" dirty="0"/>
              <a:t>olan ülkelerde </a:t>
            </a:r>
            <a:r>
              <a:rPr lang="tr-TR" sz="2000" dirty="0" err="1" smtClean="0"/>
              <a:t>maternal</a:t>
            </a:r>
            <a:r>
              <a:rPr lang="tr-TR" sz="2000" dirty="0" smtClean="0"/>
              <a:t> </a:t>
            </a:r>
            <a:r>
              <a:rPr lang="tr-TR" sz="2000" dirty="0" err="1" smtClean="0"/>
              <a:t>mortalite</a:t>
            </a:r>
            <a:r>
              <a:rPr lang="tr-TR" sz="2000" dirty="0" smtClean="0"/>
              <a:t> % 14</a:t>
            </a:r>
          </a:p>
          <a:p>
            <a:pPr marL="285750" indent="-285750">
              <a:lnSpc>
                <a:spcPct val="150000"/>
              </a:lnSpc>
              <a:buFont typeface="Arial" charset="0"/>
              <a:buChar char="•"/>
            </a:pPr>
            <a:r>
              <a:rPr lang="tr-TR" sz="2000" dirty="0" smtClean="0"/>
              <a:t>Maternal </a:t>
            </a:r>
            <a:r>
              <a:rPr lang="tr-TR" sz="2000" dirty="0" err="1" smtClean="0"/>
              <a:t>morbidite</a:t>
            </a:r>
            <a:r>
              <a:rPr lang="tr-TR" sz="2000" dirty="0" smtClean="0"/>
              <a:t>;</a:t>
            </a:r>
          </a:p>
          <a:p>
            <a:pPr marL="742950" lvl="1" indent="-285750">
              <a:lnSpc>
                <a:spcPct val="150000"/>
              </a:lnSpc>
              <a:buFont typeface="Arial" charset="0"/>
              <a:buChar char="•"/>
            </a:pPr>
            <a:r>
              <a:rPr lang="tr-TR" sz="2000" dirty="0"/>
              <a:t>Akut böbrek </a:t>
            </a:r>
            <a:r>
              <a:rPr lang="tr-TR" sz="2000" dirty="0" smtClean="0"/>
              <a:t>yetmezliği. % 5- 9</a:t>
            </a:r>
          </a:p>
          <a:p>
            <a:pPr marL="742950" lvl="1" indent="-285750">
              <a:lnSpc>
                <a:spcPct val="150000"/>
              </a:lnSpc>
              <a:buFont typeface="Arial" charset="0"/>
              <a:buChar char="•"/>
            </a:pPr>
            <a:r>
              <a:rPr lang="tr-TR" sz="2000" dirty="0" err="1"/>
              <a:t>A</a:t>
            </a:r>
            <a:r>
              <a:rPr lang="tr-TR" sz="2000" dirty="0" err="1" smtClean="0"/>
              <a:t>spirasyon</a:t>
            </a:r>
            <a:r>
              <a:rPr lang="tr-TR" sz="2000" dirty="0" smtClean="0"/>
              <a:t> </a:t>
            </a:r>
            <a:r>
              <a:rPr lang="tr-TR" sz="2000" dirty="0" err="1"/>
              <a:t>pnömonisi</a:t>
            </a:r>
            <a:r>
              <a:rPr lang="tr-TR" sz="2000" dirty="0"/>
              <a:t> </a:t>
            </a:r>
            <a:r>
              <a:rPr lang="tr-TR" sz="2000" dirty="0" smtClean="0"/>
              <a:t>% 7-10 </a:t>
            </a:r>
          </a:p>
          <a:p>
            <a:pPr marL="742950" lvl="1" indent="-285750">
              <a:lnSpc>
                <a:spcPct val="150000"/>
              </a:lnSpc>
              <a:buFont typeface="Arial" charset="0"/>
              <a:buChar char="•"/>
            </a:pPr>
            <a:r>
              <a:rPr lang="tr-TR" sz="2000" dirty="0" smtClean="0"/>
              <a:t>DİK % 7-11</a:t>
            </a:r>
            <a:endParaRPr lang="tr-TR" sz="2000" dirty="0"/>
          </a:p>
          <a:p>
            <a:pPr marL="742950" lvl="1" indent="-285750">
              <a:lnSpc>
                <a:spcPct val="150000"/>
              </a:lnSpc>
              <a:buFont typeface="Arial" charset="0"/>
              <a:buChar char="•"/>
            </a:pPr>
            <a:r>
              <a:rPr lang="tr-TR" sz="2000" dirty="0" err="1"/>
              <a:t>P</a:t>
            </a:r>
            <a:r>
              <a:rPr lang="tr-TR" sz="2000" dirty="0" err="1" smtClean="0"/>
              <a:t>ulmoner</a:t>
            </a:r>
            <a:r>
              <a:rPr lang="tr-TR" sz="2000" dirty="0" smtClean="0"/>
              <a:t> </a:t>
            </a:r>
            <a:r>
              <a:rPr lang="tr-TR" sz="2000" dirty="0"/>
              <a:t>ödem </a:t>
            </a:r>
            <a:r>
              <a:rPr lang="tr-TR" sz="2000" dirty="0" smtClean="0"/>
              <a:t>% 3-5</a:t>
            </a:r>
          </a:p>
          <a:p>
            <a:pPr marL="742950" lvl="1" indent="-285750">
              <a:lnSpc>
                <a:spcPct val="150000"/>
              </a:lnSpc>
              <a:buFont typeface="Arial" charset="0"/>
              <a:buChar char="•"/>
            </a:pPr>
            <a:r>
              <a:rPr lang="tr-TR" sz="2000" dirty="0" err="1"/>
              <a:t>A</a:t>
            </a:r>
            <a:r>
              <a:rPr lang="tr-TR" sz="2000" dirty="0" err="1" smtClean="0"/>
              <a:t>spirasyon</a:t>
            </a:r>
            <a:r>
              <a:rPr lang="tr-TR" sz="2000" dirty="0" smtClean="0"/>
              <a:t> </a:t>
            </a:r>
            <a:r>
              <a:rPr lang="tr-TR" sz="2000" dirty="0" err="1"/>
              <a:t>pnömonisi</a:t>
            </a:r>
            <a:r>
              <a:rPr lang="tr-TR" sz="2000" dirty="0"/>
              <a:t> </a:t>
            </a:r>
            <a:r>
              <a:rPr lang="tr-TR" sz="2000" dirty="0" smtClean="0"/>
              <a:t>% </a:t>
            </a:r>
            <a:r>
              <a:rPr lang="tr-TR" sz="2000" dirty="0"/>
              <a:t>2 -</a:t>
            </a:r>
            <a:r>
              <a:rPr lang="tr-TR" sz="2000" dirty="0" smtClean="0"/>
              <a:t> 3 </a:t>
            </a:r>
            <a:endParaRPr lang="tr-TR" sz="2000" dirty="0"/>
          </a:p>
          <a:p>
            <a:pPr marL="742950" lvl="1" indent="-285750">
              <a:lnSpc>
                <a:spcPct val="150000"/>
              </a:lnSpc>
              <a:buFont typeface="Arial" charset="0"/>
              <a:buChar char="•"/>
            </a:pPr>
            <a:r>
              <a:rPr lang="tr-TR" sz="2000" dirty="0" err="1" smtClean="0"/>
              <a:t>Kardiyo</a:t>
            </a:r>
            <a:r>
              <a:rPr lang="tr-TR" sz="2000" dirty="0" smtClean="0"/>
              <a:t> </a:t>
            </a:r>
            <a:r>
              <a:rPr lang="tr-TR" sz="2000" dirty="0" err="1" smtClean="0"/>
              <a:t>pulmoner</a:t>
            </a:r>
            <a:r>
              <a:rPr lang="tr-TR" sz="2000" dirty="0" smtClean="0"/>
              <a:t> </a:t>
            </a:r>
            <a:r>
              <a:rPr lang="tr-TR" sz="2000" dirty="0" err="1" smtClean="0"/>
              <a:t>arrest</a:t>
            </a:r>
            <a:r>
              <a:rPr lang="tr-TR" sz="2000" dirty="0" smtClean="0"/>
              <a:t> % 2-5</a:t>
            </a:r>
            <a:endParaRPr lang="tr-TR" sz="2000" dirty="0"/>
          </a:p>
        </p:txBody>
      </p:sp>
      <p:sp>
        <p:nvSpPr>
          <p:cNvPr id="4" name="Metin kutusu 3"/>
          <p:cNvSpPr txBox="1"/>
          <p:nvPr/>
        </p:nvSpPr>
        <p:spPr>
          <a:xfrm>
            <a:off x="7285222" y="944383"/>
            <a:ext cx="3987383" cy="240065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lnSpc>
                <a:spcPct val="150000"/>
              </a:lnSpc>
              <a:buFont typeface="Arial" charset="0"/>
              <a:buChar char="•"/>
            </a:pPr>
            <a:r>
              <a:rPr lang="tr-TR" sz="2000" dirty="0" err="1"/>
              <a:t>P</a:t>
            </a:r>
            <a:r>
              <a:rPr lang="tr-TR" sz="2000" dirty="0" err="1" smtClean="0"/>
              <a:t>erinatal</a:t>
            </a:r>
            <a:r>
              <a:rPr lang="tr-TR" sz="2000" dirty="0" smtClean="0"/>
              <a:t> </a:t>
            </a:r>
            <a:r>
              <a:rPr lang="tr-TR" sz="2000" dirty="0" err="1" smtClean="0"/>
              <a:t>mortalite</a:t>
            </a:r>
            <a:r>
              <a:rPr lang="tr-TR" sz="2000" dirty="0" smtClean="0"/>
              <a:t> % </a:t>
            </a:r>
            <a:r>
              <a:rPr lang="tr-TR" sz="2000" dirty="0"/>
              <a:t>5.6 -</a:t>
            </a:r>
            <a:r>
              <a:rPr lang="tr-TR" sz="2000" dirty="0" smtClean="0"/>
              <a:t>11.8</a:t>
            </a:r>
          </a:p>
          <a:p>
            <a:pPr marL="742950" lvl="1" indent="-285750">
              <a:lnSpc>
                <a:spcPct val="150000"/>
              </a:lnSpc>
              <a:buFont typeface="Arial" charset="0"/>
              <a:buChar char="•"/>
            </a:pPr>
            <a:r>
              <a:rPr lang="tr-TR" sz="2000" dirty="0" err="1" smtClean="0"/>
              <a:t>Prematürite</a:t>
            </a:r>
            <a:endParaRPr lang="tr-TR" sz="2000" dirty="0"/>
          </a:p>
          <a:p>
            <a:pPr marL="742950" lvl="1" indent="-285750">
              <a:lnSpc>
                <a:spcPct val="150000"/>
              </a:lnSpc>
              <a:buFont typeface="Arial" charset="0"/>
              <a:buChar char="•"/>
            </a:pPr>
            <a:r>
              <a:rPr lang="tr-TR" sz="2000" dirty="0"/>
              <a:t>P</a:t>
            </a:r>
            <a:r>
              <a:rPr lang="tr-TR" sz="2000" dirty="0" smtClean="0"/>
              <a:t>lasenta </a:t>
            </a:r>
            <a:r>
              <a:rPr lang="tr-TR" sz="2000" dirty="0" err="1"/>
              <a:t>dekolmanı</a:t>
            </a:r>
            <a:r>
              <a:rPr lang="tr-TR" sz="2000" dirty="0"/>
              <a:t> </a:t>
            </a:r>
          </a:p>
          <a:p>
            <a:pPr marL="742950" lvl="1" indent="-285750">
              <a:lnSpc>
                <a:spcPct val="150000"/>
              </a:lnSpc>
              <a:buFont typeface="Arial" charset="0"/>
              <a:buChar char="•"/>
            </a:pPr>
            <a:r>
              <a:rPr lang="tr-TR" sz="2000" dirty="0" smtClean="0"/>
              <a:t>İUGR </a:t>
            </a:r>
          </a:p>
          <a:p>
            <a:pPr marL="742950" lvl="1" indent="-285750">
              <a:lnSpc>
                <a:spcPct val="150000"/>
              </a:lnSpc>
              <a:buFont typeface="Arial" charset="0"/>
              <a:buChar char="•"/>
            </a:pPr>
            <a:r>
              <a:rPr lang="tr-TR" sz="2000" dirty="0" err="1"/>
              <a:t>P</a:t>
            </a:r>
            <a:r>
              <a:rPr lang="tr-TR" sz="2000" dirty="0" err="1" smtClean="0"/>
              <a:t>reterm</a:t>
            </a:r>
            <a:r>
              <a:rPr lang="tr-TR" sz="2000" dirty="0" smtClean="0"/>
              <a:t> doğum</a:t>
            </a:r>
            <a:endParaRPr lang="tr-TR" sz="2000" dirty="0"/>
          </a:p>
        </p:txBody>
      </p:sp>
      <p:sp>
        <p:nvSpPr>
          <p:cNvPr id="7" name="Metin kutusu 6"/>
          <p:cNvSpPr txBox="1"/>
          <p:nvPr/>
        </p:nvSpPr>
        <p:spPr>
          <a:xfrm>
            <a:off x="7480092" y="209898"/>
            <a:ext cx="3342806"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tr-TR" sz="2400" dirty="0" err="1" smtClean="0"/>
              <a:t>Perinatal</a:t>
            </a:r>
            <a:r>
              <a:rPr lang="tr-TR" sz="2400" dirty="0" smtClean="0"/>
              <a:t> Sonuçlar</a:t>
            </a:r>
            <a:endParaRPr lang="tr-TR" sz="2400" dirty="0"/>
          </a:p>
        </p:txBody>
      </p:sp>
    </p:spTree>
    <p:extLst>
      <p:ext uri="{BB962C8B-B14F-4D97-AF65-F5344CB8AC3E}">
        <p14:creationId xmlns:p14="http://schemas.microsoft.com/office/powerpoint/2010/main" val="16894943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4135088" y="670862"/>
            <a:ext cx="3290068" cy="461665"/>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pPr algn="ctr"/>
            <a:r>
              <a:rPr lang="tr-TR" sz="2400" dirty="0"/>
              <a:t>Eklampsi Önlenebilir </a:t>
            </a:r>
            <a:r>
              <a:rPr lang="tr-TR" sz="2400" dirty="0" smtClean="0"/>
              <a:t>Mi</a:t>
            </a:r>
            <a:r>
              <a:rPr lang="tr-TR" sz="2400" dirty="0"/>
              <a:t>?</a:t>
            </a:r>
          </a:p>
        </p:txBody>
      </p:sp>
      <p:sp>
        <p:nvSpPr>
          <p:cNvPr id="5" name="Dikdörtgen 4"/>
          <p:cNvSpPr/>
          <p:nvPr/>
        </p:nvSpPr>
        <p:spPr>
          <a:xfrm>
            <a:off x="1009403" y="1964908"/>
            <a:ext cx="10141527" cy="286232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285750" indent="-285750">
              <a:lnSpc>
                <a:spcPct val="150000"/>
              </a:lnSpc>
              <a:buFont typeface="Arial" charset="0"/>
              <a:buChar char="•"/>
            </a:pPr>
            <a:r>
              <a:rPr lang="tr-TR" sz="2000" dirty="0" smtClean="0"/>
              <a:t>GH </a:t>
            </a:r>
            <a:r>
              <a:rPr lang="tr-TR" sz="2000" dirty="0"/>
              <a:t>veya PE'nin erken teşhisine ve ardından </a:t>
            </a:r>
            <a:r>
              <a:rPr lang="tr-TR" sz="2000" dirty="0" smtClean="0"/>
              <a:t>koruyucu </a:t>
            </a:r>
            <a:r>
              <a:rPr lang="tr-TR" sz="2000" dirty="0"/>
              <a:t>terapi kullanımına </a:t>
            </a:r>
            <a:r>
              <a:rPr lang="tr-TR" sz="2000" dirty="0" smtClean="0"/>
              <a:t>dayanır </a:t>
            </a:r>
          </a:p>
          <a:p>
            <a:pPr marL="800100" lvl="1" indent="-342900">
              <a:lnSpc>
                <a:spcPct val="150000"/>
              </a:lnSpc>
              <a:buFont typeface="Arial" charset="0"/>
              <a:buChar char="•"/>
            </a:pPr>
            <a:r>
              <a:rPr lang="tr-TR" sz="2000" dirty="0" smtClean="0"/>
              <a:t>Önerilen  </a:t>
            </a:r>
            <a:r>
              <a:rPr lang="tr-TR" sz="2000" dirty="0"/>
              <a:t>koruyucu </a:t>
            </a:r>
            <a:r>
              <a:rPr lang="tr-TR" sz="2000" dirty="0" smtClean="0"/>
              <a:t>terapiler </a:t>
            </a:r>
          </a:p>
          <a:p>
            <a:pPr marL="1200150" lvl="2" indent="-285750">
              <a:lnSpc>
                <a:spcPct val="150000"/>
              </a:lnSpc>
              <a:buFont typeface="Arial" charset="0"/>
              <a:buChar char="•"/>
            </a:pPr>
            <a:r>
              <a:rPr lang="tr-TR" sz="2000" dirty="0"/>
              <a:t>Y</a:t>
            </a:r>
            <a:r>
              <a:rPr lang="tr-TR" sz="2000" dirty="0" smtClean="0"/>
              <a:t>akın izlem </a:t>
            </a:r>
            <a:r>
              <a:rPr lang="tr-TR" sz="2000" dirty="0"/>
              <a:t>(hastanede veya poliklinikte</a:t>
            </a:r>
            <a:r>
              <a:rPr lang="tr-TR" sz="2000" dirty="0" smtClean="0"/>
              <a:t>) </a:t>
            </a:r>
          </a:p>
          <a:p>
            <a:pPr marL="1200150" lvl="2" indent="-285750">
              <a:lnSpc>
                <a:spcPct val="150000"/>
              </a:lnSpc>
              <a:buFont typeface="Arial" charset="0"/>
              <a:buChar char="•"/>
            </a:pPr>
            <a:r>
              <a:rPr lang="tr-TR" sz="2000" dirty="0" smtClean="0"/>
              <a:t>Maternal KB ’</a:t>
            </a:r>
            <a:r>
              <a:rPr lang="tr-TR" sz="2000" dirty="0" err="1" smtClean="0"/>
              <a:t>nı</a:t>
            </a:r>
            <a:r>
              <a:rPr lang="tr-TR" sz="2000" dirty="0" smtClean="0"/>
              <a:t> belirli </a:t>
            </a:r>
            <a:r>
              <a:rPr lang="tr-TR" sz="2000" dirty="0"/>
              <a:t>bir </a:t>
            </a:r>
            <a:r>
              <a:rPr lang="tr-TR" sz="2000" dirty="0" smtClean="0"/>
              <a:t>seviyede tutmak </a:t>
            </a:r>
            <a:r>
              <a:rPr lang="tr-TR" sz="2000" dirty="0"/>
              <a:t>için </a:t>
            </a:r>
            <a:r>
              <a:rPr lang="tr-TR" sz="2000" dirty="0" err="1"/>
              <a:t>antihipertansif</a:t>
            </a:r>
            <a:r>
              <a:rPr lang="tr-TR" sz="2000" dirty="0"/>
              <a:t> </a:t>
            </a:r>
            <a:r>
              <a:rPr lang="tr-TR" sz="2000" dirty="0" smtClean="0"/>
              <a:t>tedavi </a:t>
            </a:r>
            <a:endParaRPr lang="tr-TR" sz="2000" dirty="0" smtClean="0"/>
          </a:p>
          <a:p>
            <a:pPr marL="1200150" lvl="2" indent="-285750">
              <a:lnSpc>
                <a:spcPct val="150000"/>
              </a:lnSpc>
              <a:buFont typeface="Arial" charset="0"/>
              <a:buChar char="•"/>
            </a:pPr>
            <a:r>
              <a:rPr lang="tr-TR" sz="2000" dirty="0"/>
              <a:t>Profilaktik magnezyum sülfat  </a:t>
            </a:r>
            <a:endParaRPr lang="tr-TR" sz="2000" dirty="0" smtClean="0"/>
          </a:p>
          <a:p>
            <a:pPr marL="1200150" lvl="2" indent="-285750">
              <a:lnSpc>
                <a:spcPct val="150000"/>
              </a:lnSpc>
              <a:buFont typeface="Arial" charset="0"/>
              <a:buChar char="•"/>
            </a:pPr>
            <a:r>
              <a:rPr lang="tr-TR" sz="2000" dirty="0" smtClean="0"/>
              <a:t>Zamanında doğum</a:t>
            </a:r>
            <a:endParaRPr lang="tr-TR" sz="2000" dirty="0" smtClean="0"/>
          </a:p>
        </p:txBody>
      </p:sp>
    </p:spTree>
    <p:extLst>
      <p:ext uri="{BB962C8B-B14F-4D97-AF65-F5344CB8AC3E}">
        <p14:creationId xmlns:p14="http://schemas.microsoft.com/office/powerpoint/2010/main" val="144191286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eması">
  <a:themeElements>
    <a:clrScheme name="Ofis">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is">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eması">
  <a:themeElements>
    <a:clrScheme name="Ofis">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is">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5093</TotalTime>
  <Words>2596</Words>
  <Application>Microsoft Macintosh PowerPoint</Application>
  <PresentationFormat>Geniş Ekran</PresentationFormat>
  <Paragraphs>317</Paragraphs>
  <Slides>30</Slides>
  <Notes>15</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30</vt:i4>
      </vt:variant>
    </vt:vector>
  </HeadingPairs>
  <TitlesOfParts>
    <vt:vector size="35" baseType="lpstr">
      <vt:lpstr>AGaramondPro</vt:lpstr>
      <vt:lpstr>Calibri Light</vt:lpstr>
      <vt:lpstr>Arial</vt:lpstr>
      <vt:lpstr>Calibri</vt:lpstr>
      <vt:lpstr>Office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Magnezyum Sülfat</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
  <LinksUpToDate>false</LinksUpToDate>
  <SharedDoc>false</SharedDoc>
  <HyperlinksChanged>false</HyperlinksChanged>
  <AppVersion>15.0029</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maytacyuksel@gmail.com</dc:creator>
  <cp:lastModifiedBy>maytacyuksel@gmail.com</cp:lastModifiedBy>
  <cp:revision>159</cp:revision>
  <dcterms:created xsi:type="dcterms:W3CDTF">2018-01-09T08:09:50Z</dcterms:created>
  <dcterms:modified xsi:type="dcterms:W3CDTF">2018-01-14T09:22:49Z</dcterms:modified>
</cp:coreProperties>
</file>