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6" r:id="rId1"/>
  </p:sldMasterIdLst>
  <p:notesMasterIdLst>
    <p:notesMasterId r:id="rId22"/>
  </p:notesMasterIdLst>
  <p:sldIdLst>
    <p:sldId id="256" r:id="rId2"/>
    <p:sldId id="259" r:id="rId3"/>
    <p:sldId id="258" r:id="rId4"/>
    <p:sldId id="261" r:id="rId5"/>
    <p:sldId id="260" r:id="rId6"/>
    <p:sldId id="263" r:id="rId7"/>
    <p:sldId id="262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5" r:id="rId18"/>
    <p:sldId id="274" r:id="rId19"/>
    <p:sldId id="276" r:id="rId20"/>
    <p:sldId id="27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84288"/>
  </p:normalViewPr>
  <p:slideViewPr>
    <p:cSldViewPr snapToGrid="0" snapToObjects="1">
      <p:cViewPr varScale="1">
        <p:scale>
          <a:sx n="61" d="100"/>
          <a:sy n="61" d="100"/>
        </p:scale>
        <p:origin x="4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6DDC-06C6-5842-A17E-8052BFBEECFF}" type="datetimeFigureOut">
              <a:rPr lang="tr-TR" smtClean="0"/>
              <a:t>14.01.2018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9FB9A-5586-4F49-A6A8-259E1CD891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789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Trombin</a:t>
            </a:r>
            <a:r>
              <a:rPr lang="tr-TR" dirty="0" smtClean="0"/>
              <a:t> </a:t>
            </a:r>
            <a:r>
              <a:rPr lang="tr-TR" dirty="0" err="1" smtClean="0"/>
              <a:t>ablasyo</a:t>
            </a:r>
            <a:r>
              <a:rPr lang="tr-TR" dirty="0" smtClean="0"/>
              <a:t> plasentanın </a:t>
            </a:r>
            <a:r>
              <a:rPr lang="tr-TR" dirty="0" err="1" smtClean="0"/>
              <a:t>patogenezinde</a:t>
            </a:r>
            <a:r>
              <a:rPr lang="tr-TR" smtClean="0"/>
              <a:t> aktif rol oynar.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9FB9A-5586-4F49-A6A8-259E1CD8916B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723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ACOG travma geçiren olgularda </a:t>
            </a:r>
            <a:r>
              <a:rPr lang="tr-TR" dirty="0" err="1" smtClean="0"/>
              <a:t>fetus</a:t>
            </a:r>
            <a:r>
              <a:rPr lang="tr-TR" baseline="0" dirty="0" smtClean="0"/>
              <a:t> minimum 4 saat süreyle </a:t>
            </a:r>
            <a:r>
              <a:rPr lang="tr-TR" baseline="0" dirty="0" err="1" smtClean="0"/>
              <a:t>monitörize</a:t>
            </a:r>
            <a:r>
              <a:rPr lang="tr-TR" baseline="0" dirty="0" smtClean="0"/>
              <a:t> edilmesini önermektedir. 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9FB9A-5586-4F49-A6A8-259E1CD8916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6064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charset="0"/>
              <a:buChar char="•"/>
            </a:pPr>
            <a:r>
              <a:rPr lang="tr-TR" dirty="0" smtClean="0"/>
              <a:t>Karın ağrısı kötü sonucu</a:t>
            </a:r>
            <a:r>
              <a:rPr lang="tr-TR" baseline="0" dirty="0" smtClean="0"/>
              <a:t> gösteren en iyi belirteçtir.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9FB9A-5586-4F49-A6A8-259E1CD8916B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5842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charset="0"/>
              <a:buChar char="•"/>
            </a:pPr>
            <a:r>
              <a:rPr lang="tr-TR" dirty="0" err="1" smtClean="0"/>
              <a:t>Ultrasonografik</a:t>
            </a:r>
            <a:r>
              <a:rPr lang="tr-TR" baseline="0" dirty="0" smtClean="0"/>
              <a:t> görünüm </a:t>
            </a:r>
            <a:r>
              <a:rPr lang="tr-TR" baseline="0" dirty="0" err="1" smtClean="0"/>
              <a:t>kanamnın</a:t>
            </a:r>
            <a:r>
              <a:rPr lang="tr-TR" baseline="0" dirty="0" smtClean="0"/>
              <a:t> yaygınlığı ve yerinin yanı sıra </a:t>
            </a:r>
            <a:r>
              <a:rPr lang="tr-TR" baseline="0" dirty="0" err="1" smtClean="0"/>
              <a:t>ablasyo</a:t>
            </a:r>
            <a:r>
              <a:rPr lang="tr-TR" baseline="0" dirty="0" smtClean="0"/>
              <a:t> ile </a:t>
            </a:r>
            <a:r>
              <a:rPr lang="tr-TR" baseline="0" dirty="0" err="1" smtClean="0"/>
              <a:t>sonografik</a:t>
            </a:r>
            <a:r>
              <a:rPr lang="tr-TR" baseline="0" dirty="0" smtClean="0"/>
              <a:t> değerlendirmenin yapıldığı zaman arasında geçen süreye göre değişir.</a:t>
            </a:r>
          </a:p>
          <a:p>
            <a:pPr marL="171450" indent="-171450" algn="just">
              <a:buFont typeface="Arial" charset="0"/>
              <a:buChar char="•"/>
            </a:pPr>
            <a:r>
              <a:rPr lang="tr-TR" baseline="0" dirty="0" smtClean="0"/>
              <a:t>Ultrasonografi </a:t>
            </a:r>
            <a:r>
              <a:rPr lang="tr-TR" baseline="0" dirty="0" err="1" smtClean="0"/>
              <a:t>ablasyo</a:t>
            </a:r>
            <a:r>
              <a:rPr lang="tr-TR" baseline="0" dirty="0" smtClean="0"/>
              <a:t> olgularının en az yarısını saptama başarısızdır. Ancak, </a:t>
            </a:r>
            <a:r>
              <a:rPr lang="tr-TR" baseline="0" dirty="0" err="1" smtClean="0"/>
              <a:t>sonografik</a:t>
            </a:r>
            <a:r>
              <a:rPr lang="tr-TR" baseline="0" dirty="0" smtClean="0"/>
              <a:t> değerlendirmede </a:t>
            </a:r>
            <a:r>
              <a:rPr lang="tr-TR" baseline="0" dirty="0" err="1" smtClean="0"/>
              <a:t>ablasyo</a:t>
            </a:r>
            <a:r>
              <a:rPr lang="tr-TR" baseline="0" dirty="0" smtClean="0"/>
              <a:t> bulgusu varsa, </a:t>
            </a:r>
            <a:r>
              <a:rPr lang="tr-TR" baseline="0" dirty="0" err="1" smtClean="0"/>
              <a:t>ablasyo</a:t>
            </a:r>
            <a:r>
              <a:rPr lang="tr-TR" baseline="0" dirty="0" smtClean="0"/>
              <a:t> plasenta olasılığı yüksektir. </a:t>
            </a:r>
          </a:p>
          <a:p>
            <a:pPr marL="171450" indent="-171450" algn="just">
              <a:buFont typeface="Arial" charset="0"/>
              <a:buChar char="•"/>
            </a:pPr>
            <a:r>
              <a:rPr lang="tr-TR" baseline="0" dirty="0" smtClean="0"/>
              <a:t>Negatif ultrasonografi bulgusu tanıyı  dışlamaz.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9FB9A-5586-4F49-A6A8-259E1CD8916B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3332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charset="0"/>
              <a:buChar char="•"/>
            </a:pPr>
            <a:r>
              <a:rPr lang="tr-TR" dirty="0" err="1" smtClean="0"/>
              <a:t>Ablasyo</a:t>
            </a:r>
            <a:r>
              <a:rPr lang="tr-TR" dirty="0" smtClean="0"/>
              <a:t> semptomu olan olgular</a:t>
            </a:r>
            <a:r>
              <a:rPr lang="tr-TR" baseline="0" dirty="0" smtClean="0"/>
              <a:t> tanı koyulana, </a:t>
            </a:r>
            <a:r>
              <a:rPr lang="tr-TR" baseline="0" dirty="0" err="1" smtClean="0"/>
              <a:t>maternal</a:t>
            </a:r>
            <a:r>
              <a:rPr lang="tr-TR" baseline="0" dirty="0" smtClean="0"/>
              <a:t> ve </a:t>
            </a:r>
            <a:r>
              <a:rPr lang="tr-TR" baseline="0" dirty="0" err="1" smtClean="0"/>
              <a:t>fetal</a:t>
            </a:r>
            <a:r>
              <a:rPr lang="tr-TR" baseline="0" dirty="0" smtClean="0"/>
              <a:t> durum değerlendirilene ve uygun yönetime başlanana kadar doğumhanede izlenmelidir.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9FB9A-5586-4F49-A6A8-259E1CD8916B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411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Ana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B0DB6-F5C7-45FB-8CF3-31B45F9C2DA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8292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54955" y="1645920"/>
            <a:ext cx="9476469" cy="287542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err="1"/>
              <a:t>Ablasyo</a:t>
            </a:r>
            <a:r>
              <a:rPr lang="tr-TR" dirty="0"/>
              <a:t> </a:t>
            </a:r>
            <a:r>
              <a:rPr lang="tr-TR" dirty="0" smtClean="0"/>
              <a:t>Plasentada </a:t>
            </a:r>
            <a:r>
              <a:rPr lang="tr-TR" dirty="0"/>
              <a:t>T</a:t>
            </a:r>
            <a:r>
              <a:rPr lang="tr-TR" dirty="0" smtClean="0"/>
              <a:t>anı </a:t>
            </a:r>
            <a:r>
              <a:rPr lang="tr-TR" dirty="0"/>
              <a:t>ve </a:t>
            </a:r>
            <a:r>
              <a:rPr lang="tr-TR" dirty="0" err="1"/>
              <a:t>Y</a:t>
            </a:r>
            <a:r>
              <a:rPr lang="tr-TR" dirty="0" err="1" smtClean="0"/>
              <a:t>önetİm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1154954" y="4777380"/>
            <a:ext cx="9476469" cy="8614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>
                <a:solidFill>
                  <a:schemeClr val="bg1"/>
                </a:solidFill>
              </a:rPr>
              <a:t>Dr. </a:t>
            </a:r>
            <a:r>
              <a:rPr lang="tr-TR" dirty="0" smtClean="0">
                <a:solidFill>
                  <a:schemeClr val="bg1"/>
                </a:solidFill>
              </a:rPr>
              <a:t>Gökhan YILDIRIM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3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929148" y="2646010"/>
            <a:ext cx="10146889" cy="11887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>
                <a:latin typeface="Arial" charset="0"/>
                <a:ea typeface="Arial" charset="0"/>
                <a:cs typeface="Arial" charset="0"/>
              </a:rPr>
              <a:t>Y</a:t>
            </a:r>
            <a:r>
              <a:rPr lang="tr-TR" smtClean="0">
                <a:latin typeface="Arial" charset="0"/>
                <a:ea typeface="Arial" charset="0"/>
                <a:cs typeface="Arial" charset="0"/>
              </a:rPr>
              <a:t>önetim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80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9362" y="324466"/>
            <a:ext cx="9921933" cy="632705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Sürekli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monitörizasyona</a:t>
            </a:r>
            <a:r>
              <a:rPr lang="tr-TR" dirty="0" smtClean="0"/>
              <a:t> başlanır</a:t>
            </a:r>
          </a:p>
          <a:p>
            <a:r>
              <a:rPr lang="tr-TR" dirty="0" err="1" smtClean="0"/>
              <a:t>İntravenöz</a:t>
            </a:r>
            <a:r>
              <a:rPr lang="tr-TR" dirty="0" smtClean="0"/>
              <a:t>  geniş damar yolu açılır (şiddetli olgularda iki adet)</a:t>
            </a:r>
          </a:p>
          <a:p>
            <a:r>
              <a:rPr lang="tr-TR" dirty="0" smtClean="0"/>
              <a:t>İdrar çıkışı &gt;30 ml/saat olacak şekilde </a:t>
            </a:r>
            <a:r>
              <a:rPr lang="tr-TR" dirty="0" err="1" smtClean="0"/>
              <a:t>kristalloid</a:t>
            </a:r>
            <a:r>
              <a:rPr lang="tr-TR" dirty="0" smtClean="0"/>
              <a:t>, tercihen </a:t>
            </a:r>
            <a:r>
              <a:rPr lang="tr-TR" dirty="0" err="1" smtClean="0"/>
              <a:t>Laktatlı</a:t>
            </a:r>
            <a:r>
              <a:rPr lang="tr-TR" dirty="0" smtClean="0"/>
              <a:t> </a:t>
            </a:r>
            <a:r>
              <a:rPr lang="tr-TR" dirty="0" err="1" smtClean="0"/>
              <a:t>Ringer</a:t>
            </a:r>
            <a:r>
              <a:rPr lang="tr-TR" dirty="0" smtClean="0"/>
              <a:t>, </a:t>
            </a:r>
            <a:r>
              <a:rPr lang="tr-TR" dirty="0" err="1" smtClean="0"/>
              <a:t>infüzyonuna</a:t>
            </a:r>
            <a:r>
              <a:rPr lang="tr-TR" dirty="0" smtClean="0"/>
              <a:t> başlanır</a:t>
            </a:r>
          </a:p>
          <a:p>
            <a:r>
              <a:rPr lang="tr-TR" dirty="0" smtClean="0"/>
              <a:t>Annenin </a:t>
            </a:r>
            <a:r>
              <a:rPr lang="tr-TR" dirty="0" err="1" smtClean="0"/>
              <a:t>hemodinamik</a:t>
            </a:r>
            <a:r>
              <a:rPr lang="tr-TR" dirty="0" smtClean="0"/>
              <a:t> durumu yakından izlenir (kalp hızı, kan basıncı, idrar çıkışı, kan kaybı).</a:t>
            </a:r>
          </a:p>
          <a:p>
            <a:r>
              <a:rPr lang="tr-TR" dirty="0" smtClean="0"/>
              <a:t>Kan grubu, TKS, </a:t>
            </a:r>
            <a:r>
              <a:rPr lang="tr-TR" dirty="0" err="1" smtClean="0"/>
              <a:t>koagülasyon</a:t>
            </a:r>
            <a:r>
              <a:rPr lang="tr-TR" dirty="0" smtClean="0"/>
              <a:t> testleri (fibrinojen, PT, </a:t>
            </a:r>
            <a:r>
              <a:rPr lang="tr-TR" dirty="0" err="1" smtClean="0"/>
              <a:t>aPTT</a:t>
            </a:r>
            <a:r>
              <a:rPr lang="tr-TR" dirty="0" smtClean="0"/>
              <a:t>), </a:t>
            </a:r>
            <a:r>
              <a:rPr lang="tr-TR" dirty="0" err="1" smtClean="0"/>
              <a:t>kreatinin</a:t>
            </a:r>
            <a:r>
              <a:rPr lang="tr-TR" dirty="0" smtClean="0"/>
              <a:t> düzeyi ve karaciğer fonksiyon testleri için kan alınır</a:t>
            </a:r>
          </a:p>
          <a:p>
            <a:r>
              <a:rPr lang="tr-TR" dirty="0" smtClean="0"/>
              <a:t>Gerekirse kan ve kan ürünleri verilir➔ </a:t>
            </a:r>
          </a:p>
          <a:p>
            <a:pPr lvl="1"/>
            <a:r>
              <a:rPr lang="tr-TR" sz="1800" dirty="0"/>
              <a:t>K</a:t>
            </a:r>
            <a:r>
              <a:rPr lang="tr-TR" sz="1800" dirty="0" smtClean="0"/>
              <a:t>an kaybı 500 </a:t>
            </a:r>
            <a:r>
              <a:rPr lang="mr-IN" sz="1800" dirty="0" smtClean="0"/>
              <a:t>–</a:t>
            </a:r>
            <a:r>
              <a:rPr lang="tr-TR" sz="1800" dirty="0" smtClean="0"/>
              <a:t> 1000 </a:t>
            </a:r>
            <a:r>
              <a:rPr lang="tr-TR" sz="1800" dirty="0" err="1" smtClean="0"/>
              <a:t>mL</a:t>
            </a:r>
            <a:r>
              <a:rPr lang="tr-TR" sz="1800" dirty="0" smtClean="0"/>
              <a:t> ise transfüzyona başlanır; </a:t>
            </a:r>
          </a:p>
          <a:p>
            <a:pPr lvl="1"/>
            <a:r>
              <a:rPr lang="tr-TR" sz="1800" dirty="0" smtClean="0"/>
              <a:t>Transfüzyon miktarı ≥ 4 U ise masif transfüzyon protokolü uygulanır 6 eritrosit süspansiyonu, 6 ünite TDP, 1 veya 2 ünite </a:t>
            </a:r>
            <a:r>
              <a:rPr lang="tr-TR" sz="1800" dirty="0" err="1" smtClean="0"/>
              <a:t>kriyopresipitat</a:t>
            </a:r>
            <a:r>
              <a:rPr lang="tr-TR" sz="1800" dirty="0" smtClean="0"/>
              <a:t> ve 1 doz </a:t>
            </a:r>
            <a:r>
              <a:rPr lang="tr-TR" sz="1800" dirty="0" err="1" smtClean="0"/>
              <a:t>trombosit</a:t>
            </a:r>
            <a:r>
              <a:rPr lang="tr-TR" sz="1800" dirty="0" smtClean="0"/>
              <a:t>  </a:t>
            </a:r>
          </a:p>
          <a:p>
            <a:r>
              <a:rPr lang="tr-TR" dirty="0" smtClean="0"/>
              <a:t>Transfüzyondaki amaç </a:t>
            </a:r>
          </a:p>
          <a:p>
            <a:pPr lvl="2"/>
            <a:r>
              <a:rPr lang="tr-TR" sz="1800" dirty="0" err="1" smtClean="0"/>
              <a:t>Hct</a:t>
            </a:r>
            <a:r>
              <a:rPr lang="tr-TR" sz="1800" dirty="0" smtClean="0"/>
              <a:t> düzeyini ≥%25 </a:t>
            </a:r>
            <a:r>
              <a:rPr lang="mr-IN" sz="1800" dirty="0" smtClean="0"/>
              <a:t>–</a:t>
            </a:r>
            <a:r>
              <a:rPr lang="tr-TR" sz="1800" dirty="0" smtClean="0"/>
              <a:t> 30</a:t>
            </a:r>
          </a:p>
          <a:p>
            <a:pPr lvl="2"/>
            <a:r>
              <a:rPr lang="tr-TR" sz="1800" dirty="0" err="1" smtClean="0"/>
              <a:t>Tromosit</a:t>
            </a:r>
            <a:r>
              <a:rPr lang="tr-TR" sz="1800" dirty="0" smtClean="0"/>
              <a:t> sayısını ≥75.000/</a:t>
            </a:r>
            <a:r>
              <a:rPr lang="tr-TR" sz="1800" dirty="0" err="1" smtClean="0"/>
              <a:t>microL</a:t>
            </a:r>
            <a:endParaRPr lang="tr-TR" sz="1800" dirty="0" smtClean="0"/>
          </a:p>
          <a:p>
            <a:pPr lvl="2"/>
            <a:r>
              <a:rPr lang="tr-TR" sz="1800" dirty="0" smtClean="0"/>
              <a:t>Fibrinojen düzeyini ≥100  mg/</a:t>
            </a:r>
            <a:r>
              <a:rPr lang="tr-TR" sz="1800" dirty="0" err="1" smtClean="0"/>
              <a:t>dL</a:t>
            </a:r>
            <a:r>
              <a:rPr lang="tr-TR" sz="1800" dirty="0" smtClean="0"/>
              <a:t> </a:t>
            </a:r>
          </a:p>
          <a:p>
            <a:pPr lvl="2"/>
            <a:r>
              <a:rPr lang="tr-TR" sz="1800" dirty="0" smtClean="0"/>
              <a:t>PT ve PTT &lt;1.5 olmasını sağlamaktır</a:t>
            </a:r>
          </a:p>
          <a:p>
            <a:pPr lvl="2"/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5979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45342" y="179881"/>
            <a:ext cx="9990754" cy="649074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250000"/>
              </a:lnSpc>
            </a:pPr>
            <a:r>
              <a:rPr lang="tr-TR" dirty="0" smtClean="0">
                <a:solidFill>
                  <a:srgbClr val="C00000"/>
                </a:solidFill>
              </a:rPr>
              <a:t>Yönetimi etkileyen en önemli faktörler;</a:t>
            </a:r>
          </a:p>
          <a:p>
            <a:pPr lvl="1" algn="just">
              <a:lnSpc>
                <a:spcPct val="250000"/>
              </a:lnSpc>
            </a:pPr>
            <a:r>
              <a:rPr lang="tr-TR" sz="1800" dirty="0"/>
              <a:t>G</a:t>
            </a:r>
            <a:r>
              <a:rPr lang="tr-TR" sz="1800" dirty="0" smtClean="0"/>
              <a:t>ebelik haftası</a:t>
            </a:r>
          </a:p>
          <a:p>
            <a:pPr lvl="1" algn="just">
              <a:lnSpc>
                <a:spcPct val="250000"/>
              </a:lnSpc>
            </a:pPr>
            <a:r>
              <a:rPr lang="tr-TR" sz="1800" dirty="0" err="1" smtClean="0"/>
              <a:t>Fetal</a:t>
            </a:r>
            <a:r>
              <a:rPr lang="tr-TR" sz="1800" dirty="0" smtClean="0"/>
              <a:t> ve </a:t>
            </a:r>
            <a:r>
              <a:rPr lang="tr-TR" sz="1800" dirty="0" err="1" smtClean="0"/>
              <a:t>maternal</a:t>
            </a:r>
            <a:r>
              <a:rPr lang="tr-TR" sz="1800" dirty="0" smtClean="0"/>
              <a:t> durum</a:t>
            </a:r>
          </a:p>
          <a:p>
            <a:pPr algn="just">
              <a:lnSpc>
                <a:spcPct val="250000"/>
              </a:lnSpc>
            </a:pPr>
            <a:r>
              <a:rPr lang="tr-TR" dirty="0" smtClean="0">
                <a:solidFill>
                  <a:srgbClr val="C00000"/>
                </a:solidFill>
              </a:rPr>
              <a:t>Aşağıdakilerin herhangi birinin varlığında şiddetli </a:t>
            </a:r>
            <a:r>
              <a:rPr lang="tr-TR" dirty="0" err="1" smtClean="0">
                <a:solidFill>
                  <a:srgbClr val="C00000"/>
                </a:solidFill>
              </a:rPr>
              <a:t>ablasyo</a:t>
            </a:r>
            <a:r>
              <a:rPr lang="tr-TR" dirty="0" smtClean="0">
                <a:solidFill>
                  <a:srgbClr val="C00000"/>
                </a:solidFill>
              </a:rPr>
              <a:t> plasenta düşünülür</a:t>
            </a:r>
          </a:p>
          <a:p>
            <a:pPr lvl="1" algn="just">
              <a:lnSpc>
                <a:spcPct val="250000"/>
              </a:lnSpc>
            </a:pPr>
            <a:r>
              <a:rPr lang="tr-TR" sz="1800" b="1" dirty="0" err="1" smtClean="0"/>
              <a:t>Maternal</a:t>
            </a:r>
            <a:r>
              <a:rPr lang="tr-TR" sz="1800" dirty="0" smtClean="0"/>
              <a:t>; DIC, </a:t>
            </a:r>
            <a:r>
              <a:rPr lang="tr-TR" sz="1800" dirty="0" err="1" smtClean="0"/>
              <a:t>hipovolemik</a:t>
            </a:r>
            <a:r>
              <a:rPr lang="tr-TR" sz="1800" dirty="0" smtClean="0"/>
              <a:t> şok, kan transfüzyonu, böbrek yetmezliği, ölüm</a:t>
            </a:r>
          </a:p>
          <a:p>
            <a:pPr lvl="1" algn="just">
              <a:lnSpc>
                <a:spcPct val="250000"/>
              </a:lnSpc>
            </a:pPr>
            <a:r>
              <a:rPr lang="tr-TR" sz="1800" b="1" dirty="0" err="1" smtClean="0"/>
              <a:t>Fetal</a:t>
            </a:r>
            <a:r>
              <a:rPr lang="tr-TR" sz="1800" b="1" dirty="0" smtClean="0"/>
              <a:t>;  </a:t>
            </a:r>
            <a:r>
              <a:rPr lang="tr-TR" sz="1800" dirty="0" smtClean="0"/>
              <a:t>güven vermeyen </a:t>
            </a:r>
            <a:r>
              <a:rPr lang="tr-TR" sz="1800" dirty="0" err="1" smtClean="0"/>
              <a:t>fetal</a:t>
            </a:r>
            <a:r>
              <a:rPr lang="tr-TR" sz="1800" dirty="0" smtClean="0"/>
              <a:t> durum, </a:t>
            </a:r>
            <a:r>
              <a:rPr lang="tr-TR" sz="1800" dirty="0" err="1" smtClean="0"/>
              <a:t>intrauterin</a:t>
            </a:r>
            <a:r>
              <a:rPr lang="tr-TR" sz="1800" dirty="0" smtClean="0"/>
              <a:t> büyüme kısıtlılığı, </a:t>
            </a:r>
            <a:r>
              <a:rPr lang="tr-TR" sz="1800" dirty="0" err="1" smtClean="0"/>
              <a:t>preterm</a:t>
            </a:r>
            <a:r>
              <a:rPr lang="tr-TR" sz="1800" dirty="0" smtClean="0"/>
              <a:t> doğum gereksinimi, ölüm</a:t>
            </a:r>
          </a:p>
        </p:txBody>
      </p:sp>
    </p:spTree>
    <p:extLst>
      <p:ext uri="{BB962C8B-B14F-4D97-AF65-F5344CB8AC3E}">
        <p14:creationId xmlns:p14="http://schemas.microsoft.com/office/powerpoint/2010/main" val="4672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342350" y="224852"/>
            <a:ext cx="249736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Miad</a:t>
            </a:r>
            <a:r>
              <a:rPr lang="tr-TR" dirty="0" smtClean="0"/>
              <a:t>/Miada yakın</a:t>
            </a:r>
            <a:endParaRPr lang="tr-TR" dirty="0"/>
          </a:p>
        </p:txBody>
      </p:sp>
      <p:cxnSp>
        <p:nvCxnSpPr>
          <p:cNvPr id="6" name="Düz Bağlayıcı 5"/>
          <p:cNvCxnSpPr/>
          <p:nvPr/>
        </p:nvCxnSpPr>
        <p:spPr>
          <a:xfrm flipH="1">
            <a:off x="5482805" y="594184"/>
            <a:ext cx="0" cy="350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2128594" y="974360"/>
            <a:ext cx="6850514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2128600" y="974360"/>
            <a:ext cx="0" cy="524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499017" y="1499018"/>
            <a:ext cx="139048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err="1" smtClean="0"/>
              <a:t>Fetus</a:t>
            </a:r>
            <a:r>
              <a:rPr lang="tr-TR" dirty="0" smtClean="0"/>
              <a:t> Canlı</a:t>
            </a:r>
            <a:endParaRPr lang="tr-TR" dirty="0"/>
          </a:p>
        </p:txBody>
      </p:sp>
      <p:cxnSp>
        <p:nvCxnSpPr>
          <p:cNvPr id="14" name="Düz Bağlayıcı 13"/>
          <p:cNvCxnSpPr>
            <a:stCxn id="12" idx="2"/>
          </p:cNvCxnSpPr>
          <p:nvPr/>
        </p:nvCxnSpPr>
        <p:spPr>
          <a:xfrm flipH="1">
            <a:off x="2111397" y="1868350"/>
            <a:ext cx="0" cy="280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1154243" y="2158584"/>
            <a:ext cx="19487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1154243" y="2158583"/>
            <a:ext cx="0" cy="539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265252" y="2696474"/>
            <a:ext cx="167095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Güven veren </a:t>
            </a:r>
          </a:p>
          <a:p>
            <a:r>
              <a:rPr lang="tr-TR" dirty="0" smtClean="0"/>
              <a:t>   </a:t>
            </a:r>
            <a:r>
              <a:rPr lang="tr-TR" dirty="0" err="1" smtClean="0"/>
              <a:t>fetal</a:t>
            </a:r>
            <a:r>
              <a:rPr lang="tr-TR" dirty="0" smtClean="0"/>
              <a:t> durum</a:t>
            </a:r>
          </a:p>
          <a:p>
            <a:endParaRPr lang="tr-TR" dirty="0"/>
          </a:p>
          <a:p>
            <a:endParaRPr lang="tr-TR" dirty="0"/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1154243" y="3903181"/>
            <a:ext cx="0" cy="9386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/>
          <p:cNvSpPr txBox="1"/>
          <p:nvPr/>
        </p:nvSpPr>
        <p:spPr>
          <a:xfrm>
            <a:off x="134112" y="4841823"/>
            <a:ext cx="197728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Vajinal doğum</a:t>
            </a:r>
            <a:endParaRPr lang="tr-TR" dirty="0"/>
          </a:p>
        </p:txBody>
      </p:sp>
      <p:cxnSp>
        <p:nvCxnSpPr>
          <p:cNvPr id="24" name="Düz Bağlayıcı 23"/>
          <p:cNvCxnSpPr/>
          <p:nvPr/>
        </p:nvCxnSpPr>
        <p:spPr>
          <a:xfrm>
            <a:off x="3102964" y="2158583"/>
            <a:ext cx="0" cy="537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1993694" y="2702852"/>
            <a:ext cx="332781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Vajinal doğum </a:t>
            </a:r>
            <a:r>
              <a:rPr lang="tr-TR" dirty="0" err="1" smtClean="0"/>
              <a:t>kontrendike</a:t>
            </a:r>
            <a:endParaRPr lang="tr-TR" dirty="0" smtClean="0"/>
          </a:p>
          <a:p>
            <a:r>
              <a:rPr lang="tr-TR" dirty="0" smtClean="0"/>
              <a:t>Güven vermeyen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</a:p>
          <a:p>
            <a:r>
              <a:rPr lang="tr-TR" dirty="0"/>
              <a:t> </a:t>
            </a:r>
            <a:r>
              <a:rPr lang="tr-TR" dirty="0" smtClean="0"/>
              <a:t>  durum</a:t>
            </a:r>
          </a:p>
          <a:p>
            <a:r>
              <a:rPr lang="tr-TR" dirty="0" smtClean="0"/>
              <a:t>Anne stabil değil</a:t>
            </a:r>
            <a:endParaRPr lang="tr-TR" dirty="0"/>
          </a:p>
        </p:txBody>
      </p:sp>
      <p:cxnSp>
        <p:nvCxnSpPr>
          <p:cNvPr id="27" name="Düz Ok Bağlayıcısı 26"/>
          <p:cNvCxnSpPr/>
          <p:nvPr/>
        </p:nvCxnSpPr>
        <p:spPr>
          <a:xfrm>
            <a:off x="3261460" y="3903181"/>
            <a:ext cx="5996" cy="9386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2258554" y="4841823"/>
            <a:ext cx="236864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Sezaryen doğum</a:t>
            </a:r>
            <a:endParaRPr lang="tr-TR"/>
          </a:p>
        </p:txBody>
      </p:sp>
      <p:cxnSp>
        <p:nvCxnSpPr>
          <p:cNvPr id="31" name="Düz Bağlayıcı 30"/>
          <p:cNvCxnSpPr/>
          <p:nvPr/>
        </p:nvCxnSpPr>
        <p:spPr>
          <a:xfrm>
            <a:off x="8979108" y="974360"/>
            <a:ext cx="0" cy="52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8459702" y="1499018"/>
            <a:ext cx="123293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Fetus</a:t>
            </a:r>
            <a:r>
              <a:rPr lang="tr-TR" dirty="0" smtClean="0"/>
              <a:t> ölü</a:t>
            </a:r>
            <a:endParaRPr lang="tr-TR" dirty="0"/>
          </a:p>
        </p:txBody>
      </p:sp>
      <p:cxnSp>
        <p:nvCxnSpPr>
          <p:cNvPr id="36" name="Düz Bağlayıcı 35"/>
          <p:cNvCxnSpPr/>
          <p:nvPr/>
        </p:nvCxnSpPr>
        <p:spPr>
          <a:xfrm flipH="1">
            <a:off x="8961900" y="1868349"/>
            <a:ext cx="1" cy="275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/>
          <p:cNvCxnSpPr/>
          <p:nvPr/>
        </p:nvCxnSpPr>
        <p:spPr>
          <a:xfrm flipV="1">
            <a:off x="8004747" y="2158583"/>
            <a:ext cx="19487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/>
          <p:cNvCxnSpPr/>
          <p:nvPr/>
        </p:nvCxnSpPr>
        <p:spPr>
          <a:xfrm>
            <a:off x="8004747" y="2158582"/>
            <a:ext cx="0" cy="539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/>
          <p:cNvCxnSpPr/>
          <p:nvPr/>
        </p:nvCxnSpPr>
        <p:spPr>
          <a:xfrm>
            <a:off x="9953468" y="2158582"/>
            <a:ext cx="0" cy="537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etin kutusu 39"/>
          <p:cNvSpPr txBox="1"/>
          <p:nvPr/>
        </p:nvSpPr>
        <p:spPr>
          <a:xfrm>
            <a:off x="6766560" y="2713221"/>
            <a:ext cx="198894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Vajinal doğum</a:t>
            </a:r>
            <a:endParaRPr lang="tr-TR"/>
          </a:p>
        </p:txBody>
      </p:sp>
      <p:sp>
        <p:nvSpPr>
          <p:cNvPr id="41" name="Metin kutusu 40"/>
          <p:cNvSpPr txBox="1"/>
          <p:nvPr/>
        </p:nvSpPr>
        <p:spPr>
          <a:xfrm>
            <a:off x="9022609" y="2696474"/>
            <a:ext cx="241613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Vajinal doğum için</a:t>
            </a:r>
          </a:p>
          <a:p>
            <a:r>
              <a:rPr lang="tr-TR" dirty="0" err="1" smtClean="0"/>
              <a:t>kontrendikasyon</a:t>
            </a:r>
            <a:endParaRPr lang="tr-TR" dirty="0"/>
          </a:p>
        </p:txBody>
      </p:sp>
      <p:cxnSp>
        <p:nvCxnSpPr>
          <p:cNvPr id="43" name="Düz Bağlayıcı 42"/>
          <p:cNvCxnSpPr/>
          <p:nvPr/>
        </p:nvCxnSpPr>
        <p:spPr>
          <a:xfrm>
            <a:off x="8004747" y="3082553"/>
            <a:ext cx="0" cy="6949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etin kutusu 43"/>
          <p:cNvSpPr txBox="1"/>
          <p:nvPr/>
        </p:nvSpPr>
        <p:spPr>
          <a:xfrm>
            <a:off x="7110912" y="3774715"/>
            <a:ext cx="206966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İlerleme başarısız</a:t>
            </a:r>
          </a:p>
          <a:p>
            <a:r>
              <a:rPr lang="tr-TR" dirty="0" smtClean="0"/>
              <a:t>Anne stabil değil</a:t>
            </a:r>
            <a:endParaRPr lang="tr-TR" dirty="0"/>
          </a:p>
        </p:txBody>
      </p:sp>
      <p:cxnSp>
        <p:nvCxnSpPr>
          <p:cNvPr id="46" name="Düz Ok Bağlayıcısı 45"/>
          <p:cNvCxnSpPr>
            <a:stCxn id="44" idx="2"/>
          </p:cNvCxnSpPr>
          <p:nvPr/>
        </p:nvCxnSpPr>
        <p:spPr>
          <a:xfrm flipH="1">
            <a:off x="8004748" y="4421046"/>
            <a:ext cx="0" cy="620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Metin kutusu 46"/>
          <p:cNvSpPr txBox="1"/>
          <p:nvPr/>
        </p:nvSpPr>
        <p:spPr>
          <a:xfrm>
            <a:off x="6661262" y="5081844"/>
            <a:ext cx="229268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Sezaryen doğum</a:t>
            </a:r>
            <a:endParaRPr lang="tr-TR" dirty="0"/>
          </a:p>
        </p:txBody>
      </p:sp>
      <p:cxnSp>
        <p:nvCxnSpPr>
          <p:cNvPr id="51" name="Düz Bağlayıcı 50"/>
          <p:cNvCxnSpPr>
            <a:stCxn id="41" idx="2"/>
          </p:cNvCxnSpPr>
          <p:nvPr/>
        </p:nvCxnSpPr>
        <p:spPr>
          <a:xfrm flipH="1">
            <a:off x="9953469" y="3342805"/>
            <a:ext cx="0" cy="20508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Ok Bağlayıcısı 52"/>
          <p:cNvCxnSpPr/>
          <p:nvPr/>
        </p:nvCxnSpPr>
        <p:spPr>
          <a:xfrm flipH="1">
            <a:off x="8961900" y="5393652"/>
            <a:ext cx="9915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45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946754" y="239843"/>
            <a:ext cx="107988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Preterm</a:t>
            </a:r>
            <a:endParaRPr lang="tr-TR" dirty="0"/>
          </a:p>
        </p:txBody>
      </p:sp>
      <p:cxnSp>
        <p:nvCxnSpPr>
          <p:cNvPr id="6" name="Düz Bağlayıcı 5"/>
          <p:cNvCxnSpPr>
            <a:stCxn id="2" idx="2"/>
          </p:cNvCxnSpPr>
          <p:nvPr/>
        </p:nvCxnSpPr>
        <p:spPr>
          <a:xfrm flipH="1">
            <a:off x="5426439" y="609175"/>
            <a:ext cx="0" cy="440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1798820" y="1049312"/>
            <a:ext cx="8049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798820" y="1049311"/>
            <a:ext cx="0" cy="3897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854446" y="1454048"/>
            <a:ext cx="268123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Fetus</a:t>
            </a:r>
            <a:r>
              <a:rPr lang="tr-TR" dirty="0" smtClean="0"/>
              <a:t> canlı (&lt;24 hafta)</a:t>
            </a:r>
            <a:endParaRPr lang="tr-TR" dirty="0"/>
          </a:p>
        </p:txBody>
      </p:sp>
      <p:cxnSp>
        <p:nvCxnSpPr>
          <p:cNvPr id="13" name="Düz Bağlayıcı 12"/>
          <p:cNvCxnSpPr/>
          <p:nvPr/>
        </p:nvCxnSpPr>
        <p:spPr>
          <a:xfrm>
            <a:off x="5424706" y="1049311"/>
            <a:ext cx="0" cy="39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4298563" y="1439056"/>
            <a:ext cx="283375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Fetus</a:t>
            </a:r>
            <a:r>
              <a:rPr lang="tr-TR" dirty="0" smtClean="0"/>
              <a:t> canlı (&gt;24 hafta)</a:t>
            </a:r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9848539" y="1049313"/>
            <a:ext cx="0" cy="39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9329132" y="1454048"/>
            <a:ext cx="116964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Fetus</a:t>
            </a:r>
            <a:r>
              <a:rPr lang="tr-TR" dirty="0" smtClean="0"/>
              <a:t> ölü</a:t>
            </a:r>
            <a:endParaRPr lang="tr-TR" dirty="0"/>
          </a:p>
        </p:txBody>
      </p:sp>
      <p:cxnSp>
        <p:nvCxnSpPr>
          <p:cNvPr id="17" name="Düz Bağlayıcı 16"/>
          <p:cNvCxnSpPr/>
          <p:nvPr/>
        </p:nvCxnSpPr>
        <p:spPr>
          <a:xfrm>
            <a:off x="1801320" y="1831291"/>
            <a:ext cx="0" cy="3897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1125636" y="2236028"/>
            <a:ext cx="161756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Değerlendir</a:t>
            </a:r>
            <a:endParaRPr lang="tr-TR" dirty="0"/>
          </a:p>
        </p:txBody>
      </p:sp>
      <p:cxnSp>
        <p:nvCxnSpPr>
          <p:cNvPr id="19" name="Düz Bağlayıcı 18"/>
          <p:cNvCxnSpPr/>
          <p:nvPr/>
        </p:nvCxnSpPr>
        <p:spPr>
          <a:xfrm>
            <a:off x="5427206" y="1831291"/>
            <a:ext cx="0" cy="39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4632960" y="2236028"/>
            <a:ext cx="157276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Değerlendir</a:t>
            </a:r>
            <a:endParaRPr lang="tr-TR" dirty="0"/>
          </a:p>
        </p:txBody>
      </p:sp>
      <p:cxnSp>
        <p:nvCxnSpPr>
          <p:cNvPr id="21" name="Düz Bağlayıcı 20"/>
          <p:cNvCxnSpPr/>
          <p:nvPr/>
        </p:nvCxnSpPr>
        <p:spPr>
          <a:xfrm>
            <a:off x="9851039" y="1831293"/>
            <a:ext cx="0" cy="39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/>
          <p:cNvSpPr txBox="1"/>
          <p:nvPr/>
        </p:nvSpPr>
        <p:spPr>
          <a:xfrm>
            <a:off x="9405146" y="2236028"/>
            <a:ext cx="109363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Doğum</a:t>
            </a:r>
            <a:endParaRPr lang="tr-TR" dirty="0"/>
          </a:p>
        </p:txBody>
      </p:sp>
      <p:cxnSp>
        <p:nvCxnSpPr>
          <p:cNvPr id="24" name="Düz Bağlayıcı 23"/>
          <p:cNvCxnSpPr/>
          <p:nvPr/>
        </p:nvCxnSpPr>
        <p:spPr>
          <a:xfrm>
            <a:off x="1798820" y="2605362"/>
            <a:ext cx="0" cy="452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 flipV="1">
            <a:off x="1125637" y="3057995"/>
            <a:ext cx="1467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125637" y="3057995"/>
            <a:ext cx="0" cy="374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2593298" y="3057995"/>
            <a:ext cx="0" cy="374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etin kutusu 29"/>
          <p:cNvSpPr txBox="1"/>
          <p:nvPr/>
        </p:nvSpPr>
        <p:spPr>
          <a:xfrm>
            <a:off x="341377" y="3432748"/>
            <a:ext cx="155048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Anne stabil</a:t>
            </a:r>
          </a:p>
          <a:p>
            <a:r>
              <a:rPr lang="tr-TR" dirty="0" smtClean="0"/>
              <a:t>değil</a:t>
            </a:r>
            <a:endParaRPr lang="tr-TR" dirty="0"/>
          </a:p>
        </p:txBody>
      </p:sp>
      <p:cxnSp>
        <p:nvCxnSpPr>
          <p:cNvPr id="32" name="Düz Ok Bağlayıcısı 31"/>
          <p:cNvCxnSpPr>
            <a:stCxn id="30" idx="2"/>
          </p:cNvCxnSpPr>
          <p:nvPr/>
        </p:nvCxnSpPr>
        <p:spPr>
          <a:xfrm>
            <a:off x="1116620" y="4079079"/>
            <a:ext cx="9018" cy="432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Metin kutusu 32"/>
          <p:cNvSpPr txBox="1"/>
          <p:nvPr/>
        </p:nvSpPr>
        <p:spPr>
          <a:xfrm>
            <a:off x="585216" y="4512041"/>
            <a:ext cx="11017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Doğum</a:t>
            </a:r>
          </a:p>
          <a:p>
            <a:endParaRPr lang="tr-TR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1980790" y="3432748"/>
            <a:ext cx="142026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Anne stabil</a:t>
            </a:r>
          </a:p>
          <a:p>
            <a:endParaRPr lang="tr-TR" dirty="0"/>
          </a:p>
        </p:txBody>
      </p:sp>
      <p:cxnSp>
        <p:nvCxnSpPr>
          <p:cNvPr id="35" name="Düz Ok Bağlayıcısı 34"/>
          <p:cNvCxnSpPr/>
          <p:nvPr/>
        </p:nvCxnSpPr>
        <p:spPr>
          <a:xfrm flipH="1">
            <a:off x="2593297" y="4079079"/>
            <a:ext cx="1" cy="432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etin kutusu 35"/>
          <p:cNvSpPr txBox="1"/>
          <p:nvPr/>
        </p:nvSpPr>
        <p:spPr>
          <a:xfrm>
            <a:off x="1992317" y="4512041"/>
            <a:ext cx="14087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Konservatif</a:t>
            </a:r>
          </a:p>
          <a:p>
            <a:r>
              <a:rPr lang="tr-TR" dirty="0" smtClean="0"/>
              <a:t>yönetim</a:t>
            </a:r>
            <a:endParaRPr lang="tr-TR" dirty="0"/>
          </a:p>
        </p:txBody>
      </p:sp>
      <p:cxnSp>
        <p:nvCxnSpPr>
          <p:cNvPr id="38" name="Düz Bağlayıcı 37"/>
          <p:cNvCxnSpPr>
            <a:stCxn id="20" idx="2"/>
          </p:cNvCxnSpPr>
          <p:nvPr/>
        </p:nvCxnSpPr>
        <p:spPr>
          <a:xfrm>
            <a:off x="5419344" y="2605360"/>
            <a:ext cx="5363" cy="6924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510671" y="3312828"/>
            <a:ext cx="2171457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Güven vermeyen </a:t>
            </a:r>
          </a:p>
          <a:p>
            <a:r>
              <a:rPr lang="tr-TR" dirty="0" smtClean="0"/>
              <a:t>    </a:t>
            </a:r>
            <a:r>
              <a:rPr lang="tr-TR" dirty="0" err="1" smtClean="0"/>
              <a:t>fetal</a:t>
            </a:r>
            <a:r>
              <a:rPr lang="tr-TR" dirty="0" smtClean="0"/>
              <a:t> durum</a:t>
            </a:r>
          </a:p>
          <a:p>
            <a:r>
              <a:rPr lang="tr-TR" dirty="0" smtClean="0"/>
              <a:t>Anne stabil değil</a:t>
            </a:r>
            <a:endParaRPr lang="tr-TR" dirty="0"/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5432392" y="4241582"/>
            <a:ext cx="1" cy="432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etin kutusu 40"/>
          <p:cNvSpPr txBox="1"/>
          <p:nvPr/>
        </p:nvSpPr>
        <p:spPr>
          <a:xfrm>
            <a:off x="4996303" y="4689534"/>
            <a:ext cx="103033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Doğum</a:t>
            </a:r>
          </a:p>
          <a:p>
            <a:endParaRPr lang="tr-TR" dirty="0"/>
          </a:p>
        </p:txBody>
      </p:sp>
      <p:cxnSp>
        <p:nvCxnSpPr>
          <p:cNvPr id="43" name="Düz Bağlayıcı 42"/>
          <p:cNvCxnSpPr/>
          <p:nvPr/>
        </p:nvCxnSpPr>
        <p:spPr>
          <a:xfrm>
            <a:off x="5424704" y="2743205"/>
            <a:ext cx="35544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/>
          <p:cNvCxnSpPr/>
          <p:nvPr/>
        </p:nvCxnSpPr>
        <p:spPr>
          <a:xfrm>
            <a:off x="8979108" y="2743205"/>
            <a:ext cx="0" cy="4497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etin kutusu 45"/>
          <p:cNvSpPr txBox="1"/>
          <p:nvPr/>
        </p:nvSpPr>
        <p:spPr>
          <a:xfrm>
            <a:off x="7700124" y="3192906"/>
            <a:ext cx="322390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Güven veren </a:t>
            </a:r>
            <a:r>
              <a:rPr lang="tr-TR" dirty="0" err="1" smtClean="0"/>
              <a:t>fetal</a:t>
            </a:r>
            <a:r>
              <a:rPr lang="tr-TR" dirty="0"/>
              <a:t> </a:t>
            </a:r>
            <a:r>
              <a:rPr lang="tr-TR" dirty="0" smtClean="0"/>
              <a:t>durum</a:t>
            </a:r>
          </a:p>
          <a:p>
            <a:r>
              <a:rPr lang="tr-TR" dirty="0" smtClean="0"/>
              <a:t>Anne stabil</a:t>
            </a:r>
            <a:endParaRPr lang="tr-TR" dirty="0"/>
          </a:p>
        </p:txBody>
      </p:sp>
      <p:cxnSp>
        <p:nvCxnSpPr>
          <p:cNvPr id="47" name="Düz Ok Bağlayıcısı 46"/>
          <p:cNvCxnSpPr/>
          <p:nvPr/>
        </p:nvCxnSpPr>
        <p:spPr>
          <a:xfrm flipH="1">
            <a:off x="8957545" y="3840523"/>
            <a:ext cx="1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etin kutusu 47"/>
          <p:cNvSpPr txBox="1"/>
          <p:nvPr/>
        </p:nvSpPr>
        <p:spPr>
          <a:xfrm>
            <a:off x="7831915" y="4168555"/>
            <a:ext cx="292142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mtClean="0"/>
              <a:t>Konservatif yönetim</a:t>
            </a:r>
            <a:endParaRPr lang="tr-TR" dirty="0"/>
          </a:p>
        </p:txBody>
      </p:sp>
      <p:cxnSp>
        <p:nvCxnSpPr>
          <p:cNvPr id="50" name="Düz Bağlayıcı 49"/>
          <p:cNvCxnSpPr/>
          <p:nvPr/>
        </p:nvCxnSpPr>
        <p:spPr>
          <a:xfrm>
            <a:off x="8957545" y="4527034"/>
            <a:ext cx="0" cy="4041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Metin kutusu 51"/>
          <p:cNvSpPr txBox="1"/>
          <p:nvPr/>
        </p:nvSpPr>
        <p:spPr>
          <a:xfrm>
            <a:off x="7577084" y="4946125"/>
            <a:ext cx="343229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Steroid</a:t>
            </a:r>
            <a:endParaRPr lang="tr-TR" dirty="0" smtClean="0"/>
          </a:p>
          <a:p>
            <a:r>
              <a:rPr lang="tr-TR" dirty="0" err="1" smtClean="0"/>
              <a:t>Endikasyonu</a:t>
            </a:r>
            <a:r>
              <a:rPr lang="tr-TR" dirty="0" smtClean="0"/>
              <a:t> varsa➞ </a:t>
            </a:r>
            <a:r>
              <a:rPr lang="tr-TR" dirty="0" err="1" smtClean="0"/>
              <a:t>tokoliz</a:t>
            </a:r>
            <a:endParaRPr lang="tr-TR" dirty="0" smtClean="0"/>
          </a:p>
          <a:p>
            <a:r>
              <a:rPr lang="tr-TR" dirty="0" smtClean="0"/>
              <a:t>Anne ve </a:t>
            </a:r>
            <a:r>
              <a:rPr lang="tr-TR" dirty="0" err="1" smtClean="0"/>
              <a:t>fetusu</a:t>
            </a:r>
            <a:r>
              <a:rPr lang="tr-TR" dirty="0" smtClean="0"/>
              <a:t> yakından izle</a:t>
            </a:r>
          </a:p>
          <a:p>
            <a:r>
              <a:rPr lang="tr-TR" dirty="0" smtClean="0"/>
              <a:t>Aylık USG</a:t>
            </a:r>
            <a:endParaRPr lang="tr-TR" dirty="0"/>
          </a:p>
        </p:txBody>
      </p:sp>
      <p:cxnSp>
        <p:nvCxnSpPr>
          <p:cNvPr id="53" name="Düz Ok Bağlayıcısı 52"/>
          <p:cNvCxnSpPr/>
          <p:nvPr/>
        </p:nvCxnSpPr>
        <p:spPr>
          <a:xfrm flipH="1">
            <a:off x="8957544" y="6137692"/>
            <a:ext cx="1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Metin kutusu 53"/>
          <p:cNvSpPr txBox="1"/>
          <p:nvPr/>
        </p:nvSpPr>
        <p:spPr>
          <a:xfrm>
            <a:off x="7442174" y="6410702"/>
            <a:ext cx="370131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37 ile 38. hafta arasında doğum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62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/>
          <p:cNvSpPr>
            <a:spLocks noGrp="1"/>
          </p:cNvSpPr>
          <p:nvPr>
            <p:ph type="body" idx="1"/>
          </p:nvPr>
        </p:nvSpPr>
        <p:spPr>
          <a:xfrm>
            <a:off x="1583436" y="319741"/>
            <a:ext cx="7515594" cy="7040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Couvelaire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uterus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mr-IN" dirty="0" smtClean="0">
                <a:solidFill>
                  <a:srgbClr val="C00000"/>
                </a:solidFill>
              </a:rPr>
              <a:t>–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Uteroplasental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apopleksi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4341626" y="1511808"/>
            <a:ext cx="7704070" cy="43159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200000"/>
              </a:lnSpc>
            </a:pPr>
            <a:r>
              <a:rPr lang="tr-TR" dirty="0" smtClean="0"/>
              <a:t>Şiddetli </a:t>
            </a:r>
            <a:r>
              <a:rPr lang="tr-TR" dirty="0" err="1" smtClean="0"/>
              <a:t>ablasyo</a:t>
            </a:r>
            <a:r>
              <a:rPr lang="tr-TR" dirty="0" smtClean="0"/>
              <a:t> olgularında görülür, </a:t>
            </a:r>
            <a:r>
              <a:rPr lang="tr-TR" dirty="0" err="1" smtClean="0"/>
              <a:t>uterus</a:t>
            </a:r>
            <a:r>
              <a:rPr lang="tr-TR" dirty="0" smtClean="0"/>
              <a:t> mavisi mor bir renk alır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Kanın </a:t>
            </a:r>
            <a:r>
              <a:rPr lang="tr-TR" dirty="0" err="1" smtClean="0"/>
              <a:t>miyometriumun</a:t>
            </a:r>
            <a:r>
              <a:rPr lang="tr-TR" dirty="0" smtClean="0"/>
              <a:t> içine </a:t>
            </a:r>
            <a:r>
              <a:rPr lang="tr-TR" dirty="0" err="1" smtClean="0"/>
              <a:t>ekstravazasyonu</a:t>
            </a:r>
            <a:r>
              <a:rPr lang="tr-TR" dirty="0" smtClean="0"/>
              <a:t> sonucu gelişir.</a:t>
            </a:r>
          </a:p>
          <a:p>
            <a:pPr algn="just">
              <a:lnSpc>
                <a:spcPct val="200000"/>
              </a:lnSpc>
            </a:pPr>
            <a:r>
              <a:rPr lang="tr-TR" dirty="0" err="1" smtClean="0"/>
              <a:t>Couvelaire</a:t>
            </a:r>
            <a:r>
              <a:rPr lang="tr-TR" dirty="0" smtClean="0"/>
              <a:t> </a:t>
            </a:r>
            <a:r>
              <a:rPr lang="tr-TR" dirty="0" err="1" smtClean="0"/>
              <a:t>uterus</a:t>
            </a:r>
            <a:r>
              <a:rPr lang="tr-TR" dirty="0" smtClean="0"/>
              <a:t> </a:t>
            </a:r>
            <a:r>
              <a:rPr lang="tr-TR" dirty="0" err="1" smtClean="0"/>
              <a:t>atoniktir</a:t>
            </a:r>
            <a:r>
              <a:rPr lang="tr-TR" dirty="0" smtClean="0"/>
              <a:t> ve </a:t>
            </a:r>
            <a:r>
              <a:rPr lang="tr-TR" dirty="0" err="1" smtClean="0"/>
              <a:t>postpartum</a:t>
            </a:r>
            <a:r>
              <a:rPr lang="tr-TR" dirty="0" smtClean="0"/>
              <a:t> kanamaya eğilimlidir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DIC ve kanamayı </a:t>
            </a:r>
            <a:r>
              <a:rPr lang="tr-TR" dirty="0" err="1" smtClean="0"/>
              <a:t>durumak</a:t>
            </a:r>
            <a:r>
              <a:rPr lang="tr-TR" dirty="0" smtClean="0"/>
              <a:t> için agresif tedavi gerekir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Standart </a:t>
            </a:r>
            <a:r>
              <a:rPr lang="tr-TR" dirty="0" err="1" smtClean="0"/>
              <a:t>atoni</a:t>
            </a:r>
            <a:r>
              <a:rPr lang="tr-TR" dirty="0" smtClean="0"/>
              <a:t> yönetimine yanıt olasılığı azdır, olgulara çoğu kez </a:t>
            </a:r>
            <a:r>
              <a:rPr lang="tr-TR" dirty="0" err="1" smtClean="0"/>
              <a:t>histerektomi</a:t>
            </a:r>
            <a:r>
              <a:rPr lang="tr-TR" dirty="0" smtClean="0"/>
              <a:t> gerekir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0" y="1941954"/>
            <a:ext cx="4077325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4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802433" cy="105909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err="1" smtClean="0"/>
              <a:t>Postpartum</a:t>
            </a:r>
            <a:r>
              <a:rPr lang="tr-TR" dirty="0" smtClean="0"/>
              <a:t> Bakım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46112" y="2052918"/>
            <a:ext cx="9802432" cy="419548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300000"/>
              </a:lnSpc>
            </a:pPr>
            <a:r>
              <a:rPr lang="tr-TR" dirty="0" smtClean="0"/>
              <a:t>İlk seçenek </a:t>
            </a:r>
            <a:r>
              <a:rPr lang="tr-TR" dirty="0" err="1" smtClean="0"/>
              <a:t>uterotonik</a:t>
            </a:r>
            <a:r>
              <a:rPr lang="tr-TR" dirty="0" smtClean="0"/>
              <a:t> ajan OKSİTOSİN</a:t>
            </a:r>
          </a:p>
          <a:p>
            <a:pPr algn="just">
              <a:lnSpc>
                <a:spcPct val="300000"/>
              </a:lnSpc>
            </a:pP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vital</a:t>
            </a:r>
            <a:r>
              <a:rPr lang="tr-TR" dirty="0" smtClean="0"/>
              <a:t> bulgular, kanama miktarı, idrar çıkışı, </a:t>
            </a:r>
            <a:r>
              <a:rPr lang="tr-TR" dirty="0" err="1" smtClean="0"/>
              <a:t>uterusun</a:t>
            </a:r>
            <a:r>
              <a:rPr lang="tr-TR" dirty="0" smtClean="0"/>
              <a:t> boyutu ve kıvamı ile </a:t>
            </a:r>
            <a:r>
              <a:rPr lang="tr-TR" dirty="0" err="1" smtClean="0"/>
              <a:t>laboratuar</a:t>
            </a:r>
            <a:r>
              <a:rPr lang="tr-TR" dirty="0" smtClean="0"/>
              <a:t> sonuçları (Hg b/</a:t>
            </a:r>
            <a:r>
              <a:rPr lang="tr-TR" dirty="0" err="1" smtClean="0"/>
              <a:t>Hct</a:t>
            </a:r>
            <a:r>
              <a:rPr lang="tr-TR" dirty="0" smtClean="0"/>
              <a:t>, </a:t>
            </a:r>
            <a:r>
              <a:rPr lang="tr-TR" dirty="0" err="1" smtClean="0"/>
              <a:t>koagülasyon</a:t>
            </a:r>
            <a:r>
              <a:rPr lang="tr-TR" dirty="0" smtClean="0"/>
              <a:t> testleri) yakından izlenir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830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3713" y="440526"/>
            <a:ext cx="9619488" cy="110785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/>
              <a:t>Ö</a:t>
            </a:r>
            <a:r>
              <a:rPr lang="tr-TR" smtClean="0"/>
              <a:t>nleme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43712" y="2638044"/>
            <a:ext cx="9619488" cy="352291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tr-TR" sz="2400" dirty="0" smtClean="0"/>
              <a:t>Sigara kullanan olgularda prenatal C ve E vitamini desteğinin </a:t>
            </a:r>
            <a:r>
              <a:rPr lang="tr-TR" sz="2400" dirty="0" err="1" smtClean="0"/>
              <a:t>ablasyo</a:t>
            </a:r>
            <a:r>
              <a:rPr lang="tr-TR" sz="2400" dirty="0" smtClean="0"/>
              <a:t> plasenta riskini azalttığı gösterilmiş (RR= 0.09; %95 CI= 0.00 </a:t>
            </a:r>
            <a:r>
              <a:rPr lang="mr-IN" sz="2400" dirty="0" smtClean="0"/>
              <a:t>–</a:t>
            </a:r>
            <a:r>
              <a:rPr lang="tr-TR" sz="2400" dirty="0" smtClean="0"/>
              <a:t> 0.87)</a:t>
            </a:r>
          </a:p>
          <a:p>
            <a:pPr algn="just"/>
            <a:r>
              <a:rPr lang="tr-TR" sz="2400" dirty="0" err="1" smtClean="0"/>
              <a:t>Preeklampsi</a:t>
            </a:r>
            <a:r>
              <a:rPr lang="tr-TR" sz="2400" dirty="0" smtClean="0"/>
              <a:t> olgularında MgSO4 kullanımı </a:t>
            </a:r>
            <a:r>
              <a:rPr lang="tr-TR" sz="2400" dirty="0" err="1" smtClean="0"/>
              <a:t>ablasyo</a:t>
            </a:r>
            <a:r>
              <a:rPr lang="tr-TR" sz="2400" dirty="0" smtClean="0"/>
              <a:t> plasenta riskini azaltmakta (RR= 0.64; %95 CI= 0.5 </a:t>
            </a:r>
            <a:r>
              <a:rPr lang="mr-IN" sz="2400" dirty="0" smtClean="0"/>
              <a:t>–</a:t>
            </a:r>
            <a:r>
              <a:rPr lang="tr-TR" sz="2400" dirty="0" smtClean="0"/>
              <a:t> 0.83)</a:t>
            </a:r>
          </a:p>
          <a:p>
            <a:pPr algn="just"/>
            <a:r>
              <a:rPr lang="tr-TR" sz="2400" dirty="0" smtClean="0"/>
              <a:t>Sigara ve kokain kullanımının bırakılması ve diğer risk faktörlerinden uzak durulması </a:t>
            </a:r>
            <a:r>
              <a:rPr lang="tr-TR" sz="2400" dirty="0" err="1" smtClean="0"/>
              <a:t>ablasyo</a:t>
            </a:r>
            <a:r>
              <a:rPr lang="tr-TR" sz="2400" dirty="0" smtClean="0"/>
              <a:t> plasentayı önleyebilir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7339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48919" y="275145"/>
            <a:ext cx="8694294" cy="11887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>
                <a:latin typeface="Arial" charset="0"/>
                <a:ea typeface="Arial" charset="0"/>
                <a:cs typeface="Arial" charset="0"/>
              </a:rPr>
              <a:t>Sonraki Gebeliğin </a:t>
            </a:r>
            <a:r>
              <a:rPr lang="tr-TR">
                <a:latin typeface="Arial" charset="0"/>
                <a:ea typeface="Arial" charset="0"/>
                <a:cs typeface="Arial" charset="0"/>
              </a:rPr>
              <a:t>Y</a:t>
            </a:r>
            <a:r>
              <a:rPr lang="tr-TR" smtClean="0">
                <a:latin typeface="Arial" charset="0"/>
                <a:ea typeface="Arial" charset="0"/>
                <a:cs typeface="Arial" charset="0"/>
              </a:rPr>
              <a:t>önetimi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43584" y="1768839"/>
            <a:ext cx="9424416" cy="457100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tr-TR" dirty="0" err="1" smtClean="0"/>
              <a:t>Ablasyo</a:t>
            </a:r>
            <a:r>
              <a:rPr lang="tr-TR" dirty="0" smtClean="0"/>
              <a:t> plasenta öyküsü olan olguların sonraki gebeliklerinde risk 10 kat fazladır.</a:t>
            </a:r>
          </a:p>
          <a:p>
            <a:pPr algn="just"/>
            <a:r>
              <a:rPr lang="tr-TR" dirty="0" smtClean="0"/>
              <a:t>Geçirilmiş 2 </a:t>
            </a:r>
            <a:r>
              <a:rPr lang="tr-TR" dirty="0" err="1" smtClean="0"/>
              <a:t>ablasyo’dan</a:t>
            </a:r>
            <a:r>
              <a:rPr lang="tr-TR" dirty="0" smtClean="0"/>
              <a:t> sonra risk %20 </a:t>
            </a:r>
            <a:r>
              <a:rPr lang="mr-IN" dirty="0" smtClean="0"/>
              <a:t>–</a:t>
            </a:r>
            <a:r>
              <a:rPr lang="tr-TR" dirty="0" smtClean="0"/>
              <a:t> 25’e yükselir</a:t>
            </a:r>
          </a:p>
          <a:p>
            <a:pPr algn="just"/>
            <a:r>
              <a:rPr lang="tr-TR" dirty="0" err="1" smtClean="0"/>
              <a:t>Fetus</a:t>
            </a:r>
            <a:r>
              <a:rPr lang="tr-TR" dirty="0" smtClean="0"/>
              <a:t> ölmüş ise sonraki gebelikte </a:t>
            </a:r>
            <a:r>
              <a:rPr lang="tr-TR" dirty="0" err="1" smtClean="0"/>
              <a:t>fetusun</a:t>
            </a:r>
            <a:r>
              <a:rPr lang="tr-TR" dirty="0" smtClean="0"/>
              <a:t> ölümüne neden olabilecek </a:t>
            </a:r>
            <a:r>
              <a:rPr lang="tr-TR" dirty="0" err="1" smtClean="0"/>
              <a:t>ablasyo</a:t>
            </a:r>
            <a:r>
              <a:rPr lang="tr-TR" dirty="0" smtClean="0"/>
              <a:t> </a:t>
            </a:r>
            <a:r>
              <a:rPr lang="tr-TR" dirty="0" err="1" smtClean="0"/>
              <a:t>insidansı</a:t>
            </a:r>
            <a:r>
              <a:rPr lang="tr-TR" dirty="0" smtClean="0"/>
              <a:t> %7</a:t>
            </a:r>
          </a:p>
          <a:p>
            <a:pPr algn="just"/>
            <a:r>
              <a:rPr lang="tr-TR" dirty="0" smtClean="0"/>
              <a:t>Sigara </a:t>
            </a:r>
            <a:r>
              <a:rPr lang="tr-TR" smtClean="0"/>
              <a:t>ve </a:t>
            </a:r>
            <a:r>
              <a:rPr lang="tr-TR" smtClean="0"/>
              <a:t>kokain </a:t>
            </a:r>
            <a:r>
              <a:rPr lang="tr-TR" dirty="0" smtClean="0"/>
              <a:t>kullanımı bırakılmalı, hipertansiyon kontrol altına alınmalı</a:t>
            </a:r>
          </a:p>
          <a:p>
            <a:pPr algn="just"/>
            <a:r>
              <a:rPr lang="tr-TR" dirty="0" err="1" smtClean="0"/>
              <a:t>Ablasyo</a:t>
            </a:r>
            <a:r>
              <a:rPr lang="tr-TR" dirty="0" smtClean="0"/>
              <a:t> </a:t>
            </a:r>
            <a:r>
              <a:rPr lang="tr-TR" dirty="0" smtClean="0"/>
              <a:t>öyküsü olan olgularda </a:t>
            </a:r>
            <a:r>
              <a:rPr lang="tr-TR" dirty="0" err="1" smtClean="0"/>
              <a:t>antifosfolipid</a:t>
            </a:r>
            <a:r>
              <a:rPr lang="tr-TR" dirty="0" smtClean="0"/>
              <a:t> antikor veya kalıtsal </a:t>
            </a:r>
            <a:r>
              <a:rPr lang="tr-TR" dirty="0" err="1" smtClean="0"/>
              <a:t>trombofili</a:t>
            </a:r>
            <a:r>
              <a:rPr lang="tr-TR" dirty="0" smtClean="0"/>
              <a:t> taramasının yeri yok</a:t>
            </a:r>
          </a:p>
          <a:p>
            <a:pPr algn="just"/>
            <a:r>
              <a:rPr lang="tr-TR" dirty="0" smtClean="0"/>
              <a:t>Doğum eylemi başlayana veya 39 </a:t>
            </a:r>
            <a:r>
              <a:rPr lang="mr-IN" dirty="0" smtClean="0"/>
              <a:t>–</a:t>
            </a:r>
            <a:r>
              <a:rPr lang="tr-TR" dirty="0" smtClean="0"/>
              <a:t> 40. haftadaki sezaryen tekrarına kadar rutin </a:t>
            </a:r>
            <a:r>
              <a:rPr lang="tr-TR" dirty="0" err="1" smtClean="0"/>
              <a:t>antenatal</a:t>
            </a:r>
            <a:r>
              <a:rPr lang="tr-TR" dirty="0" smtClean="0"/>
              <a:t> izlem yapılır</a:t>
            </a:r>
          </a:p>
          <a:p>
            <a:pPr algn="just"/>
            <a:r>
              <a:rPr lang="tr-TR" dirty="0" err="1" smtClean="0"/>
              <a:t>Perinatal</a:t>
            </a:r>
            <a:r>
              <a:rPr lang="tr-TR" dirty="0" smtClean="0"/>
              <a:t> ölüm veya birden fazla </a:t>
            </a:r>
            <a:r>
              <a:rPr lang="tr-TR" dirty="0" err="1" smtClean="0"/>
              <a:t>ablasyo</a:t>
            </a:r>
            <a:r>
              <a:rPr lang="tr-TR" dirty="0" smtClean="0"/>
              <a:t> plasenta öyküsü olan olgularda geç </a:t>
            </a:r>
            <a:r>
              <a:rPr lang="tr-TR" dirty="0" err="1" smtClean="0"/>
              <a:t>preterm</a:t>
            </a:r>
            <a:r>
              <a:rPr lang="tr-TR" dirty="0" smtClean="0"/>
              <a:t> (36. hafta) veya erken </a:t>
            </a:r>
            <a:r>
              <a:rPr lang="tr-TR" dirty="0" err="1" smtClean="0"/>
              <a:t>term</a:t>
            </a:r>
            <a:r>
              <a:rPr lang="tr-TR" dirty="0" smtClean="0"/>
              <a:t> doğum (37. hafta) önerilebilir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18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9056" y="230174"/>
            <a:ext cx="8972912" cy="11887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Özet - 1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5360" y="1748679"/>
            <a:ext cx="10472928" cy="472707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tr-TR" sz="2000" dirty="0" err="1" smtClean="0"/>
              <a:t>Ablasyo</a:t>
            </a:r>
            <a:r>
              <a:rPr lang="tr-TR" sz="2000" dirty="0" smtClean="0"/>
              <a:t> plasenta </a:t>
            </a:r>
            <a:r>
              <a:rPr lang="tr-TR" sz="2000" dirty="0" err="1" smtClean="0"/>
              <a:t>fetusun</a:t>
            </a:r>
            <a:r>
              <a:rPr lang="tr-TR" sz="2000" dirty="0" smtClean="0"/>
              <a:t> doğumundan önce plasentanın tam veya kısmi ayrılmasıdır</a:t>
            </a:r>
          </a:p>
          <a:p>
            <a:pPr>
              <a:lnSpc>
                <a:spcPct val="150000"/>
              </a:lnSpc>
            </a:pPr>
            <a:r>
              <a:rPr lang="tr-TR" sz="2000" dirty="0" smtClean="0"/>
              <a:t>Çoğu </a:t>
            </a:r>
            <a:r>
              <a:rPr lang="tr-TR" sz="2000" dirty="0" err="1" smtClean="0"/>
              <a:t>ablasyo</a:t>
            </a:r>
            <a:r>
              <a:rPr lang="tr-TR" sz="2000" dirty="0" smtClean="0"/>
              <a:t> plasenta kronik </a:t>
            </a:r>
            <a:r>
              <a:rPr lang="tr-TR" sz="2000" dirty="0" err="1" smtClean="0"/>
              <a:t>vasküler</a:t>
            </a:r>
            <a:r>
              <a:rPr lang="tr-TR" sz="2000" dirty="0" smtClean="0"/>
              <a:t> süreç ile ilişkilidir, fakat bazı olgularda travma veya </a:t>
            </a:r>
            <a:r>
              <a:rPr lang="tr-TR" sz="2000" dirty="0" err="1" smtClean="0"/>
              <a:t>vazokonstriksiyon</a:t>
            </a:r>
            <a:r>
              <a:rPr lang="tr-TR" sz="2000" dirty="0" smtClean="0"/>
              <a:t> gibi akut olaylara sonucu gelişir</a:t>
            </a:r>
          </a:p>
          <a:p>
            <a:pPr>
              <a:lnSpc>
                <a:spcPct val="150000"/>
              </a:lnSpc>
            </a:pPr>
            <a:r>
              <a:rPr lang="tr-TR" sz="2000" dirty="0" smtClean="0"/>
              <a:t>Tanı kliniktir</a:t>
            </a:r>
          </a:p>
          <a:p>
            <a:pPr>
              <a:lnSpc>
                <a:spcPct val="150000"/>
              </a:lnSpc>
            </a:pPr>
            <a:r>
              <a:rPr lang="tr-TR" sz="2000" dirty="0" smtClean="0"/>
              <a:t>Klasik semptom ve bulguları vajinal kanama, karın ağrısı, </a:t>
            </a:r>
            <a:r>
              <a:rPr lang="tr-TR" sz="2000" dirty="0" err="1" smtClean="0"/>
              <a:t>uterin</a:t>
            </a:r>
            <a:r>
              <a:rPr lang="tr-TR" sz="2000" dirty="0" smtClean="0"/>
              <a:t>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, </a:t>
            </a:r>
            <a:r>
              <a:rPr lang="tr-TR" sz="2000" dirty="0" err="1" smtClean="0"/>
              <a:t>uterin</a:t>
            </a:r>
            <a:r>
              <a:rPr lang="tr-TR" sz="2000" dirty="0" smtClean="0"/>
              <a:t> </a:t>
            </a:r>
            <a:r>
              <a:rPr lang="tr-TR" sz="2000" dirty="0" err="1" smtClean="0"/>
              <a:t>rijidite</a:t>
            </a:r>
            <a:r>
              <a:rPr lang="tr-TR" sz="2000" dirty="0" smtClean="0"/>
              <a:t> ve hassasiyet ile güven vermeyen </a:t>
            </a:r>
            <a:r>
              <a:rPr lang="tr-TR" sz="2000" dirty="0" err="1" smtClean="0"/>
              <a:t>fetal</a:t>
            </a:r>
            <a:r>
              <a:rPr lang="tr-TR" sz="2000" dirty="0" smtClean="0"/>
              <a:t> kalp hızıdır.  Bazı olgular </a:t>
            </a:r>
            <a:r>
              <a:rPr lang="tr-TR" sz="2000" dirty="0" err="1" smtClean="0"/>
              <a:t>asemptomatiktir</a:t>
            </a:r>
            <a:r>
              <a:rPr lang="tr-TR" sz="20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tr-TR" sz="2000" dirty="0" smtClean="0"/>
              <a:t>Kanama miktarı </a:t>
            </a:r>
            <a:r>
              <a:rPr lang="tr-TR" sz="2000" dirty="0" err="1" smtClean="0"/>
              <a:t>maternal</a:t>
            </a:r>
            <a:r>
              <a:rPr lang="tr-TR" sz="2000" dirty="0" smtClean="0"/>
              <a:t> </a:t>
            </a:r>
            <a:r>
              <a:rPr lang="tr-TR" sz="2000" dirty="0" err="1" smtClean="0"/>
              <a:t>hemorajinin</a:t>
            </a:r>
            <a:r>
              <a:rPr lang="tr-TR" sz="2000" dirty="0" smtClean="0"/>
              <a:t> yaygınlığı ile ilişkili değildir. </a:t>
            </a:r>
            <a:endParaRPr lang="tr-TR" sz="2000" dirty="0"/>
          </a:p>
          <a:p>
            <a:pPr>
              <a:lnSpc>
                <a:spcPct val="150000"/>
              </a:lnSpc>
            </a:pPr>
            <a:r>
              <a:rPr lang="tr-TR" sz="2000" dirty="0" smtClean="0"/>
              <a:t>Klasik ultrasonografi bulgusu </a:t>
            </a:r>
            <a:r>
              <a:rPr lang="tr-TR" sz="2000" dirty="0" err="1" smtClean="0"/>
              <a:t>retroplasental</a:t>
            </a:r>
            <a:r>
              <a:rPr lang="tr-TR" sz="2000" dirty="0" smtClean="0"/>
              <a:t> pıhtıdır, fakat her zaman görülmez.</a:t>
            </a:r>
          </a:p>
          <a:p>
            <a:pPr>
              <a:lnSpc>
                <a:spcPct val="150000"/>
              </a:lnSpc>
            </a:pPr>
            <a:r>
              <a:rPr lang="tr-TR" sz="2000" dirty="0" err="1" smtClean="0"/>
              <a:t>Plasental</a:t>
            </a:r>
            <a:r>
              <a:rPr lang="tr-TR" sz="2000" dirty="0" smtClean="0"/>
              <a:t> ayrılma %50’den fazla olduğunda akut DIC ve </a:t>
            </a:r>
            <a:r>
              <a:rPr lang="tr-TR" sz="2000" dirty="0" err="1" smtClean="0"/>
              <a:t>fetal</a:t>
            </a:r>
            <a:r>
              <a:rPr lang="tr-TR" sz="2000" dirty="0" smtClean="0"/>
              <a:t> ölüm sıktır</a:t>
            </a:r>
          </a:p>
        </p:txBody>
      </p:sp>
    </p:spTree>
    <p:extLst>
      <p:ext uri="{BB962C8B-B14F-4D97-AF65-F5344CB8AC3E}">
        <p14:creationId xmlns:p14="http://schemas.microsoft.com/office/powerpoint/2010/main" val="208647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47638" y="428334"/>
            <a:ext cx="9404723" cy="93717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TANIM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2064" y="2084832"/>
            <a:ext cx="5583936" cy="40873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tr-TR" dirty="0" smtClean="0"/>
              <a:t>Plasentanın </a:t>
            </a:r>
            <a:r>
              <a:rPr lang="tr-TR" dirty="0" err="1" smtClean="0"/>
              <a:t>implante</a:t>
            </a:r>
            <a:r>
              <a:rPr lang="tr-TR" dirty="0" smtClean="0"/>
              <a:t> olduğu yerden </a:t>
            </a:r>
            <a:r>
              <a:rPr lang="tr-TR" dirty="0" err="1" smtClean="0"/>
              <a:t>prematür</a:t>
            </a:r>
            <a:r>
              <a:rPr lang="tr-TR" dirty="0" smtClean="0"/>
              <a:t> ayrılması (&gt;20 hafta)</a:t>
            </a:r>
          </a:p>
          <a:p>
            <a:pPr algn="just"/>
            <a:r>
              <a:rPr lang="tr-TR" dirty="0" err="1" smtClean="0"/>
              <a:t>Ablasyoda</a:t>
            </a:r>
            <a:r>
              <a:rPr lang="tr-TR" dirty="0" smtClean="0"/>
              <a:t> kanama;</a:t>
            </a:r>
          </a:p>
          <a:p>
            <a:pPr lvl="1" algn="just"/>
            <a:r>
              <a:rPr lang="tr-TR" dirty="0"/>
              <a:t>A</a:t>
            </a:r>
            <a:r>
              <a:rPr lang="tr-TR" dirty="0" smtClean="0"/>
              <a:t>şikar olabilir➔ kan </a:t>
            </a:r>
            <a:r>
              <a:rPr lang="tr-TR" dirty="0" err="1" smtClean="0"/>
              <a:t>membranlar</a:t>
            </a:r>
            <a:r>
              <a:rPr lang="tr-TR" dirty="0" smtClean="0"/>
              <a:t> ile </a:t>
            </a:r>
            <a:r>
              <a:rPr lang="tr-TR" dirty="0" err="1" smtClean="0"/>
              <a:t>desidua</a:t>
            </a:r>
            <a:r>
              <a:rPr lang="tr-TR" dirty="0" smtClean="0"/>
              <a:t> arasında girerek </a:t>
            </a:r>
            <a:r>
              <a:rPr lang="tr-TR" dirty="0" err="1" smtClean="0"/>
              <a:t>serviksten</a:t>
            </a:r>
            <a:r>
              <a:rPr lang="tr-TR" dirty="0" smtClean="0"/>
              <a:t> vajinaya geçer</a:t>
            </a:r>
          </a:p>
          <a:p>
            <a:pPr lvl="1" algn="just"/>
            <a:r>
              <a:rPr lang="tr-TR" dirty="0" smtClean="0"/>
              <a:t>Gizli olabilir➔ kan plasentanın arkasında birikebilir, </a:t>
            </a:r>
            <a:r>
              <a:rPr lang="tr-TR" dirty="0" err="1" smtClean="0"/>
              <a:t>eksternal</a:t>
            </a:r>
            <a:r>
              <a:rPr lang="tr-TR" dirty="0" smtClean="0"/>
              <a:t> kanama görülmez </a:t>
            </a:r>
          </a:p>
          <a:p>
            <a:pPr algn="just"/>
            <a:r>
              <a:rPr lang="tr-TR" dirty="0" err="1" smtClean="0"/>
              <a:t>Ablasyoda</a:t>
            </a:r>
            <a:r>
              <a:rPr lang="tr-TR" dirty="0" smtClean="0"/>
              <a:t> </a:t>
            </a:r>
            <a:r>
              <a:rPr lang="tr-TR" dirty="0" err="1" smtClean="0"/>
              <a:t>plasental</a:t>
            </a:r>
            <a:r>
              <a:rPr lang="tr-TR" dirty="0" smtClean="0"/>
              <a:t> ayrılma;</a:t>
            </a:r>
          </a:p>
          <a:p>
            <a:pPr lvl="1" algn="just"/>
            <a:r>
              <a:rPr lang="tr-TR" dirty="0" smtClean="0"/>
              <a:t>Plasentanın tamamını kapsar (total) ➔ </a:t>
            </a:r>
            <a:r>
              <a:rPr lang="tr-TR" dirty="0" err="1" smtClean="0"/>
              <a:t>fetal</a:t>
            </a:r>
            <a:r>
              <a:rPr lang="tr-TR" dirty="0" smtClean="0"/>
              <a:t> ölüm</a:t>
            </a:r>
          </a:p>
          <a:p>
            <a:pPr lvl="1" algn="just"/>
            <a:r>
              <a:rPr lang="tr-TR" dirty="0" smtClean="0"/>
              <a:t>Plasentanın bir kısmı ayrılabilir (</a:t>
            </a:r>
            <a:r>
              <a:rPr lang="tr-TR" dirty="0" err="1" smtClean="0"/>
              <a:t>parsiyel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0" y="2493264"/>
            <a:ext cx="5695950" cy="347776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121954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82624" y="188002"/>
            <a:ext cx="8778240" cy="9580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ÖZET - 2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92480" y="1414272"/>
            <a:ext cx="10728959" cy="508688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tr-TR" dirty="0" err="1" smtClean="0"/>
              <a:t>Ablasyo</a:t>
            </a:r>
            <a:r>
              <a:rPr lang="tr-TR" dirty="0" smtClean="0"/>
              <a:t> plasenta kuşkusu olan olgular doğumhanede değerlendirilir</a:t>
            </a:r>
          </a:p>
          <a:p>
            <a:pPr algn="just"/>
            <a:r>
              <a:rPr lang="tr-TR" dirty="0" smtClean="0"/>
              <a:t>Geniş damar yolu açılır,  mesaneye sonda yerleştirilir, FKH </a:t>
            </a:r>
            <a:r>
              <a:rPr lang="tr-TR" dirty="0" err="1" smtClean="0"/>
              <a:t>monitörizasyonu</a:t>
            </a:r>
            <a:r>
              <a:rPr lang="tr-TR" dirty="0" smtClean="0"/>
              <a:t> yapılır, kanama miktarı ve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hemodinamik</a:t>
            </a:r>
            <a:r>
              <a:rPr lang="tr-TR" dirty="0" smtClean="0"/>
              <a:t> durum ile </a:t>
            </a:r>
            <a:r>
              <a:rPr lang="tr-TR" dirty="0" err="1" smtClean="0"/>
              <a:t>koagülopati</a:t>
            </a:r>
            <a:r>
              <a:rPr lang="tr-TR" dirty="0" smtClean="0"/>
              <a:t> değerlendirilir</a:t>
            </a:r>
          </a:p>
          <a:p>
            <a:pPr algn="just"/>
            <a:r>
              <a:rPr lang="tr-TR" dirty="0" smtClean="0"/>
              <a:t>Gerekliyse vakit kaybetmeden kan ve kan ürünleri verilir</a:t>
            </a:r>
          </a:p>
          <a:p>
            <a:pPr algn="just"/>
            <a:r>
              <a:rPr lang="tr-TR" dirty="0" smtClean="0"/>
              <a:t>Yönetim şeklini gebelik haftası, </a:t>
            </a:r>
            <a:r>
              <a:rPr lang="tr-TR" dirty="0" err="1" smtClean="0"/>
              <a:t>fetal</a:t>
            </a:r>
            <a:r>
              <a:rPr lang="tr-TR" dirty="0" smtClean="0"/>
              <a:t> ve </a:t>
            </a:r>
            <a:r>
              <a:rPr lang="tr-TR" dirty="0" err="1" smtClean="0"/>
              <a:t>maternal</a:t>
            </a:r>
            <a:r>
              <a:rPr lang="tr-TR" dirty="0" smtClean="0"/>
              <a:t> duruma göre </a:t>
            </a:r>
            <a:r>
              <a:rPr lang="tr-TR" dirty="0" err="1" smtClean="0"/>
              <a:t>belirer</a:t>
            </a:r>
            <a:endParaRPr lang="tr-TR" dirty="0" smtClean="0"/>
          </a:p>
          <a:p>
            <a:pPr algn="just"/>
            <a:r>
              <a:rPr lang="tr-TR" dirty="0" err="1" smtClean="0"/>
              <a:t>Fetus</a:t>
            </a:r>
            <a:r>
              <a:rPr lang="tr-TR" dirty="0" smtClean="0"/>
              <a:t> ölü olduğu </a:t>
            </a:r>
            <a:r>
              <a:rPr lang="tr-TR" dirty="0" err="1" smtClean="0"/>
              <a:t>olgularde</a:t>
            </a:r>
            <a:r>
              <a:rPr lang="tr-TR" dirty="0" smtClean="0"/>
              <a:t>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hemodinamik</a:t>
            </a:r>
            <a:r>
              <a:rPr lang="tr-TR" dirty="0" smtClean="0"/>
              <a:t> durum stabil ise vajinal doğum; </a:t>
            </a:r>
            <a:r>
              <a:rPr lang="tr-TR" dirty="0"/>
              <a:t>d</a:t>
            </a:r>
            <a:r>
              <a:rPr lang="tr-TR" dirty="0" smtClean="0"/>
              <a:t>oğum hemen gerçekleşmeyecek veya </a:t>
            </a:r>
            <a:r>
              <a:rPr lang="tr-TR" dirty="0" err="1" smtClean="0"/>
              <a:t>hemodinamik</a:t>
            </a:r>
            <a:r>
              <a:rPr lang="tr-TR" dirty="0" smtClean="0"/>
              <a:t> durum stabil değilse sezaryen tercih edilir.</a:t>
            </a:r>
          </a:p>
          <a:p>
            <a:pPr algn="just"/>
            <a:r>
              <a:rPr lang="tr-TR" dirty="0" smtClean="0"/>
              <a:t>Güven vermeyen FKH (Kategori-3) varlığında acil doğum gerekir, kategori-2 FKH varlığında yakın izlem ile yönetilebilir</a:t>
            </a:r>
          </a:p>
          <a:p>
            <a:pPr algn="just"/>
            <a:r>
              <a:rPr lang="tr-TR" dirty="0" err="1" smtClean="0"/>
              <a:t>Couvelaire</a:t>
            </a:r>
            <a:r>
              <a:rPr lang="tr-TR" dirty="0" smtClean="0"/>
              <a:t> </a:t>
            </a:r>
            <a:r>
              <a:rPr lang="tr-TR" dirty="0" err="1" smtClean="0"/>
              <a:t>uterus</a:t>
            </a:r>
            <a:r>
              <a:rPr lang="tr-TR" dirty="0" smtClean="0"/>
              <a:t> </a:t>
            </a:r>
            <a:r>
              <a:rPr lang="tr-TR" dirty="0" err="1" smtClean="0"/>
              <a:t>atonik</a:t>
            </a:r>
            <a:r>
              <a:rPr lang="tr-TR" dirty="0" smtClean="0"/>
              <a:t> ve </a:t>
            </a:r>
            <a:r>
              <a:rPr lang="tr-TR" dirty="0" err="1" smtClean="0"/>
              <a:t>postpartum</a:t>
            </a:r>
            <a:r>
              <a:rPr lang="tr-TR" dirty="0" smtClean="0"/>
              <a:t> kanamaya eğilimlidir. Bu nedenle DIC ve kanamayı önlemek için agresif yönetim gerekir. </a:t>
            </a:r>
          </a:p>
          <a:p>
            <a:pPr algn="just"/>
            <a:r>
              <a:rPr lang="tr-TR" dirty="0" err="1" smtClean="0"/>
              <a:t>Ablasyo</a:t>
            </a:r>
            <a:r>
              <a:rPr lang="tr-TR" dirty="0" smtClean="0"/>
              <a:t> plasentanın tekrarlama riski %3 </a:t>
            </a:r>
            <a:r>
              <a:rPr lang="mr-IN" dirty="0" smtClean="0"/>
              <a:t>–</a:t>
            </a:r>
            <a:r>
              <a:rPr lang="tr-TR" dirty="0" smtClean="0"/>
              <a:t> 15’dir.</a:t>
            </a:r>
          </a:p>
          <a:p>
            <a:pPr algn="just"/>
            <a:r>
              <a:rPr lang="tr-TR" dirty="0" err="1" smtClean="0"/>
              <a:t>Ablasyo</a:t>
            </a:r>
            <a:r>
              <a:rPr lang="tr-TR" dirty="0" smtClean="0"/>
              <a:t> öyküsü olan olgulara rutin </a:t>
            </a:r>
            <a:r>
              <a:rPr lang="tr-TR" dirty="0" err="1" smtClean="0"/>
              <a:t>antenatal</a:t>
            </a:r>
            <a:r>
              <a:rPr lang="tr-TR" dirty="0" smtClean="0"/>
              <a:t> izlem protokolü uygulanır.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133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75104" y="107188"/>
            <a:ext cx="7954264" cy="9169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smtClean="0">
                <a:latin typeface="Arial" charset="0"/>
                <a:ea typeface="Arial" charset="0"/>
                <a:cs typeface="Arial" charset="0"/>
              </a:rPr>
              <a:t>Patofizyolojisi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219200"/>
            <a:ext cx="9631680" cy="527913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dirty="0" smtClean="0"/>
              <a:t>Çoğu olguda </a:t>
            </a:r>
            <a:r>
              <a:rPr lang="tr-TR" dirty="0" err="1" smtClean="0"/>
              <a:t>ablasyo</a:t>
            </a:r>
            <a:r>
              <a:rPr lang="tr-TR" dirty="0" smtClean="0"/>
              <a:t> plasentaya yol açan </a:t>
            </a:r>
            <a:r>
              <a:rPr lang="tr-TR" dirty="0" err="1" smtClean="0"/>
              <a:t>patofizyoloji</a:t>
            </a:r>
            <a:r>
              <a:rPr lang="tr-TR" dirty="0" smtClean="0"/>
              <a:t> tam olarak bilinmiyor</a:t>
            </a:r>
          </a:p>
          <a:p>
            <a:r>
              <a:rPr lang="tr-TR" dirty="0" err="1" smtClean="0"/>
              <a:t>Desidua-plasental</a:t>
            </a:r>
            <a:r>
              <a:rPr lang="tr-TR" dirty="0" smtClean="0"/>
              <a:t> ara yüzdeki kanamadan kaynaklanır</a:t>
            </a:r>
          </a:p>
          <a:p>
            <a:r>
              <a:rPr lang="tr-TR" dirty="0" smtClean="0"/>
              <a:t>Olası nedenler;</a:t>
            </a:r>
          </a:p>
          <a:p>
            <a:pPr lvl="1"/>
            <a:r>
              <a:rPr lang="tr-TR" dirty="0" err="1" smtClean="0"/>
              <a:t>Kapillerlerde</a:t>
            </a:r>
            <a:r>
              <a:rPr lang="tr-TR" dirty="0" smtClean="0"/>
              <a:t> akut </a:t>
            </a:r>
            <a:r>
              <a:rPr lang="tr-TR" dirty="0" err="1" smtClean="0"/>
              <a:t>vazospazm</a:t>
            </a:r>
            <a:endParaRPr lang="tr-TR" dirty="0" smtClean="0"/>
          </a:p>
          <a:p>
            <a:pPr lvl="1"/>
            <a:r>
              <a:rPr lang="tr-TR" dirty="0" smtClean="0"/>
              <a:t>Akut </a:t>
            </a:r>
            <a:r>
              <a:rPr lang="tr-TR" dirty="0" err="1" smtClean="0"/>
              <a:t>vazokonstiksiyon</a:t>
            </a:r>
            <a:r>
              <a:rPr lang="tr-TR" dirty="0" smtClean="0"/>
              <a:t> (kokain kullanımı)</a:t>
            </a:r>
          </a:p>
          <a:p>
            <a:pPr lvl="1"/>
            <a:r>
              <a:rPr lang="tr-TR" dirty="0" err="1" smtClean="0"/>
              <a:t>Uteroplasental</a:t>
            </a:r>
            <a:r>
              <a:rPr lang="tr-TR" dirty="0" smtClean="0"/>
              <a:t> yetmezlik (</a:t>
            </a:r>
            <a:r>
              <a:rPr lang="tr-TR" dirty="0" err="1" smtClean="0"/>
              <a:t>preeklampsi</a:t>
            </a:r>
            <a:r>
              <a:rPr lang="tr-TR" dirty="0" smtClean="0"/>
              <a:t>, IUGR)</a:t>
            </a:r>
          </a:p>
          <a:p>
            <a:pPr lvl="1"/>
            <a:r>
              <a:rPr lang="tr-TR" dirty="0" err="1" smtClean="0"/>
              <a:t>Künt</a:t>
            </a:r>
            <a:r>
              <a:rPr lang="tr-TR" dirty="0" smtClean="0"/>
              <a:t> </a:t>
            </a:r>
            <a:r>
              <a:rPr lang="tr-TR" dirty="0" err="1" smtClean="0"/>
              <a:t>abdominal</a:t>
            </a:r>
            <a:r>
              <a:rPr lang="tr-TR" dirty="0" smtClean="0"/>
              <a:t> travma</a:t>
            </a:r>
          </a:p>
          <a:p>
            <a:pPr lvl="1"/>
            <a:r>
              <a:rPr lang="tr-TR" dirty="0" smtClean="0"/>
              <a:t>Ani </a:t>
            </a:r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dekompresyon</a:t>
            </a:r>
            <a:r>
              <a:rPr lang="tr-TR" dirty="0" smtClean="0"/>
              <a:t> (</a:t>
            </a:r>
            <a:r>
              <a:rPr lang="tr-TR" dirty="0" err="1" smtClean="0"/>
              <a:t>polihidroamnios</a:t>
            </a:r>
            <a:r>
              <a:rPr lang="tr-TR" dirty="0" smtClean="0"/>
              <a:t>) </a:t>
            </a:r>
          </a:p>
          <a:p>
            <a:pPr lvl="1"/>
            <a:r>
              <a:rPr lang="tr-TR" dirty="0" err="1" smtClean="0"/>
              <a:t>İmplantasyon</a:t>
            </a:r>
            <a:r>
              <a:rPr lang="tr-TR" dirty="0" smtClean="0"/>
              <a:t> alanında yetersiz </a:t>
            </a:r>
            <a:r>
              <a:rPr lang="tr-TR" dirty="0" err="1" smtClean="0"/>
              <a:t>desidualizasyon</a:t>
            </a:r>
            <a:r>
              <a:rPr lang="tr-TR" dirty="0" smtClean="0"/>
              <a:t> (</a:t>
            </a:r>
            <a:r>
              <a:rPr lang="tr-TR" dirty="0" err="1" smtClean="0"/>
              <a:t>uterin</a:t>
            </a:r>
            <a:r>
              <a:rPr lang="tr-TR" dirty="0" smtClean="0"/>
              <a:t> anomali, </a:t>
            </a:r>
            <a:r>
              <a:rPr lang="tr-TR" dirty="0" err="1" smtClean="0"/>
              <a:t>leiomiyom</a:t>
            </a:r>
            <a:r>
              <a:rPr lang="tr-TR" dirty="0" smtClean="0"/>
              <a:t>, </a:t>
            </a:r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sineşi</a:t>
            </a:r>
            <a:r>
              <a:rPr lang="tr-TR" dirty="0" smtClean="0"/>
              <a:t>)</a:t>
            </a:r>
          </a:p>
          <a:p>
            <a:pPr lvl="1"/>
            <a:r>
              <a:rPr lang="tr-TR" dirty="0" smtClean="0"/>
              <a:t>Çoğu olgu kronik </a:t>
            </a:r>
            <a:r>
              <a:rPr lang="tr-TR" dirty="0" err="1" smtClean="0"/>
              <a:t>plasental</a:t>
            </a:r>
            <a:r>
              <a:rPr lang="tr-TR" dirty="0" smtClean="0"/>
              <a:t> hastalık süreci ile ilişkili ➔ </a:t>
            </a:r>
            <a:r>
              <a:rPr lang="tr-TR" dirty="0" err="1" smtClean="0"/>
              <a:t>desidual</a:t>
            </a:r>
            <a:r>
              <a:rPr lang="tr-TR" dirty="0" smtClean="0"/>
              <a:t> nekroz, </a:t>
            </a:r>
            <a:r>
              <a:rPr lang="tr-TR" dirty="0" err="1" smtClean="0"/>
              <a:t>plasental</a:t>
            </a:r>
            <a:r>
              <a:rPr lang="tr-TR" dirty="0" smtClean="0"/>
              <a:t> </a:t>
            </a:r>
            <a:r>
              <a:rPr lang="tr-TR" dirty="0" err="1" smtClean="0"/>
              <a:t>inflamasyon</a:t>
            </a:r>
            <a:r>
              <a:rPr lang="tr-TR" dirty="0" smtClean="0"/>
              <a:t> ve enfarktüsün neden olduğu spiral arterler erken gelişiminde anormallik</a:t>
            </a:r>
          </a:p>
          <a:p>
            <a:pPr lvl="1"/>
            <a:r>
              <a:rPr lang="tr-TR" dirty="0" err="1" smtClean="0"/>
              <a:t>Trombin</a:t>
            </a:r>
            <a:r>
              <a:rPr lang="tr-TR" dirty="0" smtClean="0"/>
              <a:t> salınımı➔ güçlü </a:t>
            </a:r>
            <a:r>
              <a:rPr lang="tr-TR" dirty="0" err="1" smtClean="0"/>
              <a:t>uterotonik</a:t>
            </a:r>
            <a:r>
              <a:rPr lang="tr-TR" dirty="0" smtClean="0"/>
              <a:t>, doku nekrozu ve </a:t>
            </a:r>
            <a:r>
              <a:rPr lang="tr-TR" dirty="0" err="1" smtClean="0"/>
              <a:t>ekstraselüller</a:t>
            </a:r>
            <a:r>
              <a:rPr lang="tr-TR" dirty="0" smtClean="0"/>
              <a:t> </a:t>
            </a:r>
            <a:r>
              <a:rPr lang="tr-TR" dirty="0" err="1" smtClean="0"/>
              <a:t>matrikste</a:t>
            </a:r>
            <a:r>
              <a:rPr lang="tr-TR" dirty="0" smtClean="0"/>
              <a:t> yıkım, </a:t>
            </a:r>
            <a:r>
              <a:rPr lang="tr-TR" dirty="0" err="1" smtClean="0"/>
              <a:t>koagülasyonu</a:t>
            </a:r>
            <a:r>
              <a:rPr lang="tr-TR" dirty="0" smtClean="0"/>
              <a:t> tetikler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325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31136" y="310388"/>
            <a:ext cx="7729728" cy="9697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>
                <a:latin typeface="Arial" charset="0"/>
                <a:ea typeface="Arial" charset="0"/>
                <a:cs typeface="Arial" charset="0"/>
              </a:rPr>
              <a:t>Risk Faktörleri</a:t>
            </a:r>
            <a:endParaRPr lang="tr-TR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17920" y="1487424"/>
            <a:ext cx="5571744" cy="454761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170000"/>
              </a:lnSpc>
            </a:pPr>
            <a:r>
              <a:rPr lang="tr-TR" dirty="0" smtClean="0"/>
              <a:t>Travma</a:t>
            </a:r>
          </a:p>
          <a:p>
            <a:pPr algn="just">
              <a:lnSpc>
                <a:spcPct val="170000"/>
              </a:lnSpc>
            </a:pPr>
            <a:r>
              <a:rPr lang="tr-TR" dirty="0" err="1" smtClean="0"/>
              <a:t>Trombofili</a:t>
            </a:r>
            <a:endParaRPr lang="tr-TR" dirty="0" smtClean="0"/>
          </a:p>
          <a:p>
            <a:pPr algn="just">
              <a:lnSpc>
                <a:spcPct val="170000"/>
              </a:lnSpc>
            </a:pPr>
            <a:r>
              <a:rPr lang="tr-TR" dirty="0" err="1" smtClean="0"/>
              <a:t>Disfibrinojenemi</a:t>
            </a:r>
            <a:endParaRPr lang="tr-TR" dirty="0" smtClean="0"/>
          </a:p>
          <a:p>
            <a:pPr algn="just">
              <a:lnSpc>
                <a:spcPct val="170000"/>
              </a:lnSpc>
            </a:pPr>
            <a:r>
              <a:rPr lang="tr-TR" dirty="0" err="1" smtClean="0"/>
              <a:t>Polihidroamnios</a:t>
            </a:r>
            <a:endParaRPr lang="tr-TR" dirty="0" smtClean="0"/>
          </a:p>
          <a:p>
            <a:pPr algn="just">
              <a:lnSpc>
                <a:spcPct val="170000"/>
              </a:lnSpc>
            </a:pPr>
            <a:r>
              <a:rPr lang="tr-TR" dirty="0" err="1" smtClean="0"/>
              <a:t>Ablasyo</a:t>
            </a:r>
            <a:r>
              <a:rPr lang="tr-TR" dirty="0" smtClean="0"/>
              <a:t> plasenta öyküsü (15 </a:t>
            </a:r>
            <a:r>
              <a:rPr lang="mr-IN" dirty="0" smtClean="0"/>
              <a:t>–</a:t>
            </a:r>
            <a:r>
              <a:rPr lang="tr-TR" dirty="0" smtClean="0"/>
              <a:t> 20 kat)</a:t>
            </a:r>
          </a:p>
          <a:p>
            <a:pPr algn="just">
              <a:lnSpc>
                <a:spcPct val="170000"/>
              </a:lnSpc>
            </a:pPr>
            <a:r>
              <a:rPr lang="tr-TR" dirty="0" smtClean="0"/>
              <a:t>Erken gebelikte kanama</a:t>
            </a:r>
          </a:p>
          <a:p>
            <a:pPr algn="just">
              <a:lnSpc>
                <a:spcPct val="170000"/>
              </a:lnSpc>
            </a:pPr>
            <a:r>
              <a:rPr lang="tr-TR" dirty="0" smtClean="0"/>
              <a:t>İkinci </a:t>
            </a:r>
            <a:r>
              <a:rPr lang="tr-TR" dirty="0" err="1" smtClean="0"/>
              <a:t>trimesterde</a:t>
            </a:r>
            <a:r>
              <a:rPr lang="tr-TR" dirty="0" smtClean="0"/>
              <a:t> artmış AFP düzeyi (10 kat)</a:t>
            </a:r>
          </a:p>
          <a:p>
            <a:pPr algn="just">
              <a:lnSpc>
                <a:spcPct val="170000"/>
              </a:lnSpc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500" y="1402080"/>
            <a:ext cx="4318508" cy="463296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574800" y="19431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>
              <a:solidFill>
                <a:sysClr val="windowText" lastClr="0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753561" y="6308344"/>
            <a:ext cx="375671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%50’sinde risk faktörü yoktur.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31136" y="233172"/>
            <a:ext cx="7729728" cy="10469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>
                <a:latin typeface="Arial" charset="0"/>
                <a:ea typeface="Arial" charset="0"/>
                <a:cs typeface="Arial" charset="0"/>
              </a:rPr>
              <a:t>Klinik Önemi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3840" y="2109216"/>
            <a:ext cx="6839712" cy="41574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tr-TR" dirty="0"/>
              <a:t>Tüm doğumların yaklaşık %1’inde görülür</a:t>
            </a:r>
          </a:p>
          <a:p>
            <a:pPr algn="just"/>
            <a:r>
              <a:rPr lang="tr-TR" dirty="0"/>
              <a:t>Gebeliğin ikinci yarısında vajinal kanamanın önemli bir </a:t>
            </a:r>
            <a:r>
              <a:rPr lang="tr-TR" dirty="0" smtClean="0"/>
              <a:t>nedeni</a:t>
            </a:r>
          </a:p>
          <a:p>
            <a:pPr algn="just"/>
            <a:r>
              <a:rPr lang="tr-TR" dirty="0" err="1" smtClean="0"/>
              <a:t>Preterm</a:t>
            </a:r>
            <a:r>
              <a:rPr lang="tr-TR" dirty="0" smtClean="0"/>
              <a:t> doğumların yaklaşık %10’unu </a:t>
            </a:r>
            <a:r>
              <a:rPr lang="tr-TR" dirty="0"/>
              <a:t>oluşturur. %40 </a:t>
            </a:r>
            <a:r>
              <a:rPr lang="mr-IN" dirty="0"/>
              <a:t>–</a:t>
            </a:r>
            <a:r>
              <a:rPr lang="tr-TR" dirty="0"/>
              <a:t> 60’ı 37, %14’ü 32. gebelik haftasından önce meydana gelir  </a:t>
            </a:r>
          </a:p>
          <a:p>
            <a:pPr algn="just"/>
            <a:r>
              <a:rPr lang="tr-TR" dirty="0" smtClean="0"/>
              <a:t>Yüksek </a:t>
            </a:r>
            <a:r>
              <a:rPr lang="tr-TR" dirty="0" err="1" smtClean="0"/>
              <a:t>perinatal</a:t>
            </a:r>
            <a:r>
              <a:rPr lang="tr-TR" dirty="0" smtClean="0"/>
              <a:t> </a:t>
            </a:r>
            <a:r>
              <a:rPr lang="tr-TR" dirty="0" err="1" smtClean="0"/>
              <a:t>mortalite</a:t>
            </a:r>
            <a:r>
              <a:rPr lang="tr-TR" dirty="0" smtClean="0"/>
              <a:t>/</a:t>
            </a:r>
            <a:r>
              <a:rPr lang="tr-TR" dirty="0" err="1" smtClean="0"/>
              <a:t>morbidite</a:t>
            </a:r>
            <a:r>
              <a:rPr lang="tr-TR" dirty="0" smtClean="0"/>
              <a:t> ile ilişkili (</a:t>
            </a:r>
            <a:r>
              <a:rPr lang="tr-TR" dirty="0" err="1" smtClean="0"/>
              <a:t>preterm</a:t>
            </a:r>
            <a:r>
              <a:rPr lang="tr-TR" dirty="0" smtClean="0"/>
              <a:t> doğuma bağlı) </a:t>
            </a:r>
          </a:p>
          <a:p>
            <a:pPr algn="just"/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morbidite</a:t>
            </a:r>
            <a:r>
              <a:rPr lang="tr-TR" dirty="0" smtClean="0"/>
              <a:t>/</a:t>
            </a:r>
            <a:r>
              <a:rPr lang="tr-TR" dirty="0" err="1" smtClean="0"/>
              <a:t>mortalitenin</a:t>
            </a:r>
            <a:r>
              <a:rPr lang="tr-TR" dirty="0" smtClean="0"/>
              <a:t> de önde gelen nedenleri arasında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160" y="4307839"/>
            <a:ext cx="4576318" cy="243193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160" y="1548384"/>
            <a:ext cx="4522342" cy="236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8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9737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TANI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300000"/>
              </a:lnSpc>
            </a:pPr>
            <a:r>
              <a:rPr lang="tr-TR" dirty="0" smtClean="0"/>
              <a:t>Klinik bulgular</a:t>
            </a:r>
          </a:p>
          <a:p>
            <a:pPr algn="just">
              <a:lnSpc>
                <a:spcPct val="300000"/>
              </a:lnSpc>
            </a:pPr>
            <a:r>
              <a:rPr lang="tr-TR" dirty="0" smtClean="0"/>
              <a:t>Ultrasonografi</a:t>
            </a:r>
          </a:p>
          <a:p>
            <a:pPr algn="just">
              <a:lnSpc>
                <a:spcPct val="300000"/>
              </a:lnSpc>
            </a:pPr>
            <a:r>
              <a:rPr lang="tr-TR" dirty="0" err="1" smtClean="0"/>
              <a:t>Laboratuar</a:t>
            </a:r>
            <a:r>
              <a:rPr lang="tr-TR" dirty="0" smtClean="0"/>
              <a:t> bulguları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675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89760" y="360008"/>
            <a:ext cx="8400288" cy="11887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>
                <a:latin typeface="Arial" charset="0"/>
                <a:ea typeface="Arial" charset="0"/>
                <a:cs typeface="Arial" charset="0"/>
              </a:rPr>
              <a:t>Klinik Bulgular</a:t>
            </a:r>
            <a:endParaRPr lang="tr-TR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89760" y="1902542"/>
            <a:ext cx="8400288" cy="435195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tr-TR" dirty="0" err="1" smtClean="0"/>
              <a:t>Asemptomatik</a:t>
            </a:r>
            <a:r>
              <a:rPr lang="tr-TR" dirty="0" smtClean="0"/>
              <a:t>/</a:t>
            </a:r>
            <a:r>
              <a:rPr lang="tr-TR" dirty="0" err="1" smtClean="0"/>
              <a:t>preterm</a:t>
            </a:r>
            <a:r>
              <a:rPr lang="tr-TR" dirty="0" smtClean="0"/>
              <a:t> doğum eylemi bulguları</a:t>
            </a:r>
          </a:p>
          <a:p>
            <a:pPr algn="just">
              <a:lnSpc>
                <a:spcPct val="150000"/>
              </a:lnSpc>
            </a:pPr>
            <a:r>
              <a:rPr lang="tr-TR" dirty="0" smtClean="0"/>
              <a:t>Ani başlayan vajinal kanama</a:t>
            </a:r>
          </a:p>
          <a:p>
            <a:pPr algn="just">
              <a:lnSpc>
                <a:spcPct val="150000"/>
              </a:lnSpc>
            </a:pPr>
            <a:r>
              <a:rPr lang="tr-TR" dirty="0"/>
              <a:t>K</a:t>
            </a:r>
            <a:r>
              <a:rPr lang="tr-TR" dirty="0" smtClean="0"/>
              <a:t>arın ve/veya sırt ağrısı (hafif </a:t>
            </a:r>
            <a:r>
              <a:rPr lang="mr-IN" dirty="0" smtClean="0"/>
              <a:t>–</a:t>
            </a:r>
            <a:r>
              <a:rPr lang="tr-TR" dirty="0" smtClean="0"/>
              <a:t> şiddetli)</a:t>
            </a:r>
          </a:p>
          <a:p>
            <a:pPr algn="just">
              <a:lnSpc>
                <a:spcPct val="150000"/>
              </a:lnSpc>
            </a:pPr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kontraksiyon</a:t>
            </a:r>
            <a:r>
              <a:rPr lang="tr-TR" dirty="0" smtClean="0"/>
              <a:t>➔ genellikle yüksek frekans ve düşük </a:t>
            </a:r>
            <a:r>
              <a:rPr lang="tr-TR" dirty="0" err="1" smtClean="0"/>
              <a:t>amplitüdlü</a:t>
            </a:r>
            <a:endParaRPr lang="tr-TR" dirty="0" smtClean="0"/>
          </a:p>
          <a:p>
            <a:pPr algn="just">
              <a:lnSpc>
                <a:spcPct val="150000"/>
              </a:lnSpc>
            </a:pPr>
            <a:r>
              <a:rPr lang="tr-TR" dirty="0" err="1" smtClean="0"/>
              <a:t>Maternal</a:t>
            </a:r>
            <a:r>
              <a:rPr lang="tr-TR" dirty="0" smtClean="0"/>
              <a:t> hipotansiyon</a:t>
            </a:r>
          </a:p>
          <a:p>
            <a:pPr algn="just">
              <a:lnSpc>
                <a:spcPct val="150000"/>
              </a:lnSpc>
            </a:pPr>
            <a:r>
              <a:rPr lang="tr-TR" dirty="0" err="1" smtClean="0"/>
              <a:t>Fetal</a:t>
            </a:r>
            <a:r>
              <a:rPr lang="tr-TR" dirty="0" smtClean="0"/>
              <a:t> kalp hızı değişiklikleri➔ tekrarlayan geç/</a:t>
            </a:r>
            <a:r>
              <a:rPr lang="tr-TR" dirty="0" err="1" smtClean="0"/>
              <a:t>variabl</a:t>
            </a:r>
            <a:r>
              <a:rPr lang="tr-TR" dirty="0" smtClean="0"/>
              <a:t> </a:t>
            </a:r>
            <a:r>
              <a:rPr lang="tr-TR" dirty="0" err="1" smtClean="0"/>
              <a:t>deselerasyon</a:t>
            </a:r>
            <a:r>
              <a:rPr lang="tr-TR" dirty="0" smtClean="0"/>
              <a:t>, azalmış </a:t>
            </a:r>
            <a:r>
              <a:rPr lang="tr-TR" dirty="0" err="1" smtClean="0"/>
              <a:t>variabilite</a:t>
            </a:r>
            <a:r>
              <a:rPr lang="tr-TR" dirty="0" smtClean="0"/>
              <a:t>, </a:t>
            </a:r>
            <a:r>
              <a:rPr lang="tr-TR" dirty="0" err="1" smtClean="0"/>
              <a:t>bradikardi</a:t>
            </a:r>
            <a:r>
              <a:rPr lang="tr-TR" dirty="0" smtClean="0"/>
              <a:t> veya </a:t>
            </a:r>
            <a:r>
              <a:rPr lang="tr-TR" dirty="0" err="1" smtClean="0"/>
              <a:t>sinuzoidal</a:t>
            </a:r>
            <a:r>
              <a:rPr lang="tr-TR" dirty="0" smtClean="0"/>
              <a:t> </a:t>
            </a:r>
            <a:r>
              <a:rPr lang="tr-TR" dirty="0" err="1" smtClean="0"/>
              <a:t>patern</a:t>
            </a:r>
            <a:endParaRPr lang="tr-TR" dirty="0" smtClean="0"/>
          </a:p>
          <a:p>
            <a:pPr algn="just">
              <a:lnSpc>
                <a:spcPct val="150000"/>
              </a:lnSpc>
            </a:pPr>
            <a:r>
              <a:rPr lang="tr-TR" dirty="0" smtClean="0"/>
              <a:t>Akut DIC ve </a:t>
            </a:r>
            <a:r>
              <a:rPr lang="tr-TR" dirty="0" err="1" smtClean="0"/>
              <a:t>fetal</a:t>
            </a:r>
            <a:r>
              <a:rPr lang="tr-TR" dirty="0" smtClean="0"/>
              <a:t> ölüm➔ </a:t>
            </a:r>
            <a:r>
              <a:rPr lang="tr-TR" dirty="0" err="1" smtClean="0"/>
              <a:t>plasental</a:t>
            </a:r>
            <a:r>
              <a:rPr lang="tr-TR" dirty="0" smtClean="0"/>
              <a:t> ayrılma &gt;%50</a:t>
            </a:r>
          </a:p>
          <a:p>
            <a:pPr algn="just">
              <a:lnSpc>
                <a:spcPct val="150000"/>
              </a:lnSpc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385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39686" y="94539"/>
            <a:ext cx="7729728" cy="84424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/>
              <a:t>U</a:t>
            </a:r>
            <a:r>
              <a:rPr lang="tr-TR" smtClean="0"/>
              <a:t>ltrasonografi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23613" y="1036320"/>
            <a:ext cx="7355316" cy="4523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err="1" smtClean="0"/>
              <a:t>Koryonik</a:t>
            </a:r>
            <a:r>
              <a:rPr lang="tr-TR" dirty="0" smtClean="0"/>
              <a:t> tabakanın altında </a:t>
            </a:r>
            <a:r>
              <a:rPr lang="tr-TR" dirty="0" err="1" smtClean="0"/>
              <a:t>preplasental</a:t>
            </a:r>
            <a:r>
              <a:rPr lang="tr-TR" dirty="0" smtClean="0"/>
              <a:t> koleksiyon (plasenta ve </a:t>
            </a:r>
            <a:r>
              <a:rPr lang="tr-TR" dirty="0" err="1" smtClean="0"/>
              <a:t>amniotik</a:t>
            </a:r>
            <a:r>
              <a:rPr lang="tr-TR" dirty="0" smtClean="0"/>
              <a:t> sıvı arasında)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err="1" smtClean="0"/>
              <a:t>Fetal</a:t>
            </a:r>
            <a:r>
              <a:rPr lang="tr-TR" dirty="0" smtClean="0"/>
              <a:t> aktivite ile </a:t>
            </a:r>
            <a:r>
              <a:rPr lang="tr-TR" dirty="0" err="1" smtClean="0"/>
              <a:t>koryonik</a:t>
            </a:r>
            <a:r>
              <a:rPr lang="tr-TR" dirty="0" smtClean="0"/>
              <a:t> tabakanın jöle benzeri hareketi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err="1" smtClean="0"/>
              <a:t>Retroplasental</a:t>
            </a:r>
            <a:r>
              <a:rPr lang="tr-TR" dirty="0" smtClean="0"/>
              <a:t> koleksiyon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smtClean="0"/>
              <a:t>Marjinal </a:t>
            </a:r>
            <a:r>
              <a:rPr lang="tr-TR" dirty="0" err="1" smtClean="0"/>
              <a:t>hematom</a:t>
            </a:r>
            <a:endParaRPr lang="tr-TR" dirty="0" smtClean="0"/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err="1" smtClean="0"/>
              <a:t>Subkoryonik</a:t>
            </a:r>
            <a:r>
              <a:rPr lang="tr-TR" dirty="0" smtClean="0"/>
              <a:t> </a:t>
            </a:r>
            <a:r>
              <a:rPr lang="tr-TR" dirty="0" err="1" smtClean="0"/>
              <a:t>hematom</a:t>
            </a:r>
            <a:endParaRPr lang="tr-TR" dirty="0"/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smtClean="0"/>
              <a:t>Plasenta kalınlığında heterojen artış (&gt;5 cm)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tr-TR" dirty="0" err="1" smtClean="0"/>
              <a:t>İntraamniotik</a:t>
            </a:r>
            <a:r>
              <a:rPr lang="tr-TR" dirty="0" smtClean="0"/>
              <a:t> </a:t>
            </a:r>
            <a:r>
              <a:rPr lang="tr-TR" dirty="0" err="1" smtClean="0"/>
              <a:t>hematom</a:t>
            </a:r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37" y="1036320"/>
            <a:ext cx="4413898" cy="36059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708" y="5014906"/>
            <a:ext cx="3288892" cy="179177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632961" y="5910791"/>
            <a:ext cx="744596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tr-TR" dirty="0" smtClean="0">
                <a:solidFill>
                  <a:srgbClr val="C00000"/>
                </a:solidFill>
              </a:rPr>
              <a:t>7 </a:t>
            </a:r>
            <a:r>
              <a:rPr lang="tr-TR" dirty="0" err="1" smtClean="0">
                <a:solidFill>
                  <a:srgbClr val="C00000"/>
                </a:solidFill>
              </a:rPr>
              <a:t>sonografik</a:t>
            </a:r>
            <a:r>
              <a:rPr lang="tr-TR" dirty="0" smtClean="0">
                <a:solidFill>
                  <a:srgbClr val="C00000"/>
                </a:solidFill>
              </a:rPr>
              <a:t> parametrenin;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Sensitivitesi</a:t>
            </a:r>
            <a:r>
              <a:rPr lang="tr-TR" dirty="0" smtClean="0">
                <a:solidFill>
                  <a:srgbClr val="C00000"/>
                </a:solidFill>
              </a:rPr>
              <a:t> %80, </a:t>
            </a:r>
            <a:r>
              <a:rPr lang="tr-TR" dirty="0" err="1" smtClean="0">
                <a:solidFill>
                  <a:srgbClr val="C00000"/>
                </a:solidFill>
              </a:rPr>
              <a:t>spesifisitesi</a:t>
            </a:r>
            <a:r>
              <a:rPr lang="tr-TR" dirty="0" smtClean="0">
                <a:solidFill>
                  <a:srgbClr val="C00000"/>
                </a:solidFill>
              </a:rPr>
              <a:t> %92;  pozitif/negatif </a:t>
            </a:r>
            <a:r>
              <a:rPr lang="tr-TR" dirty="0" err="1" smtClean="0">
                <a:solidFill>
                  <a:srgbClr val="C00000"/>
                </a:solidFill>
              </a:rPr>
              <a:t>prediktif</a:t>
            </a:r>
            <a:r>
              <a:rPr lang="tr-TR" dirty="0" smtClean="0">
                <a:solidFill>
                  <a:srgbClr val="C00000"/>
                </a:solidFill>
              </a:rPr>
              <a:t> %95 ve %69   </a:t>
            </a:r>
          </a:p>
        </p:txBody>
      </p:sp>
    </p:spTree>
    <p:extLst>
      <p:ext uri="{BB962C8B-B14F-4D97-AF65-F5344CB8AC3E}">
        <p14:creationId xmlns:p14="http://schemas.microsoft.com/office/powerpoint/2010/main" val="72486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4063" y="586830"/>
            <a:ext cx="9404723" cy="9005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mtClean="0"/>
              <a:t>Laboratuvar Bulguları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24063" y="2157984"/>
            <a:ext cx="9497633" cy="378561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200000"/>
              </a:lnSpc>
            </a:pPr>
            <a:r>
              <a:rPr lang="tr-TR" dirty="0" smtClean="0"/>
              <a:t>Hematolojik anormallikler </a:t>
            </a:r>
            <a:r>
              <a:rPr lang="tr-TR" dirty="0" err="1" smtClean="0"/>
              <a:t>maternal</a:t>
            </a:r>
            <a:r>
              <a:rPr lang="tr-TR" dirty="0" smtClean="0"/>
              <a:t> kanamanın şiddeti ile ilişkilidir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Kanamanın şiddetini en iyi gösteren bulgu fibrinojen düzeyleridir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Fibrinojen düzeyi ≤ 200 mg/</a:t>
            </a:r>
            <a:r>
              <a:rPr lang="tr-TR" dirty="0" err="1" smtClean="0"/>
              <a:t>dL</a:t>
            </a:r>
            <a:r>
              <a:rPr lang="tr-TR" dirty="0" smtClean="0"/>
              <a:t> olması şiddetli kanamayı gösterir (PPV %100)</a:t>
            </a:r>
          </a:p>
          <a:p>
            <a:pPr algn="just">
              <a:lnSpc>
                <a:spcPct val="200000"/>
              </a:lnSpc>
            </a:pPr>
            <a:r>
              <a:rPr lang="tr-TR" dirty="0" err="1" smtClean="0"/>
              <a:t>Fetal</a:t>
            </a:r>
            <a:r>
              <a:rPr lang="tr-TR" dirty="0" smtClean="0"/>
              <a:t> ölümün eşlik ettiği şiddetli olguların %10 </a:t>
            </a:r>
            <a:r>
              <a:rPr lang="mr-IN" dirty="0" smtClean="0"/>
              <a:t>–</a:t>
            </a:r>
            <a:r>
              <a:rPr lang="tr-TR" dirty="0" smtClean="0"/>
              <a:t> 20’sinde DIC gelişir</a:t>
            </a:r>
          </a:p>
          <a:p>
            <a:pPr algn="just">
              <a:lnSpc>
                <a:spcPct val="200000"/>
              </a:lnSpc>
            </a:pPr>
            <a:r>
              <a:rPr lang="tr-TR" dirty="0" smtClean="0"/>
              <a:t>Az sayıda olguda </a:t>
            </a:r>
            <a:r>
              <a:rPr lang="tr-TR" dirty="0" err="1" smtClean="0"/>
              <a:t>Kleihauer-Betke</a:t>
            </a:r>
            <a:r>
              <a:rPr lang="tr-TR" dirty="0" smtClean="0"/>
              <a:t> testi pozitiftir (</a:t>
            </a:r>
            <a:r>
              <a:rPr lang="tr-TR" dirty="0" err="1" smtClean="0"/>
              <a:t>sensitivite</a:t>
            </a:r>
            <a:r>
              <a:rPr lang="tr-TR" dirty="0" smtClean="0"/>
              <a:t> %4)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894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4565</TotalTime>
  <Words>1291</Words>
  <Application>Microsoft Office PowerPoint</Application>
  <PresentationFormat>Geniş ekran</PresentationFormat>
  <Paragraphs>177</Paragraphs>
  <Slides>20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Mangal</vt:lpstr>
      <vt:lpstr>Wingdings 3</vt:lpstr>
      <vt:lpstr>İyon</vt:lpstr>
      <vt:lpstr>Ablasyo Plasentada Tanı ve Yönetİm </vt:lpstr>
      <vt:lpstr>TANIM</vt:lpstr>
      <vt:lpstr>Patofizyolojisi</vt:lpstr>
      <vt:lpstr>Risk Faktörleri</vt:lpstr>
      <vt:lpstr>Klinik Önemi</vt:lpstr>
      <vt:lpstr>TANI</vt:lpstr>
      <vt:lpstr>Klinik Bulgular</vt:lpstr>
      <vt:lpstr>Ultrasonografi</vt:lpstr>
      <vt:lpstr>Laboratuvar Bulguları</vt:lpstr>
      <vt:lpstr>Yönetim</vt:lpstr>
      <vt:lpstr>PowerPoint Sunusu</vt:lpstr>
      <vt:lpstr>PowerPoint Sunusu</vt:lpstr>
      <vt:lpstr>PowerPoint Sunusu</vt:lpstr>
      <vt:lpstr>PowerPoint Sunusu</vt:lpstr>
      <vt:lpstr>PowerPoint Sunusu</vt:lpstr>
      <vt:lpstr>Postpartum Bakım</vt:lpstr>
      <vt:lpstr>Önleme</vt:lpstr>
      <vt:lpstr>Sonraki Gebeliğin Yönetimi</vt:lpstr>
      <vt:lpstr>Özet - 1</vt:lpstr>
      <vt:lpstr>ÖZET - 2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Ablasyo plasentada tanı ve yönetİm </dc:title>
  <dc:creator>Microsoft Office Kullanıcısı</dc:creator>
  <cp:lastModifiedBy>PiTeknik</cp:lastModifiedBy>
  <cp:revision>84</cp:revision>
  <dcterms:created xsi:type="dcterms:W3CDTF">2017-12-23T07:37:02Z</dcterms:created>
  <dcterms:modified xsi:type="dcterms:W3CDTF">2018-01-14T09:35:40Z</dcterms:modified>
</cp:coreProperties>
</file>