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98" r:id="rId1"/>
  </p:sldMasterIdLst>
  <p:notesMasterIdLst>
    <p:notesMasterId r:id="rId33"/>
  </p:notesMasterIdLst>
  <p:sldIdLst>
    <p:sldId id="256" r:id="rId2"/>
    <p:sldId id="275" r:id="rId3"/>
    <p:sldId id="276" r:id="rId4"/>
    <p:sldId id="260" r:id="rId5"/>
    <p:sldId id="308" r:id="rId6"/>
    <p:sldId id="267" r:id="rId7"/>
    <p:sldId id="287" r:id="rId8"/>
    <p:sldId id="262" r:id="rId9"/>
    <p:sldId id="263" r:id="rId10"/>
    <p:sldId id="268" r:id="rId11"/>
    <p:sldId id="270" r:id="rId12"/>
    <p:sldId id="266" r:id="rId13"/>
    <p:sldId id="279" r:id="rId14"/>
    <p:sldId id="296" r:id="rId15"/>
    <p:sldId id="295" r:id="rId16"/>
    <p:sldId id="311" r:id="rId17"/>
    <p:sldId id="314" r:id="rId18"/>
    <p:sldId id="302" r:id="rId19"/>
    <p:sldId id="292" r:id="rId20"/>
    <p:sldId id="290" r:id="rId21"/>
    <p:sldId id="289" r:id="rId22"/>
    <p:sldId id="312" r:id="rId23"/>
    <p:sldId id="313" r:id="rId24"/>
    <p:sldId id="299" r:id="rId25"/>
    <p:sldId id="315" r:id="rId26"/>
    <p:sldId id="301" r:id="rId27"/>
    <p:sldId id="316" r:id="rId28"/>
    <p:sldId id="305" r:id="rId29"/>
    <p:sldId id="306" r:id="rId30"/>
    <p:sldId id="309" r:id="rId31"/>
    <p:sldId id="310" r:id="rId3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596"/>
    <p:restoredTop sz="91554"/>
  </p:normalViewPr>
  <p:slideViewPr>
    <p:cSldViewPr snapToGrid="0" snapToObjects="1">
      <p:cViewPr varScale="1">
        <p:scale>
          <a:sx n="105" d="100"/>
          <a:sy n="105" d="100"/>
        </p:scale>
        <p:origin x="1304" y="176"/>
      </p:cViewPr>
      <p:guideLst/>
    </p:cSldViewPr>
  </p:slideViewPr>
  <p:outlineViewPr>
    <p:cViewPr>
      <p:scale>
        <a:sx n="33" d="100"/>
        <a:sy n="33" d="100"/>
      </p:scale>
      <p:origin x="0" y="-30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7" d="100"/>
          <a:sy n="87" d="100"/>
        </p:scale>
        <p:origin x="3904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65449E-0C57-1845-9B4C-E8EDA7D53A7E}" type="datetimeFigureOut">
              <a:rPr lang="tr-TR" smtClean="0"/>
              <a:t>17.02.2019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B04CC6-3435-9149-80DC-E86571D7A19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800479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B04CC6-3435-9149-80DC-E86571D7A196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288573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B04CC6-3435-9149-80DC-E86571D7A196}" type="slidenum">
              <a:rPr lang="tr-TR" smtClean="0"/>
              <a:t>24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086808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B04CC6-3435-9149-80DC-E86571D7A196}" type="slidenum">
              <a:rPr lang="tr-TR" smtClean="0"/>
              <a:t>26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704090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B04CC6-3435-9149-80DC-E86571D7A196}" type="slidenum">
              <a:rPr lang="tr-TR" smtClean="0"/>
              <a:t>27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289116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B04CC6-3435-9149-80DC-E86571D7A196}" type="slidenum">
              <a:rPr lang="tr-TR" smtClean="0"/>
              <a:t>29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365821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B04CC6-3435-9149-80DC-E86571D7A196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877263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B04CC6-3435-9149-80DC-E86571D7A196}" type="slidenum">
              <a:rPr lang="tr-TR" smtClean="0"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860322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B04CC6-3435-9149-80DC-E86571D7A196}" type="slidenum">
              <a:rPr lang="tr-TR" smtClean="0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24151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B04CC6-3435-9149-80DC-E86571D7A196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099564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B04CC6-3435-9149-80DC-E86571D7A196}" type="slidenum">
              <a:rPr lang="tr-TR" smtClean="0"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62269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B04CC6-3435-9149-80DC-E86571D7A196}" type="slidenum">
              <a:rPr lang="tr-TR" smtClean="0"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418147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B04CC6-3435-9149-80DC-E86571D7A196}" type="slidenum">
              <a:rPr lang="tr-TR" smtClean="0"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675657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B04CC6-3435-9149-80DC-E86571D7A196}" type="slidenum">
              <a:rPr lang="tr-TR" smtClean="0"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297673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A3DBD8FE-16A1-BF41-9D1A-A41FC4FF7D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1245300C-30E9-1A48-B23E-F746F3A09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DD73F281-E7A7-BC42-86BC-E3455BFB94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DD4B9-7B99-B540-871A-44AFD6C9B15D}" type="datetime1">
              <a:rPr lang="tr-TR" smtClean="0"/>
              <a:t>17.02.2019</a:t>
            </a:fld>
            <a:endParaRPr lang="en-US" dirty="0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9FE0F598-D635-174E-A7C2-4240E1F2E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47640593-23D3-AD4A-917A-3B44BBC51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27737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89C6F1AA-D203-5446-8684-BB36607DE0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5673DEC8-268C-A343-898B-07F3666E2A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60E78EFF-1466-3146-BD3D-0B1F591AD7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570C7-B67A-644A-9BE3-EC25D0C3CDFD}" type="datetime1">
              <a:rPr lang="tr-TR" smtClean="0"/>
              <a:t>17.02.2019</a:t>
            </a:fld>
            <a:endParaRPr lang="en-US" dirty="0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A326BBBF-9DA7-8142-A938-D89A5DD594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4405639-9743-5B43-9BFA-FD9D28F8CC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6253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6D4F2794-9682-5949-A54E-5067C65DD91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55805C25-7B14-8E49-A8E9-4A95632759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F1B57D74-E0F7-4B43-A2B1-149DC8B17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7A469-B7F9-3645-9CF6-60EEAB2A4930}" type="datetime1">
              <a:rPr lang="tr-TR" smtClean="0"/>
              <a:t>17.02.2019</a:t>
            </a:fld>
            <a:endParaRPr lang="en-US" dirty="0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0897A8F4-CE2C-8247-A09A-C434BEA6C8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A97568F2-A478-6741-8E80-805547D0A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1038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035E004B-9DF6-5B49-A639-AF653C53F2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3988D1A4-161B-0346-BB94-1517C2E980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165B7D32-FC66-A44D-B66E-A8DD3CF2C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007D5-1EB8-7E4E-A598-C47F688C8AF8}" type="datetime1">
              <a:rPr lang="tr-TR" smtClean="0"/>
              <a:t>17.02.2019</a:t>
            </a:fld>
            <a:endParaRPr lang="en-US" dirty="0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1CD46BAC-0BFD-7846-B8FD-BD5CB4198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1A41376C-A5F2-764F-B4BE-EAA468DB4C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04295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93143FEA-F38F-4142-9D0D-0847F66374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A1A3F535-F62C-FA42-93D2-37D1E1A95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A70FBDF8-7A89-604D-9B09-CE72311006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4CA89-2A03-4F40-923D-1721A69BA1BC}" type="datetime1">
              <a:rPr lang="tr-TR" smtClean="0"/>
              <a:t>17.02.2019</a:t>
            </a:fld>
            <a:endParaRPr lang="en-US" dirty="0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14D441AC-9EC2-5E44-9D58-967148A08E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0361D910-A199-2140-9FB6-A835186CD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5829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049F451D-DA8B-844B-9F2C-E697E80D16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13576B3-A57E-AE49-9A7A-762101F02B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35999F0E-DA1A-1F46-A753-707E9934C1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8FB4411A-9AA1-0740-93AC-E13084756D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81E4F-026F-8449-BB1D-ADB2A0EBDB2F}" type="datetime1">
              <a:rPr lang="tr-TR" smtClean="0"/>
              <a:t>17.02.2019</a:t>
            </a:fld>
            <a:endParaRPr lang="en-US" dirty="0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DA06CD73-67E5-E64E-ACB0-2FA1689E87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8F5C629F-66D3-504A-BCB9-66C0C5816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551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FF4264FA-2167-6548-848C-E58F29F59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01C10EDB-29A7-B84B-ADB4-DD44C8A030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16D14A7D-E477-D24F-B38C-97114C653E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6C1A8C09-D59F-6F48-9F83-1AC910814F5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425510D2-B816-D04F-90B5-D963531967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EDE1D385-B9CF-8142-9321-BE2E1514A9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D1C08-FEA3-424C-B05E-0291BC2C37E5}" type="datetime1">
              <a:rPr lang="tr-TR" smtClean="0"/>
              <a:t>17.02.2019</a:t>
            </a:fld>
            <a:endParaRPr lang="en-US" dirty="0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8A54DE32-5AC8-B34B-8F36-5CCD50D0E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08AB62F8-0AA1-414B-8696-B05BA032F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624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8ECB3118-F196-9C46-B3B2-9C8C500D99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8CB3BD1A-D477-3844-B1DD-CA0A270E60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7A31-E136-A94A-8DE4-3D7985AF9E43}" type="datetime1">
              <a:rPr lang="tr-TR" smtClean="0"/>
              <a:t>17.02.2019</a:t>
            </a:fld>
            <a:endParaRPr lang="en-US" dirty="0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00BA27EA-0CEF-CA47-A228-3A214A76DB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2771083A-1DCB-A241-8BD7-AD01CE555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0771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DE6975C7-6A92-BE4E-B47C-4F0570501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B7B16-DBBB-C346-BD7F-1FBC5AD78DB8}" type="datetime1">
              <a:rPr lang="tr-TR" smtClean="0"/>
              <a:t>17.02.2019</a:t>
            </a:fld>
            <a:endParaRPr lang="en-US" dirty="0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FFC0726A-86CD-5E48-BF63-1B21D62EA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BC183B78-9B61-0B41-93CE-38996272A9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9428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B3CC76B2-F3EC-E74A-B21E-315C2A0BA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3CC3F190-3404-9547-93C2-6CBDA9889B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4EC6B3F8-60A1-7E47-AE06-276F301714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D330A1F0-6879-A840-AE73-7900BB5680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D5FFC-90AB-D247-9BD1-B4FF75CDA259}" type="datetime1">
              <a:rPr lang="tr-TR" smtClean="0"/>
              <a:t>17.02.2019</a:t>
            </a:fld>
            <a:endParaRPr lang="en-US" dirty="0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BBFEE231-9FCD-E441-BE77-7AE68E112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A3973A3C-66A8-D84A-83C8-CD798EA66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0390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591A043D-75DC-E147-A977-A1DC62CC8A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6E355D0E-6436-3946-AF38-36F98E3D7F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8D00C771-73D3-F142-AD10-3F454DAC92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80D2F95D-20A7-6B42-B6F6-B5AB390717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EAAF7-624E-3F4E-B9F3-F57CE2DD338D}" type="datetime1">
              <a:rPr lang="tr-TR" smtClean="0"/>
              <a:t>17.02.2019</a:t>
            </a:fld>
            <a:endParaRPr lang="en-US" dirty="0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782BEF23-74DD-B64F-B266-54497B72C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44DC28AC-29D8-2B42-B0B0-CFEF60CF1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53828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49148433-4E00-8047-A1B2-9C3BE2D161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E9C857A7-F4C5-5D4C-83BB-C7BD7F0129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A78BC654-E87A-CC43-9194-DB55AF5718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E03D30-DADB-904C-A61D-C68B021181BB}" type="datetime1">
              <a:rPr lang="tr-TR" smtClean="0"/>
              <a:t>17.02.2019</a:t>
            </a:fld>
            <a:endParaRPr lang="en-US" dirty="0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5D43F6DA-E6CD-3F43-91CF-C4476B6073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FFA308FC-A761-CF41-BA74-3C5C8D1593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965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ncbi.nlm.nih.gov/pmc/articles/PMC3276943/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F31EF8EF-8F30-6F4E-9989-C2061440B1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9808" y="1060704"/>
            <a:ext cx="10899648" cy="1773936"/>
          </a:xfrm>
          <a:solidFill>
            <a:schemeClr val="bg1">
              <a:lumMod val="85000"/>
            </a:schemeClr>
          </a:solidFill>
          <a:ln w="38100"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br>
              <a:rPr lang="tr-TR" sz="4800" dirty="0"/>
            </a:br>
            <a:br>
              <a:rPr lang="tr-TR" sz="4800" dirty="0"/>
            </a:br>
            <a:br>
              <a:rPr lang="tr-TR" sz="4800" dirty="0"/>
            </a:br>
            <a:r>
              <a:rPr lang="tr-TR" sz="4800" dirty="0" err="1"/>
              <a:t>Over</a:t>
            </a:r>
            <a:r>
              <a:rPr lang="tr-TR" sz="4800" dirty="0"/>
              <a:t> Rezervi-Üreme Potansiyeline Etkisi</a:t>
            </a:r>
            <a:br>
              <a:rPr lang="tr-TR" sz="4800" dirty="0"/>
            </a:br>
            <a:endParaRPr lang="tr-TR" sz="4800" dirty="0"/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F2545291-C4DB-2C4F-B8C4-AA0527D29C2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r-TR" sz="2800" dirty="0">
                <a:solidFill>
                  <a:srgbClr val="C00000"/>
                </a:solidFill>
              </a:rPr>
              <a:t>Dr. Gonca Yetkin Yıldırım</a:t>
            </a:r>
          </a:p>
          <a:p>
            <a:r>
              <a:rPr lang="tr-TR" sz="2800" dirty="0">
                <a:solidFill>
                  <a:srgbClr val="C00000"/>
                </a:solidFill>
              </a:rPr>
              <a:t>SBÜ Kanuni Sultan Süleyman Eğitim ve Araştırma Hastanesi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F841DB1F-3F67-3F4B-8FDB-299D05B45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03994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page15image47636400">
            <a:extLst>
              <a:ext uri="{FF2B5EF4-FFF2-40B4-BE49-F238E27FC236}">
                <a16:creationId xmlns:a16="http://schemas.microsoft.com/office/drawing/2014/main" id="{D1F9F761-D667-3C47-B46A-9255CB6245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058" y="375135"/>
            <a:ext cx="8897820" cy="1523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page15image47635152">
            <a:extLst>
              <a:ext uri="{FF2B5EF4-FFF2-40B4-BE49-F238E27FC236}">
                <a16:creationId xmlns:a16="http://schemas.microsoft.com/office/drawing/2014/main" id="{31B47F2E-EF6F-B048-BAF6-62C4CB4E5AB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781" y="1716582"/>
            <a:ext cx="3681047" cy="93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04DA3854-3913-604F-ABC7-D224173833CC}"/>
              </a:ext>
            </a:extLst>
          </p:cNvPr>
          <p:cNvSpPr txBox="1"/>
          <p:nvPr/>
        </p:nvSpPr>
        <p:spPr>
          <a:xfrm>
            <a:off x="1324712" y="3083171"/>
            <a:ext cx="9595897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err="1"/>
              <a:t>Doğal</a:t>
            </a:r>
            <a:r>
              <a:rPr lang="tr-TR" sz="2400" b="1" dirty="0"/>
              <a:t> </a:t>
            </a:r>
            <a:r>
              <a:rPr lang="tr-TR" sz="2400" b="1" dirty="0" err="1"/>
              <a:t>siklusta</a:t>
            </a:r>
            <a:r>
              <a:rPr lang="tr-TR" sz="2400" b="1" dirty="0"/>
              <a:t> </a:t>
            </a:r>
            <a:r>
              <a:rPr lang="tr-TR" sz="2400" b="1" dirty="0" err="1"/>
              <a:t>maternal</a:t>
            </a:r>
            <a:r>
              <a:rPr lang="tr-TR" sz="2400" b="1" dirty="0"/>
              <a:t> </a:t>
            </a:r>
            <a:r>
              <a:rPr lang="tr-TR" sz="2400" b="1" dirty="0" err="1"/>
              <a:t>yaşın</a:t>
            </a:r>
            <a:r>
              <a:rPr lang="tr-TR" sz="2400" b="1" dirty="0"/>
              <a:t> </a:t>
            </a:r>
            <a:r>
              <a:rPr lang="tr-TR" sz="2400" b="1" dirty="0" err="1"/>
              <a:t>mayoz’a</a:t>
            </a:r>
            <a:r>
              <a:rPr lang="tr-TR" sz="2400" b="1" dirty="0"/>
              <a:t> etkisinin </a:t>
            </a:r>
            <a:r>
              <a:rPr lang="tr-TR" sz="2400" b="1" dirty="0" err="1"/>
              <a:t>araştırıldığı</a:t>
            </a:r>
            <a:r>
              <a:rPr lang="tr-TR" sz="2400" b="1" dirty="0"/>
              <a:t> bir çalışmada</a:t>
            </a:r>
          </a:p>
          <a:p>
            <a:r>
              <a:rPr lang="tr-TR" sz="2400" b="1" dirty="0" err="1"/>
              <a:t>düzenli</a:t>
            </a:r>
            <a:r>
              <a:rPr lang="tr-TR" sz="2400" b="1" dirty="0"/>
              <a:t> adet </a:t>
            </a:r>
            <a:r>
              <a:rPr lang="tr-TR" sz="2400" b="1" dirty="0" err="1"/>
              <a:t>gören</a:t>
            </a:r>
            <a:r>
              <a:rPr lang="tr-TR" sz="2400" b="1" dirty="0"/>
              <a:t> kadınların oositleri </a:t>
            </a:r>
            <a:r>
              <a:rPr lang="tr-TR" sz="2400" b="1" dirty="0" err="1"/>
              <a:t>incelenmis</a:t>
            </a:r>
            <a:r>
              <a:rPr lang="tr-TR" sz="2400" b="1" dirty="0"/>
              <a:t>̧</a:t>
            </a:r>
          </a:p>
          <a:p>
            <a:endParaRPr lang="tr-TR" sz="2400" b="1" dirty="0"/>
          </a:p>
          <a:p>
            <a:r>
              <a:rPr lang="tr-TR" sz="2400" b="1" dirty="0"/>
              <a:t>20-25 yaş                     %17 </a:t>
            </a:r>
          </a:p>
          <a:p>
            <a:r>
              <a:rPr lang="tr-TR" sz="2400" b="1" dirty="0"/>
              <a:t>40-45 yaş                     %79     </a:t>
            </a:r>
            <a:r>
              <a:rPr lang="tr-TR" sz="2400" b="1" i="1" dirty="0" err="1"/>
              <a:t>meiotic</a:t>
            </a:r>
            <a:r>
              <a:rPr lang="tr-TR" sz="2400" b="1" i="1" dirty="0"/>
              <a:t> </a:t>
            </a:r>
            <a:r>
              <a:rPr lang="tr-TR" sz="2400" b="1" i="1" dirty="0" err="1"/>
              <a:t>spindle</a:t>
            </a:r>
            <a:r>
              <a:rPr lang="tr-TR" sz="2400" b="1" i="1" dirty="0"/>
              <a:t> anomalileri  </a:t>
            </a:r>
            <a:r>
              <a:rPr lang="tr-TR" sz="2400" b="1" dirty="0"/>
              <a:t>gözlenmiş</a:t>
            </a:r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5" name="Sağ Ok 4">
            <a:extLst>
              <a:ext uri="{FF2B5EF4-FFF2-40B4-BE49-F238E27FC236}">
                <a16:creationId xmlns:a16="http://schemas.microsoft.com/office/drawing/2014/main" id="{E6B9DE8E-08AD-494D-A282-411326E6102B}"/>
              </a:ext>
            </a:extLst>
          </p:cNvPr>
          <p:cNvSpPr/>
          <p:nvPr/>
        </p:nvSpPr>
        <p:spPr>
          <a:xfrm>
            <a:off x="3024550" y="4413350"/>
            <a:ext cx="715108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Sağ Ok 7">
            <a:extLst>
              <a:ext uri="{FF2B5EF4-FFF2-40B4-BE49-F238E27FC236}">
                <a16:creationId xmlns:a16="http://schemas.microsoft.com/office/drawing/2014/main" id="{2FA973B0-AF17-E049-B307-8F1FD1F6B002}"/>
              </a:ext>
            </a:extLst>
          </p:cNvPr>
          <p:cNvSpPr/>
          <p:nvPr/>
        </p:nvSpPr>
        <p:spPr>
          <a:xfrm>
            <a:off x="3024550" y="4776763"/>
            <a:ext cx="715108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638EAB06-C153-694C-BC1C-819EA67D4B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14002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7D6E25F2-E5CB-834D-A3CA-80FFD75FCB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8570" y="204810"/>
            <a:ext cx="4890053" cy="762598"/>
          </a:xfr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txBody>
          <a:bodyPr/>
          <a:lstStyle/>
          <a:p>
            <a: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YAŞ – ABORTUS</a:t>
            </a:r>
          </a:p>
        </p:txBody>
      </p:sp>
      <p:pic>
        <p:nvPicPr>
          <p:cNvPr id="1026" name="Picture 2" descr="page11image47629328">
            <a:extLst>
              <a:ext uri="{FF2B5EF4-FFF2-40B4-BE49-F238E27FC236}">
                <a16:creationId xmlns:a16="http://schemas.microsoft.com/office/drawing/2014/main" id="{5410501B-EB68-5D43-8297-02B8AAA3F7A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22788"/>
            <a:ext cx="6478915" cy="4086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4B3BC8F6-49EC-7648-A7C0-959CC8AF2E9B}"/>
              </a:ext>
            </a:extLst>
          </p:cNvPr>
          <p:cNvSpPr txBox="1"/>
          <p:nvPr/>
        </p:nvSpPr>
        <p:spPr>
          <a:xfrm>
            <a:off x="1787236" y="5065776"/>
            <a:ext cx="3283723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                   </a:t>
            </a:r>
            <a:br>
              <a:rPr lang="tr-TR" sz="2400" dirty="0"/>
            </a:br>
            <a:r>
              <a:rPr lang="tr-TR" sz="2400" dirty="0"/>
              <a:t>&lt; 33yas                %13 </a:t>
            </a:r>
          </a:p>
          <a:p>
            <a:r>
              <a:rPr lang="tr-TR" sz="2400" dirty="0"/>
              <a:t>40 yaş                  %27 </a:t>
            </a:r>
          </a:p>
          <a:p>
            <a:r>
              <a:rPr lang="tr-TR" sz="2400" dirty="0"/>
              <a:t>&gt; 43 yaş               %64 </a:t>
            </a:r>
          </a:p>
          <a:p>
            <a:endParaRPr lang="tr-TR" dirty="0"/>
          </a:p>
        </p:txBody>
      </p:sp>
      <p:pic>
        <p:nvPicPr>
          <p:cNvPr id="5" name="Picture 2" descr="page18image64665712">
            <a:extLst>
              <a:ext uri="{FF2B5EF4-FFF2-40B4-BE49-F238E27FC236}">
                <a16:creationId xmlns:a16="http://schemas.microsoft.com/office/drawing/2014/main" id="{16FA66D9-3FB0-DB4D-AF73-2D06D3AF5D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8915" y="1294225"/>
            <a:ext cx="5574540" cy="4048954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accent5">
                <a:lumMod val="50000"/>
              </a:schemeClr>
            </a:solidFill>
          </a:ln>
          <a:extLst/>
        </p:spPr>
      </p:pic>
      <p:sp>
        <p:nvSpPr>
          <p:cNvPr id="3" name="Slayt Numarası Yer Tutucusu 2">
            <a:extLst>
              <a:ext uri="{FF2B5EF4-FFF2-40B4-BE49-F238E27FC236}">
                <a16:creationId xmlns:a16="http://schemas.microsoft.com/office/drawing/2014/main" id="{3D25AC18-15A2-8A44-B086-17D7BF4BA8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36123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C2A8C8FC-5883-0442-ADF4-B48C09C418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5739" y="1384766"/>
            <a:ext cx="10658061" cy="4810525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en" sz="3300" dirty="0"/>
          </a:p>
          <a:p>
            <a:pPr marL="0" indent="0">
              <a:buNone/>
            </a:pPr>
            <a:endParaRPr lang="en" sz="3300" dirty="0"/>
          </a:p>
          <a:p>
            <a:pPr marL="0" indent="0">
              <a:buNone/>
            </a:pPr>
            <a:r>
              <a:rPr lang="en" sz="3300" dirty="0"/>
              <a:t>    </a:t>
            </a:r>
            <a:r>
              <a:rPr lang="en" sz="3300" dirty="0" err="1">
                <a:solidFill>
                  <a:srgbClr val="C00000"/>
                </a:solidFill>
              </a:rPr>
              <a:t>Yaş</a:t>
            </a:r>
            <a:r>
              <a:rPr lang="en" sz="3300" dirty="0">
                <a:solidFill>
                  <a:srgbClr val="C00000"/>
                </a:solidFill>
              </a:rPr>
              <a:t> </a:t>
            </a:r>
            <a:r>
              <a:rPr lang="en" dirty="0">
                <a:solidFill>
                  <a:srgbClr val="C00000"/>
                </a:solidFill>
              </a:rPr>
              <a:t>  </a:t>
            </a:r>
            <a:r>
              <a:rPr lang="en" dirty="0" err="1">
                <a:solidFill>
                  <a:srgbClr val="C00000"/>
                </a:solidFill>
              </a:rPr>
              <a:t>arttıkça</a:t>
            </a:r>
            <a:r>
              <a:rPr lang="en" dirty="0"/>
              <a:t>                                                            </a:t>
            </a:r>
            <a:r>
              <a:rPr lang="en" dirty="0" err="1"/>
              <a:t>Yumurta</a:t>
            </a:r>
            <a:r>
              <a:rPr lang="en" dirty="0"/>
              <a:t> </a:t>
            </a:r>
            <a:r>
              <a:rPr lang="en" dirty="0" err="1"/>
              <a:t>kalitesi</a:t>
            </a:r>
            <a:r>
              <a:rPr lang="en" dirty="0"/>
              <a:t> </a:t>
            </a:r>
            <a:r>
              <a:rPr lang="en" dirty="0" err="1"/>
              <a:t>azalır</a:t>
            </a:r>
            <a:endParaRPr lang="en" dirty="0"/>
          </a:p>
          <a:p>
            <a:pPr marL="0" indent="0">
              <a:buNone/>
            </a:pPr>
            <a:r>
              <a:rPr lang="en" dirty="0"/>
              <a:t>                                                                                         </a:t>
            </a:r>
            <a:r>
              <a:rPr lang="en" dirty="0" err="1"/>
              <a:t>Fekuntide</a:t>
            </a:r>
            <a:r>
              <a:rPr lang="en" dirty="0"/>
              <a:t> </a:t>
            </a:r>
            <a:r>
              <a:rPr lang="en" dirty="0" err="1"/>
              <a:t>azalır</a:t>
            </a:r>
            <a:endParaRPr lang="en" dirty="0"/>
          </a:p>
          <a:p>
            <a:pPr marL="0" indent="0">
              <a:buNone/>
            </a:pPr>
            <a:r>
              <a:rPr lang="en" dirty="0"/>
              <a:t>                                                                                        FSH </a:t>
            </a:r>
            <a:r>
              <a:rPr lang="en" dirty="0" err="1"/>
              <a:t>artar</a:t>
            </a:r>
            <a:r>
              <a:rPr lang="en" dirty="0"/>
              <a:t> , AMH </a:t>
            </a:r>
            <a:r>
              <a:rPr lang="en" dirty="0" err="1"/>
              <a:t>ve</a:t>
            </a:r>
            <a:r>
              <a:rPr lang="en" dirty="0"/>
              <a:t> Inhibin B  </a:t>
            </a:r>
            <a:r>
              <a:rPr lang="en" dirty="0" err="1"/>
              <a:t>azalır</a:t>
            </a:r>
            <a:r>
              <a:rPr lang="en" dirty="0"/>
              <a:t>                          </a:t>
            </a:r>
          </a:p>
          <a:p>
            <a:pPr marL="0" indent="0">
              <a:buNone/>
            </a:pPr>
            <a:r>
              <a:rPr lang="en" dirty="0"/>
              <a:t>                                                                                        </a:t>
            </a:r>
          </a:p>
          <a:p>
            <a:r>
              <a:rPr lang="en" dirty="0" err="1"/>
              <a:t>Bunlara</a:t>
            </a:r>
            <a:r>
              <a:rPr lang="en" dirty="0"/>
              <a:t> </a:t>
            </a:r>
            <a:r>
              <a:rPr lang="en" dirty="0" err="1"/>
              <a:t>neden</a:t>
            </a:r>
            <a:r>
              <a:rPr lang="en" dirty="0"/>
              <a:t> </a:t>
            </a:r>
            <a:r>
              <a:rPr lang="en" dirty="0" err="1"/>
              <a:t>olan</a:t>
            </a:r>
            <a:r>
              <a:rPr lang="en" dirty="0"/>
              <a:t> </a:t>
            </a:r>
            <a:r>
              <a:rPr lang="en" dirty="0" err="1"/>
              <a:t>mekanizmalar</a:t>
            </a:r>
            <a:r>
              <a:rPr lang="en" dirty="0"/>
              <a:t> tam </a:t>
            </a:r>
            <a:r>
              <a:rPr lang="en" dirty="0" err="1"/>
              <a:t>bilinmemektedir</a:t>
            </a:r>
            <a:r>
              <a:rPr lang="en" dirty="0"/>
              <a:t>. X </a:t>
            </a:r>
            <a:r>
              <a:rPr lang="en" dirty="0" err="1"/>
              <a:t>kromosomu</a:t>
            </a:r>
            <a:r>
              <a:rPr lang="en" dirty="0"/>
              <a:t> </a:t>
            </a:r>
            <a:r>
              <a:rPr lang="en" dirty="0" err="1"/>
              <a:t>ve</a:t>
            </a:r>
            <a:r>
              <a:rPr lang="en" dirty="0"/>
              <a:t> </a:t>
            </a:r>
            <a:r>
              <a:rPr lang="en" dirty="0" err="1"/>
              <a:t>otosomlarda</a:t>
            </a:r>
            <a:endParaRPr lang="en" dirty="0"/>
          </a:p>
          <a:p>
            <a:pPr marL="0" indent="0">
              <a:buNone/>
            </a:pPr>
            <a:r>
              <a:rPr lang="en" dirty="0"/>
              <a:t>    </a:t>
            </a:r>
            <a:r>
              <a:rPr lang="en" dirty="0" err="1"/>
              <a:t>bulunan</a:t>
            </a:r>
            <a:r>
              <a:rPr lang="en" dirty="0"/>
              <a:t> </a:t>
            </a:r>
            <a:r>
              <a:rPr lang="en" dirty="0" err="1"/>
              <a:t>genler</a:t>
            </a:r>
            <a:r>
              <a:rPr lang="en" dirty="0"/>
              <a:t> </a:t>
            </a:r>
            <a:r>
              <a:rPr lang="en" dirty="0" err="1"/>
              <a:t>tarafından</a:t>
            </a:r>
            <a:r>
              <a:rPr lang="en" dirty="0"/>
              <a:t> </a:t>
            </a:r>
            <a:r>
              <a:rPr lang="en" dirty="0" err="1"/>
              <a:t>kodlanan</a:t>
            </a:r>
            <a:r>
              <a:rPr lang="en" dirty="0"/>
              <a:t> </a:t>
            </a:r>
            <a:r>
              <a:rPr lang="en" dirty="0" err="1"/>
              <a:t>birçok</a:t>
            </a:r>
            <a:r>
              <a:rPr lang="en" dirty="0"/>
              <a:t> </a:t>
            </a:r>
            <a:r>
              <a:rPr lang="en" dirty="0" err="1"/>
              <a:t>faktörün</a:t>
            </a:r>
            <a:r>
              <a:rPr lang="en" dirty="0"/>
              <a:t> </a:t>
            </a:r>
            <a:r>
              <a:rPr lang="en" dirty="0" err="1"/>
              <a:t>rolü</a:t>
            </a:r>
            <a:r>
              <a:rPr lang="en" dirty="0"/>
              <a:t> </a:t>
            </a:r>
            <a:r>
              <a:rPr lang="en" dirty="0" err="1"/>
              <a:t>olduğu</a:t>
            </a:r>
            <a:r>
              <a:rPr lang="en" dirty="0"/>
              <a:t> </a:t>
            </a:r>
            <a:r>
              <a:rPr lang="en" dirty="0" err="1"/>
              <a:t>düşünülmektedir</a:t>
            </a:r>
            <a:r>
              <a:rPr lang="en" dirty="0"/>
              <a:t>.</a:t>
            </a:r>
            <a:r>
              <a:rPr lang="tr-TR" dirty="0"/>
              <a:t> </a:t>
            </a:r>
          </a:p>
          <a:p>
            <a:pPr marL="0" indent="0">
              <a:buNone/>
            </a:pPr>
            <a:r>
              <a:rPr lang="tr-TR" dirty="0"/>
              <a:t>                                                                                                    </a:t>
            </a:r>
            <a:r>
              <a:rPr lang="tr-TR" i="1" dirty="0" err="1"/>
              <a:t>Simpson</a:t>
            </a:r>
            <a:r>
              <a:rPr lang="tr-TR" i="1" dirty="0"/>
              <a:t> JL. </a:t>
            </a:r>
            <a:r>
              <a:rPr lang="tr-TR" i="1" dirty="0" err="1"/>
              <a:t>Academic</a:t>
            </a:r>
            <a:r>
              <a:rPr lang="tr-TR" i="1" dirty="0"/>
              <a:t> </a:t>
            </a:r>
            <a:r>
              <a:rPr lang="tr-TR" i="1" dirty="0" err="1"/>
              <a:t>Press</a:t>
            </a:r>
            <a:r>
              <a:rPr lang="tr-TR" i="1" dirty="0"/>
              <a:t>; 2000</a:t>
            </a:r>
            <a:r>
              <a:rPr lang="tr-TR" dirty="0"/>
              <a:t> 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en" dirty="0"/>
              <a:t> </a:t>
            </a:r>
          </a:p>
          <a:p>
            <a:r>
              <a:rPr lang="en" dirty="0" err="1"/>
              <a:t>Yaşla</a:t>
            </a:r>
            <a:r>
              <a:rPr lang="en" dirty="0"/>
              <a:t> </a:t>
            </a:r>
            <a:r>
              <a:rPr lang="en" dirty="0" err="1"/>
              <a:t>beraber</a:t>
            </a:r>
            <a:r>
              <a:rPr lang="en" dirty="0"/>
              <a:t> </a:t>
            </a:r>
            <a:r>
              <a:rPr lang="en" dirty="0" err="1"/>
              <a:t>myom</a:t>
            </a:r>
            <a:r>
              <a:rPr lang="en" dirty="0"/>
              <a:t>, tubal </a:t>
            </a:r>
            <a:r>
              <a:rPr lang="en" dirty="0" err="1"/>
              <a:t>hastalık</a:t>
            </a:r>
            <a:r>
              <a:rPr lang="en" dirty="0"/>
              <a:t>, endometriosis </a:t>
            </a:r>
            <a:r>
              <a:rPr lang="en" dirty="0" err="1"/>
              <a:t>riski</a:t>
            </a:r>
            <a:r>
              <a:rPr lang="en" dirty="0"/>
              <a:t> </a:t>
            </a:r>
            <a:r>
              <a:rPr lang="en" dirty="0" err="1"/>
              <a:t>artar</a:t>
            </a:r>
            <a:r>
              <a:rPr lang="en" dirty="0"/>
              <a:t>.  </a:t>
            </a:r>
            <a:r>
              <a:rPr lang="en" dirty="0" err="1"/>
              <a:t>Ayrıca</a:t>
            </a:r>
            <a:r>
              <a:rPr lang="en" dirty="0"/>
              <a:t> </a:t>
            </a:r>
            <a:r>
              <a:rPr lang="en" dirty="0" err="1"/>
              <a:t>geçirilmiş</a:t>
            </a:r>
            <a:r>
              <a:rPr lang="en" dirty="0"/>
              <a:t> over </a:t>
            </a:r>
            <a:r>
              <a:rPr lang="en" dirty="0" err="1"/>
              <a:t>cerrahisi</a:t>
            </a:r>
            <a:r>
              <a:rPr lang="en" dirty="0"/>
              <a:t>,</a:t>
            </a:r>
          </a:p>
          <a:p>
            <a:pPr marL="0" indent="0">
              <a:buNone/>
            </a:pPr>
            <a:r>
              <a:rPr lang="en" dirty="0"/>
              <a:t>   </a:t>
            </a:r>
            <a:r>
              <a:rPr lang="en" dirty="0" err="1"/>
              <a:t>kemoterapi</a:t>
            </a:r>
            <a:r>
              <a:rPr lang="en" dirty="0"/>
              <a:t>, </a:t>
            </a:r>
            <a:r>
              <a:rPr lang="en" dirty="0" err="1"/>
              <a:t>radyasyon</a:t>
            </a:r>
            <a:r>
              <a:rPr lang="en" dirty="0"/>
              <a:t> </a:t>
            </a:r>
            <a:r>
              <a:rPr lang="en" dirty="0" err="1"/>
              <a:t>tedavisi</a:t>
            </a:r>
            <a:r>
              <a:rPr lang="en" dirty="0"/>
              <a:t>, endometriosis, </a:t>
            </a:r>
            <a:r>
              <a:rPr lang="en" dirty="0" err="1"/>
              <a:t>sigara</a:t>
            </a:r>
            <a:r>
              <a:rPr lang="en" dirty="0"/>
              <a:t>,  </a:t>
            </a:r>
            <a:r>
              <a:rPr lang="en" dirty="0" err="1"/>
              <a:t>ailede</a:t>
            </a:r>
            <a:r>
              <a:rPr lang="en" dirty="0"/>
              <a:t> </a:t>
            </a:r>
            <a:r>
              <a:rPr lang="en" dirty="0" err="1"/>
              <a:t>erken</a:t>
            </a:r>
            <a:r>
              <a:rPr lang="en" dirty="0"/>
              <a:t> </a:t>
            </a:r>
            <a:r>
              <a:rPr lang="en" dirty="0" err="1"/>
              <a:t>menopoz</a:t>
            </a:r>
            <a:r>
              <a:rPr lang="en" dirty="0"/>
              <a:t>  </a:t>
            </a:r>
            <a:r>
              <a:rPr lang="en" dirty="0" err="1"/>
              <a:t>hikayesi</a:t>
            </a:r>
            <a:r>
              <a:rPr lang="en" dirty="0"/>
              <a:t>,</a:t>
            </a:r>
          </a:p>
          <a:p>
            <a:pPr marL="0" indent="0">
              <a:buNone/>
            </a:pPr>
            <a:r>
              <a:rPr lang="en" dirty="0"/>
              <a:t>   </a:t>
            </a:r>
            <a:r>
              <a:rPr lang="en" dirty="0" err="1"/>
              <a:t>foliküler</a:t>
            </a:r>
            <a:r>
              <a:rPr lang="en" dirty="0"/>
              <a:t> </a:t>
            </a:r>
            <a:r>
              <a:rPr lang="en" dirty="0" err="1"/>
              <a:t>havuzda</a:t>
            </a:r>
            <a:r>
              <a:rPr lang="en" dirty="0"/>
              <a:t> </a:t>
            </a:r>
            <a:r>
              <a:rPr lang="en" dirty="0" err="1"/>
              <a:t>prematür</a:t>
            </a:r>
            <a:r>
              <a:rPr lang="en" dirty="0"/>
              <a:t> </a:t>
            </a:r>
            <a:r>
              <a:rPr lang="en" dirty="0" err="1"/>
              <a:t>azalmaya</a:t>
            </a:r>
            <a:r>
              <a:rPr lang="en" dirty="0"/>
              <a:t>  </a:t>
            </a:r>
            <a:r>
              <a:rPr lang="en" dirty="0" err="1"/>
              <a:t>ve</a:t>
            </a:r>
            <a:r>
              <a:rPr lang="en" dirty="0"/>
              <a:t> </a:t>
            </a:r>
            <a:r>
              <a:rPr lang="en" dirty="0" err="1"/>
              <a:t>fertilitede</a:t>
            </a:r>
            <a:r>
              <a:rPr lang="en" dirty="0"/>
              <a:t> </a:t>
            </a:r>
            <a:r>
              <a:rPr lang="en" dirty="0" err="1"/>
              <a:t>azalmaya</a:t>
            </a:r>
            <a:r>
              <a:rPr lang="en" dirty="0"/>
              <a:t> </a:t>
            </a:r>
            <a:r>
              <a:rPr lang="en" dirty="0" err="1"/>
              <a:t>neden</a:t>
            </a:r>
            <a:r>
              <a:rPr lang="en" dirty="0"/>
              <a:t> </a:t>
            </a:r>
            <a:r>
              <a:rPr lang="en" dirty="0" err="1"/>
              <a:t>olur</a:t>
            </a:r>
            <a:r>
              <a:rPr lang="en" dirty="0"/>
              <a:t>. </a:t>
            </a:r>
            <a:endParaRPr lang="tr-TR" dirty="0"/>
          </a:p>
        </p:txBody>
      </p:sp>
      <p:sp>
        <p:nvSpPr>
          <p:cNvPr id="4" name="Sağ Ok 3">
            <a:extLst>
              <a:ext uri="{FF2B5EF4-FFF2-40B4-BE49-F238E27FC236}">
                <a16:creationId xmlns:a16="http://schemas.microsoft.com/office/drawing/2014/main" id="{55B6FF00-C953-6D46-B4B8-701E33B7D3A6}"/>
              </a:ext>
            </a:extLst>
          </p:cNvPr>
          <p:cNvSpPr/>
          <p:nvPr/>
        </p:nvSpPr>
        <p:spPr>
          <a:xfrm>
            <a:off x="3560397" y="2319956"/>
            <a:ext cx="1223158" cy="1981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Unvan 5">
            <a:extLst>
              <a:ext uri="{FF2B5EF4-FFF2-40B4-BE49-F238E27FC236}">
                <a16:creationId xmlns:a16="http://schemas.microsoft.com/office/drawing/2014/main" id="{54A2F973-4D2C-EA40-9ACF-29779093D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081820DE-3360-2743-9CB0-8D0287A470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15" y="32535"/>
            <a:ext cx="12090400" cy="1458849"/>
          </a:xfrm>
          <a:prstGeom prst="rect">
            <a:avLst/>
          </a:prstGeom>
        </p:spPr>
      </p:pic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06CCB658-3E09-F64C-BEE3-59FE4E19B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5259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İçerik Yer Tutucusu 15">
            <a:extLst>
              <a:ext uri="{FF2B5EF4-FFF2-40B4-BE49-F238E27FC236}">
                <a16:creationId xmlns:a16="http://schemas.microsoft.com/office/drawing/2014/main" id="{0224945E-3F31-3A4A-B9C9-4E9571A2E4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38200" y="1485806"/>
            <a:ext cx="10515600" cy="4345795"/>
          </a:xfrm>
          <a:ln w="38100">
            <a:solidFill>
              <a:schemeClr val="tx1">
                <a:lumMod val="95000"/>
                <a:lumOff val="5000"/>
              </a:schemeClr>
            </a:solidFill>
          </a:ln>
        </p:spPr>
      </p:pic>
      <p:sp>
        <p:nvSpPr>
          <p:cNvPr id="17" name="Metin kutusu 16">
            <a:extLst>
              <a:ext uri="{FF2B5EF4-FFF2-40B4-BE49-F238E27FC236}">
                <a16:creationId xmlns:a16="http://schemas.microsoft.com/office/drawing/2014/main" id="{23CE9652-DF26-3E47-99D2-973145142D3B}"/>
              </a:ext>
            </a:extLst>
          </p:cNvPr>
          <p:cNvSpPr txBox="1"/>
          <p:nvPr/>
        </p:nvSpPr>
        <p:spPr>
          <a:xfrm>
            <a:off x="8918713" y="6109250"/>
            <a:ext cx="2791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/>
              <a:t>Tal</a:t>
            </a:r>
            <a:r>
              <a:rPr lang="tr-TR" dirty="0"/>
              <a:t> </a:t>
            </a:r>
            <a:r>
              <a:rPr lang="tr-TR" dirty="0" err="1"/>
              <a:t>and</a:t>
            </a:r>
            <a:r>
              <a:rPr lang="tr-TR" dirty="0"/>
              <a:t> </a:t>
            </a:r>
            <a:r>
              <a:rPr lang="tr-TR" dirty="0" err="1"/>
              <a:t>Seinefer</a:t>
            </a:r>
            <a:r>
              <a:rPr lang="tr-TR" dirty="0"/>
              <a:t>, AJOG 2017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9DCDC437-BBEB-2E40-A966-A7FC48B448FD}"/>
              </a:ext>
            </a:extLst>
          </p:cNvPr>
          <p:cNvSpPr txBox="1"/>
          <p:nvPr/>
        </p:nvSpPr>
        <p:spPr>
          <a:xfrm>
            <a:off x="5287617" y="516837"/>
            <a:ext cx="1577009" cy="646331"/>
          </a:xfrm>
          <a:prstGeom prst="rect">
            <a:avLst/>
          </a:prstGeom>
          <a:solidFill>
            <a:schemeClr val="bg2">
              <a:lumMod val="90000"/>
            </a:schemeClr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3200" dirty="0"/>
              <a:t>  </a:t>
            </a:r>
            <a:r>
              <a:rPr lang="tr-TR" sz="3600" dirty="0"/>
              <a:t>AMH</a:t>
            </a:r>
          </a:p>
        </p:txBody>
      </p:sp>
    </p:spTree>
    <p:extLst>
      <p:ext uri="{BB962C8B-B14F-4D97-AF65-F5344CB8AC3E}">
        <p14:creationId xmlns:p14="http://schemas.microsoft.com/office/powerpoint/2010/main" val="26323765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3E3760D3-43BD-F946-9F1E-993BEFB90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2496" y="365125"/>
            <a:ext cx="8729472" cy="898661"/>
          </a:xfrm>
          <a:solidFill>
            <a:schemeClr val="bg1"/>
          </a:solidFill>
          <a:ln w="28575">
            <a:solidFill>
              <a:schemeClr val="accent1">
                <a:lumMod val="5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tr-TR" sz="3200" dirty="0"/>
              <a:t>                </a:t>
            </a:r>
            <a:r>
              <a:rPr lang="tr-TR" sz="3200" dirty="0" err="1"/>
              <a:t>Reprodüktif</a:t>
            </a:r>
            <a:r>
              <a:rPr lang="tr-TR" sz="3200" dirty="0"/>
              <a:t> dönem boyunca AMH değerleri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C19012FF-A8BE-E04B-9362-F6E5BEE775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tr-TR" dirty="0"/>
          </a:p>
        </p:txBody>
      </p:sp>
      <p:pic>
        <p:nvPicPr>
          <p:cNvPr id="9" name="Picture 3">
            <a:extLst>
              <a:ext uri="{FF2B5EF4-FFF2-40B4-BE49-F238E27FC236}">
                <a16:creationId xmlns:a16="http://schemas.microsoft.com/office/drawing/2014/main" id="{038ECE96-B9F0-F64F-8D6A-B4A0FEEB5C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01793" y="1484567"/>
            <a:ext cx="5760721" cy="4813420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</p:pic>
      <p:pic>
        <p:nvPicPr>
          <p:cNvPr id="1025" name="Picture 1" descr="page13image21849280">
            <a:extLst>
              <a:ext uri="{FF2B5EF4-FFF2-40B4-BE49-F238E27FC236}">
                <a16:creationId xmlns:a16="http://schemas.microsoft.com/office/drawing/2014/main" id="{10EA3455-C4C8-2848-A6F5-3D489205E9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52" y="1429329"/>
            <a:ext cx="5620070" cy="4919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11383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B1568DF6-C029-074F-95B8-46F7B087D5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0324" y="559660"/>
            <a:ext cx="5980672" cy="631454"/>
          </a:xfr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dirty="0"/>
              <a:t>       </a:t>
            </a:r>
            <a:br>
              <a:rPr lang="en-US" dirty="0"/>
            </a:br>
            <a:r>
              <a:rPr lang="en-US" dirty="0"/>
              <a:t>     </a:t>
            </a:r>
            <a:r>
              <a:rPr lang="en-US" sz="3600" dirty="0" err="1"/>
              <a:t>Siklus</a:t>
            </a:r>
            <a:r>
              <a:rPr lang="en-US" sz="3600" dirty="0"/>
              <a:t> </a:t>
            </a:r>
            <a:r>
              <a:rPr lang="en-US" sz="3600" dirty="0" err="1"/>
              <a:t>sırasında</a:t>
            </a:r>
            <a:r>
              <a:rPr lang="en-US" sz="3600" dirty="0"/>
              <a:t> </a:t>
            </a:r>
            <a:r>
              <a:rPr lang="en-US" sz="3600" dirty="0" err="1"/>
              <a:t>değişim</a:t>
            </a:r>
            <a:r>
              <a:rPr lang="en-US" sz="3600" dirty="0"/>
              <a:t> </a:t>
            </a:r>
            <a:br>
              <a:rPr lang="en-US" dirty="0"/>
            </a:br>
            <a:endParaRPr lang="tr-TR" dirty="0"/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68750CA1-17AF-B144-95AC-F0DD0486B9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454" y="1417255"/>
            <a:ext cx="7499714" cy="4754544"/>
          </a:xfrm>
          <a:prstGeom prst="rect">
            <a:avLst/>
          </a:prstGeom>
        </p:spPr>
      </p:pic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A68F34C4-8204-AD48-884F-DF8BAAD526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15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B0056BB-E2F3-2643-80D5-C6B5FB6D99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8042083" y="1394142"/>
            <a:ext cx="4032075" cy="4078297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95F6413A-69A5-9E4A-B6D3-70B04187684E}"/>
              </a:ext>
            </a:extLst>
          </p:cNvPr>
          <p:cNvSpPr txBox="1"/>
          <p:nvPr/>
        </p:nvSpPr>
        <p:spPr>
          <a:xfrm>
            <a:off x="8760941" y="5572891"/>
            <a:ext cx="32251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4-6 am. arası en düşük </a:t>
            </a:r>
          </a:p>
          <a:p>
            <a:r>
              <a:rPr lang="tr-TR" dirty="0"/>
              <a:t>Gün içinde stabil</a:t>
            </a:r>
          </a:p>
          <a:p>
            <a:endParaRPr lang="tr-TR" dirty="0"/>
          </a:p>
          <a:p>
            <a:r>
              <a:rPr lang="tr-TR" i="1" dirty="0" err="1"/>
              <a:t>Bungum</a:t>
            </a:r>
            <a:r>
              <a:rPr lang="tr-TR" i="1" dirty="0"/>
              <a:t> L, 2011, Human </a:t>
            </a:r>
            <a:r>
              <a:rPr lang="tr-TR" i="1" dirty="0" err="1"/>
              <a:t>Reprod</a:t>
            </a:r>
            <a:endParaRPr lang="tr-TR" i="1" dirty="0"/>
          </a:p>
          <a:p>
            <a:endParaRPr lang="tr-TR" dirty="0"/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F8FFC0B4-36AA-BA44-A189-9B6C5D826FA0}"/>
              </a:ext>
            </a:extLst>
          </p:cNvPr>
          <p:cNvSpPr txBox="1"/>
          <p:nvPr/>
        </p:nvSpPr>
        <p:spPr>
          <a:xfrm>
            <a:off x="8068963" y="559660"/>
            <a:ext cx="4028305" cy="58477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sz="3200" dirty="0"/>
              <a:t>  </a:t>
            </a:r>
            <a:r>
              <a:rPr lang="tr-TR" sz="3200" dirty="0">
                <a:latin typeface="+mj-lt"/>
              </a:rPr>
              <a:t>Gün içi değişim</a:t>
            </a:r>
          </a:p>
        </p:txBody>
      </p:sp>
    </p:spTree>
    <p:extLst>
      <p:ext uri="{BB962C8B-B14F-4D97-AF65-F5344CB8AC3E}">
        <p14:creationId xmlns:p14="http://schemas.microsoft.com/office/powerpoint/2010/main" val="27563724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7B974B12-4AAE-BF43-B6A8-158D9F8A1F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16</a:t>
            </a:fld>
            <a:endParaRPr lang="en-US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48440FD4-9315-F247-93ED-0BE4ED8DBA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94965" y="594360"/>
            <a:ext cx="7297269" cy="5761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556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D68A52C8-53A2-3549-820B-963457CAB8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2822" y="402197"/>
            <a:ext cx="4485502" cy="932334"/>
          </a:xfr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tr-TR" dirty="0"/>
              <a:t>AMH Eşik Değerler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İçerik Yer Tutucusu 2">
                <a:extLst>
                  <a:ext uri="{FF2B5EF4-FFF2-40B4-BE49-F238E27FC236}">
                    <a16:creationId xmlns:a16="http://schemas.microsoft.com/office/drawing/2014/main" id="{6BB5A90C-1445-6046-8996-C837B03C0DB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5"/>
                <a:ext cx="10515600" cy="3920267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en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NICE 2013:     </a:t>
                </a:r>
                <a14:m>
                  <m:oMath xmlns:m="http://schemas.openxmlformats.org/officeDocument/2006/math">
                    <m:r>
                      <a:rPr lang="en" i="1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tr-TR" i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 (0.76ng/ml)                    </a:t>
                </a:r>
                <a:r>
                  <a:rPr lang="en" dirty="0" err="1"/>
                  <a:t>Düşük</a:t>
                </a:r>
                <a:r>
                  <a:rPr lang="en" dirty="0"/>
                  <a:t> over </a:t>
                </a:r>
                <a:r>
                  <a:rPr lang="en" dirty="0" err="1"/>
                  <a:t>cevabı</a:t>
                </a:r>
                <a:endParaRPr lang="en" dirty="0"/>
              </a:p>
              <a:p>
                <a:pPr marL="0" indent="0">
                  <a:buNone/>
                </a:pPr>
                <a:r>
                  <a:rPr lang="en" dirty="0"/>
                  <a:t>	                </a:t>
                </a:r>
                <a14:m>
                  <m:oMath xmlns:m="http://schemas.openxmlformats.org/officeDocument/2006/math">
                    <m:r>
                      <a:rPr lang="en" i="1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r>
                      <a:rPr lang="tr-TR" i="1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(3.5 ng/ml)                      </a:t>
                </a:r>
                <a:r>
                  <a:rPr lang="en" dirty="0" err="1"/>
                  <a:t>Hiperresponse</a:t>
                </a:r>
                <a:endParaRPr lang="en" dirty="0"/>
              </a:p>
              <a:p>
                <a:pPr marL="0" indent="0">
                  <a:buNone/>
                </a:pPr>
                <a:endParaRPr lang="en" dirty="0"/>
              </a:p>
              <a:p>
                <a:r>
                  <a:rPr lang="en" dirty="0"/>
                  <a:t>ASRM (2015) : </a:t>
                </a:r>
                <a:r>
                  <a:rPr lang="en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&lt; 1ng/ml                    </a:t>
                </a:r>
                <a:r>
                  <a:rPr lang="en" dirty="0" err="1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S</a:t>
                </a:r>
                <a:r>
                  <a:rPr lang="en" dirty="0" err="1"/>
                  <a:t>timülasyona</a:t>
                </a:r>
                <a:r>
                  <a:rPr lang="en" dirty="0"/>
                  <a:t> </a:t>
                </a:r>
                <a:r>
                  <a:rPr lang="en" dirty="0" err="1"/>
                  <a:t>düşük</a:t>
                </a:r>
                <a:r>
                  <a:rPr lang="en" dirty="0"/>
                  <a:t> </a:t>
                </a:r>
                <a:r>
                  <a:rPr lang="en" dirty="0" err="1"/>
                  <a:t>yanıt</a:t>
                </a:r>
                <a:endParaRPr lang="en" dirty="0"/>
              </a:p>
              <a:p>
                <a:endParaRPr lang="en" dirty="0"/>
              </a:p>
              <a:p>
                <a:r>
                  <a:rPr lang="tr-TR" dirty="0"/>
                  <a:t>Bologna Kriterleri:  </a:t>
                </a:r>
                <a:r>
                  <a:rPr lang="tr-TR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0.5-1.1 </a:t>
                </a:r>
                <a:r>
                  <a:rPr lang="tr-TR" dirty="0" err="1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ng</a:t>
                </a:r>
                <a:r>
                  <a:rPr lang="tr-TR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/ml</a:t>
                </a:r>
              </a:p>
              <a:p>
                <a:endParaRPr lang="tr-TR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  <a:p>
                <a:r>
                  <a:rPr lang="tr-TR" dirty="0" err="1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Poseidon</a:t>
                </a:r>
                <a:r>
                  <a:rPr lang="tr-TR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: </a:t>
                </a:r>
                <a:r>
                  <a:rPr lang="en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&lt; </a:t>
                </a:r>
                <a:r>
                  <a:rPr lang="tr-TR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1.2 </a:t>
                </a:r>
                <a:r>
                  <a:rPr lang="tr-TR" dirty="0" err="1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ng</a:t>
                </a:r>
                <a:r>
                  <a:rPr lang="tr-TR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/ml</a:t>
                </a:r>
              </a:p>
              <a:p>
                <a:endParaRPr lang="tr-TR" dirty="0"/>
              </a:p>
            </p:txBody>
          </p:sp>
        </mc:Choice>
        <mc:Fallback xmlns="">
          <p:sp>
            <p:nvSpPr>
              <p:cNvPr id="3" name="İçerik Yer Tutucusu 2">
                <a:extLst>
                  <a:ext uri="{FF2B5EF4-FFF2-40B4-BE49-F238E27FC236}">
                    <a16:creationId xmlns:a16="http://schemas.microsoft.com/office/drawing/2014/main" id="{6BB5A90C-1445-6046-8996-C837B03C0DB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5"/>
                <a:ext cx="10515600" cy="3920267"/>
              </a:xfrm>
              <a:blipFill>
                <a:blip r:embed="rId2"/>
                <a:stretch>
                  <a:fillRect l="-965" t="-3896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B73A5A24-BDDD-BD47-A861-094E4048E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17</a:t>
            </a:fld>
            <a:endParaRPr lang="en-US" dirty="0"/>
          </a:p>
        </p:txBody>
      </p:sp>
      <p:sp>
        <p:nvSpPr>
          <p:cNvPr id="5" name="Sağ Ok 4">
            <a:extLst>
              <a:ext uri="{FF2B5EF4-FFF2-40B4-BE49-F238E27FC236}">
                <a16:creationId xmlns:a16="http://schemas.microsoft.com/office/drawing/2014/main" id="{469B589F-918A-D14F-B750-0915E2457A53}"/>
              </a:ext>
            </a:extLst>
          </p:cNvPr>
          <p:cNvSpPr/>
          <p:nvPr/>
        </p:nvSpPr>
        <p:spPr>
          <a:xfrm>
            <a:off x="5680812" y="1950720"/>
            <a:ext cx="978408" cy="1828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6" name="Sağ Ok 5">
            <a:extLst>
              <a:ext uri="{FF2B5EF4-FFF2-40B4-BE49-F238E27FC236}">
                <a16:creationId xmlns:a16="http://schemas.microsoft.com/office/drawing/2014/main" id="{7AD8DB78-5903-A940-9F4C-A65B03C174C6}"/>
              </a:ext>
            </a:extLst>
          </p:cNvPr>
          <p:cNvSpPr/>
          <p:nvPr/>
        </p:nvSpPr>
        <p:spPr>
          <a:xfrm>
            <a:off x="5662524" y="2457513"/>
            <a:ext cx="978408" cy="1828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7" name="Sağ Ok 6">
            <a:extLst>
              <a:ext uri="{FF2B5EF4-FFF2-40B4-BE49-F238E27FC236}">
                <a16:creationId xmlns:a16="http://schemas.microsoft.com/office/drawing/2014/main" id="{93EB1836-AC67-EC42-8D5B-17BFEA7EFD6A}"/>
              </a:ext>
            </a:extLst>
          </p:cNvPr>
          <p:cNvSpPr/>
          <p:nvPr/>
        </p:nvSpPr>
        <p:spPr>
          <a:xfrm>
            <a:off x="4925234" y="3376034"/>
            <a:ext cx="978408" cy="1828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8692762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AF5190AC-435B-F447-838B-CB11DAC209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18</a:t>
            </a:fld>
            <a:endParaRPr lang="en-US" dirty="0"/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1C32A519-F29E-6740-98B3-789E5AC9BC2E}"/>
              </a:ext>
            </a:extLst>
          </p:cNvPr>
          <p:cNvSpPr txBox="1"/>
          <p:nvPr/>
        </p:nvSpPr>
        <p:spPr>
          <a:xfrm>
            <a:off x="10161271" y="6087844"/>
            <a:ext cx="19507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i="1" dirty="0" err="1"/>
              <a:t>Tal</a:t>
            </a:r>
            <a:r>
              <a:rPr lang="tr-TR" sz="1600" i="1" dirty="0"/>
              <a:t> et al. AJOG   2017</a:t>
            </a:r>
          </a:p>
        </p:txBody>
      </p:sp>
      <p:pic>
        <p:nvPicPr>
          <p:cNvPr id="5" name="İçerik Yer Tutucusu 3">
            <a:extLst>
              <a:ext uri="{FF2B5EF4-FFF2-40B4-BE49-F238E27FC236}">
                <a16:creationId xmlns:a16="http://schemas.microsoft.com/office/drawing/2014/main" id="{8A5B6826-DC63-824F-9B15-3702131094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8604" t="16542" r="30277" b="8681"/>
          <a:stretch/>
        </p:blipFill>
        <p:spPr>
          <a:xfrm>
            <a:off x="3599095" y="0"/>
            <a:ext cx="8547412" cy="6857999"/>
          </a:xfrm>
          <a:prstGeom prst="rect">
            <a:avLst/>
          </a:prstGeom>
        </p:spPr>
      </p:pic>
      <p:sp>
        <p:nvSpPr>
          <p:cNvPr id="6" name="Çift Köşeli Ayraç 5">
            <a:extLst>
              <a:ext uri="{FF2B5EF4-FFF2-40B4-BE49-F238E27FC236}">
                <a16:creationId xmlns:a16="http://schemas.microsoft.com/office/drawing/2014/main" id="{A371A10D-06F6-794E-B1E9-7013EBAE6775}"/>
              </a:ext>
            </a:extLst>
          </p:cNvPr>
          <p:cNvSpPr/>
          <p:nvPr/>
        </p:nvSpPr>
        <p:spPr>
          <a:xfrm>
            <a:off x="9395460" y="696577"/>
            <a:ext cx="2651760" cy="5269230"/>
          </a:xfrm>
          <a:prstGeom prst="bracketPair">
            <a:avLst/>
          </a:prstGeom>
          <a:noFill/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ABBFE56A-B533-104D-BF00-E9CFF815A681}"/>
              </a:ext>
            </a:extLst>
          </p:cNvPr>
          <p:cNvSpPr txBox="1"/>
          <p:nvPr/>
        </p:nvSpPr>
        <p:spPr>
          <a:xfrm>
            <a:off x="1527370" y="571500"/>
            <a:ext cx="925253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tr-TR" sz="2800" dirty="0"/>
              <a:t>AMH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AF5E01D5-E362-FF45-92B1-6CC2EBBE6259}"/>
              </a:ext>
            </a:extLst>
          </p:cNvPr>
          <p:cNvSpPr txBox="1"/>
          <p:nvPr/>
        </p:nvSpPr>
        <p:spPr>
          <a:xfrm>
            <a:off x="798760" y="1474470"/>
            <a:ext cx="238887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 err="1"/>
              <a:t>Primordial</a:t>
            </a:r>
            <a:r>
              <a:rPr lang="tr-TR" dirty="0"/>
              <a:t> havuzla güçlü </a:t>
            </a:r>
            <a:r>
              <a:rPr lang="tr-TR" dirty="0" err="1"/>
              <a:t>korrelasyon</a:t>
            </a:r>
            <a:r>
              <a:rPr lang="tr-TR" dirty="0"/>
              <a:t> gösterir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tr-T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/>
              <a:t>Kronolojik yaşla ters </a:t>
            </a:r>
            <a:r>
              <a:rPr lang="tr-TR" dirty="0" err="1"/>
              <a:t>korrelasyon</a:t>
            </a:r>
            <a:r>
              <a:rPr lang="tr-TR" dirty="0"/>
              <a:t> gösterir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tr-T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/>
              <a:t>Kötü </a:t>
            </a:r>
            <a:r>
              <a:rPr lang="tr-TR" dirty="0" err="1"/>
              <a:t>ovaryan</a:t>
            </a:r>
            <a:r>
              <a:rPr lang="tr-TR" dirty="0"/>
              <a:t> cevabı   ve </a:t>
            </a:r>
            <a:r>
              <a:rPr lang="tr-TR" dirty="0" err="1"/>
              <a:t>OHSS’yi</a:t>
            </a:r>
            <a:r>
              <a:rPr lang="tr-TR" dirty="0"/>
              <a:t> öngörür.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tr-TR" dirty="0"/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7882598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E36BF575-768B-5844-8454-C23CDB70D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1418" y="365125"/>
            <a:ext cx="7826710" cy="1085723"/>
          </a:xfrm>
          <a:solidFill>
            <a:schemeClr val="bg1">
              <a:lumMod val="95000"/>
            </a:schemeClr>
          </a:solidFill>
          <a:ln w="28575"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953735"/>
                </a:solidFill>
              </a:rPr>
              <a:t>      </a:t>
            </a:r>
            <a: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AMH </a:t>
            </a:r>
            <a:r>
              <a:rPr lang="en-US" sz="40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ovaryan</a:t>
            </a:r>
            <a: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40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cevabı</a:t>
            </a:r>
            <a: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40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öngörür</a:t>
            </a:r>
            <a: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40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mü</a:t>
            </a:r>
            <a: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?</a:t>
            </a:r>
            <a:endParaRPr lang="tr-TR" sz="4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211ACD-1A77-D84D-8215-10BDB1363F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949" y="1784060"/>
            <a:ext cx="9394155" cy="4238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id="{73FCB797-EA8C-C244-B5EC-37E5A80CB79A}"/>
              </a:ext>
            </a:extLst>
          </p:cNvPr>
          <p:cNvSpPr txBox="1"/>
          <p:nvPr/>
        </p:nvSpPr>
        <p:spPr>
          <a:xfrm>
            <a:off x="8973312" y="6083808"/>
            <a:ext cx="29489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i="1" dirty="0"/>
              <a:t>      Lee et al.  CERM 2011 </a:t>
            </a:r>
          </a:p>
          <a:p>
            <a:endParaRPr lang="tr-TR" dirty="0"/>
          </a:p>
        </p:txBody>
      </p:sp>
      <p:sp>
        <p:nvSpPr>
          <p:cNvPr id="3" name="Slayt Numarası Yer Tutucusu 2">
            <a:extLst>
              <a:ext uri="{FF2B5EF4-FFF2-40B4-BE49-F238E27FC236}">
                <a16:creationId xmlns:a16="http://schemas.microsoft.com/office/drawing/2014/main" id="{918A0E08-DF6E-8A42-8494-0870F8010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2910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36620C32-ADC7-864C-A845-762C8C028A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1326" y="2482849"/>
            <a:ext cx="10515600" cy="4298927"/>
          </a:xfrm>
        </p:spPr>
        <p:txBody>
          <a:bodyPr/>
          <a:lstStyle/>
          <a:p>
            <a:pPr marL="0" indent="0">
              <a:buNone/>
            </a:pPr>
            <a:endParaRPr lang="en" dirty="0"/>
          </a:p>
          <a:p>
            <a:pPr marL="0" indent="0">
              <a:buNone/>
            </a:pPr>
            <a:r>
              <a:rPr lang="en" dirty="0"/>
              <a:t>      </a:t>
            </a:r>
            <a:r>
              <a:rPr lang="en" dirty="0" err="1"/>
              <a:t>Kadının</a:t>
            </a:r>
            <a:r>
              <a:rPr lang="en" dirty="0"/>
              <a:t> </a:t>
            </a:r>
            <a:r>
              <a:rPr lang="en" dirty="0" err="1"/>
              <a:t>sahip</a:t>
            </a:r>
            <a:r>
              <a:rPr lang="en" dirty="0"/>
              <a:t> </a:t>
            </a:r>
            <a:r>
              <a:rPr lang="en" dirty="0" err="1"/>
              <a:t>olduğu</a:t>
            </a:r>
            <a:r>
              <a:rPr lang="en" dirty="0"/>
              <a:t> </a:t>
            </a:r>
            <a:r>
              <a:rPr lang="en" dirty="0" err="1"/>
              <a:t>oositlerin</a:t>
            </a:r>
            <a:r>
              <a:rPr lang="en" dirty="0"/>
              <a:t> </a:t>
            </a:r>
            <a:r>
              <a:rPr lang="en" dirty="0" err="1"/>
              <a:t>sayı</a:t>
            </a:r>
            <a:r>
              <a:rPr lang="en" dirty="0"/>
              <a:t> </a:t>
            </a:r>
            <a:r>
              <a:rPr lang="en" dirty="0" err="1"/>
              <a:t>ve</a:t>
            </a:r>
            <a:r>
              <a:rPr lang="en" dirty="0"/>
              <a:t> </a:t>
            </a:r>
            <a:r>
              <a:rPr lang="en" dirty="0" err="1"/>
              <a:t>kalitesi</a:t>
            </a:r>
            <a:r>
              <a:rPr lang="en" dirty="0"/>
              <a:t> -  ‘ </a:t>
            </a:r>
            <a:r>
              <a:rPr lang="en" dirty="0" err="1"/>
              <a:t>kadının</a:t>
            </a:r>
            <a:endParaRPr lang="en" dirty="0"/>
          </a:p>
          <a:p>
            <a:pPr marL="0" indent="0">
              <a:buNone/>
            </a:pPr>
            <a:r>
              <a:rPr lang="en" dirty="0"/>
              <a:t> </a:t>
            </a:r>
            <a:r>
              <a:rPr lang="en" dirty="0" err="1"/>
              <a:t>reprodüktif</a:t>
            </a:r>
            <a:r>
              <a:rPr lang="en" dirty="0"/>
              <a:t> </a:t>
            </a:r>
            <a:r>
              <a:rPr lang="en" dirty="0" err="1"/>
              <a:t>potansiyeli</a:t>
            </a:r>
            <a:r>
              <a:rPr lang="en" dirty="0"/>
              <a:t> ‘ dir. </a:t>
            </a:r>
            <a:endParaRPr lang="en" sz="1600" i="1" dirty="0"/>
          </a:p>
          <a:p>
            <a:pPr marL="0" indent="0">
              <a:buNone/>
            </a:pPr>
            <a:r>
              <a:rPr lang="en" sz="1600" i="1" dirty="0"/>
              <a:t>                                                                                                                    Practice Committee of the ASRM; FS March 2015 </a:t>
            </a:r>
          </a:p>
          <a:p>
            <a:pPr marL="0" indent="0">
              <a:buNone/>
            </a:pPr>
            <a:endParaRPr lang="en" dirty="0"/>
          </a:p>
          <a:p>
            <a:pPr marL="0" indent="0">
              <a:buNone/>
            </a:pPr>
            <a:endParaRPr lang="tr-TR" sz="1800" i="1" dirty="0"/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id="{A444316B-0A09-3841-85A2-C840CA1848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49506" cy="2209160"/>
          </a:xfrm>
          <a:prstGeom prst="rect">
            <a:avLst/>
          </a:prstGeom>
        </p:spPr>
      </p:pic>
      <p:sp>
        <p:nvSpPr>
          <p:cNvPr id="5" name="Unvan 4">
            <a:extLst>
              <a:ext uri="{FF2B5EF4-FFF2-40B4-BE49-F238E27FC236}">
                <a16:creationId xmlns:a16="http://schemas.microsoft.com/office/drawing/2014/main" id="{089F5079-03CE-0E4F-A044-BEB8B38D4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6800" y="1304925"/>
            <a:ext cx="5740400" cy="930275"/>
          </a:xfr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txBody>
          <a:bodyPr/>
          <a:lstStyle/>
          <a:p>
            <a:r>
              <a:rPr lang="tr-TR" dirty="0"/>
              <a:t>        OVER REZERVİ   </a:t>
            </a:r>
          </a:p>
        </p:txBody>
      </p:sp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52B8B641-A919-0542-B779-57284E0C16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47296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FB3125F3-8E94-0249-8733-D912C533AB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1340" y="163651"/>
            <a:ext cx="9159502" cy="828242"/>
          </a:xfrm>
          <a:solidFill>
            <a:schemeClr val="bg1">
              <a:lumMod val="95000"/>
            </a:schemeClr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tr-TR" sz="3600" dirty="0"/>
              <a:t>        </a:t>
            </a:r>
            <a:r>
              <a:rPr lang="tr-TR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AMH </a:t>
            </a:r>
            <a:r>
              <a:rPr lang="tr-TR" sz="32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implantasyon</a:t>
            </a:r>
            <a:r>
              <a:rPr lang="tr-TR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ve klinik gebeliği ön görür mü?</a:t>
            </a:r>
          </a:p>
        </p:txBody>
      </p:sp>
      <p:pic>
        <p:nvPicPr>
          <p:cNvPr id="21" name="Resim 20">
            <a:extLst>
              <a:ext uri="{FF2B5EF4-FFF2-40B4-BE49-F238E27FC236}">
                <a16:creationId xmlns:a16="http://schemas.microsoft.com/office/drawing/2014/main" id="{4F1457A2-D5AB-7A4F-B800-26E8A3F1E2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94" y="1053894"/>
            <a:ext cx="4190144" cy="1561896"/>
          </a:xfrm>
          <a:prstGeom prst="rect">
            <a:avLst/>
          </a:prstGeom>
        </p:spPr>
      </p:pic>
      <p:sp>
        <p:nvSpPr>
          <p:cNvPr id="22" name="Dikdörtgen 21">
            <a:extLst>
              <a:ext uri="{FF2B5EF4-FFF2-40B4-BE49-F238E27FC236}">
                <a16:creationId xmlns:a16="http://schemas.microsoft.com/office/drawing/2014/main" id="{D3DE5040-DAAD-924A-951E-FC777F78CC3B}"/>
              </a:ext>
            </a:extLst>
          </p:cNvPr>
          <p:cNvSpPr/>
          <p:nvPr/>
        </p:nvSpPr>
        <p:spPr>
          <a:xfrm>
            <a:off x="139490" y="2891155"/>
            <a:ext cx="316164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tr-T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MT"/>
              </a:rPr>
              <a:t> </a:t>
            </a:r>
            <a: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  <a:latin typeface="BookAntiqua"/>
              </a:rPr>
              <a:t>19 </a:t>
            </a:r>
            <a:r>
              <a:rPr lang="tr-TR" dirty="0" err="1">
                <a:solidFill>
                  <a:schemeClr val="tx1">
                    <a:lumMod val="95000"/>
                    <a:lumOff val="5000"/>
                  </a:schemeClr>
                </a:solidFill>
                <a:latin typeface="BookAntiqua"/>
              </a:rPr>
              <a:t>çalışma</a:t>
            </a:r>
            <a: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  <a:latin typeface="BookAntiqua"/>
              </a:rPr>
              <a:t> (5373 hasta) </a:t>
            </a:r>
            <a:endParaRPr lang="tr-TR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tr-T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MT"/>
              </a:rPr>
              <a:t> </a:t>
            </a:r>
            <a:r>
              <a:rPr lang="tr-TR" dirty="0" err="1">
                <a:solidFill>
                  <a:schemeClr val="tx1">
                    <a:lumMod val="95000"/>
                    <a:lumOff val="5000"/>
                  </a:schemeClr>
                </a:solidFill>
                <a:latin typeface="BookAntiqua"/>
              </a:rPr>
              <a:t>Over</a:t>
            </a:r>
            <a: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  <a:latin typeface="BookAntiqua"/>
              </a:rPr>
              <a:t> rezervi </a:t>
            </a:r>
            <a:r>
              <a:rPr lang="tr-TR" dirty="0" err="1">
                <a:solidFill>
                  <a:schemeClr val="tx1">
                    <a:lumMod val="95000"/>
                    <a:lumOff val="5000"/>
                  </a:schemeClr>
                </a:solidFill>
                <a:latin typeface="BookAntiqua"/>
              </a:rPr>
              <a:t>tanımlanmamıs</a:t>
            </a:r>
            <a: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  <a:latin typeface="BookAntiqua"/>
              </a:rPr>
              <a:t>̧ (11 </a:t>
            </a:r>
            <a:r>
              <a:rPr lang="tr-TR" dirty="0" err="1">
                <a:solidFill>
                  <a:schemeClr val="tx1">
                    <a:lumMod val="95000"/>
                    <a:lumOff val="5000"/>
                  </a:schemeClr>
                </a:solidFill>
                <a:latin typeface="BookAntiqua"/>
              </a:rPr>
              <a:t>çalışma</a:t>
            </a:r>
            <a: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  <a:latin typeface="BookAntiqua"/>
              </a:rPr>
              <a:t>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  <a:latin typeface="BookAntiqua"/>
              </a:rPr>
              <a:t> DOR (4 </a:t>
            </a:r>
            <a:r>
              <a:rPr lang="tr-TR" dirty="0" err="1">
                <a:solidFill>
                  <a:schemeClr val="tx1">
                    <a:lumMod val="95000"/>
                    <a:lumOff val="5000"/>
                  </a:schemeClr>
                </a:solidFill>
                <a:latin typeface="BookAntiqua"/>
              </a:rPr>
              <a:t>çalışma</a:t>
            </a:r>
            <a: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  <a:latin typeface="BookAntiqua"/>
              </a:rPr>
              <a:t>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  <a:latin typeface="BookAntiqua"/>
              </a:rPr>
              <a:t>PCOS (4 </a:t>
            </a:r>
            <a:r>
              <a:rPr lang="tr-TR" dirty="0" err="1">
                <a:solidFill>
                  <a:schemeClr val="tx1">
                    <a:lumMod val="95000"/>
                    <a:lumOff val="5000"/>
                  </a:schemeClr>
                </a:solidFill>
                <a:latin typeface="BookAntiqua"/>
              </a:rPr>
              <a:t>çalışma</a:t>
            </a:r>
            <a: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  <a:latin typeface="BookAntiqua"/>
              </a:rPr>
              <a:t>) </a:t>
            </a:r>
            <a:endParaRPr lang="tr-TR" dirty="0">
              <a:solidFill>
                <a:schemeClr val="tx1">
                  <a:lumMod val="95000"/>
                  <a:lumOff val="5000"/>
                </a:schemeClr>
              </a:solidFill>
              <a:effectLst/>
            </a:endParaRPr>
          </a:p>
        </p:txBody>
      </p:sp>
      <p:sp>
        <p:nvSpPr>
          <p:cNvPr id="23" name="Metin kutusu 22">
            <a:extLst>
              <a:ext uri="{FF2B5EF4-FFF2-40B4-BE49-F238E27FC236}">
                <a16:creationId xmlns:a16="http://schemas.microsoft.com/office/drawing/2014/main" id="{FCEBEE98-F076-C848-B90E-617360F76018}"/>
              </a:ext>
            </a:extLst>
          </p:cNvPr>
          <p:cNvSpPr txBox="1"/>
          <p:nvPr/>
        </p:nvSpPr>
        <p:spPr>
          <a:xfrm>
            <a:off x="77489" y="5979188"/>
            <a:ext cx="25907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i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BookAntiqua"/>
              </a:rPr>
              <a:t>Tal</a:t>
            </a:r>
            <a:r>
              <a:rPr lang="tr-TR" i="1" dirty="0">
                <a:solidFill>
                  <a:schemeClr val="tx1">
                    <a:lumMod val="95000"/>
                    <a:lumOff val="5000"/>
                  </a:schemeClr>
                </a:solidFill>
                <a:latin typeface="BookAntiqua"/>
              </a:rPr>
              <a:t> R. et al. </a:t>
            </a:r>
            <a:r>
              <a:rPr lang="tr-TR" i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BookAntiqua"/>
              </a:rPr>
              <a:t>Fertil</a:t>
            </a:r>
            <a:r>
              <a:rPr lang="tr-TR" i="1" dirty="0">
                <a:solidFill>
                  <a:schemeClr val="tx1">
                    <a:lumMod val="95000"/>
                    <a:lumOff val="5000"/>
                  </a:schemeClr>
                </a:solidFill>
                <a:latin typeface="BookAntiqua"/>
              </a:rPr>
              <a:t> Steril, 2015. </a:t>
            </a:r>
            <a:endParaRPr lang="tr-TR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tr-TR" dirty="0"/>
          </a:p>
        </p:txBody>
      </p:sp>
      <p:sp>
        <p:nvSpPr>
          <p:cNvPr id="3" name="Slayt Numarası Yer Tutucusu 2">
            <a:extLst>
              <a:ext uri="{FF2B5EF4-FFF2-40B4-BE49-F238E27FC236}">
                <a16:creationId xmlns:a16="http://schemas.microsoft.com/office/drawing/2014/main" id="{CEEC9D57-F268-1D46-9729-DF1609CF6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20</a:t>
            </a:fld>
            <a:endParaRPr lang="en-US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80EA048A-01E5-5A43-9385-AFC01D7992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3506" y="2026023"/>
            <a:ext cx="9018494" cy="4695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1683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Unvan 6">
            <a:extLst>
              <a:ext uri="{FF2B5EF4-FFF2-40B4-BE49-F238E27FC236}">
                <a16:creationId xmlns:a16="http://schemas.microsoft.com/office/drawing/2014/main" id="{68D11DEE-718D-7A45-BBBD-4C460F997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9052" y="154261"/>
            <a:ext cx="6259002" cy="754019"/>
          </a:xfrm>
          <a:solidFill>
            <a:schemeClr val="bg1">
              <a:lumMod val="95000"/>
            </a:schemeClr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txBody>
          <a:bodyPr>
            <a:noAutofit/>
          </a:bodyPr>
          <a:lstStyle/>
          <a:p>
            <a:r>
              <a:rPr lang="tr-TR" sz="2800" dirty="0"/>
              <a:t>       </a:t>
            </a:r>
            <a:r>
              <a:rPr lang="tr-TR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AMH canlı doğumu öngörür mü?</a:t>
            </a:r>
          </a:p>
        </p:txBody>
      </p:sp>
      <p:pic>
        <p:nvPicPr>
          <p:cNvPr id="19" name="Picture 5">
            <a:extLst>
              <a:ext uri="{FF2B5EF4-FFF2-40B4-BE49-F238E27FC236}">
                <a16:creationId xmlns:a16="http://schemas.microsoft.com/office/drawing/2014/main" id="{AA6D146A-6514-2C4F-A636-A38EC18474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293" y="1013926"/>
            <a:ext cx="5966969" cy="2586514"/>
          </a:xfrm>
          <a:prstGeom prst="rect">
            <a:avLst/>
          </a:prstGeom>
        </p:spPr>
      </p:pic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19C8AEF1-2E26-1D42-843E-906245CA7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21</a:t>
            </a:fld>
            <a:endParaRPr lang="en-US" dirty="0"/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id="{462EFF64-EE1A-C84E-82E1-B61D5E82E4F9}"/>
              </a:ext>
            </a:extLst>
          </p:cNvPr>
          <p:cNvSpPr txBox="1"/>
          <p:nvPr/>
        </p:nvSpPr>
        <p:spPr>
          <a:xfrm>
            <a:off x="1147482" y="4285134"/>
            <a:ext cx="4876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/>
              <a:t>AMH ‘</a:t>
            </a:r>
            <a:r>
              <a:rPr lang="tr-TR" sz="2800" dirty="0" err="1"/>
              <a:t>nın</a:t>
            </a:r>
            <a:r>
              <a:rPr lang="tr-TR" sz="2800" dirty="0"/>
              <a:t> IVF/ICSI sonrası</a:t>
            </a:r>
          </a:p>
          <a:p>
            <a:r>
              <a:rPr lang="tr-TR" sz="2800" dirty="0"/>
              <a:t> canlı doğumu </a:t>
            </a:r>
            <a:r>
              <a:rPr lang="tr-TR" sz="2800" dirty="0" err="1"/>
              <a:t>prediksiyonu</a:t>
            </a:r>
            <a:endParaRPr lang="tr-TR" sz="2800" dirty="0"/>
          </a:p>
          <a:p>
            <a:r>
              <a:rPr lang="tr-TR" sz="2800" dirty="0">
                <a:solidFill>
                  <a:srgbClr val="C00000"/>
                </a:solidFill>
              </a:rPr>
              <a:t>AUC:0.61(CI:0.56-0.65)</a:t>
            </a:r>
          </a:p>
        </p:txBody>
      </p:sp>
      <p:pic>
        <p:nvPicPr>
          <p:cNvPr id="9" name="Picture 3">
            <a:extLst>
              <a:ext uri="{FF2B5EF4-FFF2-40B4-BE49-F238E27FC236}">
                <a16:creationId xmlns:a16="http://schemas.microsoft.com/office/drawing/2014/main" id="{88DEF638-A482-0D42-A079-D58B016D17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7135" y="1013925"/>
            <a:ext cx="5314572" cy="570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6947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17249872-8A9A-E440-AD2F-A95065465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1800" y="365126"/>
            <a:ext cx="6297930" cy="957048"/>
          </a:xfrm>
          <a:solidFill>
            <a:schemeClr val="bg2">
              <a:lumMod val="90000"/>
            </a:schemeClr>
          </a:solidFill>
          <a:ln w="28575">
            <a:solidFill>
              <a:schemeClr val="bg2">
                <a:lumMod val="10000"/>
              </a:schemeClr>
            </a:solidFill>
          </a:ln>
        </p:spPr>
        <p:txBody>
          <a:bodyPr/>
          <a:lstStyle/>
          <a:p>
            <a:r>
              <a:rPr lang="tr-TR" dirty="0"/>
              <a:t>  AMH Testinin Güvenilirliği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A83D3512-AE7C-8E40-8AFF-C06565266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81664"/>
            <a:ext cx="10515600" cy="4774685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/>
              <a:t> </a:t>
            </a:r>
          </a:p>
          <a:p>
            <a:r>
              <a:rPr lang="tr-TR" dirty="0"/>
              <a:t>2010 öncesi  2 farklı (Avrupa ve Amerika) </a:t>
            </a:r>
            <a:r>
              <a:rPr lang="tr-TR" dirty="0" err="1"/>
              <a:t>assay</a:t>
            </a:r>
            <a:r>
              <a:rPr lang="tr-TR" dirty="0"/>
              <a:t> kullanılıyordu. Farklı ünite  (</a:t>
            </a:r>
            <a:r>
              <a:rPr lang="tr-TR" dirty="0" err="1"/>
              <a:t>ng</a:t>
            </a:r>
            <a:r>
              <a:rPr lang="tr-TR" dirty="0"/>
              <a:t>/ml-</a:t>
            </a:r>
            <a:r>
              <a:rPr lang="tr-TR" dirty="0" err="1"/>
              <a:t>pmol</a:t>
            </a:r>
            <a:r>
              <a:rPr lang="tr-TR" dirty="0"/>
              <a:t>/l)</a:t>
            </a:r>
          </a:p>
          <a:p>
            <a:pPr marL="0" indent="0">
              <a:buNone/>
            </a:pPr>
            <a:r>
              <a:rPr lang="tr-TR" dirty="0"/>
              <a:t> ve farklı sonuç veriyorlardı. </a:t>
            </a:r>
          </a:p>
          <a:p>
            <a:endParaRPr lang="tr-TR" dirty="0"/>
          </a:p>
          <a:p>
            <a:r>
              <a:rPr lang="tr-TR" dirty="0"/>
              <a:t>2011 ‘ de </a:t>
            </a:r>
            <a:r>
              <a:rPr lang="tr-TR" dirty="0" err="1"/>
              <a:t>Beckman</a:t>
            </a:r>
            <a:r>
              <a:rPr lang="tr-TR" dirty="0"/>
              <a:t> </a:t>
            </a:r>
            <a:r>
              <a:rPr lang="tr-TR" dirty="0" err="1"/>
              <a:t>Coulter</a:t>
            </a:r>
            <a:r>
              <a:rPr lang="tr-TR" dirty="0"/>
              <a:t> Gen II ile her ikisinin özelliklerinin birleştirildiği düşünülmüştü</a:t>
            </a:r>
          </a:p>
          <a:p>
            <a:pPr marL="0" indent="0">
              <a:buNone/>
            </a:pPr>
            <a:r>
              <a:rPr lang="tr-TR" dirty="0"/>
              <a:t> fakat bu testte de </a:t>
            </a:r>
            <a:r>
              <a:rPr lang="tr-TR" dirty="0" err="1"/>
              <a:t>inter</a:t>
            </a:r>
            <a:r>
              <a:rPr lang="tr-TR" dirty="0"/>
              <a:t> ve </a:t>
            </a:r>
            <a:r>
              <a:rPr lang="tr-TR" dirty="0" err="1"/>
              <a:t>intra</a:t>
            </a:r>
            <a:r>
              <a:rPr lang="tr-TR" dirty="0"/>
              <a:t> </a:t>
            </a:r>
            <a:r>
              <a:rPr lang="tr-TR" dirty="0" err="1"/>
              <a:t>assay</a:t>
            </a:r>
            <a:r>
              <a:rPr lang="tr-TR" dirty="0"/>
              <a:t> farklılıklar tespit edildi. 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AMH ‘</a:t>
            </a:r>
            <a:r>
              <a:rPr lang="en-US" dirty="0" err="1"/>
              <a:t>nin</a:t>
            </a:r>
            <a:r>
              <a:rPr lang="en-US" dirty="0"/>
              <a:t>  </a:t>
            </a:r>
            <a:r>
              <a:rPr lang="en-US" dirty="0" err="1"/>
              <a:t>alınma</a:t>
            </a:r>
            <a:r>
              <a:rPr lang="en-US" dirty="0"/>
              <a:t> , </a:t>
            </a:r>
            <a:r>
              <a:rPr lang="en-US" dirty="0" err="1"/>
              <a:t>saklanma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transport </a:t>
            </a:r>
            <a:r>
              <a:rPr lang="en-US" dirty="0" err="1"/>
              <a:t>koşulları</a:t>
            </a:r>
            <a:r>
              <a:rPr lang="en-US" dirty="0"/>
              <a:t> </a:t>
            </a:r>
            <a:r>
              <a:rPr lang="en-US" dirty="0" err="1"/>
              <a:t>sonucu</a:t>
            </a:r>
            <a:r>
              <a:rPr lang="en-US" dirty="0"/>
              <a:t> </a:t>
            </a:r>
            <a:r>
              <a:rPr lang="en-US" dirty="0" err="1"/>
              <a:t>etkileyebilir</a:t>
            </a:r>
            <a:r>
              <a:rPr lang="en-US" dirty="0"/>
              <a:t>.</a:t>
            </a:r>
          </a:p>
          <a:p>
            <a:pPr marL="0" indent="0">
              <a:buNone/>
            </a:pPr>
            <a:r>
              <a:rPr lang="tr-TR" sz="3200" dirty="0"/>
              <a:t>        7 gün oda sıcaklığı; %58 artış</a:t>
            </a:r>
          </a:p>
          <a:p>
            <a:pPr marL="0" indent="0">
              <a:buNone/>
            </a:pPr>
            <a:r>
              <a:rPr lang="tr-TR" sz="3200" dirty="0"/>
              <a:t>        5 gün -20 C; %22 artış    </a:t>
            </a:r>
          </a:p>
          <a:p>
            <a:pPr marL="0" indent="0">
              <a:buNone/>
            </a:pPr>
            <a:r>
              <a:rPr lang="tr-TR" sz="3200" dirty="0"/>
              <a:t>        -80 C artış yok       </a:t>
            </a:r>
            <a:r>
              <a:rPr lang="tr-TR" sz="2000" dirty="0"/>
              <a:t>(</a:t>
            </a:r>
            <a:r>
              <a:rPr lang="tr-TR" sz="1800" i="1" dirty="0" err="1"/>
              <a:t>Rustamov</a:t>
            </a:r>
            <a:r>
              <a:rPr lang="tr-TR" sz="1800" i="1" dirty="0"/>
              <a:t> O, 2012, Human </a:t>
            </a:r>
            <a:r>
              <a:rPr lang="tr-TR" sz="1800" i="1" dirty="0" err="1"/>
              <a:t>Reprod</a:t>
            </a:r>
            <a:r>
              <a:rPr lang="tr-TR" sz="1800" i="1" dirty="0"/>
              <a:t>)</a:t>
            </a:r>
          </a:p>
          <a:p>
            <a:endParaRPr lang="en-US" dirty="0"/>
          </a:p>
          <a:p>
            <a:r>
              <a:rPr lang="en-US" dirty="0" err="1"/>
              <a:t>Şu</a:t>
            </a:r>
            <a:r>
              <a:rPr lang="en-US" dirty="0"/>
              <a:t> </a:t>
            </a:r>
            <a:r>
              <a:rPr lang="en-US" dirty="0" err="1"/>
              <a:t>anda</a:t>
            </a:r>
            <a:r>
              <a:rPr lang="en-US" dirty="0"/>
              <a:t> </a:t>
            </a:r>
            <a:r>
              <a:rPr lang="en-US" dirty="0" err="1"/>
              <a:t>kullanılan</a:t>
            </a:r>
            <a:r>
              <a:rPr lang="en-US" dirty="0"/>
              <a:t> </a:t>
            </a:r>
            <a:r>
              <a:rPr lang="en-US" dirty="0" err="1"/>
              <a:t>üç</a:t>
            </a:r>
            <a:r>
              <a:rPr lang="en-US" dirty="0"/>
              <a:t>  AMH assays  – Roche, </a:t>
            </a:r>
            <a:r>
              <a:rPr lang="en-US" dirty="0" err="1"/>
              <a:t>BioMérieux</a:t>
            </a:r>
            <a:r>
              <a:rPr lang="en-US" dirty="0"/>
              <a:t> and Beckman Coulter</a:t>
            </a:r>
          </a:p>
          <a:p>
            <a:endParaRPr lang="tr-TR" dirty="0"/>
          </a:p>
          <a:p>
            <a:pPr marL="0" indent="0">
              <a:buNone/>
            </a:pPr>
            <a:endParaRPr lang="tr-TR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97D9A34C-7805-784C-BD8A-12CBE415E1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66410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İçerik Yer Tutucusu 5">
            <a:extLst>
              <a:ext uri="{FF2B5EF4-FFF2-40B4-BE49-F238E27FC236}">
                <a16:creationId xmlns:a16="http://schemas.microsoft.com/office/drawing/2014/main" id="{B7643AA8-C7F8-954E-99C5-3FDCDCFCC9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25114" y="211518"/>
            <a:ext cx="8494124" cy="6434963"/>
          </a:xfrm>
        </p:spPr>
      </p:pic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C41A6ACB-1A03-304E-ADCE-85C994B311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23</a:t>
            </a:fld>
            <a:endParaRPr lang="en-US" dirty="0"/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id="{D2B96745-C7DE-0647-8D1C-63671D6AA5C8}"/>
              </a:ext>
            </a:extLst>
          </p:cNvPr>
          <p:cNvSpPr txBox="1"/>
          <p:nvPr/>
        </p:nvSpPr>
        <p:spPr>
          <a:xfrm>
            <a:off x="172992" y="1631086"/>
            <a:ext cx="295326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 err="1"/>
              <a:t>Etnisite</a:t>
            </a:r>
            <a:r>
              <a:rPr lang="tr-TR" dirty="0"/>
              <a:t> (beyaz ırk daha yüksek)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/>
              <a:t>Gebelik, </a:t>
            </a:r>
            <a:r>
              <a:rPr lang="tr-TR" dirty="0" err="1"/>
              <a:t>GnRH</a:t>
            </a:r>
            <a:r>
              <a:rPr lang="tr-TR" dirty="0"/>
              <a:t> analogları, kombine </a:t>
            </a:r>
            <a:r>
              <a:rPr lang="tr-TR" dirty="0" err="1"/>
              <a:t>hormonal</a:t>
            </a:r>
            <a:r>
              <a:rPr lang="tr-TR" dirty="0"/>
              <a:t> </a:t>
            </a:r>
            <a:r>
              <a:rPr lang="tr-TR" dirty="0" err="1"/>
              <a:t>kontraseptifler</a:t>
            </a:r>
            <a:r>
              <a:rPr lang="tr-TR" dirty="0"/>
              <a:t>, sigara (daha düşük)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4670573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C5EDCB67-762E-BF42-81BE-5C4061DED7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95921" y="4127160"/>
            <a:ext cx="9327459" cy="2471351"/>
          </a:xfrm>
        </p:spPr>
        <p:txBody>
          <a:bodyPr>
            <a:normAutofit fontScale="70000" lnSpcReduction="20000"/>
          </a:bodyPr>
          <a:lstStyle/>
          <a:p>
            <a:r>
              <a:rPr lang="tr-TR" dirty="0"/>
              <a:t>Her iki </a:t>
            </a:r>
            <a:r>
              <a:rPr lang="tr-TR" dirty="0" err="1"/>
              <a:t>overdeki</a:t>
            </a:r>
            <a:r>
              <a:rPr lang="tr-TR" dirty="0"/>
              <a:t> 2-10 mm  arasındaki  </a:t>
            </a:r>
            <a:r>
              <a:rPr lang="tr-TR" dirty="0" err="1"/>
              <a:t>foliküllerin</a:t>
            </a:r>
            <a:r>
              <a:rPr lang="tr-TR" dirty="0"/>
              <a:t> toplam sayısıdır.  </a:t>
            </a:r>
            <a:r>
              <a:rPr lang="tr-TR" dirty="0" err="1"/>
              <a:t>Siklus</a:t>
            </a:r>
            <a:r>
              <a:rPr lang="tr-TR" dirty="0"/>
              <a:t> içi ve </a:t>
            </a:r>
            <a:r>
              <a:rPr lang="tr-TR" dirty="0" err="1"/>
              <a:t>sikluslar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 arası varyasyon nedeniyle D2-4 de yapılmalıdır.    </a:t>
            </a:r>
            <a:r>
              <a:rPr lang="tr-TR" i="1" dirty="0"/>
              <a:t> </a:t>
            </a:r>
            <a:r>
              <a:rPr lang="tr-TR" sz="1600" i="1" dirty="0"/>
              <a:t>(</a:t>
            </a:r>
            <a:r>
              <a:rPr lang="tr-TR" sz="1600" i="1" dirty="0" err="1"/>
              <a:t>Iliodromiti</a:t>
            </a:r>
            <a:r>
              <a:rPr lang="tr-TR" sz="1600" i="1" dirty="0"/>
              <a:t> S, 2015, Human </a:t>
            </a:r>
            <a:r>
              <a:rPr lang="tr-TR" sz="1600" i="1" dirty="0" err="1"/>
              <a:t>Reprod</a:t>
            </a:r>
            <a:r>
              <a:rPr lang="tr-TR" sz="1600" i="1" dirty="0"/>
              <a:t> Update)</a:t>
            </a:r>
          </a:p>
          <a:p>
            <a:endParaRPr lang="tr-TR" dirty="0"/>
          </a:p>
          <a:p>
            <a:r>
              <a:rPr lang="tr-TR" dirty="0"/>
              <a:t>NICE  </a:t>
            </a:r>
            <a:r>
              <a:rPr lang="tr-TR" dirty="0" err="1"/>
              <a:t>guideline</a:t>
            </a:r>
            <a:r>
              <a:rPr lang="tr-TR" dirty="0"/>
              <a:t> (2013):   </a:t>
            </a:r>
            <a:r>
              <a:rPr lang="tr-TR" dirty="0">
                <a:ea typeface="Cambria Math" panose="02040503050406030204" pitchFamily="18" charset="0"/>
              </a:rPr>
              <a:t>≤4  düşük cevap </a:t>
            </a:r>
          </a:p>
          <a:p>
            <a:pPr marL="0" indent="0">
              <a:buNone/>
            </a:pPr>
            <a:r>
              <a:rPr lang="en" dirty="0"/>
              <a:t>           			 </a:t>
            </a:r>
            <a:r>
              <a:rPr lang="en" dirty="0">
                <a:ea typeface="Cambria Math" panose="02040503050406030204" pitchFamily="18" charset="0"/>
              </a:rPr>
              <a:t>≥</a:t>
            </a:r>
            <a:r>
              <a:rPr lang="tr-TR" dirty="0">
                <a:ea typeface="Cambria Math" panose="02040503050406030204" pitchFamily="18" charset="0"/>
              </a:rPr>
              <a:t>16  </a:t>
            </a:r>
            <a:r>
              <a:rPr lang="tr-TR" dirty="0" err="1">
                <a:ea typeface="Cambria Math" panose="02040503050406030204" pitchFamily="18" charset="0"/>
              </a:rPr>
              <a:t>hiperesponse</a:t>
            </a:r>
            <a:endParaRPr lang="tr-TR" dirty="0">
              <a:ea typeface="Cambria Math" panose="02040503050406030204" pitchFamily="18" charset="0"/>
            </a:endParaRPr>
          </a:p>
          <a:p>
            <a:pPr marL="0" indent="0">
              <a:buNone/>
            </a:pPr>
            <a:endParaRPr lang="en" dirty="0"/>
          </a:p>
          <a:p>
            <a:r>
              <a:rPr lang="en" dirty="0"/>
              <a:t>ASRM (2015):  Total AFC 3-6 </a:t>
            </a:r>
            <a:r>
              <a:rPr lang="en" dirty="0" err="1"/>
              <a:t>ise</a:t>
            </a:r>
            <a:r>
              <a:rPr lang="en" dirty="0"/>
              <a:t> </a:t>
            </a:r>
            <a:r>
              <a:rPr lang="en" dirty="0" err="1"/>
              <a:t>stimulasyona</a:t>
            </a:r>
            <a:r>
              <a:rPr lang="en" dirty="0"/>
              <a:t> </a:t>
            </a:r>
            <a:r>
              <a:rPr lang="en" dirty="0" err="1"/>
              <a:t>zayıf</a:t>
            </a:r>
            <a:r>
              <a:rPr lang="en" dirty="0"/>
              <a:t> </a:t>
            </a:r>
            <a:r>
              <a:rPr lang="en" dirty="0" err="1"/>
              <a:t>yanıt</a:t>
            </a:r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</p:txBody>
      </p:sp>
      <p:sp>
        <p:nvSpPr>
          <p:cNvPr id="5" name="Unvan 4">
            <a:extLst>
              <a:ext uri="{FF2B5EF4-FFF2-40B4-BE49-F238E27FC236}">
                <a16:creationId xmlns:a16="http://schemas.microsoft.com/office/drawing/2014/main" id="{ECCBC590-97C1-E64F-B556-0F15362648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06676" y="251767"/>
            <a:ext cx="1280160" cy="756539"/>
          </a:xfrm>
          <a:solidFill>
            <a:schemeClr val="bg1">
              <a:lumMod val="8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/>
          <a:lstStyle/>
          <a:p>
            <a:r>
              <a:rPr lang="tr-TR" dirty="0"/>
              <a:t> AFC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036E0485-987E-2943-AEB4-40A5CBA7D9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24</a:t>
            </a:fld>
            <a:endParaRPr lang="en-US" dirty="0"/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29CBCA69-34BB-A948-876E-2838A3C602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9523" y="1223317"/>
            <a:ext cx="8472954" cy="2557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4012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AB0DB6B5-C4AA-3B41-AB70-D62934042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7200"/>
            <a:ext cx="4635843" cy="926757"/>
          </a:xfrm>
          <a:solidFill>
            <a:schemeClr val="bg1">
              <a:lumMod val="95000"/>
            </a:schemeClr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txBody>
          <a:bodyPr/>
          <a:lstStyle/>
          <a:p>
            <a:r>
              <a:rPr lang="tr-TR" dirty="0"/>
              <a:t>Avantaj/Dezavantaj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BF41937C-F9A5-F747-AAED-579DF76EA5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Hızlı sonuç, tecrübeli ellerde güvenilirlik yüksek</a:t>
            </a:r>
          </a:p>
          <a:p>
            <a:r>
              <a:rPr lang="tr-TR" dirty="0" err="1"/>
              <a:t>Obez</a:t>
            </a:r>
            <a:r>
              <a:rPr lang="tr-TR" dirty="0"/>
              <a:t> hastada ölçümü zor, </a:t>
            </a:r>
            <a:r>
              <a:rPr lang="tr-TR" dirty="0" err="1"/>
              <a:t>prediktif</a:t>
            </a:r>
            <a:r>
              <a:rPr lang="tr-TR" dirty="0"/>
              <a:t> değeri düşük</a:t>
            </a:r>
          </a:p>
          <a:p>
            <a:endParaRPr lang="tr-TR" dirty="0"/>
          </a:p>
          <a:p>
            <a:r>
              <a:rPr lang="tr-TR" dirty="0"/>
              <a:t>Yapan kişi (deneyim) ve teknolojiye bağımlı (</a:t>
            </a:r>
            <a:r>
              <a:rPr lang="tr-TR" dirty="0" err="1"/>
              <a:t>rezolüsyon</a:t>
            </a:r>
            <a:r>
              <a:rPr lang="tr-TR" dirty="0"/>
              <a:t>, 2D, 3D </a:t>
            </a:r>
            <a:r>
              <a:rPr lang="tr-TR" dirty="0" err="1"/>
              <a:t>vs</a:t>
            </a:r>
            <a:r>
              <a:rPr lang="tr-TR" dirty="0"/>
              <a:t>)</a:t>
            </a:r>
          </a:p>
          <a:p>
            <a:r>
              <a:rPr lang="tr-TR" dirty="0" err="1"/>
              <a:t>Atretik</a:t>
            </a:r>
            <a:r>
              <a:rPr lang="tr-TR" dirty="0"/>
              <a:t> </a:t>
            </a:r>
            <a:r>
              <a:rPr lang="tr-TR" dirty="0" err="1"/>
              <a:t>foliküller</a:t>
            </a:r>
            <a:r>
              <a:rPr lang="tr-TR" dirty="0"/>
              <a:t> (</a:t>
            </a:r>
            <a:r>
              <a:rPr lang="tr-TR" dirty="0" err="1"/>
              <a:t>over</a:t>
            </a:r>
            <a:r>
              <a:rPr lang="tr-TR" dirty="0"/>
              <a:t> </a:t>
            </a:r>
            <a:r>
              <a:rPr lang="tr-TR" dirty="0" err="1"/>
              <a:t>estimation</a:t>
            </a:r>
            <a:r>
              <a:rPr lang="tr-TR" dirty="0"/>
              <a:t>?)</a:t>
            </a:r>
          </a:p>
          <a:p>
            <a:endParaRPr lang="tr-TR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345B0A38-02F2-8B4D-9744-A7B3B7B8DE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25</a:t>
            </a:fld>
            <a:endParaRPr lang="en-US" dirty="0"/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A854A433-330A-954F-B647-CF9B13EF5705}"/>
              </a:ext>
            </a:extLst>
          </p:cNvPr>
          <p:cNvSpPr txBox="1"/>
          <p:nvPr/>
        </p:nvSpPr>
        <p:spPr>
          <a:xfrm>
            <a:off x="7920681" y="5436970"/>
            <a:ext cx="32206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i="1" dirty="0" err="1"/>
              <a:t>Tal</a:t>
            </a:r>
            <a:r>
              <a:rPr lang="tr-TR" i="1" dirty="0"/>
              <a:t> R, 2017, </a:t>
            </a:r>
            <a:r>
              <a:rPr lang="tr-TR" i="1" dirty="0" err="1"/>
              <a:t>Am</a:t>
            </a:r>
            <a:r>
              <a:rPr lang="tr-TR" i="1" dirty="0"/>
              <a:t> J </a:t>
            </a:r>
            <a:r>
              <a:rPr lang="tr-TR" i="1" dirty="0" err="1"/>
              <a:t>Obstet</a:t>
            </a:r>
            <a:r>
              <a:rPr lang="tr-TR" i="1" dirty="0"/>
              <a:t> </a:t>
            </a:r>
            <a:r>
              <a:rPr lang="tr-TR" i="1" dirty="0" err="1"/>
              <a:t>Gynecol</a:t>
            </a:r>
            <a:endParaRPr lang="tr-TR" i="1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8797301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5445AAB4-FB52-C14D-BC6B-9CFF80E70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9164" y="177165"/>
            <a:ext cx="1574800" cy="828675"/>
          </a:xfr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txBody>
          <a:bodyPr/>
          <a:lstStyle/>
          <a:p>
            <a:r>
              <a:rPr lang="tr-TR" dirty="0"/>
              <a:t>  AFC</a:t>
            </a:r>
          </a:p>
        </p:txBody>
      </p:sp>
      <p:pic>
        <p:nvPicPr>
          <p:cNvPr id="6" name="İçerik Yer Tutucusu 5">
            <a:extLst>
              <a:ext uri="{FF2B5EF4-FFF2-40B4-BE49-F238E27FC236}">
                <a16:creationId xmlns:a16="http://schemas.microsoft.com/office/drawing/2014/main" id="{DE636BB0-F75D-E642-8AF7-947C872147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318250" y="1823244"/>
            <a:ext cx="4946650" cy="4051300"/>
          </a:xfrm>
        </p:spPr>
      </p:pic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96CB8D0D-27E4-F846-9854-ADA390E75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26</a:t>
            </a:fld>
            <a:endParaRPr lang="en-US" dirty="0"/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2FED709B-8896-FC4E-9C44-AB2E246F07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450" y="1085850"/>
            <a:ext cx="4987705" cy="4788694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id="{71307CEF-CD7F-654C-AE0D-408DF37C7E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6500" y="1085850"/>
            <a:ext cx="4978400" cy="800100"/>
          </a:xfrm>
          <a:prstGeom prst="rect">
            <a:avLst/>
          </a:prstGeom>
        </p:spPr>
      </p:pic>
      <p:sp>
        <p:nvSpPr>
          <p:cNvPr id="12" name="Çerçeve 11">
            <a:extLst>
              <a:ext uri="{FF2B5EF4-FFF2-40B4-BE49-F238E27FC236}">
                <a16:creationId xmlns:a16="http://schemas.microsoft.com/office/drawing/2014/main" id="{04FB381A-F97E-9943-9CD1-A12F202F189B}"/>
              </a:ext>
            </a:extLst>
          </p:cNvPr>
          <p:cNvSpPr/>
          <p:nvPr/>
        </p:nvSpPr>
        <p:spPr>
          <a:xfrm>
            <a:off x="679450" y="4340352"/>
            <a:ext cx="4987705" cy="79248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Çerçeve 12">
            <a:extLst>
              <a:ext uri="{FF2B5EF4-FFF2-40B4-BE49-F238E27FC236}">
                <a16:creationId xmlns:a16="http://schemas.microsoft.com/office/drawing/2014/main" id="{75D1C0F2-89AA-7C4F-9A77-361A42B145FA}"/>
              </a:ext>
            </a:extLst>
          </p:cNvPr>
          <p:cNvSpPr/>
          <p:nvPr/>
        </p:nvSpPr>
        <p:spPr>
          <a:xfrm>
            <a:off x="6318250" y="4340352"/>
            <a:ext cx="4946650" cy="79248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CE77B40E-CD95-0341-8C14-B3AFE4202CEA}"/>
              </a:ext>
            </a:extLst>
          </p:cNvPr>
          <p:cNvSpPr txBox="1"/>
          <p:nvPr/>
        </p:nvSpPr>
        <p:spPr>
          <a:xfrm>
            <a:off x="9347139" y="6108192"/>
            <a:ext cx="28023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i="1" dirty="0" err="1"/>
              <a:t>Broer</a:t>
            </a:r>
            <a:r>
              <a:rPr lang="tr-TR" i="1" dirty="0"/>
              <a:t> et al. HR Update 2013</a:t>
            </a:r>
          </a:p>
        </p:txBody>
      </p:sp>
    </p:spTree>
    <p:extLst>
      <p:ext uri="{BB962C8B-B14F-4D97-AF65-F5344CB8AC3E}">
        <p14:creationId xmlns:p14="http://schemas.microsoft.com/office/powerpoint/2010/main" val="20906447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E603454A-0675-FB48-A142-BCDFC087A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605" y="457200"/>
            <a:ext cx="8303741" cy="939114"/>
          </a:xfrm>
          <a:solidFill>
            <a:schemeClr val="bg1">
              <a:lumMod val="95000"/>
            </a:schemeClr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txBody>
          <a:bodyPr/>
          <a:lstStyle/>
          <a:p>
            <a:r>
              <a:rPr lang="tr-TR" dirty="0"/>
              <a:t>Testler arası </a:t>
            </a:r>
            <a:r>
              <a:rPr lang="tr-TR" dirty="0" err="1"/>
              <a:t>diskordans</a:t>
            </a:r>
            <a:r>
              <a:rPr lang="tr-TR" dirty="0"/>
              <a:t> (AMH-AFC)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00DA9B08-443A-7C49-AA39-0AD2A3ECCE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1046 ilk </a:t>
            </a:r>
            <a:r>
              <a:rPr lang="tr-TR" dirty="0" err="1"/>
              <a:t>siklus</a:t>
            </a:r>
            <a:r>
              <a:rPr lang="tr-TR" dirty="0"/>
              <a:t> IVF</a:t>
            </a:r>
          </a:p>
          <a:p>
            <a:r>
              <a:rPr lang="tr-TR" dirty="0"/>
              <a:t>%32.3 AMH, AFC </a:t>
            </a:r>
            <a:r>
              <a:rPr lang="tr-TR" dirty="0" err="1"/>
              <a:t>diskordansı</a:t>
            </a:r>
            <a:endParaRPr lang="tr-TR" dirty="0"/>
          </a:p>
          <a:p>
            <a:r>
              <a:rPr lang="tr-TR" dirty="0"/>
              <a:t>Ölçülen tüm </a:t>
            </a:r>
            <a:r>
              <a:rPr lang="tr-TR" dirty="0" err="1"/>
              <a:t>foliküller</a:t>
            </a:r>
            <a:r>
              <a:rPr lang="tr-TR" dirty="0"/>
              <a:t> AMH üretmiyor (8mm üstünde AMH üretimi düşmeye başlar)</a:t>
            </a:r>
          </a:p>
          <a:p>
            <a:r>
              <a:rPr lang="tr-TR" dirty="0"/>
              <a:t>AMH üreten tüm </a:t>
            </a:r>
            <a:r>
              <a:rPr lang="tr-TR" dirty="0" err="1"/>
              <a:t>preantral</a:t>
            </a:r>
            <a:r>
              <a:rPr lang="tr-TR" dirty="0"/>
              <a:t> ve </a:t>
            </a:r>
            <a:r>
              <a:rPr lang="tr-TR" dirty="0" err="1"/>
              <a:t>antral</a:t>
            </a:r>
            <a:r>
              <a:rPr lang="tr-TR" dirty="0"/>
              <a:t> </a:t>
            </a:r>
            <a:r>
              <a:rPr lang="tr-TR" dirty="0" err="1"/>
              <a:t>foliküller</a:t>
            </a:r>
            <a:r>
              <a:rPr lang="tr-TR" dirty="0"/>
              <a:t> </a:t>
            </a:r>
            <a:r>
              <a:rPr lang="tr-TR" dirty="0" err="1"/>
              <a:t>matürasyonunu</a:t>
            </a:r>
            <a:r>
              <a:rPr lang="tr-TR" dirty="0"/>
              <a:t> tamamlayamaz</a:t>
            </a:r>
          </a:p>
          <a:p>
            <a:r>
              <a:rPr lang="tr-TR" dirty="0"/>
              <a:t>AFC </a:t>
            </a:r>
            <a:r>
              <a:rPr lang="tr-TR" dirty="0" err="1"/>
              <a:t>intra</a:t>
            </a:r>
            <a:r>
              <a:rPr lang="tr-TR" dirty="0"/>
              <a:t> ve </a:t>
            </a:r>
            <a:r>
              <a:rPr lang="tr-TR" dirty="0" err="1"/>
              <a:t>inter</a:t>
            </a:r>
            <a:r>
              <a:rPr lang="tr-TR" dirty="0"/>
              <a:t>-operatör </a:t>
            </a:r>
            <a:r>
              <a:rPr lang="tr-TR" dirty="0" err="1"/>
              <a:t>variabilite</a:t>
            </a:r>
            <a:endParaRPr lang="tr-TR" dirty="0"/>
          </a:p>
          <a:p>
            <a:pPr marL="0" indent="0">
              <a:buNone/>
            </a:pPr>
            <a:r>
              <a:rPr lang="tr-TR" dirty="0" err="1"/>
              <a:t>Ovaryan</a:t>
            </a:r>
            <a:r>
              <a:rPr lang="tr-TR" dirty="0"/>
              <a:t> cevap (kötü-iyi arası)</a:t>
            </a:r>
          </a:p>
          <a:p>
            <a:pPr marL="0" indent="0">
              <a:buNone/>
            </a:pPr>
            <a:r>
              <a:rPr lang="tr-TR" dirty="0">
                <a:solidFill>
                  <a:srgbClr val="FF0000"/>
                </a:solidFill>
              </a:rPr>
              <a:t>Yüksek AMH, AFC &gt; </a:t>
            </a:r>
            <a:r>
              <a:rPr lang="tr-TR" dirty="0" err="1">
                <a:solidFill>
                  <a:srgbClr val="FF0000"/>
                </a:solidFill>
              </a:rPr>
              <a:t>Diskordan</a:t>
            </a:r>
            <a:r>
              <a:rPr lang="tr-TR" dirty="0">
                <a:solidFill>
                  <a:srgbClr val="FF0000"/>
                </a:solidFill>
              </a:rPr>
              <a:t> sonuçlar &gt; Düşük AMH ve AFC</a:t>
            </a:r>
          </a:p>
          <a:p>
            <a:endParaRPr lang="tr-TR" dirty="0"/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FC179F68-5B47-0E4E-B4E6-A90C9C31A3FE}"/>
              </a:ext>
            </a:extLst>
          </p:cNvPr>
          <p:cNvSpPr txBox="1"/>
          <p:nvPr/>
        </p:nvSpPr>
        <p:spPr>
          <a:xfrm>
            <a:off x="9440550" y="6178370"/>
            <a:ext cx="1885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i="1" dirty="0" err="1"/>
              <a:t>Li</a:t>
            </a:r>
            <a:r>
              <a:rPr lang="tr-TR" i="1" dirty="0"/>
              <a:t> HW 2014, PLOS </a:t>
            </a:r>
          </a:p>
        </p:txBody>
      </p:sp>
    </p:spTree>
    <p:extLst>
      <p:ext uri="{BB962C8B-B14F-4D97-AF65-F5344CB8AC3E}">
        <p14:creationId xmlns:p14="http://schemas.microsoft.com/office/powerpoint/2010/main" val="39715239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4A80EDE4-EBC0-1A4E-AAC0-42AF878929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9713" y="524619"/>
            <a:ext cx="1860696" cy="1120775"/>
          </a:xfrm>
          <a:solidFill>
            <a:schemeClr val="bg1">
              <a:lumMod val="95000"/>
            </a:schemeClr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txBody>
          <a:bodyPr/>
          <a:lstStyle/>
          <a:p>
            <a:r>
              <a:rPr lang="tr-TR" dirty="0"/>
              <a:t>   FSH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432C7305-ED29-4046-AC65-C27D20809B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68525"/>
            <a:ext cx="10515600" cy="3686175"/>
          </a:xfrm>
        </p:spPr>
        <p:txBody>
          <a:bodyPr>
            <a:normAutofit fontScale="92500" lnSpcReduction="20000"/>
          </a:bodyPr>
          <a:lstStyle/>
          <a:p>
            <a:r>
              <a:rPr lang="tr-TR" dirty="0"/>
              <a:t>Belirgin </a:t>
            </a:r>
            <a:r>
              <a:rPr lang="tr-TR" dirty="0" err="1"/>
              <a:t>inter</a:t>
            </a:r>
            <a:r>
              <a:rPr lang="tr-TR" dirty="0"/>
              <a:t> ve </a:t>
            </a:r>
            <a:r>
              <a:rPr lang="tr-TR" dirty="0" err="1"/>
              <a:t>intra-siklus</a:t>
            </a:r>
            <a:r>
              <a:rPr lang="tr-TR" dirty="0"/>
              <a:t> değişkenlik gösterir.</a:t>
            </a:r>
          </a:p>
          <a:p>
            <a:r>
              <a:rPr lang="tr-TR" dirty="0"/>
              <a:t>Değerlendirebilmek için fonksiyonel </a:t>
            </a:r>
            <a:r>
              <a:rPr lang="tr-TR" dirty="0" err="1"/>
              <a:t>hipotalamo-hipofizer-ovaryan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 aksa ihtiyaç vardır.</a:t>
            </a:r>
          </a:p>
          <a:p>
            <a:r>
              <a:rPr lang="tr-TR" dirty="0"/>
              <a:t>Sadece yüksek değerleri klinik önem taşır. </a:t>
            </a:r>
          </a:p>
          <a:p>
            <a:r>
              <a:rPr lang="tr-TR" dirty="0" err="1"/>
              <a:t>Sensitivitesi</a:t>
            </a:r>
            <a:r>
              <a:rPr lang="tr-TR" dirty="0"/>
              <a:t> düşük, </a:t>
            </a:r>
            <a:r>
              <a:rPr lang="tr-TR" dirty="0" err="1"/>
              <a:t>spesifisitesi</a:t>
            </a:r>
            <a:r>
              <a:rPr lang="tr-TR" dirty="0"/>
              <a:t> yüksek .</a:t>
            </a:r>
          </a:p>
          <a:p>
            <a:r>
              <a:rPr lang="tr-TR" dirty="0"/>
              <a:t>E2 ile kombine edilirse </a:t>
            </a:r>
            <a:r>
              <a:rPr lang="tr-TR" dirty="0" err="1"/>
              <a:t>sensitivitesi</a:t>
            </a:r>
            <a:r>
              <a:rPr lang="tr-TR" dirty="0"/>
              <a:t> artar ve yanlış negatif sonuç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err="1"/>
              <a:t>insidansi</a:t>
            </a:r>
            <a:r>
              <a:rPr lang="tr-TR" dirty="0"/>
              <a:t> azalır.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/>
              <a:t>                                                                             </a:t>
            </a:r>
            <a:r>
              <a:rPr lang="tr-TR" i="1" dirty="0" err="1"/>
              <a:t>Tal</a:t>
            </a:r>
            <a:r>
              <a:rPr lang="tr-TR" i="1" dirty="0"/>
              <a:t> et al. AJOG 2017</a:t>
            </a:r>
          </a:p>
          <a:p>
            <a:endParaRPr lang="tr-TR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FF391CF8-20C7-8D40-8100-0B4567946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0515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39E8DF81-490B-384F-90A6-9EDB2A8604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5096" y="285750"/>
            <a:ext cx="1908000" cy="800100"/>
          </a:xfrm>
          <a:solidFill>
            <a:schemeClr val="bg1">
              <a:lumMod val="95000"/>
            </a:schemeClr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txBody>
          <a:bodyPr/>
          <a:lstStyle/>
          <a:p>
            <a:r>
              <a:rPr lang="tr-TR" dirty="0"/>
              <a:t>   FSH  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CF65F8D5-5108-CE4A-977B-A21D45A087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29</a:t>
            </a:fld>
            <a:endParaRPr lang="en-US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A73E60C7-DFB3-9645-9294-EB859F42D9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962" y="1238250"/>
            <a:ext cx="5080279" cy="4788694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</p:pic>
      <p:pic>
        <p:nvPicPr>
          <p:cNvPr id="6" name="İçerik Yer Tutucusu 5">
            <a:extLst>
              <a:ext uri="{FF2B5EF4-FFF2-40B4-BE49-F238E27FC236}">
                <a16:creationId xmlns:a16="http://schemas.microsoft.com/office/drawing/2014/main" id="{F7A1DBE5-E903-944B-84A6-3FE053AFBE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6338906" y="1975644"/>
            <a:ext cx="5099327" cy="4051300"/>
          </a:xfrm>
          <a:solidFill>
            <a:schemeClr val="bg1">
              <a:lumMod val="9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4A912537-A7F8-124F-9B9D-0A34DE00B6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33711" y="1191866"/>
            <a:ext cx="5099327" cy="800100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534D5F33-BF88-494D-B07D-632F7D64B5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1163" y="1238250"/>
            <a:ext cx="5099327" cy="800100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</p:pic>
      <p:sp>
        <p:nvSpPr>
          <p:cNvPr id="10" name="Çerçeve 9">
            <a:extLst>
              <a:ext uri="{FF2B5EF4-FFF2-40B4-BE49-F238E27FC236}">
                <a16:creationId xmlns:a16="http://schemas.microsoft.com/office/drawing/2014/main" id="{FCDF1A44-3DF5-CF4B-9CB1-84DD49698022}"/>
              </a:ext>
            </a:extLst>
          </p:cNvPr>
          <p:cNvSpPr/>
          <p:nvPr/>
        </p:nvSpPr>
        <p:spPr>
          <a:xfrm>
            <a:off x="758962" y="3754582"/>
            <a:ext cx="5080279" cy="803563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" name="Çerçeve 10">
            <a:extLst>
              <a:ext uri="{FF2B5EF4-FFF2-40B4-BE49-F238E27FC236}">
                <a16:creationId xmlns:a16="http://schemas.microsoft.com/office/drawing/2014/main" id="{C2BB0647-35A9-CB4A-8B4C-6C356325F4ED}"/>
              </a:ext>
            </a:extLst>
          </p:cNvPr>
          <p:cNvSpPr/>
          <p:nvPr/>
        </p:nvSpPr>
        <p:spPr>
          <a:xfrm>
            <a:off x="6333711" y="3754582"/>
            <a:ext cx="5099327" cy="803563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id="{88AEBD57-EB35-4342-ABB2-889A9D74E996}"/>
              </a:ext>
            </a:extLst>
          </p:cNvPr>
          <p:cNvSpPr txBox="1"/>
          <p:nvPr/>
        </p:nvSpPr>
        <p:spPr>
          <a:xfrm>
            <a:off x="8116868" y="6200384"/>
            <a:ext cx="28023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i="1" dirty="0" err="1"/>
              <a:t>Broer</a:t>
            </a:r>
            <a:r>
              <a:rPr lang="tr-TR" i="1" dirty="0"/>
              <a:t> et al. HR Update 2013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17168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33896EAF-9088-0648-A9EF-CC9B7ABA3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8652" y="1179442"/>
            <a:ext cx="6278118" cy="609600"/>
          </a:xfrm>
          <a:solidFill>
            <a:schemeClr val="bg1">
              <a:lumMod val="85000"/>
            </a:schemeClr>
          </a:solidFill>
          <a:ln w="28575"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tr-TR" sz="4000" dirty="0">
                <a:solidFill>
                  <a:srgbClr val="C00000"/>
                </a:solidFill>
              </a:rPr>
              <a:t> </a:t>
            </a:r>
            <a:r>
              <a:rPr lang="tr-TR" sz="3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İdeal</a:t>
            </a:r>
            <a:r>
              <a:rPr lang="tr-TR" sz="4000" dirty="0">
                <a:solidFill>
                  <a:srgbClr val="C00000"/>
                </a:solidFill>
              </a:rPr>
              <a:t> </a:t>
            </a:r>
            <a:r>
              <a:rPr lang="tr-TR" sz="36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over</a:t>
            </a:r>
            <a:r>
              <a:rPr lang="tr-TR" sz="3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rezerv testi nasıl olmalı?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EF084844-1A85-3449-A11C-12434F5615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4773" y="2159380"/>
            <a:ext cx="7186951" cy="3967100"/>
          </a:xfrm>
        </p:spPr>
        <p:txBody>
          <a:bodyPr>
            <a:normAutofit fontScale="92500" lnSpcReduction="20000"/>
          </a:bodyPr>
          <a:lstStyle/>
          <a:p>
            <a:r>
              <a:rPr lang="en" sz="2400" dirty="0" err="1"/>
              <a:t>Uygun</a:t>
            </a:r>
            <a:r>
              <a:rPr lang="en" sz="2400" dirty="0"/>
              <a:t> </a:t>
            </a:r>
            <a:r>
              <a:rPr lang="en" sz="2400" dirty="0" err="1"/>
              <a:t>fiyatlı</a:t>
            </a:r>
            <a:r>
              <a:rPr lang="en" sz="2400" dirty="0"/>
              <a:t> </a:t>
            </a:r>
            <a:r>
              <a:rPr lang="en" sz="2400" dirty="0" err="1"/>
              <a:t>olmalı</a:t>
            </a:r>
            <a:endParaRPr lang="en" sz="2400" dirty="0"/>
          </a:p>
          <a:p>
            <a:r>
              <a:rPr lang="en" sz="2400" dirty="0" err="1"/>
              <a:t>İnvaziv</a:t>
            </a:r>
            <a:r>
              <a:rPr lang="en" sz="2400" dirty="0"/>
              <a:t> </a:t>
            </a:r>
            <a:r>
              <a:rPr lang="en" sz="2400" dirty="0" err="1"/>
              <a:t>olmamalı</a:t>
            </a:r>
            <a:endParaRPr lang="en" sz="2400" dirty="0"/>
          </a:p>
          <a:p>
            <a:r>
              <a:rPr lang="en" sz="2400" dirty="0" err="1"/>
              <a:t>Tekrarlanabilir</a:t>
            </a:r>
            <a:r>
              <a:rPr lang="en" sz="2400" dirty="0"/>
              <a:t> </a:t>
            </a:r>
            <a:r>
              <a:rPr lang="en" sz="2400" dirty="0" err="1"/>
              <a:t>ve</a:t>
            </a:r>
            <a:r>
              <a:rPr lang="en" sz="2400" dirty="0"/>
              <a:t> </a:t>
            </a:r>
            <a:r>
              <a:rPr lang="en" sz="2400" dirty="0" err="1"/>
              <a:t>hızlı</a:t>
            </a:r>
            <a:r>
              <a:rPr lang="en" sz="2400" dirty="0"/>
              <a:t> </a:t>
            </a:r>
            <a:r>
              <a:rPr lang="en" sz="2400" dirty="0" err="1"/>
              <a:t>yorumlanabilir</a:t>
            </a:r>
            <a:r>
              <a:rPr lang="en" sz="2400" dirty="0"/>
              <a:t> </a:t>
            </a:r>
            <a:r>
              <a:rPr lang="en" sz="2400" dirty="0" err="1"/>
              <a:t>olmalı</a:t>
            </a:r>
            <a:endParaRPr lang="en" sz="2400" dirty="0"/>
          </a:p>
          <a:p>
            <a:r>
              <a:rPr lang="en" sz="2400" dirty="0" err="1"/>
              <a:t>Siklus</a:t>
            </a:r>
            <a:r>
              <a:rPr lang="en" sz="2400" dirty="0"/>
              <a:t> </a:t>
            </a:r>
            <a:r>
              <a:rPr lang="en" sz="2400" dirty="0" err="1"/>
              <a:t>içinde</a:t>
            </a:r>
            <a:r>
              <a:rPr lang="en" sz="2400" dirty="0"/>
              <a:t>  </a:t>
            </a:r>
            <a:r>
              <a:rPr lang="en" sz="2400" dirty="0" err="1"/>
              <a:t>ve</a:t>
            </a:r>
            <a:r>
              <a:rPr lang="en" sz="2400" dirty="0"/>
              <a:t> </a:t>
            </a:r>
            <a:r>
              <a:rPr lang="en" sz="2400" dirty="0" err="1"/>
              <a:t>sikluslar</a:t>
            </a:r>
            <a:r>
              <a:rPr lang="en" sz="2400" dirty="0"/>
              <a:t> </a:t>
            </a:r>
            <a:r>
              <a:rPr lang="en" sz="2400" dirty="0" err="1"/>
              <a:t>arası</a:t>
            </a:r>
            <a:r>
              <a:rPr lang="en" sz="2400" dirty="0"/>
              <a:t> </a:t>
            </a:r>
            <a:r>
              <a:rPr lang="en" sz="2400" dirty="0" err="1"/>
              <a:t>çok</a:t>
            </a:r>
            <a:r>
              <a:rPr lang="en" sz="2400" dirty="0"/>
              <a:t> </a:t>
            </a:r>
            <a:r>
              <a:rPr lang="en" sz="2400" dirty="0" err="1"/>
              <a:t>az</a:t>
            </a:r>
            <a:r>
              <a:rPr lang="en" sz="2400" dirty="0"/>
              <a:t> fark </a:t>
            </a:r>
            <a:r>
              <a:rPr lang="en" sz="2400" dirty="0" err="1"/>
              <a:t>göstermeli</a:t>
            </a:r>
            <a:endParaRPr lang="en" sz="2400" dirty="0"/>
          </a:p>
          <a:p>
            <a:r>
              <a:rPr lang="en" sz="2400" dirty="0"/>
              <a:t>Over </a:t>
            </a:r>
            <a:r>
              <a:rPr lang="en" sz="2400" dirty="0" err="1"/>
              <a:t>rezervindeki</a:t>
            </a:r>
            <a:r>
              <a:rPr lang="en" sz="2400" dirty="0"/>
              <a:t> </a:t>
            </a:r>
            <a:r>
              <a:rPr lang="en" sz="2400" dirty="0" err="1"/>
              <a:t>azalmayı</a:t>
            </a:r>
            <a:r>
              <a:rPr lang="en" sz="2400" dirty="0"/>
              <a:t> </a:t>
            </a:r>
            <a:r>
              <a:rPr lang="en" sz="2400" dirty="0" err="1"/>
              <a:t>yeterli</a:t>
            </a:r>
            <a:r>
              <a:rPr lang="en" sz="2400" dirty="0"/>
              <a:t> </a:t>
            </a:r>
            <a:r>
              <a:rPr lang="en" sz="2400" dirty="0" err="1"/>
              <a:t>bir</a:t>
            </a:r>
            <a:r>
              <a:rPr lang="en" sz="2400" dirty="0"/>
              <a:t> zaman </a:t>
            </a:r>
            <a:r>
              <a:rPr lang="en" sz="2400" dirty="0" err="1"/>
              <a:t>öncesinde</a:t>
            </a:r>
            <a:endParaRPr lang="en" sz="2400" dirty="0"/>
          </a:p>
          <a:p>
            <a:pPr marL="0" indent="0">
              <a:buNone/>
            </a:pPr>
            <a:r>
              <a:rPr lang="en" sz="2400" dirty="0"/>
              <a:t> </a:t>
            </a:r>
            <a:r>
              <a:rPr lang="en" sz="2400" dirty="0" err="1"/>
              <a:t>gösterebilmeli</a:t>
            </a:r>
            <a:endParaRPr lang="en" sz="2400" dirty="0"/>
          </a:p>
          <a:p>
            <a:r>
              <a:rPr lang="en" sz="2400" dirty="0" err="1"/>
              <a:t>Ovaryan</a:t>
            </a:r>
            <a:r>
              <a:rPr lang="en" sz="2400" dirty="0"/>
              <a:t> </a:t>
            </a:r>
            <a:r>
              <a:rPr lang="en" sz="2400" dirty="0" err="1"/>
              <a:t>stimulasyona</a:t>
            </a:r>
            <a:r>
              <a:rPr lang="en" sz="2400" dirty="0"/>
              <a:t>  </a:t>
            </a:r>
            <a:r>
              <a:rPr lang="en" sz="2400" dirty="0" err="1"/>
              <a:t>zayıf</a:t>
            </a:r>
            <a:r>
              <a:rPr lang="en" sz="2400" dirty="0"/>
              <a:t> </a:t>
            </a:r>
            <a:r>
              <a:rPr lang="en" sz="2400" dirty="0" err="1"/>
              <a:t>ve</a:t>
            </a:r>
            <a:r>
              <a:rPr lang="en" sz="2400" dirty="0"/>
              <a:t> </a:t>
            </a:r>
            <a:r>
              <a:rPr lang="en" sz="2400" dirty="0" err="1"/>
              <a:t>aşırı</a:t>
            </a:r>
            <a:r>
              <a:rPr lang="en" sz="2400" dirty="0"/>
              <a:t> </a:t>
            </a:r>
            <a:r>
              <a:rPr lang="en" sz="2400" dirty="0" err="1"/>
              <a:t>cevabı</a:t>
            </a:r>
            <a:r>
              <a:rPr lang="en" sz="2400" dirty="0"/>
              <a:t>  </a:t>
            </a:r>
            <a:r>
              <a:rPr lang="en" sz="2400" dirty="0" err="1"/>
              <a:t>belirlemeli</a:t>
            </a:r>
            <a:endParaRPr lang="en" sz="2400" dirty="0"/>
          </a:p>
          <a:p>
            <a:r>
              <a:rPr lang="en" sz="2400" dirty="0" err="1"/>
              <a:t>Duyarlılık</a:t>
            </a:r>
            <a:r>
              <a:rPr lang="en" sz="2400" dirty="0"/>
              <a:t> </a:t>
            </a:r>
            <a:r>
              <a:rPr lang="en" sz="2400" dirty="0" err="1"/>
              <a:t>yüksek</a:t>
            </a:r>
            <a:r>
              <a:rPr lang="en" sz="2400" dirty="0"/>
              <a:t> </a:t>
            </a:r>
            <a:r>
              <a:rPr lang="en" sz="2400" dirty="0" err="1"/>
              <a:t>olmalı</a:t>
            </a:r>
            <a:r>
              <a:rPr lang="en" sz="2400" dirty="0"/>
              <a:t>  (</a:t>
            </a:r>
            <a:r>
              <a:rPr lang="en" sz="2400" dirty="0" err="1"/>
              <a:t>Düşük</a:t>
            </a:r>
            <a:r>
              <a:rPr lang="en" sz="2400" dirty="0"/>
              <a:t> over </a:t>
            </a:r>
            <a:r>
              <a:rPr lang="en" sz="2400" dirty="0" err="1"/>
              <a:t>rezervli</a:t>
            </a:r>
            <a:r>
              <a:rPr lang="en" sz="2400" dirty="0"/>
              <a:t> </a:t>
            </a:r>
            <a:r>
              <a:rPr lang="en" sz="2400" dirty="0" err="1"/>
              <a:t>hastaları</a:t>
            </a:r>
            <a:endParaRPr lang="en" sz="2400" dirty="0"/>
          </a:p>
          <a:p>
            <a:pPr marL="0" indent="0">
              <a:buNone/>
            </a:pPr>
            <a:r>
              <a:rPr lang="en" sz="2400" dirty="0"/>
              <a:t> </a:t>
            </a:r>
            <a:r>
              <a:rPr lang="en" sz="2400" dirty="0" err="1"/>
              <a:t>yakalamalı</a:t>
            </a:r>
            <a:r>
              <a:rPr lang="en" sz="2400" dirty="0"/>
              <a:t>)</a:t>
            </a:r>
            <a:r>
              <a:rPr lang="tr-TR" sz="2400" dirty="0"/>
              <a:t> </a:t>
            </a:r>
          </a:p>
          <a:p>
            <a:r>
              <a:rPr lang="tr-TR" sz="2400" dirty="0"/>
              <a:t>Özgüllük </a:t>
            </a:r>
            <a:r>
              <a:rPr lang="tr-TR" sz="2400" dirty="0" err="1"/>
              <a:t>yüksek</a:t>
            </a:r>
            <a:r>
              <a:rPr lang="tr-TR" sz="2400" dirty="0"/>
              <a:t> olmalı (</a:t>
            </a:r>
            <a:r>
              <a:rPr lang="en" sz="2400" dirty="0"/>
              <a:t> Normal over </a:t>
            </a:r>
            <a:r>
              <a:rPr lang="en" sz="2400" dirty="0" err="1"/>
              <a:t>rezervi</a:t>
            </a:r>
            <a:r>
              <a:rPr lang="en" sz="2400" dirty="0"/>
              <a:t> </a:t>
            </a:r>
            <a:r>
              <a:rPr lang="en" sz="2400" dirty="0" err="1"/>
              <a:t>olan</a:t>
            </a:r>
            <a:r>
              <a:rPr lang="en" sz="2400" dirty="0"/>
              <a:t> </a:t>
            </a:r>
            <a:r>
              <a:rPr lang="en" sz="2400" dirty="0" err="1"/>
              <a:t>hastaya</a:t>
            </a:r>
            <a:r>
              <a:rPr lang="en" sz="2400" dirty="0"/>
              <a:t> </a:t>
            </a:r>
          </a:p>
          <a:p>
            <a:pPr marL="0" indent="0">
              <a:buNone/>
            </a:pPr>
            <a:r>
              <a:rPr lang="en" sz="2400" dirty="0"/>
              <a:t> </a:t>
            </a:r>
            <a:r>
              <a:rPr lang="en" sz="2400" dirty="0" err="1"/>
              <a:t>düşük</a:t>
            </a:r>
            <a:r>
              <a:rPr lang="en" sz="2400" dirty="0"/>
              <a:t> over </a:t>
            </a:r>
            <a:r>
              <a:rPr lang="en" sz="2400" dirty="0" err="1"/>
              <a:t>rezervi</a:t>
            </a:r>
            <a:r>
              <a:rPr lang="en" sz="2400" dirty="0"/>
              <a:t> </a:t>
            </a:r>
            <a:r>
              <a:rPr lang="en" sz="2400" dirty="0" err="1"/>
              <a:t>tanısı</a:t>
            </a:r>
            <a:r>
              <a:rPr lang="en" sz="2400" dirty="0"/>
              <a:t> </a:t>
            </a:r>
            <a:r>
              <a:rPr lang="en" sz="2400" dirty="0" err="1"/>
              <a:t>koymamalı</a:t>
            </a:r>
            <a:r>
              <a:rPr lang="tr-TR" sz="2400" dirty="0"/>
              <a:t>)</a:t>
            </a:r>
          </a:p>
          <a:p>
            <a:pPr marL="0" indent="0">
              <a:buNone/>
            </a:pPr>
            <a:endParaRPr lang="tr-TR" sz="2400" dirty="0"/>
          </a:p>
          <a:p>
            <a:endParaRPr lang="en" sz="2400" dirty="0"/>
          </a:p>
          <a:p>
            <a:pPr marL="0" indent="0">
              <a:buNone/>
            </a:pPr>
            <a:endParaRPr lang="en" dirty="0"/>
          </a:p>
          <a:p>
            <a:endParaRPr lang="en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60AD1906-0EE6-CA4F-A535-4CA12D427E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722" y="-2286"/>
            <a:ext cx="7378446" cy="1126758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BD17BEC9-1BA1-7842-986A-1AB0A0B4A51C}"/>
              </a:ext>
            </a:extLst>
          </p:cNvPr>
          <p:cNvSpPr txBox="1"/>
          <p:nvPr/>
        </p:nvSpPr>
        <p:spPr>
          <a:xfrm>
            <a:off x="3893018" y="641346"/>
            <a:ext cx="51924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" sz="1600" i="1" dirty="0"/>
              <a:t>AUGUST 2017 American Journal of Obstetrics &amp; Gynecology </a:t>
            </a:r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id="{4404C386-EAA1-144C-93CE-E140F63786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1725" y="2297610"/>
            <a:ext cx="4794528" cy="3157728"/>
          </a:xfrm>
          <a:prstGeom prst="rect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89939552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67D8A5A6-AE51-8044-BED0-94A255022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130" y="582181"/>
            <a:ext cx="2137719" cy="1009651"/>
          </a:xfrm>
          <a:solidFill>
            <a:schemeClr val="bg1">
              <a:lumMod val="95000"/>
            </a:schemeClr>
          </a:solidFill>
          <a:ln w="28575"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tr-TR" dirty="0"/>
              <a:t>   ÖZET                     </a:t>
            </a:r>
            <a:endParaRPr lang="tr-TR" dirty="0">
              <a:solidFill>
                <a:srgbClr val="C00000"/>
              </a:solidFill>
            </a:endParaRP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2EC769C5-7E2F-244E-B8F2-FC4CF92F11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Over </a:t>
            </a:r>
            <a:r>
              <a:rPr lang="en-US" dirty="0" err="1"/>
              <a:t>rezervini</a:t>
            </a:r>
            <a:r>
              <a:rPr lang="en-US" dirty="0"/>
              <a:t> tam </a:t>
            </a:r>
            <a:r>
              <a:rPr lang="en-US" dirty="0" err="1"/>
              <a:t>anlamiyla</a:t>
            </a:r>
            <a:r>
              <a:rPr lang="en-US" dirty="0"/>
              <a:t>  </a:t>
            </a:r>
            <a:r>
              <a:rPr lang="en-US" dirty="0" err="1"/>
              <a:t>gösteren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test </a:t>
            </a:r>
            <a:r>
              <a:rPr lang="en-US" dirty="0" err="1"/>
              <a:t>henüz</a:t>
            </a:r>
            <a:r>
              <a:rPr lang="en-US" dirty="0"/>
              <a:t> </a:t>
            </a:r>
            <a:r>
              <a:rPr lang="en-US" dirty="0" err="1"/>
              <a:t>mevcut</a:t>
            </a:r>
            <a:r>
              <a:rPr lang="en-US" dirty="0"/>
              <a:t> </a:t>
            </a:r>
            <a:r>
              <a:rPr lang="en-US" dirty="0" err="1"/>
              <a:t>değildir</a:t>
            </a:r>
            <a:r>
              <a:rPr lang="en-US" dirty="0"/>
              <a:t>.</a:t>
            </a:r>
          </a:p>
          <a:p>
            <a:r>
              <a:rPr lang="en-US" dirty="0" err="1"/>
              <a:t>Yaş</a:t>
            </a:r>
            <a:r>
              <a:rPr lang="en-US" dirty="0"/>
              <a:t>, over </a:t>
            </a:r>
            <a:r>
              <a:rPr lang="en-US" dirty="0" err="1"/>
              <a:t>rezervi</a:t>
            </a:r>
            <a:r>
              <a:rPr lang="en-US" dirty="0"/>
              <a:t> </a:t>
            </a:r>
            <a:r>
              <a:rPr lang="en-US" dirty="0" err="1"/>
              <a:t>icin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önemli</a:t>
            </a:r>
            <a:r>
              <a:rPr lang="en-US" dirty="0"/>
              <a:t> </a:t>
            </a:r>
            <a:r>
              <a:rPr lang="en-US" dirty="0" err="1"/>
              <a:t>parametredir</a:t>
            </a:r>
            <a:r>
              <a:rPr lang="en-US" dirty="0"/>
              <a:t>. </a:t>
            </a:r>
            <a:endParaRPr lang="tr-TR" dirty="0"/>
          </a:p>
          <a:p>
            <a:r>
              <a:rPr lang="tr-TR" dirty="0"/>
              <a:t>Bazal FSH, E2 değeri ile birlikte değerlendirilmelidir.</a:t>
            </a:r>
          </a:p>
          <a:p>
            <a:r>
              <a:rPr lang="tr-TR" dirty="0"/>
              <a:t>AMH en </a:t>
            </a:r>
            <a:r>
              <a:rPr lang="tr-TR" dirty="0" err="1"/>
              <a:t>sensitif</a:t>
            </a:r>
            <a:r>
              <a:rPr lang="tr-TR" dirty="0"/>
              <a:t>, </a:t>
            </a:r>
            <a:r>
              <a:rPr lang="tr-TR" dirty="0" err="1"/>
              <a:t>siklus</a:t>
            </a:r>
            <a:r>
              <a:rPr lang="tr-TR" dirty="0"/>
              <a:t> gününden bağımsızdır.</a:t>
            </a:r>
          </a:p>
          <a:p>
            <a:r>
              <a:rPr lang="tr-TR" dirty="0"/>
              <a:t>AFC  hızlı sonuç, tecrübe ve teknoloji bağımlı, standardizasyon yok (TAFC&lt;5, &gt;15-20)</a:t>
            </a:r>
          </a:p>
          <a:p>
            <a:r>
              <a:rPr lang="tr-TR" dirty="0"/>
              <a:t> İki test arası </a:t>
            </a:r>
            <a:r>
              <a:rPr lang="tr-TR" dirty="0" err="1"/>
              <a:t>diskordans</a:t>
            </a:r>
            <a:r>
              <a:rPr lang="tr-TR" dirty="0"/>
              <a:t> varsa, </a:t>
            </a:r>
            <a:r>
              <a:rPr lang="tr-TR" dirty="0" err="1"/>
              <a:t>intermediate</a:t>
            </a:r>
            <a:r>
              <a:rPr lang="tr-TR" dirty="0"/>
              <a:t> cevaplı olarak değerlendirilir. (iyi-kötü ortası)</a:t>
            </a:r>
          </a:p>
          <a:p>
            <a:pPr marL="0" indent="0">
              <a:buNone/>
            </a:pPr>
            <a:endParaRPr lang="en-US" dirty="0"/>
          </a:p>
          <a:p>
            <a:endParaRPr lang="tr-TR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BC3DEA4C-D5CE-5648-A20D-C3D97A4D4E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788636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897DD02B-87B5-094D-B187-4BBE97C1F4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    </a:t>
            </a:r>
          </a:p>
          <a:p>
            <a:endParaRPr lang="tr-TR" dirty="0"/>
          </a:p>
          <a:p>
            <a:pPr marL="0" indent="0">
              <a:buNone/>
            </a:pPr>
            <a:r>
              <a:rPr lang="tr-TR" i="1" dirty="0">
                <a:solidFill>
                  <a:srgbClr val="C00000"/>
                </a:solidFill>
              </a:rPr>
              <a:t>                 </a:t>
            </a:r>
            <a:r>
              <a:rPr lang="tr-TR" sz="3200" i="1" dirty="0">
                <a:solidFill>
                  <a:srgbClr val="C00000"/>
                </a:solidFill>
              </a:rPr>
              <a:t>Sabrınız için Teşekkür Ederim…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825745E0-2ECA-EC44-8668-5421710D4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26226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750A06A6-AF59-2A41-8F2E-64C70B82C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3791" y="557154"/>
            <a:ext cx="4836809" cy="778797"/>
          </a:xfr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tr-TR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</a:t>
            </a:r>
            <a:r>
              <a:rPr lang="tr-TR" sz="4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Over</a:t>
            </a:r>
            <a:r>
              <a:rPr lang="tr-TR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Rezerv Testleri</a:t>
            </a:r>
          </a:p>
        </p:txBody>
      </p:sp>
      <p:pic>
        <p:nvPicPr>
          <p:cNvPr id="1026" name="Picture 2" descr="An external file that holds a picture, illustration, etc.&#10;Object name is JHRS-4-108-g001.jpg">
            <a:extLst>
              <a:ext uri="{FF2B5EF4-FFF2-40B4-BE49-F238E27FC236}">
                <a16:creationId xmlns:a16="http://schemas.microsoft.com/office/drawing/2014/main" id="{829417E3-6AD3-E542-B25D-62890C6F1E8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6332" y="1692851"/>
            <a:ext cx="6781800" cy="394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7EE257A9-6E66-E746-B19C-3A688637020C}"/>
              </a:ext>
            </a:extLst>
          </p:cNvPr>
          <p:cNvSpPr txBox="1"/>
          <p:nvPr/>
        </p:nvSpPr>
        <p:spPr>
          <a:xfrm>
            <a:off x="8747393" y="6100040"/>
            <a:ext cx="2778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" u="sng" dirty="0">
                <a:hlinkClick r:id="rId4"/>
              </a:rPr>
              <a:t>J Hum Reprod Sci</a:t>
            </a:r>
            <a:r>
              <a:rPr lang="pt" u="sng" dirty="0"/>
              <a:t> </a:t>
            </a:r>
            <a:r>
              <a:rPr lang="pt" u="sng" dirty="0">
                <a:solidFill>
                  <a:schemeClr val="accent1">
                    <a:lumMod val="75000"/>
                  </a:schemeClr>
                </a:solidFill>
              </a:rPr>
              <a:t>2011 </a:t>
            </a:r>
            <a:r>
              <a:rPr lang="pt" u="sng" dirty="0" err="1">
                <a:solidFill>
                  <a:schemeClr val="accent1">
                    <a:lumMod val="75000"/>
                  </a:schemeClr>
                </a:solidFill>
              </a:rPr>
              <a:t>Sep</a:t>
            </a:r>
            <a:endParaRPr lang="tr-TR" u="sng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Slayt Numarası Yer Tutucusu 2">
            <a:extLst>
              <a:ext uri="{FF2B5EF4-FFF2-40B4-BE49-F238E27FC236}">
                <a16:creationId xmlns:a16="http://schemas.microsoft.com/office/drawing/2014/main" id="{F7FF34D9-F3BD-5C46-8B76-4A0F47400C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33464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5DF898D7-D8B7-AD4C-A7EE-D7DE8A53F6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5680" y="302767"/>
            <a:ext cx="4157472" cy="756539"/>
          </a:xfrm>
          <a:solidFill>
            <a:schemeClr val="bg1">
              <a:lumMod val="95000"/>
            </a:schemeClr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tr-TR" dirty="0"/>
              <a:t>   </a:t>
            </a:r>
            <a:br>
              <a:rPr lang="tr-TR" dirty="0"/>
            </a:br>
            <a:r>
              <a:rPr lang="tr-TR" dirty="0"/>
              <a:t> </a:t>
            </a:r>
            <a:r>
              <a:rPr lang="tr-TR" sz="4000" dirty="0" err="1"/>
              <a:t>Over</a:t>
            </a:r>
            <a:r>
              <a:rPr lang="tr-TR" sz="4000" dirty="0"/>
              <a:t> Rezerv Testleri</a:t>
            </a:r>
            <a:br>
              <a:rPr lang="tr-TR" sz="4000" dirty="0"/>
            </a:br>
            <a:endParaRPr lang="tr-TR" sz="4000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2F780A25-EFD1-3A4F-A4D5-25BD5D21FE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5778" y="1469217"/>
            <a:ext cx="10305288" cy="4255177"/>
          </a:xfrm>
        </p:spPr>
        <p:txBody>
          <a:bodyPr>
            <a:normAutofit fontScale="55000" lnSpcReduction="20000"/>
          </a:bodyPr>
          <a:lstStyle/>
          <a:p>
            <a:r>
              <a:rPr lang="tr-TR" dirty="0">
                <a:solidFill>
                  <a:srgbClr val="FF0000"/>
                </a:solidFill>
              </a:rPr>
              <a:t>(</a:t>
            </a:r>
            <a:r>
              <a:rPr lang="tr-TR" i="1" dirty="0">
                <a:solidFill>
                  <a:srgbClr val="FF0000"/>
                </a:solidFill>
              </a:rPr>
              <a:t>FSH) (1988)</a:t>
            </a:r>
          </a:p>
          <a:p>
            <a:r>
              <a:rPr lang="en" i="1" dirty="0">
                <a:solidFill>
                  <a:schemeClr val="bg2">
                    <a:lumMod val="10000"/>
                  </a:schemeClr>
                </a:solidFill>
              </a:rPr>
              <a:t>Clomiphene citrate challenge test (CCCT) </a:t>
            </a:r>
            <a:r>
              <a:rPr lang="tr-TR" i="1" dirty="0">
                <a:solidFill>
                  <a:schemeClr val="bg2">
                    <a:lumMod val="10000"/>
                  </a:schemeClr>
                </a:solidFill>
              </a:rPr>
              <a:t>(1989) </a:t>
            </a:r>
          </a:p>
          <a:p>
            <a:r>
              <a:rPr lang="tr-TR" i="1" dirty="0" err="1">
                <a:solidFill>
                  <a:schemeClr val="bg2">
                    <a:lumMod val="10000"/>
                  </a:schemeClr>
                </a:solidFill>
              </a:rPr>
              <a:t>Gonadotropin</a:t>
            </a:r>
            <a:r>
              <a:rPr lang="tr-TR" i="1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tr-TR" i="1" dirty="0" err="1">
                <a:solidFill>
                  <a:schemeClr val="bg2">
                    <a:lumMod val="10000"/>
                  </a:schemeClr>
                </a:solidFill>
              </a:rPr>
              <a:t>releasing-hormone</a:t>
            </a:r>
            <a:r>
              <a:rPr lang="tr-TR" i="1" dirty="0">
                <a:solidFill>
                  <a:schemeClr val="bg2">
                    <a:lumMod val="10000"/>
                  </a:schemeClr>
                </a:solidFill>
              </a:rPr>
              <a:t> (</a:t>
            </a:r>
            <a:r>
              <a:rPr lang="tr-TR" i="1" dirty="0" err="1">
                <a:solidFill>
                  <a:schemeClr val="bg2">
                    <a:lumMod val="10000"/>
                  </a:schemeClr>
                </a:solidFill>
              </a:rPr>
              <a:t>GnRH</a:t>
            </a:r>
            <a:r>
              <a:rPr lang="tr-TR" i="1" dirty="0">
                <a:solidFill>
                  <a:schemeClr val="bg2">
                    <a:lumMod val="10000"/>
                  </a:schemeClr>
                </a:solidFill>
              </a:rPr>
              <a:t>) </a:t>
            </a:r>
            <a:r>
              <a:rPr lang="tr-TR" i="1" dirty="0" err="1">
                <a:solidFill>
                  <a:schemeClr val="bg2">
                    <a:lumMod val="10000"/>
                  </a:schemeClr>
                </a:solidFill>
              </a:rPr>
              <a:t>agonist</a:t>
            </a:r>
            <a:r>
              <a:rPr lang="tr-TR" i="1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tr-TR" i="1" dirty="0" err="1">
                <a:solidFill>
                  <a:schemeClr val="bg2">
                    <a:lumMod val="10000"/>
                  </a:schemeClr>
                </a:solidFill>
              </a:rPr>
              <a:t>stimulation</a:t>
            </a:r>
            <a:r>
              <a:rPr lang="tr-TR" i="1" dirty="0">
                <a:solidFill>
                  <a:schemeClr val="bg2">
                    <a:lumMod val="10000"/>
                  </a:schemeClr>
                </a:solidFill>
              </a:rPr>
              <a:t> test(GAST) (1989)</a:t>
            </a:r>
          </a:p>
          <a:p>
            <a:r>
              <a:rPr lang="en-US" dirty="0"/>
              <a:t> </a:t>
            </a:r>
            <a:r>
              <a:rPr lang="tr-TR" i="1" dirty="0">
                <a:solidFill>
                  <a:schemeClr val="bg2">
                    <a:lumMod val="10000"/>
                  </a:schemeClr>
                </a:solidFill>
              </a:rPr>
              <a:t>.</a:t>
            </a:r>
            <a:r>
              <a:rPr lang="tr-TR" i="1" dirty="0" err="1">
                <a:solidFill>
                  <a:schemeClr val="bg2">
                    <a:lumMod val="10000"/>
                  </a:schemeClr>
                </a:solidFill>
              </a:rPr>
              <a:t>Inhibin</a:t>
            </a:r>
            <a:r>
              <a:rPr lang="tr-TR" i="1" dirty="0">
                <a:solidFill>
                  <a:schemeClr val="bg2">
                    <a:lumMod val="10000"/>
                  </a:schemeClr>
                </a:solidFill>
              </a:rPr>
              <a:t> B (1997) </a:t>
            </a:r>
          </a:p>
          <a:p>
            <a:r>
              <a:rPr lang="tr-TR" i="1" dirty="0" err="1">
                <a:solidFill>
                  <a:srgbClr val="FF0000"/>
                </a:solidFill>
              </a:rPr>
              <a:t>Antral</a:t>
            </a:r>
            <a:r>
              <a:rPr lang="tr-TR" i="1" dirty="0">
                <a:solidFill>
                  <a:srgbClr val="FF0000"/>
                </a:solidFill>
              </a:rPr>
              <a:t> </a:t>
            </a:r>
            <a:r>
              <a:rPr lang="tr-TR" i="1" dirty="0" err="1">
                <a:solidFill>
                  <a:srgbClr val="FF0000"/>
                </a:solidFill>
              </a:rPr>
              <a:t>follicular</a:t>
            </a:r>
            <a:r>
              <a:rPr lang="tr-TR" i="1" dirty="0">
                <a:solidFill>
                  <a:srgbClr val="FF0000"/>
                </a:solidFill>
              </a:rPr>
              <a:t> </a:t>
            </a:r>
            <a:r>
              <a:rPr lang="tr-TR" i="1" dirty="0" err="1">
                <a:solidFill>
                  <a:srgbClr val="FF0000"/>
                </a:solidFill>
              </a:rPr>
              <a:t>count</a:t>
            </a:r>
            <a:r>
              <a:rPr lang="tr-TR" i="1" dirty="0">
                <a:solidFill>
                  <a:srgbClr val="FF0000"/>
                </a:solidFill>
              </a:rPr>
              <a:t>  (AFC) (1997) </a:t>
            </a:r>
          </a:p>
          <a:p>
            <a:r>
              <a:rPr lang="sv" i="1" dirty="0">
                <a:solidFill>
                  <a:srgbClr val="FF0000"/>
                </a:solidFill>
              </a:rPr>
              <a:t>Antimüllerian hormone (AMH) (2002) </a:t>
            </a:r>
          </a:p>
          <a:p>
            <a:endParaRPr lang="tr-TR" dirty="0"/>
          </a:p>
          <a:p>
            <a:r>
              <a:rPr lang="tr-TR" sz="4400" dirty="0" err="1"/>
              <a:t>Over</a:t>
            </a:r>
            <a:r>
              <a:rPr lang="tr-TR" sz="4400" dirty="0"/>
              <a:t> rezerv testlerin çoğunun </a:t>
            </a:r>
            <a:r>
              <a:rPr lang="tr-TR" sz="4400" dirty="0" err="1"/>
              <a:t>prediktif</a:t>
            </a:r>
            <a:r>
              <a:rPr lang="tr-TR" sz="4400" dirty="0"/>
              <a:t> değerleri düşük </a:t>
            </a:r>
          </a:p>
          <a:p>
            <a:r>
              <a:rPr lang="tr-TR" sz="4400" dirty="0"/>
              <a:t>CCCT ve GAST   </a:t>
            </a:r>
            <a:r>
              <a:rPr lang="tr-TR" sz="4400" dirty="0" err="1"/>
              <a:t>over</a:t>
            </a:r>
            <a:r>
              <a:rPr lang="tr-TR" sz="4400" dirty="0"/>
              <a:t> </a:t>
            </a:r>
            <a:r>
              <a:rPr lang="tr-TR" sz="4400" dirty="0" err="1"/>
              <a:t>reservinin</a:t>
            </a:r>
            <a:r>
              <a:rPr lang="tr-TR" sz="4400" dirty="0"/>
              <a:t> </a:t>
            </a:r>
            <a:r>
              <a:rPr lang="tr-TR" sz="4400" dirty="0" err="1"/>
              <a:t>indirek</a:t>
            </a:r>
            <a:r>
              <a:rPr lang="tr-TR" sz="4400" dirty="0"/>
              <a:t> ölçümünü yapar</a:t>
            </a:r>
          </a:p>
          <a:p>
            <a:r>
              <a:rPr lang="tr-TR" sz="4400" dirty="0"/>
              <a:t>CCCT , GAST ve EFORT birden fazla </a:t>
            </a:r>
            <a:r>
              <a:rPr lang="tr-TR" sz="4400" dirty="0" err="1"/>
              <a:t>visit</a:t>
            </a:r>
            <a:r>
              <a:rPr lang="tr-TR" sz="4400" dirty="0"/>
              <a:t> gerektirdiği ,</a:t>
            </a:r>
          </a:p>
          <a:p>
            <a:pPr marL="0" indent="0">
              <a:buNone/>
            </a:pPr>
            <a:r>
              <a:rPr lang="tr-TR" sz="4400" dirty="0"/>
              <a:t> maliyetli ve </a:t>
            </a:r>
            <a:r>
              <a:rPr lang="tr-TR" sz="4400" dirty="0" err="1"/>
              <a:t>komplex</a:t>
            </a:r>
            <a:r>
              <a:rPr lang="tr-TR" sz="4400" dirty="0"/>
              <a:t> olduklarından tercih edilmemektedir</a:t>
            </a:r>
          </a:p>
          <a:p>
            <a:r>
              <a:rPr lang="tr-TR" sz="4400" dirty="0"/>
              <a:t>Klinik pratikte en sık kullanılan  </a:t>
            </a:r>
            <a:r>
              <a:rPr lang="tr-TR" sz="4400" dirty="0">
                <a:solidFill>
                  <a:srgbClr val="C00000"/>
                </a:solidFill>
              </a:rPr>
              <a:t>FSH-E2,  AFC, AMH ve </a:t>
            </a:r>
            <a:r>
              <a:rPr lang="tr-TR" sz="4400" dirty="0" err="1">
                <a:solidFill>
                  <a:srgbClr val="C00000"/>
                </a:solidFill>
              </a:rPr>
              <a:t>YAŞ’</a:t>
            </a:r>
            <a:r>
              <a:rPr lang="tr-TR" sz="4400" dirty="0" err="1"/>
              <a:t>tır</a:t>
            </a:r>
            <a:endParaRPr lang="tr-TR" sz="4400" dirty="0"/>
          </a:p>
          <a:p>
            <a:endParaRPr lang="tr-TR" sz="4400" dirty="0"/>
          </a:p>
          <a:p>
            <a:endParaRPr lang="tr-TR" sz="4400" dirty="0"/>
          </a:p>
          <a:p>
            <a:endParaRPr lang="tr-TR" sz="4400" dirty="0"/>
          </a:p>
          <a:p>
            <a:endParaRPr lang="en" dirty="0"/>
          </a:p>
        </p:txBody>
      </p:sp>
    </p:spTree>
    <p:extLst>
      <p:ext uri="{BB962C8B-B14F-4D97-AF65-F5344CB8AC3E}">
        <p14:creationId xmlns:p14="http://schemas.microsoft.com/office/powerpoint/2010/main" val="7428223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27" descr="Oogonium_2">
            <a:extLst>
              <a:ext uri="{FF2B5EF4-FFF2-40B4-BE49-F238E27FC236}">
                <a16:creationId xmlns:a16="http://schemas.microsoft.com/office/drawing/2014/main" id="{1236B9CB-4B20-4A4A-A15E-7A953DB1F4D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84749" y="1087193"/>
            <a:ext cx="5442129" cy="3314700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id="{A6366D7D-4971-6C4F-B47F-A285BE43F379}"/>
              </a:ext>
            </a:extLst>
          </p:cNvPr>
          <p:cNvSpPr txBox="1"/>
          <p:nvPr/>
        </p:nvSpPr>
        <p:spPr>
          <a:xfrm>
            <a:off x="783947" y="4699314"/>
            <a:ext cx="568575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20 HAFTALIK FETUS       6-7 </a:t>
            </a:r>
            <a:r>
              <a:rPr lang="en-US" dirty="0" err="1"/>
              <a:t>milyon</a:t>
            </a:r>
            <a:r>
              <a:rPr lang="en-US" dirty="0"/>
              <a:t>  primordial </a:t>
            </a:r>
            <a:r>
              <a:rPr lang="en-US" dirty="0" err="1"/>
              <a:t>folikül</a:t>
            </a:r>
            <a:br>
              <a:rPr lang="en-US" dirty="0"/>
            </a:br>
            <a:r>
              <a:rPr lang="en-US" dirty="0"/>
              <a:t>DOGUMDA                     1-2 </a:t>
            </a:r>
            <a:r>
              <a:rPr lang="en-US" dirty="0" err="1"/>
              <a:t>milyon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PUBERTE                         300-500 bin </a:t>
            </a:r>
            <a:br>
              <a:rPr lang="en-US" dirty="0"/>
            </a:br>
            <a:r>
              <a:rPr lang="en-US" dirty="0"/>
              <a:t>37 YAS                              25 bin</a:t>
            </a:r>
            <a:br>
              <a:rPr lang="en-US" dirty="0"/>
            </a:br>
            <a:r>
              <a:rPr lang="en-US" dirty="0"/>
              <a:t>51                                    1000 (</a:t>
            </a:r>
            <a:r>
              <a:rPr lang="en-US" dirty="0" err="1"/>
              <a:t>menopoz</a:t>
            </a:r>
            <a:r>
              <a:rPr lang="en-US" dirty="0"/>
              <a:t> </a:t>
            </a:r>
            <a:r>
              <a:rPr lang="en-US" dirty="0" err="1"/>
              <a:t>yaşı</a:t>
            </a:r>
            <a:r>
              <a:rPr lang="en-US" dirty="0"/>
              <a:t> USA)</a:t>
            </a:r>
            <a:endParaRPr lang="tr-TR" dirty="0"/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id="{07997D90-2728-9D4B-B7A3-E07D12B09A5D}"/>
              </a:ext>
            </a:extLst>
          </p:cNvPr>
          <p:cNvSpPr txBox="1"/>
          <p:nvPr/>
        </p:nvSpPr>
        <p:spPr>
          <a:xfrm>
            <a:off x="5523476" y="333343"/>
            <a:ext cx="1318591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</a:t>
            </a:r>
            <a:r>
              <a:rPr lang="tr-TR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YAŞ</a:t>
            </a:r>
          </a:p>
        </p:txBody>
      </p:sp>
      <p:pic>
        <p:nvPicPr>
          <p:cNvPr id="6" name="İçerik Yer Tutucusu 4">
            <a:extLst>
              <a:ext uri="{FF2B5EF4-FFF2-40B4-BE49-F238E27FC236}">
                <a16:creationId xmlns:a16="http://schemas.microsoft.com/office/drawing/2014/main" id="{EA329843-BFF7-9F46-8DC9-9706ED512F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3794" y="1075762"/>
            <a:ext cx="4955060" cy="4880195"/>
          </a:xfrm>
          <a:prstGeom prst="rect">
            <a:avLst/>
          </a:prstGeom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id="{16D07F2E-B2FA-6A45-BF4E-350BDAB1DB3D}"/>
              </a:ext>
            </a:extLst>
          </p:cNvPr>
          <p:cNvSpPr txBox="1"/>
          <p:nvPr/>
        </p:nvSpPr>
        <p:spPr>
          <a:xfrm>
            <a:off x="3352800" y="6193536"/>
            <a:ext cx="28985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i="1" dirty="0" err="1"/>
              <a:t>Fleming</a:t>
            </a:r>
            <a:r>
              <a:rPr lang="tr-TR" i="1" dirty="0"/>
              <a:t> R, 2015, RBM Online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877959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09D6A1D5-12F8-E041-AA32-20A10FC076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232027"/>
          </a:xfrm>
        </p:spPr>
        <p:txBody>
          <a:bodyPr>
            <a:normAutofit fontScale="90000"/>
          </a:bodyPr>
          <a:lstStyle/>
          <a:p>
            <a:r>
              <a:rPr lang="tr-TR" dirty="0"/>
              <a:t>      </a:t>
            </a:r>
            <a:r>
              <a:rPr lang="tr-TR" b="1" dirty="0">
                <a:solidFill>
                  <a:srgbClr val="C00000"/>
                </a:solidFill>
              </a:rPr>
              <a:t>YAŞIN KADIN REPRODUKTİF SİSTEMİNE ETKİSİ</a:t>
            </a:r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id="{A17153A3-4535-7D48-90C5-936D118E5C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65504" y="1487424"/>
            <a:ext cx="9339072" cy="4735820"/>
          </a:xfrm>
        </p:spPr>
      </p:pic>
      <p:sp>
        <p:nvSpPr>
          <p:cNvPr id="3" name="Slayt Numarası Yer Tutucusu 2">
            <a:extLst>
              <a:ext uri="{FF2B5EF4-FFF2-40B4-BE49-F238E27FC236}">
                <a16:creationId xmlns:a16="http://schemas.microsoft.com/office/drawing/2014/main" id="{743DF65F-F0EA-ED44-A7C3-86EAED6B7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13502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id="{2039161D-3CF6-CA4C-800C-E9227DD2FA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897630" y="1859409"/>
            <a:ext cx="8161020" cy="4437546"/>
          </a:xfrm>
        </p:spPr>
      </p:pic>
      <p:pic>
        <p:nvPicPr>
          <p:cNvPr id="3073" name="Picture 1" descr="page12image47195072">
            <a:extLst>
              <a:ext uri="{FF2B5EF4-FFF2-40B4-BE49-F238E27FC236}">
                <a16:creationId xmlns:a16="http://schemas.microsoft.com/office/drawing/2014/main" id="{5F653F4C-6E8B-A04E-841E-DD0B63B356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1" y="205740"/>
            <a:ext cx="11724017" cy="1611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1A0532FA-AF18-8149-ACB8-6A5327622C0C}"/>
              </a:ext>
            </a:extLst>
          </p:cNvPr>
          <p:cNvSpPr txBox="1"/>
          <p:nvPr/>
        </p:nvSpPr>
        <p:spPr>
          <a:xfrm>
            <a:off x="274320" y="1798320"/>
            <a:ext cx="385191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sz="2000" dirty="0"/>
          </a:p>
          <a:p>
            <a:r>
              <a:rPr lang="tr-TR" sz="2000" dirty="0"/>
              <a:t>Doğum kontrol hapı kullanmayan</a:t>
            </a:r>
          </a:p>
          <a:p>
            <a:r>
              <a:rPr lang="tr-TR" sz="2000" dirty="0"/>
              <a:t> popülasyonlarda </a:t>
            </a:r>
            <a:r>
              <a:rPr lang="tr-TR" sz="2000" dirty="0" err="1"/>
              <a:t>fertilitenin</a:t>
            </a:r>
            <a:r>
              <a:rPr lang="tr-TR" sz="2000" dirty="0"/>
              <a:t> yaşla</a:t>
            </a:r>
          </a:p>
          <a:p>
            <a:r>
              <a:rPr lang="tr-TR" sz="2000" dirty="0"/>
              <a:t> azaldığı gösterilmiş. </a:t>
            </a:r>
          </a:p>
          <a:p>
            <a:endParaRPr lang="tr-TR" sz="2000" dirty="0"/>
          </a:p>
          <a:p>
            <a:endParaRPr lang="tr-TR" sz="2000" dirty="0"/>
          </a:p>
          <a:p>
            <a:r>
              <a:rPr lang="en" sz="2000" dirty="0" err="1"/>
              <a:t>Canlı</a:t>
            </a:r>
            <a:r>
              <a:rPr lang="en" sz="2000" dirty="0"/>
              <a:t> </a:t>
            </a:r>
            <a:r>
              <a:rPr lang="en" sz="2000" dirty="0" err="1"/>
              <a:t>doğum</a:t>
            </a:r>
            <a:r>
              <a:rPr lang="en" sz="2000" dirty="0"/>
              <a:t>; </a:t>
            </a:r>
          </a:p>
          <a:p>
            <a:r>
              <a:rPr lang="en" sz="2000" dirty="0"/>
              <a:t>&lt;35 </a:t>
            </a:r>
            <a:r>
              <a:rPr lang="en" sz="2000" dirty="0" err="1"/>
              <a:t>yaş</a:t>
            </a:r>
            <a:r>
              <a:rPr lang="en" sz="2000" dirty="0"/>
              <a:t>      41.5% </a:t>
            </a:r>
          </a:p>
          <a:p>
            <a:r>
              <a:rPr lang="en" sz="2000" dirty="0"/>
              <a:t>35-37 </a:t>
            </a:r>
            <a:r>
              <a:rPr lang="en" sz="2000" dirty="0" err="1"/>
              <a:t>yaş</a:t>
            </a:r>
            <a:r>
              <a:rPr lang="en" sz="2000" dirty="0"/>
              <a:t>   31.9%</a:t>
            </a:r>
          </a:p>
          <a:p>
            <a:r>
              <a:rPr lang="en" sz="2000" dirty="0"/>
              <a:t>38-40 </a:t>
            </a:r>
            <a:r>
              <a:rPr lang="en" sz="2000" dirty="0" err="1"/>
              <a:t>yaş</a:t>
            </a:r>
            <a:r>
              <a:rPr lang="en" sz="2000" dirty="0"/>
              <a:t>    22.1%</a:t>
            </a:r>
          </a:p>
          <a:p>
            <a:r>
              <a:rPr lang="en" sz="2000" dirty="0"/>
              <a:t>41-42 </a:t>
            </a:r>
            <a:r>
              <a:rPr lang="en" sz="2000" dirty="0" err="1"/>
              <a:t>yaş</a:t>
            </a:r>
            <a:r>
              <a:rPr lang="en" sz="2000" dirty="0"/>
              <a:t>    12.4%</a:t>
            </a:r>
          </a:p>
          <a:p>
            <a:r>
              <a:rPr lang="en" sz="2000" dirty="0"/>
              <a:t>43-44 </a:t>
            </a:r>
            <a:r>
              <a:rPr lang="en" sz="2000" dirty="0" err="1"/>
              <a:t>yaş</a:t>
            </a:r>
            <a:r>
              <a:rPr lang="en" sz="2000" dirty="0"/>
              <a:t>     5%</a:t>
            </a:r>
          </a:p>
          <a:p>
            <a:r>
              <a:rPr lang="en" sz="2000" dirty="0"/>
              <a:t>&gt;44 </a:t>
            </a:r>
            <a:r>
              <a:rPr lang="en" sz="2000" dirty="0" err="1"/>
              <a:t>yaş</a:t>
            </a:r>
            <a:r>
              <a:rPr lang="en" sz="2000" dirty="0"/>
              <a:t>        1 %</a:t>
            </a:r>
            <a:endParaRPr lang="tr-TR" sz="2000" dirty="0"/>
          </a:p>
          <a:p>
            <a:endParaRPr lang="tr-TR" sz="2000" dirty="0"/>
          </a:p>
        </p:txBody>
      </p:sp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A06D8188-457E-DB4A-B2F2-82B2735C6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631680" y="6356350"/>
            <a:ext cx="1722120" cy="365125"/>
          </a:xfrm>
        </p:spPr>
        <p:txBody>
          <a:bodyPr/>
          <a:lstStyle/>
          <a:p>
            <a:r>
              <a:rPr lang="tr-TR" sz="1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Fertil</a:t>
            </a:r>
            <a:r>
              <a:rPr lang="tr-TR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Steril, 2014</a:t>
            </a:r>
          </a:p>
        </p:txBody>
      </p:sp>
    </p:spTree>
    <p:extLst>
      <p:ext uri="{BB962C8B-B14F-4D97-AF65-F5344CB8AC3E}">
        <p14:creationId xmlns:p14="http://schemas.microsoft.com/office/powerpoint/2010/main" val="34057712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page13image47211872">
            <a:extLst>
              <a:ext uri="{FF2B5EF4-FFF2-40B4-BE49-F238E27FC236}">
                <a16:creationId xmlns:a16="http://schemas.microsoft.com/office/drawing/2014/main" id="{3BB96318-04DD-0C4E-8AC8-63AE6B5D43C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" y="807244"/>
            <a:ext cx="10789920" cy="158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929FB3ED-8B37-104E-9441-B7DF6D46FFDA}"/>
              </a:ext>
            </a:extLst>
          </p:cNvPr>
          <p:cNvSpPr txBox="1"/>
          <p:nvPr/>
        </p:nvSpPr>
        <p:spPr>
          <a:xfrm>
            <a:off x="9864090" y="5875020"/>
            <a:ext cx="117633" cy="149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pic>
        <p:nvPicPr>
          <p:cNvPr id="4099" name="Picture 3" descr="page13image47213744">
            <a:extLst>
              <a:ext uri="{FF2B5EF4-FFF2-40B4-BE49-F238E27FC236}">
                <a16:creationId xmlns:a16="http://schemas.microsoft.com/office/drawing/2014/main" id="{992A8350-E0DD-6943-951A-7370596C5E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8580"/>
            <a:ext cx="4617720" cy="865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Metin kutusu 6">
                <a:extLst>
                  <a:ext uri="{FF2B5EF4-FFF2-40B4-BE49-F238E27FC236}">
                    <a16:creationId xmlns:a16="http://schemas.microsoft.com/office/drawing/2014/main" id="{4F0F8875-DC33-DD45-A160-46F80FAC8E9F}"/>
                  </a:ext>
                </a:extLst>
              </p:cNvPr>
              <p:cNvSpPr txBox="1"/>
              <p:nvPr/>
            </p:nvSpPr>
            <p:spPr>
              <a:xfrm>
                <a:off x="512064" y="2484121"/>
                <a:ext cx="11146536" cy="52629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tr-TR" sz="2400" dirty="0"/>
                  <a:t>2193 </a:t>
                </a:r>
                <a:r>
                  <a:rPr lang="tr-TR" sz="2400" dirty="0" err="1"/>
                  <a:t>nullipar</a:t>
                </a:r>
                <a:r>
                  <a:rPr lang="tr-TR" sz="2400" dirty="0"/>
                  <a:t> kadın (eşler </a:t>
                </a:r>
                <a:r>
                  <a:rPr lang="tr-TR" sz="2400" dirty="0" err="1"/>
                  <a:t>azospermik</a:t>
                </a:r>
                <a:r>
                  <a:rPr lang="tr-TR" sz="2400" dirty="0"/>
                  <a:t>)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tr-TR" sz="2400" dirty="0" err="1"/>
                  <a:t>Donor</a:t>
                </a:r>
                <a:r>
                  <a:rPr lang="tr-TR" sz="2400" dirty="0"/>
                  <a:t> sperm ile </a:t>
                </a:r>
                <a:r>
                  <a:rPr lang="tr-TR" sz="2400" dirty="0" err="1"/>
                  <a:t>inseminasyon</a:t>
                </a:r>
                <a:endParaRPr lang="tr-TR" sz="2400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tr-TR" sz="2400" dirty="0"/>
                  <a:t>12 </a:t>
                </a:r>
                <a:r>
                  <a:rPr lang="tr-TR" sz="2400" dirty="0" err="1"/>
                  <a:t>siklus</a:t>
                </a:r>
                <a:r>
                  <a:rPr lang="tr-TR" sz="2400" dirty="0"/>
                  <a:t> sonra kümülatif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tr-TR" sz="2400" dirty="0"/>
                      <m:t>gebelik</m:t>
                    </m:r>
                    <m:r>
                      <m:rPr>
                        <m:nor/>
                      </m:rPr>
                      <a:rPr lang="tr-TR" sz="2400" dirty="0"/>
                      <m:t> </m:t>
                    </m:r>
                    <m:r>
                      <m:rPr>
                        <m:nor/>
                      </m:rPr>
                      <a:rPr lang="tr-TR" sz="2400" dirty="0"/>
                      <m:t>oranlar</m:t>
                    </m:r>
                    <m:r>
                      <m:rPr>
                        <m:nor/>
                      </m:rPr>
                      <a:rPr lang="tr-TR" sz="2400" dirty="0"/>
                      <m:t>ı</m:t>
                    </m:r>
                  </m:oMath>
                </a14:m>
                <a:endParaRPr lang="tr-TR" sz="2400" dirty="0"/>
              </a:p>
              <a:p>
                <a:endParaRPr lang="tr-TR" sz="2400" dirty="0"/>
              </a:p>
              <a:p>
                <a:r>
                  <a:rPr lang="tr-TR" sz="2400" dirty="0"/>
                  <a:t>&lt; 31y                                %74</a:t>
                </a:r>
              </a:p>
              <a:p>
                <a:endParaRPr lang="tr-TR" sz="2400" dirty="0"/>
              </a:p>
              <a:p>
                <a:r>
                  <a:rPr lang="tr-TR" sz="2400" dirty="0"/>
                  <a:t>31-35y                             %62</a:t>
                </a:r>
              </a:p>
              <a:p>
                <a:endParaRPr lang="tr-TR" sz="2400" dirty="0"/>
              </a:p>
              <a:p>
                <a:r>
                  <a:rPr lang="tr-TR" sz="2400" dirty="0"/>
                  <a:t>&gt; 35y                                %54</a:t>
                </a:r>
              </a:p>
              <a:p>
                <a:endParaRPr lang="tr-TR" sz="2400" dirty="0"/>
              </a:p>
              <a:p>
                <a:pPr marL="342900" indent="-342900">
                  <a:buFont typeface="Wingdings" pitchFamily="2" charset="2"/>
                  <a:buChar char="Ø"/>
                </a:pPr>
                <a:r>
                  <a:rPr lang="tr-TR" sz="2400" dirty="0"/>
                  <a:t>Bu çalışma ile seksüel aktivitenin etkisi yaştan ayrılmıştır.</a:t>
                </a:r>
              </a:p>
              <a:p>
                <a:endParaRPr lang="tr-TR" b="1" dirty="0"/>
              </a:p>
              <a:p>
                <a:endParaRPr lang="tr-TR" dirty="0"/>
              </a:p>
              <a:p>
                <a:endParaRPr lang="tr-TR" dirty="0"/>
              </a:p>
              <a:p>
                <a:endParaRPr lang="tr-TR" dirty="0"/>
              </a:p>
            </p:txBody>
          </p:sp>
        </mc:Choice>
        <mc:Fallback xmlns="">
          <p:sp>
            <p:nvSpPr>
              <p:cNvPr id="7" name="Metin kutusu 6">
                <a:extLst>
                  <a:ext uri="{FF2B5EF4-FFF2-40B4-BE49-F238E27FC236}">
                    <a16:creationId xmlns:a16="http://schemas.microsoft.com/office/drawing/2014/main" id="{4F0F8875-DC33-DD45-A160-46F80FAC8E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064" y="2484121"/>
                <a:ext cx="11146536" cy="5262979"/>
              </a:xfrm>
              <a:prstGeom prst="rect">
                <a:avLst/>
              </a:prstGeom>
              <a:blipFill>
                <a:blip r:embed="rId5"/>
                <a:stretch>
                  <a:fillRect l="-796" t="-964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Şeritli Sağ Ok 8">
            <a:extLst>
              <a:ext uri="{FF2B5EF4-FFF2-40B4-BE49-F238E27FC236}">
                <a16:creationId xmlns:a16="http://schemas.microsoft.com/office/drawing/2014/main" id="{F8AF134C-158C-E14B-A5FD-2531B5AECCB1}"/>
              </a:ext>
            </a:extLst>
          </p:cNvPr>
          <p:cNvSpPr/>
          <p:nvPr/>
        </p:nvSpPr>
        <p:spPr>
          <a:xfrm>
            <a:off x="1897380" y="4177507"/>
            <a:ext cx="1062990" cy="177323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Şeritli Sağ Ok 12">
            <a:extLst>
              <a:ext uri="{FF2B5EF4-FFF2-40B4-BE49-F238E27FC236}">
                <a16:creationId xmlns:a16="http://schemas.microsoft.com/office/drawing/2014/main" id="{2C6F11EE-BC74-FE4F-A616-000BBD040044}"/>
              </a:ext>
            </a:extLst>
          </p:cNvPr>
          <p:cNvSpPr/>
          <p:nvPr/>
        </p:nvSpPr>
        <p:spPr>
          <a:xfrm>
            <a:off x="1866900" y="4901407"/>
            <a:ext cx="1062990" cy="177323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Şeritli Sağ Ok 13">
            <a:extLst>
              <a:ext uri="{FF2B5EF4-FFF2-40B4-BE49-F238E27FC236}">
                <a16:creationId xmlns:a16="http://schemas.microsoft.com/office/drawing/2014/main" id="{3A14ECC4-23C9-8945-8AA7-D0B9A99B83D4}"/>
              </a:ext>
            </a:extLst>
          </p:cNvPr>
          <p:cNvSpPr/>
          <p:nvPr/>
        </p:nvSpPr>
        <p:spPr>
          <a:xfrm>
            <a:off x="1859280" y="5579587"/>
            <a:ext cx="1062990" cy="177323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AB64524F-F4A0-0B49-B67D-4082B62C9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79008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15140</TotalTime>
  <Words>1137</Words>
  <Application>Microsoft Macintosh PowerPoint</Application>
  <PresentationFormat>Geniş ekran</PresentationFormat>
  <Paragraphs>233</Paragraphs>
  <Slides>31</Slides>
  <Notes>13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7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31</vt:i4>
      </vt:variant>
    </vt:vector>
  </HeadingPairs>
  <TitlesOfParts>
    <vt:vector size="39" baseType="lpstr">
      <vt:lpstr>Arial</vt:lpstr>
      <vt:lpstr>ArialMT</vt:lpstr>
      <vt:lpstr>BookAntiqua</vt:lpstr>
      <vt:lpstr>Calibri</vt:lpstr>
      <vt:lpstr>Calibri Light</vt:lpstr>
      <vt:lpstr>Cambria Math</vt:lpstr>
      <vt:lpstr>Wingdings</vt:lpstr>
      <vt:lpstr>Office Teması</vt:lpstr>
      <vt:lpstr>   Over Rezervi-Üreme Potansiyeline Etkisi </vt:lpstr>
      <vt:lpstr>        OVER REZERVİ   </vt:lpstr>
      <vt:lpstr> İdeal over rezerv testi nasıl olmalı?</vt:lpstr>
      <vt:lpstr>   Over Rezerv Testleri</vt:lpstr>
      <vt:lpstr>     Over Rezerv Testleri </vt:lpstr>
      <vt:lpstr>PowerPoint Sunusu</vt:lpstr>
      <vt:lpstr>      YAŞIN KADIN REPRODUKTİF SİSTEMİNE ETKİSİ</vt:lpstr>
      <vt:lpstr>PowerPoint Sunusu</vt:lpstr>
      <vt:lpstr>PowerPoint Sunusu</vt:lpstr>
      <vt:lpstr>PowerPoint Sunusu</vt:lpstr>
      <vt:lpstr>     YAŞ – ABORTUS</vt:lpstr>
      <vt:lpstr>PowerPoint Sunusu</vt:lpstr>
      <vt:lpstr>PowerPoint Sunusu</vt:lpstr>
      <vt:lpstr>                Reprodüktif dönem boyunca AMH değerleri</vt:lpstr>
      <vt:lpstr>             Siklus sırasında değişim  </vt:lpstr>
      <vt:lpstr>PowerPoint Sunusu</vt:lpstr>
      <vt:lpstr>AMH Eşik Değerler</vt:lpstr>
      <vt:lpstr>PowerPoint Sunusu</vt:lpstr>
      <vt:lpstr>      AMH ovaryan cevabı öngörür mü?</vt:lpstr>
      <vt:lpstr>        AMH implantasyon ve klinik gebeliği ön görür mü?</vt:lpstr>
      <vt:lpstr>       AMH canlı doğumu öngörür mü?</vt:lpstr>
      <vt:lpstr>  AMH Testinin Güvenilirliği</vt:lpstr>
      <vt:lpstr>PowerPoint Sunusu</vt:lpstr>
      <vt:lpstr> AFC</vt:lpstr>
      <vt:lpstr>Avantaj/Dezavantaj</vt:lpstr>
      <vt:lpstr>  AFC</vt:lpstr>
      <vt:lpstr>Testler arası diskordans (AMH-AFC)</vt:lpstr>
      <vt:lpstr>   FSH</vt:lpstr>
      <vt:lpstr>   FSH  </vt:lpstr>
      <vt:lpstr>   ÖZET                     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Over rezervi-Üreme potansiyeline etkisi</dc:title>
  <dc:creator>Microsoft Office User</dc:creator>
  <cp:lastModifiedBy>Microsoft Office User</cp:lastModifiedBy>
  <cp:revision>241</cp:revision>
  <dcterms:created xsi:type="dcterms:W3CDTF">2019-01-26T18:08:06Z</dcterms:created>
  <dcterms:modified xsi:type="dcterms:W3CDTF">2019-02-17T05:55:27Z</dcterms:modified>
</cp:coreProperties>
</file>