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3.jpeg" ContentType="image/jpeg"/>
  <Override PartName="/ppt/media/image4.jpeg" ContentType="image/jpeg"/>
  <Override PartName="/ppt/notesSlides/notesSlide13.xml" ContentType="application/vnd.openxmlformats-officedocument.presentationml.notesSlide+xml"/>
  <Override PartName="/ppt/media/image5.jpeg" ContentType="image/jpeg"/>
  <Override PartName="/ppt/media/image6.jpeg" ContentType="image/jpeg"/>
  <Override PartName="/ppt/media/image7.jpeg" ContentType="image/jpeg"/>
  <Override PartName="/ppt/notesSlides/notesSlide14.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b="def" i="def"/>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b="def" i="def"/>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90" name="Shape 190"/>
          <p:cNvSpPr/>
          <p:nvPr>
            <p:ph type="sldImg"/>
          </p:nvPr>
        </p:nvSpPr>
        <p:spPr>
          <a:xfrm>
            <a:off x="1143000" y="685800"/>
            <a:ext cx="4572000" cy="3429000"/>
          </a:xfrm>
          <a:prstGeom prst="rect">
            <a:avLst/>
          </a:prstGeom>
        </p:spPr>
        <p:txBody>
          <a:bodyPr/>
          <a:lstStyle/>
          <a:p>
            <a:pPr/>
          </a:p>
        </p:txBody>
      </p:sp>
      <p:sp>
        <p:nvSpPr>
          <p:cNvPr id="191" name="Shape 19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1200">
        <a:latin typeface="+mn-lt"/>
        <a:ea typeface="+mn-ea"/>
        <a:cs typeface="+mn-cs"/>
        <a:sym typeface="Calibri"/>
      </a:defRPr>
    </a:lvl1pPr>
    <a:lvl2pPr indent="228600" defTabSz="457200" latinLnBrk="0">
      <a:defRPr sz="1200">
        <a:latin typeface="+mn-lt"/>
        <a:ea typeface="+mn-ea"/>
        <a:cs typeface="+mn-cs"/>
        <a:sym typeface="Calibri"/>
      </a:defRPr>
    </a:lvl2pPr>
    <a:lvl3pPr indent="457200" defTabSz="457200" latinLnBrk="0">
      <a:defRPr sz="1200">
        <a:latin typeface="+mn-lt"/>
        <a:ea typeface="+mn-ea"/>
        <a:cs typeface="+mn-cs"/>
        <a:sym typeface="Calibri"/>
      </a:defRPr>
    </a:lvl3pPr>
    <a:lvl4pPr indent="685800" defTabSz="457200" latinLnBrk="0">
      <a:defRPr sz="1200">
        <a:latin typeface="+mn-lt"/>
        <a:ea typeface="+mn-ea"/>
        <a:cs typeface="+mn-cs"/>
        <a:sym typeface="Calibri"/>
      </a:defRPr>
    </a:lvl4pPr>
    <a:lvl5pPr indent="914400" defTabSz="457200" latinLnBrk="0">
      <a:defRPr sz="1200">
        <a:latin typeface="+mn-lt"/>
        <a:ea typeface="+mn-ea"/>
        <a:cs typeface="+mn-cs"/>
        <a:sym typeface="Calibri"/>
      </a:defRPr>
    </a:lvl5pPr>
    <a:lvl6pPr indent="1143000" defTabSz="457200" latinLnBrk="0">
      <a:defRPr sz="1200">
        <a:latin typeface="+mn-lt"/>
        <a:ea typeface="+mn-ea"/>
        <a:cs typeface="+mn-cs"/>
        <a:sym typeface="Calibri"/>
      </a:defRPr>
    </a:lvl6pPr>
    <a:lvl7pPr indent="1371600" defTabSz="457200" latinLnBrk="0">
      <a:defRPr sz="1200">
        <a:latin typeface="+mn-lt"/>
        <a:ea typeface="+mn-ea"/>
        <a:cs typeface="+mn-cs"/>
        <a:sym typeface="Calibri"/>
      </a:defRPr>
    </a:lvl7pPr>
    <a:lvl8pPr indent="1600200" defTabSz="457200" latinLnBrk="0">
      <a:defRPr sz="1200">
        <a:latin typeface="+mn-lt"/>
        <a:ea typeface="+mn-ea"/>
        <a:cs typeface="+mn-cs"/>
        <a:sym typeface="Calibri"/>
      </a:defRPr>
    </a:lvl8pPr>
    <a:lvl9pPr indent="1828800" defTabSz="4572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hape 206"/>
          <p:cNvSpPr/>
          <p:nvPr>
            <p:ph type="sldImg"/>
          </p:nvPr>
        </p:nvSpPr>
        <p:spPr>
          <a:prstGeom prst="rect">
            <a:avLst/>
          </a:prstGeom>
        </p:spPr>
        <p:txBody>
          <a:bodyPr/>
          <a:lstStyle/>
          <a:p>
            <a:pPr/>
          </a:p>
        </p:txBody>
      </p:sp>
      <p:sp>
        <p:nvSpPr>
          <p:cNvPr id="207" name="Shape 207"/>
          <p:cNvSpPr/>
          <p:nvPr>
            <p:ph type="body" sz="quarter" idx="1"/>
          </p:nvPr>
        </p:nvSpPr>
        <p:spPr>
          <a:prstGeom prst="rect">
            <a:avLst/>
          </a:prstGeom>
        </p:spPr>
        <p:txBody>
          <a:bodyPr/>
          <a:lstStyle/>
          <a:p>
            <a:pPr/>
            <a:r>
              <a:t>NİCE;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hape 306"/>
          <p:cNvSpPr/>
          <p:nvPr>
            <p:ph type="sldImg"/>
          </p:nvPr>
        </p:nvSpPr>
        <p:spPr>
          <a:prstGeom prst="rect">
            <a:avLst/>
          </a:prstGeom>
        </p:spPr>
        <p:txBody>
          <a:bodyPr/>
          <a:lstStyle/>
          <a:p>
            <a:pPr/>
          </a:p>
        </p:txBody>
      </p:sp>
      <p:sp>
        <p:nvSpPr>
          <p:cNvPr id="307" name="Shape 307"/>
          <p:cNvSpPr/>
          <p:nvPr>
            <p:ph type="body" sz="quarter" idx="1"/>
          </p:nvPr>
        </p:nvSpPr>
        <p:spPr>
          <a:prstGeom prst="rect">
            <a:avLst/>
          </a:prstGeom>
        </p:spPr>
        <p:txBody>
          <a:bodyPr/>
          <a:lstStyle/>
          <a:p>
            <a:pPr/>
            <a:r>
              <a:t>AMİGOS </a:t>
            </a:r>
          </a:p>
          <a:p>
            <a:pPr/>
          </a:p>
          <a:p>
            <a:pPr/>
            <a:r>
              <a:t>Letrozol ve cc grubuna göre gonadotropin grubunda daha fazla çoğul gebelik var. Letrozole ve cc grubundaki çoğul gebeliklerin tamamı ikiz</a:t>
            </a:r>
          </a:p>
          <a:p>
            <a:pPr/>
            <a:r>
              <a:t>GN grubunda 34 çoğul gebeliğin 24 tanesi ikiz 10 tanesi ise üçüz</a:t>
            </a:r>
          </a:p>
          <a:p>
            <a:pPr/>
            <a:r>
              <a:t>LEGRONUN PCOS hastalarında yaptığı çalışmada ise letrozole grubunda daha fazla canlı doğum var. ANcak IUI yapılmadığı için bu çalışmayı almadım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hape 318"/>
          <p:cNvSpPr/>
          <p:nvPr>
            <p:ph type="sldImg"/>
          </p:nvPr>
        </p:nvSpPr>
        <p:spPr>
          <a:prstGeom prst="rect">
            <a:avLst/>
          </a:prstGeom>
        </p:spPr>
        <p:txBody>
          <a:bodyPr/>
          <a:lstStyle/>
          <a:p>
            <a:pPr/>
          </a:p>
        </p:txBody>
      </p:sp>
      <p:sp>
        <p:nvSpPr>
          <p:cNvPr id="319" name="Shape 319"/>
          <p:cNvSpPr/>
          <p:nvPr>
            <p:ph type="body" sz="quarter" idx="1"/>
          </p:nvPr>
        </p:nvSpPr>
        <p:spPr>
          <a:prstGeom prst="rect">
            <a:avLst/>
          </a:prstGeom>
        </p:spPr>
        <p:txBody>
          <a:bodyPr/>
          <a:lstStyle/>
          <a:p>
            <a:pPr/>
            <a:r>
              <a:t>Gonadotropin verilenlerde canlı doğum oranı cc grubuna göre daha fazla</a:t>
            </a:r>
          </a:p>
          <a:p>
            <a:pPr/>
            <a:r>
              <a:t>Ancak IUI YAPILANLARLA, SPONTAN KOİTUS ARASINDA FARK YOK.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BU METANALİZE KATILAN ÇALIŞMALARDA  VAGİNAL PROGESTERON KULLANILMIŞ KAPSÜL YA DA JEL ŞEKLİNDE</a:t>
            </a:r>
          </a:p>
          <a:p>
            <a:pPr/>
            <a:r>
              <a:t>LUTEAL DESTEK IVF SİKLUSLARINDA RUTİN KULLANILIRKEN IUI SİKLUSLARINDA GÖRÜŞBİRLİĞİ YOK. </a:t>
            </a:r>
          </a:p>
          <a:p>
            <a:pPr/>
            <a:r>
              <a:t>DAHA ÖNCEKİ 2013 METANALİZİNDEDE GONADOTROPİN SİKLUSLARINDA FAYDALI ANCAK CC SİKLUSLARINDA FAYDASIZ BULUNMUŞ. </a:t>
            </a:r>
          </a:p>
          <a:p>
            <a:pPr/>
            <a:r>
              <a:t>CC ENDOJEN LH ARTIŞLINA NEDEN OLARAK CORPUS LUTEUMU OLUMLU ETKİLEYEBİLİR. GONADOTROPİNLER İSE ESTRODİOL ARTIŞI İLE NEGATİF FEEDBACK ETKİ İLE LH’ I BASKILAYABİLİR. BU NEDENLE GONADOTROPİN SİKLUSLARINDA PROGESTERON DESTEĞİ GEREKEBİLİR.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Shape 359"/>
          <p:cNvSpPr/>
          <p:nvPr>
            <p:ph type="sldImg"/>
          </p:nvPr>
        </p:nvSpPr>
        <p:spPr>
          <a:prstGeom prst="rect">
            <a:avLst/>
          </a:prstGeom>
        </p:spPr>
        <p:txBody>
          <a:bodyPr/>
          <a:lstStyle/>
          <a:p>
            <a:pPr/>
          </a:p>
        </p:txBody>
      </p:sp>
      <p:sp>
        <p:nvSpPr>
          <p:cNvPr id="360" name="Shape 360"/>
          <p:cNvSpPr/>
          <p:nvPr>
            <p:ph type="body" sz="quarter" idx="1"/>
          </p:nvPr>
        </p:nvSpPr>
        <p:spPr>
          <a:prstGeom prst="rect">
            <a:avLst/>
          </a:prstGeom>
        </p:spPr>
        <p:txBody>
          <a:bodyPr/>
          <a:lstStyle/>
          <a:p>
            <a:pPr/>
          </a:p>
          <a:p>
            <a:pPr/>
            <a:r>
              <a:t>In the urinary LH monitoring group (u-LH), women were in- structed to use a home urinary ovulation prediction kit once a day, in the evening around 19:00 h, starting on cycle day 10 for cycles longer than 26 days and on cycle day 8 for cycles shorter than 26 days. They could choose any of the various urinary ovulation kits available in pharmacies, and were advised to follow the manufacturer’s instructions. Insemination was scheduled on the morning after the first positive test.</a:t>
            </a:r>
          </a:p>
          <a:p>
            <a:pPr/>
            <a:r>
              <a:t>In the US monitoring and HCG trigger group (US/HCG), women had serial ultrasounds starting on cycle day 10 for cycles longer than 26 days and cycle day 8 for cycles shorter than 26 days. When a leading follicle ≥17 mm was noted, ovulation was triggered using recombi- nant HCG (choriogonadotropin alfa, 250 􏰀g) (Ovidrel®; EMD Serono, Inc.) and IUI performed 36 h later.</a:t>
            </a:r>
          </a:p>
          <a:p>
            <a:pPr/>
          </a:p>
          <a:p>
            <a:pPr/>
            <a:r>
              <a:t>Frozen donor sperm kullanılmış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Shape 396"/>
          <p:cNvSpPr/>
          <p:nvPr>
            <p:ph type="sldImg"/>
          </p:nvPr>
        </p:nvSpPr>
        <p:spPr>
          <a:prstGeom prst="rect">
            <a:avLst/>
          </a:prstGeom>
        </p:spPr>
        <p:txBody>
          <a:bodyPr/>
          <a:lstStyle/>
          <a:p>
            <a:pPr/>
          </a:p>
        </p:txBody>
      </p:sp>
      <p:sp>
        <p:nvSpPr>
          <p:cNvPr id="397" name="Shape 397"/>
          <p:cNvSpPr/>
          <p:nvPr>
            <p:ph type="body" sz="quarter" idx="1"/>
          </p:nvPr>
        </p:nvSpPr>
        <p:spPr>
          <a:prstGeom prst="rect">
            <a:avLst/>
          </a:prstGeom>
        </p:spPr>
        <p:txBody>
          <a:bodyPr/>
          <a:lstStyle/>
          <a:p>
            <a:pPr/>
            <a:r>
              <a:t>Aynı metaanalizde HCG ile Gnrh analoğa da karşılaştırılmış. Gbelik ve abortus oranlarında fark yok</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Shape 222"/>
          <p:cNvSpPr/>
          <p:nvPr>
            <p:ph type="sldImg"/>
          </p:nvPr>
        </p:nvSpPr>
        <p:spPr>
          <a:prstGeom prst="rect">
            <a:avLst/>
          </a:prstGeom>
        </p:spPr>
        <p:txBody>
          <a:bodyPr/>
          <a:lstStyle/>
          <a:p>
            <a:pPr/>
          </a:p>
        </p:txBody>
      </p:sp>
      <p:sp>
        <p:nvSpPr>
          <p:cNvPr id="223" name="Shape 223"/>
          <p:cNvSpPr/>
          <p:nvPr>
            <p:ph type="body" sz="quarter" idx="1"/>
          </p:nvPr>
        </p:nvSpPr>
        <p:spPr>
          <a:prstGeom prst="rect">
            <a:avLst/>
          </a:prstGeom>
        </p:spPr>
        <p:txBody>
          <a:bodyPr/>
          <a:lstStyle/>
          <a:p>
            <a:pPr/>
            <a:r>
              <a:t>Human Fertilisation and Embryology Authority 2016</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Shape 235"/>
          <p:cNvSpPr/>
          <p:nvPr>
            <p:ph type="sldImg"/>
          </p:nvPr>
        </p:nvSpPr>
        <p:spPr>
          <a:prstGeom prst="rect">
            <a:avLst/>
          </a:prstGeom>
        </p:spPr>
        <p:txBody>
          <a:bodyPr/>
          <a:lstStyle/>
          <a:p>
            <a:pPr/>
          </a:p>
        </p:txBody>
      </p:sp>
      <p:sp>
        <p:nvSpPr>
          <p:cNvPr id="236" name="Shape 236"/>
          <p:cNvSpPr/>
          <p:nvPr>
            <p:ph type="body" sz="quarter" idx="1"/>
          </p:nvPr>
        </p:nvSpPr>
        <p:spPr>
          <a:prstGeom prst="rect">
            <a:avLst/>
          </a:prstGeom>
        </p:spPr>
        <p:txBody>
          <a:bodyPr/>
          <a:lstStyle/>
          <a:p>
            <a:pPr/>
            <a:r>
              <a:t>Bu çalışmadaki tedavi rejimleri arasındaki fark daha sonra değinilecek.. </a:t>
            </a:r>
          </a:p>
          <a:p>
            <a:pPr/>
            <a:r>
              <a:t>GEBELİK KAYBI OLANLARDA GEBELİK ORANI DAHA FAZLA AMA CANLI DOĞUM ARASINDA FARK YOK</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hape 248"/>
          <p:cNvSpPr/>
          <p:nvPr>
            <p:ph type="sldImg"/>
          </p:nvPr>
        </p:nvSpPr>
        <p:spPr>
          <a:prstGeom prst="rect">
            <a:avLst/>
          </a:prstGeom>
        </p:spPr>
        <p:txBody>
          <a:bodyPr/>
          <a:lstStyle/>
          <a:p>
            <a:pPr/>
          </a:p>
        </p:txBody>
      </p:sp>
      <p:sp>
        <p:nvSpPr>
          <p:cNvPr id="249" name="Shape 249"/>
          <p:cNvSpPr/>
          <p:nvPr>
            <p:ph type="body" sz="quarter" idx="1"/>
          </p:nvPr>
        </p:nvSpPr>
        <p:spPr>
          <a:prstGeom prst="rect">
            <a:avLst/>
          </a:prstGeom>
        </p:spPr>
        <p:txBody>
          <a:bodyPr/>
          <a:lstStyle/>
          <a:p>
            <a:pPr/>
            <a:r>
              <a:t>Ongoing pregnancy rates per cycle during the trial were 11% (47 ongoing pregnancies/442 cycles) </a:t>
            </a:r>
          </a:p>
          <a:p>
            <a:pPr/>
            <a:r>
              <a:t>and 6% (29 ongoing pregnancies/453 cycles) for the immediate mobilization group</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hape 260"/>
          <p:cNvSpPr/>
          <p:nvPr>
            <p:ph type="sldImg"/>
          </p:nvPr>
        </p:nvSpPr>
        <p:spPr>
          <a:prstGeom prst="rect">
            <a:avLst/>
          </a:prstGeom>
        </p:spPr>
        <p:txBody>
          <a:bodyPr/>
          <a:lstStyle/>
          <a:p>
            <a:pPr/>
          </a:p>
        </p:txBody>
      </p:sp>
      <p:sp>
        <p:nvSpPr>
          <p:cNvPr id="261" name="Shape 261"/>
          <p:cNvSpPr/>
          <p:nvPr>
            <p:ph type="body" sz="quarter" idx="1"/>
          </p:nvPr>
        </p:nvSpPr>
        <p:spPr>
          <a:prstGeom prst="rect">
            <a:avLst/>
          </a:prstGeom>
        </p:spPr>
        <p:txBody>
          <a:bodyPr/>
          <a:lstStyle/>
          <a:p>
            <a:pPr/>
            <a:r>
              <a:t>BU METANALİZDE 10- 20 DAKİKA ARASINDAKİ YATAK İSTİRHATİNİN FAYDASI OLMADIĞI YÖNÜNDE.. SPERM EJEKULASYONDAN 2 -10 DK İÇERİSİNDE FOLLAPİAN TÜPLERE ULAŞMAKTADIR. BU NEDENLE İSTİRAHATİN FAYDASININ OLMADIĞI SAVUNULUYOR.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0" name="Shape 270"/>
          <p:cNvSpPr/>
          <p:nvPr>
            <p:ph type="sldImg"/>
          </p:nvPr>
        </p:nvSpPr>
        <p:spPr>
          <a:prstGeom prst="rect">
            <a:avLst/>
          </a:prstGeom>
        </p:spPr>
        <p:txBody>
          <a:bodyPr/>
          <a:lstStyle/>
          <a:p>
            <a:pPr/>
          </a:p>
        </p:txBody>
      </p:sp>
      <p:sp>
        <p:nvSpPr>
          <p:cNvPr id="271" name="Shape 271"/>
          <p:cNvSpPr/>
          <p:nvPr>
            <p:ph type="body" sz="quarter" idx="1"/>
          </p:nvPr>
        </p:nvSpPr>
        <p:spPr>
          <a:prstGeom prst="rect">
            <a:avLst/>
          </a:prstGeom>
        </p:spPr>
        <p:txBody>
          <a:bodyPr/>
          <a:lstStyle/>
          <a:p>
            <a:pPr/>
          </a:p>
          <a:p>
            <a:pPr/>
            <a:r>
              <a:t>228 HASTA RANDOMİZE EDİLMİŞ. 1. GRUP HCG İNJEKSİYONUNUDAN 36 SAAT SONRA TEK IUI YAPILMIŞ</a:t>
            </a:r>
          </a:p>
          <a:p>
            <a:pPr/>
            <a:r>
              <a:t>2. GRUP HCG İNJEKSİYONUNDAN 18 VE 40 SAAT SONRA İKİ IUI YAPILMIŞ.</a:t>
            </a:r>
          </a:p>
          <a:p>
            <a:pPr/>
            <a:r>
              <a:t>CANLI DOĞUM ORANLARINDA FARK YOK. VERİLEN TEDAVİ TÜRLERİ ARASINDA DA TEK VE ÇİFT IUI AÇISINDAN FARK YOK</a:t>
            </a:r>
          </a:p>
          <a:p>
            <a:pPr/>
            <a:r>
              <a:t>İNFERTİLİTENİN TÜRÜNE GÖREDE AÇIKLANAMAYAN VE ERKEK FAKTÖRÜNDE DE FARK YOK,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hape 276"/>
          <p:cNvSpPr/>
          <p:nvPr>
            <p:ph type="sldImg"/>
          </p:nvPr>
        </p:nvSpPr>
        <p:spPr>
          <a:prstGeom prst="rect">
            <a:avLst/>
          </a:prstGeom>
        </p:spPr>
        <p:txBody>
          <a:bodyPr/>
          <a:lstStyle/>
          <a:p>
            <a:pPr/>
          </a:p>
        </p:txBody>
      </p:sp>
      <p:sp>
        <p:nvSpPr>
          <p:cNvPr id="277" name="Shape 277"/>
          <p:cNvSpPr/>
          <p:nvPr>
            <p:ph type="body" sz="quarter" idx="1"/>
          </p:nvPr>
        </p:nvSpPr>
        <p:spPr>
          <a:prstGeom prst="rect">
            <a:avLst/>
          </a:prstGeom>
        </p:spPr>
        <p:txBody>
          <a:bodyPr/>
          <a:lstStyle/>
          <a:p>
            <a:pPr/>
            <a:r>
              <a:t>2 VE DAHA FAZLA FOLİKÜL GELİŞEN HASTALARDA TEK VE ÇİFT IUI KIYASLAYAN BU ÇALIŞMADA FARK SAPTANMAMIŞTIR. </a:t>
            </a:r>
          </a:p>
          <a:p>
            <a:pPr/>
          </a:p>
          <a:p>
            <a:pPr/>
            <a:r>
              <a:t>Presence of oligospermia or asthenospermia or both but with total progressive motile sperm count ≥10 million was regarded as mild male factor infertility.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hape 282"/>
          <p:cNvSpPr/>
          <p:nvPr>
            <p:ph type="sldImg"/>
          </p:nvPr>
        </p:nvSpPr>
        <p:spPr>
          <a:prstGeom prst="rect">
            <a:avLst/>
          </a:prstGeom>
        </p:spPr>
        <p:txBody>
          <a:bodyPr/>
          <a:lstStyle/>
          <a:p>
            <a:pPr/>
          </a:p>
        </p:txBody>
      </p:sp>
      <p:sp>
        <p:nvSpPr>
          <p:cNvPr id="283" name="Shape 283"/>
          <p:cNvSpPr/>
          <p:nvPr>
            <p:ph type="body" sz="quarter" idx="1"/>
          </p:nvPr>
        </p:nvSpPr>
        <p:spPr>
          <a:prstGeom prst="rect">
            <a:avLst/>
          </a:prstGeom>
        </p:spPr>
        <p:txBody>
          <a:bodyPr/>
          <a:lstStyle/>
          <a:p>
            <a:pPr/>
            <a:r>
              <a:t>AÇIKLANAMAYAN İNFERTİLETE GRUBUNDA DOUBLE IUI FAYDASI YOK</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hape 299"/>
          <p:cNvSpPr/>
          <p:nvPr>
            <p:ph type="sldImg"/>
          </p:nvPr>
        </p:nvSpPr>
        <p:spPr>
          <a:prstGeom prst="rect">
            <a:avLst/>
          </a:prstGeom>
        </p:spPr>
        <p:txBody>
          <a:bodyPr/>
          <a:lstStyle/>
          <a:p>
            <a:pPr/>
          </a:p>
        </p:txBody>
      </p:sp>
      <p:sp>
        <p:nvSpPr>
          <p:cNvPr id="300" name="Shape 300"/>
          <p:cNvSpPr/>
          <p:nvPr>
            <p:ph type="body" sz="quarter" idx="1"/>
          </p:nvPr>
        </p:nvSpPr>
        <p:spPr>
          <a:prstGeom prst="rect">
            <a:avLst/>
          </a:prstGeom>
        </p:spPr>
        <p:txBody>
          <a:bodyPr/>
          <a:lstStyle/>
          <a:p>
            <a:pPr/>
            <a:r>
              <a:t>Hmg grupta endometrial kalınlık daha fazla, siklus iptal oranı daha az, canlı doğum oranları daha fazla</a:t>
            </a:r>
          </a:p>
          <a:p>
            <a:pPr/>
            <a:r>
              <a:t>multiple live birth rate (MLBR) was low and did not differ between both groups (hMG 3/46 (6.5%)) versus CC (1/28, (3.6%)</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Slide">
    <p:spTree>
      <p:nvGrpSpPr>
        <p:cNvPr id="1" name=""/>
        <p:cNvGrpSpPr/>
        <p:nvPr/>
      </p:nvGrpSpPr>
      <p:grpSpPr>
        <a:xfrm>
          <a:off x="0" y="0"/>
          <a:ext cx="0" cy="0"/>
          <a:chOff x="0" y="0"/>
          <a:chExt cx="0" cy="0"/>
        </a:xfrm>
      </p:grpSpPr>
      <p:sp>
        <p:nvSpPr>
          <p:cNvPr id="11" name="Başlık Metni"/>
          <p:cNvSpPr txBox="1"/>
          <p:nvPr>
            <p:ph type="title"/>
          </p:nvPr>
        </p:nvSpPr>
        <p:spPr>
          <a:xfrm>
            <a:off x="685800" y="2130425"/>
            <a:ext cx="7772400" cy="1470025"/>
          </a:xfrm>
          <a:prstGeom prst="rect">
            <a:avLst/>
          </a:prstGeom>
        </p:spPr>
        <p:txBody>
          <a:bodyPr/>
          <a:lstStyle/>
          <a:p>
            <a:pPr/>
            <a:r>
              <a:t>Başlık Metni</a:t>
            </a:r>
          </a:p>
        </p:txBody>
      </p:sp>
      <p:sp>
        <p:nvSpPr>
          <p:cNvPr id="12" name="Gövde Düzeyi Bir…"/>
          <p:cNvSpPr txBox="1"/>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0" algn="ctr">
              <a:buSzTx/>
              <a:buFontTx/>
              <a:buNone/>
              <a:defRPr>
                <a:solidFill>
                  <a:srgbClr val="888888"/>
                </a:solidFill>
              </a:defRPr>
            </a:lvl2pPr>
            <a:lvl3pPr marL="0" indent="0" algn="ctr">
              <a:buSzTx/>
              <a:buFontTx/>
              <a:buNone/>
              <a:defRPr>
                <a:solidFill>
                  <a:srgbClr val="888888"/>
                </a:solidFill>
              </a:defRPr>
            </a:lvl3pPr>
            <a:lvl4pPr marL="0" indent="0" algn="ctr">
              <a:buSzTx/>
              <a:buFontTx/>
              <a:buNone/>
              <a:defRPr>
                <a:solidFill>
                  <a:srgbClr val="888888"/>
                </a:solidFill>
              </a:defRPr>
            </a:lvl4pPr>
            <a:lvl5pPr marL="0" indent="0" algn="ctr">
              <a:buSzTx/>
              <a:buFontTx/>
              <a:buNone/>
              <a:defRPr>
                <a:solidFill>
                  <a:srgbClr val="888888"/>
                </a:solidFill>
              </a:defRPr>
            </a:lvl5pPr>
          </a:lstStyle>
          <a:p>
            <a:pPr/>
            <a:r>
              <a:t>Gövde Düzeyi Bir</a:t>
            </a:r>
          </a:p>
          <a:p>
            <a:pPr lvl="1"/>
            <a:r>
              <a:t>Gövde Düzeyi İki</a:t>
            </a:r>
          </a:p>
          <a:p>
            <a:pPr lvl="2"/>
            <a:r>
              <a:t>Gövde Düzeyi Üç</a:t>
            </a:r>
          </a:p>
          <a:p>
            <a:pPr lvl="3"/>
            <a:r>
              <a:t>Gövde Düzeyi Dört</a:t>
            </a:r>
          </a:p>
          <a:p>
            <a:pPr lvl="4"/>
            <a:r>
              <a:t>Gövde Düzeyi Beş</a:t>
            </a:r>
          </a:p>
        </p:txBody>
      </p:sp>
      <p:sp>
        <p:nvSpPr>
          <p:cNvPr id="13"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Vertical Text">
    <p:spTree>
      <p:nvGrpSpPr>
        <p:cNvPr id="1" name=""/>
        <p:cNvGrpSpPr/>
        <p:nvPr/>
      </p:nvGrpSpPr>
      <p:grpSpPr>
        <a:xfrm>
          <a:off x="0" y="0"/>
          <a:ext cx="0" cy="0"/>
          <a:chOff x="0" y="0"/>
          <a:chExt cx="0" cy="0"/>
        </a:xfrm>
      </p:grpSpPr>
      <p:sp>
        <p:nvSpPr>
          <p:cNvPr id="92" name="Başlık Metni"/>
          <p:cNvSpPr txBox="1"/>
          <p:nvPr>
            <p:ph type="title"/>
          </p:nvPr>
        </p:nvSpPr>
        <p:spPr>
          <a:prstGeom prst="rect">
            <a:avLst/>
          </a:prstGeom>
        </p:spPr>
        <p:txBody>
          <a:bodyPr/>
          <a:lstStyle/>
          <a:p>
            <a:pPr/>
            <a:r>
              <a:t>Başlık Metni</a:t>
            </a:r>
          </a:p>
        </p:txBody>
      </p:sp>
      <p:sp>
        <p:nvSpPr>
          <p:cNvPr id="93" name="Gövde Düzeyi Bir…"/>
          <p:cNvSpPr txBox="1"/>
          <p:nvPr>
            <p:ph type="body" idx="1"/>
          </p:nvPr>
        </p:nvSpPr>
        <p:spPr>
          <a:prstGeom prst="rect">
            <a:avLst/>
          </a:prstGeom>
        </p:spPr>
        <p:txBody>
          <a:bodyPr/>
          <a:lstStyle/>
          <a:p>
            <a:pPr/>
            <a:r>
              <a:t>Gövde Düzeyi Bir</a:t>
            </a:r>
          </a:p>
          <a:p>
            <a:pPr lvl="1"/>
            <a:r>
              <a:t>Gövde Düzeyi İki</a:t>
            </a:r>
          </a:p>
          <a:p>
            <a:pPr lvl="2"/>
            <a:r>
              <a:t>Gövde Düzeyi Üç</a:t>
            </a:r>
          </a:p>
          <a:p>
            <a:pPr lvl="3"/>
            <a:r>
              <a:t>Gövde Düzeyi Dört</a:t>
            </a:r>
          </a:p>
          <a:p>
            <a:pPr lvl="4"/>
            <a:r>
              <a:t>Gövde Düzeyi Beş</a:t>
            </a:r>
          </a:p>
        </p:txBody>
      </p:sp>
      <p:sp>
        <p:nvSpPr>
          <p:cNvPr id="94"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tical Title and Text">
    <p:spTree>
      <p:nvGrpSpPr>
        <p:cNvPr id="1" name=""/>
        <p:cNvGrpSpPr/>
        <p:nvPr/>
      </p:nvGrpSpPr>
      <p:grpSpPr>
        <a:xfrm>
          <a:off x="0" y="0"/>
          <a:ext cx="0" cy="0"/>
          <a:chOff x="0" y="0"/>
          <a:chExt cx="0" cy="0"/>
        </a:xfrm>
      </p:grpSpPr>
      <p:sp>
        <p:nvSpPr>
          <p:cNvPr id="101" name="Başlık Metni"/>
          <p:cNvSpPr txBox="1"/>
          <p:nvPr>
            <p:ph type="title"/>
          </p:nvPr>
        </p:nvSpPr>
        <p:spPr>
          <a:xfrm>
            <a:off x="6629400" y="274638"/>
            <a:ext cx="2057400" cy="5851527"/>
          </a:xfrm>
          <a:prstGeom prst="rect">
            <a:avLst/>
          </a:prstGeom>
        </p:spPr>
        <p:txBody>
          <a:bodyPr/>
          <a:lstStyle/>
          <a:p>
            <a:pPr/>
            <a:r>
              <a:t>Başlık Metni</a:t>
            </a:r>
          </a:p>
        </p:txBody>
      </p:sp>
      <p:sp>
        <p:nvSpPr>
          <p:cNvPr id="102" name="Gövde Düzeyi Bir…"/>
          <p:cNvSpPr txBox="1"/>
          <p:nvPr>
            <p:ph type="body" idx="1"/>
          </p:nvPr>
        </p:nvSpPr>
        <p:spPr>
          <a:xfrm>
            <a:off x="457200" y="274638"/>
            <a:ext cx="6019800" cy="5851527"/>
          </a:xfrm>
          <a:prstGeom prst="rect">
            <a:avLst/>
          </a:prstGeom>
        </p:spPr>
        <p:txBody>
          <a:bodyPr/>
          <a:lstStyle/>
          <a:p>
            <a:pPr/>
            <a:r>
              <a:t>Gövde Düzeyi Bir</a:t>
            </a:r>
          </a:p>
          <a:p>
            <a:pPr lvl="1"/>
            <a:r>
              <a:t>Gövde Düzeyi İki</a:t>
            </a:r>
          </a:p>
          <a:p>
            <a:pPr lvl="2"/>
            <a:r>
              <a:t>Gövde Düzeyi Üç</a:t>
            </a:r>
          </a:p>
          <a:p>
            <a:pPr lvl="3"/>
            <a:r>
              <a:t>Gövde Düzeyi Dört</a:t>
            </a:r>
          </a:p>
          <a:p>
            <a:pPr lvl="4"/>
            <a:r>
              <a:t>Gövde Düzeyi Beş</a:t>
            </a:r>
          </a:p>
        </p:txBody>
      </p:sp>
      <p:sp>
        <p:nvSpPr>
          <p:cNvPr id="103"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Özel Düzen">
    <p:spTree>
      <p:nvGrpSpPr>
        <p:cNvPr id="1" name=""/>
        <p:cNvGrpSpPr/>
        <p:nvPr/>
      </p:nvGrpSpPr>
      <p:grpSpPr>
        <a:xfrm>
          <a:off x="0" y="0"/>
          <a:ext cx="0" cy="0"/>
          <a:chOff x="0" y="0"/>
          <a:chExt cx="0" cy="0"/>
        </a:xfrm>
      </p:grpSpPr>
      <p:sp>
        <p:nvSpPr>
          <p:cNvPr id="110" name="Başlık Metni"/>
          <p:cNvSpPr txBox="1"/>
          <p:nvPr>
            <p:ph type="title"/>
          </p:nvPr>
        </p:nvSpPr>
        <p:spPr>
          <a:xfrm>
            <a:off x="914400" y="917575"/>
            <a:ext cx="8229600" cy="1143000"/>
          </a:xfrm>
          <a:prstGeom prst="rect">
            <a:avLst/>
          </a:prstGeom>
        </p:spPr>
        <p:txBody>
          <a:bodyPr/>
          <a:lstStyle/>
          <a:p>
            <a:pPr/>
            <a:r>
              <a:t>Başlık Metni</a:t>
            </a:r>
          </a:p>
        </p:txBody>
      </p:sp>
      <p:sp>
        <p:nvSpPr>
          <p:cNvPr id="111"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aşlık, Metin ve Medya Klibi">
    <p:spTree>
      <p:nvGrpSpPr>
        <p:cNvPr id="1" name=""/>
        <p:cNvGrpSpPr/>
        <p:nvPr/>
      </p:nvGrpSpPr>
      <p:grpSpPr>
        <a:xfrm>
          <a:off x="0" y="0"/>
          <a:ext cx="0" cy="0"/>
          <a:chOff x="0" y="0"/>
          <a:chExt cx="0" cy="0"/>
        </a:xfrm>
      </p:grpSpPr>
      <p:sp>
        <p:nvSpPr>
          <p:cNvPr id="118" name="Başlık Metni"/>
          <p:cNvSpPr txBox="1"/>
          <p:nvPr>
            <p:ph type="title"/>
          </p:nvPr>
        </p:nvSpPr>
        <p:spPr>
          <a:xfrm>
            <a:off x="685800" y="609600"/>
            <a:ext cx="7772400" cy="1143000"/>
          </a:xfrm>
          <a:prstGeom prst="rect">
            <a:avLst/>
          </a:prstGeom>
        </p:spPr>
        <p:txBody>
          <a:bodyPr/>
          <a:lstStyle/>
          <a:p>
            <a:pPr/>
            <a:r>
              <a:t>Başlık Metni</a:t>
            </a:r>
          </a:p>
        </p:txBody>
      </p:sp>
      <p:sp>
        <p:nvSpPr>
          <p:cNvPr id="119" name="Gövde Düzeyi Bir…"/>
          <p:cNvSpPr txBox="1"/>
          <p:nvPr>
            <p:ph type="body" sz="half" idx="1"/>
          </p:nvPr>
        </p:nvSpPr>
        <p:spPr>
          <a:xfrm>
            <a:off x="685800" y="1981200"/>
            <a:ext cx="3810000" cy="4114800"/>
          </a:xfrm>
          <a:prstGeom prst="rect">
            <a:avLst/>
          </a:prstGeom>
        </p:spPr>
        <p:txBody>
          <a:bodyPr/>
          <a:lstStyle/>
          <a:p>
            <a:pPr/>
            <a:r>
              <a:t>Gövde Düzeyi Bir</a:t>
            </a:r>
          </a:p>
          <a:p>
            <a:pPr lvl="1"/>
            <a:r>
              <a:t>Gövde Düzeyi İki</a:t>
            </a:r>
          </a:p>
          <a:p>
            <a:pPr lvl="2"/>
            <a:r>
              <a:t>Gövde Düzeyi Üç</a:t>
            </a:r>
          </a:p>
          <a:p>
            <a:pPr lvl="3"/>
            <a:r>
              <a:t>Gövde Düzeyi Dört</a:t>
            </a:r>
          </a:p>
          <a:p>
            <a:pPr lvl="4"/>
            <a:r>
              <a:t>Gövde Düzeyi Beş</a:t>
            </a:r>
          </a:p>
        </p:txBody>
      </p:sp>
      <p:sp>
        <p:nvSpPr>
          <p:cNvPr id="120" name="3 Medya Yer Tutucusu"/>
          <p:cNvSpPr/>
          <p:nvPr>
            <p:ph type="media" sz="half" idx="13"/>
          </p:nvPr>
        </p:nvSpPr>
        <p:spPr>
          <a:xfrm>
            <a:off x="4648200" y="1981200"/>
            <a:ext cx="3810000" cy="4114800"/>
          </a:xfrm>
          <a:prstGeom prst="rect">
            <a:avLst/>
          </a:prstGeom>
        </p:spPr>
        <p:txBody>
          <a:bodyPr lIns="91439" tIns="45719" rIns="91439" bIns="45719">
            <a:noAutofit/>
          </a:bodyPr>
          <a:lstStyle/>
          <a:p>
            <a:pPr/>
          </a:p>
        </p:txBody>
      </p:sp>
      <p:sp>
        <p:nvSpPr>
          <p:cNvPr id="121" name="Slayt Numarası"/>
          <p:cNvSpPr txBox="1"/>
          <p:nvPr>
            <p:ph type="sldNum" sz="quarter" idx="2"/>
          </p:nvPr>
        </p:nvSpPr>
        <p:spPr>
          <a:xfrm>
            <a:off x="8194224" y="6342382"/>
            <a:ext cx="263979" cy="2692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bg>
      <p:bgPr>
        <a:solidFill>
          <a:srgbClr val="003399"/>
        </a:solidFill>
      </p:bgPr>
    </p:bg>
    <p:spTree>
      <p:nvGrpSpPr>
        <p:cNvPr id="1" name=""/>
        <p:cNvGrpSpPr/>
        <p:nvPr/>
      </p:nvGrpSpPr>
      <p:grpSpPr>
        <a:xfrm>
          <a:off x="0" y="0"/>
          <a:ext cx="0" cy="0"/>
          <a:chOff x="0" y="0"/>
          <a:chExt cx="0" cy="0"/>
        </a:xfrm>
      </p:grpSpPr>
      <p:grpSp>
        <p:nvGrpSpPr>
          <p:cNvPr id="136" name="Grup"/>
          <p:cNvGrpSpPr/>
          <p:nvPr/>
        </p:nvGrpSpPr>
        <p:grpSpPr>
          <a:xfrm>
            <a:off x="0" y="-33"/>
            <a:ext cx="9140825" cy="6850081"/>
            <a:chOff x="0" y="-16"/>
            <a:chExt cx="9140825" cy="6850079"/>
          </a:xfrm>
        </p:grpSpPr>
        <p:grpSp>
          <p:nvGrpSpPr>
            <p:cNvPr id="133" name="Grup"/>
            <p:cNvGrpSpPr/>
            <p:nvPr/>
          </p:nvGrpSpPr>
          <p:grpSpPr>
            <a:xfrm>
              <a:off x="2743195" y="3540111"/>
              <a:ext cx="6392874" cy="3309953"/>
              <a:chOff x="-1" y="0"/>
              <a:chExt cx="6392872" cy="3309951"/>
            </a:xfrm>
          </p:grpSpPr>
          <p:sp>
            <p:nvSpPr>
              <p:cNvPr id="128" name="Şekil"/>
              <p:cNvSpPr/>
              <p:nvPr/>
            </p:nvSpPr>
            <p:spPr>
              <a:xfrm>
                <a:off x="-2" y="657225"/>
                <a:ext cx="4575183" cy="26527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783" y="7032"/>
                    </a:moveTo>
                    <a:lnTo>
                      <a:pt x="20536" y="6825"/>
                    </a:lnTo>
                    <a:lnTo>
                      <a:pt x="20176" y="6541"/>
                    </a:lnTo>
                    <a:lnTo>
                      <a:pt x="19726" y="6256"/>
                    </a:lnTo>
                    <a:lnTo>
                      <a:pt x="19194" y="5907"/>
                    </a:lnTo>
                    <a:lnTo>
                      <a:pt x="18587" y="5481"/>
                    </a:lnTo>
                    <a:lnTo>
                      <a:pt x="17898" y="5132"/>
                    </a:lnTo>
                    <a:lnTo>
                      <a:pt x="16511" y="4434"/>
                    </a:lnTo>
                    <a:lnTo>
                      <a:pt x="15574" y="4007"/>
                    </a:lnTo>
                    <a:lnTo>
                      <a:pt x="14765" y="3581"/>
                    </a:lnTo>
                    <a:lnTo>
                      <a:pt x="14075" y="3167"/>
                    </a:lnTo>
                    <a:lnTo>
                      <a:pt x="13543" y="2740"/>
                    </a:lnTo>
                    <a:lnTo>
                      <a:pt x="13056" y="2314"/>
                    </a:lnTo>
                    <a:lnTo>
                      <a:pt x="12689" y="1965"/>
                    </a:lnTo>
                    <a:lnTo>
                      <a:pt x="12404" y="1616"/>
                    </a:lnTo>
                    <a:lnTo>
                      <a:pt x="12202" y="1331"/>
                    </a:lnTo>
                    <a:lnTo>
                      <a:pt x="12037" y="1047"/>
                    </a:lnTo>
                    <a:lnTo>
                      <a:pt x="11917" y="776"/>
                    </a:lnTo>
                    <a:lnTo>
                      <a:pt x="11879" y="556"/>
                    </a:lnTo>
                    <a:lnTo>
                      <a:pt x="11834" y="349"/>
                    </a:lnTo>
                    <a:lnTo>
                      <a:pt x="11879" y="65"/>
                    </a:lnTo>
                    <a:lnTo>
                      <a:pt x="11879" y="0"/>
                    </a:lnTo>
                    <a:lnTo>
                      <a:pt x="11752" y="349"/>
                    </a:lnTo>
                    <a:lnTo>
                      <a:pt x="11669" y="633"/>
                    </a:lnTo>
                    <a:lnTo>
                      <a:pt x="11669" y="982"/>
                    </a:lnTo>
                    <a:lnTo>
                      <a:pt x="11752" y="1267"/>
                    </a:lnTo>
                    <a:lnTo>
                      <a:pt x="11917" y="1551"/>
                    </a:lnTo>
                    <a:lnTo>
                      <a:pt x="12119" y="1823"/>
                    </a:lnTo>
                    <a:lnTo>
                      <a:pt x="12366" y="2107"/>
                    </a:lnTo>
                    <a:lnTo>
                      <a:pt x="12651" y="2391"/>
                    </a:lnTo>
                    <a:lnTo>
                      <a:pt x="13018" y="2676"/>
                    </a:lnTo>
                    <a:lnTo>
                      <a:pt x="13423" y="2947"/>
                    </a:lnTo>
                    <a:lnTo>
                      <a:pt x="14278" y="3451"/>
                    </a:lnTo>
                    <a:lnTo>
                      <a:pt x="15289" y="4007"/>
                    </a:lnTo>
                    <a:lnTo>
                      <a:pt x="16354" y="4498"/>
                    </a:lnTo>
                    <a:lnTo>
                      <a:pt x="17126" y="4925"/>
                    </a:lnTo>
                    <a:lnTo>
                      <a:pt x="17853" y="5274"/>
                    </a:lnTo>
                    <a:lnTo>
                      <a:pt x="18467" y="5623"/>
                    </a:lnTo>
                    <a:lnTo>
                      <a:pt x="19037" y="5972"/>
                    </a:lnTo>
                    <a:lnTo>
                      <a:pt x="19524" y="6256"/>
                    </a:lnTo>
                    <a:lnTo>
                      <a:pt x="19929" y="6541"/>
                    </a:lnTo>
                    <a:lnTo>
                      <a:pt x="20296" y="6825"/>
                    </a:lnTo>
                    <a:lnTo>
                      <a:pt x="20536" y="7032"/>
                    </a:lnTo>
                    <a:lnTo>
                      <a:pt x="20746" y="7239"/>
                    </a:lnTo>
                    <a:lnTo>
                      <a:pt x="20866" y="7459"/>
                    </a:lnTo>
                    <a:lnTo>
                      <a:pt x="20948" y="7665"/>
                    </a:lnTo>
                    <a:lnTo>
                      <a:pt x="20985" y="7950"/>
                    </a:lnTo>
                    <a:lnTo>
                      <a:pt x="20948" y="8299"/>
                    </a:lnTo>
                    <a:lnTo>
                      <a:pt x="20866" y="8583"/>
                    </a:lnTo>
                    <a:lnTo>
                      <a:pt x="20701" y="8932"/>
                    </a:lnTo>
                    <a:lnTo>
                      <a:pt x="20461" y="9217"/>
                    </a:lnTo>
                    <a:lnTo>
                      <a:pt x="20176" y="9501"/>
                    </a:lnTo>
                    <a:lnTo>
                      <a:pt x="19809" y="9772"/>
                    </a:lnTo>
                    <a:lnTo>
                      <a:pt x="19404" y="10057"/>
                    </a:lnTo>
                    <a:lnTo>
                      <a:pt x="18954" y="10341"/>
                    </a:lnTo>
                    <a:lnTo>
                      <a:pt x="18422" y="10625"/>
                    </a:lnTo>
                    <a:lnTo>
                      <a:pt x="17853" y="10897"/>
                    </a:lnTo>
                    <a:lnTo>
                      <a:pt x="17246" y="11181"/>
                    </a:lnTo>
                    <a:lnTo>
                      <a:pt x="16593" y="11466"/>
                    </a:lnTo>
                    <a:lnTo>
                      <a:pt x="15214" y="12022"/>
                    </a:lnTo>
                    <a:lnTo>
                      <a:pt x="13663" y="12655"/>
                    </a:lnTo>
                    <a:lnTo>
                      <a:pt x="12037" y="13366"/>
                    </a:lnTo>
                    <a:lnTo>
                      <a:pt x="10328" y="14141"/>
                    </a:lnTo>
                    <a:lnTo>
                      <a:pt x="8582" y="15046"/>
                    </a:lnTo>
                    <a:lnTo>
                      <a:pt x="6835" y="16042"/>
                    </a:lnTo>
                    <a:lnTo>
                      <a:pt x="5044" y="17166"/>
                    </a:lnTo>
                    <a:lnTo>
                      <a:pt x="3298" y="18498"/>
                    </a:lnTo>
                    <a:lnTo>
                      <a:pt x="1626" y="19971"/>
                    </a:lnTo>
                    <a:lnTo>
                      <a:pt x="0" y="21600"/>
                    </a:lnTo>
                    <a:lnTo>
                      <a:pt x="2646" y="21600"/>
                    </a:lnTo>
                    <a:lnTo>
                      <a:pt x="4152" y="20256"/>
                    </a:lnTo>
                    <a:lnTo>
                      <a:pt x="5651" y="18989"/>
                    </a:lnTo>
                    <a:lnTo>
                      <a:pt x="7158" y="17942"/>
                    </a:lnTo>
                    <a:lnTo>
                      <a:pt x="8582" y="16946"/>
                    </a:lnTo>
                    <a:lnTo>
                      <a:pt x="10006" y="16042"/>
                    </a:lnTo>
                    <a:lnTo>
                      <a:pt x="11385" y="15331"/>
                    </a:lnTo>
                    <a:lnTo>
                      <a:pt x="12689" y="14633"/>
                    </a:lnTo>
                    <a:lnTo>
                      <a:pt x="13948" y="13999"/>
                    </a:lnTo>
                    <a:lnTo>
                      <a:pt x="15132" y="13508"/>
                    </a:lnTo>
                    <a:lnTo>
                      <a:pt x="16226" y="13017"/>
                    </a:lnTo>
                    <a:lnTo>
                      <a:pt x="17246" y="12590"/>
                    </a:lnTo>
                    <a:lnTo>
                      <a:pt x="18182" y="12241"/>
                    </a:lnTo>
                    <a:lnTo>
                      <a:pt x="18992" y="11815"/>
                    </a:lnTo>
                    <a:lnTo>
                      <a:pt x="19681" y="11530"/>
                    </a:lnTo>
                    <a:lnTo>
                      <a:pt x="20251" y="11181"/>
                    </a:lnTo>
                    <a:lnTo>
                      <a:pt x="20701" y="10832"/>
                    </a:lnTo>
                    <a:lnTo>
                      <a:pt x="20985" y="10548"/>
                    </a:lnTo>
                    <a:lnTo>
                      <a:pt x="21188" y="10264"/>
                    </a:lnTo>
                    <a:lnTo>
                      <a:pt x="21353" y="9915"/>
                    </a:lnTo>
                    <a:lnTo>
                      <a:pt x="21473" y="9630"/>
                    </a:lnTo>
                    <a:lnTo>
                      <a:pt x="21555" y="9359"/>
                    </a:lnTo>
                    <a:lnTo>
                      <a:pt x="21600" y="9074"/>
                    </a:lnTo>
                    <a:lnTo>
                      <a:pt x="21555" y="8506"/>
                    </a:lnTo>
                    <a:lnTo>
                      <a:pt x="21390" y="8014"/>
                    </a:lnTo>
                    <a:lnTo>
                      <a:pt x="21233" y="7601"/>
                    </a:lnTo>
                    <a:lnTo>
                      <a:pt x="20985" y="7239"/>
                    </a:lnTo>
                    <a:lnTo>
                      <a:pt x="20783" y="7032"/>
                    </a:lnTo>
                    <a:close/>
                  </a:path>
                </a:pathLst>
              </a:custGeom>
              <a:gradFill flip="none" rotWithShape="1">
                <a:gsLst>
                  <a:gs pos="0">
                    <a:srgbClr val="003399"/>
                  </a:gs>
                  <a:gs pos="100000">
                    <a:srgbClr val="002E8B"/>
                  </a:gs>
                </a:gsLst>
                <a:lin ang="0" scaled="0"/>
              </a:gradFill>
              <a:ln w="12700" cap="flat">
                <a:noFill/>
                <a:miter lim="400000"/>
              </a:ln>
              <a:effectLst/>
            </p:spPr>
            <p:txBody>
              <a:bodyPr wrap="square" lIns="45718" tIns="45718" rIns="45718" bIns="45718" numCol="1" anchor="t">
                <a:noAutofit/>
              </a:bodyPr>
              <a:lstStyle/>
              <a:p>
                <a:pPr defTabSz="914400">
                  <a:defRPr>
                    <a:solidFill>
                      <a:srgbClr val="FFFFFF"/>
                    </a:solidFill>
                    <a:latin typeface="Arial"/>
                    <a:ea typeface="Arial"/>
                    <a:cs typeface="Arial"/>
                    <a:sym typeface="Arial"/>
                  </a:defRPr>
                </a:pPr>
              </a:p>
            </p:txBody>
          </p:sp>
          <p:sp>
            <p:nvSpPr>
              <p:cNvPr id="129" name="Şekil"/>
              <p:cNvSpPr/>
              <p:nvPr/>
            </p:nvSpPr>
            <p:spPr>
              <a:xfrm>
                <a:off x="3876676" y="700087"/>
                <a:ext cx="1998670" cy="12874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6380"/>
                    </a:moveTo>
                    <a:lnTo>
                      <a:pt x="21411" y="15661"/>
                    </a:lnTo>
                    <a:lnTo>
                      <a:pt x="21223" y="15075"/>
                    </a:lnTo>
                    <a:lnTo>
                      <a:pt x="20862" y="14356"/>
                    </a:lnTo>
                    <a:lnTo>
                      <a:pt x="20382" y="13770"/>
                    </a:lnTo>
                    <a:lnTo>
                      <a:pt x="19267" y="12758"/>
                    </a:lnTo>
                    <a:lnTo>
                      <a:pt x="17877" y="11745"/>
                    </a:lnTo>
                    <a:lnTo>
                      <a:pt x="16196" y="10867"/>
                    </a:lnTo>
                    <a:lnTo>
                      <a:pt x="14429" y="10147"/>
                    </a:lnTo>
                    <a:lnTo>
                      <a:pt x="12473" y="9269"/>
                    </a:lnTo>
                    <a:lnTo>
                      <a:pt x="8561" y="7830"/>
                    </a:lnTo>
                    <a:lnTo>
                      <a:pt x="6708" y="6951"/>
                    </a:lnTo>
                    <a:lnTo>
                      <a:pt x="4941" y="6099"/>
                    </a:lnTo>
                    <a:lnTo>
                      <a:pt x="3346" y="5220"/>
                    </a:lnTo>
                    <a:lnTo>
                      <a:pt x="2042" y="4048"/>
                    </a:lnTo>
                    <a:lnTo>
                      <a:pt x="926" y="2903"/>
                    </a:lnTo>
                    <a:lnTo>
                      <a:pt x="566" y="2317"/>
                    </a:lnTo>
                    <a:lnTo>
                      <a:pt x="275" y="1598"/>
                    </a:lnTo>
                    <a:lnTo>
                      <a:pt x="86" y="879"/>
                    </a:lnTo>
                    <a:lnTo>
                      <a:pt x="0" y="0"/>
                    </a:lnTo>
                    <a:lnTo>
                      <a:pt x="0" y="1012"/>
                    </a:lnTo>
                    <a:lnTo>
                      <a:pt x="86" y="1598"/>
                    </a:lnTo>
                    <a:lnTo>
                      <a:pt x="275" y="2317"/>
                    </a:lnTo>
                    <a:lnTo>
                      <a:pt x="566" y="3036"/>
                    </a:lnTo>
                    <a:lnTo>
                      <a:pt x="926" y="3782"/>
                    </a:lnTo>
                    <a:lnTo>
                      <a:pt x="1493" y="4634"/>
                    </a:lnTo>
                    <a:lnTo>
                      <a:pt x="2145" y="5513"/>
                    </a:lnTo>
                    <a:lnTo>
                      <a:pt x="3071" y="6392"/>
                    </a:lnTo>
                    <a:lnTo>
                      <a:pt x="4186" y="7404"/>
                    </a:lnTo>
                    <a:lnTo>
                      <a:pt x="5593" y="8256"/>
                    </a:lnTo>
                    <a:lnTo>
                      <a:pt x="7171" y="9269"/>
                    </a:lnTo>
                    <a:lnTo>
                      <a:pt x="9024" y="10147"/>
                    </a:lnTo>
                    <a:lnTo>
                      <a:pt x="11272" y="11026"/>
                    </a:lnTo>
                    <a:lnTo>
                      <a:pt x="12850" y="11586"/>
                    </a:lnTo>
                    <a:lnTo>
                      <a:pt x="14240" y="12331"/>
                    </a:lnTo>
                    <a:lnTo>
                      <a:pt x="15458" y="13051"/>
                    </a:lnTo>
                    <a:lnTo>
                      <a:pt x="16573" y="13636"/>
                    </a:lnTo>
                    <a:lnTo>
                      <a:pt x="17414" y="14356"/>
                    </a:lnTo>
                    <a:lnTo>
                      <a:pt x="18066" y="15075"/>
                    </a:lnTo>
                    <a:lnTo>
                      <a:pt x="18529" y="15794"/>
                    </a:lnTo>
                    <a:lnTo>
                      <a:pt x="18906" y="16513"/>
                    </a:lnTo>
                    <a:lnTo>
                      <a:pt x="19078" y="17259"/>
                    </a:lnTo>
                    <a:lnTo>
                      <a:pt x="19181" y="17978"/>
                    </a:lnTo>
                    <a:lnTo>
                      <a:pt x="19078" y="18564"/>
                    </a:lnTo>
                    <a:lnTo>
                      <a:pt x="18803" y="19283"/>
                    </a:lnTo>
                    <a:lnTo>
                      <a:pt x="18529" y="19869"/>
                    </a:lnTo>
                    <a:lnTo>
                      <a:pt x="18066" y="20428"/>
                    </a:lnTo>
                    <a:lnTo>
                      <a:pt x="16762" y="21600"/>
                    </a:lnTo>
                    <a:lnTo>
                      <a:pt x="17963" y="21014"/>
                    </a:lnTo>
                    <a:lnTo>
                      <a:pt x="18992" y="20428"/>
                    </a:lnTo>
                    <a:lnTo>
                      <a:pt x="19833" y="19869"/>
                    </a:lnTo>
                    <a:lnTo>
                      <a:pt x="20571" y="19283"/>
                    </a:lnTo>
                    <a:lnTo>
                      <a:pt x="21034" y="18697"/>
                    </a:lnTo>
                    <a:lnTo>
                      <a:pt x="21411" y="17978"/>
                    </a:lnTo>
                    <a:lnTo>
                      <a:pt x="21600" y="17259"/>
                    </a:lnTo>
                    <a:lnTo>
                      <a:pt x="21600" y="16380"/>
                    </a:lnTo>
                    <a:close/>
                  </a:path>
                </a:pathLst>
              </a:custGeom>
              <a:gradFill flip="none" rotWithShape="1">
                <a:gsLst>
                  <a:gs pos="0">
                    <a:srgbClr val="003399"/>
                  </a:gs>
                  <a:gs pos="100000">
                    <a:srgbClr val="002E8B"/>
                  </a:gs>
                </a:gsLst>
                <a:lin ang="2700000" scaled="0"/>
              </a:gradFill>
              <a:ln w="12700" cap="flat">
                <a:noFill/>
                <a:miter lim="400000"/>
              </a:ln>
              <a:effectLst/>
            </p:spPr>
            <p:txBody>
              <a:bodyPr wrap="square" lIns="45718" tIns="45718" rIns="45718" bIns="45718" numCol="1" anchor="t">
                <a:noAutofit/>
              </a:bodyPr>
              <a:lstStyle/>
              <a:p>
                <a:pPr defTabSz="914400">
                  <a:defRPr>
                    <a:solidFill>
                      <a:srgbClr val="FFFFFF"/>
                    </a:solidFill>
                    <a:latin typeface="Arial"/>
                    <a:ea typeface="Arial"/>
                    <a:cs typeface="Arial"/>
                    <a:sym typeface="Arial"/>
                  </a:defRPr>
                </a:pPr>
              </a:p>
            </p:txBody>
          </p:sp>
          <p:sp>
            <p:nvSpPr>
              <p:cNvPr id="130" name="Şekil"/>
              <p:cNvSpPr/>
              <p:nvPr/>
            </p:nvSpPr>
            <p:spPr>
              <a:xfrm>
                <a:off x="1860550" y="1771652"/>
                <a:ext cx="4522797" cy="15382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98" y="21355"/>
                    </a:moveTo>
                    <a:lnTo>
                      <a:pt x="0" y="21600"/>
                    </a:lnTo>
                    <a:lnTo>
                      <a:pt x="2964" y="21600"/>
                    </a:lnTo>
                    <a:lnTo>
                      <a:pt x="3290" y="21110"/>
                    </a:lnTo>
                    <a:lnTo>
                      <a:pt x="3662" y="20374"/>
                    </a:lnTo>
                    <a:lnTo>
                      <a:pt x="4200" y="19527"/>
                    </a:lnTo>
                    <a:lnTo>
                      <a:pt x="4814" y="18680"/>
                    </a:lnTo>
                    <a:lnTo>
                      <a:pt x="5512" y="17699"/>
                    </a:lnTo>
                    <a:lnTo>
                      <a:pt x="6338" y="16607"/>
                    </a:lnTo>
                    <a:lnTo>
                      <a:pt x="7286" y="15515"/>
                    </a:lnTo>
                    <a:lnTo>
                      <a:pt x="8355" y="14311"/>
                    </a:lnTo>
                    <a:lnTo>
                      <a:pt x="9545" y="12973"/>
                    </a:lnTo>
                    <a:lnTo>
                      <a:pt x="10864" y="11636"/>
                    </a:lnTo>
                    <a:lnTo>
                      <a:pt x="12305" y="10298"/>
                    </a:lnTo>
                    <a:lnTo>
                      <a:pt x="13867" y="8983"/>
                    </a:lnTo>
                    <a:lnTo>
                      <a:pt x="15595" y="7646"/>
                    </a:lnTo>
                    <a:lnTo>
                      <a:pt x="17445" y="6308"/>
                    </a:lnTo>
                    <a:lnTo>
                      <a:pt x="19462" y="4971"/>
                    </a:lnTo>
                    <a:lnTo>
                      <a:pt x="21600" y="3633"/>
                    </a:lnTo>
                    <a:lnTo>
                      <a:pt x="21600" y="0"/>
                    </a:lnTo>
                    <a:lnTo>
                      <a:pt x="21357" y="357"/>
                    </a:lnTo>
                    <a:lnTo>
                      <a:pt x="21024" y="736"/>
                    </a:lnTo>
                    <a:lnTo>
                      <a:pt x="20614" y="1204"/>
                    </a:lnTo>
                    <a:lnTo>
                      <a:pt x="20076" y="1694"/>
                    </a:lnTo>
                    <a:lnTo>
                      <a:pt x="19500" y="2185"/>
                    </a:lnTo>
                    <a:lnTo>
                      <a:pt x="18886" y="2675"/>
                    </a:lnTo>
                    <a:lnTo>
                      <a:pt x="18188" y="3277"/>
                    </a:lnTo>
                    <a:lnTo>
                      <a:pt x="17445" y="3767"/>
                    </a:lnTo>
                    <a:lnTo>
                      <a:pt x="14322" y="6175"/>
                    </a:lnTo>
                    <a:lnTo>
                      <a:pt x="12798" y="7267"/>
                    </a:lnTo>
                    <a:lnTo>
                      <a:pt x="12055" y="7891"/>
                    </a:lnTo>
                    <a:lnTo>
                      <a:pt x="11395" y="8493"/>
                    </a:lnTo>
                    <a:lnTo>
                      <a:pt x="8393" y="11279"/>
                    </a:lnTo>
                    <a:lnTo>
                      <a:pt x="6914" y="12862"/>
                    </a:lnTo>
                    <a:lnTo>
                      <a:pt x="5512" y="14422"/>
                    </a:lnTo>
                    <a:lnTo>
                      <a:pt x="4155" y="16005"/>
                    </a:lnTo>
                    <a:lnTo>
                      <a:pt x="2881" y="17699"/>
                    </a:lnTo>
                    <a:lnTo>
                      <a:pt x="1729" y="19527"/>
                    </a:lnTo>
                    <a:lnTo>
                      <a:pt x="698" y="21355"/>
                    </a:lnTo>
                    <a:close/>
                  </a:path>
                </a:pathLst>
              </a:custGeom>
              <a:gradFill flip="none" rotWithShape="1">
                <a:gsLst>
                  <a:gs pos="0">
                    <a:srgbClr val="003399"/>
                  </a:gs>
                  <a:gs pos="100000">
                    <a:srgbClr val="00297D"/>
                  </a:gs>
                </a:gsLst>
                <a:lin ang="16200000" scaled="0"/>
              </a:gradFill>
              <a:ln w="12700" cap="flat">
                <a:noFill/>
                <a:miter lim="400000"/>
              </a:ln>
              <a:effectLst/>
            </p:spPr>
            <p:txBody>
              <a:bodyPr wrap="square" lIns="45718" tIns="45718" rIns="45718" bIns="45718" numCol="1" anchor="t">
                <a:noAutofit/>
              </a:bodyPr>
              <a:lstStyle/>
              <a:p>
                <a:pPr defTabSz="914400">
                  <a:defRPr>
                    <a:solidFill>
                      <a:srgbClr val="FFFFFF"/>
                    </a:solidFill>
                    <a:latin typeface="Arial"/>
                    <a:ea typeface="Arial"/>
                    <a:cs typeface="Arial"/>
                    <a:sym typeface="Arial"/>
                  </a:defRPr>
                </a:pPr>
              </a:p>
            </p:txBody>
          </p:sp>
          <p:sp>
            <p:nvSpPr>
              <p:cNvPr id="131" name="Şekil"/>
              <p:cNvSpPr/>
              <p:nvPr/>
            </p:nvSpPr>
            <p:spPr>
              <a:xfrm>
                <a:off x="1619250" y="-1"/>
                <a:ext cx="4773622" cy="33099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250" y="4569"/>
                    </a:moveTo>
                    <a:lnTo>
                      <a:pt x="10294" y="4911"/>
                    </a:lnTo>
                    <a:lnTo>
                      <a:pt x="10373" y="5190"/>
                    </a:lnTo>
                    <a:lnTo>
                      <a:pt x="10488" y="5470"/>
                    </a:lnTo>
                    <a:lnTo>
                      <a:pt x="10646" y="5698"/>
                    </a:lnTo>
                    <a:lnTo>
                      <a:pt x="11069" y="6143"/>
                    </a:lnTo>
                    <a:lnTo>
                      <a:pt x="11658" y="6599"/>
                    </a:lnTo>
                    <a:lnTo>
                      <a:pt x="12319" y="6941"/>
                    </a:lnTo>
                    <a:lnTo>
                      <a:pt x="13059" y="7273"/>
                    </a:lnTo>
                    <a:lnTo>
                      <a:pt x="13842" y="7614"/>
                    </a:lnTo>
                    <a:lnTo>
                      <a:pt x="15480" y="8174"/>
                    </a:lnTo>
                    <a:lnTo>
                      <a:pt x="16299" y="8516"/>
                    </a:lnTo>
                    <a:lnTo>
                      <a:pt x="17039" y="8795"/>
                    </a:lnTo>
                    <a:lnTo>
                      <a:pt x="17700" y="9137"/>
                    </a:lnTo>
                    <a:lnTo>
                      <a:pt x="18324" y="9531"/>
                    </a:lnTo>
                    <a:lnTo>
                      <a:pt x="18791" y="9925"/>
                    </a:lnTo>
                    <a:lnTo>
                      <a:pt x="18949" y="10153"/>
                    </a:lnTo>
                    <a:lnTo>
                      <a:pt x="19100" y="10432"/>
                    </a:lnTo>
                    <a:lnTo>
                      <a:pt x="19222" y="10660"/>
                    </a:lnTo>
                    <a:lnTo>
                      <a:pt x="19258" y="10940"/>
                    </a:lnTo>
                    <a:lnTo>
                      <a:pt x="19258" y="11220"/>
                    </a:lnTo>
                    <a:lnTo>
                      <a:pt x="19222" y="11447"/>
                    </a:lnTo>
                    <a:lnTo>
                      <a:pt x="19143" y="11675"/>
                    </a:lnTo>
                    <a:lnTo>
                      <a:pt x="18985" y="11903"/>
                    </a:lnTo>
                    <a:lnTo>
                      <a:pt x="18791" y="12121"/>
                    </a:lnTo>
                    <a:lnTo>
                      <a:pt x="18554" y="12297"/>
                    </a:lnTo>
                    <a:lnTo>
                      <a:pt x="18281" y="12515"/>
                    </a:lnTo>
                    <a:lnTo>
                      <a:pt x="17972" y="12691"/>
                    </a:lnTo>
                    <a:lnTo>
                      <a:pt x="17585" y="12856"/>
                    </a:lnTo>
                    <a:lnTo>
                      <a:pt x="17154" y="13022"/>
                    </a:lnTo>
                    <a:lnTo>
                      <a:pt x="16723" y="13198"/>
                    </a:lnTo>
                    <a:lnTo>
                      <a:pt x="16220" y="13364"/>
                    </a:lnTo>
                    <a:lnTo>
                      <a:pt x="15128" y="13758"/>
                    </a:lnTo>
                    <a:lnTo>
                      <a:pt x="13878" y="14214"/>
                    </a:lnTo>
                    <a:lnTo>
                      <a:pt x="12513" y="14721"/>
                    </a:lnTo>
                    <a:lnTo>
                      <a:pt x="10998" y="15281"/>
                    </a:lnTo>
                    <a:lnTo>
                      <a:pt x="9396" y="15954"/>
                    </a:lnTo>
                    <a:lnTo>
                      <a:pt x="7679" y="16752"/>
                    </a:lnTo>
                    <a:lnTo>
                      <a:pt x="5890" y="17705"/>
                    </a:lnTo>
                    <a:lnTo>
                      <a:pt x="3980" y="18834"/>
                    </a:lnTo>
                    <a:lnTo>
                      <a:pt x="2026" y="20129"/>
                    </a:lnTo>
                    <a:lnTo>
                      <a:pt x="0" y="21600"/>
                    </a:lnTo>
                    <a:lnTo>
                      <a:pt x="1092" y="21600"/>
                    </a:lnTo>
                    <a:lnTo>
                      <a:pt x="1753" y="21486"/>
                    </a:lnTo>
                    <a:lnTo>
                      <a:pt x="2773" y="20637"/>
                    </a:lnTo>
                    <a:lnTo>
                      <a:pt x="3857" y="19787"/>
                    </a:lnTo>
                    <a:lnTo>
                      <a:pt x="5028" y="19000"/>
                    </a:lnTo>
                    <a:lnTo>
                      <a:pt x="6314" y="18264"/>
                    </a:lnTo>
                    <a:lnTo>
                      <a:pt x="7643" y="17539"/>
                    </a:lnTo>
                    <a:lnTo>
                      <a:pt x="9044" y="16803"/>
                    </a:lnTo>
                    <a:lnTo>
                      <a:pt x="11931" y="15508"/>
                    </a:lnTo>
                    <a:lnTo>
                      <a:pt x="12556" y="15229"/>
                    </a:lnTo>
                    <a:lnTo>
                      <a:pt x="13253" y="14939"/>
                    </a:lnTo>
                    <a:lnTo>
                      <a:pt x="14697" y="14431"/>
                    </a:lnTo>
                    <a:lnTo>
                      <a:pt x="17656" y="13312"/>
                    </a:lnTo>
                    <a:lnTo>
                      <a:pt x="18324" y="13084"/>
                    </a:lnTo>
                    <a:lnTo>
                      <a:pt x="18985" y="12805"/>
                    </a:lnTo>
                    <a:lnTo>
                      <a:pt x="19610" y="12577"/>
                    </a:lnTo>
                    <a:lnTo>
                      <a:pt x="20156" y="12349"/>
                    </a:lnTo>
                    <a:lnTo>
                      <a:pt x="20659" y="12121"/>
                    </a:lnTo>
                    <a:lnTo>
                      <a:pt x="21054" y="11903"/>
                    </a:lnTo>
                    <a:lnTo>
                      <a:pt x="21363" y="11727"/>
                    </a:lnTo>
                    <a:lnTo>
                      <a:pt x="21600" y="11561"/>
                    </a:lnTo>
                    <a:lnTo>
                      <a:pt x="21600" y="9023"/>
                    </a:lnTo>
                    <a:lnTo>
                      <a:pt x="21126" y="8909"/>
                    </a:lnTo>
                    <a:lnTo>
                      <a:pt x="20544" y="8744"/>
                    </a:lnTo>
                    <a:lnTo>
                      <a:pt x="19919" y="8567"/>
                    </a:lnTo>
                    <a:lnTo>
                      <a:pt x="19179" y="8350"/>
                    </a:lnTo>
                    <a:lnTo>
                      <a:pt x="18439" y="8122"/>
                    </a:lnTo>
                    <a:lnTo>
                      <a:pt x="17656" y="7842"/>
                    </a:lnTo>
                    <a:lnTo>
                      <a:pt x="16098" y="7273"/>
                    </a:lnTo>
                    <a:lnTo>
                      <a:pt x="15358" y="6941"/>
                    </a:lnTo>
                    <a:lnTo>
                      <a:pt x="14697" y="6599"/>
                    </a:lnTo>
                    <a:lnTo>
                      <a:pt x="14072" y="6257"/>
                    </a:lnTo>
                    <a:lnTo>
                      <a:pt x="13526" y="5864"/>
                    </a:lnTo>
                    <a:lnTo>
                      <a:pt x="13102" y="5532"/>
                    </a:lnTo>
                    <a:lnTo>
                      <a:pt x="12786" y="5128"/>
                    </a:lnTo>
                    <a:lnTo>
                      <a:pt x="12707" y="4911"/>
                    </a:lnTo>
                    <a:lnTo>
                      <a:pt x="12628" y="4734"/>
                    </a:lnTo>
                    <a:lnTo>
                      <a:pt x="12592" y="4517"/>
                    </a:lnTo>
                    <a:lnTo>
                      <a:pt x="12628" y="4341"/>
                    </a:lnTo>
                    <a:lnTo>
                      <a:pt x="12786" y="3947"/>
                    </a:lnTo>
                    <a:lnTo>
                      <a:pt x="13023" y="3553"/>
                    </a:lnTo>
                    <a:lnTo>
                      <a:pt x="13375" y="3274"/>
                    </a:lnTo>
                    <a:lnTo>
                      <a:pt x="13799" y="2994"/>
                    </a:lnTo>
                    <a:lnTo>
                      <a:pt x="14266" y="2766"/>
                    </a:lnTo>
                    <a:lnTo>
                      <a:pt x="14812" y="2538"/>
                    </a:lnTo>
                    <a:lnTo>
                      <a:pt x="16062" y="2207"/>
                    </a:lnTo>
                    <a:lnTo>
                      <a:pt x="17462" y="1865"/>
                    </a:lnTo>
                    <a:lnTo>
                      <a:pt x="18870" y="1637"/>
                    </a:lnTo>
                    <a:lnTo>
                      <a:pt x="20307" y="1295"/>
                    </a:lnTo>
                    <a:lnTo>
                      <a:pt x="20975" y="1129"/>
                    </a:lnTo>
                    <a:lnTo>
                      <a:pt x="21600" y="901"/>
                    </a:lnTo>
                    <a:lnTo>
                      <a:pt x="21600" y="0"/>
                    </a:lnTo>
                    <a:lnTo>
                      <a:pt x="20896" y="228"/>
                    </a:lnTo>
                    <a:lnTo>
                      <a:pt x="20077" y="456"/>
                    </a:lnTo>
                    <a:lnTo>
                      <a:pt x="19222" y="684"/>
                    </a:lnTo>
                    <a:lnTo>
                      <a:pt x="18324" y="849"/>
                    </a:lnTo>
                    <a:lnTo>
                      <a:pt x="16414" y="1243"/>
                    </a:lnTo>
                    <a:lnTo>
                      <a:pt x="15480" y="1409"/>
                    </a:lnTo>
                    <a:lnTo>
                      <a:pt x="14582" y="1637"/>
                    </a:lnTo>
                    <a:lnTo>
                      <a:pt x="13684" y="1803"/>
                    </a:lnTo>
                    <a:lnTo>
                      <a:pt x="12865" y="2093"/>
                    </a:lnTo>
                    <a:lnTo>
                      <a:pt x="12125" y="2372"/>
                    </a:lnTo>
                    <a:lnTo>
                      <a:pt x="11500" y="2704"/>
                    </a:lnTo>
                    <a:lnTo>
                      <a:pt x="10954" y="3108"/>
                    </a:lnTo>
                    <a:lnTo>
                      <a:pt x="10567" y="3502"/>
                    </a:lnTo>
                    <a:lnTo>
                      <a:pt x="10452" y="3719"/>
                    </a:lnTo>
                    <a:lnTo>
                      <a:pt x="10329" y="4009"/>
                    </a:lnTo>
                    <a:lnTo>
                      <a:pt x="10250" y="4289"/>
                    </a:lnTo>
                    <a:lnTo>
                      <a:pt x="10250" y="4569"/>
                    </a:lnTo>
                    <a:close/>
                  </a:path>
                </a:pathLst>
              </a:custGeom>
              <a:solidFill>
                <a:srgbClr val="003399"/>
              </a:solidFill>
              <a:ln w="12700" cap="flat">
                <a:noFill/>
                <a:miter lim="400000"/>
              </a:ln>
              <a:effectLst/>
            </p:spPr>
            <p:txBody>
              <a:bodyPr wrap="square" lIns="45718" tIns="45718" rIns="45718" bIns="45718" numCol="1" anchor="t">
                <a:noAutofit/>
              </a:bodyPr>
              <a:lstStyle/>
              <a:p>
                <a:pPr defTabSz="914400">
                  <a:defRPr>
                    <a:solidFill>
                      <a:srgbClr val="FFFFFF"/>
                    </a:solidFill>
                    <a:latin typeface="Arial"/>
                    <a:ea typeface="Arial"/>
                    <a:cs typeface="Arial"/>
                    <a:sym typeface="Arial"/>
                  </a:defRPr>
                </a:pPr>
              </a:p>
            </p:txBody>
          </p:sp>
          <p:sp>
            <p:nvSpPr>
              <p:cNvPr id="132" name="Şekil"/>
              <p:cNvSpPr/>
              <p:nvPr/>
            </p:nvSpPr>
            <p:spPr>
              <a:xfrm>
                <a:off x="4402138" y="138112"/>
                <a:ext cx="1981210" cy="8556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3305"/>
                    </a:moveTo>
                    <a:lnTo>
                      <a:pt x="0" y="14427"/>
                    </a:lnTo>
                    <a:lnTo>
                      <a:pt x="87" y="15509"/>
                    </a:lnTo>
                    <a:lnTo>
                      <a:pt x="467" y="16591"/>
                    </a:lnTo>
                    <a:lnTo>
                      <a:pt x="935" y="17472"/>
                    </a:lnTo>
                    <a:lnTo>
                      <a:pt x="1592" y="18554"/>
                    </a:lnTo>
                    <a:lnTo>
                      <a:pt x="2440" y="19636"/>
                    </a:lnTo>
                    <a:lnTo>
                      <a:pt x="3375" y="20518"/>
                    </a:lnTo>
                    <a:lnTo>
                      <a:pt x="4413" y="21600"/>
                    </a:lnTo>
                    <a:lnTo>
                      <a:pt x="3669" y="20718"/>
                    </a:lnTo>
                    <a:lnTo>
                      <a:pt x="3098" y="19636"/>
                    </a:lnTo>
                    <a:lnTo>
                      <a:pt x="2717" y="18755"/>
                    </a:lnTo>
                    <a:lnTo>
                      <a:pt x="2440" y="17913"/>
                    </a:lnTo>
                    <a:lnTo>
                      <a:pt x="2354" y="17032"/>
                    </a:lnTo>
                    <a:lnTo>
                      <a:pt x="2354" y="16150"/>
                    </a:lnTo>
                    <a:lnTo>
                      <a:pt x="2440" y="15268"/>
                    </a:lnTo>
                    <a:lnTo>
                      <a:pt x="3098" y="13745"/>
                    </a:lnTo>
                    <a:lnTo>
                      <a:pt x="3479" y="13104"/>
                    </a:lnTo>
                    <a:lnTo>
                      <a:pt x="4604" y="11782"/>
                    </a:lnTo>
                    <a:lnTo>
                      <a:pt x="6110" y="10499"/>
                    </a:lnTo>
                    <a:lnTo>
                      <a:pt x="7702" y="9377"/>
                    </a:lnTo>
                    <a:lnTo>
                      <a:pt x="9588" y="8536"/>
                    </a:lnTo>
                    <a:lnTo>
                      <a:pt x="11458" y="7654"/>
                    </a:lnTo>
                    <a:lnTo>
                      <a:pt x="15404" y="6131"/>
                    </a:lnTo>
                    <a:lnTo>
                      <a:pt x="17187" y="5450"/>
                    </a:lnTo>
                    <a:lnTo>
                      <a:pt x="18883" y="4809"/>
                    </a:lnTo>
                    <a:lnTo>
                      <a:pt x="20388" y="4609"/>
                    </a:lnTo>
                    <a:lnTo>
                      <a:pt x="21600" y="4168"/>
                    </a:lnTo>
                    <a:lnTo>
                      <a:pt x="21600" y="0"/>
                    </a:lnTo>
                    <a:lnTo>
                      <a:pt x="20094" y="882"/>
                    </a:lnTo>
                    <a:lnTo>
                      <a:pt x="18502" y="1523"/>
                    </a:lnTo>
                    <a:lnTo>
                      <a:pt x="15127" y="2845"/>
                    </a:lnTo>
                    <a:lnTo>
                      <a:pt x="11648" y="3727"/>
                    </a:lnTo>
                    <a:lnTo>
                      <a:pt x="8360" y="5049"/>
                    </a:lnTo>
                    <a:lnTo>
                      <a:pt x="6767" y="5691"/>
                    </a:lnTo>
                    <a:lnTo>
                      <a:pt x="5348" y="6332"/>
                    </a:lnTo>
                    <a:lnTo>
                      <a:pt x="3946" y="7213"/>
                    </a:lnTo>
                    <a:lnTo>
                      <a:pt x="2821" y="8095"/>
                    </a:lnTo>
                    <a:lnTo>
                      <a:pt x="1783" y="9177"/>
                    </a:lnTo>
                    <a:lnTo>
                      <a:pt x="935" y="10259"/>
                    </a:lnTo>
                    <a:lnTo>
                      <a:pt x="381" y="11782"/>
                    </a:lnTo>
                    <a:lnTo>
                      <a:pt x="0" y="13305"/>
                    </a:lnTo>
                    <a:close/>
                  </a:path>
                </a:pathLst>
              </a:custGeom>
              <a:gradFill flip="none" rotWithShape="1">
                <a:gsLst>
                  <a:gs pos="0">
                    <a:srgbClr val="002C86"/>
                  </a:gs>
                  <a:gs pos="100000">
                    <a:srgbClr val="003399"/>
                  </a:gs>
                </a:gsLst>
                <a:lin ang="2700000" scaled="0"/>
              </a:gradFill>
              <a:ln w="12700" cap="flat">
                <a:noFill/>
                <a:miter lim="400000"/>
              </a:ln>
              <a:effectLst/>
            </p:spPr>
            <p:txBody>
              <a:bodyPr wrap="square" lIns="45718" tIns="45718" rIns="45718" bIns="45718" numCol="1" anchor="t">
                <a:noAutofit/>
              </a:bodyPr>
              <a:lstStyle/>
              <a:p>
                <a:pPr defTabSz="914400">
                  <a:defRPr>
                    <a:solidFill>
                      <a:srgbClr val="FFFFFF"/>
                    </a:solidFill>
                    <a:latin typeface="Arial"/>
                    <a:ea typeface="Arial"/>
                    <a:cs typeface="Arial"/>
                    <a:sym typeface="Arial"/>
                  </a:defRPr>
                </a:pPr>
              </a:p>
            </p:txBody>
          </p:sp>
        </p:grpSp>
        <p:sp>
          <p:nvSpPr>
            <p:cNvPr id="134" name="Şekil"/>
            <p:cNvSpPr/>
            <p:nvPr/>
          </p:nvSpPr>
          <p:spPr>
            <a:xfrm>
              <a:off x="5273675" y="2128822"/>
              <a:ext cx="2897193" cy="24399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253" y="15998"/>
                  </a:moveTo>
                  <a:lnTo>
                    <a:pt x="9238" y="15601"/>
                  </a:lnTo>
                  <a:lnTo>
                    <a:pt x="11082" y="15204"/>
                  </a:lnTo>
                  <a:lnTo>
                    <a:pt x="12766" y="14880"/>
                  </a:lnTo>
                  <a:lnTo>
                    <a:pt x="14300" y="14483"/>
                  </a:lnTo>
                  <a:lnTo>
                    <a:pt x="15673" y="14072"/>
                  </a:lnTo>
                  <a:lnTo>
                    <a:pt x="16896" y="13675"/>
                  </a:lnTo>
                  <a:lnTo>
                    <a:pt x="18025" y="13189"/>
                  </a:lnTo>
                  <a:lnTo>
                    <a:pt x="18938" y="12792"/>
                  </a:lnTo>
                  <a:lnTo>
                    <a:pt x="19756" y="12234"/>
                  </a:lnTo>
                  <a:lnTo>
                    <a:pt x="20424" y="11763"/>
                  </a:lnTo>
                  <a:lnTo>
                    <a:pt x="20885" y="11116"/>
                  </a:lnTo>
                  <a:lnTo>
                    <a:pt x="21290" y="10469"/>
                  </a:lnTo>
                  <a:lnTo>
                    <a:pt x="21497" y="9837"/>
                  </a:lnTo>
                  <a:lnTo>
                    <a:pt x="21600" y="9028"/>
                  </a:lnTo>
                  <a:lnTo>
                    <a:pt x="21544" y="8234"/>
                  </a:lnTo>
                  <a:lnTo>
                    <a:pt x="21346" y="7352"/>
                  </a:lnTo>
                  <a:lnTo>
                    <a:pt x="21083" y="6720"/>
                  </a:lnTo>
                  <a:lnTo>
                    <a:pt x="20678" y="5999"/>
                  </a:lnTo>
                  <a:lnTo>
                    <a:pt x="20170" y="5352"/>
                  </a:lnTo>
                  <a:lnTo>
                    <a:pt x="19559" y="4720"/>
                  </a:lnTo>
                  <a:lnTo>
                    <a:pt x="18891" y="4073"/>
                  </a:lnTo>
                  <a:lnTo>
                    <a:pt x="18129" y="3441"/>
                  </a:lnTo>
                  <a:lnTo>
                    <a:pt x="16642" y="2309"/>
                  </a:lnTo>
                  <a:lnTo>
                    <a:pt x="15880" y="1838"/>
                  </a:lnTo>
                  <a:lnTo>
                    <a:pt x="15165" y="1353"/>
                  </a:lnTo>
                  <a:lnTo>
                    <a:pt x="14450" y="956"/>
                  </a:lnTo>
                  <a:lnTo>
                    <a:pt x="13886" y="632"/>
                  </a:lnTo>
                  <a:lnTo>
                    <a:pt x="13378" y="397"/>
                  </a:lnTo>
                  <a:lnTo>
                    <a:pt x="13020" y="147"/>
                  </a:lnTo>
                  <a:lnTo>
                    <a:pt x="12766" y="74"/>
                  </a:lnTo>
                  <a:lnTo>
                    <a:pt x="12663" y="0"/>
                  </a:lnTo>
                  <a:lnTo>
                    <a:pt x="14093" y="794"/>
                  </a:lnTo>
                  <a:lnTo>
                    <a:pt x="15570" y="1750"/>
                  </a:lnTo>
                  <a:lnTo>
                    <a:pt x="17000" y="2720"/>
                  </a:lnTo>
                  <a:lnTo>
                    <a:pt x="18326" y="3749"/>
                  </a:lnTo>
                  <a:lnTo>
                    <a:pt x="18938" y="4235"/>
                  </a:lnTo>
                  <a:lnTo>
                    <a:pt x="19455" y="4793"/>
                  </a:lnTo>
                  <a:lnTo>
                    <a:pt x="19963" y="5352"/>
                  </a:lnTo>
                  <a:lnTo>
                    <a:pt x="20424" y="5911"/>
                  </a:lnTo>
                  <a:lnTo>
                    <a:pt x="20782" y="6470"/>
                  </a:lnTo>
                  <a:lnTo>
                    <a:pt x="21036" y="7028"/>
                  </a:lnTo>
                  <a:lnTo>
                    <a:pt x="21186" y="7675"/>
                  </a:lnTo>
                  <a:lnTo>
                    <a:pt x="21290" y="8234"/>
                  </a:lnTo>
                  <a:lnTo>
                    <a:pt x="21243" y="8793"/>
                  </a:lnTo>
                  <a:lnTo>
                    <a:pt x="21083" y="9352"/>
                  </a:lnTo>
                  <a:lnTo>
                    <a:pt x="20829" y="9837"/>
                  </a:lnTo>
                  <a:lnTo>
                    <a:pt x="20424" y="10322"/>
                  </a:lnTo>
                  <a:lnTo>
                    <a:pt x="19963" y="10719"/>
                  </a:lnTo>
                  <a:lnTo>
                    <a:pt x="19399" y="11116"/>
                  </a:lnTo>
                  <a:lnTo>
                    <a:pt x="18787" y="11440"/>
                  </a:lnTo>
                  <a:lnTo>
                    <a:pt x="18072" y="11763"/>
                  </a:lnTo>
                  <a:lnTo>
                    <a:pt x="17254" y="12072"/>
                  </a:lnTo>
                  <a:lnTo>
                    <a:pt x="16445" y="12395"/>
                  </a:lnTo>
                  <a:lnTo>
                    <a:pt x="14601" y="12881"/>
                  </a:lnTo>
                  <a:lnTo>
                    <a:pt x="12710" y="13351"/>
                  </a:lnTo>
                  <a:lnTo>
                    <a:pt x="10668" y="13836"/>
                  </a:lnTo>
                  <a:lnTo>
                    <a:pt x="8683" y="14233"/>
                  </a:lnTo>
                  <a:lnTo>
                    <a:pt x="6736" y="14630"/>
                  </a:lnTo>
                  <a:lnTo>
                    <a:pt x="4901" y="15116"/>
                  </a:lnTo>
                  <a:lnTo>
                    <a:pt x="4083" y="15351"/>
                  </a:lnTo>
                  <a:lnTo>
                    <a:pt x="3321" y="15674"/>
                  </a:lnTo>
                  <a:lnTo>
                    <a:pt x="2606" y="15910"/>
                  </a:lnTo>
                  <a:lnTo>
                    <a:pt x="1938" y="16233"/>
                  </a:lnTo>
                  <a:lnTo>
                    <a:pt x="1383" y="16557"/>
                  </a:lnTo>
                  <a:lnTo>
                    <a:pt x="866" y="16880"/>
                  </a:lnTo>
                  <a:lnTo>
                    <a:pt x="508" y="17277"/>
                  </a:lnTo>
                  <a:lnTo>
                    <a:pt x="207" y="17674"/>
                  </a:lnTo>
                  <a:lnTo>
                    <a:pt x="56" y="18071"/>
                  </a:lnTo>
                  <a:lnTo>
                    <a:pt x="0" y="18556"/>
                  </a:lnTo>
                  <a:lnTo>
                    <a:pt x="103" y="19042"/>
                  </a:lnTo>
                  <a:lnTo>
                    <a:pt x="254" y="19512"/>
                  </a:lnTo>
                  <a:lnTo>
                    <a:pt x="508" y="19924"/>
                  </a:lnTo>
                  <a:lnTo>
                    <a:pt x="922" y="20321"/>
                  </a:lnTo>
                  <a:lnTo>
                    <a:pt x="1326" y="20644"/>
                  </a:lnTo>
                  <a:lnTo>
                    <a:pt x="1844" y="20953"/>
                  </a:lnTo>
                  <a:lnTo>
                    <a:pt x="3067" y="21600"/>
                  </a:lnTo>
                  <a:lnTo>
                    <a:pt x="2502" y="21203"/>
                  </a:lnTo>
                  <a:lnTo>
                    <a:pt x="2041" y="20791"/>
                  </a:lnTo>
                  <a:lnTo>
                    <a:pt x="1637" y="20394"/>
                  </a:lnTo>
                  <a:lnTo>
                    <a:pt x="1383" y="19997"/>
                  </a:lnTo>
                  <a:lnTo>
                    <a:pt x="1176" y="19600"/>
                  </a:lnTo>
                  <a:lnTo>
                    <a:pt x="1129" y="19203"/>
                  </a:lnTo>
                  <a:lnTo>
                    <a:pt x="1176" y="18792"/>
                  </a:lnTo>
                  <a:lnTo>
                    <a:pt x="1326" y="18483"/>
                  </a:lnTo>
                  <a:lnTo>
                    <a:pt x="1637" y="18071"/>
                  </a:lnTo>
                  <a:lnTo>
                    <a:pt x="1994" y="17762"/>
                  </a:lnTo>
                  <a:lnTo>
                    <a:pt x="2559" y="17439"/>
                  </a:lnTo>
                  <a:lnTo>
                    <a:pt x="3217" y="17115"/>
                  </a:lnTo>
                  <a:lnTo>
                    <a:pt x="3979" y="16792"/>
                  </a:lnTo>
                  <a:lnTo>
                    <a:pt x="4958" y="16483"/>
                  </a:lnTo>
                  <a:lnTo>
                    <a:pt x="6030" y="16233"/>
                  </a:lnTo>
                  <a:lnTo>
                    <a:pt x="7253" y="15998"/>
                  </a:lnTo>
                  <a:close/>
                </a:path>
              </a:pathLst>
            </a:custGeom>
            <a:gradFill flip="none" rotWithShape="1">
              <a:gsLst>
                <a:gs pos="0">
                  <a:srgbClr val="002B81"/>
                </a:gs>
                <a:gs pos="100000">
                  <a:srgbClr val="003399"/>
                </a:gs>
              </a:gsLst>
              <a:lin ang="2700000" scaled="0"/>
            </a:gradFill>
            <a:ln w="12700" cap="flat">
              <a:noFill/>
              <a:miter lim="400000"/>
            </a:ln>
            <a:effectLst/>
          </p:spPr>
          <p:txBody>
            <a:bodyPr wrap="square" lIns="45718" tIns="45718" rIns="45718" bIns="45718" numCol="1" anchor="t">
              <a:noAutofit/>
            </a:bodyPr>
            <a:lstStyle/>
            <a:p>
              <a:pPr defTabSz="914400">
                <a:defRPr>
                  <a:solidFill>
                    <a:srgbClr val="FFFFFF"/>
                  </a:solidFill>
                  <a:latin typeface="Arial"/>
                  <a:ea typeface="Arial"/>
                  <a:cs typeface="Arial"/>
                  <a:sym typeface="Arial"/>
                </a:defRPr>
              </a:pPr>
            </a:p>
          </p:txBody>
        </p:sp>
        <p:sp>
          <p:nvSpPr>
            <p:cNvPr id="135" name="Dikdörtgen"/>
            <p:cNvSpPr/>
            <p:nvPr/>
          </p:nvSpPr>
          <p:spPr>
            <a:xfrm>
              <a:off x="0" y="-17"/>
              <a:ext cx="9140825" cy="2819405"/>
            </a:xfrm>
            <a:prstGeom prst="rect">
              <a:avLst/>
            </a:prstGeom>
            <a:gradFill flip="none" rotWithShape="1">
              <a:gsLst>
                <a:gs pos="0">
                  <a:srgbClr val="003399"/>
                </a:gs>
                <a:gs pos="100000">
                  <a:srgbClr val="000514"/>
                </a:gs>
              </a:gsLst>
              <a:lin ang="16200000" scaled="0"/>
            </a:gradFill>
            <a:ln w="12700" cap="flat">
              <a:noFill/>
              <a:miter lim="400000"/>
            </a:ln>
            <a:effectLst/>
          </p:spPr>
          <p:txBody>
            <a:bodyPr wrap="square" lIns="45718" tIns="45718" rIns="45718" bIns="45718" numCol="1" anchor="t">
              <a:noAutofit/>
            </a:bodyPr>
            <a:lstStyle/>
            <a:p>
              <a:pPr defTabSz="914400">
                <a:defRPr>
                  <a:solidFill>
                    <a:srgbClr val="FFFFFF"/>
                  </a:solidFill>
                  <a:latin typeface="Arial"/>
                  <a:ea typeface="Arial"/>
                  <a:cs typeface="Arial"/>
                  <a:sym typeface="Arial"/>
                </a:defRPr>
              </a:pPr>
            </a:p>
          </p:txBody>
        </p:sp>
      </p:grpSp>
      <p:sp>
        <p:nvSpPr>
          <p:cNvPr id="137" name="Başlık Metni"/>
          <p:cNvSpPr txBox="1"/>
          <p:nvPr>
            <p:ph type="title"/>
          </p:nvPr>
        </p:nvSpPr>
        <p:spPr>
          <a:xfrm>
            <a:off x="457200" y="274635"/>
            <a:ext cx="8229600" cy="1143004"/>
          </a:xfrm>
          <a:prstGeom prst="rect">
            <a:avLst/>
          </a:prstGeom>
        </p:spPr>
        <p:txBody>
          <a:bodyPr/>
          <a:lstStyle>
            <a:lvl1pPr defTabSz="914400">
              <a:defRPr b="1">
                <a:solidFill>
                  <a:srgbClr val="E5E5FF"/>
                </a:solidFill>
                <a:effectLst>
                  <a:outerShdw sx="100000" sy="100000" kx="0" ky="0" algn="b" rotWithShape="0" blurRad="12700" dist="25400" dir="2700000">
                    <a:srgbClr val="000000"/>
                  </a:outerShdw>
                </a:effectLst>
                <a:latin typeface="Garamond"/>
                <a:ea typeface="Garamond"/>
                <a:cs typeface="Garamond"/>
                <a:sym typeface="Garamond"/>
              </a:defRPr>
            </a:lvl1pPr>
          </a:lstStyle>
          <a:p>
            <a:pPr/>
            <a:r>
              <a:t>Başlık Metni</a:t>
            </a:r>
          </a:p>
        </p:txBody>
      </p:sp>
      <p:sp>
        <p:nvSpPr>
          <p:cNvPr id="138" name="Gövde Düzeyi Bir…"/>
          <p:cNvSpPr txBox="1"/>
          <p:nvPr>
            <p:ph type="body" idx="1"/>
          </p:nvPr>
        </p:nvSpPr>
        <p:spPr>
          <a:prstGeom prst="rect">
            <a:avLst/>
          </a:prstGeom>
        </p:spPr>
        <p:txBody>
          <a:bodyPr/>
          <a:lstStyle>
            <a:lvl1pPr defTabSz="914400">
              <a:buClr>
                <a:srgbClr val="FFCC00"/>
              </a:buClr>
              <a:buSzPct val="70000"/>
              <a:buFontTx/>
              <a:buChar char="■"/>
              <a:defRPr>
                <a:solidFill>
                  <a:srgbClr val="FFFFFF"/>
                </a:solidFill>
                <a:effectLst>
                  <a:outerShdw sx="100000" sy="100000" kx="0" ky="0" algn="b" rotWithShape="0" blurRad="12700" dist="25400" dir="2700000">
                    <a:srgbClr val="000000"/>
                  </a:outerShdw>
                </a:effectLst>
                <a:latin typeface="Garamond"/>
                <a:ea typeface="Garamond"/>
                <a:cs typeface="Garamond"/>
                <a:sym typeface="Garamond"/>
              </a:defRPr>
            </a:lvl1pPr>
            <a:lvl2pPr defTabSz="914400">
              <a:buClr>
                <a:srgbClr val="FFCC00"/>
              </a:buClr>
              <a:buSzPct val="70000"/>
              <a:buFontTx/>
              <a:buChar char="■"/>
              <a:defRPr>
                <a:solidFill>
                  <a:srgbClr val="FFFFFF"/>
                </a:solidFill>
                <a:effectLst>
                  <a:outerShdw sx="100000" sy="100000" kx="0" ky="0" algn="b" rotWithShape="0" blurRad="12700" dist="25400" dir="2700000">
                    <a:srgbClr val="000000"/>
                  </a:outerShdw>
                </a:effectLst>
                <a:latin typeface="Garamond"/>
                <a:ea typeface="Garamond"/>
                <a:cs typeface="Garamond"/>
                <a:sym typeface="Garamond"/>
              </a:defRPr>
            </a:lvl2pPr>
            <a:lvl3pPr defTabSz="914400">
              <a:buClr>
                <a:srgbClr val="FFCC00"/>
              </a:buClr>
              <a:buSzPct val="70000"/>
              <a:buFontTx/>
              <a:buChar char="■"/>
              <a:defRPr>
                <a:solidFill>
                  <a:srgbClr val="FFFFFF"/>
                </a:solidFill>
                <a:effectLst>
                  <a:outerShdw sx="100000" sy="100000" kx="0" ky="0" algn="b" rotWithShape="0" blurRad="12700" dist="25400" dir="2700000">
                    <a:srgbClr val="000000"/>
                  </a:outerShdw>
                </a:effectLst>
                <a:latin typeface="Garamond"/>
                <a:ea typeface="Garamond"/>
                <a:cs typeface="Garamond"/>
                <a:sym typeface="Garamond"/>
              </a:defRPr>
            </a:lvl3pPr>
            <a:lvl4pPr defTabSz="914400">
              <a:buClr>
                <a:srgbClr val="FFCC00"/>
              </a:buClr>
              <a:buSzPct val="70000"/>
              <a:buFontTx/>
              <a:buChar char="■"/>
              <a:defRPr>
                <a:solidFill>
                  <a:srgbClr val="FFFFFF"/>
                </a:solidFill>
                <a:effectLst>
                  <a:outerShdw sx="100000" sy="100000" kx="0" ky="0" algn="b" rotWithShape="0" blurRad="12700" dist="25400" dir="2700000">
                    <a:srgbClr val="000000"/>
                  </a:outerShdw>
                </a:effectLst>
                <a:latin typeface="Garamond"/>
                <a:ea typeface="Garamond"/>
                <a:cs typeface="Garamond"/>
                <a:sym typeface="Garamond"/>
              </a:defRPr>
            </a:lvl4pPr>
            <a:lvl5pPr marL="2235200" indent="-406400" defTabSz="914400">
              <a:buClr>
                <a:srgbClr val="FFCC00"/>
              </a:buClr>
              <a:buSzPct val="70000"/>
              <a:buFontTx/>
              <a:buChar char="■"/>
              <a:defRPr>
                <a:solidFill>
                  <a:srgbClr val="FFFFFF"/>
                </a:solidFill>
                <a:effectLst>
                  <a:outerShdw sx="100000" sy="100000" kx="0" ky="0" algn="b" rotWithShape="0" blurRad="12700" dist="25400" dir="2700000">
                    <a:srgbClr val="000000"/>
                  </a:outerShdw>
                </a:effectLst>
                <a:latin typeface="Garamond"/>
                <a:ea typeface="Garamond"/>
                <a:cs typeface="Garamond"/>
                <a:sym typeface="Garamond"/>
              </a:defRPr>
            </a:lvl5pPr>
          </a:lstStyle>
          <a:p>
            <a:pPr/>
            <a:r>
              <a:t>Gövde Düzeyi Bir</a:t>
            </a:r>
          </a:p>
          <a:p>
            <a:pPr lvl="1"/>
            <a:r>
              <a:t>Gövde Düzeyi İki</a:t>
            </a:r>
          </a:p>
          <a:p>
            <a:pPr lvl="2"/>
            <a:r>
              <a:t>Gövde Düzeyi Üç</a:t>
            </a:r>
          </a:p>
          <a:p>
            <a:pPr lvl="3"/>
            <a:r>
              <a:t>Gövde Düzeyi Dört</a:t>
            </a:r>
          </a:p>
          <a:p>
            <a:pPr lvl="4"/>
            <a:r>
              <a:t>Gövde Düzeyi Beş</a:t>
            </a:r>
          </a:p>
        </p:txBody>
      </p:sp>
      <p:sp>
        <p:nvSpPr>
          <p:cNvPr id="139" name="Slayt Numarası"/>
          <p:cNvSpPr txBox="1"/>
          <p:nvPr>
            <p:ph type="sldNum" sz="quarter" idx="2"/>
          </p:nvPr>
        </p:nvSpPr>
        <p:spPr>
          <a:xfrm>
            <a:off x="8413151" y="6460400"/>
            <a:ext cx="273653" cy="264251"/>
          </a:xfrm>
          <a:prstGeom prst="rect">
            <a:avLst/>
          </a:prstGeom>
        </p:spPr>
        <p:txBody>
          <a:bodyPr anchor="b"/>
          <a:lstStyle>
            <a:lvl1pPr defTabSz="914400">
              <a:defRPr>
                <a:solidFill>
                  <a:srgbClr val="FFFFFF"/>
                </a:solidFill>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bg>
      <p:bgPr>
        <a:gradFill flip="none" rotWithShape="1">
          <a:gsLst>
            <a:gs pos="0">
              <a:srgbClr val="3333CC"/>
            </a:gs>
            <a:gs pos="100000">
              <a:srgbClr val="000000"/>
            </a:gs>
          </a:gsLst>
          <a:lin ang="0" scaled="0"/>
        </a:gradFill>
      </p:bgPr>
    </p:bg>
    <p:spTree>
      <p:nvGrpSpPr>
        <p:cNvPr id="1" name=""/>
        <p:cNvGrpSpPr/>
        <p:nvPr/>
      </p:nvGrpSpPr>
      <p:grpSpPr>
        <a:xfrm>
          <a:off x="0" y="0"/>
          <a:ext cx="0" cy="0"/>
          <a:chOff x="0" y="0"/>
          <a:chExt cx="0" cy="0"/>
        </a:xfrm>
      </p:grpSpPr>
      <p:grpSp>
        <p:nvGrpSpPr>
          <p:cNvPr id="148" name="Grup"/>
          <p:cNvGrpSpPr/>
          <p:nvPr/>
        </p:nvGrpSpPr>
        <p:grpSpPr>
          <a:xfrm>
            <a:off x="-3" y="1268"/>
            <a:ext cx="9131309" cy="6845627"/>
            <a:chOff x="-1" y="0"/>
            <a:chExt cx="9131307" cy="6845626"/>
          </a:xfrm>
        </p:grpSpPr>
        <p:sp>
          <p:nvSpPr>
            <p:cNvPr id="146" name="Şekil"/>
            <p:cNvSpPr/>
            <p:nvPr/>
          </p:nvSpPr>
          <p:spPr>
            <a:xfrm>
              <a:off x="5387977" y="1584641"/>
              <a:ext cx="3743330" cy="52593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450" y="21593"/>
                  </a:moveTo>
                  <a:lnTo>
                    <a:pt x="21600" y="21600"/>
                  </a:lnTo>
                  <a:lnTo>
                    <a:pt x="21600" y="9369"/>
                  </a:lnTo>
                  <a:lnTo>
                    <a:pt x="0" y="0"/>
                  </a:lnTo>
                  <a:lnTo>
                    <a:pt x="1841" y="978"/>
                  </a:lnTo>
                  <a:lnTo>
                    <a:pt x="3353" y="1819"/>
                  </a:lnTo>
                  <a:lnTo>
                    <a:pt x="5056" y="2875"/>
                  </a:lnTo>
                  <a:lnTo>
                    <a:pt x="6705" y="3990"/>
                  </a:lnTo>
                  <a:lnTo>
                    <a:pt x="9124" y="5887"/>
                  </a:lnTo>
                  <a:lnTo>
                    <a:pt x="11267" y="7902"/>
                  </a:lnTo>
                  <a:lnTo>
                    <a:pt x="12824" y="9662"/>
                  </a:lnTo>
                  <a:lnTo>
                    <a:pt x="14180" y="11481"/>
                  </a:lnTo>
                  <a:lnTo>
                    <a:pt x="15252" y="13300"/>
                  </a:lnTo>
                  <a:lnTo>
                    <a:pt x="16040" y="14963"/>
                  </a:lnTo>
                  <a:lnTo>
                    <a:pt x="16571" y="16371"/>
                  </a:lnTo>
                  <a:lnTo>
                    <a:pt x="17066" y="18112"/>
                  </a:lnTo>
                  <a:lnTo>
                    <a:pt x="17313" y="19638"/>
                  </a:lnTo>
                  <a:lnTo>
                    <a:pt x="17450" y="21593"/>
                  </a:lnTo>
                </a:path>
              </a:pathLst>
            </a:custGeom>
            <a:gradFill flip="none" rotWithShape="1">
              <a:gsLst>
                <a:gs pos="0">
                  <a:srgbClr val="182F76"/>
                </a:gs>
                <a:gs pos="100000">
                  <a:srgbClr val="3366FF"/>
                </a:gs>
              </a:gsLst>
              <a:lin ang="0" scaled="0"/>
            </a:gradFill>
            <a:ln w="12700" cap="flat">
              <a:noFill/>
              <a:miter lim="400000"/>
            </a:ln>
            <a:effectLst/>
          </p:spPr>
          <p:txBody>
            <a:bodyPr wrap="square" lIns="45718" tIns="45718" rIns="45718" bIns="45718" numCol="1" anchor="t">
              <a:noAutofit/>
            </a:bodyPr>
            <a:lstStyle/>
            <a:p>
              <a:pPr defTabSz="914400">
                <a:defRPr sz="2400">
                  <a:solidFill>
                    <a:srgbClr val="FFFFFF"/>
                  </a:solidFill>
                  <a:latin typeface="Times New Roman"/>
                  <a:ea typeface="Times New Roman"/>
                  <a:cs typeface="Times New Roman"/>
                  <a:sym typeface="Times New Roman"/>
                </a:defRPr>
              </a:pPr>
            </a:p>
          </p:txBody>
        </p:sp>
        <p:sp>
          <p:nvSpPr>
            <p:cNvPr id="147" name="Çizgi"/>
            <p:cNvSpPr/>
            <p:nvPr/>
          </p:nvSpPr>
          <p:spPr>
            <a:xfrm>
              <a:off x="-2" y="-2"/>
              <a:ext cx="8410583" cy="68456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9671"/>
                    <a:pt x="21600" y="21600"/>
                  </a:cubicBezTo>
                </a:path>
              </a:pathLst>
            </a:custGeom>
            <a:noFill/>
            <a:ln w="12700" cap="rnd">
              <a:solidFill>
                <a:srgbClr val="3366FF"/>
              </a:solidFill>
              <a:prstDash val="solid"/>
              <a:round/>
            </a:ln>
            <a:effectLst/>
          </p:spPr>
          <p:txBody>
            <a:bodyPr wrap="square" lIns="45718" tIns="45718" rIns="45718" bIns="45718" numCol="1" anchor="ctr">
              <a:noAutofit/>
            </a:bodyPr>
            <a:lstStyle/>
            <a:p>
              <a:pPr defTabSz="914400">
                <a:defRPr sz="2400">
                  <a:solidFill>
                    <a:srgbClr val="FFFFFF"/>
                  </a:solidFill>
                  <a:latin typeface="Times New Roman"/>
                  <a:ea typeface="Times New Roman"/>
                  <a:cs typeface="Times New Roman"/>
                  <a:sym typeface="Times New Roman"/>
                </a:defRPr>
              </a:pPr>
            </a:p>
          </p:txBody>
        </p:sp>
      </p:grpSp>
      <p:sp>
        <p:nvSpPr>
          <p:cNvPr id="149" name="Slayt Numarası"/>
          <p:cNvSpPr txBox="1"/>
          <p:nvPr>
            <p:ph type="sldNum" sz="quarter" idx="2"/>
          </p:nvPr>
        </p:nvSpPr>
        <p:spPr>
          <a:xfrm>
            <a:off x="8175629" y="6333139"/>
            <a:ext cx="282575" cy="287722"/>
          </a:xfrm>
          <a:prstGeom prst="rect">
            <a:avLst/>
          </a:prstGeom>
        </p:spPr>
        <p:txBody>
          <a:bodyPr lIns="46037" tIns="46037" rIns="46037" bIns="46037"/>
          <a:lstStyle>
            <a:lvl1pPr>
              <a:defRPr sz="1400">
                <a:solidFill>
                  <a:srgbClr val="FFFFFF"/>
                </a:solidFill>
                <a:latin typeface="Times New Roman"/>
                <a:ea typeface="Times New Roman"/>
                <a:cs typeface="Times New Roman"/>
                <a:sym typeface="Times New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aşlık Slaydı">
    <p:spTree>
      <p:nvGrpSpPr>
        <p:cNvPr id="1" name=""/>
        <p:cNvGrpSpPr/>
        <p:nvPr/>
      </p:nvGrpSpPr>
      <p:grpSpPr>
        <a:xfrm>
          <a:off x="0" y="0"/>
          <a:ext cx="0" cy="0"/>
          <a:chOff x="0" y="0"/>
          <a:chExt cx="0" cy="0"/>
        </a:xfrm>
      </p:grpSpPr>
      <p:sp>
        <p:nvSpPr>
          <p:cNvPr id="156" name="Başlık Metni"/>
          <p:cNvSpPr txBox="1"/>
          <p:nvPr>
            <p:ph type="title"/>
          </p:nvPr>
        </p:nvSpPr>
        <p:spPr>
          <a:xfrm>
            <a:off x="685800" y="2130425"/>
            <a:ext cx="7772400" cy="1470025"/>
          </a:xfrm>
          <a:prstGeom prst="rect">
            <a:avLst/>
          </a:prstGeom>
        </p:spPr>
        <p:txBody>
          <a:bodyPr/>
          <a:lstStyle>
            <a:lvl1pPr defTabSz="914400"/>
          </a:lstStyle>
          <a:p>
            <a:pPr/>
            <a:r>
              <a:t>Başlık Metni</a:t>
            </a:r>
          </a:p>
        </p:txBody>
      </p:sp>
      <p:sp>
        <p:nvSpPr>
          <p:cNvPr id="157" name="Gövde Düzeyi Bir…"/>
          <p:cNvSpPr txBox="1"/>
          <p:nvPr>
            <p:ph type="body" sz="quarter" idx="1"/>
          </p:nvPr>
        </p:nvSpPr>
        <p:spPr>
          <a:xfrm>
            <a:off x="1371600" y="3886200"/>
            <a:ext cx="6400800" cy="1752600"/>
          </a:xfrm>
          <a:prstGeom prst="rect">
            <a:avLst/>
          </a:prstGeom>
        </p:spPr>
        <p:txBody>
          <a:bodyPr/>
          <a:lstStyle>
            <a:lvl1pPr marL="0" indent="0" algn="ctr" defTabSz="914400">
              <a:buSzTx/>
              <a:buFontTx/>
              <a:buNone/>
              <a:defRPr>
                <a:solidFill>
                  <a:srgbClr val="888888"/>
                </a:solidFill>
              </a:defRPr>
            </a:lvl1pPr>
            <a:lvl2pPr marL="0" indent="0" algn="ctr" defTabSz="914400">
              <a:buSzTx/>
              <a:buFontTx/>
              <a:buNone/>
              <a:defRPr>
                <a:solidFill>
                  <a:srgbClr val="888888"/>
                </a:solidFill>
              </a:defRPr>
            </a:lvl2pPr>
            <a:lvl3pPr marL="0" indent="0" algn="ctr" defTabSz="914400">
              <a:buSzTx/>
              <a:buFontTx/>
              <a:buNone/>
              <a:defRPr>
                <a:solidFill>
                  <a:srgbClr val="888888"/>
                </a:solidFill>
              </a:defRPr>
            </a:lvl3pPr>
            <a:lvl4pPr marL="0" indent="0" algn="ctr" defTabSz="914400">
              <a:buSzTx/>
              <a:buFontTx/>
              <a:buNone/>
              <a:defRPr>
                <a:solidFill>
                  <a:srgbClr val="888888"/>
                </a:solidFill>
              </a:defRPr>
            </a:lvl4pPr>
            <a:lvl5pPr marL="0" indent="0" algn="ctr" defTabSz="914400">
              <a:buSzTx/>
              <a:buFontTx/>
              <a:buNone/>
              <a:defRPr>
                <a:solidFill>
                  <a:srgbClr val="888888"/>
                </a:solidFill>
              </a:defRPr>
            </a:lvl5pPr>
          </a:lstStyle>
          <a:p>
            <a:pPr/>
            <a:r>
              <a:t>Gövde Düzeyi Bir</a:t>
            </a:r>
          </a:p>
          <a:p>
            <a:pPr lvl="1"/>
            <a:r>
              <a:t>Gövde Düzeyi İki</a:t>
            </a:r>
          </a:p>
          <a:p>
            <a:pPr lvl="2"/>
            <a:r>
              <a:t>Gövde Düzeyi Üç</a:t>
            </a:r>
          </a:p>
          <a:p>
            <a:pPr lvl="3"/>
            <a:r>
              <a:t>Gövde Düzeyi Dört</a:t>
            </a:r>
          </a:p>
          <a:p>
            <a:pPr lvl="4"/>
            <a:r>
              <a:t>Gövde Düzeyi Beş</a:t>
            </a:r>
          </a:p>
        </p:txBody>
      </p:sp>
      <p:sp>
        <p:nvSpPr>
          <p:cNvPr id="158" name="Slayt Numarası"/>
          <p:cNvSpPr txBox="1"/>
          <p:nvPr>
            <p:ph type="sldNum" sz="quarter" idx="2"/>
          </p:nvPr>
        </p:nvSpPr>
        <p:spPr>
          <a:xfrm>
            <a:off x="8422823" y="6404294"/>
            <a:ext cx="263978" cy="269237"/>
          </a:xfrm>
          <a:prstGeom prst="rect">
            <a:avLst/>
          </a:prstGeom>
        </p:spPr>
        <p:txBody>
          <a:bodyPr/>
          <a:lstStyle>
            <a:lvl1pPr defTabSz="914400"/>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aşlık ve İçerik">
    <p:spTree>
      <p:nvGrpSpPr>
        <p:cNvPr id="1" name=""/>
        <p:cNvGrpSpPr/>
        <p:nvPr/>
      </p:nvGrpSpPr>
      <p:grpSpPr>
        <a:xfrm>
          <a:off x="0" y="0"/>
          <a:ext cx="0" cy="0"/>
          <a:chOff x="0" y="0"/>
          <a:chExt cx="0" cy="0"/>
        </a:xfrm>
      </p:grpSpPr>
      <p:sp>
        <p:nvSpPr>
          <p:cNvPr id="165" name="Başlık Metni"/>
          <p:cNvSpPr txBox="1"/>
          <p:nvPr>
            <p:ph type="title"/>
          </p:nvPr>
        </p:nvSpPr>
        <p:spPr>
          <a:prstGeom prst="rect">
            <a:avLst/>
          </a:prstGeom>
        </p:spPr>
        <p:txBody>
          <a:bodyPr/>
          <a:lstStyle>
            <a:lvl1pPr defTabSz="914400"/>
          </a:lstStyle>
          <a:p>
            <a:pPr/>
            <a:r>
              <a:t>Başlık Metni</a:t>
            </a:r>
          </a:p>
        </p:txBody>
      </p:sp>
      <p:sp>
        <p:nvSpPr>
          <p:cNvPr id="166" name="Gövde Düzeyi Bir…"/>
          <p:cNvSpPr txBox="1"/>
          <p:nvPr>
            <p:ph type="body" idx="1"/>
          </p:nvPr>
        </p:nvSpPr>
        <p:spPr>
          <a:prstGeom prst="rect">
            <a:avLst/>
          </a:prstGeom>
        </p:spPr>
        <p:txBody>
          <a:bodyPr/>
          <a:lstStyle>
            <a:lvl1pPr defTabSz="914400"/>
            <a:lvl2pPr defTabSz="914400"/>
            <a:lvl3pPr defTabSz="914400"/>
            <a:lvl4pPr defTabSz="914400"/>
            <a:lvl5pPr defTabSz="914400"/>
          </a:lstStyle>
          <a:p>
            <a:pPr/>
            <a:r>
              <a:t>Gövde Düzeyi Bir</a:t>
            </a:r>
          </a:p>
          <a:p>
            <a:pPr lvl="1"/>
            <a:r>
              <a:t>Gövde Düzeyi İki</a:t>
            </a:r>
          </a:p>
          <a:p>
            <a:pPr lvl="2"/>
            <a:r>
              <a:t>Gövde Düzeyi Üç</a:t>
            </a:r>
          </a:p>
          <a:p>
            <a:pPr lvl="3"/>
            <a:r>
              <a:t>Gövde Düzeyi Dört</a:t>
            </a:r>
          </a:p>
          <a:p>
            <a:pPr lvl="4"/>
            <a:r>
              <a:t>Gövde Düzeyi Beş</a:t>
            </a:r>
          </a:p>
        </p:txBody>
      </p:sp>
      <p:sp>
        <p:nvSpPr>
          <p:cNvPr id="167" name="Slayt Numarası"/>
          <p:cNvSpPr txBox="1"/>
          <p:nvPr>
            <p:ph type="sldNum" sz="quarter" idx="2"/>
          </p:nvPr>
        </p:nvSpPr>
        <p:spPr>
          <a:xfrm>
            <a:off x="8422823" y="6404294"/>
            <a:ext cx="263978" cy="269237"/>
          </a:xfrm>
          <a:prstGeom prst="rect">
            <a:avLst/>
          </a:prstGeom>
        </p:spPr>
        <p:txBody>
          <a:bodyPr/>
          <a:lstStyle>
            <a:lvl1pPr defTabSz="914400"/>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174" name="Başlık Metni"/>
          <p:cNvSpPr txBox="1"/>
          <p:nvPr>
            <p:ph type="title"/>
          </p:nvPr>
        </p:nvSpPr>
        <p:spPr>
          <a:prstGeom prst="rect">
            <a:avLst/>
          </a:prstGeom>
        </p:spPr>
        <p:txBody>
          <a:bodyPr/>
          <a:lstStyle/>
          <a:p>
            <a:pPr/>
            <a:r>
              <a:t>Başlık Metni</a:t>
            </a:r>
          </a:p>
        </p:txBody>
      </p:sp>
      <p:sp>
        <p:nvSpPr>
          <p:cNvPr id="175" name="Slayt Numarası"/>
          <p:cNvSpPr txBox="1"/>
          <p:nvPr>
            <p:ph type="sldNum" sz="quarter" idx="2"/>
          </p:nvPr>
        </p:nvSpPr>
        <p:spPr>
          <a:xfrm>
            <a:off x="8422823" y="6404294"/>
            <a:ext cx="263979" cy="2692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182" name="Başlık Metni"/>
          <p:cNvSpPr txBox="1"/>
          <p:nvPr>
            <p:ph type="title"/>
          </p:nvPr>
        </p:nvSpPr>
        <p:spPr>
          <a:prstGeom prst="rect">
            <a:avLst/>
          </a:prstGeom>
        </p:spPr>
        <p:txBody>
          <a:bodyPr/>
          <a:lstStyle/>
          <a:p>
            <a:pPr/>
            <a:r>
              <a:t>Başlık Metni</a:t>
            </a:r>
          </a:p>
        </p:txBody>
      </p:sp>
      <p:sp>
        <p:nvSpPr>
          <p:cNvPr id="183" name="Gövde Düzeyi Bir…"/>
          <p:cNvSpPr txBox="1"/>
          <p:nvPr>
            <p:ph type="body" idx="1"/>
          </p:nvPr>
        </p:nvSpPr>
        <p:spPr>
          <a:prstGeom prst="rect">
            <a:avLst/>
          </a:prstGeom>
        </p:spPr>
        <p:txBody>
          <a:bodyPr/>
          <a:lstStyle/>
          <a:p>
            <a:pPr/>
            <a:r>
              <a:t>Gövde Düzeyi Bir</a:t>
            </a:r>
          </a:p>
          <a:p>
            <a:pPr lvl="1"/>
            <a:r>
              <a:t>Gövde Düzeyi İki</a:t>
            </a:r>
          </a:p>
          <a:p>
            <a:pPr lvl="2"/>
            <a:r>
              <a:t>Gövde Düzeyi Üç</a:t>
            </a:r>
          </a:p>
          <a:p>
            <a:pPr lvl="3"/>
            <a:r>
              <a:t>Gövde Düzeyi Dört</a:t>
            </a:r>
          </a:p>
          <a:p>
            <a:pPr lvl="4"/>
            <a:r>
              <a:t>Gövde Düzeyi Beş</a:t>
            </a:r>
          </a:p>
        </p:txBody>
      </p:sp>
      <p:sp>
        <p:nvSpPr>
          <p:cNvPr id="184" name="Slayt Numarası"/>
          <p:cNvSpPr txBox="1"/>
          <p:nvPr>
            <p:ph type="sldNum" sz="quarter" idx="2"/>
          </p:nvPr>
        </p:nvSpPr>
        <p:spPr>
          <a:xfrm>
            <a:off x="8422823" y="6404294"/>
            <a:ext cx="263979" cy="269237"/>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0" name="Başlık Metni"/>
          <p:cNvSpPr txBox="1"/>
          <p:nvPr>
            <p:ph type="title"/>
          </p:nvPr>
        </p:nvSpPr>
        <p:spPr>
          <a:prstGeom prst="rect">
            <a:avLst/>
          </a:prstGeom>
        </p:spPr>
        <p:txBody>
          <a:bodyPr/>
          <a:lstStyle/>
          <a:p>
            <a:pPr/>
            <a:r>
              <a:t>Başlık Metni</a:t>
            </a:r>
          </a:p>
        </p:txBody>
      </p:sp>
      <p:sp>
        <p:nvSpPr>
          <p:cNvPr id="21" name="Gövde Düzeyi Bir…"/>
          <p:cNvSpPr txBox="1"/>
          <p:nvPr>
            <p:ph type="body" idx="1"/>
          </p:nvPr>
        </p:nvSpPr>
        <p:spPr>
          <a:prstGeom prst="rect">
            <a:avLst/>
          </a:prstGeom>
        </p:spPr>
        <p:txBody>
          <a:bodyPr/>
          <a:lstStyle/>
          <a:p>
            <a:pPr/>
            <a:r>
              <a:t>Gövde Düzeyi Bir</a:t>
            </a:r>
          </a:p>
          <a:p>
            <a:pPr lvl="1"/>
            <a:r>
              <a:t>Gövde Düzeyi İki</a:t>
            </a:r>
          </a:p>
          <a:p>
            <a:pPr lvl="2"/>
            <a:r>
              <a:t>Gövde Düzeyi Üç</a:t>
            </a:r>
          </a:p>
          <a:p>
            <a:pPr lvl="3"/>
            <a:r>
              <a:t>Gövde Düzeyi Dört</a:t>
            </a:r>
          </a:p>
          <a:p>
            <a:pPr lvl="4"/>
            <a:r>
              <a:t>Gövde Düzeyi Beş</a:t>
            </a:r>
          </a:p>
        </p:txBody>
      </p:sp>
      <p:sp>
        <p:nvSpPr>
          <p:cNvPr id="22"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29" name="Başlık Metni"/>
          <p:cNvSpPr txBox="1"/>
          <p:nvPr>
            <p:ph type="title"/>
          </p:nvPr>
        </p:nvSpPr>
        <p:spPr>
          <a:xfrm>
            <a:off x="722312" y="4406900"/>
            <a:ext cx="7772401" cy="1362075"/>
          </a:xfrm>
          <a:prstGeom prst="rect">
            <a:avLst/>
          </a:prstGeom>
        </p:spPr>
        <p:txBody>
          <a:bodyPr anchor="t"/>
          <a:lstStyle>
            <a:lvl1pPr algn="l">
              <a:defRPr b="1" cap="all" sz="4000"/>
            </a:lvl1pPr>
          </a:lstStyle>
          <a:p>
            <a:pPr/>
            <a:r>
              <a:t>Başlık Metni</a:t>
            </a:r>
          </a:p>
        </p:txBody>
      </p:sp>
      <p:sp>
        <p:nvSpPr>
          <p:cNvPr id="30" name="Gövde Düzeyi Bir…"/>
          <p:cNvSpPr txBox="1"/>
          <p:nvPr>
            <p:ph type="body" sz="quarter" idx="1"/>
          </p:nvPr>
        </p:nvSpPr>
        <p:spPr>
          <a:xfrm>
            <a:off x="722312" y="2906713"/>
            <a:ext cx="7772401" cy="1500193"/>
          </a:xfrm>
          <a:prstGeom prst="rect">
            <a:avLst/>
          </a:prstGeom>
        </p:spPr>
        <p:txBody>
          <a:bodyPr anchor="b"/>
          <a:lstStyle>
            <a:lvl1pPr marL="0" indent="0">
              <a:spcBef>
                <a:spcPts val="400"/>
              </a:spcBef>
              <a:buSzTx/>
              <a:buFontTx/>
              <a:buNone/>
              <a:defRPr sz="2000">
                <a:solidFill>
                  <a:srgbClr val="888888"/>
                </a:solidFill>
              </a:defRPr>
            </a:lvl1pPr>
            <a:lvl2pPr marL="0" indent="0">
              <a:spcBef>
                <a:spcPts val="400"/>
              </a:spcBef>
              <a:buSzTx/>
              <a:buFontTx/>
              <a:buNone/>
              <a:defRPr sz="2000">
                <a:solidFill>
                  <a:srgbClr val="888888"/>
                </a:solidFill>
              </a:defRPr>
            </a:lvl2pPr>
            <a:lvl3pPr marL="0" indent="0">
              <a:spcBef>
                <a:spcPts val="400"/>
              </a:spcBef>
              <a:buSzTx/>
              <a:buFontTx/>
              <a:buNone/>
              <a:defRPr sz="2000">
                <a:solidFill>
                  <a:srgbClr val="888888"/>
                </a:solidFill>
              </a:defRPr>
            </a:lvl3pPr>
            <a:lvl4pPr marL="0" indent="0">
              <a:spcBef>
                <a:spcPts val="400"/>
              </a:spcBef>
              <a:buSzTx/>
              <a:buFontTx/>
              <a:buNone/>
              <a:defRPr sz="2000">
                <a:solidFill>
                  <a:srgbClr val="888888"/>
                </a:solidFill>
              </a:defRPr>
            </a:lvl4pPr>
            <a:lvl5pPr marL="0" indent="0">
              <a:spcBef>
                <a:spcPts val="400"/>
              </a:spcBef>
              <a:buSzTx/>
              <a:buFontTx/>
              <a:buNone/>
              <a:defRPr sz="2000">
                <a:solidFill>
                  <a:srgbClr val="888888"/>
                </a:solidFill>
              </a:defRPr>
            </a:lvl5pPr>
          </a:lstStyle>
          <a:p>
            <a:pPr/>
            <a:r>
              <a:t>Gövde Düzeyi Bir</a:t>
            </a:r>
          </a:p>
          <a:p>
            <a:pPr lvl="1"/>
            <a:r>
              <a:t>Gövde Düzeyi İki</a:t>
            </a:r>
          </a:p>
          <a:p>
            <a:pPr lvl="2"/>
            <a:r>
              <a:t>Gövde Düzeyi Üç</a:t>
            </a:r>
          </a:p>
          <a:p>
            <a:pPr lvl="3"/>
            <a:r>
              <a:t>Gövde Düzeyi Dört</a:t>
            </a:r>
          </a:p>
          <a:p>
            <a:pPr lvl="4"/>
            <a:r>
              <a:t>Gövde Düzeyi Beş</a:t>
            </a:r>
          </a:p>
        </p:txBody>
      </p:sp>
      <p:sp>
        <p:nvSpPr>
          <p:cNvPr id="31"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8" name="Başlık Metni"/>
          <p:cNvSpPr txBox="1"/>
          <p:nvPr>
            <p:ph type="title"/>
          </p:nvPr>
        </p:nvSpPr>
        <p:spPr>
          <a:prstGeom prst="rect">
            <a:avLst/>
          </a:prstGeom>
        </p:spPr>
        <p:txBody>
          <a:bodyPr/>
          <a:lstStyle/>
          <a:p>
            <a:pPr/>
            <a:r>
              <a:t>Başlık Metni</a:t>
            </a:r>
          </a:p>
        </p:txBody>
      </p:sp>
      <p:sp>
        <p:nvSpPr>
          <p:cNvPr id="39" name="Gövde Düzeyi Bir…"/>
          <p:cNvSpPr txBox="1"/>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8" indent="-320038">
              <a:spcBef>
                <a:spcPts val="600"/>
              </a:spcBef>
              <a:defRPr sz="2800"/>
            </a:lvl3pPr>
            <a:lvl4pPr marL="1727200" indent="-355600">
              <a:spcBef>
                <a:spcPts val="600"/>
              </a:spcBef>
              <a:defRPr sz="2800"/>
            </a:lvl4pPr>
            <a:lvl5pPr marL="2184400" indent="-355600">
              <a:spcBef>
                <a:spcPts val="600"/>
              </a:spcBef>
              <a:defRPr sz="2800"/>
            </a:lvl5pPr>
          </a:lstStyle>
          <a:p>
            <a:pPr/>
            <a:r>
              <a:t>Gövde Düzeyi Bir</a:t>
            </a:r>
          </a:p>
          <a:p>
            <a:pPr lvl="1"/>
            <a:r>
              <a:t>Gövde Düzeyi İki</a:t>
            </a:r>
          </a:p>
          <a:p>
            <a:pPr lvl="2"/>
            <a:r>
              <a:t>Gövde Düzeyi Üç</a:t>
            </a:r>
          </a:p>
          <a:p>
            <a:pPr lvl="3"/>
            <a:r>
              <a:t>Gövde Düzeyi Dört</a:t>
            </a:r>
          </a:p>
          <a:p>
            <a:pPr lvl="4"/>
            <a:r>
              <a:t>Gövde Düzeyi Beş</a:t>
            </a:r>
          </a:p>
        </p:txBody>
      </p:sp>
      <p:sp>
        <p:nvSpPr>
          <p:cNvPr id="40"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7" name="Başlık Metni"/>
          <p:cNvSpPr txBox="1"/>
          <p:nvPr>
            <p:ph type="title"/>
          </p:nvPr>
        </p:nvSpPr>
        <p:spPr>
          <a:prstGeom prst="rect">
            <a:avLst/>
          </a:prstGeom>
        </p:spPr>
        <p:txBody>
          <a:bodyPr/>
          <a:lstStyle/>
          <a:p>
            <a:pPr/>
            <a:r>
              <a:t>Başlık Metni</a:t>
            </a:r>
          </a:p>
        </p:txBody>
      </p:sp>
      <p:sp>
        <p:nvSpPr>
          <p:cNvPr id="48" name="Gövde Düzeyi Bir…"/>
          <p:cNvSpPr txBox="1"/>
          <p:nvPr>
            <p:ph type="body" sz="quarter" idx="1"/>
          </p:nvPr>
        </p:nvSpPr>
        <p:spPr>
          <a:xfrm>
            <a:off x="457200" y="1535112"/>
            <a:ext cx="4040188" cy="639763"/>
          </a:xfrm>
          <a:prstGeom prst="rect">
            <a:avLst/>
          </a:prstGeom>
        </p:spPr>
        <p:txBody>
          <a:bodyPr anchor="b"/>
          <a:lstStyle>
            <a:lvl1pPr marL="0" indent="0">
              <a:spcBef>
                <a:spcPts val="500"/>
              </a:spcBef>
              <a:buSzTx/>
              <a:buFontTx/>
              <a:buNone/>
              <a:defRPr b="1" sz="2400"/>
            </a:lvl1pPr>
            <a:lvl2pPr marL="0" indent="0">
              <a:spcBef>
                <a:spcPts val="500"/>
              </a:spcBef>
              <a:buSzTx/>
              <a:buFontTx/>
              <a:buNone/>
              <a:defRPr b="1" sz="2400"/>
            </a:lvl2pPr>
            <a:lvl3pPr marL="0" indent="0">
              <a:spcBef>
                <a:spcPts val="500"/>
              </a:spcBef>
              <a:buSzTx/>
              <a:buFontTx/>
              <a:buNone/>
              <a:defRPr b="1" sz="2400"/>
            </a:lvl3pPr>
            <a:lvl4pPr marL="0" indent="0">
              <a:spcBef>
                <a:spcPts val="500"/>
              </a:spcBef>
              <a:buSzTx/>
              <a:buFontTx/>
              <a:buNone/>
              <a:defRPr b="1" sz="2400"/>
            </a:lvl4pPr>
            <a:lvl5pPr marL="0" indent="0">
              <a:spcBef>
                <a:spcPts val="500"/>
              </a:spcBef>
              <a:buSzTx/>
              <a:buFontTx/>
              <a:buNone/>
              <a:defRPr b="1" sz="2400"/>
            </a:lvl5pPr>
          </a:lstStyle>
          <a:p>
            <a:pPr/>
            <a:r>
              <a:t>Gövde Düzeyi Bir</a:t>
            </a:r>
          </a:p>
          <a:p>
            <a:pPr lvl="1"/>
            <a:r>
              <a:t>Gövde Düzeyi İki</a:t>
            </a:r>
          </a:p>
          <a:p>
            <a:pPr lvl="2"/>
            <a:r>
              <a:t>Gövde Düzeyi Üç</a:t>
            </a:r>
          </a:p>
          <a:p>
            <a:pPr lvl="3"/>
            <a:r>
              <a:t>Gövde Düzeyi Dört</a:t>
            </a:r>
          </a:p>
          <a:p>
            <a:pPr lvl="4"/>
            <a:r>
              <a:t>Gövde Düzeyi Beş</a:t>
            </a:r>
          </a:p>
        </p:txBody>
      </p:sp>
      <p:sp>
        <p:nvSpPr>
          <p:cNvPr id="49" name="Text Placeholder 4"/>
          <p:cNvSpPr/>
          <p:nvPr>
            <p:ph type="body" sz="quarter" idx="13"/>
          </p:nvPr>
        </p:nvSpPr>
        <p:spPr>
          <a:xfrm>
            <a:off x="4645025" y="1535112"/>
            <a:ext cx="4041775" cy="639768"/>
          </a:xfrm>
          <a:prstGeom prst="rect">
            <a:avLst/>
          </a:prstGeom>
        </p:spPr>
        <p:txBody>
          <a:bodyPr anchor="b"/>
          <a:lstStyle/>
          <a:p>
            <a:pPr/>
          </a:p>
        </p:txBody>
      </p:sp>
      <p:sp>
        <p:nvSpPr>
          <p:cNvPr id="50"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7" name="Başlık Metni"/>
          <p:cNvSpPr txBox="1"/>
          <p:nvPr>
            <p:ph type="title"/>
          </p:nvPr>
        </p:nvSpPr>
        <p:spPr>
          <a:prstGeom prst="rect">
            <a:avLst/>
          </a:prstGeom>
        </p:spPr>
        <p:txBody>
          <a:bodyPr/>
          <a:lstStyle/>
          <a:p>
            <a:pPr/>
            <a:r>
              <a:t>Başlık Metni</a:t>
            </a:r>
          </a:p>
        </p:txBody>
      </p:sp>
      <p:sp>
        <p:nvSpPr>
          <p:cNvPr id="58"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5"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2" name="Başlık Metni"/>
          <p:cNvSpPr txBox="1"/>
          <p:nvPr>
            <p:ph type="title"/>
          </p:nvPr>
        </p:nvSpPr>
        <p:spPr>
          <a:xfrm>
            <a:off x="457200" y="273050"/>
            <a:ext cx="3008316" cy="1162050"/>
          </a:xfrm>
          <a:prstGeom prst="rect">
            <a:avLst/>
          </a:prstGeom>
        </p:spPr>
        <p:txBody>
          <a:bodyPr anchor="b"/>
          <a:lstStyle>
            <a:lvl1pPr algn="l">
              <a:defRPr b="1" sz="2000"/>
            </a:lvl1pPr>
          </a:lstStyle>
          <a:p>
            <a:pPr/>
            <a:r>
              <a:t>Başlık Metni</a:t>
            </a:r>
          </a:p>
        </p:txBody>
      </p:sp>
      <p:sp>
        <p:nvSpPr>
          <p:cNvPr id="73" name="Gövde Düzeyi Bir…"/>
          <p:cNvSpPr txBox="1"/>
          <p:nvPr>
            <p:ph type="body" idx="1"/>
          </p:nvPr>
        </p:nvSpPr>
        <p:spPr>
          <a:xfrm>
            <a:off x="3575050" y="273050"/>
            <a:ext cx="5111750" cy="5853113"/>
          </a:xfrm>
          <a:prstGeom prst="rect">
            <a:avLst/>
          </a:prstGeom>
        </p:spPr>
        <p:txBody>
          <a:bodyPr/>
          <a:lstStyle/>
          <a:p>
            <a:pPr/>
            <a:r>
              <a:t>Gövde Düzeyi Bir</a:t>
            </a:r>
          </a:p>
          <a:p>
            <a:pPr lvl="1"/>
            <a:r>
              <a:t>Gövde Düzeyi İki</a:t>
            </a:r>
          </a:p>
          <a:p>
            <a:pPr lvl="2"/>
            <a:r>
              <a:t>Gövde Düzeyi Üç</a:t>
            </a:r>
          </a:p>
          <a:p>
            <a:pPr lvl="3"/>
            <a:r>
              <a:t>Gövde Düzeyi Dört</a:t>
            </a:r>
          </a:p>
          <a:p>
            <a:pPr lvl="4"/>
            <a:r>
              <a:t>Gövde Düzeyi Beş</a:t>
            </a:r>
          </a:p>
        </p:txBody>
      </p:sp>
      <p:sp>
        <p:nvSpPr>
          <p:cNvPr id="74" name="Text Placeholder 3"/>
          <p:cNvSpPr/>
          <p:nvPr>
            <p:ph type="body" sz="half" idx="13"/>
          </p:nvPr>
        </p:nvSpPr>
        <p:spPr>
          <a:xfrm>
            <a:off x="457198" y="1435100"/>
            <a:ext cx="3008317" cy="4691063"/>
          </a:xfrm>
          <a:prstGeom prst="rect">
            <a:avLst/>
          </a:prstGeom>
        </p:spPr>
        <p:txBody>
          <a:bodyPr/>
          <a:lstStyle/>
          <a:p>
            <a:pPr/>
          </a:p>
        </p:txBody>
      </p:sp>
      <p:sp>
        <p:nvSpPr>
          <p:cNvPr id="75"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2" name="Başlık Metni"/>
          <p:cNvSpPr txBox="1"/>
          <p:nvPr>
            <p:ph type="title"/>
          </p:nvPr>
        </p:nvSpPr>
        <p:spPr>
          <a:xfrm>
            <a:off x="1792288" y="4800600"/>
            <a:ext cx="5486404" cy="566738"/>
          </a:xfrm>
          <a:prstGeom prst="rect">
            <a:avLst/>
          </a:prstGeom>
        </p:spPr>
        <p:txBody>
          <a:bodyPr anchor="b"/>
          <a:lstStyle>
            <a:lvl1pPr algn="l">
              <a:defRPr b="1" sz="2000"/>
            </a:lvl1pPr>
          </a:lstStyle>
          <a:p>
            <a:pPr/>
            <a:r>
              <a:t>Başlık Metni</a:t>
            </a:r>
          </a:p>
        </p:txBody>
      </p:sp>
      <p:sp>
        <p:nvSpPr>
          <p:cNvPr id="83" name="Picture Placeholder 2"/>
          <p:cNvSpPr/>
          <p:nvPr>
            <p:ph type="pic" sz="half" idx="13"/>
          </p:nvPr>
        </p:nvSpPr>
        <p:spPr>
          <a:xfrm>
            <a:off x="1792288" y="612775"/>
            <a:ext cx="5486404" cy="4114800"/>
          </a:xfrm>
          <a:prstGeom prst="rect">
            <a:avLst/>
          </a:prstGeom>
        </p:spPr>
        <p:txBody>
          <a:bodyPr lIns="91439" tIns="45719" rIns="91439" bIns="45719">
            <a:noAutofit/>
          </a:bodyPr>
          <a:lstStyle/>
          <a:p>
            <a:pPr/>
          </a:p>
        </p:txBody>
      </p:sp>
      <p:sp>
        <p:nvSpPr>
          <p:cNvPr id="84" name="Gövde Düzeyi Bir…"/>
          <p:cNvSpPr txBox="1"/>
          <p:nvPr>
            <p:ph type="body" sz="quarter" idx="1"/>
          </p:nvPr>
        </p:nvSpPr>
        <p:spPr>
          <a:xfrm>
            <a:off x="1792288" y="5367337"/>
            <a:ext cx="5486404" cy="804868"/>
          </a:xfrm>
          <a:prstGeom prst="rect">
            <a:avLst/>
          </a:prstGeom>
        </p:spPr>
        <p:txBody>
          <a:bodyPr/>
          <a:lstStyle>
            <a:lvl1pPr marL="0" indent="0">
              <a:spcBef>
                <a:spcPts val="300"/>
              </a:spcBef>
              <a:buSzTx/>
              <a:buFontTx/>
              <a:buNone/>
              <a:defRPr sz="1400"/>
            </a:lvl1pPr>
            <a:lvl2pPr marL="0" indent="0">
              <a:spcBef>
                <a:spcPts val="300"/>
              </a:spcBef>
              <a:buSzTx/>
              <a:buFontTx/>
              <a:buNone/>
              <a:defRPr sz="1400"/>
            </a:lvl2pPr>
            <a:lvl3pPr marL="0" indent="0">
              <a:spcBef>
                <a:spcPts val="300"/>
              </a:spcBef>
              <a:buSzTx/>
              <a:buFontTx/>
              <a:buNone/>
              <a:defRPr sz="1400"/>
            </a:lvl3pPr>
            <a:lvl4pPr marL="0" indent="0">
              <a:spcBef>
                <a:spcPts val="300"/>
              </a:spcBef>
              <a:buSzTx/>
              <a:buFontTx/>
              <a:buNone/>
              <a:defRPr sz="1400"/>
            </a:lvl4pPr>
            <a:lvl5pPr marL="0" indent="0">
              <a:spcBef>
                <a:spcPts val="300"/>
              </a:spcBef>
              <a:buSzTx/>
              <a:buFontTx/>
              <a:buNone/>
              <a:defRPr sz="1400"/>
            </a:lvl5pPr>
          </a:lstStyle>
          <a:p>
            <a:pPr/>
            <a:r>
              <a:t>Gövde Düzeyi Bir</a:t>
            </a:r>
          </a:p>
          <a:p>
            <a:pPr lvl="1"/>
            <a:r>
              <a:t>Gövde Düzeyi İki</a:t>
            </a:r>
          </a:p>
          <a:p>
            <a:pPr lvl="2"/>
            <a:r>
              <a:t>Gövde Düzeyi Üç</a:t>
            </a:r>
          </a:p>
          <a:p>
            <a:pPr lvl="3"/>
            <a:r>
              <a:t>Gövde Düzeyi Dört</a:t>
            </a:r>
          </a:p>
          <a:p>
            <a:pPr lvl="4"/>
            <a:r>
              <a:t>Gövde Düzeyi Beş</a:t>
            </a:r>
          </a:p>
        </p:txBody>
      </p:sp>
      <p:sp>
        <p:nvSpPr>
          <p:cNvPr id="85" name="Slayt Numarası"/>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Başlık Metni"/>
          <p:cNvSpPr txBox="1"/>
          <p:nvPr>
            <p:ph type="title"/>
          </p:nvPr>
        </p:nvSpPr>
        <p:spPr>
          <a:xfrm>
            <a:off x="457200" y="274638"/>
            <a:ext cx="8229600" cy="114300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Başlık Metni</a:t>
            </a:r>
          </a:p>
        </p:txBody>
      </p:sp>
      <p:sp>
        <p:nvSpPr>
          <p:cNvPr id="3" name="Gövde Düzeyi Bir…"/>
          <p:cNvSpPr txBox="1"/>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Gövde Düzeyi Bir</a:t>
            </a:r>
          </a:p>
          <a:p>
            <a:pPr lvl="1"/>
            <a:r>
              <a:t>Gövde Düzeyi İki</a:t>
            </a:r>
          </a:p>
          <a:p>
            <a:pPr lvl="2"/>
            <a:r>
              <a:t>Gövde Düzeyi Üç</a:t>
            </a:r>
          </a:p>
          <a:p>
            <a:pPr lvl="3"/>
            <a:r>
              <a:t>Gövde Düzeyi Dört</a:t>
            </a:r>
          </a:p>
          <a:p>
            <a:pPr lvl="4"/>
            <a:r>
              <a:t>Gövde Düzeyi Beş</a:t>
            </a:r>
          </a:p>
        </p:txBody>
      </p:sp>
      <p:sp>
        <p:nvSpPr>
          <p:cNvPr id="4" name="Slayt Numarası"/>
          <p:cNvSpPr txBox="1"/>
          <p:nvPr>
            <p:ph type="sldNum" sz="quarter" idx="2"/>
          </p:nvPr>
        </p:nvSpPr>
        <p:spPr>
          <a:xfrm>
            <a:off x="8422824" y="6404294"/>
            <a:ext cx="263979" cy="269237"/>
          </a:xfrm>
          <a:prstGeom prst="rect">
            <a:avLst/>
          </a:prstGeom>
          <a:ln w="12700">
            <a:miter lim="400000"/>
          </a:ln>
        </p:spPr>
        <p:txBody>
          <a:bodyPr wrap="none" lIns="45718" tIns="45718" rIns="45718" bIns="45718" anchor="ctr">
            <a:spAutoFit/>
          </a:bodyPr>
          <a:lstStyle>
            <a:lvl1pPr algn="r">
              <a:defRPr sz="1200">
                <a:solidFill>
                  <a:srgbClr val="888888"/>
                </a:solidFill>
                <a:latin typeface="+mn-lt"/>
                <a:ea typeface="+mn-ea"/>
                <a:cs typeface="+mn-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transition xmlns:p14="http://schemas.microsoft.com/office/powerpoint/2010/main" spd="med" advClick="1"/>
  <p:txStyles>
    <p:titleStyle>
      <a:lvl1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1pPr>
      <a:lvl2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2pPr>
      <a:lvl3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3pPr>
      <a:lvl4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4pPr>
      <a:lvl5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5pPr>
      <a:lvl6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6pPr>
      <a:lvl7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7pPr>
      <a:lvl8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8pPr>
      <a:lvl9pPr marL="0" marR="0" indent="0" algn="ctr" defTabSz="457200" rtl="0" latinLnBrk="0">
        <a:lnSpc>
          <a:spcPct val="100000"/>
        </a:lnSpc>
        <a:spcBef>
          <a:spcPts val="0"/>
        </a:spcBef>
        <a:spcAft>
          <a:spcPts val="0"/>
        </a:spcAft>
        <a:buClrTx/>
        <a:buSzTx/>
        <a:buFontTx/>
        <a:buNone/>
        <a:tabLst/>
        <a:defRPr b="0" baseline="0" cap="none" i="0" spc="0" strike="noStrike" sz="4400" u="none">
          <a:ln>
            <a:noFill/>
          </a:ln>
          <a:solidFill>
            <a:srgbClr val="000000"/>
          </a:solidFill>
          <a:uFillTx/>
          <a:latin typeface="+mn-lt"/>
          <a:ea typeface="+mn-ea"/>
          <a:cs typeface="+mn-cs"/>
          <a:sym typeface="Calibri"/>
        </a:defRPr>
      </a:lvl9pPr>
    </p:titleStyle>
    <p:bodyStyle>
      <a:lvl1pPr marL="342900" marR="0" indent="-342900"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1pPr>
      <a:lvl2pPr marL="783771" marR="0" indent="-326571"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2pPr>
      <a:lvl3pPr marL="1219200" marR="0" indent="-304800"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3pPr>
      <a:lvl4pPr marL="1737360" marR="0" indent="-365760"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4pPr>
      <a:lvl5pPr marL="2194560" marR="0" indent="-365760"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5pPr>
      <a:lvl6pPr marL="2651760" marR="0" indent="-365760"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6pPr>
      <a:lvl7pPr marL="3108960" marR="0" indent="-365760"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7pPr>
      <a:lvl8pPr marL="3566159" marR="0" indent="-365759"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8pPr>
      <a:lvl9pPr marL="4023359" marR="0" indent="-365759" algn="l" defTabSz="457200" rtl="0" latinLnBrk="0">
        <a:lnSpc>
          <a:spcPct val="100000"/>
        </a:lnSpc>
        <a:spcBef>
          <a:spcPts val="700"/>
        </a:spcBef>
        <a:spcAft>
          <a:spcPts val="0"/>
        </a:spcAft>
        <a:buClrTx/>
        <a:buSzPct val="100000"/>
        <a:buFont typeface="Arial"/>
        <a:buChar char="•"/>
        <a:tabLst/>
        <a:defRPr b="0" baseline="0" cap="none" i="0" spc="0" strike="noStrike" sz="3200" u="none">
          <a:ln>
            <a:noFill/>
          </a:ln>
          <a:solidFill>
            <a:srgbClr val="000000"/>
          </a:solidFill>
          <a:uFillTx/>
          <a:latin typeface="+mn-lt"/>
          <a:ea typeface="+mn-ea"/>
          <a:cs typeface="+mn-cs"/>
          <a:sym typeface="Calibri"/>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1pPr>
      <a:lvl2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2pPr>
      <a:lvl3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3pPr>
      <a:lvl4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4pPr>
      <a:lvl5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5pPr>
      <a:lvl6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6pPr>
      <a:lvl7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7pPr>
      <a:lvl8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8pPr>
      <a:lvl9pPr marL="0" marR="0" indent="0" algn="r" defTabSz="4572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1.jpeg"/><Relationship Id="rId5"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 Id="rId3" Type="http://schemas.openxmlformats.org/officeDocument/2006/relationships/image" Target="../media/image17.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24.png"/><Relationship Id="rId5" Type="http://schemas.openxmlformats.org/officeDocument/2006/relationships/image" Target="../media/image25.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image" Target="../media/image3.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 Id="rId3" Type="http://schemas.openxmlformats.org/officeDocument/2006/relationships/image" Target="../media/image28.png"/><Relationship Id="rId4" Type="http://schemas.openxmlformats.org/officeDocument/2006/relationships/image" Target="../media/image12.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29.png"/><Relationship Id="rId4" Type="http://schemas.openxmlformats.org/officeDocument/2006/relationships/image" Target="../media/image12.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34.png"/><Relationship Id="rId4" Type="http://schemas.openxmlformats.org/officeDocument/2006/relationships/image" Target="../media/image12.png"/><Relationship Id="rId5" Type="http://schemas.openxmlformats.org/officeDocument/2006/relationships/image" Target="../media/image35.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36.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 Id="rId3" Type="http://schemas.openxmlformats.org/officeDocument/2006/relationships/image" Target="../media/image37.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 Id="rId3" Type="http://schemas.openxmlformats.org/officeDocument/2006/relationships/image" Target="../media/image38.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3.jpeg"/><Relationship Id="rId3" Type="http://schemas.openxmlformats.org/officeDocument/2006/relationships/image" Target="../media/image12.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2.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1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5.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jpeg"/><Relationship Id="rId3" Type="http://schemas.openxmlformats.org/officeDocument/2006/relationships/image" Target="../media/image7.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 Id="rId3" Type="http://schemas.openxmlformats.org/officeDocument/2006/relationships/image" Target="../media/image3.png"/><Relationship Id="rId4" Type="http://schemas.openxmlformats.org/officeDocument/2006/relationships/image" Target="../media/image42.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43.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3.png"/><Relationship Id="rId4" Type="http://schemas.openxmlformats.org/officeDocument/2006/relationships/image" Target="../media/image8.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3.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4.png"/><Relationship Id="rId5"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 name="TextBox 3"/>
          <p:cNvSpPr txBox="1"/>
          <p:nvPr/>
        </p:nvSpPr>
        <p:spPr>
          <a:xfrm>
            <a:off x="682768" y="5297809"/>
            <a:ext cx="3681370" cy="9804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b="1" sz="2400">
                <a:solidFill>
                  <a:srgbClr val="564C86"/>
                </a:solidFill>
                <a:latin typeface="+mn-lt"/>
                <a:ea typeface="+mn-ea"/>
                <a:cs typeface="+mn-cs"/>
                <a:sym typeface="Calibri"/>
              </a:defRPr>
            </a:pPr>
            <a:r>
              <a:t>Doç.Dr.Remzi ABALI</a:t>
            </a:r>
          </a:p>
          <a:p>
            <a:pPr>
              <a:defRPr b="1">
                <a:latin typeface="+mn-lt"/>
                <a:ea typeface="+mn-ea"/>
                <a:cs typeface="+mn-cs"/>
                <a:sym typeface="Calibri"/>
              </a:defRPr>
            </a:pPr>
          </a:p>
          <a:p>
            <a:pPr>
              <a:defRPr b="1">
                <a:solidFill>
                  <a:srgbClr val="8A4274"/>
                </a:solidFill>
                <a:latin typeface="+mn-lt"/>
                <a:ea typeface="+mn-ea"/>
                <a:cs typeface="+mn-cs"/>
                <a:sym typeface="Calibri"/>
              </a:defRPr>
            </a:pPr>
            <a:r>
              <a:t>Bahçeci Fulya Tüp Bebek Merkezi</a:t>
            </a:r>
          </a:p>
        </p:txBody>
      </p:sp>
      <p:pic>
        <p:nvPicPr>
          <p:cNvPr id="194" name="4 Resim" descr="4 Resim"/>
          <p:cNvPicPr>
            <a:picLocks noChangeAspect="1"/>
          </p:cNvPicPr>
          <p:nvPr/>
        </p:nvPicPr>
        <p:blipFill>
          <a:blip r:embed="rId2">
            <a:extLst/>
          </a:blip>
          <a:stretch>
            <a:fillRect/>
          </a:stretch>
        </p:blipFill>
        <p:spPr>
          <a:xfrm>
            <a:off x="8172398" y="5805263"/>
            <a:ext cx="669537" cy="765185"/>
          </a:xfrm>
          <a:prstGeom prst="rect">
            <a:avLst/>
          </a:prstGeom>
          <a:ln w="12700">
            <a:miter lim="400000"/>
          </a:ln>
        </p:spPr>
      </p:pic>
      <p:pic>
        <p:nvPicPr>
          <p:cNvPr id="195" name="Ekran Resmi 2015-02-24 20.01.52.png" descr="Ekran Resmi 2015-02-24 20.01.52.png"/>
          <p:cNvPicPr>
            <a:picLocks noChangeAspect="1"/>
          </p:cNvPicPr>
          <p:nvPr/>
        </p:nvPicPr>
        <p:blipFill>
          <a:blip r:embed="rId3">
            <a:extLst/>
          </a:blip>
          <a:stretch>
            <a:fillRect/>
          </a:stretch>
        </p:blipFill>
        <p:spPr>
          <a:xfrm>
            <a:off x="2974186" y="2276681"/>
            <a:ext cx="3401664" cy="2304636"/>
          </a:xfrm>
          <a:prstGeom prst="rect">
            <a:avLst/>
          </a:prstGeom>
          <a:ln w="12700">
            <a:miter lim="400000"/>
          </a:ln>
        </p:spPr>
      </p:pic>
      <p:pic>
        <p:nvPicPr>
          <p:cNvPr id="196" name="IMG_1417.JPG" descr="IMG_1417.JPG"/>
          <p:cNvPicPr>
            <a:picLocks noChangeAspect="1"/>
          </p:cNvPicPr>
          <p:nvPr/>
        </p:nvPicPr>
        <p:blipFill>
          <a:blip r:embed="rId4">
            <a:extLst/>
          </a:blip>
          <a:stretch>
            <a:fillRect/>
          </a:stretch>
        </p:blipFill>
        <p:spPr>
          <a:xfrm>
            <a:off x="146706" y="2339644"/>
            <a:ext cx="2904952" cy="2178712"/>
          </a:xfrm>
          <a:prstGeom prst="rect">
            <a:avLst/>
          </a:prstGeom>
          <a:ln w="12700">
            <a:miter lim="400000"/>
          </a:ln>
        </p:spPr>
      </p:pic>
      <p:sp>
        <p:nvSpPr>
          <p:cNvPr id="197" name="Dikdörtgen"/>
          <p:cNvSpPr/>
          <p:nvPr/>
        </p:nvSpPr>
        <p:spPr>
          <a:xfrm>
            <a:off x="6415280" y="2352344"/>
            <a:ext cx="1270003" cy="188919"/>
          </a:xfrm>
          <a:prstGeom prst="rect">
            <a:avLst/>
          </a:prstGeom>
          <a:solidFill>
            <a:srgbClr val="000000"/>
          </a:solidFill>
          <a:ln w="25400">
            <a:solidFill>
              <a:schemeClr val="accent1"/>
            </a:solidFill>
          </a:ln>
          <a:effectLst>
            <a:outerShdw sx="100000" sy="100000" kx="0" ky="0" algn="b" rotWithShape="0" blurRad="38100" dist="23000" dir="5400000">
              <a:srgbClr val="000000">
                <a:alpha val="35000"/>
              </a:srgbClr>
            </a:outerShdw>
          </a:effectLst>
        </p:spPr>
        <p:txBody>
          <a:bodyPr lIns="45718" tIns="45718" rIns="45718" bIns="45718" anchor="ctr"/>
          <a:lstStyle/>
          <a:p>
            <a:pPr/>
          </a:p>
        </p:txBody>
      </p:sp>
      <p:sp>
        <p:nvSpPr>
          <p:cNvPr id="198" name="1 Başlık"/>
          <p:cNvSpPr txBox="1"/>
          <p:nvPr/>
        </p:nvSpPr>
        <p:spPr>
          <a:xfrm>
            <a:off x="533398" y="578074"/>
            <a:ext cx="8077204" cy="1089582"/>
          </a:xfrm>
          <a:prstGeom prst="rect">
            <a:avLst/>
          </a:prstGeom>
          <a:solidFill>
            <a:srgbClr val="002060"/>
          </a:solidFill>
          <a:ln w="12700">
            <a:miter lim="400000"/>
          </a:ln>
          <a:effectLst>
            <a:outerShdw sx="100000" sy="100000" kx="0" ky="0" algn="b" rotWithShape="0" blurRad="190500" dist="228600" dir="2700000">
              <a:srgbClr val="000000">
                <a:alpha val="30000"/>
              </a:srgbClr>
            </a:outerShdw>
          </a:effectLst>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lgn="ctr" defTabSz="342900">
              <a:lnSpc>
                <a:spcPct val="80000"/>
              </a:lnSpc>
              <a:defRPr>
                <a:solidFill>
                  <a:srgbClr val="FFFFFF"/>
                </a:solidFill>
                <a:latin typeface="+mn-lt"/>
                <a:ea typeface="+mn-ea"/>
                <a:cs typeface="+mn-cs"/>
                <a:sym typeface="Calibri"/>
              </a:defRPr>
            </a:pPr>
          </a:p>
          <a:p>
            <a:pPr algn="ctr" defTabSz="342900">
              <a:lnSpc>
                <a:spcPct val="80000"/>
              </a:lnSpc>
              <a:defRPr b="1" sz="3500">
                <a:solidFill>
                  <a:srgbClr val="FFFFFF"/>
                </a:solidFill>
                <a:latin typeface="+mn-lt"/>
                <a:ea typeface="+mn-ea"/>
                <a:cs typeface="+mn-cs"/>
                <a:sym typeface="Calibri"/>
              </a:defRPr>
            </a:pPr>
            <a:r>
              <a:t>Kanıta Dayalı- IUI 2019</a:t>
            </a:r>
          </a:p>
        </p:txBody>
      </p:sp>
      <p:pic>
        <p:nvPicPr>
          <p:cNvPr id="199" name="IMG_1541.JPG" descr="IMG_1541.JPG"/>
          <p:cNvPicPr>
            <a:picLocks noChangeAspect="1"/>
          </p:cNvPicPr>
          <p:nvPr/>
        </p:nvPicPr>
        <p:blipFill>
          <a:blip r:embed="rId5">
            <a:extLst/>
          </a:blip>
          <a:stretch>
            <a:fillRect/>
          </a:stretch>
        </p:blipFill>
        <p:spPr>
          <a:xfrm>
            <a:off x="6374703" y="2398735"/>
            <a:ext cx="2747369" cy="2060528"/>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1" name="Ekran Resmi 2019-02-12 20.51.17.png" descr="Ekran Resmi 2019-02-12 20.51.17.png"/>
          <p:cNvPicPr>
            <a:picLocks noChangeAspect="1"/>
          </p:cNvPicPr>
          <p:nvPr/>
        </p:nvPicPr>
        <p:blipFill>
          <a:blip r:embed="rId2">
            <a:extLst/>
          </a:blip>
          <a:stretch>
            <a:fillRect/>
          </a:stretch>
        </p:blipFill>
        <p:spPr>
          <a:xfrm>
            <a:off x="886869" y="171037"/>
            <a:ext cx="6745390" cy="2570398"/>
          </a:xfrm>
          <a:prstGeom prst="rect">
            <a:avLst/>
          </a:prstGeom>
          <a:ln w="12700">
            <a:miter lim="400000"/>
          </a:ln>
          <a:effectLst>
            <a:outerShdw sx="100000" sy="100000" kx="0" ky="0" algn="b" rotWithShape="0" blurRad="254000" dist="127000" dir="16200000">
              <a:srgbClr val="000000">
                <a:alpha val="70000"/>
              </a:srgbClr>
            </a:outerShdw>
          </a:effectLst>
        </p:spPr>
      </p:pic>
      <p:pic>
        <p:nvPicPr>
          <p:cNvPr id="252" name="Ekran Resmi 2019-02-12 20.56.12.png" descr="Ekran Resmi 2019-02-12 20.56.12.png"/>
          <p:cNvPicPr>
            <a:picLocks noChangeAspect="1"/>
          </p:cNvPicPr>
          <p:nvPr/>
        </p:nvPicPr>
        <p:blipFill>
          <a:blip r:embed="rId3">
            <a:extLst/>
          </a:blip>
          <a:stretch>
            <a:fillRect/>
          </a:stretch>
        </p:blipFill>
        <p:spPr>
          <a:xfrm>
            <a:off x="374178" y="2971267"/>
            <a:ext cx="8104239" cy="3851522"/>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sp>
        <p:nvSpPr>
          <p:cNvPr id="253" name="Çizgi"/>
          <p:cNvSpPr/>
          <p:nvPr/>
        </p:nvSpPr>
        <p:spPr>
          <a:xfrm>
            <a:off x="444499" y="6106983"/>
            <a:ext cx="7630130" cy="3"/>
          </a:xfrm>
          <a:prstGeom prst="line">
            <a:avLst/>
          </a:prstGeom>
          <a:ln w="25400">
            <a:solidFill>
              <a:schemeClr val="accent2"/>
            </a:solidFill>
          </a:ln>
          <a:effectLst>
            <a:outerShdw sx="100000" sy="100000" kx="0" ky="0" algn="b" rotWithShape="0" blurRad="38100" dist="23000" dir="5400000">
              <a:srgbClr val="000000">
                <a:alpha val="35000"/>
              </a:srgbClr>
            </a:outerShdw>
          </a:effectLst>
        </p:spPr>
        <p:txBody>
          <a:bodyPr lIns="45718" tIns="45718" rIns="45718" bIns="45718"/>
          <a:lstStyle/>
          <a:p>
            <a:pP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5" name="Ekran Resmi 2019-02-13 09.26.49.png" descr="Ekran Resmi 2019-02-13 09.26.49.png"/>
          <p:cNvPicPr>
            <a:picLocks noChangeAspect="1"/>
          </p:cNvPicPr>
          <p:nvPr/>
        </p:nvPicPr>
        <p:blipFill>
          <a:blip r:embed="rId3">
            <a:extLst/>
          </a:blip>
          <a:stretch>
            <a:fillRect/>
          </a:stretch>
        </p:blipFill>
        <p:spPr>
          <a:xfrm>
            <a:off x="717241" y="2670630"/>
            <a:ext cx="7709518" cy="3892027"/>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pic>
        <p:nvPicPr>
          <p:cNvPr id="256" name="Ekran Resmi 2019-02-13 09.27.38.png" descr="Ekran Resmi 2019-02-13 09.27.38.png"/>
          <p:cNvPicPr>
            <a:picLocks noChangeAspect="1"/>
          </p:cNvPicPr>
          <p:nvPr/>
        </p:nvPicPr>
        <p:blipFill>
          <a:blip r:embed="rId4">
            <a:extLst/>
          </a:blip>
          <a:stretch>
            <a:fillRect/>
          </a:stretch>
        </p:blipFill>
        <p:spPr>
          <a:xfrm>
            <a:off x="814275" y="485815"/>
            <a:ext cx="7515450" cy="1743813"/>
          </a:xfrm>
          <a:prstGeom prst="rect">
            <a:avLst/>
          </a:prstGeom>
          <a:ln w="12700">
            <a:miter lim="400000"/>
          </a:ln>
          <a:effectLst>
            <a:outerShdw sx="100000" sy="100000" kx="0" ky="0" algn="b" rotWithShape="0" blurRad="292100" dist="139700" dir="2700000">
              <a:srgbClr val="333333">
                <a:alpha val="64999"/>
              </a:srgbClr>
            </a:outerShdw>
          </a:effectLst>
        </p:spPr>
      </p:pic>
      <p:pic>
        <p:nvPicPr>
          <p:cNvPr id="257" name="Ekran Resmi 2019-02-13 09.28.05.png" descr="Ekran Resmi 2019-02-13 09.28.05.png"/>
          <p:cNvPicPr>
            <a:picLocks noChangeAspect="1"/>
          </p:cNvPicPr>
          <p:nvPr/>
        </p:nvPicPr>
        <p:blipFill>
          <a:blip r:embed="rId5">
            <a:extLst/>
          </a:blip>
          <a:stretch>
            <a:fillRect/>
          </a:stretch>
        </p:blipFill>
        <p:spPr>
          <a:xfrm>
            <a:off x="4429257" y="346386"/>
            <a:ext cx="3670303" cy="457204"/>
          </a:xfrm>
          <a:prstGeom prst="rect">
            <a:avLst/>
          </a:prstGeom>
          <a:ln w="12700">
            <a:miter lim="400000"/>
          </a:ln>
        </p:spPr>
      </p:pic>
      <p:sp>
        <p:nvSpPr>
          <p:cNvPr id="258" name="Çizgi"/>
          <p:cNvSpPr/>
          <p:nvPr/>
        </p:nvSpPr>
        <p:spPr>
          <a:xfrm>
            <a:off x="4454728" y="3954995"/>
            <a:ext cx="950588" cy="3"/>
          </a:xfrm>
          <a:prstGeom prst="line">
            <a:avLst/>
          </a:prstGeom>
          <a:ln w="25400">
            <a:solidFill>
              <a:schemeClr val="accent2"/>
            </a:solidFill>
          </a:ln>
          <a:effectLst>
            <a:outerShdw sx="100000" sy="100000" kx="0" ky="0" algn="b" rotWithShape="0" blurRad="38100" dist="23000" dir="5400000">
              <a:srgbClr val="000000">
                <a:alpha val="35000"/>
              </a:srgbClr>
            </a:outerShdw>
          </a:effectLst>
        </p:spPr>
        <p:txBody>
          <a:bodyPr lIns="45718" tIns="45718" rIns="45718" bIns="45718"/>
          <a:lstStyle/>
          <a:p>
            <a:pPr/>
          </a:p>
        </p:txBody>
      </p:sp>
      <p:sp>
        <p:nvSpPr>
          <p:cNvPr id="259" name="Çizgi"/>
          <p:cNvSpPr/>
          <p:nvPr/>
        </p:nvSpPr>
        <p:spPr>
          <a:xfrm>
            <a:off x="4547560" y="5601946"/>
            <a:ext cx="950586" cy="3"/>
          </a:xfrm>
          <a:prstGeom prst="line">
            <a:avLst/>
          </a:prstGeom>
          <a:ln w="25400">
            <a:solidFill>
              <a:schemeClr val="accent2"/>
            </a:solidFill>
          </a:ln>
          <a:effectLst>
            <a:outerShdw sx="100000" sy="100000" kx="0" ky="0" algn="b" rotWithShape="0" blurRad="38100" dist="23000" dir="5400000">
              <a:srgbClr val="000000">
                <a:alpha val="35000"/>
              </a:srgbClr>
            </a:outerShdw>
          </a:effectLst>
        </p:spPr>
        <p:txBody>
          <a:bodyPr lIns="45718" tIns="45718" rIns="45718" bIns="45718"/>
          <a:lstStyle/>
          <a:p>
            <a:pP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Folikülün kaybolması…"/>
          <p:cNvSpPr txBox="1"/>
          <p:nvPr>
            <p:ph type="body" sz="half" idx="1"/>
          </p:nvPr>
        </p:nvSpPr>
        <p:spPr>
          <a:xfrm>
            <a:off x="525551" y="2040507"/>
            <a:ext cx="3333434" cy="4486816"/>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342899" indent="-342899" defTabSz="914400">
              <a:spcBef>
                <a:spcPts val="700"/>
              </a:spcBef>
              <a:buClr>
                <a:srgbClr val="3366FF"/>
              </a:buClr>
              <a:buSzPct val="80000"/>
              <a:buFontTx/>
              <a:buChar char="●"/>
              <a:defRPr sz="2200">
                <a:latin typeface="Arial"/>
                <a:ea typeface="Arial"/>
                <a:cs typeface="Arial"/>
                <a:sym typeface="Arial"/>
              </a:defRPr>
            </a:pPr>
            <a:r>
              <a:t>Prospektif kohort, 6 merkez</a:t>
            </a:r>
          </a:p>
          <a:p>
            <a:pPr marL="342899" indent="-342899" defTabSz="914400">
              <a:spcBef>
                <a:spcPts val="700"/>
              </a:spcBef>
              <a:buClr>
                <a:srgbClr val="3366FF"/>
              </a:buClr>
              <a:buSzPct val="80000"/>
              <a:buFontTx/>
              <a:buChar char="●"/>
              <a:defRPr sz="2200">
                <a:latin typeface="Arial"/>
                <a:ea typeface="Arial"/>
                <a:cs typeface="Arial"/>
                <a:sym typeface="Arial"/>
              </a:defRPr>
            </a:pPr>
            <a:r>
              <a:t>709 hasta-862 siklus</a:t>
            </a:r>
          </a:p>
          <a:p>
            <a:pPr marL="342899" indent="-342899" defTabSz="914400">
              <a:spcBef>
                <a:spcPts val="700"/>
              </a:spcBef>
              <a:buClr>
                <a:srgbClr val="3366FF"/>
              </a:buClr>
              <a:buSzPct val="80000"/>
              <a:buFontTx/>
              <a:buChar char="●"/>
              <a:defRPr sz="2200">
                <a:latin typeface="Arial"/>
                <a:ea typeface="Arial"/>
                <a:cs typeface="Arial"/>
                <a:sym typeface="Arial"/>
              </a:defRPr>
            </a:pPr>
            <a:r>
              <a:t>FSH/HMG</a:t>
            </a:r>
          </a:p>
          <a:p>
            <a:pPr marL="342899" indent="-342899" defTabSz="914400">
              <a:spcBef>
                <a:spcPts val="700"/>
              </a:spcBef>
              <a:buClr>
                <a:srgbClr val="3366FF"/>
              </a:buClr>
              <a:buSzPct val="80000"/>
              <a:buFontTx/>
              <a:buChar char="●"/>
              <a:defRPr sz="2200">
                <a:latin typeface="Arial"/>
                <a:ea typeface="Arial"/>
                <a:cs typeface="Arial"/>
                <a:sym typeface="Arial"/>
              </a:defRPr>
            </a:pPr>
            <a:r>
              <a:t>Folikül&gt;15 mm</a:t>
            </a:r>
          </a:p>
          <a:p>
            <a:pPr marL="342899" indent="-342899" defTabSz="914400">
              <a:spcBef>
                <a:spcPts val="700"/>
              </a:spcBef>
              <a:buClr>
                <a:srgbClr val="3366FF"/>
              </a:buClr>
              <a:buSzPct val="80000"/>
              <a:buFontTx/>
              <a:buChar char="●"/>
              <a:defRPr sz="2200">
                <a:latin typeface="Arial"/>
                <a:ea typeface="Arial"/>
                <a:cs typeface="Arial"/>
                <a:sym typeface="Arial"/>
              </a:defRPr>
            </a:pPr>
            <a:r>
              <a:t>HCG-36 saat sonra IUI</a:t>
            </a:r>
          </a:p>
          <a:p>
            <a:pPr marL="342899" indent="-342899" defTabSz="914400">
              <a:spcBef>
                <a:spcPts val="700"/>
              </a:spcBef>
              <a:buClr>
                <a:srgbClr val="3366FF"/>
              </a:buClr>
              <a:buSzPct val="80000"/>
              <a:buFontTx/>
              <a:buChar char="●"/>
              <a:defRPr sz="2200">
                <a:latin typeface="Arial"/>
                <a:ea typeface="Arial"/>
                <a:cs typeface="Arial"/>
                <a:sym typeface="Arial"/>
              </a:defRPr>
            </a:pPr>
            <a:r>
              <a:t>40-80 dk arasında en fazla klinik gebelik </a:t>
            </a:r>
          </a:p>
        </p:txBody>
      </p:sp>
      <p:pic>
        <p:nvPicPr>
          <p:cNvPr id="264" name="Ekran Resmi 2019-02-12 22.33.03.png" descr="Ekran Resmi 2019-02-12 22.33.03.png"/>
          <p:cNvPicPr>
            <a:picLocks noChangeAspect="1"/>
          </p:cNvPicPr>
          <p:nvPr/>
        </p:nvPicPr>
        <p:blipFill>
          <a:blip r:embed="rId2">
            <a:extLst/>
          </a:blip>
          <a:stretch>
            <a:fillRect/>
          </a:stretch>
        </p:blipFill>
        <p:spPr>
          <a:xfrm>
            <a:off x="4304257" y="1789365"/>
            <a:ext cx="4663017" cy="4861830"/>
          </a:xfrm>
          <a:prstGeom prst="rect">
            <a:avLst/>
          </a:prstGeom>
          <a:ln w="12700">
            <a:miter lim="400000"/>
          </a:ln>
        </p:spPr>
      </p:pic>
      <p:sp>
        <p:nvSpPr>
          <p:cNvPr id="265" name="Ovulasyon Bulguları"/>
          <p:cNvSpPr txBox="1"/>
          <p:nvPr>
            <p:ph type="title"/>
          </p:nvPr>
        </p:nvSpPr>
        <p:spPr>
          <a:xfrm>
            <a:off x="297711" y="183500"/>
            <a:ext cx="8229601" cy="1143004"/>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defTabSz="452627">
              <a:defRPr sz="3500">
                <a:solidFill>
                  <a:srgbClr val="FFFFFF"/>
                </a:solidFill>
              </a:defRPr>
            </a:lvl1pPr>
          </a:lstStyle>
          <a:p>
            <a:pPr/>
            <a:r>
              <a:t>Sperm hazırlandıktan sonra-IUI arası geçen süre etkili mi?</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7" name="Ekran Resmi 2019-02-13 12.40.00.png" descr="Ekran Resmi 2019-02-13 12.40.00.png"/>
          <p:cNvPicPr>
            <a:picLocks noChangeAspect="1"/>
          </p:cNvPicPr>
          <p:nvPr/>
        </p:nvPicPr>
        <p:blipFill>
          <a:blip r:embed="rId3">
            <a:extLst/>
          </a:blip>
          <a:stretch>
            <a:fillRect/>
          </a:stretch>
        </p:blipFill>
        <p:spPr>
          <a:xfrm>
            <a:off x="1516945" y="136930"/>
            <a:ext cx="5459989" cy="1999254"/>
          </a:xfrm>
          <a:prstGeom prst="rect">
            <a:avLst/>
          </a:prstGeom>
          <a:ln w="12700">
            <a:miter lim="400000"/>
          </a:ln>
          <a:effectLst>
            <a:outerShdw sx="100000" sy="100000" kx="0" ky="0" algn="b" rotWithShape="0" blurRad="292100" dist="139700" dir="2700000">
              <a:srgbClr val="333333">
                <a:alpha val="64999"/>
              </a:srgbClr>
            </a:outerShdw>
          </a:effectLst>
        </p:spPr>
      </p:pic>
      <p:pic>
        <p:nvPicPr>
          <p:cNvPr id="268" name="Ekran Resmi 2019-02-13 12.41.23.png" descr="Ekran Resmi 2019-02-13 12.41.23.png"/>
          <p:cNvPicPr>
            <a:picLocks noChangeAspect="1"/>
          </p:cNvPicPr>
          <p:nvPr/>
        </p:nvPicPr>
        <p:blipFill>
          <a:blip r:embed="rId4">
            <a:extLst/>
          </a:blip>
          <a:stretch>
            <a:fillRect/>
          </a:stretch>
        </p:blipFill>
        <p:spPr>
          <a:xfrm>
            <a:off x="123313" y="2263205"/>
            <a:ext cx="8897374" cy="3230843"/>
          </a:xfrm>
          <a:prstGeom prst="rect">
            <a:avLst/>
          </a:prstGeom>
          <a:ln w="12700">
            <a:miter lim="400000"/>
          </a:ln>
        </p:spPr>
      </p:pic>
      <p:pic>
        <p:nvPicPr>
          <p:cNvPr id="269" name="Ekran Resmi 2019-02-13 12.42.11.png" descr="Ekran Resmi 2019-02-13 12.42.11.png"/>
          <p:cNvPicPr>
            <a:picLocks noChangeAspect="1"/>
          </p:cNvPicPr>
          <p:nvPr/>
        </p:nvPicPr>
        <p:blipFill>
          <a:blip r:embed="rId5">
            <a:extLst/>
          </a:blip>
          <a:stretch>
            <a:fillRect/>
          </a:stretch>
        </p:blipFill>
        <p:spPr>
          <a:xfrm>
            <a:off x="4489096" y="5621068"/>
            <a:ext cx="3436060" cy="24951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3" name="Ekran Resmi 2019-02-13 12.40.00.png" descr="Ekran Resmi 2019-02-13 12.40.00.png"/>
          <p:cNvPicPr>
            <a:picLocks noChangeAspect="1"/>
          </p:cNvPicPr>
          <p:nvPr/>
        </p:nvPicPr>
        <p:blipFill>
          <a:blip r:embed="rId3">
            <a:extLst/>
          </a:blip>
          <a:stretch>
            <a:fillRect/>
          </a:stretch>
        </p:blipFill>
        <p:spPr>
          <a:xfrm>
            <a:off x="1528335" y="159707"/>
            <a:ext cx="5459987" cy="1999257"/>
          </a:xfrm>
          <a:prstGeom prst="rect">
            <a:avLst/>
          </a:prstGeom>
          <a:ln w="12700">
            <a:miter lim="400000"/>
          </a:ln>
          <a:effectLst>
            <a:outerShdw sx="100000" sy="100000" kx="0" ky="0" algn="b" rotWithShape="0" blurRad="292100" dist="139700" dir="2700000">
              <a:srgbClr val="333333">
                <a:alpha val="64999"/>
              </a:srgbClr>
            </a:outerShdw>
          </a:effectLst>
        </p:spPr>
      </p:pic>
      <p:pic>
        <p:nvPicPr>
          <p:cNvPr id="274" name="Ekran Resmi 2019-02-13 12.42.11.png" descr="Ekran Resmi 2019-02-13 12.42.11.png"/>
          <p:cNvPicPr>
            <a:picLocks noChangeAspect="1"/>
          </p:cNvPicPr>
          <p:nvPr/>
        </p:nvPicPr>
        <p:blipFill>
          <a:blip r:embed="rId4">
            <a:extLst/>
          </a:blip>
          <a:stretch>
            <a:fillRect/>
          </a:stretch>
        </p:blipFill>
        <p:spPr>
          <a:xfrm>
            <a:off x="4921891" y="6349986"/>
            <a:ext cx="3436059" cy="249509"/>
          </a:xfrm>
          <a:prstGeom prst="rect">
            <a:avLst/>
          </a:prstGeom>
          <a:ln w="12700">
            <a:miter lim="400000"/>
          </a:ln>
        </p:spPr>
      </p:pic>
      <p:pic>
        <p:nvPicPr>
          <p:cNvPr id="275" name="Ekran Resmi 2019-02-13 12.43.52.png" descr="Ekran Resmi 2019-02-13 12.43.52.png"/>
          <p:cNvPicPr>
            <a:picLocks noChangeAspect="1"/>
          </p:cNvPicPr>
          <p:nvPr/>
        </p:nvPicPr>
        <p:blipFill>
          <a:blip r:embed="rId5">
            <a:extLst/>
          </a:blip>
          <a:stretch>
            <a:fillRect/>
          </a:stretch>
        </p:blipFill>
        <p:spPr>
          <a:xfrm>
            <a:off x="644041" y="2491482"/>
            <a:ext cx="7855919" cy="3412093"/>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9" name="Ekran Resmi 2019-02-13 21.10.22.png" descr="Ekran Resmi 2019-02-13 21.10.22.png"/>
          <p:cNvPicPr>
            <a:picLocks noChangeAspect="1"/>
          </p:cNvPicPr>
          <p:nvPr/>
        </p:nvPicPr>
        <p:blipFill>
          <a:blip r:embed="rId3">
            <a:extLst/>
          </a:blip>
          <a:stretch>
            <a:fillRect/>
          </a:stretch>
        </p:blipFill>
        <p:spPr>
          <a:xfrm>
            <a:off x="785957" y="136620"/>
            <a:ext cx="7353777" cy="1766611"/>
          </a:xfrm>
          <a:prstGeom prst="rect">
            <a:avLst/>
          </a:prstGeom>
          <a:ln w="12700">
            <a:miter lim="400000"/>
          </a:ln>
          <a:effectLst>
            <a:outerShdw sx="100000" sy="100000" kx="0" ky="0" algn="b" rotWithShape="0" blurRad="292100" dist="139700" dir="2700000">
              <a:srgbClr val="333333">
                <a:alpha val="64999"/>
              </a:srgbClr>
            </a:outerShdw>
          </a:effectLst>
        </p:spPr>
      </p:pic>
      <p:sp>
        <p:nvSpPr>
          <p:cNvPr id="280" name="Fertil Steril 2010;94:1261-6"/>
          <p:cNvSpPr txBox="1"/>
          <p:nvPr/>
        </p:nvSpPr>
        <p:spPr>
          <a:xfrm>
            <a:off x="6450790" y="5987608"/>
            <a:ext cx="2411568" cy="329562"/>
          </a:xfrm>
          <a:prstGeom prst="rect">
            <a:avLst/>
          </a:prstGeom>
          <a:gradFill>
            <a:gsLst>
              <a:gs pos="0">
                <a:schemeClr val="accent4">
                  <a:hueOff val="-206663"/>
                  <a:satOff val="29896"/>
                  <a:lumOff val="29240"/>
                  <a:alpha val="54075"/>
                </a:schemeClr>
              </a:gs>
              <a:gs pos="35000">
                <a:srgbClr val="D8C9EE">
                  <a:alpha val="54075"/>
                </a:srgbClr>
              </a:gs>
              <a:gs pos="100000">
                <a:schemeClr val="accent4">
                  <a:hueOff val="-242556"/>
                  <a:satOff val="32941"/>
                  <a:lumOff val="43328"/>
                  <a:alpha val="54075"/>
                </a:schemeClr>
              </a:gs>
            </a:gsLst>
            <a:lin ang="16200000"/>
          </a:gradFill>
          <a:ln>
            <a:solidFill>
              <a:srgbClr val="7D60A0">
                <a:alpha val="54075"/>
              </a:srgbClr>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sz="1500"/>
            </a:lvl1pPr>
          </a:lstStyle>
          <a:p>
            <a:pPr/>
            <a:r>
              <a:t>Fertil Steril 2010;94:1261-6</a:t>
            </a:r>
          </a:p>
        </p:txBody>
      </p:sp>
      <p:sp>
        <p:nvSpPr>
          <p:cNvPr id="281" name="6 RCT…"/>
          <p:cNvSpPr txBox="1"/>
          <p:nvPr>
            <p:ph type="body" idx="1"/>
          </p:nvPr>
        </p:nvSpPr>
        <p:spPr>
          <a:xfrm>
            <a:off x="457200" y="2153385"/>
            <a:ext cx="8229600" cy="3579306"/>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91646" indent="-219210" defTabSz="434613">
              <a:lnSpc>
                <a:spcPct val="150000"/>
              </a:lnSpc>
              <a:spcBef>
                <a:spcPts val="0"/>
              </a:spcBef>
              <a:buSzPct val="60000"/>
              <a:buBlip>
                <a:blip r:embed="rId4"/>
              </a:buBlip>
              <a:defRPr sz="2100">
                <a:latin typeface="+mj-lt"/>
                <a:ea typeface="+mj-ea"/>
                <a:cs typeface="+mj-cs"/>
                <a:sym typeface="Helvetica"/>
              </a:defRPr>
            </a:pPr>
            <a:r>
              <a:t>6 RCT</a:t>
            </a:r>
          </a:p>
          <a:p>
            <a:pPr marL="291646" indent="-219210" defTabSz="434613">
              <a:lnSpc>
                <a:spcPct val="150000"/>
              </a:lnSpc>
              <a:spcBef>
                <a:spcPts val="0"/>
              </a:spcBef>
              <a:buSzPct val="60000"/>
              <a:buBlip>
                <a:blip r:embed="rId4"/>
              </a:buBlip>
              <a:defRPr sz="2100">
                <a:latin typeface="+mj-lt"/>
                <a:ea typeface="+mj-ea"/>
                <a:cs typeface="+mj-cs"/>
                <a:sym typeface="Helvetica"/>
              </a:defRPr>
            </a:pPr>
            <a:r>
              <a:t>829 Kadın</a:t>
            </a:r>
          </a:p>
          <a:p>
            <a:pPr marL="291646" indent="-219210" defTabSz="434613">
              <a:lnSpc>
                <a:spcPct val="150000"/>
              </a:lnSpc>
              <a:spcBef>
                <a:spcPts val="0"/>
              </a:spcBef>
              <a:buSzPct val="60000"/>
              <a:buBlip>
                <a:blip r:embed="rId4"/>
              </a:buBlip>
              <a:defRPr sz="2100">
                <a:latin typeface="+mj-lt"/>
                <a:ea typeface="+mj-ea"/>
                <a:cs typeface="+mj-cs"/>
                <a:sym typeface="Helvetica"/>
              </a:defRPr>
            </a:pPr>
            <a:r>
              <a:t>KOH: CC/Gonadotropin</a:t>
            </a:r>
          </a:p>
          <a:p>
            <a:pPr marL="291646" indent="-219210" defTabSz="434613">
              <a:lnSpc>
                <a:spcPct val="150000"/>
              </a:lnSpc>
              <a:spcBef>
                <a:spcPts val="0"/>
              </a:spcBef>
              <a:buSzPct val="60000"/>
              <a:buBlip>
                <a:blip r:embed="rId4"/>
              </a:buBlip>
              <a:defRPr sz="2100">
                <a:latin typeface="+mj-lt"/>
                <a:ea typeface="+mj-ea"/>
                <a:cs typeface="+mj-cs"/>
                <a:sym typeface="Helvetica"/>
              </a:defRPr>
            </a:pPr>
            <a:r>
              <a:t>Klinik gebelik oranı</a:t>
            </a:r>
          </a:p>
          <a:p>
            <a:pPr lvl="2" marL="1088438" indent="-219211" defTabSz="434613">
              <a:lnSpc>
                <a:spcPct val="150000"/>
              </a:lnSpc>
              <a:spcBef>
                <a:spcPts val="0"/>
              </a:spcBef>
              <a:buSzPct val="60000"/>
              <a:buBlip>
                <a:blip r:embed="rId4"/>
              </a:buBlip>
              <a:defRPr sz="2100">
                <a:latin typeface="+mj-lt"/>
                <a:ea typeface="+mj-ea"/>
                <a:cs typeface="+mj-cs"/>
                <a:sym typeface="Helvetica"/>
              </a:defRPr>
            </a:pPr>
            <a:r>
              <a:t>Double IUI: 54/398 (%13.6)</a:t>
            </a:r>
          </a:p>
          <a:p>
            <a:pPr lvl="2" marL="1088438" indent="-219211" defTabSz="434613">
              <a:lnSpc>
                <a:spcPct val="150000"/>
              </a:lnSpc>
              <a:spcBef>
                <a:spcPts val="0"/>
              </a:spcBef>
              <a:buSzPct val="60000"/>
              <a:buBlip>
                <a:blip r:embed="rId4"/>
              </a:buBlip>
              <a:defRPr sz="2100">
                <a:latin typeface="+mj-lt"/>
                <a:ea typeface="+mj-ea"/>
                <a:cs typeface="+mj-cs"/>
                <a:sym typeface="Helvetica"/>
              </a:defRPr>
            </a:pPr>
            <a:r>
              <a:t>Single IUI: 62/431 (%14.4)</a:t>
            </a:r>
          </a:p>
          <a:p>
            <a:pPr lvl="2" marL="1047141" indent="-177912" defTabSz="434613">
              <a:lnSpc>
                <a:spcPts val="3200"/>
              </a:lnSpc>
              <a:spcBef>
                <a:spcPts val="1000"/>
              </a:spcBef>
              <a:buSzPct val="60000"/>
              <a:buBlip>
                <a:blip r:embed="rId4"/>
              </a:buBlip>
              <a:defRPr b="1" sz="1700">
                <a:solidFill>
                  <a:srgbClr val="FF2600"/>
                </a:solidFill>
                <a:latin typeface="Tahoma"/>
                <a:ea typeface="Tahoma"/>
                <a:cs typeface="Tahoma"/>
                <a:sym typeface="Tahoma"/>
              </a:defRPr>
            </a:pPr>
            <a:r>
              <a:t>OR:0.92, %95 CI (0.58-1.45), p=0.715</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Ultrasonografi -Folikül Boyutu"/>
          <p:cNvSpPr txBox="1"/>
          <p:nvPr>
            <p:ph type="title"/>
          </p:nvPr>
        </p:nvSpPr>
        <p:spPr>
          <a:xfrm>
            <a:off x="286437" y="98036"/>
            <a:ext cx="8229601" cy="1143004"/>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Double vs Single IUI</a:t>
            </a:r>
          </a:p>
        </p:txBody>
      </p:sp>
      <p:graphicFrame>
        <p:nvGraphicFramePr>
          <p:cNvPr id="286" name="Tablo"/>
          <p:cNvGraphicFramePr/>
          <p:nvPr/>
        </p:nvGraphicFramePr>
        <p:xfrm>
          <a:off x="809495" y="1653145"/>
          <a:ext cx="7183482" cy="3352897"/>
        </p:xfrm>
        <a:graphic xmlns:a="http://schemas.openxmlformats.org/drawingml/2006/main">
          <a:graphicData uri="http://schemas.openxmlformats.org/drawingml/2006/table">
            <a:tbl>
              <a:tblPr firstCol="1" firstRow="1" lastCol="0" lastRow="0" bandCol="0" bandRow="1" rtl="0">
                <a:tableStyleId>{4C3C2611-4C71-4FC5-86AE-919BDF0F9419}</a:tableStyleId>
              </a:tblPr>
              <a:tblGrid>
                <a:gridCol w="3173835"/>
                <a:gridCol w="4009646"/>
              </a:tblGrid>
              <a:tr h="368850">
                <a:tc>
                  <a:txBody>
                    <a:bodyPr/>
                    <a:lstStyle/>
                    <a:p>
                      <a:pPr algn="ctr">
                        <a:defRPr sz="2300">
                          <a:solidFill>
                            <a:srgbClr val="0433FF"/>
                          </a:solidFill>
                        </a:defRPr>
                      </a:pPr>
                    </a:p>
                  </a:txBody>
                  <a:tcPr marL="0" marR="0" marT="0" marB="0" anchor="ctr" anchorCtr="0" horzOverflow="overflow">
                    <a:lnL w="12700">
                      <a:solidFill>
                        <a:srgbClr val="919191"/>
                      </a:solidFill>
                      <a:miter lim="400000"/>
                    </a:lnL>
                    <a:lnT w="12700">
                      <a:solidFill>
                        <a:srgbClr val="919191"/>
                      </a:solidFill>
                      <a:miter lim="400000"/>
                    </a:lnT>
                    <a:solidFill>
                      <a:srgbClr val="C0C0C0"/>
                    </a:solidFill>
                  </a:tcPr>
                </a:tc>
                <a:tc>
                  <a:txBody>
                    <a:bodyPr/>
                    <a:lstStyle/>
                    <a:p>
                      <a:pPr algn="ctr">
                        <a:defRPr b="0" sz="1800">
                          <a:solidFill>
                            <a:srgbClr val="000000"/>
                          </a:solidFill>
                        </a:defRPr>
                      </a:pPr>
                      <a:r>
                        <a:rPr b="1" sz="2200">
                          <a:solidFill>
                            <a:srgbClr val="0433FF"/>
                          </a:solidFill>
                        </a:rPr>
                        <a:t>Double vs Single</a:t>
                      </a:r>
                    </a:p>
                  </a:txBody>
                  <a:tcPr marL="0" marR="0" marT="0" marB="0" anchor="ctr" anchorCtr="0" horzOverflow="overflow">
                    <a:lnR w="12700">
                      <a:solidFill>
                        <a:srgbClr val="919191"/>
                      </a:solidFill>
                      <a:miter lim="400000"/>
                    </a:lnR>
                    <a:lnT w="12700">
                      <a:solidFill>
                        <a:srgbClr val="919191"/>
                      </a:solidFill>
                      <a:miter lim="400000"/>
                    </a:lnT>
                    <a:solidFill>
                      <a:srgbClr val="C0C0C0"/>
                    </a:solidFill>
                  </a:tcPr>
                </a:tc>
              </a:tr>
              <a:tr h="478845">
                <a:tc>
                  <a:txBody>
                    <a:bodyPr/>
                    <a:lstStyle/>
                    <a:p>
                      <a:pPr algn="l">
                        <a:lnSpc>
                          <a:spcPts val="3700"/>
                        </a:lnSpc>
                        <a:spcBef>
                          <a:spcPts val="1200"/>
                        </a:spcBef>
                        <a:defRPr b="0" sz="1800">
                          <a:solidFill>
                            <a:srgbClr val="000000"/>
                          </a:solidFill>
                        </a:defRPr>
                      </a:pPr>
                      <a:r>
                        <a:rPr sz="1900">
                          <a:solidFill>
                            <a:srgbClr val="FF2F92"/>
                          </a:solidFill>
                          <a:latin typeface="Times"/>
                          <a:ea typeface="Times"/>
                          <a:cs typeface="Times"/>
                          <a:sym typeface="Times"/>
                        </a:rPr>
                        <a:t>Cantineu, 2003</a:t>
                      </a:r>
                    </a:p>
                  </a:txBody>
                  <a:tcPr marL="0" marR="0" marT="0" marB="0" anchor="ctr" anchorCtr="0" horzOverflow="overflow">
                    <a:lnL w="12700">
                      <a:solidFill>
                        <a:srgbClr val="919191"/>
                      </a:solidFill>
                      <a:miter lim="400000"/>
                    </a:lnL>
                    <a:solidFill>
                      <a:srgbClr val="D6D6D6"/>
                    </a:solidFill>
                  </a:tcPr>
                </a:tc>
                <a:tc>
                  <a:txBody>
                    <a:bodyPr/>
                    <a:lstStyle/>
                    <a:p>
                      <a:pPr algn="l">
                        <a:defRPr sz="1800"/>
                      </a:pPr>
                      <a:r>
                        <a:rPr sz="1900"/>
                        <a:t>Fark yok</a:t>
                      </a:r>
                    </a:p>
                  </a:txBody>
                  <a:tcPr marL="0" marR="0" marT="0" marB="0" anchor="ctr" anchorCtr="0" horzOverflow="overflow">
                    <a:lnR w="12700">
                      <a:solidFill>
                        <a:srgbClr val="919191"/>
                      </a:solidFill>
                      <a:miter lim="400000"/>
                    </a:lnR>
                    <a:solidFill>
                      <a:srgbClr val="D6D6D6"/>
                    </a:solidFill>
                  </a:tcPr>
                </a:tc>
              </a:tr>
              <a:tr h="592795">
                <a:tc>
                  <a:txBody>
                    <a:bodyPr/>
                    <a:lstStyle/>
                    <a:p>
                      <a:pPr algn="l">
                        <a:lnSpc>
                          <a:spcPts val="3700"/>
                        </a:lnSpc>
                        <a:spcBef>
                          <a:spcPts val="1200"/>
                        </a:spcBef>
                        <a:defRPr b="0" sz="1800">
                          <a:solidFill>
                            <a:srgbClr val="000000"/>
                          </a:solidFill>
                        </a:defRPr>
                      </a:pPr>
                      <a:r>
                        <a:rPr sz="1900">
                          <a:solidFill>
                            <a:srgbClr val="FF2F92"/>
                          </a:solidFill>
                        </a:rPr>
                        <a:t>Cantineu, 2007</a:t>
                      </a:r>
                    </a:p>
                  </a:txBody>
                  <a:tcPr marL="0" marR="0" marT="0" marB="0" anchor="ctr" anchorCtr="0" horzOverflow="overflow">
                    <a:lnL w="12700">
                      <a:solidFill>
                        <a:srgbClr val="919191"/>
                      </a:solidFill>
                      <a:miter lim="400000"/>
                    </a:lnL>
                    <a:solidFill>
                      <a:srgbClr val="EBEBEB"/>
                    </a:solidFill>
                  </a:tcPr>
                </a:tc>
                <a:tc>
                  <a:txBody>
                    <a:bodyPr/>
                    <a:lstStyle/>
                    <a:p>
                      <a:pPr algn="l">
                        <a:defRPr sz="1800"/>
                      </a:pPr>
                      <a:r>
                        <a:rPr sz="1900"/>
                        <a:t>Double IUI üstün</a:t>
                      </a:r>
                    </a:p>
                  </a:txBody>
                  <a:tcPr marL="0" marR="0" marT="0" marB="0" anchor="ctr" anchorCtr="0" horzOverflow="overflow">
                    <a:lnR w="12700">
                      <a:solidFill>
                        <a:srgbClr val="919191"/>
                      </a:solidFill>
                      <a:miter lim="400000"/>
                    </a:lnR>
                    <a:solidFill>
                      <a:srgbClr val="EBEBEB"/>
                    </a:solidFill>
                  </a:tcPr>
                </a:tc>
              </a:tr>
              <a:tr h="536284">
                <a:tc>
                  <a:txBody>
                    <a:bodyPr/>
                    <a:lstStyle/>
                    <a:p>
                      <a:pPr algn="l">
                        <a:lnSpc>
                          <a:spcPts val="3700"/>
                        </a:lnSpc>
                        <a:spcBef>
                          <a:spcPts val="1200"/>
                        </a:spcBef>
                        <a:defRPr b="0" sz="1800">
                          <a:solidFill>
                            <a:srgbClr val="000000"/>
                          </a:solidFill>
                        </a:defRPr>
                      </a:pPr>
                      <a:r>
                        <a:rPr sz="1900">
                          <a:solidFill>
                            <a:srgbClr val="FF2F92"/>
                          </a:solidFill>
                        </a:rPr>
                        <a:t>Randall GW, 2008</a:t>
                      </a:r>
                    </a:p>
                  </a:txBody>
                  <a:tcPr marL="0" marR="0" marT="0" marB="0" anchor="ctr" anchorCtr="0" horzOverflow="overflow">
                    <a:lnL w="12700">
                      <a:solidFill>
                        <a:srgbClr val="919191"/>
                      </a:solidFill>
                      <a:miter lim="400000"/>
                    </a:lnL>
                    <a:solidFill>
                      <a:srgbClr val="D6D6D6"/>
                    </a:solidFill>
                  </a:tcPr>
                </a:tc>
                <a:tc>
                  <a:txBody>
                    <a:bodyPr/>
                    <a:lstStyle/>
                    <a:p>
                      <a:pPr algn="l">
                        <a:lnSpc>
                          <a:spcPct val="150000"/>
                        </a:lnSpc>
                        <a:defRPr sz="1800"/>
                      </a:pPr>
                      <a:r>
                        <a:rPr sz="1700">
                          <a:latin typeface="+mj-lt"/>
                          <a:ea typeface="+mj-ea"/>
                          <a:cs typeface="+mj-cs"/>
                          <a:sym typeface="Helvetica"/>
                        </a:rPr>
                        <a:t>Double üstün (özellikle male faktör, ovulatuar disfonksiyon, Gn sikluslarında)</a:t>
                      </a:r>
                    </a:p>
                  </a:txBody>
                  <a:tcPr marL="0" marR="0" marT="0" marB="0" anchor="ctr" anchorCtr="0" horzOverflow="overflow">
                    <a:lnR w="12700">
                      <a:solidFill>
                        <a:srgbClr val="919191"/>
                      </a:solidFill>
                      <a:miter lim="400000"/>
                    </a:lnR>
                    <a:solidFill>
                      <a:srgbClr val="D6D6D6"/>
                    </a:solidFill>
                  </a:tcPr>
                </a:tc>
              </a:tr>
              <a:tr h="458706">
                <a:tc>
                  <a:txBody>
                    <a:bodyPr/>
                    <a:lstStyle/>
                    <a:p>
                      <a:pPr algn="l">
                        <a:lnSpc>
                          <a:spcPts val="3700"/>
                        </a:lnSpc>
                        <a:spcBef>
                          <a:spcPts val="1200"/>
                        </a:spcBef>
                        <a:defRPr b="0" sz="1800">
                          <a:solidFill>
                            <a:srgbClr val="000000"/>
                          </a:solidFill>
                        </a:defRPr>
                      </a:pPr>
                      <a:r>
                        <a:rPr sz="1900">
                          <a:solidFill>
                            <a:srgbClr val="FF2F92"/>
                          </a:solidFill>
                        </a:rPr>
                        <a:t>Liu w, 2006</a:t>
                      </a:r>
                    </a:p>
                  </a:txBody>
                  <a:tcPr marL="0" marR="0" marT="0" marB="0" anchor="ctr" anchorCtr="0" horzOverflow="overflow">
                    <a:lnL w="12700">
                      <a:solidFill>
                        <a:srgbClr val="919191"/>
                      </a:solidFill>
                      <a:miter lim="400000"/>
                    </a:lnL>
                    <a:solidFill>
                      <a:srgbClr val="EBEBEB"/>
                    </a:solidFill>
                  </a:tcPr>
                </a:tc>
                <a:tc>
                  <a:txBody>
                    <a:bodyPr/>
                    <a:lstStyle/>
                    <a:p>
                      <a:pPr algn="l">
                        <a:defRPr sz="1800"/>
                      </a:pPr>
                      <a:r>
                        <a:t>Double male faktörde üstün, açıklanamayan infertilitede fark yok</a:t>
                      </a:r>
                    </a:p>
                  </a:txBody>
                  <a:tcPr marL="0" marR="0" marT="0" marB="0" anchor="ctr" anchorCtr="0" horzOverflow="overflow">
                    <a:lnR w="12700">
                      <a:solidFill>
                        <a:srgbClr val="919191"/>
                      </a:solidFill>
                      <a:miter lim="400000"/>
                    </a:lnR>
                    <a:solidFill>
                      <a:srgbClr val="EBEBEB"/>
                    </a:solidFill>
                  </a:tcPr>
                </a:tc>
              </a:tr>
              <a:tr h="458706">
                <a:tc>
                  <a:txBody>
                    <a:bodyPr/>
                    <a:lstStyle/>
                    <a:p>
                      <a:pPr algn="l">
                        <a:lnSpc>
                          <a:spcPts val="3700"/>
                        </a:lnSpc>
                        <a:spcBef>
                          <a:spcPts val="1200"/>
                        </a:spcBef>
                        <a:defRPr b="0" sz="1800">
                          <a:solidFill>
                            <a:srgbClr val="000000"/>
                          </a:solidFill>
                        </a:defRPr>
                      </a:pPr>
                      <a:r>
                        <a:rPr sz="1900">
                          <a:solidFill>
                            <a:srgbClr val="FF2F92"/>
                          </a:solidFill>
                        </a:rPr>
                        <a:t>Ghanem ME, 2010</a:t>
                      </a:r>
                    </a:p>
                  </a:txBody>
                  <a:tcPr marL="0" marR="0" marT="0" marB="0" anchor="ctr" anchorCtr="0" horzOverflow="overflow">
                    <a:lnL w="12700">
                      <a:solidFill>
                        <a:srgbClr val="919191"/>
                      </a:solidFill>
                      <a:miter lim="400000"/>
                    </a:lnL>
                    <a:lnB w="12700">
                      <a:solidFill>
                        <a:srgbClr val="919191"/>
                      </a:solidFill>
                      <a:miter lim="400000"/>
                    </a:lnB>
                    <a:solidFill>
                      <a:srgbClr val="D6D6D6"/>
                    </a:solidFill>
                  </a:tcPr>
                </a:tc>
                <a:tc>
                  <a:txBody>
                    <a:bodyPr/>
                    <a:lstStyle/>
                    <a:p>
                      <a:pPr algn="l">
                        <a:defRPr sz="1800"/>
                      </a:pPr>
                      <a:r>
                        <a:rPr sz="1900"/>
                        <a:t>Double IUI male faktörde üstün</a:t>
                      </a:r>
                    </a:p>
                  </a:txBody>
                  <a:tcPr marL="0" marR="0" marT="0" marB="0" anchor="ctr" anchorCtr="0" horzOverflow="overflow">
                    <a:lnR w="12700">
                      <a:solidFill>
                        <a:srgbClr val="919191"/>
                      </a:solidFill>
                      <a:miter lim="400000"/>
                    </a:lnR>
                    <a:lnB w="12700">
                      <a:solidFill>
                        <a:srgbClr val="919191"/>
                      </a:solidFill>
                      <a:miter lim="400000"/>
                    </a:lnB>
                    <a:solidFill>
                      <a:srgbClr val="D6D6D6"/>
                    </a:solidFill>
                  </a:tcPr>
                </a:tc>
              </a:tr>
              <a:tr h="458706">
                <a:tc>
                  <a:txBody>
                    <a:bodyPr/>
                    <a:lstStyle/>
                    <a:p>
                      <a:pPr algn="l">
                        <a:lnSpc>
                          <a:spcPts val="3700"/>
                        </a:lnSpc>
                        <a:spcBef>
                          <a:spcPts val="1200"/>
                        </a:spcBef>
                        <a:defRPr b="0" sz="1800">
                          <a:solidFill>
                            <a:srgbClr val="000000"/>
                          </a:solidFill>
                        </a:defRPr>
                      </a:pPr>
                      <a:r>
                        <a:rPr sz="1900">
                          <a:solidFill>
                            <a:srgbClr val="FF2F92"/>
                          </a:solidFill>
                        </a:rPr>
                        <a:t>Bagıs T, 2010</a:t>
                      </a:r>
                    </a:p>
                  </a:txBody>
                  <a:tcPr marL="0" marR="0" marT="0" marB="0" anchor="ctr" anchorCtr="0" horzOverflow="overflow">
                    <a:lnL w="12700">
                      <a:solidFill>
                        <a:srgbClr val="919191"/>
                      </a:solidFill>
                      <a:miter lim="400000"/>
                    </a:lnL>
                    <a:lnT w="12700">
                      <a:solidFill>
                        <a:srgbClr val="919191"/>
                      </a:solidFill>
                      <a:miter lim="400000"/>
                    </a:lnT>
                    <a:lnB w="12700">
                      <a:solidFill>
                        <a:srgbClr val="919191"/>
                      </a:solidFill>
                      <a:miter lim="400000"/>
                    </a:lnB>
                    <a:solidFill>
                      <a:srgbClr val="EBEBEB"/>
                    </a:solidFill>
                  </a:tcPr>
                </a:tc>
                <a:tc>
                  <a:txBody>
                    <a:bodyPr/>
                    <a:lstStyle/>
                    <a:p>
                      <a:pPr algn="l">
                        <a:defRPr sz="1800"/>
                      </a:pPr>
                      <a:r>
                        <a:rPr sz="1900"/>
                        <a:t>Fark yok</a:t>
                      </a:r>
                    </a:p>
                  </a:txBody>
                  <a:tcPr marL="0" marR="0" marT="0" marB="0" anchor="ctr" anchorCtr="0" horzOverflow="overflow">
                    <a:lnR w="12700">
                      <a:solidFill>
                        <a:srgbClr val="919191"/>
                      </a:solidFill>
                      <a:miter lim="400000"/>
                    </a:lnR>
                    <a:lnT w="12700">
                      <a:solidFill>
                        <a:srgbClr val="919191"/>
                      </a:solidFill>
                      <a:miter lim="400000"/>
                    </a:lnT>
                    <a:lnB w="12700">
                      <a:solidFill>
                        <a:srgbClr val="919191"/>
                      </a:solidFill>
                      <a:miter lim="400000"/>
                    </a:lnB>
                    <a:solidFill>
                      <a:srgbClr val="EBEBEB"/>
                    </a:solidFill>
                  </a:tcPr>
                </a:tc>
              </a:tr>
            </a:tbl>
          </a:graphicData>
        </a:graphic>
      </p:graphicFrame>
      <p:sp>
        <p:nvSpPr>
          <p:cNvPr id="287" name="İki grubu karşılaştıran maliyet-etkinlik analizi yok"/>
          <p:cNvSpPr txBox="1"/>
          <p:nvPr/>
        </p:nvSpPr>
        <p:spPr>
          <a:xfrm>
            <a:off x="915564" y="5281469"/>
            <a:ext cx="5379532" cy="3708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marL="180472" indent="-180472">
              <a:buSzPct val="60000"/>
              <a:buBlip>
                <a:blip r:embed="rId2"/>
              </a:buBlip>
              <a:defRPr>
                <a:solidFill>
                  <a:srgbClr val="009193"/>
                </a:solidFill>
              </a:defRPr>
            </a:lvl1pPr>
          </a:lstStyle>
          <a:p>
            <a:pPr/>
            <a:r>
              <a:t>İki grubu karşılaştıran maliyet-etkinlik analizi yok</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9" name="Ekran Resmi 2019-02-14 22.15.03.png" descr="Ekran Resmi 2019-02-14 22.15.03.png"/>
          <p:cNvPicPr>
            <a:picLocks noChangeAspect="1"/>
          </p:cNvPicPr>
          <p:nvPr/>
        </p:nvPicPr>
        <p:blipFill>
          <a:blip r:embed="rId2">
            <a:extLst/>
          </a:blip>
          <a:stretch>
            <a:fillRect/>
          </a:stretch>
        </p:blipFill>
        <p:spPr>
          <a:xfrm>
            <a:off x="2904057" y="3403103"/>
            <a:ext cx="5306434" cy="3240214"/>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pic>
        <p:nvPicPr>
          <p:cNvPr id="290" name="Ekran Resmi 2019-02-14 22.12.57.png" descr="Ekran Resmi 2019-02-14 22.12.57.png"/>
          <p:cNvPicPr>
            <a:picLocks noChangeAspect="1"/>
          </p:cNvPicPr>
          <p:nvPr/>
        </p:nvPicPr>
        <p:blipFill>
          <a:blip r:embed="rId3">
            <a:extLst/>
          </a:blip>
          <a:stretch>
            <a:fillRect/>
          </a:stretch>
        </p:blipFill>
        <p:spPr>
          <a:xfrm>
            <a:off x="433451" y="50951"/>
            <a:ext cx="7744205" cy="3240212"/>
          </a:xfrm>
          <a:prstGeom prst="rect">
            <a:avLst/>
          </a:prstGeom>
          <a:ln w="12700">
            <a:miter lim="400000"/>
          </a:ln>
          <a:effectLst>
            <a:outerShdw sx="100000" sy="100000" kx="0" ky="0" algn="b" rotWithShape="0" blurRad="254000" dist="127000" dir="16200000">
              <a:srgbClr val="000000">
                <a:alpha val="70000"/>
              </a:srgbClr>
            </a:outerShdw>
          </a:effectLst>
        </p:spPr>
      </p:pic>
      <p:sp>
        <p:nvSpPr>
          <p:cNvPr id="291" name="Klink gebelik…"/>
          <p:cNvSpPr txBox="1"/>
          <p:nvPr/>
        </p:nvSpPr>
        <p:spPr>
          <a:xfrm>
            <a:off x="365693" y="4152458"/>
            <a:ext cx="2132074" cy="12344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marL="180472" indent="-180472">
              <a:buSzPct val="60000"/>
              <a:buBlip>
                <a:blip r:embed="rId4"/>
              </a:buBlip>
            </a:pPr>
            <a:r>
              <a:t>Klink gebelik</a:t>
            </a:r>
          </a:p>
          <a:p>
            <a:pPr marL="180472" indent="-180472">
              <a:buSzPct val="60000"/>
              <a:buBlip>
                <a:blip r:embed="rId4"/>
              </a:buBlip>
            </a:pPr>
            <a:r>
              <a:t>E</a:t>
            </a:r>
            <a:r>
              <a:rPr sz="1700"/>
              <a:t>ktopik gebelik </a:t>
            </a:r>
            <a:endParaRPr sz="1700"/>
          </a:p>
          <a:p>
            <a:pPr marL="180472" indent="-180472">
              <a:buSzPct val="60000"/>
              <a:buBlip>
                <a:blip r:embed="rId4"/>
              </a:buBlip>
            </a:pPr>
            <a:r>
              <a:t>Abortus </a:t>
            </a:r>
          </a:p>
          <a:p>
            <a:pPr lvl="1"/>
            <a:r>
              <a:t>     Fark yok</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Folikül Büyüklüğü ve Ovulasyon Zamanı"/>
          <p:cNvSpPr txBox="1"/>
          <p:nvPr>
            <p:ph type="title"/>
          </p:nvPr>
        </p:nvSpPr>
        <p:spPr>
          <a:xfrm>
            <a:off x="240878" y="52476"/>
            <a:ext cx="8229604" cy="758840"/>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HMG-IUI vs CC-IUI</a:t>
            </a:r>
          </a:p>
        </p:txBody>
      </p:sp>
      <p:pic>
        <p:nvPicPr>
          <p:cNvPr id="294" name="Ekran Resmi 2019-02-13 22.25.01.png" descr="Ekran Resmi 2019-02-13 22.25.01.png"/>
          <p:cNvPicPr>
            <a:picLocks noChangeAspect="1"/>
          </p:cNvPicPr>
          <p:nvPr/>
        </p:nvPicPr>
        <p:blipFill>
          <a:blip r:embed="rId3">
            <a:extLst/>
          </a:blip>
          <a:stretch>
            <a:fillRect/>
          </a:stretch>
        </p:blipFill>
        <p:spPr>
          <a:xfrm>
            <a:off x="149775" y="2616499"/>
            <a:ext cx="9144001" cy="4064004"/>
          </a:xfrm>
          <a:prstGeom prst="rect">
            <a:avLst/>
          </a:prstGeom>
          <a:ln w="12700">
            <a:miter lim="400000"/>
          </a:ln>
        </p:spPr>
      </p:pic>
      <p:sp>
        <p:nvSpPr>
          <p:cNvPr id="295" name="330 kadın, 657 siklus, &lt;42 yaş, RCT…"/>
          <p:cNvSpPr txBox="1"/>
          <p:nvPr/>
        </p:nvSpPr>
        <p:spPr>
          <a:xfrm>
            <a:off x="533117" y="955350"/>
            <a:ext cx="7665951" cy="15138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p>
            <a:pPr marL="180472" indent="-180472">
              <a:buSzPct val="60000"/>
              <a:buBlip>
                <a:blip r:embed="rId4"/>
              </a:buBlip>
              <a:defRPr>
                <a:solidFill>
                  <a:srgbClr val="942192"/>
                </a:solidFill>
              </a:defRPr>
            </a:pPr>
            <a:r>
              <a:t>330 kadın, 657 siklus, &lt;42 yaş, RCT</a:t>
            </a:r>
          </a:p>
          <a:p>
            <a:pPr marL="180472" indent="-180472">
              <a:buSzPct val="60000"/>
              <a:buBlip>
                <a:blip r:embed="rId4"/>
              </a:buBlip>
              <a:defRPr>
                <a:solidFill>
                  <a:srgbClr val="942192"/>
                </a:solidFill>
              </a:defRPr>
            </a:pPr>
            <a:r>
              <a:t>CC vs HMG</a:t>
            </a:r>
          </a:p>
          <a:p>
            <a:pPr marL="180472" indent="-180472">
              <a:buSzPct val="60000"/>
              <a:buBlip>
                <a:blip r:embed="rId4"/>
              </a:buBlip>
              <a:defRPr>
                <a:solidFill>
                  <a:srgbClr val="942192"/>
                </a:solidFill>
              </a:defRPr>
            </a:pPr>
            <a:r>
              <a:t>Açıklanamayan infertilite, mild erkek faktörü, minimal/mild endometriozis</a:t>
            </a:r>
          </a:p>
          <a:p>
            <a:pPr marL="180472" indent="-180472">
              <a:buSzPct val="60000"/>
              <a:buBlip>
                <a:blip r:embed="rId4"/>
              </a:buBlip>
              <a:defRPr>
                <a:solidFill>
                  <a:srgbClr val="942192"/>
                </a:solidFill>
              </a:defRPr>
            </a:pPr>
            <a:r>
              <a:t>PMSS&gt;5 milyon</a:t>
            </a:r>
          </a:p>
          <a:p>
            <a:pPr marL="180472" indent="-180472">
              <a:buSzPct val="60000"/>
              <a:buBlip>
                <a:blip r:embed="rId4"/>
              </a:buBlip>
              <a:defRPr>
                <a:solidFill>
                  <a:srgbClr val="942192"/>
                </a:solidFill>
              </a:defRPr>
            </a:pPr>
            <a:r>
              <a:t>&gt;1 yıllık infertilite</a:t>
            </a:r>
          </a:p>
        </p:txBody>
      </p:sp>
      <p:sp>
        <p:nvSpPr>
          <p:cNvPr id="296" name="Peeraer K, Human Reprod, 2015"/>
          <p:cNvSpPr txBox="1"/>
          <p:nvPr/>
        </p:nvSpPr>
        <p:spPr>
          <a:xfrm>
            <a:off x="6052163" y="6330867"/>
            <a:ext cx="2898701" cy="329562"/>
          </a:xfrm>
          <a:prstGeom prst="rect">
            <a:avLst/>
          </a:prstGeom>
          <a:gradFill>
            <a:gsLst>
              <a:gs pos="0">
                <a:schemeClr val="accent4">
                  <a:hueOff val="-206663"/>
                  <a:satOff val="29896"/>
                  <a:lumOff val="29240"/>
                </a:schemeClr>
              </a:gs>
              <a:gs pos="35000">
                <a:srgbClr val="D8C9EE"/>
              </a:gs>
              <a:gs pos="100000">
                <a:schemeClr val="accent4">
                  <a:hueOff val="-242556"/>
                  <a:satOff val="32941"/>
                  <a:lumOff val="43328"/>
                </a:schemeClr>
              </a:gs>
            </a:gsLst>
            <a:lin ang="16200000"/>
          </a:gradFill>
          <a:ln>
            <a:solidFill>
              <a:srgbClr val="7D60A0"/>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sz="1500"/>
            </a:lvl1pPr>
          </a:lstStyle>
          <a:p>
            <a:pPr/>
            <a:r>
              <a:t>Peeraer K, Human Reprod, 2015</a:t>
            </a:r>
          </a:p>
        </p:txBody>
      </p:sp>
      <p:sp>
        <p:nvSpPr>
          <p:cNvPr id="297" name="Çizgi"/>
          <p:cNvSpPr/>
          <p:nvPr/>
        </p:nvSpPr>
        <p:spPr>
          <a:xfrm>
            <a:off x="291517" y="5828543"/>
            <a:ext cx="8560967" cy="3"/>
          </a:xfrm>
          <a:prstGeom prst="line">
            <a:avLst/>
          </a:prstGeom>
          <a:ln w="25400">
            <a:solidFill>
              <a:schemeClr val="accent2"/>
            </a:solidFill>
          </a:ln>
          <a:effectLst>
            <a:outerShdw sx="100000" sy="100000" kx="0" ky="0" algn="b" rotWithShape="0" blurRad="38100" dist="23000" dir="5400000">
              <a:srgbClr val="000000">
                <a:alpha val="35000"/>
              </a:srgbClr>
            </a:outerShdw>
          </a:effectLst>
        </p:spPr>
        <p:txBody>
          <a:bodyPr lIns="45718" tIns="45718" rIns="45718" bIns="45718"/>
          <a:lstStyle/>
          <a:p>
            <a:pPr/>
          </a:p>
        </p:txBody>
      </p:sp>
      <p:sp>
        <p:nvSpPr>
          <p:cNvPr id="298" name="Çizgi"/>
          <p:cNvSpPr/>
          <p:nvPr/>
        </p:nvSpPr>
        <p:spPr>
          <a:xfrm>
            <a:off x="441291" y="5158289"/>
            <a:ext cx="8560968" cy="3"/>
          </a:xfrm>
          <a:prstGeom prst="line">
            <a:avLst/>
          </a:prstGeom>
          <a:ln w="25400">
            <a:solidFill>
              <a:schemeClr val="accent2"/>
            </a:solidFill>
          </a:ln>
          <a:effectLst>
            <a:outerShdw sx="100000" sy="100000" kx="0" ky="0" algn="b" rotWithShape="0" blurRad="38100" dist="23000" dir="5400000">
              <a:srgbClr val="000000">
                <a:alpha val="35000"/>
              </a:srgbClr>
            </a:outerShdw>
          </a:effectLst>
        </p:spPr>
        <p:txBody>
          <a:bodyPr lIns="45718" tIns="45718" rIns="45718" bIns="45718"/>
          <a:lstStyle/>
          <a:p>
            <a:pP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2" name="Ekran Resmi 2019-02-14 20.40.52.png" descr="Ekran Resmi 2019-02-14 20.40.52.png"/>
          <p:cNvPicPr>
            <a:picLocks noChangeAspect="1"/>
          </p:cNvPicPr>
          <p:nvPr/>
        </p:nvPicPr>
        <p:blipFill>
          <a:blip r:embed="rId3">
            <a:extLst/>
          </a:blip>
          <a:stretch>
            <a:fillRect/>
          </a:stretch>
        </p:blipFill>
        <p:spPr>
          <a:xfrm>
            <a:off x="873783" y="415625"/>
            <a:ext cx="7396434" cy="1932834"/>
          </a:xfrm>
          <a:prstGeom prst="rect">
            <a:avLst/>
          </a:prstGeom>
          <a:ln w="12700">
            <a:miter lim="400000"/>
          </a:ln>
          <a:effectLst>
            <a:outerShdw sx="100000" sy="100000" kx="0" ky="0" algn="b" rotWithShape="0" blurRad="254000" dist="127000" dir="16200000">
              <a:srgbClr val="000000">
                <a:alpha val="70000"/>
              </a:srgbClr>
            </a:outerShdw>
          </a:effectLst>
        </p:spPr>
      </p:pic>
      <p:pic>
        <p:nvPicPr>
          <p:cNvPr id="303" name="Ekran Resmi 2019-02-14 20.41.29.png" descr="Ekran Resmi 2019-02-14 20.41.29.png"/>
          <p:cNvPicPr>
            <a:picLocks noChangeAspect="1"/>
          </p:cNvPicPr>
          <p:nvPr/>
        </p:nvPicPr>
        <p:blipFill>
          <a:blip r:embed="rId4">
            <a:extLst/>
          </a:blip>
          <a:stretch>
            <a:fillRect/>
          </a:stretch>
        </p:blipFill>
        <p:spPr>
          <a:xfrm>
            <a:off x="4368844" y="968303"/>
            <a:ext cx="3581468" cy="200914"/>
          </a:xfrm>
          <a:prstGeom prst="rect">
            <a:avLst/>
          </a:prstGeom>
          <a:ln w="12700">
            <a:solidFill>
              <a:srgbClr val="DDDDDD"/>
            </a:solidFill>
            <a:miter lim="400000"/>
          </a:ln>
        </p:spPr>
      </p:pic>
      <p:sp>
        <p:nvSpPr>
          <p:cNvPr id="304" name="18-40 yaş, 900 kadın, RCT…"/>
          <p:cNvSpPr txBox="1"/>
          <p:nvPr>
            <p:ph type="body" sz="quarter" idx="1"/>
          </p:nvPr>
        </p:nvSpPr>
        <p:spPr>
          <a:xfrm>
            <a:off x="627105" y="2527717"/>
            <a:ext cx="7889789" cy="1375288"/>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66919" indent="-200623" defTabSz="397763">
              <a:lnSpc>
                <a:spcPct val="150000"/>
              </a:lnSpc>
              <a:spcBef>
                <a:spcPts val="0"/>
              </a:spcBef>
              <a:buSzPct val="60000"/>
              <a:buBlip>
                <a:blip r:embed="rId5"/>
              </a:buBlip>
              <a:defRPr sz="2000">
                <a:latin typeface="+mj-lt"/>
                <a:ea typeface="+mj-ea"/>
                <a:cs typeface="+mj-cs"/>
                <a:sym typeface="Helvetica"/>
              </a:defRPr>
            </a:pPr>
            <a:r>
              <a:t>18-40 yaş, 900 kadın, RCT</a:t>
            </a:r>
          </a:p>
          <a:p>
            <a:pPr marL="266919" indent="-200623" defTabSz="397763">
              <a:lnSpc>
                <a:spcPct val="150000"/>
              </a:lnSpc>
              <a:spcBef>
                <a:spcPts val="0"/>
              </a:spcBef>
              <a:buSzPct val="60000"/>
              <a:buBlip>
                <a:blip r:embed="rId5"/>
              </a:buBlip>
              <a:defRPr sz="2000">
                <a:latin typeface="+mj-lt"/>
                <a:ea typeface="+mj-ea"/>
                <a:cs typeface="+mj-cs"/>
                <a:sym typeface="Helvetica"/>
              </a:defRPr>
            </a:pPr>
            <a:r>
              <a:t>12 Merkez, </a:t>
            </a:r>
          </a:p>
          <a:p>
            <a:pPr marL="266919" indent="-200623" defTabSz="397763">
              <a:lnSpc>
                <a:spcPct val="150000"/>
              </a:lnSpc>
              <a:spcBef>
                <a:spcPts val="0"/>
              </a:spcBef>
              <a:buSzPct val="60000"/>
              <a:buBlip>
                <a:blip r:embed="rId5"/>
              </a:buBlip>
              <a:defRPr sz="2000">
                <a:latin typeface="+mj-lt"/>
                <a:ea typeface="+mj-ea"/>
                <a:cs typeface="+mj-cs"/>
                <a:sym typeface="Helvetica"/>
              </a:defRPr>
            </a:pPr>
            <a:r>
              <a:t>4 Siklusa kadar OI+IUI</a:t>
            </a:r>
          </a:p>
        </p:txBody>
      </p:sp>
      <p:graphicFrame>
        <p:nvGraphicFramePr>
          <p:cNvPr id="305" name="Tablo"/>
          <p:cNvGraphicFramePr/>
          <p:nvPr/>
        </p:nvGraphicFramePr>
        <p:xfrm>
          <a:off x="543366" y="4282230"/>
          <a:ext cx="8057264" cy="1714955"/>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1810895"/>
                <a:gridCol w="1978621"/>
                <a:gridCol w="2133873"/>
                <a:gridCol w="2133873"/>
              </a:tblGrid>
              <a:tr h="368850">
                <a:tc>
                  <a:txBody>
                    <a:bodyPr/>
                    <a:lstStyle/>
                    <a:p>
                      <a:pPr algn="ctr">
                        <a:defRPr sz="1600">
                          <a:solidFill>
                            <a:srgbClr val="0433FF"/>
                          </a:solidFill>
                        </a:defRPr>
                      </a:pPr>
                    </a:p>
                  </a:txBody>
                  <a:tcPr marL="0" marR="0" marT="0" marB="0" anchor="ctr" anchorCtr="0" horzOverflow="overflow">
                    <a:lnL w="12700">
                      <a:solidFill>
                        <a:srgbClr val="919191"/>
                      </a:solidFill>
                      <a:miter lim="400000"/>
                    </a:lnL>
                    <a:lnR w="12700">
                      <a:solidFill>
                        <a:srgbClr val="919191"/>
                      </a:solidFill>
                      <a:miter lim="400000"/>
                    </a:lnR>
                    <a:lnT w="12700">
                      <a:solidFill>
                        <a:srgbClr val="919191"/>
                      </a:solidFill>
                      <a:miter lim="400000"/>
                    </a:lnT>
                    <a:solidFill>
                      <a:srgbClr val="C0C0C0"/>
                    </a:solidFill>
                  </a:tcPr>
                </a:tc>
                <a:tc>
                  <a:txBody>
                    <a:bodyPr/>
                    <a:lstStyle/>
                    <a:p>
                      <a:pPr algn="ctr">
                        <a:defRPr b="0" sz="1800">
                          <a:solidFill>
                            <a:srgbClr val="000000"/>
                          </a:solidFill>
                        </a:defRPr>
                      </a:pPr>
                      <a:r>
                        <a:rPr b="1" sz="1600">
                          <a:solidFill>
                            <a:srgbClr val="0433FF"/>
                          </a:solidFill>
                        </a:rPr>
                        <a:t>Canlı Doğum Oranı</a:t>
                      </a:r>
                    </a:p>
                  </a:txBody>
                  <a:tcPr marL="0" marR="0" marT="0" marB="0" anchor="ctr" anchorCtr="0" horzOverflow="overflow">
                    <a:lnL w="12700">
                      <a:solidFill>
                        <a:srgbClr val="919191"/>
                      </a:solidFill>
                      <a:miter lim="400000"/>
                    </a:lnL>
                    <a:lnT w="12700">
                      <a:solidFill>
                        <a:srgbClr val="919191"/>
                      </a:solidFill>
                      <a:miter lim="400000"/>
                    </a:lnT>
                    <a:solidFill>
                      <a:srgbClr val="C0C0C0"/>
                    </a:solidFill>
                  </a:tcPr>
                </a:tc>
                <a:tc>
                  <a:txBody>
                    <a:bodyPr/>
                    <a:lstStyle/>
                    <a:p>
                      <a:pPr algn="ctr">
                        <a:defRPr b="0" sz="1800">
                          <a:solidFill>
                            <a:srgbClr val="000000"/>
                          </a:solidFill>
                        </a:defRPr>
                      </a:pPr>
                      <a:r>
                        <a:rPr b="1" sz="1600">
                          <a:solidFill>
                            <a:srgbClr val="0433FF"/>
                          </a:solidFill>
                        </a:rPr>
                        <a:t>Çoğul gebelik</a:t>
                      </a:r>
                    </a:p>
                  </a:txBody>
                  <a:tcPr marL="0" marR="0" marT="0" marB="0" anchor="ctr" anchorCtr="0" horzOverflow="overflow">
                    <a:lnR w="12700">
                      <a:solidFill>
                        <a:srgbClr val="919191"/>
                      </a:solidFill>
                      <a:miter lim="400000"/>
                    </a:lnR>
                    <a:lnT w="12700">
                      <a:solidFill>
                        <a:srgbClr val="919191"/>
                      </a:solidFill>
                      <a:miter lim="400000"/>
                    </a:lnT>
                    <a:solidFill>
                      <a:srgbClr val="C0C0C0"/>
                    </a:solidFill>
                  </a:tcPr>
                </a:tc>
                <a:tc>
                  <a:txBody>
                    <a:bodyPr/>
                    <a:lstStyle/>
                    <a:p>
                      <a:pPr algn="ctr">
                        <a:defRPr b="0" sz="1800">
                          <a:solidFill>
                            <a:srgbClr val="000000"/>
                          </a:solidFill>
                        </a:defRPr>
                      </a:pPr>
                      <a:r>
                        <a:rPr b="1" sz="1600">
                          <a:solidFill>
                            <a:srgbClr val="0433FF"/>
                          </a:solidFill>
                        </a:rPr>
                        <a:t>Konjenital Anomali</a:t>
                      </a:r>
                    </a:p>
                  </a:txBody>
                  <a:tcPr marL="0" marR="0" marT="0" marB="0" anchor="ctr" anchorCtr="0" horzOverflow="overflow">
                    <a:lnL w="12700">
                      <a:solidFill>
                        <a:srgbClr val="919191"/>
                      </a:solidFill>
                      <a:miter lim="400000"/>
                    </a:lnL>
                    <a:lnR w="12700">
                      <a:solidFill>
                        <a:srgbClr val="919191"/>
                      </a:solidFill>
                      <a:miter lim="400000"/>
                    </a:lnR>
                    <a:lnT w="12700">
                      <a:solidFill>
                        <a:srgbClr val="919191"/>
                      </a:solidFill>
                      <a:miter lim="400000"/>
                    </a:lnT>
                    <a:solidFill>
                      <a:srgbClr val="C0C0C0"/>
                    </a:solidFill>
                  </a:tcPr>
                </a:tc>
              </a:tr>
              <a:tr h="461644">
                <a:tc>
                  <a:txBody>
                    <a:bodyPr/>
                    <a:lstStyle/>
                    <a:p>
                      <a:pPr algn="l">
                        <a:lnSpc>
                          <a:spcPts val="3700"/>
                        </a:lnSpc>
                        <a:spcBef>
                          <a:spcPts val="1200"/>
                        </a:spcBef>
                        <a:defRPr sz="1800"/>
                      </a:pPr>
                      <a:r>
                        <a:rPr sz="1900">
                          <a:solidFill>
                            <a:srgbClr val="FF2F92"/>
                          </a:solidFill>
                          <a:latin typeface="Times"/>
                          <a:ea typeface="Times"/>
                          <a:cs typeface="Times"/>
                          <a:sym typeface="Times"/>
                        </a:rPr>
                        <a:t>Gonadotropin</a:t>
                      </a:r>
                    </a:p>
                  </a:txBody>
                  <a:tcPr marL="0" marR="0" marT="0" marB="0" anchor="ctr" anchorCtr="0" horzOverflow="overflow">
                    <a:lnL w="12700">
                      <a:solidFill>
                        <a:srgbClr val="919191"/>
                      </a:solidFill>
                      <a:miter lim="400000"/>
                    </a:lnL>
                    <a:lnR w="12700">
                      <a:solidFill>
                        <a:srgbClr val="919191"/>
                      </a:solidFill>
                      <a:miter lim="400000"/>
                    </a:lnR>
                    <a:solidFill>
                      <a:srgbClr val="D6D6D6"/>
                    </a:solidFill>
                  </a:tcPr>
                </a:tc>
                <a:tc>
                  <a:txBody>
                    <a:bodyPr/>
                    <a:lstStyle/>
                    <a:p>
                      <a:pPr algn="l">
                        <a:lnSpc>
                          <a:spcPts val="3700"/>
                        </a:lnSpc>
                        <a:spcBef>
                          <a:spcPts val="1200"/>
                        </a:spcBef>
                        <a:defRPr sz="1800"/>
                      </a:pPr>
                      <a:r>
                        <a:rPr sz="1900">
                          <a:solidFill>
                            <a:srgbClr val="FF2F92"/>
                          </a:solidFill>
                          <a:latin typeface="Times"/>
                          <a:ea typeface="Times"/>
                          <a:cs typeface="Times"/>
                          <a:sym typeface="Times"/>
                        </a:rPr>
                        <a:t>%32.2</a:t>
                      </a:r>
                    </a:p>
                  </a:txBody>
                  <a:tcPr marL="0" marR="0" marT="0" marB="0" anchor="ctr" anchorCtr="0" horzOverflow="overflow">
                    <a:lnL w="12700">
                      <a:solidFill>
                        <a:srgbClr val="919191"/>
                      </a:solidFill>
                      <a:miter lim="400000"/>
                    </a:lnL>
                    <a:solidFill>
                      <a:srgbClr val="D6D6D6"/>
                    </a:solidFill>
                  </a:tcPr>
                </a:tc>
                <a:tc>
                  <a:txBody>
                    <a:bodyPr/>
                    <a:lstStyle/>
                    <a:p>
                      <a:pPr algn="l">
                        <a:defRPr sz="1800"/>
                      </a:pPr>
                      <a:r>
                        <a:rPr sz="1900"/>
                        <a:t>%32</a:t>
                      </a:r>
                    </a:p>
                  </a:txBody>
                  <a:tcPr marL="0" marR="0" marT="0" marB="0" anchor="ctr" anchorCtr="0" horzOverflow="overflow">
                    <a:lnR w="12700">
                      <a:solidFill>
                        <a:srgbClr val="919191"/>
                      </a:solidFill>
                      <a:miter lim="400000"/>
                    </a:lnR>
                    <a:solidFill>
                      <a:srgbClr val="D6D6D6"/>
                    </a:solidFill>
                  </a:tcPr>
                </a:tc>
                <a:tc>
                  <a:txBody>
                    <a:bodyPr/>
                    <a:lstStyle/>
                    <a:p>
                      <a:pPr algn="l">
                        <a:defRPr sz="1800"/>
                      </a:pPr>
                      <a:r>
                        <a:rPr sz="1900"/>
                        <a:t>%3.1</a:t>
                      </a:r>
                    </a:p>
                  </a:txBody>
                  <a:tcPr marL="0" marR="0" marT="0" marB="0" anchor="ctr" anchorCtr="0" horzOverflow="overflow">
                    <a:lnL w="12700">
                      <a:solidFill>
                        <a:srgbClr val="919191"/>
                      </a:solidFill>
                      <a:miter lim="400000"/>
                    </a:lnL>
                    <a:lnR w="12700">
                      <a:solidFill>
                        <a:srgbClr val="919191"/>
                      </a:solidFill>
                      <a:miter lim="400000"/>
                    </a:lnR>
                    <a:solidFill>
                      <a:srgbClr val="D6D6D6"/>
                    </a:solidFill>
                  </a:tcPr>
                </a:tc>
              </a:tr>
              <a:tr h="442229">
                <a:tc>
                  <a:txBody>
                    <a:bodyPr/>
                    <a:lstStyle/>
                    <a:p>
                      <a:pPr algn="l">
                        <a:lnSpc>
                          <a:spcPts val="3700"/>
                        </a:lnSpc>
                        <a:spcBef>
                          <a:spcPts val="1200"/>
                        </a:spcBef>
                        <a:defRPr sz="1800"/>
                      </a:pPr>
                      <a:r>
                        <a:rPr sz="1900">
                          <a:solidFill>
                            <a:srgbClr val="FF2F92"/>
                          </a:solidFill>
                        </a:rPr>
                        <a:t>Clomiphene</a:t>
                      </a:r>
                    </a:p>
                  </a:txBody>
                  <a:tcPr marL="0" marR="0" marT="0" marB="0" anchor="ctr" anchorCtr="0" horzOverflow="overflow">
                    <a:lnL w="12700">
                      <a:solidFill>
                        <a:srgbClr val="919191"/>
                      </a:solidFill>
                      <a:miter lim="400000"/>
                    </a:lnL>
                    <a:lnR w="12700">
                      <a:solidFill>
                        <a:srgbClr val="919191"/>
                      </a:solidFill>
                      <a:miter lim="400000"/>
                    </a:lnR>
                    <a:solidFill>
                      <a:srgbClr val="EBEBEB"/>
                    </a:solidFill>
                  </a:tcPr>
                </a:tc>
                <a:tc>
                  <a:txBody>
                    <a:bodyPr/>
                    <a:lstStyle/>
                    <a:p>
                      <a:pPr algn="l">
                        <a:lnSpc>
                          <a:spcPts val="3700"/>
                        </a:lnSpc>
                        <a:spcBef>
                          <a:spcPts val="1200"/>
                        </a:spcBef>
                        <a:defRPr sz="1800"/>
                      </a:pPr>
                      <a:r>
                        <a:rPr sz="1900">
                          <a:solidFill>
                            <a:srgbClr val="FF2F92"/>
                          </a:solidFill>
                        </a:rPr>
                        <a:t>%23</a:t>
                      </a:r>
                    </a:p>
                  </a:txBody>
                  <a:tcPr marL="0" marR="0" marT="0" marB="0" anchor="ctr" anchorCtr="0" horzOverflow="overflow">
                    <a:lnL w="12700">
                      <a:solidFill>
                        <a:srgbClr val="919191"/>
                      </a:solidFill>
                      <a:miter lim="400000"/>
                    </a:lnL>
                    <a:solidFill>
                      <a:srgbClr val="EBEBEB"/>
                    </a:solidFill>
                  </a:tcPr>
                </a:tc>
                <a:tc>
                  <a:txBody>
                    <a:bodyPr/>
                    <a:lstStyle/>
                    <a:p>
                      <a:pPr algn="l">
                        <a:defRPr sz="1800"/>
                      </a:pPr>
                      <a:r>
                        <a:rPr sz="1900"/>
                        <a:t>%9</a:t>
                      </a:r>
                    </a:p>
                  </a:txBody>
                  <a:tcPr marL="0" marR="0" marT="0" marB="0" anchor="ctr" anchorCtr="0" horzOverflow="overflow">
                    <a:lnR w="12700">
                      <a:solidFill>
                        <a:srgbClr val="919191"/>
                      </a:solidFill>
                      <a:miter lim="400000"/>
                    </a:lnR>
                    <a:solidFill>
                      <a:srgbClr val="EBEBEB"/>
                    </a:solidFill>
                  </a:tcPr>
                </a:tc>
                <a:tc>
                  <a:txBody>
                    <a:bodyPr/>
                    <a:lstStyle/>
                    <a:p>
                      <a:pPr algn="l">
                        <a:defRPr sz="1800"/>
                      </a:pPr>
                      <a:r>
                        <a:rPr sz="1900"/>
                        <a:t>4.3</a:t>
                      </a:r>
                    </a:p>
                  </a:txBody>
                  <a:tcPr marL="0" marR="0" marT="0" marB="0" anchor="ctr" anchorCtr="0" horzOverflow="overflow">
                    <a:lnL w="12700">
                      <a:solidFill>
                        <a:srgbClr val="919191"/>
                      </a:solidFill>
                      <a:miter lim="400000"/>
                    </a:lnL>
                    <a:lnR w="12700">
                      <a:solidFill>
                        <a:srgbClr val="919191"/>
                      </a:solidFill>
                      <a:miter lim="400000"/>
                    </a:lnR>
                    <a:solidFill>
                      <a:srgbClr val="EBEBEB"/>
                    </a:solidFill>
                  </a:tcPr>
                </a:tc>
              </a:tr>
              <a:tr h="442229">
                <a:tc>
                  <a:txBody>
                    <a:bodyPr/>
                    <a:lstStyle/>
                    <a:p>
                      <a:pPr algn="l">
                        <a:lnSpc>
                          <a:spcPts val="3700"/>
                        </a:lnSpc>
                        <a:spcBef>
                          <a:spcPts val="1200"/>
                        </a:spcBef>
                        <a:defRPr sz="1800"/>
                      </a:pPr>
                      <a:r>
                        <a:rPr sz="1900">
                          <a:solidFill>
                            <a:srgbClr val="FF2F92"/>
                          </a:solidFill>
                        </a:rPr>
                        <a:t>Letrozole</a:t>
                      </a:r>
                    </a:p>
                  </a:txBody>
                  <a:tcPr marL="0" marR="0" marT="0" marB="0" anchor="ctr" anchorCtr="0" horzOverflow="overflow">
                    <a:lnL w="12700">
                      <a:solidFill>
                        <a:srgbClr val="919191"/>
                      </a:solidFill>
                      <a:miter lim="400000"/>
                    </a:lnL>
                    <a:lnR w="12700">
                      <a:solidFill>
                        <a:srgbClr val="919191"/>
                      </a:solidFill>
                      <a:miter lim="400000"/>
                    </a:lnR>
                    <a:solidFill>
                      <a:srgbClr val="D6D6D6"/>
                    </a:solidFill>
                  </a:tcPr>
                </a:tc>
                <a:tc>
                  <a:txBody>
                    <a:bodyPr/>
                    <a:lstStyle/>
                    <a:p>
                      <a:pPr algn="l">
                        <a:lnSpc>
                          <a:spcPts val="3700"/>
                        </a:lnSpc>
                        <a:spcBef>
                          <a:spcPts val="1200"/>
                        </a:spcBef>
                        <a:defRPr sz="1800"/>
                      </a:pPr>
                      <a:r>
                        <a:rPr sz="1900">
                          <a:solidFill>
                            <a:srgbClr val="FF2F92"/>
                          </a:solidFill>
                        </a:rPr>
                        <a:t>18.7</a:t>
                      </a:r>
                    </a:p>
                  </a:txBody>
                  <a:tcPr marL="0" marR="0" marT="0" marB="0" anchor="ctr" anchorCtr="0" horzOverflow="overflow">
                    <a:lnL w="12700">
                      <a:solidFill>
                        <a:srgbClr val="919191"/>
                      </a:solidFill>
                      <a:miter lim="400000"/>
                    </a:lnL>
                    <a:solidFill>
                      <a:srgbClr val="D6D6D6"/>
                    </a:solidFill>
                  </a:tcPr>
                </a:tc>
                <a:tc>
                  <a:txBody>
                    <a:bodyPr/>
                    <a:lstStyle/>
                    <a:p>
                      <a:pPr algn="l">
                        <a:lnSpc>
                          <a:spcPct val="150000"/>
                        </a:lnSpc>
                        <a:defRPr sz="1800"/>
                      </a:pPr>
                      <a:r>
                        <a:rPr sz="1700">
                          <a:latin typeface="+mj-lt"/>
                          <a:ea typeface="+mj-ea"/>
                          <a:cs typeface="+mj-cs"/>
                          <a:sym typeface="Helvetica"/>
                        </a:rPr>
                        <a:t>%13</a:t>
                      </a:r>
                    </a:p>
                  </a:txBody>
                  <a:tcPr marL="0" marR="0" marT="0" marB="0" anchor="ctr" anchorCtr="0" horzOverflow="overflow">
                    <a:lnR w="12700">
                      <a:solidFill>
                        <a:srgbClr val="919191"/>
                      </a:solidFill>
                      <a:miter lim="400000"/>
                    </a:lnR>
                    <a:solidFill>
                      <a:srgbClr val="D6D6D6"/>
                    </a:solidFill>
                  </a:tcPr>
                </a:tc>
                <a:tc>
                  <a:txBody>
                    <a:bodyPr/>
                    <a:lstStyle/>
                    <a:p>
                      <a:pPr algn="l">
                        <a:lnSpc>
                          <a:spcPct val="150000"/>
                        </a:lnSpc>
                        <a:defRPr sz="1800"/>
                      </a:pPr>
                      <a:r>
                        <a:rPr sz="1700">
                          <a:latin typeface="+mj-lt"/>
                          <a:ea typeface="+mj-ea"/>
                          <a:cs typeface="+mj-cs"/>
                          <a:sym typeface="Helvetica"/>
                        </a:rPr>
                        <a:t>%3.6</a:t>
                      </a:r>
                    </a:p>
                  </a:txBody>
                  <a:tcPr marL="0" marR="0" marT="0" marB="0" anchor="ctr" anchorCtr="0" horzOverflow="overflow">
                    <a:lnL w="12700">
                      <a:solidFill>
                        <a:srgbClr val="919191"/>
                      </a:solidFill>
                      <a:miter lim="400000"/>
                    </a:lnL>
                    <a:lnR w="12700">
                      <a:solidFill>
                        <a:srgbClr val="919191"/>
                      </a:solidFill>
                      <a:miter lim="400000"/>
                    </a:lnR>
                    <a:solidFill>
                      <a:srgbClr val="D6D6D6"/>
                    </a:solidFill>
                  </a:tcPr>
                </a:tc>
              </a:tr>
            </a:tbl>
          </a:graphicData>
        </a:graphic>
      </p:graphicFrame>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Folikül Boyutu"/>
          <p:cNvSpPr txBox="1"/>
          <p:nvPr>
            <p:ph type="title"/>
          </p:nvPr>
        </p:nvSpPr>
        <p:spPr>
          <a:xfrm>
            <a:off x="457200" y="274637"/>
            <a:ext cx="8229600" cy="1143004"/>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Sunum Planı</a:t>
            </a:r>
          </a:p>
        </p:txBody>
      </p:sp>
      <p:sp>
        <p:nvSpPr>
          <p:cNvPr id="202" name="LH surenden hemen önce foliküller günde 1-3 mm arasında büyür…"/>
          <p:cNvSpPr txBox="1"/>
          <p:nvPr>
            <p:ph type="body" idx="1"/>
          </p:nvPr>
        </p:nvSpPr>
        <p:spPr>
          <a:xfrm>
            <a:off x="457200" y="1570766"/>
            <a:ext cx="8229600" cy="4533092"/>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306803" indent="-230603">
              <a:lnSpc>
                <a:spcPct val="150000"/>
              </a:lnSpc>
              <a:spcBef>
                <a:spcPts val="0"/>
              </a:spcBef>
              <a:buSzPct val="60000"/>
              <a:buBlip>
                <a:blip r:embed="rId2"/>
              </a:buBlip>
              <a:defRPr sz="2300">
                <a:latin typeface="+mj-lt"/>
                <a:ea typeface="+mj-ea"/>
                <a:cs typeface="+mj-cs"/>
                <a:sym typeface="Helvetica"/>
              </a:defRPr>
            </a:pPr>
            <a:r>
              <a:t>IUI Endikasyonları</a:t>
            </a:r>
          </a:p>
          <a:p>
            <a:pPr marL="306803" indent="-230603">
              <a:lnSpc>
                <a:spcPct val="150000"/>
              </a:lnSpc>
              <a:spcBef>
                <a:spcPts val="0"/>
              </a:spcBef>
              <a:buSzPct val="60000"/>
              <a:buBlip>
                <a:blip r:embed="rId2"/>
              </a:buBlip>
              <a:defRPr sz="2300">
                <a:latin typeface="+mj-lt"/>
                <a:ea typeface="+mj-ea"/>
                <a:cs typeface="+mj-cs"/>
                <a:sym typeface="Helvetica"/>
              </a:defRPr>
            </a:pPr>
            <a:r>
              <a:t>Prognostik faktörler</a:t>
            </a:r>
          </a:p>
          <a:p>
            <a:pPr marL="306803" indent="-230603">
              <a:lnSpc>
                <a:spcPct val="150000"/>
              </a:lnSpc>
              <a:spcBef>
                <a:spcPts val="0"/>
              </a:spcBef>
              <a:buSzPct val="60000"/>
              <a:buBlip>
                <a:blip r:embed="rId2"/>
              </a:buBlip>
              <a:defRPr sz="2300">
                <a:latin typeface="+mj-lt"/>
                <a:ea typeface="+mj-ea"/>
                <a:cs typeface="+mj-cs"/>
                <a:sym typeface="Helvetica"/>
              </a:defRPr>
            </a:pPr>
            <a:r>
              <a:t>Yatak istirahati?</a:t>
            </a:r>
          </a:p>
          <a:p>
            <a:pPr marL="306803" indent="-230603">
              <a:lnSpc>
                <a:spcPct val="150000"/>
              </a:lnSpc>
              <a:spcBef>
                <a:spcPts val="0"/>
              </a:spcBef>
              <a:buSzPct val="60000"/>
              <a:buBlip>
                <a:blip r:embed="rId2"/>
              </a:buBlip>
              <a:defRPr sz="2300">
                <a:latin typeface="+mj-lt"/>
                <a:ea typeface="+mj-ea"/>
                <a:cs typeface="+mj-cs"/>
                <a:sym typeface="Helvetica"/>
              </a:defRPr>
            </a:pPr>
            <a:r>
              <a:t>Double IUI?</a:t>
            </a:r>
          </a:p>
          <a:p>
            <a:pPr marL="306803" indent="-230603">
              <a:lnSpc>
                <a:spcPct val="150000"/>
              </a:lnSpc>
              <a:spcBef>
                <a:spcPts val="0"/>
              </a:spcBef>
              <a:buSzPct val="60000"/>
              <a:buBlip>
                <a:blip r:embed="rId2"/>
              </a:buBlip>
              <a:defRPr sz="2300">
                <a:latin typeface="+mj-lt"/>
                <a:ea typeface="+mj-ea"/>
                <a:cs typeface="+mj-cs"/>
                <a:sym typeface="Helvetica"/>
              </a:defRPr>
            </a:pPr>
            <a:r>
              <a:t>Kullanılan ilaçlar arası fark var mı?</a:t>
            </a:r>
          </a:p>
          <a:p>
            <a:pPr marL="306803" indent="-230603">
              <a:lnSpc>
                <a:spcPct val="150000"/>
              </a:lnSpc>
              <a:spcBef>
                <a:spcPts val="0"/>
              </a:spcBef>
              <a:buSzPct val="60000"/>
              <a:buBlip>
                <a:blip r:embed="rId2"/>
              </a:buBlip>
              <a:defRPr sz="2300">
                <a:latin typeface="+mj-lt"/>
                <a:ea typeface="+mj-ea"/>
                <a:cs typeface="+mj-cs"/>
                <a:sym typeface="Helvetica"/>
              </a:defRPr>
            </a:pPr>
            <a:r>
              <a:t>GnRH Antagonisti?</a:t>
            </a:r>
          </a:p>
          <a:p>
            <a:pPr marL="306803" indent="-230603">
              <a:lnSpc>
                <a:spcPct val="150000"/>
              </a:lnSpc>
              <a:spcBef>
                <a:spcPts val="0"/>
              </a:spcBef>
              <a:buSzPct val="60000"/>
              <a:buBlip>
                <a:blip r:embed="rId2"/>
              </a:buBlip>
              <a:defRPr sz="2300">
                <a:latin typeface="+mj-lt"/>
                <a:ea typeface="+mj-ea"/>
                <a:cs typeface="+mj-cs"/>
                <a:sym typeface="Helvetica"/>
              </a:defRPr>
            </a:pPr>
            <a:r>
              <a:t>Luteal progesteron desteği gerekli mi?</a:t>
            </a:r>
          </a:p>
          <a:p>
            <a:pPr marL="306803" indent="-230603">
              <a:lnSpc>
                <a:spcPct val="150000"/>
              </a:lnSpc>
              <a:spcBef>
                <a:spcPts val="0"/>
              </a:spcBef>
              <a:buSzPct val="60000"/>
              <a:buBlip>
                <a:blip r:embed="rId2"/>
              </a:buBlip>
              <a:defRPr sz="2300">
                <a:latin typeface="+mj-lt"/>
                <a:ea typeface="+mj-ea"/>
                <a:cs typeface="+mj-cs"/>
                <a:sym typeface="Helvetica"/>
              </a:defRPr>
            </a:pPr>
            <a:r>
              <a:t>Trigger? Zamanı</a:t>
            </a:r>
          </a:p>
        </p:txBody>
      </p:sp>
    </p:spTree>
  </p:cSld>
  <p:clrMapOvr>
    <a:masterClrMapping/>
  </p:clrMapOvr>
  <mc:AlternateContent xmlns:mc="http://schemas.openxmlformats.org/markup-compatibility/2006">
    <mc:Choice xmlns:p14="http://schemas.microsoft.com/office/powerpoint/2010/main" Requires="p14">
      <p:transition spd="med" advClick="1" p14:dur="1000">
        <p:dissolv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9" name="Ekran Resmi 2019-02-17 10.56.42.png" descr="Ekran Resmi 2019-02-17 10.56.42.png"/>
          <p:cNvPicPr>
            <a:picLocks noChangeAspect="1"/>
          </p:cNvPicPr>
          <p:nvPr/>
        </p:nvPicPr>
        <p:blipFill>
          <a:blip r:embed="rId2">
            <a:extLst/>
          </a:blip>
          <a:stretch>
            <a:fillRect/>
          </a:stretch>
        </p:blipFill>
        <p:spPr>
          <a:xfrm>
            <a:off x="64609" y="94166"/>
            <a:ext cx="9014781" cy="6745755"/>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1" name="Ekran Resmi 2019-02-13 22.59.36.png" descr="Ekran Resmi 2019-02-13 22.59.36.png"/>
          <p:cNvPicPr>
            <a:picLocks noChangeAspect="1"/>
          </p:cNvPicPr>
          <p:nvPr/>
        </p:nvPicPr>
        <p:blipFill>
          <a:blip r:embed="rId2">
            <a:extLst/>
          </a:blip>
          <a:stretch>
            <a:fillRect/>
          </a:stretch>
        </p:blipFill>
        <p:spPr>
          <a:xfrm>
            <a:off x="-61274" y="0"/>
            <a:ext cx="8345659" cy="6858001"/>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3" name="Ekran Resmi 2019-02-13 23.08.22.png" descr="Ekran Resmi 2019-02-13 23.08.22.png"/>
          <p:cNvPicPr>
            <a:picLocks noChangeAspect="1"/>
          </p:cNvPicPr>
          <p:nvPr/>
        </p:nvPicPr>
        <p:blipFill>
          <a:blip r:embed="rId3">
            <a:extLst/>
          </a:blip>
          <a:stretch>
            <a:fillRect/>
          </a:stretch>
        </p:blipFill>
        <p:spPr>
          <a:xfrm>
            <a:off x="673519" y="2774950"/>
            <a:ext cx="7796963" cy="3086718"/>
          </a:xfrm>
          <a:prstGeom prst="rect">
            <a:avLst/>
          </a:prstGeom>
          <a:ln w="12700">
            <a:miter lim="400000"/>
          </a:ln>
        </p:spPr>
      </p:pic>
      <p:sp>
        <p:nvSpPr>
          <p:cNvPr id="314" name="Maliyet: CC/CC+IUI/Gn/Gn+IUI"/>
          <p:cNvSpPr txBox="1"/>
          <p:nvPr>
            <p:ph type="title" idx="4294967295"/>
          </p:nvPr>
        </p:nvSpPr>
        <p:spPr>
          <a:xfrm>
            <a:off x="240878" y="52476"/>
            <a:ext cx="8229604" cy="758840"/>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Maliyet: CC/CC+IUI/Gn/Gn+IUI</a:t>
            </a:r>
          </a:p>
        </p:txBody>
      </p:sp>
      <p:sp>
        <p:nvSpPr>
          <p:cNvPr id="315" name="666 Kadın, RCT…"/>
          <p:cNvSpPr txBox="1"/>
          <p:nvPr/>
        </p:nvSpPr>
        <p:spPr>
          <a:xfrm>
            <a:off x="715346" y="1023688"/>
            <a:ext cx="3979926" cy="12344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marL="180472" indent="-180472">
              <a:buSzPct val="60000"/>
              <a:buBlip>
                <a:blip r:embed="rId4"/>
              </a:buBlip>
              <a:defRPr>
                <a:solidFill>
                  <a:srgbClr val="942192"/>
                </a:solidFill>
              </a:defRPr>
            </a:pPr>
            <a:r>
              <a:t>666 Kadın, RCT</a:t>
            </a:r>
          </a:p>
          <a:p>
            <a:pPr marL="180472" indent="-180472">
              <a:buSzPct val="60000"/>
              <a:buBlip>
                <a:blip r:embed="rId4"/>
              </a:buBlip>
              <a:defRPr>
                <a:solidFill>
                  <a:srgbClr val="942192"/>
                </a:solidFill>
              </a:defRPr>
            </a:pPr>
            <a:r>
              <a:t>6 siklus CC ile gebe kalamayan hastalar</a:t>
            </a:r>
          </a:p>
          <a:p>
            <a:pPr marL="180472" indent="-180472">
              <a:buSzPct val="60000"/>
              <a:buBlip>
                <a:blip r:embed="rId4"/>
              </a:buBlip>
              <a:defRPr>
                <a:solidFill>
                  <a:srgbClr val="942192"/>
                </a:solidFill>
              </a:defRPr>
            </a:pPr>
            <a:r>
              <a:t>Maliyet Gn+ IUI grubunda en fazla</a:t>
            </a:r>
          </a:p>
        </p:txBody>
      </p:sp>
      <p:pic>
        <p:nvPicPr>
          <p:cNvPr id="316" name="Ekran Resmi 2019-02-13 23.17.22.png" descr="Ekran Resmi 2019-02-13 23.17.22.png"/>
          <p:cNvPicPr>
            <a:picLocks noChangeAspect="1"/>
          </p:cNvPicPr>
          <p:nvPr/>
        </p:nvPicPr>
        <p:blipFill>
          <a:blip r:embed="rId5">
            <a:extLst/>
          </a:blip>
          <a:stretch>
            <a:fillRect/>
          </a:stretch>
        </p:blipFill>
        <p:spPr>
          <a:xfrm>
            <a:off x="5370636" y="814814"/>
            <a:ext cx="2895557" cy="2048455"/>
          </a:xfrm>
          <a:prstGeom prst="rect">
            <a:avLst/>
          </a:prstGeom>
          <a:ln w="12700">
            <a:miter lim="400000"/>
          </a:ln>
        </p:spPr>
      </p:pic>
      <p:sp>
        <p:nvSpPr>
          <p:cNvPr id="317" name="Çizgi"/>
          <p:cNvSpPr/>
          <p:nvPr/>
        </p:nvSpPr>
        <p:spPr>
          <a:xfrm>
            <a:off x="965047" y="4133246"/>
            <a:ext cx="7213905" cy="3"/>
          </a:xfrm>
          <a:prstGeom prst="line">
            <a:avLst/>
          </a:prstGeom>
          <a:ln w="25400">
            <a:solidFill>
              <a:schemeClr val="accent2"/>
            </a:solidFill>
          </a:ln>
          <a:effectLst>
            <a:outerShdw sx="100000" sy="100000" kx="0" ky="0" algn="b" rotWithShape="0" blurRad="38100" dist="23000" dir="5400000">
              <a:srgbClr val="000000">
                <a:alpha val="35000"/>
              </a:srgbClr>
            </a:outerShdw>
          </a:effectLst>
        </p:spPr>
        <p:txBody>
          <a:bodyPr lIns="45718" tIns="45718" rIns="45718" bIns="45718"/>
          <a:lstStyle/>
          <a:p>
            <a:pP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HCG günü E2 Düzeyi ve Folikül Boyutu"/>
          <p:cNvSpPr txBox="1"/>
          <p:nvPr>
            <p:ph type="title"/>
          </p:nvPr>
        </p:nvSpPr>
        <p:spPr>
          <a:xfrm>
            <a:off x="457200" y="92407"/>
            <a:ext cx="8229600" cy="695528"/>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Luteal progesterone desteği-IUI</a:t>
            </a:r>
          </a:p>
        </p:txBody>
      </p:sp>
      <p:pic>
        <p:nvPicPr>
          <p:cNvPr id="322" name="Ekran Resmi 2019-02-14 21.34.28.png" descr="Ekran Resmi 2019-02-14 21.34.28.png"/>
          <p:cNvPicPr>
            <a:picLocks noChangeAspect="1"/>
          </p:cNvPicPr>
          <p:nvPr/>
        </p:nvPicPr>
        <p:blipFill>
          <a:blip r:embed="rId3">
            <a:extLst/>
          </a:blip>
          <a:stretch>
            <a:fillRect/>
          </a:stretch>
        </p:blipFill>
        <p:spPr>
          <a:xfrm>
            <a:off x="1092495" y="777405"/>
            <a:ext cx="6571061" cy="5727761"/>
          </a:xfrm>
          <a:prstGeom prst="rect">
            <a:avLst/>
          </a:prstGeom>
          <a:ln w="12700">
            <a:miter lim="400000"/>
          </a:ln>
        </p:spPr>
      </p:pic>
      <p:sp>
        <p:nvSpPr>
          <p:cNvPr id="323" name="Green KA. Fertil Steril, 2017"/>
          <p:cNvSpPr txBox="1"/>
          <p:nvPr/>
        </p:nvSpPr>
        <p:spPr>
          <a:xfrm>
            <a:off x="4366369" y="6438558"/>
            <a:ext cx="3250227" cy="329562"/>
          </a:xfrm>
          <a:prstGeom prst="rect">
            <a:avLst/>
          </a:prstGeom>
          <a:gradFill>
            <a:gsLst>
              <a:gs pos="0">
                <a:schemeClr val="accent4">
                  <a:hueOff val="-206663"/>
                  <a:satOff val="29896"/>
                  <a:lumOff val="29240"/>
                  <a:alpha val="49143"/>
                </a:schemeClr>
              </a:gs>
              <a:gs pos="35000">
                <a:srgbClr val="D8C9EE">
                  <a:alpha val="49143"/>
                </a:srgbClr>
              </a:gs>
              <a:gs pos="100000">
                <a:schemeClr val="accent4">
                  <a:hueOff val="-242556"/>
                  <a:satOff val="32941"/>
                  <a:lumOff val="43328"/>
                  <a:alpha val="49143"/>
                </a:schemeClr>
              </a:gs>
            </a:gsLst>
            <a:lin ang="16200000"/>
          </a:gradFill>
          <a:ln>
            <a:solidFill>
              <a:srgbClr val="7D60A0">
                <a:alpha val="49143"/>
              </a:srgbClr>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nchor="ctr">
            <a:spAutoFit/>
          </a:bodyPr>
          <a:lstStyle>
            <a:lvl1pPr>
              <a:defRPr sz="1500"/>
            </a:lvl1pPr>
          </a:lstStyle>
          <a:p>
            <a:pPr/>
            <a:r>
              <a:t>Green KA. Fertil Steril, 2017</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Folikül Boyutu"/>
          <p:cNvSpPr txBox="1"/>
          <p:nvPr>
            <p:ph type="title"/>
          </p:nvPr>
        </p:nvSpPr>
        <p:spPr>
          <a:xfrm>
            <a:off x="457200" y="274637"/>
            <a:ext cx="8229600" cy="1143004"/>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GnRH antagonist-IUI</a:t>
            </a:r>
          </a:p>
        </p:txBody>
      </p:sp>
      <p:sp>
        <p:nvSpPr>
          <p:cNvPr id="328" name="LH surenden hemen önce foliküller günde 1-3 mm arasında büyür…"/>
          <p:cNvSpPr txBox="1"/>
          <p:nvPr>
            <p:ph type="body" sz="quarter" idx="1"/>
          </p:nvPr>
        </p:nvSpPr>
        <p:spPr>
          <a:xfrm>
            <a:off x="365753" y="2060862"/>
            <a:ext cx="4305548" cy="2736274"/>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306803" indent="-230603">
              <a:lnSpc>
                <a:spcPct val="150000"/>
              </a:lnSpc>
              <a:spcBef>
                <a:spcPts val="0"/>
              </a:spcBef>
              <a:buSzPct val="60000"/>
              <a:buBlip>
                <a:blip r:embed="rId2"/>
              </a:buBlip>
              <a:defRPr sz="2300">
                <a:latin typeface="+mj-lt"/>
                <a:ea typeface="+mj-ea"/>
                <a:cs typeface="+mj-cs"/>
                <a:sym typeface="Helvetica"/>
              </a:defRPr>
            </a:pPr>
            <a:r>
              <a:t> Progesteron &gt;1 ng/mL</a:t>
            </a:r>
            <a:endParaRPr b="1" i="1">
              <a:latin typeface="Arial"/>
              <a:ea typeface="Arial"/>
              <a:cs typeface="Arial"/>
              <a:sym typeface="Arial"/>
            </a:endParaRPr>
          </a:p>
          <a:p>
            <a:pPr marL="306803" indent="-230603">
              <a:lnSpc>
                <a:spcPct val="150000"/>
              </a:lnSpc>
              <a:spcBef>
                <a:spcPts val="0"/>
              </a:spcBef>
              <a:buSzPct val="60000"/>
              <a:buBlip>
                <a:blip r:embed="rId2"/>
              </a:buBlip>
              <a:defRPr sz="2300">
                <a:latin typeface="+mj-lt"/>
                <a:ea typeface="+mj-ea"/>
                <a:cs typeface="+mj-cs"/>
                <a:sym typeface="Helvetica"/>
              </a:defRPr>
            </a:pPr>
            <a:r>
              <a:t>Progesteron &gt;1.5 ng/mL</a:t>
            </a:r>
          </a:p>
          <a:p>
            <a:pPr marL="306803" indent="-230603">
              <a:lnSpc>
                <a:spcPct val="150000"/>
              </a:lnSpc>
              <a:spcBef>
                <a:spcPts val="0"/>
              </a:spcBef>
              <a:buSzPct val="60000"/>
              <a:buBlip>
                <a:blip r:embed="rId2"/>
              </a:buBlip>
              <a:defRPr sz="2300">
                <a:latin typeface="+mj-lt"/>
                <a:ea typeface="+mj-ea"/>
                <a:cs typeface="+mj-cs"/>
                <a:sym typeface="Helvetica"/>
              </a:defRPr>
            </a:pPr>
            <a:r>
              <a:t>Progesteron &gt;2 ng/mL</a:t>
            </a:r>
          </a:p>
          <a:p>
            <a:pPr marL="306803" indent="-230603">
              <a:lnSpc>
                <a:spcPct val="150000"/>
              </a:lnSpc>
              <a:spcBef>
                <a:spcPts val="0"/>
              </a:spcBef>
              <a:buSzPct val="60000"/>
              <a:buBlip>
                <a:blip r:embed="rId2"/>
              </a:buBlip>
              <a:defRPr sz="2300">
                <a:latin typeface="+mj-lt"/>
                <a:ea typeface="+mj-ea"/>
                <a:cs typeface="+mj-cs"/>
                <a:sym typeface="Helvetica"/>
              </a:defRPr>
            </a:pPr>
            <a:r>
              <a:t>LH&gt; 10 IU/L</a:t>
            </a:r>
          </a:p>
        </p:txBody>
      </p:sp>
      <p:sp>
        <p:nvSpPr>
          <p:cNvPr id="329" name="Bosch E, et al. Fertil Steril 2003;80:1444–1449.…"/>
          <p:cNvSpPr txBox="1"/>
          <p:nvPr/>
        </p:nvSpPr>
        <p:spPr>
          <a:xfrm>
            <a:off x="2821662" y="5607872"/>
            <a:ext cx="5949734" cy="61735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defRPr>
                <a:solidFill>
                  <a:srgbClr val="008000"/>
                </a:solidFill>
                <a:latin typeface="Arial"/>
                <a:ea typeface="Arial"/>
                <a:cs typeface="Arial"/>
                <a:sym typeface="Arial"/>
              </a:defRPr>
            </a:pPr>
            <a:r>
              <a:t>Bosch E, et al. Fertil Steril 2003;80:1444–1449.</a:t>
            </a:r>
          </a:p>
          <a:p>
            <a:pPr>
              <a:defRPr>
                <a:solidFill>
                  <a:srgbClr val="008000"/>
                </a:solidFill>
                <a:latin typeface="Arial"/>
                <a:ea typeface="Arial"/>
                <a:cs typeface="Arial"/>
                <a:sym typeface="Arial"/>
              </a:defRPr>
            </a:pPr>
            <a:r>
              <a:t>Martínez F, et al. Reprod Biomed Online 2004;8:183–190.</a:t>
            </a:r>
          </a:p>
        </p:txBody>
      </p:sp>
      <p:pic>
        <p:nvPicPr>
          <p:cNvPr id="330" name="Ekran Resmi 2015-02-24 20.34.23.png" descr="Ekran Resmi 2015-02-24 20.34.23.png"/>
          <p:cNvPicPr>
            <a:picLocks noChangeAspect="1"/>
          </p:cNvPicPr>
          <p:nvPr/>
        </p:nvPicPr>
        <p:blipFill>
          <a:blip r:embed="rId3">
            <a:extLst/>
          </a:blip>
          <a:stretch>
            <a:fillRect/>
          </a:stretch>
        </p:blipFill>
        <p:spPr>
          <a:xfrm>
            <a:off x="5362876" y="2171700"/>
            <a:ext cx="3221041" cy="25146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LH surenden hemen önce foliküller günde 1-3 mm arasında büyür…"/>
          <p:cNvSpPr txBox="1"/>
          <p:nvPr>
            <p:ph type="body" sz="quarter" idx="1"/>
          </p:nvPr>
        </p:nvSpPr>
        <p:spPr>
          <a:xfrm>
            <a:off x="294649" y="2575236"/>
            <a:ext cx="8554702" cy="907390"/>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66919" indent="-200623" defTabSz="397763">
              <a:lnSpc>
                <a:spcPct val="150000"/>
              </a:lnSpc>
              <a:spcBef>
                <a:spcPts val="0"/>
              </a:spcBef>
              <a:buSzPct val="60000"/>
              <a:buBlip>
                <a:blip r:embed="rId2"/>
              </a:buBlip>
              <a:defRPr sz="2000">
                <a:latin typeface="+mj-lt"/>
                <a:ea typeface="+mj-ea"/>
                <a:cs typeface="+mj-cs"/>
                <a:sym typeface="Helvetica"/>
              </a:defRPr>
            </a:pPr>
            <a:r>
              <a:t>15 RCT</a:t>
            </a:r>
          </a:p>
          <a:p>
            <a:pPr marL="266919" indent="-200623" defTabSz="397763">
              <a:lnSpc>
                <a:spcPct val="150000"/>
              </a:lnSpc>
              <a:spcBef>
                <a:spcPts val="0"/>
              </a:spcBef>
              <a:buSzPct val="60000"/>
              <a:buBlip>
                <a:blip r:embed="rId2"/>
              </a:buBlip>
              <a:defRPr sz="2000">
                <a:latin typeface="+mj-lt"/>
                <a:ea typeface="+mj-ea"/>
                <a:cs typeface="+mj-cs"/>
                <a:sym typeface="Helvetica"/>
              </a:defRPr>
            </a:pPr>
            <a:r>
              <a:t>2345 Kadın, 3253 Siklus</a:t>
            </a:r>
          </a:p>
        </p:txBody>
      </p:sp>
      <p:pic>
        <p:nvPicPr>
          <p:cNvPr id="333" name="Ekran Resmi 2019-02-14 22.46.20.png" descr="Ekran Resmi 2019-02-14 22.46.20.png"/>
          <p:cNvPicPr>
            <a:picLocks noChangeAspect="1"/>
          </p:cNvPicPr>
          <p:nvPr/>
        </p:nvPicPr>
        <p:blipFill>
          <a:blip r:embed="rId3">
            <a:extLst/>
          </a:blip>
          <a:stretch>
            <a:fillRect/>
          </a:stretch>
        </p:blipFill>
        <p:spPr>
          <a:xfrm>
            <a:off x="1037485" y="156274"/>
            <a:ext cx="7584703" cy="2288876"/>
          </a:xfrm>
          <a:prstGeom prst="rect">
            <a:avLst/>
          </a:prstGeom>
          <a:ln w="12700">
            <a:miter lim="400000"/>
          </a:ln>
        </p:spPr>
      </p:pic>
      <p:sp>
        <p:nvSpPr>
          <p:cNvPr id="334" name="BJOG, 2019"/>
          <p:cNvSpPr txBox="1"/>
          <p:nvPr/>
        </p:nvSpPr>
        <p:spPr>
          <a:xfrm>
            <a:off x="6949664" y="2152119"/>
            <a:ext cx="1371631" cy="380362"/>
          </a:xfrm>
          <a:prstGeom prst="rect">
            <a:avLst/>
          </a:prstGeom>
          <a:gradFill>
            <a:gsLst>
              <a:gs pos="0">
                <a:schemeClr val="accent4">
                  <a:hueOff val="-206663"/>
                  <a:satOff val="29896"/>
                  <a:lumOff val="29240"/>
                </a:schemeClr>
              </a:gs>
              <a:gs pos="35000">
                <a:srgbClr val="D8C9EE"/>
              </a:gs>
              <a:gs pos="100000">
                <a:schemeClr val="accent4">
                  <a:hueOff val="-242556"/>
                  <a:satOff val="32941"/>
                  <a:lumOff val="43328"/>
                </a:schemeClr>
              </a:gs>
            </a:gsLst>
            <a:lin ang="16200000"/>
          </a:gradFill>
          <a:ln>
            <a:solidFill>
              <a:srgbClr val="7D60A0"/>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p>
            <a:pPr/>
            <a:r>
              <a:t>BJOG, 2019</a:t>
            </a:r>
          </a:p>
        </p:txBody>
      </p:sp>
      <p:graphicFrame>
        <p:nvGraphicFramePr>
          <p:cNvPr id="335" name="Tablo"/>
          <p:cNvGraphicFramePr/>
          <p:nvPr/>
        </p:nvGraphicFramePr>
        <p:xfrm>
          <a:off x="273538" y="3612715"/>
          <a:ext cx="8488913" cy="1828706"/>
        </p:xfrm>
        <a:graphic xmlns:a="http://schemas.openxmlformats.org/drawingml/2006/main">
          <a:graphicData uri="http://schemas.openxmlformats.org/drawingml/2006/table">
            <a:tbl>
              <a:tblPr firstCol="1" firstRow="0" lastCol="0" lastRow="0" bandCol="0" bandRow="1" rtl="0">
                <a:tableStyleId>{4C3C2611-4C71-4FC5-86AE-919BDF0F9419}</a:tableStyleId>
              </a:tblPr>
              <a:tblGrid>
                <a:gridCol w="3854465"/>
                <a:gridCol w="3085924"/>
                <a:gridCol w="1548521"/>
              </a:tblGrid>
              <a:tr h="918845">
                <a:tc>
                  <a:txBody>
                    <a:bodyPr/>
                    <a:lstStyle/>
                    <a:p>
                      <a:pPr algn="l">
                        <a:lnSpc>
                          <a:spcPts val="3700"/>
                        </a:lnSpc>
                        <a:spcBef>
                          <a:spcPts val="1200"/>
                        </a:spcBef>
                        <a:defRPr b="0" sz="1800">
                          <a:solidFill>
                            <a:srgbClr val="000000"/>
                          </a:solidFill>
                        </a:defRPr>
                      </a:pPr>
                      <a:r>
                        <a:rPr sz="1900">
                          <a:solidFill>
                            <a:srgbClr val="FF2F92"/>
                          </a:solidFill>
                          <a:latin typeface="Times"/>
                          <a:ea typeface="Times"/>
                          <a:cs typeface="Times"/>
                          <a:sym typeface="Times"/>
                        </a:rPr>
                        <a:t>Canlı doğum /devam eden gebelik oranı</a:t>
                      </a:r>
                    </a:p>
                  </a:txBody>
                  <a:tcPr marL="0" marR="0" marT="0" marB="0" anchor="ctr" anchorCtr="0" horzOverflow="overflow">
                    <a:lnL w="12700">
                      <a:solidFill>
                        <a:srgbClr val="919191"/>
                      </a:solidFill>
                      <a:miter lim="400000"/>
                    </a:lnL>
                    <a:solidFill>
                      <a:srgbClr val="D6D6D6"/>
                    </a:solidFill>
                  </a:tcPr>
                </a:tc>
                <a:tc>
                  <a:txBody>
                    <a:bodyPr/>
                    <a:lstStyle/>
                    <a:p>
                      <a:pPr algn="l">
                        <a:defRPr sz="1800"/>
                      </a:pPr>
                      <a:r>
                        <a:rPr sz="1700"/>
                        <a:t>OR:1.14, %95 CI ( 0.82-1.57)</a:t>
                      </a:r>
                    </a:p>
                  </a:txBody>
                  <a:tcPr marL="0" marR="0" marT="0" marB="0" anchor="ctr" anchorCtr="0" horzOverflow="overflow">
                    <a:lnR w="12700">
                      <a:solidFill>
                        <a:srgbClr val="919191"/>
                      </a:solidFill>
                      <a:miter lim="400000"/>
                    </a:lnR>
                    <a:solidFill>
                      <a:srgbClr val="D6D6D6"/>
                    </a:solidFill>
                  </a:tcPr>
                </a:tc>
                <a:tc>
                  <a:txBody>
                    <a:bodyPr/>
                    <a:lstStyle/>
                    <a:p>
                      <a:pPr algn="l">
                        <a:defRPr sz="1800"/>
                      </a:pPr>
                      <a:r>
                        <a:rPr sz="1700"/>
                        <a:t>P=0.44</a:t>
                      </a:r>
                    </a:p>
                  </a:txBody>
                  <a:tcPr marL="0" marR="0" marT="0" marB="0" anchor="ctr" anchorCtr="0" horzOverflow="overflow">
                    <a:lnL w="12700">
                      <a:solidFill>
                        <a:srgbClr val="919191"/>
                      </a:solidFill>
                      <a:miter lim="400000"/>
                    </a:lnL>
                    <a:lnR w="12700">
                      <a:solidFill>
                        <a:srgbClr val="919191"/>
                      </a:solidFill>
                      <a:miter lim="400000"/>
                    </a:lnR>
                    <a:solidFill>
                      <a:srgbClr val="D6D6D6"/>
                    </a:solidFill>
                  </a:tcPr>
                </a:tc>
              </a:tr>
              <a:tr h="454929">
                <a:tc>
                  <a:txBody>
                    <a:bodyPr/>
                    <a:lstStyle/>
                    <a:p>
                      <a:pPr algn="l">
                        <a:lnSpc>
                          <a:spcPts val="3700"/>
                        </a:lnSpc>
                        <a:spcBef>
                          <a:spcPts val="1200"/>
                        </a:spcBef>
                        <a:defRPr b="0" sz="1800">
                          <a:solidFill>
                            <a:srgbClr val="000000"/>
                          </a:solidFill>
                        </a:defRPr>
                      </a:pPr>
                      <a:r>
                        <a:rPr sz="1900">
                          <a:solidFill>
                            <a:srgbClr val="FF2F92"/>
                          </a:solidFill>
                        </a:rPr>
                        <a:t>Klinik gebelik Oranı</a:t>
                      </a:r>
                    </a:p>
                  </a:txBody>
                  <a:tcPr marL="0" marR="0" marT="0" marB="0" anchor="ctr" anchorCtr="0" horzOverflow="overflow">
                    <a:lnL w="12700">
                      <a:solidFill>
                        <a:srgbClr val="919191"/>
                      </a:solidFill>
                      <a:miter lim="400000"/>
                    </a:lnL>
                    <a:solidFill>
                      <a:srgbClr val="EBEBEB"/>
                    </a:solidFill>
                  </a:tcPr>
                </a:tc>
                <a:tc>
                  <a:txBody>
                    <a:bodyPr/>
                    <a:lstStyle/>
                    <a:p>
                      <a:pPr algn="l">
                        <a:defRPr sz="1800"/>
                      </a:pPr>
                      <a:r>
                        <a:t>OR:1.28, %95 CI  (0.97-1.69)</a:t>
                      </a:r>
                    </a:p>
                  </a:txBody>
                  <a:tcPr marL="0" marR="0" marT="0" marB="0" anchor="ctr" anchorCtr="0" horzOverflow="overflow">
                    <a:lnR w="12700">
                      <a:solidFill>
                        <a:srgbClr val="919191"/>
                      </a:solidFill>
                      <a:miter lim="400000"/>
                    </a:lnR>
                    <a:solidFill>
                      <a:srgbClr val="EBEBEB"/>
                    </a:solidFill>
                  </a:tcPr>
                </a:tc>
                <a:tc>
                  <a:txBody>
                    <a:bodyPr/>
                    <a:lstStyle/>
                    <a:p>
                      <a:pPr algn="l">
                        <a:defRPr sz="1800"/>
                      </a:pPr>
                      <a:r>
                        <a:rPr sz="1900"/>
                        <a:t>p=0.08</a:t>
                      </a:r>
                    </a:p>
                  </a:txBody>
                  <a:tcPr marL="0" marR="0" marT="0" marB="0" anchor="ctr" anchorCtr="0" horzOverflow="overflow">
                    <a:lnL w="12700">
                      <a:solidFill>
                        <a:srgbClr val="919191"/>
                      </a:solidFill>
                      <a:miter lim="400000"/>
                    </a:lnL>
                    <a:lnR w="12700">
                      <a:solidFill>
                        <a:srgbClr val="919191"/>
                      </a:solidFill>
                      <a:miter lim="400000"/>
                    </a:lnR>
                    <a:solidFill>
                      <a:srgbClr val="EBEBEB"/>
                    </a:solidFill>
                  </a:tcPr>
                </a:tc>
              </a:tr>
              <a:tr h="454929">
                <a:tc>
                  <a:txBody>
                    <a:bodyPr/>
                    <a:lstStyle/>
                    <a:p>
                      <a:pPr algn="l">
                        <a:lnSpc>
                          <a:spcPts val="3700"/>
                        </a:lnSpc>
                        <a:spcBef>
                          <a:spcPts val="1200"/>
                        </a:spcBef>
                        <a:defRPr b="0" sz="1800">
                          <a:solidFill>
                            <a:srgbClr val="000000"/>
                          </a:solidFill>
                        </a:defRPr>
                      </a:pPr>
                      <a:r>
                        <a:rPr sz="1900">
                          <a:solidFill>
                            <a:srgbClr val="FF2F92"/>
                          </a:solidFill>
                        </a:rPr>
                        <a:t>Prematüre Luteinizasyon</a:t>
                      </a:r>
                    </a:p>
                  </a:txBody>
                  <a:tcPr marL="0" marR="0" marT="0" marB="0" anchor="ctr" anchorCtr="0" horzOverflow="overflow">
                    <a:lnL w="12700">
                      <a:solidFill>
                        <a:srgbClr val="919191"/>
                      </a:solidFill>
                      <a:miter lim="400000"/>
                    </a:lnL>
                    <a:solidFill>
                      <a:srgbClr val="D6D6D6"/>
                    </a:solidFill>
                  </a:tcPr>
                </a:tc>
                <a:tc>
                  <a:txBody>
                    <a:bodyPr/>
                    <a:lstStyle/>
                    <a:p>
                      <a:pPr algn="l">
                        <a:lnSpc>
                          <a:spcPct val="150000"/>
                        </a:lnSpc>
                        <a:defRPr sz="1800"/>
                      </a:pPr>
                      <a:r>
                        <a:rPr sz="1700">
                          <a:latin typeface="+mj-lt"/>
                          <a:ea typeface="+mj-ea"/>
                          <a:cs typeface="+mj-cs"/>
                          <a:sym typeface="Helvetica"/>
                        </a:rPr>
                        <a:t>OR:4.39, %95 CI  (2.53-6.26)</a:t>
                      </a:r>
                    </a:p>
                  </a:txBody>
                  <a:tcPr marL="0" marR="0" marT="0" marB="0" anchor="ctr" anchorCtr="0" horzOverflow="overflow">
                    <a:lnR w="12700">
                      <a:solidFill>
                        <a:srgbClr val="919191"/>
                      </a:solidFill>
                      <a:miter lim="400000"/>
                    </a:lnR>
                    <a:solidFill>
                      <a:srgbClr val="D6D6D6"/>
                    </a:solidFill>
                  </a:tcPr>
                </a:tc>
                <a:tc>
                  <a:txBody>
                    <a:bodyPr/>
                    <a:lstStyle/>
                    <a:p>
                      <a:pPr algn="l">
                        <a:lnSpc>
                          <a:spcPct val="150000"/>
                        </a:lnSpc>
                        <a:defRPr sz="1800"/>
                      </a:pPr>
                      <a:r>
                        <a:rPr sz="1700">
                          <a:latin typeface="+mj-lt"/>
                          <a:ea typeface="+mj-ea"/>
                          <a:cs typeface="+mj-cs"/>
                          <a:sym typeface="Helvetica"/>
                        </a:rPr>
                        <a:t>p&gt;0.00001</a:t>
                      </a:r>
                    </a:p>
                  </a:txBody>
                  <a:tcPr marL="0" marR="0" marT="0" marB="0" anchor="ctr" anchorCtr="0" horzOverflow="overflow">
                    <a:lnL w="12700">
                      <a:solidFill>
                        <a:srgbClr val="919191"/>
                      </a:solidFill>
                      <a:miter lim="400000"/>
                    </a:lnL>
                    <a:lnR w="12700">
                      <a:solidFill>
                        <a:srgbClr val="919191"/>
                      </a:solidFill>
                      <a:miter lim="400000"/>
                    </a:lnR>
                    <a:solidFill>
                      <a:srgbClr val="D6D6D6"/>
                    </a:solidFill>
                  </a:tcPr>
                </a:tc>
              </a:tr>
            </a:tbl>
          </a:graphicData>
        </a:graphic>
      </p:graphicFrame>
      <p:sp>
        <p:nvSpPr>
          <p:cNvPr id="336" name="LH surenden hemen önce foliküller günde 1-3 mm arasında büyür…"/>
          <p:cNvSpPr txBox="1"/>
          <p:nvPr/>
        </p:nvSpPr>
        <p:spPr>
          <a:xfrm>
            <a:off x="240644" y="5662738"/>
            <a:ext cx="8554703" cy="907393"/>
          </a:xfrm>
          <a:prstGeom prst="rect">
            <a:avLst/>
          </a:prstGeom>
          <a:solidFill>
            <a:srgbClr val="0096FF">
              <a:alpha val="3396"/>
            </a:srgbClr>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lvl1pPr marL="279191" indent="-209847" defTabSz="416051">
              <a:lnSpc>
                <a:spcPct val="150000"/>
              </a:lnSpc>
              <a:buSzPct val="60000"/>
              <a:buBlip>
                <a:blip r:embed="rId2"/>
              </a:buBlip>
              <a:defRPr sz="2000"/>
            </a:lvl1pPr>
          </a:lstStyle>
          <a:p>
            <a:pPr/>
            <a:r>
              <a:t>Abortus, çoğul gebelik, OHSS, gonadotropin dozu açısından fark yok</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8" name="3 Resim" descr="3 Resim"/>
          <p:cNvPicPr>
            <a:picLocks noChangeAspect="1"/>
          </p:cNvPicPr>
          <p:nvPr/>
        </p:nvPicPr>
        <p:blipFill>
          <a:blip r:embed="rId2">
            <a:extLst/>
          </a:blip>
          <a:stretch>
            <a:fillRect/>
          </a:stretch>
        </p:blipFill>
        <p:spPr>
          <a:xfrm>
            <a:off x="750067" y="328755"/>
            <a:ext cx="7643866" cy="2314576"/>
          </a:xfrm>
          <a:prstGeom prst="rect">
            <a:avLst/>
          </a:prstGeom>
          <a:ln w="12700">
            <a:miter lim="400000"/>
          </a:ln>
          <a:effectLst>
            <a:outerShdw sx="100000" sy="100000" kx="0" ky="0" algn="b" rotWithShape="0" blurRad="292100" dist="139700" dir="2700000">
              <a:srgbClr val="333333">
                <a:alpha val="64999"/>
              </a:srgbClr>
            </a:outerShdw>
          </a:effectLst>
        </p:spPr>
      </p:pic>
      <p:sp>
        <p:nvSpPr>
          <p:cNvPr id="339" name="4 Metin kutusu"/>
          <p:cNvSpPr txBox="1"/>
          <p:nvPr/>
        </p:nvSpPr>
        <p:spPr>
          <a:xfrm>
            <a:off x="618477" y="3239385"/>
            <a:ext cx="7566115" cy="18948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marL="220578" indent="-220578">
              <a:buSzPct val="60000"/>
              <a:buBlip>
                <a:blip r:embed="rId3"/>
              </a:buBlip>
              <a:defRPr sz="2200"/>
            </a:pPr>
            <a:r>
              <a:t>Ka</a:t>
            </a:r>
            <a:r>
              <a:rPr sz="2300"/>
              <a:t>tılımcıların ort yaş aralığı 31- 35</a:t>
            </a:r>
            <a:endParaRPr sz="2300"/>
          </a:p>
          <a:p>
            <a:pPr marL="180472" indent="-180472">
              <a:buSzPct val="60000"/>
              <a:buBlip>
                <a:blip r:embed="rId3"/>
              </a:buBlip>
              <a:defRPr sz="2300"/>
            </a:pPr>
            <a:r>
              <a:t>LH takibi üriner kitler ile yapılmış</a:t>
            </a:r>
          </a:p>
          <a:p>
            <a:pPr marL="180472" indent="-180472">
              <a:buSzPct val="60000"/>
              <a:buBlip>
                <a:blip r:embed="rId3"/>
              </a:buBlip>
              <a:defRPr sz="2300"/>
            </a:pPr>
            <a:r>
              <a:t>1 çalışmada LH surge, USG ve Biokimyasal olarak konfirme edilmiş</a:t>
            </a:r>
          </a:p>
          <a:p>
            <a:pPr marL="180472" indent="-180472">
              <a:buSzPct val="60000"/>
              <a:buBlip>
                <a:blip r:embed="rId3"/>
              </a:buBlip>
              <a:defRPr sz="2300"/>
            </a:pPr>
            <a:r>
              <a:t>7 çalışma (prospektif ve retrospektif)</a:t>
            </a:r>
          </a:p>
        </p:txBody>
      </p:sp>
      <p:sp>
        <p:nvSpPr>
          <p:cNvPr id="340" name="Ferin Steril 2007"/>
          <p:cNvSpPr txBox="1"/>
          <p:nvPr/>
        </p:nvSpPr>
        <p:spPr>
          <a:xfrm>
            <a:off x="5741403" y="1295861"/>
            <a:ext cx="1604522" cy="342262"/>
          </a:xfrm>
          <a:prstGeom prst="rect">
            <a:avLst/>
          </a:prstGeom>
          <a:gradFill>
            <a:gsLst>
              <a:gs pos="0">
                <a:schemeClr val="accent4">
                  <a:hueOff val="-206663"/>
                  <a:satOff val="29896"/>
                  <a:lumOff val="29240"/>
                </a:schemeClr>
              </a:gs>
              <a:gs pos="35000">
                <a:srgbClr val="D8C9EE"/>
              </a:gs>
              <a:gs pos="100000">
                <a:schemeClr val="accent4">
                  <a:hueOff val="-242556"/>
                  <a:satOff val="32941"/>
                  <a:lumOff val="43328"/>
                </a:schemeClr>
              </a:gs>
            </a:gsLst>
            <a:lin ang="16200000"/>
          </a:gradFill>
          <a:ln>
            <a:solidFill>
              <a:srgbClr val="7D60A0"/>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sz="1600"/>
            </a:lvl1pPr>
          </a:lstStyle>
          <a:p>
            <a:pPr/>
            <a:r>
              <a:t>Ferin Steril 2007</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2" name="4 Resim" descr="4 Resim"/>
          <p:cNvPicPr>
            <a:picLocks noChangeAspect="1"/>
          </p:cNvPicPr>
          <p:nvPr/>
        </p:nvPicPr>
        <p:blipFill>
          <a:blip r:embed="rId2">
            <a:extLst/>
          </a:blip>
          <a:stretch>
            <a:fillRect/>
          </a:stretch>
        </p:blipFill>
        <p:spPr>
          <a:xfrm>
            <a:off x="642909" y="428604"/>
            <a:ext cx="8143934" cy="4929224"/>
          </a:xfrm>
          <a:prstGeom prst="rect">
            <a:avLst/>
          </a:prstGeom>
          <a:ln w="12700">
            <a:miter lim="400000"/>
          </a:ln>
        </p:spPr>
      </p:pic>
      <p:sp>
        <p:nvSpPr>
          <p:cNvPr id="343" name="5 Yuvarlatılmış Dikdörtgen"/>
          <p:cNvSpPr/>
          <p:nvPr/>
        </p:nvSpPr>
        <p:spPr>
          <a:xfrm>
            <a:off x="1357290" y="571479"/>
            <a:ext cx="914401" cy="214317"/>
          </a:xfrm>
          <a:prstGeom prst="roundRect">
            <a:avLst>
              <a:gd name="adj" fmla="val 16667"/>
            </a:avLst>
          </a:prstGeom>
          <a:ln w="25400">
            <a:solidFill>
              <a:srgbClr val="FF0000"/>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44" name="7 Yuvarlatılmış Dikdörtgen"/>
          <p:cNvSpPr/>
          <p:nvPr/>
        </p:nvSpPr>
        <p:spPr>
          <a:xfrm>
            <a:off x="1428728" y="2329294"/>
            <a:ext cx="1071570" cy="214317"/>
          </a:xfrm>
          <a:prstGeom prst="roundRect">
            <a:avLst>
              <a:gd name="adj" fmla="val 16667"/>
            </a:avLst>
          </a:prstGeom>
          <a:ln w="25400">
            <a:solidFill>
              <a:srgbClr val="FF0000"/>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45" name="8 Yuvarlatılmış Dikdörtgen"/>
          <p:cNvSpPr/>
          <p:nvPr/>
        </p:nvSpPr>
        <p:spPr>
          <a:xfrm>
            <a:off x="1428728" y="4071942"/>
            <a:ext cx="1071570" cy="214317"/>
          </a:xfrm>
          <a:prstGeom prst="roundRect">
            <a:avLst>
              <a:gd name="adj" fmla="val 16667"/>
            </a:avLst>
          </a:prstGeom>
          <a:ln w="25400">
            <a:solidFill>
              <a:srgbClr val="FF0000"/>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46" name="10 Düz Ok Bağlayıcısı"/>
          <p:cNvSpPr/>
          <p:nvPr/>
        </p:nvSpPr>
        <p:spPr>
          <a:xfrm flipV="1">
            <a:off x="4500560" y="1643048"/>
            <a:ext cx="285755" cy="357193"/>
          </a:xfrm>
          <a:prstGeom prst="line">
            <a:avLst/>
          </a:prstGeom>
          <a:ln w="19050">
            <a:solidFill>
              <a:srgbClr val="FF0000"/>
            </a:solidFill>
            <a:tailEnd type="triangle"/>
          </a:ln>
        </p:spPr>
        <p:txBody>
          <a:bodyPr lIns="45718" tIns="45718" rIns="45718" bIns="45718"/>
          <a:lstStyle/>
          <a:p>
            <a:pPr/>
          </a:p>
        </p:txBody>
      </p:sp>
      <p:sp>
        <p:nvSpPr>
          <p:cNvPr id="347" name="14 Düz Ok Bağlayıcısı"/>
          <p:cNvSpPr/>
          <p:nvPr/>
        </p:nvSpPr>
        <p:spPr>
          <a:xfrm flipH="1" flipV="1">
            <a:off x="5500693" y="3286123"/>
            <a:ext cx="214316" cy="428631"/>
          </a:xfrm>
          <a:prstGeom prst="line">
            <a:avLst/>
          </a:prstGeom>
          <a:ln w="19050">
            <a:solidFill>
              <a:srgbClr val="FF0000"/>
            </a:solidFill>
            <a:tailEnd type="triangle"/>
          </a:ln>
        </p:spPr>
        <p:txBody>
          <a:bodyPr lIns="45718" tIns="45718" rIns="45718" bIns="45718"/>
          <a:lstStyle/>
          <a:p>
            <a:pPr/>
          </a:p>
        </p:txBody>
      </p:sp>
      <p:sp>
        <p:nvSpPr>
          <p:cNvPr id="348" name="16 Düz Ok Bağlayıcısı"/>
          <p:cNvSpPr/>
          <p:nvPr/>
        </p:nvSpPr>
        <p:spPr>
          <a:xfrm flipV="1">
            <a:off x="4643437" y="5072074"/>
            <a:ext cx="285755" cy="357193"/>
          </a:xfrm>
          <a:prstGeom prst="line">
            <a:avLst/>
          </a:prstGeom>
          <a:ln w="19050">
            <a:solidFill>
              <a:srgbClr val="FF0000"/>
            </a:solidFill>
            <a:tailEnd type="triangle"/>
          </a:ln>
        </p:spPr>
        <p:txBody>
          <a:bodyPr lIns="45718" tIns="45718" rIns="45718" bIns="45718"/>
          <a:lstStyle/>
          <a:p>
            <a:pPr/>
          </a:p>
        </p:txBody>
      </p:sp>
      <p:sp>
        <p:nvSpPr>
          <p:cNvPr id="349" name="17 Metin kutusu"/>
          <p:cNvSpPr txBox="1"/>
          <p:nvPr/>
        </p:nvSpPr>
        <p:spPr>
          <a:xfrm>
            <a:off x="714347" y="5585142"/>
            <a:ext cx="8001059" cy="9550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a:r>
              <a:t>Male faktör ve UEI grubunda LH takibi trendi var iken ovulatuar fonksiyon bozukluğunda HCG uygulanmasında daha yüksek gebelik trendi saptanmış fakat   İSTATİSTİKSEL ANLAM YOK!!!</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 name="3 Metin kutusu"/>
          <p:cNvSpPr txBox="1"/>
          <p:nvPr/>
        </p:nvSpPr>
        <p:spPr>
          <a:xfrm>
            <a:off x="571472" y="978436"/>
            <a:ext cx="8001056" cy="20726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marL="180472" indent="-180472">
              <a:buSzPct val="60000"/>
              <a:buBlip>
                <a:blip r:embed="rId2"/>
              </a:buBlip>
            </a:pPr>
            <a:r>
              <a:t>Çalışmalarda CC dozları 50- 150 mg arası değişiyor</a:t>
            </a:r>
          </a:p>
          <a:p>
            <a:pPr marL="180472" indent="-180472">
              <a:buSzPct val="60000"/>
              <a:buBlip>
                <a:blip r:embed="rId2"/>
              </a:buBlip>
            </a:pPr>
            <a:r>
              <a:t>Sadece bir çalışmada hcg verme kritleri belirtilmiş.</a:t>
            </a:r>
          </a:p>
          <a:p>
            <a:pPr marL="180472" indent="-180472">
              <a:buSzPct val="60000"/>
              <a:buBlip>
                <a:blip r:embed="rId2"/>
              </a:buBlip>
            </a:pPr>
            <a:r>
              <a:t>Hcg grubunda tüm vakalarda 36- 42 saatte</a:t>
            </a:r>
          </a:p>
          <a:p>
            <a:pPr marL="180472" indent="-180472">
              <a:buSzPct val="60000"/>
              <a:buBlip>
                <a:blip r:embed="rId2"/>
              </a:buBlip>
            </a:pPr>
            <a:r>
              <a:t>LH grubunda 18- 24 saatte </a:t>
            </a:r>
          </a:p>
          <a:p>
            <a:pPr marL="180472" indent="-180472">
              <a:buSzPct val="60000"/>
              <a:buBlip>
                <a:blip r:embed="rId2"/>
              </a:buBlip>
            </a:pPr>
            <a:r>
              <a:t>Luteal destek ile ilgili bilgiler yok</a:t>
            </a:r>
          </a:p>
          <a:p>
            <a:pPr marL="180472" indent="-180472">
              <a:buSzPct val="60000"/>
              <a:buBlip>
                <a:blip r:embed="rId2"/>
              </a:buBlip>
            </a:pPr>
            <a:r>
              <a:t>Sperm hazırlama teknikleri belli değil</a:t>
            </a:r>
          </a:p>
          <a:p>
            <a:pPr marL="180472" indent="-180472">
              <a:buSzPct val="60000"/>
              <a:buBlip>
                <a:blip r:embed="rId2"/>
              </a:buBlip>
            </a:pPr>
            <a:r>
              <a:t>IUI sonrası cinsel birliktelik hakkında bilgi yok</a:t>
            </a:r>
          </a:p>
        </p:txBody>
      </p:sp>
      <p:sp>
        <p:nvSpPr>
          <p:cNvPr id="352" name="4 Metin kutusu"/>
          <p:cNvSpPr txBox="1"/>
          <p:nvPr/>
        </p:nvSpPr>
        <p:spPr>
          <a:xfrm>
            <a:off x="785786" y="3214684"/>
            <a:ext cx="7786742" cy="25806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defTabSz="914400">
              <a:defRPr b="1" sz="2400">
                <a:solidFill>
                  <a:srgbClr val="FF0000"/>
                </a:solidFill>
                <a:latin typeface="+mn-lt"/>
                <a:ea typeface="+mn-ea"/>
                <a:cs typeface="+mn-cs"/>
                <a:sym typeface="Calibri"/>
              </a:defRPr>
            </a:pPr>
            <a:r>
              <a:t>Hcg ‘ nin dezavantajları</a:t>
            </a:r>
          </a:p>
          <a:p>
            <a:pPr defTabSz="914400">
              <a:buSzPct val="100000"/>
              <a:buFont typeface="Arial"/>
              <a:buChar char="•"/>
              <a:defRPr sz="2400">
                <a:latin typeface="+mn-lt"/>
                <a:ea typeface="+mn-ea"/>
                <a:cs typeface="+mn-cs"/>
                <a:sym typeface="Calibri"/>
              </a:defRPr>
            </a:pPr>
            <a:r>
              <a:t>İmmatur folikülden salınan oosit (HCG grubunda trigger günü folikül boyutu daha küçük) </a:t>
            </a:r>
          </a:p>
          <a:p>
            <a:pPr defTabSz="914400">
              <a:buSzPct val="100000"/>
              <a:buFont typeface="Arial"/>
              <a:buChar char="•"/>
              <a:defRPr sz="2400">
                <a:latin typeface="+mn-lt"/>
                <a:ea typeface="+mn-ea"/>
                <a:cs typeface="+mn-cs"/>
                <a:sym typeface="Calibri"/>
              </a:defRPr>
            </a:pPr>
            <a:r>
              <a:t>LUF</a:t>
            </a:r>
          </a:p>
          <a:p>
            <a:pPr algn="ctr" defTabSz="914400">
              <a:defRPr b="1" sz="2400">
                <a:solidFill>
                  <a:srgbClr val="FF0000"/>
                </a:solidFill>
                <a:latin typeface="+mn-lt"/>
                <a:ea typeface="+mn-ea"/>
                <a:cs typeface="+mn-cs"/>
                <a:sym typeface="Calibri"/>
              </a:defRPr>
            </a:pPr>
            <a:r>
              <a:t>Hcg ‘ nin avantajları</a:t>
            </a:r>
          </a:p>
          <a:p>
            <a:pPr defTabSz="914400">
              <a:buSzPct val="100000"/>
              <a:buFont typeface="Arial"/>
              <a:buChar char="•"/>
              <a:defRPr sz="2400">
                <a:latin typeface="+mn-lt"/>
                <a:ea typeface="+mn-ea"/>
                <a:cs typeface="+mn-cs"/>
                <a:sym typeface="Calibri"/>
              </a:defRPr>
            </a:pPr>
            <a:r>
              <a:t>Haftasonu çalışma saatlerine göre IUI ayarlaması yapabilmek</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54" name="Ekran Resmi 2019-02-12 21.53.16.png" descr="Ekran Resmi 2019-02-12 21.53.16.png"/>
          <p:cNvPicPr>
            <a:picLocks noChangeAspect="1"/>
          </p:cNvPicPr>
          <p:nvPr/>
        </p:nvPicPr>
        <p:blipFill>
          <a:blip r:embed="rId3">
            <a:extLst/>
          </a:blip>
          <a:stretch>
            <a:fillRect/>
          </a:stretch>
        </p:blipFill>
        <p:spPr>
          <a:xfrm>
            <a:off x="887281" y="193726"/>
            <a:ext cx="6877419" cy="2703025"/>
          </a:xfrm>
          <a:prstGeom prst="rect">
            <a:avLst/>
          </a:prstGeom>
          <a:ln w="12700">
            <a:miter lim="400000"/>
          </a:ln>
          <a:effectLst>
            <a:outerShdw sx="100000" sy="100000" kx="0" ky="0" algn="b" rotWithShape="0" blurRad="254000" dist="127000" dir="16200000">
              <a:srgbClr val="000000">
                <a:alpha val="70000"/>
              </a:srgbClr>
            </a:outerShdw>
          </a:effectLst>
        </p:spPr>
      </p:pic>
      <p:pic>
        <p:nvPicPr>
          <p:cNvPr id="355" name="Ekran Resmi 2019-02-12 22.00.27.png" descr="Ekran Resmi 2019-02-12 22.00.27.png"/>
          <p:cNvPicPr>
            <a:picLocks noChangeAspect="1"/>
          </p:cNvPicPr>
          <p:nvPr/>
        </p:nvPicPr>
        <p:blipFill>
          <a:blip r:embed="rId4">
            <a:extLst/>
          </a:blip>
          <a:stretch>
            <a:fillRect/>
          </a:stretch>
        </p:blipFill>
        <p:spPr>
          <a:xfrm>
            <a:off x="26276" y="4386653"/>
            <a:ext cx="9091447" cy="2075318"/>
          </a:xfrm>
          <a:prstGeom prst="rect">
            <a:avLst/>
          </a:prstGeom>
          <a:ln w="12700">
            <a:miter lim="400000"/>
          </a:ln>
          <a:effectLst>
            <a:outerShdw sx="100000" sy="100000" kx="0" ky="0" algn="b" rotWithShape="0" blurRad="292100" dist="139700" dir="2700000">
              <a:srgbClr val="333333">
                <a:alpha val="64999"/>
              </a:srgbClr>
            </a:outerShdw>
          </a:effectLst>
        </p:spPr>
      </p:pic>
      <p:sp>
        <p:nvSpPr>
          <p:cNvPr id="356" name="uLH grup: 113 kadın, 267 siklus…"/>
          <p:cNvSpPr txBox="1"/>
          <p:nvPr/>
        </p:nvSpPr>
        <p:spPr>
          <a:xfrm>
            <a:off x="1858140" y="3024484"/>
            <a:ext cx="4935698" cy="12344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p>
            <a:pPr marL="180472" indent="-180472">
              <a:buSzPct val="60000"/>
              <a:buBlip>
                <a:blip r:embed="rId5"/>
              </a:buBlip>
              <a:defRPr>
                <a:solidFill>
                  <a:srgbClr val="942192"/>
                </a:solidFill>
              </a:defRPr>
            </a:pPr>
            <a:r>
              <a:t>uLH grup: 113 kadın, 267 siklus</a:t>
            </a:r>
          </a:p>
          <a:p>
            <a:pPr marL="180472" indent="-180472">
              <a:buSzPct val="60000"/>
              <a:buBlip>
                <a:blip r:embed="rId5"/>
              </a:buBlip>
              <a:defRPr>
                <a:solidFill>
                  <a:srgbClr val="942192"/>
                </a:solidFill>
              </a:defRPr>
            </a:pPr>
            <a:r>
              <a:t>HCG grup: 119 kadın, 271 siklus</a:t>
            </a:r>
          </a:p>
          <a:p>
            <a:pPr marL="180472" indent="-180472">
              <a:buSzPct val="60000"/>
              <a:buBlip>
                <a:blip r:embed="rId5"/>
              </a:buBlip>
              <a:defRPr>
                <a:solidFill>
                  <a:srgbClr val="942192"/>
                </a:solidFill>
              </a:defRPr>
            </a:pPr>
            <a:r>
              <a:t>Siklus iptal oranları uLH grubunda daha fazla</a:t>
            </a:r>
          </a:p>
          <a:p>
            <a:pPr marL="180472" indent="-180472">
              <a:buSzPct val="60000"/>
              <a:buBlip>
                <a:blip r:embed="rId5"/>
              </a:buBlip>
              <a:defRPr>
                <a:solidFill>
                  <a:srgbClr val="942192"/>
                </a:solidFill>
              </a:defRPr>
            </a:pPr>
            <a:r>
              <a:t>Yıkama sonrası sperm sayıları eşit</a:t>
            </a:r>
          </a:p>
        </p:txBody>
      </p:sp>
      <p:sp>
        <p:nvSpPr>
          <p:cNvPr id="357" name="RBM Online, 2017"/>
          <p:cNvSpPr txBox="1"/>
          <p:nvPr/>
        </p:nvSpPr>
        <p:spPr>
          <a:xfrm>
            <a:off x="6529068" y="2431500"/>
            <a:ext cx="1686093" cy="3454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sz="1500"/>
            </a:lvl1pPr>
          </a:lstStyle>
          <a:p>
            <a:pPr/>
            <a:r>
              <a:t>RBM Online, 2017</a:t>
            </a:r>
          </a:p>
        </p:txBody>
      </p:sp>
      <p:sp>
        <p:nvSpPr>
          <p:cNvPr id="358" name="Dikdörtgen"/>
          <p:cNvSpPr/>
          <p:nvPr/>
        </p:nvSpPr>
        <p:spPr>
          <a:xfrm>
            <a:off x="123179" y="5385560"/>
            <a:ext cx="8656888" cy="507585"/>
          </a:xfrm>
          <a:prstGeom prst="rect">
            <a:avLst/>
          </a:prstGeom>
          <a:solidFill>
            <a:srgbClr val="FF2600">
              <a:alpha val="2314"/>
            </a:srgbClr>
          </a:solidFill>
          <a:ln w="12700">
            <a:solidFill>
              <a:schemeClr val="accent1"/>
            </a:solidFill>
            <a:miter lim="400000"/>
          </a:ln>
          <a:effectLst>
            <a:outerShdw sx="100000" sy="100000" kx="0" ky="0" algn="b" rotWithShape="0" blurRad="38100" dist="23000" dir="5400000">
              <a:srgbClr val="000000">
                <a:alpha val="35000"/>
              </a:srgbClr>
            </a:outerShdw>
          </a:effectLst>
        </p:spPr>
        <p:txBody>
          <a:bodyPr lIns="45718" tIns="45718" rIns="45718" bIns="45718" anchor="ctr"/>
          <a:lstStyle/>
          <a:p>
            <a:pP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Monitorizasyon neden gerekli?"/>
          <p:cNvSpPr txBox="1"/>
          <p:nvPr>
            <p:ph type="title"/>
          </p:nvPr>
        </p:nvSpPr>
        <p:spPr>
          <a:xfrm>
            <a:off x="630317" y="122236"/>
            <a:ext cx="7033370" cy="480473"/>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defTabSz="342900">
              <a:defRPr sz="2700">
                <a:solidFill>
                  <a:srgbClr val="FFFFFF"/>
                </a:solidFill>
              </a:defRPr>
            </a:lvl1pPr>
          </a:lstStyle>
          <a:p>
            <a:pPr/>
            <a:r>
              <a:t>IUI Endikasyonu</a:t>
            </a:r>
          </a:p>
        </p:txBody>
      </p:sp>
      <p:pic>
        <p:nvPicPr>
          <p:cNvPr id="205" name="Ekran Resmi 2019-02-10 20.32.48.png" descr="Ekran Resmi 2019-02-10 20.32.48.png"/>
          <p:cNvPicPr>
            <a:picLocks noChangeAspect="1"/>
          </p:cNvPicPr>
          <p:nvPr/>
        </p:nvPicPr>
        <p:blipFill>
          <a:blip r:embed="rId3">
            <a:extLst/>
          </a:blip>
          <a:stretch>
            <a:fillRect/>
          </a:stretch>
        </p:blipFill>
        <p:spPr>
          <a:xfrm>
            <a:off x="1117602" y="818606"/>
            <a:ext cx="6058800" cy="5805469"/>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62" name="Resim 3" descr="Resim 3"/>
          <p:cNvPicPr>
            <a:picLocks noChangeAspect="1"/>
          </p:cNvPicPr>
          <p:nvPr/>
        </p:nvPicPr>
        <p:blipFill>
          <a:blip r:embed="rId2">
            <a:extLst/>
          </a:blip>
          <a:stretch>
            <a:fillRect/>
          </a:stretch>
        </p:blipFill>
        <p:spPr>
          <a:xfrm>
            <a:off x="395536" y="404664"/>
            <a:ext cx="8424937" cy="3528394"/>
          </a:xfrm>
          <a:prstGeom prst="rect">
            <a:avLst/>
          </a:prstGeom>
          <a:ln w="12700">
            <a:miter lim="400000"/>
          </a:ln>
        </p:spPr>
      </p:pic>
      <p:sp>
        <p:nvSpPr>
          <p:cNvPr id="363" name="Metin kutusu 4"/>
          <p:cNvSpPr txBox="1"/>
          <p:nvPr/>
        </p:nvSpPr>
        <p:spPr>
          <a:xfrm>
            <a:off x="395535" y="4221088"/>
            <a:ext cx="8424938" cy="22250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defTabSz="914400">
              <a:defRPr>
                <a:solidFill>
                  <a:srgbClr val="FF0000"/>
                </a:solidFill>
                <a:latin typeface="+mn-lt"/>
                <a:ea typeface="+mn-ea"/>
                <a:cs typeface="+mn-cs"/>
                <a:sym typeface="Calibri"/>
              </a:defRPr>
            </a:pPr>
            <a:r>
              <a:t>Dahil etme kriterleri</a:t>
            </a:r>
          </a:p>
          <a:p>
            <a:pPr marL="285750" indent="-285750" defTabSz="914400">
              <a:buSzPct val="100000"/>
              <a:buFont typeface="Arial"/>
              <a:buChar char="•"/>
              <a:defRPr>
                <a:latin typeface="+mn-lt"/>
                <a:ea typeface="+mn-ea"/>
                <a:cs typeface="+mn-cs"/>
                <a:sym typeface="Calibri"/>
              </a:defRPr>
            </a:pPr>
            <a:r>
              <a:t>&lt; 36 yaş</a:t>
            </a:r>
          </a:p>
          <a:p>
            <a:pPr marL="285750" indent="-285750" defTabSz="914400">
              <a:buSzPct val="100000"/>
              <a:buFont typeface="Arial"/>
              <a:buChar char="•"/>
              <a:defRPr>
                <a:latin typeface="+mn-lt"/>
                <a:ea typeface="+mn-ea"/>
                <a:cs typeface="+mn-cs"/>
                <a:sym typeface="Calibri"/>
              </a:defRPr>
            </a:pPr>
            <a:r>
              <a:t>BMI 18- 29 kg/m²</a:t>
            </a:r>
          </a:p>
          <a:p>
            <a:pPr marL="285750" indent="-285750" defTabSz="914400">
              <a:buSzPct val="100000"/>
              <a:buFont typeface="Arial"/>
              <a:buChar char="•"/>
              <a:defRPr>
                <a:latin typeface="+mn-lt"/>
                <a:ea typeface="+mn-ea"/>
                <a:cs typeface="+mn-cs"/>
                <a:sym typeface="Calibri"/>
              </a:defRPr>
            </a:pPr>
            <a:r>
              <a:t>Bazalde &gt;5 miyon motil sperm</a:t>
            </a:r>
          </a:p>
          <a:p>
            <a:pPr marL="285750" indent="-285750" defTabSz="914400">
              <a:buSzPct val="100000"/>
              <a:buFont typeface="Arial"/>
              <a:buChar char="•"/>
              <a:defRPr>
                <a:latin typeface="+mn-lt"/>
                <a:ea typeface="+mn-ea"/>
                <a:cs typeface="+mn-cs"/>
                <a:sym typeface="Calibri"/>
              </a:defRPr>
            </a:pPr>
            <a:r>
              <a:t>Normal HSG</a:t>
            </a:r>
          </a:p>
          <a:p>
            <a:pPr defTabSz="914400">
              <a:defRPr>
                <a:solidFill>
                  <a:srgbClr val="FF0000"/>
                </a:solidFill>
                <a:latin typeface="+mn-lt"/>
                <a:ea typeface="+mn-ea"/>
                <a:cs typeface="+mn-cs"/>
                <a:sym typeface="Calibri"/>
              </a:defRPr>
            </a:pPr>
            <a:r>
              <a:t>Dışlama kriterleri</a:t>
            </a:r>
          </a:p>
          <a:p>
            <a:pPr marL="285750" indent="-285750" defTabSz="914400">
              <a:buSzPct val="100000"/>
              <a:buFont typeface="Arial"/>
              <a:buChar char="•"/>
              <a:defRPr>
                <a:latin typeface="+mn-lt"/>
                <a:ea typeface="+mn-ea"/>
                <a:cs typeface="+mn-cs"/>
                <a:sym typeface="Calibri"/>
              </a:defRPr>
            </a:pPr>
            <a:r>
              <a:t>Polikistik over sendromu (Rotterdam)</a:t>
            </a:r>
          </a:p>
          <a:p>
            <a:pPr marL="285750" indent="-285750" defTabSz="914400">
              <a:buSzPct val="100000"/>
              <a:buFont typeface="Arial"/>
              <a:buChar char="•"/>
              <a:defRPr>
                <a:latin typeface="+mn-lt"/>
                <a:ea typeface="+mn-ea"/>
                <a:cs typeface="+mn-cs"/>
                <a:sym typeface="Calibri"/>
              </a:defRPr>
            </a:pPr>
            <a:r>
              <a:t>Endometriosis </a:t>
            </a:r>
          </a:p>
        </p:txBody>
      </p:sp>
      <p:sp>
        <p:nvSpPr>
          <p:cNvPr id="364" name="Metin kutusu 5"/>
          <p:cNvSpPr txBox="1"/>
          <p:nvPr/>
        </p:nvSpPr>
        <p:spPr>
          <a:xfrm>
            <a:off x="5868144" y="4509118"/>
            <a:ext cx="2952331" cy="1158237"/>
          </a:xfrm>
          <a:prstGeom prst="rect">
            <a:avLst/>
          </a:prstGeom>
          <a:solidFill>
            <a:srgbClr val="00B0F0"/>
          </a:solidFill>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defTabSz="914400">
              <a:defRPr>
                <a:latin typeface="+mn-lt"/>
                <a:ea typeface="+mn-ea"/>
                <a:cs typeface="+mn-cs"/>
                <a:sym typeface="Calibri"/>
              </a:defRPr>
            </a:pPr>
            <a:r>
              <a:t>1.Grup </a:t>
            </a:r>
          </a:p>
          <a:p>
            <a:pPr marL="285750" indent="-285750" defTabSz="914400">
              <a:buSzPct val="100000"/>
              <a:buFont typeface="Arial"/>
              <a:buChar char="•"/>
              <a:defRPr b="1">
                <a:solidFill>
                  <a:srgbClr val="FFFFFF"/>
                </a:solidFill>
                <a:latin typeface="+mn-lt"/>
                <a:ea typeface="+mn-ea"/>
                <a:cs typeface="+mn-cs"/>
                <a:sym typeface="Calibri"/>
              </a:defRPr>
            </a:pPr>
            <a:r>
              <a:t>Spontan LH surge</a:t>
            </a:r>
          </a:p>
          <a:p>
            <a:pPr defTabSz="914400">
              <a:defRPr>
                <a:latin typeface="+mn-lt"/>
                <a:ea typeface="+mn-ea"/>
                <a:cs typeface="+mn-cs"/>
                <a:sym typeface="Calibri"/>
              </a:defRPr>
            </a:pPr>
            <a:r>
              <a:t>2. Grup </a:t>
            </a:r>
          </a:p>
          <a:p>
            <a:pPr marL="285750" indent="-285750" defTabSz="914400">
              <a:buSzPct val="100000"/>
              <a:buFont typeface="Arial"/>
              <a:buChar char="•"/>
              <a:defRPr b="1">
                <a:solidFill>
                  <a:srgbClr val="FFFFFF"/>
                </a:solidFill>
                <a:latin typeface="+mn-lt"/>
                <a:ea typeface="+mn-ea"/>
                <a:cs typeface="+mn-cs"/>
                <a:sym typeface="Calibri"/>
              </a:defRPr>
            </a:pPr>
            <a:r>
              <a:t>Hcg</a:t>
            </a:r>
          </a:p>
        </p:txBody>
      </p:sp>
      <p:sp>
        <p:nvSpPr>
          <p:cNvPr id="365" name="Metin kutusu 6"/>
          <p:cNvSpPr txBox="1"/>
          <p:nvPr/>
        </p:nvSpPr>
        <p:spPr>
          <a:xfrm>
            <a:off x="6012160" y="2852933"/>
            <a:ext cx="2520283" cy="358137"/>
          </a:xfrm>
          <a:prstGeom prst="rect">
            <a:avLst/>
          </a:prstGeom>
          <a:solidFill>
            <a:srgbClr val="FF0000"/>
          </a:solidFill>
          <a:ln w="12700">
            <a:miter lim="400000"/>
          </a:ln>
          <a:effectLst>
            <a:outerShdw sx="100000" sy="100000" kx="0" ky="0" algn="b" rotWithShape="0" blurRad="50800" dist="27940" dir="5400000">
              <a:srgbClr val="000000">
                <a:alpha val="32000"/>
              </a:srgbClr>
            </a:outerShdw>
          </a:effectLst>
          <a:extLst>
            <a:ext uri="{C572A759-6A51-4108-AA02-DFA0A04FC94B}">
              <ma14:wrappingTextBoxFlag xmlns:ma14="http://schemas.microsoft.com/office/mac/drawingml/2011/main" val="1"/>
            </a:ext>
          </a:extLst>
        </p:spPr>
        <p:txBody>
          <a:bodyPr lIns="45718" tIns="45718" rIns="45718" bIns="45718">
            <a:spAutoFit/>
          </a:bodyPr>
          <a:lstStyle>
            <a:lvl1pPr defTabSz="914400">
              <a:defRPr b="1">
                <a:solidFill>
                  <a:srgbClr val="FFFFFF"/>
                </a:solidFill>
                <a:latin typeface="+mn-lt"/>
                <a:ea typeface="+mn-ea"/>
                <a:cs typeface="+mn-cs"/>
                <a:sym typeface="Calibri"/>
              </a:defRPr>
            </a:lvl1pPr>
          </a:lstStyle>
          <a:p>
            <a:pPr/>
            <a:r>
              <a:t>Naturel siklus takibi</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Metin kutusu 4"/>
          <p:cNvSpPr txBox="1"/>
          <p:nvPr/>
        </p:nvSpPr>
        <p:spPr>
          <a:xfrm>
            <a:off x="427511" y="754493"/>
            <a:ext cx="8424938" cy="21996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85750" indent="-285750" defTabSz="914400">
              <a:spcBef>
                <a:spcPts val="600"/>
              </a:spcBef>
              <a:buSzPct val="100000"/>
              <a:buFont typeface="Arial"/>
              <a:buChar char="•"/>
              <a:defRPr>
                <a:latin typeface="+mn-lt"/>
                <a:ea typeface="+mn-ea"/>
                <a:cs typeface="+mn-cs"/>
                <a:sym typeface="Calibri"/>
              </a:defRPr>
            </a:pPr>
            <a:r>
              <a:t>Bir önceki LH değerinin %180’i kadar yükseklik saptanması                 </a:t>
            </a:r>
            <a:r>
              <a:rPr sz="2000"/>
              <a:t>LH SURGE</a:t>
            </a:r>
            <a:endParaRPr sz="2000"/>
          </a:p>
          <a:p>
            <a:pPr marL="285750" indent="-285750" defTabSz="914400">
              <a:spcBef>
                <a:spcPts val="600"/>
              </a:spcBef>
              <a:buSzPct val="100000"/>
              <a:buFont typeface="Arial"/>
              <a:buChar char="•"/>
              <a:defRPr>
                <a:latin typeface="+mn-lt"/>
                <a:ea typeface="+mn-ea"/>
                <a:cs typeface="+mn-cs"/>
                <a:sym typeface="Calibri"/>
              </a:defRPr>
            </a:pPr>
            <a:r>
              <a:t>HCG grubunda folikül ≥ 17mm</a:t>
            </a:r>
            <a:r>
              <a:rPr sz="2000"/>
              <a:t>                 Üriner hcg 5000 IU</a:t>
            </a:r>
            <a:endParaRPr sz="2000"/>
          </a:p>
          <a:p>
            <a:pPr defTabSz="914400">
              <a:defRPr>
                <a:latin typeface="+mn-lt"/>
                <a:ea typeface="+mn-ea"/>
                <a:cs typeface="+mn-cs"/>
                <a:sym typeface="Calibri"/>
              </a:defRPr>
            </a:pPr>
            <a:r>
              <a:t> </a:t>
            </a:r>
          </a:p>
          <a:p>
            <a:pPr defTabSz="914400">
              <a:defRPr>
                <a:latin typeface="+mn-lt"/>
                <a:ea typeface="+mn-ea"/>
                <a:cs typeface="+mn-cs"/>
                <a:sym typeface="Calibri"/>
              </a:defRPr>
            </a:pPr>
          </a:p>
          <a:p>
            <a:pPr defTabSz="914400">
              <a:defRPr>
                <a:latin typeface="+mn-lt"/>
                <a:ea typeface="+mn-ea"/>
                <a:cs typeface="+mn-cs"/>
                <a:sym typeface="Calibri"/>
              </a:defRPr>
            </a:pPr>
          </a:p>
          <a:p>
            <a:pPr defTabSz="914400">
              <a:defRPr>
                <a:latin typeface="+mn-lt"/>
                <a:ea typeface="+mn-ea"/>
                <a:cs typeface="+mn-cs"/>
                <a:sym typeface="Calibri"/>
              </a:defRPr>
            </a:pPr>
            <a:r>
              <a:t>			    </a:t>
            </a:r>
            <a:r>
              <a:rPr sz="2400"/>
              <a:t>36 SAAT IUI</a:t>
            </a:r>
          </a:p>
        </p:txBody>
      </p:sp>
      <p:sp>
        <p:nvSpPr>
          <p:cNvPr id="368" name="Şeritli Sağ Ok 5"/>
          <p:cNvSpPr/>
          <p:nvPr/>
        </p:nvSpPr>
        <p:spPr>
          <a:xfrm>
            <a:off x="6968214" y="763029"/>
            <a:ext cx="648075" cy="3231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400"/>
                </a:moveTo>
                <a:lnTo>
                  <a:pt x="337" y="5400"/>
                </a:lnTo>
                <a:lnTo>
                  <a:pt x="337" y="16200"/>
                </a:lnTo>
                <a:lnTo>
                  <a:pt x="0" y="16200"/>
                </a:lnTo>
                <a:close/>
                <a:moveTo>
                  <a:pt x="673" y="5400"/>
                </a:moveTo>
                <a:lnTo>
                  <a:pt x="1346" y="5400"/>
                </a:lnTo>
                <a:lnTo>
                  <a:pt x="1346" y="16200"/>
                </a:lnTo>
                <a:lnTo>
                  <a:pt x="673" y="16200"/>
                </a:lnTo>
                <a:close/>
                <a:moveTo>
                  <a:pt x="1683" y="5400"/>
                </a:moveTo>
                <a:lnTo>
                  <a:pt x="16215" y="5400"/>
                </a:lnTo>
                <a:lnTo>
                  <a:pt x="16215" y="0"/>
                </a:lnTo>
                <a:lnTo>
                  <a:pt x="21600" y="10800"/>
                </a:lnTo>
                <a:lnTo>
                  <a:pt x="16215" y="21600"/>
                </a:lnTo>
                <a:lnTo>
                  <a:pt x="16215" y="16200"/>
                </a:lnTo>
                <a:lnTo>
                  <a:pt x="1683" y="16200"/>
                </a:lnTo>
                <a:close/>
              </a:path>
            </a:pathLst>
          </a:custGeom>
          <a:solidFill>
            <a:schemeClr val="accent1"/>
          </a:solidFill>
          <a:ln w="25400">
            <a:solidFill>
              <a:srgbClr val="3A5E8A"/>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69" name="Şeritli Sağ Ok 6"/>
          <p:cNvSpPr/>
          <p:nvPr/>
        </p:nvSpPr>
        <p:spPr>
          <a:xfrm>
            <a:off x="4057141" y="1510389"/>
            <a:ext cx="648075" cy="3231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400"/>
                </a:moveTo>
                <a:lnTo>
                  <a:pt x="337" y="5400"/>
                </a:lnTo>
                <a:lnTo>
                  <a:pt x="337" y="16200"/>
                </a:lnTo>
                <a:lnTo>
                  <a:pt x="0" y="16200"/>
                </a:lnTo>
                <a:close/>
                <a:moveTo>
                  <a:pt x="673" y="5400"/>
                </a:moveTo>
                <a:lnTo>
                  <a:pt x="1346" y="5400"/>
                </a:lnTo>
                <a:lnTo>
                  <a:pt x="1346" y="16200"/>
                </a:lnTo>
                <a:lnTo>
                  <a:pt x="673" y="16200"/>
                </a:lnTo>
                <a:close/>
                <a:moveTo>
                  <a:pt x="1683" y="5400"/>
                </a:moveTo>
                <a:lnTo>
                  <a:pt x="16215" y="5400"/>
                </a:lnTo>
                <a:lnTo>
                  <a:pt x="16215" y="0"/>
                </a:lnTo>
                <a:lnTo>
                  <a:pt x="21600" y="10800"/>
                </a:lnTo>
                <a:lnTo>
                  <a:pt x="16215" y="21600"/>
                </a:lnTo>
                <a:lnTo>
                  <a:pt x="16215" y="16200"/>
                </a:lnTo>
                <a:lnTo>
                  <a:pt x="1683" y="16200"/>
                </a:lnTo>
                <a:close/>
              </a:path>
            </a:pathLst>
          </a:custGeom>
          <a:solidFill>
            <a:schemeClr val="accent1"/>
          </a:solidFill>
          <a:ln w="25400">
            <a:solidFill>
              <a:srgbClr val="3A5E8A"/>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70" name="Sağ Ayraç 7"/>
          <p:cNvSpPr/>
          <p:nvPr/>
        </p:nvSpPr>
        <p:spPr>
          <a:xfrm rot="5400000">
            <a:off x="3805918" y="644404"/>
            <a:ext cx="479487" cy="25922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5965" y="0"/>
                  <a:pt x="10800" y="149"/>
                  <a:pt x="10800" y="333"/>
                </a:cubicBezTo>
                <a:lnTo>
                  <a:pt x="10800" y="10467"/>
                </a:lnTo>
                <a:cubicBezTo>
                  <a:pt x="10800" y="10651"/>
                  <a:pt x="15635" y="10800"/>
                  <a:pt x="21600" y="10800"/>
                </a:cubicBezTo>
                <a:cubicBezTo>
                  <a:pt x="15635" y="10800"/>
                  <a:pt x="10800" y="10949"/>
                  <a:pt x="10800" y="11133"/>
                </a:cubicBezTo>
                <a:lnTo>
                  <a:pt x="10800" y="21267"/>
                </a:lnTo>
                <a:cubicBezTo>
                  <a:pt x="10800" y="21451"/>
                  <a:pt x="5965" y="21600"/>
                  <a:pt x="0" y="21600"/>
                </a:cubicBezTo>
              </a:path>
            </a:pathLst>
          </a:custGeom>
          <a:ln w="38100">
            <a:solidFill>
              <a:srgbClr val="FF0000"/>
            </a:solidFill>
          </a:ln>
        </p:spPr>
        <p:txBody>
          <a:bodyPr lIns="45718" tIns="45718" rIns="45718" bIns="45718" anchor="ctr"/>
          <a:lstStyle/>
          <a:p>
            <a:pPr algn="ctr" defTabSz="914400">
              <a:defRPr>
                <a:latin typeface="+mn-lt"/>
                <a:ea typeface="+mn-ea"/>
                <a:cs typeface="+mn-cs"/>
                <a:sym typeface="Calibri"/>
              </a:defRPr>
            </a:pPr>
          </a:p>
        </p:txBody>
      </p:sp>
      <p:sp>
        <p:nvSpPr>
          <p:cNvPr id="371" name="Metin kutusu 8"/>
          <p:cNvSpPr txBox="1"/>
          <p:nvPr/>
        </p:nvSpPr>
        <p:spPr>
          <a:xfrm>
            <a:off x="427511" y="3092885"/>
            <a:ext cx="8424938" cy="24155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85750" indent="-285750" defTabSz="914400">
              <a:spcBef>
                <a:spcPts val="600"/>
              </a:spcBef>
              <a:buSzPct val="100000"/>
              <a:buFont typeface="Arial"/>
              <a:buChar char="•"/>
              <a:defRPr>
                <a:latin typeface="+mn-lt"/>
                <a:ea typeface="+mn-ea"/>
                <a:cs typeface="+mn-cs"/>
                <a:sym typeface="Calibri"/>
              </a:defRPr>
            </a:pPr>
          </a:p>
          <a:p>
            <a:pPr marL="285750" indent="-285750" defTabSz="914400">
              <a:spcBef>
                <a:spcPts val="600"/>
              </a:spcBef>
              <a:buSzPct val="100000"/>
              <a:buFont typeface="Arial"/>
              <a:buChar char="•"/>
              <a:defRPr>
                <a:latin typeface="+mn-lt"/>
                <a:ea typeface="+mn-ea"/>
                <a:cs typeface="+mn-cs"/>
                <a:sym typeface="Calibri"/>
              </a:defRPr>
            </a:pPr>
          </a:p>
          <a:p>
            <a:pPr marL="285750" indent="-285750" defTabSz="914400">
              <a:spcBef>
                <a:spcPts val="600"/>
              </a:spcBef>
              <a:buSzPct val="100000"/>
              <a:buFont typeface="Arial"/>
              <a:buChar char="•"/>
              <a:defRPr>
                <a:latin typeface="+mn-lt"/>
                <a:ea typeface="+mn-ea"/>
                <a:cs typeface="+mn-cs"/>
                <a:sym typeface="Calibri"/>
              </a:defRPr>
            </a:pPr>
            <a:r>
              <a:t>LH Surge tespit edildiğinde, progesterone &gt; 1,6 ng/ml</a:t>
            </a:r>
          </a:p>
          <a:p>
            <a:pPr marL="285750" indent="-285750" defTabSz="914400">
              <a:spcBef>
                <a:spcPts val="600"/>
              </a:spcBef>
              <a:buSzPct val="100000"/>
              <a:buFont typeface="Arial"/>
              <a:buChar char="•"/>
              <a:defRPr>
                <a:latin typeface="+mn-lt"/>
                <a:ea typeface="+mn-ea"/>
                <a:cs typeface="+mn-cs"/>
                <a:sym typeface="Calibri"/>
              </a:defRPr>
            </a:pPr>
            <a:r>
              <a:t>HCG grubunda LH surge tespit edildiğinde, üriner hcg      </a:t>
            </a:r>
            <a:r>
              <a:rPr sz="2800"/>
              <a:t>+</a:t>
            </a:r>
            <a:endParaRPr sz="2000"/>
          </a:p>
          <a:p>
            <a:pPr marL="285750" indent="-285750" defTabSz="914400">
              <a:buSzPct val="100000"/>
              <a:buFont typeface="Arial"/>
              <a:buChar char="•"/>
              <a:defRPr>
                <a:latin typeface="+mn-lt"/>
                <a:ea typeface="+mn-ea"/>
                <a:cs typeface="+mn-cs"/>
                <a:sym typeface="Calibri"/>
              </a:defRPr>
            </a:pPr>
          </a:p>
          <a:p>
            <a:pPr marL="285750" indent="-285750" defTabSz="914400">
              <a:buSzPct val="100000"/>
              <a:buFont typeface="Arial"/>
              <a:buChar char="•"/>
              <a:defRPr>
                <a:latin typeface="+mn-lt"/>
                <a:ea typeface="+mn-ea"/>
                <a:cs typeface="+mn-cs"/>
                <a:sym typeface="Calibri"/>
              </a:defRPr>
            </a:pPr>
          </a:p>
          <a:p>
            <a:pPr defTabSz="914400">
              <a:defRPr>
                <a:latin typeface="+mn-lt"/>
                <a:ea typeface="+mn-ea"/>
                <a:cs typeface="+mn-cs"/>
                <a:sym typeface="Calibri"/>
              </a:defRPr>
            </a:pPr>
            <a:r>
              <a:t>		        	    </a:t>
            </a:r>
            <a:r>
              <a:rPr sz="2400"/>
              <a:t>24 SAAT IUI</a:t>
            </a:r>
          </a:p>
        </p:txBody>
      </p:sp>
      <p:sp>
        <p:nvSpPr>
          <p:cNvPr id="372" name="Sağ Ayraç 9"/>
          <p:cNvSpPr/>
          <p:nvPr/>
        </p:nvSpPr>
        <p:spPr>
          <a:xfrm rot="5400000">
            <a:off x="3811634" y="3639001"/>
            <a:ext cx="324039" cy="2736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5965" y="0"/>
                  <a:pt x="10800" y="95"/>
                  <a:pt x="10800" y="213"/>
                </a:cubicBezTo>
                <a:lnTo>
                  <a:pt x="10800" y="10587"/>
                </a:lnTo>
                <a:cubicBezTo>
                  <a:pt x="10800" y="10705"/>
                  <a:pt x="15635" y="10800"/>
                  <a:pt x="21600" y="10800"/>
                </a:cubicBezTo>
                <a:cubicBezTo>
                  <a:pt x="15635" y="10800"/>
                  <a:pt x="10800" y="10895"/>
                  <a:pt x="10800" y="11013"/>
                </a:cubicBezTo>
                <a:lnTo>
                  <a:pt x="10800" y="21387"/>
                </a:lnTo>
                <a:cubicBezTo>
                  <a:pt x="10800" y="21505"/>
                  <a:pt x="5965" y="21600"/>
                  <a:pt x="0" y="21600"/>
                </a:cubicBezTo>
              </a:path>
            </a:pathLst>
          </a:custGeom>
          <a:ln w="38100">
            <a:solidFill>
              <a:srgbClr val="FF0000"/>
            </a:solidFill>
          </a:ln>
        </p:spPr>
        <p:txBody>
          <a:bodyPr lIns="45718" tIns="45718" rIns="45718" bIns="45718" anchor="ctr"/>
          <a:lstStyle/>
          <a:p>
            <a:pPr algn="ctr" defTabSz="914400">
              <a:defRPr>
                <a:latin typeface="+mn-lt"/>
                <a:ea typeface="+mn-ea"/>
                <a:cs typeface="+mn-cs"/>
                <a:sym typeface="Calibri"/>
              </a:defRPr>
            </a:pPr>
          </a:p>
        </p:txBody>
      </p:sp>
      <p:sp>
        <p:nvSpPr>
          <p:cNvPr id="373" name="Oval 10"/>
          <p:cNvSpPr/>
          <p:nvPr/>
        </p:nvSpPr>
        <p:spPr>
          <a:xfrm>
            <a:off x="5075625" y="4219607"/>
            <a:ext cx="1260345" cy="418911"/>
          </a:xfrm>
          <a:prstGeom prst="ellipse">
            <a:avLst/>
          </a:prstGeom>
          <a:ln w="25400">
            <a:solidFill>
              <a:srgbClr val="FF0000"/>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74" name="Düz Bağlayıcı 12"/>
          <p:cNvSpPr/>
          <p:nvPr/>
        </p:nvSpPr>
        <p:spPr>
          <a:xfrm>
            <a:off x="479503" y="3212975"/>
            <a:ext cx="8320954" cy="3"/>
          </a:xfrm>
          <a:prstGeom prst="line">
            <a:avLst/>
          </a:prstGeom>
          <a:ln w="38100">
            <a:solidFill>
              <a:srgbClr val="558ED5"/>
            </a:solidFill>
          </a:ln>
        </p:spPr>
        <p:txBody>
          <a:bodyPr lIns="45718" tIns="45718" rIns="45718" bIns="45718"/>
          <a:lstStyle/>
          <a:p>
            <a:pP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76" name="Resim 3" descr="Resim 3"/>
          <p:cNvPicPr>
            <a:picLocks noChangeAspect="1"/>
          </p:cNvPicPr>
          <p:nvPr/>
        </p:nvPicPr>
        <p:blipFill>
          <a:blip r:embed="rId2">
            <a:extLst/>
          </a:blip>
          <a:stretch>
            <a:fillRect/>
          </a:stretch>
        </p:blipFill>
        <p:spPr>
          <a:xfrm>
            <a:off x="891806" y="589168"/>
            <a:ext cx="7360388" cy="3752452"/>
          </a:xfrm>
          <a:prstGeom prst="rect">
            <a:avLst/>
          </a:prstGeom>
          <a:ln w="12700">
            <a:miter lim="400000"/>
          </a:ln>
        </p:spPr>
      </p:pic>
      <p:sp>
        <p:nvSpPr>
          <p:cNvPr id="377" name="Yuvarlatılmış Dikdörtgen 4"/>
          <p:cNvSpPr/>
          <p:nvPr/>
        </p:nvSpPr>
        <p:spPr>
          <a:xfrm>
            <a:off x="539550" y="2923233"/>
            <a:ext cx="7920884" cy="216027"/>
          </a:xfrm>
          <a:prstGeom prst="roundRect">
            <a:avLst>
              <a:gd name="adj" fmla="val 16667"/>
            </a:avLst>
          </a:prstGeom>
          <a:ln w="25400">
            <a:solidFill>
              <a:srgbClr val="FF0000"/>
            </a:solidFill>
          </a:ln>
        </p:spPr>
        <p:txBody>
          <a:bodyPr lIns="45718" tIns="45718" rIns="45718" bIns="45718" anchor="ctr"/>
          <a:lstStyle/>
          <a:p>
            <a:pPr algn="ctr" defTabSz="914400">
              <a:defRPr>
                <a:solidFill>
                  <a:srgbClr val="FF0000"/>
                </a:solidFill>
                <a:latin typeface="+mn-lt"/>
                <a:ea typeface="+mn-ea"/>
                <a:cs typeface="+mn-cs"/>
                <a:sym typeface="Calibri"/>
              </a:defRPr>
            </a:pPr>
          </a:p>
        </p:txBody>
      </p:sp>
      <p:sp>
        <p:nvSpPr>
          <p:cNvPr id="378" name="Yuvarlatılmış Dikdörtgen 5"/>
          <p:cNvSpPr/>
          <p:nvPr/>
        </p:nvSpPr>
        <p:spPr>
          <a:xfrm>
            <a:off x="539550" y="3424253"/>
            <a:ext cx="7920884" cy="178535"/>
          </a:xfrm>
          <a:prstGeom prst="roundRect">
            <a:avLst>
              <a:gd name="adj" fmla="val 16667"/>
            </a:avLst>
          </a:prstGeom>
          <a:ln w="25400">
            <a:solidFill>
              <a:srgbClr val="FF0000"/>
            </a:solidFill>
          </a:ln>
        </p:spPr>
        <p:txBody>
          <a:bodyPr lIns="45718" tIns="45718" rIns="45718" bIns="45718" anchor="ctr"/>
          <a:lstStyle/>
          <a:p>
            <a:pPr algn="ctr" defTabSz="914400">
              <a:defRPr>
                <a:solidFill>
                  <a:srgbClr val="FF0000"/>
                </a:solidFill>
                <a:latin typeface="+mn-lt"/>
                <a:ea typeface="+mn-ea"/>
                <a:cs typeface="+mn-cs"/>
                <a:sym typeface="Calibri"/>
              </a:defRPr>
            </a:pPr>
          </a:p>
        </p:txBody>
      </p:sp>
      <p:pic>
        <p:nvPicPr>
          <p:cNvPr id="379" name="Resim 6" descr="Resim 6"/>
          <p:cNvPicPr>
            <a:picLocks noChangeAspect="1"/>
          </p:cNvPicPr>
          <p:nvPr/>
        </p:nvPicPr>
        <p:blipFill>
          <a:blip r:embed="rId3">
            <a:extLst/>
          </a:blip>
          <a:stretch>
            <a:fillRect/>
          </a:stretch>
        </p:blipFill>
        <p:spPr>
          <a:xfrm>
            <a:off x="712160" y="4496544"/>
            <a:ext cx="7920881" cy="1512171"/>
          </a:xfrm>
          <a:prstGeom prst="rect">
            <a:avLst/>
          </a:prstGeom>
          <a:ln w="12700">
            <a:miter lim="400000"/>
          </a:ln>
        </p:spPr>
      </p:pic>
      <p:sp>
        <p:nvSpPr>
          <p:cNvPr id="380" name="Düz Bağlayıcı 8"/>
          <p:cNvSpPr/>
          <p:nvPr/>
        </p:nvSpPr>
        <p:spPr>
          <a:xfrm>
            <a:off x="4508062" y="5877271"/>
            <a:ext cx="835508" cy="3"/>
          </a:xfrm>
          <a:prstGeom prst="line">
            <a:avLst/>
          </a:prstGeom>
          <a:ln w="28575">
            <a:solidFill>
              <a:srgbClr val="FF0000"/>
            </a:solidFill>
          </a:ln>
        </p:spPr>
        <p:txBody>
          <a:bodyPr lIns="45718" tIns="45718" rIns="45718" bIns="45718"/>
          <a:lstStyle/>
          <a:p>
            <a:pPr/>
          </a:p>
        </p:txBody>
      </p:sp>
      <p:sp>
        <p:nvSpPr>
          <p:cNvPr id="381" name="Düz Bağlayıcı 10"/>
          <p:cNvSpPr/>
          <p:nvPr/>
        </p:nvSpPr>
        <p:spPr>
          <a:xfrm>
            <a:off x="5495968" y="5877271"/>
            <a:ext cx="835507" cy="3"/>
          </a:xfrm>
          <a:prstGeom prst="line">
            <a:avLst/>
          </a:prstGeom>
          <a:ln w="28575">
            <a:solidFill>
              <a:srgbClr val="FF0000"/>
            </a:solidFill>
          </a:ln>
        </p:spPr>
        <p:txBody>
          <a:bodyPr lIns="45718" tIns="45718" rIns="45718" bIns="45718"/>
          <a:lstStyle/>
          <a:p>
            <a:pPr/>
          </a:p>
        </p:txBody>
      </p:sp>
      <p:sp>
        <p:nvSpPr>
          <p:cNvPr id="382" name="Yuvarlatılmış Dikdörtgen 11"/>
          <p:cNvSpPr/>
          <p:nvPr/>
        </p:nvSpPr>
        <p:spPr>
          <a:xfrm>
            <a:off x="712160" y="5658882"/>
            <a:ext cx="3427792" cy="261392"/>
          </a:xfrm>
          <a:prstGeom prst="roundRect">
            <a:avLst>
              <a:gd name="adj" fmla="val 16667"/>
            </a:avLst>
          </a:prstGeom>
          <a:ln w="25400">
            <a:solidFill>
              <a:srgbClr val="FF0000"/>
            </a:solidFill>
          </a:ln>
        </p:spPr>
        <p:txBody>
          <a:bodyPr lIns="45718" tIns="45718" rIns="45718" bIns="45718" anchor="ctr"/>
          <a:lstStyle/>
          <a:p>
            <a:pPr algn="ctr" defTabSz="914400">
              <a:defRPr>
                <a:solidFill>
                  <a:srgbClr val="FF0000"/>
                </a:solidFill>
                <a:latin typeface="+mn-lt"/>
                <a:ea typeface="+mn-ea"/>
                <a:cs typeface="+mn-cs"/>
                <a:sym typeface="Calibri"/>
              </a:defRPr>
            </a:pPr>
          </a:p>
        </p:txBody>
      </p:sp>
      <p:sp>
        <p:nvSpPr>
          <p:cNvPr id="383" name="Yukarı Ok 13"/>
          <p:cNvSpPr/>
          <p:nvPr/>
        </p:nvSpPr>
        <p:spPr>
          <a:xfrm>
            <a:off x="2441350" y="6010831"/>
            <a:ext cx="427566" cy="5760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16"/>
                </a:moveTo>
                <a:lnTo>
                  <a:pt x="10800" y="0"/>
                </a:lnTo>
                <a:lnTo>
                  <a:pt x="21600" y="8016"/>
                </a:lnTo>
                <a:lnTo>
                  <a:pt x="16200" y="8016"/>
                </a:lnTo>
                <a:lnTo>
                  <a:pt x="16200" y="21600"/>
                </a:lnTo>
                <a:lnTo>
                  <a:pt x="5400" y="21600"/>
                </a:lnTo>
                <a:lnTo>
                  <a:pt x="5400" y="8016"/>
                </a:lnTo>
                <a:close/>
              </a:path>
            </a:pathLst>
          </a:custGeom>
          <a:solidFill>
            <a:srgbClr val="FFFF00"/>
          </a:solidFill>
          <a:ln w="25400">
            <a:solidFill>
              <a:srgbClr val="3A5E8A"/>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84" name="Yukarı Ok 14"/>
          <p:cNvSpPr/>
          <p:nvPr/>
        </p:nvSpPr>
        <p:spPr>
          <a:xfrm rot="10800000">
            <a:off x="4712034" y="6010831"/>
            <a:ext cx="427567" cy="5760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16"/>
                </a:moveTo>
                <a:lnTo>
                  <a:pt x="10800" y="0"/>
                </a:lnTo>
                <a:lnTo>
                  <a:pt x="21600" y="8016"/>
                </a:lnTo>
                <a:lnTo>
                  <a:pt x="16200" y="8016"/>
                </a:lnTo>
                <a:lnTo>
                  <a:pt x="16200" y="21600"/>
                </a:lnTo>
                <a:lnTo>
                  <a:pt x="5400" y="21600"/>
                </a:lnTo>
                <a:lnTo>
                  <a:pt x="5400" y="8016"/>
                </a:lnTo>
                <a:close/>
              </a:path>
            </a:pathLst>
          </a:custGeom>
          <a:solidFill>
            <a:srgbClr val="FFFF00"/>
          </a:solidFill>
          <a:ln w="25400">
            <a:solidFill>
              <a:srgbClr val="FF0000"/>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85" name="Yukarı Ok 15"/>
          <p:cNvSpPr/>
          <p:nvPr/>
        </p:nvSpPr>
        <p:spPr>
          <a:xfrm>
            <a:off x="5699938" y="6010831"/>
            <a:ext cx="427567" cy="5760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16"/>
                </a:moveTo>
                <a:lnTo>
                  <a:pt x="10800" y="0"/>
                </a:lnTo>
                <a:lnTo>
                  <a:pt x="21600" y="8016"/>
                </a:lnTo>
                <a:lnTo>
                  <a:pt x="16200" y="8016"/>
                </a:lnTo>
                <a:lnTo>
                  <a:pt x="16200" y="21600"/>
                </a:lnTo>
                <a:lnTo>
                  <a:pt x="5400" y="21600"/>
                </a:lnTo>
                <a:lnTo>
                  <a:pt x="5400" y="8016"/>
                </a:lnTo>
                <a:close/>
              </a:path>
            </a:pathLst>
          </a:custGeom>
          <a:solidFill>
            <a:srgbClr val="FFFF00"/>
          </a:solidFill>
          <a:ln w="25400">
            <a:solidFill>
              <a:srgbClr val="3A5E8A"/>
            </a:solidFill>
          </a:ln>
        </p:spPr>
        <p:txBody>
          <a:bodyPr lIns="45718" tIns="45718" rIns="45718" bIns="45718" anchor="ctr"/>
          <a:lstStyle/>
          <a:p>
            <a:pPr algn="ctr" defTabSz="914400">
              <a:defRPr>
                <a:solidFill>
                  <a:srgbClr val="FFFFFF"/>
                </a:solidFill>
                <a:latin typeface="+mn-lt"/>
                <a:ea typeface="+mn-ea"/>
                <a:cs typeface="+mn-cs"/>
                <a:sym typeface="Calibri"/>
              </a:defRPr>
            </a:pPr>
          </a:p>
        </p:txBody>
      </p:sp>
      <p:sp>
        <p:nvSpPr>
          <p:cNvPr id="386" name="Düz Bağlayıcı 17"/>
          <p:cNvSpPr/>
          <p:nvPr/>
        </p:nvSpPr>
        <p:spPr>
          <a:xfrm>
            <a:off x="2331098" y="5877271"/>
            <a:ext cx="648075" cy="3"/>
          </a:xfrm>
          <a:prstGeom prst="line">
            <a:avLst/>
          </a:prstGeom>
          <a:ln w="57150">
            <a:solidFill>
              <a:srgbClr val="00B050"/>
            </a:solidFill>
          </a:ln>
        </p:spPr>
        <p:txBody>
          <a:bodyPr lIns="45718" tIns="45718" rIns="45718" bIns="45718"/>
          <a:lstStyle/>
          <a:p>
            <a:pP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88" name="Ekran Resmi 2019-02-16 23.52.00.png" descr="Ekran Resmi 2019-02-16 23.52.00.png"/>
          <p:cNvPicPr>
            <a:picLocks noChangeAspect="1"/>
          </p:cNvPicPr>
          <p:nvPr/>
        </p:nvPicPr>
        <p:blipFill>
          <a:blip r:embed="rId2">
            <a:extLst/>
          </a:blip>
          <a:stretch>
            <a:fillRect/>
          </a:stretch>
        </p:blipFill>
        <p:spPr>
          <a:xfrm>
            <a:off x="1228356" y="457973"/>
            <a:ext cx="6381876" cy="1648245"/>
          </a:xfrm>
          <a:prstGeom prst="rect">
            <a:avLst/>
          </a:prstGeom>
          <a:ln w="12700">
            <a:miter lim="400000"/>
          </a:ln>
          <a:effectLst>
            <a:outerShdw sx="100000" sy="100000" kx="0" ky="0" algn="b" rotWithShape="0" blurRad="292100" dist="139700" dir="2700000">
              <a:srgbClr val="333333">
                <a:alpha val="64999"/>
              </a:srgbClr>
            </a:outerShdw>
          </a:effectLst>
        </p:spPr>
      </p:pic>
      <p:sp>
        <p:nvSpPr>
          <p:cNvPr id="389" name="Üriner HCG vs Recombinant HCG arasında da fark yok"/>
          <p:cNvSpPr txBox="1"/>
          <p:nvPr>
            <p:ph type="body" sz="quarter" idx="4294967295"/>
          </p:nvPr>
        </p:nvSpPr>
        <p:spPr>
          <a:xfrm>
            <a:off x="609905" y="5363297"/>
            <a:ext cx="8229601" cy="1128199"/>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lvl1pPr marL="306803" indent="-230603">
              <a:lnSpc>
                <a:spcPct val="150000"/>
              </a:lnSpc>
              <a:spcBef>
                <a:spcPts val="0"/>
              </a:spcBef>
              <a:buSzPct val="60000"/>
              <a:buBlip>
                <a:blip r:embed="rId3"/>
              </a:buBlip>
              <a:defRPr sz="2300">
                <a:latin typeface="+mj-lt"/>
                <a:ea typeface="+mj-ea"/>
                <a:cs typeface="+mj-cs"/>
                <a:sym typeface="Helvetica"/>
              </a:defRPr>
            </a:lvl1pPr>
          </a:lstStyle>
          <a:p>
            <a:pPr/>
            <a:r>
              <a:t>Üriner HCG vs Recombinant HCG arasında da fark yok</a:t>
            </a:r>
          </a:p>
        </p:txBody>
      </p:sp>
      <p:pic>
        <p:nvPicPr>
          <p:cNvPr id="390" name="Ekran Resmi 2019-02-16 23.56.23.png" descr="Ekran Resmi 2019-02-16 23.56.23.png"/>
          <p:cNvPicPr>
            <a:picLocks noChangeAspect="1"/>
          </p:cNvPicPr>
          <p:nvPr/>
        </p:nvPicPr>
        <p:blipFill>
          <a:blip r:embed="rId4">
            <a:extLst/>
          </a:blip>
          <a:stretch>
            <a:fillRect/>
          </a:stretch>
        </p:blipFill>
        <p:spPr>
          <a:xfrm>
            <a:off x="535271" y="2398339"/>
            <a:ext cx="8073457" cy="2530927"/>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Folikül Boyutu"/>
          <p:cNvSpPr txBox="1"/>
          <p:nvPr>
            <p:ph type="title"/>
          </p:nvPr>
        </p:nvSpPr>
        <p:spPr>
          <a:xfrm>
            <a:off x="457200" y="133677"/>
            <a:ext cx="8229600" cy="783085"/>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HCG ZAMANLAMASI</a:t>
            </a:r>
          </a:p>
        </p:txBody>
      </p:sp>
      <p:pic>
        <p:nvPicPr>
          <p:cNvPr id="393" name="Ekran Resmi 2019-02-17 00.00.40.png" descr="Ekran Resmi 2019-02-17 00.00.40.png"/>
          <p:cNvPicPr>
            <a:picLocks noChangeAspect="1"/>
          </p:cNvPicPr>
          <p:nvPr/>
        </p:nvPicPr>
        <p:blipFill>
          <a:blip r:embed="rId3">
            <a:extLst/>
          </a:blip>
          <a:stretch>
            <a:fillRect/>
          </a:stretch>
        </p:blipFill>
        <p:spPr>
          <a:xfrm>
            <a:off x="848027" y="1482372"/>
            <a:ext cx="6895184" cy="3893257"/>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sp>
        <p:nvSpPr>
          <p:cNvPr id="394" name="Cantineau AEP,  The Cochrane Library, 2014"/>
          <p:cNvSpPr txBox="1"/>
          <p:nvPr/>
        </p:nvSpPr>
        <p:spPr>
          <a:xfrm>
            <a:off x="4261337" y="1025259"/>
            <a:ext cx="3894733" cy="329562"/>
          </a:xfrm>
          <a:prstGeom prst="rect">
            <a:avLst/>
          </a:prstGeom>
          <a:gradFill>
            <a:gsLst>
              <a:gs pos="0">
                <a:schemeClr val="accent4">
                  <a:hueOff val="-206663"/>
                  <a:satOff val="29896"/>
                  <a:lumOff val="29240"/>
                </a:schemeClr>
              </a:gs>
              <a:gs pos="35000">
                <a:srgbClr val="D8C9EE"/>
              </a:gs>
              <a:gs pos="100000">
                <a:schemeClr val="accent4">
                  <a:hueOff val="-242556"/>
                  <a:satOff val="32941"/>
                  <a:lumOff val="43328"/>
                </a:schemeClr>
              </a:gs>
            </a:gsLst>
            <a:lin ang="16200000"/>
          </a:gradFill>
          <a:ln>
            <a:solidFill>
              <a:srgbClr val="7D60A0"/>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sz="1500"/>
            </a:lvl1pPr>
          </a:lstStyle>
          <a:p>
            <a:pPr/>
            <a:r>
              <a:t>Cantineau AEP,  The Cochrane Library, 2014</a:t>
            </a:r>
          </a:p>
        </p:txBody>
      </p:sp>
      <p:sp>
        <p:nvSpPr>
          <p:cNvPr id="395" name="HCG’den 24 saat sonra IUI yapılanlarda gebelik oranı 34-36 saate göre daha az"/>
          <p:cNvSpPr txBox="1"/>
          <p:nvPr/>
        </p:nvSpPr>
        <p:spPr>
          <a:xfrm>
            <a:off x="831341" y="5681986"/>
            <a:ext cx="7774800" cy="370837"/>
          </a:xfrm>
          <a:prstGeom prst="rect">
            <a:avLst/>
          </a:prstGeom>
          <a:solidFill>
            <a:schemeClr val="accent2"/>
          </a:solidFill>
          <a:ln w="25400">
            <a:solidFill>
              <a:srgbClr val="8C3A38"/>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sz="1700">
                <a:solidFill>
                  <a:srgbClr val="FFFFFF"/>
                </a:solidFill>
              </a:defRPr>
            </a:lvl1pPr>
          </a:lstStyle>
          <a:p>
            <a:pPr/>
            <a:r>
              <a:t>HCG’den 24 saat sonra IUI yapılanlarda gebelik oranı 34-36 saate göre daha az</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Folikül Boyutu"/>
          <p:cNvSpPr txBox="1"/>
          <p:nvPr>
            <p:ph type="title"/>
          </p:nvPr>
        </p:nvSpPr>
        <p:spPr>
          <a:xfrm>
            <a:off x="457200" y="274637"/>
            <a:ext cx="8229600" cy="1143004"/>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ÖZET</a:t>
            </a:r>
          </a:p>
        </p:txBody>
      </p:sp>
      <p:sp>
        <p:nvSpPr>
          <p:cNvPr id="400" name="LH surenden hemen önce foliküller günde 1-3 mm arasında büyür…"/>
          <p:cNvSpPr txBox="1"/>
          <p:nvPr>
            <p:ph type="body" idx="1"/>
          </p:nvPr>
        </p:nvSpPr>
        <p:spPr>
          <a:xfrm>
            <a:off x="457200" y="1570766"/>
            <a:ext cx="8229600" cy="4533092"/>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36238" indent="-177564" defTabSz="352042">
              <a:lnSpc>
                <a:spcPct val="150000"/>
              </a:lnSpc>
              <a:spcBef>
                <a:spcPts val="0"/>
              </a:spcBef>
              <a:buSzPct val="60000"/>
              <a:buBlip>
                <a:blip r:embed="rId2"/>
              </a:buBlip>
              <a:defRPr sz="1700">
                <a:latin typeface="+mj-lt"/>
                <a:ea typeface="+mj-ea"/>
                <a:cs typeface="+mj-cs"/>
                <a:sym typeface="Helvetica"/>
              </a:defRPr>
            </a:pPr>
            <a:r>
              <a:t>Açıklanamayan ifertilitede özellikle iyi prognostik faktörleri olan grupta, SO+IUI 2-3 siklus uygulandığında, kabul edilebilir kümülatif gebelik oranları sağlar </a:t>
            </a:r>
          </a:p>
          <a:p>
            <a:pPr marL="236238" indent="-177564" defTabSz="352042">
              <a:lnSpc>
                <a:spcPct val="150000"/>
              </a:lnSpc>
              <a:spcBef>
                <a:spcPts val="0"/>
              </a:spcBef>
              <a:buSzPct val="60000"/>
              <a:buBlip>
                <a:blip r:embed="rId2"/>
              </a:buBlip>
              <a:defRPr sz="1700">
                <a:latin typeface="+mj-lt"/>
                <a:ea typeface="+mj-ea"/>
                <a:cs typeface="+mj-cs"/>
                <a:sym typeface="Helvetica"/>
              </a:defRPr>
            </a:pPr>
            <a:r>
              <a:t>Yaş, infertilite süresi, daha önce gebelik hikayesi en önemli prognostik faktörler</a:t>
            </a:r>
          </a:p>
          <a:p>
            <a:pPr marL="236238" indent="-177564" defTabSz="352042">
              <a:lnSpc>
                <a:spcPct val="150000"/>
              </a:lnSpc>
              <a:spcBef>
                <a:spcPts val="0"/>
              </a:spcBef>
              <a:buSzPct val="60000"/>
              <a:buBlip>
                <a:blip r:embed="rId2"/>
              </a:buBlip>
              <a:defRPr sz="1700">
                <a:latin typeface="+mj-lt"/>
                <a:ea typeface="+mj-ea"/>
                <a:cs typeface="+mj-cs"/>
                <a:sym typeface="Helvetica"/>
              </a:defRPr>
            </a:pPr>
            <a:r>
              <a:t>Yatak istirahatinin faydası gösterilememiştir</a:t>
            </a:r>
          </a:p>
          <a:p>
            <a:pPr marL="236238" indent="-177564" defTabSz="352042">
              <a:lnSpc>
                <a:spcPct val="150000"/>
              </a:lnSpc>
              <a:spcBef>
                <a:spcPts val="0"/>
              </a:spcBef>
              <a:buSzPct val="60000"/>
              <a:buBlip>
                <a:blip r:embed="rId2"/>
              </a:buBlip>
              <a:defRPr sz="1700">
                <a:latin typeface="+mj-lt"/>
                <a:ea typeface="+mj-ea"/>
                <a:cs typeface="+mj-cs"/>
                <a:sym typeface="Helvetica"/>
              </a:defRPr>
            </a:pPr>
            <a:r>
              <a:t>Double IUI subfertil erkek grubunda işe yarayabilir</a:t>
            </a:r>
          </a:p>
          <a:p>
            <a:pPr marL="236238" indent="-177564" defTabSz="352042">
              <a:lnSpc>
                <a:spcPct val="150000"/>
              </a:lnSpc>
              <a:spcBef>
                <a:spcPts val="0"/>
              </a:spcBef>
              <a:buSzPct val="60000"/>
              <a:buBlip>
                <a:blip r:embed="rId2"/>
              </a:buBlip>
              <a:defRPr sz="1700">
                <a:latin typeface="+mj-lt"/>
                <a:ea typeface="+mj-ea"/>
                <a:cs typeface="+mj-cs"/>
                <a:sym typeface="Helvetica"/>
              </a:defRPr>
            </a:pPr>
            <a:r>
              <a:t>Gn+IUI &gt;CC+IUI? açıklanamayan infertilite grubunda 2 siklus Gn ile IUI zorunluluğu gözden geçirilmeli (Maliyet!)</a:t>
            </a:r>
          </a:p>
          <a:p>
            <a:pPr marL="236238" indent="-177564" defTabSz="352042">
              <a:lnSpc>
                <a:spcPct val="150000"/>
              </a:lnSpc>
              <a:spcBef>
                <a:spcPts val="0"/>
              </a:spcBef>
              <a:buSzPct val="60000"/>
              <a:buBlip>
                <a:blip r:embed="rId2"/>
              </a:buBlip>
              <a:defRPr sz="1700">
                <a:latin typeface="+mj-lt"/>
                <a:ea typeface="+mj-ea"/>
                <a:cs typeface="+mj-cs"/>
                <a:sym typeface="Helvetica"/>
              </a:defRPr>
            </a:pPr>
            <a:r>
              <a:t>GnRH Antagonisti kullanmak için maliyet-etkin değil</a:t>
            </a:r>
          </a:p>
          <a:p>
            <a:pPr marL="236238" indent="-177564" defTabSz="352042">
              <a:lnSpc>
                <a:spcPct val="150000"/>
              </a:lnSpc>
              <a:spcBef>
                <a:spcPts val="0"/>
              </a:spcBef>
              <a:buSzPct val="60000"/>
              <a:buBlip>
                <a:blip r:embed="rId2"/>
              </a:buBlip>
              <a:defRPr sz="1700">
                <a:latin typeface="+mj-lt"/>
                <a:ea typeface="+mj-ea"/>
                <a:cs typeface="+mj-cs"/>
                <a:sym typeface="Helvetica"/>
              </a:defRPr>
            </a:pPr>
            <a:r>
              <a:t>Gonadotropin siklusları dışında luteal desteğin etkisi gösterilmemiş</a:t>
            </a:r>
          </a:p>
          <a:p>
            <a:pPr marL="236238" indent="-177564" defTabSz="352042">
              <a:lnSpc>
                <a:spcPct val="150000"/>
              </a:lnSpc>
              <a:spcBef>
                <a:spcPts val="0"/>
              </a:spcBef>
              <a:buSzPct val="60000"/>
              <a:buBlip>
                <a:blip r:embed="rId2"/>
              </a:buBlip>
              <a:defRPr sz="1700">
                <a:latin typeface="+mj-lt"/>
                <a:ea typeface="+mj-ea"/>
                <a:cs typeface="+mj-cs"/>
                <a:sym typeface="Helvetica"/>
              </a:defRPr>
            </a:pPr>
            <a:r>
              <a:t>LH surge takibi &gt;= HCG trigger</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D3E8F4"/>
            </a:gs>
            <a:gs pos="100000">
              <a:srgbClr val="F4FCF8"/>
            </a:gs>
          </a:gsLst>
          <a:lin ang="16200000" scaled="0"/>
        </a:gradFill>
      </p:bgPr>
    </p:bg>
    <p:spTree>
      <p:nvGrpSpPr>
        <p:cNvPr id="1" name=""/>
        <p:cNvGrpSpPr/>
        <p:nvPr/>
      </p:nvGrpSpPr>
      <p:grpSpPr>
        <a:xfrm>
          <a:off x="0" y="0"/>
          <a:ext cx="0" cy="0"/>
          <a:chOff x="0" y="0"/>
          <a:chExt cx="0" cy="0"/>
        </a:xfrm>
      </p:grpSpPr>
      <p:sp>
        <p:nvSpPr>
          <p:cNvPr id="402" name="TEŞEKKÜR EDERİM"/>
          <p:cNvSpPr txBox="1"/>
          <p:nvPr>
            <p:ph type="title"/>
          </p:nvPr>
        </p:nvSpPr>
        <p:spPr>
          <a:xfrm>
            <a:off x="457200" y="2105673"/>
            <a:ext cx="8229600" cy="1894828"/>
          </a:xfrm>
          <a:prstGeom prst="rect">
            <a:avLst/>
          </a:prstGeom>
        </p:spPr>
        <p:txBody>
          <a:bodyPr/>
          <a:lstStyle>
            <a:lvl1pPr>
              <a:defRPr b="1" cap="all" sz="4000">
                <a:solidFill>
                  <a:srgbClr val="FF2600"/>
                </a:solidFill>
              </a:defRPr>
            </a:lvl1pPr>
          </a:lstStyle>
          <a:p>
            <a:pPr/>
            <a:r>
              <a:t>TEŞEKKÜR EDERİM</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9" name="Ovulasyonun Monitorizasyonu: USG"/>
          <p:cNvSpPr txBox="1"/>
          <p:nvPr>
            <p:ph type="title"/>
          </p:nvPr>
        </p:nvSpPr>
        <p:spPr>
          <a:xfrm>
            <a:off x="457200" y="274638"/>
            <a:ext cx="8229600" cy="814588"/>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IUI ENDİKASYONU-NICE 2013</a:t>
            </a:r>
          </a:p>
        </p:txBody>
      </p:sp>
      <p:sp>
        <p:nvSpPr>
          <p:cNvPr id="210" name="Folikül boyutu…"/>
          <p:cNvSpPr txBox="1"/>
          <p:nvPr>
            <p:ph type="body" sz="quarter" idx="1"/>
          </p:nvPr>
        </p:nvSpPr>
        <p:spPr>
          <a:xfrm>
            <a:off x="571499" y="1672364"/>
            <a:ext cx="3554811" cy="2370622"/>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97600" indent="-223686" defTabSz="443483">
              <a:lnSpc>
                <a:spcPct val="150000"/>
              </a:lnSpc>
              <a:spcBef>
                <a:spcPts val="0"/>
              </a:spcBef>
              <a:buSzPct val="60000"/>
              <a:buBlip>
                <a:blip r:embed="rId2"/>
              </a:buBlip>
              <a:defRPr sz="1800">
                <a:latin typeface="+mj-lt"/>
                <a:ea typeface="+mj-ea"/>
                <a:cs typeface="+mj-cs"/>
                <a:sym typeface="Helvetica"/>
              </a:defRPr>
            </a:pPr>
            <a:r>
              <a:t>Koital problemler</a:t>
            </a:r>
          </a:p>
          <a:p>
            <a:pPr lvl="2" marL="1110654" indent="-223686" defTabSz="443483">
              <a:lnSpc>
                <a:spcPct val="150000"/>
              </a:lnSpc>
              <a:spcBef>
                <a:spcPts val="0"/>
              </a:spcBef>
              <a:buSzPct val="60000"/>
              <a:buBlip>
                <a:blip r:embed="rId2"/>
              </a:buBlip>
              <a:defRPr sz="1800">
                <a:latin typeface="+mj-lt"/>
                <a:ea typeface="+mj-ea"/>
                <a:cs typeface="+mj-cs"/>
                <a:sym typeface="Helvetica"/>
              </a:defRPr>
            </a:pPr>
            <a:r>
              <a:t>Psikoseksüel sorunlar</a:t>
            </a:r>
          </a:p>
          <a:p>
            <a:pPr lvl="2" marL="1110654" indent="-223686" defTabSz="443483">
              <a:lnSpc>
                <a:spcPct val="150000"/>
              </a:lnSpc>
              <a:spcBef>
                <a:spcPts val="0"/>
              </a:spcBef>
              <a:buSzPct val="60000"/>
              <a:buBlip>
                <a:blip r:embed="rId2"/>
              </a:buBlip>
              <a:defRPr sz="1800">
                <a:latin typeface="+mj-lt"/>
                <a:ea typeface="+mj-ea"/>
                <a:cs typeface="+mj-cs"/>
                <a:sym typeface="Helvetica"/>
              </a:defRPr>
            </a:pPr>
            <a:r>
              <a:t>Fiziksel sorunlar</a:t>
            </a:r>
          </a:p>
          <a:p>
            <a:pPr marL="297600" indent="-223686" defTabSz="443483">
              <a:lnSpc>
                <a:spcPct val="150000"/>
              </a:lnSpc>
              <a:spcBef>
                <a:spcPts val="0"/>
              </a:spcBef>
              <a:buSzPct val="60000"/>
              <a:buBlip>
                <a:blip r:embed="rId2"/>
              </a:buBlip>
              <a:defRPr sz="1800">
                <a:latin typeface="+mj-lt"/>
                <a:ea typeface="+mj-ea"/>
                <a:cs typeface="+mj-cs"/>
                <a:sym typeface="Helvetica"/>
              </a:defRPr>
            </a:pPr>
            <a:r>
              <a:t>Özel klinik durumlar</a:t>
            </a:r>
          </a:p>
          <a:p>
            <a:pPr lvl="2" marL="1110654" indent="-223686" defTabSz="443483">
              <a:lnSpc>
                <a:spcPct val="150000"/>
              </a:lnSpc>
              <a:spcBef>
                <a:spcPts val="0"/>
              </a:spcBef>
              <a:buSzPct val="60000"/>
              <a:buBlip>
                <a:blip r:embed="rId2"/>
              </a:buBlip>
              <a:defRPr sz="1800">
                <a:latin typeface="+mj-lt"/>
                <a:ea typeface="+mj-ea"/>
                <a:cs typeface="+mj-cs"/>
                <a:sym typeface="Helvetica"/>
              </a:defRPr>
            </a:pPr>
            <a:r>
              <a:t>HIV pozitif erkek</a:t>
            </a:r>
          </a:p>
        </p:txBody>
      </p:sp>
      <p:sp>
        <p:nvSpPr>
          <p:cNvPr id="211" name="Folikül boyutu…"/>
          <p:cNvSpPr txBox="1"/>
          <p:nvPr/>
        </p:nvSpPr>
        <p:spPr>
          <a:xfrm>
            <a:off x="5649762" y="1672364"/>
            <a:ext cx="3328297" cy="2370622"/>
          </a:xfrm>
          <a:prstGeom prst="rect">
            <a:avLst/>
          </a:prstGeom>
          <a:solidFill>
            <a:srgbClr val="0096FF">
              <a:alpha val="3396"/>
            </a:srgbClr>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lvl1pPr marL="306803" indent="-230603">
              <a:lnSpc>
                <a:spcPct val="150000"/>
              </a:lnSpc>
              <a:buSzPct val="60000"/>
              <a:buBlip>
                <a:blip r:embed="rId2"/>
              </a:buBlip>
              <a:defRPr sz="1900"/>
            </a:lvl1pPr>
          </a:lstStyle>
          <a:p>
            <a:pPr/>
            <a:r>
              <a:t>6 siklus UIU sonrası gebelik yok ise IVF tedavisi</a:t>
            </a:r>
          </a:p>
        </p:txBody>
      </p:sp>
      <p:sp>
        <p:nvSpPr>
          <p:cNvPr id="212" name="Ok"/>
          <p:cNvSpPr/>
          <p:nvPr/>
        </p:nvSpPr>
        <p:spPr>
          <a:xfrm>
            <a:off x="4238723" y="2696666"/>
            <a:ext cx="1298629" cy="681534"/>
          </a:xfrm>
          <a:prstGeom prst="rightArrow">
            <a:avLst>
              <a:gd name="adj1" fmla="val 25085"/>
              <a:gd name="adj2" fmla="val 80659"/>
            </a:avLst>
          </a:prstGeom>
          <a:gradFill>
            <a:gsLst>
              <a:gs pos="0">
                <a:schemeClr val="accent4">
                  <a:hueOff val="-206663"/>
                  <a:satOff val="29896"/>
                  <a:lumOff val="29240"/>
                </a:schemeClr>
              </a:gs>
              <a:gs pos="35000">
                <a:srgbClr val="D8C9EE"/>
              </a:gs>
              <a:gs pos="100000">
                <a:schemeClr val="accent4">
                  <a:hueOff val="-242556"/>
                  <a:satOff val="32941"/>
                  <a:lumOff val="43328"/>
                </a:schemeClr>
              </a:gs>
            </a:gsLst>
            <a:lin ang="16200000"/>
          </a:gradFill>
          <a:ln>
            <a:solidFill>
              <a:srgbClr val="7D60A0"/>
            </a:solidFill>
          </a:ln>
          <a:effectLst>
            <a:outerShdw sx="100000" sy="100000" kx="0" ky="0" algn="b" rotWithShape="0" blurRad="38100" dist="23000" dir="5400000">
              <a:srgbClr val="000000">
                <a:alpha val="35000"/>
              </a:srgbClr>
            </a:outerShdw>
          </a:effectLst>
        </p:spPr>
        <p:txBody>
          <a:bodyPr lIns="45718" tIns="45718" rIns="45718" bIns="45718" anchor="ctr"/>
          <a:lstStyle/>
          <a:p>
            <a:pPr/>
          </a:p>
        </p:txBody>
      </p:sp>
      <p:sp>
        <p:nvSpPr>
          <p:cNvPr id="213" name="Folikül boyutu…"/>
          <p:cNvSpPr txBox="1"/>
          <p:nvPr/>
        </p:nvSpPr>
        <p:spPr>
          <a:xfrm>
            <a:off x="571499" y="4148866"/>
            <a:ext cx="3554811" cy="2370623"/>
          </a:xfrm>
          <a:prstGeom prst="rect">
            <a:avLst/>
          </a:prstGeom>
          <a:solidFill>
            <a:srgbClr val="0096FF">
              <a:alpha val="3396"/>
            </a:srgbClr>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marL="306803" indent="-230603">
              <a:lnSpc>
                <a:spcPct val="150000"/>
              </a:lnSpc>
              <a:buSzPct val="60000"/>
              <a:buBlip>
                <a:blip r:embed="rId2"/>
              </a:buBlip>
              <a:defRPr sz="1900"/>
            </a:pPr>
            <a:r>
              <a:t>Düzenli koite rağmen</a:t>
            </a:r>
          </a:p>
          <a:p>
            <a:pPr marL="306803" indent="-230603">
              <a:lnSpc>
                <a:spcPct val="150000"/>
              </a:lnSpc>
              <a:buSzPct val="60000"/>
              <a:buBlip>
                <a:blip r:embed="rId2"/>
              </a:buBlip>
              <a:defRPr sz="1900"/>
            </a:pPr>
            <a:r>
              <a:t>UEI</a:t>
            </a:r>
          </a:p>
          <a:p>
            <a:pPr marL="306803" indent="-230603">
              <a:lnSpc>
                <a:spcPct val="150000"/>
              </a:lnSpc>
              <a:buSzPct val="60000"/>
              <a:buBlip>
                <a:blip r:embed="rId2"/>
              </a:buBlip>
              <a:defRPr sz="1900"/>
            </a:pPr>
            <a:r>
              <a:t>Evre 1/2 endometriozis</a:t>
            </a:r>
          </a:p>
          <a:p>
            <a:pPr marL="306803" indent="-230603">
              <a:lnSpc>
                <a:spcPct val="150000"/>
              </a:lnSpc>
              <a:buSzPct val="60000"/>
              <a:buBlip>
                <a:blip r:embed="rId2"/>
              </a:buBlip>
              <a:defRPr sz="1900"/>
            </a:pPr>
            <a:r>
              <a:t>Subfertil erkek faktör</a:t>
            </a:r>
          </a:p>
        </p:txBody>
      </p:sp>
      <p:sp>
        <p:nvSpPr>
          <p:cNvPr id="214" name="Folikül boyutu…"/>
          <p:cNvSpPr txBox="1"/>
          <p:nvPr/>
        </p:nvSpPr>
        <p:spPr>
          <a:xfrm>
            <a:off x="5649762" y="4148866"/>
            <a:ext cx="3328297" cy="2370623"/>
          </a:xfrm>
          <a:prstGeom prst="rect">
            <a:avLst/>
          </a:prstGeom>
          <a:solidFill>
            <a:srgbClr val="0096FF">
              <a:alpha val="3396"/>
            </a:srgbClr>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marL="306803" indent="-230603">
              <a:lnSpc>
                <a:spcPct val="150000"/>
              </a:lnSpc>
              <a:buSzPct val="60000"/>
              <a:buBlip>
                <a:blip r:embed="rId2"/>
              </a:buBlip>
              <a:defRPr sz="1900"/>
            </a:pPr>
            <a:r>
              <a:t>IUI/IUI+OI önerme (dinsel, kültürel ve sosyal nedenler hariç)</a:t>
            </a:r>
          </a:p>
          <a:p>
            <a:pPr marL="306803" indent="-230603">
              <a:lnSpc>
                <a:spcPct val="150000"/>
              </a:lnSpc>
              <a:buSzPct val="60000"/>
              <a:buBlip>
                <a:blip r:embed="rId2"/>
              </a:buBlip>
              <a:defRPr sz="1900"/>
            </a:pPr>
            <a:r>
              <a:t>IVF öncesi 2 yıl düzenli koit düşünülmelidir</a:t>
            </a:r>
          </a:p>
        </p:txBody>
      </p:sp>
      <p:sp>
        <p:nvSpPr>
          <p:cNvPr id="215" name="Ok"/>
          <p:cNvSpPr/>
          <p:nvPr/>
        </p:nvSpPr>
        <p:spPr>
          <a:xfrm>
            <a:off x="4238723" y="5211266"/>
            <a:ext cx="1298629" cy="681534"/>
          </a:xfrm>
          <a:prstGeom prst="rightArrow">
            <a:avLst>
              <a:gd name="adj1" fmla="val 25085"/>
              <a:gd name="adj2" fmla="val 80659"/>
            </a:avLst>
          </a:prstGeom>
          <a:gradFill>
            <a:gsLst>
              <a:gs pos="0">
                <a:schemeClr val="accent4">
                  <a:hueOff val="-206663"/>
                  <a:satOff val="29896"/>
                  <a:lumOff val="29240"/>
                </a:schemeClr>
              </a:gs>
              <a:gs pos="35000">
                <a:srgbClr val="D8C9EE"/>
              </a:gs>
              <a:gs pos="100000">
                <a:schemeClr val="accent4">
                  <a:hueOff val="-242556"/>
                  <a:satOff val="32941"/>
                  <a:lumOff val="43328"/>
                </a:schemeClr>
              </a:gs>
            </a:gsLst>
            <a:lin ang="16200000"/>
          </a:gradFill>
          <a:ln>
            <a:solidFill>
              <a:srgbClr val="7D60A0"/>
            </a:solidFill>
          </a:ln>
          <a:effectLst>
            <a:outerShdw sx="100000" sy="100000" kx="0" ky="0" algn="b" rotWithShape="0" blurRad="38100" dist="23000" dir="5400000">
              <a:srgbClr val="000000">
                <a:alpha val="35000"/>
              </a:srgbClr>
            </a:outerShdw>
          </a:effectLst>
        </p:spPr>
        <p:txBody>
          <a:bodyPr lIns="45718" tIns="45718" rIns="45718" bIns="45718" anchor="ctr"/>
          <a:lstStyle/>
          <a:p>
            <a:pP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Ovulasyonun Monitorizasyonu"/>
          <p:cNvSpPr txBox="1"/>
          <p:nvPr>
            <p:ph type="title"/>
          </p:nvPr>
        </p:nvSpPr>
        <p:spPr>
          <a:xfrm>
            <a:off x="457200" y="274637"/>
            <a:ext cx="8229600" cy="1143004"/>
          </a:xfrm>
          <a:prstGeom prst="rect">
            <a:avLst/>
          </a:prstGeom>
          <a:solidFill>
            <a:srgbClr val="002060"/>
          </a:solidFill>
          <a:effectLst>
            <a:outerShdw sx="100000" sy="100000" kx="0" ky="0" algn="b" rotWithShape="0" blurRad="190500" dist="228600" dir="2700000">
              <a:srgbClr val="000000">
                <a:alpha val="30000"/>
              </a:srgbClr>
            </a:outerShdw>
          </a:effectLst>
        </p:spPr>
        <p:txBody>
          <a:bodyPr/>
          <a:lstStyle>
            <a:lvl1pPr>
              <a:defRPr sz="3600">
                <a:solidFill>
                  <a:srgbClr val="FFFFFF"/>
                </a:solidFill>
              </a:defRPr>
            </a:lvl1pPr>
          </a:lstStyle>
          <a:p>
            <a:pPr/>
            <a:r>
              <a:t>IUI -HFEA</a:t>
            </a:r>
          </a:p>
        </p:txBody>
      </p:sp>
      <p:sp>
        <p:nvSpPr>
          <p:cNvPr id="218" name="BBT…"/>
          <p:cNvSpPr txBox="1"/>
          <p:nvPr>
            <p:ph type="body" sz="quarter" idx="1"/>
          </p:nvPr>
        </p:nvSpPr>
        <p:spPr>
          <a:xfrm>
            <a:off x="736600" y="4185946"/>
            <a:ext cx="3786684" cy="2358802"/>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33169" indent="-175258" defTabSz="347472">
              <a:lnSpc>
                <a:spcPct val="150000"/>
              </a:lnSpc>
              <a:spcBef>
                <a:spcPts val="0"/>
              </a:spcBef>
              <a:buSzPct val="60000"/>
              <a:buBlip>
                <a:blip r:embed="rId3"/>
              </a:buBlip>
              <a:defRPr sz="1700">
                <a:latin typeface="+mj-lt"/>
                <a:ea typeface="+mj-ea"/>
                <a:cs typeface="+mj-cs"/>
                <a:sym typeface="Helvetica"/>
              </a:defRPr>
            </a:pPr>
            <a:r>
              <a:t>Canlı doğum oranı</a:t>
            </a:r>
          </a:p>
          <a:p>
            <a:pPr lvl="2" marL="870202" indent="-175258" defTabSz="347472">
              <a:lnSpc>
                <a:spcPct val="150000"/>
              </a:lnSpc>
              <a:spcBef>
                <a:spcPts val="0"/>
              </a:spcBef>
              <a:buSzPct val="60000"/>
              <a:buBlip>
                <a:blip r:embed="rId3"/>
              </a:buBlip>
              <a:defRPr sz="1700">
                <a:latin typeface="+mj-lt"/>
                <a:ea typeface="+mj-ea"/>
                <a:cs typeface="+mj-cs"/>
                <a:sym typeface="Helvetica"/>
              </a:defRPr>
            </a:pPr>
            <a:r>
              <a:t>&lt;35 yaş: %14</a:t>
            </a:r>
          </a:p>
          <a:p>
            <a:pPr lvl="2" marL="870202" indent="-175258" defTabSz="347472">
              <a:lnSpc>
                <a:spcPct val="150000"/>
              </a:lnSpc>
              <a:spcBef>
                <a:spcPts val="0"/>
              </a:spcBef>
              <a:buSzPct val="60000"/>
              <a:buBlip>
                <a:blip r:embed="rId3"/>
              </a:buBlip>
              <a:defRPr sz="1700">
                <a:latin typeface="+mj-lt"/>
                <a:ea typeface="+mj-ea"/>
                <a:cs typeface="+mj-cs"/>
                <a:sym typeface="Helvetica"/>
              </a:defRPr>
            </a:pPr>
            <a:r>
              <a:t>35-37 yaş%12</a:t>
            </a:r>
          </a:p>
          <a:p>
            <a:pPr lvl="2" marL="870202" indent="-175258" defTabSz="347472">
              <a:lnSpc>
                <a:spcPct val="150000"/>
              </a:lnSpc>
              <a:spcBef>
                <a:spcPts val="0"/>
              </a:spcBef>
              <a:buSzPct val="60000"/>
              <a:buBlip>
                <a:blip r:embed="rId3"/>
              </a:buBlip>
              <a:defRPr sz="1700">
                <a:latin typeface="+mj-lt"/>
                <a:ea typeface="+mj-ea"/>
                <a:cs typeface="+mj-cs"/>
                <a:sym typeface="Helvetica"/>
              </a:defRPr>
            </a:pPr>
            <a:r>
              <a:t>38-39 yaş: %10</a:t>
            </a:r>
          </a:p>
          <a:p>
            <a:pPr lvl="2" marL="870202" indent="-175258" defTabSz="347472">
              <a:lnSpc>
                <a:spcPct val="150000"/>
              </a:lnSpc>
              <a:spcBef>
                <a:spcPts val="0"/>
              </a:spcBef>
              <a:buSzPct val="60000"/>
              <a:buBlip>
                <a:blip r:embed="rId3"/>
              </a:buBlip>
              <a:defRPr sz="1700">
                <a:latin typeface="+mj-lt"/>
                <a:ea typeface="+mj-ea"/>
                <a:cs typeface="+mj-cs"/>
                <a:sym typeface="Helvetica"/>
              </a:defRPr>
            </a:pPr>
            <a:r>
              <a:t>40-42 yaş: %6</a:t>
            </a:r>
          </a:p>
          <a:p>
            <a:pPr marL="233169" indent="-175258" defTabSz="347472">
              <a:lnSpc>
                <a:spcPct val="150000"/>
              </a:lnSpc>
              <a:spcBef>
                <a:spcPts val="0"/>
              </a:spcBef>
              <a:buSzPct val="60000"/>
              <a:buBlip>
                <a:blip r:embed="rId3"/>
              </a:buBlip>
              <a:defRPr sz="1700">
                <a:latin typeface="+mj-lt"/>
                <a:ea typeface="+mj-ea"/>
                <a:cs typeface="+mj-cs"/>
                <a:sym typeface="Helvetica"/>
              </a:defRPr>
            </a:pPr>
            <a:r>
              <a:t>Çoğul gebelik?</a:t>
            </a:r>
          </a:p>
        </p:txBody>
      </p:sp>
      <p:pic>
        <p:nvPicPr>
          <p:cNvPr id="219" name="Ekran Resmi 2019-02-10 21.29.37.png" descr="Ekran Resmi 2019-02-10 21.29.37.png"/>
          <p:cNvPicPr>
            <a:picLocks noChangeAspect="1"/>
          </p:cNvPicPr>
          <p:nvPr/>
        </p:nvPicPr>
        <p:blipFill>
          <a:blip r:embed="rId4">
            <a:extLst/>
          </a:blip>
          <a:stretch>
            <a:fillRect/>
          </a:stretch>
        </p:blipFill>
        <p:spPr>
          <a:xfrm>
            <a:off x="5023079" y="4003345"/>
            <a:ext cx="3296564" cy="2724005"/>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pic>
        <p:nvPicPr>
          <p:cNvPr id="220" name="Ekran Resmi 2019-02-10 21.27.58.png" descr="Ekran Resmi 2019-02-10 21.27.58.png"/>
          <p:cNvPicPr>
            <a:picLocks noChangeAspect="1"/>
          </p:cNvPicPr>
          <p:nvPr/>
        </p:nvPicPr>
        <p:blipFill>
          <a:blip r:embed="rId5">
            <a:extLst/>
          </a:blip>
          <a:stretch>
            <a:fillRect/>
          </a:stretch>
        </p:blipFill>
        <p:spPr>
          <a:xfrm>
            <a:off x="853313" y="1379656"/>
            <a:ext cx="7881908" cy="2417119"/>
          </a:xfrm>
          <a:prstGeom prst="rect">
            <a:avLst/>
          </a:prstGeom>
          <a:ln w="12700">
            <a:miter lim="400000"/>
          </a:ln>
        </p:spPr>
      </p:pic>
      <p:sp>
        <p:nvSpPr>
          <p:cNvPr id="221" name="Çizgi"/>
          <p:cNvSpPr/>
          <p:nvPr/>
        </p:nvSpPr>
        <p:spPr>
          <a:xfrm>
            <a:off x="1698968" y="2463800"/>
            <a:ext cx="2403132" cy="0"/>
          </a:xfrm>
          <a:prstGeom prst="line">
            <a:avLst/>
          </a:prstGeom>
          <a:ln w="25400">
            <a:solidFill>
              <a:schemeClr val="accent2"/>
            </a:solidFill>
          </a:ln>
          <a:effectLst>
            <a:outerShdw sx="100000" sy="100000" kx="0" ky="0" algn="b" rotWithShape="0" blurRad="38100" dist="23000" dir="5400000">
              <a:srgbClr val="000000">
                <a:alpha val="35000"/>
              </a:srgbClr>
            </a:outerShdw>
          </a:effectLst>
        </p:spPr>
        <p:txBody>
          <a:bodyPr lIns="45718" tIns="45718" rIns="45718" bIns="45718"/>
          <a:lstStyle/>
          <a:p>
            <a:pP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 name="Ekran Resmi 2019-02-17 00.22.45.png" descr="Ekran Resmi 2019-02-17 00.22.45.png"/>
          <p:cNvPicPr>
            <a:picLocks noChangeAspect="1"/>
          </p:cNvPicPr>
          <p:nvPr/>
        </p:nvPicPr>
        <p:blipFill>
          <a:blip r:embed="rId2">
            <a:extLst/>
          </a:blip>
          <a:stretch>
            <a:fillRect/>
          </a:stretch>
        </p:blipFill>
        <p:spPr>
          <a:xfrm>
            <a:off x="1503612" y="106045"/>
            <a:ext cx="5434249" cy="2497154"/>
          </a:xfrm>
          <a:prstGeom prst="rect">
            <a:avLst/>
          </a:prstGeom>
          <a:ln w="12700">
            <a:miter lim="400000"/>
          </a:ln>
        </p:spPr>
      </p:pic>
      <p:sp>
        <p:nvSpPr>
          <p:cNvPr id="226" name="Fertil Steril, 2014"/>
          <p:cNvSpPr txBox="1"/>
          <p:nvPr/>
        </p:nvSpPr>
        <p:spPr>
          <a:xfrm>
            <a:off x="5729656" y="1371000"/>
            <a:ext cx="1473455" cy="3327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wrap="none" lIns="45718" tIns="45718" rIns="45718" bIns="45718">
            <a:spAutoFit/>
          </a:bodyPr>
          <a:lstStyle>
            <a:lvl1pPr>
              <a:defRPr sz="1400"/>
            </a:lvl1pPr>
          </a:lstStyle>
          <a:p>
            <a:pPr/>
            <a:r>
              <a:t>Fertil Steril, 2014</a:t>
            </a:r>
          </a:p>
        </p:txBody>
      </p:sp>
      <p:sp>
        <p:nvSpPr>
          <p:cNvPr id="227" name="851 kadın, Retrospektif…"/>
          <p:cNvSpPr txBox="1"/>
          <p:nvPr>
            <p:ph type="body" sz="quarter" idx="4294967295"/>
          </p:nvPr>
        </p:nvSpPr>
        <p:spPr>
          <a:xfrm>
            <a:off x="173588" y="2620449"/>
            <a:ext cx="3828259" cy="2167391"/>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85325" indent="-214459" defTabSz="425194">
              <a:lnSpc>
                <a:spcPct val="150000"/>
              </a:lnSpc>
              <a:spcBef>
                <a:spcPts val="0"/>
              </a:spcBef>
              <a:buSzPct val="60000"/>
              <a:buBlip>
                <a:blip r:embed="rId3"/>
              </a:buBlip>
              <a:defRPr sz="1900">
                <a:latin typeface="+mj-lt"/>
                <a:ea typeface="+mj-ea"/>
                <a:cs typeface="+mj-cs"/>
                <a:sym typeface="Helvetica"/>
              </a:defRPr>
            </a:pPr>
            <a:r>
              <a:t>851 kadın, Retrospektif</a:t>
            </a:r>
          </a:p>
          <a:p>
            <a:pPr marL="285325" indent="-214459" defTabSz="425194">
              <a:lnSpc>
                <a:spcPct val="150000"/>
              </a:lnSpc>
              <a:spcBef>
                <a:spcPts val="0"/>
              </a:spcBef>
              <a:buSzPct val="60000"/>
              <a:buBlip>
                <a:blip r:embed="rId3"/>
              </a:buBlip>
              <a:defRPr sz="1900">
                <a:latin typeface="+mj-lt"/>
                <a:ea typeface="+mj-ea"/>
                <a:cs typeface="+mj-cs"/>
                <a:sym typeface="Helvetica"/>
              </a:defRPr>
            </a:pPr>
            <a:r>
              <a:t>HCG 36 saat veya Spontan LH surge 24 saat sonra IUI</a:t>
            </a:r>
          </a:p>
          <a:p>
            <a:pPr marL="285325" indent="-214459" defTabSz="425194">
              <a:lnSpc>
                <a:spcPct val="150000"/>
              </a:lnSpc>
              <a:spcBef>
                <a:spcPts val="0"/>
              </a:spcBef>
              <a:buSzPct val="60000"/>
              <a:buBlip>
                <a:blip r:embed="rId3"/>
              </a:buBlip>
              <a:defRPr sz="1900">
                <a:latin typeface="+mj-lt"/>
                <a:ea typeface="+mj-ea"/>
                <a:cs typeface="+mj-cs"/>
                <a:sym typeface="Helvetica"/>
              </a:defRPr>
            </a:pPr>
            <a:r>
              <a:t>Gebelik oranı %14.8,</a:t>
            </a:r>
          </a:p>
          <a:p>
            <a:pPr marL="285325" indent="-214459" defTabSz="425194">
              <a:lnSpc>
                <a:spcPct val="150000"/>
              </a:lnSpc>
              <a:spcBef>
                <a:spcPts val="0"/>
              </a:spcBef>
              <a:buSzPct val="60000"/>
              <a:buBlip>
                <a:blip r:embed="rId3"/>
              </a:buBlip>
              <a:defRPr sz="1900">
                <a:latin typeface="+mj-lt"/>
                <a:ea typeface="+mj-ea"/>
                <a:cs typeface="+mj-cs"/>
                <a:sym typeface="Helvetica"/>
              </a:defRPr>
            </a:pPr>
            <a:r>
              <a:t> Canlı doğum oranı: %10.8</a:t>
            </a:r>
          </a:p>
        </p:txBody>
      </p:sp>
      <p:pic>
        <p:nvPicPr>
          <p:cNvPr id="228" name="Ekran Resmi 2019-02-17 00.29.52.png" descr="Ekran Resmi 2019-02-17 00.29.52.png"/>
          <p:cNvPicPr>
            <a:picLocks noChangeAspect="1"/>
          </p:cNvPicPr>
          <p:nvPr/>
        </p:nvPicPr>
        <p:blipFill>
          <a:blip r:embed="rId4">
            <a:extLst/>
          </a:blip>
          <a:stretch>
            <a:fillRect/>
          </a:stretch>
        </p:blipFill>
        <p:spPr>
          <a:xfrm>
            <a:off x="4193116" y="2533021"/>
            <a:ext cx="4035435" cy="2342246"/>
          </a:xfrm>
          <a:prstGeom prst="rect">
            <a:avLst/>
          </a:prstGeom>
          <a:ln w="12700">
            <a:miter lim="400000"/>
          </a:ln>
        </p:spPr>
      </p:pic>
      <p:sp>
        <p:nvSpPr>
          <p:cNvPr id="229" name="Conclusion(s): In women aged %38 years, IUI-H should be considered as an option, particularly in cases of female infertility from ovulation disorders, in cases of a normal ovarian reserve, in cases of secondary infertility, or when 1 million progressive sperm are inseminated. Bifollicular stimulation is required. In other cases, in vitro fertilization should be discussed as the first-line treatment."/>
          <p:cNvSpPr txBox="1"/>
          <p:nvPr/>
        </p:nvSpPr>
        <p:spPr>
          <a:xfrm>
            <a:off x="106521" y="4967247"/>
            <a:ext cx="8763294" cy="1386837"/>
          </a:xfrm>
          <a:prstGeom prst="rect">
            <a:avLst/>
          </a:prstGeom>
          <a:solidFill>
            <a:schemeClr val="accent2"/>
          </a:solidFill>
          <a:ln w="25400">
            <a:solidFill>
              <a:srgbClr val="8C3A38"/>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lvl1pPr>
              <a:defRPr sz="1700">
                <a:solidFill>
                  <a:srgbClr val="FFFFFF"/>
                </a:solidFill>
              </a:defRPr>
            </a:lvl1pPr>
          </a:lstStyle>
          <a:p>
            <a:pPr/>
            <a:r>
              <a:t>Conclusion(s): In women aged %38 years, IUI-H should be considered as an option, particularly in cases of female infertility from ovulation disorders, in cases of a normal ovarian reserve, in cases of secondary infertility, or when 1 million progressive sperm are inseminated. Bifollicular stimulation is required. In other cases, in vitro fertilization should be discussed as the first-line treatment. </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1" name="Ekran Resmi 2019-02-11 22.24.28.png" descr="Ekran Resmi 2019-02-11 22.24.28.png"/>
          <p:cNvPicPr>
            <a:picLocks noChangeAspect="1"/>
          </p:cNvPicPr>
          <p:nvPr/>
        </p:nvPicPr>
        <p:blipFill>
          <a:blip r:embed="rId3">
            <a:extLst/>
          </a:blip>
          <a:stretch>
            <a:fillRect/>
          </a:stretch>
        </p:blipFill>
        <p:spPr>
          <a:xfrm>
            <a:off x="4773117" y="2470868"/>
            <a:ext cx="3804451" cy="3686025"/>
          </a:xfrm>
          <a:prstGeom prst="rect">
            <a:avLst/>
          </a:prstGeom>
          <a:ln w="38100" cap="sq">
            <a:solidFill>
              <a:srgbClr val="000000"/>
            </a:solidFill>
            <a:miter/>
          </a:ln>
          <a:effectLst>
            <a:outerShdw sx="100000" sy="100000" kx="0" ky="0" algn="b" rotWithShape="0" blurRad="50800" dist="38100" dir="2700000">
              <a:srgbClr val="000000">
                <a:alpha val="43000"/>
              </a:srgbClr>
            </a:outerShdw>
          </a:effectLst>
        </p:spPr>
      </p:pic>
      <p:pic>
        <p:nvPicPr>
          <p:cNvPr id="232" name="Ekran Resmi 2019-02-17 00.48.55.png" descr="Ekran Resmi 2019-02-17 00.48.55.png"/>
          <p:cNvPicPr>
            <a:picLocks noChangeAspect="1"/>
          </p:cNvPicPr>
          <p:nvPr/>
        </p:nvPicPr>
        <p:blipFill>
          <a:blip r:embed="rId4">
            <a:extLst/>
          </a:blip>
          <a:stretch>
            <a:fillRect/>
          </a:stretch>
        </p:blipFill>
        <p:spPr>
          <a:xfrm>
            <a:off x="1257589" y="51966"/>
            <a:ext cx="7043485" cy="2304552"/>
          </a:xfrm>
          <a:prstGeom prst="rect">
            <a:avLst/>
          </a:prstGeom>
          <a:ln w="12700">
            <a:miter lim="400000"/>
          </a:ln>
        </p:spPr>
      </p:pic>
      <p:sp>
        <p:nvSpPr>
          <p:cNvPr id="233" name="Hansen KR, Fertil Steril 2016"/>
          <p:cNvSpPr txBox="1"/>
          <p:nvPr/>
        </p:nvSpPr>
        <p:spPr>
          <a:xfrm>
            <a:off x="6129313" y="1511957"/>
            <a:ext cx="2532360" cy="332738"/>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lvl1pPr>
              <a:defRPr sz="1400"/>
            </a:lvl1pPr>
          </a:lstStyle>
          <a:p>
            <a:pPr/>
            <a:r>
              <a:t>Hansen KR, Fertil Steril 2016</a:t>
            </a:r>
          </a:p>
        </p:txBody>
      </p:sp>
      <p:sp>
        <p:nvSpPr>
          <p:cNvPr id="234" name="900 kadın, AMİGOS trial…"/>
          <p:cNvSpPr txBox="1"/>
          <p:nvPr>
            <p:ph type="body" sz="quarter" idx="4294967295"/>
          </p:nvPr>
        </p:nvSpPr>
        <p:spPr>
          <a:xfrm>
            <a:off x="502491" y="3077480"/>
            <a:ext cx="3828259" cy="2167390"/>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306803" indent="-230603">
              <a:lnSpc>
                <a:spcPct val="150000"/>
              </a:lnSpc>
              <a:spcBef>
                <a:spcPts val="0"/>
              </a:spcBef>
              <a:buSzPct val="60000"/>
              <a:buBlip>
                <a:blip r:embed="rId5"/>
              </a:buBlip>
              <a:defRPr sz="2100">
                <a:latin typeface="+mj-lt"/>
                <a:ea typeface="+mj-ea"/>
                <a:cs typeface="+mj-cs"/>
                <a:sym typeface="Helvetica"/>
              </a:defRPr>
            </a:pPr>
            <a:r>
              <a:t>900 kadın, AMİGOS trial</a:t>
            </a:r>
          </a:p>
          <a:p>
            <a:pPr marL="306803" indent="-230603">
              <a:lnSpc>
                <a:spcPct val="150000"/>
              </a:lnSpc>
              <a:spcBef>
                <a:spcPts val="0"/>
              </a:spcBef>
              <a:buSzPct val="60000"/>
              <a:buBlip>
                <a:blip r:embed="rId5"/>
              </a:buBlip>
              <a:defRPr sz="2100">
                <a:latin typeface="+mj-lt"/>
                <a:ea typeface="+mj-ea"/>
                <a:cs typeface="+mj-cs"/>
                <a:sym typeface="Helvetica"/>
              </a:defRPr>
            </a:pPr>
            <a:r>
              <a:t>RCT, 12 merkez</a:t>
            </a:r>
          </a:p>
          <a:p>
            <a:pPr marL="306803" indent="-230603">
              <a:lnSpc>
                <a:spcPct val="150000"/>
              </a:lnSpc>
              <a:spcBef>
                <a:spcPts val="0"/>
              </a:spcBef>
              <a:buSzPct val="60000"/>
              <a:buBlip>
                <a:blip r:embed="rId5"/>
              </a:buBlip>
              <a:defRPr sz="2100">
                <a:latin typeface="+mj-lt"/>
                <a:ea typeface="+mj-ea"/>
                <a:cs typeface="+mj-cs"/>
                <a:sym typeface="Helvetica"/>
              </a:defRPr>
            </a:pPr>
            <a:r>
              <a:t>CC, Letrozole, Gn</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8" name="Ekran Resmi 2019-02-17 01.26.34.png" descr="Ekran Resmi 2019-02-17 01.26.34.png"/>
          <p:cNvPicPr>
            <a:picLocks noChangeAspect="1"/>
          </p:cNvPicPr>
          <p:nvPr/>
        </p:nvPicPr>
        <p:blipFill>
          <a:blip r:embed="rId2">
            <a:extLst/>
          </a:blip>
          <a:stretch>
            <a:fillRect/>
          </a:stretch>
        </p:blipFill>
        <p:spPr>
          <a:xfrm>
            <a:off x="1106615" y="142271"/>
            <a:ext cx="6368732" cy="1581254"/>
          </a:xfrm>
          <a:prstGeom prst="rect">
            <a:avLst/>
          </a:prstGeom>
          <a:ln w="12700">
            <a:miter lim="400000"/>
          </a:ln>
          <a:effectLst>
            <a:outerShdw sx="100000" sy="100000" kx="0" ky="0" algn="b" rotWithShape="0" blurRad="292100" dist="139700" dir="2700000">
              <a:srgbClr val="333333">
                <a:alpha val="64999"/>
              </a:srgbClr>
            </a:outerShdw>
          </a:effectLst>
        </p:spPr>
      </p:pic>
      <p:sp>
        <p:nvSpPr>
          <p:cNvPr id="239" name="Fertil Steril,2010"/>
          <p:cNvSpPr txBox="1"/>
          <p:nvPr/>
        </p:nvSpPr>
        <p:spPr>
          <a:xfrm>
            <a:off x="5847122" y="889392"/>
            <a:ext cx="1691136" cy="3454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lvl1pPr>
              <a:defRPr sz="1500"/>
            </a:lvl1pPr>
          </a:lstStyle>
          <a:p>
            <a:pPr/>
            <a:r>
              <a:t>Fertil Steril,2010</a:t>
            </a:r>
          </a:p>
        </p:txBody>
      </p:sp>
      <p:sp>
        <p:nvSpPr>
          <p:cNvPr id="240" name="Retrospektif, 353 çift…"/>
          <p:cNvSpPr txBox="1"/>
          <p:nvPr/>
        </p:nvSpPr>
        <p:spPr>
          <a:xfrm>
            <a:off x="396718" y="3121236"/>
            <a:ext cx="3466608" cy="1932937"/>
          </a:xfrm>
          <a:prstGeom prst="rect">
            <a:avLst/>
          </a:prstGeom>
          <a:solidFill>
            <a:srgbClr val="FFFFFF"/>
          </a:solidFill>
          <a:ln w="25400">
            <a:solidFill>
              <a:schemeClr val="accent1"/>
            </a:solidFill>
          </a:ln>
          <a:effectLst>
            <a:outerShdw sx="100000" sy="100000" kx="0" ky="0" algn="b" rotWithShape="0" blurRad="38100" dist="23000" dir="5400000">
              <a:srgbClr val="000000">
                <a:alpha val="35000"/>
              </a:srgbClr>
            </a:outerShdw>
          </a:effectLst>
          <a:extLst>
            <a:ext uri="{C572A759-6A51-4108-AA02-DFA0A04FC94B}">
              <ma14:wrappingTextBoxFlag xmlns:ma14="http://schemas.microsoft.com/office/mac/drawingml/2011/main" val="1"/>
            </a:ext>
          </a:extLst>
        </p:spPr>
        <p:txBody>
          <a:bodyPr lIns="45718" tIns="45718" rIns="45718" bIns="45718">
            <a:spAutoFit/>
          </a:bodyPr>
          <a:lstStyle/>
          <a:p>
            <a:pPr marL="180472" indent="-180472">
              <a:lnSpc>
                <a:spcPct val="150000"/>
              </a:lnSpc>
              <a:buSzPct val="60000"/>
              <a:buBlip>
                <a:blip r:embed="rId3"/>
              </a:buBlip>
              <a:defRPr sz="2200"/>
            </a:pPr>
            <a:r>
              <a:t>Retrospektif, 353 çift</a:t>
            </a:r>
          </a:p>
          <a:p>
            <a:pPr marL="180472" indent="-180472">
              <a:lnSpc>
                <a:spcPct val="150000"/>
              </a:lnSpc>
              <a:buSzPct val="60000"/>
              <a:buBlip>
                <a:blip r:embed="rId3"/>
              </a:buBlip>
              <a:defRPr sz="2200"/>
            </a:pPr>
            <a:r>
              <a:t>rFSH/HMG</a:t>
            </a:r>
          </a:p>
          <a:p>
            <a:pPr marL="180472" indent="-180472">
              <a:lnSpc>
                <a:spcPct val="150000"/>
              </a:lnSpc>
              <a:buSzPct val="60000"/>
              <a:buBlip>
                <a:blip r:embed="rId3"/>
              </a:buBlip>
              <a:defRPr sz="2200"/>
            </a:pPr>
            <a:r>
              <a:t>En az 1 folikül&gt;16 mm</a:t>
            </a:r>
          </a:p>
          <a:p>
            <a:pPr marL="180472" indent="-180472">
              <a:lnSpc>
                <a:spcPct val="150000"/>
              </a:lnSpc>
              <a:buSzPct val="60000"/>
              <a:buBlip>
                <a:blip r:embed="rId3"/>
              </a:buBlip>
              <a:defRPr sz="2200"/>
            </a:pPr>
            <a:r>
              <a:t>HCG 36 saat sonra IUI</a:t>
            </a:r>
          </a:p>
        </p:txBody>
      </p:sp>
      <p:pic>
        <p:nvPicPr>
          <p:cNvPr id="241" name="Ekran Resmi 2019-02-17 01.32.05.png" descr="Ekran Resmi 2019-02-17 01.32.05.png"/>
          <p:cNvPicPr>
            <a:picLocks noChangeAspect="1"/>
          </p:cNvPicPr>
          <p:nvPr/>
        </p:nvPicPr>
        <p:blipFill>
          <a:blip r:embed="rId4">
            <a:extLst/>
          </a:blip>
          <a:stretch>
            <a:fillRect/>
          </a:stretch>
        </p:blipFill>
        <p:spPr>
          <a:xfrm>
            <a:off x="4097944" y="1852615"/>
            <a:ext cx="4527842" cy="4869566"/>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AFC…"/>
          <p:cNvSpPr txBox="1"/>
          <p:nvPr>
            <p:ph type="body" idx="1"/>
          </p:nvPr>
        </p:nvSpPr>
        <p:spPr>
          <a:xfrm>
            <a:off x="457200" y="2762600"/>
            <a:ext cx="8229600" cy="3579303"/>
          </a:xfrm>
          <a:prstGeom prst="rect">
            <a:avLst/>
          </a:prstGeom>
          <a:solidFill>
            <a:srgbClr val="0096FF">
              <a:alpha val="3396"/>
            </a:srgbClr>
          </a:solidFill>
          <a:ln w="25400">
            <a:solidFill>
              <a:schemeClr val="accent1"/>
            </a:solidFill>
            <a:round/>
          </a:ln>
          <a:effectLst>
            <a:outerShdw sx="100000" sy="100000" kx="0" ky="0" algn="b" rotWithShape="0" blurRad="38100" dist="23000" dir="5400000">
              <a:srgbClr val="000000">
                <a:alpha val="35000"/>
              </a:srgbClr>
            </a:outerShdw>
          </a:effectLst>
        </p:spPr>
        <p:txBody>
          <a:bodyPr anchor="ctr"/>
          <a:lstStyle/>
          <a:p>
            <a:pPr marL="233169" indent="-175258" defTabSz="347472">
              <a:lnSpc>
                <a:spcPct val="150000"/>
              </a:lnSpc>
              <a:spcBef>
                <a:spcPts val="0"/>
              </a:spcBef>
              <a:buSzPct val="60000"/>
              <a:buBlip>
                <a:blip r:embed="rId3"/>
              </a:buBlip>
              <a:defRPr sz="1700">
                <a:latin typeface="+mj-lt"/>
                <a:ea typeface="+mj-ea"/>
                <a:cs typeface="+mj-cs"/>
                <a:sym typeface="Helvetica"/>
              </a:defRPr>
            </a:pPr>
            <a:r>
              <a:t>391 hasta (18-43 yaş)</a:t>
            </a:r>
          </a:p>
          <a:p>
            <a:pPr marL="233169" indent="-175258" defTabSz="347472">
              <a:lnSpc>
                <a:spcPct val="150000"/>
              </a:lnSpc>
              <a:spcBef>
                <a:spcPts val="0"/>
              </a:spcBef>
              <a:buSzPct val="60000"/>
              <a:buBlip>
                <a:blip r:embed="rId3"/>
              </a:buBlip>
              <a:defRPr sz="1700">
                <a:latin typeface="+mj-lt"/>
                <a:ea typeface="+mj-ea"/>
                <a:cs typeface="+mj-cs"/>
                <a:sym typeface="Helvetica"/>
              </a:defRPr>
            </a:pPr>
            <a:r>
              <a:t>3 yıl takip</a:t>
            </a:r>
          </a:p>
          <a:p>
            <a:pPr marL="233169" indent="-175258" defTabSz="347472">
              <a:lnSpc>
                <a:spcPct val="150000"/>
              </a:lnSpc>
              <a:spcBef>
                <a:spcPts val="0"/>
              </a:spcBef>
              <a:buSzPct val="60000"/>
              <a:buBlip>
                <a:blip r:embed="rId3"/>
              </a:buBlip>
              <a:defRPr sz="1700">
                <a:latin typeface="+mj-lt"/>
                <a:ea typeface="+mj-ea"/>
                <a:cs typeface="+mj-cs"/>
                <a:sym typeface="Helvetica"/>
              </a:defRPr>
            </a:pPr>
            <a:r>
              <a:t>Donor sperm dahil edilmiş</a:t>
            </a:r>
          </a:p>
          <a:p>
            <a:pPr marL="233169" indent="-175258" defTabSz="347472">
              <a:lnSpc>
                <a:spcPct val="150000"/>
              </a:lnSpc>
              <a:spcBef>
                <a:spcPts val="0"/>
              </a:spcBef>
              <a:buSzPct val="60000"/>
              <a:buBlip>
                <a:blip r:embed="rId3"/>
              </a:buBlip>
              <a:defRPr sz="1700">
                <a:latin typeface="+mj-lt"/>
                <a:ea typeface="+mj-ea"/>
                <a:cs typeface="+mj-cs"/>
                <a:sym typeface="Helvetica"/>
              </a:defRPr>
            </a:pPr>
            <a:r>
              <a:t>15 dk immobilizasyon vs hemen mobilizasyon</a:t>
            </a:r>
          </a:p>
          <a:p>
            <a:pPr lvl="2" marL="870202" indent="-175258" defTabSz="347472">
              <a:lnSpc>
                <a:spcPct val="150000"/>
              </a:lnSpc>
              <a:spcBef>
                <a:spcPts val="0"/>
              </a:spcBef>
              <a:buSzPct val="60000"/>
              <a:buBlip>
                <a:blip r:embed="rId3"/>
              </a:buBlip>
              <a:defRPr sz="1700">
                <a:latin typeface="+mj-lt"/>
                <a:ea typeface="+mj-ea"/>
                <a:cs typeface="+mj-cs"/>
                <a:sym typeface="Helvetica"/>
              </a:defRPr>
            </a:pPr>
            <a:r>
              <a:t>Yaş, infertilite süresi, endikasyonlar arasında fark yok</a:t>
            </a:r>
          </a:p>
          <a:p>
            <a:pPr marL="233169" indent="-175258" defTabSz="347472">
              <a:lnSpc>
                <a:spcPct val="150000"/>
              </a:lnSpc>
              <a:spcBef>
                <a:spcPts val="0"/>
              </a:spcBef>
              <a:buSzPct val="60000"/>
              <a:buBlip>
                <a:blip r:embed="rId3"/>
              </a:buBlip>
              <a:defRPr sz="1700">
                <a:latin typeface="+mj-lt"/>
                <a:ea typeface="+mj-ea"/>
                <a:cs typeface="+mj-cs"/>
                <a:sym typeface="Helvetica"/>
              </a:defRPr>
            </a:pPr>
            <a:r>
              <a:t>Devam eden gebelik oranı</a:t>
            </a:r>
          </a:p>
          <a:p>
            <a:pPr lvl="2" marL="870202" indent="-175258" defTabSz="347472">
              <a:lnSpc>
                <a:spcPct val="150000"/>
              </a:lnSpc>
              <a:spcBef>
                <a:spcPts val="0"/>
              </a:spcBef>
              <a:buSzPct val="60000"/>
              <a:buBlip>
                <a:blip r:embed="rId3"/>
              </a:buBlip>
              <a:defRPr sz="1700">
                <a:latin typeface="+mj-lt"/>
                <a:ea typeface="+mj-ea"/>
                <a:cs typeface="+mj-cs"/>
                <a:sym typeface="Helvetica"/>
              </a:defRPr>
            </a:pPr>
            <a:r>
              <a:t>İmmobilizasyon: 143/199 (%72) (864 siklus)</a:t>
            </a:r>
          </a:p>
          <a:p>
            <a:pPr lvl="2" marL="870202" indent="-175258" defTabSz="347472">
              <a:lnSpc>
                <a:spcPct val="150000"/>
              </a:lnSpc>
              <a:spcBef>
                <a:spcPts val="0"/>
              </a:spcBef>
              <a:buSzPct val="60000"/>
              <a:buBlip>
                <a:blip r:embed="rId3"/>
              </a:buBlip>
              <a:defRPr sz="1700">
                <a:latin typeface="+mj-lt"/>
                <a:ea typeface="+mj-ea"/>
                <a:cs typeface="+mj-cs"/>
                <a:sym typeface="Helvetica"/>
              </a:defRPr>
            </a:pPr>
            <a:r>
              <a:t>Mobilizasyon:112/192 (%58) (875 siklus)</a:t>
            </a:r>
          </a:p>
          <a:p>
            <a:pPr lvl="2" marL="837185" indent="-142241" defTabSz="347472">
              <a:lnSpc>
                <a:spcPts val="2600"/>
              </a:lnSpc>
              <a:spcBef>
                <a:spcPts val="900"/>
              </a:spcBef>
              <a:buSzPct val="60000"/>
              <a:buBlip>
                <a:blip r:embed="rId3"/>
              </a:buBlip>
              <a:defRPr b="1" sz="1400">
                <a:solidFill>
                  <a:srgbClr val="FF2600"/>
                </a:solidFill>
                <a:latin typeface="Tahoma"/>
                <a:ea typeface="Tahoma"/>
                <a:cs typeface="Tahoma"/>
                <a:sym typeface="Tahoma"/>
              </a:defRPr>
            </a:pPr>
            <a:r>
              <a:t>RR:1.2, %95 CI (1.1-1.4)</a:t>
            </a:r>
          </a:p>
        </p:txBody>
      </p:sp>
      <p:pic>
        <p:nvPicPr>
          <p:cNvPr id="244" name="Ekran Resmi 2019-02-12 20.20.09.png" descr="Ekran Resmi 2019-02-12 20.20.09.png"/>
          <p:cNvPicPr>
            <a:picLocks noChangeAspect="1"/>
          </p:cNvPicPr>
          <p:nvPr/>
        </p:nvPicPr>
        <p:blipFill>
          <a:blip r:embed="rId4">
            <a:extLst/>
          </a:blip>
          <a:stretch>
            <a:fillRect/>
          </a:stretch>
        </p:blipFill>
        <p:spPr>
          <a:xfrm>
            <a:off x="855612" y="265861"/>
            <a:ext cx="7032926" cy="2034770"/>
          </a:xfrm>
          <a:prstGeom prst="rect">
            <a:avLst/>
          </a:prstGeom>
          <a:ln w="12700">
            <a:miter lim="400000"/>
          </a:ln>
          <a:effectLst>
            <a:outerShdw sx="100000" sy="100000" kx="0" ky="0" algn="b" rotWithShape="0" blurRad="254000" dist="127000" dir="16200000">
              <a:srgbClr val="000000">
                <a:alpha val="70000"/>
              </a:srgbClr>
            </a:outerShdw>
          </a:effectLst>
        </p:spPr>
      </p:pic>
      <p:pic>
        <p:nvPicPr>
          <p:cNvPr id="245" name="Ekran Resmi 2019-02-12 20.20.56.png" descr="Ekran Resmi 2019-02-12 20.20.56.png"/>
          <p:cNvPicPr>
            <a:picLocks noChangeAspect="1"/>
          </p:cNvPicPr>
          <p:nvPr/>
        </p:nvPicPr>
        <p:blipFill>
          <a:blip r:embed="rId5">
            <a:extLst/>
          </a:blip>
          <a:stretch>
            <a:fillRect/>
          </a:stretch>
        </p:blipFill>
        <p:spPr>
          <a:xfrm>
            <a:off x="4491632" y="2360166"/>
            <a:ext cx="3238502" cy="330203"/>
          </a:xfrm>
          <a:prstGeom prst="rect">
            <a:avLst/>
          </a:prstGeom>
          <a:ln w="12700">
            <a:miter lim="400000"/>
          </a:ln>
        </p:spPr>
      </p:pic>
      <p:sp>
        <p:nvSpPr>
          <p:cNvPr id="246" name="%11/siklus…"/>
          <p:cNvSpPr txBox="1"/>
          <p:nvPr/>
        </p:nvSpPr>
        <p:spPr>
          <a:xfrm>
            <a:off x="7162737" y="5206250"/>
            <a:ext cx="1243453" cy="650237"/>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r>
              <a:t>%11/siklus</a:t>
            </a:r>
          </a:p>
          <a:p>
            <a:pPr/>
            <a:r>
              <a:t>%6/siklus</a:t>
            </a:r>
          </a:p>
        </p:txBody>
      </p:sp>
      <p:sp>
        <p:nvSpPr>
          <p:cNvPr id="247" name="Ok"/>
          <p:cNvSpPr/>
          <p:nvPr/>
        </p:nvSpPr>
        <p:spPr>
          <a:xfrm>
            <a:off x="5917338" y="5412330"/>
            <a:ext cx="1219981" cy="238083"/>
          </a:xfrm>
          <a:prstGeom prst="rightArrow">
            <a:avLst>
              <a:gd name="adj1" fmla="val 32000"/>
              <a:gd name="adj2" fmla="val 292432"/>
            </a:avLst>
          </a:prstGeom>
          <a:gradFill>
            <a:gsLst>
              <a:gs pos="0">
                <a:srgbClr val="39B7D8"/>
              </a:gs>
              <a:gs pos="100000">
                <a:schemeClr val="accent5">
                  <a:hueOff val="249502"/>
                  <a:satOff val="48101"/>
                  <a:lumOff val="28891"/>
                </a:schemeClr>
              </a:gs>
            </a:gsLst>
            <a:lin ang="16200000"/>
          </a:gradFill>
          <a:ln>
            <a:solidFill>
              <a:srgbClr val="46AAC4"/>
            </a:solidFill>
          </a:ln>
          <a:effectLst>
            <a:outerShdw sx="100000" sy="100000" kx="0" ky="0" algn="b" rotWithShape="0" blurRad="38100" dist="23000" dir="5400000">
              <a:srgbClr val="000000">
                <a:alpha val="35000"/>
              </a:srgbClr>
            </a:outerShdw>
          </a:effectLst>
        </p:spPr>
        <p:txBody>
          <a:bodyPr lIns="45718" tIns="45718" rIns="45718" bIns="45718" anchor="ctr"/>
          <a:lstStyle/>
          <a:p>
            <a:pPr>
              <a:defRPr>
                <a:solidFill>
                  <a:srgbClr val="FFFFFF"/>
                </a:solidFill>
              </a:defRPr>
            </a:pP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